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xlsx" ContentType="application/vnd.openxmlformats-officedocument.spreadsheetml.sheet"/>
  <Default Extension="png" ContentType="image/png"/>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olors1.xml" ContentType="application/vnd.ms-office.chartcolorstyle+xml"/>
  <Override PartName="/ppt/charts/colors2.xml" ContentType="application/vnd.ms-office.chartcolorstyle+xml"/>
  <Override PartName="/ppt/charts/colors3.xml" ContentType="application/vnd.ms-office.chartcolorstyle+xml"/>
  <Override PartName="/ppt/charts/style1.xml" ContentType="application/vnd.ms-office.chartstyle+xml"/>
  <Override PartName="/ppt/charts/style2.xml" ContentType="application/vnd.ms-office.chartstyle+xml"/>
  <Override PartName="/ppt/charts/style3.xml" ContentType="application/vnd.ms-office.chartstyle+xml"/>
  <Override PartName="/ppt/diagrams/colors1.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colors4.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ata4.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drawing4.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layout4.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diagrams/quickStyle4.xml" ContentType="application/vnd.openxmlformats-officedocument.drawingml.diagramStyl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36.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charts/_rels/chart1.xml.rels>&#65279;<?xml version="1.0" encoding="utf-8" standalone="yes"?><Relationships xmlns="http://schemas.openxmlformats.org/package/2006/relationships"><Relationship Id="rId1" Type="http://schemas.openxmlformats.org/officeDocument/2006/relationships/oleObject" Target="file:///H:\home\user01\&#26700;&#38754;\&#24066;&#24220;&#21150;ppt\&#24037;&#20316;&#31807;3.et" TargetMode="External" /><Relationship Id="rId2" Type="http://schemas.microsoft.com/office/2011/relationships/chartColorStyle" Target="colors1.xml" /><Relationship Id="rId3" Type="http://schemas.microsoft.com/office/2011/relationships/chartStyle" Target="style1.xml" /></Relationships>
</file>

<file path=ppt/charts/_rels/chart2.xml.rels>&#65279;<?xml version="1.0" encoding="utf-8" standalone="yes"?><Relationships xmlns="http://schemas.openxmlformats.org/package/2006/relationships"><Relationship Id="rId1" Type="http://schemas.openxmlformats.org/officeDocument/2006/relationships/package" Target="../embeddings/Microsoft_Excel_Worksheet1.xlsx" /><Relationship Id="rId2" Type="http://schemas.openxmlformats.org/officeDocument/2006/relationships/image" Target="../media/image6.png" /><Relationship Id="rId3" Type="http://schemas.openxmlformats.org/officeDocument/2006/relationships/themeOverride" Target="../theme/themeOverride1.xml" /><Relationship Id="rId4" Type="http://schemas.microsoft.com/office/2011/relationships/chartColorStyle" Target="colors2.xml" /><Relationship Id="rId5" Type="http://schemas.microsoft.com/office/2011/relationships/chartStyle" Target="style2.xml" /></Relationships>
</file>

<file path=ppt/charts/_rels/chart3.xml.rels>&#65279;<?xml version="1.0" encoding="utf-8" standalone="yes"?><Relationships xmlns="http://schemas.openxmlformats.org/package/2006/relationships"><Relationship Id="rId1" Type="http://schemas.openxmlformats.org/officeDocument/2006/relationships/package" Target="../embeddings/Microsoft_Excel_Worksheet2.xlsx" /><Relationship Id="rId2" Type="http://schemas.openxmlformats.org/officeDocument/2006/relationships/themeOverride" Target="../theme/themeOverride2.xml" /><Relationship Id="rId3" Type="http://schemas.openxmlformats.org/officeDocument/2006/relationships/image" Target="../media/image12.png" /><Relationship Id="rId4" Type="http://schemas.microsoft.com/office/2011/relationships/chartColorStyle" Target="colors3.xml" /><Relationship Id="rId5" Type="http://schemas.microsoft.com/office/2011/relationships/chartStyle" Target="style3.xml"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0" vertOverflow="ellipsis" vert="horz" wrap="square" anchor="ctr" anchorCtr="1"/>
          <a:lstStyle/>
          <a:p>
            <a:pPr defTabSz="914400">
              <a:defRPr lang="zh-CN" sz="1440" b="0" i="0" u="none" strike="noStrike" kern="1200" spc="0" baseline="0">
                <a:solidFill>
                  <a:schemeClr val="tx1"/>
                </a:solidFill>
                <a:latin typeface="+mn-lt"/>
                <a:ea typeface="+mn-ea"/>
                <a:cs typeface="+mn-cs"/>
              </a:defRPr>
            </a:pPr>
            <a:r>
              <a:rPr sz="1440">
                <a:solidFill>
                  <a:schemeClr val="tx1"/>
                </a:solidFill>
              </a:rPr>
              <a:t>一般公共预算收入税收占比</a:t>
            </a:r>
            <a:endParaRPr sz="1440">
              <a:solidFill>
                <a:schemeClr val="tx1"/>
              </a:solidFill>
            </a:endParaRPr>
          </a:p>
        </c:rich>
      </c:tx>
      <c:overlay val="0"/>
      <c:spPr>
        <a:noFill/>
        <a:ln>
          <a:noFill/>
        </a:ln>
        <a:effectLst/>
      </c:spPr>
      <c:txPr>
        <a:bodyPr/>
        <a:p>
          <a:pPr>
            <a:defRPr/>
          </a:pPr>
        </a:p>
      </c:txPr>
    </c:title>
    <c:autoTitleDeleted val="0"/>
    <c:plotArea>
      <c:lineChart>
        <c:grouping val="stacked"/>
        <c:varyColors val="0"/>
        <c:ser>
          <c:idx val="0"/>
          <c:order val="0"/>
          <c:tx>
            <c:strRef>
              <c:f>[工作簿3.et]Sheet2!$A$3</c:f>
              <c:strCache>
                <c:ptCount val="1"/>
                <c:pt idx="0">
                  <c:v>税收占比</c:v>
                </c:pt>
              </c:strCache>
            </c:strRef>
          </c:tx>
          <c:spPr>
            <a:ln w="28575" cap="rnd">
              <a:solidFill>
                <a:schemeClr val="accent1"/>
              </a:solidFill>
              <a:round/>
            </a:ln>
            <a:effectLst/>
          </c:spPr>
          <c:marker>
            <c:symbol val="circle"/>
            <c:spPr>
              <a:solidFill>
                <a:schemeClr val="accent1"/>
              </a:solidFill>
              <a:ln w="9525">
                <a:solidFill>
                  <a:schemeClr val="accent1"/>
                </a:solidFill>
              </a:ln>
              <a:effectLst/>
            </c:spPr>
          </c:marker>
          <c:dLbls>
            <c:dLbl>
              <c:idx val="0"/>
              <c:numFmt formatCode="" sourceLinked="1"/>
              <c:txPr>
                <a:bodyPr rot="0" spcFirstLastPara="0" vertOverflow="ellipsis" vert="horz" wrap="square" lIns="38100" tIns="19050" rIns="38100" bIns="19050" anchor="ctr" anchorCtr="1"/>
                <a:p>
                  <a:pPr>
                    <a:defRPr lang="zh-CN" sz="1200" b="0" i="0" u="none" strike="noStrike" kern="1200" baseline="0" smtId="4294967295">
                      <a:solidFill>
                        <a:schemeClr val="tx1"/>
                      </a:solidFill>
                      <a:latin typeface="+mn-lt"/>
                      <a:ea typeface="+mn-ea"/>
                      <a:cs typeface="+mn-cs"/>
                    </a:defRPr>
                  </a:pPr>
                  <a:endParaRPr lang="zh-CN" sz="1200" b="0" i="0" u="none" strike="noStrike" kern="1200" baseline="0" smtId="4294967295">
                    <a:solidFill>
                      <a:schemeClr val="tx1"/>
                    </a:solidFill>
                    <a:latin typeface="+mn-lt"/>
                    <a:ea typeface="+mn-ea"/>
                    <a:cs typeface="+mn-cs"/>
                  </a:endParaRPr>
                </a:p>
              </c:txPr>
              <c:dLblPos val="t"/>
              <c:showLegendKey val="0"/>
              <c:showVal val="1"/>
              <c:showCatName val="0"/>
              <c:showSerName val="0"/>
              <c:showPercent val="0"/>
              <c:showBubbleSize val="0"/>
              <c:extLst/>
            </c:dLbl>
            <c:dLbl>
              <c:idx val="1"/>
              <c:numFmt formatCode="" sourceLinked="1"/>
              <c:txPr>
                <a:bodyPr rot="0" spcFirstLastPara="0" vertOverflow="ellipsis" vert="horz" wrap="square" lIns="38100" tIns="19050" rIns="38100" bIns="19050" anchor="ctr" anchorCtr="1"/>
                <a:p>
                  <a:pPr>
                    <a:defRPr lang="zh-CN" sz="1200" b="0" i="0" u="none" strike="noStrike" kern="1200" baseline="0" smtId="4294967295">
                      <a:solidFill>
                        <a:schemeClr val="tx1"/>
                      </a:solidFill>
                      <a:latin typeface="+mn-lt"/>
                      <a:ea typeface="+mn-ea"/>
                      <a:cs typeface="+mn-cs"/>
                    </a:defRPr>
                  </a:pPr>
                  <a:endParaRPr lang="zh-CN" sz="1200" b="0" i="0" u="none" strike="noStrike" kern="1200" baseline="0" smtId="4294967295">
                    <a:solidFill>
                      <a:schemeClr val="tx1"/>
                    </a:solidFill>
                    <a:latin typeface="+mn-lt"/>
                    <a:ea typeface="+mn-ea"/>
                    <a:cs typeface="+mn-cs"/>
                  </a:endParaRPr>
                </a:p>
              </c:txPr>
              <c:dLblPos val="t"/>
              <c:showLegendKey val="0"/>
              <c:showVal val="1"/>
              <c:showCatName val="0"/>
              <c:showSerName val="0"/>
              <c:showPercent val="0"/>
              <c:showBubbleSize val="0"/>
              <c:extLst/>
            </c:dLbl>
            <c:dLbl>
              <c:idx val="2"/>
              <c:numFmt formatCode="" sourceLinked="1"/>
              <c:txPr>
                <a:bodyPr rot="0" spcFirstLastPara="0" vertOverflow="ellipsis" vert="horz" wrap="square" lIns="38100" tIns="19050" rIns="38100" bIns="19050" anchor="ctr" anchorCtr="1"/>
                <a:p>
                  <a:pPr>
                    <a:defRPr lang="zh-CN" sz="1200" b="0" i="0" u="none" strike="noStrike" kern="1200" baseline="0" smtId="4294967295">
                      <a:solidFill>
                        <a:schemeClr val="tx1"/>
                      </a:solidFill>
                      <a:latin typeface="+mn-lt"/>
                      <a:ea typeface="+mn-ea"/>
                      <a:cs typeface="+mn-cs"/>
                    </a:defRPr>
                  </a:pPr>
                  <a:endParaRPr lang="zh-CN" sz="1200" b="0" i="0" u="none" strike="noStrike" kern="1200" baseline="0" smtId="4294967295">
                    <a:solidFill>
                      <a:schemeClr val="tx1"/>
                    </a:solidFill>
                    <a:latin typeface="+mn-lt"/>
                    <a:ea typeface="+mn-ea"/>
                    <a:cs typeface="+mn-cs"/>
                  </a:endParaRPr>
                </a:p>
              </c:txPr>
              <c:dLblPos val="t"/>
              <c:showLegendKey val="0"/>
              <c:showVal val="1"/>
              <c:showCatName val="0"/>
              <c:showSerName val="0"/>
              <c:showPercent val="0"/>
              <c:showBubbleSize val="0"/>
              <c:extLst/>
            </c:dLbl>
            <c:dLbl>
              <c:idx val="3"/>
              <c:tx>
                <c:rich>
                  <a:bodyPr rot="0" spcFirstLastPara="0" vertOverflow="ellipsis" vert="horz" wrap="square" lIns="38100" tIns="19050" rIns="38100" bIns="19050" anchor="ctr" anchorCtr="1"/>
                  <a:lstStyle/>
                  <a:p>
                    <a:pPr defTabSz="914400">
                      <a:defRPr lang="zh-CN" sz="1200" b="0" i="0" u="none" strike="noStrike" kern="1200" baseline="0">
                        <a:solidFill>
                          <a:schemeClr val="tx1"/>
                        </a:solidFill>
                        <a:latin typeface="+mn-lt"/>
                        <a:ea typeface="+mn-ea"/>
                        <a:cs typeface="+mn-cs"/>
                      </a:defRPr>
                    </a:pPr>
                    <a:r>
                      <a:rPr sz="1200">
                        <a:solidFill>
                          <a:schemeClr val="tx1"/>
                        </a:solidFill>
                      </a:rPr>
                      <a:t>66</a:t>
                    </a:r>
                    <a:r>
                      <a:rPr lang="en-US" altLang="zh-CN" sz="1200">
                        <a:solidFill>
                          <a:schemeClr val="tx1"/>
                        </a:solidFill>
                      </a:rPr>
                      <a:t>.4</a:t>
                    </a:r>
                    <a:r>
                      <a:rPr sz="1200">
                        <a:solidFill>
                          <a:schemeClr val="tx1"/>
                        </a:solidFill>
                      </a:rPr>
                      <a:t>%</a:t>
                    </a:r>
                    <a:endParaRPr sz="1200">
                      <a:solidFill>
                        <a:schemeClr val="tx1"/>
                      </a:solidFill>
                    </a:endParaRPr>
                  </a:p>
                </c:rich>
              </c:tx>
              <c:numFmt formatCode="" sourceLinked="1"/>
              <c:txPr>
                <a:bodyPr/>
                <a:p>
                  <a:pPr>
                    <a:defRPr/>
                  </a:pPr>
                </a:p>
              </c:txPr>
              <c:dLblPos val="t"/>
              <c:showLegendKey val="0"/>
              <c:showVal val="1"/>
              <c:showCatName val="0"/>
              <c:showSerName val="0"/>
              <c:showPercent val="0"/>
              <c:showBubbleSize val="0"/>
              <c:extLst/>
            </c:dLbl>
            <c:dLbl>
              <c:idx val="4"/>
              <c:tx>
                <c:rich>
                  <a:bodyPr rot="0" spcFirstLastPara="0" vertOverflow="ellipsis" vert="horz" wrap="square" lIns="38100" tIns="19050" rIns="38100" bIns="19050" anchor="ctr" anchorCtr="1"/>
                  <a:lstStyle/>
                  <a:p>
                    <a:pPr defTabSz="914400">
                      <a:defRPr lang="zh-CN" sz="1200" b="0" i="0" u="none" strike="noStrike" kern="1200" baseline="0">
                        <a:solidFill>
                          <a:schemeClr val="tx1"/>
                        </a:solidFill>
                        <a:latin typeface="+mn-lt"/>
                        <a:ea typeface="+mn-ea"/>
                        <a:cs typeface="+mn-cs"/>
                      </a:defRPr>
                    </a:pPr>
                    <a:r>
                      <a:rPr sz="1200">
                        <a:solidFill>
                          <a:schemeClr val="tx1"/>
                        </a:solidFill>
                      </a:rPr>
                      <a:t>6</a:t>
                    </a:r>
                    <a:r>
                      <a:rPr lang="en-US" altLang="zh-CN" sz="1200">
                        <a:solidFill>
                          <a:schemeClr val="tx1"/>
                        </a:solidFill>
                      </a:rPr>
                      <a:t>6.</a:t>
                    </a:r>
                    <a:r>
                      <a:rPr sz="1200">
                        <a:solidFill>
                          <a:schemeClr val="tx1"/>
                        </a:solidFill>
                      </a:rPr>
                      <a:t>7%</a:t>
                    </a:r>
                    <a:endParaRPr sz="1200">
                      <a:solidFill>
                        <a:schemeClr val="tx1"/>
                      </a:solidFill>
                    </a:endParaRPr>
                  </a:p>
                </c:rich>
              </c:tx>
              <c:numFmt formatCode="" sourceLinked="1"/>
              <c:txPr>
                <a:bodyPr/>
                <a:p>
                  <a:pPr>
                    <a:defRPr/>
                  </a:pPr>
                </a:p>
              </c:txPr>
              <c:dLblPos val="t"/>
              <c:showLegendKey val="0"/>
              <c:showVal val="1"/>
              <c:showCatName val="0"/>
              <c:showSerName val="0"/>
              <c:showPercent val="0"/>
              <c:showBubbleSize val="0"/>
              <c:extLst/>
            </c:dLbl>
            <c:spPr>
              <a:noFill/>
              <a:ln>
                <a:noFill/>
              </a:ln>
              <a:effectLst/>
            </c:spPr>
            <c:txPr>
              <a:bodyPr rot="0" spcFirstLastPara="0" vertOverflow="ellipsis" vert="horz" wrap="square" lIns="38100" tIns="19050" rIns="38100" bIns="19050" anchor="ctr" anchorCtr="1"/>
              <a:p>
                <a:pPr>
                  <a:defRPr lang="zh-CN" sz="1200" b="0" i="0" u="none" strike="noStrike" kern="1200" baseline="0" smtId="4294967295">
                    <a:solidFill>
                      <a:schemeClr val="tx1"/>
                    </a:solidFill>
                    <a:latin typeface="+mn-lt"/>
                    <a:ea typeface="+mn-ea"/>
                    <a:cs typeface="+mn-cs"/>
                  </a:defRPr>
                </a:pPr>
                <a:endParaRPr lang="zh-CN" sz="1200" b="0" i="0" u="none" strike="noStrike" kern="1200" baseline="0" smtId="4294967295">
                  <a:solidFill>
                    <a:schemeClr val="tx1"/>
                  </a:solidFill>
                  <a:latin typeface="+mn-lt"/>
                  <a:ea typeface="+mn-ea"/>
                  <a:cs typeface="+mn-cs"/>
                </a:endParaRPr>
              </a:p>
            </c:txPr>
            <c:dLblPos val="t"/>
            <c:showLegendKey val="0"/>
            <c:showVal val="1"/>
            <c:showCatName val="0"/>
            <c:showSerName val="0"/>
            <c:showPercent val="0"/>
            <c:showBubbleSize val="0"/>
            <c:showLeaderLines val="1"/>
            <c:extLst>
              <c:ext xmlns:c15="http://schemas.microsoft.com/office/drawing/2012/chart" uri="{CE6537A1-D6FC-4f65-9D91-7224C49458BB}">
                <c15:showLeaderLines val="1"/>
                <c15:leaderLines>
                  <c:spPr>
                    <a:ln w="9525" cap="flat" cmpd="sng" algn="ctr">
                      <a:solidFill>
                        <a:schemeClr val="tx1">
                          <a:lumMod val="35000"/>
                          <a:lumOff val="65000"/>
                        </a:schemeClr>
                      </a:solidFill>
                      <a:round/>
                    </a:ln>
                  </c:spPr>
                </c15:leaderLines>
              </c:ext>
            </c:extLst>
          </c:dLbls>
          <c:cat>
            <c:strRef>
              <c:f>[工作簿3.et]Sheet2!$B$2:$F$2</c:f>
              <c:strCache>
                <c:ptCount val="5"/>
                <c:pt idx="0">
                  <c:v>2019年</c:v>
                </c:pt>
                <c:pt idx="1">
                  <c:v>2020年</c:v>
                </c:pt>
                <c:pt idx="2">
                  <c:v>2021年</c:v>
                </c:pt>
                <c:pt idx="3">
                  <c:v>2022年</c:v>
                </c:pt>
                <c:pt idx="4">
                  <c:v>2023年</c:v>
                </c:pt>
              </c:strCache>
            </c:strRef>
          </c:cat>
          <c:val>
            <c:numRef>
              <c:f>[工作簿3.et]Sheet2!$B$3:$F$3</c:f>
              <c:numCache>
                <c:formatCode>0.0%</c:formatCode>
                <c:ptCount val="5"/>
                <c:pt idx="0">
                  <c:v>0.824435210088059</c:v>
                </c:pt>
                <c:pt idx="1">
                  <c:v>0.782630197817281</c:v>
                </c:pt>
                <c:pt idx="2">
                  <c:v>0.700902198198906</c:v>
                </c:pt>
                <c:pt idx="3">
                  <c:v>0.664</c:v>
                </c:pt>
                <c:pt idx="4">
                  <c:v>0.6665</c:v>
                </c:pt>
              </c:numCache>
            </c:numRef>
          </c:val>
          <c:smooth val="0"/>
        </c:ser>
        <c:dLbls>
          <c:showLegendKey val="0"/>
          <c:showVal val="0"/>
          <c:showCatName val="0"/>
          <c:showSerName val="0"/>
          <c:showPercent val="0"/>
          <c:showBubbleSize val="0"/>
          <c:showLeaderLines val="0"/>
        </c:dLbls>
        <c:axId val="181955915"/>
        <c:axId val="717080736"/>
      </c:lineChart>
      <c:catAx>
        <c:axId val="181955915"/>
        <c:scaling>
          <c:orientation/>
        </c:scaling>
        <c:delete val="0"/>
        <c:axPos val="b"/>
        <c:majorTickMark val="none"/>
        <c:minorTickMark val="none"/>
        <c:spPr>
          <a:noFill/>
          <a:ln w="9525" cap="flat" cmpd="sng" algn="ctr">
            <a:solidFill>
              <a:schemeClr val="tx1">
                <a:lumMod val="15000"/>
                <a:lumOff val="85000"/>
              </a:schemeClr>
            </a:solidFill>
            <a:round/>
          </a:ln>
          <a:effectLst/>
        </c:spPr>
        <c:txPr>
          <a:bodyPr rot="-60000000" spcFirstLastPara="0" vertOverflow="ellipsis" vert="horz" wrap="square" anchor="ctr" anchorCtr="1"/>
          <a:p>
            <a:pPr>
              <a:defRPr lang="zh-CN" sz="1200" b="0" i="0" u="none" strike="noStrike" kern="1200" baseline="0" smtId="4294967295">
                <a:solidFill>
                  <a:schemeClr val="tx1"/>
                </a:solidFill>
                <a:latin typeface="+mn-lt"/>
                <a:ea typeface="+mn-ea"/>
                <a:cs typeface="+mn-cs"/>
              </a:defRPr>
            </a:pPr>
            <a:endParaRPr lang="zh-CN" sz="1200" b="0" i="0" u="none" strike="noStrike" kern="1200" baseline="0" smtId="4294967295">
              <a:solidFill>
                <a:schemeClr val="tx1"/>
              </a:solidFill>
              <a:latin typeface="+mn-lt"/>
              <a:ea typeface="+mn-ea"/>
              <a:cs typeface="+mn-cs"/>
            </a:endParaRPr>
          </a:p>
        </c:txPr>
        <c:crossAx val="717080736"/>
        <c:crosses val="autoZero"/>
        <c:auto val="0"/>
        <c:lblAlgn val="ctr"/>
        <c:lblOffset/>
        <c:noMultiLvlLbl val="0"/>
      </c:catAx>
      <c:valAx>
        <c:axId val="717080736"/>
        <c:scaling>
          <c:orientation/>
          <c:max val="1"/>
          <c:min val="0.5"/>
        </c:scaling>
        <c:delete val="0"/>
        <c:axPos val="l"/>
        <c:numFmt formatCode="0%" sourceLinked="0"/>
        <c:majorTickMark val="none"/>
        <c:minorTickMark val="none"/>
        <c:spPr>
          <a:noFill/>
          <a:ln>
            <a:noFill/>
          </a:ln>
          <a:effectLst/>
        </c:spPr>
        <c:txPr>
          <a:bodyPr rot="-60000000" spcFirstLastPara="0" vertOverflow="ellipsis" vert="horz" wrap="square" anchor="ctr" anchorCtr="1"/>
          <a:p>
            <a:pPr>
              <a:defRPr lang="zh-CN" sz="1200" b="0" i="0" u="none" strike="noStrike" kern="1200" baseline="0" smtId="4294967295">
                <a:solidFill>
                  <a:schemeClr val="tx1"/>
                </a:solidFill>
                <a:latin typeface="+mn-lt"/>
                <a:ea typeface="+mn-ea"/>
                <a:cs typeface="+mn-cs"/>
              </a:defRPr>
            </a:pPr>
            <a:endParaRPr lang="zh-CN" sz="1200" b="0" i="0" u="none" strike="noStrike" kern="1200" baseline="0" smtId="4294967295">
              <a:solidFill>
                <a:schemeClr val="tx1"/>
              </a:solidFill>
              <a:latin typeface="+mn-lt"/>
              <a:ea typeface="+mn-ea"/>
              <a:cs typeface="+mn-cs"/>
            </a:endParaRPr>
          </a:p>
        </c:txPr>
        <c:crossAx val="181955915"/>
        <c:crosses val="autoZero"/>
        <c:crossBetween val="between"/>
      </c:valAx>
      <c:spPr>
        <a:noFill/>
        <a:ln>
          <a:noFill/>
        </a:ln>
        <a:effectLst/>
      </c:spPr>
    </c:plotArea>
    <c:plotVisOnly val="1"/>
    <c:dispBlanksAs/>
    <c:showDLblsOverMax val="0"/>
  </c:chart>
  <c:spPr>
    <a:solidFill>
      <a:schemeClr val="bg1"/>
    </a:solidFill>
    <a:ln w="9525" cap="flat" cmpd="sng" algn="ctr">
      <a:solidFill>
        <a:schemeClr val="tx1">
          <a:lumMod val="15000"/>
          <a:lumOff val="85000"/>
        </a:schemeClr>
      </a:solidFill>
      <a:round/>
    </a:ln>
    <a:effectLst/>
  </c:spPr>
  <c:txPr>
    <a:bodyPr/>
    <a:p>
      <a:pPr>
        <a:defRPr lang="zh-CN" sz="1200" smtId="4294967295">
          <a:solidFill>
            <a:schemeClr val="tx1"/>
          </a:solidFill>
        </a:defRPr>
      </a:pPr>
      <a:endParaRPr lang="zh-CN" sz="1200" smtId="4294967295">
        <a:solidFill>
          <a:schemeClr val="tx1"/>
        </a:solidFill>
      </a:endParaRPr>
    </a:p>
  </c:txPr>
  <c:externalData r:id="rId1">
    <c:autoUpdate val="0"/>
  </c:externalData>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forceAA="0"/>
          <a:lstStyle/>
          <a:p>
            <a:pPr defTabSz="914400">
              <a:defRPr lang="zh-CN" sz="1400" b="1" i="0" u="none" strike="noStrike" kern="1200" spc="0" baseline="0">
                <a:solidFill>
                  <a:schemeClr val="tx1">
                    <a:lumMod val="75000"/>
                    <a:lumOff val="25000"/>
                  </a:schemeClr>
                </a:solidFill>
                <a:latin typeface="微软雅黑" charset="-122"/>
                <a:ea typeface="微软雅黑" charset="-122"/>
                <a:cs typeface="微软雅黑" charset="-122"/>
                <a:sym typeface="微软雅黑" charset="-122"/>
              </a:defRPr>
            </a:pPr>
            <a:r>
              <a:rPr b="1"/>
              <a:t>珠海市可用财力</a:t>
            </a:r>
            <a:endParaRPr b="1"/>
          </a:p>
        </c:rich>
      </c:tx>
      <c:overlay val="0"/>
      <c:spPr>
        <a:noFill/>
        <a:ln>
          <a:noFill/>
        </a:ln>
        <a:effectLst/>
      </c:spPr>
      <c:txPr>
        <a:bodyPr/>
        <a:p>
          <a:pPr>
            <a:defRPr/>
          </a:pPr>
        </a:p>
      </c:txPr>
    </c:title>
    <c:autoTitleDeleted val="0"/>
    <c:plotArea>
      <c:barChart>
        <c:barDir val="col"/>
        <c:grouping val="clustered"/>
        <c:varyColors val="0"/>
        <c:ser>
          <c:idx val="0"/>
          <c:order val="0"/>
          <c:tx>
            <c:strRef>
              <c:f>Sheet1!$B$1</c:f>
              <c:strCache>
                <c:ptCount val="1"/>
                <c:pt idx="0">
                  <c:v>2021年</c:v>
                </c:pt>
              </c:strCache>
            </c:strRef>
          </c:tx>
          <c:spPr>
            <a:solidFill>
              <a:srgbClr val="EB7068"/>
            </a:solidFill>
            <a:ln>
              <a:solidFill>
                <a:schemeClr val="bg1"/>
              </a:solidFill>
            </a:ln>
            <a:effectLst>
              <a:outerShdw blurRad="50800" dist="38100" dir="18900000" algn="bl" rotWithShape="0">
                <a:prstClr val="black">
                  <a:alpha val="10000"/>
                </a:prstClr>
              </a:outerShdw>
            </a:effectLst>
          </c:spPr>
          <c:invertIfNegative val="0"/>
          <c:dPt>
            <c:idx val="0"/>
            <c:invertIfNegative val="0"/>
            <c:spPr>
              <a:solidFill>
                <a:srgbClr val="EB7068"/>
              </a:solidFill>
              <a:ln>
                <a:solidFill>
                  <a:schemeClr val="bg1"/>
                </a:solidFill>
              </a:ln>
              <a:effectLst>
                <a:outerShdw blurRad="50800" dist="38100" dir="18900000" algn="bl" rotWithShape="0">
                  <a:prstClr val="black">
                    <a:alpha val="10000"/>
                  </a:prstClr>
                </a:outerShdw>
              </a:effectLst>
            </c:spPr>
          </c:dPt>
          <c:dLbls>
            <c:dLbl>
              <c:idx val="0"/>
              <c:numFmt formatCode="General" sourceLinked="1"/>
              <c:txPr>
                <a:bodyPr rot="0" spcFirstLastPara="0" vertOverflow="ellipsis" vert="horz" wrap="square" lIns="38100" tIns="19050" rIns="38100" bIns="19050" anchor="ctr" anchorCtr="1" forceAA="0"/>
                <a:p>
                  <a:pPr>
                    <a:defRPr lang="zh-CN" sz="900" b="0" i="0" u="none" strike="noStrike" kern="1200" baseline="0" smtId="4294967295">
                      <a:solidFill>
                        <a:schemeClr val="tx1">
                          <a:lumMod val="75000"/>
                          <a:lumOff val="25000"/>
                        </a:schemeClr>
                      </a:solidFill>
                      <a:latin typeface="微软雅黑" charset="-122"/>
                      <a:ea typeface="微软雅黑" charset="-122"/>
                      <a:cs typeface="微软雅黑" charset="-122"/>
                      <a:sym typeface="微软雅黑" charset="-122"/>
                    </a:defRPr>
                  </a:pPr>
                  <a:endParaRPr lang="zh-CN" sz="900" b="0" i="0" u="none" strike="noStrike" kern="1200" baseline="0" smtId="4294967295">
                    <a:solidFill>
                      <a:schemeClr val="tx1">
                        <a:lumMod val="75000"/>
                        <a:lumOff val="25000"/>
                      </a:schemeClr>
                    </a:solidFill>
                    <a:latin typeface="微软雅黑" charset="-122"/>
                    <a:ea typeface="微软雅黑" charset="-122"/>
                    <a:cs typeface="微软雅黑" charset="-122"/>
                    <a:sym typeface="微软雅黑" charset="-122"/>
                  </a:endParaRPr>
                </a:p>
              </c:txPr>
              <c:dLblPos val="outEnd"/>
              <c:showLegendKey val="0"/>
              <c:showVal val="1"/>
              <c:showCatName val="0"/>
              <c:showSerName val="0"/>
              <c:showPercent val="0"/>
              <c:showBubbleSize val="0"/>
              <c:extLst/>
            </c:dLbl>
            <c:numFmt formatCode="General" sourceLinked="1"/>
            <c:spPr>
              <a:noFill/>
              <a:ln>
                <a:noFill/>
              </a:ln>
              <a:effectLst/>
            </c:spPr>
            <c:txPr>
              <a:bodyPr rot="0" spcFirstLastPara="0" vertOverflow="ellipsis" vert="horz" wrap="square" lIns="38100" tIns="19050" rIns="38100" bIns="19050" anchor="ctr" anchorCtr="1" forceAA="0"/>
              <a:p>
                <a:pPr>
                  <a:defRPr lang="zh-CN" sz="900" b="0" i="0" u="none" strike="noStrike" kern="1200" baseline="0" smtId="4294967295">
                    <a:solidFill>
                      <a:schemeClr val="tx1">
                        <a:lumMod val="75000"/>
                        <a:lumOff val="25000"/>
                      </a:schemeClr>
                    </a:solidFill>
                    <a:latin typeface="微软雅黑" charset="-122"/>
                    <a:ea typeface="微软雅黑" charset="-122"/>
                    <a:cs typeface="微软雅黑" charset="-122"/>
                    <a:sym typeface="微软雅黑" charset="-122"/>
                  </a:defRPr>
                </a:pPr>
                <a:endParaRPr lang="zh-CN" sz="900" b="0" i="0" u="none" strike="noStrike" kern="1200" baseline="0" smtId="4294967295">
                  <a:solidFill>
                    <a:schemeClr val="tx1">
                      <a:lumMod val="75000"/>
                      <a:lumOff val="25000"/>
                    </a:schemeClr>
                  </a:solidFill>
                  <a:latin typeface="微软雅黑" charset="-122"/>
                  <a:ea typeface="微软雅黑" charset="-122"/>
                  <a:cs typeface="微软雅黑" charset="-122"/>
                  <a:sym typeface="微软雅黑" charset="-122"/>
                </a:endParaRPr>
              </a:p>
            </c:txPr>
            <c:dLblPos val="outEnd"/>
            <c:showLegendKey val="0"/>
            <c:showVal val="1"/>
            <c:showCatName val="0"/>
            <c:showSerName val="0"/>
            <c:showPercent val="0"/>
            <c:showBubbleSize val="0"/>
            <c:showLeaderLines val="1"/>
            <c:extLst>
              <c:ext xmlns:c15="http://schemas.microsoft.com/office/drawing/2012/chart" uri="{CE6537A1-D6FC-4f65-9D91-7224C49458BB}">
                <c15:showLeaderLines val="1"/>
                <c15:leaderLines>
                  <c:spPr>
                    <a:ln w="9525" cap="flat" cmpd="sng" algn="ctr">
                      <a:solidFill>
                        <a:schemeClr val="tx1">
                          <a:lumMod val="35000"/>
                          <a:lumOff val="65000"/>
                        </a:schemeClr>
                      </a:solidFill>
                      <a:round/>
                    </a:ln>
                  </c:spPr>
                </c15:leaderLines>
              </c:ext>
            </c:extLst>
          </c:dLbls>
          <c:cat>
            <c:strRef>
              <c:f>Sheet1!$A$2</c:f>
              <c:strCache>
                <c:ptCount val="1"/>
                <c:pt idx="0">
                  <c:v>可用财力</c:v>
                </c:pt>
              </c:strCache>
            </c:strRef>
          </c:cat>
          <c:val>
            <c:numRef>
              <c:f>Sheet1!$B$2</c:f>
              <c:numCache>
                <c:formatCode>General</c:formatCode>
                <c:ptCount val="1"/>
                <c:pt idx="0">
                  <c:v>1654</c:v>
                </c:pt>
              </c:numCache>
            </c:numRef>
          </c:val>
        </c:ser>
        <c:ser>
          <c:idx val="1"/>
          <c:order val="1"/>
          <c:tx>
            <c:strRef>
              <c:f>Sheet1!$C$1</c:f>
              <c:strCache>
                <c:ptCount val="1"/>
                <c:pt idx="0">
                  <c:v>2022年</c:v>
                </c:pt>
              </c:strCache>
            </c:strRef>
          </c:tx>
          <c:spPr>
            <a:solidFill>
              <a:srgbClr val="86B81A"/>
            </a:solidFill>
            <a:ln>
              <a:solidFill>
                <a:schemeClr val="bg1"/>
              </a:solidFill>
            </a:ln>
            <a:effectLst>
              <a:outerShdw blurRad="50800" dist="38100" dir="18900000" algn="bl" rotWithShape="0">
                <a:prstClr val="black">
                  <a:alpha val="10000"/>
                </a:prstClr>
              </a:outerShdw>
            </a:effectLst>
          </c:spPr>
          <c:invertIfNegative val="0"/>
          <c:dPt>
            <c:idx val="0"/>
            <c:invertIfNegative val="0"/>
            <c:spPr>
              <a:solidFill>
                <a:srgbClr val="86B81A"/>
              </a:solidFill>
              <a:ln>
                <a:solidFill>
                  <a:schemeClr val="bg1"/>
                </a:solidFill>
              </a:ln>
              <a:effectLst>
                <a:outerShdw blurRad="50800" dist="38100" dir="18900000" algn="bl" rotWithShape="0">
                  <a:prstClr val="black">
                    <a:alpha val="10000"/>
                  </a:prstClr>
                </a:outerShdw>
              </a:effectLst>
            </c:spPr>
          </c:dPt>
          <c:dLbls>
            <c:dLbl>
              <c:idx val="0"/>
              <c:numFmt formatCode="General" sourceLinked="1"/>
              <c:txPr>
                <a:bodyPr rot="0" spcFirstLastPara="0" vertOverflow="ellipsis" vert="horz" wrap="square" lIns="38100" tIns="19050" rIns="38100" bIns="19050" anchor="ctr" anchorCtr="1" forceAA="0"/>
                <a:p>
                  <a:pPr>
                    <a:defRPr lang="zh-CN" sz="900" b="0" i="0" u="none" strike="noStrike" kern="1200" baseline="0" smtId="4294967295">
                      <a:solidFill>
                        <a:schemeClr val="tx1">
                          <a:lumMod val="75000"/>
                          <a:lumOff val="25000"/>
                        </a:schemeClr>
                      </a:solidFill>
                      <a:latin typeface="微软雅黑" charset="-122"/>
                      <a:ea typeface="微软雅黑" charset="-122"/>
                      <a:cs typeface="微软雅黑" charset="-122"/>
                      <a:sym typeface="微软雅黑" charset="-122"/>
                    </a:defRPr>
                  </a:pPr>
                  <a:endParaRPr lang="zh-CN" sz="900" b="0" i="0" u="none" strike="noStrike" kern="1200" baseline="0" smtId="4294967295">
                    <a:solidFill>
                      <a:schemeClr val="tx1">
                        <a:lumMod val="75000"/>
                        <a:lumOff val="25000"/>
                      </a:schemeClr>
                    </a:solidFill>
                    <a:latin typeface="微软雅黑" charset="-122"/>
                    <a:ea typeface="微软雅黑" charset="-122"/>
                    <a:cs typeface="微软雅黑" charset="-122"/>
                    <a:sym typeface="微软雅黑" charset="-122"/>
                  </a:endParaRPr>
                </a:p>
              </c:txPr>
              <c:dLblPos val="outEnd"/>
              <c:showLegendKey val="0"/>
              <c:showVal val="1"/>
              <c:showCatName val="0"/>
              <c:showSerName val="0"/>
              <c:showPercent val="0"/>
              <c:showBubbleSize val="0"/>
              <c:extLst/>
            </c:dLbl>
            <c:numFmt formatCode="General" sourceLinked="1"/>
            <c:spPr>
              <a:noFill/>
              <a:ln>
                <a:noFill/>
              </a:ln>
              <a:effectLst/>
            </c:spPr>
            <c:txPr>
              <a:bodyPr rot="0" spcFirstLastPara="0" vertOverflow="ellipsis" vert="horz" wrap="square" lIns="38100" tIns="19050" rIns="38100" bIns="19050" anchor="ctr" anchorCtr="1" forceAA="0"/>
              <a:p>
                <a:pPr>
                  <a:defRPr lang="zh-CN" sz="900" b="0" i="0" u="none" strike="noStrike" kern="1200" baseline="0" smtId="4294967295">
                    <a:solidFill>
                      <a:schemeClr val="tx1">
                        <a:lumMod val="75000"/>
                        <a:lumOff val="25000"/>
                      </a:schemeClr>
                    </a:solidFill>
                    <a:latin typeface="微软雅黑" charset="-122"/>
                    <a:ea typeface="微软雅黑" charset="-122"/>
                    <a:cs typeface="微软雅黑" charset="-122"/>
                    <a:sym typeface="微软雅黑" charset="-122"/>
                  </a:defRPr>
                </a:pPr>
                <a:endParaRPr lang="zh-CN" sz="900" b="0" i="0" u="none" strike="noStrike" kern="1200" baseline="0" smtId="4294967295">
                  <a:solidFill>
                    <a:schemeClr val="tx1">
                      <a:lumMod val="75000"/>
                      <a:lumOff val="25000"/>
                    </a:schemeClr>
                  </a:solidFill>
                  <a:latin typeface="微软雅黑" charset="-122"/>
                  <a:ea typeface="微软雅黑" charset="-122"/>
                  <a:cs typeface="微软雅黑" charset="-122"/>
                  <a:sym typeface="微软雅黑" charset="-122"/>
                </a:endParaRPr>
              </a:p>
            </c:txPr>
            <c:dLblPos val="outEnd"/>
            <c:showLegendKey val="0"/>
            <c:showVal val="1"/>
            <c:showCatName val="0"/>
            <c:showSerName val="0"/>
            <c:showPercent val="0"/>
            <c:showBubbleSize val="0"/>
            <c:showLeaderLines val="1"/>
            <c:extLst>
              <c:ext xmlns:c15="http://schemas.microsoft.com/office/drawing/2012/chart" uri="{CE6537A1-D6FC-4f65-9D91-7224C49458BB}">
                <c15:showLeaderLines val="1"/>
                <c15:leaderLines>
                  <c:spPr>
                    <a:ln w="9525" cap="flat" cmpd="sng" algn="ctr">
                      <a:solidFill>
                        <a:schemeClr val="tx1">
                          <a:lumMod val="35000"/>
                          <a:lumOff val="65000"/>
                        </a:schemeClr>
                      </a:solidFill>
                      <a:round/>
                    </a:ln>
                  </c:spPr>
                </c15:leaderLines>
              </c:ext>
            </c:extLst>
          </c:dLbls>
          <c:cat>
            <c:strRef>
              <c:f>Sheet1!$A$2</c:f>
              <c:strCache>
                <c:ptCount val="1"/>
                <c:pt idx="0">
                  <c:v>可用财力</c:v>
                </c:pt>
              </c:strCache>
            </c:strRef>
          </c:cat>
          <c:val>
            <c:numRef>
              <c:f>Sheet1!$C$2</c:f>
              <c:numCache>
                <c:formatCode>General</c:formatCode>
                <c:ptCount val="1"/>
                <c:pt idx="0">
                  <c:v>1473</c:v>
                </c:pt>
              </c:numCache>
            </c:numRef>
          </c:val>
        </c:ser>
        <c:ser>
          <c:idx val="2"/>
          <c:order val="2"/>
          <c:tx>
            <c:strRef>
              <c:f>Sheet1!$D$1</c:f>
              <c:strCache>
                <c:ptCount val="1"/>
                <c:pt idx="0">
                  <c:v>2023年预计</c:v>
                </c:pt>
              </c:strCache>
            </c:strRef>
          </c:tx>
          <c:spPr>
            <a:solidFill>
              <a:srgbClr val="F5C14B"/>
            </a:solidFill>
            <a:ln>
              <a:solidFill>
                <a:schemeClr val="bg1"/>
              </a:solidFill>
            </a:ln>
            <a:effectLst>
              <a:outerShdw blurRad="50800" dist="38100" dir="18900000" algn="bl" rotWithShape="0">
                <a:prstClr val="black">
                  <a:alpha val="10000"/>
                </a:prstClr>
              </a:outerShdw>
            </a:effectLst>
          </c:spPr>
          <c:invertIfNegative val="0"/>
          <c:dLbls>
            <c:dLbl>
              <c:idx val="0"/>
              <c:tx>
                <c:rich>
                  <a:bodyPr rot="0" spcFirstLastPara="0" vertOverflow="ellipsis" vert="horz" wrap="square" lIns="38100" tIns="19050" rIns="38100" bIns="19050" anchor="ctr" anchorCtr="1"/>
                  <a:lstStyle/>
                  <a:p>
                    <a:pPr defTabSz="914400">
                      <a:defRPr lang="zh-CN" sz="900" b="0" i="0" u="none" strike="noStrike" kern="1200" baseline="0">
                        <a:solidFill>
                          <a:schemeClr val="tx1">
                            <a:lumMod val="75000"/>
                            <a:lumOff val="25000"/>
                          </a:schemeClr>
                        </a:solidFill>
                        <a:latin typeface="微软雅黑" charset="-122"/>
                        <a:ea typeface="微软雅黑" charset="-122"/>
                        <a:cs typeface="微软雅黑" charset="-122"/>
                        <a:sym typeface="微软雅黑" charset="-122"/>
                      </a:defRPr>
                    </a:pPr>
                    <a:r>
                      <a:t>129</a:t>
                    </a:r>
                    <a:r>
                      <a:rPr lang="en-US" altLang="zh-CN"/>
                      <a:t>5</a:t>
                    </a:r>
                    <a:endParaRPr lang="en-US" altLang="zh-CN"/>
                  </a:p>
                </c:rich>
              </c:tx>
              <c:numFmt formatCode="General" sourceLinked="1"/>
              <c:txPr>
                <a:bodyPr/>
                <a:p>
                  <a:pPr>
                    <a:defRPr/>
                  </a:pPr>
                </a:p>
              </c:txPr>
              <c:dLblPos val="outEnd"/>
              <c:showLegendKey val="0"/>
              <c:showVal val="1"/>
              <c:showCatName val="0"/>
              <c:showSerName val="0"/>
              <c:showPercent val="0"/>
              <c:showBubbleSize val="0"/>
              <c:extLst/>
            </c:dLbl>
            <c:numFmt formatCode="General" sourceLinked="1"/>
            <c:spPr>
              <a:noFill/>
              <a:ln>
                <a:noFill/>
              </a:ln>
              <a:effectLst/>
            </c:spPr>
            <c:txPr>
              <a:bodyPr rot="0" spcFirstLastPara="0" vertOverflow="ellipsis" vert="horz" wrap="square" lIns="38100" tIns="19050" rIns="38100" bIns="19050" anchor="ctr" anchorCtr="1" forceAA="0"/>
              <a:p>
                <a:pPr>
                  <a:defRPr lang="zh-CN" sz="900" b="0" i="0" u="none" strike="noStrike" kern="1200" baseline="0" smtId="4294967295">
                    <a:solidFill>
                      <a:schemeClr val="tx1">
                        <a:lumMod val="75000"/>
                        <a:lumOff val="25000"/>
                      </a:schemeClr>
                    </a:solidFill>
                    <a:latin typeface="微软雅黑" charset="-122"/>
                    <a:ea typeface="微软雅黑" charset="-122"/>
                    <a:cs typeface="微软雅黑" charset="-122"/>
                    <a:sym typeface="微软雅黑" charset="-122"/>
                  </a:defRPr>
                </a:pPr>
                <a:endParaRPr lang="zh-CN" sz="900" b="0" i="0" u="none" strike="noStrike" kern="1200" baseline="0" smtId="4294967295">
                  <a:solidFill>
                    <a:schemeClr val="tx1">
                      <a:lumMod val="75000"/>
                      <a:lumOff val="25000"/>
                    </a:schemeClr>
                  </a:solidFill>
                  <a:latin typeface="微软雅黑" charset="-122"/>
                  <a:ea typeface="微软雅黑" charset="-122"/>
                  <a:cs typeface="微软雅黑" charset="-122"/>
                  <a:sym typeface="微软雅黑" charset="-122"/>
                </a:endParaRPr>
              </a:p>
            </c:txPr>
            <c:dLblPos val="outEnd"/>
            <c:showLegendKey val="0"/>
            <c:showVal val="1"/>
            <c:showCatName val="0"/>
            <c:showSerName val="0"/>
            <c:showPercent val="0"/>
            <c:showBubbleSize val="0"/>
            <c:showLeaderLines val="1"/>
            <c:extLst>
              <c:ext xmlns:c15="http://schemas.microsoft.com/office/drawing/2012/chart" uri="{CE6537A1-D6FC-4f65-9D91-7224C49458BB}">
                <c15:showLeaderLines val="1"/>
                <c15:leaderLines>
                  <c:spPr>
                    <a:ln w="9525" cap="flat" cmpd="sng" algn="ctr">
                      <a:solidFill>
                        <a:schemeClr val="tx1">
                          <a:lumMod val="35000"/>
                          <a:lumOff val="65000"/>
                        </a:schemeClr>
                      </a:solidFill>
                      <a:round/>
                    </a:ln>
                  </c:spPr>
                </c15:leaderLines>
              </c:ext>
            </c:extLst>
          </c:dLbls>
          <c:cat>
            <c:strRef>
              <c:f>Sheet1!$A$2</c:f>
              <c:strCache>
                <c:ptCount val="1"/>
                <c:pt idx="0">
                  <c:v>可用财力</c:v>
                </c:pt>
              </c:strCache>
            </c:strRef>
          </c:cat>
          <c:val>
            <c:numRef>
              <c:f>Sheet1!$D$2</c:f>
              <c:numCache>
                <c:formatCode>General</c:formatCode>
                <c:ptCount val="1"/>
                <c:pt idx="0">
                  <c:v>1294</c:v>
                </c:pt>
              </c:numCache>
            </c:numRef>
          </c:val>
        </c:ser>
        <c:dLbls>
          <c:showLegendKey val="0"/>
          <c:showVal val="0"/>
          <c:showCatName val="0"/>
          <c:showSerName val="0"/>
          <c:showPercent val="0"/>
          <c:showBubbleSize val="0"/>
          <c:showLeaderLines val="0"/>
        </c:dLbls>
        <c:gapWidth val="194"/>
        <c:overlap val="-100"/>
        <c:axId val="255428999"/>
        <c:axId val="201492846"/>
      </c:barChart>
      <c:catAx>
        <c:axId val="255428999"/>
        <c:scaling>
          <c:orientation/>
        </c:scaling>
        <c:delete val="0"/>
        <c:axPos val="b"/>
        <c:numFmt formatCode="General" sourceLinked="1"/>
        <c:majorTickMark val="none"/>
        <c:minorTickMark val="none"/>
        <c:spPr>
          <a:noFill/>
          <a:ln w="9525" cap="flat" cmpd="sng" algn="ctr">
            <a:solidFill>
              <a:schemeClr val="tx1">
                <a:lumMod val="15000"/>
                <a:lumOff val="85000"/>
              </a:schemeClr>
            </a:solidFill>
            <a:round/>
          </a:ln>
          <a:effectLst/>
        </c:spPr>
        <c:txPr>
          <a:bodyPr rot="-60000000" spcFirstLastPara="0" vertOverflow="ellipsis" vert="horz" wrap="square" anchor="ctr" anchorCtr="1" forceAA="0"/>
          <a:p>
            <a:pPr>
              <a:defRPr lang="zh-CN" sz="900" b="0" i="0" u="none" strike="noStrike" kern="1200" baseline="0" smtId="4294967295">
                <a:solidFill>
                  <a:schemeClr val="tx1">
                    <a:lumMod val="75000"/>
                    <a:lumOff val="25000"/>
                  </a:schemeClr>
                </a:solidFill>
                <a:latin typeface="微软雅黑" charset="-122"/>
                <a:ea typeface="微软雅黑" charset="-122"/>
                <a:cs typeface="微软雅黑" charset="-122"/>
                <a:sym typeface="微软雅黑" charset="-122"/>
              </a:defRPr>
            </a:pPr>
            <a:endParaRPr lang="zh-CN" sz="900" b="0" i="0" u="none" strike="noStrike" kern="1200" baseline="0" smtId="4294967295">
              <a:solidFill>
                <a:schemeClr val="tx1">
                  <a:lumMod val="75000"/>
                  <a:lumOff val="25000"/>
                </a:schemeClr>
              </a:solidFill>
              <a:latin typeface="微软雅黑" charset="-122"/>
              <a:ea typeface="微软雅黑" charset="-122"/>
              <a:cs typeface="微软雅黑" charset="-122"/>
              <a:sym typeface="微软雅黑" charset="-122"/>
            </a:endParaRPr>
          </a:p>
        </c:txPr>
        <c:crossAx val="201492846"/>
        <c:crosses val="autoZero"/>
        <c:auto val="0"/>
        <c:lblAlgn val="ctr"/>
        <c:lblOffset/>
        <c:noMultiLvlLbl val="0"/>
      </c:catAx>
      <c:valAx>
        <c:axId val="201492846"/>
        <c:scaling>
          <c:orientation/>
          <c:min val="1000"/>
        </c:scaling>
        <c:delete val="0"/>
        <c:axPos val="l"/>
        <c:numFmt formatCode="General" sourceLinked="1"/>
        <c:majorTickMark val="out"/>
        <c:minorTickMark val="none"/>
        <c:spPr>
          <a:noFill/>
          <a:ln>
            <a:noFill/>
          </a:ln>
          <a:effectLst/>
        </c:spPr>
        <c:txPr>
          <a:bodyPr rot="-60000000" spcFirstLastPara="0" vertOverflow="ellipsis" vert="horz" wrap="square" anchor="ctr" anchorCtr="1" forceAA="0"/>
          <a:p>
            <a:pPr>
              <a:defRPr lang="zh-CN" sz="900" b="0" i="0" u="none" strike="noStrike" kern="1200" baseline="0" smtId="4294967295">
                <a:solidFill>
                  <a:schemeClr val="tx1">
                    <a:lumMod val="75000"/>
                    <a:lumOff val="25000"/>
                  </a:schemeClr>
                </a:solidFill>
                <a:latin typeface="微软雅黑" charset="-122"/>
                <a:ea typeface="微软雅黑" charset="-122"/>
                <a:cs typeface="微软雅黑" charset="-122"/>
                <a:sym typeface="微软雅黑" charset="-122"/>
              </a:defRPr>
            </a:pPr>
            <a:endParaRPr lang="zh-CN" sz="900" b="0" i="0" u="none" strike="noStrike" kern="1200" baseline="0" smtId="4294967295">
              <a:solidFill>
                <a:schemeClr val="tx1">
                  <a:lumMod val="75000"/>
                  <a:lumOff val="25000"/>
                </a:schemeClr>
              </a:solidFill>
              <a:latin typeface="微软雅黑" charset="-122"/>
              <a:ea typeface="微软雅黑" charset="-122"/>
              <a:cs typeface="微软雅黑" charset="-122"/>
              <a:sym typeface="微软雅黑" charset="-122"/>
            </a:endParaRPr>
          </a:p>
        </c:txPr>
        <c:crossAx val="255428999"/>
        <c:crosses val="autoZero"/>
        <c:crossBetween val="between"/>
      </c:valAx>
      <c:spPr>
        <a:noFill/>
        <a:ln>
          <a:noFill/>
        </a:ln>
        <a:effectLst/>
      </c:spPr>
    </c:plotArea>
    <c:legend>
      <c:legendPos/>
      <c:legendEntry>
        <c:idx val="0"/>
        <c:txPr>
          <a:bodyPr rot="0" spcFirstLastPara="0" vertOverflow="ellipsis" vert="horz" wrap="square" anchor="ctr" anchorCtr="1"/>
          <a:p>
            <a:pPr>
              <a:defRPr lang="zh-CN" sz="900" b="1" i="0" u="none" strike="noStrike" kern="1200" baseline="0" smtId="4294967295">
                <a:solidFill>
                  <a:schemeClr val="tx1">
                    <a:lumMod val="75000"/>
                    <a:lumOff val="25000"/>
                  </a:schemeClr>
                </a:solidFill>
                <a:latin typeface="微软雅黑" charset="-122"/>
                <a:ea typeface="微软雅黑" charset="-122"/>
                <a:cs typeface="微软雅黑" charset="-122"/>
                <a:sym typeface="微软雅黑" charset="-122"/>
              </a:defRPr>
            </a:pPr>
            <a:endParaRPr lang="zh-CN" sz="900" b="1" i="0" u="none" strike="noStrike" kern="1200" baseline="0" smtId="4294967295">
              <a:solidFill>
                <a:schemeClr val="tx1">
                  <a:lumMod val="75000"/>
                  <a:lumOff val="25000"/>
                </a:schemeClr>
              </a:solidFill>
              <a:latin typeface="微软雅黑" charset="-122"/>
              <a:ea typeface="微软雅黑" charset="-122"/>
              <a:cs typeface="微软雅黑" charset="-122"/>
              <a:sym typeface="微软雅黑" charset="-122"/>
            </a:endParaRPr>
          </a:p>
        </c:txPr>
      </c:legendEntry>
      <c:legendEntry>
        <c:idx val="1"/>
        <c:txPr>
          <a:bodyPr rot="0" spcFirstLastPara="0" vertOverflow="ellipsis" vert="horz" wrap="square" anchor="ctr" anchorCtr="1"/>
          <a:p>
            <a:pPr>
              <a:defRPr lang="zh-CN" sz="900" b="1" i="0" u="none" strike="noStrike" kern="1200" baseline="0" smtId="4294967295">
                <a:solidFill>
                  <a:schemeClr val="tx1">
                    <a:lumMod val="75000"/>
                    <a:lumOff val="25000"/>
                  </a:schemeClr>
                </a:solidFill>
                <a:latin typeface="微软雅黑" charset="-122"/>
                <a:ea typeface="微软雅黑" charset="-122"/>
                <a:cs typeface="微软雅黑" charset="-122"/>
                <a:sym typeface="微软雅黑" charset="-122"/>
              </a:defRPr>
            </a:pPr>
            <a:endParaRPr lang="zh-CN" sz="900" b="1" i="0" u="none" strike="noStrike" kern="1200" baseline="0" smtId="4294967295">
              <a:solidFill>
                <a:schemeClr val="tx1">
                  <a:lumMod val="75000"/>
                  <a:lumOff val="25000"/>
                </a:schemeClr>
              </a:solidFill>
              <a:latin typeface="微软雅黑" charset="-122"/>
              <a:ea typeface="微软雅黑" charset="-122"/>
              <a:cs typeface="微软雅黑" charset="-122"/>
              <a:sym typeface="微软雅黑" charset="-122"/>
            </a:endParaRPr>
          </a:p>
        </c:txPr>
      </c:legendEntry>
      <c:legendEntry>
        <c:idx val="2"/>
        <c:txPr>
          <a:bodyPr rot="0" spcFirstLastPara="0" vertOverflow="ellipsis" vert="horz" wrap="square" anchor="ctr" anchorCtr="1"/>
          <a:p>
            <a:pPr>
              <a:defRPr lang="zh-CN" sz="900" b="1" i="0" u="none" strike="noStrike" kern="1200" baseline="0" smtId="4294967295">
                <a:solidFill>
                  <a:schemeClr val="tx1">
                    <a:lumMod val="75000"/>
                    <a:lumOff val="25000"/>
                  </a:schemeClr>
                </a:solidFill>
                <a:latin typeface="微软雅黑" charset="-122"/>
                <a:ea typeface="微软雅黑" charset="-122"/>
                <a:cs typeface="微软雅黑" charset="-122"/>
                <a:sym typeface="微软雅黑" charset="-122"/>
              </a:defRPr>
            </a:pPr>
            <a:endParaRPr lang="zh-CN" sz="900" b="1" i="0" u="none" strike="noStrike" kern="1200" baseline="0" smtId="4294967295">
              <a:solidFill>
                <a:schemeClr val="tx1">
                  <a:lumMod val="75000"/>
                  <a:lumOff val="25000"/>
                </a:schemeClr>
              </a:solidFill>
              <a:latin typeface="微软雅黑" charset="-122"/>
              <a:ea typeface="微软雅黑" charset="-122"/>
              <a:cs typeface="微软雅黑" charset="-122"/>
              <a:sym typeface="微软雅黑" charset="-122"/>
            </a:endParaRPr>
          </a:p>
        </c:txPr>
      </c:legendEntry>
      <c:overlay val="0"/>
      <c:spPr>
        <a:noFill/>
        <a:ln>
          <a:noFill/>
        </a:ln>
        <a:effectLst/>
      </c:spPr>
      <c:txPr>
        <a:bodyPr rot="0" spcFirstLastPara="0" vertOverflow="ellipsis" vert="horz" wrap="square" anchor="ctr" anchorCtr="1" forceAA="0"/>
        <a:p>
          <a:pPr>
            <a:defRPr lang="zh-CN" sz="900" b="1" i="0" u="none" strike="noStrike" kern="1200" baseline="0" smtId="4294967295">
              <a:solidFill>
                <a:schemeClr val="tx1">
                  <a:lumMod val="75000"/>
                  <a:lumOff val="25000"/>
                </a:schemeClr>
              </a:solidFill>
              <a:latin typeface="微软雅黑" charset="-122"/>
              <a:ea typeface="微软雅黑" charset="-122"/>
              <a:cs typeface="微软雅黑" charset="-122"/>
              <a:sym typeface="微软雅黑" charset="-122"/>
            </a:defRPr>
          </a:pPr>
          <a:endParaRPr lang="zh-CN" sz="900" b="1" i="0" u="none" strike="noStrike" kern="1200" baseline="0" smtId="4294967295">
            <a:solidFill>
              <a:schemeClr val="tx1">
                <a:lumMod val="75000"/>
                <a:lumOff val="25000"/>
              </a:schemeClr>
            </a:solidFill>
            <a:latin typeface="微软雅黑" charset="-122"/>
            <a:ea typeface="微软雅黑" charset="-122"/>
            <a:cs typeface="微软雅黑" charset="-122"/>
            <a:sym typeface="微软雅黑" charset="-122"/>
          </a:endParaRPr>
        </a:p>
      </c:txPr>
    </c:legend>
    <c:plotVisOnly val="1"/>
    <c:dispBlanksAs val="gap"/>
    <c:showDLblsOverMax val="0"/>
  </c:chart>
  <c:spPr>
    <a:blipFill rotWithShape="1">
      <a:blip r:embed="rId2"/>
      <a:stretch>
        <a:fillRect/>
      </a:stretch>
    </a:blipFill>
    <a:ln w="9525" cap="flat" cmpd="sng" algn="ctr">
      <a:noFill/>
      <a:prstDash val="solid"/>
      <a:round/>
    </a:ln>
    <a:effectLst/>
  </c:spPr>
  <c:txPr>
    <a:bodyPr/>
    <a:p>
      <a:pPr>
        <a:defRPr lang="zh-CN" smtId="4294967295">
          <a:solidFill>
            <a:schemeClr val="tx1">
              <a:lumMod val="75000"/>
              <a:lumOff val="25000"/>
            </a:schemeClr>
          </a:solidFill>
          <a:latin typeface="微软雅黑" charset="-122"/>
          <a:ea typeface="微软雅黑" charset="-122"/>
          <a:cs typeface="微软雅黑" charset="-122"/>
          <a:sym typeface="微软雅黑" charset="-122"/>
        </a:defRPr>
      </a:pPr>
      <a:endParaRPr lang="zh-CN" smtId="4294967295">
        <a:solidFill>
          <a:schemeClr val="tx1">
            <a:lumMod val="75000"/>
            <a:lumOff val="25000"/>
          </a:schemeClr>
        </a:solidFill>
        <a:latin typeface="微软雅黑" charset="-122"/>
        <a:ea typeface="微软雅黑" charset="-122"/>
        <a:cs typeface="微软雅黑" charset="-122"/>
        <a:sym typeface="微软雅黑" charset="-122"/>
      </a:endParaRPr>
    </a:p>
  </c:txPr>
  <c:externalData r:id="rId1">
    <c:autoUpdate val="0"/>
  </c:externalData>
</c:chartSpace>
</file>

<file path=ppt/charts/chart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0" vertOverflow="ellipsis" vert="horz" wrap="square" anchor="ctr" anchorCtr="1" forceAA="0"/>
          <a:lstStyle/>
          <a:p>
            <a:pPr defTabSz="914400">
              <a:defRPr lang="zh-CN" sz="1600" b="0" i="0" u="none" strike="noStrike" kern="1200" spc="0" baseline="0">
                <a:solidFill>
                  <a:schemeClr val="bg2">
                    <a:lumMod val="25000"/>
                  </a:schemeClr>
                </a:solidFill>
                <a:latin typeface="汉仪旗黑-55简" panose="00020600040101010101" charset="-128"/>
                <a:ea typeface="汉仪旗黑-55简" panose="00020600040101010101" charset="-128"/>
                <a:cs typeface="汉仪旗黑-55简" panose="00020600040101010101" charset="-128"/>
                <a:sym typeface="汉仪旗黑-55简" panose="00020600040101010101" charset="-128"/>
              </a:defRPr>
            </a:pPr>
            <a:r>
              <a:rPr sz="1600"/>
              <a:t>部门预算审核情况</a:t>
            </a:r>
            <a:endParaRPr sz="1600"/>
          </a:p>
        </c:rich>
      </c:tx>
      <c:overlay val="0"/>
      <c:spPr>
        <a:noFill/>
        <a:ln>
          <a:noFill/>
        </a:ln>
        <a:effectLst/>
      </c:spPr>
      <c:txPr>
        <a:bodyPr/>
        <a:p>
          <a:pPr>
            <a:defRPr/>
          </a:pPr>
        </a:p>
      </c:txPr>
    </c:title>
    <c:autoTitleDeleted val="0"/>
    <c:plotArea>
      <c:layout>
        <c:manualLayout>
          <c:layoutTarget val="inner"/>
          <c:xMode val="edge"/>
          <c:yMode val="edge"/>
          <c:x val="0.087305553257465363"/>
          <c:y val="0.21539351344108582"/>
          <c:w val="0.85436111688613892"/>
          <c:h val="0.67557871341705322"/>
        </c:manualLayout>
      </c:layout>
      <c:barChart>
        <c:barDir val="col"/>
        <c:grouping val="clustered"/>
        <c:varyColors val="0"/>
        <c:ser>
          <c:idx val="0"/>
          <c:order val="0"/>
          <c:tx>
            <c:strRef>
              <c:f>Sheet1!$B$1</c:f>
              <c:strCache>
                <c:ptCount val="1"/>
                <c:pt idx="0">
                  <c:v>金额</c:v>
                </c:pt>
              </c:strCache>
            </c:strRef>
          </c:tx>
          <c:spPr>
            <a:blipFill rotWithShape="1">
              <a:blip r:embed="rId3"/>
              <a:stretch>
                <a:fillRect/>
              </a:stretch>
            </a:blipFill>
            <a:ln>
              <a:noFill/>
            </a:ln>
            <a:effectLst/>
          </c:spPr>
          <c:invertIfNegative val="0"/>
          <c:dLbls>
            <c:dLbl>
              <c:idx val="0"/>
              <c:numFmt formatCode="General" sourceLinked="1"/>
              <c:txPr>
                <a:bodyPr rot="0" spcFirstLastPara="0" vertOverflow="ellipsis" vert="horz" wrap="square" lIns="38100" tIns="19050" rIns="38100" bIns="19050" anchor="ctr" anchorCtr="1" forceAA="0"/>
                <a:p>
                  <a:pPr>
                    <a:defRPr lang="zh-CN" sz="1200" b="1" i="0" u="none" strike="noStrike" kern="1200" baseline="0" smtId="4294967295">
                      <a:solidFill>
                        <a:schemeClr val="accent1">
                          <a:lumMod val="75000"/>
                        </a:schemeClr>
                      </a:solidFill>
                      <a:latin typeface="汉仪旗黑-55简" panose="00020600040101010101" charset="-128"/>
                      <a:ea typeface="汉仪旗黑-55简" panose="00020600040101010101" charset="-128"/>
                      <a:cs typeface="汉仪旗黑-55简" panose="00020600040101010101" charset="-128"/>
                      <a:sym typeface="汉仪旗黑-55简" panose="00020600040101010101" charset="-128"/>
                    </a:defRPr>
                  </a:pPr>
                  <a:endParaRPr lang="zh-CN" sz="1200" b="1" i="0" u="none" strike="noStrike" kern="1200" baseline="0" smtId="4294967295">
                    <a:solidFill>
                      <a:schemeClr val="accent1">
                        <a:lumMod val="75000"/>
                      </a:schemeClr>
                    </a:solidFill>
                    <a:latin typeface="汉仪旗黑-55简" panose="00020600040101010101" charset="-128"/>
                    <a:ea typeface="汉仪旗黑-55简" panose="00020600040101010101" charset="-128"/>
                    <a:cs typeface="汉仪旗黑-55简" panose="00020600040101010101" charset="-128"/>
                    <a:sym typeface="汉仪旗黑-55简" panose="00020600040101010101" charset="-128"/>
                  </a:endParaRPr>
                </a:p>
              </c:txPr>
              <c:dLblPos val="outEnd"/>
              <c:showLegendKey val="0"/>
              <c:showVal val="1"/>
              <c:showCatName val="0"/>
              <c:showSerName val="0"/>
              <c:showPercent val="0"/>
              <c:showBubbleSize val="0"/>
              <c:extLst/>
            </c:dLbl>
            <c:dLbl>
              <c:idx val="1"/>
              <c:numFmt formatCode="General" sourceLinked="1"/>
              <c:txPr>
                <a:bodyPr rot="0" spcFirstLastPara="0" vertOverflow="ellipsis" vert="horz" wrap="square" lIns="38100" tIns="19050" rIns="38100" bIns="19050" anchor="ctr" anchorCtr="1" forceAA="0"/>
                <a:p>
                  <a:pPr>
                    <a:defRPr lang="zh-CN" sz="1200" b="1" i="0" u="none" strike="noStrike" kern="1200" baseline="0" smtId="4294967295">
                      <a:solidFill>
                        <a:schemeClr val="accent1">
                          <a:lumMod val="75000"/>
                        </a:schemeClr>
                      </a:solidFill>
                      <a:latin typeface="汉仪旗黑-55简" panose="00020600040101010101" charset="-128"/>
                      <a:ea typeface="汉仪旗黑-55简" panose="00020600040101010101" charset="-128"/>
                      <a:cs typeface="汉仪旗黑-55简" panose="00020600040101010101" charset="-128"/>
                      <a:sym typeface="汉仪旗黑-55简" panose="00020600040101010101" charset="-128"/>
                    </a:defRPr>
                  </a:pPr>
                  <a:endParaRPr lang="zh-CN" sz="1200" b="1" i="0" u="none" strike="noStrike" kern="1200" baseline="0" smtId="4294967295">
                    <a:solidFill>
                      <a:schemeClr val="accent1">
                        <a:lumMod val="75000"/>
                      </a:schemeClr>
                    </a:solidFill>
                    <a:latin typeface="汉仪旗黑-55简" panose="00020600040101010101" charset="-128"/>
                    <a:ea typeface="汉仪旗黑-55简" panose="00020600040101010101" charset="-128"/>
                    <a:cs typeface="汉仪旗黑-55简" panose="00020600040101010101" charset="-128"/>
                    <a:sym typeface="汉仪旗黑-55简" panose="00020600040101010101" charset="-128"/>
                  </a:endParaRPr>
                </a:p>
              </c:txPr>
              <c:dLblPos val="outEnd"/>
              <c:showLegendKey val="0"/>
              <c:showVal val="1"/>
              <c:showCatName val="0"/>
              <c:showSerName val="0"/>
              <c:showPercent val="0"/>
              <c:showBubbleSize val="0"/>
              <c:extLst/>
            </c:dLbl>
            <c:dLbl>
              <c:idx val="2"/>
              <c:numFmt formatCode="General" sourceLinked="1"/>
              <c:txPr>
                <a:bodyPr rot="0" spcFirstLastPara="0" vertOverflow="ellipsis" vert="horz" wrap="square" lIns="38100" tIns="19050" rIns="38100" bIns="19050" anchor="ctr" anchorCtr="1" forceAA="0"/>
                <a:p>
                  <a:pPr>
                    <a:defRPr lang="zh-CN" sz="1200" b="1" i="0" u="none" strike="noStrike" kern="1200" baseline="0" smtId="4294967295">
                      <a:solidFill>
                        <a:schemeClr val="accent1">
                          <a:lumMod val="75000"/>
                        </a:schemeClr>
                      </a:solidFill>
                      <a:latin typeface="汉仪旗黑-55简" panose="00020600040101010101" charset="-128"/>
                      <a:ea typeface="汉仪旗黑-55简" panose="00020600040101010101" charset="-128"/>
                      <a:cs typeface="汉仪旗黑-55简" panose="00020600040101010101" charset="-128"/>
                      <a:sym typeface="汉仪旗黑-55简" panose="00020600040101010101" charset="-128"/>
                    </a:defRPr>
                  </a:pPr>
                  <a:endParaRPr lang="zh-CN" sz="1200" b="1" i="0" u="none" strike="noStrike" kern="1200" baseline="0" smtId="4294967295">
                    <a:solidFill>
                      <a:schemeClr val="accent1">
                        <a:lumMod val="75000"/>
                      </a:schemeClr>
                    </a:solidFill>
                    <a:latin typeface="汉仪旗黑-55简" panose="00020600040101010101" charset="-128"/>
                    <a:ea typeface="汉仪旗黑-55简" panose="00020600040101010101" charset="-128"/>
                    <a:cs typeface="汉仪旗黑-55简" panose="00020600040101010101" charset="-128"/>
                    <a:sym typeface="汉仪旗黑-55简" panose="00020600040101010101" charset="-128"/>
                  </a:endParaRPr>
                </a:p>
              </c:txPr>
              <c:dLblPos val="outEnd"/>
              <c:showLegendKey val="0"/>
              <c:showVal val="1"/>
              <c:showCatName val="0"/>
              <c:showSerName val="0"/>
              <c:showPercent val="0"/>
              <c:showBubbleSize val="0"/>
              <c:extLst/>
            </c:dLbl>
            <c:numFmt formatCode="General" sourceLinked="1"/>
            <c:spPr>
              <a:noFill/>
              <a:ln>
                <a:noFill/>
              </a:ln>
              <a:effectLst/>
            </c:spPr>
            <c:txPr>
              <a:bodyPr rot="0" spcFirstLastPara="0" vertOverflow="ellipsis" vert="horz" wrap="square" lIns="38100" tIns="19050" rIns="38100" bIns="19050" anchor="ctr" anchorCtr="1" forceAA="0"/>
              <a:p>
                <a:pPr>
                  <a:defRPr lang="zh-CN" sz="1200" b="1" i="0" u="none" strike="noStrike" kern="1200" baseline="0" smtId="4294967295">
                    <a:solidFill>
                      <a:schemeClr val="accent1">
                        <a:lumMod val="75000"/>
                      </a:schemeClr>
                    </a:solidFill>
                    <a:latin typeface="汉仪旗黑-55简" panose="00020600040101010101" charset="-128"/>
                    <a:ea typeface="汉仪旗黑-55简" panose="00020600040101010101" charset="-128"/>
                    <a:cs typeface="汉仪旗黑-55简" panose="00020600040101010101" charset="-128"/>
                    <a:sym typeface="汉仪旗黑-55简" panose="00020600040101010101" charset="-128"/>
                  </a:defRPr>
                </a:pPr>
                <a:endParaRPr lang="zh-CN" sz="1200" b="1" i="0" u="none" strike="noStrike" kern="1200" baseline="0" smtId="4294967295">
                  <a:solidFill>
                    <a:schemeClr val="accent1">
                      <a:lumMod val="75000"/>
                    </a:schemeClr>
                  </a:solidFill>
                  <a:latin typeface="汉仪旗黑-55简" panose="00020600040101010101" charset="-128"/>
                  <a:ea typeface="汉仪旗黑-55简" panose="00020600040101010101" charset="-128"/>
                  <a:cs typeface="汉仪旗黑-55简" panose="00020600040101010101" charset="-128"/>
                  <a:sym typeface="汉仪旗黑-55简" panose="00020600040101010101" charset="-128"/>
                </a:endParaRPr>
              </a:p>
            </c:txPr>
            <c:dLblPos val="outEnd"/>
            <c:showLegendKey val="0"/>
            <c:showVal val="1"/>
            <c:showCatName val="0"/>
            <c:showSerName val="0"/>
            <c:showPercent val="0"/>
            <c:showBubbleSize val="0"/>
            <c:showLeaderLines val="1"/>
            <c:extLst>
              <c:ext xmlns:c15="http://schemas.microsoft.com/office/drawing/2012/chart" uri="{CE6537A1-D6FC-4f65-9D91-7224C49458BB}">
                <c15:showLeaderLines val="1"/>
                <c15:leaderLines>
                  <c:spPr>
                    <a:ln w="9525" cap="flat" cmpd="sng" algn="ctr">
                      <a:solidFill>
                        <a:schemeClr val="tx1">
                          <a:lumMod val="35000"/>
                          <a:lumOff val="65000"/>
                        </a:schemeClr>
                      </a:solidFill>
                      <a:round/>
                    </a:ln>
                  </c:spPr>
                </c15:leaderLines>
              </c:ext>
            </c:extLst>
          </c:dLbls>
          <c:cat>
            <c:strRef>
              <c:f>Sheet1!$A$2:$A$4</c:f>
              <c:strCache>
                <c:ptCount val="3"/>
                <c:pt idx="0">
                  <c:v>2022年预算</c:v>
                </c:pt>
                <c:pt idx="1">
                  <c:v>2023年申报</c:v>
                </c:pt>
                <c:pt idx="2">
                  <c:v>2023年审定</c:v>
                </c:pt>
              </c:strCache>
            </c:strRef>
          </c:cat>
          <c:val>
            <c:numRef>
              <c:f>Sheet1!$B$2:$B$4</c:f>
              <c:numCache>
                <c:formatCode>General</c:formatCode>
                <c:ptCount val="3"/>
                <c:pt idx="0">
                  <c:v>149</c:v>
                </c:pt>
                <c:pt idx="1">
                  <c:v>206.4</c:v>
                </c:pt>
                <c:pt idx="2">
                  <c:v>107.8</c:v>
                </c:pt>
              </c:numCache>
            </c:numRef>
          </c:val>
        </c:ser>
        <c:dLbls>
          <c:showLegendKey val="0"/>
          <c:showVal val="0"/>
          <c:showCatName val="0"/>
          <c:showSerName val="0"/>
          <c:showPercent val="0"/>
          <c:showBubbleSize val="0"/>
          <c:showLeaderLines val="0"/>
        </c:dLbls>
        <c:gapWidth val="110"/>
        <c:overlap val="2"/>
        <c:axId val="207590728"/>
        <c:axId val="320841128"/>
      </c:barChart>
      <c:catAx>
        <c:axId val="207590728"/>
        <c:scaling>
          <c:orientation/>
        </c:scaling>
        <c:delete val="0"/>
        <c:axPos val="b"/>
        <c:numFmt formatCode="General" sourceLinked="1"/>
        <c:majorTickMark val="out"/>
        <c:minorTickMark val="none"/>
        <c:spPr>
          <a:noFill/>
          <a:ln w="3175" cap="flat" cmpd="sng" algn="ctr">
            <a:noFill/>
            <a:round/>
          </a:ln>
          <a:effectLst/>
        </c:spPr>
        <c:txPr>
          <a:bodyPr rot="-60000000" spcFirstLastPara="0" vertOverflow="ellipsis" vert="horz" wrap="square" anchor="ctr" anchorCtr="1" forceAA="0"/>
          <a:p>
            <a:pPr>
              <a:defRPr lang="zh-CN" sz="1000" b="1" i="0" u="none" strike="noStrike" kern="1200" baseline="0" smtId="4294967295">
                <a:solidFill>
                  <a:schemeClr val="bg2">
                    <a:lumMod val="25000"/>
                  </a:schemeClr>
                </a:solidFill>
                <a:latin typeface="汉仪旗黑-55简" panose="00020600040101010101" charset="-128"/>
                <a:ea typeface="汉仪旗黑-55简" panose="00020600040101010101" charset="-128"/>
                <a:cs typeface="汉仪旗黑-55简" panose="00020600040101010101" charset="-128"/>
                <a:sym typeface="汉仪旗黑-55简" panose="00020600040101010101" charset="-128"/>
              </a:defRPr>
            </a:pPr>
            <a:endParaRPr lang="zh-CN" sz="1000" b="1" i="0" u="none" strike="noStrike" kern="1200" baseline="0" smtId="4294967295">
              <a:solidFill>
                <a:schemeClr val="bg2">
                  <a:lumMod val="25000"/>
                </a:schemeClr>
              </a:solidFill>
              <a:latin typeface="汉仪旗黑-55简" panose="00020600040101010101" charset="-128"/>
              <a:ea typeface="汉仪旗黑-55简" panose="00020600040101010101" charset="-128"/>
              <a:cs typeface="汉仪旗黑-55简" panose="00020600040101010101" charset="-128"/>
              <a:sym typeface="汉仪旗黑-55简" panose="00020600040101010101" charset="-128"/>
            </a:endParaRPr>
          </a:p>
        </c:txPr>
        <c:crossAx val="320841128"/>
        <c:crosses val="autoZero"/>
        <c:auto val="0"/>
        <c:lblAlgn val="ctr"/>
        <c:lblOffset/>
        <c:noMultiLvlLbl val="0"/>
      </c:catAx>
      <c:valAx>
        <c:axId val="320841128"/>
        <c:scaling>
          <c:orientation/>
        </c:scaling>
        <c:delete val="0"/>
        <c:axPos val="l"/>
        <c:majorGridlines>
          <c:spPr>
            <a:ln w="3175" cap="flat" cmpd="sng" algn="ctr">
              <a:solidFill>
                <a:schemeClr val="accent1">
                  <a:lumMod val="20000"/>
                  <a:lumOff val="80000"/>
                  <a:alpha val="40000"/>
                </a:schemeClr>
              </a:solidFill>
              <a:prstDash val="sysDash"/>
              <a:round/>
            </a:ln>
            <a:effectLst/>
          </c:spPr>
        </c:majorGridlines>
        <c:numFmt formatCode="General" sourceLinked="1"/>
        <c:majorTickMark val="out"/>
        <c:minorTickMark val="none"/>
        <c:spPr>
          <a:noFill/>
          <a:ln w="3175">
            <a:solidFill>
              <a:schemeClr val="accent5">
                <a:lumMod val="20000"/>
                <a:lumOff val="80000"/>
              </a:schemeClr>
            </a:solidFill>
          </a:ln>
          <a:effectLst/>
        </c:spPr>
        <c:txPr>
          <a:bodyPr rot="-60000000" spcFirstLastPara="0" vertOverflow="ellipsis" vert="horz" wrap="square" anchor="ctr" anchorCtr="1" forceAA="0"/>
          <a:p>
            <a:pPr>
              <a:defRPr lang="zh-CN" sz="900" b="0" i="0" u="none" strike="noStrike" kern="1200" baseline="0" smtId="4294967295">
                <a:solidFill>
                  <a:schemeClr val="bg2">
                    <a:lumMod val="25000"/>
                  </a:schemeClr>
                </a:solidFill>
                <a:latin typeface="汉仪旗黑-55简" panose="00020600040101010101" charset="-128"/>
                <a:ea typeface="汉仪旗黑-55简" panose="00020600040101010101" charset="-128"/>
                <a:cs typeface="汉仪旗黑-55简" panose="00020600040101010101" charset="-128"/>
                <a:sym typeface="汉仪旗黑-55简" panose="00020600040101010101" charset="-128"/>
              </a:defRPr>
            </a:pPr>
            <a:endParaRPr lang="zh-CN" sz="900" b="0" i="0" u="none" strike="noStrike" kern="1200" baseline="0" smtId="4294967295">
              <a:solidFill>
                <a:schemeClr val="bg2">
                  <a:lumMod val="25000"/>
                </a:schemeClr>
              </a:solidFill>
              <a:latin typeface="汉仪旗黑-55简" panose="00020600040101010101" charset="-128"/>
              <a:ea typeface="汉仪旗黑-55简" panose="00020600040101010101" charset="-128"/>
              <a:cs typeface="汉仪旗黑-55简" panose="00020600040101010101" charset="-128"/>
              <a:sym typeface="汉仪旗黑-55简" panose="00020600040101010101" charset="-128"/>
            </a:endParaRPr>
          </a:p>
        </c:txPr>
        <c:crossAx val="207590728"/>
        <c:crosses val="autoZero"/>
        <c:crossBetween val="between"/>
      </c:valAx>
      <c:spPr>
        <a:noFill/>
        <a:ln>
          <a:noFill/>
        </a:ln>
        <a:effectLst/>
      </c:spPr>
    </c:plotArea>
    <c:plotVisOnly val="1"/>
    <c:dispBlanksAs val="gap"/>
    <c:showDLblsOverMax val="0"/>
  </c:chart>
  <c:spPr>
    <a:solidFill>
      <a:srgbClr val="FFFFFF"/>
    </a:solidFill>
    <a:ln w="9525" cap="flat" cmpd="sng" algn="ctr">
      <a:solidFill>
        <a:schemeClr val="bg1">
          <a:lumMod val="85000"/>
        </a:schemeClr>
      </a:solidFill>
      <a:round/>
    </a:ln>
    <a:effectLst>
      <a:outerShdw blurRad="63500" dist="37357" dir="2700000" sx="0" sy="0" rotWithShape="0">
        <a:scrgbClr r="0" g="0" b="0"/>
      </a:outerShdw>
    </a:effectLst>
  </c:spPr>
  <c:txPr>
    <a:bodyPr/>
    <a:p>
      <a:pPr>
        <a:defRPr lang="zh-CN" smtId="4294967295">
          <a:solidFill>
            <a:schemeClr val="bg2">
              <a:lumMod val="25000"/>
            </a:schemeClr>
          </a:solidFill>
          <a:latin typeface="汉仪旗黑-55简" panose="00020600040101010101" charset="-128"/>
          <a:ea typeface="汉仪旗黑-55简" panose="00020600040101010101" charset="-128"/>
          <a:cs typeface="汉仪旗黑-55简" panose="00020600040101010101" charset="-128"/>
          <a:sym typeface="汉仪旗黑-55简" panose="00020600040101010101" charset="-128"/>
        </a:defRPr>
      </a:pPr>
      <a:endParaRPr lang="zh-CN" smtId="4294967295">
        <a:solidFill>
          <a:schemeClr val="bg2">
            <a:lumMod val="25000"/>
          </a:schemeClr>
        </a:solidFill>
        <a:latin typeface="汉仪旗黑-55简" panose="00020600040101010101" charset="-128"/>
        <a:ea typeface="汉仪旗黑-55简" panose="00020600040101010101" charset="-128"/>
        <a:cs typeface="汉仪旗黑-55简" panose="00020600040101010101" charset="-128"/>
        <a:sym typeface="汉仪旗黑-55简" panose="00020600040101010101" charset="-128"/>
      </a:endParaRPr>
    </a:p>
  </c:txPr>
  <c:externalData r:id="rId1">
    <c:autoUpdate val="0"/>
  </c:externalData>
</c:chartSpace>
</file>

<file path=ppt/charts/colors1.xml><?xml version="1.0" encoding="utf-8"?>
<cs:colorStyle xmlns:a="http://schemas.openxmlformats.org/drawingml/2006/main" xmlns:cs="http://schemas.microsoft.com/office/drawing/2012/chartStyle"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a="http://schemas.openxmlformats.org/drawingml/2006/main" xmlns:cs="http://schemas.microsoft.com/office/drawing/2012/chartStyle"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a="http://schemas.openxmlformats.org/drawingml/2006/main" xmlns:cs="http://schemas.microsoft.com/office/drawing/2012/chartStyle"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a="http://schemas.openxmlformats.org/drawingml/2006/main" xmlns:r="http://schemas.openxmlformats.org/officeDocument/2006/relationships" xmlns:cs="http://schemas.microsoft.com/office/drawing/2012/chartStyle" id="33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a="http://schemas.openxmlformats.org/drawingml/2006/main" xmlns:r="http://schemas.openxmlformats.org/officeDocument/2006/relationships" xmlns:cs="http://schemas.microsoft.com/office/drawing/2012/chartStyle"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a="http://schemas.openxmlformats.org/drawingml/2006/main" xmlns:r="http://schemas.openxmlformats.org/officeDocument/2006/relationships" xmlns:cs="http://schemas.microsoft.com/office/drawing/2012/chartStyle"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a="http://schemas.openxmlformats.org/drawingml/2006/main" xmlns:dgm="http://schemas.openxmlformats.org/drawingml/2006/diagram" uniqueId="urn:microsoft.com/office/officeart/2005/8/colors/accent2_1">
  <dgm:title val=""/>
  <dgm:desc val=""/>
  <dgm:catLst>
    <dgm:cat type="accent2" pri="11100"/>
  </dgm:catLst>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colorsDef>
</file>

<file path=ppt/diagrams/colors3.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4.xml><?xml version="1.0" encoding="utf-8"?>
<dgm:colorsDef xmlns:a="http://schemas.openxmlformats.org/drawingml/2006/main" xmlns:dgm="http://schemas.openxmlformats.org/drawingml/2006/diagram"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FE6BD899-5C5C-4011-9EED-2AB0DE600DAA}" type="doc">
      <dgm:prSet loTypeId="hierarchy" loCatId="hierarchy" qsTypeId="urn:microsoft.com/office/officeart/2005/8/quickstyle/simple1" qsCatId="simple" csTypeId="urn:microsoft.com/office/officeart/2005/8/colors/accent1_2" csCatId="accent1" phldr="0"/>
      <dgm:spPr/>
      <dgm:t>
        <a:bodyPr/>
        <a:lstStyle/>
        <a:p>
          <a:endParaRPr lang="zh-CN" altLang="en-US"/>
        </a:p>
      </dgm:t>
    </dgm:pt>
    <dgm:pt modelId="{09C091E1-9403-4708-BDFD-DAAAD68964DF}" type="parTrans" cxnId="{104229B5-C72D-4371-9869-88358A0AEF69}">
      <dgm:prSet/>
      <dgm:spPr/>
      <dgm:t>
        <a:bodyPr/>
        <a:lstStyle/>
        <a:p>
          <a:endParaRPr lang="zh-CN" altLang="en-US"/>
        </a:p>
      </dgm:t>
    </dgm:pt>
    <dgm:pt modelId="{FCFE85F6-B077-498B-92F5-2B62BC192196}">
      <dgm:prSet phldrT="[文本]" custT="0"/>
      <dgm:spPr/>
      <dgm:t>
        <a:bodyPr vert="horz" wrap="square"/>
        <a:lstStyle/>
        <a:p>
          <a:pPr>
            <a:lnSpc>
              <a:spcPct val="100000"/>
            </a:lnSpc>
            <a:spcBef>
              <a:spcPct val="0"/>
            </a:spcBef>
            <a:spcAft>
              <a:spcPct val="35000"/>
            </a:spcAft>
          </a:pPr>
          <a:r>
            <a:rPr lang="zh-CN" altLang="zh-CN" smtClean="0">
              <a:solidFill>
                <a:schemeClr val="dk1"/>
              </a:solidFill>
              <a:sym typeface="+mn-ea"/>
            </a:rPr>
            <a:t>国务院办公厅关于印发医疗卫生领域中央与地方财政事权和支出责任划分改革方案的通知</a:t>
          </a:r>
          <a:endParaRPr lang="zh-CN" altLang="zh-CN" smtClean="0">
            <a:solidFill>
              <a:schemeClr val="dk1"/>
            </a:solidFill>
            <a:sym typeface="+mn-ea"/>
          </a:endParaRPr>
        </a:p>
        <a:p>
          <a:pPr>
            <a:lnSpc>
              <a:spcPct val="100000"/>
            </a:lnSpc>
            <a:spcBef>
              <a:spcPct val="0"/>
            </a:spcBef>
            <a:spcAft>
              <a:spcPct val="35000"/>
            </a:spcAft>
          </a:pPr>
          <a:r>
            <a:rPr lang="zh-CN" altLang="zh-CN" smtClean="0">
              <a:solidFill>
                <a:schemeClr val="dk1"/>
              </a:solidFill>
              <a:sym typeface="+mn-ea"/>
            </a:rPr>
            <a:t>（国办发〔2018〕67号）</a:t>
          </a:r>
          <a:endParaRPr lang="zh-CN" altLang="en-US"/>
        </a:p>
      </dgm:t>
    </dgm:pt>
    <dgm:pt modelId="{69ED1C20-A93F-4767-AD53-CE1D12105555}" type="parTrans" cxnId="{0ECBBCA7-D978-4F0B-BBD7-67E8C687BCCB}">
      <dgm:prSet/>
      <dgm:spPr/>
      <dgm:t>
        <a:bodyPr/>
        <a:lstStyle/>
        <a:p>
          <a:endParaRPr lang="zh-CN" altLang="en-US"/>
        </a:p>
      </dgm:t>
    </dgm:pt>
    <dgm:pt modelId="{DCE60B07-EDBE-4359-B065-4531128E8340}">
      <dgm:prSet phldrT="[文本]" custT="0"/>
      <dgm:spPr/>
      <dgm:t>
        <a:bodyPr vert="horz" wrap="square"/>
        <a:lstStyle/>
        <a:p>
          <a:pPr>
            <a:lnSpc>
              <a:spcPct val="100000"/>
            </a:lnSpc>
            <a:spcBef>
              <a:spcPct val="0"/>
            </a:spcBef>
            <a:spcAft>
              <a:spcPct val="35000"/>
            </a:spcAft>
          </a:pPr>
          <a:r>
            <a:rPr>
              <a:sym typeface="+mn-ea"/>
            </a:rPr>
            <a:t>基</a:t>
          </a:r>
          <a:r>
            <a:rPr lang="zh-CN" altLang="zh-CN" smtClean="0">
              <a:solidFill>
                <a:schemeClr val="dk1"/>
              </a:solidFill>
              <a:sym typeface="+mn-ea"/>
            </a:rPr>
            <a:t>本公共卫生服务明确为中央与地方共同财政事权，由中央财政和地方财政共同承担支出责任。</a:t>
          </a:r>
          <a:r>
            <a:rPr>
              <a:sym typeface="+mn-ea"/>
            </a:rPr>
            <a:t>基</a:t>
          </a:r>
          <a:r>
            <a:rPr lang="zh-CN" altLang="zh-CN" smtClean="0">
              <a:solidFill>
                <a:schemeClr val="dk1"/>
              </a:solidFill>
              <a:sym typeface="+mn-ea"/>
            </a:rPr>
            <a:t>本公共卫生服务支出责任实行中央分档分担办法。</a:t>
          </a:r>
          <a:endParaRPr lang="zh-CN" altLang="en-US"/>
        </a:p>
      </dgm:t>
    </dgm:pt>
    <dgm:pt modelId="{E5201F47-493A-4FBC-83E4-59E64E9445DB}" type="sibTrans" cxnId="{0ECBBCA7-D978-4F0B-BBD7-67E8C687BCCB}">
      <dgm:prSet/>
      <dgm:spPr/>
      <dgm:t>
        <a:bodyPr/>
        <a:lstStyle/>
        <a:p>
          <a:endParaRPr lang="zh-CN" altLang="en-US"/>
        </a:p>
      </dgm:t>
    </dgm:pt>
    <dgm:pt modelId="{38BC0258-B189-45F6-B5BE-53976450D368}" type="parTrans" cxnId="{3EE47576-E506-43BE-9E1F-02518AADF8B4}">
      <dgm:prSet/>
      <dgm:spPr/>
      <dgm:t>
        <a:bodyPr/>
        <a:lstStyle/>
        <a:p>
          <a:endParaRPr lang="zh-CN" altLang="en-US"/>
        </a:p>
      </dgm:t>
    </dgm:pt>
    <dgm:pt modelId="{00021300-0F81-42C2-8EA0-6AF1014EE09E}">
      <dgm:prSet phldrT="[文本]" custT="0"/>
      <dgm:spPr/>
      <dgm:t>
        <a:bodyPr vert="horz" wrap="square"/>
        <a:lstStyle/>
        <a:p>
          <a:pPr>
            <a:lnSpc>
              <a:spcPct val="100000"/>
            </a:lnSpc>
            <a:spcBef>
              <a:spcPct val="0"/>
            </a:spcBef>
            <a:spcAft>
              <a:spcPct val="35000"/>
            </a:spcAft>
          </a:pPr>
          <a:r>
            <a:rPr>
              <a:sym typeface="+mn-ea"/>
            </a:rPr>
            <a:t>中</a:t>
          </a:r>
          <a:r>
            <a:rPr lang="zh-CN" altLang="zh-CN" smtClean="0">
              <a:sym typeface="+mn-ea"/>
            </a:rPr>
            <a:t>央制定基本公共卫生服务人均经费国家基础标准，并根据经济社会发展情况逐步提高。</a:t>
          </a:r>
          <a:endParaRPr lang="zh-CN" altLang="en-US"/>
        </a:p>
      </dgm:t>
    </dgm:pt>
    <dgm:pt modelId="{81C7C63E-2650-48E4-B1B1-9ED69F34852C}" type="sibTrans" cxnId="{3EE47576-E506-43BE-9E1F-02518AADF8B4}">
      <dgm:prSet/>
      <dgm:spPr/>
      <dgm:t>
        <a:bodyPr/>
        <a:lstStyle/>
        <a:p>
          <a:endParaRPr lang="zh-CN" altLang="en-US"/>
        </a:p>
      </dgm:t>
    </dgm:pt>
    <dgm:pt modelId="{ADB291FF-1A63-4BFA-87B7-541268AAA7A1}" type="parTrans" cxnId="{4AD376FD-B11E-4FD7-94DB-D68827F24510}">
      <dgm:prSet/>
      <dgm:spPr/>
      <dgm:t>
        <a:bodyPr/>
        <a:lstStyle/>
        <a:p>
          <a:endParaRPr lang="zh-CN" altLang="en-US"/>
        </a:p>
      </dgm:t>
    </dgm:pt>
    <dgm:pt modelId="{FFFC2AC3-1A38-497F-95BC-32764EC2582B}">
      <dgm:prSet phldrT="[文本]" custT="0"/>
      <dgm:spPr/>
      <dgm:t>
        <a:bodyPr vert="horz" wrap="square"/>
        <a:lstStyle/>
        <a:p>
          <a:pPr>
            <a:lnSpc>
              <a:spcPct val="100000"/>
            </a:lnSpc>
            <a:spcBef>
              <a:spcPct val="0"/>
            </a:spcBef>
            <a:spcAft>
              <a:spcPct val="35000"/>
            </a:spcAft>
          </a:pPr>
          <a:r>
            <a:rPr lang="zh-CN" altLang="en-US">
              <a:sym typeface="+mn-ea"/>
            </a:rPr>
            <a:t>地方政府可以在确保国家基础标准全部落实到位的前提下，在国家基础标准之上合理增加保障内容或提高保障标准，增支部分由地方财政负担。</a:t>
          </a:r>
          <a:endParaRPr lang="zh-CN" altLang="en-US"/>
        </a:p>
      </dgm:t>
    </dgm:pt>
    <dgm:pt modelId="{50718334-29AE-4A2F-8329-22398CCA443C}" type="parTrans" cxnId="{2BE26F33-4FD7-4352-AEE3-DABE560479EE}">
      <dgm:prSet/>
      <dgm:spPr/>
      <dgm:t>
        <a:bodyPr/>
        <a:lstStyle/>
        <a:p/>
      </dgm:t>
    </dgm:pt>
    <dgm:pt modelId="{8AC2F5F9-8F03-4FDC-8C08-2975C70F4348}">
      <dgm:prSet/>
      <dgm:spPr/>
      <dgm:t>
        <a:bodyPr/>
        <a:lstStyle/>
        <a:p>
          <a:endParaRPr altLang="en-US"/>
        </a:p>
      </dgm:t>
    </dgm:pt>
    <dgm:pt modelId="{081B9A4E-650D-446E-B605-4C2D48EEE26C}" type="sibTrans" cxnId="{2BE26F33-4FD7-4352-AEE3-DABE560479EE}">
      <dgm:prSet/>
      <dgm:spPr/>
      <dgm:t>
        <a:bodyPr/>
        <a:lstStyle/>
        <a:p/>
      </dgm:t>
    </dgm:pt>
    <dgm:pt modelId="{B477E929-B0FF-4D30-ADF9-58F779AB3475}" type="sibTrans" cxnId="{4AD376FD-B11E-4FD7-94DB-D68827F24510}">
      <dgm:prSet/>
      <dgm:spPr/>
      <dgm:t>
        <a:bodyPr/>
        <a:lstStyle/>
        <a:p>
          <a:endParaRPr lang="zh-CN" altLang="en-US"/>
        </a:p>
      </dgm:t>
    </dgm:pt>
    <dgm:pt modelId="{8B74BFFA-B009-4584-9346-327C9177A5AA}" type="parTrans" cxnId="{6D79D820-D96E-4323-B079-4CC5680433DB}">
      <dgm:prSet/>
      <dgm:spPr/>
      <dgm:t>
        <a:bodyPr/>
        <a:lstStyle/>
        <a:p/>
      </dgm:t>
    </dgm:pt>
    <dgm:pt modelId="{C1FDA17C-9E31-4984-AF07-C7C08B8AB3EC}">
      <dgm:prSet/>
      <dgm:spPr/>
      <dgm:t>
        <a:bodyPr/>
        <a:lstStyle/>
        <a:p>
          <a:endParaRPr altLang="en-US"/>
        </a:p>
      </dgm:t>
    </dgm:pt>
    <dgm:pt modelId="{0C02A502-023D-48B9-9921-346995945A43}" type="sibTrans" cxnId="{6D79D820-D96E-4323-B079-4CC5680433DB}">
      <dgm:prSet/>
      <dgm:spPr/>
      <dgm:t>
        <a:bodyPr/>
        <a:lstStyle/>
        <a:p/>
      </dgm:t>
    </dgm:pt>
    <dgm:pt modelId="{0FD6F236-3391-4B89-8FC5-854F6A220676}" type="sibTrans" cxnId="{104229B5-C72D-4371-9869-88358A0AEF69}">
      <dgm:prSet/>
      <dgm:spPr/>
      <dgm:t>
        <a:bodyPr/>
        <a:lstStyle/>
        <a:p>
          <a:endParaRPr lang="zh-CN" altLang="en-US"/>
        </a:p>
      </dgm:t>
    </dgm:pt>
    <dgm:pt modelId="{875EF6B1-AE5C-463F-9955-7F0963FF555C}" type="pres">
      <dgm:prSet presAssocID="{FE6BD899-5C5C-4011-9EED-2AB0DE600DAA}" presName="vert0">
        <dgm:presLayoutVars>
          <dgm:dir/>
          <dgm:animOne val="branch"/>
          <dgm:animLvl val="lvl"/>
        </dgm:presLayoutVars>
      </dgm:prSet>
      <dgm:spPr/>
      <dgm:t>
        <a:bodyPr/>
        <a:lstStyle/>
        <a:p/>
      </dgm:t>
    </dgm:pt>
    <dgm:pt modelId="{7653844C-BDD2-4C9E-B63A-175B83793DF9}" type="pres">
      <dgm:prSet presAssocID="{FCFE85F6-B077-498B-92F5-2B62BC192196}" presName="thickLine" presStyleLbl="alignNode1" presStyleCnt="1"/>
      <dgm:spPr/>
      <dgm:t>
        <a:bodyPr/>
        <a:lstStyle/>
        <a:p/>
      </dgm:t>
    </dgm:pt>
    <dgm:pt modelId="{18B56ADC-D6A5-4D13-AB02-1D35E74FD7B6}" type="pres">
      <dgm:prSet presAssocID="{FCFE85F6-B077-498B-92F5-2B62BC192196}" presName="horz1"/>
      <dgm:spPr/>
      <dgm:t>
        <a:bodyPr/>
        <a:lstStyle/>
        <a:p/>
      </dgm:t>
    </dgm:pt>
    <dgm:pt modelId="{3A17F332-CF75-4F2F-B66E-230323E8FB66}" type="pres">
      <dgm:prSet presAssocID="{FCFE85F6-B077-498B-92F5-2B62BC192196}" presName="tx1" presStyleLbl="revTx" presStyleCnt="6"/>
      <dgm:spPr/>
      <dgm:t>
        <a:bodyPr/>
        <a:lstStyle/>
        <a:p/>
      </dgm:t>
    </dgm:pt>
    <dgm:pt modelId="{042B18AA-70AF-4E28-A52C-50676B51A287}" type="pres">
      <dgm:prSet presAssocID="{FCFE85F6-B077-498B-92F5-2B62BC192196}" presName="vert1"/>
      <dgm:spPr/>
      <dgm:t>
        <a:bodyPr/>
        <a:lstStyle/>
        <a:p/>
      </dgm:t>
    </dgm:pt>
    <dgm:pt modelId="{28A1D33A-9140-450E-A642-9FA16AE39CB6}" type="pres">
      <dgm:prSet presAssocID="{DCE60B07-EDBE-4359-B065-4531128E8340}" presName="vertSpace2a"/>
      <dgm:spPr/>
      <dgm:t>
        <a:bodyPr/>
        <a:lstStyle/>
        <a:p/>
      </dgm:t>
    </dgm:pt>
    <dgm:pt modelId="{5DD4E426-A3B8-448F-8153-5FFB951AE88B}" type="pres">
      <dgm:prSet presAssocID="{DCE60B07-EDBE-4359-B065-4531128E8340}" presName="horz2"/>
      <dgm:spPr/>
      <dgm:t>
        <a:bodyPr/>
        <a:lstStyle/>
        <a:p/>
      </dgm:t>
    </dgm:pt>
    <dgm:pt modelId="{A87A666E-C90B-4A12-A15E-F0EEDAA5C453}" type="pres">
      <dgm:prSet presAssocID="{DCE60B07-EDBE-4359-B065-4531128E8340}" presName="horzSpace2"/>
      <dgm:spPr/>
      <dgm:t>
        <a:bodyPr/>
        <a:lstStyle/>
        <a:p/>
      </dgm:t>
    </dgm:pt>
    <dgm:pt modelId="{63E44FC5-9EEE-4797-80DE-F81C39EB2BA3}" type="pres">
      <dgm:prSet presAssocID="{DCE60B07-EDBE-4359-B065-4531128E8340}" presName="tx2" presStyleLbl="revTx" presStyleIdx="1" presStyleCnt="6"/>
      <dgm:spPr/>
      <dgm:t>
        <a:bodyPr/>
        <a:lstStyle/>
        <a:p/>
      </dgm:t>
    </dgm:pt>
    <dgm:pt modelId="{5B3E0EA9-67C2-4B8F-BB30-38641E4ED9E8}" type="pres">
      <dgm:prSet presAssocID="{DCE60B07-EDBE-4359-B065-4531128E8340}" presName="vert2"/>
      <dgm:spPr/>
      <dgm:t>
        <a:bodyPr/>
        <a:lstStyle/>
        <a:p/>
      </dgm:t>
    </dgm:pt>
    <dgm:pt modelId="{41290723-F512-4CCE-8805-7EBFC17C077B}" type="pres">
      <dgm:prSet presAssocID="{DCE60B07-EDBE-4359-B065-4531128E8340}" presName="thinLine2b" presStyleLbl="callout" presStyleCnt="4"/>
      <dgm:spPr/>
      <dgm:t>
        <a:bodyPr/>
        <a:lstStyle/>
        <a:p/>
      </dgm:t>
    </dgm:pt>
    <dgm:pt modelId="{E7290C8A-CE93-48AA-BD68-B11B838A14CB}" type="pres">
      <dgm:prSet presAssocID="{DCE60B07-EDBE-4359-B065-4531128E8340}" presName="vertSpace2b"/>
      <dgm:spPr/>
      <dgm:t>
        <a:bodyPr/>
        <a:lstStyle/>
        <a:p/>
      </dgm:t>
    </dgm:pt>
    <dgm:pt modelId="{FFC3C51F-3047-42FC-847C-5CA33C559037}" type="pres">
      <dgm:prSet presAssocID="{00021300-0F81-42C2-8EA0-6AF1014EE09E}" presName="horz2"/>
      <dgm:spPr/>
      <dgm:t>
        <a:bodyPr/>
        <a:lstStyle/>
        <a:p/>
      </dgm:t>
    </dgm:pt>
    <dgm:pt modelId="{3641F73C-6D52-4E6C-9881-E55D34A64453}" type="pres">
      <dgm:prSet presAssocID="{00021300-0F81-42C2-8EA0-6AF1014EE09E}" presName="horzSpace2"/>
      <dgm:spPr/>
      <dgm:t>
        <a:bodyPr/>
        <a:lstStyle/>
        <a:p/>
      </dgm:t>
    </dgm:pt>
    <dgm:pt modelId="{4B6BF950-00B4-44A5-8C15-34C8D97692EF}" type="pres">
      <dgm:prSet presAssocID="{00021300-0F81-42C2-8EA0-6AF1014EE09E}" presName="tx2" presStyleLbl="revTx" presStyleIdx="2" presStyleCnt="6"/>
      <dgm:spPr/>
      <dgm:t>
        <a:bodyPr/>
        <a:lstStyle/>
        <a:p/>
      </dgm:t>
    </dgm:pt>
    <dgm:pt modelId="{CA62F65C-AA2E-4863-999B-C2BC2F85CEC2}" type="pres">
      <dgm:prSet presAssocID="{00021300-0F81-42C2-8EA0-6AF1014EE09E}" presName="vert2"/>
      <dgm:spPr/>
      <dgm:t>
        <a:bodyPr/>
        <a:lstStyle/>
        <a:p/>
      </dgm:t>
    </dgm:pt>
    <dgm:pt modelId="{8A3CE341-7BCF-45C6-99BF-5C93DEC138A0}" type="pres">
      <dgm:prSet presAssocID="{00021300-0F81-42C2-8EA0-6AF1014EE09E}" presName="thinLine2b" presStyleLbl="callout" presStyleIdx="1" presStyleCnt="4"/>
      <dgm:spPr/>
      <dgm:t>
        <a:bodyPr/>
        <a:lstStyle/>
        <a:p/>
      </dgm:t>
    </dgm:pt>
    <dgm:pt modelId="{D4877467-6E28-4E21-8AF9-2A1925DFD45D}" type="pres">
      <dgm:prSet presAssocID="{00021300-0F81-42C2-8EA0-6AF1014EE09E}" presName="vertSpace2b"/>
      <dgm:spPr/>
      <dgm:t>
        <a:bodyPr/>
        <a:lstStyle/>
        <a:p/>
      </dgm:t>
    </dgm:pt>
    <dgm:pt modelId="{86CDED68-A835-4E3D-88DF-D95E4230812E}" type="pres">
      <dgm:prSet presAssocID="{FFFC2AC3-1A38-497F-95BC-32764EC2582B}" presName="horz2"/>
      <dgm:spPr/>
      <dgm:t>
        <a:bodyPr/>
        <a:lstStyle/>
        <a:p/>
      </dgm:t>
    </dgm:pt>
    <dgm:pt modelId="{EF64B683-305A-4D4A-8A1A-57E7CE15E390}" type="pres">
      <dgm:prSet presAssocID="{FFFC2AC3-1A38-497F-95BC-32764EC2582B}" presName="horzSpace2"/>
      <dgm:spPr/>
      <dgm:t>
        <a:bodyPr/>
        <a:lstStyle/>
        <a:p/>
      </dgm:t>
    </dgm:pt>
    <dgm:pt modelId="{2DBF34BB-3F4A-454D-9FAD-6C9F48575974}" type="pres">
      <dgm:prSet presAssocID="{FFFC2AC3-1A38-497F-95BC-32764EC2582B}" presName="tx2" presStyleLbl="revTx" presStyleIdx="3" presStyleCnt="6"/>
      <dgm:spPr/>
      <dgm:t>
        <a:bodyPr/>
        <a:lstStyle/>
        <a:p/>
      </dgm:t>
    </dgm:pt>
    <dgm:pt modelId="{3934FCC1-D3F7-4B88-83DB-970E77B3F0E0}" type="pres">
      <dgm:prSet presAssocID="{FFFC2AC3-1A38-497F-95BC-32764EC2582B}" presName="vert2"/>
      <dgm:spPr/>
      <dgm:t>
        <a:bodyPr/>
        <a:lstStyle/>
        <a:p/>
      </dgm:t>
    </dgm:pt>
    <dgm:pt modelId="{22173717-8AB2-42C1-B4A9-1921055DFE49}" type="pres">
      <dgm:prSet presAssocID="{8AC2F5F9-8F03-4FDC-8C08-2975C70F4348}" presName="horz3"/>
      <dgm:spPr/>
      <dgm:t>
        <a:bodyPr/>
        <a:lstStyle/>
        <a:p/>
      </dgm:t>
    </dgm:pt>
    <dgm:pt modelId="{04567A6F-315F-4EA8-9516-86372C03488D}" type="pres">
      <dgm:prSet presAssocID="{8AC2F5F9-8F03-4FDC-8C08-2975C70F4348}" presName="horzSpace3"/>
      <dgm:spPr/>
      <dgm:t>
        <a:bodyPr/>
        <a:lstStyle/>
        <a:p/>
      </dgm:t>
    </dgm:pt>
    <dgm:pt modelId="{5F4E6140-9B56-4799-B0AE-34E8F164465B}" type="pres">
      <dgm:prSet presAssocID="{8AC2F5F9-8F03-4FDC-8C08-2975C70F4348}" presName="tx3" presStyleLbl="revTx" presStyleIdx="4" presStyleCnt="6"/>
      <dgm:spPr/>
      <dgm:t>
        <a:bodyPr/>
        <a:lstStyle/>
        <a:p/>
      </dgm:t>
    </dgm:pt>
    <dgm:pt modelId="{DACD99FC-126C-48CD-B866-0A5007E6CBFD}" type="pres">
      <dgm:prSet presAssocID="{8AC2F5F9-8F03-4FDC-8C08-2975C70F4348}" presName="vert3"/>
      <dgm:spPr/>
      <dgm:t>
        <a:bodyPr/>
        <a:lstStyle/>
        <a:p/>
      </dgm:t>
    </dgm:pt>
    <dgm:pt modelId="{5F691AA7-41B2-4E8C-83B5-522F2EAF4EB3}" type="pres">
      <dgm:prSet presAssocID="{FFFC2AC3-1A38-497F-95BC-32764EC2582B}" presName="thinLine2b" presStyleLbl="callout" presStyleIdx="2" presStyleCnt="4"/>
      <dgm:spPr/>
      <dgm:t>
        <a:bodyPr/>
        <a:lstStyle/>
        <a:p/>
      </dgm:t>
    </dgm:pt>
    <dgm:pt modelId="{CFCE2EE3-91CA-4264-A26E-835808A3255E}" type="pres">
      <dgm:prSet presAssocID="{FFFC2AC3-1A38-497F-95BC-32764EC2582B}" presName="vertSpace2b"/>
      <dgm:spPr/>
      <dgm:t>
        <a:bodyPr/>
        <a:lstStyle/>
        <a:p/>
      </dgm:t>
    </dgm:pt>
    <dgm:pt modelId="{0140CC8F-A33F-4058-A272-5DC53C537288}" type="pres">
      <dgm:prSet presAssocID="{C1FDA17C-9E31-4984-AF07-C7C08B8AB3EC}" presName="horz2"/>
      <dgm:spPr/>
      <dgm:t>
        <a:bodyPr/>
        <a:lstStyle/>
        <a:p/>
      </dgm:t>
    </dgm:pt>
    <dgm:pt modelId="{1034CF71-AA80-41FE-94BC-A22554EA66C3}" type="pres">
      <dgm:prSet presAssocID="{C1FDA17C-9E31-4984-AF07-C7C08B8AB3EC}" presName="horzSpace2"/>
      <dgm:spPr/>
      <dgm:t>
        <a:bodyPr/>
        <a:lstStyle/>
        <a:p/>
      </dgm:t>
    </dgm:pt>
    <dgm:pt modelId="{7CF19504-4F28-467A-8FCE-5C0298792EE2}" type="pres">
      <dgm:prSet presAssocID="{C1FDA17C-9E31-4984-AF07-C7C08B8AB3EC}" presName="tx2" presStyleLbl="revTx" presStyleIdx="5" presStyleCnt="6"/>
      <dgm:spPr/>
      <dgm:t>
        <a:bodyPr/>
        <a:lstStyle/>
        <a:p/>
      </dgm:t>
    </dgm:pt>
    <dgm:pt modelId="{1B1E63F2-0370-4931-85B0-3B675F5BC121}" type="pres">
      <dgm:prSet presAssocID="{C1FDA17C-9E31-4984-AF07-C7C08B8AB3EC}" presName="vert2"/>
      <dgm:spPr/>
      <dgm:t>
        <a:bodyPr/>
        <a:lstStyle/>
        <a:p/>
      </dgm:t>
    </dgm:pt>
    <dgm:pt modelId="{71122670-052D-48A9-B958-9E77C1D8632A}" type="pres">
      <dgm:prSet presAssocID="{C1FDA17C-9E31-4984-AF07-C7C08B8AB3EC}" presName="thinLine2b" presStyleLbl="callout" presStyleIdx="3" presStyleCnt="4"/>
      <dgm:spPr/>
      <dgm:t>
        <a:bodyPr/>
        <a:lstStyle/>
        <a:p/>
      </dgm:t>
    </dgm:pt>
    <dgm:pt modelId="{A8FCE04D-A54F-4157-9F3C-FAE2E0521D37}" type="pres">
      <dgm:prSet presAssocID="{C1FDA17C-9E31-4984-AF07-C7C08B8AB3EC}" presName="vertSpace2b"/>
      <dgm:spPr/>
      <dgm:t>
        <a:bodyPr/>
        <a:lstStyle/>
        <a:p/>
      </dgm:t>
    </dgm:pt>
  </dgm:ptLst>
  <dgm:cxnLst>
    <dgm:cxn modelId="{104229B5-C72D-4371-9869-88358A0AEF69}" srcId="{FE6BD899-5C5C-4011-9EED-2AB0DE600DAA}" destId="{FCFE85F6-B077-498B-92F5-2B62BC192196}" srcOrd="0" destOrd="0" parTransId="{09C091E1-9403-4708-BDFD-DAAAD68964DF}" sibTransId="{0FD6F236-3391-4B89-8FC5-854F6A220676}"/>
    <dgm:cxn modelId="{0ECBBCA7-D978-4F0B-BBD7-67E8C687BCCB}" srcId="{FCFE85F6-B077-498B-92F5-2B62BC192196}" destId="{DCE60B07-EDBE-4359-B065-4531128E8340}" srcOrd="0" destOrd="0" parTransId="{69ED1C20-A93F-4767-AD53-CE1D12105555}" sibTransId="{E5201F47-493A-4FBC-83E4-59E64E9445DB}"/>
    <dgm:cxn modelId="{3EE47576-E506-43BE-9E1F-02518AADF8B4}" srcId="{FCFE85F6-B077-498B-92F5-2B62BC192196}" destId="{00021300-0F81-42C2-8EA0-6AF1014EE09E}" srcOrd="1" destOrd="0" parTransId="{38BC0258-B189-45F6-B5BE-53976450D368}" sibTransId="{81C7C63E-2650-48E4-B1B1-9ED69F34852C}"/>
    <dgm:cxn modelId="{4AD376FD-B11E-4FD7-94DB-D68827F24510}" srcId="{FCFE85F6-B077-498B-92F5-2B62BC192196}" destId="{FFFC2AC3-1A38-497F-95BC-32764EC2582B}" srcOrd="2" destOrd="0" parTransId="{ADB291FF-1A63-4BFA-87B7-541268AAA7A1}" sibTransId="{B477E929-B0FF-4D30-ADF9-58F779AB3475}"/>
    <dgm:cxn modelId="{2BE26F33-4FD7-4352-AEE3-DABE560479EE}" srcId="{FFFC2AC3-1A38-497F-95BC-32764EC2582B}" destId="{8AC2F5F9-8F03-4FDC-8C08-2975C70F4348}" srcOrd="0" destOrd="0" parTransId="{50718334-29AE-4A2F-8329-22398CCA443C}" sibTransId="{081B9A4E-650D-446E-B605-4C2D48EEE26C}"/>
    <dgm:cxn modelId="{6D79D820-D96E-4323-B079-4CC5680433DB}" srcId="{FCFE85F6-B077-498B-92F5-2B62BC192196}" destId="{C1FDA17C-9E31-4984-AF07-C7C08B8AB3EC}" srcOrd="3" destOrd="0" parTransId="{8B74BFFA-B009-4584-9346-327C9177A5AA}" sibTransId="{0C02A502-023D-48B9-9921-346995945A43}"/>
    <dgm:cxn modelId="{2D7FC5E3-C6D9-4534-99DE-8AD2FC5F2401}" type="presOf" srcId="{FE6BD899-5C5C-4011-9EED-2AB0DE600DAA}" destId="{875EF6B1-AE5C-463F-9955-7F0963FF555C}" srcOrd="0" destOrd="0" presId="hierarchy"/>
    <dgm:cxn modelId="{A5B6C3D3-08D4-487F-8637-101E021FA0CF}" type="presParOf" srcId="{875EF6B1-AE5C-463F-9955-7F0963FF555C}" destId="{7653844C-BDD2-4C9E-B63A-175B83793DF9}" srcOrd="0" destOrd="0" presId="hierarchy"/>
    <dgm:cxn modelId="{62F36DC6-7966-49F7-ABCB-13EE0E422085}" type="presParOf" srcId="{875EF6B1-AE5C-463F-9955-7F0963FF555C}" destId="{18B56ADC-D6A5-4D13-AB02-1D35E74FD7B6}" srcOrd="1" destOrd="0" presId="hierarchy"/>
    <dgm:cxn modelId="{506B3F68-A1D5-41DA-A598-FA5D68B774DB}" type="presParOf" srcId="{18B56ADC-D6A5-4D13-AB02-1D35E74FD7B6}" destId="{3A17F332-CF75-4F2F-B66E-230323E8FB66}" srcOrd="0" destOrd="0" presId="hierarchy"/>
    <dgm:cxn modelId="{C8338682-31E8-488B-9F90-1EA052A1DB11}" type="presOf" srcId="{FCFE85F6-B077-498B-92F5-2B62BC192196}" destId="{3A17F332-CF75-4F2F-B66E-230323E8FB66}" srcOrd="0" destOrd="0" presId="hierarchy"/>
    <dgm:cxn modelId="{CFBD8A92-28D0-41A2-9205-9F99CE699F30}" type="presParOf" srcId="{18B56ADC-D6A5-4D13-AB02-1D35E74FD7B6}" destId="{042B18AA-70AF-4E28-A52C-50676B51A287}" srcOrd="1" destOrd="0" presId="hierarchy"/>
    <dgm:cxn modelId="{B9EFD5EA-03B9-4818-AD40-E93CBC34AD25}" type="presParOf" srcId="{042B18AA-70AF-4E28-A52C-50676B51A287}" destId="{28A1D33A-9140-450E-A642-9FA16AE39CB6}" srcOrd="0" destOrd="0" presId="hierarchy"/>
    <dgm:cxn modelId="{E5B1ECF5-CFF7-4A6A-BBF0-243C4F3BA59A}" type="presParOf" srcId="{042B18AA-70AF-4E28-A52C-50676B51A287}" destId="{5DD4E426-A3B8-448F-8153-5FFB951AE88B}" srcOrd="1" destOrd="0" presId="hierarchy"/>
    <dgm:cxn modelId="{7969342E-FD39-4661-92C3-697447D612D3}" type="presParOf" srcId="{5DD4E426-A3B8-448F-8153-5FFB951AE88B}" destId="{A87A666E-C90B-4A12-A15E-F0EEDAA5C453}" srcOrd="0" destOrd="0" presId="hierarchy"/>
    <dgm:cxn modelId="{71673E3F-9391-4FDE-AACA-C5516C434E7C}" type="presParOf" srcId="{5DD4E426-A3B8-448F-8153-5FFB951AE88B}" destId="{63E44FC5-9EEE-4797-80DE-F81C39EB2BA3}" srcOrd="1" destOrd="0" presId="hierarchy"/>
    <dgm:cxn modelId="{724CA5D1-FE60-4520-972C-7D2AA3832D46}" type="presOf" srcId="{DCE60B07-EDBE-4359-B065-4531128E8340}" destId="{63E44FC5-9EEE-4797-80DE-F81C39EB2BA3}" srcOrd="0" destOrd="0" presId="hierarchy"/>
    <dgm:cxn modelId="{13E4A0A7-636D-44AA-85FA-06DFBBD68C69}" type="presParOf" srcId="{5DD4E426-A3B8-448F-8153-5FFB951AE88B}" destId="{5B3E0EA9-67C2-4B8F-BB30-38641E4ED9E8}" srcOrd="2" destOrd="0" presId="hierarchy"/>
    <dgm:cxn modelId="{4F5700F2-1FEC-4375-8952-74E251AAE071}" type="presParOf" srcId="{042B18AA-70AF-4E28-A52C-50676B51A287}" destId="{41290723-F512-4CCE-8805-7EBFC17C077B}" srcOrd="2" destOrd="0" presId="hierarchy"/>
    <dgm:cxn modelId="{2BB4E260-9F35-47AF-A65C-DC416573A5FE}" type="presParOf" srcId="{042B18AA-70AF-4E28-A52C-50676B51A287}" destId="{E7290C8A-CE93-48AA-BD68-B11B838A14CB}" srcOrd="3" destOrd="0" presId="hierarchy"/>
    <dgm:cxn modelId="{63DB5B40-C74F-436E-90A8-73E892A04C21}" type="presParOf" srcId="{042B18AA-70AF-4E28-A52C-50676B51A287}" destId="{FFC3C51F-3047-42FC-847C-5CA33C559037}" srcOrd="4" destOrd="0" presId="hierarchy"/>
    <dgm:cxn modelId="{380D3C5F-46C4-4B0E-AA5D-EE73D9810F42}" type="presParOf" srcId="{FFC3C51F-3047-42FC-847C-5CA33C559037}" destId="{3641F73C-6D52-4E6C-9881-E55D34A64453}" srcOrd="0" destOrd="0" presId="hierarchy"/>
    <dgm:cxn modelId="{2EF01024-EA5B-4EA1-BC70-AD4025770517}" type="presParOf" srcId="{FFC3C51F-3047-42FC-847C-5CA33C559037}" destId="{4B6BF950-00B4-44A5-8C15-34C8D97692EF}" srcOrd="1" destOrd="0" presId="hierarchy"/>
    <dgm:cxn modelId="{97AB6E7A-1960-42E4-8189-69DE07B50657}" type="presOf" srcId="{00021300-0F81-42C2-8EA0-6AF1014EE09E}" destId="{4B6BF950-00B4-44A5-8C15-34C8D97692EF}" srcOrd="0" destOrd="0" presId="hierarchy"/>
    <dgm:cxn modelId="{9F8FC458-733D-475A-988C-E9570F4CCAB6}" type="presParOf" srcId="{FFC3C51F-3047-42FC-847C-5CA33C559037}" destId="{CA62F65C-AA2E-4863-999B-C2BC2F85CEC2}" srcOrd="2" destOrd="0" presId="hierarchy"/>
    <dgm:cxn modelId="{D80709A0-8BE6-4064-B0AE-2D3685F32C6F}" type="presParOf" srcId="{042B18AA-70AF-4E28-A52C-50676B51A287}" destId="{8A3CE341-7BCF-45C6-99BF-5C93DEC138A0}" srcOrd="5" destOrd="0" presId="hierarchy"/>
    <dgm:cxn modelId="{3A99CDE9-514B-4B2D-B6F0-4537C031A33E}" type="presParOf" srcId="{042B18AA-70AF-4E28-A52C-50676B51A287}" destId="{D4877467-6E28-4E21-8AF9-2A1925DFD45D}" srcOrd="6" destOrd="0" presId="hierarchy"/>
    <dgm:cxn modelId="{16B43399-66D3-4164-9AD8-CA490B14C837}" type="presParOf" srcId="{042B18AA-70AF-4E28-A52C-50676B51A287}" destId="{86CDED68-A835-4E3D-88DF-D95E4230812E}" srcOrd="7" destOrd="0" presId="hierarchy"/>
    <dgm:cxn modelId="{8C983D9D-737F-44F4-B4B7-3BC96529771B}" type="presParOf" srcId="{86CDED68-A835-4E3D-88DF-D95E4230812E}" destId="{EF64B683-305A-4D4A-8A1A-57E7CE15E390}" srcOrd="0" destOrd="0" presId="hierarchy"/>
    <dgm:cxn modelId="{EC059359-6AF7-4D7F-9EC8-83CD30FBC98B}" type="presParOf" srcId="{86CDED68-A835-4E3D-88DF-D95E4230812E}" destId="{2DBF34BB-3F4A-454D-9FAD-6C9F48575974}" srcOrd="1" destOrd="0" presId="hierarchy"/>
    <dgm:cxn modelId="{2B3FF266-EDC1-48DF-B509-B398EB05ACD1}" type="presOf" srcId="{FFFC2AC3-1A38-497F-95BC-32764EC2582B}" destId="{2DBF34BB-3F4A-454D-9FAD-6C9F48575974}" srcOrd="0" destOrd="0" presId="hierarchy"/>
    <dgm:cxn modelId="{C3842F8E-BAE6-49C0-A5A4-17CE1B47FC20}" type="presParOf" srcId="{86CDED68-A835-4E3D-88DF-D95E4230812E}" destId="{3934FCC1-D3F7-4B88-83DB-970E77B3F0E0}" srcOrd="2" destOrd="0" presId="hierarchy"/>
    <dgm:cxn modelId="{9F83FF27-A7BA-4BE7-B448-BF9C9A3BCE4F}" type="presParOf" srcId="{3934FCC1-D3F7-4B88-83DB-970E77B3F0E0}" destId="{22173717-8AB2-42C1-B4A9-1921055DFE49}" srcOrd="0" destOrd="0" presId="hierarchy"/>
    <dgm:cxn modelId="{26446DD4-2128-407E-99AF-32B3B8B0493A}" type="presParOf" srcId="{22173717-8AB2-42C1-B4A9-1921055DFE49}" destId="{04567A6F-315F-4EA8-9516-86372C03488D}" srcOrd="0" destOrd="0" presId="hierarchy"/>
    <dgm:cxn modelId="{338B346E-7E79-4EFE-8703-F3BE8635E2A1}" type="presParOf" srcId="{22173717-8AB2-42C1-B4A9-1921055DFE49}" destId="{5F4E6140-9B56-4799-B0AE-34E8F164465B}" srcOrd="1" destOrd="0" presId="hierarchy"/>
    <dgm:cxn modelId="{6DA91AC7-D8A2-4DC3-8113-DE2D1E273452}" type="presOf" srcId="{8AC2F5F9-8F03-4FDC-8C08-2975C70F4348}" destId="{5F4E6140-9B56-4799-B0AE-34E8F164465B}" srcOrd="0" destOrd="0" presId="hierarchy"/>
    <dgm:cxn modelId="{D082A9BE-62E5-46B0-A7A9-683F002E0F8D}" type="presParOf" srcId="{22173717-8AB2-42C1-B4A9-1921055DFE49}" destId="{DACD99FC-126C-48CD-B866-0A5007E6CBFD}" srcOrd="2" destOrd="0" presId="hierarchy"/>
    <dgm:cxn modelId="{0A4A1071-49A7-4ADF-8877-6B8FAC9D6D2C}" type="presParOf" srcId="{042B18AA-70AF-4E28-A52C-50676B51A287}" destId="{5F691AA7-41B2-4E8C-83B5-522F2EAF4EB3}" srcOrd="8" destOrd="0" presId="hierarchy"/>
    <dgm:cxn modelId="{61F74A4E-5479-4FB7-BD97-03BBEF22AC9A}" type="presParOf" srcId="{042B18AA-70AF-4E28-A52C-50676B51A287}" destId="{CFCE2EE3-91CA-4264-A26E-835808A3255E}" srcOrd="9" destOrd="0" presId="hierarchy"/>
    <dgm:cxn modelId="{D60475A8-D7A1-495D-8C1E-9BB8FE8467B7}" type="presParOf" srcId="{042B18AA-70AF-4E28-A52C-50676B51A287}" destId="{0140CC8F-A33F-4058-A272-5DC53C537288}" srcOrd="10" destOrd="0" presId="hierarchy"/>
    <dgm:cxn modelId="{E1D6C0CE-B281-4F02-A48B-5DC276890260}" type="presParOf" srcId="{0140CC8F-A33F-4058-A272-5DC53C537288}" destId="{1034CF71-AA80-41FE-94BC-A22554EA66C3}" srcOrd="0" destOrd="0" presId="hierarchy"/>
    <dgm:cxn modelId="{DC02CBB0-5525-4775-AF77-A760C2EBD2D3}" type="presParOf" srcId="{0140CC8F-A33F-4058-A272-5DC53C537288}" destId="{7CF19504-4F28-467A-8FCE-5C0298792EE2}" srcOrd="1" destOrd="0" presId="hierarchy"/>
    <dgm:cxn modelId="{6A82D004-D386-4DAC-90EF-EECD9B7B6810}" type="presOf" srcId="{C1FDA17C-9E31-4984-AF07-C7C08B8AB3EC}" destId="{7CF19504-4F28-467A-8FCE-5C0298792EE2}" srcOrd="0" destOrd="0" presId="hierarchy"/>
    <dgm:cxn modelId="{3B6FEA5C-5C80-49D9-833E-3D71F9958646}" type="presParOf" srcId="{0140CC8F-A33F-4058-A272-5DC53C537288}" destId="{1B1E63F2-0370-4931-85B0-3B675F5BC121}" srcOrd="2" destOrd="0" presId="hierarchy"/>
    <dgm:cxn modelId="{71F3A626-730A-498E-82EE-438F006DBA6C}" type="presParOf" srcId="{042B18AA-70AF-4E28-A52C-50676B51A287}" destId="{71122670-052D-48A9-B958-9E77C1D8632A}" srcOrd="11" destOrd="0" presId="hierarchy"/>
    <dgm:cxn modelId="{F686F423-5E09-4603-827D-315401440266}" type="presParOf" srcId="{042B18AA-70AF-4E28-A52C-50676B51A287}" destId="{A8FCE04D-A54F-4157-9F3C-FAE2E0521D37}" srcOrd="12" destOrd="0" presId="hierarchy"/>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2.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26041291-D635-4BE3-AC35-AB6E1E4DD57D}" type="doc">
      <dgm:prSet loTypeId="matrix" loCatId="matrix" qsTypeId="urn:microsoft.com/office/officeart/2005/8/quickstyle/simple2" qsCatId="simple" csTypeId="urn:microsoft.com/office/officeart/2005/8/colors/accent2_1" csCatId="accent1" phldr="0"/>
      <dgm:spPr/>
      <dgm:t>
        <a:bodyPr/>
        <a:lstStyle/>
        <a:p>
          <a:endParaRPr lang="zh-CN" altLang="en-US"/>
        </a:p>
      </dgm:t>
    </dgm:pt>
    <dgm:pt modelId="{FD1EE703-4776-4158-92E8-29BD072D7D38}" type="parTrans" cxnId="{6D197637-2B59-4A68-831C-8B89CE71E29E}">
      <dgm:prSet/>
      <dgm:spPr/>
      <dgm:t>
        <a:bodyPr/>
        <a:lstStyle/>
        <a:p>
          <a:endParaRPr lang="zh-CN" altLang="en-US"/>
        </a:p>
      </dgm:t>
    </dgm:pt>
    <dgm:pt modelId="{4F093016-3D68-4793-B172-DD02F1715125}">
      <dgm:prSet phldrT="[文本]" custT="1"/>
      <dgm:spPr/>
      <dgm:t>
        <a:bodyPr vert="horz" wrap="square"/>
        <a:lstStyle/>
        <a:p>
          <a:pPr>
            <a:lnSpc>
              <a:spcPct val="100000"/>
            </a:lnSpc>
            <a:spcBef>
              <a:spcPct val="0"/>
            </a:spcBef>
            <a:spcAft>
              <a:spcPct val="35000"/>
            </a:spcAft>
          </a:pPr>
          <a:r>
            <a:rPr lang="zh-CN" altLang="zh-CN" sz="1800" smtClean="0">
              <a:sym typeface="+mn-ea"/>
            </a:rPr>
            <a:t>广东省人民政府办公厅关于印发广东省医疗卫生领域省级与市县财政事权和支出责任划分改革实施方案的通知（粤府办〔2019〕5号）</a:t>
          </a:r>
          <a:endParaRPr lang="zh-CN" altLang="en-US" sz="1800"/>
        </a:p>
      </dgm:t>
    </dgm:pt>
    <dgm:pt modelId="{BD8698B2-45A9-4B36-9D66-470492BCADB9}" type="sibTrans" cxnId="{6D197637-2B59-4A68-831C-8B89CE71E29E}">
      <dgm:prSet/>
      <dgm:spPr/>
      <dgm:t>
        <a:bodyPr/>
        <a:lstStyle/>
        <a:p>
          <a:endParaRPr lang="zh-CN" altLang="en-US"/>
        </a:p>
      </dgm:t>
    </dgm:pt>
    <dgm:pt modelId="{63C89DD2-0104-4FBC-BAC0-619DFC355632}" type="parTrans" cxnId="{9D3E6BE1-4715-482C-ABD7-96FBC740F548}">
      <dgm:prSet/>
      <dgm:spPr/>
      <dgm:t>
        <a:bodyPr/>
        <a:lstStyle/>
        <a:p>
          <a:endParaRPr lang="zh-CN" altLang="en-US"/>
        </a:p>
      </dgm:t>
    </dgm:pt>
    <dgm:pt modelId="{66B58038-7E39-4350-97EE-BC50B1C2BADD}">
      <dgm:prSet phldrT="[文本]" custT="1"/>
      <dgm:spPr/>
      <dgm:t>
        <a:bodyPr vert="horz" wrap="square"/>
        <a:lstStyle/>
        <a:p>
          <a:pPr>
            <a:lnSpc>
              <a:spcPct val="100000"/>
            </a:lnSpc>
            <a:spcBef>
              <a:spcPct val="0"/>
            </a:spcBef>
            <a:spcAft>
              <a:spcPct val="35000"/>
            </a:spcAft>
          </a:pPr>
          <a:r>
            <a:rPr lang="zh-CN" altLang="zh-CN" sz="1800" smtClean="0">
              <a:sym typeface="+mn-ea"/>
            </a:rPr>
            <a:t>基本公共卫生服务为省级与市县共同财政事权，由省级财政和市县财政共同承担支出责任。基本公共卫生服务实行分档分担。</a:t>
          </a:r>
          <a:endParaRPr lang="zh-CN" altLang="zh-CN" sz="1800" smtClean="0">
            <a:sym typeface="+mn-ea"/>
          </a:endParaRPr>
        </a:p>
      </dgm:t>
    </dgm:pt>
    <dgm:pt modelId="{8340A1C5-6FE6-47AE-979C-5FC207462CC7}" type="sibTrans" cxnId="{9D3E6BE1-4715-482C-ABD7-96FBC740F548}">
      <dgm:prSet/>
      <dgm:spPr/>
      <dgm:t>
        <a:bodyPr/>
        <a:lstStyle/>
        <a:p>
          <a:endParaRPr lang="zh-CN" altLang="en-US"/>
        </a:p>
      </dgm:t>
    </dgm:pt>
    <dgm:pt modelId="{C6DDC852-4F81-44A2-8AA2-2C6074A1BB00}" type="parTrans" cxnId="{027C75C6-10EE-4ACA-A719-AA6F886D5FCC}">
      <dgm:prSet/>
      <dgm:spPr/>
      <dgm:t>
        <a:bodyPr/>
        <a:lstStyle/>
        <a:p>
          <a:endParaRPr lang="zh-CN" altLang="en-US"/>
        </a:p>
      </dgm:t>
    </dgm:pt>
    <dgm:pt modelId="{8FBAB7DD-7892-49B8-A1A8-3FECC1DB42AD}">
      <dgm:prSet phldrT="[文本]" custT="1"/>
      <dgm:spPr/>
      <dgm:t>
        <a:bodyPr vert="horz" wrap="square"/>
        <a:lstStyle/>
        <a:p>
          <a:pPr>
            <a:lnSpc>
              <a:spcPct val="100000"/>
            </a:lnSpc>
            <a:spcBef>
              <a:spcPct val="0"/>
            </a:spcBef>
            <a:spcAft>
              <a:spcPct val="35000"/>
            </a:spcAft>
          </a:pPr>
          <a:r>
            <a:rPr lang="zh-CN" altLang="zh-CN" sz="1600" smtClean="0">
              <a:sym typeface="+mn-ea"/>
            </a:rPr>
            <a:t>省制定基本公共卫生服务人均经费省基础标准，并根据经济社会发展情况逐步提高。</a:t>
          </a:r>
          <a:endParaRPr lang="zh-CN" altLang="en-US" sz="1600"/>
        </a:p>
      </dgm:t>
    </dgm:pt>
    <dgm:pt modelId="{1B451D25-6E72-422E-89FF-100EC983836D}" type="sibTrans" cxnId="{027C75C6-10EE-4ACA-A719-AA6F886D5FCC}">
      <dgm:prSet/>
      <dgm:spPr/>
      <dgm:t>
        <a:bodyPr/>
        <a:lstStyle/>
        <a:p>
          <a:endParaRPr lang="zh-CN" altLang="en-US"/>
        </a:p>
      </dgm:t>
    </dgm:pt>
    <dgm:pt modelId="{015AB307-BE2E-4D9C-AB71-C46979A3E022}" type="parTrans" cxnId="{A496CAB3-E441-4485-8B82-080FCBDFCEF5}">
      <dgm:prSet/>
      <dgm:spPr/>
      <dgm:t>
        <a:bodyPr/>
        <a:lstStyle/>
        <a:p>
          <a:endParaRPr lang="zh-CN" altLang="en-US"/>
        </a:p>
      </dgm:t>
    </dgm:pt>
    <dgm:pt modelId="{D53F752B-610F-429D-A472-9101931EE029}">
      <dgm:prSet phldrT="[文本]" custT="0"/>
      <dgm:spPr/>
      <dgm:t>
        <a:bodyPr vert="horz" wrap="square"/>
        <a:lstStyle/>
        <a:p>
          <a:pPr>
            <a:lnSpc>
              <a:spcPct val="100000"/>
            </a:lnSpc>
            <a:spcBef>
              <a:spcPct val="0"/>
            </a:spcBef>
            <a:spcAft>
              <a:spcPct val="35000"/>
            </a:spcAft>
          </a:pPr>
          <a:r>
            <a:rPr lang="zh-CN" altLang="en-US"/>
            <a:t>市县政府可以在确保国家基础标准全部落实到位的前提下，在国家基础标准之上提高保障标准，高出部分所需资金由市县自行负担。地区标准高于国家基础标准的，按程序报上级备案后执行。</a:t>
          </a:r>
          <a:endParaRPr lang="zh-CN" altLang="en-US"/>
        </a:p>
      </dgm:t>
    </dgm:pt>
    <dgm:pt modelId="{EA505F1C-9A9F-4E78-81A0-992A7B10F592}" type="sibTrans" cxnId="{A496CAB3-E441-4485-8B82-080FCBDFCEF5}">
      <dgm:prSet/>
      <dgm:spPr/>
      <dgm:t>
        <a:bodyPr/>
        <a:lstStyle/>
        <a:p>
          <a:endParaRPr lang="zh-CN" altLang="en-US"/>
        </a:p>
      </dgm:t>
    </dgm:pt>
    <dgm:pt modelId="{1452221C-C0D0-436E-B600-CF1715C402B1}" type="pres">
      <dgm:prSet presAssocID="{26041291-D635-4BE3-AC35-AB6E1E4DD57D}" presName="matrix">
        <dgm:presLayoutVars>
          <dgm:chMax val="1"/>
          <dgm:dir/>
          <dgm:resizeHandles val="exact"/>
        </dgm:presLayoutVars>
      </dgm:prSet>
      <dgm:spPr/>
      <dgm:t>
        <a:bodyPr/>
        <a:lstStyle/>
        <a:p/>
      </dgm:t>
    </dgm:pt>
    <dgm:pt modelId="{D7380329-DE0D-4E75-BDE5-FECB49DD4A0C}" type="pres">
      <dgm:prSet presAssocID="{26041291-D635-4BE3-AC35-AB6E1E4DD57D}" presName="axisShape" presStyleLbl="bgShp" presStyleCnt="1"/>
      <dgm:spPr/>
      <dgm:t>
        <a:bodyPr/>
        <a:lstStyle/>
        <a:p/>
      </dgm:t>
    </dgm:pt>
    <dgm:pt modelId="{B57255DA-6BEB-4C3A-A336-08DFB6A44E0E}" type="pres">
      <dgm:prSet presAssocID="{26041291-D635-4BE3-AC35-AB6E1E4DD57D}" presName="rect1" presStyleLbl="node1" presStyleCnt="4">
        <dgm:presLayoutVars>
          <dgm:chMax val="0"/>
          <dgm:chPref val="0"/>
          <dgm:bulletEnabled val="1"/>
        </dgm:presLayoutVars>
      </dgm:prSet>
      <dgm:spPr/>
      <dgm:t>
        <a:bodyPr/>
        <a:lstStyle/>
        <a:p/>
      </dgm:t>
    </dgm:pt>
    <dgm:pt modelId="{D33864A5-2930-4565-8D60-52D0BFA1CD67}" type="pres">
      <dgm:prSet presAssocID="{26041291-D635-4BE3-AC35-AB6E1E4DD57D}" presName="rect2" presStyleLbl="node1" presStyleIdx="1" presStyleCnt="4">
        <dgm:presLayoutVars>
          <dgm:chMax val="0"/>
          <dgm:chPref val="0"/>
          <dgm:bulletEnabled val="1"/>
        </dgm:presLayoutVars>
      </dgm:prSet>
      <dgm:spPr/>
      <dgm:t>
        <a:bodyPr/>
        <a:lstStyle/>
        <a:p/>
      </dgm:t>
    </dgm:pt>
    <dgm:pt modelId="{7E4CFBEB-CAD6-4093-9908-0A80DECB2C27}" type="pres">
      <dgm:prSet presAssocID="{26041291-D635-4BE3-AC35-AB6E1E4DD57D}" presName="rect3" presStyleLbl="node1" presStyleIdx="2" presStyleCnt="4">
        <dgm:presLayoutVars>
          <dgm:chMax val="0"/>
          <dgm:chPref val="0"/>
          <dgm:bulletEnabled val="1"/>
        </dgm:presLayoutVars>
      </dgm:prSet>
      <dgm:spPr/>
      <dgm:t>
        <a:bodyPr/>
        <a:lstStyle/>
        <a:p/>
      </dgm:t>
    </dgm:pt>
    <dgm:pt modelId="{3D576F72-6C28-484D-8F59-FD8FE8BD531D}" type="pres">
      <dgm:prSet presAssocID="{26041291-D635-4BE3-AC35-AB6E1E4DD57D}" presName="rect4" presStyleLbl="node1" presStyleIdx="3" presStyleCnt="4">
        <dgm:presLayoutVars>
          <dgm:chMax val="0"/>
          <dgm:chPref val="0"/>
          <dgm:bulletEnabled val="1"/>
        </dgm:presLayoutVars>
      </dgm:prSet>
      <dgm:spPr/>
      <dgm:t>
        <a:bodyPr/>
        <a:lstStyle/>
        <a:p/>
      </dgm:t>
    </dgm:pt>
  </dgm:ptLst>
  <dgm:cxnLst>
    <dgm:cxn modelId="{6D197637-2B59-4A68-831C-8B89CE71E29E}" srcId="{26041291-D635-4BE3-AC35-AB6E1E4DD57D}" destId="{4F093016-3D68-4793-B172-DD02F1715125}" srcOrd="0" destOrd="0" parTransId="{FD1EE703-4776-4158-92E8-29BD072D7D38}" sibTransId="{BD8698B2-45A9-4B36-9D66-470492BCADB9}"/>
    <dgm:cxn modelId="{9D3E6BE1-4715-482C-ABD7-96FBC740F548}" srcId="{26041291-D635-4BE3-AC35-AB6E1E4DD57D}" destId="{66B58038-7E39-4350-97EE-BC50B1C2BADD}" srcOrd="1" destOrd="0" parTransId="{63C89DD2-0104-4FBC-BAC0-619DFC355632}" sibTransId="{8340A1C5-6FE6-47AE-979C-5FC207462CC7}"/>
    <dgm:cxn modelId="{027C75C6-10EE-4ACA-A719-AA6F886D5FCC}" srcId="{26041291-D635-4BE3-AC35-AB6E1E4DD57D}" destId="{8FBAB7DD-7892-49B8-A1A8-3FECC1DB42AD}" srcOrd="2" destOrd="0" parTransId="{C6DDC852-4F81-44A2-8AA2-2C6074A1BB00}" sibTransId="{1B451D25-6E72-422E-89FF-100EC983836D}"/>
    <dgm:cxn modelId="{A496CAB3-E441-4485-8B82-080FCBDFCEF5}" srcId="{26041291-D635-4BE3-AC35-AB6E1E4DD57D}" destId="{D53F752B-610F-429D-A472-9101931EE029}" srcOrd="3" destOrd="0" parTransId="{015AB307-BE2E-4D9C-AB71-C46979A3E022}" sibTransId="{EA505F1C-9A9F-4E78-81A0-992A7B10F592}"/>
    <dgm:cxn modelId="{D3F1E322-EAC2-49F3-B245-B1F4A2596707}" type="presOf" srcId="{26041291-D635-4BE3-AC35-AB6E1E4DD57D}" destId="{1452221C-C0D0-436E-B600-CF1715C402B1}" srcOrd="0" destOrd="0" presId="matrix"/>
    <dgm:cxn modelId="{CCC33AD3-327D-4F15-8517-FB70756A1E4C}" type="presParOf" srcId="{1452221C-C0D0-436E-B600-CF1715C402B1}" destId="{D7380329-DE0D-4E75-BDE5-FECB49DD4A0C}" srcOrd="0" destOrd="0" presId="matrix"/>
    <dgm:cxn modelId="{1765F666-93C7-40F8-B955-F443EE9FD495}" type="presParOf" srcId="{1452221C-C0D0-436E-B600-CF1715C402B1}" destId="{B57255DA-6BEB-4C3A-A336-08DFB6A44E0E}" srcOrd="1" destOrd="0" presId="matrix"/>
    <dgm:cxn modelId="{DEF6A013-D39F-43BE-83EC-0F44514C9138}" type="presOf" srcId="{4F093016-3D68-4793-B172-DD02F1715125}" destId="{B57255DA-6BEB-4C3A-A336-08DFB6A44E0E}" srcOrd="0" destOrd="0" presId="matrix"/>
    <dgm:cxn modelId="{40568DD2-C5DE-4C5A-BA61-C33CE0B264C5}" type="presParOf" srcId="{1452221C-C0D0-436E-B600-CF1715C402B1}" destId="{D33864A5-2930-4565-8D60-52D0BFA1CD67}" srcOrd="2" destOrd="0" presId="matrix"/>
    <dgm:cxn modelId="{6AD1A384-507C-4940-BB74-267767E416C6}" type="presOf" srcId="{66B58038-7E39-4350-97EE-BC50B1C2BADD}" destId="{D33864A5-2930-4565-8D60-52D0BFA1CD67}" srcOrd="0" destOrd="0" presId="matrix"/>
    <dgm:cxn modelId="{C208E353-BFA6-4E6C-97A8-28EFE672972A}" type="presParOf" srcId="{1452221C-C0D0-436E-B600-CF1715C402B1}" destId="{7E4CFBEB-CAD6-4093-9908-0A80DECB2C27}" srcOrd="3" destOrd="0" presId="matrix"/>
    <dgm:cxn modelId="{2B01DFAD-25E6-4143-AE01-9B0A8AE57200}" type="presOf" srcId="{8FBAB7DD-7892-49B8-A1A8-3FECC1DB42AD}" destId="{7E4CFBEB-CAD6-4093-9908-0A80DECB2C27}" srcOrd="0" destOrd="0" presId="matrix"/>
    <dgm:cxn modelId="{4A5FBBBA-0F49-437B-A9D1-B7B640A326C7}" type="presParOf" srcId="{1452221C-C0D0-436E-B600-CF1715C402B1}" destId="{3D576F72-6C28-484D-8F59-FD8FE8BD531D}" srcOrd="4" destOrd="0" presId="matrix"/>
    <dgm:cxn modelId="{BBF6C21D-44BC-447D-B408-BEE4B3FE9D22}" type="presOf" srcId="{D53F752B-610F-429D-A472-9101931EE029}" destId="{3D576F72-6C28-484D-8F59-FD8FE8BD531D}" srcOrd="0" destOrd="0" presId="matrix"/>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3.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B3B61304-4A0F-4E11-8080-599F9186F6A5}" type="doc">
      <dgm:prSet loTypeId="process" loCatId="process" qsTypeId="urn:microsoft.com/office/officeart/2005/8/quickstyle/simple1" qsCatId="simple" csTypeId="urn:microsoft.com/office/officeart/2005/8/colors/accent1_2" csCatId="accent1" phldr="0"/>
      <dgm:spPr/>
      <dgm:t>
        <a:bodyPr/>
        <a:lstStyle/>
        <a:p>
          <a:endParaRPr lang="zh-CN" altLang="en-US"/>
        </a:p>
      </dgm:t>
    </dgm:pt>
    <dgm:pt modelId="{E99562FF-418F-46D1-8F86-E0992ED7BA8E}" type="parTrans" cxnId="{FBDB9DE9-2064-4EA5-BDBF-9B31A21A0E9E}">
      <dgm:prSet/>
      <dgm:spPr/>
      <dgm:t>
        <a:bodyPr/>
        <a:lstStyle/>
        <a:p>
          <a:endParaRPr lang="zh-CN" altLang="en-US"/>
        </a:p>
      </dgm:t>
    </dgm:pt>
    <dgm:pt modelId="{06475F0D-9D1A-4BF5-AEE3-CD3F880BC44A}">
      <dgm:prSet phldrT="[文本]" custT="0"/>
      <dgm:spPr/>
      <dgm:t>
        <a:bodyPr vert="horz" wrap="square"/>
        <a:lstStyle/>
        <a:p>
          <a:pPr>
            <a:lnSpc>
              <a:spcPct val="100000"/>
            </a:lnSpc>
            <a:spcBef>
              <a:spcPct val="0"/>
            </a:spcBef>
            <a:spcAft>
              <a:spcPct val="35000"/>
            </a:spcAft>
          </a:pPr>
          <a:r>
            <a:rPr lang="zh-CN" altLang="en-US"/>
            <a:t>5504</a:t>
          </a:r>
          <a:endParaRPr lang="zh-CN" altLang="en-US"/>
        </a:p>
      </dgm:t>
    </dgm:pt>
    <dgm:pt modelId="{FB51E315-BC56-4135-BA1D-66E640931F3A}" type="parTrans" cxnId="{DC8929C4-D283-4D9B-8C56-E1DE3FEF54CD}">
      <dgm:prSet/>
      <dgm:spPr/>
      <dgm:t>
        <a:bodyPr/>
        <a:lstStyle/>
        <a:p>
          <a:endParaRPr lang="zh-CN" altLang="en-US"/>
        </a:p>
      </dgm:t>
    </dgm:pt>
    <dgm:pt modelId="{FE2A3430-07B7-4AF8-8050-E9E6630C707F}">
      <dgm:prSet phldrT="[文本]" custT="0"/>
      <dgm:spPr/>
      <dgm:t>
        <a:bodyPr vert="horz" wrap="square"/>
        <a:lstStyle/>
        <a:p>
          <a:pPr>
            <a:lnSpc>
              <a:spcPct val="100000"/>
            </a:lnSpc>
            <a:spcBef>
              <a:spcPct val="0"/>
            </a:spcBef>
            <a:spcAft>
              <a:spcPct val="15000"/>
            </a:spcAft>
          </a:pPr>
          <a:r>
            <a:rPr lang="zh-CN" altLang="en-US"/>
            <a:t>珠海未来五年财政可筹集财力</a:t>
          </a:r>
          <a:endParaRPr lang="zh-CN" altLang="en-US"/>
        </a:p>
      </dgm:t>
    </dgm:pt>
    <dgm:pt modelId="{9ADD2677-777A-4E9D-AE48-B83F0BAD6874}" type="sibTrans" cxnId="{DC8929C4-D283-4D9B-8C56-E1DE3FEF54CD}">
      <dgm:prSet/>
      <dgm:spPr/>
      <dgm:t>
        <a:bodyPr/>
        <a:lstStyle/>
        <a:p>
          <a:endParaRPr lang="zh-CN" altLang="en-US"/>
        </a:p>
      </dgm:t>
    </dgm:pt>
    <dgm:pt modelId="{4BD710C9-2F9D-441E-B548-A9989C0147D7}" type="sibTrans" cxnId="{FBDB9DE9-2064-4EA5-BDBF-9B31A21A0E9E}">
      <dgm:prSet/>
      <dgm:spPr/>
      <dgm:t>
        <a:bodyPr/>
        <a:lstStyle/>
        <a:p>
          <a:endParaRPr lang="zh-CN" altLang="en-US"/>
        </a:p>
      </dgm:t>
    </dgm:pt>
    <dgm:pt modelId="{D73C192A-A373-4ACC-BFC9-76609E41CF4E}" type="parTrans" cxnId="{56BFBFD9-A277-45E4-B991-DB51F36268FF}">
      <dgm:prSet/>
      <dgm:spPr/>
      <dgm:t>
        <a:bodyPr/>
        <a:lstStyle/>
        <a:p>
          <a:endParaRPr lang="zh-CN" altLang="en-US"/>
        </a:p>
      </dgm:t>
    </dgm:pt>
    <dgm:pt modelId="{C17EA81B-EE8F-4BEA-9D93-831900C89C00}">
      <dgm:prSet phldrT="[文本]" custT="0"/>
      <dgm:spPr/>
      <dgm:t>
        <a:bodyPr vert="horz" wrap="square"/>
        <a:lstStyle/>
        <a:p>
          <a:pPr>
            <a:lnSpc>
              <a:spcPct val="100000"/>
            </a:lnSpc>
            <a:spcBef>
              <a:spcPct val="0"/>
            </a:spcBef>
            <a:spcAft>
              <a:spcPct val="35000"/>
            </a:spcAft>
          </a:pPr>
          <a:r>
            <a:rPr lang="zh-CN" altLang="en-US"/>
            <a:t>9059</a:t>
          </a:r>
          <a:endParaRPr lang="zh-CN" altLang="en-US"/>
        </a:p>
      </dgm:t>
    </dgm:pt>
    <dgm:pt modelId="{291EBA52-15FB-4985-9632-D5F9BE62ACD1}" type="parTrans" cxnId="{7E133806-3D74-4971-8911-34C74C5AC38A}">
      <dgm:prSet/>
      <dgm:spPr/>
      <dgm:t>
        <a:bodyPr/>
        <a:lstStyle/>
        <a:p>
          <a:endParaRPr lang="zh-CN" altLang="en-US"/>
        </a:p>
      </dgm:t>
    </dgm:pt>
    <dgm:pt modelId="{2E055442-BDF6-42BD-8A8A-460CDF6F5C5E}">
      <dgm:prSet phldrT="[文本]" phldr="0" custT="0"/>
      <dgm:spPr/>
      <dgm:t>
        <a:bodyPr vert="horz" wrap="square"/>
        <a:lstStyle/>
        <a:p>
          <a:pPr>
            <a:lnSpc>
              <a:spcPct val="100000"/>
            </a:lnSpc>
            <a:spcBef>
              <a:spcPct val="0"/>
            </a:spcBef>
            <a:spcAft>
              <a:spcPct val="15000"/>
            </a:spcAft>
          </a:pPr>
          <a:endParaRPr lang="zh-CN" altLang="en-US"/>
        </a:p>
      </dgm:t>
    </dgm:pt>
    <dgm:pt modelId="{87346316-64F3-4945-9984-33BC77341C9F}" type="sibTrans" cxnId="{7E133806-3D74-4971-8911-34C74C5AC38A}">
      <dgm:prSet/>
      <dgm:spPr/>
      <dgm:t>
        <a:bodyPr/>
        <a:lstStyle/>
        <a:p>
          <a:endParaRPr lang="zh-CN" altLang="en-US"/>
        </a:p>
      </dgm:t>
    </dgm:pt>
    <dgm:pt modelId="{20F96C1D-26D9-4405-AE86-B20E93BB27A1}" type="parTrans" cxnId="{67D39276-5F44-4582-9824-CE0EB5801C97}">
      <dgm:prSet/>
      <dgm:spPr/>
      <dgm:t>
        <a:bodyPr/>
        <a:lstStyle/>
        <a:p/>
      </dgm:t>
    </dgm:pt>
    <dgm:pt modelId="{C96A6653-0239-4518-826A-03A3B235753D}">
      <dgm:prSet custT="0"/>
      <dgm:spPr/>
      <dgm:t>
        <a:bodyPr vert="horz" wrap="square"/>
        <a:lstStyle/>
        <a:p>
          <a:pPr>
            <a:lnSpc>
              <a:spcPct val="100000"/>
            </a:lnSpc>
            <a:spcBef>
              <a:spcPct val="0"/>
            </a:spcBef>
            <a:spcAft>
              <a:spcPct val="15000"/>
            </a:spcAft>
          </a:pPr>
          <a:r>
            <a:rPr lang="zh-CN" altLang="en-US"/>
            <a:t>支出总需求</a:t>
          </a:r>
          <a:endParaRPr lang="zh-CN" altLang="en-US"/>
        </a:p>
      </dgm:t>
    </dgm:pt>
    <dgm:pt modelId="{F7F412AA-27E0-462B-A1AB-89CEC6D4666C}" type="sibTrans" cxnId="{67D39276-5F44-4582-9824-CE0EB5801C97}">
      <dgm:prSet/>
      <dgm:spPr/>
      <dgm:t>
        <a:bodyPr/>
        <a:lstStyle/>
        <a:p/>
      </dgm:t>
    </dgm:pt>
    <dgm:pt modelId="{40C2F390-CB3F-4BF4-827D-B8018A5F3BB7}" type="sibTrans" cxnId="{56BFBFD9-A277-45E4-B991-DB51F36268FF}">
      <dgm:prSet/>
      <dgm:spPr/>
      <dgm:t>
        <a:bodyPr/>
        <a:lstStyle/>
        <a:p>
          <a:endParaRPr lang="zh-CN" altLang="en-US"/>
        </a:p>
      </dgm:t>
    </dgm:pt>
    <dgm:pt modelId="{D242A0FB-DF73-49CA-BA3C-BD459F366127}" type="parTrans" cxnId="{622359ED-BE1F-470F-AE30-C6D2396A0A24}">
      <dgm:prSet/>
      <dgm:spPr/>
      <dgm:t>
        <a:bodyPr/>
        <a:lstStyle/>
        <a:p>
          <a:endParaRPr lang="zh-CN" altLang="en-US"/>
        </a:p>
      </dgm:t>
    </dgm:pt>
    <dgm:pt modelId="{89CF50F2-3EE8-4308-BA46-57745656A4AA}">
      <dgm:prSet phldrT="[文本]" custT="0"/>
      <dgm:spPr/>
      <dgm:t>
        <a:bodyPr vert="horz" wrap="square"/>
        <a:lstStyle/>
        <a:p>
          <a:pPr>
            <a:lnSpc>
              <a:spcPct val="100000"/>
            </a:lnSpc>
            <a:spcBef>
              <a:spcPct val="0"/>
            </a:spcBef>
            <a:spcAft>
              <a:spcPct val="35000"/>
            </a:spcAft>
          </a:pPr>
          <a:r>
            <a:rPr lang="en-US" altLang="zh-CN"/>
            <a:t>3555</a:t>
          </a:r>
          <a:endParaRPr lang="en-US" altLang="zh-CN"/>
        </a:p>
      </dgm:t>
    </dgm:pt>
    <dgm:pt modelId="{6BF9AA0B-A851-4ABD-9BE8-1336C9738AB8}" type="parTrans" cxnId="{AE4066DF-2162-4BA7-8BA3-61F5965BE5B3}">
      <dgm:prSet/>
      <dgm:spPr/>
      <dgm:t>
        <a:bodyPr/>
        <a:lstStyle/>
        <a:p>
          <a:endParaRPr lang="zh-CN" altLang="en-US"/>
        </a:p>
      </dgm:t>
    </dgm:pt>
    <dgm:pt modelId="{A4CBB6B8-84E6-41DA-A253-F380CBF4C16F}">
      <dgm:prSet phldrT="[文本]" phldr="0" custT="0"/>
      <dgm:spPr/>
      <dgm:t>
        <a:bodyPr vert="horz" wrap="square"/>
        <a:lstStyle/>
        <a:p>
          <a:pPr>
            <a:lnSpc>
              <a:spcPct val="100000"/>
            </a:lnSpc>
            <a:spcBef>
              <a:spcPct val="0"/>
            </a:spcBef>
            <a:spcAft>
              <a:spcPct val="15000"/>
            </a:spcAft>
          </a:pPr>
          <a:endParaRPr lang="zh-CN" altLang="en-US"/>
        </a:p>
      </dgm:t>
    </dgm:pt>
    <dgm:pt modelId="{B71ACFC2-160E-4438-99B2-0295109B5775}" type="sibTrans" cxnId="{AE4066DF-2162-4BA7-8BA3-61F5965BE5B3}">
      <dgm:prSet/>
      <dgm:spPr/>
      <dgm:t>
        <a:bodyPr/>
        <a:lstStyle/>
        <a:p>
          <a:endParaRPr lang="zh-CN" altLang="en-US"/>
        </a:p>
      </dgm:t>
    </dgm:pt>
    <dgm:pt modelId="{5AF2425C-4B3D-46D0-B1D1-074022F2C8AC}" type="parTrans" cxnId="{D529FA6C-EB40-46E5-B200-F306B0A59695}">
      <dgm:prSet/>
      <dgm:spPr/>
      <dgm:t>
        <a:bodyPr/>
        <a:lstStyle/>
        <a:p/>
      </dgm:t>
    </dgm:pt>
    <dgm:pt modelId="{59E379A9-950C-401A-B296-48602869A370}">
      <dgm:prSet custT="0"/>
      <dgm:spPr/>
      <dgm:t>
        <a:bodyPr vert="horz" wrap="square"/>
        <a:lstStyle/>
        <a:p>
          <a:pPr>
            <a:lnSpc>
              <a:spcPct val="100000"/>
            </a:lnSpc>
            <a:spcBef>
              <a:spcPct val="0"/>
            </a:spcBef>
            <a:spcAft>
              <a:spcPct val="15000"/>
            </a:spcAft>
          </a:pPr>
          <a:r>
            <a:rPr lang="zh-CN" altLang="en-US"/>
            <a:t>收支缺口</a:t>
          </a:r>
          <a:endParaRPr lang="zh-CN" altLang="en-US"/>
        </a:p>
      </dgm:t>
    </dgm:pt>
    <dgm:pt modelId="{E41A7842-EC43-4094-A97D-51F8A9601043}" type="sibTrans" cxnId="{D529FA6C-EB40-46E5-B200-F306B0A59695}">
      <dgm:prSet/>
      <dgm:spPr/>
      <dgm:t>
        <a:bodyPr/>
        <a:lstStyle/>
        <a:p/>
      </dgm:t>
    </dgm:pt>
    <dgm:pt modelId="{9604C662-124F-4916-B7BB-4DF131431D56}" type="sibTrans" cxnId="{622359ED-BE1F-470F-AE30-C6D2396A0A24}">
      <dgm:prSet/>
      <dgm:spPr/>
      <dgm:t>
        <a:bodyPr/>
        <a:lstStyle/>
        <a:p>
          <a:endParaRPr lang="zh-CN" altLang="en-US"/>
        </a:p>
      </dgm:t>
    </dgm:pt>
    <dgm:pt modelId="{7894115B-AABB-46F2-A52E-C27597016790}" type="pres">
      <dgm:prSet presAssocID="{B3B61304-4A0F-4E11-8080-599F9186F6A5}" presName="Name0">
        <dgm:presLayoutVars>
          <dgm:dir/>
          <dgm:animLvl val="lvl"/>
          <dgm:resizeHandles val="exact"/>
        </dgm:presLayoutVars>
      </dgm:prSet>
      <dgm:spPr/>
      <dgm:t>
        <a:bodyPr/>
        <a:lstStyle/>
        <a:p/>
      </dgm:t>
    </dgm:pt>
    <dgm:pt modelId="{56D916F2-6768-419D-835D-0E92CC7C803C}" type="pres">
      <dgm:prSet presAssocID="{B3B61304-4A0F-4E11-8080-599F9186F6A5}" presName="tSp"/>
      <dgm:spPr/>
      <dgm:t>
        <a:bodyPr/>
        <a:lstStyle/>
        <a:p/>
      </dgm:t>
    </dgm:pt>
    <dgm:pt modelId="{ECD0F423-0D40-44D8-AF71-D97C3F9DF26B}" type="pres">
      <dgm:prSet presAssocID="{B3B61304-4A0F-4E11-8080-599F9186F6A5}" presName="bSp"/>
      <dgm:spPr/>
      <dgm:t>
        <a:bodyPr/>
        <a:lstStyle/>
        <a:p/>
      </dgm:t>
    </dgm:pt>
    <dgm:pt modelId="{77157E72-C09D-4CF2-AEC0-0324FBF39226}" type="pres">
      <dgm:prSet presAssocID="{B3B61304-4A0F-4E11-8080-599F9186F6A5}" presName="process"/>
      <dgm:spPr/>
      <dgm:t>
        <a:bodyPr/>
        <a:lstStyle/>
        <a:p/>
      </dgm:t>
    </dgm:pt>
    <dgm:pt modelId="{29C62E5B-77E6-4FD6-95C8-E16514EA592F}" type="pres">
      <dgm:prSet presAssocID="{06475F0D-9D1A-4BF5-AEE3-CD3F880BC44A}" presName="composite1"/>
      <dgm:spPr/>
      <dgm:t>
        <a:bodyPr/>
        <a:lstStyle/>
        <a:p/>
      </dgm:t>
    </dgm:pt>
    <dgm:pt modelId="{24BEEBBD-4900-44F6-A6F9-3F722A9F3012}" type="pres">
      <dgm:prSet presAssocID="{06475F0D-9D1A-4BF5-AEE3-CD3F880BC44A}" presName="dummyNode1" presStyleLbl="node1" presStyleCnt="3"/>
      <dgm:spPr/>
      <dgm:t>
        <a:bodyPr/>
        <a:lstStyle/>
        <a:p/>
      </dgm:t>
    </dgm:pt>
    <dgm:pt modelId="{EA4C33C9-9B7B-4236-9D97-1954A4D46745}" type="pres">
      <dgm:prSet presAssocID="{06475F0D-9D1A-4BF5-AEE3-CD3F880BC44A}" presName="childNode1" presStyleLbl="bgAcc1" presStyleCnt="3">
        <dgm:presLayoutVars>
          <dgm:bulletEnabled val="1"/>
        </dgm:presLayoutVars>
      </dgm:prSet>
      <dgm:spPr/>
      <dgm:t>
        <a:bodyPr/>
        <a:lstStyle/>
        <a:p/>
      </dgm:t>
    </dgm:pt>
    <dgm:pt modelId="{1E8A37B1-D464-40AA-8171-F21D027B523A}" type="pres">
      <dgm:prSet presAssocID="{06475F0D-9D1A-4BF5-AEE3-CD3F880BC44A}" presName="childNode1tx" presStyleLbl="bgAcc1" presStyleCnt="3">
        <dgm:presLayoutVars>
          <dgm:bulletEnabled val="1"/>
        </dgm:presLayoutVars>
      </dgm:prSet>
      <dgm:spPr/>
      <dgm:t>
        <a:bodyPr/>
        <a:lstStyle/>
        <a:p/>
      </dgm:t>
    </dgm:pt>
    <dgm:pt modelId="{50F89035-D090-4CAD-827E-5FE864D0CC7D}" type="pres">
      <dgm:prSet presAssocID="{06475F0D-9D1A-4BF5-AEE3-CD3F880BC44A}" presName="parentNode1" presStyleLbl="node1" presStyleCnt="3">
        <dgm:presLayoutVars>
          <dgm:chMax val="1"/>
          <dgm:bulletEnabled val="1"/>
        </dgm:presLayoutVars>
      </dgm:prSet>
      <dgm:spPr/>
      <dgm:t>
        <a:bodyPr/>
        <a:lstStyle/>
        <a:p/>
      </dgm:t>
    </dgm:pt>
    <dgm:pt modelId="{920CA769-40FC-4401-A1E0-FD4D856E9B21}" type="pres">
      <dgm:prSet presAssocID="{06475F0D-9D1A-4BF5-AEE3-CD3F880BC44A}" presName="connSite1"/>
      <dgm:spPr/>
      <dgm:t>
        <a:bodyPr/>
        <a:lstStyle/>
        <a:p/>
      </dgm:t>
    </dgm:pt>
    <dgm:pt modelId="{B871E909-CC84-4270-8398-F5F049AEA932}" type="pres">
      <dgm:prSet presAssocID="{4BD710C9-2F9D-441E-B548-A9989C0147D7}" presName="Name9" presStyleLbl="sibTrans2D1" presStyleCnt="2"/>
      <dgm:spPr/>
      <dgm:t>
        <a:bodyPr/>
        <a:lstStyle/>
        <a:p/>
      </dgm:t>
    </dgm:pt>
    <dgm:pt modelId="{5381038C-A52C-40F2-AE25-892F98A4F272}" type="pres">
      <dgm:prSet presAssocID="{C17EA81B-EE8F-4BEA-9D93-831900C89C00}" presName="composite2"/>
      <dgm:spPr/>
      <dgm:t>
        <a:bodyPr/>
        <a:lstStyle/>
        <a:p/>
      </dgm:t>
    </dgm:pt>
    <dgm:pt modelId="{8C60EF28-DEE2-471E-9110-F1DE84254762}" type="pres">
      <dgm:prSet presAssocID="{C17EA81B-EE8F-4BEA-9D93-831900C89C00}" presName="dummyNode2" presStyleLbl="node1" presStyleIdx="1" presStyleCnt="3"/>
      <dgm:spPr/>
      <dgm:t>
        <a:bodyPr/>
        <a:lstStyle/>
        <a:p/>
      </dgm:t>
    </dgm:pt>
    <dgm:pt modelId="{8C4A7715-D8F8-4D2B-94CE-98F25CB35172}" type="pres">
      <dgm:prSet presAssocID="{C17EA81B-EE8F-4BEA-9D93-831900C89C00}" presName="childNode2" presStyleLbl="bgAcc1" presStyleIdx="1" presStyleCnt="3">
        <dgm:presLayoutVars>
          <dgm:bulletEnabled val="1"/>
        </dgm:presLayoutVars>
      </dgm:prSet>
      <dgm:spPr/>
      <dgm:t>
        <a:bodyPr/>
        <a:lstStyle/>
        <a:p/>
      </dgm:t>
    </dgm:pt>
    <dgm:pt modelId="{E6E63E6B-9802-4903-9CE3-5D4A716AEA02}" type="pres">
      <dgm:prSet presAssocID="{C17EA81B-EE8F-4BEA-9D93-831900C89C00}" presName="childNode2tx" presStyleLbl="bgAcc1" presStyleIdx="1" presStyleCnt="3">
        <dgm:presLayoutVars>
          <dgm:bulletEnabled val="1"/>
        </dgm:presLayoutVars>
      </dgm:prSet>
      <dgm:spPr/>
      <dgm:t>
        <a:bodyPr/>
        <a:lstStyle/>
        <a:p/>
      </dgm:t>
    </dgm:pt>
    <dgm:pt modelId="{D48BF050-6660-4D4F-AF7C-757C782402D6}" type="pres">
      <dgm:prSet presAssocID="{C17EA81B-EE8F-4BEA-9D93-831900C89C00}" presName="parentNode2" presStyleLbl="node1" presStyleIdx="1" presStyleCnt="3">
        <dgm:presLayoutVars>
          <dgm:chMax val="0"/>
          <dgm:bulletEnabled val="1"/>
        </dgm:presLayoutVars>
      </dgm:prSet>
      <dgm:spPr/>
      <dgm:t>
        <a:bodyPr/>
        <a:lstStyle/>
        <a:p/>
      </dgm:t>
    </dgm:pt>
    <dgm:pt modelId="{0D59B193-1E3C-4187-9E9F-A2912DCADAC6}" type="pres">
      <dgm:prSet presAssocID="{C17EA81B-EE8F-4BEA-9D93-831900C89C00}" presName="connSite2"/>
      <dgm:spPr/>
      <dgm:t>
        <a:bodyPr/>
        <a:lstStyle/>
        <a:p/>
      </dgm:t>
    </dgm:pt>
    <dgm:pt modelId="{FB15DAFD-B404-4CB3-9791-947A7CB3C00D}" type="pres">
      <dgm:prSet presAssocID="{40C2F390-CB3F-4BF4-827D-B8018A5F3BB7}" presName="Name18" presStyleLbl="sibTrans2D1" presStyleIdx="1" presStyleCnt="2"/>
      <dgm:spPr/>
      <dgm:t>
        <a:bodyPr/>
        <a:lstStyle/>
        <a:p/>
      </dgm:t>
    </dgm:pt>
    <dgm:pt modelId="{754F4C32-447F-4E14-8ED3-35A922A043A5}" type="pres">
      <dgm:prSet presAssocID="{89CF50F2-3EE8-4308-BA46-57745656A4AA}" presName="composite1"/>
      <dgm:spPr/>
      <dgm:t>
        <a:bodyPr/>
        <a:lstStyle/>
        <a:p/>
      </dgm:t>
    </dgm:pt>
    <dgm:pt modelId="{020AEDA5-DA09-4A53-AF58-AED2EF90E935}" type="pres">
      <dgm:prSet presAssocID="{89CF50F2-3EE8-4308-BA46-57745656A4AA}" presName="dummyNode1" presStyleLbl="node1" presStyleIdx="2" presStyleCnt="3"/>
      <dgm:spPr/>
      <dgm:t>
        <a:bodyPr/>
        <a:lstStyle/>
        <a:p/>
      </dgm:t>
    </dgm:pt>
    <dgm:pt modelId="{0428F0A0-98D5-457A-BE43-28F46915FA56}" type="pres">
      <dgm:prSet presAssocID="{89CF50F2-3EE8-4308-BA46-57745656A4AA}" presName="childNode1" presStyleLbl="bgAcc1" presStyleIdx="2" presStyleCnt="3">
        <dgm:presLayoutVars>
          <dgm:bulletEnabled val="1"/>
        </dgm:presLayoutVars>
      </dgm:prSet>
      <dgm:spPr/>
      <dgm:t>
        <a:bodyPr/>
        <a:lstStyle/>
        <a:p/>
      </dgm:t>
    </dgm:pt>
    <dgm:pt modelId="{F4682735-7E21-4BD6-A94E-5C31E3B718FD}" type="pres">
      <dgm:prSet presAssocID="{89CF50F2-3EE8-4308-BA46-57745656A4AA}" presName="childNode1tx" presStyleLbl="bgAcc1" presStyleIdx="2" presStyleCnt="3">
        <dgm:presLayoutVars>
          <dgm:bulletEnabled val="1"/>
        </dgm:presLayoutVars>
      </dgm:prSet>
      <dgm:spPr/>
      <dgm:t>
        <a:bodyPr/>
        <a:lstStyle/>
        <a:p/>
      </dgm:t>
    </dgm:pt>
    <dgm:pt modelId="{E8647766-AE1D-45F8-B3AB-5EEE3BDE8498}" type="pres">
      <dgm:prSet presAssocID="{89CF50F2-3EE8-4308-BA46-57745656A4AA}" presName="parentNode1" presStyleLbl="node1" presStyleIdx="2" presStyleCnt="3">
        <dgm:presLayoutVars>
          <dgm:chMax val="1"/>
          <dgm:bulletEnabled val="1"/>
        </dgm:presLayoutVars>
      </dgm:prSet>
      <dgm:spPr/>
      <dgm:t>
        <a:bodyPr/>
        <a:lstStyle/>
        <a:p/>
      </dgm:t>
    </dgm:pt>
    <dgm:pt modelId="{96D6127B-1D73-45CB-82BD-67878CD7892E}" type="pres">
      <dgm:prSet presAssocID="{89CF50F2-3EE8-4308-BA46-57745656A4AA}" presName="connSite1"/>
      <dgm:spPr/>
      <dgm:t>
        <a:bodyPr/>
        <a:lstStyle/>
        <a:p/>
      </dgm:t>
    </dgm:pt>
  </dgm:ptLst>
  <dgm:cxnLst>
    <dgm:cxn modelId="{FBDB9DE9-2064-4EA5-BDBF-9B31A21A0E9E}" srcId="{B3B61304-4A0F-4E11-8080-599F9186F6A5}" destId="{06475F0D-9D1A-4BF5-AEE3-CD3F880BC44A}" srcOrd="0" destOrd="0" parTransId="{E99562FF-418F-46D1-8F86-E0992ED7BA8E}" sibTransId="{4BD710C9-2F9D-441E-B548-A9989C0147D7}"/>
    <dgm:cxn modelId="{DC8929C4-D283-4D9B-8C56-E1DE3FEF54CD}" srcId="{06475F0D-9D1A-4BF5-AEE3-CD3F880BC44A}" destId="{FE2A3430-07B7-4AF8-8050-E9E6630C707F}" srcOrd="0" destOrd="0" parTransId="{FB51E315-BC56-4135-BA1D-66E640931F3A}" sibTransId="{9ADD2677-777A-4E9D-AE48-B83F0BAD6874}"/>
    <dgm:cxn modelId="{56BFBFD9-A277-45E4-B991-DB51F36268FF}" srcId="{B3B61304-4A0F-4E11-8080-599F9186F6A5}" destId="{C17EA81B-EE8F-4BEA-9D93-831900C89C00}" srcOrd="1" destOrd="0" parTransId="{D73C192A-A373-4ACC-BFC9-76609E41CF4E}" sibTransId="{40C2F390-CB3F-4BF4-827D-B8018A5F3BB7}"/>
    <dgm:cxn modelId="{7E133806-3D74-4971-8911-34C74C5AC38A}" srcId="{C17EA81B-EE8F-4BEA-9D93-831900C89C00}" destId="{2E055442-BDF6-42BD-8A8A-460CDF6F5C5E}" srcOrd="0" destOrd="0" parTransId="{291EBA52-15FB-4985-9632-D5F9BE62ACD1}" sibTransId="{87346316-64F3-4945-9984-33BC77341C9F}"/>
    <dgm:cxn modelId="{67D39276-5F44-4582-9824-CE0EB5801C97}" srcId="{C17EA81B-EE8F-4BEA-9D93-831900C89C00}" destId="{C96A6653-0239-4518-826A-03A3B235753D}" srcOrd="1" destOrd="0" parTransId="{20F96C1D-26D9-4405-AE86-B20E93BB27A1}" sibTransId="{F7F412AA-27E0-462B-A1AB-89CEC6D4666C}"/>
    <dgm:cxn modelId="{622359ED-BE1F-470F-AE30-C6D2396A0A24}" srcId="{B3B61304-4A0F-4E11-8080-599F9186F6A5}" destId="{89CF50F2-3EE8-4308-BA46-57745656A4AA}" srcOrd="2" destOrd="0" parTransId="{D242A0FB-DF73-49CA-BA3C-BD459F366127}" sibTransId="{9604C662-124F-4916-B7BB-4DF131431D56}"/>
    <dgm:cxn modelId="{AE4066DF-2162-4BA7-8BA3-61F5965BE5B3}" srcId="{89CF50F2-3EE8-4308-BA46-57745656A4AA}" destId="{A4CBB6B8-84E6-41DA-A253-F380CBF4C16F}" srcOrd="0" destOrd="0" parTransId="{6BF9AA0B-A851-4ABD-9BE8-1336C9738AB8}" sibTransId="{B71ACFC2-160E-4438-99B2-0295109B5775}"/>
    <dgm:cxn modelId="{D529FA6C-EB40-46E5-B200-F306B0A59695}" srcId="{89CF50F2-3EE8-4308-BA46-57745656A4AA}" destId="{59E379A9-950C-401A-B296-48602869A370}" srcOrd="1" destOrd="0" parTransId="{5AF2425C-4B3D-46D0-B1D1-074022F2C8AC}" sibTransId="{E41A7842-EC43-4094-A97D-51F8A9601043}"/>
    <dgm:cxn modelId="{B1F2ECC8-1789-4582-A3F2-76F0BD90E73C}" type="presOf" srcId="{B3B61304-4A0F-4E11-8080-599F9186F6A5}" destId="{7894115B-AABB-46F2-A52E-C27597016790}" srcOrd="0" destOrd="0" presId="process"/>
    <dgm:cxn modelId="{F492424D-5889-46F2-98C8-F95451B2B380}" type="presParOf" srcId="{7894115B-AABB-46F2-A52E-C27597016790}" destId="{56D916F2-6768-419D-835D-0E92CC7C803C}" srcOrd="0" destOrd="0" presId="process"/>
    <dgm:cxn modelId="{A6E4250D-CA15-4F3B-99E1-13275754E8CC}" type="presParOf" srcId="{7894115B-AABB-46F2-A52E-C27597016790}" destId="{ECD0F423-0D40-44D8-AF71-D97C3F9DF26B}" srcOrd="1" destOrd="0" presId="process"/>
    <dgm:cxn modelId="{A0C4C98B-B363-4718-8335-F376675020E4}" type="presParOf" srcId="{7894115B-AABB-46F2-A52E-C27597016790}" destId="{77157E72-C09D-4CF2-AEC0-0324FBF39226}" srcOrd="2" destOrd="0" presId="process"/>
    <dgm:cxn modelId="{52F995F2-8220-4DB6-95E1-279B9F78395D}" type="presParOf" srcId="{77157E72-C09D-4CF2-AEC0-0324FBF39226}" destId="{29C62E5B-77E6-4FD6-95C8-E16514EA592F}" srcOrd="0" destOrd="0" presId="process"/>
    <dgm:cxn modelId="{5302BF43-0D27-40FE-A0D9-AE0752870A80}" type="presParOf" srcId="{29C62E5B-77E6-4FD6-95C8-E16514EA592F}" destId="{24BEEBBD-4900-44F6-A6F9-3F722A9F3012}" srcOrd="0" destOrd="0" presId="process"/>
    <dgm:cxn modelId="{71544A21-3727-46D1-AE34-171151426234}" type="presParOf" srcId="{29C62E5B-77E6-4FD6-95C8-E16514EA592F}" destId="{EA4C33C9-9B7B-4236-9D97-1954A4D46745}" srcOrd="1" destOrd="0" presId="process"/>
    <dgm:cxn modelId="{81184B3D-90FF-45CE-B486-E2FA8C34D627}" type="presOf" srcId="{FE2A3430-07B7-4AF8-8050-E9E6630C707F}" destId="{EA4C33C9-9B7B-4236-9D97-1954A4D46745}" srcOrd="0" destOrd="0" presId="process"/>
    <dgm:cxn modelId="{CD1D1FAF-35DA-496E-B3BD-7E152D8CE77C}" type="presParOf" srcId="{29C62E5B-77E6-4FD6-95C8-E16514EA592F}" destId="{1E8A37B1-D464-40AA-8171-F21D027B523A}" srcOrd="2" destOrd="0" presId="process"/>
    <dgm:cxn modelId="{ADDABD57-E688-44E7-AD83-E94724EC7172}" type="presOf" srcId="{FE2A3430-07B7-4AF8-8050-E9E6630C707F}" destId="{1E8A37B1-D464-40AA-8171-F21D027B523A}" srcOrd="1" destOrd="0" presId="process"/>
    <dgm:cxn modelId="{8CA7CD55-6A89-4FCB-9890-A10427B2A5AA}" type="presParOf" srcId="{29C62E5B-77E6-4FD6-95C8-E16514EA592F}" destId="{50F89035-D090-4CAD-827E-5FE864D0CC7D}" srcOrd="3" destOrd="0" presId="process"/>
    <dgm:cxn modelId="{A0143F37-7991-445B-93A8-D0CCD22B93E5}" type="presOf" srcId="{06475F0D-9D1A-4BF5-AEE3-CD3F880BC44A}" destId="{50F89035-D090-4CAD-827E-5FE864D0CC7D}" srcOrd="0" destOrd="0" presId="process"/>
    <dgm:cxn modelId="{5165F8D4-14EA-4F0A-9FA9-3B6DC84641C5}" type="presParOf" srcId="{29C62E5B-77E6-4FD6-95C8-E16514EA592F}" destId="{920CA769-40FC-4401-A1E0-FD4D856E9B21}" srcOrd="4" destOrd="0" presId="process"/>
    <dgm:cxn modelId="{E279B081-F006-4977-B65A-259EE460CBB9}" type="presParOf" srcId="{77157E72-C09D-4CF2-AEC0-0324FBF39226}" destId="{B871E909-CC84-4270-8398-F5F049AEA932}" srcOrd="1" destOrd="0" presId="process"/>
    <dgm:cxn modelId="{BA37869E-57CE-4102-8FB0-CC8591897562}" type="presOf" srcId="{4BD710C9-2F9D-441E-B548-A9989C0147D7}" destId="{B871E909-CC84-4270-8398-F5F049AEA932}" srcOrd="0" destOrd="0" presId="process"/>
    <dgm:cxn modelId="{E0A2928C-2E55-40A4-91FD-BAD5E8AA100A}" type="presParOf" srcId="{77157E72-C09D-4CF2-AEC0-0324FBF39226}" destId="{5381038C-A52C-40F2-AE25-892F98A4F272}" srcOrd="2" destOrd="0" presId="process"/>
    <dgm:cxn modelId="{59BCA20D-22A9-47E6-844A-F94113EBC023}" type="presParOf" srcId="{5381038C-A52C-40F2-AE25-892F98A4F272}" destId="{8C60EF28-DEE2-471E-9110-F1DE84254762}" srcOrd="0" destOrd="0" presId="process"/>
    <dgm:cxn modelId="{A3214ABA-A3AA-4130-A66E-6C03F8F46A32}" type="presParOf" srcId="{5381038C-A52C-40F2-AE25-892F98A4F272}" destId="{8C4A7715-D8F8-4D2B-94CE-98F25CB35172}" srcOrd="1" destOrd="0" presId="process"/>
    <dgm:cxn modelId="{A9E3732A-8BEE-41CC-8A1F-CE573EF3E60E}" type="presOf" srcId="{2E055442-BDF6-42BD-8A8A-460CDF6F5C5E}" destId="{8C4A7715-D8F8-4D2B-94CE-98F25CB35172}" srcOrd="0" destOrd="0" presId="process"/>
    <dgm:cxn modelId="{92084736-493B-46AF-8453-EB6CECC6549B}" type="presOf" srcId="{C96A6653-0239-4518-826A-03A3B235753D}" destId="{8C4A7715-D8F8-4D2B-94CE-98F25CB35172}" srcOrd="0" destOrd="1" presId="process"/>
    <dgm:cxn modelId="{EFFC182D-262A-4991-A507-4123F1FC605D}" type="presParOf" srcId="{5381038C-A52C-40F2-AE25-892F98A4F272}" destId="{E6E63E6B-9802-4903-9CE3-5D4A716AEA02}" srcOrd="2" destOrd="0" presId="process"/>
    <dgm:cxn modelId="{290A6E35-5862-41D7-8FFE-0B22418CBFC0}" type="presOf" srcId="{2E055442-BDF6-42BD-8A8A-460CDF6F5C5E}" destId="{E6E63E6B-9802-4903-9CE3-5D4A716AEA02}" srcOrd="1" destOrd="0" presId="process"/>
    <dgm:cxn modelId="{B644E792-0F57-432F-8229-88DDBE5EAC28}" type="presOf" srcId="{C96A6653-0239-4518-826A-03A3B235753D}" destId="{E6E63E6B-9802-4903-9CE3-5D4A716AEA02}" srcOrd="1" destOrd="1" presId="process"/>
    <dgm:cxn modelId="{6DB20B61-CED2-41FD-B440-EB046D6F9FE7}" type="presParOf" srcId="{5381038C-A52C-40F2-AE25-892F98A4F272}" destId="{D48BF050-6660-4D4F-AF7C-757C782402D6}" srcOrd="3" destOrd="0" presId="process"/>
    <dgm:cxn modelId="{F4BEAEBD-F1B9-4140-949D-A378C18C0039}" type="presOf" srcId="{C17EA81B-EE8F-4BEA-9D93-831900C89C00}" destId="{D48BF050-6660-4D4F-AF7C-757C782402D6}" srcOrd="0" destOrd="0" presId="process"/>
    <dgm:cxn modelId="{C6046EBE-44F4-4275-9374-1CA9ECDAEAA0}" type="presParOf" srcId="{5381038C-A52C-40F2-AE25-892F98A4F272}" destId="{0D59B193-1E3C-4187-9E9F-A2912DCADAC6}" srcOrd="4" destOrd="0" presId="process"/>
    <dgm:cxn modelId="{996202EA-EFDB-454A-868E-EB7616BA96D5}" type="presParOf" srcId="{77157E72-C09D-4CF2-AEC0-0324FBF39226}" destId="{FB15DAFD-B404-4CB3-9791-947A7CB3C00D}" srcOrd="3" destOrd="0" presId="process"/>
    <dgm:cxn modelId="{D9B8F34D-9EAC-43F0-829F-4D1ABD393B66}" type="presOf" srcId="{40C2F390-CB3F-4BF4-827D-B8018A5F3BB7}" destId="{FB15DAFD-B404-4CB3-9791-947A7CB3C00D}" srcOrd="0" destOrd="0" presId="process"/>
    <dgm:cxn modelId="{CDB549F4-D1F7-4D47-B6E6-0ECFB31565C9}" type="presParOf" srcId="{77157E72-C09D-4CF2-AEC0-0324FBF39226}" destId="{754F4C32-447F-4E14-8ED3-35A922A043A5}" srcOrd="4" destOrd="0" presId="process"/>
    <dgm:cxn modelId="{07399694-472C-4433-81CB-67409080432C}" type="presParOf" srcId="{754F4C32-447F-4E14-8ED3-35A922A043A5}" destId="{020AEDA5-DA09-4A53-AF58-AED2EF90E935}" srcOrd="0" destOrd="0" presId="process"/>
    <dgm:cxn modelId="{DFD1C7E0-0A43-411B-9504-7976DB5AF315}" type="presParOf" srcId="{754F4C32-447F-4E14-8ED3-35A922A043A5}" destId="{0428F0A0-98D5-457A-BE43-28F46915FA56}" srcOrd="1" destOrd="0" presId="process"/>
    <dgm:cxn modelId="{C4272060-1CBA-4D2C-82FB-A9F710D2DD0C}" type="presOf" srcId="{A4CBB6B8-84E6-41DA-A253-F380CBF4C16F}" destId="{0428F0A0-98D5-457A-BE43-28F46915FA56}" srcOrd="0" destOrd="0" presId="process"/>
    <dgm:cxn modelId="{389D87E0-C53B-4D50-BCAD-F6956219896A}" type="presOf" srcId="{59E379A9-950C-401A-B296-48602869A370}" destId="{0428F0A0-98D5-457A-BE43-28F46915FA56}" srcOrd="0" destOrd="1" presId="process"/>
    <dgm:cxn modelId="{A0ECEEE1-CC05-4918-BDBB-39650845687D}" type="presParOf" srcId="{754F4C32-447F-4E14-8ED3-35A922A043A5}" destId="{F4682735-7E21-4BD6-A94E-5C31E3B718FD}" srcOrd="2" destOrd="0" presId="process"/>
    <dgm:cxn modelId="{4B87C5C5-A1B1-42B4-9FC7-DA9CBAE58333}" type="presOf" srcId="{A4CBB6B8-84E6-41DA-A253-F380CBF4C16F}" destId="{F4682735-7E21-4BD6-A94E-5C31E3B718FD}" srcOrd="1" destOrd="0" presId="process"/>
    <dgm:cxn modelId="{B8DCA5B6-FC54-46FE-A744-3C8AA009C2D5}" type="presOf" srcId="{59E379A9-950C-401A-B296-48602869A370}" destId="{F4682735-7E21-4BD6-A94E-5C31E3B718FD}" srcOrd="1" destOrd="1" presId="process"/>
    <dgm:cxn modelId="{C3E30EBA-5FBC-45BF-983D-975E3E9CD886}" type="presParOf" srcId="{754F4C32-447F-4E14-8ED3-35A922A043A5}" destId="{E8647766-AE1D-45F8-B3AB-5EEE3BDE8498}" srcOrd="3" destOrd="0" presId="process"/>
    <dgm:cxn modelId="{F25D9357-7CFD-485D-BB41-AAB71CF2E8A2}" type="presOf" srcId="{89CF50F2-3EE8-4308-BA46-57745656A4AA}" destId="{E8647766-AE1D-45F8-B3AB-5EEE3BDE8498}" srcOrd="0" destOrd="0" presId="process"/>
    <dgm:cxn modelId="{FC9876EC-151E-45F6-B7F1-85A33F663BA7}" type="presParOf" srcId="{754F4C32-447F-4E14-8ED3-35A922A043A5}" destId="{96D6127B-1D73-45CB-82BD-67878CD7892E}" srcOrd="4" destOrd="0" presId="process"/>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4.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C4DE87A2-90C2-4954-AE88-68CE368F1B8A}" type="doc">
      <dgm:prSet loTypeId="list" loCatId="list" qsTypeId="urn:microsoft.com/office/officeart/2005/8/quickstyle/simple1" qsCatId="simple" csTypeId="urn:microsoft.com/office/officeart/2005/8/colors/accent1_2" csCatId="accent1" phldr="0"/>
      <dgm:spPr/>
      <dgm:t>
        <a:bodyPr/>
        <a:lstStyle/>
        <a:p>
          <a:endParaRPr lang="zh-CN" altLang="en-US"/>
        </a:p>
      </dgm:t>
    </dgm:pt>
    <dgm:pt modelId="{FB1DF219-2AB6-4BFD-9134-CA80A9275C31}" type="parTrans" cxnId="{35CB2B3B-EC7B-4B00-9CD8-C44637172CD1}">
      <dgm:prSet/>
      <dgm:spPr/>
      <dgm:t>
        <a:bodyPr/>
        <a:lstStyle/>
        <a:p>
          <a:endParaRPr lang="zh-CN" altLang="en-US"/>
        </a:p>
      </dgm:t>
    </dgm:pt>
    <dgm:pt modelId="{6940AFFB-D668-4BD8-9129-605B8D2B4116}">
      <dgm:prSet phldrT="[文本]" custT="0"/>
      <dgm:spPr/>
      <dgm:t>
        <a:bodyPr vert="horz" wrap="square"/>
        <a:lstStyle/>
        <a:p>
          <a:pPr>
            <a:lnSpc>
              <a:spcPct val="100000"/>
            </a:lnSpc>
            <a:spcBef>
              <a:spcPct val="0"/>
            </a:spcBef>
            <a:spcAft>
              <a:spcPct val="35000"/>
            </a:spcAft>
          </a:pPr>
          <a:r>
            <a:rPr lang="zh-CN" altLang="en-US"/>
            <a:t>2023年，基本公共卫生服务经费人均财政补助标准为89元，新增经费重点支持地方强化对老年人、儿童的基本公共卫生服务。</a:t>
          </a:r>
          <a:endParaRPr lang="zh-CN" altLang="en-US"/>
        </a:p>
      </dgm:t>
    </dgm:pt>
    <dgm:pt modelId="{98E3B33B-07E4-45D9-9332-AD6AF8788B4E}" type="sibTrans" cxnId="{35CB2B3B-EC7B-4B00-9CD8-C44637172CD1}">
      <dgm:prSet/>
      <dgm:spPr/>
      <dgm:t>
        <a:bodyPr/>
        <a:lstStyle/>
        <a:p>
          <a:endParaRPr lang="zh-CN" altLang="en-US"/>
        </a:p>
      </dgm:t>
    </dgm:pt>
    <dgm:pt modelId="{F61A927E-5680-4362-BB5D-EBD011A68A03}" type="parTrans" cxnId="{4A765BB6-5E87-4541-A8FE-BC67E884F48F}">
      <dgm:prSet/>
      <dgm:spPr/>
      <dgm:t>
        <a:bodyPr/>
        <a:lstStyle/>
        <a:p>
          <a:endParaRPr lang="zh-CN" altLang="en-US"/>
        </a:p>
      </dgm:t>
    </dgm:pt>
    <dgm:pt modelId="{6B6A3602-7C03-4A08-9FE3-537B6BB5AF43}">
      <dgm:prSet phldrT="[文本]" custT="0"/>
      <dgm:spPr/>
      <dgm:t>
        <a:bodyPr vert="horz" wrap="square"/>
        <a:lstStyle/>
        <a:p>
          <a:pPr>
            <a:lnSpc>
              <a:spcPct val="100000"/>
            </a:lnSpc>
            <a:spcBef>
              <a:spcPct val="0"/>
            </a:spcBef>
            <a:spcAft>
              <a:spcPct val="35000"/>
            </a:spcAft>
          </a:pPr>
          <a:r>
            <a:rPr lang="zh-CN" altLang="en-US"/>
            <a:t>2020年—2022年累计增加的基本公共卫生服务财政补助经费（</a:t>
          </a:r>
          <a:r>
            <a:rPr lang="en-US" altLang="zh-CN"/>
            <a:t>15</a:t>
          </a:r>
          <a:r>
            <a:rPr lang="zh-CN" altLang="en-US"/>
            <a:t>元），继续统筹用于基本公共卫生服务和基层医疗卫生机构开展疫情防控有关工作，重点支持做实做细新冠重点人群健康管理服务，加强传染病及突发公共卫生事件报告和处理，按照服务规范提质扩面，优化服务内容等工作。</a:t>
          </a:r>
          <a:endParaRPr lang="zh-CN" altLang="en-US"/>
        </a:p>
      </dgm:t>
    </dgm:pt>
    <dgm:pt modelId="{CB43CC02-BC27-4D40-B443-ED14B7BA599F}" type="sibTrans" cxnId="{4A765BB6-5E87-4541-A8FE-BC67E884F48F}">
      <dgm:prSet/>
      <dgm:spPr/>
      <dgm:t>
        <a:bodyPr/>
        <a:lstStyle/>
        <a:p>
          <a:endParaRPr lang="zh-CN" altLang="en-US"/>
        </a:p>
      </dgm:t>
    </dgm:pt>
    <dgm:pt modelId="{C9A55AD8-6CE4-443F-B19E-AEC53CDF93AF}" type="parTrans" cxnId="{9C95A970-4CD1-4401-8716-399005E8FC6D}">
      <dgm:prSet/>
      <dgm:spPr/>
      <dgm:t>
        <a:bodyPr/>
        <a:lstStyle/>
        <a:p/>
      </dgm:t>
    </dgm:pt>
    <dgm:pt modelId="{7BD15757-B01A-4167-B6B2-2982983855C9}">
      <dgm:prSet custT="0"/>
      <dgm:spPr/>
      <dgm:t>
        <a:bodyPr vert="horz" wrap="square"/>
        <a:lstStyle/>
        <a:p>
          <a:pPr>
            <a:lnSpc>
              <a:spcPct val="100000"/>
            </a:lnSpc>
            <a:spcBef>
              <a:spcPct val="0"/>
            </a:spcBef>
            <a:spcAft>
              <a:spcPct val="35000"/>
            </a:spcAft>
          </a:pPr>
          <a:r>
            <a:rPr>
              <a:sym typeface="+mn-ea"/>
            </a:rPr>
            <a:t>各</a:t>
          </a:r>
          <a:r>
            <a:rPr lang="zh-CN" altLang="en-US">
              <a:sym typeface="+mn-ea"/>
            </a:rPr>
            <a:t>地要严格落实财政事权和支出责任，足额落实财政补助经费，对于分配到乡村两级的基本公共卫生服务经费，要合理明确乡村两级分工，采取“先预拨、后结算”的方式，切实落实村卫生室承担基本公共卫生服务的补助。</a:t>
          </a:r>
          <a:endParaRPr lang="zh-CN" altLang="en-US"/>
        </a:p>
      </dgm:t>
    </dgm:pt>
    <dgm:pt modelId="{845EE442-0631-4012-99F7-C6389FDF69FA}" type="sibTrans" cxnId="{9C95A970-4CD1-4401-8716-399005E8FC6D}">
      <dgm:prSet/>
      <dgm:spPr/>
      <dgm:t>
        <a:bodyPr/>
        <a:lstStyle/>
        <a:p/>
      </dgm:t>
    </dgm:pt>
    <dgm:pt modelId="{0875CEC4-80CC-41B9-A477-9AB3EECFEB2E}" type="parTrans" cxnId="{504F9C06-3909-4477-A0B5-6AE3060A71CF}">
      <dgm:prSet/>
      <dgm:spPr/>
      <dgm:t>
        <a:bodyPr/>
        <a:lstStyle/>
        <a:p>
          <a:endParaRPr lang="zh-CN" altLang="en-US"/>
        </a:p>
      </dgm:t>
    </dgm:pt>
    <dgm:pt modelId="{8D7D926F-7ABD-4470-9428-D99B90401355}">
      <dgm:prSet phldrT="[文本]" custT="0"/>
      <dgm:spPr/>
      <dgm:t>
        <a:bodyPr vert="horz" wrap="square"/>
        <a:lstStyle/>
        <a:p>
          <a:pPr>
            <a:lnSpc>
              <a:spcPct val="100000"/>
            </a:lnSpc>
            <a:spcBef>
              <a:spcPct val="0"/>
            </a:spcBef>
            <a:spcAft>
              <a:spcPct val="35000"/>
            </a:spcAft>
          </a:pPr>
          <a:r>
            <a:rPr lang="zh-CN" altLang="en-US"/>
            <a:t>各地要严格执行财政部等5部门印发的《基本公共卫生服务补助资金管理办法》（财社〔2022〕31号），加强资金管理，加快资金拨付进度，探索完善以服务结果为导向的资金支付方式，规范经费使用，切实提高资金使用效益，保障人民群众健康权益。</a:t>
          </a:r>
          <a:endParaRPr lang="zh-CN" altLang="en-US"/>
        </a:p>
      </dgm:t>
    </dgm:pt>
    <dgm:pt modelId="{231C785A-FE6D-42DD-BDA6-806FBE4CB729}" type="sibTrans" cxnId="{504F9C06-3909-4477-A0B5-6AE3060A71CF}">
      <dgm:prSet/>
      <dgm:spPr/>
      <dgm:t>
        <a:bodyPr/>
        <a:lstStyle/>
        <a:p>
          <a:endParaRPr lang="zh-CN" altLang="en-US"/>
        </a:p>
      </dgm:t>
    </dgm:pt>
    <dgm:pt modelId="{92C66CB9-622A-446C-A461-3BBA63500D6B}" type="parTrans" cxnId="{63CEF545-3B33-4858-926A-C95B36FC6FF3}">
      <dgm:prSet/>
      <dgm:spPr/>
      <dgm:t>
        <a:bodyPr/>
        <a:lstStyle/>
        <a:p/>
      </dgm:t>
    </dgm:pt>
    <dgm:pt modelId="{5D0C098C-AE87-4039-94AA-A270CA04F898}">
      <dgm:prSet custT="0"/>
      <dgm:spPr/>
      <dgm:t>
        <a:bodyPr vert="horz" wrap="square"/>
        <a:lstStyle/>
        <a:p>
          <a:pPr>
            <a:lnSpc>
              <a:spcPct val="100000"/>
            </a:lnSpc>
            <a:spcBef>
              <a:spcPct val="0"/>
            </a:spcBef>
            <a:spcAft>
              <a:spcPct val="35000"/>
            </a:spcAft>
          </a:pPr>
          <a:r>
            <a:rPr altLang="en-US"/>
            <a:t>各地要进一步发挥绩效评价的导向作用，将基本公共卫生服务经费落实情况以及乡村医生补助落实情况、绩效目标落实情况、重点人群健康管理服务质量和效果、电子健康档案利用效率和质量、群众满意度等作为绩效评价的重要内容。</a:t>
          </a:r>
          <a:endParaRPr altLang="en-US"/>
        </a:p>
      </dgm:t>
    </dgm:pt>
    <dgm:pt modelId="{EBE5E9AC-0729-4A33-939F-3A2780CC551C}" type="sibTrans" cxnId="{63CEF545-3B33-4858-926A-C95B36FC6FF3}">
      <dgm:prSet/>
      <dgm:spPr/>
      <dgm:t>
        <a:bodyPr/>
        <a:lstStyle/>
        <a:p/>
      </dgm:t>
    </dgm:pt>
    <dgm:pt modelId="{9C927FE2-659C-4ADB-99F5-03AF78EC645E}" type="pres">
      <dgm:prSet presAssocID="{C4DE87A2-90C2-4954-AE88-68CE368F1B8A}" presName="Name0">
        <dgm:presLayoutVars>
          <dgm:dir/>
          <dgm:resizeHandles val="exact"/>
        </dgm:presLayoutVars>
      </dgm:prSet>
      <dgm:spPr/>
      <dgm:t>
        <a:bodyPr/>
        <a:lstStyle/>
        <a:p/>
      </dgm:t>
    </dgm:pt>
    <dgm:pt modelId="{AB39BD6E-F2DF-4E47-ACFE-86B619D09363}" type="pres">
      <dgm:prSet presAssocID="{6940AFFB-D668-4BD8-9129-605B8D2B4116}" presName="composite"/>
      <dgm:spPr/>
      <dgm:t>
        <a:bodyPr/>
        <a:lstStyle/>
        <a:p/>
      </dgm:t>
    </dgm:pt>
    <dgm:pt modelId="{DFFBD932-985D-4E5B-A0C5-9B8CC977C2DC}" type="pres">
      <dgm:prSet presAssocID="{6940AFFB-D668-4BD8-9129-605B8D2B4116}" presName="rect1" presStyleLbl="trAlignAcc1" presStyleCnt="5">
        <dgm:presLayoutVars>
          <dgm:bulletEnabled val="1"/>
        </dgm:presLayoutVars>
      </dgm:prSet>
      <dgm:spPr/>
      <dgm:t>
        <a:bodyPr/>
        <a:lstStyle/>
        <a:p/>
      </dgm:t>
    </dgm:pt>
    <dgm:pt modelId="{28ADC5EC-F0D3-4E8C-B6D5-614114BB7A84}" type="pres">
      <dgm:prSet presAssocID="{6940AFFB-D668-4BD8-9129-605B8D2B4116}" presName="rect2" presStyleLbl="fgImgPlace1" presStyleCnt="5"/>
      <dgm:spPr/>
      <dgm:t>
        <a:bodyPr/>
        <a:lstStyle/>
        <a:p/>
      </dgm:t>
    </dgm:pt>
    <dgm:pt modelId="{BA542E14-A70B-4BFF-8D4A-26FE746D4EB8}" type="pres">
      <dgm:prSet presAssocID="{98E3B33B-07E4-45D9-9332-AD6AF8788B4E}" presName="sibTrans"/>
      <dgm:spPr/>
      <dgm:t>
        <a:bodyPr/>
        <a:lstStyle/>
        <a:p/>
      </dgm:t>
    </dgm:pt>
    <dgm:pt modelId="{AE896DB7-2222-4F28-A6C2-04AFC8734CCE}" type="pres">
      <dgm:prSet presAssocID="{6B6A3602-7C03-4A08-9FE3-537B6BB5AF43}" presName="composite"/>
      <dgm:spPr/>
      <dgm:t>
        <a:bodyPr/>
        <a:lstStyle/>
        <a:p/>
      </dgm:t>
    </dgm:pt>
    <dgm:pt modelId="{7DB282D5-F713-4A85-A4CF-FCCD1C2C3C3D}" type="pres">
      <dgm:prSet presAssocID="{6B6A3602-7C03-4A08-9FE3-537B6BB5AF43}" presName="rect1" presStyleLbl="trAlignAcc1" presStyleIdx="1" presStyleCnt="5">
        <dgm:presLayoutVars>
          <dgm:bulletEnabled val="1"/>
        </dgm:presLayoutVars>
      </dgm:prSet>
      <dgm:spPr/>
      <dgm:t>
        <a:bodyPr/>
        <a:lstStyle/>
        <a:p/>
      </dgm:t>
    </dgm:pt>
    <dgm:pt modelId="{E540E1E5-3190-4D7A-924E-F3721DD42C80}" type="pres">
      <dgm:prSet presAssocID="{6B6A3602-7C03-4A08-9FE3-537B6BB5AF43}" presName="rect2" presStyleLbl="fgImgPlace1" presStyleIdx="1" presStyleCnt="5"/>
      <dgm:spPr/>
      <dgm:t>
        <a:bodyPr/>
        <a:lstStyle/>
        <a:p/>
      </dgm:t>
    </dgm:pt>
    <dgm:pt modelId="{2912C659-E08D-401E-8A66-DDB4396530B6}" type="pres">
      <dgm:prSet presAssocID="{CB43CC02-BC27-4D40-B443-ED14B7BA599F}" presName="sibTrans"/>
      <dgm:spPr/>
      <dgm:t>
        <a:bodyPr/>
        <a:lstStyle/>
        <a:p/>
      </dgm:t>
    </dgm:pt>
    <dgm:pt modelId="{636E6AF1-D2EB-4129-91D0-CBC9A6CDA049}" type="pres">
      <dgm:prSet presAssocID="{7BD15757-B01A-4167-B6B2-2982983855C9}" presName="composite"/>
      <dgm:spPr/>
      <dgm:t>
        <a:bodyPr/>
        <a:lstStyle/>
        <a:p/>
      </dgm:t>
    </dgm:pt>
    <dgm:pt modelId="{19048388-D080-41EF-B6FF-6AE1B4123898}" type="pres">
      <dgm:prSet presAssocID="{7BD15757-B01A-4167-B6B2-2982983855C9}" presName="rect1" presStyleLbl="trAlignAcc1" presStyleIdx="2" presStyleCnt="5">
        <dgm:presLayoutVars>
          <dgm:bulletEnabled val="1"/>
        </dgm:presLayoutVars>
      </dgm:prSet>
      <dgm:spPr/>
      <dgm:t>
        <a:bodyPr/>
        <a:lstStyle/>
        <a:p/>
      </dgm:t>
    </dgm:pt>
    <dgm:pt modelId="{18BE9EF4-B838-4532-AF63-3B6ABA3CDF02}" type="pres">
      <dgm:prSet presAssocID="{7BD15757-B01A-4167-B6B2-2982983855C9}" presName="rect2" presStyleLbl="fgImgPlace1" presStyleIdx="2" presStyleCnt="5"/>
      <dgm:spPr/>
      <dgm:t>
        <a:bodyPr/>
        <a:lstStyle/>
        <a:p/>
      </dgm:t>
    </dgm:pt>
    <dgm:pt modelId="{11EDDE47-8418-4536-B6DD-545397AB4B82}" type="pres">
      <dgm:prSet presAssocID="{845EE442-0631-4012-99F7-C6389FDF69FA}" presName="sibTrans"/>
      <dgm:spPr/>
      <dgm:t>
        <a:bodyPr/>
        <a:lstStyle/>
        <a:p/>
      </dgm:t>
    </dgm:pt>
    <dgm:pt modelId="{66530A49-FB05-40F7-AE57-E43CACC0BED1}" type="pres">
      <dgm:prSet presAssocID="{8D7D926F-7ABD-4470-9428-D99B90401355}" presName="composite"/>
      <dgm:spPr/>
      <dgm:t>
        <a:bodyPr/>
        <a:lstStyle/>
        <a:p/>
      </dgm:t>
    </dgm:pt>
    <dgm:pt modelId="{DDC636F0-514D-4C8C-930F-9577741FD626}" type="pres">
      <dgm:prSet presAssocID="{8D7D926F-7ABD-4470-9428-D99B90401355}" presName="rect1" presStyleLbl="trAlignAcc1" presStyleIdx="3" presStyleCnt="5">
        <dgm:presLayoutVars>
          <dgm:bulletEnabled val="1"/>
        </dgm:presLayoutVars>
      </dgm:prSet>
      <dgm:spPr/>
      <dgm:t>
        <a:bodyPr/>
        <a:lstStyle/>
        <a:p/>
      </dgm:t>
    </dgm:pt>
    <dgm:pt modelId="{D49C84B4-3214-4976-9075-25A998075DEC}" type="pres">
      <dgm:prSet presAssocID="{8D7D926F-7ABD-4470-9428-D99B90401355}" presName="rect2" presStyleLbl="fgImgPlace1" presStyleIdx="3" presStyleCnt="5"/>
      <dgm:spPr/>
      <dgm:t>
        <a:bodyPr/>
        <a:lstStyle/>
        <a:p/>
      </dgm:t>
    </dgm:pt>
    <dgm:pt modelId="{CED99E97-20E5-4F0B-8930-15E5DD4140E2}" type="pres">
      <dgm:prSet presAssocID="{231C785A-FE6D-42DD-BDA6-806FBE4CB729}" presName="sibTrans"/>
      <dgm:spPr/>
      <dgm:t>
        <a:bodyPr/>
        <a:lstStyle/>
        <a:p/>
      </dgm:t>
    </dgm:pt>
    <dgm:pt modelId="{8F9D0389-F59C-4D22-B47F-C6BB9C8046C3}" type="pres">
      <dgm:prSet presAssocID="{5D0C098C-AE87-4039-94AA-A270CA04F898}" presName="composite"/>
      <dgm:spPr/>
      <dgm:t>
        <a:bodyPr/>
        <a:lstStyle/>
        <a:p/>
      </dgm:t>
    </dgm:pt>
    <dgm:pt modelId="{FD51F488-16B1-4E28-B45A-2B75AB9F0BE5}" type="pres">
      <dgm:prSet presAssocID="{5D0C098C-AE87-4039-94AA-A270CA04F898}" presName="rect1" presStyleLbl="trAlignAcc1" presStyleIdx="4" presStyleCnt="5">
        <dgm:presLayoutVars>
          <dgm:bulletEnabled val="1"/>
        </dgm:presLayoutVars>
      </dgm:prSet>
      <dgm:spPr/>
      <dgm:t>
        <a:bodyPr/>
        <a:lstStyle/>
        <a:p/>
      </dgm:t>
    </dgm:pt>
    <dgm:pt modelId="{4623D2A9-EFCA-4925-9181-6D4B5C386B98}" type="pres">
      <dgm:prSet presAssocID="{5D0C098C-AE87-4039-94AA-A270CA04F898}" presName="rect2" presStyleLbl="fgImgPlace1" presStyleIdx="4" presStyleCnt="5"/>
      <dgm:spPr/>
      <dgm:t>
        <a:bodyPr/>
        <a:lstStyle/>
        <a:p/>
      </dgm:t>
    </dgm:pt>
  </dgm:ptLst>
  <dgm:cxnLst>
    <dgm:cxn modelId="{35CB2B3B-EC7B-4B00-9CD8-C44637172CD1}" srcId="{C4DE87A2-90C2-4954-AE88-68CE368F1B8A}" destId="{6940AFFB-D668-4BD8-9129-605B8D2B4116}" srcOrd="0" destOrd="0" parTransId="{FB1DF219-2AB6-4BFD-9134-CA80A9275C31}" sibTransId="{98E3B33B-07E4-45D9-9332-AD6AF8788B4E}"/>
    <dgm:cxn modelId="{4A765BB6-5E87-4541-A8FE-BC67E884F48F}" srcId="{C4DE87A2-90C2-4954-AE88-68CE368F1B8A}" destId="{6B6A3602-7C03-4A08-9FE3-537B6BB5AF43}" srcOrd="1" destOrd="0" parTransId="{F61A927E-5680-4362-BB5D-EBD011A68A03}" sibTransId="{CB43CC02-BC27-4D40-B443-ED14B7BA599F}"/>
    <dgm:cxn modelId="{9C95A970-4CD1-4401-8716-399005E8FC6D}" srcId="{C4DE87A2-90C2-4954-AE88-68CE368F1B8A}" destId="{7BD15757-B01A-4167-B6B2-2982983855C9}" srcOrd="2" destOrd="0" parTransId="{C9A55AD8-6CE4-443F-B19E-AEC53CDF93AF}" sibTransId="{845EE442-0631-4012-99F7-C6389FDF69FA}"/>
    <dgm:cxn modelId="{504F9C06-3909-4477-A0B5-6AE3060A71CF}" srcId="{C4DE87A2-90C2-4954-AE88-68CE368F1B8A}" destId="{8D7D926F-7ABD-4470-9428-D99B90401355}" srcOrd="3" destOrd="0" parTransId="{0875CEC4-80CC-41B9-A477-9AB3EECFEB2E}" sibTransId="{231C785A-FE6D-42DD-BDA6-806FBE4CB729}"/>
    <dgm:cxn modelId="{63CEF545-3B33-4858-926A-C95B36FC6FF3}" srcId="{C4DE87A2-90C2-4954-AE88-68CE368F1B8A}" destId="{5D0C098C-AE87-4039-94AA-A270CA04F898}" srcOrd="4" destOrd="0" parTransId="{92C66CB9-622A-446C-A461-3BBA63500D6B}" sibTransId="{EBE5E9AC-0729-4A33-939F-3A2780CC551C}"/>
    <dgm:cxn modelId="{EFA9759C-90D0-4A80-8F85-DC8630082FC8}" type="presOf" srcId="{C4DE87A2-90C2-4954-AE88-68CE368F1B8A}" destId="{9C927FE2-659C-4ADB-99F5-03AF78EC645E}" srcOrd="0" destOrd="0" presId="list"/>
    <dgm:cxn modelId="{108D5FF7-E099-450A-A7C7-D763843E5FDF}" type="presParOf" srcId="{9C927FE2-659C-4ADB-99F5-03AF78EC645E}" destId="{AB39BD6E-F2DF-4E47-ACFE-86B619D09363}" srcOrd="0" destOrd="0" presId="list"/>
    <dgm:cxn modelId="{4D6CB0CF-DF16-46A4-9CEA-7E0018E8660A}" type="presParOf" srcId="{AB39BD6E-F2DF-4E47-ACFE-86B619D09363}" destId="{DFFBD932-985D-4E5B-A0C5-9B8CC977C2DC}" srcOrd="0" destOrd="0" presId="list"/>
    <dgm:cxn modelId="{F7E80CF9-3C09-459C-825C-74EF0C66F4CF}" type="presOf" srcId="{6940AFFB-D668-4BD8-9129-605B8D2B4116}" destId="{DFFBD932-985D-4E5B-A0C5-9B8CC977C2DC}" srcOrd="0" destOrd="0" presId="list"/>
    <dgm:cxn modelId="{01627CAA-4A4E-49E0-8EC0-90B113609B16}" type="presParOf" srcId="{AB39BD6E-F2DF-4E47-ACFE-86B619D09363}" destId="{28ADC5EC-F0D3-4E8C-B6D5-614114BB7A84}" srcOrd="1" destOrd="0" presId="list"/>
    <dgm:cxn modelId="{09E5383A-EF25-4BDE-B869-079EF2922F83}" type="presParOf" srcId="{9C927FE2-659C-4ADB-99F5-03AF78EC645E}" destId="{BA542E14-A70B-4BFF-8D4A-26FE746D4EB8}" srcOrd="1" destOrd="0" presId="list"/>
    <dgm:cxn modelId="{A5C2E597-ABCB-48FC-AC1C-A822087FE508}" type="presParOf" srcId="{9C927FE2-659C-4ADB-99F5-03AF78EC645E}" destId="{AE896DB7-2222-4F28-A6C2-04AFC8734CCE}" srcOrd="2" destOrd="0" presId="list"/>
    <dgm:cxn modelId="{A63411B1-F8AF-4CF2-8E71-D7D0EBC33F54}" type="presParOf" srcId="{AE896DB7-2222-4F28-A6C2-04AFC8734CCE}" destId="{7DB282D5-F713-4A85-A4CF-FCCD1C2C3C3D}" srcOrd="0" destOrd="0" presId="list"/>
    <dgm:cxn modelId="{C8AF98DE-CE50-414F-8075-52960DD06F69}" type="presOf" srcId="{6B6A3602-7C03-4A08-9FE3-537B6BB5AF43}" destId="{7DB282D5-F713-4A85-A4CF-FCCD1C2C3C3D}" srcOrd="0" destOrd="0" presId="list"/>
    <dgm:cxn modelId="{89D21CDF-3552-4561-935E-4E1A26745F11}" type="presParOf" srcId="{AE896DB7-2222-4F28-A6C2-04AFC8734CCE}" destId="{E540E1E5-3190-4D7A-924E-F3721DD42C80}" srcOrd="1" destOrd="0" presId="list"/>
    <dgm:cxn modelId="{FE13E57A-FAB3-40DE-98B0-FB9E65EF2CF2}" type="presParOf" srcId="{9C927FE2-659C-4ADB-99F5-03AF78EC645E}" destId="{2912C659-E08D-401E-8A66-DDB4396530B6}" srcOrd="3" destOrd="0" presId="list"/>
    <dgm:cxn modelId="{EADA7893-9EE8-444B-AC7A-7E557F7E0C07}" type="presParOf" srcId="{9C927FE2-659C-4ADB-99F5-03AF78EC645E}" destId="{636E6AF1-D2EB-4129-91D0-CBC9A6CDA049}" srcOrd="4" destOrd="0" presId="list"/>
    <dgm:cxn modelId="{A8D5F3D1-B820-44C7-9A62-AA77DD1D16A8}" type="presParOf" srcId="{636E6AF1-D2EB-4129-91D0-CBC9A6CDA049}" destId="{19048388-D080-41EF-B6FF-6AE1B4123898}" srcOrd="0" destOrd="0" presId="list"/>
    <dgm:cxn modelId="{638E69D1-234F-4232-80C8-E48A2C8BFC22}" type="presOf" srcId="{7BD15757-B01A-4167-B6B2-2982983855C9}" destId="{19048388-D080-41EF-B6FF-6AE1B4123898}" srcOrd="0" destOrd="0" presId="list"/>
    <dgm:cxn modelId="{E9DBF380-09D7-4925-A155-9FFBE42E1E75}" type="presParOf" srcId="{636E6AF1-D2EB-4129-91D0-CBC9A6CDA049}" destId="{18BE9EF4-B838-4532-AF63-3B6ABA3CDF02}" srcOrd="1" destOrd="0" presId="list"/>
    <dgm:cxn modelId="{60EA797C-83CB-471E-A49F-1D22098D0AC6}" type="presParOf" srcId="{9C927FE2-659C-4ADB-99F5-03AF78EC645E}" destId="{11EDDE47-8418-4536-B6DD-545397AB4B82}" srcOrd="5" destOrd="0" presId="list"/>
    <dgm:cxn modelId="{4A9C398D-D438-418D-8857-32047803D144}" type="presParOf" srcId="{9C927FE2-659C-4ADB-99F5-03AF78EC645E}" destId="{66530A49-FB05-40F7-AE57-E43CACC0BED1}" srcOrd="6" destOrd="0" presId="list"/>
    <dgm:cxn modelId="{552F4DA1-598A-491F-8411-D895E6CC31A9}" type="presParOf" srcId="{66530A49-FB05-40F7-AE57-E43CACC0BED1}" destId="{DDC636F0-514D-4C8C-930F-9577741FD626}" srcOrd="0" destOrd="0" presId="list"/>
    <dgm:cxn modelId="{D51D6904-FCED-422C-80A9-108AC271C9A7}" type="presOf" srcId="{8D7D926F-7ABD-4470-9428-D99B90401355}" destId="{DDC636F0-514D-4C8C-930F-9577741FD626}" srcOrd="0" destOrd="0" presId="list"/>
    <dgm:cxn modelId="{2F3D65F9-BE7D-499C-9397-325020D17A15}" type="presParOf" srcId="{66530A49-FB05-40F7-AE57-E43CACC0BED1}" destId="{D49C84B4-3214-4976-9075-25A998075DEC}" srcOrd="1" destOrd="0" presId="list"/>
    <dgm:cxn modelId="{7465E9B1-5EB1-4861-907E-03D3AB734530}" type="presParOf" srcId="{9C927FE2-659C-4ADB-99F5-03AF78EC645E}" destId="{CED99E97-20E5-4F0B-8930-15E5DD4140E2}" srcOrd="7" destOrd="0" presId="list"/>
    <dgm:cxn modelId="{C530D00F-D115-4FEE-8938-6D5D74486548}" type="presParOf" srcId="{9C927FE2-659C-4ADB-99F5-03AF78EC645E}" destId="{8F9D0389-F59C-4D22-B47F-C6BB9C8046C3}" srcOrd="8" destOrd="0" presId="list"/>
    <dgm:cxn modelId="{33309F62-2E44-4557-A3D8-283DB8E53F2C}" type="presParOf" srcId="{8F9D0389-F59C-4D22-B47F-C6BB9C8046C3}" destId="{FD51F488-16B1-4E28-B45A-2B75AB9F0BE5}" srcOrd="0" destOrd="0" presId="list"/>
    <dgm:cxn modelId="{5A4C7A3D-6106-45AC-8E84-E76ACBDE5CA0}" type="presOf" srcId="{5D0C098C-AE87-4039-94AA-A270CA04F898}" destId="{FD51F488-16B1-4E28-B45A-2B75AB9F0BE5}" srcOrd="0" destOrd="0" presId="list"/>
    <dgm:cxn modelId="{90C5A702-DBDB-445D-BECA-68B2E40DC40F}" type="presParOf" srcId="{8F9D0389-F59C-4D22-B47F-C6BB9C8046C3}" destId="{4623D2A9-EFCA-4925-9181-6D4B5C386B98}" srcOrd="1" destOrd="0" presId="list"/>
  </dgm:cxnLst>
  <dgm:bg/>
  <dgm:whole/>
  <dgm:extLst>
    <a:ext uri="http://schemas.microsoft.com/office/drawing/2008/diagram">
      <dsp:dataModelExt xmlns:dsp="http://schemas.microsoft.com/office/drawing/2008/diagram" relId="rId2"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8128000" cy="5418455"/>
        <a:chExt cx="8128000" cy="5418455"/>
      </a:xfrm>
    </dsp:grpSpPr>
    <dsp:sp modelId="{7653844C-BDD2-4C9E-B63A-175B83793DF9}">
      <dsp:nvSpPr>
        <dsp:cNvPr id="29" name="直接连接符 2"/>
        <dsp:cNvSpPr/>
      </dsp:nvSpPr>
      <dsp:spPr bwMode="white">
        <a:xfrm>
          <a:off x="0" y="0"/>
          <a:ext cx="8128000" cy="0"/>
        </a:xfrm>
        <a:prstGeom prst="line">
          <a:avLst/>
        </a:prstGeom>
      </dsp:spPr>
      <dsp:style>
        <a:lnRef idx="2">
          <a:schemeClr val="accent1"/>
        </a:lnRef>
        <a:fillRef idx="1">
          <a:schemeClr val="accent1"/>
        </a:fillRef>
        <a:effectRef idx="0">
          <a:scrgbClr r="0" g="0" b="0"/>
        </a:effectRef>
        <a:fontRef idx="minor">
          <a:schemeClr val="lt1"/>
        </a:fontRef>
      </dsp:style>
      <dsp:txBody>
        <a:bodyPr/>
        <a:lstStyle/>
        <a:p/>
      </dsp:txBody>
      <dsp:txXfrm>
        <a:off x="0" y="0"/>
        <a:ext cx="8128000" cy="0"/>
      </dsp:txXfrm>
    </dsp:sp>
    <dsp:sp modelId="{3A17F332-CF75-4F2F-B66E-230323E8FB66}">
      <dsp:nvSpPr>
        <dsp:cNvPr id="4" name="矩形 3"/>
        <dsp:cNvSpPr/>
      </dsp:nvSpPr>
      <dsp:spPr bwMode="white">
        <a:xfrm>
          <a:off x="0" y="0"/>
          <a:ext cx="1625600" cy="5418455"/>
        </a:xfrm>
        <a:prstGeom prst="rect">
          <a:avLst/>
        </a:prstGeom>
      </dsp:spPr>
      <dsp:style>
        <a:lnRef idx="0">
          <a:schemeClr val="dk1">
            <a:alpha val="0"/>
          </a:schemeClr>
        </a:lnRef>
        <a:fillRef idx="0">
          <a:schemeClr val="lt1">
            <a:alpha val="0"/>
          </a:schemeClr>
        </a:fillRef>
        <a:effectRef idx="0">
          <a:scrgbClr r="0" g="0" b="0"/>
        </a:effectRef>
        <a:fontRef idx="minor"/>
      </dsp:style>
      <dsp:txBody>
        <a:bodyPr vert="horz" wrap="square" lIns="95250" tIns="95250" rIns="95250" bIns="95250" anchor="t"/>
        <a:lstStyle>
          <a:lvl1pPr algn="l">
            <a:defRPr sz="2500"/>
          </a:lvl1pPr>
          <a:lvl2pPr marL="171450" indent="-171450" algn="l">
            <a:defRPr sz="1900"/>
          </a:lvl2pPr>
          <a:lvl3pPr marL="342900" indent="-171450" algn="l">
            <a:defRPr sz="1900"/>
          </a:lvl3pPr>
          <a:lvl4pPr marL="514350" indent="-171450" algn="l">
            <a:defRPr sz="1900"/>
          </a:lvl4pPr>
          <a:lvl5pPr marL="685800" indent="-171450" algn="l">
            <a:defRPr sz="1900"/>
          </a:lvl5pPr>
          <a:lvl6pPr marL="857250" indent="-171450" algn="l">
            <a:defRPr sz="1900"/>
          </a:lvl6pPr>
          <a:lvl7pPr marL="1028700" indent="-171450" algn="l">
            <a:defRPr sz="1900"/>
          </a:lvl7pPr>
          <a:lvl8pPr marL="1200150" indent="-171450" algn="l">
            <a:defRPr sz="1900"/>
          </a:lvl8pPr>
          <a:lvl9pPr marL="1371600" indent="-171450" algn="l">
            <a:defRPr sz="1900"/>
          </a:lvl9pPr>
        </a:lstStyle>
        <a:p>
          <a:pPr lvl="0">
            <a:lnSpc>
              <a:spcPct val="100000"/>
            </a:lnSpc>
            <a:spcBef>
              <a:spcPct val="0"/>
            </a:spcBef>
            <a:spcAft>
              <a:spcPct val="35000"/>
            </a:spcAft>
          </a:pPr>
          <a:r>
            <a:rPr lang="zh-CN" altLang="zh-CN" smtClean="0">
              <a:solidFill>
                <a:schemeClr val="dk1"/>
              </a:solidFill>
              <a:sym typeface="+mn-ea"/>
            </a:rPr>
            <a:t>国务院办公厅关于印发医疗卫生领域中央与地方财政事权和支出责任划分改革方案的通知</a:t>
          </a:r>
          <a:endParaRPr lang="zh-CN" altLang="zh-CN" smtClean="0">
            <a:solidFill>
              <a:schemeClr val="dk1"/>
            </a:solidFill>
            <a:sym typeface="+mn-ea"/>
          </a:endParaRPr>
        </a:p>
        <a:p>
          <a:pPr lvl="0">
            <a:lnSpc>
              <a:spcPct val="100000"/>
            </a:lnSpc>
            <a:spcBef>
              <a:spcPct val="0"/>
            </a:spcBef>
            <a:spcAft>
              <a:spcPct val="35000"/>
            </a:spcAft>
          </a:pPr>
          <a:r>
            <a:rPr lang="zh-CN" altLang="zh-CN" smtClean="0">
              <a:solidFill>
                <a:schemeClr val="dk1"/>
              </a:solidFill>
              <a:sym typeface="+mn-ea"/>
            </a:rPr>
            <a:t>（国办发〔2018〕67号）</a:t>
          </a:r>
          <a:endParaRPr lang="zh-CN" altLang="en-US">
            <a:solidFill>
              <a:schemeClr val="tx1"/>
            </a:solidFill>
          </a:endParaRPr>
        </a:p>
      </dsp:txBody>
      <dsp:txXfrm>
        <a:off x="0" y="0"/>
        <a:ext cx="1625600" cy="5418455"/>
      </dsp:txXfrm>
    </dsp:sp>
    <dsp:sp modelId="{63E44FC5-9EEE-4797-80DE-F81C39EB2BA3}">
      <dsp:nvSpPr>
        <dsp:cNvPr id="30" name="矩形 4"/>
        <dsp:cNvSpPr/>
      </dsp:nvSpPr>
      <dsp:spPr bwMode="white">
        <a:xfrm>
          <a:off x="1747520" y="63747"/>
          <a:ext cx="3129280" cy="1274931"/>
        </a:xfrm>
        <a:prstGeom prst="rect">
          <a:avLst/>
        </a:prstGeom>
      </dsp:spPr>
      <dsp:style>
        <a:lnRef idx="0">
          <a:schemeClr val="dk1">
            <a:alpha val="0"/>
          </a:schemeClr>
        </a:lnRef>
        <a:fillRef idx="0">
          <a:schemeClr val="lt1">
            <a:alpha val="0"/>
          </a:schemeClr>
        </a:fillRef>
        <a:effectRef idx="0">
          <a:scrgbClr r="0" g="0" b="0"/>
        </a:effectRef>
        <a:fontRef idx="minor"/>
      </dsp:style>
      <dsp:txBody>
        <a:bodyPr vert="horz" wrap="square" lIns="57150" tIns="57150" rIns="57150" bIns="57150" anchor="t"/>
        <a:lstStyle>
          <a:lvl1pPr algn="l">
            <a:defRPr sz="1500"/>
          </a:lvl1pPr>
          <a:lvl2pPr marL="57150" indent="-57150" algn="l">
            <a:defRPr sz="1100"/>
          </a:lvl2pPr>
          <a:lvl3pPr marL="114300" indent="-57150" algn="l">
            <a:defRPr sz="1100"/>
          </a:lvl3pPr>
          <a:lvl4pPr marL="171450" indent="-57150" algn="l">
            <a:defRPr sz="1100"/>
          </a:lvl4pPr>
          <a:lvl5pPr marL="228600" indent="-57150" algn="l">
            <a:defRPr sz="1100"/>
          </a:lvl5pPr>
          <a:lvl6pPr marL="285750" indent="-57150" algn="l">
            <a:defRPr sz="1100"/>
          </a:lvl6pPr>
          <a:lvl7pPr marL="342900" indent="-57150" algn="l">
            <a:defRPr sz="1100"/>
          </a:lvl7pPr>
          <a:lvl8pPr marL="400050" indent="-57150" algn="l">
            <a:defRPr sz="1100"/>
          </a:lvl8pPr>
          <a:lvl9pPr marL="457200" indent="-57150" algn="l">
            <a:defRPr sz="1100"/>
          </a:lvl9pPr>
        </a:lstStyle>
        <a:p>
          <a:pPr lvl="0">
            <a:lnSpc>
              <a:spcPct val="100000"/>
            </a:lnSpc>
            <a:spcBef>
              <a:spcPct val="0"/>
            </a:spcBef>
            <a:spcAft>
              <a:spcPct val="35000"/>
            </a:spcAft>
          </a:pPr>
          <a:r>
            <a:rPr>
              <a:solidFill>
                <a:schemeClr val="tx1"/>
              </a:solidFill>
              <a:sym typeface="+mn-ea"/>
            </a:rPr>
            <a:t>基</a:t>
          </a:r>
          <a:r>
            <a:rPr lang="zh-CN" altLang="zh-CN" smtClean="0">
              <a:solidFill>
                <a:schemeClr val="dk1"/>
              </a:solidFill>
              <a:sym typeface="+mn-ea"/>
            </a:rPr>
            <a:t>本公共卫生服务明确为中央与地方共同财政事权，由中央财政和地方财政共同承担支出责任。</a:t>
          </a:r>
          <a:r>
            <a:rPr>
              <a:solidFill>
                <a:schemeClr val="tx1"/>
              </a:solidFill>
              <a:sym typeface="+mn-ea"/>
            </a:rPr>
            <a:t>基</a:t>
          </a:r>
          <a:r>
            <a:rPr lang="zh-CN" altLang="zh-CN" smtClean="0">
              <a:solidFill>
                <a:schemeClr val="dk1"/>
              </a:solidFill>
              <a:sym typeface="+mn-ea"/>
            </a:rPr>
            <a:t>本公共卫生服务支出责任实行中央分档分担办法。</a:t>
          </a:r>
          <a:endParaRPr lang="zh-CN" altLang="en-US">
            <a:solidFill>
              <a:schemeClr val="tx1"/>
            </a:solidFill>
          </a:endParaRPr>
        </a:p>
      </dsp:txBody>
      <dsp:txXfrm>
        <a:off x="1747520" y="63747"/>
        <a:ext cx="3129280" cy="1274931"/>
      </dsp:txXfrm>
    </dsp:sp>
    <dsp:sp modelId="{41290723-F512-4CCE-8805-7EBFC17C077B}">
      <dsp:nvSpPr>
        <dsp:cNvPr id="6" name="直接连接符 5"/>
        <dsp:cNvSpPr/>
      </dsp:nvSpPr>
      <dsp:spPr bwMode="white">
        <a:xfrm>
          <a:off x="1625600" y="1338677"/>
          <a:ext cx="6502400" cy="0"/>
        </a:xfrm>
        <a:prstGeom prst="line">
          <a:avLst/>
        </a:prstGeom>
      </dsp:spPr>
      <dsp:style>
        <a:lnRef idx="2">
          <a:schemeClr val="accent1">
            <a:tint val="50000"/>
          </a:schemeClr>
        </a:lnRef>
        <a:fillRef idx="1">
          <a:schemeClr val="accent1"/>
        </a:fillRef>
        <a:effectRef idx="0">
          <a:scrgbClr r="0" g="0" b="0"/>
        </a:effectRef>
        <a:fontRef idx="minor"/>
      </dsp:style>
      <dsp:txBody>
        <a:bodyPr/>
        <a:lstStyle/>
        <a:p/>
      </dsp:txBody>
      <dsp:txXfrm>
        <a:off x="1625600" y="1338677"/>
        <a:ext cx="6502400" cy="0"/>
      </dsp:txXfrm>
    </dsp:sp>
    <dsp:sp modelId="{4B6BF950-00B4-44A5-8C15-34C8D97692EF}">
      <dsp:nvSpPr>
        <dsp:cNvPr id="7" name="矩形 6"/>
        <dsp:cNvSpPr/>
      </dsp:nvSpPr>
      <dsp:spPr bwMode="white">
        <a:xfrm>
          <a:off x="1747520" y="1402424"/>
          <a:ext cx="3129280" cy="1274931"/>
        </a:xfrm>
        <a:prstGeom prst="rect">
          <a:avLst/>
        </a:prstGeom>
      </dsp:spPr>
      <dsp:style>
        <a:lnRef idx="0">
          <a:schemeClr val="dk1">
            <a:alpha val="0"/>
          </a:schemeClr>
        </a:lnRef>
        <a:fillRef idx="0">
          <a:schemeClr val="lt1">
            <a:alpha val="0"/>
          </a:schemeClr>
        </a:fillRef>
        <a:effectRef idx="0">
          <a:scrgbClr r="0" g="0" b="0"/>
        </a:effectRef>
        <a:fontRef idx="minor"/>
      </dsp:style>
      <dsp:txBody>
        <a:bodyPr vert="horz" wrap="square" lIns="57150" tIns="57150" rIns="57150" bIns="57150" anchor="t"/>
        <a:lstStyle>
          <a:lvl1pPr algn="l">
            <a:defRPr sz="1500"/>
          </a:lvl1pPr>
          <a:lvl2pPr marL="57150" indent="-57150" algn="l">
            <a:defRPr sz="1100"/>
          </a:lvl2pPr>
          <a:lvl3pPr marL="114300" indent="-57150" algn="l">
            <a:defRPr sz="1100"/>
          </a:lvl3pPr>
          <a:lvl4pPr marL="171450" indent="-57150" algn="l">
            <a:defRPr sz="1100"/>
          </a:lvl4pPr>
          <a:lvl5pPr marL="228600" indent="-57150" algn="l">
            <a:defRPr sz="1100"/>
          </a:lvl5pPr>
          <a:lvl6pPr marL="285750" indent="-57150" algn="l">
            <a:defRPr sz="1100"/>
          </a:lvl6pPr>
          <a:lvl7pPr marL="342900" indent="-57150" algn="l">
            <a:defRPr sz="1100"/>
          </a:lvl7pPr>
          <a:lvl8pPr marL="400050" indent="-57150" algn="l">
            <a:defRPr sz="1100"/>
          </a:lvl8pPr>
          <a:lvl9pPr marL="457200" indent="-57150" algn="l">
            <a:defRPr sz="1100"/>
          </a:lvl9pPr>
        </a:lstStyle>
        <a:p>
          <a:pPr lvl="0">
            <a:lnSpc>
              <a:spcPct val="100000"/>
            </a:lnSpc>
            <a:spcBef>
              <a:spcPct val="0"/>
            </a:spcBef>
            <a:spcAft>
              <a:spcPct val="35000"/>
            </a:spcAft>
          </a:pPr>
          <a:r>
            <a:rPr>
              <a:solidFill>
                <a:schemeClr val="tx1"/>
              </a:solidFill>
              <a:sym typeface="+mn-ea"/>
            </a:rPr>
            <a:t>中</a:t>
          </a:r>
          <a:r>
            <a:rPr lang="zh-CN" altLang="zh-CN" smtClean="0">
              <a:solidFill>
                <a:schemeClr val="tx1"/>
              </a:solidFill>
              <a:sym typeface="+mn-ea"/>
            </a:rPr>
            <a:t>央制定基本公共卫生服务人均经费国家基础标准，并根据经济社会发展情况逐步提高。</a:t>
          </a:r>
          <a:endParaRPr lang="zh-CN" altLang="en-US">
            <a:solidFill>
              <a:schemeClr val="tx1"/>
            </a:solidFill>
          </a:endParaRPr>
        </a:p>
      </dsp:txBody>
      <dsp:txXfrm>
        <a:off x="1747520" y="1402424"/>
        <a:ext cx="3129280" cy="1274931"/>
      </dsp:txXfrm>
    </dsp:sp>
    <dsp:sp modelId="{8A3CE341-7BCF-45C6-99BF-5C93DEC138A0}">
      <dsp:nvSpPr>
        <dsp:cNvPr id="8" name="直接连接符 7"/>
        <dsp:cNvSpPr/>
      </dsp:nvSpPr>
      <dsp:spPr bwMode="white">
        <a:xfrm>
          <a:off x="1625600" y="2677354"/>
          <a:ext cx="6502400" cy="0"/>
        </a:xfrm>
        <a:prstGeom prst="line">
          <a:avLst/>
        </a:prstGeom>
      </dsp:spPr>
      <dsp:style>
        <a:lnRef idx="2">
          <a:schemeClr val="accent1">
            <a:tint val="50000"/>
          </a:schemeClr>
        </a:lnRef>
        <a:fillRef idx="1">
          <a:schemeClr val="accent1"/>
        </a:fillRef>
        <a:effectRef idx="0">
          <a:scrgbClr r="0" g="0" b="0"/>
        </a:effectRef>
        <a:fontRef idx="minor"/>
      </dsp:style>
      <dsp:txBody>
        <a:bodyPr/>
        <a:lstStyle/>
        <a:p/>
      </dsp:txBody>
      <dsp:txXfrm>
        <a:off x="1625600" y="2677354"/>
        <a:ext cx="6502400" cy="0"/>
      </dsp:txXfrm>
    </dsp:sp>
    <dsp:sp modelId="{2DBF34BB-3F4A-454D-9FAD-6C9F48575974}">
      <dsp:nvSpPr>
        <dsp:cNvPr id="9" name="矩形 8"/>
        <dsp:cNvSpPr/>
      </dsp:nvSpPr>
      <dsp:spPr bwMode="white">
        <a:xfrm>
          <a:off x="1747520" y="2741101"/>
          <a:ext cx="3129280" cy="1274931"/>
        </a:xfrm>
        <a:prstGeom prst="rect">
          <a:avLst/>
        </a:prstGeom>
      </dsp:spPr>
      <dsp:style>
        <a:lnRef idx="0">
          <a:schemeClr val="dk1">
            <a:alpha val="0"/>
          </a:schemeClr>
        </a:lnRef>
        <a:fillRef idx="0">
          <a:schemeClr val="lt1">
            <a:alpha val="0"/>
          </a:schemeClr>
        </a:fillRef>
        <a:effectRef idx="0">
          <a:scrgbClr r="0" g="0" b="0"/>
        </a:effectRef>
        <a:fontRef idx="minor"/>
      </dsp:style>
      <dsp:txBody>
        <a:bodyPr vert="horz" wrap="square" lIns="57150" tIns="57150" rIns="57150" bIns="57150" anchor="t"/>
        <a:lstStyle>
          <a:lvl1pPr algn="l">
            <a:defRPr sz="1500"/>
          </a:lvl1pPr>
          <a:lvl2pPr marL="57150" indent="-57150" algn="l">
            <a:defRPr sz="1100"/>
          </a:lvl2pPr>
          <a:lvl3pPr marL="114300" indent="-57150" algn="l">
            <a:defRPr sz="1100"/>
          </a:lvl3pPr>
          <a:lvl4pPr marL="171450" indent="-57150" algn="l">
            <a:defRPr sz="1100"/>
          </a:lvl4pPr>
          <a:lvl5pPr marL="228600" indent="-57150" algn="l">
            <a:defRPr sz="1100"/>
          </a:lvl5pPr>
          <a:lvl6pPr marL="285750" indent="-57150" algn="l">
            <a:defRPr sz="1100"/>
          </a:lvl6pPr>
          <a:lvl7pPr marL="342900" indent="-57150" algn="l">
            <a:defRPr sz="1100"/>
          </a:lvl7pPr>
          <a:lvl8pPr marL="400050" indent="-57150" algn="l">
            <a:defRPr sz="1100"/>
          </a:lvl8pPr>
          <a:lvl9pPr marL="457200" indent="-57150" algn="l">
            <a:defRPr sz="1100"/>
          </a:lvl9pPr>
        </a:lstStyle>
        <a:p>
          <a:pPr lvl="0">
            <a:lnSpc>
              <a:spcPct val="100000"/>
            </a:lnSpc>
            <a:spcBef>
              <a:spcPct val="0"/>
            </a:spcBef>
            <a:spcAft>
              <a:spcPct val="35000"/>
            </a:spcAft>
          </a:pPr>
          <a:r>
            <a:rPr lang="zh-CN" altLang="en-US">
              <a:solidFill>
                <a:schemeClr val="tx1"/>
              </a:solidFill>
              <a:sym typeface="+mn-ea"/>
            </a:rPr>
            <a:t>地方政府可以在确保国家基础标准全部落实到位的前提下，在国家基础标准之上合理增加保障内容或提高保障标准，增支部分由地方财政负担。</a:t>
          </a:r>
          <a:endParaRPr lang="zh-CN" altLang="en-US">
            <a:solidFill>
              <a:schemeClr val="tx1"/>
            </a:solidFill>
          </a:endParaRPr>
        </a:p>
      </dsp:txBody>
      <dsp:txXfrm>
        <a:off x="1747520" y="2741101"/>
        <a:ext cx="3129280" cy="1274931"/>
      </dsp:txXfrm>
    </dsp:sp>
    <dsp:sp modelId="{5F4E6140-9B56-4799-B0AE-34E8F164465B}">
      <dsp:nvSpPr>
        <dsp:cNvPr id="11" name="矩形 10"/>
        <dsp:cNvSpPr/>
      </dsp:nvSpPr>
      <dsp:spPr bwMode="white">
        <a:xfrm>
          <a:off x="4998720" y="2741101"/>
          <a:ext cx="3129280" cy="1274931"/>
        </a:xfrm>
        <a:prstGeom prst="rect">
          <a:avLst/>
        </a:prstGeom>
      </dsp:spPr>
      <dsp:style>
        <a:lnRef idx="0">
          <a:schemeClr val="dk1">
            <a:alpha val="0"/>
          </a:schemeClr>
        </a:lnRef>
        <a:fillRef idx="0">
          <a:schemeClr val="lt1">
            <a:alpha val="0"/>
          </a:schemeClr>
        </a:fillRef>
        <a:effectRef idx="0">
          <a:scrgbClr r="0" g="0" b="0"/>
        </a:effectRef>
        <a:fontRef idx="minor"/>
      </dsp:style>
      <dsp:txBody>
        <a:bodyPr lIns="209550" tIns="209550" rIns="209550" bIns="209550" anchor="t"/>
        <a:lstStyle>
          <a:lvl1pPr algn="l">
            <a:defRPr sz="5500"/>
          </a:lvl1pPr>
          <a:lvl2pPr marL="285750" indent="-285750" algn="l">
            <a:defRPr sz="4300"/>
          </a:lvl2pPr>
          <a:lvl3pPr marL="571500" indent="-285750" algn="l">
            <a:defRPr sz="4300"/>
          </a:lvl3pPr>
          <a:lvl4pPr marL="857250" indent="-285750" algn="l">
            <a:defRPr sz="4300"/>
          </a:lvl4pPr>
          <a:lvl5pPr marL="1143000" indent="-285750" algn="l">
            <a:defRPr sz="4300"/>
          </a:lvl5pPr>
          <a:lvl6pPr marL="1428750" indent="-285750" algn="l">
            <a:defRPr sz="4300"/>
          </a:lvl6pPr>
          <a:lvl7pPr marL="1714500" indent="-285750" algn="l">
            <a:defRPr sz="4300"/>
          </a:lvl7pPr>
          <a:lvl8pPr marL="2000250" indent="-285750" algn="l">
            <a:defRPr sz="4300"/>
          </a:lvl8pPr>
          <a:lvl9pPr marL="2286000" indent="-285750" algn="l">
            <a:defRPr sz="4300"/>
          </a:lvl9pPr>
        </a:lstStyle>
        <a:p>
          <a:pPr lvl="0">
            <a:lnSpc>
              <a:spcPct val="100000"/>
            </a:lnSpc>
            <a:spcBef>
              <a:spcPct val="0"/>
            </a:spcBef>
            <a:spcAft>
              <a:spcPct val="35000"/>
            </a:spcAft>
          </a:pPr>
          <a:endParaRPr altLang="en-US">
            <a:solidFill>
              <a:schemeClr val="tx1"/>
            </a:solidFill>
          </a:endParaRPr>
        </a:p>
      </dsp:txBody>
      <dsp:txXfrm>
        <a:off x="4998720" y="2741101"/>
        <a:ext cx="3129280" cy="1274931"/>
      </dsp:txXfrm>
    </dsp:sp>
    <dsp:sp modelId="{5F691AA7-41B2-4E8C-83B5-522F2EAF4EB3}">
      <dsp:nvSpPr>
        <dsp:cNvPr id="10" name="直接连接符 9"/>
        <dsp:cNvSpPr/>
      </dsp:nvSpPr>
      <dsp:spPr bwMode="white">
        <a:xfrm>
          <a:off x="1625600" y="4016031"/>
          <a:ext cx="6502400" cy="0"/>
        </a:xfrm>
        <a:prstGeom prst="line">
          <a:avLst/>
        </a:prstGeom>
      </dsp:spPr>
      <dsp:style>
        <a:lnRef idx="2">
          <a:schemeClr val="accent1">
            <a:tint val="50000"/>
          </a:schemeClr>
        </a:lnRef>
        <a:fillRef idx="1">
          <a:schemeClr val="accent1"/>
        </a:fillRef>
        <a:effectRef idx="0">
          <a:scrgbClr r="0" g="0" b="0"/>
        </a:effectRef>
        <a:fontRef idx="minor"/>
      </dsp:style>
      <dsp:txBody>
        <a:bodyPr/>
        <a:lstStyle/>
        <a:p/>
      </dsp:txBody>
      <dsp:txXfrm>
        <a:off x="1625600" y="4016031"/>
        <a:ext cx="6502400" cy="0"/>
      </dsp:txXfrm>
    </dsp:sp>
    <dsp:sp modelId="{7CF19504-4F28-467A-8FCE-5C0298792EE2}">
      <dsp:nvSpPr>
        <dsp:cNvPr id="14" name="矩形 13"/>
        <dsp:cNvSpPr/>
      </dsp:nvSpPr>
      <dsp:spPr bwMode="white">
        <a:xfrm>
          <a:off x="1747520" y="4079778"/>
          <a:ext cx="3129280" cy="1274931"/>
        </a:xfrm>
        <a:prstGeom prst="rect">
          <a:avLst/>
        </a:prstGeom>
      </dsp:spPr>
      <dsp:style>
        <a:lnRef idx="0">
          <a:schemeClr val="dk1">
            <a:alpha val="0"/>
          </a:schemeClr>
        </a:lnRef>
        <a:fillRef idx="0">
          <a:schemeClr val="lt1">
            <a:alpha val="0"/>
          </a:schemeClr>
        </a:fillRef>
        <a:effectRef idx="0">
          <a:scrgbClr r="0" g="0" b="0"/>
        </a:effectRef>
        <a:fontRef idx="minor"/>
      </dsp:style>
      <dsp:txBody>
        <a:bodyPr lIns="57150" tIns="57150" rIns="57150" bIns="57150" anchor="t"/>
        <a:lstStyle>
          <a:lvl1pPr algn="l">
            <a:defRPr sz="1500"/>
          </a:lvl1pPr>
          <a:lvl2pPr marL="114300" indent="-114300" algn="l">
            <a:defRPr sz="1200"/>
          </a:lvl2pPr>
          <a:lvl3pPr marL="228600" indent="-114300" algn="l">
            <a:defRPr sz="1200"/>
          </a:lvl3pPr>
          <a:lvl4pPr marL="342900" indent="-114300" algn="l">
            <a:defRPr sz="1200"/>
          </a:lvl4pPr>
          <a:lvl5pPr marL="457200" indent="-114300" algn="l">
            <a:defRPr sz="1200"/>
          </a:lvl5pPr>
          <a:lvl6pPr marL="571500" indent="-114300" algn="l">
            <a:defRPr sz="1200"/>
          </a:lvl6pPr>
          <a:lvl7pPr marL="685800" indent="-114300" algn="l">
            <a:defRPr sz="1200"/>
          </a:lvl7pPr>
          <a:lvl8pPr marL="800100" indent="-114300" algn="l">
            <a:defRPr sz="1200"/>
          </a:lvl8pPr>
          <a:lvl9pPr marL="914400" indent="-114300" algn="l">
            <a:defRPr sz="1200"/>
          </a:lvl9pPr>
        </a:lstStyle>
        <a:p>
          <a:pPr lvl="0">
            <a:lnSpc>
              <a:spcPct val="100000"/>
            </a:lnSpc>
            <a:spcBef>
              <a:spcPct val="0"/>
            </a:spcBef>
            <a:spcAft>
              <a:spcPct val="35000"/>
            </a:spcAft>
          </a:pPr>
          <a:endParaRPr altLang="en-US">
            <a:solidFill>
              <a:schemeClr val="tx1"/>
            </a:solidFill>
          </a:endParaRPr>
        </a:p>
      </dsp:txBody>
      <dsp:txXfrm>
        <a:off x="1747520" y="4079778"/>
        <a:ext cx="3129280" cy="1274931"/>
      </dsp:txXfrm>
    </dsp:sp>
    <dsp:sp modelId="{71122670-052D-48A9-B958-9E77C1D8632A}">
      <dsp:nvSpPr>
        <dsp:cNvPr id="15" name="直接连接符 14"/>
        <dsp:cNvSpPr/>
      </dsp:nvSpPr>
      <dsp:spPr bwMode="white">
        <a:xfrm>
          <a:off x="1625600" y="5354708"/>
          <a:ext cx="6502400" cy="0"/>
        </a:xfrm>
        <a:prstGeom prst="line">
          <a:avLst/>
        </a:prstGeom>
      </dsp:spPr>
      <dsp:style>
        <a:lnRef idx="2">
          <a:schemeClr val="accent1">
            <a:tint val="50000"/>
          </a:schemeClr>
        </a:lnRef>
        <a:fillRef idx="1">
          <a:schemeClr val="accent1"/>
        </a:fillRef>
        <a:effectRef idx="0">
          <a:scrgbClr r="0" g="0" b="0"/>
        </a:effectRef>
        <a:fontRef idx="minor"/>
      </dsp:style>
      <dsp:txBody>
        <a:bodyPr/>
        <a:lstStyle/>
        <a:p/>
      </dsp:txBody>
      <dsp:txXfrm>
        <a:off x="1625600" y="5354708"/>
        <a:ext cx="6502400" cy="0"/>
      </dsp:txXfrm>
    </dsp:sp>
  </dsp:spTree>
</dsp:drawing>
</file>

<file path=ppt/diagrams/drawing2.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5999480" cy="5999480"/>
        <a:chExt cx="5999480" cy="5999480"/>
      </a:xfrm>
    </dsp:grpSpPr>
    <dsp:sp modelId="{D7380329-DE0D-4E75-BDE5-FECB49DD4A0C}">
      <dsp:nvSpPr>
        <dsp:cNvPr id="29" name="十字箭头 2"/>
        <dsp:cNvSpPr/>
      </dsp:nvSpPr>
      <dsp:spPr bwMode="white">
        <a:xfrm>
          <a:off x="1442720" y="0"/>
          <a:ext cx="5999480" cy="5999480"/>
        </a:xfrm>
        <a:prstGeom prst="quadArrow">
          <a:avLst>
            <a:gd name="adj1" fmla="val 2000"/>
            <a:gd name="adj2" fmla="val 4000"/>
            <a:gd name="adj3" fmla="val 5000"/>
          </a:avLst>
        </a:prstGeom>
      </dsp:spPr>
      <dsp:style>
        <a:lnRef idx="0">
          <a:schemeClr val="accent1"/>
        </a:lnRef>
        <a:fillRef idx="1">
          <a:schemeClr val="accent1">
            <a:tint val="40000"/>
          </a:schemeClr>
        </a:fillRef>
        <a:effectRef idx="0">
          <a:scrgbClr r="0" g="0" b="0"/>
        </a:effectRef>
        <a:fontRef idx="minor"/>
      </dsp:style>
      <dsp:txBody>
        <a:bodyPr/>
        <a:lstStyle/>
        <a:p/>
      </dsp:txBody>
      <dsp:txXfrm>
        <a:off x="1442720" y="0"/>
        <a:ext cx="5999480" cy="5999480"/>
      </dsp:txXfrm>
    </dsp:sp>
    <dsp:sp modelId="{B57255DA-6BEB-4C3A-A336-08DFB6A44E0E}">
      <dsp:nvSpPr>
        <dsp:cNvPr id="4" name="圆角矩形 3"/>
        <dsp:cNvSpPr/>
      </dsp:nvSpPr>
      <dsp:spPr bwMode="white">
        <a:xfrm>
          <a:off x="1832686" y="389966"/>
          <a:ext cx="2399792" cy="2399792"/>
        </a:xfrm>
        <a:prstGeom prst="roundRect">
          <a:avLst/>
        </a:prstGeom>
      </dsp:spPr>
      <dsp:style>
        <a:lnRef idx="2">
          <a:schemeClr val="lt1"/>
        </a:lnRef>
        <a:fillRef idx="1">
          <a:schemeClr val="accent1"/>
        </a:fillRef>
        <a:effectRef idx="0">
          <a:scrgbClr r="0" g="0" b="0"/>
        </a:effectRef>
        <a:fontRef idx="minor">
          <a:schemeClr val="lt1"/>
        </a:fontRef>
      </dsp:style>
      <dsp:txBody>
        <a:bodyPr vert="horz" wrap="square" lIns="91439" tIns="91439" rIns="91439" bIns="91439" anchor="ctr"/>
        <a:lstStyle>
          <a:lvl1pPr algn="ctr">
            <a:defRPr sz="19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r>
            <a:rPr lang="zh-CN" altLang="en-US" sz="2400"/>
            <a:t>常态化财政资金直达机制</a:t>
          </a:r>
          <a:endParaRPr lang="zh-CN" altLang="en-US" sz="2400"/>
        </a:p>
      </dsp:txBody>
      <dsp:txXfrm>
        <a:off x="1832686" y="389966"/>
        <a:ext cx="2399792" cy="2399792"/>
      </dsp:txXfrm>
    </dsp:sp>
    <dsp:sp modelId="{D33864A5-2930-4565-8D60-52D0BFA1CD67}">
      <dsp:nvSpPr>
        <dsp:cNvPr id="5" name="圆角矩形 4"/>
        <dsp:cNvSpPr/>
      </dsp:nvSpPr>
      <dsp:spPr bwMode="white">
        <a:xfrm>
          <a:off x="4652442" y="389966"/>
          <a:ext cx="2399792" cy="2399792"/>
        </a:xfrm>
        <a:prstGeom prst="roundRect">
          <a:avLst/>
        </a:prstGeom>
      </dsp:spPr>
      <dsp:style>
        <a:lnRef idx="2">
          <a:schemeClr val="lt1"/>
        </a:lnRef>
        <a:fillRef idx="1">
          <a:schemeClr val="accent1"/>
        </a:fillRef>
        <a:effectRef idx="0">
          <a:scrgbClr r="0" g="0" b="0"/>
        </a:effectRef>
        <a:fontRef idx="minor">
          <a:schemeClr val="lt1"/>
        </a:fontRef>
      </dsp:style>
      <dsp:txBody>
        <a:bodyPr vert="horz" wrap="square" lIns="60960" tIns="60960" rIns="60960" bIns="60960" anchor="ctr"/>
        <a:lstStyle>
          <a:lvl1pPr algn="ctr">
            <a:defRPr sz="19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r>
            <a:rPr lang="zh-CN" altLang="en-US" sz="1600"/>
            <a:t>稳步扩大直达资金范围，逐步将涉企涉民生、基层财力保障等资金纳入其中，并优化分配下达、监控监管方式，推动资金直达使用单位、直接惠企利民，防止挤占挪用、沉淀闲置。</a:t>
          </a:r>
          <a:endParaRPr lang="zh-CN" altLang="en-US" sz="1600"/>
        </a:p>
      </dsp:txBody>
      <dsp:txXfrm>
        <a:off x="4652442" y="389966"/>
        <a:ext cx="2399792" cy="2399792"/>
      </dsp:txXfrm>
    </dsp:sp>
    <dsp:sp modelId="{7E4CFBEB-CAD6-4093-9908-0A80DECB2C27}">
      <dsp:nvSpPr>
        <dsp:cNvPr id="6" name="圆角矩形 5"/>
        <dsp:cNvSpPr/>
      </dsp:nvSpPr>
      <dsp:spPr bwMode="white">
        <a:xfrm>
          <a:off x="1832686" y="3209722"/>
          <a:ext cx="2399792" cy="2399792"/>
        </a:xfrm>
        <a:prstGeom prst="roundRect">
          <a:avLst/>
        </a:prstGeom>
      </dsp:spPr>
      <dsp:style>
        <a:lnRef idx="2">
          <a:schemeClr val="lt1"/>
        </a:lnRef>
        <a:fillRef idx="1">
          <a:schemeClr val="accent1"/>
        </a:fillRef>
        <a:effectRef idx="0">
          <a:scrgbClr r="0" g="0" b="0"/>
        </a:effectRef>
        <a:fontRef idx="minor">
          <a:schemeClr val="lt1"/>
        </a:fontRef>
      </dsp:style>
      <dsp:txBody>
        <a:bodyPr vert="horz" wrap="square" lIns="72390" tIns="72390" rIns="72390" bIns="72390" anchor="ctr"/>
        <a:lstStyle>
          <a:lvl1pPr algn="ctr">
            <a:defRPr sz="19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buNone/>
          </a:pPr>
          <a:r>
            <a:rPr lang="zh-CN" altLang="en-US" sz="1600"/>
            <a:t>省业务主管部门要规范项目审批权限设置，事关全局、跨区域的重大项目和试点示范类项目应保留省级审批权限，其余项目审批权限下放市县，市县完成上级考核要求后可在同一领域中统筹使用资金。</a:t>
          </a:r>
          <a:endParaRPr lang="zh-CN" altLang="en-US" sz="1600"/>
        </a:p>
      </dsp:txBody>
      <dsp:txXfrm>
        <a:off x="1832686" y="3209722"/>
        <a:ext cx="2399792" cy="2399792"/>
      </dsp:txXfrm>
    </dsp:sp>
    <dsp:sp modelId="{3D576F72-6C28-484D-8F59-FD8FE8BD531D}">
      <dsp:nvSpPr>
        <dsp:cNvPr id="7" name="圆角矩形 6"/>
        <dsp:cNvSpPr/>
      </dsp:nvSpPr>
      <dsp:spPr bwMode="white">
        <a:xfrm>
          <a:off x="4652442" y="3209722"/>
          <a:ext cx="2399792" cy="2399792"/>
        </a:xfrm>
        <a:prstGeom prst="roundRect">
          <a:avLst/>
        </a:prstGeom>
      </dsp:spPr>
      <dsp:style>
        <a:lnRef idx="2">
          <a:schemeClr val="lt1"/>
        </a:lnRef>
        <a:fillRef idx="1">
          <a:schemeClr val="accent1"/>
        </a:fillRef>
        <a:effectRef idx="0">
          <a:scrgbClr r="0" g="0" b="0"/>
        </a:effectRef>
        <a:fontRef idx="minor">
          <a:schemeClr val="lt1"/>
        </a:fontRef>
      </dsp:style>
      <dsp:txBody>
        <a:bodyPr vert="horz" wrap="square" lIns="72390" tIns="72390" rIns="72390" bIns="72390" anchor="ctr"/>
        <a:lstStyle>
          <a:lvl1pPr algn="ctr">
            <a:defRPr sz="19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r>
            <a:rPr lang="zh-CN" altLang="en-US"/>
            <a:t>省级统一搭建财政补贴管理平台，支持各地实行线上申领、审批、发放“一网办理”，提高预算执行效率。</a:t>
          </a:r>
          <a:endParaRPr lang="zh-CN" altLang="en-US"/>
        </a:p>
      </dsp:txBody>
      <dsp:txXfrm>
        <a:off x="4652442" y="3209722"/>
        <a:ext cx="2399792" cy="2399792"/>
      </dsp:txXfrm>
    </dsp:sp>
  </dsp:spTree>
</dsp:drawing>
</file>

<file path=ppt/diagrams/drawing3.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 name="组合 1"/>
      <dsp:cNvGrpSpPr/>
    </dsp:nvGrpSpPr>
    <dsp:grpSpPr>
      <a:xfrm>
        <a:off x="0" y="0"/>
        <a:ext cx="8128000" cy="5418455"/>
        <a:chExt cx="8128000" cy="5418455"/>
      </a:xfrm>
    </dsp:grpSpPr>
    <dsp:sp modelId="{EA4C33C9-9B7B-4236-9D97-1954A4D46745}">
      <dsp:nvSpPr>
        <dsp:cNvPr id="4" name="圆角矩形 3"/>
        <dsp:cNvSpPr/>
      </dsp:nvSpPr>
      <dsp:spPr bwMode="white">
        <a:xfrm>
          <a:off x="0" y="1787908"/>
          <a:ext cx="2234069" cy="1842640"/>
        </a:xfrm>
        <a:prstGeom prst="roundRect">
          <a:avLst>
            <a:gd name="adj" fmla="val 10000"/>
          </a:avLst>
        </a:prstGeom>
      </dsp:spPr>
      <dsp:style>
        <a:lnRef idx="2">
          <a:schemeClr val="accent1"/>
        </a:lnRef>
        <a:fillRef idx="1">
          <a:schemeClr val="lt1">
            <a:alpha val="90000"/>
          </a:schemeClr>
        </a:fillRef>
        <a:effectRef idx="0">
          <a:scrgbClr r="0" g="0" b="0"/>
        </a:effectRef>
        <a:fontRef idx="minor"/>
      </dsp:style>
      <dsp:txBody>
        <a:bodyPr vert="horz" wrap="square" lIns="51435" tIns="51435" rIns="51435" bIns="51435" anchor="t"/>
        <a:lstStyle>
          <a:lvl1pPr algn="l">
            <a:defRPr sz="2700"/>
          </a:lvl1pPr>
          <a:lvl2pPr marL="228600" indent="-228600" algn="l">
            <a:defRPr sz="2700"/>
          </a:lvl2pPr>
          <a:lvl3pPr marL="457200" indent="-228600" algn="l">
            <a:defRPr sz="2700"/>
          </a:lvl3pPr>
          <a:lvl4pPr marL="685800" indent="-228600" algn="l">
            <a:defRPr sz="2700"/>
          </a:lvl4pPr>
          <a:lvl5pPr marL="914400" indent="-228600" algn="l">
            <a:defRPr sz="2700"/>
          </a:lvl5pPr>
          <a:lvl6pPr marL="1143000" indent="-228600" algn="l">
            <a:defRPr sz="2700"/>
          </a:lvl6pPr>
          <a:lvl7pPr marL="1371600" indent="-228600" algn="l">
            <a:defRPr sz="2700"/>
          </a:lvl7pPr>
          <a:lvl8pPr marL="1600200" indent="-228600" algn="l">
            <a:defRPr sz="2700"/>
          </a:lvl8pPr>
          <a:lvl9pPr marL="1828800" indent="-228600" algn="l">
            <a:defRPr sz="2700"/>
          </a:lvl9pPr>
        </a:lstStyle>
        <a:p>
          <a:pPr lvl="1">
            <a:lnSpc>
              <a:spcPct val="100000"/>
            </a:lnSpc>
            <a:spcBef>
              <a:spcPct val="0"/>
            </a:spcBef>
            <a:spcAft>
              <a:spcPct val="15000"/>
            </a:spcAft>
            <a:buChar char="•"/>
          </a:pPr>
          <a:r>
            <a:rPr lang="zh-CN" altLang="en-US">
              <a:solidFill>
                <a:schemeClr val="dk1"/>
              </a:solidFill>
            </a:rPr>
            <a:t>珠海未来五年财政可筹集财力</a:t>
          </a:r>
          <a:endParaRPr lang="zh-CN" altLang="en-US">
            <a:solidFill>
              <a:schemeClr val="dk1"/>
            </a:solidFill>
          </a:endParaRPr>
        </a:p>
      </dsp:txBody>
      <dsp:txXfrm>
        <a:off x="0" y="1787908"/>
        <a:ext cx="2234069" cy="1842640"/>
      </dsp:txXfrm>
    </dsp:sp>
    <dsp:sp modelId="{B871E909-CC84-4270-8398-F5F049AEA932}">
      <dsp:nvSpPr>
        <dsp:cNvPr id="29" name="形状 5"/>
        <dsp:cNvSpPr/>
      </dsp:nvSpPr>
      <dsp:spPr bwMode="white">
        <a:xfrm>
          <a:off x="1243954" y="2284046"/>
          <a:ext cx="2465665" cy="2465665"/>
        </a:xfrm>
        <a:prstGeom prst="leftCircularArrow">
          <a:avLst>
            <a:gd name="adj1" fmla="val 5000"/>
            <a:gd name="adj2" fmla="val -360000"/>
            <a:gd name="adj3" fmla="val 2276097"/>
            <a:gd name="adj4" fmla="val 9165076"/>
            <a:gd name="adj5" fmla="val 5500"/>
          </a:avLst>
        </a:prstGeom>
      </dsp:spPr>
      <dsp:style>
        <a:lnRef idx="0">
          <a:schemeClr val="accent1">
            <a:tint val="60000"/>
          </a:schemeClr>
        </a:lnRef>
        <a:fillRef idx="1">
          <a:schemeClr val="accent1">
            <a:tint val="60000"/>
          </a:schemeClr>
        </a:fillRef>
        <a:effectRef idx="0">
          <a:scrgbClr r="0" g="0" b="0"/>
        </a:effectRef>
        <a:fontRef idx="minor">
          <a:schemeClr val="lt1"/>
        </a:fontRef>
      </dsp:style>
      <dsp:txBody>
        <a:bodyPr/>
        <a:lstStyle/>
        <a:p/>
      </dsp:txBody>
      <dsp:txXfrm>
        <a:off x="1243954" y="2284046"/>
        <a:ext cx="2465665" cy="2465665"/>
      </dsp:txXfrm>
    </dsp:sp>
    <dsp:sp modelId="{50F89035-D090-4CAD-827E-5FE864D0CC7D}">
      <dsp:nvSpPr>
        <dsp:cNvPr id="5" name="圆角矩形 4"/>
        <dsp:cNvSpPr/>
      </dsp:nvSpPr>
      <dsp:spPr bwMode="white">
        <a:xfrm>
          <a:off x="496460" y="3235696"/>
          <a:ext cx="1985839" cy="789703"/>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Body>
        <a:bodyPr vert="horz" wrap="square" lIns="78105" tIns="52070" rIns="78105" bIns="52070" anchor="ctr"/>
        <a:lstStyle>
          <a:lvl1pPr algn="ctr">
            <a:defRPr sz="4100"/>
          </a:lvl1pPr>
          <a:lvl2pPr marL="285750" indent="-285750" algn="ctr">
            <a:defRPr sz="3100"/>
          </a:lvl2pPr>
          <a:lvl3pPr marL="571500" indent="-285750" algn="ctr">
            <a:defRPr sz="3100"/>
          </a:lvl3pPr>
          <a:lvl4pPr marL="857250" indent="-285750" algn="ctr">
            <a:defRPr sz="3100"/>
          </a:lvl4pPr>
          <a:lvl5pPr marL="1143000" indent="-285750" algn="ctr">
            <a:defRPr sz="3100"/>
          </a:lvl5pPr>
          <a:lvl6pPr marL="1428750" indent="-285750" algn="ctr">
            <a:defRPr sz="3100"/>
          </a:lvl6pPr>
          <a:lvl7pPr marL="1714500" indent="-285750" algn="ctr">
            <a:defRPr sz="3100"/>
          </a:lvl7pPr>
          <a:lvl8pPr marL="2000250" indent="-285750" algn="ctr">
            <a:defRPr sz="3100"/>
          </a:lvl8pPr>
          <a:lvl9pPr marL="2286000" indent="-285750" algn="ctr">
            <a:defRPr sz="3100"/>
          </a:lvl9pPr>
        </a:lstStyle>
        <a:p>
          <a:pPr lvl="0">
            <a:lnSpc>
              <a:spcPct val="100000"/>
            </a:lnSpc>
            <a:spcBef>
              <a:spcPct val="0"/>
            </a:spcBef>
            <a:spcAft>
              <a:spcPct val="35000"/>
            </a:spcAft>
          </a:pPr>
          <a:r>
            <a:rPr lang="zh-CN" altLang="en-US"/>
            <a:t>5504</a:t>
          </a:r>
          <a:endParaRPr lang="zh-CN" altLang="en-US"/>
        </a:p>
      </dsp:txBody>
      <dsp:txXfrm>
        <a:off x="519590" y="3258826"/>
        <a:ext cx="1939580" cy="743444"/>
      </dsp:txXfrm>
    </dsp:sp>
    <dsp:sp modelId="{8C4A7715-D8F8-4D2B-94CE-98F25CB35172}">
      <dsp:nvSpPr>
        <dsp:cNvPr id="8" name="圆角矩形 7"/>
        <dsp:cNvSpPr/>
      </dsp:nvSpPr>
      <dsp:spPr bwMode="white">
        <a:xfrm>
          <a:off x="2748382" y="1732628"/>
          <a:ext cx="2368113" cy="1953198"/>
        </a:xfrm>
        <a:prstGeom prst="roundRect">
          <a:avLst>
            <a:gd name="adj" fmla="val 10000"/>
          </a:avLst>
        </a:prstGeom>
      </dsp:spPr>
      <dsp:style>
        <a:lnRef idx="2">
          <a:schemeClr val="accent1"/>
        </a:lnRef>
        <a:fillRef idx="1">
          <a:schemeClr val="lt1">
            <a:alpha val="90000"/>
          </a:schemeClr>
        </a:fillRef>
        <a:effectRef idx="0">
          <a:scrgbClr r="0" g="0" b="0"/>
        </a:effectRef>
        <a:fontRef idx="minor"/>
      </dsp:style>
      <dsp:txBody>
        <a:bodyPr vert="horz" wrap="square" lIns="51435" tIns="51435" rIns="51435" bIns="51435" anchor="t"/>
        <a:lstStyle>
          <a:lvl1pPr algn="l">
            <a:defRPr sz="2700"/>
          </a:lvl1pPr>
          <a:lvl2pPr marL="228600" indent="-228600" algn="l">
            <a:defRPr sz="2700"/>
          </a:lvl2pPr>
          <a:lvl3pPr marL="457200" indent="-228600" algn="l">
            <a:defRPr sz="2700"/>
          </a:lvl3pPr>
          <a:lvl4pPr marL="685800" indent="-228600" algn="l">
            <a:defRPr sz="2700"/>
          </a:lvl4pPr>
          <a:lvl5pPr marL="914400" indent="-228600" algn="l">
            <a:defRPr sz="2700"/>
          </a:lvl5pPr>
          <a:lvl6pPr marL="1143000" indent="-228600" algn="l">
            <a:defRPr sz="2700"/>
          </a:lvl6pPr>
          <a:lvl7pPr marL="1371600" indent="-228600" algn="l">
            <a:defRPr sz="2700"/>
          </a:lvl7pPr>
          <a:lvl8pPr marL="1600200" indent="-228600" algn="l">
            <a:defRPr sz="2700"/>
          </a:lvl8pPr>
          <a:lvl9pPr marL="1828800" indent="-228600" algn="l">
            <a:defRPr sz="2700"/>
          </a:lvl9pPr>
        </a:lstStyle>
        <a:p>
          <a:pPr lvl="1">
            <a:lnSpc>
              <a:spcPct val="100000"/>
            </a:lnSpc>
            <a:spcBef>
              <a:spcPct val="0"/>
            </a:spcBef>
            <a:spcAft>
              <a:spcPct val="15000"/>
            </a:spcAft>
            <a:buChar char="•"/>
          </a:pPr>
          <a:endParaRPr lang="zh-CN" altLang="en-US">
            <a:solidFill>
              <a:schemeClr val="dk1"/>
            </a:solidFill>
          </a:endParaRPr>
        </a:p>
        <a:p>
          <a:pPr lvl="1">
            <a:lnSpc>
              <a:spcPct val="100000"/>
            </a:lnSpc>
            <a:spcBef>
              <a:spcPct val="0"/>
            </a:spcBef>
            <a:spcAft>
              <a:spcPct val="15000"/>
            </a:spcAft>
            <a:buChar char="•"/>
          </a:pPr>
          <a:r>
            <a:rPr lang="zh-CN" altLang="en-US">
              <a:solidFill>
                <a:schemeClr val="dk1"/>
              </a:solidFill>
            </a:rPr>
            <a:t>支出总需求</a:t>
          </a:r>
          <a:endParaRPr lang="zh-CN" altLang="en-US">
            <a:solidFill>
              <a:schemeClr val="dk1"/>
            </a:solidFill>
          </a:endParaRPr>
        </a:p>
      </dsp:txBody>
      <dsp:txXfrm>
        <a:off x="2748382" y="1732628"/>
        <a:ext cx="2368113" cy="1953198"/>
      </dsp:txXfrm>
    </dsp:sp>
    <dsp:sp modelId="{FB15DAFD-B404-4CB3-9791-947A7CB3C00D}">
      <dsp:nvSpPr>
        <dsp:cNvPr id="10" name="环形箭头 9"/>
        <dsp:cNvSpPr/>
      </dsp:nvSpPr>
      <dsp:spPr bwMode="white">
        <a:xfrm>
          <a:off x="3999675" y="573270"/>
          <a:ext cx="2809845" cy="2809845"/>
        </a:xfrm>
        <a:prstGeom prst="circularArrow">
          <a:avLst>
            <a:gd name="adj1" fmla="val 5000"/>
            <a:gd name="adj2" fmla="val 360000"/>
            <a:gd name="adj3" fmla="val 19587847"/>
            <a:gd name="adj4" fmla="val 12698869"/>
            <a:gd name="adj5" fmla="val 5500"/>
          </a:avLst>
        </a:prstGeom>
      </dsp:spPr>
      <dsp:style>
        <a:lnRef idx="0">
          <a:schemeClr val="accent1">
            <a:tint val="60000"/>
          </a:schemeClr>
        </a:lnRef>
        <a:fillRef idx="1">
          <a:schemeClr val="accent1">
            <a:tint val="60000"/>
          </a:schemeClr>
        </a:fillRef>
        <a:effectRef idx="0">
          <a:scrgbClr r="0" g="0" b="0"/>
        </a:effectRef>
        <a:fontRef idx="minor">
          <a:schemeClr val="lt1"/>
        </a:fontRef>
      </dsp:style>
      <dsp:txBody>
        <a:bodyPr/>
        <a:lstStyle/>
        <a:p/>
      </dsp:txBody>
      <dsp:txXfrm>
        <a:off x="3999675" y="573270"/>
        <a:ext cx="2809845" cy="2809845"/>
      </dsp:txXfrm>
    </dsp:sp>
    <dsp:sp modelId="{D48BF050-6660-4D4F-AF7C-757C782402D6}">
      <dsp:nvSpPr>
        <dsp:cNvPr id="9" name="圆角矩形 8"/>
        <dsp:cNvSpPr/>
      </dsp:nvSpPr>
      <dsp:spPr bwMode="white">
        <a:xfrm>
          <a:off x="3274629" y="1314086"/>
          <a:ext cx="2104989" cy="837085"/>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Body>
        <a:bodyPr vert="horz" wrap="square" lIns="78105" tIns="52070" rIns="78105" bIns="52070" anchor="ctr"/>
        <a:lstStyle>
          <a:lvl1pPr algn="ctr">
            <a:defRPr sz="4100"/>
          </a:lvl1pPr>
          <a:lvl2pPr marL="285750" indent="-285750" algn="ctr">
            <a:defRPr sz="3100"/>
          </a:lvl2pPr>
          <a:lvl3pPr marL="571500" indent="-285750" algn="ctr">
            <a:defRPr sz="3100"/>
          </a:lvl3pPr>
          <a:lvl4pPr marL="857250" indent="-285750" algn="ctr">
            <a:defRPr sz="3100"/>
          </a:lvl4pPr>
          <a:lvl5pPr marL="1143000" indent="-285750" algn="ctr">
            <a:defRPr sz="3100"/>
          </a:lvl5pPr>
          <a:lvl6pPr marL="1428750" indent="-285750" algn="ctr">
            <a:defRPr sz="3100"/>
          </a:lvl6pPr>
          <a:lvl7pPr marL="1714500" indent="-285750" algn="ctr">
            <a:defRPr sz="3100"/>
          </a:lvl7pPr>
          <a:lvl8pPr marL="2000250" indent="-285750" algn="ctr">
            <a:defRPr sz="3100"/>
          </a:lvl8pPr>
          <a:lvl9pPr marL="2286000" indent="-285750" algn="ctr">
            <a:defRPr sz="3100"/>
          </a:lvl9pPr>
        </a:lstStyle>
        <a:p>
          <a:pPr lvl="0">
            <a:lnSpc>
              <a:spcPct val="100000"/>
            </a:lnSpc>
            <a:spcBef>
              <a:spcPct val="0"/>
            </a:spcBef>
            <a:spcAft>
              <a:spcPct val="35000"/>
            </a:spcAft>
          </a:pPr>
          <a:r>
            <a:rPr lang="zh-CN" altLang="en-US"/>
            <a:t>9059</a:t>
          </a:r>
          <a:endParaRPr lang="zh-CN" altLang="en-US"/>
        </a:p>
      </dsp:txBody>
      <dsp:txXfrm>
        <a:off x="3299146" y="1338603"/>
        <a:ext cx="2055954" cy="788050"/>
      </dsp:txXfrm>
    </dsp:sp>
    <dsp:sp modelId="{0428F0A0-98D5-457A-BE43-28F46915FA56}">
      <dsp:nvSpPr>
        <dsp:cNvPr id="18" name="圆角矩形 17"/>
        <dsp:cNvSpPr/>
      </dsp:nvSpPr>
      <dsp:spPr bwMode="white">
        <a:xfrm>
          <a:off x="5645701" y="1787908"/>
          <a:ext cx="2234069" cy="1842640"/>
        </a:xfrm>
        <a:prstGeom prst="roundRect">
          <a:avLst>
            <a:gd name="adj" fmla="val 10000"/>
          </a:avLst>
        </a:prstGeom>
      </dsp:spPr>
      <dsp:style>
        <a:lnRef idx="2">
          <a:schemeClr val="accent1"/>
        </a:lnRef>
        <a:fillRef idx="1">
          <a:schemeClr val="lt1">
            <a:alpha val="90000"/>
          </a:schemeClr>
        </a:fillRef>
        <a:effectRef idx="0">
          <a:scrgbClr r="0" g="0" b="0"/>
        </a:effectRef>
        <a:fontRef idx="minor"/>
      </dsp:style>
      <dsp:txBody>
        <a:bodyPr vert="horz" wrap="square" lIns="51435" tIns="51435" rIns="51435" bIns="51435" anchor="t"/>
        <a:lstStyle>
          <a:lvl1pPr algn="l">
            <a:defRPr sz="2700"/>
          </a:lvl1pPr>
          <a:lvl2pPr marL="228600" indent="-228600" algn="l">
            <a:defRPr sz="2700"/>
          </a:lvl2pPr>
          <a:lvl3pPr marL="457200" indent="-228600" algn="l">
            <a:defRPr sz="2700"/>
          </a:lvl3pPr>
          <a:lvl4pPr marL="685800" indent="-228600" algn="l">
            <a:defRPr sz="2700"/>
          </a:lvl4pPr>
          <a:lvl5pPr marL="914400" indent="-228600" algn="l">
            <a:defRPr sz="2700"/>
          </a:lvl5pPr>
          <a:lvl6pPr marL="1143000" indent="-228600" algn="l">
            <a:defRPr sz="2700"/>
          </a:lvl6pPr>
          <a:lvl7pPr marL="1371600" indent="-228600" algn="l">
            <a:defRPr sz="2700"/>
          </a:lvl7pPr>
          <a:lvl8pPr marL="1600200" indent="-228600" algn="l">
            <a:defRPr sz="2700"/>
          </a:lvl8pPr>
          <a:lvl9pPr marL="1828800" indent="-228600" algn="l">
            <a:defRPr sz="2700"/>
          </a:lvl9pPr>
        </a:lstStyle>
        <a:p>
          <a:pPr lvl="1">
            <a:lnSpc>
              <a:spcPct val="100000"/>
            </a:lnSpc>
            <a:spcBef>
              <a:spcPct val="0"/>
            </a:spcBef>
            <a:spcAft>
              <a:spcPct val="15000"/>
            </a:spcAft>
            <a:buChar char="•"/>
          </a:pPr>
          <a:endParaRPr lang="zh-CN" altLang="en-US">
            <a:solidFill>
              <a:schemeClr val="dk1"/>
            </a:solidFill>
          </a:endParaRPr>
        </a:p>
        <a:p>
          <a:pPr lvl="1">
            <a:lnSpc>
              <a:spcPct val="100000"/>
            </a:lnSpc>
            <a:spcBef>
              <a:spcPct val="0"/>
            </a:spcBef>
            <a:spcAft>
              <a:spcPct val="15000"/>
            </a:spcAft>
            <a:buChar char="•"/>
          </a:pPr>
          <a:r>
            <a:rPr lang="zh-CN" altLang="en-US">
              <a:solidFill>
                <a:schemeClr val="dk1"/>
              </a:solidFill>
            </a:rPr>
            <a:t>收支缺口</a:t>
          </a:r>
          <a:endParaRPr lang="zh-CN" altLang="en-US">
            <a:solidFill>
              <a:schemeClr val="dk1"/>
            </a:solidFill>
          </a:endParaRPr>
        </a:p>
      </dsp:txBody>
      <dsp:txXfrm>
        <a:off x="5645701" y="1787908"/>
        <a:ext cx="2234069" cy="1842640"/>
      </dsp:txXfrm>
    </dsp:sp>
    <dsp:sp modelId="{E8647766-AE1D-45F8-B3AB-5EEE3BDE8498}">
      <dsp:nvSpPr>
        <dsp:cNvPr id="19" name="圆角矩形 18"/>
        <dsp:cNvSpPr/>
      </dsp:nvSpPr>
      <dsp:spPr bwMode="white">
        <a:xfrm>
          <a:off x="6142161" y="3235696"/>
          <a:ext cx="1985839" cy="789703"/>
        </a:xfrm>
        <a:prstGeom prst="roundRect">
          <a:avLst>
            <a:gd name="adj" fmla="val 10000"/>
          </a:avLst>
        </a:prstGeom>
      </dsp:spPr>
      <dsp:style>
        <a:lnRef idx="2">
          <a:schemeClr val="lt1"/>
        </a:lnRef>
        <a:fillRef idx="1">
          <a:schemeClr val="accent1"/>
        </a:fillRef>
        <a:effectRef idx="0">
          <a:scrgbClr r="0" g="0" b="0"/>
        </a:effectRef>
        <a:fontRef idx="minor">
          <a:schemeClr val="lt1"/>
        </a:fontRef>
      </dsp:style>
      <dsp:txBody>
        <a:bodyPr vert="horz" wrap="square" lIns="78105" tIns="52070" rIns="78105" bIns="52070" anchor="ctr"/>
        <a:lstStyle>
          <a:lvl1pPr algn="ctr">
            <a:defRPr sz="4100"/>
          </a:lvl1pPr>
          <a:lvl2pPr marL="285750" indent="-285750" algn="ctr">
            <a:defRPr sz="3100"/>
          </a:lvl2pPr>
          <a:lvl3pPr marL="571500" indent="-285750" algn="ctr">
            <a:defRPr sz="3100"/>
          </a:lvl3pPr>
          <a:lvl4pPr marL="857250" indent="-285750" algn="ctr">
            <a:defRPr sz="3100"/>
          </a:lvl4pPr>
          <a:lvl5pPr marL="1143000" indent="-285750" algn="ctr">
            <a:defRPr sz="3100"/>
          </a:lvl5pPr>
          <a:lvl6pPr marL="1428750" indent="-285750" algn="ctr">
            <a:defRPr sz="3100"/>
          </a:lvl6pPr>
          <a:lvl7pPr marL="1714500" indent="-285750" algn="ctr">
            <a:defRPr sz="3100"/>
          </a:lvl7pPr>
          <a:lvl8pPr marL="2000250" indent="-285750" algn="ctr">
            <a:defRPr sz="3100"/>
          </a:lvl8pPr>
          <a:lvl9pPr marL="2286000" indent="-285750" algn="ctr">
            <a:defRPr sz="3100"/>
          </a:lvl9pPr>
        </a:lstStyle>
        <a:p>
          <a:pPr lvl="0">
            <a:lnSpc>
              <a:spcPct val="100000"/>
            </a:lnSpc>
            <a:spcBef>
              <a:spcPct val="0"/>
            </a:spcBef>
            <a:spcAft>
              <a:spcPct val="35000"/>
            </a:spcAft>
          </a:pPr>
          <a:r>
            <a:rPr lang="en-US" altLang="zh-CN"/>
            <a:t>3555</a:t>
          </a:r>
          <a:endParaRPr lang="en-US" altLang="zh-CN"/>
        </a:p>
      </dsp:txBody>
      <dsp:txXfrm>
        <a:off x="6165291" y="3258826"/>
        <a:ext cx="1939580" cy="743444"/>
      </dsp:txXfrm>
    </dsp:sp>
    <dsp:sp modelId="{24BEEBBD-4900-44F6-A6F9-3F722A9F3012}">
      <dsp:nvSpPr>
        <dsp:cNvPr id="3" name="矩形 2" hidden="1"/>
        <dsp:cNvSpPr/>
      </dsp:nvSpPr>
      <dsp:spPr>
        <a:xfrm>
          <a:off x="0" y="1393056"/>
          <a:ext cx="2482299" cy="2632342"/>
        </a:xfrm>
        <a:prstGeom prst="rect">
          <a:avLst/>
        </a:prstGeom>
      </dsp:spPr>
      <dsp:txBody>
        <a:bodyPr/>
        <a:lstStyle/>
        <a:p/>
      </dsp:txBody>
      <dsp:txXfrm>
        <a:off x="0" y="1393056"/>
        <a:ext cx="2482299" cy="2632342"/>
      </dsp:txXfrm>
    </dsp:sp>
    <dsp:sp modelId="{8C60EF28-DEE2-471E-9110-F1DE84254762}">
      <dsp:nvSpPr>
        <dsp:cNvPr id="7" name="矩形 6" hidden="1"/>
        <dsp:cNvSpPr/>
      </dsp:nvSpPr>
      <dsp:spPr>
        <a:xfrm>
          <a:off x="2748382" y="1314086"/>
          <a:ext cx="2631237" cy="2790283"/>
        </a:xfrm>
        <a:prstGeom prst="rect">
          <a:avLst/>
        </a:prstGeom>
      </dsp:spPr>
      <dsp:txBody>
        <a:bodyPr/>
        <a:lstStyle/>
        <a:p/>
      </dsp:txBody>
      <dsp:txXfrm>
        <a:off x="2748382" y="1314086"/>
        <a:ext cx="2631237" cy="2790283"/>
      </dsp:txXfrm>
    </dsp:sp>
    <dsp:sp modelId="{020AEDA5-DA09-4A53-AF58-AED2EF90E935}">
      <dsp:nvSpPr>
        <dsp:cNvPr id="17" name="矩形 16" hidden="1"/>
        <dsp:cNvSpPr/>
      </dsp:nvSpPr>
      <dsp:spPr>
        <a:xfrm>
          <a:off x="5645701" y="1393056"/>
          <a:ext cx="2482299" cy="2632342"/>
        </a:xfrm>
        <a:prstGeom prst="rect">
          <a:avLst/>
        </a:prstGeom>
      </dsp:spPr>
      <dsp:txBody>
        <a:bodyPr/>
        <a:lstStyle/>
        <a:p/>
      </dsp:txBody>
      <dsp:txXfrm>
        <a:off x="5645701" y="1393056"/>
        <a:ext cx="2482299" cy="2632342"/>
      </dsp:txXfrm>
    </dsp:sp>
  </dsp:spTree>
</dsp:drawing>
</file>

<file path=ppt/diagrams/drawing4.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101" name="组合 1"/>
      <dsp:cNvGrpSpPr/>
    </dsp:nvGrpSpPr>
    <dsp:grpSpPr>
      <a:xfrm>
        <a:off x="0" y="0"/>
        <a:ext cx="10106660" cy="4553585"/>
        <a:chExt cx="10106660" cy="4553585"/>
      </a:xfrm>
    </dsp:grpSpPr>
    <dsp:sp modelId="{DFFBD932-985D-4E5B-A0C5-9B8CC977C2DC}">
      <dsp:nvSpPr>
        <dsp:cNvPr id="3" name="矩形 2"/>
        <dsp:cNvSpPr/>
      </dsp:nvSpPr>
      <dsp:spPr bwMode="white">
        <a:xfrm>
          <a:off x="951554" y="160414"/>
          <a:ext cx="4012660" cy="1253956"/>
        </a:xfrm>
        <a:prstGeom prst="rect">
          <a:avLst/>
        </a:prstGeom>
      </dsp:spPr>
      <dsp:style>
        <a:lnRef idx="1">
          <a:schemeClr val="accent1"/>
        </a:lnRef>
        <a:fillRef idx="1">
          <a:schemeClr val="lt1">
            <a:alpha val="40000"/>
          </a:schemeClr>
        </a:fillRef>
        <a:effectRef idx="0">
          <a:scrgbClr r="0" g="0" b="0"/>
        </a:effectRef>
        <a:fontRef idx="minor"/>
      </dsp:style>
      <dsp:txBody>
        <a:bodyPr vert="horz" wrap="square" lIns="849346" tIns="41910" rIns="41910" bIns="41910" anchor="ctr"/>
        <a:lstStyle>
          <a:lvl1pPr algn="l">
            <a:defRPr sz="1100"/>
          </a:lvl1pPr>
          <a:lvl2pPr marL="57150" indent="-57150" algn="l">
            <a:defRPr sz="800"/>
          </a:lvl2pPr>
          <a:lvl3pPr marL="114300" indent="-57150" algn="l">
            <a:defRPr sz="800"/>
          </a:lvl3pPr>
          <a:lvl4pPr marL="171450" indent="-57150" algn="l">
            <a:defRPr sz="800"/>
          </a:lvl4pPr>
          <a:lvl5pPr marL="228600" indent="-57150" algn="l">
            <a:defRPr sz="800"/>
          </a:lvl5pPr>
          <a:lvl6pPr marL="285750" indent="-57150" algn="l">
            <a:defRPr sz="800"/>
          </a:lvl6pPr>
          <a:lvl7pPr marL="342900" indent="-57150" algn="l">
            <a:defRPr sz="800"/>
          </a:lvl7pPr>
          <a:lvl8pPr marL="400050" indent="-57150" algn="l">
            <a:defRPr sz="800"/>
          </a:lvl8pPr>
          <a:lvl9pPr marL="457200" indent="-57150" algn="l">
            <a:defRPr sz="800"/>
          </a:lvl9pPr>
        </a:lstStyle>
        <a:p>
          <a:pPr lvl="0">
            <a:lnSpc>
              <a:spcPct val="100000"/>
            </a:lnSpc>
            <a:spcBef>
              <a:spcPct val="0"/>
            </a:spcBef>
            <a:spcAft>
              <a:spcPct val="35000"/>
            </a:spcAft>
          </a:pPr>
          <a:r>
            <a:rPr lang="zh-CN" altLang="en-US">
              <a:solidFill>
                <a:schemeClr val="dk1"/>
              </a:solidFill>
            </a:rPr>
            <a:t>2023年，基本公共卫生服务经费人均财政补助标准为89元，新增经费重点支持地方强化对老年人、儿童的基本公共卫生服务。</a:t>
          </a:r>
          <a:endParaRPr lang="zh-CN" altLang="en-US">
            <a:solidFill>
              <a:schemeClr val="dk1"/>
            </a:solidFill>
          </a:endParaRPr>
        </a:p>
      </dsp:txBody>
      <dsp:txXfrm>
        <a:off x="951554" y="160414"/>
        <a:ext cx="4012660" cy="1253956"/>
      </dsp:txXfrm>
    </dsp:sp>
    <dsp:sp modelId="{28ADC5EC-F0D3-4E8C-B6D5-614114BB7A84}">
      <dsp:nvSpPr>
        <dsp:cNvPr id="4" name="矩形 3"/>
        <dsp:cNvSpPr/>
      </dsp:nvSpPr>
      <dsp:spPr bwMode="white">
        <a:xfrm>
          <a:off x="784360" y="-20713"/>
          <a:ext cx="877769" cy="1316654"/>
        </a:xfrm>
        <a:prstGeom prst="rect">
          <a:avLst/>
        </a:prstGeom>
      </dsp:spPr>
      <dsp:style>
        <a:lnRef idx="2">
          <a:schemeClr val="lt1"/>
        </a:lnRef>
        <a:fillRef idx="1">
          <a:schemeClr val="accent1">
            <a:tint val="50000"/>
          </a:schemeClr>
        </a:fillRef>
        <a:effectRef idx="0">
          <a:scrgbClr r="0" g="0" b="0"/>
        </a:effectRef>
        <a:fontRef idx="minor"/>
      </dsp:style>
      <dsp:txBody>
        <a:bodyPr/>
        <a:lstStyle/>
        <a:p/>
      </dsp:txBody>
      <dsp:txXfrm>
        <a:off x="784360" y="-20713"/>
        <a:ext cx="877769" cy="1316654"/>
      </dsp:txXfrm>
    </dsp:sp>
    <dsp:sp modelId="{7DB282D5-F713-4A85-A4CF-FCCD1C2C3C3D}">
      <dsp:nvSpPr>
        <dsp:cNvPr id="5" name="矩形 4"/>
        <dsp:cNvSpPr/>
      </dsp:nvSpPr>
      <dsp:spPr bwMode="white">
        <a:xfrm>
          <a:off x="5319732" y="160414"/>
          <a:ext cx="4012660" cy="1253956"/>
        </a:xfrm>
        <a:prstGeom prst="rect">
          <a:avLst/>
        </a:prstGeom>
      </dsp:spPr>
      <dsp:style>
        <a:lnRef idx="1">
          <a:schemeClr val="accent1"/>
        </a:lnRef>
        <a:fillRef idx="1">
          <a:schemeClr val="lt1">
            <a:alpha val="40000"/>
          </a:schemeClr>
        </a:fillRef>
        <a:effectRef idx="0">
          <a:scrgbClr r="0" g="0" b="0"/>
        </a:effectRef>
        <a:fontRef idx="minor"/>
      </dsp:style>
      <dsp:txBody>
        <a:bodyPr vert="horz" wrap="square" lIns="849346" tIns="41910" rIns="41910" bIns="41910" anchor="ctr"/>
        <a:lstStyle>
          <a:lvl1pPr algn="l">
            <a:defRPr sz="1100"/>
          </a:lvl1pPr>
          <a:lvl2pPr marL="57150" indent="-57150" algn="l">
            <a:defRPr sz="800"/>
          </a:lvl2pPr>
          <a:lvl3pPr marL="114300" indent="-57150" algn="l">
            <a:defRPr sz="800"/>
          </a:lvl3pPr>
          <a:lvl4pPr marL="171450" indent="-57150" algn="l">
            <a:defRPr sz="800"/>
          </a:lvl4pPr>
          <a:lvl5pPr marL="228600" indent="-57150" algn="l">
            <a:defRPr sz="800"/>
          </a:lvl5pPr>
          <a:lvl6pPr marL="285750" indent="-57150" algn="l">
            <a:defRPr sz="800"/>
          </a:lvl6pPr>
          <a:lvl7pPr marL="342900" indent="-57150" algn="l">
            <a:defRPr sz="800"/>
          </a:lvl7pPr>
          <a:lvl8pPr marL="400050" indent="-57150" algn="l">
            <a:defRPr sz="800"/>
          </a:lvl8pPr>
          <a:lvl9pPr marL="457200" indent="-57150" algn="l">
            <a:defRPr sz="800"/>
          </a:lvl9pPr>
        </a:lstStyle>
        <a:p>
          <a:pPr lvl="0">
            <a:lnSpc>
              <a:spcPct val="100000"/>
            </a:lnSpc>
            <a:spcBef>
              <a:spcPct val="0"/>
            </a:spcBef>
            <a:spcAft>
              <a:spcPct val="35000"/>
            </a:spcAft>
          </a:pPr>
          <a:r>
            <a:rPr lang="zh-CN" altLang="en-US">
              <a:solidFill>
                <a:schemeClr val="dk1"/>
              </a:solidFill>
            </a:rPr>
            <a:t>2020年—2022年累计增加的基本公共卫生服务财政补助经费（</a:t>
          </a:r>
          <a:r>
            <a:rPr lang="en-US" altLang="zh-CN">
              <a:solidFill>
                <a:schemeClr val="dk1"/>
              </a:solidFill>
            </a:rPr>
            <a:t>15</a:t>
          </a:r>
          <a:r>
            <a:rPr lang="zh-CN" altLang="en-US">
              <a:solidFill>
                <a:schemeClr val="dk1"/>
              </a:solidFill>
            </a:rPr>
            <a:t>元），继续统筹用于基本公共卫生服务和基层医疗卫生机构开展疫情防控有关工作，重点支持做实做细新冠重点人群健康管理服务，加强传染病及突发公共卫生事件报告和处理，按照服务规范提质扩面，优化服务内容等工作。</a:t>
          </a:r>
          <a:endParaRPr lang="zh-CN" altLang="en-US">
            <a:solidFill>
              <a:schemeClr val="dk1"/>
            </a:solidFill>
          </a:endParaRPr>
        </a:p>
      </dsp:txBody>
      <dsp:txXfrm>
        <a:off x="5319732" y="160414"/>
        <a:ext cx="4012660" cy="1253956"/>
      </dsp:txXfrm>
    </dsp:sp>
    <dsp:sp modelId="{E540E1E5-3190-4D7A-924E-F3721DD42C80}">
      <dsp:nvSpPr>
        <dsp:cNvPr id="6" name="矩形 5"/>
        <dsp:cNvSpPr/>
      </dsp:nvSpPr>
      <dsp:spPr bwMode="white">
        <a:xfrm>
          <a:off x="5152538" y="-20713"/>
          <a:ext cx="877769" cy="1316654"/>
        </a:xfrm>
        <a:prstGeom prst="rect">
          <a:avLst/>
        </a:prstGeom>
      </dsp:spPr>
      <dsp:style>
        <a:lnRef idx="2">
          <a:schemeClr val="lt1"/>
        </a:lnRef>
        <a:fillRef idx="1">
          <a:schemeClr val="accent1">
            <a:tint val="50000"/>
          </a:schemeClr>
        </a:fillRef>
        <a:effectRef idx="0">
          <a:scrgbClr r="0" g="0" b="0"/>
        </a:effectRef>
        <a:fontRef idx="minor"/>
      </dsp:style>
      <dsp:txBody>
        <a:bodyPr/>
        <a:lstStyle/>
        <a:p/>
      </dsp:txBody>
      <dsp:txXfrm>
        <a:off x="5152538" y="-20713"/>
        <a:ext cx="877769" cy="1316654"/>
      </dsp:txXfrm>
    </dsp:sp>
    <dsp:sp modelId="{19048388-D080-41EF-B6FF-6AE1B4123898}">
      <dsp:nvSpPr>
        <dsp:cNvPr id="11" name="矩形 10"/>
        <dsp:cNvSpPr/>
      </dsp:nvSpPr>
      <dsp:spPr bwMode="white">
        <a:xfrm>
          <a:off x="951554" y="1740378"/>
          <a:ext cx="4012660" cy="1253956"/>
        </a:xfrm>
        <a:prstGeom prst="rect">
          <a:avLst/>
        </a:prstGeom>
      </dsp:spPr>
      <dsp:style>
        <a:lnRef idx="1">
          <a:schemeClr val="accent1"/>
        </a:lnRef>
        <a:fillRef idx="1">
          <a:schemeClr val="lt1">
            <a:alpha val="40000"/>
          </a:schemeClr>
        </a:fillRef>
        <a:effectRef idx="0">
          <a:scrgbClr r="0" g="0" b="0"/>
        </a:effectRef>
        <a:fontRef idx="minor"/>
      </dsp:style>
      <dsp:txBody>
        <a:bodyPr vert="horz" wrap="square" lIns="849346" tIns="41910" rIns="41910" bIns="41910" anchor="ctr"/>
        <a:lstStyle>
          <a:lvl1pPr algn="l">
            <a:defRPr sz="1100"/>
          </a:lvl1pPr>
          <a:lvl2pPr marL="57150" indent="-57150" algn="l">
            <a:defRPr sz="800"/>
          </a:lvl2pPr>
          <a:lvl3pPr marL="114300" indent="-57150" algn="l">
            <a:defRPr sz="800"/>
          </a:lvl3pPr>
          <a:lvl4pPr marL="171450" indent="-57150" algn="l">
            <a:defRPr sz="800"/>
          </a:lvl4pPr>
          <a:lvl5pPr marL="228600" indent="-57150" algn="l">
            <a:defRPr sz="800"/>
          </a:lvl5pPr>
          <a:lvl6pPr marL="285750" indent="-57150" algn="l">
            <a:defRPr sz="800"/>
          </a:lvl6pPr>
          <a:lvl7pPr marL="342900" indent="-57150" algn="l">
            <a:defRPr sz="800"/>
          </a:lvl7pPr>
          <a:lvl8pPr marL="400050" indent="-57150" algn="l">
            <a:defRPr sz="800"/>
          </a:lvl8pPr>
          <a:lvl9pPr marL="457200" indent="-57150" algn="l">
            <a:defRPr sz="800"/>
          </a:lvl9pPr>
        </a:lstStyle>
        <a:p>
          <a:pPr lvl="0">
            <a:lnSpc>
              <a:spcPct val="100000"/>
            </a:lnSpc>
            <a:spcBef>
              <a:spcPct val="0"/>
            </a:spcBef>
            <a:spcAft>
              <a:spcPct val="35000"/>
            </a:spcAft>
          </a:pPr>
          <a:r>
            <a:rPr>
              <a:solidFill>
                <a:schemeClr val="dk1"/>
              </a:solidFill>
              <a:sym typeface="+mn-ea"/>
            </a:rPr>
            <a:t>各</a:t>
          </a:r>
          <a:r>
            <a:rPr lang="zh-CN" altLang="en-US">
              <a:solidFill>
                <a:schemeClr val="dk1"/>
              </a:solidFill>
              <a:sym typeface="+mn-ea"/>
            </a:rPr>
            <a:t>地要严格落实财政事权和支出责任，足额落实财政补助经费，对于分配到乡村两级的基本公共卫生服务经费，要合理明确乡村两级分工，采取“先预拨、后结算”的方式，切实落实村卫生室承担基本公共卫生服务的补助。</a:t>
          </a:r>
          <a:endParaRPr lang="zh-CN" altLang="en-US">
            <a:solidFill>
              <a:schemeClr val="dk1"/>
            </a:solidFill>
          </a:endParaRPr>
        </a:p>
      </dsp:txBody>
      <dsp:txXfrm>
        <a:off x="951554" y="1740378"/>
        <a:ext cx="4012660" cy="1253956"/>
      </dsp:txXfrm>
    </dsp:sp>
    <dsp:sp modelId="{18BE9EF4-B838-4532-AF63-3B6ABA3CDF02}">
      <dsp:nvSpPr>
        <dsp:cNvPr id="12" name="矩形 11"/>
        <dsp:cNvSpPr/>
      </dsp:nvSpPr>
      <dsp:spPr bwMode="white">
        <a:xfrm>
          <a:off x="784360" y="1559251"/>
          <a:ext cx="877769" cy="1316654"/>
        </a:xfrm>
        <a:prstGeom prst="rect">
          <a:avLst/>
        </a:prstGeom>
      </dsp:spPr>
      <dsp:style>
        <a:lnRef idx="2">
          <a:schemeClr val="lt1"/>
        </a:lnRef>
        <a:fillRef idx="1">
          <a:schemeClr val="accent1">
            <a:tint val="50000"/>
          </a:schemeClr>
        </a:fillRef>
        <a:effectRef idx="0">
          <a:scrgbClr r="0" g="0" b="0"/>
        </a:effectRef>
        <a:fontRef idx="minor"/>
      </dsp:style>
      <dsp:txBody>
        <a:bodyPr/>
        <a:lstStyle/>
        <a:p/>
      </dsp:txBody>
      <dsp:txXfrm>
        <a:off x="784360" y="1559251"/>
        <a:ext cx="877769" cy="1316654"/>
      </dsp:txXfrm>
    </dsp:sp>
    <dsp:sp modelId="{DDC636F0-514D-4C8C-930F-9577741FD626}">
      <dsp:nvSpPr>
        <dsp:cNvPr id="7" name="矩形 6"/>
        <dsp:cNvSpPr/>
      </dsp:nvSpPr>
      <dsp:spPr bwMode="white">
        <a:xfrm>
          <a:off x="5319732" y="1740378"/>
          <a:ext cx="4012660" cy="1253956"/>
        </a:xfrm>
        <a:prstGeom prst="rect">
          <a:avLst/>
        </a:prstGeom>
      </dsp:spPr>
      <dsp:style>
        <a:lnRef idx="1">
          <a:schemeClr val="accent1"/>
        </a:lnRef>
        <a:fillRef idx="1">
          <a:schemeClr val="lt1">
            <a:alpha val="40000"/>
          </a:schemeClr>
        </a:fillRef>
        <a:effectRef idx="0">
          <a:scrgbClr r="0" g="0" b="0"/>
        </a:effectRef>
        <a:fontRef idx="minor"/>
      </dsp:style>
      <dsp:txBody>
        <a:bodyPr vert="horz" wrap="square" lIns="849346" tIns="41910" rIns="41910" bIns="41910" anchor="ctr"/>
        <a:lstStyle>
          <a:lvl1pPr algn="l">
            <a:defRPr sz="1100"/>
          </a:lvl1pPr>
          <a:lvl2pPr marL="57150" indent="-57150" algn="l">
            <a:defRPr sz="800"/>
          </a:lvl2pPr>
          <a:lvl3pPr marL="114300" indent="-57150" algn="l">
            <a:defRPr sz="800"/>
          </a:lvl3pPr>
          <a:lvl4pPr marL="171450" indent="-57150" algn="l">
            <a:defRPr sz="800"/>
          </a:lvl4pPr>
          <a:lvl5pPr marL="228600" indent="-57150" algn="l">
            <a:defRPr sz="800"/>
          </a:lvl5pPr>
          <a:lvl6pPr marL="285750" indent="-57150" algn="l">
            <a:defRPr sz="800"/>
          </a:lvl6pPr>
          <a:lvl7pPr marL="342900" indent="-57150" algn="l">
            <a:defRPr sz="800"/>
          </a:lvl7pPr>
          <a:lvl8pPr marL="400050" indent="-57150" algn="l">
            <a:defRPr sz="800"/>
          </a:lvl8pPr>
          <a:lvl9pPr marL="457200" indent="-57150" algn="l">
            <a:defRPr sz="800"/>
          </a:lvl9pPr>
        </a:lstStyle>
        <a:p>
          <a:pPr lvl="0">
            <a:lnSpc>
              <a:spcPct val="100000"/>
            </a:lnSpc>
            <a:spcBef>
              <a:spcPct val="0"/>
            </a:spcBef>
            <a:spcAft>
              <a:spcPct val="35000"/>
            </a:spcAft>
          </a:pPr>
          <a:r>
            <a:rPr lang="zh-CN" altLang="en-US">
              <a:solidFill>
                <a:schemeClr val="dk1"/>
              </a:solidFill>
            </a:rPr>
            <a:t>各地要严格执行财政部等5部门印发的《基本公共卫生服务补助资金管理办法》（财社〔2022〕31号），加强资金管理，加快资金拨付进度，探索完善以服务结果为导向的资金支付方式，规范经费使用，切实提高资金使用效益，保障人民群众健康权益。</a:t>
          </a:r>
          <a:endParaRPr lang="zh-CN" altLang="en-US">
            <a:solidFill>
              <a:schemeClr val="dk1"/>
            </a:solidFill>
          </a:endParaRPr>
        </a:p>
      </dsp:txBody>
      <dsp:txXfrm>
        <a:off x="5319732" y="1740378"/>
        <a:ext cx="4012660" cy="1253956"/>
      </dsp:txXfrm>
    </dsp:sp>
    <dsp:sp modelId="{D49C84B4-3214-4976-9075-25A998075DEC}">
      <dsp:nvSpPr>
        <dsp:cNvPr id="8" name="矩形 7"/>
        <dsp:cNvSpPr/>
      </dsp:nvSpPr>
      <dsp:spPr bwMode="white">
        <a:xfrm>
          <a:off x="5152538" y="1559251"/>
          <a:ext cx="877769" cy="1316654"/>
        </a:xfrm>
        <a:prstGeom prst="rect">
          <a:avLst/>
        </a:prstGeom>
      </dsp:spPr>
      <dsp:style>
        <a:lnRef idx="2">
          <a:schemeClr val="lt1"/>
        </a:lnRef>
        <a:fillRef idx="1">
          <a:schemeClr val="accent1">
            <a:tint val="50000"/>
          </a:schemeClr>
        </a:fillRef>
        <a:effectRef idx="0">
          <a:scrgbClr r="0" g="0" b="0"/>
        </a:effectRef>
        <a:fontRef idx="minor"/>
      </dsp:style>
      <dsp:txBody>
        <a:bodyPr/>
        <a:lstStyle/>
        <a:p/>
      </dsp:txBody>
      <dsp:txXfrm>
        <a:off x="5152538" y="1559251"/>
        <a:ext cx="877769" cy="1316654"/>
      </dsp:txXfrm>
    </dsp:sp>
    <dsp:sp modelId="{FD51F488-16B1-4E28-B45A-2B75AB9F0BE5}">
      <dsp:nvSpPr>
        <dsp:cNvPr id="13" name="矩形 12"/>
        <dsp:cNvSpPr/>
      </dsp:nvSpPr>
      <dsp:spPr bwMode="white">
        <a:xfrm>
          <a:off x="3133065" y="3320342"/>
          <a:ext cx="4012660" cy="1253956"/>
        </a:xfrm>
        <a:prstGeom prst="rect">
          <a:avLst/>
        </a:prstGeom>
      </dsp:spPr>
      <dsp:style>
        <a:lnRef idx="1">
          <a:schemeClr val="accent1"/>
        </a:lnRef>
        <a:fillRef idx="1">
          <a:schemeClr val="lt1">
            <a:alpha val="40000"/>
          </a:schemeClr>
        </a:fillRef>
        <a:effectRef idx="0">
          <a:scrgbClr r="0" g="0" b="0"/>
        </a:effectRef>
        <a:fontRef idx="minor"/>
      </dsp:style>
      <dsp:txBody>
        <a:bodyPr vert="horz" wrap="square" lIns="849346" tIns="41910" rIns="41910" bIns="41910" anchor="ctr"/>
        <a:lstStyle>
          <a:lvl1pPr algn="l">
            <a:defRPr sz="1100"/>
          </a:lvl1pPr>
          <a:lvl2pPr marL="57150" indent="-57150" algn="l">
            <a:defRPr sz="800"/>
          </a:lvl2pPr>
          <a:lvl3pPr marL="114300" indent="-57150" algn="l">
            <a:defRPr sz="800"/>
          </a:lvl3pPr>
          <a:lvl4pPr marL="171450" indent="-57150" algn="l">
            <a:defRPr sz="800"/>
          </a:lvl4pPr>
          <a:lvl5pPr marL="228600" indent="-57150" algn="l">
            <a:defRPr sz="800"/>
          </a:lvl5pPr>
          <a:lvl6pPr marL="285750" indent="-57150" algn="l">
            <a:defRPr sz="800"/>
          </a:lvl6pPr>
          <a:lvl7pPr marL="342900" indent="-57150" algn="l">
            <a:defRPr sz="800"/>
          </a:lvl7pPr>
          <a:lvl8pPr marL="400050" indent="-57150" algn="l">
            <a:defRPr sz="800"/>
          </a:lvl8pPr>
          <a:lvl9pPr marL="457200" indent="-57150" algn="l">
            <a:defRPr sz="800"/>
          </a:lvl9pPr>
        </a:lstStyle>
        <a:p>
          <a:pPr lvl="0">
            <a:lnSpc>
              <a:spcPct val="100000"/>
            </a:lnSpc>
            <a:spcBef>
              <a:spcPct val="0"/>
            </a:spcBef>
            <a:spcAft>
              <a:spcPct val="35000"/>
            </a:spcAft>
          </a:pPr>
          <a:r>
            <a:rPr altLang="en-US">
              <a:solidFill>
                <a:schemeClr val="dk1"/>
              </a:solidFill>
            </a:rPr>
            <a:t>各地要进一步发挥绩效评价的导向作用，将基本公共卫生服务经费落实情况以及乡村医生补助落实情况、绩效目标落实情况、重点人群健康管理服务质量和效果、电子健康档案利用效率和质量、群众满意度等作为绩效评价的重要内容。</a:t>
          </a:r>
          <a:endParaRPr altLang="en-US">
            <a:solidFill>
              <a:schemeClr val="dk1"/>
            </a:solidFill>
          </a:endParaRPr>
        </a:p>
      </dsp:txBody>
      <dsp:txXfrm>
        <a:off x="3133065" y="3320342"/>
        <a:ext cx="4012660" cy="1253956"/>
      </dsp:txXfrm>
    </dsp:sp>
    <dsp:sp modelId="{4623D2A9-EFCA-4925-9181-6D4B5C386B98}">
      <dsp:nvSpPr>
        <dsp:cNvPr id="14" name="矩形 13"/>
        <dsp:cNvSpPr/>
      </dsp:nvSpPr>
      <dsp:spPr bwMode="white">
        <a:xfrm>
          <a:off x="2965870" y="3139215"/>
          <a:ext cx="877769" cy="1316654"/>
        </a:xfrm>
        <a:prstGeom prst="rect">
          <a:avLst/>
        </a:prstGeom>
      </dsp:spPr>
      <dsp:style>
        <a:lnRef idx="2">
          <a:schemeClr val="lt1"/>
        </a:lnRef>
        <a:fillRef idx="1">
          <a:schemeClr val="accent1">
            <a:tint val="50000"/>
          </a:schemeClr>
        </a:fillRef>
        <a:effectRef idx="0">
          <a:scrgbClr r="0" g="0" b="0"/>
        </a:effectRef>
        <a:fontRef idx="minor"/>
      </dsp:style>
      <dsp:txBody>
        <a:bodyPr/>
        <a:lstStyle/>
        <a:p/>
      </dsp:txBody>
      <dsp:txXfrm>
        <a:off x="2965870" y="3139215"/>
        <a:ext cx="877769" cy="1316654"/>
      </dsp:txXfrm>
    </dsp:sp>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rSet qsTypeId="urn:microsoft.com/office/officeart/2005/8/quickstyle/simple5"/>
        </dgm:pt>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rSet csTypeId="urn:microsoft.com/office/officeart/2005/8/colors/accent6_5"/>
        </dgm:pt>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r:blip="">
            <dgm:adjLst/>
          </dgm:shape>
          <dgm:presOf/>
          <dgm:forEach name="Name16" axis="ch" ptType="node">
            <dgm:choose name="Name17">
              <dgm:if name="Name18" axis="self" ptType="node" func="pos" op="equ" val="1">
                <dgm:layoutNode name="vertSpace2a">
                  <dgm:alg type="sp"/>
                  <dgm:shape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r:blip="">
                <dgm:adjLst/>
              </dgm:shape>
              <dgm:presOf/>
              <dgm:layoutNode name="horzSpace2">
                <dgm:alg type="sp"/>
                <dgm:shape r:blip="">
                  <dgm:adjLst/>
                </dgm:shape>
                <dgm:presOf/>
              </dgm:layoutNode>
              <dgm:layoutNode name="tx2" styleLbl="revTx">
                <dgm:alg type="tx">
                  <dgm:param type="parTxLTRAlign" val="l"/>
                  <dgm:param type="parTxRTLAlign" val="r"/>
                  <dgm:param type="txAnchorVert" val="t"/>
                </dgm:alg>
                <dgm:shape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r:blip="">
                      <dgm:adjLst/>
                    </dgm:shape>
                    <dgm:presOf/>
                    <dgm:layoutNode name="horzSpace3">
                      <dgm:alg type="sp"/>
                      <dgm:shape r:blip="">
                        <dgm:adjLst/>
                      </dgm:shape>
                      <dgm:presOf/>
                    </dgm:layoutNode>
                    <dgm:layoutNode name="tx3" styleLbl="revTx">
                      <dgm:alg type="tx">
                        <dgm:param type="parTxLTRAlign" val="l"/>
                        <dgm:param type="parTxRTLAlign" val="r"/>
                        <dgm:param type="txAnchorVert" val="t"/>
                      </dgm:alg>
                      <dgm:shape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r:blip="">
                            <dgm:adjLst/>
                          </dgm:shape>
                          <dgm:presOf/>
                          <dgm:layoutNode name="horzSpace4">
                            <dgm:alg type="sp"/>
                            <dgm:shape r:blip="">
                              <dgm:adjLst/>
                            </dgm:shape>
                            <dgm:presOf/>
                          </dgm:layoutNode>
                          <dgm:layoutNode name="tx4" styleLbl="revTx">
                            <dgm:varLst>
                              <dgm:bulletEnabled val="1"/>
                            </dgm:varLst>
                            <dgm:alg type="tx">
                              <dgm:param type="parTxLTRAlign" val="l"/>
                              <dgm:param type="parTxRTLAlign" val="r"/>
                              <dgm:param type="txAnchorVert" val="t"/>
                            </dgm:alg>
                            <dgm:shape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dgm:forEach>
                    </dgm:layoutNode>
                  </dgm:layoutNode>
                  <dgm:forEach name="Name37" axis="followSib" ptType="sibTrans" cnt="1">
                    <dgm:layoutNode name="thinLine3" styleLbl="callout">
                      <dgm:alg type="sp"/>
                      <dgm:shape type="line" r:blip="">
                        <dgm:adjLst/>
                      </dgm:shape>
                      <dgm:presOf/>
                    </dgm:layoutNode>
                  </dgm:forEach>
                </dgm:forEach>
              </dgm:layoutNode>
            </dgm:layoutNode>
            <dgm:layoutNode name="thinLine2b" styleLbl="callout">
              <dgm:alg type="sp"/>
              <dgm:shape type="line" r:blip="">
                <dgm:adjLst/>
              </dgm:shape>
              <dgm:presOf/>
            </dgm:layoutNode>
            <dgm:layoutNode name="vertSpace2b">
              <dgm:alg type="sp"/>
              <dgm:shape r:blip="">
                <dgm:adjLst/>
              </dgm:shape>
              <dgm:presOf/>
            </dgm:layoutNode>
          </dgm:forEach>
        </dgm:layoutNode>
      </dgm:layoutNode>
    </dgm:forEach>
  </dgm:layoutNode>
</dgm:layoutDef>
</file>

<file path=ppt/diagrams/layout2.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matrix2">
  <dgm:title val=""/>
  <dgm:desc val=""/>
  <dgm:catLst>
    <dgm:cat type="matrix" pri="3000"/>
  </dgm:catLst>
  <dgm:sampData>
    <dgm:dataModel>
      <dgm:ptLst>
        <dgm:pt modelId="0" type="doc">
          <dgm:prSet qsTypeId="urn:microsoft.com/office/officeart/2005/8/quickstyle/simple5" csTypeId="urn:microsoft.com/office/officeart/2005/8/colors/accent6_5"/>
        </dgm:pt>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type="quadArrow" r:blip="">
            <dgm:adjLst>
              <dgm:adj idx="1" val="0.02"/>
              <dgm:adj idx="2" val="0.04"/>
              <dgm:adj idx="3" val="0.05"/>
            </dgm:adjLst>
          </dgm:shape>
          <dgm:presOf/>
          <dgm:constrLst/>
          <dgm:ruleLst/>
        </dgm:layoutNode>
        <dgm:layoutNode name="rect1">
          <dgm:varLst>
            <dgm:chMax val="0"/>
            <dgm:chPref val="0"/>
            <dgm:bulletEnabled val="1"/>
          </dgm:varLst>
          <dgm:alg type="tx"/>
          <dgm:shape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name="rect2">
          <dgm:varLst>
            <dgm:chMax val="0"/>
            <dgm:chPref val="0"/>
            <dgm:bulletEnabled val="1"/>
          </dgm:varLst>
          <dgm:alg type="tx"/>
          <dgm:shape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name="rect3">
          <dgm:varLst>
            <dgm:chMax val="0"/>
            <dgm:chPref val="0"/>
            <dgm:bulletEnabled val="1"/>
          </dgm:varLst>
          <dgm:alg type="tx"/>
          <dgm:shape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name="rect4">
          <dgm:varLst>
            <dgm:chMax val="0"/>
            <dgm:chPref val="0"/>
            <dgm:bulletEnabled val="1"/>
          </dgm:varLst>
          <dgm:alg type="tx"/>
          <dgm:shape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dgm:ruleLst>
        </dgm:layoutNode>
      </dgm:if>
      <dgm:else name="Name5"/>
    </dgm:choose>
  </dgm:layoutNode>
</dgm:layoutDef>
</file>

<file path=ppt/diagrams/layout3.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rSet qsTypeId="urn:microsoft.com/office/officeart/2005/8/quickstyle/simple5"/>
        </dgm:pt>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r:blip="">
        <dgm:adjLst/>
      </dgm:shape>
      <dgm:presOf/>
      <dgm:constrLst/>
      <dgm:ruleLst/>
    </dgm:layoutNode>
    <dgm:layoutNode name="bSp">
      <dgm:alg type="sp"/>
      <dgm:shape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type="rect" r:blip="" hideGeom="1">
              <dgm:adjLst/>
            </dgm:shape>
            <dgm:presOf/>
            <dgm:constrLst/>
            <dgm:ruleLst/>
          </dgm:layoutNode>
          <dgm:layoutNode name="childNode1" styleLbl="bgAcc1">
            <dgm:varLst>
              <dgm:bulletEnabled val="1"/>
            </dgm:varLst>
            <dgm:alg type="sp"/>
            <dgm:shape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dgm:ruleLst>
          </dgm:layoutNode>
          <dgm:layoutNode name="parentNode1" styleLbl="node1">
            <dgm:varLst>
              <dgm:chMax val="1"/>
              <dgm:bulletEnabled val="1"/>
            </dgm:varLst>
            <dgm:alg type="tx"/>
            <dgm:shape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dgm:ruleLst>
          </dgm:layoutNode>
          <dgm:layoutNode name="connSite1" moveWith="childNode1">
            <dgm:alg type="sp"/>
            <dgm:shape r:blip="">
              <dgm:adjLst/>
            </dgm:shape>
            <dgm:presOf/>
            <dgm:constrLst/>
            <dgm:ruleLst/>
          </dgm:layoutNode>
        </dgm:layoutNode>
        <dgm:forEach name="Name8" axis="followSib" ptType="sibTrans" cnt="1">
          <dgm:layoutNode name="Name9">
            <dgm:alg type="conn">
              <dgm:param type="srcNode" val="parentNode1"/>
              <dgm:param type="dstNode" val="connSite2"/>
              <dgm:param type="connRout" val="curve"/>
              <dgm:param type="begPts" val="bCtr"/>
              <dgm:param type="endPts" val="bCtr"/>
            </dgm:alg>
            <dgm:shape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type="rect" r:blip="" hideGeom="1">
                <dgm:adjLst/>
              </dgm:shape>
              <dgm:presOf/>
              <dgm:constrLst/>
              <dgm:ruleLst/>
            </dgm:layoutNode>
            <dgm:layoutNode name="childNode2" styleLbl="bgAcc1">
              <dgm:varLst>
                <dgm:bulletEnabled val="1"/>
              </dgm:varLst>
              <dgm:alg type="sp"/>
              <dgm:shape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dgm:ruleLst>
            </dgm:layoutNode>
            <dgm:layoutNode name="parentNode2" styleLbl="node1">
              <dgm:varLst>
                <dgm:chMax val="0"/>
                <dgm:bulletEnabled val="1"/>
              </dgm:varLst>
              <dgm:alg type="tx"/>
              <dgm:shape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dgm:ruleLst>
            </dgm:layoutNode>
            <dgm:layoutNode name="connSite2" moveWith="childNode2">
              <dgm:alg type="sp"/>
              <dgm:shape r:blip="">
                <dgm:adjLst/>
              </dgm:shape>
              <dgm:presOf/>
              <dgm:constrLst/>
              <dgm:ruleLst/>
            </dgm:layoutNode>
          </dgm:layoutNode>
          <dgm:forEach name="Name17" axis="followSib" ptType="sibTrans" cnt="1">
            <dgm:layoutNode name="Name18">
              <dgm:alg type="conn">
                <dgm:param type="srcNode" val="parentNode2"/>
                <dgm:param type="dstNode" val="connSite1"/>
                <dgm:param type="connRout" val="curve"/>
                <dgm:param type="begPts" val="tCtr"/>
                <dgm:param type="endPts" val="tCtr"/>
              </dgm:alg>
              <dgm:shape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4.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rSet qsTypeId="urn:microsoft.com/office/officeart/2005/8/quickstyle/simple5"/>
        </dgm:pt>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dgm:ruleLst>
        </dgm:layoutNode>
        <dgm:layoutNode name="rect2" styleLbl="fgImgPlace1">
          <dgm:alg type="sp"/>
          <dgm:shape type="rect" r:blip="" blipPhldr="1">
            <dgm:adjLst/>
          </dgm:shape>
          <dgm:presOf/>
        </dgm:layoutNode>
      </dgm:layoutNode>
      <dgm:forEach name="sibTransForEach" axis="followSib" ptType="sibTrans" cnt="1">
        <dgm:layoutNode name="sibTrans">
          <dgm:alg type="sp"/>
          <dgm:shape r:blip="">
            <dgm:adjLst/>
          </dgm:shape>
        </dgm:layoutNode>
      </dgm:forEach>
    </dgm:forEach>
  </dgm:layoutNode>
</dgm:layoutDef>
</file>

<file path=ppt/diagrams/quickStyle1.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a="http://schemas.openxmlformats.org/drawingml/2006/main" xmlns:dgm="http://schemas.openxmlformats.org/drawingml/2006/diagram" uniqueId="urn:microsoft.com/office/officeart/2005/8/quickstyle/simple2">
  <dgm:title val=""/>
  <dgm:desc val=""/>
  <dgm:catLst>
    <dgm:cat type="simple" pri="102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1">
        <a:scrgbClr r="0" g="0" b="0"/>
      </a:effectRef>
      <a:fontRef idx="minor">
        <a:schemeClr val="lt1"/>
      </a:fontRef>
    </dgm:style>
  </dgm:styleLbl>
  <dgm:styleLbl name="asst0">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fgShp">
    <dgm:scene3d>
      <a:camera prst="orthographicFront"/>
      <a:lightRig rig="threePt" dir="t"/>
    </dgm:scene3d>
    <dgm:txPr/>
    <dgm:style>
      <a:lnRef idx="3">
        <a:scrgbClr r="0" g="0" b="0"/>
      </a:lnRef>
      <a:fillRef idx="1">
        <a:scrgbClr r="0" g="0" b="0"/>
      </a:fillRef>
      <a:effectRef idx="1">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0">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3">
        <a:scrgbClr r="0" g="0" b="0"/>
      </a:lnRef>
      <a:fillRef idx="1">
        <a:scrgbClr r="0" g="0" b="0"/>
      </a:fillRef>
      <a:effectRef idx="0">
        <a:scrgbClr r="0" g="0" b="0"/>
      </a:effectRef>
      <a:fontRef idx="minor">
        <a:schemeClr val="tx1"/>
      </a:fontRef>
    </dgm:style>
  </dgm:styleLbl>
</dgm:styleDef>
</file>

<file path=ppt/diagrams/quickStyle3.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a="http://schemas.openxmlformats.org/drawingml/2006/main" xmlns:dgm="http://schemas.openxmlformats.org/drawingml/2006/diagram"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xml"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xml"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xml" /><Relationship Id="rId2" Type="http://schemas.openxmlformats.org/officeDocument/2006/relationships/tags" Target="../tags/tag5.xml" /><Relationship Id="rId3"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image" Target="../media/image3.png" /><Relationship Id="rId3" Type="http://schemas.openxmlformats.org/officeDocument/2006/relationships/tags" Target="../tags/tag7.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xml"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9.xml" /><Relationship Id="rId2"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AEFFF3-B23F-462E-8DAE-1499A73CF1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84AC63-CAC0-419E-9C25-D099B794C5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AE5B3D-095A-4B88-85D3-58DD048927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FDC588-09A3-4413-876A-EC87DB9133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D76816-807E-4A29-BF1A-039633A8D0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B6E39D-4507-4B83-B27D-BB19E2B131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E376A5-BFA4-4D65-BDEF-463DF9FD80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857F72-377B-4981-BF6C-D60E1A5611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BA6831-9389-4EDA-A43D-5466B2699A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17CF56-C109-4C14-9BF9-D9A1906ADA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735C70-073B-41CB-8CCC-B0CEBD5CB0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cxnSp>
        <p:nvCxnSpPr>
          <p:cNvPr id="6" name="直接连接符 5"/>
          <p:cNvCxnSpPr/>
          <p:nvPr/>
        </p:nvCxnSpPr>
        <p:spPr>
          <a:xfrm flipH="1">
            <a:off x="0" y="2298700"/>
            <a:ext cx="2587625" cy="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nvCxnSpPr>
        <p:spPr>
          <a:xfrm flipH="1" flipV="1">
            <a:off x="9605963" y="2298700"/>
            <a:ext cx="2587625" cy="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pic>
        <p:nvPicPr>
          <p:cNvPr id="8" name="Picture 4" descr="Picture1"/>
          <p:cNvPicPr>
            <a:picLocks noChangeAspect="1" noChangeArrowheads="1"/>
          </p:cNvPicPr>
          <p:nvPr/>
        </p:nvPicPr>
        <p:blipFill>
          <a:blip r:embed="rId1">
            <a:extLst>
              <a:ext uri="{28A0092B-C50C-407E-A947-70E740481C1C}">
                <a14:useLocalDpi xmlns:a14="http://schemas.microsoft.com/office/drawing/2010/main" val="0"/>
              </a:ext>
            </a:extLst>
          </a:blip>
          <a:stretch>
            <a:fillRect/>
          </a:stretch>
        </p:blipFill>
        <p:spPr bwMode="auto">
          <a:xfrm>
            <a:off x="0" y="3409950"/>
            <a:ext cx="12193588" cy="291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标题 3"/>
          <p:cNvSpPr>
            <a:spLocks noGrp="1"/>
          </p:cNvSpPr>
          <p:nvPr>
            <p:ph type="ctrTitle"/>
          </p:nvPr>
        </p:nvSpPr>
        <p:spPr>
          <a:xfrm>
            <a:off x="2495600" y="1755458"/>
            <a:ext cx="7200800" cy="949878"/>
          </a:xfrm>
        </p:spPr>
        <p:txBody>
          <a:bodyPr>
            <a:normAutofit/>
          </a:bodyPr>
          <a:lstStyle>
            <a:lvl1pPr algn="ctr">
              <a:defRPr sz="4800" b="1">
                <a:solidFill>
                  <a:schemeClr val="accent5"/>
                </a:solidFill>
                <a:effectLst>
                  <a:outerShdw blurRad="38100" dist="38100" dir="2700000" algn="tl">
                    <a:srgbClr val="000000">
                      <a:alpha val="43137"/>
                    </a:srgbClr>
                  </a:outerShdw>
                </a:effectLst>
              </a:defRPr>
            </a:lvl1pPr>
          </a:lstStyle>
          <a:p>
            <a:r>
              <a:rPr lang="zh-CN" altLang="en-US" noProof="1" smtClean="0"/>
              <a:t>单击此处编辑母版标题样式</a:t>
            </a:r>
            <a:endParaRPr lang="zh-CN" altLang="en-US" noProof="1"/>
          </a:p>
        </p:txBody>
      </p:sp>
      <p:sp>
        <p:nvSpPr>
          <p:cNvPr id="5" name="副标题 4"/>
          <p:cNvSpPr>
            <a:spLocks noGrp="1"/>
          </p:cNvSpPr>
          <p:nvPr>
            <p:ph type="subTitle" idx="1"/>
          </p:nvPr>
        </p:nvSpPr>
        <p:spPr>
          <a:xfrm>
            <a:off x="2531160" y="2789808"/>
            <a:ext cx="7200800" cy="369332"/>
          </a:xfrm>
        </p:spPr>
        <p:txBody>
          <a:bodyPr/>
          <a:lstStyle>
            <a:lvl1pPr marL="0" indent="0" algn="ctr">
              <a:buNone/>
              <a:defRPr sz="2000">
                <a:solidFill>
                  <a:schemeClr val="accent5"/>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noProof="1"/>
              <a:t>单击此处编辑母版副标题样式</a:t>
            </a:r>
            <a:endParaRPr lang="zh-CN" altLang="en-US" noProof="1"/>
          </a:p>
        </p:txBody>
      </p:sp>
      <p:sp>
        <p:nvSpPr>
          <p:cNvPr id="9" name="日期占位符 3"/>
          <p:cNvSpPr>
            <a:spLocks noGrp="1"/>
          </p:cNvSpPr>
          <p:nvPr>
            <p:ph type="dt" sz="half" idx="10"/>
          </p:nvPr>
        </p:nvSpPr>
        <p:spPr/>
        <p:txBody>
          <a:bodyPr/>
          <a:lstStyle>
            <a:lvl1pPr>
              <a:defRPr/>
            </a:lvl1pPr>
          </a:lstStyle>
          <a:p>
            <a:pPr>
              <a:defRPr/>
            </a:pPr>
            <a:fld id="{8D7D9A98-2B42-4142-BB4A-011734DDEA85}" type="datetimeFigureOut">
              <a:rPr lang="zh-CN" altLang="en-US"/>
              <a:t/>
            </a:fld>
            <a:endParaRPr lang="zh-CN" altLang="en-US"/>
          </a:p>
        </p:txBody>
      </p:sp>
      <p:sp>
        <p:nvSpPr>
          <p:cNvPr id="10" name="页脚占位符 4"/>
          <p:cNvSpPr>
            <a:spLocks noGrp="1"/>
          </p:cNvSpPr>
          <p:nvPr>
            <p:ph type="ftr" sz="quarter" idx="11"/>
          </p:nvPr>
        </p:nvSpPr>
        <p:spPr/>
        <p:txBody>
          <a:bodyPr/>
          <a:lstStyle>
            <a:lvl1pPr>
              <a:defRPr/>
            </a:lvl1pPr>
          </a:lstStyle>
          <a:p>
            <a:pPr>
              <a:defRPr/>
            </a:pPr>
            <a:endParaRPr lang="zh-CN" altLang="en-US"/>
          </a:p>
        </p:txBody>
      </p:sp>
      <p:sp>
        <p:nvSpPr>
          <p:cNvPr id="11" name="灯片编号占位符 5"/>
          <p:cNvSpPr>
            <a:spLocks noGrp="1"/>
          </p:cNvSpPr>
          <p:nvPr>
            <p:ph type="sldNum" sz="quarter" idx="12"/>
          </p:nvPr>
        </p:nvSpPr>
        <p:spPr/>
        <p:txBody>
          <a:bodyPr/>
          <a:lstStyle>
            <a:lvl1pPr>
              <a:defRPr smtClean="0"/>
            </a:lvl1pPr>
          </a:lstStyle>
          <a:p>
            <a:pPr>
              <a:defRPr/>
            </a:pPr>
            <a:fld id="{A2A45CD9-59AE-47D5-A754-1A2E716032DF}" type="slidenum">
              <a:rPr lang="zh-CN" altLang="en-US"/>
              <a:t/>
            </a:fld>
            <a:endParaRPr lang="zh-CN" altLang="en-US"/>
          </a:p>
        </p:txBody>
      </p:sp>
    </p:spTree>
  </p:cSld>
  <p:clrMapOvr>
    <a:masterClrMapping/>
  </p:clrMapOvr>
  <p:transition spd="slow"/>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标题和内容">
    <p:spTree>
      <p:nvGrpSpPr>
        <p:cNvPr id="1" name=""/>
        <p:cNvGrpSpPr/>
        <p:nvPr/>
      </p:nvGrpSpPr>
      <p:grpSpPr>
        <a:xfrm>
          <a:off x="0" y="0"/>
          <a:ext cx="0" cy="0"/>
        </a:xfrm>
      </p:grpSpPr>
      <p:sp>
        <p:nvSpPr>
          <p:cNvPr id="4" name="矩形 6"/>
          <p:cNvSpPr/>
          <p:nvPr>
            <p:custDataLst>
              <p:tags r:id="rId1"/>
            </p:custDataLst>
          </p:nvPr>
        </p:nvSpPr>
        <p:spPr>
          <a:xfrm>
            <a:off x="-9525" y="0"/>
            <a:ext cx="371475" cy="1076325"/>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buFontTx/>
              <a:buNone/>
              <a:defRPr/>
            </a:pPr>
            <a:endParaRPr lang="zh-CN" altLang="en-US" noProof="1">
              <a:latin typeface="黑体" panose="02010609060101010101" pitchFamily="49" charset="-122"/>
            </a:endParaRPr>
          </a:p>
        </p:txBody>
      </p:sp>
      <p:sp>
        <p:nvSpPr>
          <p:cNvPr id="3" name="内容占位符 2"/>
          <p:cNvSpPr>
            <a:spLocks noGrp="1"/>
          </p:cNvSpPr>
          <p:nvPr>
            <p:ph idx="1"/>
          </p:nvPr>
        </p:nvSpPr>
        <p:spPr>
          <a:xfrm>
            <a:off x="838200" y="1397000"/>
            <a:ext cx="10515600" cy="4678045"/>
          </a:xfrm>
        </p:spPr>
        <p:txBody>
          <a:body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8" name="标题 8"/>
          <p:cNvSpPr>
            <a:spLocks noGrp="1"/>
          </p:cNvSpPr>
          <p:nvPr>
            <p:ph type="title"/>
          </p:nvPr>
        </p:nvSpPr>
        <p:spPr>
          <a:xfrm>
            <a:off x="507365" y="494349"/>
            <a:ext cx="5995035" cy="621506"/>
          </a:xfrm>
        </p:spPr>
        <p:txBody>
          <a:bodyPr>
            <a:normAutofit/>
          </a:bodyPr>
          <a:lstStyle>
            <a:lvl1pPr>
              <a:defRPr sz="3200" b="1">
                <a:solidFill>
                  <a:schemeClr val="accent1"/>
                </a:solidFill>
              </a:defRPr>
            </a:lvl1pPr>
          </a:lstStyle>
          <a:p>
            <a:r>
              <a:rPr lang="zh-CN" altLang="en-US" noProof="1" smtClean="0"/>
              <a:t>单击此处编辑母版标题样式</a:t>
            </a:r>
            <a:endParaRPr lang="zh-CN" altLang="en-US" noProof="1"/>
          </a:p>
        </p:txBody>
      </p:sp>
      <p:sp>
        <p:nvSpPr>
          <p:cNvPr id="5" name="日期占位符 3"/>
          <p:cNvSpPr>
            <a:spLocks noGrp="1"/>
          </p:cNvSpPr>
          <p:nvPr>
            <p:ph type="dt" sz="half" idx="10"/>
          </p:nvPr>
        </p:nvSpPr>
        <p:spPr/>
        <p:txBody>
          <a:bodyPr/>
          <a:lstStyle>
            <a:lvl1pPr>
              <a:defRPr/>
            </a:lvl1pPr>
          </a:lstStyle>
          <a:p>
            <a:fld id="{66601010-55EB-400C-A6DC-0B3C2F49CB6C}" type="datetimeFigureOut">
              <a:rPr lang="zh-CN" altLang="en-US" smtClean="0"/>
              <a:t/>
            </a:fld>
            <a:endParaRPr lang="zh-CN" altLang="en-US"/>
          </a:p>
        </p:txBody>
      </p:sp>
      <p:sp>
        <p:nvSpPr>
          <p:cNvPr id="6" name="页脚占位符 4"/>
          <p:cNvSpPr>
            <a:spLocks noGrp="1"/>
          </p:cNvSpPr>
          <p:nvPr>
            <p:ph type="ftr" sz="quarter" idx="11"/>
          </p:nvPr>
        </p:nvSpPr>
        <p:spPr/>
        <p:txBody>
          <a:bodyPr/>
          <a:lstStyle>
            <a:lvl1pPr>
              <a:defRPr/>
            </a:lvl1pPr>
          </a:lstStyle>
          <a:p>
            <a:endParaRPr lang="zh-CN" altLang="en-US"/>
          </a:p>
        </p:txBody>
      </p:sp>
      <p:sp>
        <p:nvSpPr>
          <p:cNvPr id="7" name="灯片编号占位符 5"/>
          <p:cNvSpPr>
            <a:spLocks noGrp="1"/>
          </p:cNvSpPr>
          <p:nvPr>
            <p:ph type="sldNum" sz="quarter" idx="12"/>
          </p:nvPr>
        </p:nvSpPr>
        <p:spPr/>
        <p:txBody>
          <a:bodyPr/>
          <a:lstStyle>
            <a:lvl1pPr>
              <a:defRPr smtClean="0"/>
            </a:lvl1pPr>
          </a:lstStyle>
          <a:p>
            <a:fld id="{5B8AA19E-86EA-43A9-AF2B-49491354E399}" type="slidenum">
              <a:rPr lang="zh-CN" altLang="en-US" smtClean="0"/>
              <a:t/>
            </a:fld>
            <a:endParaRPr lang="zh-CN" altLang="en-US"/>
          </a:p>
        </p:txBody>
      </p:sp>
    </p:spTree>
  </p:cSld>
  <p:clrMapOvr>
    <a:masterClrMapping/>
  </p:clrMapOvr>
  <p:transition spd="slow"/>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标题和文字">
    <p:spTree>
      <p:nvGrpSpPr>
        <p:cNvPr id="1" name=""/>
        <p:cNvGrpSpPr/>
        <p:nvPr/>
      </p:nvGrpSpPr>
      <p:grpSpPr>
        <a:xfrm>
          <a:off x="0" y="0"/>
          <a:ext cx="0" cy="0"/>
        </a:xfrm>
      </p:grpSpPr>
      <p:sp>
        <p:nvSpPr>
          <p:cNvPr id="7" name="矩形 7"/>
          <p:cNvSpPr/>
          <p:nvPr>
            <p:custDataLst>
              <p:tags r:id="rId1"/>
            </p:custDataLst>
          </p:nvPr>
        </p:nvSpPr>
        <p:spPr>
          <a:xfrm>
            <a:off x="-9525" y="0"/>
            <a:ext cx="371475" cy="1076325"/>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buFontTx/>
              <a:buNone/>
              <a:defRPr/>
            </a:pPr>
            <a:endParaRPr lang="zh-CN" altLang="en-US" noProof="1">
              <a:latin typeface="黑体" panose="02010609060101010101" pitchFamily="49" charset="-122"/>
            </a:endParaRPr>
          </a:p>
        </p:txBody>
      </p:sp>
      <p:sp>
        <p:nvSpPr>
          <p:cNvPr id="19" name="文本占位符 18"/>
          <p:cNvSpPr>
            <a:spLocks noGrp="1"/>
          </p:cNvSpPr>
          <p:nvPr>
            <p:ph type="body" sz="quarter" idx="13"/>
          </p:nvPr>
        </p:nvSpPr>
        <p:spPr>
          <a:xfrm>
            <a:off x="1844675" y="2227263"/>
            <a:ext cx="8502650" cy="1404937"/>
          </a:xfrm>
        </p:spPr>
        <p:txBody>
          <a:bodyPr/>
          <a:lstStyle>
            <a:lvl1pPr marL="0" indent="0">
              <a:buNone/>
              <a:defRPr sz="1400">
                <a:solidFill>
                  <a:schemeClr val="accent5">
                    <a:lumMod val="75000"/>
                  </a:schemeClr>
                </a:solidFill>
              </a:defRPr>
            </a:lvl1pPr>
          </a:lstStyle>
          <a:p>
            <a:pPr lvl="0"/>
            <a:endParaRPr lang="zh-CN" altLang="en-US" noProof="1"/>
          </a:p>
        </p:txBody>
      </p:sp>
      <p:sp>
        <p:nvSpPr>
          <p:cNvPr id="20" name="文本占位符 18"/>
          <p:cNvSpPr>
            <a:spLocks noGrp="1"/>
          </p:cNvSpPr>
          <p:nvPr>
            <p:ph type="body" sz="quarter" idx="14"/>
          </p:nvPr>
        </p:nvSpPr>
        <p:spPr>
          <a:xfrm>
            <a:off x="1844040" y="3963670"/>
            <a:ext cx="8502650" cy="1404937"/>
          </a:xfrm>
        </p:spPr>
        <p:txBody>
          <a:bodyPr/>
          <a:lstStyle>
            <a:lvl1pPr marL="0" indent="0">
              <a:buNone/>
              <a:defRPr sz="1400">
                <a:solidFill>
                  <a:schemeClr val="accent5">
                    <a:lumMod val="75000"/>
                  </a:schemeClr>
                </a:solidFill>
              </a:defRPr>
            </a:lvl1pPr>
          </a:lstStyle>
          <a:p>
            <a:pPr lvl="0"/>
            <a:endParaRPr lang="zh-CN" altLang="en-US" noProof="1"/>
          </a:p>
        </p:txBody>
      </p:sp>
      <p:sp>
        <p:nvSpPr>
          <p:cNvPr id="22" name="竖排文字占位符 21"/>
          <p:cNvSpPr>
            <a:spLocks noGrp="1"/>
          </p:cNvSpPr>
          <p:nvPr>
            <p:ph type="body" orient="vert" sz="quarter" idx="15"/>
          </p:nvPr>
        </p:nvSpPr>
        <p:spPr>
          <a:xfrm>
            <a:off x="270933" y="1603850"/>
            <a:ext cx="581555" cy="3551237"/>
          </a:xfrm>
        </p:spPr>
        <p:txBody>
          <a:bodyPr vert="eaVert"/>
          <a:lstStyle>
            <a:lvl1pPr marL="0" indent="0" algn="l">
              <a:buFontTx/>
              <a:buNone/>
              <a:defRPr sz="1100">
                <a:solidFill>
                  <a:schemeClr val="tx1">
                    <a:lumMod val="65000"/>
                    <a:lumOff val="35000"/>
                  </a:schemeClr>
                </a:solidFill>
              </a:defRPr>
            </a:lvl1pPr>
          </a:lstStyle>
          <a:p>
            <a:pPr lvl="0"/>
            <a:endParaRPr lang="zh-CN" altLang="en-US" noProof="1"/>
          </a:p>
        </p:txBody>
      </p:sp>
      <p:sp>
        <p:nvSpPr>
          <p:cNvPr id="24" name="文本占位符 23"/>
          <p:cNvSpPr>
            <a:spLocks noGrp="1"/>
          </p:cNvSpPr>
          <p:nvPr>
            <p:ph type="body" sz="quarter" idx="16"/>
          </p:nvPr>
        </p:nvSpPr>
        <p:spPr>
          <a:xfrm>
            <a:off x="3929063" y="1270000"/>
            <a:ext cx="4333875" cy="652463"/>
          </a:xfrm>
        </p:spPr>
        <p:txBody>
          <a:bodyPr/>
          <a:lstStyle>
            <a:lvl1pPr marL="0" indent="0" algn="ctr">
              <a:buNone/>
              <a:defRPr sz="1800" b="1">
                <a:solidFill>
                  <a:schemeClr val="accent5">
                    <a:lumMod val="75000"/>
                  </a:schemeClr>
                </a:solidFill>
              </a:defRPr>
            </a:lvl1pPr>
          </a:lstStyle>
          <a:p>
            <a:pPr lvl="0"/>
            <a:r>
              <a:rPr lang="zh-CN" altLang="en-US" noProof="1" smtClean="0"/>
              <a:t>单击此处编辑母版文本样式</a:t>
            </a:r>
            <a:endParaRPr lang="zh-CN" altLang="en-US" noProof="1" smtClean="0"/>
          </a:p>
        </p:txBody>
      </p:sp>
      <p:sp>
        <p:nvSpPr>
          <p:cNvPr id="8" name="标题 8"/>
          <p:cNvSpPr>
            <a:spLocks noGrp="1"/>
          </p:cNvSpPr>
          <p:nvPr>
            <p:ph type="title"/>
          </p:nvPr>
        </p:nvSpPr>
        <p:spPr>
          <a:xfrm>
            <a:off x="507365" y="494349"/>
            <a:ext cx="5995035" cy="621506"/>
          </a:xfrm>
        </p:spPr>
        <p:txBody>
          <a:bodyPr>
            <a:normAutofit/>
          </a:bodyPr>
          <a:lstStyle>
            <a:lvl1pPr>
              <a:defRPr sz="3200" b="1">
                <a:solidFill>
                  <a:schemeClr val="accent1"/>
                </a:solidFill>
              </a:defRPr>
            </a:lvl1pPr>
          </a:lstStyle>
          <a:p>
            <a:r>
              <a:rPr lang="zh-CN" altLang="en-US" noProof="1" smtClean="0"/>
              <a:t>单击此处编辑母版标题样式</a:t>
            </a:r>
            <a:endParaRPr lang="zh-CN" altLang="en-US" noProof="1"/>
          </a:p>
        </p:txBody>
      </p:sp>
      <p:sp>
        <p:nvSpPr>
          <p:cNvPr id="9" name="日期占位符 3"/>
          <p:cNvSpPr>
            <a:spLocks noGrp="1"/>
          </p:cNvSpPr>
          <p:nvPr>
            <p:ph type="dt" sz="half" idx="17"/>
          </p:nvPr>
        </p:nvSpPr>
        <p:spPr/>
        <p:txBody>
          <a:bodyPr/>
          <a:lstStyle>
            <a:lvl1pPr>
              <a:defRPr/>
            </a:lvl1pPr>
          </a:lstStyle>
          <a:p>
            <a:pPr>
              <a:defRPr/>
            </a:pPr>
            <a:endParaRPr lang="zh-CN" altLang="en-US"/>
          </a:p>
        </p:txBody>
      </p:sp>
      <p:sp>
        <p:nvSpPr>
          <p:cNvPr id="10" name="页脚占位符 4"/>
          <p:cNvSpPr>
            <a:spLocks noGrp="1"/>
          </p:cNvSpPr>
          <p:nvPr>
            <p:ph type="ftr" sz="quarter" idx="18"/>
          </p:nvPr>
        </p:nvSpPr>
        <p:spPr/>
        <p:txBody>
          <a:bodyPr/>
          <a:lstStyle>
            <a:lvl1pPr>
              <a:defRPr/>
            </a:lvl1pPr>
          </a:lstStyle>
          <a:p>
            <a:pPr>
              <a:defRPr/>
            </a:pPr>
            <a:endParaRPr lang="zh-CN" altLang="en-US"/>
          </a:p>
        </p:txBody>
      </p:sp>
      <p:sp>
        <p:nvSpPr>
          <p:cNvPr id="11" name="灯片编号占位符 5"/>
          <p:cNvSpPr>
            <a:spLocks noGrp="1"/>
          </p:cNvSpPr>
          <p:nvPr>
            <p:ph type="sldNum" sz="quarter" idx="19"/>
          </p:nvPr>
        </p:nvSpPr>
        <p:spPr/>
        <p:txBody>
          <a:bodyPr/>
          <a:lstStyle>
            <a:lvl1pPr>
              <a:defRPr smtClean="0"/>
            </a:lvl1pPr>
          </a:lstStyle>
          <a:p>
            <a:pPr>
              <a:defRPr/>
            </a:pPr>
            <a:fld id="{D20E9781-E15C-43AC-BDB3-CAB1426DC6CA}" type="slidenum">
              <a:rPr lang="zh-CN" altLang="en-US"/>
              <a:t/>
            </a:fld>
            <a:endParaRPr lang="zh-CN" altLang="en-US"/>
          </a:p>
        </p:txBody>
      </p:sp>
    </p:spTree>
  </p:cSld>
  <p:clrMapOvr>
    <a:masterClrMapping/>
  </p:clrMapOvr>
  <p:transition spd="slow"/>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4" name="矩形 3"/>
          <p:cNvSpPr/>
          <p:nvPr/>
        </p:nvSpPr>
        <p:spPr>
          <a:xfrm>
            <a:off x="3038475" y="2284413"/>
            <a:ext cx="6115050" cy="76676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buFontTx/>
              <a:buNone/>
              <a:defRPr/>
            </a:pPr>
            <a:endParaRPr lang="zh-CN" altLang="en-US" noProof="1"/>
          </a:p>
        </p:txBody>
      </p:sp>
      <p:pic>
        <p:nvPicPr>
          <p:cNvPr id="5" name="图片 3"/>
          <p:cNvPicPr>
            <a:picLocks noChangeAspect="1" noChangeArrowheads="1"/>
          </p:cNvPicPr>
          <p:nvPr/>
        </p:nvPicPr>
        <p:blipFill>
          <a:blip r:embed="rId1">
            <a:extLst>
              <a:ext uri="{28A0092B-C50C-407E-A947-70E740481C1C}">
                <a14:useLocalDpi xmlns:a14="http://schemas.microsoft.com/office/drawing/2010/main" val="0"/>
              </a:ext>
            </a:extLst>
          </a:blip>
          <a:stretch>
            <a:fillRect/>
          </a:stretch>
        </p:blipFill>
        <p:spPr bwMode="auto">
          <a:xfrm>
            <a:off x="242888" y="11113"/>
            <a:ext cx="11706225" cy="2181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标题 1"/>
          <p:cNvSpPr>
            <a:spLocks noGrp="1"/>
          </p:cNvSpPr>
          <p:nvPr>
            <p:ph type="title"/>
          </p:nvPr>
        </p:nvSpPr>
        <p:spPr>
          <a:xfrm>
            <a:off x="831850" y="3373606"/>
            <a:ext cx="10515600" cy="1061467"/>
          </a:xfrm>
        </p:spPr>
        <p:txBody>
          <a:bodyPr>
            <a:normAutofit/>
          </a:bodyPr>
          <a:lstStyle>
            <a:lvl1pPr algn="ctr">
              <a:defRPr sz="4800" b="1">
                <a:effectLst>
                  <a:outerShdw blurRad="38100" dist="38100" dir="2700000" algn="tl">
                    <a:srgbClr val="000000">
                      <a:alpha val="43137"/>
                    </a:srgbClr>
                  </a:outerShdw>
                </a:effectLst>
              </a:defRPr>
            </a:lvl1pPr>
          </a:lstStyle>
          <a:p>
            <a:r>
              <a:rPr lang="zh-CN" altLang="en-US" noProof="1" smtClean="0"/>
              <a:t>单击此处编辑母版标题样式</a:t>
            </a:r>
            <a:endParaRPr lang="zh-CN" altLang="en-US" noProof="1"/>
          </a:p>
        </p:txBody>
      </p:sp>
      <p:sp>
        <p:nvSpPr>
          <p:cNvPr id="3" name="文本占位符 2"/>
          <p:cNvSpPr>
            <a:spLocks noGrp="1"/>
          </p:cNvSpPr>
          <p:nvPr>
            <p:ph type="body" idx="1"/>
          </p:nvPr>
        </p:nvSpPr>
        <p:spPr>
          <a:xfrm>
            <a:off x="2207568" y="4527773"/>
            <a:ext cx="7776864" cy="1061467"/>
          </a:xfrm>
        </p:spPr>
        <p:txBody>
          <a:bodyPr/>
          <a:lstStyle>
            <a:lvl1pPr marL="0" indent="0" algn="ctr">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noProof="1" smtClean="0"/>
              <a:t>单击此处编辑母版文本样式</a:t>
            </a:r>
            <a:endParaRPr lang="zh-CN" altLang="en-US" noProof="1" smtClean="0"/>
          </a:p>
        </p:txBody>
      </p:sp>
      <p:sp>
        <p:nvSpPr>
          <p:cNvPr id="6" name="日期占位符 3"/>
          <p:cNvSpPr>
            <a:spLocks noGrp="1"/>
          </p:cNvSpPr>
          <p:nvPr>
            <p:ph type="dt" sz="half" idx="10"/>
          </p:nvPr>
        </p:nvSpPr>
        <p:spPr/>
        <p:txBody>
          <a:bodyPr/>
          <a:lstStyle>
            <a:lvl1pPr>
              <a:defRPr/>
            </a:lvl1pPr>
          </a:lstStyle>
          <a:p>
            <a:pPr lvl="0" eaLnBrk="1" hangingPunct="1"/>
            <a:endParaRPr lang="zh-CN" altLang="en-US">
              <a:latin typeface="DejaVu Sans" panose="020b0603030804020204" charset="2"/>
            </a:endParaRPr>
          </a:p>
        </p:txBody>
      </p:sp>
      <p:sp>
        <p:nvSpPr>
          <p:cNvPr id="7" name="页脚占位符 4"/>
          <p:cNvSpPr>
            <a:spLocks noGrp="1"/>
          </p:cNvSpPr>
          <p:nvPr>
            <p:ph type="ftr" sz="quarter" idx="11"/>
          </p:nvPr>
        </p:nvSpPr>
        <p:spPr/>
        <p:txBody>
          <a:bodyPr/>
          <a:lstStyle>
            <a:lvl1pPr>
              <a:defRPr/>
            </a:lvl1pPr>
          </a:lstStyle>
          <a:p>
            <a:pPr lvl="0" eaLnBrk="1" hangingPunct="1"/>
            <a:endParaRPr lang="zh-CN" altLang="en-US">
              <a:latin typeface="DejaVu Sans" panose="020b0603030804020204" charset="2"/>
            </a:endParaRPr>
          </a:p>
        </p:txBody>
      </p:sp>
      <p:sp>
        <p:nvSpPr>
          <p:cNvPr id="8" name="灯片编号占位符 5"/>
          <p:cNvSpPr>
            <a:spLocks noGrp="1"/>
          </p:cNvSpPr>
          <p:nvPr>
            <p:ph type="sldNum" sz="quarter" idx="12"/>
          </p:nvPr>
        </p:nvSpPr>
        <p:spPr/>
        <p:txBody>
          <a:bodyPr/>
          <a:lstStyle>
            <a:lvl1pPr>
              <a:defRPr smtClean="0"/>
            </a:lvl1pPr>
          </a:lstStyle>
          <a:p>
            <a:pPr lvl="0" eaLnBrk="1" hangingPunct="1"/>
            <a:fld id="{9A0DB2DC-4C9A-4742-B13C-FB6460FD3503}" type="slidenum">
              <a:rPr lang="zh-CN" altLang="en-US">
                <a:latin typeface="DejaVu Sans" panose="020b0603030804020204" charset="2"/>
              </a:rPr>
              <a:t/>
            </a:fld>
            <a:endParaRPr lang="zh-CN" altLang="en-US">
              <a:latin typeface="DejaVu Sans" panose="020b0603030804020204" charset="2"/>
            </a:endParaRPr>
          </a:p>
        </p:txBody>
      </p:sp>
    </p:spTree>
  </p:cSld>
  <p:clrMapOvr>
    <a:masterClrMapping/>
  </p:clrMapOvr>
  <p:transition spd="slow"/>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两栏内容">
    <p:spTree>
      <p:nvGrpSpPr>
        <p:cNvPr id="1" name=""/>
        <p:cNvGrpSpPr/>
        <p:nvPr/>
      </p:nvGrpSpPr>
      <p:grpSpPr>
        <a:xfrm>
          <a:off x="0" y="0"/>
          <a:ext cx="0" cy="0"/>
        </a:xfrm>
      </p:grpSpPr>
      <p:sp>
        <p:nvSpPr>
          <p:cNvPr id="5" name="矩形 4"/>
          <p:cNvSpPr/>
          <p:nvPr>
            <p:custDataLst>
              <p:tags r:id="rId1"/>
            </p:custDataLst>
          </p:nvPr>
        </p:nvSpPr>
        <p:spPr>
          <a:xfrm>
            <a:off x="-9525" y="0"/>
            <a:ext cx="371475" cy="1076325"/>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buFontTx/>
              <a:buNone/>
              <a:defRPr/>
            </a:pPr>
            <a:endParaRPr lang="zh-CN" altLang="en-US" noProof="1">
              <a:latin typeface="黑体" panose="02010609060101010101" pitchFamily="49" charset="-122"/>
            </a:endParaRPr>
          </a:p>
        </p:txBody>
      </p:sp>
      <p:sp>
        <p:nvSpPr>
          <p:cNvPr id="3" name="内容占位符 2"/>
          <p:cNvSpPr>
            <a:spLocks noGrp="1"/>
          </p:cNvSpPr>
          <p:nvPr>
            <p:ph sz="half" idx="1"/>
          </p:nvPr>
        </p:nvSpPr>
        <p:spPr>
          <a:xfrm>
            <a:off x="838200" y="1825625"/>
            <a:ext cx="5181600" cy="4351338"/>
          </a:xfrm>
        </p:spPr>
        <p:txBody>
          <a:body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4" name="内容占位符 3"/>
          <p:cNvSpPr>
            <a:spLocks noGrp="1"/>
          </p:cNvSpPr>
          <p:nvPr>
            <p:ph sz="half" idx="2"/>
          </p:nvPr>
        </p:nvSpPr>
        <p:spPr>
          <a:xfrm>
            <a:off x="6172200" y="1825625"/>
            <a:ext cx="5181600" cy="4351338"/>
          </a:xfrm>
        </p:spPr>
        <p:txBody>
          <a:body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2" name="标题 8"/>
          <p:cNvSpPr>
            <a:spLocks noGrp="1"/>
          </p:cNvSpPr>
          <p:nvPr>
            <p:ph type="title"/>
          </p:nvPr>
        </p:nvSpPr>
        <p:spPr>
          <a:xfrm>
            <a:off x="507365" y="494349"/>
            <a:ext cx="5995035" cy="621506"/>
          </a:xfrm>
        </p:spPr>
        <p:txBody>
          <a:bodyPr>
            <a:normAutofit/>
          </a:bodyPr>
          <a:lstStyle>
            <a:lvl1pPr>
              <a:defRPr sz="3200" b="1">
                <a:solidFill>
                  <a:schemeClr val="accent1"/>
                </a:solidFill>
              </a:defRPr>
            </a:lvl1pPr>
          </a:lstStyle>
          <a:p>
            <a:r>
              <a:rPr lang="zh-CN" altLang="en-US" noProof="1" smtClean="0"/>
              <a:t>单击此处编辑母版标题样式</a:t>
            </a:r>
            <a:endParaRPr lang="zh-CN" altLang="en-US" noProof="1"/>
          </a:p>
        </p:txBody>
      </p:sp>
      <p:sp>
        <p:nvSpPr>
          <p:cNvPr id="6" name="日期占位符 4"/>
          <p:cNvSpPr>
            <a:spLocks noGrp="1"/>
          </p:cNvSpPr>
          <p:nvPr>
            <p:ph type="dt" sz="half" idx="10"/>
          </p:nvPr>
        </p:nvSpPr>
        <p:spPr/>
        <p:txBody>
          <a:bodyPr/>
          <a:lstStyle>
            <a:lvl1pPr>
              <a:defRPr/>
            </a:lvl1pPr>
          </a:lstStyle>
          <a:p>
            <a:fld id="{66601010-55EB-400C-A6DC-0B3C2F49CB6C}" type="datetimeFigureOut">
              <a:rPr lang="zh-CN" altLang="en-US" smtClean="0"/>
              <a:t/>
            </a:fld>
            <a:endParaRPr lang="zh-CN" altLang="en-US"/>
          </a:p>
        </p:txBody>
      </p:sp>
      <p:sp>
        <p:nvSpPr>
          <p:cNvPr id="7" name="页脚占位符 5"/>
          <p:cNvSpPr>
            <a:spLocks noGrp="1"/>
          </p:cNvSpPr>
          <p:nvPr>
            <p:ph type="ftr" sz="quarter" idx="11"/>
          </p:nvPr>
        </p:nvSpPr>
        <p:spPr/>
        <p:txBody>
          <a:bodyPr/>
          <a:lstStyle>
            <a:lvl1pPr>
              <a:defRPr/>
            </a:lvl1pPr>
          </a:lstStyle>
          <a:p>
            <a:endParaRPr lang="zh-CN" altLang="en-US"/>
          </a:p>
        </p:txBody>
      </p:sp>
      <p:sp>
        <p:nvSpPr>
          <p:cNvPr id="8" name="灯片编号占位符 6"/>
          <p:cNvSpPr>
            <a:spLocks noGrp="1"/>
          </p:cNvSpPr>
          <p:nvPr>
            <p:ph type="sldNum" sz="quarter" idx="12"/>
          </p:nvPr>
        </p:nvSpPr>
        <p:spPr/>
        <p:txBody>
          <a:bodyPr/>
          <a:lstStyle>
            <a:lvl1pPr>
              <a:defRPr smtClean="0"/>
            </a:lvl1pPr>
          </a:lstStyle>
          <a:p>
            <a:fld id="{5B8AA19E-86EA-43A9-AF2B-49491354E399}" type="slidenum">
              <a:rPr lang="zh-CN" altLang="en-US" smtClean="0"/>
              <a:t/>
            </a:fld>
            <a:endParaRPr lang="zh-CN" altLang="en-US"/>
          </a:p>
        </p:txBody>
      </p:sp>
    </p:spTree>
  </p:cSld>
  <p:clrMapOvr>
    <a:masterClrMapping/>
  </p:clrMapOvr>
  <p:transition spd="slow"/>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图表和文字">
    <p:spTree>
      <p:nvGrpSpPr>
        <p:cNvPr id="1" name=""/>
        <p:cNvGrpSpPr/>
        <p:nvPr/>
      </p:nvGrpSpPr>
      <p:grpSpPr>
        <a:xfrm>
          <a:off x="0" y="0"/>
          <a:ext cx="0" cy="0"/>
        </a:xfrm>
      </p:grpSpPr>
      <p:sp>
        <p:nvSpPr>
          <p:cNvPr id="9" name="矩形 6"/>
          <p:cNvSpPr/>
          <p:nvPr>
            <p:custDataLst>
              <p:tags r:id="rId1"/>
            </p:custDataLst>
          </p:nvPr>
        </p:nvSpPr>
        <p:spPr>
          <a:xfrm>
            <a:off x="-9525" y="0"/>
            <a:ext cx="371475" cy="1076325"/>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buFontTx/>
              <a:buNone/>
              <a:defRPr/>
            </a:pPr>
            <a:endParaRPr lang="zh-CN" altLang="en-US" noProof="1">
              <a:latin typeface="黑体" panose="02010609060101010101" pitchFamily="49" charset="-122"/>
            </a:endParaRPr>
          </a:p>
        </p:txBody>
      </p:sp>
      <p:sp>
        <p:nvSpPr>
          <p:cNvPr id="10" name="直接连接符 2"/>
          <p:cNvSpPr>
            <a:spLocks noChangeShapeType="1"/>
          </p:cNvSpPr>
          <p:nvPr>
            <p:custDataLst>
              <p:tags r:id="rId2"/>
            </p:custDataLst>
          </p:nvPr>
        </p:nvSpPr>
        <p:spPr bwMode="auto">
          <a:xfrm>
            <a:off x="1692275" y="3868738"/>
            <a:ext cx="6432550" cy="1587"/>
          </a:xfrm>
          <a:prstGeom prst="line">
            <a:avLst/>
          </a:prstGeom>
          <a:noFill/>
          <a:ln w="6350" cap="flat" cmpd="sng">
            <a:solidFill>
              <a:schemeClr val="accent6"/>
            </a:solidFill>
            <a:bevel/>
          </a:ln>
          <a:extLst>
            <a:ext uri="{909E8E84-426E-40DD-AFC4-6F175D3DCCD1}">
              <a14:hiddenFill xmlns:a14="http://schemas.microsoft.com/office/drawing/2010/main">
                <a:noFill/>
              </a14:hiddenFill>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buFontTx/>
              <a:buNone/>
              <a:defRPr/>
            </a:pPr>
            <a:endParaRPr lang="zh-CN" altLang="en-US" noProof="1"/>
          </a:p>
        </p:txBody>
      </p:sp>
      <p:sp>
        <p:nvSpPr>
          <p:cNvPr id="14" name="图表占位符 13"/>
          <p:cNvSpPr>
            <a:spLocks noGrp="1"/>
          </p:cNvSpPr>
          <p:nvPr>
            <p:ph type="chart" sz="quarter" idx="13"/>
          </p:nvPr>
        </p:nvSpPr>
        <p:spPr>
          <a:xfrm>
            <a:off x="1692275" y="1498124"/>
            <a:ext cx="6537325" cy="2255838"/>
          </a:xfrm>
        </p:spPr>
        <p:txBody>
          <a:bodyPr rtlCol="0">
            <a:normAutofit/>
          </a:bodyPr>
          <a:lstStyle/>
          <a:p>
            <a:pPr lvl="0"/>
            <a:endParaRPr lang="zh-CN" altLang="en-US" noProof="1"/>
          </a:p>
        </p:txBody>
      </p:sp>
      <p:sp>
        <p:nvSpPr>
          <p:cNvPr id="15" name="图表占位符 13"/>
          <p:cNvSpPr>
            <a:spLocks noGrp="1"/>
          </p:cNvSpPr>
          <p:nvPr>
            <p:ph type="chart" sz="quarter" idx="14"/>
          </p:nvPr>
        </p:nvSpPr>
        <p:spPr>
          <a:xfrm>
            <a:off x="1692275" y="3983831"/>
            <a:ext cx="6537325" cy="2255838"/>
          </a:xfrm>
        </p:spPr>
        <p:txBody>
          <a:bodyPr rtlCol="0">
            <a:normAutofit/>
          </a:bodyPr>
          <a:lstStyle/>
          <a:p>
            <a:pPr lvl="0"/>
            <a:endParaRPr lang="zh-CN" altLang="en-US" noProof="1"/>
          </a:p>
        </p:txBody>
      </p:sp>
      <p:sp>
        <p:nvSpPr>
          <p:cNvPr id="17" name="文本占位符 16"/>
          <p:cNvSpPr>
            <a:spLocks noGrp="1"/>
          </p:cNvSpPr>
          <p:nvPr>
            <p:ph type="body" sz="quarter" idx="15"/>
          </p:nvPr>
        </p:nvSpPr>
        <p:spPr>
          <a:xfrm>
            <a:off x="8329930" y="1604009"/>
            <a:ext cx="3108325" cy="461963"/>
          </a:xfrm>
          <a:solidFill>
            <a:schemeClr val="accent2"/>
          </a:solidFill>
        </p:spPr>
        <p:txBody>
          <a:bodyPr/>
          <a:lstStyle>
            <a:lvl1pPr marL="0" indent="0" algn="ctr">
              <a:buNone/>
              <a:defRPr sz="2000">
                <a:solidFill>
                  <a:schemeClr val="bg1"/>
                </a:solidFill>
              </a:defRPr>
            </a:lvl1pPr>
          </a:lstStyle>
          <a:p>
            <a:pPr lvl="0"/>
            <a:endParaRPr lang="zh-CN" altLang="en-US" noProof="1"/>
          </a:p>
        </p:txBody>
      </p:sp>
      <p:sp>
        <p:nvSpPr>
          <p:cNvPr id="18" name="文本占位符 16"/>
          <p:cNvSpPr>
            <a:spLocks noGrp="1"/>
          </p:cNvSpPr>
          <p:nvPr>
            <p:ph type="body" sz="quarter" idx="16"/>
          </p:nvPr>
        </p:nvSpPr>
        <p:spPr>
          <a:xfrm>
            <a:off x="8329930" y="3953509"/>
            <a:ext cx="3108325" cy="461963"/>
          </a:xfrm>
          <a:solidFill>
            <a:schemeClr val="accent6"/>
          </a:solidFill>
        </p:spPr>
        <p:txBody>
          <a:bodyPr/>
          <a:lstStyle>
            <a:lvl1pPr marL="0" indent="0" algn="ctr">
              <a:buNone/>
              <a:defRPr sz="2000">
                <a:solidFill>
                  <a:schemeClr val="bg1"/>
                </a:solidFill>
              </a:defRPr>
            </a:lvl1pPr>
          </a:lstStyle>
          <a:p>
            <a:pPr lvl="0"/>
            <a:endParaRPr lang="zh-CN" altLang="en-US" noProof="1"/>
          </a:p>
        </p:txBody>
      </p:sp>
      <p:sp>
        <p:nvSpPr>
          <p:cNvPr id="20" name="文本占位符 19"/>
          <p:cNvSpPr>
            <a:spLocks noGrp="1"/>
          </p:cNvSpPr>
          <p:nvPr>
            <p:ph type="body" sz="quarter" idx="17"/>
          </p:nvPr>
        </p:nvSpPr>
        <p:spPr>
          <a:xfrm>
            <a:off x="8329613" y="2141538"/>
            <a:ext cx="3108325" cy="1612900"/>
          </a:xfrm>
        </p:spPr>
        <p:txBody>
          <a:bodyPr/>
          <a:lstStyle>
            <a:lvl1pPr marL="0" indent="0">
              <a:buNone/>
              <a:defRPr sz="1400">
                <a:solidFill>
                  <a:schemeClr val="accent5">
                    <a:lumMod val="75000"/>
                  </a:schemeClr>
                </a:solidFill>
              </a:defRPr>
            </a:lvl1pPr>
          </a:lstStyle>
          <a:p>
            <a:pPr lvl="0"/>
            <a:r>
              <a:rPr lang="zh-CN" altLang="en-US" noProof="1" smtClean="0"/>
              <a:t>单击此处编辑母版文本样式</a:t>
            </a:r>
            <a:endParaRPr lang="zh-CN" altLang="en-US" noProof="1" smtClean="0"/>
          </a:p>
        </p:txBody>
      </p:sp>
      <p:sp>
        <p:nvSpPr>
          <p:cNvPr id="21" name="文本占位符 19"/>
          <p:cNvSpPr>
            <a:spLocks noGrp="1"/>
          </p:cNvSpPr>
          <p:nvPr>
            <p:ph type="body" sz="quarter" idx="18"/>
          </p:nvPr>
        </p:nvSpPr>
        <p:spPr>
          <a:xfrm>
            <a:off x="8329612" y="4579461"/>
            <a:ext cx="3108325" cy="1612900"/>
          </a:xfrm>
        </p:spPr>
        <p:txBody>
          <a:bodyPr/>
          <a:lstStyle>
            <a:lvl1pPr marL="0" indent="0">
              <a:buNone/>
              <a:defRPr sz="1400">
                <a:solidFill>
                  <a:schemeClr val="accent5">
                    <a:lumMod val="75000"/>
                  </a:schemeClr>
                </a:solidFill>
              </a:defRPr>
            </a:lvl1pPr>
          </a:lstStyle>
          <a:p>
            <a:pPr lvl="0"/>
            <a:r>
              <a:rPr lang="zh-CN" altLang="en-US" noProof="1" smtClean="0"/>
              <a:t>单击此处编辑母版文本样式</a:t>
            </a:r>
            <a:endParaRPr lang="zh-CN" altLang="en-US" noProof="1" smtClean="0"/>
          </a:p>
        </p:txBody>
      </p:sp>
      <p:sp>
        <p:nvSpPr>
          <p:cNvPr id="2" name="标题 8"/>
          <p:cNvSpPr>
            <a:spLocks noGrp="1"/>
          </p:cNvSpPr>
          <p:nvPr>
            <p:ph type="title"/>
          </p:nvPr>
        </p:nvSpPr>
        <p:spPr>
          <a:xfrm>
            <a:off x="507365" y="494349"/>
            <a:ext cx="5995035" cy="621506"/>
          </a:xfrm>
        </p:spPr>
        <p:txBody>
          <a:bodyPr>
            <a:normAutofit/>
          </a:bodyPr>
          <a:lstStyle>
            <a:lvl1pPr>
              <a:defRPr sz="3200" b="1">
                <a:solidFill>
                  <a:schemeClr val="accent1"/>
                </a:solidFill>
              </a:defRPr>
            </a:lvl1pPr>
          </a:lstStyle>
          <a:p>
            <a:r>
              <a:rPr lang="zh-CN" altLang="en-US" noProof="1" smtClean="0"/>
              <a:t>单击此处编辑母版标题样式</a:t>
            </a:r>
            <a:endParaRPr lang="zh-CN" altLang="en-US" noProof="1"/>
          </a:p>
        </p:txBody>
      </p:sp>
      <p:sp>
        <p:nvSpPr>
          <p:cNvPr id="11" name="日期占位符 3"/>
          <p:cNvSpPr>
            <a:spLocks noGrp="1"/>
          </p:cNvSpPr>
          <p:nvPr>
            <p:ph type="dt" sz="half" idx="19"/>
          </p:nvPr>
        </p:nvSpPr>
        <p:spPr/>
        <p:txBody>
          <a:bodyPr/>
          <a:lstStyle>
            <a:lvl1pPr>
              <a:defRPr/>
            </a:lvl1pPr>
          </a:lstStyle>
          <a:p>
            <a:pPr>
              <a:defRPr/>
            </a:pPr>
            <a:endParaRPr lang="zh-CN" altLang="en-US"/>
          </a:p>
        </p:txBody>
      </p:sp>
      <p:sp>
        <p:nvSpPr>
          <p:cNvPr id="12" name="页脚占位符 4"/>
          <p:cNvSpPr>
            <a:spLocks noGrp="1"/>
          </p:cNvSpPr>
          <p:nvPr>
            <p:ph type="ftr" sz="quarter" idx="20"/>
          </p:nvPr>
        </p:nvSpPr>
        <p:spPr/>
        <p:txBody>
          <a:bodyPr/>
          <a:lstStyle>
            <a:lvl1pPr>
              <a:defRPr/>
            </a:lvl1pPr>
          </a:lstStyle>
          <a:p>
            <a:pPr>
              <a:defRPr/>
            </a:pPr>
            <a:endParaRPr lang="zh-CN" altLang="en-US"/>
          </a:p>
        </p:txBody>
      </p:sp>
      <p:sp>
        <p:nvSpPr>
          <p:cNvPr id="13" name="灯片编号占位符 5"/>
          <p:cNvSpPr>
            <a:spLocks noGrp="1"/>
          </p:cNvSpPr>
          <p:nvPr>
            <p:ph type="sldNum" sz="quarter" idx="21"/>
          </p:nvPr>
        </p:nvSpPr>
        <p:spPr/>
        <p:txBody>
          <a:bodyPr/>
          <a:lstStyle>
            <a:lvl1pPr>
              <a:defRPr smtClean="0"/>
            </a:lvl1pPr>
          </a:lstStyle>
          <a:p>
            <a:pPr>
              <a:defRPr/>
            </a:pPr>
            <a:fld id="{6B73DF09-0F94-40CB-973F-050963B337AA}" type="slidenum">
              <a:rPr lang="zh-CN" altLang="en-US"/>
              <a:t/>
            </a:fld>
            <a:endParaRPr lang="zh-CN" altLang="en-US"/>
          </a:p>
        </p:txBody>
      </p:sp>
    </p:spTree>
  </p:cSld>
  <p:clrMapOvr>
    <a:masterClrMapping/>
  </p:clrMapOvr>
  <p:transition spd="slow"/>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比较">
    <p:spTree>
      <p:nvGrpSpPr>
        <p:cNvPr id="1" name=""/>
        <p:cNvGrpSpPr/>
        <p:nvPr/>
      </p:nvGrpSpPr>
      <p:grpSpPr>
        <a:xfrm>
          <a:off x="0" y="0"/>
          <a:ext cx="0" cy="0"/>
        </a:xfrm>
      </p:grpSpPr>
      <p:sp>
        <p:nvSpPr>
          <p:cNvPr id="7" name="矩形 6"/>
          <p:cNvSpPr/>
          <p:nvPr>
            <p:custDataLst>
              <p:tags r:id="rId1"/>
            </p:custDataLst>
          </p:nvPr>
        </p:nvSpPr>
        <p:spPr>
          <a:xfrm>
            <a:off x="-9525" y="0"/>
            <a:ext cx="371475" cy="1076325"/>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buFontTx/>
              <a:buNone/>
              <a:defRPr/>
            </a:pPr>
            <a:endParaRPr lang="zh-CN" altLang="en-US" noProof="1">
              <a:latin typeface="黑体" panose="02010609060101010101" pitchFamily="49" charset="-122"/>
            </a:endParaRPr>
          </a:p>
        </p:txBody>
      </p:sp>
      <p:pic>
        <p:nvPicPr>
          <p:cNvPr id="8" name="图片 11"/>
          <p:cNvPicPr>
            <a:picLocks noChangeAspect="1" noChangeArrowheads="1"/>
          </p:cNvPicPr>
          <p:nvPr>
            <p:custDataLst>
              <p:tags r:id="rId3"/>
            </p:custDataLst>
          </p:nvPr>
        </p:nvPicPr>
        <p:blipFill>
          <a:blip r:embed="rId2">
            <a:extLst>
              <a:ext uri="{28A0092B-C50C-407E-A947-70E740481C1C}">
                <a14:useLocalDpi xmlns:a14="http://schemas.microsoft.com/office/drawing/2010/main" val="0"/>
              </a:ext>
            </a:extLst>
          </a:blip>
          <a:stretch>
            <a:fillRect/>
          </a:stretch>
        </p:blipFill>
        <p:spPr bwMode="auto">
          <a:xfrm>
            <a:off x="5591175" y="2895600"/>
            <a:ext cx="1009650" cy="100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文本占位符 2"/>
          <p:cNvSpPr>
            <a:spLocks noGrp="1"/>
          </p:cNvSpPr>
          <p:nvPr>
            <p:ph type="body" idx="1"/>
          </p:nvPr>
        </p:nvSpPr>
        <p:spPr>
          <a:xfrm>
            <a:off x="838200" y="1587204"/>
            <a:ext cx="4079345" cy="823912"/>
          </a:xfrm>
        </p:spPr>
        <p:txBody>
          <a:bodyPr anchor="b"/>
          <a:lstStyle>
            <a:lvl1pPr marL="0" indent="0">
              <a:buNone/>
              <a:defRPr sz="2400" b="1">
                <a:solidFill>
                  <a:schemeClr val="accent5">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t>单击此处编辑母版文本样式</a:t>
            </a:r>
            <a:endParaRPr lang="zh-CN" altLang="en-US" noProof="1"/>
          </a:p>
        </p:txBody>
      </p:sp>
      <p:sp>
        <p:nvSpPr>
          <p:cNvPr id="4" name="内容占位符 3"/>
          <p:cNvSpPr>
            <a:spLocks noGrp="1"/>
          </p:cNvSpPr>
          <p:nvPr>
            <p:ph sz="half" idx="2"/>
          </p:nvPr>
        </p:nvSpPr>
        <p:spPr>
          <a:xfrm>
            <a:off x="838200" y="2551812"/>
            <a:ext cx="4079345" cy="3574054"/>
          </a:xfrm>
        </p:spPr>
        <p:txBody>
          <a:bodyPr/>
          <a:lstStyle>
            <a:lvl1pPr>
              <a:defRPr sz="2400">
                <a:solidFill>
                  <a:schemeClr val="accent5">
                    <a:lumMod val="75000"/>
                  </a:schemeClr>
                </a:solidFill>
              </a:defRPr>
            </a:lvl1pPr>
            <a:lvl2pPr>
              <a:defRPr sz="2000">
                <a:solidFill>
                  <a:schemeClr val="accent5">
                    <a:lumMod val="75000"/>
                  </a:schemeClr>
                </a:solidFill>
              </a:defRPr>
            </a:lvl2pPr>
            <a:lvl3pPr>
              <a:defRPr sz="1800">
                <a:solidFill>
                  <a:schemeClr val="accent5">
                    <a:lumMod val="75000"/>
                  </a:schemeClr>
                </a:solidFill>
              </a:defRPr>
            </a:lvl3pPr>
            <a:lvl4pPr>
              <a:defRPr sz="1800">
                <a:solidFill>
                  <a:schemeClr val="accent5">
                    <a:lumMod val="75000"/>
                  </a:schemeClr>
                </a:solidFill>
              </a:defRPr>
            </a:lvl4pPr>
            <a:lvl5pPr>
              <a:defRPr sz="1800">
                <a:solidFill>
                  <a:schemeClr val="accent5">
                    <a:lumMod val="75000"/>
                  </a:schemeClr>
                </a:solidFill>
              </a:defRPr>
            </a:lvl5p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5" name="文本占位符 4"/>
          <p:cNvSpPr>
            <a:spLocks noGrp="1"/>
          </p:cNvSpPr>
          <p:nvPr>
            <p:ph type="body" sz="quarter" idx="3"/>
          </p:nvPr>
        </p:nvSpPr>
        <p:spPr>
          <a:xfrm>
            <a:off x="7271281" y="1587204"/>
            <a:ext cx="4082519" cy="823912"/>
          </a:xfrm>
        </p:spPr>
        <p:txBody>
          <a:bodyPr anchor="b"/>
          <a:lstStyle>
            <a:lvl1pPr marL="0" indent="0">
              <a:buNone/>
              <a:defRPr sz="2400" b="1">
                <a:solidFill>
                  <a:schemeClr val="accent5">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noProof="1"/>
              <a:t>单击此处编辑母版文本样式</a:t>
            </a:r>
            <a:endParaRPr lang="zh-CN" altLang="en-US" noProof="1"/>
          </a:p>
        </p:txBody>
      </p:sp>
      <p:sp>
        <p:nvSpPr>
          <p:cNvPr id="6" name="内容占位符 5"/>
          <p:cNvSpPr>
            <a:spLocks noGrp="1"/>
          </p:cNvSpPr>
          <p:nvPr>
            <p:ph sz="quarter" idx="4"/>
          </p:nvPr>
        </p:nvSpPr>
        <p:spPr>
          <a:xfrm>
            <a:off x="7271280" y="2551221"/>
            <a:ext cx="4082520" cy="3574054"/>
          </a:xfrm>
        </p:spPr>
        <p:txBody>
          <a:bodyPr/>
          <a:lstStyle>
            <a:lvl1pPr>
              <a:defRPr sz="2400">
                <a:solidFill>
                  <a:schemeClr val="accent5">
                    <a:lumMod val="75000"/>
                  </a:schemeClr>
                </a:solidFill>
              </a:defRPr>
            </a:lvl1pPr>
            <a:lvl2pPr>
              <a:defRPr sz="2000">
                <a:solidFill>
                  <a:schemeClr val="accent5">
                    <a:lumMod val="75000"/>
                  </a:schemeClr>
                </a:solidFill>
              </a:defRPr>
            </a:lvl2pPr>
            <a:lvl3pPr>
              <a:defRPr sz="1800">
                <a:solidFill>
                  <a:schemeClr val="accent5">
                    <a:lumMod val="75000"/>
                  </a:schemeClr>
                </a:solidFill>
              </a:defRPr>
            </a:lvl3pPr>
            <a:lvl4pPr>
              <a:defRPr sz="1800">
                <a:solidFill>
                  <a:schemeClr val="accent5">
                    <a:lumMod val="75000"/>
                  </a:schemeClr>
                </a:solidFill>
              </a:defRPr>
            </a:lvl4pPr>
            <a:lvl5pPr>
              <a:defRPr sz="1800">
                <a:solidFill>
                  <a:schemeClr val="accent5">
                    <a:lumMod val="75000"/>
                  </a:schemeClr>
                </a:solidFill>
              </a:defRPr>
            </a:lvl5p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2" name="标题 8"/>
          <p:cNvSpPr>
            <a:spLocks noGrp="1"/>
          </p:cNvSpPr>
          <p:nvPr>
            <p:ph type="title"/>
          </p:nvPr>
        </p:nvSpPr>
        <p:spPr>
          <a:xfrm>
            <a:off x="507365" y="494349"/>
            <a:ext cx="5995035" cy="621506"/>
          </a:xfrm>
        </p:spPr>
        <p:txBody>
          <a:bodyPr>
            <a:normAutofit/>
          </a:bodyPr>
          <a:lstStyle>
            <a:lvl1pPr>
              <a:defRPr sz="3200" b="1">
                <a:solidFill>
                  <a:schemeClr val="accent1"/>
                </a:solidFill>
              </a:defRPr>
            </a:lvl1pPr>
          </a:lstStyle>
          <a:p>
            <a:r>
              <a:rPr lang="zh-CN" altLang="en-US" noProof="1" smtClean="0"/>
              <a:t>单击此处编辑母版标题样式</a:t>
            </a:r>
            <a:endParaRPr lang="zh-CN" altLang="en-US" noProof="1"/>
          </a:p>
        </p:txBody>
      </p:sp>
      <p:sp>
        <p:nvSpPr>
          <p:cNvPr id="9" name="日期占位符 6"/>
          <p:cNvSpPr>
            <a:spLocks noGrp="1"/>
          </p:cNvSpPr>
          <p:nvPr>
            <p:ph type="dt" sz="half" idx="10"/>
          </p:nvPr>
        </p:nvSpPr>
        <p:spPr/>
        <p:txBody>
          <a:bodyPr/>
          <a:lstStyle>
            <a:lvl1pPr>
              <a:defRPr/>
            </a:lvl1pPr>
          </a:lstStyle>
          <a:p>
            <a:fld id="{66601010-55EB-400C-A6DC-0B3C2F49CB6C}" type="datetimeFigureOut">
              <a:rPr lang="zh-CN" altLang="en-US" smtClean="0"/>
              <a:t/>
            </a:fld>
            <a:endParaRPr lang="zh-CN" altLang="en-US"/>
          </a:p>
        </p:txBody>
      </p:sp>
      <p:sp>
        <p:nvSpPr>
          <p:cNvPr id="10" name="页脚占位符 7"/>
          <p:cNvSpPr>
            <a:spLocks noGrp="1"/>
          </p:cNvSpPr>
          <p:nvPr>
            <p:ph type="ftr" sz="quarter" idx="11"/>
          </p:nvPr>
        </p:nvSpPr>
        <p:spPr/>
        <p:txBody>
          <a:bodyPr/>
          <a:lstStyle>
            <a:lvl1pPr>
              <a:defRPr/>
            </a:lvl1pPr>
          </a:lstStyle>
          <a:p>
            <a:endParaRPr lang="zh-CN" altLang="en-US"/>
          </a:p>
        </p:txBody>
      </p:sp>
      <p:sp>
        <p:nvSpPr>
          <p:cNvPr id="11" name="灯片编号占位符 8"/>
          <p:cNvSpPr>
            <a:spLocks noGrp="1"/>
          </p:cNvSpPr>
          <p:nvPr>
            <p:ph type="sldNum" sz="quarter" idx="12"/>
          </p:nvPr>
        </p:nvSpPr>
        <p:spPr/>
        <p:txBody>
          <a:bodyPr/>
          <a:lstStyle>
            <a:lvl1pPr>
              <a:defRPr smtClean="0"/>
            </a:lvl1pPr>
          </a:lstStyle>
          <a:p>
            <a:fld id="{5B8AA19E-86EA-43A9-AF2B-49491354E399}" type="slidenum">
              <a:rPr lang="zh-CN" altLang="en-US" smtClean="0"/>
              <a:t/>
            </a:fld>
            <a:endParaRPr lang="zh-CN" altLang="en-US"/>
          </a:p>
        </p:txBody>
      </p:sp>
    </p:spTree>
  </p:cSld>
  <p:clrMapOvr>
    <a:masterClrMapping/>
  </p:clrMapOvr>
  <p:transition spd="slow"/>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cxnSp>
        <p:nvCxnSpPr>
          <p:cNvPr id="3" name="直接连接符 6"/>
          <p:cNvCxnSpPr/>
          <p:nvPr/>
        </p:nvCxnSpPr>
        <p:spPr>
          <a:xfrm flipH="1">
            <a:off x="0" y="2995613"/>
            <a:ext cx="2587625" cy="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4" name="直接连接符 3"/>
          <p:cNvCxnSpPr/>
          <p:nvPr/>
        </p:nvCxnSpPr>
        <p:spPr>
          <a:xfrm flipH="1" flipV="1">
            <a:off x="9605963" y="2995613"/>
            <a:ext cx="2587625" cy="0"/>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pic>
        <p:nvPicPr>
          <p:cNvPr id="5" name="Picture 4" descr="Picture1"/>
          <p:cNvPicPr>
            <a:picLocks noChangeAspect="1" noChangeArrowheads="1"/>
          </p:cNvPicPr>
          <p:nvPr/>
        </p:nvPicPr>
        <p:blipFill>
          <a:blip r:embed="rId1">
            <a:extLst>
              <a:ext uri="{28A0092B-C50C-407E-A947-70E740481C1C}">
                <a14:useLocalDpi xmlns:a14="http://schemas.microsoft.com/office/drawing/2010/main" val="0"/>
              </a:ext>
            </a:extLst>
          </a:blip>
          <a:stretch>
            <a:fillRect/>
          </a:stretch>
        </p:blipFill>
        <p:spPr bwMode="auto">
          <a:xfrm>
            <a:off x="0" y="3409950"/>
            <a:ext cx="12193588" cy="291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标题 1"/>
          <p:cNvSpPr>
            <a:spLocks noGrp="1"/>
          </p:cNvSpPr>
          <p:nvPr>
            <p:ph type="title"/>
          </p:nvPr>
        </p:nvSpPr>
        <p:spPr>
          <a:xfrm>
            <a:off x="2388648" y="2124926"/>
            <a:ext cx="7416824" cy="1741730"/>
          </a:xfrm>
        </p:spPr>
        <p:txBody>
          <a:bodyPr>
            <a:noAutofit/>
          </a:bodyPr>
          <a:lstStyle>
            <a:lvl1pPr algn="ctr">
              <a:defRPr sz="7200" b="1">
                <a:effectLst>
                  <a:outerShdw blurRad="38100" dist="38100" dir="2700000" algn="tl">
                    <a:srgbClr val="000000">
                      <a:alpha val="43137"/>
                    </a:srgbClr>
                  </a:outerShdw>
                </a:effectLst>
              </a:defRPr>
            </a:lvl1pPr>
          </a:lstStyle>
          <a:p>
            <a:r>
              <a:rPr lang="zh-CN" altLang="en-US" noProof="1" smtClean="0"/>
              <a:t>单击此处编辑母版标题样式</a:t>
            </a:r>
            <a:endParaRPr lang="zh-CN" altLang="en-US" noProof="1"/>
          </a:p>
        </p:txBody>
      </p:sp>
      <p:sp>
        <p:nvSpPr>
          <p:cNvPr id="6" name="日期占位符 2"/>
          <p:cNvSpPr>
            <a:spLocks noGrp="1"/>
          </p:cNvSpPr>
          <p:nvPr>
            <p:ph type="dt" sz="half" idx="10"/>
          </p:nvPr>
        </p:nvSpPr>
        <p:spPr/>
        <p:txBody>
          <a:bodyPr/>
          <a:lstStyle>
            <a:lvl1pPr>
              <a:defRPr/>
            </a:lvl1pPr>
          </a:lstStyle>
          <a:p>
            <a:pPr>
              <a:defRPr/>
            </a:pPr>
            <a:endParaRPr lang="zh-CN" altLang="en-US"/>
          </a:p>
        </p:txBody>
      </p:sp>
      <p:sp>
        <p:nvSpPr>
          <p:cNvPr id="7" name="页脚占位符 3"/>
          <p:cNvSpPr>
            <a:spLocks noGrp="1"/>
          </p:cNvSpPr>
          <p:nvPr>
            <p:ph type="ftr" sz="quarter" idx="11"/>
          </p:nvPr>
        </p:nvSpPr>
        <p:spPr/>
        <p:txBody>
          <a:bodyPr/>
          <a:lstStyle>
            <a:lvl1pPr>
              <a:defRPr/>
            </a:lvl1pPr>
          </a:lstStyle>
          <a:p>
            <a:pPr>
              <a:defRPr/>
            </a:pPr>
            <a:endParaRPr lang="zh-CN" altLang="en-US"/>
          </a:p>
        </p:txBody>
      </p:sp>
      <p:sp>
        <p:nvSpPr>
          <p:cNvPr id="8" name="灯片编号占位符 4"/>
          <p:cNvSpPr>
            <a:spLocks noGrp="1"/>
          </p:cNvSpPr>
          <p:nvPr>
            <p:ph type="sldNum" sz="quarter" idx="12"/>
          </p:nvPr>
        </p:nvSpPr>
        <p:spPr/>
        <p:txBody>
          <a:bodyPr/>
          <a:lstStyle>
            <a:lvl1pPr>
              <a:defRPr smtClean="0"/>
            </a:lvl1pPr>
          </a:lstStyle>
          <a:p>
            <a:pPr>
              <a:defRPr/>
            </a:pPr>
            <a:fld id="{69D602DD-68A8-41A2-B35E-86A5C6EDDC19}" type="slidenum">
              <a:rPr lang="zh-CN" altLang="en-US"/>
              <a:t/>
            </a:fld>
            <a:endParaRPr lang="zh-CN" altLang="en-US"/>
          </a:p>
        </p:txBody>
      </p:sp>
    </p:spTree>
  </p:cSld>
  <p:clrMapOvr>
    <a:masterClrMapping/>
  </p:clrMapOvr>
  <p:transition spd="slow"/>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3"/>
          <p:cNvSpPr>
            <a:spLocks noGrp="1"/>
          </p:cNvSpPr>
          <p:nvPr>
            <p:ph type="dt" sz="half" idx="10"/>
          </p:nvPr>
        </p:nvSpPr>
        <p:spPr/>
        <p:txBody>
          <a:bodyPr/>
          <a:lstStyle>
            <a:lvl1pPr>
              <a:defRPr/>
            </a:lvl1pPr>
          </a:lstStyle>
          <a:p>
            <a:fld id="{66601010-55EB-400C-A6DC-0B3C2F49CB6C}" type="datetimeFigureOut">
              <a:rPr lang="zh-CN" altLang="en-US" smtClean="0"/>
              <a:t/>
            </a:fld>
            <a:endParaRPr lang="zh-CN" altLang="en-US"/>
          </a:p>
        </p:txBody>
      </p:sp>
      <p:sp>
        <p:nvSpPr>
          <p:cNvPr id="3" name="页脚占位符 4"/>
          <p:cNvSpPr>
            <a:spLocks noGrp="1"/>
          </p:cNvSpPr>
          <p:nvPr>
            <p:ph type="ftr" sz="quarter" idx="11"/>
          </p:nvPr>
        </p:nvSpPr>
        <p:spPr/>
        <p:txBody>
          <a:bodyPr/>
          <a:lstStyle>
            <a:lvl1pPr>
              <a:defRPr/>
            </a:lvl1pPr>
          </a:lstStyle>
          <a:p>
            <a:endParaRPr lang="zh-CN" altLang="en-US"/>
          </a:p>
        </p:txBody>
      </p:sp>
      <p:sp>
        <p:nvSpPr>
          <p:cNvPr id="4" name="灯片编号占位符 5"/>
          <p:cNvSpPr>
            <a:spLocks noGrp="1"/>
          </p:cNvSpPr>
          <p:nvPr>
            <p:ph type="sldNum" sz="quarter" idx="12"/>
          </p:nvPr>
        </p:nvSpPr>
        <p:spPr/>
        <p:txBody>
          <a:bodyPr/>
          <a:lstStyle>
            <a:lvl1pPr>
              <a:defRPr/>
            </a:lvl1pPr>
          </a:lstStyle>
          <a:p>
            <a:fld id="{5B8AA19E-86EA-43A9-AF2B-49491354E399}" type="slidenum">
              <a:rPr lang="zh-CN" altLang="en-US" smtClean="0"/>
              <a:t/>
            </a:fld>
            <a:endParaRPr lang="zh-CN" altLang="en-US"/>
          </a:p>
        </p:txBody>
      </p:sp>
    </p:spTree>
  </p:cSld>
  <p:clrMapOvr>
    <a:masterClrMapping/>
  </p:clrMapOvr>
  <p:transition spd="slow"/>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5" name="矩形 4"/>
          <p:cNvSpPr/>
          <p:nvPr>
            <p:custDataLst>
              <p:tags r:id="rId1"/>
            </p:custDataLst>
          </p:nvPr>
        </p:nvSpPr>
        <p:spPr>
          <a:xfrm>
            <a:off x="-9525" y="0"/>
            <a:ext cx="371475" cy="1076325"/>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buFontTx/>
              <a:buNone/>
              <a:defRPr/>
            </a:pPr>
            <a:endParaRPr lang="zh-CN" altLang="en-US" noProof="1">
              <a:latin typeface="黑体" panose="02010609060101010101" pitchFamily="49" charset="-122"/>
            </a:endParaRPr>
          </a:p>
        </p:txBody>
      </p:sp>
      <p:sp>
        <p:nvSpPr>
          <p:cNvPr id="2" name="标题 1"/>
          <p:cNvSpPr>
            <a:spLocks noGrp="1"/>
          </p:cNvSpPr>
          <p:nvPr>
            <p:ph type="title"/>
          </p:nvPr>
        </p:nvSpPr>
        <p:spPr>
          <a:xfrm>
            <a:off x="839787" y="457200"/>
            <a:ext cx="4165200" cy="1600200"/>
          </a:xfrm>
        </p:spPr>
        <p:txBody>
          <a:bodyPr anchor="t">
            <a:normAutofit/>
          </a:bodyPr>
          <a:lstStyle>
            <a:lvl1pPr>
              <a:defRPr sz="3200">
                <a:solidFill>
                  <a:schemeClr val="accent1"/>
                </a:solidFill>
              </a:defRPr>
            </a:lvl1pPr>
          </a:lstStyle>
          <a:p>
            <a:r>
              <a:rPr lang="zh-CN" altLang="en-US" noProof="1"/>
              <a:t>单击此处编辑母版标题样式</a:t>
            </a:r>
            <a:endParaRPr lang="zh-CN" altLang="en-US" noProof="1"/>
          </a:p>
        </p:txBody>
      </p:sp>
      <p:sp>
        <p:nvSpPr>
          <p:cNvPr id="3" name="图片占位符 2"/>
          <p:cNvSpPr>
            <a:spLocks noGrp="1" noChangeAspect="1"/>
          </p:cNvSpPr>
          <p:nvPr>
            <p:ph type="pic" idx="1"/>
          </p:nvPr>
        </p:nvSpPr>
        <p:spPr>
          <a:xfrm>
            <a:off x="5184000" y="457200"/>
            <a:ext cx="6170400" cy="54036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zh-CN" altLang="en-US" noProof="1"/>
          </a:p>
        </p:txBody>
      </p:sp>
      <p:sp>
        <p:nvSpPr>
          <p:cNvPr id="4" name="文本占位符 3"/>
          <p:cNvSpPr>
            <a:spLocks noGrp="1"/>
          </p:cNvSpPr>
          <p:nvPr>
            <p:ph type="body" sz="half" idx="2"/>
          </p:nvPr>
        </p:nvSpPr>
        <p:spPr>
          <a:xfrm>
            <a:off x="839787" y="2057400"/>
            <a:ext cx="4165200" cy="3811588"/>
          </a:xfrm>
        </p:spPr>
        <p:txBody>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noProof="1"/>
              <a:t>单击此处编辑母版文本样式</a:t>
            </a:r>
            <a:endParaRPr lang="zh-CN" altLang="en-US" noProof="1"/>
          </a:p>
        </p:txBody>
      </p:sp>
      <p:sp>
        <p:nvSpPr>
          <p:cNvPr id="6" name="日期占位符 4"/>
          <p:cNvSpPr>
            <a:spLocks noGrp="1"/>
          </p:cNvSpPr>
          <p:nvPr>
            <p:ph type="dt" sz="half" idx="10"/>
          </p:nvPr>
        </p:nvSpPr>
        <p:spPr/>
        <p:txBody>
          <a:bodyPr/>
          <a:lstStyle>
            <a:lvl1pPr>
              <a:defRPr/>
            </a:lvl1pPr>
          </a:lstStyle>
          <a:p>
            <a:pPr lvl="0" eaLnBrk="1" hangingPunct="1"/>
            <a:endParaRPr lang="zh-CN" altLang="en-US">
              <a:latin typeface="DejaVu Sans" panose="020b0603030804020204" charset="2"/>
            </a:endParaRPr>
          </a:p>
        </p:txBody>
      </p:sp>
      <p:sp>
        <p:nvSpPr>
          <p:cNvPr id="7" name="页脚占位符 5"/>
          <p:cNvSpPr>
            <a:spLocks noGrp="1"/>
          </p:cNvSpPr>
          <p:nvPr>
            <p:ph type="ftr" sz="quarter" idx="11"/>
          </p:nvPr>
        </p:nvSpPr>
        <p:spPr/>
        <p:txBody>
          <a:bodyPr/>
          <a:lstStyle>
            <a:lvl1pPr>
              <a:defRPr/>
            </a:lvl1pPr>
          </a:lstStyle>
          <a:p>
            <a:pPr lvl="0" eaLnBrk="1" hangingPunct="1"/>
            <a:endParaRPr lang="zh-CN" altLang="en-US">
              <a:latin typeface="DejaVu Sans" panose="020b0603030804020204" charset="2"/>
            </a:endParaRPr>
          </a:p>
        </p:txBody>
      </p:sp>
      <p:sp>
        <p:nvSpPr>
          <p:cNvPr id="8" name="灯片编号占位符 6"/>
          <p:cNvSpPr>
            <a:spLocks noGrp="1"/>
          </p:cNvSpPr>
          <p:nvPr>
            <p:ph type="sldNum" sz="quarter" idx="12"/>
          </p:nvPr>
        </p:nvSpPr>
        <p:spPr/>
        <p:txBody>
          <a:bodyPr/>
          <a:lstStyle>
            <a:lvl1pPr>
              <a:defRPr smtClean="0"/>
            </a:lvl1pPr>
          </a:lstStyle>
          <a:p>
            <a:pPr lvl="0" eaLnBrk="1" hangingPunct="1"/>
            <a:fld id="{9A0DB2DC-4C9A-4742-B13C-FB6460FD3503}" type="slidenum">
              <a:rPr lang="zh-CN" altLang="en-US">
                <a:latin typeface="DejaVu Sans" panose="020b0603030804020204" charset="2"/>
              </a:rPr>
              <a:t/>
            </a:fld>
            <a:endParaRPr lang="zh-CN" altLang="en-US">
              <a:latin typeface="DejaVu Sans" panose="020b0603030804020204" charset="2"/>
            </a:endParaRPr>
          </a:p>
        </p:txBody>
      </p:sp>
    </p:spTree>
  </p:cSld>
  <p:clrMapOvr>
    <a:masterClrMapping/>
  </p:clrMapOvr>
  <p:transition spd="slow"/>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4" name="矩形 6"/>
          <p:cNvSpPr/>
          <p:nvPr>
            <p:custDataLst>
              <p:tags r:id="rId1"/>
            </p:custDataLst>
          </p:nvPr>
        </p:nvSpPr>
        <p:spPr>
          <a:xfrm>
            <a:off x="-9525" y="0"/>
            <a:ext cx="371475" cy="1076325"/>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buFontTx/>
              <a:buNone/>
              <a:defRPr/>
            </a:pPr>
            <a:endParaRPr lang="zh-CN" altLang="en-US" noProof="1">
              <a:latin typeface="黑体" panose="02010609060101010101" pitchFamily="49" charset="-122"/>
            </a:endParaRPr>
          </a:p>
        </p:txBody>
      </p:sp>
      <p:sp>
        <p:nvSpPr>
          <p:cNvPr id="2" name="竖排标题 1"/>
          <p:cNvSpPr>
            <a:spLocks noGrp="1"/>
          </p:cNvSpPr>
          <p:nvPr>
            <p:ph type="title" orient="vert"/>
          </p:nvPr>
        </p:nvSpPr>
        <p:spPr>
          <a:xfrm>
            <a:off x="9824484" y="365125"/>
            <a:ext cx="1529316" cy="5811838"/>
          </a:xfrm>
        </p:spPr>
        <p:txBody>
          <a:bodyPr vert="eaVert">
            <a:normAutofit/>
          </a:bodyPr>
          <a:lstStyle>
            <a:lvl1pPr>
              <a:defRPr sz="3200">
                <a:solidFill>
                  <a:schemeClr val="accent1"/>
                </a:solidFill>
              </a:defRPr>
            </a:lvl1pPr>
          </a:lstStyle>
          <a:p>
            <a:r>
              <a:rPr lang="zh-CN" altLang="en-US" noProof="1"/>
              <a:t>单击此处编辑母版标题样式</a:t>
            </a:r>
            <a:endParaRPr lang="zh-CN" altLang="en-US" noProof="1"/>
          </a:p>
        </p:txBody>
      </p:sp>
      <p:sp>
        <p:nvSpPr>
          <p:cNvPr id="3" name="竖排文字占位符 2"/>
          <p:cNvSpPr>
            <a:spLocks noGrp="1"/>
          </p:cNvSpPr>
          <p:nvPr>
            <p:ph type="body" orient="vert" idx="1"/>
          </p:nvPr>
        </p:nvSpPr>
        <p:spPr>
          <a:xfrm>
            <a:off x="838200" y="365125"/>
            <a:ext cx="8879958" cy="5811838"/>
          </a:xfrm>
        </p:spPr>
        <p:txBody>
          <a:bodyPr vert="eaVert"/>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5" name="日期占位符 3"/>
          <p:cNvSpPr>
            <a:spLocks noGrp="1"/>
          </p:cNvSpPr>
          <p:nvPr>
            <p:ph type="dt" sz="half" idx="10"/>
          </p:nvPr>
        </p:nvSpPr>
        <p:spPr/>
        <p:txBody>
          <a:bodyPr/>
          <a:lstStyle>
            <a:lvl1pPr>
              <a:defRPr/>
            </a:lvl1pPr>
          </a:lstStyle>
          <a:p>
            <a:fld id="{66601010-55EB-400C-A6DC-0B3C2F49CB6C}" type="datetimeFigureOut">
              <a:rPr lang="zh-CN" altLang="en-US" smtClean="0"/>
              <a:t/>
            </a:fld>
            <a:endParaRPr lang="zh-CN" altLang="en-US"/>
          </a:p>
        </p:txBody>
      </p:sp>
      <p:sp>
        <p:nvSpPr>
          <p:cNvPr id="6" name="页脚占位符 4"/>
          <p:cNvSpPr>
            <a:spLocks noGrp="1"/>
          </p:cNvSpPr>
          <p:nvPr>
            <p:ph type="ftr" sz="quarter" idx="11"/>
          </p:nvPr>
        </p:nvSpPr>
        <p:spPr/>
        <p:txBody>
          <a:bodyPr/>
          <a:lstStyle>
            <a:lvl1pPr>
              <a:defRPr/>
            </a:lvl1pPr>
          </a:lstStyle>
          <a:p>
            <a:endParaRPr lang="zh-CN" altLang="en-US"/>
          </a:p>
        </p:txBody>
      </p:sp>
      <p:sp>
        <p:nvSpPr>
          <p:cNvPr id="7" name="灯片编号占位符 5"/>
          <p:cNvSpPr>
            <a:spLocks noGrp="1"/>
          </p:cNvSpPr>
          <p:nvPr>
            <p:ph type="sldNum" sz="quarter" idx="12"/>
          </p:nvPr>
        </p:nvSpPr>
        <p:spPr/>
        <p:txBody>
          <a:bodyPr/>
          <a:lstStyle>
            <a:lvl1pPr>
              <a:defRPr smtClean="0"/>
            </a:lvl1pPr>
          </a:lstStyle>
          <a:p>
            <a:fld id="{5B8AA19E-86EA-43A9-AF2B-49491354E399}" type="slidenum">
              <a:rPr lang="zh-CN" altLang="en-US" smtClean="0"/>
              <a:t/>
            </a:fld>
            <a:endParaRPr lang="zh-CN" altLang="en-US"/>
          </a:p>
        </p:txBody>
      </p:sp>
    </p:spTree>
  </p:cSld>
  <p:clrMapOvr>
    <a:masterClrMapping/>
  </p:clrMapOvr>
  <p:transition spd="slow"/>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内容">
    <p:spTree>
      <p:nvGrpSpPr>
        <p:cNvPr id="1" name=""/>
        <p:cNvGrpSpPr/>
        <p:nvPr/>
      </p:nvGrpSpPr>
      <p:grpSpPr>
        <a:xfrm>
          <a:off x="0" y="0"/>
          <a:ext cx="0" cy="0"/>
        </a:xfrm>
      </p:grpSpPr>
      <p:sp>
        <p:nvSpPr>
          <p:cNvPr id="3" name="矩形 2"/>
          <p:cNvSpPr/>
          <p:nvPr>
            <p:custDataLst>
              <p:tags r:id="rId1"/>
            </p:custDataLst>
          </p:nvPr>
        </p:nvSpPr>
        <p:spPr>
          <a:xfrm>
            <a:off x="-9525" y="0"/>
            <a:ext cx="371475" cy="1076325"/>
          </a:xfrm>
          <a:prstGeom prst="rect">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buFontTx/>
              <a:buNone/>
              <a:defRPr/>
            </a:pPr>
            <a:endParaRPr lang="zh-CN" altLang="en-US" noProof="1">
              <a:latin typeface="黑体" panose="02010609060101010101" pitchFamily="49" charset="-122"/>
            </a:endParaRPr>
          </a:p>
        </p:txBody>
      </p:sp>
      <p:sp>
        <p:nvSpPr>
          <p:cNvPr id="7" name="内容占位符 6"/>
          <p:cNvSpPr>
            <a:spLocks noGrp="1"/>
          </p:cNvSpPr>
          <p:nvPr>
            <p:ph sz="quarter" idx="13"/>
          </p:nvPr>
        </p:nvSpPr>
        <p:spPr>
          <a:xfrm>
            <a:off x="838200" y="551543"/>
            <a:ext cx="10515600" cy="5558971"/>
          </a:xfrm>
        </p:spPr>
        <p:txBody>
          <a:body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4" name="日期占位符 2"/>
          <p:cNvSpPr>
            <a:spLocks noGrp="1"/>
          </p:cNvSpPr>
          <p:nvPr>
            <p:ph type="dt" sz="half" idx="14"/>
          </p:nvPr>
        </p:nvSpPr>
        <p:spPr/>
        <p:txBody>
          <a:bodyPr/>
          <a:lstStyle>
            <a:lvl1pPr>
              <a:defRPr/>
            </a:lvl1pPr>
          </a:lstStyle>
          <a:p>
            <a:pPr>
              <a:defRPr/>
            </a:pPr>
            <a:endParaRPr lang="zh-CN" altLang="en-US"/>
          </a:p>
        </p:txBody>
      </p:sp>
      <p:sp>
        <p:nvSpPr>
          <p:cNvPr id="5" name="页脚占位符 3"/>
          <p:cNvSpPr>
            <a:spLocks noGrp="1"/>
          </p:cNvSpPr>
          <p:nvPr>
            <p:ph type="ftr" sz="quarter" idx="15"/>
          </p:nvPr>
        </p:nvSpPr>
        <p:spPr/>
        <p:txBody>
          <a:bodyPr/>
          <a:lstStyle>
            <a:lvl1pPr>
              <a:defRPr/>
            </a:lvl1pPr>
          </a:lstStyle>
          <a:p>
            <a:pPr>
              <a:defRPr/>
            </a:pPr>
            <a:endParaRPr lang="zh-CN" altLang="en-US"/>
          </a:p>
        </p:txBody>
      </p:sp>
      <p:sp>
        <p:nvSpPr>
          <p:cNvPr id="6" name="灯片编号占位符 4"/>
          <p:cNvSpPr>
            <a:spLocks noGrp="1"/>
          </p:cNvSpPr>
          <p:nvPr>
            <p:ph type="sldNum" sz="quarter" idx="16"/>
          </p:nvPr>
        </p:nvSpPr>
        <p:spPr/>
        <p:txBody>
          <a:bodyPr/>
          <a:lstStyle>
            <a:lvl1pPr>
              <a:defRPr smtClean="0"/>
            </a:lvl1pPr>
          </a:lstStyle>
          <a:p>
            <a:pPr>
              <a:defRPr/>
            </a:pPr>
            <a:fld id="{3E721D1B-C01E-45AF-9DD9-BA16BDAEAF0C}" type="slidenum">
              <a:rPr lang="zh-CN" altLang="en-US"/>
              <a:t/>
            </a:fld>
            <a:endParaRPr lang="zh-CN" altLang="en-US"/>
          </a:p>
        </p:txBody>
      </p:sp>
    </p:spTree>
  </p:cSld>
  <p:clrMapOvr>
    <a:masterClrMapping/>
  </p:clrMapOvr>
  <p:transition spd="slow"/>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66601010-55EB-400C-A6DC-0B3C2F49CB6C}"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B8AA19E-86EA-43A9-AF2B-49491354E399}" type="slidenum">
              <a:rPr lang="zh-CN" altLang="en-US" smtClean="0"/>
              <a:t/>
            </a:fld>
            <a:endParaRPr lang="zh-CN" altLang="en-US"/>
          </a:p>
        </p:txBody>
      </p:sp>
    </p:spTree>
  </p:cSld>
  <p:clrMapOvr>
    <a:masterClrMapping/>
  </p:clrMapOvr>
  <p:transition spd="slow"/>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tags" Target="../tags/tag11.xml" /><Relationship Id="rId15" Type="http://schemas.openxmlformats.org/officeDocument/2006/relationships/tags" Target="../tags/tag12.xml" /><Relationship Id="rId16" Type="http://schemas.openxmlformats.org/officeDocument/2006/relationships/tags" Target="../tags/tag13.xml" /><Relationship Id="rId17"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solidFill>
          <a:srgbClr val="FFFFFF"/>
        </a:solidFill>
        <a:effectLst/>
      </p:bgPr>
    </p:bg>
    <p:spTree>
      <p:nvGrpSpPr>
        <p:cNvPr id="1" name=""/>
        <p:cNvGrpSpPr/>
        <p:nvPr/>
      </p:nvGrpSpPr>
      <p:grpSpPr>
        <a:xfrm>
          <a:off x="0" y="0"/>
          <a:ext cx="0" cy="0"/>
        </a:xfrm>
      </p:grpSpPr>
      <p:sp>
        <p:nvSpPr>
          <p:cNvPr id="1026" name="标题占位符 1"/>
          <p:cNvSpPr>
            <a:spLocks noGrp="1" noChangeArrowheads="1"/>
          </p:cNvSpPr>
          <p:nvPr>
            <p:ph type="title" idx="4294967295"/>
            <p:custDataLst>
              <p:tags r:id="rId14"/>
            </p:custDataLst>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p>
            <a:pPr lvl="0"/>
            <a:r>
              <a:rPr lang="zh-CN" altLang="en-US" smtClean="0"/>
              <a:t>单击此处编辑母版标题样式</a:t>
            </a:r>
            <a:endParaRPr lang="zh-CN" altLang="en-US" smtClean="0"/>
          </a:p>
        </p:txBody>
      </p:sp>
      <p:sp>
        <p:nvSpPr>
          <p:cNvPr id="1027" name="文本占位符 2"/>
          <p:cNvSpPr>
            <a:spLocks noGrp="1" noChangeArrowheads="1"/>
          </p:cNvSpPr>
          <p:nvPr>
            <p:ph type="body" idx="9"/>
            <p:custDataLst>
              <p:tags r:id="rId15"/>
            </p:custDataLst>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lvl="0"/>
            <a:r>
              <a:rPr lang="en-US" altLang="en-US" smtClean="0"/>
              <a:t>单击此处编辑母版文本样式</a:t>
            </a:r>
            <a:endParaRPr lang="en-US" altLang="en-US" smtClean="0"/>
          </a:p>
          <a:p>
            <a:pPr lvl="1"/>
            <a:r>
              <a:rPr lang="en-US" altLang="en-US" smtClean="0"/>
              <a:t>第二级</a:t>
            </a:r>
            <a:endParaRPr lang="en-US" altLang="en-US" smtClean="0"/>
          </a:p>
          <a:p>
            <a:pPr lvl="2"/>
            <a:r>
              <a:rPr lang="en-US" altLang="en-US" smtClean="0"/>
              <a:t>第三级</a:t>
            </a:r>
            <a:endParaRPr lang="en-US" altLang="en-US" smtClean="0"/>
          </a:p>
          <a:p>
            <a:pPr lvl="3"/>
            <a:r>
              <a:rPr lang="en-US" altLang="en-US" smtClean="0"/>
              <a:t>第四级</a:t>
            </a:r>
            <a:endParaRPr lang="en-US" altLang="en-US" smtClean="0"/>
          </a:p>
          <a:p>
            <a:pPr lvl="4"/>
            <a:r>
              <a:rPr lang="en-US" altLang="en-US" smtClean="0"/>
              <a:t>第五级</a:t>
            </a:r>
            <a:endParaRPr lang="en-US" altLang="en-US" smtClean="0"/>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normAutofit/>
          </a:bodyPr>
          <a:lstStyle>
            <a:defPPr>
              <a:defRPr lang="zh-CN"/>
            </a:defPPr>
            <a:lvl1pPr marL="0" algn="l" defTabSz="914400" rtl="0" eaLnBrk="1" fontAlgn="auto" latinLnBrk="0" hangingPunct="1">
              <a:buFontTx/>
              <a:buNone/>
              <a:defRPr sz="1200" kern="1200" noProof="1">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6601010-55EB-400C-A6DC-0B3C2F49CB6C}" type="datetimeFigureOut">
              <a:rPr lang="zh-CN" altLang="en-US" smtClean="0"/>
              <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fontAlgn="auto" latinLnBrk="0" hangingPunct="1">
              <a:buFontTx/>
              <a:buNone/>
              <a:defRPr sz="1200" kern="1200" noProof="1">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normAutofit/>
          </a:bodyPr>
          <a:lstStyle>
            <a:defPPr>
              <a:defRPr lang="zh-CN"/>
            </a:defPPr>
            <a:lvl1pPr marL="0" algn="r" defTabSz="914400" rtl="0" eaLnBrk="1" fontAlgn="auto" latinLnBrk="0" hangingPunct="1">
              <a:buFontTx/>
              <a:buNone/>
              <a:defRPr sz="1200" kern="1200" noProof="1">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B8AA19E-86EA-43A9-AF2B-49491354E399}" type="slidenum">
              <a:rPr lang="zh-CN" altLang="en-US" smtClean="0"/>
              <a:t>0</a:t>
            </a:fld>
            <a:endParaRPr lang="zh-CN" altLang="en-US"/>
          </a:p>
        </p:txBody>
      </p:sp>
      <p:sp>
        <p:nvSpPr>
          <p:cNvPr id="7" name="KSO_TEMPLATE" hidden="1"/>
          <p:cNvSpPr/>
          <p:nvPr>
            <p:custDataLst>
              <p:tags r:id="rId16"/>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buFontTx/>
              <a:buNone/>
              <a:defRPr/>
            </a:pPr>
            <a:endParaRPr lang="zh-CN" altLang="en-US" noProof="1"/>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Lst>
  <p:transition spd="slow"/>
  <p:timing/>
  <p:txStyles>
    <p:titleStyle>
      <a:lvl1pPr algn="l" rtl="0" fontAlgn="base">
        <a:lnSpc>
          <a:spcPct val="90000"/>
        </a:lnSpc>
        <a:spcBef>
          <a:spcPct val="0"/>
        </a:spcBef>
        <a:spcAft>
          <a:spcPct val="0"/>
        </a:spcAft>
        <a:defRPr sz="3200" kern="1200">
          <a:solidFill>
            <a:schemeClr val="accent1"/>
          </a:solidFill>
          <a:latin typeface="+mj-lt"/>
          <a:ea typeface="黑体" panose="02010609060101010101" pitchFamily="49" charset="-122"/>
          <a:cs typeface="+mj-cs"/>
        </a:defRPr>
      </a:lvl1pPr>
      <a:lvl2pPr algn="l" rtl="0" fontAlgn="base">
        <a:lnSpc>
          <a:spcPct val="90000"/>
        </a:lnSpc>
        <a:spcBef>
          <a:spcPct val="0"/>
        </a:spcBef>
        <a:spcAft>
          <a:spcPct val="0"/>
        </a:spcAft>
        <a:defRPr sz="3200">
          <a:solidFill>
            <a:schemeClr val="accent1"/>
          </a:solidFill>
          <a:latin typeface="Arial" pitchFamily="34" charset="0"/>
          <a:ea typeface="黑体" panose="02010609060101010101" pitchFamily="49" charset="-122"/>
        </a:defRPr>
      </a:lvl2pPr>
      <a:lvl3pPr algn="l" rtl="0" fontAlgn="base">
        <a:lnSpc>
          <a:spcPct val="90000"/>
        </a:lnSpc>
        <a:spcBef>
          <a:spcPct val="0"/>
        </a:spcBef>
        <a:spcAft>
          <a:spcPct val="0"/>
        </a:spcAft>
        <a:defRPr sz="3200">
          <a:solidFill>
            <a:schemeClr val="accent1"/>
          </a:solidFill>
          <a:latin typeface="Arial" pitchFamily="34" charset="0"/>
          <a:ea typeface="黑体" panose="02010609060101010101" pitchFamily="49" charset="-122"/>
        </a:defRPr>
      </a:lvl3pPr>
      <a:lvl4pPr algn="l" rtl="0" fontAlgn="base">
        <a:lnSpc>
          <a:spcPct val="90000"/>
        </a:lnSpc>
        <a:spcBef>
          <a:spcPct val="0"/>
        </a:spcBef>
        <a:spcAft>
          <a:spcPct val="0"/>
        </a:spcAft>
        <a:defRPr sz="3200">
          <a:solidFill>
            <a:schemeClr val="accent1"/>
          </a:solidFill>
          <a:latin typeface="Arial" pitchFamily="34" charset="0"/>
          <a:ea typeface="黑体" panose="02010609060101010101" pitchFamily="49" charset="-122"/>
        </a:defRPr>
      </a:lvl4pPr>
      <a:lvl5pPr algn="l" rtl="0" fontAlgn="base">
        <a:lnSpc>
          <a:spcPct val="90000"/>
        </a:lnSpc>
        <a:spcBef>
          <a:spcPct val="0"/>
        </a:spcBef>
        <a:spcAft>
          <a:spcPct val="0"/>
        </a:spcAft>
        <a:defRPr sz="3200">
          <a:solidFill>
            <a:schemeClr val="accent1"/>
          </a:solidFill>
          <a:latin typeface="Arial" pitchFamily="34" charset="0"/>
          <a:ea typeface="黑体" panose="02010609060101010101" pitchFamily="49" charset="-122"/>
        </a:defRPr>
      </a:lvl5pPr>
      <a:lvl6pPr marL="457200" algn="l" rtl="0" fontAlgn="base">
        <a:lnSpc>
          <a:spcPct val="90000"/>
        </a:lnSpc>
        <a:spcBef>
          <a:spcPct val="0"/>
        </a:spcBef>
        <a:spcAft>
          <a:spcPct val="0"/>
        </a:spcAft>
        <a:defRPr sz="3200">
          <a:solidFill>
            <a:schemeClr val="accent1"/>
          </a:solidFill>
          <a:latin typeface="Arial" pitchFamily="34" charset="0"/>
          <a:ea typeface="黑体" panose="02010609060101010101" pitchFamily="49" charset="-122"/>
        </a:defRPr>
      </a:lvl6pPr>
      <a:lvl7pPr marL="914400" algn="l" rtl="0" fontAlgn="base">
        <a:lnSpc>
          <a:spcPct val="90000"/>
        </a:lnSpc>
        <a:spcBef>
          <a:spcPct val="0"/>
        </a:spcBef>
        <a:spcAft>
          <a:spcPct val="0"/>
        </a:spcAft>
        <a:defRPr sz="3200">
          <a:solidFill>
            <a:schemeClr val="accent1"/>
          </a:solidFill>
          <a:latin typeface="Arial" pitchFamily="34" charset="0"/>
          <a:ea typeface="黑体" panose="02010609060101010101" pitchFamily="49" charset="-122"/>
        </a:defRPr>
      </a:lvl7pPr>
      <a:lvl8pPr marL="1371600" algn="l" rtl="0" fontAlgn="base">
        <a:lnSpc>
          <a:spcPct val="90000"/>
        </a:lnSpc>
        <a:spcBef>
          <a:spcPct val="0"/>
        </a:spcBef>
        <a:spcAft>
          <a:spcPct val="0"/>
        </a:spcAft>
        <a:defRPr sz="3200">
          <a:solidFill>
            <a:schemeClr val="accent1"/>
          </a:solidFill>
          <a:latin typeface="Arial" pitchFamily="34" charset="0"/>
          <a:ea typeface="黑体" panose="02010609060101010101" pitchFamily="49" charset="-122"/>
        </a:defRPr>
      </a:lvl8pPr>
      <a:lvl9pPr marL="1828800" algn="l" rtl="0" fontAlgn="base">
        <a:lnSpc>
          <a:spcPct val="90000"/>
        </a:lnSpc>
        <a:spcBef>
          <a:spcPct val="0"/>
        </a:spcBef>
        <a:spcAft>
          <a:spcPct val="0"/>
        </a:spcAft>
        <a:defRPr sz="3200">
          <a:solidFill>
            <a:schemeClr val="accent1"/>
          </a:solidFill>
          <a:latin typeface="Arial" pitchFamily="34" charset="0"/>
          <a:ea typeface="黑体" panose="02010609060101010101" pitchFamily="49" charset="-122"/>
        </a:defRPr>
      </a:lvl9pPr>
    </p:titleStyle>
    <p:bodyStyle>
      <a:lvl1pPr marL="228600" indent="-228600" algn="l" rtl="0" fontAlgn="base">
        <a:lnSpc>
          <a:spcPct val="90000"/>
        </a:lnSpc>
        <a:spcBef>
          <a:spcPts val="1000"/>
        </a:spcBef>
        <a:spcAft>
          <a:spcPct val="0"/>
        </a:spcAft>
        <a:buFont typeface="Arial" pitchFamily="34" charset="0"/>
        <a:buChar char="•"/>
        <a:defRPr sz="2400" kern="1200">
          <a:solidFill>
            <a:srgbClr val="293136"/>
          </a:solidFill>
          <a:latin typeface="+mn-lt"/>
          <a:ea typeface="黑体" panose="02010609060101010101" pitchFamily="49" charset="-122"/>
          <a:cs typeface="+mn-cs"/>
        </a:defRPr>
      </a:lvl1pPr>
      <a:lvl2pPr marL="685800" indent="-228600" algn="l" rtl="0" fontAlgn="base">
        <a:lnSpc>
          <a:spcPct val="90000"/>
        </a:lnSpc>
        <a:spcBef>
          <a:spcPts val="500"/>
        </a:spcBef>
        <a:spcAft>
          <a:spcPct val="0"/>
        </a:spcAft>
        <a:buFont typeface="Arial" pitchFamily="34" charset="0"/>
        <a:buChar char="•"/>
        <a:defRPr sz="2000" kern="1200">
          <a:solidFill>
            <a:srgbClr val="293136"/>
          </a:solidFill>
          <a:latin typeface="+mn-lt"/>
          <a:ea typeface="黑体" panose="02010609060101010101" pitchFamily="49" charset="-122"/>
          <a:cs typeface="+mn-cs"/>
        </a:defRPr>
      </a:lvl2pPr>
      <a:lvl3pPr marL="1143000" indent="-228600" algn="l" rtl="0" fontAlgn="base">
        <a:lnSpc>
          <a:spcPct val="90000"/>
        </a:lnSpc>
        <a:spcBef>
          <a:spcPts val="500"/>
        </a:spcBef>
        <a:spcAft>
          <a:spcPct val="0"/>
        </a:spcAft>
        <a:buFont typeface="Arial" pitchFamily="34" charset="0"/>
        <a:buChar char="•"/>
        <a:defRPr kern="1200">
          <a:solidFill>
            <a:srgbClr val="293136"/>
          </a:solidFill>
          <a:latin typeface="+mn-lt"/>
          <a:ea typeface="黑体" panose="02010609060101010101" pitchFamily="49" charset="-122"/>
          <a:cs typeface="+mn-cs"/>
        </a:defRPr>
      </a:lvl3pPr>
      <a:lvl4pPr marL="1600200" indent="-228600" algn="l" rtl="0" fontAlgn="base">
        <a:lnSpc>
          <a:spcPct val="90000"/>
        </a:lnSpc>
        <a:spcBef>
          <a:spcPts val="500"/>
        </a:spcBef>
        <a:spcAft>
          <a:spcPct val="0"/>
        </a:spcAft>
        <a:buFont typeface="Arial" pitchFamily="34" charset="0"/>
        <a:buChar char="•"/>
        <a:defRPr kern="1200">
          <a:solidFill>
            <a:srgbClr val="293136"/>
          </a:solidFill>
          <a:latin typeface="+mn-lt"/>
          <a:ea typeface="黑体" panose="02010609060101010101" pitchFamily="49" charset="-122"/>
          <a:cs typeface="+mn-cs"/>
        </a:defRPr>
      </a:lvl4pPr>
      <a:lvl5pPr marL="2057400" indent="-228600" algn="l" rtl="0" fontAlgn="base">
        <a:lnSpc>
          <a:spcPct val="90000"/>
        </a:lnSpc>
        <a:spcBef>
          <a:spcPts val="500"/>
        </a:spcBef>
        <a:spcAft>
          <a:spcPct val="0"/>
        </a:spcAft>
        <a:buFont typeface="Arial" pitchFamily="34" charset="0"/>
        <a:buChar char="•"/>
        <a:defRPr kern="1200">
          <a:solidFill>
            <a:srgbClr val="293136"/>
          </a:solidFill>
          <a:latin typeface="+mn-lt"/>
          <a:ea typeface="黑体" panose="020106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4.png" /><Relationship Id="rId3" Type="http://schemas.microsoft.com/office/2007/relationships/diagramDrawing" Target="../diagrams/drawing1.xml" /><Relationship Id="rId4" Type="http://schemas.openxmlformats.org/officeDocument/2006/relationships/diagramData" Target="../diagrams/data1.xml" /><Relationship Id="rId5" Type="http://schemas.openxmlformats.org/officeDocument/2006/relationships/diagramLayout" Target="../diagrams/layout1.xml" /><Relationship Id="rId6" Type="http://schemas.openxmlformats.org/officeDocument/2006/relationships/diagramQuickStyle" Target="../diagrams/quickStyle1.xml" /><Relationship Id="rId7" Type="http://schemas.openxmlformats.org/officeDocument/2006/relationships/diagramColors" Target="../diagrams/colors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4.png" /><Relationship Id="rId3" Type="http://schemas.microsoft.com/office/2007/relationships/diagramDrawing" Target="../diagrams/drawing2.xml" /><Relationship Id="rId4" Type="http://schemas.openxmlformats.org/officeDocument/2006/relationships/diagramData" Target="../diagrams/data2.xml" /><Relationship Id="rId5" Type="http://schemas.openxmlformats.org/officeDocument/2006/relationships/diagramLayout" Target="../diagrams/layout2.xml" /><Relationship Id="rId6" Type="http://schemas.openxmlformats.org/officeDocument/2006/relationships/diagramQuickStyle" Target="../diagrams/quickStyle2.xml" /><Relationship Id="rId7" Type="http://schemas.openxmlformats.org/officeDocument/2006/relationships/diagramColors" Target="../diagrams/colors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 Id="rId10" Type="http://schemas.openxmlformats.org/officeDocument/2006/relationships/tags" Target="../tags/tag22.xml" /><Relationship Id="rId11" Type="http://schemas.openxmlformats.org/officeDocument/2006/relationships/image" Target="../media/image5.jpeg" /><Relationship Id="rId12" Type="http://schemas.openxmlformats.org/officeDocument/2006/relationships/tags" Target="../tags/tag23.xml" /><Relationship Id="rId13" Type="http://schemas.openxmlformats.org/officeDocument/2006/relationships/tags" Target="../tags/tag24.xml" /><Relationship Id="rId14" Type="http://schemas.openxmlformats.org/officeDocument/2006/relationships/tags" Target="../tags/tag25.xml" /><Relationship Id="rId15" Type="http://schemas.openxmlformats.org/officeDocument/2006/relationships/chart" Target="../charts/chart1.xml" /><Relationship Id="rId16" Type="http://schemas.openxmlformats.org/officeDocument/2006/relationships/tags" Target="../tags/tag26.xml" /><Relationship Id="rId17" Type="http://schemas.openxmlformats.org/officeDocument/2006/relationships/chart" Target="../charts/chart2.xml" /><Relationship Id="rId18" Type="http://schemas.openxmlformats.org/officeDocument/2006/relationships/image" Target="../media/image4.png"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 Id="rId10" Type="http://schemas.openxmlformats.org/officeDocument/2006/relationships/tags" Target="../tags/tag34.xml" /><Relationship Id="rId11" Type="http://schemas.openxmlformats.org/officeDocument/2006/relationships/image" Target="../media/image8.jpeg" /><Relationship Id="rId12" Type="http://schemas.openxmlformats.org/officeDocument/2006/relationships/tags" Target="../tags/tag35.xml" /><Relationship Id="rId13" Type="http://schemas.openxmlformats.org/officeDocument/2006/relationships/image" Target="../media/image4.png"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image" Target="../media/image7.jpeg" /><Relationship Id="rId7" Type="http://schemas.openxmlformats.org/officeDocument/2006/relationships/tags" Target="../tags/tag31.xml" /><Relationship Id="rId8" Type="http://schemas.openxmlformats.org/officeDocument/2006/relationships/tags" Target="../tags/tag32.xml" /><Relationship Id="rId9" Type="http://schemas.openxmlformats.org/officeDocument/2006/relationships/tags" Target="../tags/tag3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4.png" /><Relationship Id="rId3" Type="http://schemas.microsoft.com/office/2007/relationships/diagramDrawing" Target="../diagrams/drawing3.xml" /><Relationship Id="rId4" Type="http://schemas.openxmlformats.org/officeDocument/2006/relationships/diagramData" Target="../diagrams/data3.xml" /><Relationship Id="rId5" Type="http://schemas.openxmlformats.org/officeDocument/2006/relationships/diagramLayout" Target="../diagrams/layout3.xml" /><Relationship Id="rId6" Type="http://schemas.openxmlformats.org/officeDocument/2006/relationships/diagramQuickStyle" Target="../diagrams/quickStyle3.xml" /><Relationship Id="rId7" Type="http://schemas.openxmlformats.org/officeDocument/2006/relationships/diagramColors" Target="../diagrams/colors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4.png" /><Relationship Id="rId3" Type="http://schemas.openxmlformats.org/officeDocument/2006/relationships/image" Target="../media/image9.png" /><Relationship Id="rId4" Type="http://schemas.openxmlformats.org/officeDocument/2006/relationships/image" Target="../media/image10.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4.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1.png" /><Relationship Id="rId6" Type="http://schemas.openxmlformats.org/officeDocument/2006/relationships/chart" Target="../charts/chart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microsoft.com/office/2007/relationships/diagramDrawing" Target="../diagrams/drawing4.xml" /><Relationship Id="rId3" Type="http://schemas.openxmlformats.org/officeDocument/2006/relationships/diagramData" Target="../diagrams/data4.xml" /><Relationship Id="rId4" Type="http://schemas.openxmlformats.org/officeDocument/2006/relationships/diagramLayout" Target="../diagrams/layout4.xml" /><Relationship Id="rId5" Type="http://schemas.openxmlformats.org/officeDocument/2006/relationships/diagramQuickStyle" Target="../diagrams/quickStyle4.xml" /><Relationship Id="rId6" Type="http://schemas.openxmlformats.org/officeDocument/2006/relationships/diagramColors" Target="../diagrams/colors4.xml" /><Relationship Id="rId7"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6130200220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标题 4"/>
          <p:cNvSpPr>
            <a:spLocks noGrp="1"/>
          </p:cNvSpPr>
          <p:nvPr>
            <p:ph type="ctrTitle"/>
          </p:nvPr>
        </p:nvSpPr>
        <p:spPr>
          <a:xfrm>
            <a:off x="2531110" y="1526540"/>
            <a:ext cx="7200900" cy="1546860"/>
          </a:xfrm>
        </p:spPr>
        <p:txBody>
          <a:bodyPr>
            <a:normAutofit/>
          </a:bodyPr>
          <a:lstStyle/>
          <a:p>
            <a:r>
              <a:rPr lang="zh-CN" altLang="en-US" sz="4890" b="0">
                <a:solidFill>
                  <a:schemeClr val="accent1"/>
                </a:solidFill>
                <a:effectLst>
                  <a:outerShdw blurRad="38100" dist="25400" dir="5400000" algn="ctr" rotWithShape="0">
                    <a:srgbClr val="6E747A">
                      <a:alpha val="43000"/>
                    </a:srgbClr>
                  </a:outerShdw>
                </a:effectLst>
                <a:latin typeface="+mn-lt"/>
                <a:cs typeface="+mn-cs"/>
                <a:sym typeface="+mn-ea"/>
              </a:rPr>
              <a:t>基本公共卫生服务补助</a:t>
            </a:r>
            <a:br>
              <a:rPr lang="zh-CN" altLang="en-US" sz="4890" b="0">
                <a:solidFill>
                  <a:schemeClr val="accent1"/>
                </a:solidFill>
                <a:effectLst>
                  <a:outerShdw blurRad="38100" dist="25400" dir="5400000" algn="ctr" rotWithShape="0">
                    <a:srgbClr val="6E747A">
                      <a:alpha val="43000"/>
                    </a:srgbClr>
                  </a:outerShdw>
                </a:effectLst>
                <a:latin typeface="+mn-lt"/>
                <a:cs typeface="+mn-cs"/>
                <a:sym typeface="+mn-ea"/>
              </a:rPr>
            </a:br>
            <a:r>
              <a:rPr lang="zh-CN" altLang="en-US" sz="4890" b="0">
                <a:solidFill>
                  <a:schemeClr val="accent1"/>
                </a:solidFill>
                <a:effectLst>
                  <a:outerShdw blurRad="38100" dist="25400" dir="5400000" algn="ctr" rotWithShape="0">
                    <a:srgbClr val="6E747A">
                      <a:alpha val="43000"/>
                    </a:srgbClr>
                  </a:outerShdw>
                </a:effectLst>
                <a:latin typeface="+mn-lt"/>
                <a:cs typeface="+mn-cs"/>
                <a:sym typeface="+mn-ea"/>
              </a:rPr>
              <a:t>资金使用管理</a:t>
            </a:r>
            <a:endParaRPr lang="zh-CN" altLang="en-US">
              <a:solidFill>
                <a:schemeClr val="accent1"/>
              </a:solidFill>
              <a:effectLst>
                <a:outerShdw blurRad="38100" dist="25400" dir="5400000" algn="ctr" rotWithShape="0">
                  <a:srgbClr val="6E747A">
                    <a:alpha val="43000"/>
                  </a:srgbClr>
                </a:outerShdw>
              </a:effectLst>
            </a:endParaRPr>
          </a:p>
        </p:txBody>
      </p:sp>
      <p:sp>
        <p:nvSpPr>
          <p:cNvPr id="6" name="副标题 5"/>
          <p:cNvSpPr>
            <a:spLocks noGrp="1"/>
          </p:cNvSpPr>
          <p:nvPr>
            <p:ph type="subTitle" idx="1"/>
          </p:nvPr>
        </p:nvSpPr>
        <p:spPr>
          <a:xfrm>
            <a:off x="2531160" y="3244468"/>
            <a:ext cx="7200800" cy="369332"/>
          </a:xfrm>
        </p:spPr>
        <p:txBody>
          <a:bodyPr/>
          <a:lstStyle/>
          <a:p>
            <a:r>
              <a:rPr lang="zh-CN" altLang="en-US">
                <a:solidFill>
                  <a:schemeClr val="accent1"/>
                </a:solidFill>
                <a:effectLst>
                  <a:outerShdw blurRad="38100" dist="25400" dir="5400000" algn="ctr" rotWithShape="0">
                    <a:srgbClr val="6E747A">
                      <a:alpha val="43000"/>
                    </a:srgbClr>
                  </a:outerShdw>
                </a:effectLst>
              </a:rPr>
              <a:t>珠海市财政局社会保障科</a:t>
            </a:r>
            <a:r>
              <a:rPr lang="en-US" altLang="zh-CN">
                <a:solidFill>
                  <a:schemeClr val="accent1"/>
                </a:solidFill>
                <a:effectLst>
                  <a:outerShdw blurRad="38100" dist="25400" dir="5400000" algn="ctr" rotWithShape="0">
                    <a:srgbClr val="6E747A">
                      <a:alpha val="43000"/>
                    </a:srgbClr>
                  </a:outerShdw>
                </a:effectLst>
              </a:rPr>
              <a:t>  </a:t>
            </a:r>
            <a:r>
              <a:rPr lang="zh-CN" altLang="en-US">
                <a:solidFill>
                  <a:schemeClr val="accent1"/>
                </a:solidFill>
                <a:effectLst>
                  <a:outerShdw blurRad="38100" dist="25400" dir="5400000" algn="ctr" rotWithShape="0">
                    <a:srgbClr val="6E747A">
                      <a:alpha val="43000"/>
                    </a:srgbClr>
                  </a:outerShdw>
                </a:effectLst>
              </a:rPr>
              <a:t>魏丽</a:t>
            </a:r>
            <a:endParaRPr lang="zh-CN" altLang="en-US">
              <a:solidFill>
                <a:schemeClr val="accent1"/>
              </a:solidFill>
              <a:effectLst>
                <a:outerShdw blurRad="38100" dist="25400" dir="5400000" algn="ctr" rotWithShape="0">
                  <a:srgbClr val="6E747A">
                    <a:alpha val="43000"/>
                  </a:srgbClr>
                </a:outerShdw>
              </a:effectLst>
            </a:endParaRPr>
          </a:p>
          <a:p>
            <a:r>
              <a:rPr lang="en-US" altLang="zh-CN">
                <a:solidFill>
                  <a:schemeClr val="accent1"/>
                </a:solidFill>
                <a:effectLst>
                  <a:outerShdw blurRad="38100" dist="25400" dir="5400000" algn="ctr" rotWithShape="0">
                    <a:srgbClr val="6E747A">
                      <a:alpha val="43000"/>
                    </a:srgbClr>
                  </a:outerShdw>
                </a:effectLst>
              </a:rPr>
              <a:t>2023</a:t>
            </a:r>
            <a:r>
              <a:rPr lang="zh-CN" altLang="en-US">
                <a:solidFill>
                  <a:schemeClr val="accent1"/>
                </a:solidFill>
                <a:effectLst>
                  <a:outerShdw blurRad="38100" dist="25400" dir="5400000" algn="ctr" rotWithShape="0">
                    <a:srgbClr val="6E747A">
                      <a:alpha val="43000"/>
                    </a:srgbClr>
                  </a:outerShdw>
                </a:effectLst>
              </a:rPr>
              <a:t>年</a:t>
            </a:r>
            <a:r>
              <a:rPr lang="en-US" altLang="zh-CN">
                <a:solidFill>
                  <a:schemeClr val="accent1"/>
                </a:solidFill>
                <a:effectLst>
                  <a:outerShdw blurRad="38100" dist="25400" dir="5400000" algn="ctr" rotWithShape="0">
                    <a:srgbClr val="6E747A">
                      <a:alpha val="43000"/>
                    </a:srgbClr>
                  </a:outerShdw>
                </a:effectLst>
              </a:rPr>
              <a:t>8</a:t>
            </a:r>
            <a:r>
              <a:rPr lang="zh-CN" altLang="en-US">
                <a:solidFill>
                  <a:schemeClr val="accent1"/>
                </a:solidFill>
                <a:effectLst>
                  <a:outerShdw blurRad="38100" dist="25400" dir="5400000" algn="ctr" rotWithShape="0">
                    <a:srgbClr val="6E747A">
                      <a:alpha val="43000"/>
                    </a:srgbClr>
                  </a:outerShdw>
                </a:effectLst>
              </a:rPr>
              <a:t>月</a:t>
            </a:r>
            <a:r>
              <a:rPr lang="en-US" altLang="zh-CN">
                <a:solidFill>
                  <a:schemeClr val="accent1"/>
                </a:solidFill>
                <a:effectLst>
                  <a:outerShdw blurRad="38100" dist="25400" dir="5400000" algn="ctr" rotWithShape="0">
                    <a:srgbClr val="6E747A">
                      <a:alpha val="43000"/>
                    </a:srgbClr>
                  </a:outerShdw>
                </a:effectLst>
              </a:rPr>
              <a:t>1</a:t>
            </a:r>
            <a:r>
              <a:rPr lang="zh-CN" altLang="en-US">
                <a:solidFill>
                  <a:schemeClr val="accent1"/>
                </a:solidFill>
                <a:effectLst>
                  <a:outerShdw blurRad="38100" dist="25400" dir="5400000" algn="ctr" rotWithShape="0">
                    <a:srgbClr val="6E747A">
                      <a:alpha val="43000"/>
                    </a:srgbClr>
                  </a:outerShdw>
                </a:effectLst>
              </a:rPr>
              <a:t>日</a:t>
            </a:r>
            <a:endParaRPr lang="zh-CN" altLang="en-US">
              <a:solidFill>
                <a:schemeClr val="accent1"/>
              </a:solidFill>
              <a:effectLst>
                <a:outerShdw blurRad="38100" dist="25400" dir="5400000" algn="ctr" rotWithShape="0">
                  <a:srgbClr val="6E747A">
                    <a:alpha val="43000"/>
                  </a:srgbClr>
                </a:outerShdw>
              </a:effectLst>
            </a:endParaRPr>
          </a:p>
        </p:txBody>
      </p:sp>
      <p:sp>
        <p:nvSpPr>
          <p:cNvPr id="4" name="灯片编号占位符 3"/>
          <p:cNvSpPr>
            <a:spLocks noGrp="1"/>
          </p:cNvSpPr>
          <p:nvPr>
            <p:ph type="sldNum" sz="quarter" idx="12"/>
          </p:nvPr>
        </p:nvSpPr>
        <p:spPr/>
        <p:txBody>
          <a:bodyPr/>
          <a:lstStyle/>
          <a:p>
            <a:fld id="{783D448F-181E-4E66-B469-D196B9D8B0C6}" type="slidenum">
              <a:rPr lang="zh-CN" altLang="en-US" smtClean="0"/>
              <a:t>1</a:t>
            </a:fld>
            <a:endParaRPr lang="zh-CN" altLang="en-US"/>
          </a:p>
        </p:txBody>
      </p:sp>
    </p:spTree>
  </p:cSld>
  <p:clrMapOvr>
    <a:masterClrMapping/>
  </p:clrMapOvr>
  <p:transition spd="slow"/>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等腰三角形 1"/>
          <p:cNvSpPr/>
          <p:nvPr/>
        </p:nvSpPr>
        <p:spPr>
          <a:xfrm>
            <a:off x="1630064" y="2681288"/>
            <a:ext cx="1895475" cy="1635125"/>
          </a:xfrm>
          <a:prstGeom prst="triangle">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14400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defRPr/>
            </a:pPr>
            <a:r>
              <a:rPr lang="en-US" altLang="zh-CN" sz="1600">
                <a:solidFill>
                  <a:srgbClr val="FFFFFF"/>
                </a:solidFill>
                <a:latin typeface="微软雅黑" charset="-122"/>
                <a:ea typeface="微软雅黑" charset="-122"/>
              </a:rPr>
              <a:t>content</a:t>
            </a:r>
            <a:endParaRPr lang="en-US" altLang="zh-CN" sz="1600">
              <a:solidFill>
                <a:srgbClr val="FFFFFF"/>
              </a:solidFill>
              <a:latin typeface="微软雅黑" charset="-122"/>
              <a:ea typeface="微软雅黑" charset="-122"/>
            </a:endParaRPr>
          </a:p>
          <a:p>
            <a:pPr algn="ctr">
              <a:defRPr/>
            </a:pPr>
            <a:r>
              <a:rPr lang="zh-CN" altLang="en-US" sz="3600" b="1">
                <a:solidFill>
                  <a:srgbClr val="FFFFFF"/>
                </a:solidFill>
                <a:latin typeface="微软雅黑" charset="-122"/>
                <a:ea typeface="微软雅黑" charset="-122"/>
              </a:rPr>
              <a:t>目录</a:t>
            </a:r>
            <a:endParaRPr lang="zh-CN" altLang="en-US" sz="3600" b="1">
              <a:solidFill>
                <a:srgbClr val="FFFFFF"/>
              </a:solidFill>
              <a:latin typeface="微软雅黑" charset="-122"/>
              <a:ea typeface="微软雅黑" charset="-122"/>
            </a:endParaRPr>
          </a:p>
        </p:txBody>
      </p:sp>
      <p:sp>
        <p:nvSpPr>
          <p:cNvPr id="3" name="等腰三角形 2"/>
          <p:cNvSpPr/>
          <p:nvPr/>
        </p:nvSpPr>
        <p:spPr>
          <a:xfrm>
            <a:off x="1410989" y="2422524"/>
            <a:ext cx="2333625" cy="2012950"/>
          </a:xfrm>
          <a:prstGeom prst="triangle">
            <a:avLst/>
          </a:prstGeom>
          <a:noFill/>
          <a:ln>
            <a:solidFill>
              <a:srgbClr val="C00000"/>
            </a:solidFill>
            <a:prstDash val="lgDashDotDot"/>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defRPr/>
            </a:pPr>
            <a:endParaRPr lang="zh-CN" altLang="en-US">
              <a:solidFill>
                <a:srgbClr val="FFFFFF"/>
              </a:solidFill>
              <a:latin typeface="微软雅黑" charset="-122"/>
              <a:ea typeface="微软雅黑" charset="-122"/>
            </a:endParaRPr>
          </a:p>
        </p:txBody>
      </p:sp>
      <p:cxnSp>
        <p:nvCxnSpPr>
          <p:cNvPr id="4" name="直接连接符 3"/>
          <p:cNvCxnSpPr>
            <a:endCxn id="3" idx="0"/>
          </p:cNvCxnSpPr>
          <p:nvPr/>
        </p:nvCxnSpPr>
        <p:spPr>
          <a:xfrm flipH="1">
            <a:off x="2577800" y="0"/>
            <a:ext cx="0" cy="2422525"/>
          </a:xfrm>
          <a:prstGeom prst="line">
            <a:avLst/>
          </a:prstGeom>
          <a:ln>
            <a:solidFill>
              <a:srgbClr val="C00000"/>
            </a:solidFill>
            <a:prstDash val="lgDashDotDot"/>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nvCxnSpPr>
        <p:spPr>
          <a:xfrm flipH="1">
            <a:off x="2577800" y="4448174"/>
            <a:ext cx="0" cy="2413000"/>
          </a:xfrm>
          <a:prstGeom prst="line">
            <a:avLst/>
          </a:prstGeom>
          <a:ln>
            <a:solidFill>
              <a:srgbClr val="C00000"/>
            </a:solidFill>
            <a:prstDash val="lgDashDotDot"/>
          </a:ln>
        </p:spPr>
        <p:style>
          <a:lnRef idx="1">
            <a:schemeClr val="accent1"/>
          </a:lnRef>
          <a:fillRef idx="0">
            <a:schemeClr val="accent1"/>
          </a:fillRef>
          <a:effectRef idx="0">
            <a:schemeClr val="accent1"/>
          </a:effectRef>
          <a:fontRef idx="minor">
            <a:schemeClr val="tx1"/>
          </a:fontRef>
        </p:style>
      </p:cxnSp>
      <p:sp>
        <p:nvSpPr>
          <p:cNvPr id="6" name="文本框 11"/>
          <p:cNvSpPr txBox="1">
            <a:spLocks noChangeArrowheads="1"/>
          </p:cNvSpPr>
          <p:nvPr/>
        </p:nvSpPr>
        <p:spPr bwMode="auto">
          <a:xfrm>
            <a:off x="5951984" y="1412776"/>
            <a:ext cx="4878956"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9pPr>
          </a:lstStyle>
          <a:p>
            <a:r>
              <a:rPr lang="zh-CN" altLang="en-US" sz="2400" b="1">
                <a:latin typeface="微软雅黑" charset="-122"/>
                <a:ea typeface="微软雅黑" charset="-122"/>
              </a:rPr>
              <a:t>事权划分</a:t>
            </a:r>
            <a:endParaRPr lang="zh-CN" altLang="en-US" sz="1100">
              <a:latin typeface="微软雅黑" charset="-122"/>
              <a:ea typeface="微软雅黑" charset="-122"/>
            </a:endParaRPr>
          </a:p>
        </p:txBody>
      </p:sp>
      <p:cxnSp>
        <p:nvCxnSpPr>
          <p:cNvPr id="7" name="直接连接符 6"/>
          <p:cNvCxnSpPr/>
          <p:nvPr/>
        </p:nvCxnSpPr>
        <p:spPr>
          <a:xfrm flipH="1">
            <a:off x="5575746" y="1225453"/>
            <a:ext cx="498475" cy="649287"/>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8" name="文本框 13"/>
          <p:cNvSpPr txBox="1">
            <a:spLocks noChangeArrowheads="1"/>
          </p:cNvSpPr>
          <p:nvPr/>
        </p:nvSpPr>
        <p:spPr bwMode="auto">
          <a:xfrm>
            <a:off x="5130390" y="1084163"/>
            <a:ext cx="809676"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9pPr>
          </a:lstStyle>
          <a:p>
            <a:r>
              <a:rPr lang="en-US" altLang="zh-CN" sz="3600" b="1">
                <a:solidFill>
                  <a:srgbClr val="C00000"/>
                </a:solidFill>
                <a:latin typeface="微软雅黑" charset="-122"/>
                <a:ea typeface="微软雅黑" charset="-122"/>
              </a:rPr>
              <a:t>01</a:t>
            </a:r>
            <a:endParaRPr lang="zh-CN" altLang="en-US" sz="3600" b="1">
              <a:solidFill>
                <a:srgbClr val="C00000"/>
              </a:solidFill>
              <a:latin typeface="微软雅黑" charset="-122"/>
              <a:ea typeface="微软雅黑" charset="-122"/>
            </a:endParaRPr>
          </a:p>
        </p:txBody>
      </p:sp>
      <p:sp>
        <p:nvSpPr>
          <p:cNvPr id="9" name="文本框 15"/>
          <p:cNvSpPr txBox="1">
            <a:spLocks noChangeArrowheads="1"/>
          </p:cNvSpPr>
          <p:nvPr/>
        </p:nvSpPr>
        <p:spPr bwMode="auto">
          <a:xfrm>
            <a:off x="5951984" y="2831117"/>
            <a:ext cx="4878956"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9pPr>
          </a:lstStyle>
          <a:p>
            <a:r>
              <a:rPr lang="zh-CN" altLang="en-US" sz="2400" b="1">
                <a:latin typeface="微软雅黑" charset="-122"/>
                <a:ea typeface="微软雅黑" charset="-122"/>
              </a:rPr>
              <a:t>收支形势</a:t>
            </a:r>
            <a:endParaRPr lang="zh-CN" altLang="en-US" sz="1100">
              <a:latin typeface="微软雅黑" charset="-122"/>
              <a:ea typeface="微软雅黑" charset="-122"/>
            </a:endParaRPr>
          </a:p>
        </p:txBody>
      </p:sp>
      <p:cxnSp>
        <p:nvCxnSpPr>
          <p:cNvPr id="10" name="直接连接符 9"/>
          <p:cNvCxnSpPr/>
          <p:nvPr/>
        </p:nvCxnSpPr>
        <p:spPr>
          <a:xfrm flipH="1">
            <a:off x="5575746" y="2642206"/>
            <a:ext cx="498475" cy="650875"/>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11" name="文本框 17"/>
          <p:cNvSpPr txBox="1">
            <a:spLocks noChangeArrowheads="1"/>
          </p:cNvSpPr>
          <p:nvPr/>
        </p:nvSpPr>
        <p:spPr bwMode="auto">
          <a:xfrm>
            <a:off x="5124431" y="2457193"/>
            <a:ext cx="82159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9pPr>
          </a:lstStyle>
          <a:p>
            <a:r>
              <a:rPr lang="en-US" altLang="zh-CN" sz="3600" b="1">
                <a:solidFill>
                  <a:srgbClr val="C00000"/>
                </a:solidFill>
                <a:latin typeface="微软雅黑" charset="-122"/>
                <a:ea typeface="微软雅黑" charset="-122"/>
              </a:rPr>
              <a:t>02</a:t>
            </a:r>
            <a:endParaRPr lang="zh-CN" altLang="en-US" sz="3600" b="1">
              <a:solidFill>
                <a:srgbClr val="C00000"/>
              </a:solidFill>
              <a:latin typeface="微软雅黑" charset="-122"/>
              <a:ea typeface="微软雅黑" charset="-122"/>
            </a:endParaRPr>
          </a:p>
        </p:txBody>
      </p:sp>
      <p:sp>
        <p:nvSpPr>
          <p:cNvPr id="12" name="文本框 19"/>
          <p:cNvSpPr txBox="1">
            <a:spLocks noChangeArrowheads="1"/>
          </p:cNvSpPr>
          <p:nvPr/>
        </p:nvSpPr>
        <p:spPr bwMode="auto">
          <a:xfrm>
            <a:off x="5951984" y="4241477"/>
            <a:ext cx="4734940"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9pPr>
          </a:lstStyle>
          <a:p>
            <a:r>
              <a:rPr lang="zh-CN" altLang="en-US" sz="2400" b="1">
                <a:latin typeface="微软雅黑" charset="-122"/>
                <a:ea typeface="微软雅黑" charset="-122"/>
                <a:sym typeface="+mn-ea"/>
              </a:rPr>
              <a:t>资金管理</a:t>
            </a:r>
            <a:endParaRPr lang="zh-CN" altLang="en-US" sz="1100">
              <a:latin typeface="微软雅黑" charset="-122"/>
              <a:ea typeface="微软雅黑" charset="-122"/>
            </a:endParaRPr>
          </a:p>
        </p:txBody>
      </p:sp>
      <p:cxnSp>
        <p:nvCxnSpPr>
          <p:cNvPr id="13" name="直接连接符 12"/>
          <p:cNvCxnSpPr/>
          <p:nvPr/>
        </p:nvCxnSpPr>
        <p:spPr>
          <a:xfrm flipH="1">
            <a:off x="5575746" y="4052566"/>
            <a:ext cx="498475" cy="650875"/>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14" name="文本框 21"/>
          <p:cNvSpPr txBox="1">
            <a:spLocks noChangeArrowheads="1"/>
          </p:cNvSpPr>
          <p:nvPr/>
        </p:nvSpPr>
        <p:spPr bwMode="auto">
          <a:xfrm>
            <a:off x="5124431" y="3825978"/>
            <a:ext cx="82159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9pPr>
          </a:lstStyle>
          <a:p>
            <a:r>
              <a:rPr lang="en-US" altLang="zh-CN" sz="3600" b="1">
                <a:solidFill>
                  <a:srgbClr val="C00000"/>
                </a:solidFill>
                <a:latin typeface="微软雅黑" charset="-122"/>
                <a:ea typeface="微软雅黑" charset="-122"/>
              </a:rPr>
              <a:t>03</a:t>
            </a:r>
            <a:endParaRPr lang="zh-CN" altLang="en-US" sz="3600" b="1">
              <a:solidFill>
                <a:srgbClr val="C00000"/>
              </a:solidFill>
              <a:latin typeface="微软雅黑" charset="-122"/>
              <a:ea typeface="微软雅黑" charset="-122"/>
            </a:endParaRPr>
          </a:p>
        </p:txBody>
      </p:sp>
      <p:sp>
        <p:nvSpPr>
          <p:cNvPr id="15" name="文本框 23"/>
          <p:cNvSpPr txBox="1">
            <a:spLocks noChangeArrowheads="1"/>
          </p:cNvSpPr>
          <p:nvPr/>
        </p:nvSpPr>
        <p:spPr bwMode="auto">
          <a:xfrm>
            <a:off x="5951984" y="5480448"/>
            <a:ext cx="4590924"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9pPr>
          </a:lstStyle>
          <a:p>
            <a:r>
              <a:rPr lang="zh-CN" sz="2400" b="1">
                <a:latin typeface="微软雅黑" charset="-122"/>
                <a:ea typeface="微软雅黑" charset="-122"/>
              </a:rPr>
              <a:t>问题及建议</a:t>
            </a:r>
            <a:endParaRPr lang="zh-CN" sz="2400" b="1">
              <a:latin typeface="微软雅黑" charset="-122"/>
              <a:ea typeface="微软雅黑" charset="-122"/>
            </a:endParaRPr>
          </a:p>
        </p:txBody>
      </p:sp>
      <p:cxnSp>
        <p:nvCxnSpPr>
          <p:cNvPr id="16" name="直接连接符 15"/>
          <p:cNvCxnSpPr/>
          <p:nvPr/>
        </p:nvCxnSpPr>
        <p:spPr>
          <a:xfrm flipH="1">
            <a:off x="5575746" y="5291536"/>
            <a:ext cx="498475" cy="649288"/>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17" name="文本框 25"/>
          <p:cNvSpPr txBox="1">
            <a:spLocks noChangeArrowheads="1"/>
          </p:cNvSpPr>
          <p:nvPr/>
        </p:nvSpPr>
        <p:spPr bwMode="auto">
          <a:xfrm>
            <a:off x="5130390" y="5037873"/>
            <a:ext cx="82159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1" fontAlgn="base" latinLnBrk="0" hangingPunct="1">
              <a:spcBef>
                <a:spcPct val="0"/>
              </a:spcBef>
              <a:spcAft>
                <a:spcPct val="0"/>
              </a:spcAft>
              <a:defRPr sz="1800" kern="1200">
                <a:solidFill>
                  <a:schemeClr val="tx1"/>
                </a:solidFill>
                <a:latin typeface="Calibri"/>
                <a:ea typeface="宋体" pitchFamily="2" charset="-122"/>
                <a:cs typeface="+mn-cs"/>
              </a:defRPr>
            </a:lvl9pPr>
          </a:lstStyle>
          <a:p>
            <a:r>
              <a:rPr lang="en-US" altLang="zh-CN" sz="3600" b="1">
                <a:solidFill>
                  <a:srgbClr val="C00000"/>
                </a:solidFill>
                <a:latin typeface="微软雅黑" charset="-122"/>
                <a:ea typeface="微软雅黑" charset="-122"/>
              </a:rPr>
              <a:t>04</a:t>
            </a:r>
            <a:endParaRPr lang="zh-CN" altLang="en-US" sz="3600" b="1">
              <a:solidFill>
                <a:srgbClr val="C00000"/>
              </a:solidFill>
              <a:latin typeface="微软雅黑" charset="-122"/>
              <a:ea typeface="微软雅黑" charset="-122"/>
            </a:endParaRPr>
          </a:p>
        </p:txBody>
      </p:sp>
      <p:sp>
        <p:nvSpPr>
          <p:cNvPr id="18" name="灯片编号占位符 17"/>
          <p:cNvSpPr>
            <a:spLocks noGrp="1"/>
          </p:cNvSpPr>
          <p:nvPr>
            <p:ph type="sldNum" sz="quarter" idx="12"/>
          </p:nvPr>
        </p:nvSpPr>
        <p:spPr/>
        <p:txBody>
          <a:bodyPr/>
          <a:lstStyle/>
          <a:p>
            <a:fld id="{783D448F-181E-4E66-B469-D196B9D8B0C6}" type="slidenum">
              <a:rPr lang="zh-CN" altLang="en-US" smtClean="0"/>
              <a:t>2</a:t>
            </a:fld>
            <a:endParaRPr lang="zh-CN" altLang="en-US"/>
          </a:p>
        </p:txBody>
      </p:sp>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0" y="1485900"/>
            <a:ext cx="12192000" cy="3886200"/>
          </a:xfrm>
          <a:prstGeom prst="rect">
            <a:avLst/>
          </a:prstGeom>
          <a:solidFill>
            <a:srgbClr val="C00000">
              <a:alpha val="3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prstClr val="white"/>
              </a:solidFill>
              <a:latin typeface="微软雅黑" charset="-122"/>
              <a:ea typeface="微软雅黑" charset="-122"/>
            </a:endParaRPr>
          </a:p>
        </p:txBody>
      </p:sp>
      <p:sp>
        <p:nvSpPr>
          <p:cNvPr id="4" name="Text Placeholder 3"/>
          <p:cNvSpPr txBox="1"/>
          <p:nvPr/>
        </p:nvSpPr>
        <p:spPr>
          <a:xfrm>
            <a:off x="2062511" y="2800978"/>
            <a:ext cx="1641475" cy="1570037"/>
          </a:xfrm>
          <a:prstGeom prst="rect">
            <a:avLst/>
          </a:prstGeom>
        </p:spPr>
        <p:txBody>
          <a:bodyPr wrap="none" lIns="0" tIns="0" rIns="0" bIns="0" anchor="ctr"/>
          <a:lstStyle>
            <a:defPPr>
              <a:defRPr lang="zh-CN"/>
            </a:defPPr>
            <a:lvl1pPr marL="0" indent="0" algn="ctr" defTabSz="914400" rtl="0" eaLnBrk="1" latinLnBrk="0" hangingPunct="1">
              <a:buNone/>
              <a:defRPr sz="2800" b="1" kern="1200" baseline="0">
                <a:solidFill>
                  <a:schemeClr val="tx2">
                    <a:lumMod val="60000"/>
                    <a:lumOff val="40000"/>
                  </a:schemeClr>
                </a:solidFill>
                <a:latin typeface="+mn-lt"/>
                <a:ea typeface="+mn-ea"/>
                <a:cs typeface="+mn-cs"/>
              </a:defRPr>
            </a:lvl1pPr>
            <a:lvl2pPr marL="457200" indent="0" algn="l" defTabSz="914400" rtl="0" eaLnBrk="1" latinLnBrk="0" hangingPunct="1">
              <a:buNone/>
              <a:defRPr sz="1200" kern="1200">
                <a:solidFill>
                  <a:schemeClr val="tx1"/>
                </a:solidFill>
                <a:latin typeface="+mn-lt"/>
                <a:ea typeface="+mn-ea"/>
                <a:cs typeface="+mn-cs"/>
              </a:defRPr>
            </a:lvl2pPr>
            <a:lvl3pPr marL="914400" indent="0" algn="l" defTabSz="914400" rtl="0" eaLnBrk="1" latinLnBrk="0" hangingPunct="1">
              <a:buNone/>
              <a:defRPr sz="1000" kern="1200">
                <a:solidFill>
                  <a:schemeClr val="tx1"/>
                </a:solidFill>
                <a:latin typeface="+mn-lt"/>
                <a:ea typeface="+mn-ea"/>
                <a:cs typeface="+mn-cs"/>
              </a:defRPr>
            </a:lvl3pPr>
            <a:lvl4pPr marL="1371600" indent="0" algn="l" defTabSz="914400" rtl="0" eaLnBrk="1" latinLnBrk="0" hangingPunct="1">
              <a:buNone/>
              <a:defRPr sz="900" kern="1200">
                <a:solidFill>
                  <a:schemeClr val="tx1"/>
                </a:solidFill>
                <a:latin typeface="+mn-lt"/>
                <a:ea typeface="+mn-ea"/>
                <a:cs typeface="+mn-cs"/>
              </a:defRPr>
            </a:lvl4pPr>
            <a:lvl5pPr marL="1828800" indent="0" algn="l" defTabSz="914400" rtl="0" eaLnBrk="1" latinLnBrk="0" hangingPunct="1">
              <a:buNone/>
              <a:defRPr sz="900" kern="1200">
                <a:solidFill>
                  <a:schemeClr val="tx1"/>
                </a:solidFill>
                <a:latin typeface="+mn-lt"/>
                <a:ea typeface="+mn-ea"/>
                <a:cs typeface="+mn-cs"/>
              </a:defRPr>
            </a:lvl5pPr>
            <a:lvl6pPr marL="2286000" indent="0" algn="l" defTabSz="914400" rtl="0" eaLnBrk="1" latinLnBrk="0" hangingPunct="1">
              <a:buNone/>
              <a:defRPr sz="900" kern="1200">
                <a:solidFill>
                  <a:schemeClr val="tx1"/>
                </a:solidFill>
                <a:latin typeface="+mn-lt"/>
                <a:ea typeface="+mn-ea"/>
                <a:cs typeface="+mn-cs"/>
              </a:defRPr>
            </a:lvl6pPr>
            <a:lvl7pPr marL="2743200" indent="0" algn="l" defTabSz="914400" rtl="0" eaLnBrk="1" latinLnBrk="0" hangingPunct="1">
              <a:buNone/>
              <a:defRPr sz="900" kern="1200">
                <a:solidFill>
                  <a:schemeClr val="tx1"/>
                </a:solidFill>
                <a:latin typeface="+mn-lt"/>
                <a:ea typeface="+mn-ea"/>
                <a:cs typeface="+mn-cs"/>
              </a:defRPr>
            </a:lvl7pPr>
            <a:lvl8pPr marL="3200400" indent="0" algn="l" defTabSz="914400" rtl="0" eaLnBrk="1" latinLnBrk="0" hangingPunct="1">
              <a:buNone/>
              <a:defRPr sz="900" kern="1200">
                <a:solidFill>
                  <a:schemeClr val="tx1"/>
                </a:solidFill>
                <a:latin typeface="+mn-lt"/>
                <a:ea typeface="+mn-ea"/>
                <a:cs typeface="+mn-cs"/>
              </a:defRPr>
            </a:lvl8pPr>
            <a:lvl9pPr marL="3657600" indent="0" algn="l" defTabSz="914400" rtl="0" eaLnBrk="1" latinLnBrk="0" hangingPunct="1">
              <a:buNone/>
              <a:defRPr sz="900" kern="1200">
                <a:solidFill>
                  <a:schemeClr val="tx1"/>
                </a:solidFill>
                <a:latin typeface="+mn-lt"/>
                <a:ea typeface="+mn-ea"/>
                <a:cs typeface="+mn-cs"/>
              </a:defRPr>
            </a:lvl9pPr>
          </a:lstStyle>
          <a:p>
            <a:pPr>
              <a:spcBef>
                <a:spcPct val="20000"/>
              </a:spcBef>
              <a:defRPr/>
            </a:pPr>
            <a:r>
              <a:rPr lang="en-US" sz="11500">
                <a:solidFill>
                  <a:srgbClr val="C00000"/>
                </a:solidFill>
                <a:latin typeface="微软雅黑" charset="-122"/>
                <a:ea typeface="微软雅黑" charset="-122"/>
                <a:cs typeface="Arial" pitchFamily="34" charset="0"/>
              </a:rPr>
              <a:t>01</a:t>
            </a:r>
            <a:endParaRPr lang="en-US" sz="11500">
              <a:solidFill>
                <a:srgbClr val="C00000"/>
              </a:solidFill>
              <a:latin typeface="微软雅黑" charset="-122"/>
              <a:ea typeface="微软雅黑" charset="-122"/>
              <a:cs typeface="Arial" pitchFamily="34" charset="0"/>
            </a:endParaRPr>
          </a:p>
        </p:txBody>
      </p:sp>
      <p:sp>
        <p:nvSpPr>
          <p:cNvPr id="5" name="文本框 58"/>
          <p:cNvSpPr txBox="1"/>
          <p:nvPr/>
        </p:nvSpPr>
        <p:spPr>
          <a:xfrm>
            <a:off x="3950960" y="3591958"/>
            <a:ext cx="3173890" cy="5835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3200" b="1">
                <a:solidFill>
                  <a:schemeClr val="bg1"/>
                </a:solidFill>
                <a:latin typeface="微软雅黑" charset="-122"/>
                <a:ea typeface="微软雅黑" charset="-122"/>
              </a:rPr>
              <a:t>事权划分</a:t>
            </a:r>
            <a:endParaRPr lang="zh-CN" altLang="en-US" sz="3200" b="1">
              <a:solidFill>
                <a:schemeClr val="bg1"/>
              </a:solidFill>
              <a:latin typeface="微软雅黑" charset="-122"/>
              <a:ea typeface="微软雅黑" charset="-122"/>
            </a:endParaRPr>
          </a:p>
        </p:txBody>
      </p:sp>
      <p:sp>
        <p:nvSpPr>
          <p:cNvPr id="7" name="等腰三角形 6"/>
          <p:cNvSpPr/>
          <p:nvPr/>
        </p:nvSpPr>
        <p:spPr>
          <a:xfrm rot="9233090">
            <a:off x="8463340" y="2707314"/>
            <a:ext cx="266700" cy="230188"/>
          </a:xfrm>
          <a:prstGeom prst="triangle">
            <a:avLst/>
          </a:prstGeom>
          <a:solidFill>
            <a:schemeClr val="bg1"/>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rgbClr val="FFC20F"/>
              </a:solidFill>
              <a:latin typeface="微软雅黑" charset="-122"/>
              <a:ea typeface="幼圆" panose="02010509060101010101" charset="-122"/>
            </a:endParaRPr>
          </a:p>
        </p:txBody>
      </p:sp>
      <p:sp>
        <p:nvSpPr>
          <p:cNvPr id="8" name="等腰三角形 7"/>
          <p:cNvSpPr/>
          <p:nvPr/>
        </p:nvSpPr>
        <p:spPr>
          <a:xfrm rot="15569575">
            <a:off x="8110916" y="3382002"/>
            <a:ext cx="396875" cy="342900"/>
          </a:xfrm>
          <a:prstGeom prst="triangle">
            <a:avLst/>
          </a:prstGeom>
          <a:solidFill>
            <a:schemeClr val="accent2"/>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rgbClr val="FFC20F"/>
              </a:solidFill>
              <a:latin typeface="微软雅黑" charset="-122"/>
              <a:ea typeface="幼圆" panose="02010509060101010101" charset="-122"/>
            </a:endParaRPr>
          </a:p>
        </p:txBody>
      </p:sp>
      <p:sp>
        <p:nvSpPr>
          <p:cNvPr id="9" name="等腰三角形 8"/>
          <p:cNvSpPr/>
          <p:nvPr/>
        </p:nvSpPr>
        <p:spPr>
          <a:xfrm rot="21371396">
            <a:off x="7979153" y="2058028"/>
            <a:ext cx="266700" cy="230187"/>
          </a:xfrm>
          <a:prstGeom prst="triangle">
            <a:avLst/>
          </a:prstGeom>
          <a:solidFill>
            <a:schemeClr val="bg1"/>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rgbClr val="FFC20F"/>
              </a:solidFill>
              <a:latin typeface="微软雅黑" charset="-122"/>
              <a:ea typeface="幼圆" panose="02010509060101010101" charset="-122"/>
            </a:endParaRPr>
          </a:p>
        </p:txBody>
      </p:sp>
      <p:sp>
        <p:nvSpPr>
          <p:cNvPr id="10" name="等腰三角形 9"/>
          <p:cNvSpPr/>
          <p:nvPr/>
        </p:nvSpPr>
        <p:spPr>
          <a:xfrm rot="12912161">
            <a:off x="9020553" y="3740778"/>
            <a:ext cx="944562" cy="815975"/>
          </a:xfrm>
          <a:prstGeom prst="triangle">
            <a:avLst/>
          </a:prstGeom>
          <a:solidFill>
            <a:srgbClr val="C00000"/>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rgbClr val="FFC20F"/>
              </a:solidFill>
              <a:latin typeface="微软雅黑" charset="-122"/>
              <a:ea typeface="幼圆" panose="02010509060101010101" charset="-122"/>
            </a:endParaRPr>
          </a:p>
        </p:txBody>
      </p:sp>
      <p:sp>
        <p:nvSpPr>
          <p:cNvPr id="11" name="等腰三角形 10"/>
          <p:cNvSpPr/>
          <p:nvPr/>
        </p:nvSpPr>
        <p:spPr>
          <a:xfrm rot="12912161">
            <a:off x="8888790" y="3680452"/>
            <a:ext cx="1176338" cy="1014412"/>
          </a:xfrm>
          <a:prstGeom prst="triangle">
            <a:avLst/>
          </a:prstGeom>
          <a:noFill/>
          <a:ln w="12700" cap="flat" cmpd="sng" algn="ctr">
            <a:solidFill>
              <a:srgbClr val="C00000"/>
            </a:solid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rgbClr val="FFC20F"/>
              </a:solidFill>
              <a:latin typeface="微软雅黑" charset="-122"/>
              <a:ea typeface="幼圆" panose="02010509060101010101" charset="-122"/>
            </a:endParaRPr>
          </a:p>
        </p:txBody>
      </p:sp>
      <p:sp>
        <p:nvSpPr>
          <p:cNvPr id="12" name="椭圆 11"/>
          <p:cNvSpPr/>
          <p:nvPr/>
        </p:nvSpPr>
        <p:spPr>
          <a:xfrm rot="9110320">
            <a:off x="10209590" y="4045578"/>
            <a:ext cx="114300" cy="115887"/>
          </a:xfrm>
          <a:prstGeom prst="ellipse">
            <a:avLst/>
          </a:prstGeom>
          <a:solidFill>
            <a:srgbClr val="C00000"/>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rgbClr val="FFFFFF"/>
              </a:solidFill>
              <a:latin typeface="微软雅黑" charset="-122"/>
              <a:ea typeface="幼圆" panose="02010509060101010101" charset="-122"/>
            </a:endParaRPr>
          </a:p>
        </p:txBody>
      </p:sp>
      <p:sp>
        <p:nvSpPr>
          <p:cNvPr id="13" name="椭圆 12"/>
          <p:cNvSpPr/>
          <p:nvPr/>
        </p:nvSpPr>
        <p:spPr>
          <a:xfrm rot="9110320">
            <a:off x="9120565" y="4548814"/>
            <a:ext cx="115888" cy="115888"/>
          </a:xfrm>
          <a:prstGeom prst="ellipse">
            <a:avLst/>
          </a:prstGeom>
          <a:solidFill>
            <a:srgbClr val="C00000"/>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rgbClr val="FFFFFF"/>
              </a:solidFill>
              <a:latin typeface="微软雅黑" charset="-122"/>
              <a:ea typeface="幼圆" panose="02010509060101010101" charset="-122"/>
            </a:endParaRPr>
          </a:p>
        </p:txBody>
      </p:sp>
      <p:sp>
        <p:nvSpPr>
          <p:cNvPr id="14" name="椭圆 13"/>
          <p:cNvSpPr/>
          <p:nvPr/>
        </p:nvSpPr>
        <p:spPr>
          <a:xfrm rot="9110320">
            <a:off x="9238040" y="3385178"/>
            <a:ext cx="114300" cy="115887"/>
          </a:xfrm>
          <a:prstGeom prst="ellipse">
            <a:avLst/>
          </a:prstGeom>
          <a:solidFill>
            <a:srgbClr val="C00000"/>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rgbClr val="FFFFFF"/>
              </a:solidFill>
              <a:latin typeface="微软雅黑" charset="-122"/>
              <a:ea typeface="幼圆" panose="02010509060101010101" charset="-122"/>
            </a:endParaRPr>
          </a:p>
        </p:txBody>
      </p:sp>
      <p:sp>
        <p:nvSpPr>
          <p:cNvPr id="15" name="等腰三角形 14"/>
          <p:cNvSpPr/>
          <p:nvPr/>
        </p:nvSpPr>
        <p:spPr>
          <a:xfrm rot="18210216">
            <a:off x="7570372" y="2416009"/>
            <a:ext cx="127000" cy="109537"/>
          </a:xfrm>
          <a:prstGeom prst="triangle">
            <a:avLst/>
          </a:prstGeom>
          <a:solidFill>
            <a:schemeClr val="bg1"/>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rgbClr val="FFC20F"/>
              </a:solidFill>
              <a:latin typeface="微软雅黑" charset="-122"/>
              <a:ea typeface="幼圆" panose="02010509060101010101" charset="-122"/>
            </a:endParaRPr>
          </a:p>
        </p:txBody>
      </p:sp>
      <p:sp>
        <p:nvSpPr>
          <p:cNvPr id="16" name="等腰三角形 15"/>
          <p:cNvSpPr/>
          <p:nvPr/>
        </p:nvSpPr>
        <p:spPr>
          <a:xfrm rot="8748521">
            <a:off x="7928354" y="2567614"/>
            <a:ext cx="128587" cy="109538"/>
          </a:xfrm>
          <a:prstGeom prst="triangle">
            <a:avLst/>
          </a:prstGeom>
          <a:solidFill>
            <a:schemeClr val="accent2"/>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rgbClr val="FFC20F"/>
              </a:solidFill>
              <a:latin typeface="微软雅黑" charset="-122"/>
              <a:ea typeface="幼圆" panose="02010509060101010101" charset="-122"/>
            </a:endParaRPr>
          </a:p>
        </p:txBody>
      </p:sp>
      <p:cxnSp>
        <p:nvCxnSpPr>
          <p:cNvPr id="17" name="Straight Connector 13"/>
          <p:cNvCxnSpPr>
            <a:cxnSpLocks noChangeShapeType="1"/>
          </p:cNvCxnSpPr>
          <p:nvPr/>
        </p:nvCxnSpPr>
        <p:spPr bwMode="auto">
          <a:xfrm flipH="1">
            <a:off x="2045047" y="4363077"/>
            <a:ext cx="5760000" cy="0"/>
          </a:xfrm>
          <a:prstGeom prst="line">
            <a:avLst/>
          </a:prstGeom>
          <a:noFill/>
          <a:ln w="19050" cap="sq" algn="ctr">
            <a:solidFill>
              <a:srgbClr val="C00000"/>
            </a:solidFill>
            <a:miter lim="800000"/>
            <a:headEnd type="oval" w="med" len="med"/>
          </a:ln>
          <a:extLst>
            <a:ext uri="{909E8E84-426E-40DD-AFC4-6F175D3DCCD1}">
              <a14:hiddenFill xmlns:a14="http://schemas.microsoft.com/office/drawing/2010/main">
                <a:noFill/>
              </a14:hiddenFill>
            </a:ext>
          </a:extLst>
        </p:spPr>
      </p:cxnSp>
      <p:sp>
        <p:nvSpPr>
          <p:cNvPr id="3" name="灯片编号占位符 2"/>
          <p:cNvSpPr>
            <a:spLocks noGrp="1"/>
          </p:cNvSpPr>
          <p:nvPr>
            <p:ph type="sldNum" sz="quarter" idx="12"/>
          </p:nvPr>
        </p:nvSpPr>
        <p:spPr/>
        <p:txBody>
          <a:bodyPr/>
          <a:lstStyle/>
          <a:p>
            <a:fld id="{783D448F-181E-4E66-B469-D196B9D8B0C6}" type="slidenum">
              <a:rPr lang="zh-CN" altLang="en-US" smtClean="0"/>
              <a:t>3</a:t>
            </a:fld>
            <a:endParaRPr lang="zh-CN" altLang="en-US"/>
          </a:p>
        </p:txBody>
      </p:sp>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7" name="图片 26"/>
          <p:cNvPicPr>
            <a:picLocks noChangeAspect="1"/>
          </p:cNvPicPr>
          <p:nvPr/>
        </p:nvPicPr>
        <p:blipFill>
          <a:blip r:embed="rId2"/>
          <a:stretch>
            <a:fillRect/>
          </a:stretch>
        </p:blipFill>
        <p:spPr>
          <a:xfrm>
            <a:off x="119336" y="116632"/>
            <a:ext cx="360040" cy="383679"/>
          </a:xfrm>
          <a:prstGeom prst="rect">
            <a:avLst/>
          </a:prstGeom>
        </p:spPr>
      </p:pic>
      <p:sp>
        <p:nvSpPr>
          <p:cNvPr id="28" name="矩形 27"/>
          <p:cNvSpPr/>
          <p:nvPr/>
        </p:nvSpPr>
        <p:spPr>
          <a:xfrm>
            <a:off x="479376" y="161757"/>
            <a:ext cx="2214880" cy="33718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1600" smtClean="0">
                <a:sym typeface="+mn-ea"/>
              </a:rPr>
              <a:t>事权划分</a:t>
            </a:r>
            <a:r>
              <a:rPr lang="en-US" altLang="zh-CN" sz="1600" smtClean="0">
                <a:sym typeface="+mn-ea"/>
              </a:rPr>
              <a:t>——</a:t>
            </a:r>
            <a:r>
              <a:rPr lang="zh-CN" altLang="en-US" sz="1600" smtClean="0">
                <a:sym typeface="+mn-ea"/>
              </a:rPr>
              <a:t>中央与省</a:t>
            </a:r>
            <a:endParaRPr lang="en-US" altLang="zh-CN" sz="1600" b="1">
              <a:latin typeface="微软雅黑" charset="-122"/>
              <a:ea typeface="微软雅黑" charset="-122"/>
              <a:sym typeface="+mn-ea"/>
            </a:endParaRPr>
          </a:p>
        </p:txBody>
      </p:sp>
      <p:sp>
        <p:nvSpPr>
          <p:cNvPr id="3" name="灯片编号占位符 2"/>
          <p:cNvSpPr>
            <a:spLocks noGrp="1"/>
          </p:cNvSpPr>
          <p:nvPr>
            <p:ph type="sldNum" sz="quarter" idx="12"/>
          </p:nvPr>
        </p:nvSpPr>
        <p:spPr/>
        <p:txBody>
          <a:bodyPr/>
          <a:lstStyle/>
          <a:p>
            <a:fld id="{783D448F-181E-4E66-B469-D196B9D8B0C6}" type="slidenum">
              <a:rPr lang="zh-CN" altLang="en-US" smtClean="0"/>
              <a:t>4</a:t>
            </a:fld>
            <a:endParaRPr lang="zh-CN" altLang="en-US"/>
          </a:p>
        </p:txBody>
      </p:sp>
      <p:graphicFrame>
        <p:nvGraphicFramePr>
          <p:cNvPr id="5" name="图示 4"/>
          <p:cNvGraphicFramePr/>
          <p:nvPr/>
        </p:nvGraphicFramePr>
        <p:xfrm>
          <a:off x="779780" y="719455"/>
          <a:ext cx="10641965" cy="5418455"/>
        </p:xfrm>
        <a:graphic>
          <a:graphicData uri="http://schemas.openxmlformats.org/drawingml/2006/diagram">
            <dgm:relIds xmlns:dgm="http://schemas.openxmlformats.org/drawingml/2006/diagram" r:dm="rId4" r:lo="rId5" r:qs="rId6" r:cs="rId7"/>
          </a:graphicData>
        </a:graphic>
      </p:graphicFrame>
      <p:sp>
        <p:nvSpPr>
          <p:cNvPr id="31" name="文本框 1"/>
          <p:cNvSpPr txBox="1"/>
          <p:nvPr/>
        </p:nvSpPr>
        <p:spPr>
          <a:xfrm>
            <a:off x="3081655" y="4780280"/>
            <a:ext cx="8203565" cy="11988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a:sym typeface="+mn-ea"/>
              </a:rPr>
              <a:t>地方政府制定出台地区标准要充分考虑区域间基本医疗卫生服务的公平性、当地经济社会发展水平和财政承受能力，确保财政可持续。地区标准高于国家基础标准的，需事先按程序报上级备案后执行；地方政府出台涉及重大政策调整等事项的，需事先按程序报中央有关部门备案后执行。</a:t>
            </a:r>
            <a:endParaRPr lang="zh-CN" altLang="en-US"/>
          </a:p>
        </p:txBody>
      </p:sp>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6" name="TextBox 45"/>
          <p:cNvSpPr txBox="1"/>
          <p:nvPr/>
        </p:nvSpPr>
        <p:spPr>
          <a:xfrm>
            <a:off x="950223" y="353604"/>
            <a:ext cx="309880" cy="86550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90000"/>
              </a:lnSpc>
            </a:pPr>
            <a:endParaRPr lang="zh-CN" altLang="en-US" sz="2800">
              <a:solidFill>
                <a:schemeClr val="tx1">
                  <a:lumMod val="75000"/>
                  <a:lumOff val="25000"/>
                </a:schemeClr>
              </a:solidFill>
              <a:latin typeface="微软雅黑" charset="-122"/>
              <a:ea typeface="微软雅黑" charset="-122"/>
              <a:cs typeface="+mn-ea"/>
              <a:sym typeface="+mn-lt"/>
            </a:endParaRPr>
          </a:p>
          <a:p>
            <a:pPr>
              <a:lnSpc>
                <a:spcPct val="90000"/>
              </a:lnSpc>
            </a:pPr>
            <a:endParaRPr lang="en-US" sz="2800">
              <a:solidFill>
                <a:schemeClr val="tx1">
                  <a:lumMod val="75000"/>
                  <a:lumOff val="25000"/>
                </a:schemeClr>
              </a:solidFill>
              <a:latin typeface="微软雅黑" charset="-122"/>
              <a:ea typeface="微软雅黑" charset="-122"/>
              <a:cs typeface="+mn-ea"/>
              <a:sym typeface="+mn-lt"/>
            </a:endParaRPr>
          </a:p>
        </p:txBody>
      </p:sp>
      <p:grpSp>
        <p:nvGrpSpPr>
          <p:cNvPr id="72" name="Group 432"/>
          <p:cNvGrpSpPr>
            <a:grpSpLocks noChangeAspect="1"/>
          </p:cNvGrpSpPr>
          <p:nvPr/>
        </p:nvGrpSpPr>
        <p:grpSpPr>
          <a:xfrm flipH="1">
            <a:off x="818880" y="955798"/>
            <a:ext cx="2448753" cy="3633627"/>
            <a:chOff x="3509" y="406"/>
            <a:chExt cx="2063" cy="3131"/>
          </a:xfrm>
        </p:grpSpPr>
        <p:grpSp>
          <p:nvGrpSpPr>
            <p:cNvPr id="73" name="Group 633"/>
            <p:cNvGrpSpPr/>
            <p:nvPr/>
          </p:nvGrpSpPr>
          <p:grpSpPr>
            <a:xfrm>
              <a:off x="3509" y="406"/>
              <a:ext cx="1485" cy="3131"/>
              <a:chOff x="3509" y="406"/>
              <a:chExt cx="1485" cy="3131"/>
            </a:xfrm>
          </p:grpSpPr>
          <p:sp>
            <p:nvSpPr>
              <p:cNvPr id="82" name="Freeform 434"/>
              <p:cNvSpPr>
                <a:spLocks noEditPoints="1"/>
              </p:cNvSpPr>
              <p:nvPr/>
            </p:nvSpPr>
            <p:spPr bwMode="auto">
              <a:xfrm>
                <a:off x="4921" y="1988"/>
                <a:ext cx="24" cy="23"/>
              </a:xfrm>
              <a:custGeom>
                <a:gdLst>
                  <a:gd name="T0" fmla="*/ 12 w 12"/>
                  <a:gd name="T1" fmla="*/ 7 h 12"/>
                  <a:gd name="T2" fmla="*/ 11 w 12"/>
                  <a:gd name="T3" fmla="*/ 6 h 12"/>
                  <a:gd name="T4" fmla="*/ 11 w 12"/>
                  <a:gd name="T5" fmla="*/ 5 h 12"/>
                  <a:gd name="T6" fmla="*/ 12 w 12"/>
                  <a:gd name="T7" fmla="*/ 5 h 12"/>
                  <a:gd name="T8" fmla="*/ 12 w 12"/>
                  <a:gd name="T9" fmla="*/ 4 h 12"/>
                  <a:gd name="T10" fmla="*/ 12 w 12"/>
                  <a:gd name="T11" fmla="*/ 3 h 12"/>
                  <a:gd name="T12" fmla="*/ 10 w 12"/>
                  <a:gd name="T13" fmla="*/ 2 h 12"/>
                  <a:gd name="T14" fmla="*/ 10 w 12"/>
                  <a:gd name="T15" fmla="*/ 3 h 12"/>
                  <a:gd name="T16" fmla="*/ 9 w 12"/>
                  <a:gd name="T17" fmla="*/ 2 h 12"/>
                  <a:gd name="T18" fmla="*/ 9 w 12"/>
                  <a:gd name="T19" fmla="*/ 1 h 12"/>
                  <a:gd name="T20" fmla="*/ 9 w 12"/>
                  <a:gd name="T21" fmla="*/ 0 h 12"/>
                  <a:gd name="T22" fmla="*/ 8 w 12"/>
                  <a:gd name="T23" fmla="*/ 0 h 12"/>
                  <a:gd name="T24" fmla="*/ 7 w 12"/>
                  <a:gd name="T25" fmla="*/ 0 h 12"/>
                  <a:gd name="T26" fmla="*/ 6 w 12"/>
                  <a:gd name="T27" fmla="*/ 1 h 12"/>
                  <a:gd name="T28" fmla="*/ 5 w 12"/>
                  <a:gd name="T29" fmla="*/ 1 h 12"/>
                  <a:gd name="T30" fmla="*/ 5 w 12"/>
                  <a:gd name="T31" fmla="*/ 0 h 12"/>
                  <a:gd name="T32" fmla="*/ 4 w 12"/>
                  <a:gd name="T33" fmla="*/ 0 h 12"/>
                  <a:gd name="T34" fmla="*/ 3 w 12"/>
                  <a:gd name="T35" fmla="*/ 0 h 12"/>
                  <a:gd name="T36" fmla="*/ 3 w 12"/>
                  <a:gd name="T37" fmla="*/ 1 h 12"/>
                  <a:gd name="T38" fmla="*/ 3 w 12"/>
                  <a:gd name="T39" fmla="*/ 2 h 12"/>
                  <a:gd name="T40" fmla="*/ 2 w 12"/>
                  <a:gd name="T41" fmla="*/ 3 h 12"/>
                  <a:gd name="T42" fmla="*/ 2 w 12"/>
                  <a:gd name="T43" fmla="*/ 3 h 12"/>
                  <a:gd name="T44" fmla="*/ 0 w 12"/>
                  <a:gd name="T45" fmla="*/ 3 h 12"/>
                  <a:gd name="T46" fmla="*/ 0 w 12"/>
                  <a:gd name="T47" fmla="*/ 4 h 12"/>
                  <a:gd name="T48" fmla="*/ 1 w 12"/>
                  <a:gd name="T49" fmla="*/ 5 h 12"/>
                  <a:gd name="T50" fmla="*/ 1 w 12"/>
                  <a:gd name="T51" fmla="*/ 5 h 12"/>
                  <a:gd name="T52" fmla="*/ 1 w 12"/>
                  <a:gd name="T53" fmla="*/ 6 h 12"/>
                  <a:gd name="T54" fmla="*/ 1 w 12"/>
                  <a:gd name="T55" fmla="*/ 7 h 12"/>
                  <a:gd name="T56" fmla="*/ 0 w 12"/>
                  <a:gd name="T57" fmla="*/ 8 h 12"/>
                  <a:gd name="T58" fmla="*/ 1 w 12"/>
                  <a:gd name="T59" fmla="*/ 9 h 12"/>
                  <a:gd name="T60" fmla="*/ 2 w 12"/>
                  <a:gd name="T61" fmla="*/ 9 h 12"/>
                  <a:gd name="T62" fmla="*/ 2 w 12"/>
                  <a:gd name="T63" fmla="*/ 9 h 12"/>
                  <a:gd name="T64" fmla="*/ 3 w 12"/>
                  <a:gd name="T65" fmla="*/ 10 h 12"/>
                  <a:gd name="T66" fmla="*/ 3 w 12"/>
                  <a:gd name="T67" fmla="*/ 10 h 12"/>
                  <a:gd name="T68" fmla="*/ 3 w 12"/>
                  <a:gd name="T69" fmla="*/ 11 h 12"/>
                  <a:gd name="T70" fmla="*/ 4 w 12"/>
                  <a:gd name="T71" fmla="*/ 12 h 12"/>
                  <a:gd name="T72" fmla="*/ 5 w 12"/>
                  <a:gd name="T73" fmla="*/ 11 h 12"/>
                  <a:gd name="T74" fmla="*/ 6 w 12"/>
                  <a:gd name="T75" fmla="*/ 11 h 12"/>
                  <a:gd name="T76" fmla="*/ 7 w 12"/>
                  <a:gd name="T77" fmla="*/ 11 h 12"/>
                  <a:gd name="T78" fmla="*/ 7 w 12"/>
                  <a:gd name="T79" fmla="*/ 11 h 12"/>
                  <a:gd name="T80" fmla="*/ 8 w 12"/>
                  <a:gd name="T81" fmla="*/ 12 h 12"/>
                  <a:gd name="T82" fmla="*/ 9 w 12"/>
                  <a:gd name="T83" fmla="*/ 11 h 12"/>
                  <a:gd name="T84" fmla="*/ 9 w 12"/>
                  <a:gd name="T85" fmla="*/ 10 h 12"/>
                  <a:gd name="T86" fmla="*/ 9 w 12"/>
                  <a:gd name="T87" fmla="*/ 9 h 12"/>
                  <a:gd name="T88" fmla="*/ 10 w 12"/>
                  <a:gd name="T89" fmla="*/ 9 h 12"/>
                  <a:gd name="T90" fmla="*/ 11 w 12"/>
                  <a:gd name="T91" fmla="*/ 9 h 12"/>
                  <a:gd name="T92" fmla="*/ 12 w 12"/>
                  <a:gd name="T93" fmla="*/ 9 h 12"/>
                  <a:gd name="T94" fmla="*/ 12 w 12"/>
                  <a:gd name="T95" fmla="*/ 8 h 12"/>
                  <a:gd name="T96" fmla="*/ 12 w 12"/>
                  <a:gd name="T97" fmla="*/ 7 h 12"/>
                  <a:gd name="T98" fmla="*/ 7 w 12"/>
                  <a:gd name="T99" fmla="*/ 8 h 12"/>
                  <a:gd name="T100" fmla="*/ 4 w 12"/>
                  <a:gd name="T101" fmla="*/ 7 h 12"/>
                  <a:gd name="T102" fmla="*/ 5 w 12"/>
                  <a:gd name="T103" fmla="*/ 4 h 12"/>
                  <a:gd name="T104" fmla="*/ 8 w 12"/>
                  <a:gd name="T105" fmla="*/ 5 h 12"/>
                  <a:gd name="T106" fmla="*/ 7 w 12"/>
                  <a:gd name="T107" fmla="*/ 8 h 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 h="12">
                    <a:moveTo>
                      <a:pt x="12" y="7"/>
                    </a:moveTo>
                    <a:cubicBezTo>
                      <a:pt x="11" y="6"/>
                      <a:pt x="11" y="6"/>
                      <a:pt x="11" y="6"/>
                    </a:cubicBezTo>
                    <a:cubicBezTo>
                      <a:pt x="11" y="6"/>
                      <a:pt x="11" y="6"/>
                      <a:pt x="11" y="5"/>
                    </a:cubicBezTo>
                    <a:cubicBezTo>
                      <a:pt x="12" y="5"/>
                      <a:pt x="12" y="5"/>
                      <a:pt x="12" y="5"/>
                    </a:cubicBezTo>
                    <a:cubicBezTo>
                      <a:pt x="12" y="5"/>
                      <a:pt x="12" y="4"/>
                      <a:pt x="12" y="4"/>
                    </a:cubicBezTo>
                    <a:cubicBezTo>
                      <a:pt x="12" y="3"/>
                      <a:pt x="12" y="3"/>
                      <a:pt x="12" y="3"/>
                    </a:cubicBezTo>
                    <a:cubicBezTo>
                      <a:pt x="11" y="2"/>
                      <a:pt x="11" y="2"/>
                      <a:pt x="10" y="2"/>
                    </a:cubicBezTo>
                    <a:cubicBezTo>
                      <a:pt x="10" y="3"/>
                      <a:pt x="10" y="3"/>
                      <a:pt x="10" y="3"/>
                    </a:cubicBezTo>
                    <a:cubicBezTo>
                      <a:pt x="9" y="3"/>
                      <a:pt x="9" y="2"/>
                      <a:pt x="9" y="2"/>
                    </a:cubicBezTo>
                    <a:cubicBezTo>
                      <a:pt x="9" y="1"/>
                      <a:pt x="9" y="1"/>
                      <a:pt x="9" y="1"/>
                    </a:cubicBezTo>
                    <a:cubicBezTo>
                      <a:pt x="9" y="1"/>
                      <a:pt x="9" y="0"/>
                      <a:pt x="9" y="0"/>
                    </a:cubicBezTo>
                    <a:cubicBezTo>
                      <a:pt x="8" y="0"/>
                      <a:pt x="8" y="0"/>
                      <a:pt x="8" y="0"/>
                    </a:cubicBezTo>
                    <a:cubicBezTo>
                      <a:pt x="7" y="0"/>
                      <a:pt x="7" y="0"/>
                      <a:pt x="7" y="0"/>
                    </a:cubicBezTo>
                    <a:cubicBezTo>
                      <a:pt x="6" y="1"/>
                      <a:pt x="6" y="1"/>
                      <a:pt x="6" y="1"/>
                    </a:cubicBezTo>
                    <a:cubicBezTo>
                      <a:pt x="6" y="1"/>
                      <a:pt x="6" y="1"/>
                      <a:pt x="5" y="1"/>
                    </a:cubicBezTo>
                    <a:cubicBezTo>
                      <a:pt x="5" y="0"/>
                      <a:pt x="5" y="0"/>
                      <a:pt x="5" y="0"/>
                    </a:cubicBezTo>
                    <a:cubicBezTo>
                      <a:pt x="5" y="0"/>
                      <a:pt x="4" y="0"/>
                      <a:pt x="4" y="0"/>
                    </a:cubicBezTo>
                    <a:cubicBezTo>
                      <a:pt x="3" y="0"/>
                      <a:pt x="3" y="0"/>
                      <a:pt x="3" y="0"/>
                    </a:cubicBezTo>
                    <a:cubicBezTo>
                      <a:pt x="3" y="1"/>
                      <a:pt x="2" y="1"/>
                      <a:pt x="3" y="1"/>
                    </a:cubicBezTo>
                    <a:cubicBezTo>
                      <a:pt x="3" y="2"/>
                      <a:pt x="3" y="2"/>
                      <a:pt x="3" y="2"/>
                    </a:cubicBezTo>
                    <a:cubicBezTo>
                      <a:pt x="3" y="2"/>
                      <a:pt x="2" y="3"/>
                      <a:pt x="2" y="3"/>
                    </a:cubicBezTo>
                    <a:cubicBezTo>
                      <a:pt x="2" y="3"/>
                      <a:pt x="2" y="3"/>
                      <a:pt x="2" y="3"/>
                    </a:cubicBezTo>
                    <a:cubicBezTo>
                      <a:pt x="1" y="2"/>
                      <a:pt x="1" y="3"/>
                      <a:pt x="0" y="3"/>
                    </a:cubicBezTo>
                    <a:cubicBezTo>
                      <a:pt x="0" y="4"/>
                      <a:pt x="0" y="4"/>
                      <a:pt x="0" y="4"/>
                    </a:cubicBezTo>
                    <a:cubicBezTo>
                      <a:pt x="0" y="4"/>
                      <a:pt x="0" y="5"/>
                      <a:pt x="1" y="5"/>
                    </a:cubicBezTo>
                    <a:cubicBezTo>
                      <a:pt x="1" y="5"/>
                      <a:pt x="1" y="5"/>
                      <a:pt x="1" y="5"/>
                    </a:cubicBezTo>
                    <a:cubicBezTo>
                      <a:pt x="1" y="6"/>
                      <a:pt x="1" y="6"/>
                      <a:pt x="1" y="6"/>
                    </a:cubicBezTo>
                    <a:cubicBezTo>
                      <a:pt x="1" y="7"/>
                      <a:pt x="1" y="7"/>
                      <a:pt x="1" y="7"/>
                    </a:cubicBezTo>
                    <a:cubicBezTo>
                      <a:pt x="0" y="7"/>
                      <a:pt x="0" y="7"/>
                      <a:pt x="0" y="8"/>
                    </a:cubicBezTo>
                    <a:cubicBezTo>
                      <a:pt x="1" y="9"/>
                      <a:pt x="1" y="9"/>
                      <a:pt x="1" y="9"/>
                    </a:cubicBezTo>
                    <a:cubicBezTo>
                      <a:pt x="1" y="9"/>
                      <a:pt x="1" y="9"/>
                      <a:pt x="2" y="9"/>
                    </a:cubicBezTo>
                    <a:cubicBezTo>
                      <a:pt x="2" y="9"/>
                      <a:pt x="2" y="9"/>
                      <a:pt x="2" y="9"/>
                    </a:cubicBezTo>
                    <a:cubicBezTo>
                      <a:pt x="3" y="9"/>
                      <a:pt x="3" y="9"/>
                      <a:pt x="3" y="10"/>
                    </a:cubicBezTo>
                    <a:cubicBezTo>
                      <a:pt x="3" y="10"/>
                      <a:pt x="3" y="10"/>
                      <a:pt x="3" y="10"/>
                    </a:cubicBezTo>
                    <a:cubicBezTo>
                      <a:pt x="3" y="11"/>
                      <a:pt x="3" y="11"/>
                      <a:pt x="3" y="11"/>
                    </a:cubicBezTo>
                    <a:cubicBezTo>
                      <a:pt x="4" y="12"/>
                      <a:pt x="4" y="12"/>
                      <a:pt x="4" y="12"/>
                    </a:cubicBezTo>
                    <a:cubicBezTo>
                      <a:pt x="5" y="12"/>
                      <a:pt x="5" y="12"/>
                      <a:pt x="5" y="11"/>
                    </a:cubicBezTo>
                    <a:cubicBezTo>
                      <a:pt x="6" y="11"/>
                      <a:pt x="6" y="11"/>
                      <a:pt x="6" y="11"/>
                    </a:cubicBezTo>
                    <a:cubicBezTo>
                      <a:pt x="6" y="11"/>
                      <a:pt x="6" y="11"/>
                      <a:pt x="7" y="11"/>
                    </a:cubicBezTo>
                    <a:cubicBezTo>
                      <a:pt x="7" y="11"/>
                      <a:pt x="7" y="11"/>
                      <a:pt x="7" y="11"/>
                    </a:cubicBezTo>
                    <a:cubicBezTo>
                      <a:pt x="7" y="12"/>
                      <a:pt x="8" y="12"/>
                      <a:pt x="8" y="12"/>
                    </a:cubicBezTo>
                    <a:cubicBezTo>
                      <a:pt x="9" y="11"/>
                      <a:pt x="9" y="11"/>
                      <a:pt x="9" y="11"/>
                    </a:cubicBezTo>
                    <a:cubicBezTo>
                      <a:pt x="9" y="11"/>
                      <a:pt x="10" y="11"/>
                      <a:pt x="9" y="10"/>
                    </a:cubicBezTo>
                    <a:cubicBezTo>
                      <a:pt x="9" y="9"/>
                      <a:pt x="9" y="9"/>
                      <a:pt x="9" y="9"/>
                    </a:cubicBezTo>
                    <a:cubicBezTo>
                      <a:pt x="9" y="9"/>
                      <a:pt x="10" y="9"/>
                      <a:pt x="10" y="9"/>
                    </a:cubicBezTo>
                    <a:cubicBezTo>
                      <a:pt x="11" y="9"/>
                      <a:pt x="11" y="9"/>
                      <a:pt x="11" y="9"/>
                    </a:cubicBezTo>
                    <a:cubicBezTo>
                      <a:pt x="11" y="9"/>
                      <a:pt x="12" y="9"/>
                      <a:pt x="12" y="9"/>
                    </a:cubicBezTo>
                    <a:cubicBezTo>
                      <a:pt x="12" y="8"/>
                      <a:pt x="12" y="8"/>
                      <a:pt x="12" y="8"/>
                    </a:cubicBezTo>
                    <a:cubicBezTo>
                      <a:pt x="12" y="7"/>
                      <a:pt x="12" y="7"/>
                      <a:pt x="12" y="7"/>
                    </a:cubicBezTo>
                    <a:close/>
                    <a:moveTo>
                      <a:pt x="7" y="8"/>
                    </a:moveTo>
                    <a:cubicBezTo>
                      <a:pt x="6" y="9"/>
                      <a:pt x="4" y="8"/>
                      <a:pt x="4" y="7"/>
                    </a:cubicBezTo>
                    <a:cubicBezTo>
                      <a:pt x="3" y="6"/>
                      <a:pt x="4" y="4"/>
                      <a:pt x="5" y="4"/>
                    </a:cubicBezTo>
                    <a:cubicBezTo>
                      <a:pt x="6" y="3"/>
                      <a:pt x="8" y="4"/>
                      <a:pt x="8" y="5"/>
                    </a:cubicBezTo>
                    <a:cubicBezTo>
                      <a:pt x="9" y="6"/>
                      <a:pt x="8" y="8"/>
                      <a:pt x="7" y="8"/>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83" name="Freeform 435"/>
              <p:cNvSpPr>
                <a:spLocks noEditPoints="1"/>
              </p:cNvSpPr>
              <p:nvPr/>
            </p:nvSpPr>
            <p:spPr bwMode="auto">
              <a:xfrm>
                <a:off x="4951" y="1847"/>
                <a:ext cx="23" cy="24"/>
              </a:xfrm>
              <a:custGeom>
                <a:gdLst>
                  <a:gd name="T0" fmla="*/ 12 w 12"/>
                  <a:gd name="T1" fmla="*/ 6 h 12"/>
                  <a:gd name="T2" fmla="*/ 11 w 12"/>
                  <a:gd name="T3" fmla="*/ 6 h 12"/>
                  <a:gd name="T4" fmla="*/ 11 w 12"/>
                  <a:gd name="T5" fmla="*/ 5 h 12"/>
                  <a:gd name="T6" fmla="*/ 12 w 12"/>
                  <a:gd name="T7" fmla="*/ 5 h 12"/>
                  <a:gd name="T8" fmla="*/ 12 w 12"/>
                  <a:gd name="T9" fmla="*/ 4 h 12"/>
                  <a:gd name="T10" fmla="*/ 12 w 12"/>
                  <a:gd name="T11" fmla="*/ 3 h 12"/>
                  <a:gd name="T12" fmla="*/ 10 w 12"/>
                  <a:gd name="T13" fmla="*/ 2 h 12"/>
                  <a:gd name="T14" fmla="*/ 10 w 12"/>
                  <a:gd name="T15" fmla="*/ 3 h 12"/>
                  <a:gd name="T16" fmla="*/ 9 w 12"/>
                  <a:gd name="T17" fmla="*/ 2 h 12"/>
                  <a:gd name="T18" fmla="*/ 9 w 12"/>
                  <a:gd name="T19" fmla="*/ 1 h 12"/>
                  <a:gd name="T20" fmla="*/ 9 w 12"/>
                  <a:gd name="T21" fmla="*/ 0 h 12"/>
                  <a:gd name="T22" fmla="*/ 8 w 12"/>
                  <a:gd name="T23" fmla="*/ 0 h 12"/>
                  <a:gd name="T24" fmla="*/ 7 w 12"/>
                  <a:gd name="T25" fmla="*/ 0 h 12"/>
                  <a:gd name="T26" fmla="*/ 6 w 12"/>
                  <a:gd name="T27" fmla="*/ 1 h 12"/>
                  <a:gd name="T28" fmla="*/ 6 w 12"/>
                  <a:gd name="T29" fmla="*/ 1 h 12"/>
                  <a:gd name="T30" fmla="*/ 5 w 12"/>
                  <a:gd name="T31" fmla="*/ 0 h 12"/>
                  <a:gd name="T32" fmla="*/ 4 w 12"/>
                  <a:gd name="T33" fmla="*/ 0 h 12"/>
                  <a:gd name="T34" fmla="*/ 3 w 12"/>
                  <a:gd name="T35" fmla="*/ 0 h 12"/>
                  <a:gd name="T36" fmla="*/ 3 w 12"/>
                  <a:gd name="T37" fmla="*/ 1 h 12"/>
                  <a:gd name="T38" fmla="*/ 3 w 12"/>
                  <a:gd name="T39" fmla="*/ 2 h 12"/>
                  <a:gd name="T40" fmla="*/ 2 w 12"/>
                  <a:gd name="T41" fmla="*/ 3 h 12"/>
                  <a:gd name="T42" fmla="*/ 2 w 12"/>
                  <a:gd name="T43" fmla="*/ 3 h 12"/>
                  <a:gd name="T44" fmla="*/ 0 w 12"/>
                  <a:gd name="T45" fmla="*/ 3 h 12"/>
                  <a:gd name="T46" fmla="*/ 0 w 12"/>
                  <a:gd name="T47" fmla="*/ 4 h 12"/>
                  <a:gd name="T48" fmla="*/ 1 w 12"/>
                  <a:gd name="T49" fmla="*/ 5 h 12"/>
                  <a:gd name="T50" fmla="*/ 1 w 12"/>
                  <a:gd name="T51" fmla="*/ 5 h 12"/>
                  <a:gd name="T52" fmla="*/ 1 w 12"/>
                  <a:gd name="T53" fmla="*/ 6 h 12"/>
                  <a:gd name="T54" fmla="*/ 1 w 12"/>
                  <a:gd name="T55" fmla="*/ 7 h 12"/>
                  <a:gd name="T56" fmla="*/ 0 w 12"/>
                  <a:gd name="T57" fmla="*/ 8 h 12"/>
                  <a:gd name="T58" fmla="*/ 1 w 12"/>
                  <a:gd name="T59" fmla="*/ 9 h 12"/>
                  <a:gd name="T60" fmla="*/ 2 w 12"/>
                  <a:gd name="T61" fmla="*/ 9 h 12"/>
                  <a:gd name="T62" fmla="*/ 2 w 12"/>
                  <a:gd name="T63" fmla="*/ 9 h 12"/>
                  <a:gd name="T64" fmla="*/ 3 w 12"/>
                  <a:gd name="T65" fmla="*/ 10 h 12"/>
                  <a:gd name="T66" fmla="*/ 3 w 12"/>
                  <a:gd name="T67" fmla="*/ 10 h 12"/>
                  <a:gd name="T68" fmla="*/ 3 w 12"/>
                  <a:gd name="T69" fmla="*/ 11 h 12"/>
                  <a:gd name="T70" fmla="*/ 4 w 12"/>
                  <a:gd name="T71" fmla="*/ 12 h 12"/>
                  <a:gd name="T72" fmla="*/ 5 w 12"/>
                  <a:gd name="T73" fmla="*/ 11 h 12"/>
                  <a:gd name="T74" fmla="*/ 6 w 12"/>
                  <a:gd name="T75" fmla="*/ 11 h 12"/>
                  <a:gd name="T76" fmla="*/ 7 w 12"/>
                  <a:gd name="T77" fmla="*/ 11 h 12"/>
                  <a:gd name="T78" fmla="*/ 7 w 12"/>
                  <a:gd name="T79" fmla="*/ 11 h 12"/>
                  <a:gd name="T80" fmla="*/ 8 w 12"/>
                  <a:gd name="T81" fmla="*/ 12 h 12"/>
                  <a:gd name="T82" fmla="*/ 9 w 12"/>
                  <a:gd name="T83" fmla="*/ 11 h 12"/>
                  <a:gd name="T84" fmla="*/ 9 w 12"/>
                  <a:gd name="T85" fmla="*/ 10 h 12"/>
                  <a:gd name="T86" fmla="*/ 9 w 12"/>
                  <a:gd name="T87" fmla="*/ 9 h 12"/>
                  <a:gd name="T88" fmla="*/ 10 w 12"/>
                  <a:gd name="T89" fmla="*/ 9 h 12"/>
                  <a:gd name="T90" fmla="*/ 11 w 12"/>
                  <a:gd name="T91" fmla="*/ 9 h 12"/>
                  <a:gd name="T92" fmla="*/ 12 w 12"/>
                  <a:gd name="T93" fmla="*/ 9 h 12"/>
                  <a:gd name="T94" fmla="*/ 12 w 12"/>
                  <a:gd name="T95" fmla="*/ 8 h 12"/>
                  <a:gd name="T96" fmla="*/ 12 w 12"/>
                  <a:gd name="T97" fmla="*/ 6 h 12"/>
                  <a:gd name="T98" fmla="*/ 7 w 12"/>
                  <a:gd name="T99" fmla="*/ 8 h 12"/>
                  <a:gd name="T100" fmla="*/ 4 w 12"/>
                  <a:gd name="T101" fmla="*/ 7 h 12"/>
                  <a:gd name="T102" fmla="*/ 5 w 12"/>
                  <a:gd name="T103" fmla="*/ 4 h 12"/>
                  <a:gd name="T104" fmla="*/ 8 w 12"/>
                  <a:gd name="T105" fmla="*/ 5 h 12"/>
                  <a:gd name="T106" fmla="*/ 7 w 12"/>
                  <a:gd name="T107" fmla="*/ 8 h 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 h="12">
                    <a:moveTo>
                      <a:pt x="12" y="6"/>
                    </a:moveTo>
                    <a:cubicBezTo>
                      <a:pt x="11" y="6"/>
                      <a:pt x="11" y="6"/>
                      <a:pt x="11" y="6"/>
                    </a:cubicBezTo>
                    <a:cubicBezTo>
                      <a:pt x="11" y="6"/>
                      <a:pt x="11" y="6"/>
                      <a:pt x="11" y="5"/>
                    </a:cubicBezTo>
                    <a:cubicBezTo>
                      <a:pt x="12" y="5"/>
                      <a:pt x="12" y="5"/>
                      <a:pt x="12" y="5"/>
                    </a:cubicBezTo>
                    <a:cubicBezTo>
                      <a:pt x="12" y="5"/>
                      <a:pt x="12" y="4"/>
                      <a:pt x="12" y="4"/>
                    </a:cubicBezTo>
                    <a:cubicBezTo>
                      <a:pt x="12" y="3"/>
                      <a:pt x="12" y="3"/>
                      <a:pt x="12" y="3"/>
                    </a:cubicBezTo>
                    <a:cubicBezTo>
                      <a:pt x="11" y="2"/>
                      <a:pt x="11" y="2"/>
                      <a:pt x="10" y="2"/>
                    </a:cubicBezTo>
                    <a:cubicBezTo>
                      <a:pt x="10" y="3"/>
                      <a:pt x="10" y="3"/>
                      <a:pt x="10" y="3"/>
                    </a:cubicBezTo>
                    <a:cubicBezTo>
                      <a:pt x="9" y="3"/>
                      <a:pt x="9" y="2"/>
                      <a:pt x="9" y="2"/>
                    </a:cubicBezTo>
                    <a:cubicBezTo>
                      <a:pt x="9" y="1"/>
                      <a:pt x="9" y="1"/>
                      <a:pt x="9" y="1"/>
                    </a:cubicBezTo>
                    <a:cubicBezTo>
                      <a:pt x="9" y="1"/>
                      <a:pt x="9" y="0"/>
                      <a:pt x="9" y="0"/>
                    </a:cubicBezTo>
                    <a:cubicBezTo>
                      <a:pt x="8" y="0"/>
                      <a:pt x="8" y="0"/>
                      <a:pt x="8" y="0"/>
                    </a:cubicBezTo>
                    <a:cubicBezTo>
                      <a:pt x="7" y="0"/>
                      <a:pt x="7" y="0"/>
                      <a:pt x="7" y="0"/>
                    </a:cubicBezTo>
                    <a:cubicBezTo>
                      <a:pt x="6" y="1"/>
                      <a:pt x="6" y="1"/>
                      <a:pt x="6" y="1"/>
                    </a:cubicBezTo>
                    <a:cubicBezTo>
                      <a:pt x="6" y="1"/>
                      <a:pt x="6" y="1"/>
                      <a:pt x="6" y="1"/>
                    </a:cubicBezTo>
                    <a:cubicBezTo>
                      <a:pt x="5" y="0"/>
                      <a:pt x="5" y="0"/>
                      <a:pt x="5" y="0"/>
                    </a:cubicBezTo>
                    <a:cubicBezTo>
                      <a:pt x="5" y="0"/>
                      <a:pt x="4" y="0"/>
                      <a:pt x="4" y="0"/>
                    </a:cubicBezTo>
                    <a:cubicBezTo>
                      <a:pt x="3" y="0"/>
                      <a:pt x="3" y="0"/>
                      <a:pt x="3" y="0"/>
                    </a:cubicBezTo>
                    <a:cubicBezTo>
                      <a:pt x="3" y="0"/>
                      <a:pt x="2" y="1"/>
                      <a:pt x="3" y="1"/>
                    </a:cubicBezTo>
                    <a:cubicBezTo>
                      <a:pt x="3" y="2"/>
                      <a:pt x="3" y="2"/>
                      <a:pt x="3" y="2"/>
                    </a:cubicBezTo>
                    <a:cubicBezTo>
                      <a:pt x="3" y="2"/>
                      <a:pt x="2" y="3"/>
                      <a:pt x="2" y="3"/>
                    </a:cubicBezTo>
                    <a:cubicBezTo>
                      <a:pt x="2" y="3"/>
                      <a:pt x="2" y="3"/>
                      <a:pt x="2" y="3"/>
                    </a:cubicBezTo>
                    <a:cubicBezTo>
                      <a:pt x="1" y="2"/>
                      <a:pt x="1" y="3"/>
                      <a:pt x="0" y="3"/>
                    </a:cubicBezTo>
                    <a:cubicBezTo>
                      <a:pt x="0" y="4"/>
                      <a:pt x="0" y="4"/>
                      <a:pt x="0" y="4"/>
                    </a:cubicBezTo>
                    <a:cubicBezTo>
                      <a:pt x="0" y="4"/>
                      <a:pt x="0" y="5"/>
                      <a:pt x="1" y="5"/>
                    </a:cubicBezTo>
                    <a:cubicBezTo>
                      <a:pt x="1" y="5"/>
                      <a:pt x="1" y="5"/>
                      <a:pt x="1" y="5"/>
                    </a:cubicBezTo>
                    <a:cubicBezTo>
                      <a:pt x="1" y="6"/>
                      <a:pt x="1" y="6"/>
                      <a:pt x="1" y="6"/>
                    </a:cubicBezTo>
                    <a:cubicBezTo>
                      <a:pt x="1" y="7"/>
                      <a:pt x="1" y="7"/>
                      <a:pt x="1" y="7"/>
                    </a:cubicBezTo>
                    <a:cubicBezTo>
                      <a:pt x="0" y="7"/>
                      <a:pt x="0" y="7"/>
                      <a:pt x="0" y="8"/>
                    </a:cubicBezTo>
                    <a:cubicBezTo>
                      <a:pt x="1" y="9"/>
                      <a:pt x="1" y="9"/>
                      <a:pt x="1" y="9"/>
                    </a:cubicBezTo>
                    <a:cubicBezTo>
                      <a:pt x="1" y="9"/>
                      <a:pt x="1" y="9"/>
                      <a:pt x="2" y="9"/>
                    </a:cubicBezTo>
                    <a:cubicBezTo>
                      <a:pt x="2" y="9"/>
                      <a:pt x="2" y="9"/>
                      <a:pt x="2" y="9"/>
                    </a:cubicBezTo>
                    <a:cubicBezTo>
                      <a:pt x="3" y="9"/>
                      <a:pt x="3" y="9"/>
                      <a:pt x="3" y="10"/>
                    </a:cubicBezTo>
                    <a:cubicBezTo>
                      <a:pt x="3" y="10"/>
                      <a:pt x="3" y="10"/>
                      <a:pt x="3" y="10"/>
                    </a:cubicBezTo>
                    <a:cubicBezTo>
                      <a:pt x="3" y="11"/>
                      <a:pt x="3" y="11"/>
                      <a:pt x="3" y="11"/>
                    </a:cubicBezTo>
                    <a:cubicBezTo>
                      <a:pt x="4" y="12"/>
                      <a:pt x="4" y="12"/>
                      <a:pt x="4" y="12"/>
                    </a:cubicBezTo>
                    <a:cubicBezTo>
                      <a:pt x="5" y="12"/>
                      <a:pt x="5" y="12"/>
                      <a:pt x="5" y="11"/>
                    </a:cubicBezTo>
                    <a:cubicBezTo>
                      <a:pt x="6" y="11"/>
                      <a:pt x="6" y="11"/>
                      <a:pt x="6" y="11"/>
                    </a:cubicBezTo>
                    <a:cubicBezTo>
                      <a:pt x="6" y="11"/>
                      <a:pt x="6" y="11"/>
                      <a:pt x="7" y="11"/>
                    </a:cubicBezTo>
                    <a:cubicBezTo>
                      <a:pt x="7" y="11"/>
                      <a:pt x="7" y="11"/>
                      <a:pt x="7" y="11"/>
                    </a:cubicBezTo>
                    <a:cubicBezTo>
                      <a:pt x="7" y="12"/>
                      <a:pt x="8" y="12"/>
                      <a:pt x="8" y="12"/>
                    </a:cubicBezTo>
                    <a:cubicBezTo>
                      <a:pt x="9" y="11"/>
                      <a:pt x="9" y="11"/>
                      <a:pt x="9" y="11"/>
                    </a:cubicBezTo>
                    <a:cubicBezTo>
                      <a:pt x="9" y="11"/>
                      <a:pt x="10" y="11"/>
                      <a:pt x="9" y="10"/>
                    </a:cubicBezTo>
                    <a:cubicBezTo>
                      <a:pt x="9" y="9"/>
                      <a:pt x="9" y="9"/>
                      <a:pt x="9" y="9"/>
                    </a:cubicBezTo>
                    <a:cubicBezTo>
                      <a:pt x="9" y="9"/>
                      <a:pt x="10" y="9"/>
                      <a:pt x="10" y="9"/>
                    </a:cubicBezTo>
                    <a:cubicBezTo>
                      <a:pt x="11" y="9"/>
                      <a:pt x="11" y="9"/>
                      <a:pt x="11" y="9"/>
                    </a:cubicBezTo>
                    <a:cubicBezTo>
                      <a:pt x="11" y="9"/>
                      <a:pt x="12" y="9"/>
                      <a:pt x="12" y="9"/>
                    </a:cubicBezTo>
                    <a:cubicBezTo>
                      <a:pt x="12" y="8"/>
                      <a:pt x="12" y="8"/>
                      <a:pt x="12" y="8"/>
                    </a:cubicBezTo>
                    <a:cubicBezTo>
                      <a:pt x="12" y="7"/>
                      <a:pt x="12" y="7"/>
                      <a:pt x="12" y="6"/>
                    </a:cubicBezTo>
                    <a:close/>
                    <a:moveTo>
                      <a:pt x="7" y="8"/>
                    </a:moveTo>
                    <a:cubicBezTo>
                      <a:pt x="6" y="9"/>
                      <a:pt x="4" y="8"/>
                      <a:pt x="4" y="7"/>
                    </a:cubicBezTo>
                    <a:cubicBezTo>
                      <a:pt x="3" y="6"/>
                      <a:pt x="4" y="4"/>
                      <a:pt x="5" y="4"/>
                    </a:cubicBezTo>
                    <a:cubicBezTo>
                      <a:pt x="6" y="3"/>
                      <a:pt x="8" y="4"/>
                      <a:pt x="8" y="5"/>
                    </a:cubicBezTo>
                    <a:cubicBezTo>
                      <a:pt x="9" y="6"/>
                      <a:pt x="8" y="7"/>
                      <a:pt x="7" y="8"/>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84" name="Freeform 436"/>
              <p:cNvSpPr/>
              <p:nvPr/>
            </p:nvSpPr>
            <p:spPr bwMode="auto">
              <a:xfrm>
                <a:off x="4342" y="756"/>
                <a:ext cx="14" cy="22"/>
              </a:xfrm>
              <a:custGeom>
                <a:gdLst>
                  <a:gd name="T0" fmla="*/ 0 w 7"/>
                  <a:gd name="T1" fmla="*/ 4 h 11"/>
                  <a:gd name="T2" fmla="*/ 1 w 7"/>
                  <a:gd name="T3" fmla="*/ 5 h 11"/>
                  <a:gd name="T4" fmla="*/ 0 w 7"/>
                  <a:gd name="T5" fmla="*/ 7 h 11"/>
                  <a:gd name="T6" fmla="*/ 5 w 7"/>
                  <a:gd name="T7" fmla="*/ 11 h 11"/>
                  <a:gd name="T8" fmla="*/ 7 w 7"/>
                  <a:gd name="T9" fmla="*/ 5 h 11"/>
                  <a:gd name="T10" fmla="*/ 5 w 7"/>
                  <a:gd name="T11" fmla="*/ 0 h 11"/>
                  <a:gd name="T12" fmla="*/ 0 w 7"/>
                  <a:gd name="T13" fmla="*/ 4 h 11"/>
                </a:gdLst>
                <a:cxnLst>
                  <a:cxn ang="0">
                    <a:pos x="T0" y="T1"/>
                  </a:cxn>
                  <a:cxn ang="0">
                    <a:pos x="T2" y="T3"/>
                  </a:cxn>
                  <a:cxn ang="0">
                    <a:pos x="T4" y="T5"/>
                  </a:cxn>
                  <a:cxn ang="0">
                    <a:pos x="T6" y="T7"/>
                  </a:cxn>
                  <a:cxn ang="0">
                    <a:pos x="T8" y="T9"/>
                  </a:cxn>
                  <a:cxn ang="0">
                    <a:pos x="T10" y="T11"/>
                  </a:cxn>
                  <a:cxn ang="0">
                    <a:pos x="T12" y="T13"/>
                  </a:cxn>
                </a:cxnLst>
                <a:rect l="0" t="0" r="r" b="b"/>
                <a:pathLst>
                  <a:path w="7" h="11">
                    <a:moveTo>
                      <a:pt x="0" y="4"/>
                    </a:moveTo>
                    <a:cubicBezTo>
                      <a:pt x="0" y="5"/>
                      <a:pt x="1" y="5"/>
                      <a:pt x="1" y="5"/>
                    </a:cubicBezTo>
                    <a:cubicBezTo>
                      <a:pt x="1" y="6"/>
                      <a:pt x="0" y="6"/>
                      <a:pt x="0" y="7"/>
                    </a:cubicBezTo>
                    <a:cubicBezTo>
                      <a:pt x="5" y="11"/>
                      <a:pt x="5" y="11"/>
                      <a:pt x="5" y="11"/>
                    </a:cubicBezTo>
                    <a:cubicBezTo>
                      <a:pt x="6" y="10"/>
                      <a:pt x="7" y="8"/>
                      <a:pt x="7" y="5"/>
                    </a:cubicBezTo>
                    <a:cubicBezTo>
                      <a:pt x="7" y="3"/>
                      <a:pt x="6" y="1"/>
                      <a:pt x="5" y="0"/>
                    </a:cubicBezTo>
                    <a:lnTo>
                      <a:pt x="0" y="4"/>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85" name="Freeform 437"/>
              <p:cNvSpPr/>
              <p:nvPr/>
            </p:nvSpPr>
            <p:spPr bwMode="auto">
              <a:xfrm>
                <a:off x="4327" y="748"/>
                <a:ext cx="21" cy="14"/>
              </a:xfrm>
              <a:custGeom>
                <a:gdLst>
                  <a:gd name="T0" fmla="*/ 5 w 11"/>
                  <a:gd name="T1" fmla="*/ 6 h 7"/>
                  <a:gd name="T2" fmla="*/ 7 w 11"/>
                  <a:gd name="T3" fmla="*/ 7 h 7"/>
                  <a:gd name="T4" fmla="*/ 11 w 11"/>
                  <a:gd name="T5" fmla="*/ 2 h 7"/>
                  <a:gd name="T6" fmla="*/ 5 w 11"/>
                  <a:gd name="T7" fmla="*/ 0 h 7"/>
                  <a:gd name="T8" fmla="*/ 0 w 11"/>
                  <a:gd name="T9" fmla="*/ 2 h 7"/>
                  <a:gd name="T10" fmla="*/ 4 w 11"/>
                  <a:gd name="T11" fmla="*/ 7 h 7"/>
                  <a:gd name="T12" fmla="*/ 5 w 11"/>
                  <a:gd name="T13" fmla="*/ 6 h 7"/>
                </a:gdLst>
                <a:cxnLst>
                  <a:cxn ang="0">
                    <a:pos x="T0" y="T1"/>
                  </a:cxn>
                  <a:cxn ang="0">
                    <a:pos x="T2" y="T3"/>
                  </a:cxn>
                  <a:cxn ang="0">
                    <a:pos x="T4" y="T5"/>
                  </a:cxn>
                  <a:cxn ang="0">
                    <a:pos x="T6" y="T7"/>
                  </a:cxn>
                  <a:cxn ang="0">
                    <a:pos x="T8" y="T9"/>
                  </a:cxn>
                  <a:cxn ang="0">
                    <a:pos x="T10" y="T11"/>
                  </a:cxn>
                  <a:cxn ang="0">
                    <a:pos x="T12" y="T13"/>
                  </a:cxn>
                </a:cxnLst>
                <a:rect l="0" t="0" r="r" b="b"/>
                <a:pathLst>
                  <a:path w="11" h="7">
                    <a:moveTo>
                      <a:pt x="5" y="6"/>
                    </a:moveTo>
                    <a:cubicBezTo>
                      <a:pt x="6" y="6"/>
                      <a:pt x="6" y="6"/>
                      <a:pt x="7" y="7"/>
                    </a:cubicBezTo>
                    <a:cubicBezTo>
                      <a:pt x="11" y="2"/>
                      <a:pt x="11" y="2"/>
                      <a:pt x="11" y="2"/>
                    </a:cubicBezTo>
                    <a:cubicBezTo>
                      <a:pt x="9" y="1"/>
                      <a:pt x="7" y="0"/>
                      <a:pt x="5" y="0"/>
                    </a:cubicBezTo>
                    <a:cubicBezTo>
                      <a:pt x="3" y="0"/>
                      <a:pt x="1" y="1"/>
                      <a:pt x="0" y="2"/>
                    </a:cubicBezTo>
                    <a:cubicBezTo>
                      <a:pt x="4" y="7"/>
                      <a:pt x="4" y="7"/>
                      <a:pt x="4" y="7"/>
                    </a:cubicBezTo>
                    <a:cubicBezTo>
                      <a:pt x="4" y="6"/>
                      <a:pt x="5" y="6"/>
                      <a:pt x="5" y="6"/>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86" name="Freeform 438"/>
              <p:cNvSpPr/>
              <p:nvPr/>
            </p:nvSpPr>
            <p:spPr bwMode="auto">
              <a:xfrm>
                <a:off x="4319" y="756"/>
                <a:ext cx="14" cy="22"/>
              </a:xfrm>
              <a:custGeom>
                <a:gdLst>
                  <a:gd name="T0" fmla="*/ 6 w 7"/>
                  <a:gd name="T1" fmla="*/ 6 h 11"/>
                  <a:gd name="T2" fmla="*/ 7 w 7"/>
                  <a:gd name="T3" fmla="*/ 4 h 11"/>
                  <a:gd name="T4" fmla="*/ 2 w 7"/>
                  <a:gd name="T5" fmla="*/ 0 h 11"/>
                  <a:gd name="T6" fmla="*/ 0 w 7"/>
                  <a:gd name="T7" fmla="*/ 6 h 11"/>
                  <a:gd name="T8" fmla="*/ 2 w 7"/>
                  <a:gd name="T9" fmla="*/ 11 h 11"/>
                  <a:gd name="T10" fmla="*/ 7 w 7"/>
                  <a:gd name="T11" fmla="*/ 7 h 11"/>
                  <a:gd name="T12" fmla="*/ 6 w 7"/>
                  <a:gd name="T13" fmla="*/ 6 h 11"/>
                </a:gdLst>
                <a:cxnLst>
                  <a:cxn ang="0">
                    <a:pos x="T0" y="T1"/>
                  </a:cxn>
                  <a:cxn ang="0">
                    <a:pos x="T2" y="T3"/>
                  </a:cxn>
                  <a:cxn ang="0">
                    <a:pos x="T4" y="T5"/>
                  </a:cxn>
                  <a:cxn ang="0">
                    <a:pos x="T6" y="T7"/>
                  </a:cxn>
                  <a:cxn ang="0">
                    <a:pos x="T8" y="T9"/>
                  </a:cxn>
                  <a:cxn ang="0">
                    <a:pos x="T10" y="T11"/>
                  </a:cxn>
                  <a:cxn ang="0">
                    <a:pos x="T12" y="T13"/>
                  </a:cxn>
                </a:cxnLst>
                <a:rect l="0" t="0" r="r" b="b"/>
                <a:pathLst>
                  <a:path w="7" h="11">
                    <a:moveTo>
                      <a:pt x="6" y="6"/>
                    </a:moveTo>
                    <a:cubicBezTo>
                      <a:pt x="6" y="5"/>
                      <a:pt x="6" y="5"/>
                      <a:pt x="7" y="4"/>
                    </a:cubicBezTo>
                    <a:cubicBezTo>
                      <a:pt x="2" y="0"/>
                      <a:pt x="2" y="0"/>
                      <a:pt x="2" y="0"/>
                    </a:cubicBezTo>
                    <a:cubicBezTo>
                      <a:pt x="1" y="2"/>
                      <a:pt x="0" y="3"/>
                      <a:pt x="0" y="6"/>
                    </a:cubicBezTo>
                    <a:cubicBezTo>
                      <a:pt x="0" y="8"/>
                      <a:pt x="1" y="10"/>
                      <a:pt x="2" y="11"/>
                    </a:cubicBezTo>
                    <a:cubicBezTo>
                      <a:pt x="7" y="7"/>
                      <a:pt x="7" y="7"/>
                      <a:pt x="7" y="7"/>
                    </a:cubicBezTo>
                    <a:cubicBezTo>
                      <a:pt x="6" y="6"/>
                      <a:pt x="6" y="6"/>
                      <a:pt x="6" y="6"/>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87" name="Freeform 439"/>
              <p:cNvSpPr/>
              <p:nvPr/>
            </p:nvSpPr>
            <p:spPr bwMode="auto">
              <a:xfrm>
                <a:off x="4327" y="772"/>
                <a:ext cx="21" cy="13"/>
              </a:xfrm>
              <a:custGeom>
                <a:gdLst>
                  <a:gd name="T0" fmla="*/ 5 w 11"/>
                  <a:gd name="T1" fmla="*/ 1 h 7"/>
                  <a:gd name="T2" fmla="*/ 4 w 11"/>
                  <a:gd name="T3" fmla="*/ 0 h 7"/>
                  <a:gd name="T4" fmla="*/ 0 w 11"/>
                  <a:gd name="T5" fmla="*/ 5 h 7"/>
                  <a:gd name="T6" fmla="*/ 5 w 11"/>
                  <a:gd name="T7" fmla="*/ 7 h 7"/>
                  <a:gd name="T8" fmla="*/ 11 w 11"/>
                  <a:gd name="T9" fmla="*/ 5 h 7"/>
                  <a:gd name="T10" fmla="*/ 7 w 11"/>
                  <a:gd name="T11" fmla="*/ 0 h 7"/>
                  <a:gd name="T12" fmla="*/ 5 w 11"/>
                  <a:gd name="T13" fmla="*/ 1 h 7"/>
                </a:gdLst>
                <a:cxnLst>
                  <a:cxn ang="0">
                    <a:pos x="T0" y="T1"/>
                  </a:cxn>
                  <a:cxn ang="0">
                    <a:pos x="T2" y="T3"/>
                  </a:cxn>
                  <a:cxn ang="0">
                    <a:pos x="T4" y="T5"/>
                  </a:cxn>
                  <a:cxn ang="0">
                    <a:pos x="T6" y="T7"/>
                  </a:cxn>
                  <a:cxn ang="0">
                    <a:pos x="T8" y="T9"/>
                  </a:cxn>
                  <a:cxn ang="0">
                    <a:pos x="T10" y="T11"/>
                  </a:cxn>
                  <a:cxn ang="0">
                    <a:pos x="T12" y="T13"/>
                  </a:cxn>
                </a:cxnLst>
                <a:rect l="0" t="0" r="r" b="b"/>
                <a:pathLst>
                  <a:path w="11" h="7">
                    <a:moveTo>
                      <a:pt x="5" y="1"/>
                    </a:moveTo>
                    <a:cubicBezTo>
                      <a:pt x="5" y="1"/>
                      <a:pt x="5" y="1"/>
                      <a:pt x="4" y="0"/>
                    </a:cubicBezTo>
                    <a:cubicBezTo>
                      <a:pt x="0" y="5"/>
                      <a:pt x="0" y="5"/>
                      <a:pt x="0" y="5"/>
                    </a:cubicBezTo>
                    <a:cubicBezTo>
                      <a:pt x="1" y="6"/>
                      <a:pt x="3" y="7"/>
                      <a:pt x="5" y="7"/>
                    </a:cubicBezTo>
                    <a:cubicBezTo>
                      <a:pt x="8" y="7"/>
                      <a:pt x="10" y="6"/>
                      <a:pt x="11" y="5"/>
                    </a:cubicBezTo>
                    <a:cubicBezTo>
                      <a:pt x="7" y="0"/>
                      <a:pt x="7" y="0"/>
                      <a:pt x="7" y="0"/>
                    </a:cubicBezTo>
                    <a:cubicBezTo>
                      <a:pt x="6" y="1"/>
                      <a:pt x="6" y="1"/>
                      <a:pt x="5" y="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88" name="Freeform 440"/>
              <p:cNvSpPr>
                <a:spLocks noEditPoints="1"/>
              </p:cNvSpPr>
              <p:nvPr/>
            </p:nvSpPr>
            <p:spPr bwMode="auto">
              <a:xfrm>
                <a:off x="4303" y="723"/>
                <a:ext cx="84" cy="94"/>
              </a:xfrm>
              <a:custGeom>
                <a:gdLst>
                  <a:gd name="T0" fmla="*/ 43 w 43"/>
                  <a:gd name="T1" fmla="*/ 34 h 48"/>
                  <a:gd name="T2" fmla="*/ 43 w 43"/>
                  <a:gd name="T3" fmla="*/ 32 h 48"/>
                  <a:gd name="T4" fmla="*/ 42 w 43"/>
                  <a:gd name="T5" fmla="*/ 8 h 48"/>
                  <a:gd name="T6" fmla="*/ 34 w 43"/>
                  <a:gd name="T7" fmla="*/ 0 h 48"/>
                  <a:gd name="T8" fmla="*/ 8 w 43"/>
                  <a:gd name="T9" fmla="*/ 0 h 48"/>
                  <a:gd name="T10" fmla="*/ 0 w 43"/>
                  <a:gd name="T11" fmla="*/ 9 h 48"/>
                  <a:gd name="T12" fmla="*/ 0 w 43"/>
                  <a:gd name="T13" fmla="*/ 31 h 48"/>
                  <a:gd name="T14" fmla="*/ 0 w 43"/>
                  <a:gd name="T15" fmla="*/ 35 h 48"/>
                  <a:gd name="T16" fmla="*/ 0 w 43"/>
                  <a:gd name="T17" fmla="*/ 46 h 48"/>
                  <a:gd name="T18" fmla="*/ 2 w 43"/>
                  <a:gd name="T19" fmla="*/ 48 h 48"/>
                  <a:gd name="T20" fmla="*/ 9 w 43"/>
                  <a:gd name="T21" fmla="*/ 48 h 48"/>
                  <a:gd name="T22" fmla="*/ 11 w 43"/>
                  <a:gd name="T23" fmla="*/ 46 h 48"/>
                  <a:gd name="T24" fmla="*/ 11 w 43"/>
                  <a:gd name="T25" fmla="*/ 45 h 48"/>
                  <a:gd name="T26" fmla="*/ 32 w 43"/>
                  <a:gd name="T27" fmla="*/ 44 h 48"/>
                  <a:gd name="T28" fmla="*/ 32 w 43"/>
                  <a:gd name="T29" fmla="*/ 46 h 48"/>
                  <a:gd name="T30" fmla="*/ 34 w 43"/>
                  <a:gd name="T31" fmla="*/ 48 h 48"/>
                  <a:gd name="T32" fmla="*/ 41 w 43"/>
                  <a:gd name="T33" fmla="*/ 48 h 48"/>
                  <a:gd name="T34" fmla="*/ 43 w 43"/>
                  <a:gd name="T35" fmla="*/ 46 h 48"/>
                  <a:gd name="T36" fmla="*/ 43 w 43"/>
                  <a:gd name="T37" fmla="*/ 34 h 48"/>
                  <a:gd name="T38" fmla="*/ 17 w 43"/>
                  <a:gd name="T39" fmla="*/ 35 h 48"/>
                  <a:gd name="T40" fmla="*/ 5 w 43"/>
                  <a:gd name="T41" fmla="*/ 23 h 48"/>
                  <a:gd name="T42" fmla="*/ 17 w 43"/>
                  <a:gd name="T43" fmla="*/ 10 h 48"/>
                  <a:gd name="T44" fmla="*/ 30 w 43"/>
                  <a:gd name="T45" fmla="*/ 22 h 48"/>
                  <a:gd name="T46" fmla="*/ 17 w 43"/>
                  <a:gd name="T47" fmla="*/ 35 h 48"/>
                  <a:gd name="T48" fmla="*/ 37 w 43"/>
                  <a:gd name="T49" fmla="*/ 20 h 48"/>
                  <a:gd name="T50" fmla="*/ 37 w 43"/>
                  <a:gd name="T51" fmla="*/ 28 h 48"/>
                  <a:gd name="T52" fmla="*/ 36 w 43"/>
                  <a:gd name="T53" fmla="*/ 29 h 48"/>
                  <a:gd name="T54" fmla="*/ 35 w 43"/>
                  <a:gd name="T55" fmla="*/ 28 h 48"/>
                  <a:gd name="T56" fmla="*/ 35 w 43"/>
                  <a:gd name="T57" fmla="*/ 20 h 48"/>
                  <a:gd name="T58" fmla="*/ 34 w 43"/>
                  <a:gd name="T59" fmla="*/ 18 h 48"/>
                  <a:gd name="T60" fmla="*/ 34 w 43"/>
                  <a:gd name="T61" fmla="*/ 18 h 48"/>
                  <a:gd name="T62" fmla="*/ 36 w 43"/>
                  <a:gd name="T63" fmla="*/ 16 h 48"/>
                  <a:gd name="T64" fmla="*/ 38 w 43"/>
                  <a:gd name="T65" fmla="*/ 18 h 48"/>
                  <a:gd name="T66" fmla="*/ 38 w 43"/>
                  <a:gd name="T67" fmla="*/ 18 h 48"/>
                  <a:gd name="T68" fmla="*/ 37 w 43"/>
                  <a:gd name="T69" fmla="*/ 20 h 4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43" h="48">
                    <a:moveTo>
                      <a:pt x="43" y="34"/>
                    </a:moveTo>
                    <a:cubicBezTo>
                      <a:pt x="43" y="32"/>
                      <a:pt x="43" y="32"/>
                      <a:pt x="43" y="32"/>
                    </a:cubicBezTo>
                    <a:cubicBezTo>
                      <a:pt x="42" y="8"/>
                      <a:pt x="42" y="8"/>
                      <a:pt x="42" y="8"/>
                    </a:cubicBezTo>
                    <a:cubicBezTo>
                      <a:pt x="42" y="1"/>
                      <a:pt x="39" y="0"/>
                      <a:pt x="34" y="0"/>
                    </a:cubicBezTo>
                    <a:cubicBezTo>
                      <a:pt x="8" y="0"/>
                      <a:pt x="8" y="0"/>
                      <a:pt x="8" y="0"/>
                    </a:cubicBezTo>
                    <a:cubicBezTo>
                      <a:pt x="3" y="0"/>
                      <a:pt x="0" y="2"/>
                      <a:pt x="0" y="9"/>
                    </a:cubicBezTo>
                    <a:cubicBezTo>
                      <a:pt x="0" y="31"/>
                      <a:pt x="0" y="31"/>
                      <a:pt x="0" y="31"/>
                    </a:cubicBezTo>
                    <a:cubicBezTo>
                      <a:pt x="0" y="35"/>
                      <a:pt x="0" y="35"/>
                      <a:pt x="0" y="35"/>
                    </a:cubicBezTo>
                    <a:cubicBezTo>
                      <a:pt x="0" y="46"/>
                      <a:pt x="0" y="46"/>
                      <a:pt x="0" y="46"/>
                    </a:cubicBezTo>
                    <a:cubicBezTo>
                      <a:pt x="0" y="47"/>
                      <a:pt x="1" y="48"/>
                      <a:pt x="2" y="48"/>
                    </a:cubicBezTo>
                    <a:cubicBezTo>
                      <a:pt x="9" y="48"/>
                      <a:pt x="9" y="48"/>
                      <a:pt x="9" y="48"/>
                    </a:cubicBezTo>
                    <a:cubicBezTo>
                      <a:pt x="10" y="48"/>
                      <a:pt x="11" y="47"/>
                      <a:pt x="11" y="46"/>
                    </a:cubicBezTo>
                    <a:cubicBezTo>
                      <a:pt x="11" y="45"/>
                      <a:pt x="11" y="45"/>
                      <a:pt x="11" y="45"/>
                    </a:cubicBezTo>
                    <a:cubicBezTo>
                      <a:pt x="32" y="44"/>
                      <a:pt x="32" y="44"/>
                      <a:pt x="32" y="44"/>
                    </a:cubicBezTo>
                    <a:cubicBezTo>
                      <a:pt x="32" y="46"/>
                      <a:pt x="32" y="46"/>
                      <a:pt x="32" y="46"/>
                    </a:cubicBezTo>
                    <a:cubicBezTo>
                      <a:pt x="32" y="47"/>
                      <a:pt x="33" y="48"/>
                      <a:pt x="34" y="48"/>
                    </a:cubicBezTo>
                    <a:cubicBezTo>
                      <a:pt x="41" y="48"/>
                      <a:pt x="41" y="48"/>
                      <a:pt x="41" y="48"/>
                    </a:cubicBezTo>
                    <a:cubicBezTo>
                      <a:pt x="42" y="48"/>
                      <a:pt x="43" y="47"/>
                      <a:pt x="43" y="46"/>
                    </a:cubicBezTo>
                    <a:lnTo>
                      <a:pt x="43" y="34"/>
                    </a:lnTo>
                    <a:close/>
                    <a:moveTo>
                      <a:pt x="17" y="35"/>
                    </a:moveTo>
                    <a:cubicBezTo>
                      <a:pt x="11" y="35"/>
                      <a:pt x="5" y="30"/>
                      <a:pt x="5" y="23"/>
                    </a:cubicBezTo>
                    <a:cubicBezTo>
                      <a:pt x="5" y="16"/>
                      <a:pt x="10" y="10"/>
                      <a:pt x="17" y="10"/>
                    </a:cubicBezTo>
                    <a:cubicBezTo>
                      <a:pt x="24" y="10"/>
                      <a:pt x="30" y="16"/>
                      <a:pt x="30" y="22"/>
                    </a:cubicBezTo>
                    <a:cubicBezTo>
                      <a:pt x="30" y="29"/>
                      <a:pt x="24" y="35"/>
                      <a:pt x="17" y="35"/>
                    </a:cubicBezTo>
                    <a:close/>
                    <a:moveTo>
                      <a:pt x="37" y="20"/>
                    </a:moveTo>
                    <a:cubicBezTo>
                      <a:pt x="37" y="28"/>
                      <a:pt x="37" y="28"/>
                      <a:pt x="37" y="28"/>
                    </a:cubicBezTo>
                    <a:cubicBezTo>
                      <a:pt x="37" y="29"/>
                      <a:pt x="37" y="29"/>
                      <a:pt x="36" y="29"/>
                    </a:cubicBezTo>
                    <a:cubicBezTo>
                      <a:pt x="35" y="29"/>
                      <a:pt x="35" y="29"/>
                      <a:pt x="35" y="28"/>
                    </a:cubicBezTo>
                    <a:cubicBezTo>
                      <a:pt x="35" y="20"/>
                      <a:pt x="35" y="20"/>
                      <a:pt x="35" y="20"/>
                    </a:cubicBezTo>
                    <a:cubicBezTo>
                      <a:pt x="34" y="20"/>
                      <a:pt x="34" y="19"/>
                      <a:pt x="34" y="18"/>
                    </a:cubicBezTo>
                    <a:cubicBezTo>
                      <a:pt x="34" y="18"/>
                      <a:pt x="34" y="18"/>
                      <a:pt x="34" y="18"/>
                    </a:cubicBezTo>
                    <a:cubicBezTo>
                      <a:pt x="34" y="16"/>
                      <a:pt x="35" y="16"/>
                      <a:pt x="36" y="16"/>
                    </a:cubicBezTo>
                    <a:cubicBezTo>
                      <a:pt x="37" y="15"/>
                      <a:pt x="38" y="16"/>
                      <a:pt x="38" y="18"/>
                    </a:cubicBezTo>
                    <a:cubicBezTo>
                      <a:pt x="38" y="18"/>
                      <a:pt x="38" y="18"/>
                      <a:pt x="38" y="18"/>
                    </a:cubicBezTo>
                    <a:cubicBezTo>
                      <a:pt x="38" y="19"/>
                      <a:pt x="38" y="20"/>
                      <a:pt x="37" y="2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89" name="Freeform 441"/>
              <p:cNvSpPr>
                <a:spLocks noEditPoints="1"/>
              </p:cNvSpPr>
              <p:nvPr/>
            </p:nvSpPr>
            <p:spPr bwMode="auto">
              <a:xfrm>
                <a:off x="4937" y="1947"/>
                <a:ext cx="51" cy="43"/>
              </a:xfrm>
              <a:custGeom>
                <a:gdLst>
                  <a:gd name="T0" fmla="*/ 22 w 26"/>
                  <a:gd name="T1" fmla="*/ 4 h 22"/>
                  <a:gd name="T2" fmla="*/ 22 w 26"/>
                  <a:gd name="T3" fmla="*/ 3 h 22"/>
                  <a:gd name="T4" fmla="*/ 22 w 26"/>
                  <a:gd name="T5" fmla="*/ 3 h 22"/>
                  <a:gd name="T6" fmla="*/ 19 w 26"/>
                  <a:gd name="T7" fmla="*/ 3 h 22"/>
                  <a:gd name="T8" fmla="*/ 19 w 26"/>
                  <a:gd name="T9" fmla="*/ 4 h 22"/>
                  <a:gd name="T10" fmla="*/ 18 w 26"/>
                  <a:gd name="T11" fmla="*/ 4 h 22"/>
                  <a:gd name="T12" fmla="*/ 17 w 26"/>
                  <a:gd name="T13" fmla="*/ 2 h 22"/>
                  <a:gd name="T14" fmla="*/ 14 w 26"/>
                  <a:gd name="T15" fmla="*/ 0 h 22"/>
                  <a:gd name="T16" fmla="*/ 12 w 26"/>
                  <a:gd name="T17" fmla="*/ 0 h 22"/>
                  <a:gd name="T18" fmla="*/ 9 w 26"/>
                  <a:gd name="T19" fmla="*/ 2 h 22"/>
                  <a:gd name="T20" fmla="*/ 9 w 26"/>
                  <a:gd name="T21" fmla="*/ 4 h 22"/>
                  <a:gd name="T22" fmla="*/ 8 w 26"/>
                  <a:gd name="T23" fmla="*/ 4 h 22"/>
                  <a:gd name="T24" fmla="*/ 7 w 26"/>
                  <a:gd name="T25" fmla="*/ 3 h 22"/>
                  <a:gd name="T26" fmla="*/ 5 w 26"/>
                  <a:gd name="T27" fmla="*/ 3 h 22"/>
                  <a:gd name="T28" fmla="*/ 4 w 26"/>
                  <a:gd name="T29" fmla="*/ 4 h 22"/>
                  <a:gd name="T30" fmla="*/ 4 w 26"/>
                  <a:gd name="T31" fmla="*/ 4 h 22"/>
                  <a:gd name="T32" fmla="*/ 0 w 26"/>
                  <a:gd name="T33" fmla="*/ 8 h 22"/>
                  <a:gd name="T34" fmla="*/ 1 w 26"/>
                  <a:gd name="T35" fmla="*/ 17 h 22"/>
                  <a:gd name="T36" fmla="*/ 5 w 26"/>
                  <a:gd name="T37" fmla="*/ 22 h 22"/>
                  <a:gd name="T38" fmla="*/ 22 w 26"/>
                  <a:gd name="T39" fmla="*/ 21 h 22"/>
                  <a:gd name="T40" fmla="*/ 26 w 26"/>
                  <a:gd name="T41" fmla="*/ 17 h 22"/>
                  <a:gd name="T42" fmla="*/ 26 w 26"/>
                  <a:gd name="T43" fmla="*/ 8 h 22"/>
                  <a:gd name="T44" fmla="*/ 22 w 26"/>
                  <a:gd name="T45" fmla="*/ 4 h 22"/>
                  <a:gd name="T46" fmla="*/ 10 w 26"/>
                  <a:gd name="T47" fmla="*/ 2 h 22"/>
                  <a:gd name="T48" fmla="*/ 12 w 26"/>
                  <a:gd name="T49" fmla="*/ 1 h 22"/>
                  <a:gd name="T50" fmla="*/ 14 w 26"/>
                  <a:gd name="T51" fmla="*/ 1 h 22"/>
                  <a:gd name="T52" fmla="*/ 16 w 26"/>
                  <a:gd name="T53" fmla="*/ 2 h 22"/>
                  <a:gd name="T54" fmla="*/ 16 w 26"/>
                  <a:gd name="T55" fmla="*/ 4 h 22"/>
                  <a:gd name="T56" fmla="*/ 10 w 26"/>
                  <a:gd name="T57" fmla="*/ 4 h 22"/>
                  <a:gd name="T58" fmla="*/ 10 w 26"/>
                  <a:gd name="T59" fmla="*/ 2 h 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6" h="22">
                    <a:moveTo>
                      <a:pt x="22" y="4"/>
                    </a:moveTo>
                    <a:cubicBezTo>
                      <a:pt x="22" y="4"/>
                      <a:pt x="22" y="3"/>
                      <a:pt x="22" y="3"/>
                    </a:cubicBezTo>
                    <a:cubicBezTo>
                      <a:pt x="22" y="3"/>
                      <a:pt x="22" y="3"/>
                      <a:pt x="22" y="3"/>
                    </a:cubicBezTo>
                    <a:cubicBezTo>
                      <a:pt x="19" y="3"/>
                      <a:pt x="19" y="3"/>
                      <a:pt x="19" y="3"/>
                    </a:cubicBezTo>
                    <a:cubicBezTo>
                      <a:pt x="19" y="3"/>
                      <a:pt x="19" y="3"/>
                      <a:pt x="19" y="4"/>
                    </a:cubicBezTo>
                    <a:cubicBezTo>
                      <a:pt x="18" y="4"/>
                      <a:pt x="18" y="4"/>
                      <a:pt x="18" y="4"/>
                    </a:cubicBezTo>
                    <a:cubicBezTo>
                      <a:pt x="17" y="2"/>
                      <a:pt x="17" y="2"/>
                      <a:pt x="17" y="2"/>
                    </a:cubicBezTo>
                    <a:cubicBezTo>
                      <a:pt x="17" y="0"/>
                      <a:pt x="16" y="0"/>
                      <a:pt x="14" y="0"/>
                    </a:cubicBezTo>
                    <a:cubicBezTo>
                      <a:pt x="12" y="0"/>
                      <a:pt x="12" y="0"/>
                      <a:pt x="12" y="0"/>
                    </a:cubicBezTo>
                    <a:cubicBezTo>
                      <a:pt x="10" y="0"/>
                      <a:pt x="9" y="0"/>
                      <a:pt x="9" y="2"/>
                    </a:cubicBezTo>
                    <a:cubicBezTo>
                      <a:pt x="9" y="4"/>
                      <a:pt x="9" y="4"/>
                      <a:pt x="9" y="4"/>
                    </a:cubicBezTo>
                    <a:cubicBezTo>
                      <a:pt x="8" y="4"/>
                      <a:pt x="8" y="4"/>
                      <a:pt x="8" y="4"/>
                    </a:cubicBezTo>
                    <a:cubicBezTo>
                      <a:pt x="8" y="3"/>
                      <a:pt x="7" y="3"/>
                      <a:pt x="7" y="3"/>
                    </a:cubicBezTo>
                    <a:cubicBezTo>
                      <a:pt x="5" y="3"/>
                      <a:pt x="5" y="3"/>
                      <a:pt x="5" y="3"/>
                    </a:cubicBezTo>
                    <a:cubicBezTo>
                      <a:pt x="4" y="3"/>
                      <a:pt x="4" y="4"/>
                      <a:pt x="4" y="4"/>
                    </a:cubicBezTo>
                    <a:cubicBezTo>
                      <a:pt x="4" y="4"/>
                      <a:pt x="4" y="4"/>
                      <a:pt x="4" y="4"/>
                    </a:cubicBezTo>
                    <a:cubicBezTo>
                      <a:pt x="2" y="4"/>
                      <a:pt x="0" y="6"/>
                      <a:pt x="0" y="8"/>
                    </a:cubicBezTo>
                    <a:cubicBezTo>
                      <a:pt x="1" y="17"/>
                      <a:pt x="1" y="17"/>
                      <a:pt x="1" y="17"/>
                    </a:cubicBezTo>
                    <a:cubicBezTo>
                      <a:pt x="1" y="20"/>
                      <a:pt x="3" y="22"/>
                      <a:pt x="5" y="22"/>
                    </a:cubicBezTo>
                    <a:cubicBezTo>
                      <a:pt x="22" y="21"/>
                      <a:pt x="22" y="21"/>
                      <a:pt x="22" y="21"/>
                    </a:cubicBezTo>
                    <a:cubicBezTo>
                      <a:pt x="24" y="21"/>
                      <a:pt x="26" y="19"/>
                      <a:pt x="26" y="17"/>
                    </a:cubicBezTo>
                    <a:cubicBezTo>
                      <a:pt x="26" y="8"/>
                      <a:pt x="26" y="8"/>
                      <a:pt x="26" y="8"/>
                    </a:cubicBezTo>
                    <a:cubicBezTo>
                      <a:pt x="26" y="6"/>
                      <a:pt x="24" y="4"/>
                      <a:pt x="22" y="4"/>
                    </a:cubicBezTo>
                    <a:close/>
                    <a:moveTo>
                      <a:pt x="10" y="2"/>
                    </a:moveTo>
                    <a:cubicBezTo>
                      <a:pt x="10" y="2"/>
                      <a:pt x="10" y="1"/>
                      <a:pt x="12" y="1"/>
                    </a:cubicBezTo>
                    <a:cubicBezTo>
                      <a:pt x="14" y="1"/>
                      <a:pt x="14" y="1"/>
                      <a:pt x="14" y="1"/>
                    </a:cubicBezTo>
                    <a:cubicBezTo>
                      <a:pt x="16" y="1"/>
                      <a:pt x="16" y="2"/>
                      <a:pt x="16" y="2"/>
                    </a:cubicBezTo>
                    <a:cubicBezTo>
                      <a:pt x="16" y="4"/>
                      <a:pt x="16" y="4"/>
                      <a:pt x="16" y="4"/>
                    </a:cubicBezTo>
                    <a:cubicBezTo>
                      <a:pt x="10" y="4"/>
                      <a:pt x="10" y="4"/>
                      <a:pt x="10" y="4"/>
                    </a:cubicBezTo>
                    <a:lnTo>
                      <a:pt x="10" y="2"/>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90" name="Freeform 442"/>
              <p:cNvSpPr>
                <a:spLocks noEditPoints="1"/>
              </p:cNvSpPr>
              <p:nvPr/>
            </p:nvSpPr>
            <p:spPr bwMode="auto">
              <a:xfrm>
                <a:off x="4737" y="1106"/>
                <a:ext cx="59" cy="84"/>
              </a:xfrm>
              <a:custGeom>
                <a:gdLst>
                  <a:gd name="T0" fmla="*/ 29 w 30"/>
                  <a:gd name="T1" fmla="*/ 8 h 43"/>
                  <a:gd name="T2" fmla="*/ 22 w 30"/>
                  <a:gd name="T3" fmla="*/ 0 h 43"/>
                  <a:gd name="T4" fmla="*/ 7 w 30"/>
                  <a:gd name="T5" fmla="*/ 1 h 43"/>
                  <a:gd name="T6" fmla="*/ 0 w 30"/>
                  <a:gd name="T7" fmla="*/ 8 h 43"/>
                  <a:gd name="T8" fmla="*/ 1 w 30"/>
                  <a:gd name="T9" fmla="*/ 36 h 43"/>
                  <a:gd name="T10" fmla="*/ 8 w 30"/>
                  <a:gd name="T11" fmla="*/ 43 h 43"/>
                  <a:gd name="T12" fmla="*/ 23 w 30"/>
                  <a:gd name="T13" fmla="*/ 43 h 43"/>
                  <a:gd name="T14" fmla="*/ 30 w 30"/>
                  <a:gd name="T15" fmla="*/ 35 h 43"/>
                  <a:gd name="T16" fmla="*/ 29 w 30"/>
                  <a:gd name="T17" fmla="*/ 8 h 43"/>
                  <a:gd name="T18" fmla="*/ 17 w 30"/>
                  <a:gd name="T19" fmla="*/ 40 h 43"/>
                  <a:gd name="T20" fmla="*/ 14 w 30"/>
                  <a:gd name="T21" fmla="*/ 40 h 43"/>
                  <a:gd name="T22" fmla="*/ 13 w 30"/>
                  <a:gd name="T23" fmla="*/ 40 h 43"/>
                  <a:gd name="T24" fmla="*/ 13 w 30"/>
                  <a:gd name="T25" fmla="*/ 38 h 43"/>
                  <a:gd name="T26" fmla="*/ 14 w 30"/>
                  <a:gd name="T27" fmla="*/ 37 h 43"/>
                  <a:gd name="T28" fmla="*/ 17 w 30"/>
                  <a:gd name="T29" fmla="*/ 37 h 43"/>
                  <a:gd name="T30" fmla="*/ 18 w 30"/>
                  <a:gd name="T31" fmla="*/ 38 h 43"/>
                  <a:gd name="T32" fmla="*/ 18 w 30"/>
                  <a:gd name="T33" fmla="*/ 40 h 43"/>
                  <a:gd name="T34" fmla="*/ 17 w 30"/>
                  <a:gd name="T35" fmla="*/ 40 h 43"/>
                  <a:gd name="T36" fmla="*/ 22 w 30"/>
                  <a:gd name="T37" fmla="*/ 33 h 43"/>
                  <a:gd name="T38" fmla="*/ 9 w 30"/>
                  <a:gd name="T39" fmla="*/ 34 h 43"/>
                  <a:gd name="T40" fmla="*/ 4 w 30"/>
                  <a:gd name="T41" fmla="*/ 29 h 43"/>
                  <a:gd name="T42" fmla="*/ 4 w 30"/>
                  <a:gd name="T43" fmla="*/ 9 h 43"/>
                  <a:gd name="T44" fmla="*/ 8 w 30"/>
                  <a:gd name="T45" fmla="*/ 4 h 43"/>
                  <a:gd name="T46" fmla="*/ 21 w 30"/>
                  <a:gd name="T47" fmla="*/ 4 h 43"/>
                  <a:gd name="T48" fmla="*/ 26 w 30"/>
                  <a:gd name="T49" fmla="*/ 9 h 43"/>
                  <a:gd name="T50" fmla="*/ 26 w 30"/>
                  <a:gd name="T51" fmla="*/ 29 h 43"/>
                  <a:gd name="T52" fmla="*/ 22 w 30"/>
                  <a:gd name="T53" fmla="*/ 33 h 4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0" h="43">
                    <a:moveTo>
                      <a:pt x="29" y="8"/>
                    </a:moveTo>
                    <a:cubicBezTo>
                      <a:pt x="29" y="4"/>
                      <a:pt x="26" y="0"/>
                      <a:pt x="22" y="0"/>
                    </a:cubicBezTo>
                    <a:cubicBezTo>
                      <a:pt x="7" y="1"/>
                      <a:pt x="7" y="1"/>
                      <a:pt x="7" y="1"/>
                    </a:cubicBezTo>
                    <a:cubicBezTo>
                      <a:pt x="3" y="1"/>
                      <a:pt x="0" y="4"/>
                      <a:pt x="0" y="8"/>
                    </a:cubicBezTo>
                    <a:cubicBezTo>
                      <a:pt x="1" y="36"/>
                      <a:pt x="1" y="36"/>
                      <a:pt x="1" y="36"/>
                    </a:cubicBezTo>
                    <a:cubicBezTo>
                      <a:pt x="1" y="40"/>
                      <a:pt x="4" y="43"/>
                      <a:pt x="8" y="43"/>
                    </a:cubicBezTo>
                    <a:cubicBezTo>
                      <a:pt x="23" y="43"/>
                      <a:pt x="23" y="43"/>
                      <a:pt x="23" y="43"/>
                    </a:cubicBezTo>
                    <a:cubicBezTo>
                      <a:pt x="27" y="43"/>
                      <a:pt x="30" y="39"/>
                      <a:pt x="30" y="35"/>
                    </a:cubicBezTo>
                    <a:lnTo>
                      <a:pt x="29" y="8"/>
                    </a:lnTo>
                    <a:close/>
                    <a:moveTo>
                      <a:pt x="17" y="40"/>
                    </a:moveTo>
                    <a:cubicBezTo>
                      <a:pt x="14" y="40"/>
                      <a:pt x="14" y="40"/>
                      <a:pt x="14" y="40"/>
                    </a:cubicBezTo>
                    <a:cubicBezTo>
                      <a:pt x="13" y="40"/>
                      <a:pt x="13" y="40"/>
                      <a:pt x="13" y="40"/>
                    </a:cubicBezTo>
                    <a:cubicBezTo>
                      <a:pt x="13" y="38"/>
                      <a:pt x="13" y="38"/>
                      <a:pt x="13" y="38"/>
                    </a:cubicBezTo>
                    <a:cubicBezTo>
                      <a:pt x="13" y="37"/>
                      <a:pt x="13" y="37"/>
                      <a:pt x="14" y="37"/>
                    </a:cubicBezTo>
                    <a:cubicBezTo>
                      <a:pt x="17" y="37"/>
                      <a:pt x="17" y="37"/>
                      <a:pt x="17" y="37"/>
                    </a:cubicBezTo>
                    <a:cubicBezTo>
                      <a:pt x="17" y="37"/>
                      <a:pt x="18" y="37"/>
                      <a:pt x="18" y="38"/>
                    </a:cubicBezTo>
                    <a:cubicBezTo>
                      <a:pt x="18" y="40"/>
                      <a:pt x="18" y="40"/>
                      <a:pt x="18" y="40"/>
                    </a:cubicBezTo>
                    <a:cubicBezTo>
                      <a:pt x="18" y="40"/>
                      <a:pt x="17" y="40"/>
                      <a:pt x="17" y="40"/>
                    </a:cubicBezTo>
                    <a:close/>
                    <a:moveTo>
                      <a:pt x="22" y="33"/>
                    </a:moveTo>
                    <a:cubicBezTo>
                      <a:pt x="9" y="34"/>
                      <a:pt x="9" y="34"/>
                      <a:pt x="9" y="34"/>
                    </a:cubicBezTo>
                    <a:cubicBezTo>
                      <a:pt x="6" y="34"/>
                      <a:pt x="4" y="32"/>
                      <a:pt x="4" y="29"/>
                    </a:cubicBezTo>
                    <a:cubicBezTo>
                      <a:pt x="4" y="9"/>
                      <a:pt x="4" y="9"/>
                      <a:pt x="4" y="9"/>
                    </a:cubicBezTo>
                    <a:cubicBezTo>
                      <a:pt x="3" y="7"/>
                      <a:pt x="5" y="5"/>
                      <a:pt x="8" y="4"/>
                    </a:cubicBezTo>
                    <a:cubicBezTo>
                      <a:pt x="21" y="4"/>
                      <a:pt x="21" y="4"/>
                      <a:pt x="21" y="4"/>
                    </a:cubicBezTo>
                    <a:cubicBezTo>
                      <a:pt x="24" y="4"/>
                      <a:pt x="26" y="6"/>
                      <a:pt x="26" y="9"/>
                    </a:cubicBezTo>
                    <a:cubicBezTo>
                      <a:pt x="26" y="29"/>
                      <a:pt x="26" y="29"/>
                      <a:pt x="26" y="29"/>
                    </a:cubicBezTo>
                    <a:cubicBezTo>
                      <a:pt x="26" y="31"/>
                      <a:pt x="24" y="33"/>
                      <a:pt x="22" y="33"/>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91" name="Freeform 443"/>
              <p:cNvSpPr/>
              <p:nvPr/>
            </p:nvSpPr>
            <p:spPr bwMode="auto">
              <a:xfrm>
                <a:off x="4800" y="1112"/>
                <a:ext cx="8" cy="76"/>
              </a:xfrm>
              <a:custGeom>
                <a:gdLst>
                  <a:gd name="T0" fmla="*/ 2 w 4"/>
                  <a:gd name="T1" fmla="*/ 0 h 39"/>
                  <a:gd name="T2" fmla="*/ 0 w 4"/>
                  <a:gd name="T3" fmla="*/ 1 h 39"/>
                  <a:gd name="T4" fmla="*/ 1 w 4"/>
                  <a:gd name="T5" fmla="*/ 37 h 39"/>
                  <a:gd name="T6" fmla="*/ 3 w 4"/>
                  <a:gd name="T7" fmla="*/ 39 h 39"/>
                  <a:gd name="T8" fmla="*/ 4 w 4"/>
                  <a:gd name="T9" fmla="*/ 37 h 39"/>
                  <a:gd name="T10" fmla="*/ 4 w 4"/>
                  <a:gd name="T11" fmla="*/ 1 h 39"/>
                  <a:gd name="T12" fmla="*/ 2 w 4"/>
                  <a:gd name="T13" fmla="*/ 0 h 39"/>
                </a:gdLst>
                <a:cxnLst>
                  <a:cxn ang="0">
                    <a:pos x="T0" y="T1"/>
                  </a:cxn>
                  <a:cxn ang="0">
                    <a:pos x="T2" y="T3"/>
                  </a:cxn>
                  <a:cxn ang="0">
                    <a:pos x="T4" y="T5"/>
                  </a:cxn>
                  <a:cxn ang="0">
                    <a:pos x="T6" y="T7"/>
                  </a:cxn>
                  <a:cxn ang="0">
                    <a:pos x="T8" y="T9"/>
                  </a:cxn>
                  <a:cxn ang="0">
                    <a:pos x="T10" y="T11"/>
                  </a:cxn>
                  <a:cxn ang="0">
                    <a:pos x="T12" y="T13"/>
                  </a:cxn>
                </a:cxnLst>
                <a:rect l="0" t="0" r="r" b="b"/>
                <a:pathLst>
                  <a:path w="4" h="39">
                    <a:moveTo>
                      <a:pt x="2" y="0"/>
                    </a:moveTo>
                    <a:cubicBezTo>
                      <a:pt x="1" y="0"/>
                      <a:pt x="0" y="0"/>
                      <a:pt x="0" y="1"/>
                    </a:cubicBezTo>
                    <a:cubicBezTo>
                      <a:pt x="1" y="37"/>
                      <a:pt x="1" y="37"/>
                      <a:pt x="1" y="37"/>
                    </a:cubicBezTo>
                    <a:cubicBezTo>
                      <a:pt x="1" y="38"/>
                      <a:pt x="1" y="39"/>
                      <a:pt x="3" y="39"/>
                    </a:cubicBezTo>
                    <a:cubicBezTo>
                      <a:pt x="4" y="39"/>
                      <a:pt x="4" y="38"/>
                      <a:pt x="4" y="37"/>
                    </a:cubicBezTo>
                    <a:cubicBezTo>
                      <a:pt x="4" y="1"/>
                      <a:pt x="4" y="1"/>
                      <a:pt x="4" y="1"/>
                    </a:cubicBezTo>
                    <a:cubicBezTo>
                      <a:pt x="4" y="0"/>
                      <a:pt x="3" y="0"/>
                      <a:pt x="2"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92" name="Freeform 444"/>
              <p:cNvSpPr/>
              <p:nvPr/>
            </p:nvSpPr>
            <p:spPr bwMode="auto">
              <a:xfrm>
                <a:off x="4808" y="1114"/>
                <a:ext cx="4" cy="27"/>
              </a:xfrm>
              <a:custGeom>
                <a:gdLst>
                  <a:gd name="T0" fmla="*/ 1 w 2"/>
                  <a:gd name="T1" fmla="*/ 0 h 14"/>
                  <a:gd name="T2" fmla="*/ 0 w 2"/>
                  <a:gd name="T3" fmla="*/ 1 h 14"/>
                  <a:gd name="T4" fmla="*/ 0 w 2"/>
                  <a:gd name="T5" fmla="*/ 13 h 14"/>
                  <a:gd name="T6" fmla="*/ 1 w 2"/>
                  <a:gd name="T7" fmla="*/ 14 h 14"/>
                  <a:gd name="T8" fmla="*/ 2 w 2"/>
                  <a:gd name="T9" fmla="*/ 13 h 14"/>
                  <a:gd name="T10" fmla="*/ 1 w 2"/>
                  <a:gd name="T11" fmla="*/ 1 h 14"/>
                  <a:gd name="T12" fmla="*/ 1 w 2"/>
                  <a:gd name="T13" fmla="*/ 0 h 14"/>
                </a:gdLst>
                <a:cxnLst>
                  <a:cxn ang="0">
                    <a:pos x="T0" y="T1"/>
                  </a:cxn>
                  <a:cxn ang="0">
                    <a:pos x="T2" y="T3"/>
                  </a:cxn>
                  <a:cxn ang="0">
                    <a:pos x="T4" y="T5"/>
                  </a:cxn>
                  <a:cxn ang="0">
                    <a:pos x="T6" y="T7"/>
                  </a:cxn>
                  <a:cxn ang="0">
                    <a:pos x="T8" y="T9"/>
                  </a:cxn>
                  <a:cxn ang="0">
                    <a:pos x="T10" y="T11"/>
                  </a:cxn>
                  <a:cxn ang="0">
                    <a:pos x="T12" y="T13"/>
                  </a:cxn>
                </a:cxnLst>
                <a:rect l="0" t="0" r="r" b="b"/>
                <a:pathLst>
                  <a:path w="2" h="14">
                    <a:moveTo>
                      <a:pt x="1" y="0"/>
                    </a:moveTo>
                    <a:cubicBezTo>
                      <a:pt x="0" y="0"/>
                      <a:pt x="0" y="1"/>
                      <a:pt x="0" y="1"/>
                    </a:cubicBezTo>
                    <a:cubicBezTo>
                      <a:pt x="0" y="13"/>
                      <a:pt x="0" y="13"/>
                      <a:pt x="0" y="13"/>
                    </a:cubicBezTo>
                    <a:cubicBezTo>
                      <a:pt x="0" y="14"/>
                      <a:pt x="1" y="14"/>
                      <a:pt x="1" y="14"/>
                    </a:cubicBezTo>
                    <a:cubicBezTo>
                      <a:pt x="1" y="14"/>
                      <a:pt x="2" y="14"/>
                      <a:pt x="2" y="13"/>
                    </a:cubicBezTo>
                    <a:cubicBezTo>
                      <a:pt x="1" y="1"/>
                      <a:pt x="1" y="1"/>
                      <a:pt x="1" y="1"/>
                    </a:cubicBezTo>
                    <a:cubicBezTo>
                      <a:pt x="1" y="1"/>
                      <a:pt x="1" y="0"/>
                      <a:pt x="1"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93" name="Freeform 445"/>
              <p:cNvSpPr/>
              <p:nvPr/>
            </p:nvSpPr>
            <p:spPr bwMode="auto">
              <a:xfrm>
                <a:off x="4747" y="1126"/>
                <a:ext cx="37" cy="5"/>
              </a:xfrm>
              <a:custGeom>
                <a:gdLst>
                  <a:gd name="T0" fmla="*/ 19 w 19"/>
                  <a:gd name="T1" fmla="*/ 1 h 3"/>
                  <a:gd name="T2" fmla="*/ 18 w 19"/>
                  <a:gd name="T3" fmla="*/ 3 h 3"/>
                  <a:gd name="T4" fmla="*/ 2 w 19"/>
                  <a:gd name="T5" fmla="*/ 3 h 3"/>
                  <a:gd name="T6" fmla="*/ 0 w 19"/>
                  <a:gd name="T7" fmla="*/ 2 h 3"/>
                  <a:gd name="T8" fmla="*/ 0 w 19"/>
                  <a:gd name="T9" fmla="*/ 2 h 3"/>
                  <a:gd name="T10" fmla="*/ 2 w 19"/>
                  <a:gd name="T11" fmla="*/ 0 h 3"/>
                  <a:gd name="T12" fmla="*/ 18 w 19"/>
                  <a:gd name="T13" fmla="*/ 0 h 3"/>
                  <a:gd name="T14" fmla="*/ 19 w 19"/>
                  <a:gd name="T15" fmla="*/ 1 h 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 h="3">
                    <a:moveTo>
                      <a:pt x="19" y="1"/>
                    </a:moveTo>
                    <a:cubicBezTo>
                      <a:pt x="19" y="2"/>
                      <a:pt x="18" y="3"/>
                      <a:pt x="18" y="3"/>
                    </a:cubicBezTo>
                    <a:cubicBezTo>
                      <a:pt x="2" y="3"/>
                      <a:pt x="2" y="3"/>
                      <a:pt x="2" y="3"/>
                    </a:cubicBezTo>
                    <a:cubicBezTo>
                      <a:pt x="1" y="3"/>
                      <a:pt x="0" y="2"/>
                      <a:pt x="0" y="2"/>
                    </a:cubicBezTo>
                    <a:cubicBezTo>
                      <a:pt x="0" y="2"/>
                      <a:pt x="0" y="2"/>
                      <a:pt x="0" y="2"/>
                    </a:cubicBezTo>
                    <a:cubicBezTo>
                      <a:pt x="0" y="1"/>
                      <a:pt x="1" y="0"/>
                      <a:pt x="2" y="0"/>
                    </a:cubicBezTo>
                    <a:cubicBezTo>
                      <a:pt x="18" y="0"/>
                      <a:pt x="18" y="0"/>
                      <a:pt x="18" y="0"/>
                    </a:cubicBezTo>
                    <a:cubicBezTo>
                      <a:pt x="18" y="0"/>
                      <a:pt x="19" y="1"/>
                      <a:pt x="19" y="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94" name="Freeform 446"/>
              <p:cNvSpPr/>
              <p:nvPr/>
            </p:nvSpPr>
            <p:spPr bwMode="auto">
              <a:xfrm>
                <a:off x="4747" y="1135"/>
                <a:ext cx="37" cy="6"/>
              </a:xfrm>
              <a:custGeom>
                <a:gdLst>
                  <a:gd name="T0" fmla="*/ 19 w 19"/>
                  <a:gd name="T1" fmla="*/ 1 h 3"/>
                  <a:gd name="T2" fmla="*/ 18 w 19"/>
                  <a:gd name="T3" fmla="*/ 2 h 3"/>
                  <a:gd name="T4" fmla="*/ 2 w 19"/>
                  <a:gd name="T5" fmla="*/ 3 h 3"/>
                  <a:gd name="T6" fmla="*/ 0 w 19"/>
                  <a:gd name="T7" fmla="*/ 2 h 3"/>
                  <a:gd name="T8" fmla="*/ 0 w 19"/>
                  <a:gd name="T9" fmla="*/ 2 h 3"/>
                  <a:gd name="T10" fmla="*/ 2 w 19"/>
                  <a:gd name="T11" fmla="*/ 0 h 3"/>
                  <a:gd name="T12" fmla="*/ 18 w 19"/>
                  <a:gd name="T13" fmla="*/ 0 h 3"/>
                  <a:gd name="T14" fmla="*/ 19 w 19"/>
                  <a:gd name="T15" fmla="*/ 1 h 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 h="3">
                    <a:moveTo>
                      <a:pt x="19" y="1"/>
                    </a:moveTo>
                    <a:cubicBezTo>
                      <a:pt x="19" y="2"/>
                      <a:pt x="18" y="2"/>
                      <a:pt x="18" y="2"/>
                    </a:cubicBezTo>
                    <a:cubicBezTo>
                      <a:pt x="2" y="3"/>
                      <a:pt x="2" y="3"/>
                      <a:pt x="2" y="3"/>
                    </a:cubicBezTo>
                    <a:cubicBezTo>
                      <a:pt x="1" y="3"/>
                      <a:pt x="0" y="2"/>
                      <a:pt x="0" y="2"/>
                    </a:cubicBezTo>
                    <a:cubicBezTo>
                      <a:pt x="0" y="2"/>
                      <a:pt x="0" y="2"/>
                      <a:pt x="0" y="2"/>
                    </a:cubicBezTo>
                    <a:cubicBezTo>
                      <a:pt x="0" y="1"/>
                      <a:pt x="1" y="0"/>
                      <a:pt x="2" y="0"/>
                    </a:cubicBezTo>
                    <a:cubicBezTo>
                      <a:pt x="18" y="0"/>
                      <a:pt x="18" y="0"/>
                      <a:pt x="18" y="0"/>
                    </a:cubicBezTo>
                    <a:cubicBezTo>
                      <a:pt x="18" y="0"/>
                      <a:pt x="19" y="0"/>
                      <a:pt x="19" y="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95" name="Freeform 447"/>
              <p:cNvSpPr/>
              <p:nvPr/>
            </p:nvSpPr>
            <p:spPr bwMode="auto">
              <a:xfrm>
                <a:off x="4747" y="1145"/>
                <a:ext cx="37" cy="6"/>
              </a:xfrm>
              <a:custGeom>
                <a:gdLst>
                  <a:gd name="T0" fmla="*/ 19 w 19"/>
                  <a:gd name="T1" fmla="*/ 1 h 3"/>
                  <a:gd name="T2" fmla="*/ 18 w 19"/>
                  <a:gd name="T3" fmla="*/ 2 h 3"/>
                  <a:gd name="T4" fmla="*/ 2 w 19"/>
                  <a:gd name="T5" fmla="*/ 3 h 3"/>
                  <a:gd name="T6" fmla="*/ 0 w 19"/>
                  <a:gd name="T7" fmla="*/ 1 h 3"/>
                  <a:gd name="T8" fmla="*/ 0 w 19"/>
                  <a:gd name="T9" fmla="*/ 1 h 3"/>
                  <a:gd name="T10" fmla="*/ 2 w 19"/>
                  <a:gd name="T11" fmla="*/ 0 h 3"/>
                  <a:gd name="T12" fmla="*/ 18 w 19"/>
                  <a:gd name="T13" fmla="*/ 0 h 3"/>
                  <a:gd name="T14" fmla="*/ 19 w 19"/>
                  <a:gd name="T15" fmla="*/ 1 h 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 h="3">
                    <a:moveTo>
                      <a:pt x="19" y="1"/>
                    </a:moveTo>
                    <a:cubicBezTo>
                      <a:pt x="19" y="2"/>
                      <a:pt x="19" y="2"/>
                      <a:pt x="18" y="2"/>
                    </a:cubicBezTo>
                    <a:cubicBezTo>
                      <a:pt x="2" y="3"/>
                      <a:pt x="2" y="3"/>
                      <a:pt x="2" y="3"/>
                    </a:cubicBezTo>
                    <a:cubicBezTo>
                      <a:pt x="1" y="3"/>
                      <a:pt x="0" y="2"/>
                      <a:pt x="0" y="1"/>
                    </a:cubicBezTo>
                    <a:cubicBezTo>
                      <a:pt x="0" y="1"/>
                      <a:pt x="0" y="1"/>
                      <a:pt x="0" y="1"/>
                    </a:cubicBezTo>
                    <a:cubicBezTo>
                      <a:pt x="0" y="1"/>
                      <a:pt x="1" y="0"/>
                      <a:pt x="2" y="0"/>
                    </a:cubicBezTo>
                    <a:cubicBezTo>
                      <a:pt x="18" y="0"/>
                      <a:pt x="18" y="0"/>
                      <a:pt x="18" y="0"/>
                    </a:cubicBezTo>
                    <a:cubicBezTo>
                      <a:pt x="19" y="0"/>
                      <a:pt x="19" y="0"/>
                      <a:pt x="19" y="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96" name="Freeform 448"/>
              <p:cNvSpPr/>
              <p:nvPr/>
            </p:nvSpPr>
            <p:spPr bwMode="auto">
              <a:xfrm>
                <a:off x="4763" y="1153"/>
                <a:ext cx="21" cy="6"/>
              </a:xfrm>
              <a:custGeom>
                <a:gdLst>
                  <a:gd name="T0" fmla="*/ 11 w 11"/>
                  <a:gd name="T1" fmla="*/ 2 h 3"/>
                  <a:gd name="T2" fmla="*/ 10 w 11"/>
                  <a:gd name="T3" fmla="*/ 3 h 3"/>
                  <a:gd name="T4" fmla="*/ 2 w 11"/>
                  <a:gd name="T5" fmla="*/ 3 h 3"/>
                  <a:gd name="T6" fmla="*/ 0 w 11"/>
                  <a:gd name="T7" fmla="*/ 2 h 3"/>
                  <a:gd name="T8" fmla="*/ 0 w 11"/>
                  <a:gd name="T9" fmla="*/ 2 h 3"/>
                  <a:gd name="T10" fmla="*/ 1 w 11"/>
                  <a:gd name="T11" fmla="*/ 0 h 3"/>
                  <a:gd name="T12" fmla="*/ 10 w 11"/>
                  <a:gd name="T13" fmla="*/ 0 h 3"/>
                  <a:gd name="T14" fmla="*/ 11 w 11"/>
                  <a:gd name="T15" fmla="*/ 2 h 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 h="3">
                    <a:moveTo>
                      <a:pt x="11" y="2"/>
                    </a:moveTo>
                    <a:cubicBezTo>
                      <a:pt x="11" y="2"/>
                      <a:pt x="11" y="3"/>
                      <a:pt x="10" y="3"/>
                    </a:cubicBezTo>
                    <a:cubicBezTo>
                      <a:pt x="2" y="3"/>
                      <a:pt x="2" y="3"/>
                      <a:pt x="2" y="3"/>
                    </a:cubicBezTo>
                    <a:cubicBezTo>
                      <a:pt x="1" y="3"/>
                      <a:pt x="0" y="3"/>
                      <a:pt x="0" y="2"/>
                    </a:cubicBezTo>
                    <a:cubicBezTo>
                      <a:pt x="0" y="2"/>
                      <a:pt x="0" y="2"/>
                      <a:pt x="0" y="2"/>
                    </a:cubicBezTo>
                    <a:cubicBezTo>
                      <a:pt x="0" y="1"/>
                      <a:pt x="1" y="0"/>
                      <a:pt x="1" y="0"/>
                    </a:cubicBezTo>
                    <a:cubicBezTo>
                      <a:pt x="10" y="0"/>
                      <a:pt x="10" y="0"/>
                      <a:pt x="10" y="0"/>
                    </a:cubicBezTo>
                    <a:cubicBezTo>
                      <a:pt x="11" y="0"/>
                      <a:pt x="11" y="1"/>
                      <a:pt x="11" y="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97" name="Freeform 449"/>
              <p:cNvSpPr/>
              <p:nvPr/>
            </p:nvSpPr>
            <p:spPr bwMode="auto">
              <a:xfrm>
                <a:off x="4262" y="697"/>
                <a:ext cx="77" cy="10"/>
              </a:xfrm>
              <a:custGeom>
                <a:gdLst>
                  <a:gd name="T0" fmla="*/ 0 w 39"/>
                  <a:gd name="T1" fmla="*/ 3 h 5"/>
                  <a:gd name="T2" fmla="*/ 2 w 39"/>
                  <a:gd name="T3" fmla="*/ 5 h 5"/>
                  <a:gd name="T4" fmla="*/ 37 w 39"/>
                  <a:gd name="T5" fmla="*/ 4 h 5"/>
                  <a:gd name="T6" fmla="*/ 39 w 39"/>
                  <a:gd name="T7" fmla="*/ 2 h 5"/>
                  <a:gd name="T8" fmla="*/ 37 w 39"/>
                  <a:gd name="T9" fmla="*/ 0 h 5"/>
                  <a:gd name="T10" fmla="*/ 2 w 39"/>
                  <a:gd name="T11" fmla="*/ 1 h 5"/>
                  <a:gd name="T12" fmla="*/ 0 w 39"/>
                  <a:gd name="T13" fmla="*/ 3 h 5"/>
                </a:gdLst>
                <a:cxnLst>
                  <a:cxn ang="0">
                    <a:pos x="T0" y="T1"/>
                  </a:cxn>
                  <a:cxn ang="0">
                    <a:pos x="T2" y="T3"/>
                  </a:cxn>
                  <a:cxn ang="0">
                    <a:pos x="T4" y="T5"/>
                  </a:cxn>
                  <a:cxn ang="0">
                    <a:pos x="T6" y="T7"/>
                  </a:cxn>
                  <a:cxn ang="0">
                    <a:pos x="T8" y="T9"/>
                  </a:cxn>
                  <a:cxn ang="0">
                    <a:pos x="T10" y="T11"/>
                  </a:cxn>
                  <a:cxn ang="0">
                    <a:pos x="T12" y="T13"/>
                  </a:cxn>
                </a:cxnLst>
                <a:rect l="0" t="0" r="r" b="b"/>
                <a:pathLst>
                  <a:path w="39" h="5">
                    <a:moveTo>
                      <a:pt x="0" y="3"/>
                    </a:moveTo>
                    <a:cubicBezTo>
                      <a:pt x="0" y="4"/>
                      <a:pt x="1" y="5"/>
                      <a:pt x="2" y="5"/>
                    </a:cubicBezTo>
                    <a:cubicBezTo>
                      <a:pt x="37" y="4"/>
                      <a:pt x="37" y="4"/>
                      <a:pt x="37" y="4"/>
                    </a:cubicBezTo>
                    <a:cubicBezTo>
                      <a:pt x="38" y="4"/>
                      <a:pt x="39" y="3"/>
                      <a:pt x="39" y="2"/>
                    </a:cubicBezTo>
                    <a:cubicBezTo>
                      <a:pt x="39" y="1"/>
                      <a:pt x="38" y="0"/>
                      <a:pt x="37" y="0"/>
                    </a:cubicBezTo>
                    <a:cubicBezTo>
                      <a:pt x="2" y="1"/>
                      <a:pt x="2" y="1"/>
                      <a:pt x="2" y="1"/>
                    </a:cubicBezTo>
                    <a:cubicBezTo>
                      <a:pt x="1" y="1"/>
                      <a:pt x="0" y="2"/>
                      <a:pt x="0" y="3"/>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98" name="Freeform 450"/>
              <p:cNvSpPr/>
              <p:nvPr/>
            </p:nvSpPr>
            <p:spPr bwMode="auto">
              <a:xfrm>
                <a:off x="4266" y="695"/>
                <a:ext cx="26" cy="4"/>
              </a:xfrm>
              <a:custGeom>
                <a:gdLst>
                  <a:gd name="T0" fmla="*/ 0 w 13"/>
                  <a:gd name="T1" fmla="*/ 1 h 2"/>
                  <a:gd name="T2" fmla="*/ 0 w 13"/>
                  <a:gd name="T3" fmla="*/ 2 h 2"/>
                  <a:gd name="T4" fmla="*/ 13 w 13"/>
                  <a:gd name="T5" fmla="*/ 1 h 2"/>
                  <a:gd name="T6" fmla="*/ 13 w 13"/>
                  <a:gd name="T7" fmla="*/ 1 h 2"/>
                  <a:gd name="T8" fmla="*/ 13 w 13"/>
                  <a:gd name="T9" fmla="*/ 0 h 2"/>
                  <a:gd name="T10" fmla="*/ 0 w 13"/>
                  <a:gd name="T11" fmla="*/ 0 h 2"/>
                  <a:gd name="T12" fmla="*/ 0 w 13"/>
                  <a:gd name="T13" fmla="*/ 1 h 2"/>
                </a:gdLst>
                <a:cxnLst>
                  <a:cxn ang="0">
                    <a:pos x="T0" y="T1"/>
                  </a:cxn>
                  <a:cxn ang="0">
                    <a:pos x="T2" y="T3"/>
                  </a:cxn>
                  <a:cxn ang="0">
                    <a:pos x="T4" y="T5"/>
                  </a:cxn>
                  <a:cxn ang="0">
                    <a:pos x="T6" y="T7"/>
                  </a:cxn>
                  <a:cxn ang="0">
                    <a:pos x="T8" y="T9"/>
                  </a:cxn>
                  <a:cxn ang="0">
                    <a:pos x="T10" y="T11"/>
                  </a:cxn>
                  <a:cxn ang="0">
                    <a:pos x="T12" y="T13"/>
                  </a:cxn>
                </a:cxnLst>
                <a:rect l="0" t="0" r="r" b="b"/>
                <a:pathLst>
                  <a:path w="13" h="2">
                    <a:moveTo>
                      <a:pt x="0" y="1"/>
                    </a:moveTo>
                    <a:cubicBezTo>
                      <a:pt x="0" y="1"/>
                      <a:pt x="0" y="2"/>
                      <a:pt x="0" y="2"/>
                    </a:cubicBezTo>
                    <a:cubicBezTo>
                      <a:pt x="13" y="1"/>
                      <a:pt x="13" y="1"/>
                      <a:pt x="13" y="1"/>
                    </a:cubicBezTo>
                    <a:cubicBezTo>
                      <a:pt x="13" y="1"/>
                      <a:pt x="13" y="1"/>
                      <a:pt x="13" y="1"/>
                    </a:cubicBezTo>
                    <a:cubicBezTo>
                      <a:pt x="13" y="0"/>
                      <a:pt x="13" y="0"/>
                      <a:pt x="13" y="0"/>
                    </a:cubicBezTo>
                    <a:cubicBezTo>
                      <a:pt x="0" y="0"/>
                      <a:pt x="0" y="0"/>
                      <a:pt x="0" y="0"/>
                    </a:cubicBezTo>
                    <a:cubicBezTo>
                      <a:pt x="0" y="0"/>
                      <a:pt x="0" y="1"/>
                      <a:pt x="0" y="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99" name="Freeform 451"/>
              <p:cNvSpPr/>
              <p:nvPr/>
            </p:nvSpPr>
            <p:spPr bwMode="auto">
              <a:xfrm>
                <a:off x="4475" y="1611"/>
                <a:ext cx="10" cy="76"/>
              </a:xfrm>
              <a:custGeom>
                <a:gdLst>
                  <a:gd name="T0" fmla="*/ 2 w 5"/>
                  <a:gd name="T1" fmla="*/ 0 h 39"/>
                  <a:gd name="T2" fmla="*/ 0 w 5"/>
                  <a:gd name="T3" fmla="*/ 2 h 39"/>
                  <a:gd name="T4" fmla="*/ 1 w 5"/>
                  <a:gd name="T5" fmla="*/ 37 h 39"/>
                  <a:gd name="T6" fmla="*/ 3 w 5"/>
                  <a:gd name="T7" fmla="*/ 39 h 39"/>
                  <a:gd name="T8" fmla="*/ 5 w 5"/>
                  <a:gd name="T9" fmla="*/ 37 h 39"/>
                  <a:gd name="T10" fmla="*/ 4 w 5"/>
                  <a:gd name="T11" fmla="*/ 2 h 39"/>
                  <a:gd name="T12" fmla="*/ 2 w 5"/>
                  <a:gd name="T13" fmla="*/ 0 h 39"/>
                </a:gdLst>
                <a:cxnLst>
                  <a:cxn ang="0">
                    <a:pos x="T0" y="T1"/>
                  </a:cxn>
                  <a:cxn ang="0">
                    <a:pos x="T2" y="T3"/>
                  </a:cxn>
                  <a:cxn ang="0">
                    <a:pos x="T4" y="T5"/>
                  </a:cxn>
                  <a:cxn ang="0">
                    <a:pos x="T6" y="T7"/>
                  </a:cxn>
                  <a:cxn ang="0">
                    <a:pos x="T8" y="T9"/>
                  </a:cxn>
                  <a:cxn ang="0">
                    <a:pos x="T10" y="T11"/>
                  </a:cxn>
                  <a:cxn ang="0">
                    <a:pos x="T12" y="T13"/>
                  </a:cxn>
                </a:cxnLst>
                <a:rect l="0" t="0" r="r" b="b"/>
                <a:pathLst>
                  <a:path w="5" h="39">
                    <a:moveTo>
                      <a:pt x="2" y="0"/>
                    </a:moveTo>
                    <a:cubicBezTo>
                      <a:pt x="1" y="0"/>
                      <a:pt x="0" y="1"/>
                      <a:pt x="0" y="2"/>
                    </a:cubicBezTo>
                    <a:cubicBezTo>
                      <a:pt x="1" y="37"/>
                      <a:pt x="1" y="37"/>
                      <a:pt x="1" y="37"/>
                    </a:cubicBezTo>
                    <a:cubicBezTo>
                      <a:pt x="1" y="38"/>
                      <a:pt x="2" y="39"/>
                      <a:pt x="3" y="39"/>
                    </a:cubicBezTo>
                    <a:cubicBezTo>
                      <a:pt x="4" y="39"/>
                      <a:pt x="5" y="38"/>
                      <a:pt x="5" y="37"/>
                    </a:cubicBezTo>
                    <a:cubicBezTo>
                      <a:pt x="4" y="2"/>
                      <a:pt x="4" y="2"/>
                      <a:pt x="4" y="2"/>
                    </a:cubicBezTo>
                    <a:cubicBezTo>
                      <a:pt x="4" y="1"/>
                      <a:pt x="3" y="0"/>
                      <a:pt x="2"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00" name="Freeform 452"/>
              <p:cNvSpPr/>
              <p:nvPr/>
            </p:nvSpPr>
            <p:spPr bwMode="auto">
              <a:xfrm>
                <a:off x="4483" y="1614"/>
                <a:ext cx="4" cy="26"/>
              </a:xfrm>
              <a:custGeom>
                <a:gdLst>
                  <a:gd name="T0" fmla="*/ 1 w 2"/>
                  <a:gd name="T1" fmla="*/ 0 h 13"/>
                  <a:gd name="T2" fmla="*/ 0 w 2"/>
                  <a:gd name="T3" fmla="*/ 0 h 13"/>
                  <a:gd name="T4" fmla="*/ 1 w 2"/>
                  <a:gd name="T5" fmla="*/ 12 h 13"/>
                  <a:gd name="T6" fmla="*/ 1 w 2"/>
                  <a:gd name="T7" fmla="*/ 13 h 13"/>
                  <a:gd name="T8" fmla="*/ 2 w 2"/>
                  <a:gd name="T9" fmla="*/ 12 h 13"/>
                  <a:gd name="T10" fmla="*/ 2 w 2"/>
                  <a:gd name="T11" fmla="*/ 0 h 13"/>
                  <a:gd name="T12" fmla="*/ 1 w 2"/>
                  <a:gd name="T13" fmla="*/ 0 h 13"/>
                </a:gdLst>
                <a:cxnLst>
                  <a:cxn ang="0">
                    <a:pos x="T0" y="T1"/>
                  </a:cxn>
                  <a:cxn ang="0">
                    <a:pos x="T2" y="T3"/>
                  </a:cxn>
                  <a:cxn ang="0">
                    <a:pos x="T4" y="T5"/>
                  </a:cxn>
                  <a:cxn ang="0">
                    <a:pos x="T6" y="T7"/>
                  </a:cxn>
                  <a:cxn ang="0">
                    <a:pos x="T8" y="T9"/>
                  </a:cxn>
                  <a:cxn ang="0">
                    <a:pos x="T10" y="T11"/>
                  </a:cxn>
                  <a:cxn ang="0">
                    <a:pos x="T12" y="T13"/>
                  </a:cxn>
                </a:cxnLst>
                <a:rect l="0" t="0" r="r" b="b"/>
                <a:pathLst>
                  <a:path w="2" h="13">
                    <a:moveTo>
                      <a:pt x="1" y="0"/>
                    </a:moveTo>
                    <a:cubicBezTo>
                      <a:pt x="1" y="0"/>
                      <a:pt x="0" y="0"/>
                      <a:pt x="0" y="0"/>
                    </a:cubicBezTo>
                    <a:cubicBezTo>
                      <a:pt x="1" y="12"/>
                      <a:pt x="1" y="12"/>
                      <a:pt x="1" y="12"/>
                    </a:cubicBezTo>
                    <a:cubicBezTo>
                      <a:pt x="1" y="13"/>
                      <a:pt x="1" y="13"/>
                      <a:pt x="1" y="13"/>
                    </a:cubicBezTo>
                    <a:cubicBezTo>
                      <a:pt x="2" y="13"/>
                      <a:pt x="2" y="13"/>
                      <a:pt x="2" y="12"/>
                    </a:cubicBezTo>
                    <a:cubicBezTo>
                      <a:pt x="2" y="0"/>
                      <a:pt x="2" y="0"/>
                      <a:pt x="2" y="0"/>
                    </a:cubicBezTo>
                    <a:cubicBezTo>
                      <a:pt x="2" y="0"/>
                      <a:pt x="1" y="0"/>
                      <a:pt x="1"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01" name="Freeform 453"/>
              <p:cNvSpPr>
                <a:spLocks noEditPoints="1"/>
              </p:cNvSpPr>
              <p:nvPr/>
            </p:nvSpPr>
            <p:spPr bwMode="auto">
              <a:xfrm>
                <a:off x="4810" y="1618"/>
                <a:ext cx="76" cy="92"/>
              </a:xfrm>
              <a:custGeom>
                <a:gdLst>
                  <a:gd name="T0" fmla="*/ 25 w 39"/>
                  <a:gd name="T1" fmla="*/ 0 h 47"/>
                  <a:gd name="T2" fmla="*/ 1 w 39"/>
                  <a:gd name="T3" fmla="*/ 13 h 47"/>
                  <a:gd name="T4" fmla="*/ 14 w 39"/>
                  <a:gd name="T5" fmla="*/ 46 h 47"/>
                  <a:gd name="T6" fmla="*/ 39 w 39"/>
                  <a:gd name="T7" fmla="*/ 34 h 47"/>
                  <a:gd name="T8" fmla="*/ 4 w 39"/>
                  <a:gd name="T9" fmla="*/ 12 h 47"/>
                  <a:gd name="T10" fmla="*/ 26 w 39"/>
                  <a:gd name="T11" fmla="*/ 4 h 47"/>
                  <a:gd name="T12" fmla="*/ 32 w 39"/>
                  <a:gd name="T13" fmla="*/ 11 h 47"/>
                  <a:gd name="T14" fmla="*/ 11 w 39"/>
                  <a:gd name="T15" fmla="*/ 19 h 47"/>
                  <a:gd name="T16" fmla="*/ 4 w 39"/>
                  <a:gd name="T17" fmla="*/ 12 h 47"/>
                  <a:gd name="T18" fmla="*/ 6 w 39"/>
                  <a:gd name="T19" fmla="*/ 22 h 47"/>
                  <a:gd name="T20" fmla="*/ 11 w 39"/>
                  <a:gd name="T21" fmla="*/ 23 h 47"/>
                  <a:gd name="T22" fmla="*/ 11 w 39"/>
                  <a:gd name="T23" fmla="*/ 26 h 47"/>
                  <a:gd name="T24" fmla="*/ 6 w 39"/>
                  <a:gd name="T25" fmla="*/ 26 h 47"/>
                  <a:gd name="T26" fmla="*/ 7 w 39"/>
                  <a:gd name="T27" fmla="*/ 30 h 47"/>
                  <a:gd name="T28" fmla="*/ 11 w 39"/>
                  <a:gd name="T29" fmla="*/ 29 h 47"/>
                  <a:gd name="T30" fmla="*/ 13 w 39"/>
                  <a:gd name="T31" fmla="*/ 32 h 47"/>
                  <a:gd name="T32" fmla="*/ 8 w 39"/>
                  <a:gd name="T33" fmla="*/ 34 h 47"/>
                  <a:gd name="T34" fmla="*/ 7 w 39"/>
                  <a:gd name="T35" fmla="*/ 30 h 47"/>
                  <a:gd name="T36" fmla="*/ 9 w 39"/>
                  <a:gd name="T37" fmla="*/ 41 h 47"/>
                  <a:gd name="T38" fmla="*/ 8 w 39"/>
                  <a:gd name="T39" fmla="*/ 38 h 47"/>
                  <a:gd name="T40" fmla="*/ 12 w 39"/>
                  <a:gd name="T41" fmla="*/ 36 h 47"/>
                  <a:gd name="T42" fmla="*/ 14 w 39"/>
                  <a:gd name="T43" fmla="*/ 39 h 47"/>
                  <a:gd name="T44" fmla="*/ 13 w 39"/>
                  <a:gd name="T45" fmla="*/ 22 h 47"/>
                  <a:gd name="T46" fmla="*/ 18 w 39"/>
                  <a:gd name="T47" fmla="*/ 21 h 47"/>
                  <a:gd name="T48" fmla="*/ 19 w 39"/>
                  <a:gd name="T49" fmla="*/ 24 h 47"/>
                  <a:gd name="T50" fmla="*/ 14 w 39"/>
                  <a:gd name="T51" fmla="*/ 26 h 47"/>
                  <a:gd name="T52" fmla="*/ 13 w 39"/>
                  <a:gd name="T53" fmla="*/ 22 h 47"/>
                  <a:gd name="T54" fmla="*/ 15 w 39"/>
                  <a:gd name="T55" fmla="*/ 29 h 47"/>
                  <a:gd name="T56" fmla="*/ 20 w 39"/>
                  <a:gd name="T57" fmla="*/ 29 h 47"/>
                  <a:gd name="T58" fmla="*/ 19 w 39"/>
                  <a:gd name="T59" fmla="*/ 32 h 47"/>
                  <a:gd name="T60" fmla="*/ 14 w 39"/>
                  <a:gd name="T61" fmla="*/ 32 h 47"/>
                  <a:gd name="T62" fmla="*/ 20 w 39"/>
                  <a:gd name="T63" fmla="*/ 40 h 47"/>
                  <a:gd name="T64" fmla="*/ 15 w 39"/>
                  <a:gd name="T65" fmla="*/ 39 h 47"/>
                  <a:gd name="T66" fmla="*/ 16 w 39"/>
                  <a:gd name="T67" fmla="*/ 36 h 47"/>
                  <a:gd name="T68" fmla="*/ 21 w 39"/>
                  <a:gd name="T69" fmla="*/ 36 h 47"/>
                  <a:gd name="T70" fmla="*/ 20 w 39"/>
                  <a:gd name="T71" fmla="*/ 40 h 47"/>
                  <a:gd name="T72" fmla="*/ 21 w 39"/>
                  <a:gd name="T73" fmla="*/ 20 h 47"/>
                  <a:gd name="T74" fmla="*/ 26 w 39"/>
                  <a:gd name="T75" fmla="*/ 21 h 47"/>
                  <a:gd name="T76" fmla="*/ 26 w 39"/>
                  <a:gd name="T77" fmla="*/ 24 h 47"/>
                  <a:gd name="T78" fmla="*/ 21 w 39"/>
                  <a:gd name="T79" fmla="*/ 24 h 47"/>
                  <a:gd name="T80" fmla="*/ 21 w 39"/>
                  <a:gd name="T81" fmla="*/ 29 h 47"/>
                  <a:gd name="T82" fmla="*/ 26 w 39"/>
                  <a:gd name="T83" fmla="*/ 27 h 47"/>
                  <a:gd name="T84" fmla="*/ 27 w 39"/>
                  <a:gd name="T85" fmla="*/ 30 h 47"/>
                  <a:gd name="T86" fmla="*/ 23 w 39"/>
                  <a:gd name="T87" fmla="*/ 32 h 47"/>
                  <a:gd name="T88" fmla="*/ 21 w 39"/>
                  <a:gd name="T89" fmla="*/ 29 h 47"/>
                  <a:gd name="T90" fmla="*/ 23 w 39"/>
                  <a:gd name="T91" fmla="*/ 39 h 47"/>
                  <a:gd name="T92" fmla="*/ 22 w 39"/>
                  <a:gd name="T93" fmla="*/ 36 h 47"/>
                  <a:gd name="T94" fmla="*/ 27 w 39"/>
                  <a:gd name="T95" fmla="*/ 34 h 47"/>
                  <a:gd name="T96" fmla="*/ 28 w 39"/>
                  <a:gd name="T97" fmla="*/ 38 h 47"/>
                  <a:gd name="T98" fmla="*/ 28 w 39"/>
                  <a:gd name="T99" fmla="*/ 20 h 47"/>
                  <a:gd name="T100" fmla="*/ 32 w 39"/>
                  <a:gd name="T101" fmla="*/ 19 h 47"/>
                  <a:gd name="T102" fmla="*/ 34 w 39"/>
                  <a:gd name="T103" fmla="*/ 22 h 47"/>
                  <a:gd name="T104" fmla="*/ 29 w 39"/>
                  <a:gd name="T105" fmla="*/ 24 h 47"/>
                  <a:gd name="T106" fmla="*/ 28 w 39"/>
                  <a:gd name="T107" fmla="*/ 20 h 47"/>
                  <a:gd name="T108" fmla="*/ 29 w 39"/>
                  <a:gd name="T109" fmla="*/ 27 h 47"/>
                  <a:gd name="T110" fmla="*/ 34 w 39"/>
                  <a:gd name="T111" fmla="*/ 27 h 47"/>
                  <a:gd name="T112" fmla="*/ 34 w 39"/>
                  <a:gd name="T113" fmla="*/ 30 h 47"/>
                  <a:gd name="T114" fmla="*/ 29 w 39"/>
                  <a:gd name="T115" fmla="*/ 30 h 47"/>
                  <a:gd name="T116" fmla="*/ 35 w 39"/>
                  <a:gd name="T117" fmla="*/ 38 h 47"/>
                  <a:gd name="T118" fmla="*/ 30 w 39"/>
                  <a:gd name="T119" fmla="*/ 37 h 47"/>
                  <a:gd name="T120" fmla="*/ 30 w 39"/>
                  <a:gd name="T121" fmla="*/ 34 h 47"/>
                  <a:gd name="T122" fmla="*/ 35 w 39"/>
                  <a:gd name="T123" fmla="*/ 34 h 47"/>
                  <a:gd name="T124" fmla="*/ 35 w 39"/>
                  <a:gd name="T125" fmla="*/ 38 h 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9" h="47">
                    <a:moveTo>
                      <a:pt x="35" y="8"/>
                    </a:moveTo>
                    <a:cubicBezTo>
                      <a:pt x="35" y="3"/>
                      <a:pt x="30" y="0"/>
                      <a:pt x="25" y="0"/>
                    </a:cubicBezTo>
                    <a:cubicBezTo>
                      <a:pt x="9" y="3"/>
                      <a:pt x="9" y="3"/>
                      <a:pt x="9" y="3"/>
                    </a:cubicBezTo>
                    <a:cubicBezTo>
                      <a:pt x="4" y="3"/>
                      <a:pt x="0" y="8"/>
                      <a:pt x="1" y="13"/>
                    </a:cubicBezTo>
                    <a:cubicBezTo>
                      <a:pt x="4" y="39"/>
                      <a:pt x="4" y="39"/>
                      <a:pt x="4" y="39"/>
                    </a:cubicBezTo>
                    <a:cubicBezTo>
                      <a:pt x="5" y="43"/>
                      <a:pt x="9" y="47"/>
                      <a:pt x="14" y="46"/>
                    </a:cubicBezTo>
                    <a:cubicBezTo>
                      <a:pt x="31" y="44"/>
                      <a:pt x="31" y="44"/>
                      <a:pt x="31" y="44"/>
                    </a:cubicBezTo>
                    <a:cubicBezTo>
                      <a:pt x="36" y="43"/>
                      <a:pt x="39" y="39"/>
                      <a:pt x="39" y="34"/>
                    </a:cubicBezTo>
                    <a:lnTo>
                      <a:pt x="35" y="8"/>
                    </a:lnTo>
                    <a:close/>
                    <a:moveTo>
                      <a:pt x="4" y="12"/>
                    </a:moveTo>
                    <a:cubicBezTo>
                      <a:pt x="4" y="9"/>
                      <a:pt x="6" y="6"/>
                      <a:pt x="9" y="6"/>
                    </a:cubicBezTo>
                    <a:cubicBezTo>
                      <a:pt x="26" y="4"/>
                      <a:pt x="26" y="4"/>
                      <a:pt x="26" y="4"/>
                    </a:cubicBezTo>
                    <a:cubicBezTo>
                      <a:pt x="29" y="3"/>
                      <a:pt x="31" y="5"/>
                      <a:pt x="32" y="8"/>
                    </a:cubicBezTo>
                    <a:cubicBezTo>
                      <a:pt x="32" y="11"/>
                      <a:pt x="32" y="11"/>
                      <a:pt x="32" y="11"/>
                    </a:cubicBezTo>
                    <a:cubicBezTo>
                      <a:pt x="33" y="14"/>
                      <a:pt x="30" y="17"/>
                      <a:pt x="27" y="17"/>
                    </a:cubicBezTo>
                    <a:cubicBezTo>
                      <a:pt x="11" y="19"/>
                      <a:pt x="11" y="19"/>
                      <a:pt x="11" y="19"/>
                    </a:cubicBezTo>
                    <a:cubicBezTo>
                      <a:pt x="8" y="20"/>
                      <a:pt x="5" y="17"/>
                      <a:pt x="5" y="14"/>
                    </a:cubicBezTo>
                    <a:lnTo>
                      <a:pt x="4" y="12"/>
                    </a:lnTo>
                    <a:close/>
                    <a:moveTo>
                      <a:pt x="6" y="23"/>
                    </a:moveTo>
                    <a:cubicBezTo>
                      <a:pt x="6" y="23"/>
                      <a:pt x="6" y="22"/>
                      <a:pt x="6" y="22"/>
                    </a:cubicBezTo>
                    <a:cubicBezTo>
                      <a:pt x="10" y="22"/>
                      <a:pt x="10" y="22"/>
                      <a:pt x="10" y="22"/>
                    </a:cubicBezTo>
                    <a:cubicBezTo>
                      <a:pt x="11" y="22"/>
                      <a:pt x="11" y="22"/>
                      <a:pt x="11" y="23"/>
                    </a:cubicBezTo>
                    <a:cubicBezTo>
                      <a:pt x="12" y="25"/>
                      <a:pt x="12" y="25"/>
                      <a:pt x="12" y="25"/>
                    </a:cubicBezTo>
                    <a:cubicBezTo>
                      <a:pt x="12" y="26"/>
                      <a:pt x="11" y="26"/>
                      <a:pt x="11" y="26"/>
                    </a:cubicBezTo>
                    <a:cubicBezTo>
                      <a:pt x="7" y="27"/>
                      <a:pt x="7" y="27"/>
                      <a:pt x="7" y="27"/>
                    </a:cubicBezTo>
                    <a:cubicBezTo>
                      <a:pt x="7" y="27"/>
                      <a:pt x="6" y="26"/>
                      <a:pt x="6" y="26"/>
                    </a:cubicBezTo>
                    <a:lnTo>
                      <a:pt x="6" y="23"/>
                    </a:lnTo>
                    <a:close/>
                    <a:moveTo>
                      <a:pt x="7" y="30"/>
                    </a:moveTo>
                    <a:cubicBezTo>
                      <a:pt x="7" y="30"/>
                      <a:pt x="7" y="30"/>
                      <a:pt x="7" y="29"/>
                    </a:cubicBezTo>
                    <a:cubicBezTo>
                      <a:pt x="11" y="29"/>
                      <a:pt x="11" y="29"/>
                      <a:pt x="11" y="29"/>
                    </a:cubicBezTo>
                    <a:cubicBezTo>
                      <a:pt x="12" y="29"/>
                      <a:pt x="12" y="29"/>
                      <a:pt x="12" y="30"/>
                    </a:cubicBezTo>
                    <a:cubicBezTo>
                      <a:pt x="13" y="32"/>
                      <a:pt x="13" y="32"/>
                      <a:pt x="13" y="32"/>
                    </a:cubicBezTo>
                    <a:cubicBezTo>
                      <a:pt x="13" y="33"/>
                      <a:pt x="12" y="33"/>
                      <a:pt x="12" y="33"/>
                    </a:cubicBezTo>
                    <a:cubicBezTo>
                      <a:pt x="8" y="34"/>
                      <a:pt x="8" y="34"/>
                      <a:pt x="8" y="34"/>
                    </a:cubicBezTo>
                    <a:cubicBezTo>
                      <a:pt x="7" y="34"/>
                      <a:pt x="7" y="34"/>
                      <a:pt x="7" y="33"/>
                    </a:cubicBezTo>
                    <a:lnTo>
                      <a:pt x="7" y="30"/>
                    </a:lnTo>
                    <a:close/>
                    <a:moveTo>
                      <a:pt x="13" y="40"/>
                    </a:moveTo>
                    <a:cubicBezTo>
                      <a:pt x="9" y="41"/>
                      <a:pt x="9" y="41"/>
                      <a:pt x="9" y="41"/>
                    </a:cubicBezTo>
                    <a:cubicBezTo>
                      <a:pt x="8" y="41"/>
                      <a:pt x="8" y="41"/>
                      <a:pt x="8" y="40"/>
                    </a:cubicBezTo>
                    <a:cubicBezTo>
                      <a:pt x="8" y="38"/>
                      <a:pt x="8" y="38"/>
                      <a:pt x="8" y="38"/>
                    </a:cubicBezTo>
                    <a:cubicBezTo>
                      <a:pt x="7" y="37"/>
                      <a:pt x="8" y="37"/>
                      <a:pt x="8" y="37"/>
                    </a:cubicBezTo>
                    <a:cubicBezTo>
                      <a:pt x="12" y="36"/>
                      <a:pt x="12" y="36"/>
                      <a:pt x="12" y="36"/>
                    </a:cubicBezTo>
                    <a:cubicBezTo>
                      <a:pt x="13" y="36"/>
                      <a:pt x="13" y="36"/>
                      <a:pt x="13" y="37"/>
                    </a:cubicBezTo>
                    <a:cubicBezTo>
                      <a:pt x="14" y="39"/>
                      <a:pt x="14" y="39"/>
                      <a:pt x="14" y="39"/>
                    </a:cubicBezTo>
                    <a:cubicBezTo>
                      <a:pt x="14" y="40"/>
                      <a:pt x="13" y="40"/>
                      <a:pt x="13" y="40"/>
                    </a:cubicBezTo>
                    <a:close/>
                    <a:moveTo>
                      <a:pt x="13" y="22"/>
                    </a:moveTo>
                    <a:cubicBezTo>
                      <a:pt x="13" y="22"/>
                      <a:pt x="13" y="21"/>
                      <a:pt x="14" y="21"/>
                    </a:cubicBezTo>
                    <a:cubicBezTo>
                      <a:pt x="18" y="21"/>
                      <a:pt x="18" y="21"/>
                      <a:pt x="18" y="21"/>
                    </a:cubicBezTo>
                    <a:cubicBezTo>
                      <a:pt x="18" y="21"/>
                      <a:pt x="19" y="21"/>
                      <a:pt x="19" y="22"/>
                    </a:cubicBezTo>
                    <a:cubicBezTo>
                      <a:pt x="19" y="24"/>
                      <a:pt x="19" y="24"/>
                      <a:pt x="19" y="24"/>
                    </a:cubicBezTo>
                    <a:cubicBezTo>
                      <a:pt x="19" y="25"/>
                      <a:pt x="19" y="25"/>
                      <a:pt x="18" y="25"/>
                    </a:cubicBezTo>
                    <a:cubicBezTo>
                      <a:pt x="14" y="26"/>
                      <a:pt x="14" y="26"/>
                      <a:pt x="14" y="26"/>
                    </a:cubicBezTo>
                    <a:cubicBezTo>
                      <a:pt x="14" y="26"/>
                      <a:pt x="13" y="25"/>
                      <a:pt x="13" y="25"/>
                    </a:cubicBezTo>
                    <a:lnTo>
                      <a:pt x="13" y="22"/>
                    </a:lnTo>
                    <a:close/>
                    <a:moveTo>
                      <a:pt x="14" y="30"/>
                    </a:moveTo>
                    <a:cubicBezTo>
                      <a:pt x="14" y="29"/>
                      <a:pt x="14" y="29"/>
                      <a:pt x="15" y="29"/>
                    </a:cubicBezTo>
                    <a:cubicBezTo>
                      <a:pt x="19" y="28"/>
                      <a:pt x="19" y="28"/>
                      <a:pt x="19" y="28"/>
                    </a:cubicBezTo>
                    <a:cubicBezTo>
                      <a:pt x="19" y="28"/>
                      <a:pt x="20" y="28"/>
                      <a:pt x="20" y="29"/>
                    </a:cubicBezTo>
                    <a:cubicBezTo>
                      <a:pt x="20" y="31"/>
                      <a:pt x="20" y="31"/>
                      <a:pt x="20" y="31"/>
                    </a:cubicBezTo>
                    <a:cubicBezTo>
                      <a:pt x="20" y="32"/>
                      <a:pt x="20" y="32"/>
                      <a:pt x="19" y="32"/>
                    </a:cubicBezTo>
                    <a:cubicBezTo>
                      <a:pt x="15" y="33"/>
                      <a:pt x="15" y="33"/>
                      <a:pt x="15" y="33"/>
                    </a:cubicBezTo>
                    <a:cubicBezTo>
                      <a:pt x="15" y="33"/>
                      <a:pt x="14" y="33"/>
                      <a:pt x="14" y="32"/>
                    </a:cubicBezTo>
                    <a:lnTo>
                      <a:pt x="14" y="30"/>
                    </a:lnTo>
                    <a:close/>
                    <a:moveTo>
                      <a:pt x="20" y="40"/>
                    </a:moveTo>
                    <a:cubicBezTo>
                      <a:pt x="16" y="40"/>
                      <a:pt x="16" y="40"/>
                      <a:pt x="16" y="40"/>
                    </a:cubicBezTo>
                    <a:cubicBezTo>
                      <a:pt x="16" y="40"/>
                      <a:pt x="15" y="40"/>
                      <a:pt x="15" y="39"/>
                    </a:cubicBezTo>
                    <a:cubicBezTo>
                      <a:pt x="15" y="37"/>
                      <a:pt x="15" y="37"/>
                      <a:pt x="15" y="37"/>
                    </a:cubicBezTo>
                    <a:cubicBezTo>
                      <a:pt x="15" y="36"/>
                      <a:pt x="15" y="36"/>
                      <a:pt x="16" y="36"/>
                    </a:cubicBezTo>
                    <a:cubicBezTo>
                      <a:pt x="20" y="35"/>
                      <a:pt x="20" y="35"/>
                      <a:pt x="20" y="35"/>
                    </a:cubicBezTo>
                    <a:cubicBezTo>
                      <a:pt x="20" y="35"/>
                      <a:pt x="20" y="35"/>
                      <a:pt x="21" y="36"/>
                    </a:cubicBezTo>
                    <a:cubicBezTo>
                      <a:pt x="21" y="39"/>
                      <a:pt x="21" y="39"/>
                      <a:pt x="21" y="39"/>
                    </a:cubicBezTo>
                    <a:cubicBezTo>
                      <a:pt x="21" y="39"/>
                      <a:pt x="21" y="39"/>
                      <a:pt x="20" y="40"/>
                    </a:cubicBezTo>
                    <a:close/>
                    <a:moveTo>
                      <a:pt x="20" y="21"/>
                    </a:moveTo>
                    <a:cubicBezTo>
                      <a:pt x="20" y="21"/>
                      <a:pt x="21" y="21"/>
                      <a:pt x="21" y="20"/>
                    </a:cubicBezTo>
                    <a:cubicBezTo>
                      <a:pt x="25" y="20"/>
                      <a:pt x="25" y="20"/>
                      <a:pt x="25" y="20"/>
                    </a:cubicBezTo>
                    <a:cubicBezTo>
                      <a:pt x="25" y="20"/>
                      <a:pt x="26" y="20"/>
                      <a:pt x="26" y="21"/>
                    </a:cubicBezTo>
                    <a:cubicBezTo>
                      <a:pt x="26" y="23"/>
                      <a:pt x="26" y="23"/>
                      <a:pt x="26" y="23"/>
                    </a:cubicBezTo>
                    <a:cubicBezTo>
                      <a:pt x="26" y="24"/>
                      <a:pt x="26" y="24"/>
                      <a:pt x="26" y="24"/>
                    </a:cubicBezTo>
                    <a:cubicBezTo>
                      <a:pt x="22" y="25"/>
                      <a:pt x="22" y="25"/>
                      <a:pt x="22" y="25"/>
                    </a:cubicBezTo>
                    <a:cubicBezTo>
                      <a:pt x="21" y="25"/>
                      <a:pt x="21" y="24"/>
                      <a:pt x="21" y="24"/>
                    </a:cubicBezTo>
                    <a:lnTo>
                      <a:pt x="20" y="21"/>
                    </a:lnTo>
                    <a:close/>
                    <a:moveTo>
                      <a:pt x="21" y="29"/>
                    </a:moveTo>
                    <a:cubicBezTo>
                      <a:pt x="21" y="28"/>
                      <a:pt x="22" y="28"/>
                      <a:pt x="22" y="28"/>
                    </a:cubicBezTo>
                    <a:cubicBezTo>
                      <a:pt x="26" y="27"/>
                      <a:pt x="26" y="27"/>
                      <a:pt x="26" y="27"/>
                    </a:cubicBezTo>
                    <a:cubicBezTo>
                      <a:pt x="26" y="27"/>
                      <a:pt x="27" y="27"/>
                      <a:pt x="27" y="28"/>
                    </a:cubicBezTo>
                    <a:cubicBezTo>
                      <a:pt x="27" y="30"/>
                      <a:pt x="27" y="30"/>
                      <a:pt x="27" y="30"/>
                    </a:cubicBezTo>
                    <a:cubicBezTo>
                      <a:pt x="27" y="31"/>
                      <a:pt x="27" y="31"/>
                      <a:pt x="26" y="31"/>
                    </a:cubicBezTo>
                    <a:cubicBezTo>
                      <a:pt x="23" y="32"/>
                      <a:pt x="23" y="32"/>
                      <a:pt x="23" y="32"/>
                    </a:cubicBezTo>
                    <a:cubicBezTo>
                      <a:pt x="22" y="32"/>
                      <a:pt x="22" y="32"/>
                      <a:pt x="22" y="31"/>
                    </a:cubicBezTo>
                    <a:lnTo>
                      <a:pt x="21" y="29"/>
                    </a:lnTo>
                    <a:close/>
                    <a:moveTo>
                      <a:pt x="27" y="39"/>
                    </a:moveTo>
                    <a:cubicBezTo>
                      <a:pt x="23" y="39"/>
                      <a:pt x="23" y="39"/>
                      <a:pt x="23" y="39"/>
                    </a:cubicBezTo>
                    <a:cubicBezTo>
                      <a:pt x="23" y="39"/>
                      <a:pt x="23" y="39"/>
                      <a:pt x="22" y="38"/>
                    </a:cubicBezTo>
                    <a:cubicBezTo>
                      <a:pt x="22" y="36"/>
                      <a:pt x="22" y="36"/>
                      <a:pt x="22" y="36"/>
                    </a:cubicBezTo>
                    <a:cubicBezTo>
                      <a:pt x="22" y="35"/>
                      <a:pt x="22" y="35"/>
                      <a:pt x="23" y="35"/>
                    </a:cubicBezTo>
                    <a:cubicBezTo>
                      <a:pt x="27" y="34"/>
                      <a:pt x="27" y="34"/>
                      <a:pt x="27" y="34"/>
                    </a:cubicBezTo>
                    <a:cubicBezTo>
                      <a:pt x="27" y="34"/>
                      <a:pt x="28" y="35"/>
                      <a:pt x="28" y="35"/>
                    </a:cubicBezTo>
                    <a:cubicBezTo>
                      <a:pt x="28" y="38"/>
                      <a:pt x="28" y="38"/>
                      <a:pt x="28" y="38"/>
                    </a:cubicBezTo>
                    <a:cubicBezTo>
                      <a:pt x="28" y="38"/>
                      <a:pt x="28" y="38"/>
                      <a:pt x="27" y="39"/>
                    </a:cubicBezTo>
                    <a:close/>
                    <a:moveTo>
                      <a:pt x="28" y="20"/>
                    </a:moveTo>
                    <a:cubicBezTo>
                      <a:pt x="28" y="20"/>
                      <a:pt x="28" y="20"/>
                      <a:pt x="28" y="20"/>
                    </a:cubicBezTo>
                    <a:cubicBezTo>
                      <a:pt x="32" y="19"/>
                      <a:pt x="32" y="19"/>
                      <a:pt x="32" y="19"/>
                    </a:cubicBezTo>
                    <a:cubicBezTo>
                      <a:pt x="33" y="19"/>
                      <a:pt x="33" y="19"/>
                      <a:pt x="33" y="20"/>
                    </a:cubicBezTo>
                    <a:cubicBezTo>
                      <a:pt x="34" y="22"/>
                      <a:pt x="34" y="22"/>
                      <a:pt x="34" y="22"/>
                    </a:cubicBezTo>
                    <a:cubicBezTo>
                      <a:pt x="34" y="23"/>
                      <a:pt x="33" y="23"/>
                      <a:pt x="33" y="23"/>
                    </a:cubicBezTo>
                    <a:cubicBezTo>
                      <a:pt x="29" y="24"/>
                      <a:pt x="29" y="24"/>
                      <a:pt x="29" y="24"/>
                    </a:cubicBezTo>
                    <a:cubicBezTo>
                      <a:pt x="28" y="24"/>
                      <a:pt x="28" y="24"/>
                      <a:pt x="28" y="23"/>
                    </a:cubicBezTo>
                    <a:lnTo>
                      <a:pt x="28" y="20"/>
                    </a:lnTo>
                    <a:close/>
                    <a:moveTo>
                      <a:pt x="29" y="28"/>
                    </a:moveTo>
                    <a:cubicBezTo>
                      <a:pt x="28" y="27"/>
                      <a:pt x="29" y="27"/>
                      <a:pt x="29" y="27"/>
                    </a:cubicBezTo>
                    <a:cubicBezTo>
                      <a:pt x="33" y="26"/>
                      <a:pt x="33" y="26"/>
                      <a:pt x="33" y="26"/>
                    </a:cubicBezTo>
                    <a:cubicBezTo>
                      <a:pt x="34" y="26"/>
                      <a:pt x="34" y="26"/>
                      <a:pt x="34" y="27"/>
                    </a:cubicBezTo>
                    <a:cubicBezTo>
                      <a:pt x="35" y="29"/>
                      <a:pt x="35" y="29"/>
                      <a:pt x="35" y="29"/>
                    </a:cubicBezTo>
                    <a:cubicBezTo>
                      <a:pt x="35" y="30"/>
                      <a:pt x="34" y="30"/>
                      <a:pt x="34" y="30"/>
                    </a:cubicBezTo>
                    <a:cubicBezTo>
                      <a:pt x="30" y="31"/>
                      <a:pt x="30" y="31"/>
                      <a:pt x="30" y="31"/>
                    </a:cubicBezTo>
                    <a:cubicBezTo>
                      <a:pt x="29" y="31"/>
                      <a:pt x="29" y="31"/>
                      <a:pt x="29" y="30"/>
                    </a:cubicBezTo>
                    <a:lnTo>
                      <a:pt x="29" y="28"/>
                    </a:lnTo>
                    <a:close/>
                    <a:moveTo>
                      <a:pt x="35" y="38"/>
                    </a:moveTo>
                    <a:cubicBezTo>
                      <a:pt x="31" y="38"/>
                      <a:pt x="31" y="38"/>
                      <a:pt x="31" y="38"/>
                    </a:cubicBezTo>
                    <a:cubicBezTo>
                      <a:pt x="30" y="38"/>
                      <a:pt x="30" y="38"/>
                      <a:pt x="30" y="37"/>
                    </a:cubicBezTo>
                    <a:cubicBezTo>
                      <a:pt x="29" y="35"/>
                      <a:pt x="29" y="35"/>
                      <a:pt x="29" y="35"/>
                    </a:cubicBezTo>
                    <a:cubicBezTo>
                      <a:pt x="29" y="34"/>
                      <a:pt x="30" y="34"/>
                      <a:pt x="30" y="34"/>
                    </a:cubicBezTo>
                    <a:cubicBezTo>
                      <a:pt x="34" y="33"/>
                      <a:pt x="34" y="33"/>
                      <a:pt x="34" y="33"/>
                    </a:cubicBezTo>
                    <a:cubicBezTo>
                      <a:pt x="35" y="33"/>
                      <a:pt x="35" y="34"/>
                      <a:pt x="35" y="34"/>
                    </a:cubicBezTo>
                    <a:cubicBezTo>
                      <a:pt x="35" y="37"/>
                      <a:pt x="35" y="37"/>
                      <a:pt x="35" y="37"/>
                    </a:cubicBezTo>
                    <a:cubicBezTo>
                      <a:pt x="36" y="37"/>
                      <a:pt x="35" y="38"/>
                      <a:pt x="35" y="38"/>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02" name="Freeform 454"/>
              <p:cNvSpPr/>
              <p:nvPr/>
            </p:nvSpPr>
            <p:spPr bwMode="auto">
              <a:xfrm>
                <a:off x="4822" y="1632"/>
                <a:ext cx="21" cy="22"/>
              </a:xfrm>
              <a:custGeom>
                <a:gdLst>
                  <a:gd name="T0" fmla="*/ 9 w 11"/>
                  <a:gd name="T1" fmla="*/ 3 h 11"/>
                  <a:gd name="T2" fmla="*/ 7 w 11"/>
                  <a:gd name="T3" fmla="*/ 4 h 11"/>
                  <a:gd name="T4" fmla="*/ 7 w 11"/>
                  <a:gd name="T5" fmla="*/ 1 h 11"/>
                  <a:gd name="T6" fmla="*/ 5 w 11"/>
                  <a:gd name="T7" fmla="*/ 0 h 11"/>
                  <a:gd name="T8" fmla="*/ 4 w 11"/>
                  <a:gd name="T9" fmla="*/ 2 h 11"/>
                  <a:gd name="T10" fmla="*/ 4 w 11"/>
                  <a:gd name="T11" fmla="*/ 4 h 11"/>
                  <a:gd name="T12" fmla="*/ 2 w 11"/>
                  <a:gd name="T13" fmla="*/ 4 h 11"/>
                  <a:gd name="T14" fmla="*/ 1 w 11"/>
                  <a:gd name="T15" fmla="*/ 6 h 11"/>
                  <a:gd name="T16" fmla="*/ 2 w 11"/>
                  <a:gd name="T17" fmla="*/ 7 h 11"/>
                  <a:gd name="T18" fmla="*/ 5 w 11"/>
                  <a:gd name="T19" fmla="*/ 7 h 11"/>
                  <a:gd name="T20" fmla="*/ 5 w 11"/>
                  <a:gd name="T21" fmla="*/ 9 h 11"/>
                  <a:gd name="T22" fmla="*/ 7 w 11"/>
                  <a:gd name="T23" fmla="*/ 11 h 11"/>
                  <a:gd name="T24" fmla="*/ 8 w 11"/>
                  <a:gd name="T25" fmla="*/ 9 h 11"/>
                  <a:gd name="T26" fmla="*/ 8 w 11"/>
                  <a:gd name="T27" fmla="*/ 7 h 11"/>
                  <a:gd name="T28" fmla="*/ 10 w 11"/>
                  <a:gd name="T29" fmla="*/ 6 h 11"/>
                  <a:gd name="T30" fmla="*/ 11 w 11"/>
                  <a:gd name="T31" fmla="*/ 5 h 11"/>
                  <a:gd name="T32" fmla="*/ 9 w 11"/>
                  <a:gd name="T33" fmla="*/ 3 h 1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1" h="11">
                    <a:moveTo>
                      <a:pt x="9" y="3"/>
                    </a:moveTo>
                    <a:cubicBezTo>
                      <a:pt x="7" y="4"/>
                      <a:pt x="7" y="4"/>
                      <a:pt x="7" y="4"/>
                    </a:cubicBezTo>
                    <a:cubicBezTo>
                      <a:pt x="7" y="1"/>
                      <a:pt x="7" y="1"/>
                      <a:pt x="7" y="1"/>
                    </a:cubicBezTo>
                    <a:cubicBezTo>
                      <a:pt x="7" y="1"/>
                      <a:pt x="6" y="0"/>
                      <a:pt x="5" y="0"/>
                    </a:cubicBezTo>
                    <a:cubicBezTo>
                      <a:pt x="4" y="0"/>
                      <a:pt x="4" y="1"/>
                      <a:pt x="4" y="2"/>
                    </a:cubicBezTo>
                    <a:cubicBezTo>
                      <a:pt x="4" y="4"/>
                      <a:pt x="4" y="4"/>
                      <a:pt x="4" y="4"/>
                    </a:cubicBezTo>
                    <a:cubicBezTo>
                      <a:pt x="2" y="4"/>
                      <a:pt x="2" y="4"/>
                      <a:pt x="2" y="4"/>
                    </a:cubicBezTo>
                    <a:cubicBezTo>
                      <a:pt x="1" y="4"/>
                      <a:pt x="0" y="5"/>
                      <a:pt x="1" y="6"/>
                    </a:cubicBezTo>
                    <a:cubicBezTo>
                      <a:pt x="1" y="7"/>
                      <a:pt x="1" y="7"/>
                      <a:pt x="2" y="7"/>
                    </a:cubicBezTo>
                    <a:cubicBezTo>
                      <a:pt x="5" y="7"/>
                      <a:pt x="5" y="7"/>
                      <a:pt x="5" y="7"/>
                    </a:cubicBezTo>
                    <a:cubicBezTo>
                      <a:pt x="5" y="9"/>
                      <a:pt x="5" y="9"/>
                      <a:pt x="5" y="9"/>
                    </a:cubicBezTo>
                    <a:cubicBezTo>
                      <a:pt x="5" y="10"/>
                      <a:pt x="6" y="11"/>
                      <a:pt x="7" y="11"/>
                    </a:cubicBezTo>
                    <a:cubicBezTo>
                      <a:pt x="7" y="11"/>
                      <a:pt x="8" y="10"/>
                      <a:pt x="8" y="9"/>
                    </a:cubicBezTo>
                    <a:cubicBezTo>
                      <a:pt x="8" y="7"/>
                      <a:pt x="8" y="7"/>
                      <a:pt x="8" y="7"/>
                    </a:cubicBezTo>
                    <a:cubicBezTo>
                      <a:pt x="10" y="6"/>
                      <a:pt x="10" y="6"/>
                      <a:pt x="10" y="6"/>
                    </a:cubicBezTo>
                    <a:cubicBezTo>
                      <a:pt x="11" y="6"/>
                      <a:pt x="11" y="6"/>
                      <a:pt x="11" y="5"/>
                    </a:cubicBezTo>
                    <a:cubicBezTo>
                      <a:pt x="11" y="4"/>
                      <a:pt x="10" y="3"/>
                      <a:pt x="9" y="3"/>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03" name="Freeform 455"/>
              <p:cNvSpPr/>
              <p:nvPr/>
            </p:nvSpPr>
            <p:spPr bwMode="auto">
              <a:xfrm>
                <a:off x="4847" y="1636"/>
                <a:ext cx="21" cy="8"/>
              </a:xfrm>
              <a:custGeom>
                <a:gdLst>
                  <a:gd name="T0" fmla="*/ 9 w 11"/>
                  <a:gd name="T1" fmla="*/ 0 h 4"/>
                  <a:gd name="T2" fmla="*/ 1 w 11"/>
                  <a:gd name="T3" fmla="*/ 1 h 4"/>
                  <a:gd name="T4" fmla="*/ 0 w 11"/>
                  <a:gd name="T5" fmla="*/ 2 h 4"/>
                  <a:gd name="T6" fmla="*/ 2 w 11"/>
                  <a:gd name="T7" fmla="*/ 4 h 4"/>
                  <a:gd name="T8" fmla="*/ 9 w 11"/>
                  <a:gd name="T9" fmla="*/ 3 h 4"/>
                  <a:gd name="T10" fmla="*/ 11 w 11"/>
                  <a:gd name="T11" fmla="*/ 1 h 4"/>
                  <a:gd name="T12" fmla="*/ 9 w 11"/>
                  <a:gd name="T13" fmla="*/ 0 h 4"/>
                </a:gdLst>
                <a:cxnLst>
                  <a:cxn ang="0">
                    <a:pos x="T0" y="T1"/>
                  </a:cxn>
                  <a:cxn ang="0">
                    <a:pos x="T2" y="T3"/>
                  </a:cxn>
                  <a:cxn ang="0">
                    <a:pos x="T4" y="T5"/>
                  </a:cxn>
                  <a:cxn ang="0">
                    <a:pos x="T6" y="T7"/>
                  </a:cxn>
                  <a:cxn ang="0">
                    <a:pos x="T8" y="T9"/>
                  </a:cxn>
                  <a:cxn ang="0">
                    <a:pos x="T10" y="T11"/>
                  </a:cxn>
                  <a:cxn ang="0">
                    <a:pos x="T12" y="T13"/>
                  </a:cxn>
                </a:cxnLst>
                <a:rect l="0" t="0" r="r" b="b"/>
                <a:pathLst>
                  <a:path w="11" h="4">
                    <a:moveTo>
                      <a:pt x="9" y="0"/>
                    </a:moveTo>
                    <a:cubicBezTo>
                      <a:pt x="1" y="1"/>
                      <a:pt x="1" y="1"/>
                      <a:pt x="1" y="1"/>
                    </a:cubicBezTo>
                    <a:cubicBezTo>
                      <a:pt x="1" y="1"/>
                      <a:pt x="0" y="2"/>
                      <a:pt x="0" y="2"/>
                    </a:cubicBezTo>
                    <a:cubicBezTo>
                      <a:pt x="0" y="3"/>
                      <a:pt x="1" y="4"/>
                      <a:pt x="2" y="4"/>
                    </a:cubicBezTo>
                    <a:cubicBezTo>
                      <a:pt x="9" y="3"/>
                      <a:pt x="9" y="3"/>
                      <a:pt x="9" y="3"/>
                    </a:cubicBezTo>
                    <a:cubicBezTo>
                      <a:pt x="10" y="3"/>
                      <a:pt x="11" y="2"/>
                      <a:pt x="11" y="1"/>
                    </a:cubicBezTo>
                    <a:cubicBezTo>
                      <a:pt x="11" y="0"/>
                      <a:pt x="10" y="0"/>
                      <a:pt x="9"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04" name="Freeform 456"/>
              <p:cNvSpPr>
                <a:spLocks noEditPoints="1"/>
              </p:cNvSpPr>
              <p:nvPr/>
            </p:nvSpPr>
            <p:spPr bwMode="auto">
              <a:xfrm>
                <a:off x="4434" y="1270"/>
                <a:ext cx="39" cy="61"/>
              </a:xfrm>
              <a:custGeom>
                <a:gdLst>
                  <a:gd name="T0" fmla="*/ 15 w 20"/>
                  <a:gd name="T1" fmla="*/ 0 h 31"/>
                  <a:gd name="T2" fmla="*/ 5 w 20"/>
                  <a:gd name="T3" fmla="*/ 0 h 31"/>
                  <a:gd name="T4" fmla="*/ 0 w 20"/>
                  <a:gd name="T5" fmla="*/ 5 h 31"/>
                  <a:gd name="T6" fmla="*/ 0 w 20"/>
                  <a:gd name="T7" fmla="*/ 26 h 31"/>
                  <a:gd name="T8" fmla="*/ 5 w 20"/>
                  <a:gd name="T9" fmla="*/ 31 h 31"/>
                  <a:gd name="T10" fmla="*/ 15 w 20"/>
                  <a:gd name="T11" fmla="*/ 30 h 31"/>
                  <a:gd name="T12" fmla="*/ 20 w 20"/>
                  <a:gd name="T13" fmla="*/ 26 h 31"/>
                  <a:gd name="T14" fmla="*/ 19 w 20"/>
                  <a:gd name="T15" fmla="*/ 5 h 31"/>
                  <a:gd name="T16" fmla="*/ 15 w 20"/>
                  <a:gd name="T17" fmla="*/ 0 h 31"/>
                  <a:gd name="T18" fmla="*/ 18 w 20"/>
                  <a:gd name="T19" fmla="*/ 26 h 31"/>
                  <a:gd name="T20" fmla="*/ 15 w 20"/>
                  <a:gd name="T21" fmla="*/ 28 h 31"/>
                  <a:gd name="T22" fmla="*/ 5 w 20"/>
                  <a:gd name="T23" fmla="*/ 29 h 31"/>
                  <a:gd name="T24" fmla="*/ 3 w 20"/>
                  <a:gd name="T25" fmla="*/ 26 h 31"/>
                  <a:gd name="T26" fmla="*/ 2 w 20"/>
                  <a:gd name="T27" fmla="*/ 5 h 31"/>
                  <a:gd name="T28" fmla="*/ 5 w 20"/>
                  <a:gd name="T29" fmla="*/ 2 h 31"/>
                  <a:gd name="T30" fmla="*/ 15 w 20"/>
                  <a:gd name="T31" fmla="*/ 2 h 31"/>
                  <a:gd name="T32" fmla="*/ 17 w 20"/>
                  <a:gd name="T33" fmla="*/ 5 h 31"/>
                  <a:gd name="T34" fmla="*/ 18 w 20"/>
                  <a:gd name="T35" fmla="*/ 26 h 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0" h="31">
                    <a:moveTo>
                      <a:pt x="15" y="0"/>
                    </a:moveTo>
                    <a:cubicBezTo>
                      <a:pt x="5" y="0"/>
                      <a:pt x="5" y="0"/>
                      <a:pt x="5" y="0"/>
                    </a:cubicBezTo>
                    <a:cubicBezTo>
                      <a:pt x="2" y="0"/>
                      <a:pt x="0" y="3"/>
                      <a:pt x="0" y="5"/>
                    </a:cubicBezTo>
                    <a:cubicBezTo>
                      <a:pt x="0" y="26"/>
                      <a:pt x="0" y="26"/>
                      <a:pt x="0" y="26"/>
                    </a:cubicBezTo>
                    <a:cubicBezTo>
                      <a:pt x="1" y="29"/>
                      <a:pt x="3" y="31"/>
                      <a:pt x="5" y="31"/>
                    </a:cubicBezTo>
                    <a:cubicBezTo>
                      <a:pt x="15" y="30"/>
                      <a:pt x="15" y="30"/>
                      <a:pt x="15" y="30"/>
                    </a:cubicBezTo>
                    <a:cubicBezTo>
                      <a:pt x="18" y="30"/>
                      <a:pt x="20" y="28"/>
                      <a:pt x="20" y="26"/>
                    </a:cubicBezTo>
                    <a:cubicBezTo>
                      <a:pt x="19" y="5"/>
                      <a:pt x="19" y="5"/>
                      <a:pt x="19" y="5"/>
                    </a:cubicBezTo>
                    <a:cubicBezTo>
                      <a:pt x="19" y="2"/>
                      <a:pt x="17" y="0"/>
                      <a:pt x="15" y="0"/>
                    </a:cubicBezTo>
                    <a:close/>
                    <a:moveTo>
                      <a:pt x="18" y="26"/>
                    </a:moveTo>
                    <a:cubicBezTo>
                      <a:pt x="18" y="27"/>
                      <a:pt x="17" y="28"/>
                      <a:pt x="15" y="28"/>
                    </a:cubicBezTo>
                    <a:cubicBezTo>
                      <a:pt x="5" y="29"/>
                      <a:pt x="5" y="29"/>
                      <a:pt x="5" y="29"/>
                    </a:cubicBezTo>
                    <a:cubicBezTo>
                      <a:pt x="4" y="29"/>
                      <a:pt x="3" y="28"/>
                      <a:pt x="3" y="26"/>
                    </a:cubicBezTo>
                    <a:cubicBezTo>
                      <a:pt x="2" y="5"/>
                      <a:pt x="2" y="5"/>
                      <a:pt x="2" y="5"/>
                    </a:cubicBezTo>
                    <a:cubicBezTo>
                      <a:pt x="2" y="4"/>
                      <a:pt x="3" y="2"/>
                      <a:pt x="5" y="2"/>
                    </a:cubicBezTo>
                    <a:cubicBezTo>
                      <a:pt x="15" y="2"/>
                      <a:pt x="15" y="2"/>
                      <a:pt x="15" y="2"/>
                    </a:cubicBezTo>
                    <a:cubicBezTo>
                      <a:pt x="16" y="2"/>
                      <a:pt x="17" y="3"/>
                      <a:pt x="17" y="5"/>
                    </a:cubicBezTo>
                    <a:lnTo>
                      <a:pt x="18" y="26"/>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05" name="Freeform 457"/>
              <p:cNvSpPr/>
              <p:nvPr/>
            </p:nvSpPr>
            <p:spPr bwMode="auto">
              <a:xfrm>
                <a:off x="4450" y="1315"/>
                <a:ext cx="8" cy="8"/>
              </a:xfrm>
              <a:custGeom>
                <a:gdLst>
                  <a:gd name="T0" fmla="*/ 3 w 4"/>
                  <a:gd name="T1" fmla="*/ 0 h 4"/>
                  <a:gd name="T2" fmla="*/ 1 w 4"/>
                  <a:gd name="T3" fmla="*/ 0 h 4"/>
                  <a:gd name="T4" fmla="*/ 0 w 4"/>
                  <a:gd name="T5" fmla="*/ 1 h 4"/>
                  <a:gd name="T6" fmla="*/ 0 w 4"/>
                  <a:gd name="T7" fmla="*/ 3 h 4"/>
                  <a:gd name="T8" fmla="*/ 1 w 4"/>
                  <a:gd name="T9" fmla="*/ 4 h 4"/>
                  <a:gd name="T10" fmla="*/ 3 w 4"/>
                  <a:gd name="T11" fmla="*/ 4 h 4"/>
                  <a:gd name="T12" fmla="*/ 4 w 4"/>
                  <a:gd name="T13" fmla="*/ 3 h 4"/>
                  <a:gd name="T14" fmla="*/ 4 w 4"/>
                  <a:gd name="T15" fmla="*/ 1 h 4"/>
                  <a:gd name="T16" fmla="*/ 3 w 4"/>
                  <a:gd name="T17" fmla="*/ 0 h 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 h="4">
                    <a:moveTo>
                      <a:pt x="3" y="0"/>
                    </a:moveTo>
                    <a:cubicBezTo>
                      <a:pt x="1" y="0"/>
                      <a:pt x="1" y="0"/>
                      <a:pt x="1" y="0"/>
                    </a:cubicBezTo>
                    <a:cubicBezTo>
                      <a:pt x="1" y="0"/>
                      <a:pt x="0" y="1"/>
                      <a:pt x="0" y="1"/>
                    </a:cubicBezTo>
                    <a:cubicBezTo>
                      <a:pt x="0" y="3"/>
                      <a:pt x="0" y="3"/>
                      <a:pt x="0" y="3"/>
                    </a:cubicBezTo>
                    <a:cubicBezTo>
                      <a:pt x="0" y="4"/>
                      <a:pt x="1" y="4"/>
                      <a:pt x="1" y="4"/>
                    </a:cubicBezTo>
                    <a:cubicBezTo>
                      <a:pt x="3" y="4"/>
                      <a:pt x="3" y="4"/>
                      <a:pt x="3" y="4"/>
                    </a:cubicBezTo>
                    <a:cubicBezTo>
                      <a:pt x="4" y="4"/>
                      <a:pt x="4" y="4"/>
                      <a:pt x="4" y="3"/>
                    </a:cubicBezTo>
                    <a:cubicBezTo>
                      <a:pt x="4" y="1"/>
                      <a:pt x="4" y="1"/>
                      <a:pt x="4" y="1"/>
                    </a:cubicBezTo>
                    <a:cubicBezTo>
                      <a:pt x="4" y="1"/>
                      <a:pt x="4" y="0"/>
                      <a:pt x="3"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06" name="Freeform 458"/>
              <p:cNvSpPr/>
              <p:nvPr/>
            </p:nvSpPr>
            <p:spPr bwMode="auto">
              <a:xfrm>
                <a:off x="4440" y="1278"/>
                <a:ext cx="28" cy="35"/>
              </a:xfrm>
              <a:custGeom>
                <a:gdLst>
                  <a:gd name="T0" fmla="*/ 12 w 14"/>
                  <a:gd name="T1" fmla="*/ 0 h 18"/>
                  <a:gd name="T2" fmla="*/ 1 w 14"/>
                  <a:gd name="T3" fmla="*/ 0 h 18"/>
                  <a:gd name="T4" fmla="*/ 0 w 14"/>
                  <a:gd name="T5" fmla="*/ 1 h 18"/>
                  <a:gd name="T6" fmla="*/ 1 w 14"/>
                  <a:gd name="T7" fmla="*/ 17 h 18"/>
                  <a:gd name="T8" fmla="*/ 1 w 14"/>
                  <a:gd name="T9" fmla="*/ 18 h 18"/>
                  <a:gd name="T10" fmla="*/ 13 w 14"/>
                  <a:gd name="T11" fmla="*/ 18 h 18"/>
                  <a:gd name="T12" fmla="*/ 14 w 14"/>
                  <a:gd name="T13" fmla="*/ 17 h 18"/>
                  <a:gd name="T14" fmla="*/ 13 w 14"/>
                  <a:gd name="T15" fmla="*/ 1 h 18"/>
                  <a:gd name="T16" fmla="*/ 12 w 14"/>
                  <a:gd name="T17" fmla="*/ 0 h 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 h="18">
                    <a:moveTo>
                      <a:pt x="12" y="0"/>
                    </a:moveTo>
                    <a:cubicBezTo>
                      <a:pt x="1" y="0"/>
                      <a:pt x="1" y="0"/>
                      <a:pt x="1" y="0"/>
                    </a:cubicBezTo>
                    <a:cubicBezTo>
                      <a:pt x="1" y="0"/>
                      <a:pt x="0" y="1"/>
                      <a:pt x="0" y="1"/>
                    </a:cubicBezTo>
                    <a:cubicBezTo>
                      <a:pt x="1" y="17"/>
                      <a:pt x="1" y="17"/>
                      <a:pt x="1" y="17"/>
                    </a:cubicBezTo>
                    <a:cubicBezTo>
                      <a:pt x="1" y="18"/>
                      <a:pt x="1" y="18"/>
                      <a:pt x="1" y="18"/>
                    </a:cubicBezTo>
                    <a:cubicBezTo>
                      <a:pt x="13" y="18"/>
                      <a:pt x="13" y="18"/>
                      <a:pt x="13" y="18"/>
                    </a:cubicBezTo>
                    <a:cubicBezTo>
                      <a:pt x="13" y="18"/>
                      <a:pt x="14" y="17"/>
                      <a:pt x="14" y="17"/>
                    </a:cubicBezTo>
                    <a:cubicBezTo>
                      <a:pt x="13" y="1"/>
                      <a:pt x="13" y="1"/>
                      <a:pt x="13" y="1"/>
                    </a:cubicBezTo>
                    <a:cubicBezTo>
                      <a:pt x="13" y="0"/>
                      <a:pt x="13" y="0"/>
                      <a:pt x="12"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07" name="Freeform 459"/>
              <p:cNvSpPr>
                <a:spLocks noEditPoints="1"/>
              </p:cNvSpPr>
              <p:nvPr/>
            </p:nvSpPr>
            <p:spPr bwMode="auto">
              <a:xfrm>
                <a:off x="4344" y="918"/>
                <a:ext cx="55" cy="67"/>
              </a:xfrm>
              <a:custGeom>
                <a:gdLst>
                  <a:gd name="T0" fmla="*/ 24 w 28"/>
                  <a:gd name="T1" fmla="*/ 5 h 34"/>
                  <a:gd name="T2" fmla="*/ 15 w 28"/>
                  <a:gd name="T3" fmla="*/ 1 h 34"/>
                  <a:gd name="T4" fmla="*/ 9 w 28"/>
                  <a:gd name="T5" fmla="*/ 4 h 34"/>
                  <a:gd name="T6" fmla="*/ 1 w 28"/>
                  <a:gd name="T7" fmla="*/ 23 h 34"/>
                  <a:gd name="T8" fmla="*/ 3 w 28"/>
                  <a:gd name="T9" fmla="*/ 29 h 34"/>
                  <a:gd name="T10" fmla="*/ 12 w 28"/>
                  <a:gd name="T11" fmla="*/ 33 h 34"/>
                  <a:gd name="T12" fmla="*/ 19 w 28"/>
                  <a:gd name="T13" fmla="*/ 31 h 34"/>
                  <a:gd name="T14" fmla="*/ 27 w 28"/>
                  <a:gd name="T15" fmla="*/ 11 h 34"/>
                  <a:gd name="T16" fmla="*/ 24 w 28"/>
                  <a:gd name="T17" fmla="*/ 5 h 34"/>
                  <a:gd name="T18" fmla="*/ 17 w 28"/>
                  <a:gd name="T19" fmla="*/ 30 h 34"/>
                  <a:gd name="T20" fmla="*/ 13 w 28"/>
                  <a:gd name="T21" fmla="*/ 31 h 34"/>
                  <a:gd name="T22" fmla="*/ 4 w 28"/>
                  <a:gd name="T23" fmla="*/ 27 h 34"/>
                  <a:gd name="T24" fmla="*/ 3 w 28"/>
                  <a:gd name="T25" fmla="*/ 24 h 34"/>
                  <a:gd name="T26" fmla="*/ 11 w 28"/>
                  <a:gd name="T27" fmla="*/ 5 h 34"/>
                  <a:gd name="T28" fmla="*/ 14 w 28"/>
                  <a:gd name="T29" fmla="*/ 3 h 34"/>
                  <a:gd name="T30" fmla="*/ 24 w 28"/>
                  <a:gd name="T31" fmla="*/ 7 h 34"/>
                  <a:gd name="T32" fmla="*/ 25 w 28"/>
                  <a:gd name="T33" fmla="*/ 11 h 34"/>
                  <a:gd name="T34" fmla="*/ 17 w 28"/>
                  <a:gd name="T35" fmla="*/ 30 h 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8" h="34">
                    <a:moveTo>
                      <a:pt x="24" y="5"/>
                    </a:moveTo>
                    <a:cubicBezTo>
                      <a:pt x="15" y="1"/>
                      <a:pt x="15" y="1"/>
                      <a:pt x="15" y="1"/>
                    </a:cubicBezTo>
                    <a:cubicBezTo>
                      <a:pt x="13" y="0"/>
                      <a:pt x="10" y="1"/>
                      <a:pt x="9" y="4"/>
                    </a:cubicBezTo>
                    <a:cubicBezTo>
                      <a:pt x="1" y="23"/>
                      <a:pt x="1" y="23"/>
                      <a:pt x="1" y="23"/>
                    </a:cubicBezTo>
                    <a:cubicBezTo>
                      <a:pt x="0" y="25"/>
                      <a:pt x="1" y="28"/>
                      <a:pt x="3" y="29"/>
                    </a:cubicBezTo>
                    <a:cubicBezTo>
                      <a:pt x="12" y="33"/>
                      <a:pt x="12" y="33"/>
                      <a:pt x="12" y="33"/>
                    </a:cubicBezTo>
                    <a:cubicBezTo>
                      <a:pt x="15" y="34"/>
                      <a:pt x="18" y="33"/>
                      <a:pt x="19" y="31"/>
                    </a:cubicBezTo>
                    <a:cubicBezTo>
                      <a:pt x="27" y="11"/>
                      <a:pt x="27" y="11"/>
                      <a:pt x="27" y="11"/>
                    </a:cubicBezTo>
                    <a:cubicBezTo>
                      <a:pt x="28" y="9"/>
                      <a:pt x="27" y="6"/>
                      <a:pt x="24" y="5"/>
                    </a:cubicBezTo>
                    <a:close/>
                    <a:moveTo>
                      <a:pt x="17" y="30"/>
                    </a:moveTo>
                    <a:cubicBezTo>
                      <a:pt x="16" y="31"/>
                      <a:pt x="15" y="32"/>
                      <a:pt x="13" y="31"/>
                    </a:cubicBezTo>
                    <a:cubicBezTo>
                      <a:pt x="4" y="27"/>
                      <a:pt x="4" y="27"/>
                      <a:pt x="4" y="27"/>
                    </a:cubicBezTo>
                    <a:cubicBezTo>
                      <a:pt x="3" y="27"/>
                      <a:pt x="2" y="25"/>
                      <a:pt x="3" y="24"/>
                    </a:cubicBezTo>
                    <a:cubicBezTo>
                      <a:pt x="11" y="5"/>
                      <a:pt x="11" y="5"/>
                      <a:pt x="11" y="5"/>
                    </a:cubicBezTo>
                    <a:cubicBezTo>
                      <a:pt x="11" y="3"/>
                      <a:pt x="13" y="3"/>
                      <a:pt x="14" y="3"/>
                    </a:cubicBezTo>
                    <a:cubicBezTo>
                      <a:pt x="24" y="7"/>
                      <a:pt x="24" y="7"/>
                      <a:pt x="24" y="7"/>
                    </a:cubicBezTo>
                    <a:cubicBezTo>
                      <a:pt x="25" y="8"/>
                      <a:pt x="26" y="9"/>
                      <a:pt x="25" y="11"/>
                    </a:cubicBezTo>
                    <a:lnTo>
                      <a:pt x="17" y="30"/>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08" name="Freeform 460"/>
              <p:cNvSpPr/>
              <p:nvPr/>
            </p:nvSpPr>
            <p:spPr bwMode="auto">
              <a:xfrm>
                <a:off x="4360" y="965"/>
                <a:ext cx="8" cy="8"/>
              </a:xfrm>
              <a:custGeom>
                <a:gdLst>
                  <a:gd name="T0" fmla="*/ 4 w 4"/>
                  <a:gd name="T1" fmla="*/ 1 h 4"/>
                  <a:gd name="T2" fmla="*/ 2 w 4"/>
                  <a:gd name="T3" fmla="*/ 0 h 4"/>
                  <a:gd name="T4" fmla="*/ 1 w 4"/>
                  <a:gd name="T5" fmla="*/ 1 h 4"/>
                  <a:gd name="T6" fmla="*/ 0 w 4"/>
                  <a:gd name="T7" fmla="*/ 2 h 4"/>
                  <a:gd name="T8" fmla="*/ 0 w 4"/>
                  <a:gd name="T9" fmla="*/ 3 h 4"/>
                  <a:gd name="T10" fmla="*/ 2 w 4"/>
                  <a:gd name="T11" fmla="*/ 4 h 4"/>
                  <a:gd name="T12" fmla="*/ 3 w 4"/>
                  <a:gd name="T13" fmla="*/ 4 h 4"/>
                  <a:gd name="T14" fmla="*/ 4 w 4"/>
                  <a:gd name="T15" fmla="*/ 2 h 4"/>
                  <a:gd name="T16" fmla="*/ 4 w 4"/>
                  <a:gd name="T17" fmla="*/ 1 h 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 h="4">
                    <a:moveTo>
                      <a:pt x="4" y="1"/>
                    </a:moveTo>
                    <a:cubicBezTo>
                      <a:pt x="2" y="0"/>
                      <a:pt x="2" y="0"/>
                      <a:pt x="2" y="0"/>
                    </a:cubicBezTo>
                    <a:cubicBezTo>
                      <a:pt x="1" y="0"/>
                      <a:pt x="1" y="0"/>
                      <a:pt x="1" y="1"/>
                    </a:cubicBezTo>
                    <a:cubicBezTo>
                      <a:pt x="0" y="2"/>
                      <a:pt x="0" y="2"/>
                      <a:pt x="0" y="2"/>
                    </a:cubicBezTo>
                    <a:cubicBezTo>
                      <a:pt x="0" y="3"/>
                      <a:pt x="0" y="3"/>
                      <a:pt x="0" y="3"/>
                    </a:cubicBezTo>
                    <a:cubicBezTo>
                      <a:pt x="2" y="4"/>
                      <a:pt x="2" y="4"/>
                      <a:pt x="2" y="4"/>
                    </a:cubicBezTo>
                    <a:cubicBezTo>
                      <a:pt x="3" y="4"/>
                      <a:pt x="3" y="4"/>
                      <a:pt x="3" y="4"/>
                    </a:cubicBezTo>
                    <a:cubicBezTo>
                      <a:pt x="4" y="2"/>
                      <a:pt x="4" y="2"/>
                      <a:pt x="4" y="2"/>
                    </a:cubicBezTo>
                    <a:cubicBezTo>
                      <a:pt x="4" y="2"/>
                      <a:pt x="4" y="1"/>
                      <a:pt x="4" y="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09" name="Freeform 461"/>
              <p:cNvSpPr/>
              <p:nvPr/>
            </p:nvSpPr>
            <p:spPr bwMode="auto">
              <a:xfrm>
                <a:off x="4354" y="928"/>
                <a:ext cx="37" cy="41"/>
              </a:xfrm>
              <a:custGeom>
                <a:gdLst>
                  <a:gd name="T0" fmla="*/ 18 w 19"/>
                  <a:gd name="T1" fmla="*/ 4 h 21"/>
                  <a:gd name="T2" fmla="*/ 8 w 19"/>
                  <a:gd name="T3" fmla="*/ 0 h 21"/>
                  <a:gd name="T4" fmla="*/ 7 w 19"/>
                  <a:gd name="T5" fmla="*/ 0 h 21"/>
                  <a:gd name="T6" fmla="*/ 1 w 19"/>
                  <a:gd name="T7" fmla="*/ 15 h 21"/>
                  <a:gd name="T8" fmla="*/ 1 w 19"/>
                  <a:gd name="T9" fmla="*/ 16 h 21"/>
                  <a:gd name="T10" fmla="*/ 11 w 19"/>
                  <a:gd name="T11" fmla="*/ 20 h 21"/>
                  <a:gd name="T12" fmla="*/ 12 w 19"/>
                  <a:gd name="T13" fmla="*/ 20 h 21"/>
                  <a:gd name="T14" fmla="*/ 19 w 19"/>
                  <a:gd name="T15" fmla="*/ 5 h 21"/>
                  <a:gd name="T16" fmla="*/ 18 w 19"/>
                  <a:gd name="T17" fmla="*/ 4 h 2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 h="21">
                    <a:moveTo>
                      <a:pt x="18" y="4"/>
                    </a:moveTo>
                    <a:cubicBezTo>
                      <a:pt x="8" y="0"/>
                      <a:pt x="8" y="0"/>
                      <a:pt x="8" y="0"/>
                    </a:cubicBezTo>
                    <a:cubicBezTo>
                      <a:pt x="7" y="0"/>
                      <a:pt x="7" y="0"/>
                      <a:pt x="7" y="0"/>
                    </a:cubicBezTo>
                    <a:cubicBezTo>
                      <a:pt x="1" y="15"/>
                      <a:pt x="1" y="15"/>
                      <a:pt x="1" y="15"/>
                    </a:cubicBezTo>
                    <a:cubicBezTo>
                      <a:pt x="0" y="15"/>
                      <a:pt x="1" y="16"/>
                      <a:pt x="1" y="16"/>
                    </a:cubicBezTo>
                    <a:cubicBezTo>
                      <a:pt x="11" y="20"/>
                      <a:pt x="11" y="20"/>
                      <a:pt x="11" y="20"/>
                    </a:cubicBezTo>
                    <a:cubicBezTo>
                      <a:pt x="12" y="21"/>
                      <a:pt x="12" y="20"/>
                      <a:pt x="12" y="20"/>
                    </a:cubicBezTo>
                    <a:cubicBezTo>
                      <a:pt x="19" y="5"/>
                      <a:pt x="19" y="5"/>
                      <a:pt x="19" y="5"/>
                    </a:cubicBezTo>
                    <a:cubicBezTo>
                      <a:pt x="19" y="5"/>
                      <a:pt x="19" y="4"/>
                      <a:pt x="18" y="4"/>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10" name="Freeform 462"/>
              <p:cNvSpPr>
                <a:spLocks noEditPoints="1"/>
              </p:cNvSpPr>
              <p:nvPr/>
            </p:nvSpPr>
            <p:spPr bwMode="auto">
              <a:xfrm>
                <a:off x="3701" y="2751"/>
                <a:ext cx="94" cy="127"/>
              </a:xfrm>
              <a:custGeom>
                <a:gdLst>
                  <a:gd name="T0" fmla="*/ 34 w 48"/>
                  <a:gd name="T1" fmla="*/ 20 h 65"/>
                  <a:gd name="T2" fmla="*/ 41 w 48"/>
                  <a:gd name="T3" fmla="*/ 11 h 65"/>
                  <a:gd name="T4" fmla="*/ 32 w 48"/>
                  <a:gd name="T5" fmla="*/ 0 h 65"/>
                  <a:gd name="T6" fmla="*/ 16 w 48"/>
                  <a:gd name="T7" fmla="*/ 0 h 65"/>
                  <a:gd name="T8" fmla="*/ 7 w 48"/>
                  <a:gd name="T9" fmla="*/ 11 h 65"/>
                  <a:gd name="T10" fmla="*/ 14 w 48"/>
                  <a:gd name="T11" fmla="*/ 19 h 65"/>
                  <a:gd name="T12" fmla="*/ 0 w 48"/>
                  <a:gd name="T13" fmla="*/ 42 h 65"/>
                  <a:gd name="T14" fmla="*/ 24 w 48"/>
                  <a:gd name="T15" fmla="*/ 65 h 65"/>
                  <a:gd name="T16" fmla="*/ 48 w 48"/>
                  <a:gd name="T17" fmla="*/ 41 h 65"/>
                  <a:gd name="T18" fmla="*/ 34 w 48"/>
                  <a:gd name="T19" fmla="*/ 20 h 65"/>
                  <a:gd name="T20" fmla="*/ 29 w 48"/>
                  <a:gd name="T21" fmla="*/ 3 h 65"/>
                  <a:gd name="T22" fmla="*/ 34 w 48"/>
                  <a:gd name="T23" fmla="*/ 11 h 65"/>
                  <a:gd name="T24" fmla="*/ 29 w 48"/>
                  <a:gd name="T25" fmla="*/ 11 h 65"/>
                  <a:gd name="T26" fmla="*/ 29 w 48"/>
                  <a:gd name="T27" fmla="*/ 3 h 65"/>
                  <a:gd name="T28" fmla="*/ 12 w 48"/>
                  <a:gd name="T29" fmla="*/ 11 h 65"/>
                  <a:gd name="T30" fmla="*/ 17 w 48"/>
                  <a:gd name="T31" fmla="*/ 10 h 65"/>
                  <a:gd name="T32" fmla="*/ 18 w 48"/>
                  <a:gd name="T33" fmla="*/ 18 h 65"/>
                  <a:gd name="T34" fmla="*/ 12 w 48"/>
                  <a:gd name="T35" fmla="*/ 11 h 65"/>
                  <a:gd name="T36" fmla="*/ 24 w 48"/>
                  <a:gd name="T37" fmla="*/ 59 h 65"/>
                  <a:gd name="T38" fmla="*/ 6 w 48"/>
                  <a:gd name="T39" fmla="*/ 41 h 65"/>
                  <a:gd name="T40" fmla="*/ 23 w 48"/>
                  <a:gd name="T41" fmla="*/ 24 h 65"/>
                  <a:gd name="T42" fmla="*/ 41 w 48"/>
                  <a:gd name="T43" fmla="*/ 41 h 65"/>
                  <a:gd name="T44" fmla="*/ 24 w 48"/>
                  <a:gd name="T45" fmla="*/ 59 h 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48" h="65">
                    <a:moveTo>
                      <a:pt x="34" y="20"/>
                    </a:moveTo>
                    <a:cubicBezTo>
                      <a:pt x="41" y="11"/>
                      <a:pt x="41" y="11"/>
                      <a:pt x="41" y="11"/>
                    </a:cubicBezTo>
                    <a:cubicBezTo>
                      <a:pt x="32" y="0"/>
                      <a:pt x="32" y="0"/>
                      <a:pt x="32" y="0"/>
                    </a:cubicBezTo>
                    <a:cubicBezTo>
                      <a:pt x="16" y="0"/>
                      <a:pt x="16" y="0"/>
                      <a:pt x="16" y="0"/>
                    </a:cubicBezTo>
                    <a:cubicBezTo>
                      <a:pt x="7" y="11"/>
                      <a:pt x="7" y="11"/>
                      <a:pt x="7" y="11"/>
                    </a:cubicBezTo>
                    <a:cubicBezTo>
                      <a:pt x="14" y="19"/>
                      <a:pt x="14" y="19"/>
                      <a:pt x="14" y="19"/>
                    </a:cubicBezTo>
                    <a:cubicBezTo>
                      <a:pt x="6" y="23"/>
                      <a:pt x="0" y="32"/>
                      <a:pt x="0" y="42"/>
                    </a:cubicBezTo>
                    <a:cubicBezTo>
                      <a:pt x="0" y="55"/>
                      <a:pt x="11" y="65"/>
                      <a:pt x="24" y="65"/>
                    </a:cubicBezTo>
                    <a:cubicBezTo>
                      <a:pt x="37" y="65"/>
                      <a:pt x="48" y="54"/>
                      <a:pt x="48" y="41"/>
                    </a:cubicBezTo>
                    <a:cubicBezTo>
                      <a:pt x="48" y="31"/>
                      <a:pt x="42" y="23"/>
                      <a:pt x="34" y="20"/>
                    </a:cubicBezTo>
                    <a:close/>
                    <a:moveTo>
                      <a:pt x="29" y="3"/>
                    </a:moveTo>
                    <a:cubicBezTo>
                      <a:pt x="34" y="11"/>
                      <a:pt x="34" y="11"/>
                      <a:pt x="34" y="11"/>
                    </a:cubicBezTo>
                    <a:cubicBezTo>
                      <a:pt x="29" y="11"/>
                      <a:pt x="29" y="11"/>
                      <a:pt x="29" y="11"/>
                    </a:cubicBezTo>
                    <a:lnTo>
                      <a:pt x="29" y="3"/>
                    </a:lnTo>
                    <a:close/>
                    <a:moveTo>
                      <a:pt x="12" y="11"/>
                    </a:moveTo>
                    <a:cubicBezTo>
                      <a:pt x="17" y="10"/>
                      <a:pt x="17" y="10"/>
                      <a:pt x="17" y="10"/>
                    </a:cubicBezTo>
                    <a:cubicBezTo>
                      <a:pt x="18" y="18"/>
                      <a:pt x="18" y="18"/>
                      <a:pt x="18" y="18"/>
                    </a:cubicBezTo>
                    <a:lnTo>
                      <a:pt x="12" y="11"/>
                    </a:lnTo>
                    <a:close/>
                    <a:moveTo>
                      <a:pt x="24" y="59"/>
                    </a:moveTo>
                    <a:cubicBezTo>
                      <a:pt x="14" y="59"/>
                      <a:pt x="6" y="51"/>
                      <a:pt x="6" y="41"/>
                    </a:cubicBezTo>
                    <a:cubicBezTo>
                      <a:pt x="6" y="32"/>
                      <a:pt x="14" y="24"/>
                      <a:pt x="23" y="24"/>
                    </a:cubicBezTo>
                    <a:cubicBezTo>
                      <a:pt x="33" y="24"/>
                      <a:pt x="41" y="31"/>
                      <a:pt x="41" y="41"/>
                    </a:cubicBezTo>
                    <a:cubicBezTo>
                      <a:pt x="41" y="51"/>
                      <a:pt x="34" y="59"/>
                      <a:pt x="24" y="59"/>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11" name="Freeform 463"/>
              <p:cNvSpPr/>
              <p:nvPr/>
            </p:nvSpPr>
            <p:spPr bwMode="auto">
              <a:xfrm>
                <a:off x="4614" y="791"/>
                <a:ext cx="102" cy="215"/>
              </a:xfrm>
              <a:custGeom>
                <a:gdLst>
                  <a:gd name="T0" fmla="*/ 0 w 52"/>
                  <a:gd name="T1" fmla="*/ 0 h 110"/>
                  <a:gd name="T2" fmla="*/ 2 w 52"/>
                  <a:gd name="T3" fmla="*/ 110 h 110"/>
                  <a:gd name="T4" fmla="*/ 51 w 52"/>
                  <a:gd name="T5" fmla="*/ 54 h 110"/>
                  <a:gd name="T6" fmla="*/ 0 w 52"/>
                  <a:gd name="T7" fmla="*/ 0 h 110"/>
                </a:gdLst>
                <a:cxnLst>
                  <a:cxn ang="0">
                    <a:pos x="T0" y="T1"/>
                  </a:cxn>
                  <a:cxn ang="0">
                    <a:pos x="T2" y="T3"/>
                  </a:cxn>
                  <a:cxn ang="0">
                    <a:pos x="T4" y="T5"/>
                  </a:cxn>
                  <a:cxn ang="0">
                    <a:pos x="T6" y="T7"/>
                  </a:cxn>
                </a:cxnLst>
                <a:rect l="0" t="0" r="r" b="b"/>
                <a:pathLst>
                  <a:path w="52" h="110">
                    <a:moveTo>
                      <a:pt x="0" y="0"/>
                    </a:moveTo>
                    <a:cubicBezTo>
                      <a:pt x="2" y="110"/>
                      <a:pt x="2" y="110"/>
                      <a:pt x="2" y="110"/>
                    </a:cubicBezTo>
                    <a:cubicBezTo>
                      <a:pt x="30" y="107"/>
                      <a:pt x="52" y="83"/>
                      <a:pt x="51" y="54"/>
                    </a:cubicBezTo>
                    <a:cubicBezTo>
                      <a:pt x="51" y="25"/>
                      <a:pt x="28" y="2"/>
                      <a:pt x="0"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12" name="Freeform 464"/>
              <p:cNvSpPr/>
              <p:nvPr/>
            </p:nvSpPr>
            <p:spPr bwMode="auto">
              <a:xfrm>
                <a:off x="4499" y="791"/>
                <a:ext cx="100" cy="106"/>
              </a:xfrm>
              <a:custGeom>
                <a:gdLst>
                  <a:gd name="T0" fmla="*/ 51 w 51"/>
                  <a:gd name="T1" fmla="*/ 53 h 54"/>
                  <a:gd name="T2" fmla="*/ 49 w 51"/>
                  <a:gd name="T3" fmla="*/ 0 h 54"/>
                  <a:gd name="T4" fmla="*/ 0 w 51"/>
                  <a:gd name="T5" fmla="*/ 54 h 54"/>
                  <a:gd name="T6" fmla="*/ 51 w 51"/>
                  <a:gd name="T7" fmla="*/ 53 h 54"/>
                </a:gdLst>
                <a:cxnLst>
                  <a:cxn ang="0">
                    <a:pos x="T0" y="T1"/>
                  </a:cxn>
                  <a:cxn ang="0">
                    <a:pos x="T2" y="T3"/>
                  </a:cxn>
                  <a:cxn ang="0">
                    <a:pos x="T4" y="T5"/>
                  </a:cxn>
                  <a:cxn ang="0">
                    <a:pos x="T6" y="T7"/>
                  </a:cxn>
                </a:cxnLst>
                <a:rect l="0" t="0" r="r" b="b"/>
                <a:pathLst>
                  <a:path w="51" h="54">
                    <a:moveTo>
                      <a:pt x="51" y="53"/>
                    </a:moveTo>
                    <a:cubicBezTo>
                      <a:pt x="49" y="0"/>
                      <a:pt x="49" y="0"/>
                      <a:pt x="49" y="0"/>
                    </a:cubicBezTo>
                    <a:cubicBezTo>
                      <a:pt x="22" y="3"/>
                      <a:pt x="1" y="26"/>
                      <a:pt x="0" y="54"/>
                    </a:cubicBezTo>
                    <a:lnTo>
                      <a:pt x="51" y="53"/>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13" name="Freeform 465"/>
              <p:cNvSpPr/>
              <p:nvPr/>
            </p:nvSpPr>
            <p:spPr bwMode="auto">
              <a:xfrm>
                <a:off x="4501" y="912"/>
                <a:ext cx="100" cy="94"/>
              </a:xfrm>
              <a:custGeom>
                <a:gdLst>
                  <a:gd name="T0" fmla="*/ 0 w 51"/>
                  <a:gd name="T1" fmla="*/ 1 h 48"/>
                  <a:gd name="T2" fmla="*/ 51 w 51"/>
                  <a:gd name="T3" fmla="*/ 48 h 48"/>
                  <a:gd name="T4" fmla="*/ 50 w 51"/>
                  <a:gd name="T5" fmla="*/ 0 h 48"/>
                  <a:gd name="T6" fmla="*/ 0 w 51"/>
                  <a:gd name="T7" fmla="*/ 1 h 48"/>
                </a:gdLst>
                <a:cxnLst>
                  <a:cxn ang="0">
                    <a:pos x="T0" y="T1"/>
                  </a:cxn>
                  <a:cxn ang="0">
                    <a:pos x="T2" y="T3"/>
                  </a:cxn>
                  <a:cxn ang="0">
                    <a:pos x="T4" y="T5"/>
                  </a:cxn>
                  <a:cxn ang="0">
                    <a:pos x="T6" y="T7"/>
                  </a:cxn>
                </a:cxnLst>
                <a:rect l="0" t="0" r="r" b="b"/>
                <a:pathLst>
                  <a:path w="51" h="48">
                    <a:moveTo>
                      <a:pt x="0" y="1"/>
                    </a:moveTo>
                    <a:cubicBezTo>
                      <a:pt x="4" y="27"/>
                      <a:pt x="25" y="46"/>
                      <a:pt x="51" y="48"/>
                    </a:cubicBezTo>
                    <a:cubicBezTo>
                      <a:pt x="50" y="0"/>
                      <a:pt x="50" y="0"/>
                      <a:pt x="50" y="0"/>
                    </a:cubicBezTo>
                    <a:lnTo>
                      <a:pt x="0" y="1"/>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14" name="Freeform 466"/>
              <p:cNvSpPr/>
              <p:nvPr/>
            </p:nvSpPr>
            <p:spPr bwMode="auto">
              <a:xfrm>
                <a:off x="4415" y="1943"/>
                <a:ext cx="37" cy="86"/>
              </a:xfrm>
              <a:custGeom>
                <a:gdLst>
                  <a:gd name="T0" fmla="*/ 19 w 19"/>
                  <a:gd name="T1" fmla="*/ 38 h 44"/>
                  <a:gd name="T2" fmla="*/ 13 w 19"/>
                  <a:gd name="T3" fmla="*/ 44 h 44"/>
                  <a:gd name="T4" fmla="*/ 7 w 19"/>
                  <a:gd name="T5" fmla="*/ 44 h 44"/>
                  <a:gd name="T6" fmla="*/ 1 w 19"/>
                  <a:gd name="T7" fmla="*/ 38 h 44"/>
                  <a:gd name="T8" fmla="*/ 0 w 19"/>
                  <a:gd name="T9" fmla="*/ 7 h 44"/>
                  <a:gd name="T10" fmla="*/ 6 w 19"/>
                  <a:gd name="T11" fmla="*/ 1 h 44"/>
                  <a:gd name="T12" fmla="*/ 12 w 19"/>
                  <a:gd name="T13" fmla="*/ 1 h 44"/>
                  <a:gd name="T14" fmla="*/ 19 w 19"/>
                  <a:gd name="T15" fmla="*/ 7 h 44"/>
                  <a:gd name="T16" fmla="*/ 19 w 19"/>
                  <a:gd name="T17" fmla="*/ 38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 h="44">
                    <a:moveTo>
                      <a:pt x="19" y="38"/>
                    </a:moveTo>
                    <a:cubicBezTo>
                      <a:pt x="19" y="41"/>
                      <a:pt x="17" y="44"/>
                      <a:pt x="13" y="44"/>
                    </a:cubicBezTo>
                    <a:cubicBezTo>
                      <a:pt x="7" y="44"/>
                      <a:pt x="7" y="44"/>
                      <a:pt x="7" y="44"/>
                    </a:cubicBezTo>
                    <a:cubicBezTo>
                      <a:pt x="4" y="44"/>
                      <a:pt x="1" y="42"/>
                      <a:pt x="1" y="38"/>
                    </a:cubicBezTo>
                    <a:cubicBezTo>
                      <a:pt x="0" y="7"/>
                      <a:pt x="0" y="7"/>
                      <a:pt x="0" y="7"/>
                    </a:cubicBezTo>
                    <a:cubicBezTo>
                      <a:pt x="0" y="4"/>
                      <a:pt x="3" y="1"/>
                      <a:pt x="6" y="1"/>
                    </a:cubicBezTo>
                    <a:cubicBezTo>
                      <a:pt x="12" y="1"/>
                      <a:pt x="12" y="1"/>
                      <a:pt x="12" y="1"/>
                    </a:cubicBezTo>
                    <a:cubicBezTo>
                      <a:pt x="16" y="0"/>
                      <a:pt x="19" y="3"/>
                      <a:pt x="19" y="7"/>
                    </a:cubicBezTo>
                    <a:lnTo>
                      <a:pt x="19" y="38"/>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15" name="Freeform 467"/>
              <p:cNvSpPr/>
              <p:nvPr/>
            </p:nvSpPr>
            <p:spPr bwMode="auto">
              <a:xfrm>
                <a:off x="4466" y="1919"/>
                <a:ext cx="39" cy="110"/>
              </a:xfrm>
              <a:custGeom>
                <a:gdLst>
                  <a:gd name="T0" fmla="*/ 20 w 20"/>
                  <a:gd name="T1" fmla="*/ 49 h 56"/>
                  <a:gd name="T2" fmla="*/ 14 w 20"/>
                  <a:gd name="T3" fmla="*/ 55 h 56"/>
                  <a:gd name="T4" fmla="*/ 7 w 20"/>
                  <a:gd name="T5" fmla="*/ 56 h 56"/>
                  <a:gd name="T6" fmla="*/ 1 w 20"/>
                  <a:gd name="T7" fmla="*/ 50 h 56"/>
                  <a:gd name="T8" fmla="*/ 0 w 20"/>
                  <a:gd name="T9" fmla="*/ 6 h 56"/>
                  <a:gd name="T10" fmla="*/ 6 w 20"/>
                  <a:gd name="T11" fmla="*/ 0 h 56"/>
                  <a:gd name="T12" fmla="*/ 13 w 20"/>
                  <a:gd name="T13" fmla="*/ 0 h 56"/>
                  <a:gd name="T14" fmla="*/ 19 w 20"/>
                  <a:gd name="T15" fmla="*/ 6 h 56"/>
                  <a:gd name="T16" fmla="*/ 20 w 20"/>
                  <a:gd name="T17" fmla="*/ 49 h 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0" h="56">
                    <a:moveTo>
                      <a:pt x="20" y="49"/>
                    </a:moveTo>
                    <a:cubicBezTo>
                      <a:pt x="20" y="53"/>
                      <a:pt x="17" y="55"/>
                      <a:pt x="14" y="55"/>
                    </a:cubicBezTo>
                    <a:cubicBezTo>
                      <a:pt x="7" y="56"/>
                      <a:pt x="7" y="56"/>
                      <a:pt x="7" y="56"/>
                    </a:cubicBezTo>
                    <a:cubicBezTo>
                      <a:pt x="4" y="56"/>
                      <a:pt x="1" y="53"/>
                      <a:pt x="1" y="50"/>
                    </a:cubicBezTo>
                    <a:cubicBezTo>
                      <a:pt x="0" y="6"/>
                      <a:pt x="0" y="6"/>
                      <a:pt x="0" y="6"/>
                    </a:cubicBezTo>
                    <a:cubicBezTo>
                      <a:pt x="0" y="3"/>
                      <a:pt x="3" y="0"/>
                      <a:pt x="6" y="0"/>
                    </a:cubicBezTo>
                    <a:cubicBezTo>
                      <a:pt x="13" y="0"/>
                      <a:pt x="13" y="0"/>
                      <a:pt x="13" y="0"/>
                    </a:cubicBezTo>
                    <a:cubicBezTo>
                      <a:pt x="16" y="0"/>
                      <a:pt x="19" y="2"/>
                      <a:pt x="19" y="6"/>
                    </a:cubicBezTo>
                    <a:lnTo>
                      <a:pt x="20" y="49"/>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16" name="Freeform 468"/>
              <p:cNvSpPr/>
              <p:nvPr/>
            </p:nvSpPr>
            <p:spPr bwMode="auto">
              <a:xfrm>
                <a:off x="4518" y="1888"/>
                <a:ext cx="40" cy="139"/>
              </a:xfrm>
              <a:custGeom>
                <a:gdLst>
                  <a:gd name="T0" fmla="*/ 20 w 20"/>
                  <a:gd name="T1" fmla="*/ 65 h 71"/>
                  <a:gd name="T2" fmla="*/ 14 w 20"/>
                  <a:gd name="T3" fmla="*/ 71 h 71"/>
                  <a:gd name="T4" fmla="*/ 7 w 20"/>
                  <a:gd name="T5" fmla="*/ 71 h 71"/>
                  <a:gd name="T6" fmla="*/ 1 w 20"/>
                  <a:gd name="T7" fmla="*/ 65 h 71"/>
                  <a:gd name="T8" fmla="*/ 0 w 20"/>
                  <a:gd name="T9" fmla="*/ 6 h 71"/>
                  <a:gd name="T10" fmla="*/ 6 w 20"/>
                  <a:gd name="T11" fmla="*/ 0 h 71"/>
                  <a:gd name="T12" fmla="*/ 12 w 20"/>
                  <a:gd name="T13" fmla="*/ 0 h 71"/>
                  <a:gd name="T14" fmla="*/ 18 w 20"/>
                  <a:gd name="T15" fmla="*/ 6 h 71"/>
                  <a:gd name="T16" fmla="*/ 20 w 20"/>
                  <a:gd name="T17" fmla="*/ 65 h 7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0" h="71">
                    <a:moveTo>
                      <a:pt x="20" y="65"/>
                    </a:moveTo>
                    <a:cubicBezTo>
                      <a:pt x="20" y="68"/>
                      <a:pt x="17" y="71"/>
                      <a:pt x="14" y="71"/>
                    </a:cubicBezTo>
                    <a:cubicBezTo>
                      <a:pt x="7" y="71"/>
                      <a:pt x="7" y="71"/>
                      <a:pt x="7" y="71"/>
                    </a:cubicBezTo>
                    <a:cubicBezTo>
                      <a:pt x="4" y="71"/>
                      <a:pt x="1" y="68"/>
                      <a:pt x="1" y="65"/>
                    </a:cubicBezTo>
                    <a:cubicBezTo>
                      <a:pt x="0" y="6"/>
                      <a:pt x="0" y="6"/>
                      <a:pt x="0" y="6"/>
                    </a:cubicBezTo>
                    <a:cubicBezTo>
                      <a:pt x="0" y="3"/>
                      <a:pt x="2" y="0"/>
                      <a:pt x="6" y="0"/>
                    </a:cubicBezTo>
                    <a:cubicBezTo>
                      <a:pt x="12" y="0"/>
                      <a:pt x="12" y="0"/>
                      <a:pt x="12" y="0"/>
                    </a:cubicBezTo>
                    <a:cubicBezTo>
                      <a:pt x="15" y="0"/>
                      <a:pt x="18" y="2"/>
                      <a:pt x="18" y="6"/>
                    </a:cubicBezTo>
                    <a:lnTo>
                      <a:pt x="20" y="65"/>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17" name="Freeform 469"/>
              <p:cNvSpPr/>
              <p:nvPr/>
            </p:nvSpPr>
            <p:spPr bwMode="auto">
              <a:xfrm>
                <a:off x="4407" y="2041"/>
                <a:ext cx="209" cy="37"/>
              </a:xfrm>
              <a:custGeom>
                <a:gdLst>
                  <a:gd name="T0" fmla="*/ 7 w 107"/>
                  <a:gd name="T1" fmla="*/ 19 h 19"/>
                  <a:gd name="T2" fmla="*/ 1 w 107"/>
                  <a:gd name="T3" fmla="*/ 13 h 19"/>
                  <a:gd name="T4" fmla="*/ 0 w 107"/>
                  <a:gd name="T5" fmla="*/ 8 h 19"/>
                  <a:gd name="T6" fmla="*/ 6 w 107"/>
                  <a:gd name="T7" fmla="*/ 2 h 19"/>
                  <a:gd name="T8" fmla="*/ 100 w 107"/>
                  <a:gd name="T9" fmla="*/ 0 h 19"/>
                  <a:gd name="T10" fmla="*/ 106 w 107"/>
                  <a:gd name="T11" fmla="*/ 6 h 19"/>
                  <a:gd name="T12" fmla="*/ 107 w 107"/>
                  <a:gd name="T13" fmla="*/ 11 h 19"/>
                  <a:gd name="T14" fmla="*/ 101 w 107"/>
                  <a:gd name="T15" fmla="*/ 17 h 19"/>
                  <a:gd name="T16" fmla="*/ 7 w 107"/>
                  <a:gd name="T17" fmla="*/ 19 h 1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7" h="19">
                    <a:moveTo>
                      <a:pt x="7" y="19"/>
                    </a:moveTo>
                    <a:cubicBezTo>
                      <a:pt x="3" y="19"/>
                      <a:pt x="1" y="16"/>
                      <a:pt x="1" y="13"/>
                    </a:cubicBezTo>
                    <a:cubicBezTo>
                      <a:pt x="0" y="8"/>
                      <a:pt x="0" y="8"/>
                      <a:pt x="0" y="8"/>
                    </a:cubicBezTo>
                    <a:cubicBezTo>
                      <a:pt x="0" y="4"/>
                      <a:pt x="3" y="2"/>
                      <a:pt x="6" y="2"/>
                    </a:cubicBezTo>
                    <a:cubicBezTo>
                      <a:pt x="100" y="0"/>
                      <a:pt x="100" y="0"/>
                      <a:pt x="100" y="0"/>
                    </a:cubicBezTo>
                    <a:cubicBezTo>
                      <a:pt x="104" y="0"/>
                      <a:pt x="106" y="2"/>
                      <a:pt x="106" y="6"/>
                    </a:cubicBezTo>
                    <a:cubicBezTo>
                      <a:pt x="107" y="11"/>
                      <a:pt x="107" y="11"/>
                      <a:pt x="107" y="11"/>
                    </a:cubicBezTo>
                    <a:cubicBezTo>
                      <a:pt x="107" y="14"/>
                      <a:pt x="104" y="17"/>
                      <a:pt x="101" y="17"/>
                    </a:cubicBezTo>
                    <a:lnTo>
                      <a:pt x="7" y="19"/>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18" name="Freeform 470"/>
              <p:cNvSpPr/>
              <p:nvPr/>
            </p:nvSpPr>
            <p:spPr bwMode="auto">
              <a:xfrm>
                <a:off x="4567" y="1918"/>
                <a:ext cx="39" cy="109"/>
              </a:xfrm>
              <a:custGeom>
                <a:gdLst>
                  <a:gd name="T0" fmla="*/ 20 w 20"/>
                  <a:gd name="T1" fmla="*/ 49 h 56"/>
                  <a:gd name="T2" fmla="*/ 14 w 20"/>
                  <a:gd name="T3" fmla="*/ 55 h 56"/>
                  <a:gd name="T4" fmla="*/ 7 w 20"/>
                  <a:gd name="T5" fmla="*/ 55 h 56"/>
                  <a:gd name="T6" fmla="*/ 1 w 20"/>
                  <a:gd name="T7" fmla="*/ 50 h 56"/>
                  <a:gd name="T8" fmla="*/ 0 w 20"/>
                  <a:gd name="T9" fmla="*/ 6 h 56"/>
                  <a:gd name="T10" fmla="*/ 6 w 20"/>
                  <a:gd name="T11" fmla="*/ 0 h 56"/>
                  <a:gd name="T12" fmla="*/ 12 w 20"/>
                  <a:gd name="T13" fmla="*/ 0 h 56"/>
                  <a:gd name="T14" fmla="*/ 19 w 20"/>
                  <a:gd name="T15" fmla="*/ 6 h 56"/>
                  <a:gd name="T16" fmla="*/ 20 w 20"/>
                  <a:gd name="T17" fmla="*/ 49 h 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0" h="56">
                    <a:moveTo>
                      <a:pt x="20" y="49"/>
                    </a:moveTo>
                    <a:cubicBezTo>
                      <a:pt x="20" y="52"/>
                      <a:pt x="17" y="55"/>
                      <a:pt x="14" y="55"/>
                    </a:cubicBezTo>
                    <a:cubicBezTo>
                      <a:pt x="7" y="55"/>
                      <a:pt x="7" y="55"/>
                      <a:pt x="7" y="55"/>
                    </a:cubicBezTo>
                    <a:cubicBezTo>
                      <a:pt x="4" y="56"/>
                      <a:pt x="1" y="53"/>
                      <a:pt x="1" y="50"/>
                    </a:cubicBezTo>
                    <a:cubicBezTo>
                      <a:pt x="0" y="6"/>
                      <a:pt x="0" y="6"/>
                      <a:pt x="0" y="6"/>
                    </a:cubicBezTo>
                    <a:cubicBezTo>
                      <a:pt x="0" y="3"/>
                      <a:pt x="2" y="0"/>
                      <a:pt x="6" y="0"/>
                    </a:cubicBezTo>
                    <a:cubicBezTo>
                      <a:pt x="12" y="0"/>
                      <a:pt x="12" y="0"/>
                      <a:pt x="12" y="0"/>
                    </a:cubicBezTo>
                    <a:cubicBezTo>
                      <a:pt x="16" y="0"/>
                      <a:pt x="19" y="2"/>
                      <a:pt x="19" y="6"/>
                    </a:cubicBezTo>
                    <a:lnTo>
                      <a:pt x="20" y="49"/>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19" name="Freeform 471"/>
              <p:cNvSpPr/>
              <p:nvPr/>
            </p:nvSpPr>
            <p:spPr bwMode="auto">
              <a:xfrm>
                <a:off x="3936" y="2381"/>
                <a:ext cx="21" cy="49"/>
              </a:xfrm>
              <a:custGeom>
                <a:gdLst>
                  <a:gd name="T0" fmla="*/ 11 w 11"/>
                  <a:gd name="T1" fmla="*/ 22 h 25"/>
                  <a:gd name="T2" fmla="*/ 8 w 11"/>
                  <a:gd name="T3" fmla="*/ 25 h 25"/>
                  <a:gd name="T4" fmla="*/ 4 w 11"/>
                  <a:gd name="T5" fmla="*/ 25 h 25"/>
                  <a:gd name="T6" fmla="*/ 0 w 11"/>
                  <a:gd name="T7" fmla="*/ 22 h 25"/>
                  <a:gd name="T8" fmla="*/ 0 w 11"/>
                  <a:gd name="T9" fmla="*/ 4 h 25"/>
                  <a:gd name="T10" fmla="*/ 3 w 11"/>
                  <a:gd name="T11" fmla="*/ 0 h 25"/>
                  <a:gd name="T12" fmla="*/ 7 w 11"/>
                  <a:gd name="T13" fmla="*/ 0 h 25"/>
                  <a:gd name="T14" fmla="*/ 11 w 11"/>
                  <a:gd name="T15" fmla="*/ 3 h 25"/>
                  <a:gd name="T16" fmla="*/ 11 w 11"/>
                  <a:gd name="T17" fmla="*/ 22 h 2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25">
                    <a:moveTo>
                      <a:pt x="11" y="22"/>
                    </a:moveTo>
                    <a:cubicBezTo>
                      <a:pt x="11" y="24"/>
                      <a:pt x="9" y="25"/>
                      <a:pt x="8" y="25"/>
                    </a:cubicBezTo>
                    <a:cubicBezTo>
                      <a:pt x="4" y="25"/>
                      <a:pt x="4" y="25"/>
                      <a:pt x="4" y="25"/>
                    </a:cubicBezTo>
                    <a:cubicBezTo>
                      <a:pt x="2" y="25"/>
                      <a:pt x="0" y="24"/>
                      <a:pt x="0" y="22"/>
                    </a:cubicBezTo>
                    <a:cubicBezTo>
                      <a:pt x="0" y="4"/>
                      <a:pt x="0" y="4"/>
                      <a:pt x="0" y="4"/>
                    </a:cubicBezTo>
                    <a:cubicBezTo>
                      <a:pt x="0" y="2"/>
                      <a:pt x="1" y="0"/>
                      <a:pt x="3" y="0"/>
                    </a:cubicBezTo>
                    <a:cubicBezTo>
                      <a:pt x="7" y="0"/>
                      <a:pt x="7" y="0"/>
                      <a:pt x="7" y="0"/>
                    </a:cubicBezTo>
                    <a:cubicBezTo>
                      <a:pt x="9" y="0"/>
                      <a:pt x="11" y="1"/>
                      <a:pt x="11" y="3"/>
                    </a:cubicBezTo>
                    <a:lnTo>
                      <a:pt x="11" y="22"/>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20" name="Freeform 472"/>
              <p:cNvSpPr/>
              <p:nvPr/>
            </p:nvSpPr>
            <p:spPr bwMode="auto">
              <a:xfrm>
                <a:off x="3965" y="2365"/>
                <a:ext cx="22" cy="65"/>
              </a:xfrm>
              <a:custGeom>
                <a:gdLst>
                  <a:gd name="T0" fmla="*/ 11 w 11"/>
                  <a:gd name="T1" fmla="*/ 29 h 33"/>
                  <a:gd name="T2" fmla="*/ 8 w 11"/>
                  <a:gd name="T3" fmla="*/ 33 h 33"/>
                  <a:gd name="T4" fmla="*/ 4 w 11"/>
                  <a:gd name="T5" fmla="*/ 33 h 33"/>
                  <a:gd name="T6" fmla="*/ 0 w 11"/>
                  <a:gd name="T7" fmla="*/ 29 h 33"/>
                  <a:gd name="T8" fmla="*/ 0 w 11"/>
                  <a:gd name="T9" fmla="*/ 4 h 33"/>
                  <a:gd name="T10" fmla="*/ 3 w 11"/>
                  <a:gd name="T11" fmla="*/ 0 h 33"/>
                  <a:gd name="T12" fmla="*/ 7 w 11"/>
                  <a:gd name="T13" fmla="*/ 0 h 33"/>
                  <a:gd name="T14" fmla="*/ 11 w 11"/>
                  <a:gd name="T15" fmla="*/ 4 h 33"/>
                  <a:gd name="T16" fmla="*/ 11 w 11"/>
                  <a:gd name="T17" fmla="*/ 29 h 3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33">
                    <a:moveTo>
                      <a:pt x="11" y="29"/>
                    </a:moveTo>
                    <a:cubicBezTo>
                      <a:pt x="11" y="31"/>
                      <a:pt x="10" y="33"/>
                      <a:pt x="8" y="33"/>
                    </a:cubicBezTo>
                    <a:cubicBezTo>
                      <a:pt x="4" y="33"/>
                      <a:pt x="4" y="33"/>
                      <a:pt x="4" y="33"/>
                    </a:cubicBezTo>
                    <a:cubicBezTo>
                      <a:pt x="2" y="33"/>
                      <a:pt x="0" y="31"/>
                      <a:pt x="0" y="29"/>
                    </a:cubicBezTo>
                    <a:cubicBezTo>
                      <a:pt x="0" y="4"/>
                      <a:pt x="0" y="4"/>
                      <a:pt x="0" y="4"/>
                    </a:cubicBezTo>
                    <a:cubicBezTo>
                      <a:pt x="0" y="2"/>
                      <a:pt x="1" y="1"/>
                      <a:pt x="3" y="0"/>
                    </a:cubicBezTo>
                    <a:cubicBezTo>
                      <a:pt x="7" y="0"/>
                      <a:pt x="7" y="0"/>
                      <a:pt x="7" y="0"/>
                    </a:cubicBezTo>
                    <a:cubicBezTo>
                      <a:pt x="9" y="0"/>
                      <a:pt x="11" y="2"/>
                      <a:pt x="11" y="4"/>
                    </a:cubicBezTo>
                    <a:lnTo>
                      <a:pt x="11" y="29"/>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21" name="Freeform 473"/>
              <p:cNvSpPr/>
              <p:nvPr/>
            </p:nvSpPr>
            <p:spPr bwMode="auto">
              <a:xfrm>
                <a:off x="3994" y="2348"/>
                <a:ext cx="24" cy="82"/>
              </a:xfrm>
              <a:custGeom>
                <a:gdLst>
                  <a:gd name="T0" fmla="*/ 12 w 12"/>
                  <a:gd name="T1" fmla="*/ 38 h 42"/>
                  <a:gd name="T2" fmla="*/ 9 w 12"/>
                  <a:gd name="T3" fmla="*/ 42 h 42"/>
                  <a:gd name="T4" fmla="*/ 5 w 12"/>
                  <a:gd name="T5" fmla="*/ 42 h 42"/>
                  <a:gd name="T6" fmla="*/ 1 w 12"/>
                  <a:gd name="T7" fmla="*/ 38 h 42"/>
                  <a:gd name="T8" fmla="*/ 0 w 12"/>
                  <a:gd name="T9" fmla="*/ 4 h 42"/>
                  <a:gd name="T10" fmla="*/ 4 w 12"/>
                  <a:gd name="T11" fmla="*/ 0 h 42"/>
                  <a:gd name="T12" fmla="*/ 8 w 12"/>
                  <a:gd name="T13" fmla="*/ 0 h 42"/>
                  <a:gd name="T14" fmla="*/ 11 w 12"/>
                  <a:gd name="T15" fmla="*/ 3 h 42"/>
                  <a:gd name="T16" fmla="*/ 12 w 12"/>
                  <a:gd name="T17" fmla="*/ 38 h 4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 h="42">
                    <a:moveTo>
                      <a:pt x="12" y="38"/>
                    </a:moveTo>
                    <a:cubicBezTo>
                      <a:pt x="12" y="40"/>
                      <a:pt x="11" y="41"/>
                      <a:pt x="9" y="42"/>
                    </a:cubicBezTo>
                    <a:cubicBezTo>
                      <a:pt x="5" y="42"/>
                      <a:pt x="5" y="42"/>
                      <a:pt x="5" y="42"/>
                    </a:cubicBezTo>
                    <a:cubicBezTo>
                      <a:pt x="3" y="42"/>
                      <a:pt x="1" y="40"/>
                      <a:pt x="1" y="38"/>
                    </a:cubicBezTo>
                    <a:cubicBezTo>
                      <a:pt x="0" y="4"/>
                      <a:pt x="0" y="4"/>
                      <a:pt x="0" y="4"/>
                    </a:cubicBezTo>
                    <a:cubicBezTo>
                      <a:pt x="0" y="2"/>
                      <a:pt x="2" y="0"/>
                      <a:pt x="4" y="0"/>
                    </a:cubicBezTo>
                    <a:cubicBezTo>
                      <a:pt x="8" y="0"/>
                      <a:pt x="8" y="0"/>
                      <a:pt x="8" y="0"/>
                    </a:cubicBezTo>
                    <a:cubicBezTo>
                      <a:pt x="10" y="0"/>
                      <a:pt x="11" y="1"/>
                      <a:pt x="11" y="3"/>
                    </a:cubicBezTo>
                    <a:lnTo>
                      <a:pt x="12" y="38"/>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22" name="Freeform 474"/>
              <p:cNvSpPr/>
              <p:nvPr/>
            </p:nvSpPr>
            <p:spPr bwMode="auto">
              <a:xfrm>
                <a:off x="3932" y="2436"/>
                <a:ext cx="121" cy="23"/>
              </a:xfrm>
              <a:custGeom>
                <a:gdLst>
                  <a:gd name="T0" fmla="*/ 3 w 62"/>
                  <a:gd name="T1" fmla="*/ 12 h 12"/>
                  <a:gd name="T2" fmla="*/ 0 w 62"/>
                  <a:gd name="T3" fmla="*/ 8 h 12"/>
                  <a:gd name="T4" fmla="*/ 0 w 62"/>
                  <a:gd name="T5" fmla="*/ 5 h 12"/>
                  <a:gd name="T6" fmla="*/ 3 w 62"/>
                  <a:gd name="T7" fmla="*/ 2 h 12"/>
                  <a:gd name="T8" fmla="*/ 58 w 62"/>
                  <a:gd name="T9" fmla="*/ 0 h 12"/>
                  <a:gd name="T10" fmla="*/ 61 w 62"/>
                  <a:gd name="T11" fmla="*/ 4 h 12"/>
                  <a:gd name="T12" fmla="*/ 62 w 62"/>
                  <a:gd name="T13" fmla="*/ 7 h 12"/>
                  <a:gd name="T14" fmla="*/ 58 w 62"/>
                  <a:gd name="T15" fmla="*/ 11 h 12"/>
                  <a:gd name="T16" fmla="*/ 3 w 62"/>
                  <a:gd name="T17" fmla="*/ 12 h 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2" h="12">
                    <a:moveTo>
                      <a:pt x="3" y="12"/>
                    </a:moveTo>
                    <a:cubicBezTo>
                      <a:pt x="1" y="12"/>
                      <a:pt x="0" y="10"/>
                      <a:pt x="0" y="8"/>
                    </a:cubicBezTo>
                    <a:cubicBezTo>
                      <a:pt x="0" y="5"/>
                      <a:pt x="0" y="5"/>
                      <a:pt x="0" y="5"/>
                    </a:cubicBezTo>
                    <a:cubicBezTo>
                      <a:pt x="0" y="3"/>
                      <a:pt x="1" y="2"/>
                      <a:pt x="3" y="2"/>
                    </a:cubicBezTo>
                    <a:cubicBezTo>
                      <a:pt x="58" y="0"/>
                      <a:pt x="58" y="0"/>
                      <a:pt x="58" y="0"/>
                    </a:cubicBezTo>
                    <a:cubicBezTo>
                      <a:pt x="60" y="0"/>
                      <a:pt x="61" y="2"/>
                      <a:pt x="61" y="4"/>
                    </a:cubicBezTo>
                    <a:cubicBezTo>
                      <a:pt x="62" y="7"/>
                      <a:pt x="62" y="7"/>
                      <a:pt x="62" y="7"/>
                    </a:cubicBezTo>
                    <a:cubicBezTo>
                      <a:pt x="62" y="9"/>
                      <a:pt x="60" y="11"/>
                      <a:pt x="58" y="11"/>
                    </a:cubicBezTo>
                    <a:lnTo>
                      <a:pt x="3" y="12"/>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23" name="Freeform 475"/>
              <p:cNvSpPr/>
              <p:nvPr/>
            </p:nvSpPr>
            <p:spPr bwMode="auto">
              <a:xfrm>
                <a:off x="4024" y="2365"/>
                <a:ext cx="23" cy="63"/>
              </a:xfrm>
              <a:custGeom>
                <a:gdLst>
                  <a:gd name="T0" fmla="*/ 12 w 12"/>
                  <a:gd name="T1" fmla="*/ 29 h 32"/>
                  <a:gd name="T2" fmla="*/ 8 w 12"/>
                  <a:gd name="T3" fmla="*/ 32 h 32"/>
                  <a:gd name="T4" fmla="*/ 4 w 12"/>
                  <a:gd name="T5" fmla="*/ 32 h 32"/>
                  <a:gd name="T6" fmla="*/ 1 w 12"/>
                  <a:gd name="T7" fmla="*/ 29 h 32"/>
                  <a:gd name="T8" fmla="*/ 0 w 12"/>
                  <a:gd name="T9" fmla="*/ 3 h 32"/>
                  <a:gd name="T10" fmla="*/ 4 w 12"/>
                  <a:gd name="T11" fmla="*/ 0 h 32"/>
                  <a:gd name="T12" fmla="*/ 7 w 12"/>
                  <a:gd name="T13" fmla="*/ 0 h 32"/>
                  <a:gd name="T14" fmla="*/ 11 w 12"/>
                  <a:gd name="T15" fmla="*/ 3 h 32"/>
                  <a:gd name="T16" fmla="*/ 12 w 12"/>
                  <a:gd name="T17" fmla="*/ 29 h 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 h="32">
                    <a:moveTo>
                      <a:pt x="12" y="29"/>
                    </a:moveTo>
                    <a:cubicBezTo>
                      <a:pt x="12" y="31"/>
                      <a:pt x="10" y="32"/>
                      <a:pt x="8" y="32"/>
                    </a:cubicBezTo>
                    <a:cubicBezTo>
                      <a:pt x="4" y="32"/>
                      <a:pt x="4" y="32"/>
                      <a:pt x="4" y="32"/>
                    </a:cubicBezTo>
                    <a:cubicBezTo>
                      <a:pt x="2" y="32"/>
                      <a:pt x="1" y="31"/>
                      <a:pt x="1" y="29"/>
                    </a:cubicBezTo>
                    <a:cubicBezTo>
                      <a:pt x="0" y="3"/>
                      <a:pt x="0" y="3"/>
                      <a:pt x="0" y="3"/>
                    </a:cubicBezTo>
                    <a:cubicBezTo>
                      <a:pt x="0" y="2"/>
                      <a:pt x="2" y="0"/>
                      <a:pt x="4" y="0"/>
                    </a:cubicBezTo>
                    <a:cubicBezTo>
                      <a:pt x="7" y="0"/>
                      <a:pt x="7" y="0"/>
                      <a:pt x="7" y="0"/>
                    </a:cubicBezTo>
                    <a:cubicBezTo>
                      <a:pt x="9" y="0"/>
                      <a:pt x="11" y="1"/>
                      <a:pt x="11" y="3"/>
                    </a:cubicBezTo>
                    <a:lnTo>
                      <a:pt x="12" y="29"/>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24" name="Freeform 476"/>
              <p:cNvSpPr/>
              <p:nvPr/>
            </p:nvSpPr>
            <p:spPr bwMode="auto">
              <a:xfrm>
                <a:off x="4235" y="1296"/>
                <a:ext cx="21" cy="41"/>
              </a:xfrm>
              <a:custGeom>
                <a:gdLst>
                  <a:gd name="T0" fmla="*/ 10 w 11"/>
                  <a:gd name="T1" fmla="*/ 19 h 21"/>
                  <a:gd name="T2" fmla="*/ 6 w 11"/>
                  <a:gd name="T3" fmla="*/ 21 h 21"/>
                  <a:gd name="T4" fmla="*/ 3 w 11"/>
                  <a:gd name="T5" fmla="*/ 21 h 21"/>
                  <a:gd name="T6" fmla="*/ 0 w 11"/>
                  <a:gd name="T7" fmla="*/ 18 h 21"/>
                  <a:gd name="T8" fmla="*/ 1 w 11"/>
                  <a:gd name="T9" fmla="*/ 3 h 21"/>
                  <a:gd name="T10" fmla="*/ 5 w 11"/>
                  <a:gd name="T11" fmla="*/ 0 h 21"/>
                  <a:gd name="T12" fmla="*/ 8 w 11"/>
                  <a:gd name="T13" fmla="*/ 0 h 21"/>
                  <a:gd name="T14" fmla="*/ 11 w 11"/>
                  <a:gd name="T15" fmla="*/ 3 h 21"/>
                  <a:gd name="T16" fmla="*/ 10 w 11"/>
                  <a:gd name="T17" fmla="*/ 19 h 2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21">
                    <a:moveTo>
                      <a:pt x="10" y="19"/>
                    </a:moveTo>
                    <a:cubicBezTo>
                      <a:pt x="9" y="20"/>
                      <a:pt x="8" y="21"/>
                      <a:pt x="6" y="21"/>
                    </a:cubicBezTo>
                    <a:cubicBezTo>
                      <a:pt x="3" y="21"/>
                      <a:pt x="3" y="21"/>
                      <a:pt x="3" y="21"/>
                    </a:cubicBezTo>
                    <a:cubicBezTo>
                      <a:pt x="2" y="21"/>
                      <a:pt x="0" y="20"/>
                      <a:pt x="0" y="18"/>
                    </a:cubicBezTo>
                    <a:cubicBezTo>
                      <a:pt x="1" y="3"/>
                      <a:pt x="1" y="3"/>
                      <a:pt x="1" y="3"/>
                    </a:cubicBezTo>
                    <a:cubicBezTo>
                      <a:pt x="2" y="1"/>
                      <a:pt x="3" y="0"/>
                      <a:pt x="5" y="0"/>
                    </a:cubicBezTo>
                    <a:cubicBezTo>
                      <a:pt x="8" y="0"/>
                      <a:pt x="8" y="0"/>
                      <a:pt x="8" y="0"/>
                    </a:cubicBezTo>
                    <a:cubicBezTo>
                      <a:pt x="9" y="0"/>
                      <a:pt x="11" y="2"/>
                      <a:pt x="11" y="3"/>
                    </a:cubicBezTo>
                    <a:lnTo>
                      <a:pt x="10" y="19"/>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25" name="Freeform 477"/>
              <p:cNvSpPr/>
              <p:nvPr/>
            </p:nvSpPr>
            <p:spPr bwMode="auto">
              <a:xfrm>
                <a:off x="4260" y="1286"/>
                <a:ext cx="22" cy="53"/>
              </a:xfrm>
              <a:custGeom>
                <a:gdLst>
                  <a:gd name="T0" fmla="*/ 9 w 11"/>
                  <a:gd name="T1" fmla="*/ 24 h 27"/>
                  <a:gd name="T2" fmla="*/ 6 w 11"/>
                  <a:gd name="T3" fmla="*/ 27 h 27"/>
                  <a:gd name="T4" fmla="*/ 3 w 11"/>
                  <a:gd name="T5" fmla="*/ 27 h 27"/>
                  <a:gd name="T6" fmla="*/ 0 w 11"/>
                  <a:gd name="T7" fmla="*/ 24 h 27"/>
                  <a:gd name="T8" fmla="*/ 2 w 11"/>
                  <a:gd name="T9" fmla="*/ 3 h 27"/>
                  <a:gd name="T10" fmla="*/ 5 w 11"/>
                  <a:gd name="T11" fmla="*/ 0 h 27"/>
                  <a:gd name="T12" fmla="*/ 8 w 11"/>
                  <a:gd name="T13" fmla="*/ 0 h 27"/>
                  <a:gd name="T14" fmla="*/ 11 w 11"/>
                  <a:gd name="T15" fmla="*/ 3 h 27"/>
                  <a:gd name="T16" fmla="*/ 9 w 11"/>
                  <a:gd name="T17" fmla="*/ 24 h 2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27">
                    <a:moveTo>
                      <a:pt x="9" y="24"/>
                    </a:moveTo>
                    <a:cubicBezTo>
                      <a:pt x="9" y="26"/>
                      <a:pt x="8" y="27"/>
                      <a:pt x="6" y="27"/>
                    </a:cubicBezTo>
                    <a:cubicBezTo>
                      <a:pt x="3" y="27"/>
                      <a:pt x="3" y="27"/>
                      <a:pt x="3" y="27"/>
                    </a:cubicBezTo>
                    <a:cubicBezTo>
                      <a:pt x="1" y="27"/>
                      <a:pt x="0" y="25"/>
                      <a:pt x="0" y="24"/>
                    </a:cubicBezTo>
                    <a:cubicBezTo>
                      <a:pt x="2" y="3"/>
                      <a:pt x="2" y="3"/>
                      <a:pt x="2" y="3"/>
                    </a:cubicBezTo>
                    <a:cubicBezTo>
                      <a:pt x="2" y="1"/>
                      <a:pt x="3" y="0"/>
                      <a:pt x="5" y="0"/>
                    </a:cubicBezTo>
                    <a:cubicBezTo>
                      <a:pt x="8" y="0"/>
                      <a:pt x="8" y="0"/>
                      <a:pt x="8" y="0"/>
                    </a:cubicBezTo>
                    <a:cubicBezTo>
                      <a:pt x="10" y="0"/>
                      <a:pt x="11" y="2"/>
                      <a:pt x="11" y="3"/>
                    </a:cubicBezTo>
                    <a:lnTo>
                      <a:pt x="9" y="24"/>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26" name="Freeform 478"/>
              <p:cNvSpPr/>
              <p:nvPr/>
            </p:nvSpPr>
            <p:spPr bwMode="auto">
              <a:xfrm>
                <a:off x="4286" y="1272"/>
                <a:ext cx="21" cy="69"/>
              </a:xfrm>
              <a:custGeom>
                <a:gdLst>
                  <a:gd name="T0" fmla="*/ 9 w 11"/>
                  <a:gd name="T1" fmla="*/ 32 h 35"/>
                  <a:gd name="T2" fmla="*/ 6 w 11"/>
                  <a:gd name="T3" fmla="*/ 35 h 35"/>
                  <a:gd name="T4" fmla="*/ 3 w 11"/>
                  <a:gd name="T5" fmla="*/ 35 h 35"/>
                  <a:gd name="T6" fmla="*/ 0 w 11"/>
                  <a:gd name="T7" fmla="*/ 32 h 35"/>
                  <a:gd name="T8" fmla="*/ 2 w 11"/>
                  <a:gd name="T9" fmla="*/ 3 h 35"/>
                  <a:gd name="T10" fmla="*/ 5 w 11"/>
                  <a:gd name="T11" fmla="*/ 0 h 35"/>
                  <a:gd name="T12" fmla="*/ 8 w 11"/>
                  <a:gd name="T13" fmla="*/ 0 h 35"/>
                  <a:gd name="T14" fmla="*/ 11 w 11"/>
                  <a:gd name="T15" fmla="*/ 3 h 35"/>
                  <a:gd name="T16" fmla="*/ 9 w 11"/>
                  <a:gd name="T17" fmla="*/ 32 h 3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35">
                    <a:moveTo>
                      <a:pt x="9" y="32"/>
                    </a:moveTo>
                    <a:cubicBezTo>
                      <a:pt x="9" y="34"/>
                      <a:pt x="8" y="35"/>
                      <a:pt x="6" y="35"/>
                    </a:cubicBezTo>
                    <a:cubicBezTo>
                      <a:pt x="3" y="35"/>
                      <a:pt x="3" y="35"/>
                      <a:pt x="3" y="35"/>
                    </a:cubicBezTo>
                    <a:cubicBezTo>
                      <a:pt x="1" y="35"/>
                      <a:pt x="0" y="33"/>
                      <a:pt x="0" y="32"/>
                    </a:cubicBezTo>
                    <a:cubicBezTo>
                      <a:pt x="2" y="3"/>
                      <a:pt x="2" y="3"/>
                      <a:pt x="2" y="3"/>
                    </a:cubicBezTo>
                    <a:cubicBezTo>
                      <a:pt x="2" y="1"/>
                      <a:pt x="4" y="0"/>
                      <a:pt x="5" y="0"/>
                    </a:cubicBezTo>
                    <a:cubicBezTo>
                      <a:pt x="8" y="0"/>
                      <a:pt x="8" y="0"/>
                      <a:pt x="8" y="0"/>
                    </a:cubicBezTo>
                    <a:cubicBezTo>
                      <a:pt x="10" y="0"/>
                      <a:pt x="11" y="2"/>
                      <a:pt x="11" y="3"/>
                    </a:cubicBezTo>
                    <a:lnTo>
                      <a:pt x="9" y="32"/>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27" name="Freeform 479"/>
              <p:cNvSpPr/>
              <p:nvPr/>
            </p:nvSpPr>
            <p:spPr bwMode="auto">
              <a:xfrm>
                <a:off x="4229" y="1343"/>
                <a:ext cx="102" cy="23"/>
              </a:xfrm>
              <a:custGeom>
                <a:gdLst>
                  <a:gd name="T0" fmla="*/ 3 w 52"/>
                  <a:gd name="T1" fmla="*/ 9 h 12"/>
                  <a:gd name="T2" fmla="*/ 0 w 52"/>
                  <a:gd name="T3" fmla="*/ 6 h 12"/>
                  <a:gd name="T4" fmla="*/ 1 w 52"/>
                  <a:gd name="T5" fmla="*/ 3 h 12"/>
                  <a:gd name="T6" fmla="*/ 4 w 52"/>
                  <a:gd name="T7" fmla="*/ 1 h 12"/>
                  <a:gd name="T8" fmla="*/ 49 w 52"/>
                  <a:gd name="T9" fmla="*/ 3 h 12"/>
                  <a:gd name="T10" fmla="*/ 52 w 52"/>
                  <a:gd name="T11" fmla="*/ 7 h 12"/>
                  <a:gd name="T12" fmla="*/ 52 w 52"/>
                  <a:gd name="T13" fmla="*/ 9 h 12"/>
                  <a:gd name="T14" fmla="*/ 49 w 52"/>
                  <a:gd name="T15" fmla="*/ 12 h 12"/>
                  <a:gd name="T16" fmla="*/ 3 w 52"/>
                  <a:gd name="T17" fmla="*/ 9 h 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2" h="12">
                    <a:moveTo>
                      <a:pt x="3" y="9"/>
                    </a:moveTo>
                    <a:cubicBezTo>
                      <a:pt x="2" y="9"/>
                      <a:pt x="0" y="8"/>
                      <a:pt x="0" y="6"/>
                    </a:cubicBezTo>
                    <a:cubicBezTo>
                      <a:pt x="1" y="3"/>
                      <a:pt x="1" y="3"/>
                      <a:pt x="1" y="3"/>
                    </a:cubicBezTo>
                    <a:cubicBezTo>
                      <a:pt x="1" y="2"/>
                      <a:pt x="2" y="0"/>
                      <a:pt x="4" y="1"/>
                    </a:cubicBezTo>
                    <a:cubicBezTo>
                      <a:pt x="49" y="3"/>
                      <a:pt x="49" y="3"/>
                      <a:pt x="49" y="3"/>
                    </a:cubicBezTo>
                    <a:cubicBezTo>
                      <a:pt x="51" y="3"/>
                      <a:pt x="52" y="5"/>
                      <a:pt x="52" y="7"/>
                    </a:cubicBezTo>
                    <a:cubicBezTo>
                      <a:pt x="52" y="9"/>
                      <a:pt x="52" y="9"/>
                      <a:pt x="52" y="9"/>
                    </a:cubicBezTo>
                    <a:cubicBezTo>
                      <a:pt x="52" y="11"/>
                      <a:pt x="50" y="12"/>
                      <a:pt x="49" y="12"/>
                    </a:cubicBezTo>
                    <a:lnTo>
                      <a:pt x="3" y="9"/>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28" name="Freeform 480"/>
              <p:cNvSpPr/>
              <p:nvPr/>
            </p:nvSpPr>
            <p:spPr bwMode="auto">
              <a:xfrm>
                <a:off x="4309" y="1288"/>
                <a:ext cx="22" cy="55"/>
              </a:xfrm>
              <a:custGeom>
                <a:gdLst>
                  <a:gd name="T0" fmla="*/ 10 w 11"/>
                  <a:gd name="T1" fmla="*/ 25 h 28"/>
                  <a:gd name="T2" fmla="*/ 6 w 11"/>
                  <a:gd name="T3" fmla="*/ 28 h 28"/>
                  <a:gd name="T4" fmla="*/ 3 w 11"/>
                  <a:gd name="T5" fmla="*/ 27 h 28"/>
                  <a:gd name="T6" fmla="*/ 0 w 11"/>
                  <a:gd name="T7" fmla="*/ 24 h 28"/>
                  <a:gd name="T8" fmla="*/ 2 w 11"/>
                  <a:gd name="T9" fmla="*/ 3 h 28"/>
                  <a:gd name="T10" fmla="*/ 5 w 11"/>
                  <a:gd name="T11" fmla="*/ 1 h 28"/>
                  <a:gd name="T12" fmla="*/ 8 w 11"/>
                  <a:gd name="T13" fmla="*/ 1 h 28"/>
                  <a:gd name="T14" fmla="*/ 11 w 11"/>
                  <a:gd name="T15" fmla="*/ 4 h 28"/>
                  <a:gd name="T16" fmla="*/ 10 w 11"/>
                  <a:gd name="T17" fmla="*/ 25 h 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28">
                    <a:moveTo>
                      <a:pt x="10" y="25"/>
                    </a:moveTo>
                    <a:cubicBezTo>
                      <a:pt x="9" y="27"/>
                      <a:pt x="8" y="28"/>
                      <a:pt x="6" y="28"/>
                    </a:cubicBezTo>
                    <a:cubicBezTo>
                      <a:pt x="3" y="27"/>
                      <a:pt x="3" y="27"/>
                      <a:pt x="3" y="27"/>
                    </a:cubicBezTo>
                    <a:cubicBezTo>
                      <a:pt x="2" y="27"/>
                      <a:pt x="0" y="26"/>
                      <a:pt x="0" y="24"/>
                    </a:cubicBezTo>
                    <a:cubicBezTo>
                      <a:pt x="2" y="3"/>
                      <a:pt x="2" y="3"/>
                      <a:pt x="2" y="3"/>
                    </a:cubicBezTo>
                    <a:cubicBezTo>
                      <a:pt x="2" y="2"/>
                      <a:pt x="3" y="0"/>
                      <a:pt x="5" y="1"/>
                    </a:cubicBezTo>
                    <a:cubicBezTo>
                      <a:pt x="8" y="1"/>
                      <a:pt x="8" y="1"/>
                      <a:pt x="8" y="1"/>
                    </a:cubicBezTo>
                    <a:cubicBezTo>
                      <a:pt x="10" y="1"/>
                      <a:pt x="11" y="2"/>
                      <a:pt x="11" y="4"/>
                    </a:cubicBezTo>
                    <a:lnTo>
                      <a:pt x="10" y="25"/>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29" name="Freeform 481"/>
              <p:cNvSpPr/>
              <p:nvPr/>
            </p:nvSpPr>
            <p:spPr bwMode="auto">
              <a:xfrm>
                <a:off x="4026" y="1724"/>
                <a:ext cx="50" cy="31"/>
              </a:xfrm>
              <a:custGeom>
                <a:gdLst>
                  <a:gd name="T0" fmla="*/ 11 w 26"/>
                  <a:gd name="T1" fmla="*/ 16 h 16"/>
                  <a:gd name="T2" fmla="*/ 15 w 26"/>
                  <a:gd name="T3" fmla="*/ 16 h 16"/>
                  <a:gd name="T4" fmla="*/ 23 w 26"/>
                  <a:gd name="T5" fmla="*/ 16 h 16"/>
                  <a:gd name="T6" fmla="*/ 26 w 26"/>
                  <a:gd name="T7" fmla="*/ 2 h 16"/>
                  <a:gd name="T8" fmla="*/ 23 w 26"/>
                  <a:gd name="T9" fmla="*/ 0 h 16"/>
                  <a:gd name="T10" fmla="*/ 15 w 26"/>
                  <a:gd name="T11" fmla="*/ 0 h 16"/>
                  <a:gd name="T12" fmla="*/ 11 w 26"/>
                  <a:gd name="T13" fmla="*/ 0 h 16"/>
                  <a:gd name="T14" fmla="*/ 3 w 26"/>
                  <a:gd name="T15" fmla="*/ 0 h 16"/>
                  <a:gd name="T16" fmla="*/ 0 w 26"/>
                  <a:gd name="T17" fmla="*/ 2 h 16"/>
                  <a:gd name="T18" fmla="*/ 4 w 26"/>
                  <a:gd name="T19" fmla="*/ 16 h 16"/>
                  <a:gd name="T20" fmla="*/ 11 w 26"/>
                  <a:gd name="T21" fmla="*/ 16 h 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6" h="16">
                    <a:moveTo>
                      <a:pt x="11" y="16"/>
                    </a:moveTo>
                    <a:cubicBezTo>
                      <a:pt x="15" y="16"/>
                      <a:pt x="15" y="16"/>
                      <a:pt x="15" y="16"/>
                    </a:cubicBezTo>
                    <a:cubicBezTo>
                      <a:pt x="23" y="16"/>
                      <a:pt x="23" y="16"/>
                      <a:pt x="23" y="16"/>
                    </a:cubicBezTo>
                    <a:cubicBezTo>
                      <a:pt x="26" y="2"/>
                      <a:pt x="26" y="2"/>
                      <a:pt x="26" y="2"/>
                    </a:cubicBezTo>
                    <a:cubicBezTo>
                      <a:pt x="26" y="2"/>
                      <a:pt x="26" y="0"/>
                      <a:pt x="23" y="0"/>
                    </a:cubicBezTo>
                    <a:cubicBezTo>
                      <a:pt x="22" y="0"/>
                      <a:pt x="18" y="0"/>
                      <a:pt x="15" y="0"/>
                    </a:cubicBezTo>
                    <a:cubicBezTo>
                      <a:pt x="13" y="0"/>
                      <a:pt x="11" y="0"/>
                      <a:pt x="11" y="0"/>
                    </a:cubicBezTo>
                    <a:cubicBezTo>
                      <a:pt x="8" y="0"/>
                      <a:pt x="4" y="0"/>
                      <a:pt x="3" y="0"/>
                    </a:cubicBezTo>
                    <a:cubicBezTo>
                      <a:pt x="1" y="0"/>
                      <a:pt x="0" y="2"/>
                      <a:pt x="0" y="2"/>
                    </a:cubicBezTo>
                    <a:cubicBezTo>
                      <a:pt x="4" y="16"/>
                      <a:pt x="4" y="16"/>
                      <a:pt x="4" y="16"/>
                    </a:cubicBezTo>
                    <a:lnTo>
                      <a:pt x="11" y="16"/>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30" name="Freeform 482"/>
              <p:cNvSpPr>
                <a:spLocks noEditPoints="1"/>
              </p:cNvSpPr>
              <p:nvPr/>
            </p:nvSpPr>
            <p:spPr bwMode="auto">
              <a:xfrm>
                <a:off x="3998" y="1761"/>
                <a:ext cx="110" cy="131"/>
              </a:xfrm>
              <a:custGeom>
                <a:gdLst>
                  <a:gd name="T0" fmla="*/ 18 w 56"/>
                  <a:gd name="T1" fmla="*/ 1 h 67"/>
                  <a:gd name="T2" fmla="*/ 0 w 56"/>
                  <a:gd name="T3" fmla="*/ 50 h 67"/>
                  <a:gd name="T4" fmla="*/ 39 w 56"/>
                  <a:gd name="T5" fmla="*/ 67 h 67"/>
                  <a:gd name="T6" fmla="*/ 56 w 56"/>
                  <a:gd name="T7" fmla="*/ 30 h 67"/>
                  <a:gd name="T8" fmla="*/ 35 w 56"/>
                  <a:gd name="T9" fmla="*/ 19 h 67"/>
                  <a:gd name="T10" fmla="*/ 34 w 56"/>
                  <a:gd name="T11" fmla="*/ 21 h 67"/>
                  <a:gd name="T12" fmla="*/ 29 w 56"/>
                  <a:gd name="T13" fmla="*/ 20 h 67"/>
                  <a:gd name="T14" fmla="*/ 24 w 56"/>
                  <a:gd name="T15" fmla="*/ 24 h 67"/>
                  <a:gd name="T16" fmla="*/ 29 w 56"/>
                  <a:gd name="T17" fmla="*/ 28 h 67"/>
                  <a:gd name="T18" fmla="*/ 37 w 56"/>
                  <a:gd name="T19" fmla="*/ 36 h 67"/>
                  <a:gd name="T20" fmla="*/ 35 w 56"/>
                  <a:gd name="T21" fmla="*/ 41 h 67"/>
                  <a:gd name="T22" fmla="*/ 30 w 56"/>
                  <a:gd name="T23" fmla="*/ 44 h 67"/>
                  <a:gd name="T24" fmla="*/ 30 w 56"/>
                  <a:gd name="T25" fmla="*/ 47 h 67"/>
                  <a:gd name="T26" fmla="*/ 27 w 56"/>
                  <a:gd name="T27" fmla="*/ 47 h 67"/>
                  <a:gd name="T28" fmla="*/ 26 w 56"/>
                  <a:gd name="T29" fmla="*/ 46 h 67"/>
                  <a:gd name="T30" fmla="*/ 22 w 56"/>
                  <a:gd name="T31" fmla="*/ 44 h 67"/>
                  <a:gd name="T32" fmla="*/ 19 w 56"/>
                  <a:gd name="T33" fmla="*/ 42 h 67"/>
                  <a:gd name="T34" fmla="*/ 20 w 56"/>
                  <a:gd name="T35" fmla="*/ 40 h 67"/>
                  <a:gd name="T36" fmla="*/ 21 w 56"/>
                  <a:gd name="T37" fmla="*/ 40 h 67"/>
                  <a:gd name="T38" fmla="*/ 24 w 56"/>
                  <a:gd name="T39" fmla="*/ 40 h 67"/>
                  <a:gd name="T40" fmla="*/ 29 w 56"/>
                  <a:gd name="T41" fmla="*/ 40 h 67"/>
                  <a:gd name="T42" fmla="*/ 32 w 56"/>
                  <a:gd name="T43" fmla="*/ 38 h 67"/>
                  <a:gd name="T44" fmla="*/ 32 w 56"/>
                  <a:gd name="T45" fmla="*/ 35 h 67"/>
                  <a:gd name="T46" fmla="*/ 29 w 56"/>
                  <a:gd name="T47" fmla="*/ 33 h 67"/>
                  <a:gd name="T48" fmla="*/ 24 w 56"/>
                  <a:gd name="T49" fmla="*/ 31 h 67"/>
                  <a:gd name="T50" fmla="*/ 20 w 56"/>
                  <a:gd name="T51" fmla="*/ 27 h 67"/>
                  <a:gd name="T52" fmla="*/ 21 w 56"/>
                  <a:gd name="T53" fmla="*/ 20 h 67"/>
                  <a:gd name="T54" fmla="*/ 26 w 56"/>
                  <a:gd name="T55" fmla="*/ 15 h 67"/>
                  <a:gd name="T56" fmla="*/ 27 w 56"/>
                  <a:gd name="T57" fmla="*/ 14 h 67"/>
                  <a:gd name="T58" fmla="*/ 31 w 56"/>
                  <a:gd name="T59" fmla="*/ 14 h 67"/>
                  <a:gd name="T60" fmla="*/ 31 w 56"/>
                  <a:gd name="T61" fmla="*/ 17 h 67"/>
                  <a:gd name="T62" fmla="*/ 34 w 56"/>
                  <a:gd name="T63" fmla="*/ 17 h 67"/>
                  <a:gd name="T64" fmla="*/ 35 w 56"/>
                  <a:gd name="T65" fmla="*/ 18 h 67"/>
                  <a:gd name="T66" fmla="*/ 35 w 56"/>
                  <a:gd name="T67" fmla="*/ 19 h 6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56" h="67">
                    <a:moveTo>
                      <a:pt x="36" y="0"/>
                    </a:moveTo>
                    <a:cubicBezTo>
                      <a:pt x="18" y="1"/>
                      <a:pt x="18" y="1"/>
                      <a:pt x="18" y="1"/>
                    </a:cubicBezTo>
                    <a:cubicBezTo>
                      <a:pt x="9" y="1"/>
                      <a:pt x="0" y="21"/>
                      <a:pt x="0" y="31"/>
                    </a:cubicBezTo>
                    <a:cubicBezTo>
                      <a:pt x="0" y="50"/>
                      <a:pt x="0" y="50"/>
                      <a:pt x="0" y="50"/>
                    </a:cubicBezTo>
                    <a:cubicBezTo>
                      <a:pt x="0" y="60"/>
                      <a:pt x="8" y="67"/>
                      <a:pt x="17" y="67"/>
                    </a:cubicBezTo>
                    <a:cubicBezTo>
                      <a:pt x="39" y="67"/>
                      <a:pt x="39" y="67"/>
                      <a:pt x="39" y="67"/>
                    </a:cubicBezTo>
                    <a:cubicBezTo>
                      <a:pt x="49" y="67"/>
                      <a:pt x="56" y="59"/>
                      <a:pt x="56" y="49"/>
                    </a:cubicBezTo>
                    <a:cubicBezTo>
                      <a:pt x="56" y="30"/>
                      <a:pt x="56" y="30"/>
                      <a:pt x="56" y="30"/>
                    </a:cubicBezTo>
                    <a:cubicBezTo>
                      <a:pt x="56" y="20"/>
                      <a:pt x="46" y="0"/>
                      <a:pt x="36" y="0"/>
                    </a:cubicBezTo>
                    <a:close/>
                    <a:moveTo>
                      <a:pt x="35" y="19"/>
                    </a:moveTo>
                    <a:cubicBezTo>
                      <a:pt x="35" y="20"/>
                      <a:pt x="35" y="20"/>
                      <a:pt x="35" y="21"/>
                    </a:cubicBezTo>
                    <a:cubicBezTo>
                      <a:pt x="35" y="21"/>
                      <a:pt x="34" y="21"/>
                      <a:pt x="34" y="21"/>
                    </a:cubicBezTo>
                    <a:cubicBezTo>
                      <a:pt x="34" y="21"/>
                      <a:pt x="33" y="21"/>
                      <a:pt x="32" y="20"/>
                    </a:cubicBezTo>
                    <a:cubicBezTo>
                      <a:pt x="31" y="20"/>
                      <a:pt x="30" y="20"/>
                      <a:pt x="29" y="20"/>
                    </a:cubicBezTo>
                    <a:cubicBezTo>
                      <a:pt x="27" y="20"/>
                      <a:pt x="26" y="21"/>
                      <a:pt x="25" y="21"/>
                    </a:cubicBezTo>
                    <a:cubicBezTo>
                      <a:pt x="25" y="22"/>
                      <a:pt x="24" y="23"/>
                      <a:pt x="24" y="24"/>
                    </a:cubicBezTo>
                    <a:cubicBezTo>
                      <a:pt x="24" y="25"/>
                      <a:pt x="25" y="26"/>
                      <a:pt x="25" y="26"/>
                    </a:cubicBezTo>
                    <a:cubicBezTo>
                      <a:pt x="26" y="27"/>
                      <a:pt x="27" y="28"/>
                      <a:pt x="29" y="28"/>
                    </a:cubicBezTo>
                    <a:cubicBezTo>
                      <a:pt x="32" y="29"/>
                      <a:pt x="33" y="30"/>
                      <a:pt x="35" y="32"/>
                    </a:cubicBezTo>
                    <a:cubicBezTo>
                      <a:pt x="36" y="33"/>
                      <a:pt x="37" y="34"/>
                      <a:pt x="37" y="36"/>
                    </a:cubicBezTo>
                    <a:cubicBezTo>
                      <a:pt x="37" y="37"/>
                      <a:pt x="37" y="38"/>
                      <a:pt x="36" y="39"/>
                    </a:cubicBezTo>
                    <a:cubicBezTo>
                      <a:pt x="36" y="40"/>
                      <a:pt x="35" y="41"/>
                      <a:pt x="35" y="41"/>
                    </a:cubicBezTo>
                    <a:cubicBezTo>
                      <a:pt x="34" y="42"/>
                      <a:pt x="34" y="42"/>
                      <a:pt x="33" y="43"/>
                    </a:cubicBezTo>
                    <a:cubicBezTo>
                      <a:pt x="32" y="43"/>
                      <a:pt x="31" y="43"/>
                      <a:pt x="30" y="44"/>
                    </a:cubicBezTo>
                    <a:cubicBezTo>
                      <a:pt x="30" y="46"/>
                      <a:pt x="30" y="46"/>
                      <a:pt x="30" y="46"/>
                    </a:cubicBezTo>
                    <a:cubicBezTo>
                      <a:pt x="30" y="47"/>
                      <a:pt x="30" y="47"/>
                      <a:pt x="30" y="47"/>
                    </a:cubicBezTo>
                    <a:cubicBezTo>
                      <a:pt x="30" y="47"/>
                      <a:pt x="30" y="47"/>
                      <a:pt x="30" y="47"/>
                    </a:cubicBezTo>
                    <a:cubicBezTo>
                      <a:pt x="27" y="47"/>
                      <a:pt x="27" y="47"/>
                      <a:pt x="27" y="47"/>
                    </a:cubicBezTo>
                    <a:cubicBezTo>
                      <a:pt x="27" y="47"/>
                      <a:pt x="26" y="47"/>
                      <a:pt x="26" y="47"/>
                    </a:cubicBezTo>
                    <a:cubicBezTo>
                      <a:pt x="26" y="47"/>
                      <a:pt x="26" y="47"/>
                      <a:pt x="26" y="46"/>
                    </a:cubicBezTo>
                    <a:cubicBezTo>
                      <a:pt x="26" y="44"/>
                      <a:pt x="26" y="44"/>
                      <a:pt x="26" y="44"/>
                    </a:cubicBezTo>
                    <a:cubicBezTo>
                      <a:pt x="24" y="44"/>
                      <a:pt x="23" y="44"/>
                      <a:pt x="22" y="44"/>
                    </a:cubicBezTo>
                    <a:cubicBezTo>
                      <a:pt x="20" y="43"/>
                      <a:pt x="20" y="43"/>
                      <a:pt x="19" y="43"/>
                    </a:cubicBezTo>
                    <a:cubicBezTo>
                      <a:pt x="19" y="43"/>
                      <a:pt x="19" y="42"/>
                      <a:pt x="19" y="42"/>
                    </a:cubicBezTo>
                    <a:cubicBezTo>
                      <a:pt x="19" y="42"/>
                      <a:pt x="19" y="41"/>
                      <a:pt x="19" y="41"/>
                    </a:cubicBezTo>
                    <a:cubicBezTo>
                      <a:pt x="19" y="40"/>
                      <a:pt x="19" y="40"/>
                      <a:pt x="20" y="40"/>
                    </a:cubicBezTo>
                    <a:cubicBezTo>
                      <a:pt x="20" y="39"/>
                      <a:pt x="20" y="39"/>
                      <a:pt x="20" y="39"/>
                    </a:cubicBezTo>
                    <a:cubicBezTo>
                      <a:pt x="20" y="39"/>
                      <a:pt x="20" y="39"/>
                      <a:pt x="21" y="40"/>
                    </a:cubicBezTo>
                    <a:cubicBezTo>
                      <a:pt x="21" y="40"/>
                      <a:pt x="22" y="40"/>
                      <a:pt x="22" y="40"/>
                    </a:cubicBezTo>
                    <a:cubicBezTo>
                      <a:pt x="23" y="40"/>
                      <a:pt x="23" y="40"/>
                      <a:pt x="24" y="40"/>
                    </a:cubicBezTo>
                    <a:cubicBezTo>
                      <a:pt x="25" y="40"/>
                      <a:pt x="25" y="40"/>
                      <a:pt x="26" y="40"/>
                    </a:cubicBezTo>
                    <a:cubicBezTo>
                      <a:pt x="27" y="40"/>
                      <a:pt x="28" y="40"/>
                      <a:pt x="29" y="40"/>
                    </a:cubicBezTo>
                    <a:cubicBezTo>
                      <a:pt x="29" y="40"/>
                      <a:pt x="30" y="40"/>
                      <a:pt x="30" y="40"/>
                    </a:cubicBezTo>
                    <a:cubicBezTo>
                      <a:pt x="31" y="39"/>
                      <a:pt x="31" y="39"/>
                      <a:pt x="32" y="38"/>
                    </a:cubicBezTo>
                    <a:cubicBezTo>
                      <a:pt x="32" y="38"/>
                      <a:pt x="32" y="37"/>
                      <a:pt x="32" y="37"/>
                    </a:cubicBezTo>
                    <a:cubicBezTo>
                      <a:pt x="32" y="36"/>
                      <a:pt x="32" y="36"/>
                      <a:pt x="32" y="35"/>
                    </a:cubicBezTo>
                    <a:cubicBezTo>
                      <a:pt x="32" y="35"/>
                      <a:pt x="31" y="34"/>
                      <a:pt x="31" y="34"/>
                    </a:cubicBezTo>
                    <a:cubicBezTo>
                      <a:pt x="31" y="34"/>
                      <a:pt x="30" y="33"/>
                      <a:pt x="29" y="33"/>
                    </a:cubicBezTo>
                    <a:cubicBezTo>
                      <a:pt x="29" y="32"/>
                      <a:pt x="28" y="32"/>
                      <a:pt x="27" y="32"/>
                    </a:cubicBezTo>
                    <a:cubicBezTo>
                      <a:pt x="26" y="31"/>
                      <a:pt x="25" y="31"/>
                      <a:pt x="24" y="31"/>
                    </a:cubicBezTo>
                    <a:cubicBezTo>
                      <a:pt x="23" y="30"/>
                      <a:pt x="23" y="30"/>
                      <a:pt x="22" y="29"/>
                    </a:cubicBezTo>
                    <a:cubicBezTo>
                      <a:pt x="21" y="28"/>
                      <a:pt x="21" y="28"/>
                      <a:pt x="20" y="27"/>
                    </a:cubicBezTo>
                    <a:cubicBezTo>
                      <a:pt x="20" y="26"/>
                      <a:pt x="20" y="25"/>
                      <a:pt x="20" y="24"/>
                    </a:cubicBezTo>
                    <a:cubicBezTo>
                      <a:pt x="20" y="22"/>
                      <a:pt x="20" y="21"/>
                      <a:pt x="21" y="20"/>
                    </a:cubicBezTo>
                    <a:cubicBezTo>
                      <a:pt x="22" y="18"/>
                      <a:pt x="24" y="18"/>
                      <a:pt x="26" y="17"/>
                    </a:cubicBezTo>
                    <a:cubicBezTo>
                      <a:pt x="26" y="15"/>
                      <a:pt x="26" y="15"/>
                      <a:pt x="26" y="15"/>
                    </a:cubicBezTo>
                    <a:cubicBezTo>
                      <a:pt x="26" y="14"/>
                      <a:pt x="26" y="14"/>
                      <a:pt x="27" y="14"/>
                    </a:cubicBezTo>
                    <a:cubicBezTo>
                      <a:pt x="27" y="14"/>
                      <a:pt x="27" y="14"/>
                      <a:pt x="27" y="14"/>
                    </a:cubicBezTo>
                    <a:cubicBezTo>
                      <a:pt x="30" y="13"/>
                      <a:pt x="30" y="13"/>
                      <a:pt x="30" y="13"/>
                    </a:cubicBezTo>
                    <a:cubicBezTo>
                      <a:pt x="30" y="13"/>
                      <a:pt x="31" y="14"/>
                      <a:pt x="31" y="14"/>
                    </a:cubicBezTo>
                    <a:cubicBezTo>
                      <a:pt x="31" y="14"/>
                      <a:pt x="31" y="14"/>
                      <a:pt x="31" y="15"/>
                    </a:cubicBezTo>
                    <a:cubicBezTo>
                      <a:pt x="31" y="17"/>
                      <a:pt x="31" y="17"/>
                      <a:pt x="31" y="17"/>
                    </a:cubicBezTo>
                    <a:cubicBezTo>
                      <a:pt x="31" y="17"/>
                      <a:pt x="32" y="17"/>
                      <a:pt x="32" y="17"/>
                    </a:cubicBezTo>
                    <a:cubicBezTo>
                      <a:pt x="33" y="17"/>
                      <a:pt x="33" y="17"/>
                      <a:pt x="34" y="17"/>
                    </a:cubicBezTo>
                    <a:cubicBezTo>
                      <a:pt x="34" y="17"/>
                      <a:pt x="34" y="17"/>
                      <a:pt x="35" y="17"/>
                    </a:cubicBezTo>
                    <a:cubicBezTo>
                      <a:pt x="35" y="18"/>
                      <a:pt x="35" y="18"/>
                      <a:pt x="35" y="18"/>
                    </a:cubicBezTo>
                    <a:cubicBezTo>
                      <a:pt x="35" y="18"/>
                      <a:pt x="35" y="18"/>
                      <a:pt x="35" y="18"/>
                    </a:cubicBezTo>
                    <a:cubicBezTo>
                      <a:pt x="35" y="19"/>
                      <a:pt x="35" y="19"/>
                      <a:pt x="35" y="19"/>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31" name="Freeform 483"/>
              <p:cNvSpPr/>
              <p:nvPr/>
            </p:nvSpPr>
            <p:spPr bwMode="auto">
              <a:xfrm>
                <a:off x="4071" y="1747"/>
                <a:ext cx="47" cy="36"/>
              </a:xfrm>
              <a:custGeom>
                <a:gdLst>
                  <a:gd name="T0" fmla="*/ 24 w 24"/>
                  <a:gd name="T1" fmla="*/ 9 h 18"/>
                  <a:gd name="T2" fmla="*/ 1 w 24"/>
                  <a:gd name="T3" fmla="*/ 4 h 18"/>
                  <a:gd name="T4" fmla="*/ 1 w 24"/>
                  <a:gd name="T5" fmla="*/ 4 h 18"/>
                  <a:gd name="T6" fmla="*/ 1 w 24"/>
                  <a:gd name="T7" fmla="*/ 4 h 18"/>
                  <a:gd name="T8" fmla="*/ 1 w 24"/>
                  <a:gd name="T9" fmla="*/ 4 h 18"/>
                  <a:gd name="T10" fmla="*/ 1 w 24"/>
                  <a:gd name="T11" fmla="*/ 5 h 18"/>
                  <a:gd name="T12" fmla="*/ 1 w 24"/>
                  <a:gd name="T13" fmla="*/ 5 h 18"/>
                  <a:gd name="T14" fmla="*/ 19 w 24"/>
                  <a:gd name="T15" fmla="*/ 17 h 18"/>
                  <a:gd name="T16" fmla="*/ 21 w 24"/>
                  <a:gd name="T17" fmla="*/ 16 h 18"/>
                  <a:gd name="T18" fmla="*/ 8 w 24"/>
                  <a:gd name="T19" fmla="*/ 5 h 18"/>
                  <a:gd name="T20" fmla="*/ 22 w 24"/>
                  <a:gd name="T21" fmla="*/ 10 h 18"/>
                  <a:gd name="T22" fmla="*/ 24 w 24"/>
                  <a:gd name="T23" fmla="*/ 9 h 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4" h="18">
                    <a:moveTo>
                      <a:pt x="24" y="9"/>
                    </a:moveTo>
                    <a:cubicBezTo>
                      <a:pt x="17" y="0"/>
                      <a:pt x="4" y="3"/>
                      <a:pt x="1" y="4"/>
                    </a:cubicBezTo>
                    <a:cubicBezTo>
                      <a:pt x="1" y="4"/>
                      <a:pt x="1" y="4"/>
                      <a:pt x="1" y="4"/>
                    </a:cubicBezTo>
                    <a:cubicBezTo>
                      <a:pt x="1" y="4"/>
                      <a:pt x="1" y="4"/>
                      <a:pt x="1" y="4"/>
                    </a:cubicBezTo>
                    <a:cubicBezTo>
                      <a:pt x="1" y="4"/>
                      <a:pt x="1" y="4"/>
                      <a:pt x="1" y="4"/>
                    </a:cubicBezTo>
                    <a:cubicBezTo>
                      <a:pt x="0" y="5"/>
                      <a:pt x="1" y="5"/>
                      <a:pt x="1" y="5"/>
                    </a:cubicBezTo>
                    <a:cubicBezTo>
                      <a:pt x="1" y="5"/>
                      <a:pt x="1" y="6"/>
                      <a:pt x="1" y="5"/>
                    </a:cubicBezTo>
                    <a:cubicBezTo>
                      <a:pt x="14" y="8"/>
                      <a:pt x="18" y="16"/>
                      <a:pt x="19" y="17"/>
                    </a:cubicBezTo>
                    <a:cubicBezTo>
                      <a:pt x="21" y="18"/>
                      <a:pt x="21" y="16"/>
                      <a:pt x="21" y="16"/>
                    </a:cubicBezTo>
                    <a:cubicBezTo>
                      <a:pt x="19" y="10"/>
                      <a:pt x="13" y="7"/>
                      <a:pt x="8" y="5"/>
                    </a:cubicBezTo>
                    <a:cubicBezTo>
                      <a:pt x="16" y="6"/>
                      <a:pt x="21" y="10"/>
                      <a:pt x="22" y="10"/>
                    </a:cubicBezTo>
                    <a:cubicBezTo>
                      <a:pt x="24" y="11"/>
                      <a:pt x="24" y="9"/>
                      <a:pt x="24" y="9"/>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32" name="Freeform 484"/>
              <p:cNvSpPr>
                <a:spLocks noEditPoints="1"/>
              </p:cNvSpPr>
              <p:nvPr/>
            </p:nvSpPr>
            <p:spPr bwMode="auto">
              <a:xfrm>
                <a:off x="4436" y="3030"/>
                <a:ext cx="200" cy="168"/>
              </a:xfrm>
              <a:custGeom>
                <a:gdLst>
                  <a:gd name="T0" fmla="*/ 86 w 102"/>
                  <a:gd name="T1" fmla="*/ 15 h 86"/>
                  <a:gd name="T2" fmla="*/ 86 w 102"/>
                  <a:gd name="T3" fmla="*/ 15 h 86"/>
                  <a:gd name="T4" fmla="*/ 84 w 102"/>
                  <a:gd name="T5" fmla="*/ 12 h 86"/>
                  <a:gd name="T6" fmla="*/ 75 w 102"/>
                  <a:gd name="T7" fmla="*/ 12 h 86"/>
                  <a:gd name="T8" fmla="*/ 73 w 102"/>
                  <a:gd name="T9" fmla="*/ 15 h 86"/>
                  <a:gd name="T10" fmla="*/ 68 w 102"/>
                  <a:gd name="T11" fmla="*/ 15 h 86"/>
                  <a:gd name="T12" fmla="*/ 67 w 102"/>
                  <a:gd name="T13" fmla="*/ 8 h 86"/>
                  <a:gd name="T14" fmla="*/ 55 w 102"/>
                  <a:gd name="T15" fmla="*/ 0 h 86"/>
                  <a:gd name="T16" fmla="*/ 46 w 102"/>
                  <a:gd name="T17" fmla="*/ 0 h 86"/>
                  <a:gd name="T18" fmla="*/ 33 w 102"/>
                  <a:gd name="T19" fmla="*/ 9 h 86"/>
                  <a:gd name="T20" fmla="*/ 33 w 102"/>
                  <a:gd name="T21" fmla="*/ 15 h 86"/>
                  <a:gd name="T22" fmla="*/ 28 w 102"/>
                  <a:gd name="T23" fmla="*/ 16 h 86"/>
                  <a:gd name="T24" fmla="*/ 26 w 102"/>
                  <a:gd name="T25" fmla="*/ 13 h 86"/>
                  <a:gd name="T26" fmla="*/ 17 w 102"/>
                  <a:gd name="T27" fmla="*/ 14 h 86"/>
                  <a:gd name="T28" fmla="*/ 15 w 102"/>
                  <a:gd name="T29" fmla="*/ 16 h 86"/>
                  <a:gd name="T30" fmla="*/ 15 w 102"/>
                  <a:gd name="T31" fmla="*/ 16 h 86"/>
                  <a:gd name="T32" fmla="*/ 0 w 102"/>
                  <a:gd name="T33" fmla="*/ 34 h 86"/>
                  <a:gd name="T34" fmla="*/ 0 w 102"/>
                  <a:gd name="T35" fmla="*/ 68 h 86"/>
                  <a:gd name="T36" fmla="*/ 19 w 102"/>
                  <a:gd name="T37" fmla="*/ 86 h 86"/>
                  <a:gd name="T38" fmla="*/ 84 w 102"/>
                  <a:gd name="T39" fmla="*/ 84 h 86"/>
                  <a:gd name="T40" fmla="*/ 102 w 102"/>
                  <a:gd name="T41" fmla="*/ 66 h 86"/>
                  <a:gd name="T42" fmla="*/ 101 w 102"/>
                  <a:gd name="T43" fmla="*/ 32 h 86"/>
                  <a:gd name="T44" fmla="*/ 86 w 102"/>
                  <a:gd name="T45" fmla="*/ 15 h 86"/>
                  <a:gd name="T46" fmla="*/ 39 w 102"/>
                  <a:gd name="T47" fmla="*/ 9 h 86"/>
                  <a:gd name="T48" fmla="*/ 46 w 102"/>
                  <a:gd name="T49" fmla="*/ 6 h 86"/>
                  <a:gd name="T50" fmla="*/ 55 w 102"/>
                  <a:gd name="T51" fmla="*/ 6 h 86"/>
                  <a:gd name="T52" fmla="*/ 61 w 102"/>
                  <a:gd name="T53" fmla="*/ 9 h 86"/>
                  <a:gd name="T54" fmla="*/ 61 w 102"/>
                  <a:gd name="T55" fmla="*/ 15 h 86"/>
                  <a:gd name="T56" fmla="*/ 40 w 102"/>
                  <a:gd name="T57" fmla="*/ 15 h 86"/>
                  <a:gd name="T58" fmla="*/ 39 w 102"/>
                  <a:gd name="T59" fmla="*/ 9 h 8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02" h="86">
                    <a:moveTo>
                      <a:pt x="86" y="15"/>
                    </a:moveTo>
                    <a:cubicBezTo>
                      <a:pt x="86" y="15"/>
                      <a:pt x="86" y="15"/>
                      <a:pt x="86" y="15"/>
                    </a:cubicBezTo>
                    <a:cubicBezTo>
                      <a:pt x="86" y="13"/>
                      <a:pt x="85" y="12"/>
                      <a:pt x="84" y="12"/>
                    </a:cubicBezTo>
                    <a:cubicBezTo>
                      <a:pt x="75" y="12"/>
                      <a:pt x="75" y="12"/>
                      <a:pt x="75" y="12"/>
                    </a:cubicBezTo>
                    <a:cubicBezTo>
                      <a:pt x="74" y="12"/>
                      <a:pt x="73" y="13"/>
                      <a:pt x="73" y="15"/>
                    </a:cubicBezTo>
                    <a:cubicBezTo>
                      <a:pt x="68" y="15"/>
                      <a:pt x="68" y="15"/>
                      <a:pt x="68" y="15"/>
                    </a:cubicBezTo>
                    <a:cubicBezTo>
                      <a:pt x="67" y="8"/>
                      <a:pt x="67" y="8"/>
                      <a:pt x="67" y="8"/>
                    </a:cubicBezTo>
                    <a:cubicBezTo>
                      <a:pt x="67" y="1"/>
                      <a:pt x="62" y="0"/>
                      <a:pt x="55" y="0"/>
                    </a:cubicBezTo>
                    <a:cubicBezTo>
                      <a:pt x="46" y="0"/>
                      <a:pt x="46" y="0"/>
                      <a:pt x="46" y="0"/>
                    </a:cubicBezTo>
                    <a:cubicBezTo>
                      <a:pt x="39" y="0"/>
                      <a:pt x="33" y="2"/>
                      <a:pt x="33" y="9"/>
                    </a:cubicBezTo>
                    <a:cubicBezTo>
                      <a:pt x="33" y="15"/>
                      <a:pt x="33" y="15"/>
                      <a:pt x="33" y="15"/>
                    </a:cubicBezTo>
                    <a:cubicBezTo>
                      <a:pt x="28" y="16"/>
                      <a:pt x="28" y="16"/>
                      <a:pt x="28" y="16"/>
                    </a:cubicBezTo>
                    <a:cubicBezTo>
                      <a:pt x="28" y="14"/>
                      <a:pt x="27" y="13"/>
                      <a:pt x="26" y="13"/>
                    </a:cubicBezTo>
                    <a:cubicBezTo>
                      <a:pt x="17" y="14"/>
                      <a:pt x="17" y="14"/>
                      <a:pt x="17" y="14"/>
                    </a:cubicBezTo>
                    <a:cubicBezTo>
                      <a:pt x="16" y="14"/>
                      <a:pt x="15" y="15"/>
                      <a:pt x="15" y="16"/>
                    </a:cubicBezTo>
                    <a:cubicBezTo>
                      <a:pt x="15" y="16"/>
                      <a:pt x="15" y="16"/>
                      <a:pt x="15" y="16"/>
                    </a:cubicBezTo>
                    <a:cubicBezTo>
                      <a:pt x="6" y="17"/>
                      <a:pt x="0" y="25"/>
                      <a:pt x="0" y="34"/>
                    </a:cubicBezTo>
                    <a:cubicBezTo>
                      <a:pt x="0" y="68"/>
                      <a:pt x="0" y="68"/>
                      <a:pt x="0" y="68"/>
                    </a:cubicBezTo>
                    <a:cubicBezTo>
                      <a:pt x="1" y="78"/>
                      <a:pt x="9" y="86"/>
                      <a:pt x="19" y="86"/>
                    </a:cubicBezTo>
                    <a:cubicBezTo>
                      <a:pt x="84" y="84"/>
                      <a:pt x="84" y="84"/>
                      <a:pt x="84" y="84"/>
                    </a:cubicBezTo>
                    <a:cubicBezTo>
                      <a:pt x="94" y="84"/>
                      <a:pt x="102" y="76"/>
                      <a:pt x="102" y="66"/>
                    </a:cubicBezTo>
                    <a:cubicBezTo>
                      <a:pt x="101" y="32"/>
                      <a:pt x="101" y="32"/>
                      <a:pt x="101" y="32"/>
                    </a:cubicBezTo>
                    <a:cubicBezTo>
                      <a:pt x="101" y="23"/>
                      <a:pt x="94" y="16"/>
                      <a:pt x="86" y="15"/>
                    </a:cubicBezTo>
                    <a:close/>
                    <a:moveTo>
                      <a:pt x="39" y="9"/>
                    </a:moveTo>
                    <a:cubicBezTo>
                      <a:pt x="39" y="8"/>
                      <a:pt x="39" y="6"/>
                      <a:pt x="46" y="6"/>
                    </a:cubicBezTo>
                    <a:cubicBezTo>
                      <a:pt x="55" y="6"/>
                      <a:pt x="55" y="6"/>
                      <a:pt x="55" y="6"/>
                    </a:cubicBezTo>
                    <a:cubicBezTo>
                      <a:pt x="61" y="6"/>
                      <a:pt x="61" y="7"/>
                      <a:pt x="61" y="9"/>
                    </a:cubicBezTo>
                    <a:cubicBezTo>
                      <a:pt x="61" y="15"/>
                      <a:pt x="61" y="15"/>
                      <a:pt x="61" y="15"/>
                    </a:cubicBezTo>
                    <a:cubicBezTo>
                      <a:pt x="40" y="15"/>
                      <a:pt x="40" y="15"/>
                      <a:pt x="40" y="15"/>
                    </a:cubicBezTo>
                    <a:lnTo>
                      <a:pt x="39" y="9"/>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33" name="Freeform 485"/>
              <p:cNvSpPr>
                <a:spLocks noEditPoints="1"/>
              </p:cNvSpPr>
              <p:nvPr/>
            </p:nvSpPr>
            <p:spPr bwMode="auto">
              <a:xfrm>
                <a:off x="3854" y="3071"/>
                <a:ext cx="148" cy="125"/>
              </a:xfrm>
              <a:custGeom>
                <a:gdLst>
                  <a:gd name="T0" fmla="*/ 64 w 76"/>
                  <a:gd name="T1" fmla="*/ 11 h 64"/>
                  <a:gd name="T2" fmla="*/ 64 w 76"/>
                  <a:gd name="T3" fmla="*/ 11 h 64"/>
                  <a:gd name="T4" fmla="*/ 62 w 76"/>
                  <a:gd name="T5" fmla="*/ 9 h 64"/>
                  <a:gd name="T6" fmla="*/ 56 w 76"/>
                  <a:gd name="T7" fmla="*/ 10 h 64"/>
                  <a:gd name="T8" fmla="*/ 54 w 76"/>
                  <a:gd name="T9" fmla="*/ 11 h 64"/>
                  <a:gd name="T10" fmla="*/ 50 w 76"/>
                  <a:gd name="T11" fmla="*/ 11 h 64"/>
                  <a:gd name="T12" fmla="*/ 50 w 76"/>
                  <a:gd name="T13" fmla="*/ 7 h 64"/>
                  <a:gd name="T14" fmla="*/ 41 w 76"/>
                  <a:gd name="T15" fmla="*/ 0 h 64"/>
                  <a:gd name="T16" fmla="*/ 34 w 76"/>
                  <a:gd name="T17" fmla="*/ 0 h 64"/>
                  <a:gd name="T18" fmla="*/ 25 w 76"/>
                  <a:gd name="T19" fmla="*/ 7 h 64"/>
                  <a:gd name="T20" fmla="*/ 25 w 76"/>
                  <a:gd name="T21" fmla="*/ 12 h 64"/>
                  <a:gd name="T22" fmla="*/ 21 w 76"/>
                  <a:gd name="T23" fmla="*/ 12 h 64"/>
                  <a:gd name="T24" fmla="*/ 19 w 76"/>
                  <a:gd name="T25" fmla="*/ 10 h 64"/>
                  <a:gd name="T26" fmla="*/ 13 w 76"/>
                  <a:gd name="T27" fmla="*/ 11 h 64"/>
                  <a:gd name="T28" fmla="*/ 11 w 76"/>
                  <a:gd name="T29" fmla="*/ 12 h 64"/>
                  <a:gd name="T30" fmla="*/ 11 w 76"/>
                  <a:gd name="T31" fmla="*/ 12 h 64"/>
                  <a:gd name="T32" fmla="*/ 0 w 76"/>
                  <a:gd name="T33" fmla="*/ 26 h 64"/>
                  <a:gd name="T34" fmla="*/ 1 w 76"/>
                  <a:gd name="T35" fmla="*/ 51 h 64"/>
                  <a:gd name="T36" fmla="*/ 14 w 76"/>
                  <a:gd name="T37" fmla="*/ 64 h 64"/>
                  <a:gd name="T38" fmla="*/ 63 w 76"/>
                  <a:gd name="T39" fmla="*/ 63 h 64"/>
                  <a:gd name="T40" fmla="*/ 76 w 76"/>
                  <a:gd name="T41" fmla="*/ 49 h 64"/>
                  <a:gd name="T42" fmla="*/ 75 w 76"/>
                  <a:gd name="T43" fmla="*/ 24 h 64"/>
                  <a:gd name="T44" fmla="*/ 64 w 76"/>
                  <a:gd name="T45" fmla="*/ 11 h 64"/>
                  <a:gd name="T46" fmla="*/ 30 w 76"/>
                  <a:gd name="T47" fmla="*/ 7 h 64"/>
                  <a:gd name="T48" fmla="*/ 34 w 76"/>
                  <a:gd name="T49" fmla="*/ 5 h 64"/>
                  <a:gd name="T50" fmla="*/ 41 w 76"/>
                  <a:gd name="T51" fmla="*/ 5 h 64"/>
                  <a:gd name="T52" fmla="*/ 46 w 76"/>
                  <a:gd name="T53" fmla="*/ 7 h 64"/>
                  <a:gd name="T54" fmla="*/ 46 w 76"/>
                  <a:gd name="T55" fmla="*/ 11 h 64"/>
                  <a:gd name="T56" fmla="*/ 30 w 76"/>
                  <a:gd name="T57" fmla="*/ 12 h 64"/>
                  <a:gd name="T58" fmla="*/ 30 w 76"/>
                  <a:gd name="T59" fmla="*/ 7 h 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76" h="64">
                    <a:moveTo>
                      <a:pt x="64" y="11"/>
                    </a:moveTo>
                    <a:cubicBezTo>
                      <a:pt x="64" y="11"/>
                      <a:pt x="64" y="11"/>
                      <a:pt x="64" y="11"/>
                    </a:cubicBezTo>
                    <a:cubicBezTo>
                      <a:pt x="64" y="10"/>
                      <a:pt x="63" y="9"/>
                      <a:pt x="62" y="9"/>
                    </a:cubicBezTo>
                    <a:cubicBezTo>
                      <a:pt x="56" y="10"/>
                      <a:pt x="56" y="10"/>
                      <a:pt x="56" y="10"/>
                    </a:cubicBezTo>
                    <a:cubicBezTo>
                      <a:pt x="55" y="10"/>
                      <a:pt x="54" y="10"/>
                      <a:pt x="54" y="11"/>
                    </a:cubicBezTo>
                    <a:cubicBezTo>
                      <a:pt x="50" y="11"/>
                      <a:pt x="50" y="11"/>
                      <a:pt x="50" y="11"/>
                    </a:cubicBezTo>
                    <a:cubicBezTo>
                      <a:pt x="50" y="7"/>
                      <a:pt x="50" y="7"/>
                      <a:pt x="50" y="7"/>
                    </a:cubicBezTo>
                    <a:cubicBezTo>
                      <a:pt x="50" y="2"/>
                      <a:pt x="46" y="0"/>
                      <a:pt x="41" y="0"/>
                    </a:cubicBezTo>
                    <a:cubicBezTo>
                      <a:pt x="34" y="0"/>
                      <a:pt x="34" y="0"/>
                      <a:pt x="34" y="0"/>
                    </a:cubicBezTo>
                    <a:cubicBezTo>
                      <a:pt x="29" y="0"/>
                      <a:pt x="25" y="2"/>
                      <a:pt x="25" y="7"/>
                    </a:cubicBezTo>
                    <a:cubicBezTo>
                      <a:pt x="25" y="12"/>
                      <a:pt x="25" y="12"/>
                      <a:pt x="25" y="12"/>
                    </a:cubicBezTo>
                    <a:cubicBezTo>
                      <a:pt x="21" y="12"/>
                      <a:pt x="21" y="12"/>
                      <a:pt x="21" y="12"/>
                    </a:cubicBezTo>
                    <a:cubicBezTo>
                      <a:pt x="21" y="11"/>
                      <a:pt x="20" y="10"/>
                      <a:pt x="19" y="10"/>
                    </a:cubicBezTo>
                    <a:cubicBezTo>
                      <a:pt x="13" y="11"/>
                      <a:pt x="13" y="11"/>
                      <a:pt x="13" y="11"/>
                    </a:cubicBezTo>
                    <a:cubicBezTo>
                      <a:pt x="12" y="11"/>
                      <a:pt x="11" y="11"/>
                      <a:pt x="11" y="12"/>
                    </a:cubicBezTo>
                    <a:cubicBezTo>
                      <a:pt x="11" y="12"/>
                      <a:pt x="11" y="12"/>
                      <a:pt x="11" y="12"/>
                    </a:cubicBezTo>
                    <a:cubicBezTo>
                      <a:pt x="5" y="13"/>
                      <a:pt x="0" y="19"/>
                      <a:pt x="0" y="26"/>
                    </a:cubicBezTo>
                    <a:cubicBezTo>
                      <a:pt x="1" y="51"/>
                      <a:pt x="1" y="51"/>
                      <a:pt x="1" y="51"/>
                    </a:cubicBezTo>
                    <a:cubicBezTo>
                      <a:pt x="1" y="58"/>
                      <a:pt x="7" y="64"/>
                      <a:pt x="14" y="64"/>
                    </a:cubicBezTo>
                    <a:cubicBezTo>
                      <a:pt x="63" y="63"/>
                      <a:pt x="63" y="63"/>
                      <a:pt x="63" y="63"/>
                    </a:cubicBezTo>
                    <a:cubicBezTo>
                      <a:pt x="70" y="63"/>
                      <a:pt x="76" y="57"/>
                      <a:pt x="76" y="49"/>
                    </a:cubicBezTo>
                    <a:cubicBezTo>
                      <a:pt x="75" y="24"/>
                      <a:pt x="75" y="24"/>
                      <a:pt x="75" y="24"/>
                    </a:cubicBezTo>
                    <a:cubicBezTo>
                      <a:pt x="75" y="18"/>
                      <a:pt x="70" y="12"/>
                      <a:pt x="64" y="11"/>
                    </a:cubicBezTo>
                    <a:close/>
                    <a:moveTo>
                      <a:pt x="30" y="7"/>
                    </a:moveTo>
                    <a:cubicBezTo>
                      <a:pt x="29" y="6"/>
                      <a:pt x="29" y="5"/>
                      <a:pt x="34" y="5"/>
                    </a:cubicBezTo>
                    <a:cubicBezTo>
                      <a:pt x="41" y="5"/>
                      <a:pt x="41" y="5"/>
                      <a:pt x="41" y="5"/>
                    </a:cubicBezTo>
                    <a:cubicBezTo>
                      <a:pt x="46" y="5"/>
                      <a:pt x="46" y="6"/>
                      <a:pt x="46" y="7"/>
                    </a:cubicBezTo>
                    <a:cubicBezTo>
                      <a:pt x="46" y="11"/>
                      <a:pt x="46" y="11"/>
                      <a:pt x="46" y="11"/>
                    </a:cubicBezTo>
                    <a:cubicBezTo>
                      <a:pt x="30" y="12"/>
                      <a:pt x="30" y="12"/>
                      <a:pt x="30" y="12"/>
                    </a:cubicBezTo>
                    <a:lnTo>
                      <a:pt x="30" y="7"/>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34" name="Freeform 486"/>
              <p:cNvSpPr>
                <a:spLocks noEditPoints="1"/>
              </p:cNvSpPr>
              <p:nvPr/>
            </p:nvSpPr>
            <p:spPr bwMode="auto">
              <a:xfrm>
                <a:off x="4125" y="1869"/>
                <a:ext cx="258" cy="217"/>
              </a:xfrm>
              <a:custGeom>
                <a:gdLst>
                  <a:gd name="T0" fmla="*/ 111 w 132"/>
                  <a:gd name="T1" fmla="*/ 19 h 111"/>
                  <a:gd name="T2" fmla="*/ 111 w 132"/>
                  <a:gd name="T3" fmla="*/ 19 h 111"/>
                  <a:gd name="T4" fmla="*/ 108 w 132"/>
                  <a:gd name="T5" fmla="*/ 16 h 111"/>
                  <a:gd name="T6" fmla="*/ 97 w 132"/>
                  <a:gd name="T7" fmla="*/ 16 h 111"/>
                  <a:gd name="T8" fmla="*/ 94 w 132"/>
                  <a:gd name="T9" fmla="*/ 19 h 111"/>
                  <a:gd name="T10" fmla="*/ 87 w 132"/>
                  <a:gd name="T11" fmla="*/ 19 h 111"/>
                  <a:gd name="T12" fmla="*/ 87 w 132"/>
                  <a:gd name="T13" fmla="*/ 11 h 111"/>
                  <a:gd name="T14" fmla="*/ 71 w 132"/>
                  <a:gd name="T15" fmla="*/ 0 h 111"/>
                  <a:gd name="T16" fmla="*/ 59 w 132"/>
                  <a:gd name="T17" fmla="*/ 0 h 111"/>
                  <a:gd name="T18" fmla="*/ 44 w 132"/>
                  <a:gd name="T19" fmla="*/ 12 h 111"/>
                  <a:gd name="T20" fmla="*/ 44 w 132"/>
                  <a:gd name="T21" fmla="*/ 20 h 111"/>
                  <a:gd name="T22" fmla="*/ 37 w 132"/>
                  <a:gd name="T23" fmla="*/ 21 h 111"/>
                  <a:gd name="T24" fmla="*/ 34 w 132"/>
                  <a:gd name="T25" fmla="*/ 18 h 111"/>
                  <a:gd name="T26" fmla="*/ 23 w 132"/>
                  <a:gd name="T27" fmla="*/ 18 h 111"/>
                  <a:gd name="T28" fmla="*/ 20 w 132"/>
                  <a:gd name="T29" fmla="*/ 21 h 111"/>
                  <a:gd name="T30" fmla="*/ 20 w 132"/>
                  <a:gd name="T31" fmla="*/ 21 h 111"/>
                  <a:gd name="T32" fmla="*/ 1 w 132"/>
                  <a:gd name="T33" fmla="*/ 44 h 111"/>
                  <a:gd name="T34" fmla="*/ 2 w 132"/>
                  <a:gd name="T35" fmla="*/ 88 h 111"/>
                  <a:gd name="T36" fmla="*/ 25 w 132"/>
                  <a:gd name="T37" fmla="*/ 111 h 111"/>
                  <a:gd name="T38" fmla="*/ 109 w 132"/>
                  <a:gd name="T39" fmla="*/ 109 h 111"/>
                  <a:gd name="T40" fmla="*/ 131 w 132"/>
                  <a:gd name="T41" fmla="*/ 85 h 111"/>
                  <a:gd name="T42" fmla="*/ 131 w 132"/>
                  <a:gd name="T43" fmla="*/ 42 h 111"/>
                  <a:gd name="T44" fmla="*/ 111 w 132"/>
                  <a:gd name="T45" fmla="*/ 19 h 111"/>
                  <a:gd name="T46" fmla="*/ 51 w 132"/>
                  <a:gd name="T47" fmla="*/ 12 h 111"/>
                  <a:gd name="T48" fmla="*/ 60 w 132"/>
                  <a:gd name="T49" fmla="*/ 8 h 111"/>
                  <a:gd name="T50" fmla="*/ 71 w 132"/>
                  <a:gd name="T51" fmla="*/ 8 h 111"/>
                  <a:gd name="T52" fmla="*/ 79 w 132"/>
                  <a:gd name="T53" fmla="*/ 12 h 111"/>
                  <a:gd name="T54" fmla="*/ 80 w 132"/>
                  <a:gd name="T55" fmla="*/ 20 h 111"/>
                  <a:gd name="T56" fmla="*/ 52 w 132"/>
                  <a:gd name="T57" fmla="*/ 20 h 111"/>
                  <a:gd name="T58" fmla="*/ 51 w 132"/>
                  <a:gd name="T59" fmla="*/ 12 h 11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32" h="110">
                    <a:moveTo>
                      <a:pt x="111" y="19"/>
                    </a:moveTo>
                    <a:cubicBezTo>
                      <a:pt x="111" y="19"/>
                      <a:pt x="111" y="19"/>
                      <a:pt x="111" y="19"/>
                    </a:cubicBezTo>
                    <a:cubicBezTo>
                      <a:pt x="111" y="17"/>
                      <a:pt x="110" y="16"/>
                      <a:pt x="108" y="16"/>
                    </a:cubicBezTo>
                    <a:cubicBezTo>
                      <a:pt x="97" y="16"/>
                      <a:pt x="97" y="16"/>
                      <a:pt x="97" y="16"/>
                    </a:cubicBezTo>
                    <a:cubicBezTo>
                      <a:pt x="95" y="16"/>
                      <a:pt x="94" y="18"/>
                      <a:pt x="94" y="19"/>
                    </a:cubicBezTo>
                    <a:cubicBezTo>
                      <a:pt x="87" y="19"/>
                      <a:pt x="87" y="19"/>
                      <a:pt x="87" y="19"/>
                    </a:cubicBezTo>
                    <a:cubicBezTo>
                      <a:pt x="87" y="11"/>
                      <a:pt x="87" y="11"/>
                      <a:pt x="87" y="11"/>
                    </a:cubicBezTo>
                    <a:cubicBezTo>
                      <a:pt x="87" y="2"/>
                      <a:pt x="80" y="0"/>
                      <a:pt x="71" y="0"/>
                    </a:cubicBezTo>
                    <a:cubicBezTo>
                      <a:pt x="59" y="0"/>
                      <a:pt x="59" y="0"/>
                      <a:pt x="59" y="0"/>
                    </a:cubicBezTo>
                    <a:cubicBezTo>
                      <a:pt x="51" y="1"/>
                      <a:pt x="43" y="3"/>
                      <a:pt x="44" y="12"/>
                    </a:cubicBezTo>
                    <a:cubicBezTo>
                      <a:pt x="44" y="20"/>
                      <a:pt x="44" y="20"/>
                      <a:pt x="44" y="20"/>
                    </a:cubicBezTo>
                    <a:cubicBezTo>
                      <a:pt x="37" y="21"/>
                      <a:pt x="37" y="21"/>
                      <a:pt x="37" y="21"/>
                    </a:cubicBezTo>
                    <a:cubicBezTo>
                      <a:pt x="37" y="19"/>
                      <a:pt x="36" y="18"/>
                      <a:pt x="34" y="18"/>
                    </a:cubicBezTo>
                    <a:cubicBezTo>
                      <a:pt x="23" y="18"/>
                      <a:pt x="23" y="18"/>
                      <a:pt x="23" y="18"/>
                    </a:cubicBezTo>
                    <a:cubicBezTo>
                      <a:pt x="21" y="18"/>
                      <a:pt x="20" y="19"/>
                      <a:pt x="20" y="21"/>
                    </a:cubicBezTo>
                    <a:cubicBezTo>
                      <a:pt x="20" y="21"/>
                      <a:pt x="20" y="21"/>
                      <a:pt x="20" y="21"/>
                    </a:cubicBezTo>
                    <a:cubicBezTo>
                      <a:pt x="9" y="23"/>
                      <a:pt x="0" y="33"/>
                      <a:pt x="1" y="44"/>
                    </a:cubicBezTo>
                    <a:cubicBezTo>
                      <a:pt x="2" y="88"/>
                      <a:pt x="2" y="88"/>
                      <a:pt x="2" y="88"/>
                    </a:cubicBezTo>
                    <a:cubicBezTo>
                      <a:pt x="2" y="101"/>
                      <a:pt x="12" y="111"/>
                      <a:pt x="25" y="111"/>
                    </a:cubicBezTo>
                    <a:cubicBezTo>
                      <a:pt x="109" y="109"/>
                      <a:pt x="109" y="109"/>
                      <a:pt x="109" y="109"/>
                    </a:cubicBezTo>
                    <a:cubicBezTo>
                      <a:pt x="122" y="108"/>
                      <a:pt x="132" y="98"/>
                      <a:pt x="131" y="85"/>
                    </a:cubicBezTo>
                    <a:cubicBezTo>
                      <a:pt x="131" y="42"/>
                      <a:pt x="131" y="42"/>
                      <a:pt x="131" y="42"/>
                    </a:cubicBezTo>
                    <a:cubicBezTo>
                      <a:pt x="130" y="30"/>
                      <a:pt x="122" y="21"/>
                      <a:pt x="111" y="19"/>
                    </a:cubicBezTo>
                    <a:close/>
                    <a:moveTo>
                      <a:pt x="51" y="12"/>
                    </a:moveTo>
                    <a:cubicBezTo>
                      <a:pt x="51" y="11"/>
                      <a:pt x="51" y="9"/>
                      <a:pt x="60" y="8"/>
                    </a:cubicBezTo>
                    <a:cubicBezTo>
                      <a:pt x="71" y="8"/>
                      <a:pt x="71" y="8"/>
                      <a:pt x="71" y="8"/>
                    </a:cubicBezTo>
                    <a:cubicBezTo>
                      <a:pt x="79" y="8"/>
                      <a:pt x="79" y="10"/>
                      <a:pt x="79" y="12"/>
                    </a:cubicBezTo>
                    <a:cubicBezTo>
                      <a:pt x="80" y="20"/>
                      <a:pt x="80" y="20"/>
                      <a:pt x="80" y="20"/>
                    </a:cubicBezTo>
                    <a:cubicBezTo>
                      <a:pt x="52" y="20"/>
                      <a:pt x="52" y="20"/>
                      <a:pt x="52" y="20"/>
                    </a:cubicBezTo>
                    <a:lnTo>
                      <a:pt x="51" y="12"/>
                    </a:lnTo>
                    <a:close/>
                  </a:path>
                </a:pathLst>
              </a:custGeom>
              <a:solidFill>
                <a:schemeClr val="bg2">
                  <a:lumMod val="2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35" name="Freeform 487"/>
              <p:cNvSpPr>
                <a:spLocks noEditPoints="1"/>
              </p:cNvSpPr>
              <p:nvPr/>
            </p:nvSpPr>
            <p:spPr bwMode="auto">
              <a:xfrm>
                <a:off x="4333" y="2350"/>
                <a:ext cx="217" cy="223"/>
              </a:xfrm>
              <a:custGeom>
                <a:gdLst>
                  <a:gd name="T0" fmla="*/ 110 w 111"/>
                  <a:gd name="T1" fmla="*/ 65 h 114"/>
                  <a:gd name="T2" fmla="*/ 110 w 111"/>
                  <a:gd name="T3" fmla="*/ 20 h 114"/>
                  <a:gd name="T4" fmla="*/ 89 w 111"/>
                  <a:gd name="T5" fmla="*/ 1 h 114"/>
                  <a:gd name="T6" fmla="*/ 19 w 111"/>
                  <a:gd name="T7" fmla="*/ 2 h 114"/>
                  <a:gd name="T8" fmla="*/ 0 w 111"/>
                  <a:gd name="T9" fmla="*/ 23 h 114"/>
                  <a:gd name="T10" fmla="*/ 1 w 111"/>
                  <a:gd name="T11" fmla="*/ 68 h 114"/>
                  <a:gd name="T12" fmla="*/ 21 w 111"/>
                  <a:gd name="T13" fmla="*/ 87 h 114"/>
                  <a:gd name="T14" fmla="*/ 48 w 111"/>
                  <a:gd name="T15" fmla="*/ 87 h 114"/>
                  <a:gd name="T16" fmla="*/ 48 w 111"/>
                  <a:gd name="T17" fmla="*/ 101 h 114"/>
                  <a:gd name="T18" fmla="*/ 16 w 111"/>
                  <a:gd name="T19" fmla="*/ 102 h 114"/>
                  <a:gd name="T20" fmla="*/ 10 w 111"/>
                  <a:gd name="T21" fmla="*/ 108 h 114"/>
                  <a:gd name="T22" fmla="*/ 17 w 111"/>
                  <a:gd name="T23" fmla="*/ 114 h 114"/>
                  <a:gd name="T24" fmla="*/ 97 w 111"/>
                  <a:gd name="T25" fmla="*/ 113 h 114"/>
                  <a:gd name="T26" fmla="*/ 103 w 111"/>
                  <a:gd name="T27" fmla="*/ 106 h 114"/>
                  <a:gd name="T28" fmla="*/ 96 w 111"/>
                  <a:gd name="T29" fmla="*/ 100 h 114"/>
                  <a:gd name="T30" fmla="*/ 65 w 111"/>
                  <a:gd name="T31" fmla="*/ 101 h 114"/>
                  <a:gd name="T32" fmla="*/ 65 w 111"/>
                  <a:gd name="T33" fmla="*/ 86 h 114"/>
                  <a:gd name="T34" fmla="*/ 91 w 111"/>
                  <a:gd name="T35" fmla="*/ 86 h 114"/>
                  <a:gd name="T36" fmla="*/ 110 w 111"/>
                  <a:gd name="T37" fmla="*/ 65 h 114"/>
                  <a:gd name="T38" fmla="*/ 21 w 111"/>
                  <a:gd name="T39" fmla="*/ 79 h 114"/>
                  <a:gd name="T40" fmla="*/ 8 w 111"/>
                  <a:gd name="T41" fmla="*/ 67 h 114"/>
                  <a:gd name="T42" fmla="*/ 7 w 111"/>
                  <a:gd name="T43" fmla="*/ 22 h 114"/>
                  <a:gd name="T44" fmla="*/ 19 w 111"/>
                  <a:gd name="T45" fmla="*/ 10 h 114"/>
                  <a:gd name="T46" fmla="*/ 89 w 111"/>
                  <a:gd name="T47" fmla="*/ 8 h 114"/>
                  <a:gd name="T48" fmla="*/ 102 w 111"/>
                  <a:gd name="T49" fmla="*/ 20 h 114"/>
                  <a:gd name="T50" fmla="*/ 103 w 111"/>
                  <a:gd name="T51" fmla="*/ 65 h 114"/>
                  <a:gd name="T52" fmla="*/ 91 w 111"/>
                  <a:gd name="T53" fmla="*/ 78 h 114"/>
                  <a:gd name="T54" fmla="*/ 21 w 111"/>
                  <a:gd name="T55" fmla="*/ 79 h 11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10" h="114">
                    <a:moveTo>
                      <a:pt x="110" y="65"/>
                    </a:moveTo>
                    <a:cubicBezTo>
                      <a:pt x="110" y="20"/>
                      <a:pt x="110" y="20"/>
                      <a:pt x="110" y="20"/>
                    </a:cubicBezTo>
                    <a:cubicBezTo>
                      <a:pt x="109" y="9"/>
                      <a:pt x="100" y="0"/>
                      <a:pt x="89" y="1"/>
                    </a:cubicBezTo>
                    <a:cubicBezTo>
                      <a:pt x="19" y="2"/>
                      <a:pt x="19" y="2"/>
                      <a:pt x="19" y="2"/>
                    </a:cubicBezTo>
                    <a:cubicBezTo>
                      <a:pt x="8" y="2"/>
                      <a:pt x="0" y="11"/>
                      <a:pt x="0" y="23"/>
                    </a:cubicBezTo>
                    <a:cubicBezTo>
                      <a:pt x="1" y="68"/>
                      <a:pt x="1" y="68"/>
                      <a:pt x="1" y="68"/>
                    </a:cubicBezTo>
                    <a:cubicBezTo>
                      <a:pt x="1" y="79"/>
                      <a:pt x="10" y="87"/>
                      <a:pt x="21" y="87"/>
                    </a:cubicBezTo>
                    <a:cubicBezTo>
                      <a:pt x="48" y="87"/>
                      <a:pt x="48" y="87"/>
                      <a:pt x="48" y="87"/>
                    </a:cubicBezTo>
                    <a:cubicBezTo>
                      <a:pt x="48" y="101"/>
                      <a:pt x="48" y="101"/>
                      <a:pt x="48" y="101"/>
                    </a:cubicBezTo>
                    <a:cubicBezTo>
                      <a:pt x="16" y="102"/>
                      <a:pt x="16" y="102"/>
                      <a:pt x="16" y="102"/>
                    </a:cubicBezTo>
                    <a:cubicBezTo>
                      <a:pt x="13" y="102"/>
                      <a:pt x="10" y="105"/>
                      <a:pt x="10" y="108"/>
                    </a:cubicBezTo>
                    <a:cubicBezTo>
                      <a:pt x="10" y="112"/>
                      <a:pt x="13" y="114"/>
                      <a:pt x="17" y="114"/>
                    </a:cubicBezTo>
                    <a:cubicBezTo>
                      <a:pt x="97" y="113"/>
                      <a:pt x="97" y="113"/>
                      <a:pt x="97" y="113"/>
                    </a:cubicBezTo>
                    <a:cubicBezTo>
                      <a:pt x="100" y="113"/>
                      <a:pt x="103" y="110"/>
                      <a:pt x="103" y="106"/>
                    </a:cubicBezTo>
                    <a:cubicBezTo>
                      <a:pt x="103" y="103"/>
                      <a:pt x="100" y="100"/>
                      <a:pt x="96" y="100"/>
                    </a:cubicBezTo>
                    <a:cubicBezTo>
                      <a:pt x="65" y="101"/>
                      <a:pt x="65" y="101"/>
                      <a:pt x="65" y="101"/>
                    </a:cubicBezTo>
                    <a:cubicBezTo>
                      <a:pt x="65" y="86"/>
                      <a:pt x="65" y="86"/>
                      <a:pt x="65" y="86"/>
                    </a:cubicBezTo>
                    <a:cubicBezTo>
                      <a:pt x="91" y="86"/>
                      <a:pt x="91" y="86"/>
                      <a:pt x="91" y="86"/>
                    </a:cubicBezTo>
                    <a:cubicBezTo>
                      <a:pt x="102" y="86"/>
                      <a:pt x="111" y="76"/>
                      <a:pt x="110" y="65"/>
                    </a:cubicBezTo>
                    <a:close/>
                    <a:moveTo>
                      <a:pt x="21" y="79"/>
                    </a:moveTo>
                    <a:cubicBezTo>
                      <a:pt x="14" y="80"/>
                      <a:pt x="8" y="74"/>
                      <a:pt x="8" y="67"/>
                    </a:cubicBezTo>
                    <a:cubicBezTo>
                      <a:pt x="7" y="22"/>
                      <a:pt x="7" y="22"/>
                      <a:pt x="7" y="22"/>
                    </a:cubicBezTo>
                    <a:cubicBezTo>
                      <a:pt x="7" y="15"/>
                      <a:pt x="13" y="10"/>
                      <a:pt x="19" y="10"/>
                    </a:cubicBezTo>
                    <a:cubicBezTo>
                      <a:pt x="89" y="8"/>
                      <a:pt x="89" y="8"/>
                      <a:pt x="89" y="8"/>
                    </a:cubicBezTo>
                    <a:cubicBezTo>
                      <a:pt x="96" y="8"/>
                      <a:pt x="102" y="13"/>
                      <a:pt x="102" y="20"/>
                    </a:cubicBezTo>
                    <a:cubicBezTo>
                      <a:pt x="103" y="65"/>
                      <a:pt x="103" y="65"/>
                      <a:pt x="103" y="65"/>
                    </a:cubicBezTo>
                    <a:cubicBezTo>
                      <a:pt x="103" y="72"/>
                      <a:pt x="98" y="78"/>
                      <a:pt x="91" y="78"/>
                    </a:cubicBezTo>
                    <a:lnTo>
                      <a:pt x="21" y="79"/>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36" name="Freeform 488"/>
              <p:cNvSpPr/>
              <p:nvPr/>
            </p:nvSpPr>
            <p:spPr bwMode="auto">
              <a:xfrm>
                <a:off x="4366" y="2391"/>
                <a:ext cx="145" cy="15"/>
              </a:xfrm>
              <a:custGeom>
                <a:gdLst>
                  <a:gd name="T0" fmla="*/ 74 w 74"/>
                  <a:gd name="T1" fmla="*/ 3 h 8"/>
                  <a:gd name="T2" fmla="*/ 71 w 74"/>
                  <a:gd name="T3" fmla="*/ 7 h 8"/>
                  <a:gd name="T4" fmla="*/ 4 w 74"/>
                  <a:gd name="T5" fmla="*/ 8 h 8"/>
                  <a:gd name="T6" fmla="*/ 0 w 74"/>
                  <a:gd name="T7" fmla="*/ 5 h 8"/>
                  <a:gd name="T8" fmla="*/ 0 w 74"/>
                  <a:gd name="T9" fmla="*/ 5 h 8"/>
                  <a:gd name="T10" fmla="*/ 4 w 74"/>
                  <a:gd name="T11" fmla="*/ 1 h 8"/>
                  <a:gd name="T12" fmla="*/ 71 w 74"/>
                  <a:gd name="T13" fmla="*/ 0 h 8"/>
                  <a:gd name="T14" fmla="*/ 74 w 74"/>
                  <a:gd name="T15" fmla="*/ 3 h 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4" h="8">
                    <a:moveTo>
                      <a:pt x="74" y="3"/>
                    </a:moveTo>
                    <a:cubicBezTo>
                      <a:pt x="74" y="5"/>
                      <a:pt x="73" y="7"/>
                      <a:pt x="71" y="7"/>
                    </a:cubicBezTo>
                    <a:cubicBezTo>
                      <a:pt x="4" y="8"/>
                      <a:pt x="4" y="8"/>
                      <a:pt x="4" y="8"/>
                    </a:cubicBezTo>
                    <a:cubicBezTo>
                      <a:pt x="2" y="8"/>
                      <a:pt x="0" y="7"/>
                      <a:pt x="0" y="5"/>
                    </a:cubicBezTo>
                    <a:cubicBezTo>
                      <a:pt x="0" y="5"/>
                      <a:pt x="0" y="5"/>
                      <a:pt x="0" y="5"/>
                    </a:cubicBezTo>
                    <a:cubicBezTo>
                      <a:pt x="0" y="3"/>
                      <a:pt x="2" y="2"/>
                      <a:pt x="4" y="1"/>
                    </a:cubicBezTo>
                    <a:cubicBezTo>
                      <a:pt x="71" y="0"/>
                      <a:pt x="71" y="0"/>
                      <a:pt x="71" y="0"/>
                    </a:cubicBezTo>
                    <a:cubicBezTo>
                      <a:pt x="72" y="0"/>
                      <a:pt x="74" y="1"/>
                      <a:pt x="74" y="3"/>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37" name="Freeform 489"/>
              <p:cNvSpPr/>
              <p:nvPr/>
            </p:nvSpPr>
            <p:spPr bwMode="auto">
              <a:xfrm>
                <a:off x="4366" y="2414"/>
                <a:ext cx="145" cy="18"/>
              </a:xfrm>
              <a:custGeom>
                <a:gdLst>
                  <a:gd name="T0" fmla="*/ 74 w 74"/>
                  <a:gd name="T1" fmla="*/ 4 h 9"/>
                  <a:gd name="T2" fmla="*/ 71 w 74"/>
                  <a:gd name="T3" fmla="*/ 7 h 9"/>
                  <a:gd name="T4" fmla="*/ 4 w 74"/>
                  <a:gd name="T5" fmla="*/ 9 h 9"/>
                  <a:gd name="T6" fmla="*/ 0 w 74"/>
                  <a:gd name="T7" fmla="*/ 5 h 9"/>
                  <a:gd name="T8" fmla="*/ 0 w 74"/>
                  <a:gd name="T9" fmla="*/ 5 h 9"/>
                  <a:gd name="T10" fmla="*/ 4 w 74"/>
                  <a:gd name="T11" fmla="*/ 2 h 9"/>
                  <a:gd name="T12" fmla="*/ 71 w 74"/>
                  <a:gd name="T13" fmla="*/ 0 h 9"/>
                  <a:gd name="T14" fmla="*/ 74 w 74"/>
                  <a:gd name="T15" fmla="*/ 4 h 9"/>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4" h="9">
                    <a:moveTo>
                      <a:pt x="74" y="4"/>
                    </a:moveTo>
                    <a:cubicBezTo>
                      <a:pt x="74" y="6"/>
                      <a:pt x="73" y="7"/>
                      <a:pt x="71" y="7"/>
                    </a:cubicBezTo>
                    <a:cubicBezTo>
                      <a:pt x="4" y="9"/>
                      <a:pt x="4" y="9"/>
                      <a:pt x="4" y="9"/>
                    </a:cubicBezTo>
                    <a:cubicBezTo>
                      <a:pt x="2" y="9"/>
                      <a:pt x="1" y="7"/>
                      <a:pt x="0" y="5"/>
                    </a:cubicBezTo>
                    <a:cubicBezTo>
                      <a:pt x="0" y="5"/>
                      <a:pt x="0" y="5"/>
                      <a:pt x="0" y="5"/>
                    </a:cubicBezTo>
                    <a:cubicBezTo>
                      <a:pt x="0" y="4"/>
                      <a:pt x="2" y="2"/>
                      <a:pt x="4" y="2"/>
                    </a:cubicBezTo>
                    <a:cubicBezTo>
                      <a:pt x="71" y="0"/>
                      <a:pt x="71" y="0"/>
                      <a:pt x="71" y="0"/>
                    </a:cubicBezTo>
                    <a:cubicBezTo>
                      <a:pt x="73" y="0"/>
                      <a:pt x="74" y="2"/>
                      <a:pt x="74" y="4"/>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38" name="Freeform 490"/>
              <p:cNvSpPr/>
              <p:nvPr/>
            </p:nvSpPr>
            <p:spPr bwMode="auto">
              <a:xfrm>
                <a:off x="4368" y="2440"/>
                <a:ext cx="145" cy="15"/>
              </a:xfrm>
              <a:custGeom>
                <a:gdLst>
                  <a:gd name="T0" fmla="*/ 74 w 74"/>
                  <a:gd name="T1" fmla="*/ 3 h 8"/>
                  <a:gd name="T2" fmla="*/ 70 w 74"/>
                  <a:gd name="T3" fmla="*/ 7 h 8"/>
                  <a:gd name="T4" fmla="*/ 3 w 74"/>
                  <a:gd name="T5" fmla="*/ 8 h 8"/>
                  <a:gd name="T6" fmla="*/ 0 w 74"/>
                  <a:gd name="T7" fmla="*/ 5 h 8"/>
                  <a:gd name="T8" fmla="*/ 0 w 74"/>
                  <a:gd name="T9" fmla="*/ 5 h 8"/>
                  <a:gd name="T10" fmla="*/ 3 w 74"/>
                  <a:gd name="T11" fmla="*/ 1 h 8"/>
                  <a:gd name="T12" fmla="*/ 70 w 74"/>
                  <a:gd name="T13" fmla="*/ 0 h 8"/>
                  <a:gd name="T14" fmla="*/ 74 w 74"/>
                  <a:gd name="T15" fmla="*/ 3 h 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4" h="8">
                    <a:moveTo>
                      <a:pt x="74" y="3"/>
                    </a:moveTo>
                    <a:cubicBezTo>
                      <a:pt x="74" y="5"/>
                      <a:pt x="72" y="7"/>
                      <a:pt x="70" y="7"/>
                    </a:cubicBezTo>
                    <a:cubicBezTo>
                      <a:pt x="3" y="8"/>
                      <a:pt x="3" y="8"/>
                      <a:pt x="3" y="8"/>
                    </a:cubicBezTo>
                    <a:cubicBezTo>
                      <a:pt x="1" y="8"/>
                      <a:pt x="0" y="7"/>
                      <a:pt x="0" y="5"/>
                    </a:cubicBezTo>
                    <a:cubicBezTo>
                      <a:pt x="0" y="5"/>
                      <a:pt x="0" y="5"/>
                      <a:pt x="0" y="5"/>
                    </a:cubicBezTo>
                    <a:cubicBezTo>
                      <a:pt x="0" y="3"/>
                      <a:pt x="1" y="1"/>
                      <a:pt x="3" y="1"/>
                    </a:cubicBezTo>
                    <a:cubicBezTo>
                      <a:pt x="70" y="0"/>
                      <a:pt x="70" y="0"/>
                      <a:pt x="70" y="0"/>
                    </a:cubicBezTo>
                    <a:cubicBezTo>
                      <a:pt x="72" y="0"/>
                      <a:pt x="74" y="1"/>
                      <a:pt x="74" y="3"/>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39" name="Freeform 491"/>
              <p:cNvSpPr/>
              <p:nvPr/>
            </p:nvSpPr>
            <p:spPr bwMode="auto">
              <a:xfrm>
                <a:off x="4407" y="2463"/>
                <a:ext cx="106" cy="16"/>
              </a:xfrm>
              <a:custGeom>
                <a:gdLst>
                  <a:gd name="T0" fmla="*/ 54 w 54"/>
                  <a:gd name="T1" fmla="*/ 4 h 8"/>
                  <a:gd name="T2" fmla="*/ 51 w 54"/>
                  <a:gd name="T3" fmla="*/ 7 h 8"/>
                  <a:gd name="T4" fmla="*/ 4 w 54"/>
                  <a:gd name="T5" fmla="*/ 8 h 8"/>
                  <a:gd name="T6" fmla="*/ 0 w 54"/>
                  <a:gd name="T7" fmla="*/ 5 h 8"/>
                  <a:gd name="T8" fmla="*/ 0 w 54"/>
                  <a:gd name="T9" fmla="*/ 5 h 8"/>
                  <a:gd name="T10" fmla="*/ 3 w 54"/>
                  <a:gd name="T11" fmla="*/ 1 h 8"/>
                  <a:gd name="T12" fmla="*/ 50 w 54"/>
                  <a:gd name="T13" fmla="*/ 0 h 8"/>
                  <a:gd name="T14" fmla="*/ 54 w 54"/>
                  <a:gd name="T15" fmla="*/ 4 h 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4" h="8">
                    <a:moveTo>
                      <a:pt x="54" y="4"/>
                    </a:moveTo>
                    <a:cubicBezTo>
                      <a:pt x="54" y="6"/>
                      <a:pt x="52" y="7"/>
                      <a:pt x="51" y="7"/>
                    </a:cubicBezTo>
                    <a:cubicBezTo>
                      <a:pt x="4" y="8"/>
                      <a:pt x="4" y="8"/>
                      <a:pt x="4" y="8"/>
                    </a:cubicBezTo>
                    <a:cubicBezTo>
                      <a:pt x="2" y="8"/>
                      <a:pt x="0" y="7"/>
                      <a:pt x="0" y="5"/>
                    </a:cubicBezTo>
                    <a:cubicBezTo>
                      <a:pt x="0" y="5"/>
                      <a:pt x="0" y="5"/>
                      <a:pt x="0" y="5"/>
                    </a:cubicBezTo>
                    <a:cubicBezTo>
                      <a:pt x="0" y="3"/>
                      <a:pt x="2" y="1"/>
                      <a:pt x="3" y="1"/>
                    </a:cubicBezTo>
                    <a:cubicBezTo>
                      <a:pt x="50" y="0"/>
                      <a:pt x="50" y="0"/>
                      <a:pt x="50" y="0"/>
                    </a:cubicBezTo>
                    <a:cubicBezTo>
                      <a:pt x="52" y="0"/>
                      <a:pt x="54" y="2"/>
                      <a:pt x="54" y="4"/>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40" name="Freeform 492"/>
              <p:cNvSpPr>
                <a:spLocks noEditPoints="1"/>
              </p:cNvSpPr>
              <p:nvPr/>
            </p:nvSpPr>
            <p:spPr bwMode="auto">
              <a:xfrm>
                <a:off x="4638" y="1880"/>
                <a:ext cx="185" cy="190"/>
              </a:xfrm>
              <a:custGeom>
                <a:gdLst>
                  <a:gd name="T0" fmla="*/ 94 w 95"/>
                  <a:gd name="T1" fmla="*/ 55 h 97"/>
                  <a:gd name="T2" fmla="*/ 94 w 95"/>
                  <a:gd name="T3" fmla="*/ 17 h 97"/>
                  <a:gd name="T4" fmla="*/ 76 w 95"/>
                  <a:gd name="T5" fmla="*/ 1 h 97"/>
                  <a:gd name="T6" fmla="*/ 17 w 95"/>
                  <a:gd name="T7" fmla="*/ 2 h 97"/>
                  <a:gd name="T8" fmla="*/ 1 w 95"/>
                  <a:gd name="T9" fmla="*/ 19 h 97"/>
                  <a:gd name="T10" fmla="*/ 1 w 95"/>
                  <a:gd name="T11" fmla="*/ 57 h 97"/>
                  <a:gd name="T12" fmla="*/ 19 w 95"/>
                  <a:gd name="T13" fmla="*/ 74 h 97"/>
                  <a:gd name="T14" fmla="*/ 41 w 95"/>
                  <a:gd name="T15" fmla="*/ 73 h 97"/>
                  <a:gd name="T16" fmla="*/ 41 w 95"/>
                  <a:gd name="T17" fmla="*/ 85 h 97"/>
                  <a:gd name="T18" fmla="*/ 15 w 95"/>
                  <a:gd name="T19" fmla="*/ 86 h 97"/>
                  <a:gd name="T20" fmla="*/ 9 w 95"/>
                  <a:gd name="T21" fmla="*/ 92 h 97"/>
                  <a:gd name="T22" fmla="*/ 15 w 95"/>
                  <a:gd name="T23" fmla="*/ 97 h 97"/>
                  <a:gd name="T24" fmla="*/ 83 w 95"/>
                  <a:gd name="T25" fmla="*/ 95 h 97"/>
                  <a:gd name="T26" fmla="*/ 88 w 95"/>
                  <a:gd name="T27" fmla="*/ 90 h 97"/>
                  <a:gd name="T28" fmla="*/ 82 w 95"/>
                  <a:gd name="T29" fmla="*/ 85 h 97"/>
                  <a:gd name="T30" fmla="*/ 56 w 95"/>
                  <a:gd name="T31" fmla="*/ 85 h 97"/>
                  <a:gd name="T32" fmla="*/ 55 w 95"/>
                  <a:gd name="T33" fmla="*/ 73 h 97"/>
                  <a:gd name="T34" fmla="*/ 78 w 95"/>
                  <a:gd name="T35" fmla="*/ 73 h 97"/>
                  <a:gd name="T36" fmla="*/ 94 w 95"/>
                  <a:gd name="T37" fmla="*/ 55 h 97"/>
                  <a:gd name="T38" fmla="*/ 19 w 95"/>
                  <a:gd name="T39" fmla="*/ 67 h 97"/>
                  <a:gd name="T40" fmla="*/ 8 w 95"/>
                  <a:gd name="T41" fmla="*/ 57 h 97"/>
                  <a:gd name="T42" fmla="*/ 7 w 95"/>
                  <a:gd name="T43" fmla="*/ 19 h 97"/>
                  <a:gd name="T44" fmla="*/ 17 w 95"/>
                  <a:gd name="T45" fmla="*/ 8 h 97"/>
                  <a:gd name="T46" fmla="*/ 76 w 95"/>
                  <a:gd name="T47" fmla="*/ 7 h 97"/>
                  <a:gd name="T48" fmla="*/ 87 w 95"/>
                  <a:gd name="T49" fmla="*/ 17 h 97"/>
                  <a:gd name="T50" fmla="*/ 88 w 95"/>
                  <a:gd name="T51" fmla="*/ 55 h 97"/>
                  <a:gd name="T52" fmla="*/ 78 w 95"/>
                  <a:gd name="T53" fmla="*/ 66 h 97"/>
                  <a:gd name="T54" fmla="*/ 19 w 95"/>
                  <a:gd name="T55" fmla="*/ 67 h 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5" h="97">
                    <a:moveTo>
                      <a:pt x="94" y="55"/>
                    </a:moveTo>
                    <a:cubicBezTo>
                      <a:pt x="94" y="17"/>
                      <a:pt x="94" y="17"/>
                      <a:pt x="94" y="17"/>
                    </a:cubicBezTo>
                    <a:cubicBezTo>
                      <a:pt x="93" y="8"/>
                      <a:pt x="86" y="0"/>
                      <a:pt x="76" y="1"/>
                    </a:cubicBezTo>
                    <a:cubicBezTo>
                      <a:pt x="17" y="2"/>
                      <a:pt x="17" y="2"/>
                      <a:pt x="17" y="2"/>
                    </a:cubicBezTo>
                    <a:cubicBezTo>
                      <a:pt x="8" y="2"/>
                      <a:pt x="0" y="10"/>
                      <a:pt x="1" y="19"/>
                    </a:cubicBezTo>
                    <a:cubicBezTo>
                      <a:pt x="1" y="57"/>
                      <a:pt x="1" y="57"/>
                      <a:pt x="1" y="57"/>
                    </a:cubicBezTo>
                    <a:cubicBezTo>
                      <a:pt x="2" y="67"/>
                      <a:pt x="9" y="74"/>
                      <a:pt x="19" y="74"/>
                    </a:cubicBezTo>
                    <a:cubicBezTo>
                      <a:pt x="41" y="73"/>
                      <a:pt x="41" y="73"/>
                      <a:pt x="41" y="73"/>
                    </a:cubicBezTo>
                    <a:cubicBezTo>
                      <a:pt x="41" y="85"/>
                      <a:pt x="41" y="85"/>
                      <a:pt x="41" y="85"/>
                    </a:cubicBezTo>
                    <a:cubicBezTo>
                      <a:pt x="15" y="86"/>
                      <a:pt x="15" y="86"/>
                      <a:pt x="15" y="86"/>
                    </a:cubicBezTo>
                    <a:cubicBezTo>
                      <a:pt x="12" y="86"/>
                      <a:pt x="9" y="89"/>
                      <a:pt x="9" y="92"/>
                    </a:cubicBezTo>
                    <a:cubicBezTo>
                      <a:pt x="10" y="94"/>
                      <a:pt x="12" y="97"/>
                      <a:pt x="15" y="97"/>
                    </a:cubicBezTo>
                    <a:cubicBezTo>
                      <a:pt x="83" y="95"/>
                      <a:pt x="83" y="95"/>
                      <a:pt x="83" y="95"/>
                    </a:cubicBezTo>
                    <a:cubicBezTo>
                      <a:pt x="86" y="95"/>
                      <a:pt x="88" y="93"/>
                      <a:pt x="88" y="90"/>
                    </a:cubicBezTo>
                    <a:cubicBezTo>
                      <a:pt x="88" y="87"/>
                      <a:pt x="85" y="84"/>
                      <a:pt x="82" y="85"/>
                    </a:cubicBezTo>
                    <a:cubicBezTo>
                      <a:pt x="56" y="85"/>
                      <a:pt x="56" y="85"/>
                      <a:pt x="56" y="85"/>
                    </a:cubicBezTo>
                    <a:cubicBezTo>
                      <a:pt x="55" y="73"/>
                      <a:pt x="55" y="73"/>
                      <a:pt x="55" y="73"/>
                    </a:cubicBezTo>
                    <a:cubicBezTo>
                      <a:pt x="78" y="73"/>
                      <a:pt x="78" y="73"/>
                      <a:pt x="78" y="73"/>
                    </a:cubicBezTo>
                    <a:cubicBezTo>
                      <a:pt x="87" y="72"/>
                      <a:pt x="95" y="65"/>
                      <a:pt x="94" y="55"/>
                    </a:cubicBezTo>
                    <a:close/>
                    <a:moveTo>
                      <a:pt x="19" y="67"/>
                    </a:moveTo>
                    <a:cubicBezTo>
                      <a:pt x="13" y="67"/>
                      <a:pt x="8" y="63"/>
                      <a:pt x="8" y="57"/>
                    </a:cubicBezTo>
                    <a:cubicBezTo>
                      <a:pt x="7" y="19"/>
                      <a:pt x="7" y="19"/>
                      <a:pt x="7" y="19"/>
                    </a:cubicBezTo>
                    <a:cubicBezTo>
                      <a:pt x="7" y="13"/>
                      <a:pt x="12" y="8"/>
                      <a:pt x="17" y="8"/>
                    </a:cubicBezTo>
                    <a:cubicBezTo>
                      <a:pt x="76" y="7"/>
                      <a:pt x="76" y="7"/>
                      <a:pt x="76" y="7"/>
                    </a:cubicBezTo>
                    <a:cubicBezTo>
                      <a:pt x="82" y="7"/>
                      <a:pt x="87" y="11"/>
                      <a:pt x="87" y="17"/>
                    </a:cubicBezTo>
                    <a:cubicBezTo>
                      <a:pt x="88" y="55"/>
                      <a:pt x="88" y="55"/>
                      <a:pt x="88" y="55"/>
                    </a:cubicBezTo>
                    <a:cubicBezTo>
                      <a:pt x="88" y="61"/>
                      <a:pt x="83" y="66"/>
                      <a:pt x="78" y="66"/>
                    </a:cubicBezTo>
                    <a:lnTo>
                      <a:pt x="19" y="67"/>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41" name="Freeform 493"/>
              <p:cNvSpPr/>
              <p:nvPr/>
            </p:nvSpPr>
            <p:spPr bwMode="auto">
              <a:xfrm>
                <a:off x="4667" y="1916"/>
                <a:ext cx="123" cy="13"/>
              </a:xfrm>
              <a:custGeom>
                <a:gdLst>
                  <a:gd name="T0" fmla="*/ 63 w 63"/>
                  <a:gd name="T1" fmla="*/ 3 h 7"/>
                  <a:gd name="T2" fmla="*/ 60 w 63"/>
                  <a:gd name="T3" fmla="*/ 6 h 7"/>
                  <a:gd name="T4" fmla="*/ 3 w 63"/>
                  <a:gd name="T5" fmla="*/ 7 h 7"/>
                  <a:gd name="T6" fmla="*/ 0 w 63"/>
                  <a:gd name="T7" fmla="*/ 4 h 7"/>
                  <a:gd name="T8" fmla="*/ 0 w 63"/>
                  <a:gd name="T9" fmla="*/ 4 h 7"/>
                  <a:gd name="T10" fmla="*/ 3 w 63"/>
                  <a:gd name="T11" fmla="*/ 1 h 7"/>
                  <a:gd name="T12" fmla="*/ 60 w 63"/>
                  <a:gd name="T13" fmla="*/ 0 h 7"/>
                  <a:gd name="T14" fmla="*/ 63 w 63"/>
                  <a:gd name="T15" fmla="*/ 3 h 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2" h="7">
                    <a:moveTo>
                      <a:pt x="63" y="3"/>
                    </a:moveTo>
                    <a:cubicBezTo>
                      <a:pt x="63" y="4"/>
                      <a:pt x="62" y="6"/>
                      <a:pt x="60" y="6"/>
                    </a:cubicBezTo>
                    <a:cubicBezTo>
                      <a:pt x="3" y="7"/>
                      <a:pt x="3" y="7"/>
                      <a:pt x="3" y="7"/>
                    </a:cubicBezTo>
                    <a:cubicBezTo>
                      <a:pt x="2" y="7"/>
                      <a:pt x="0" y="6"/>
                      <a:pt x="0" y="4"/>
                    </a:cubicBezTo>
                    <a:cubicBezTo>
                      <a:pt x="0" y="4"/>
                      <a:pt x="0" y="4"/>
                      <a:pt x="0" y="4"/>
                    </a:cubicBezTo>
                    <a:cubicBezTo>
                      <a:pt x="0" y="2"/>
                      <a:pt x="2" y="1"/>
                      <a:pt x="3" y="1"/>
                    </a:cubicBezTo>
                    <a:cubicBezTo>
                      <a:pt x="60" y="0"/>
                      <a:pt x="60" y="0"/>
                      <a:pt x="60" y="0"/>
                    </a:cubicBezTo>
                    <a:cubicBezTo>
                      <a:pt x="62" y="0"/>
                      <a:pt x="63" y="1"/>
                      <a:pt x="63" y="3"/>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42" name="Freeform 494"/>
              <p:cNvSpPr/>
              <p:nvPr/>
            </p:nvSpPr>
            <p:spPr bwMode="auto">
              <a:xfrm>
                <a:off x="4669" y="1935"/>
                <a:ext cx="121" cy="14"/>
              </a:xfrm>
              <a:custGeom>
                <a:gdLst>
                  <a:gd name="T0" fmla="*/ 62 w 62"/>
                  <a:gd name="T1" fmla="*/ 3 h 7"/>
                  <a:gd name="T2" fmla="*/ 59 w 62"/>
                  <a:gd name="T3" fmla="*/ 6 h 7"/>
                  <a:gd name="T4" fmla="*/ 3 w 62"/>
                  <a:gd name="T5" fmla="*/ 7 h 7"/>
                  <a:gd name="T6" fmla="*/ 0 w 62"/>
                  <a:gd name="T7" fmla="*/ 5 h 7"/>
                  <a:gd name="T8" fmla="*/ 0 w 62"/>
                  <a:gd name="T9" fmla="*/ 5 h 7"/>
                  <a:gd name="T10" fmla="*/ 3 w 62"/>
                  <a:gd name="T11" fmla="*/ 2 h 7"/>
                  <a:gd name="T12" fmla="*/ 59 w 62"/>
                  <a:gd name="T13" fmla="*/ 0 h 7"/>
                  <a:gd name="T14" fmla="*/ 62 w 62"/>
                  <a:gd name="T15" fmla="*/ 3 h 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2" h="7">
                    <a:moveTo>
                      <a:pt x="62" y="3"/>
                    </a:moveTo>
                    <a:cubicBezTo>
                      <a:pt x="62" y="5"/>
                      <a:pt x="61" y="6"/>
                      <a:pt x="59" y="6"/>
                    </a:cubicBezTo>
                    <a:cubicBezTo>
                      <a:pt x="3" y="7"/>
                      <a:pt x="3" y="7"/>
                      <a:pt x="3" y="7"/>
                    </a:cubicBezTo>
                    <a:cubicBezTo>
                      <a:pt x="1" y="7"/>
                      <a:pt x="0" y="6"/>
                      <a:pt x="0" y="5"/>
                    </a:cubicBezTo>
                    <a:cubicBezTo>
                      <a:pt x="0" y="5"/>
                      <a:pt x="0" y="5"/>
                      <a:pt x="0" y="5"/>
                    </a:cubicBezTo>
                    <a:cubicBezTo>
                      <a:pt x="0" y="3"/>
                      <a:pt x="1" y="2"/>
                      <a:pt x="3" y="2"/>
                    </a:cubicBezTo>
                    <a:cubicBezTo>
                      <a:pt x="59" y="0"/>
                      <a:pt x="59" y="0"/>
                      <a:pt x="59" y="0"/>
                    </a:cubicBezTo>
                    <a:cubicBezTo>
                      <a:pt x="61" y="0"/>
                      <a:pt x="62" y="2"/>
                      <a:pt x="62" y="3"/>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43" name="Freeform 495"/>
              <p:cNvSpPr/>
              <p:nvPr/>
            </p:nvSpPr>
            <p:spPr bwMode="auto">
              <a:xfrm>
                <a:off x="4669" y="1957"/>
                <a:ext cx="121" cy="13"/>
              </a:xfrm>
              <a:custGeom>
                <a:gdLst>
                  <a:gd name="T0" fmla="*/ 62 w 62"/>
                  <a:gd name="T1" fmla="*/ 3 h 7"/>
                  <a:gd name="T2" fmla="*/ 60 w 62"/>
                  <a:gd name="T3" fmla="*/ 6 h 7"/>
                  <a:gd name="T4" fmla="*/ 3 w 62"/>
                  <a:gd name="T5" fmla="*/ 7 h 7"/>
                  <a:gd name="T6" fmla="*/ 0 w 62"/>
                  <a:gd name="T7" fmla="*/ 4 h 7"/>
                  <a:gd name="T8" fmla="*/ 0 w 62"/>
                  <a:gd name="T9" fmla="*/ 4 h 7"/>
                  <a:gd name="T10" fmla="*/ 3 w 62"/>
                  <a:gd name="T11" fmla="*/ 1 h 7"/>
                  <a:gd name="T12" fmla="*/ 59 w 62"/>
                  <a:gd name="T13" fmla="*/ 0 h 7"/>
                  <a:gd name="T14" fmla="*/ 62 w 62"/>
                  <a:gd name="T15" fmla="*/ 3 h 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2" h="7">
                    <a:moveTo>
                      <a:pt x="62" y="3"/>
                    </a:moveTo>
                    <a:cubicBezTo>
                      <a:pt x="62" y="4"/>
                      <a:pt x="61" y="6"/>
                      <a:pt x="60" y="6"/>
                    </a:cubicBezTo>
                    <a:cubicBezTo>
                      <a:pt x="3" y="7"/>
                      <a:pt x="3" y="7"/>
                      <a:pt x="3" y="7"/>
                    </a:cubicBezTo>
                    <a:cubicBezTo>
                      <a:pt x="1" y="7"/>
                      <a:pt x="0" y="6"/>
                      <a:pt x="0" y="4"/>
                    </a:cubicBezTo>
                    <a:cubicBezTo>
                      <a:pt x="0" y="4"/>
                      <a:pt x="0" y="4"/>
                      <a:pt x="0" y="4"/>
                    </a:cubicBezTo>
                    <a:cubicBezTo>
                      <a:pt x="0" y="3"/>
                      <a:pt x="1" y="1"/>
                      <a:pt x="3" y="1"/>
                    </a:cubicBezTo>
                    <a:cubicBezTo>
                      <a:pt x="59" y="0"/>
                      <a:pt x="59" y="0"/>
                      <a:pt x="59" y="0"/>
                    </a:cubicBezTo>
                    <a:cubicBezTo>
                      <a:pt x="61" y="0"/>
                      <a:pt x="62" y="1"/>
                      <a:pt x="62" y="3"/>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44" name="Freeform 496"/>
              <p:cNvSpPr/>
              <p:nvPr/>
            </p:nvSpPr>
            <p:spPr bwMode="auto">
              <a:xfrm>
                <a:off x="4702" y="1976"/>
                <a:ext cx="90" cy="14"/>
              </a:xfrm>
              <a:custGeom>
                <a:gdLst>
                  <a:gd name="T0" fmla="*/ 46 w 46"/>
                  <a:gd name="T1" fmla="*/ 3 h 7"/>
                  <a:gd name="T2" fmla="*/ 43 w 46"/>
                  <a:gd name="T3" fmla="*/ 6 h 7"/>
                  <a:gd name="T4" fmla="*/ 3 w 46"/>
                  <a:gd name="T5" fmla="*/ 7 h 7"/>
                  <a:gd name="T6" fmla="*/ 0 w 46"/>
                  <a:gd name="T7" fmla="*/ 4 h 7"/>
                  <a:gd name="T8" fmla="*/ 0 w 46"/>
                  <a:gd name="T9" fmla="*/ 4 h 7"/>
                  <a:gd name="T10" fmla="*/ 3 w 46"/>
                  <a:gd name="T11" fmla="*/ 1 h 7"/>
                  <a:gd name="T12" fmla="*/ 43 w 46"/>
                  <a:gd name="T13" fmla="*/ 0 h 7"/>
                  <a:gd name="T14" fmla="*/ 46 w 46"/>
                  <a:gd name="T15" fmla="*/ 3 h 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6" h="7">
                    <a:moveTo>
                      <a:pt x="46" y="3"/>
                    </a:moveTo>
                    <a:cubicBezTo>
                      <a:pt x="46" y="5"/>
                      <a:pt x="44" y="6"/>
                      <a:pt x="43" y="6"/>
                    </a:cubicBezTo>
                    <a:cubicBezTo>
                      <a:pt x="3" y="7"/>
                      <a:pt x="3" y="7"/>
                      <a:pt x="3" y="7"/>
                    </a:cubicBezTo>
                    <a:cubicBezTo>
                      <a:pt x="1" y="7"/>
                      <a:pt x="0" y="6"/>
                      <a:pt x="0" y="4"/>
                    </a:cubicBezTo>
                    <a:cubicBezTo>
                      <a:pt x="0" y="4"/>
                      <a:pt x="0" y="4"/>
                      <a:pt x="0" y="4"/>
                    </a:cubicBezTo>
                    <a:cubicBezTo>
                      <a:pt x="0" y="3"/>
                      <a:pt x="1" y="1"/>
                      <a:pt x="3" y="1"/>
                    </a:cubicBezTo>
                    <a:cubicBezTo>
                      <a:pt x="43" y="0"/>
                      <a:pt x="43" y="0"/>
                      <a:pt x="43" y="0"/>
                    </a:cubicBezTo>
                    <a:cubicBezTo>
                      <a:pt x="44" y="0"/>
                      <a:pt x="46" y="2"/>
                      <a:pt x="46" y="3"/>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45" name="Freeform 497"/>
              <p:cNvSpPr>
                <a:spLocks noEditPoints="1"/>
              </p:cNvSpPr>
              <p:nvPr/>
            </p:nvSpPr>
            <p:spPr bwMode="auto">
              <a:xfrm>
                <a:off x="4575" y="2868"/>
                <a:ext cx="160" cy="164"/>
              </a:xfrm>
              <a:custGeom>
                <a:gdLst>
                  <a:gd name="T0" fmla="*/ 82 w 82"/>
                  <a:gd name="T1" fmla="*/ 48 h 84"/>
                  <a:gd name="T2" fmla="*/ 82 w 82"/>
                  <a:gd name="T3" fmla="*/ 15 h 84"/>
                  <a:gd name="T4" fmla="*/ 66 w 82"/>
                  <a:gd name="T5" fmla="*/ 0 h 84"/>
                  <a:gd name="T6" fmla="*/ 15 w 82"/>
                  <a:gd name="T7" fmla="*/ 1 h 84"/>
                  <a:gd name="T8" fmla="*/ 0 w 82"/>
                  <a:gd name="T9" fmla="*/ 16 h 84"/>
                  <a:gd name="T10" fmla="*/ 1 w 82"/>
                  <a:gd name="T11" fmla="*/ 50 h 84"/>
                  <a:gd name="T12" fmla="*/ 16 w 82"/>
                  <a:gd name="T13" fmla="*/ 64 h 84"/>
                  <a:gd name="T14" fmla="*/ 36 w 82"/>
                  <a:gd name="T15" fmla="*/ 64 h 84"/>
                  <a:gd name="T16" fmla="*/ 36 w 82"/>
                  <a:gd name="T17" fmla="*/ 74 h 84"/>
                  <a:gd name="T18" fmla="*/ 13 w 82"/>
                  <a:gd name="T19" fmla="*/ 75 h 84"/>
                  <a:gd name="T20" fmla="*/ 8 w 82"/>
                  <a:gd name="T21" fmla="*/ 80 h 84"/>
                  <a:gd name="T22" fmla="*/ 13 w 82"/>
                  <a:gd name="T23" fmla="*/ 84 h 84"/>
                  <a:gd name="T24" fmla="*/ 72 w 82"/>
                  <a:gd name="T25" fmla="*/ 83 h 84"/>
                  <a:gd name="T26" fmla="*/ 77 w 82"/>
                  <a:gd name="T27" fmla="*/ 78 h 84"/>
                  <a:gd name="T28" fmla="*/ 72 w 82"/>
                  <a:gd name="T29" fmla="*/ 74 h 84"/>
                  <a:gd name="T30" fmla="*/ 49 w 82"/>
                  <a:gd name="T31" fmla="*/ 74 h 84"/>
                  <a:gd name="T32" fmla="*/ 48 w 82"/>
                  <a:gd name="T33" fmla="*/ 64 h 84"/>
                  <a:gd name="T34" fmla="*/ 68 w 82"/>
                  <a:gd name="T35" fmla="*/ 63 h 84"/>
                  <a:gd name="T36" fmla="*/ 82 w 82"/>
                  <a:gd name="T37" fmla="*/ 48 h 84"/>
                  <a:gd name="T38" fmla="*/ 16 w 82"/>
                  <a:gd name="T39" fmla="*/ 58 h 84"/>
                  <a:gd name="T40" fmla="*/ 7 w 82"/>
                  <a:gd name="T41" fmla="*/ 49 h 84"/>
                  <a:gd name="T42" fmla="*/ 6 w 82"/>
                  <a:gd name="T43" fmla="*/ 16 h 84"/>
                  <a:gd name="T44" fmla="*/ 15 w 82"/>
                  <a:gd name="T45" fmla="*/ 7 h 84"/>
                  <a:gd name="T46" fmla="*/ 67 w 82"/>
                  <a:gd name="T47" fmla="*/ 6 h 84"/>
                  <a:gd name="T48" fmla="*/ 76 w 82"/>
                  <a:gd name="T49" fmla="*/ 15 h 84"/>
                  <a:gd name="T50" fmla="*/ 77 w 82"/>
                  <a:gd name="T51" fmla="*/ 48 h 84"/>
                  <a:gd name="T52" fmla="*/ 68 w 82"/>
                  <a:gd name="T53" fmla="*/ 57 h 84"/>
                  <a:gd name="T54" fmla="*/ 16 w 82"/>
                  <a:gd name="T55" fmla="*/ 58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82" h="84">
                    <a:moveTo>
                      <a:pt x="82" y="48"/>
                    </a:moveTo>
                    <a:cubicBezTo>
                      <a:pt x="82" y="15"/>
                      <a:pt x="82" y="15"/>
                      <a:pt x="82" y="15"/>
                    </a:cubicBezTo>
                    <a:cubicBezTo>
                      <a:pt x="81" y="7"/>
                      <a:pt x="75" y="0"/>
                      <a:pt x="66" y="0"/>
                    </a:cubicBezTo>
                    <a:cubicBezTo>
                      <a:pt x="15" y="1"/>
                      <a:pt x="15" y="1"/>
                      <a:pt x="15" y="1"/>
                    </a:cubicBezTo>
                    <a:cubicBezTo>
                      <a:pt x="7" y="2"/>
                      <a:pt x="0" y="8"/>
                      <a:pt x="0" y="16"/>
                    </a:cubicBezTo>
                    <a:cubicBezTo>
                      <a:pt x="1" y="50"/>
                      <a:pt x="1" y="50"/>
                      <a:pt x="1" y="50"/>
                    </a:cubicBezTo>
                    <a:cubicBezTo>
                      <a:pt x="1" y="58"/>
                      <a:pt x="8" y="64"/>
                      <a:pt x="16" y="64"/>
                    </a:cubicBezTo>
                    <a:cubicBezTo>
                      <a:pt x="36" y="64"/>
                      <a:pt x="36" y="64"/>
                      <a:pt x="36" y="64"/>
                    </a:cubicBezTo>
                    <a:cubicBezTo>
                      <a:pt x="36" y="74"/>
                      <a:pt x="36" y="74"/>
                      <a:pt x="36" y="74"/>
                    </a:cubicBezTo>
                    <a:cubicBezTo>
                      <a:pt x="13" y="75"/>
                      <a:pt x="13" y="75"/>
                      <a:pt x="13" y="75"/>
                    </a:cubicBezTo>
                    <a:cubicBezTo>
                      <a:pt x="10" y="75"/>
                      <a:pt x="8" y="77"/>
                      <a:pt x="8" y="80"/>
                    </a:cubicBezTo>
                    <a:cubicBezTo>
                      <a:pt x="8" y="82"/>
                      <a:pt x="10" y="84"/>
                      <a:pt x="13" y="84"/>
                    </a:cubicBezTo>
                    <a:cubicBezTo>
                      <a:pt x="72" y="83"/>
                      <a:pt x="72" y="83"/>
                      <a:pt x="72" y="83"/>
                    </a:cubicBezTo>
                    <a:cubicBezTo>
                      <a:pt x="75" y="83"/>
                      <a:pt x="77" y="81"/>
                      <a:pt x="77" y="78"/>
                    </a:cubicBezTo>
                    <a:cubicBezTo>
                      <a:pt x="77" y="76"/>
                      <a:pt x="74" y="74"/>
                      <a:pt x="72" y="74"/>
                    </a:cubicBezTo>
                    <a:cubicBezTo>
                      <a:pt x="49" y="74"/>
                      <a:pt x="49" y="74"/>
                      <a:pt x="49" y="74"/>
                    </a:cubicBezTo>
                    <a:cubicBezTo>
                      <a:pt x="48" y="64"/>
                      <a:pt x="48" y="64"/>
                      <a:pt x="48" y="64"/>
                    </a:cubicBezTo>
                    <a:cubicBezTo>
                      <a:pt x="68" y="63"/>
                      <a:pt x="68" y="63"/>
                      <a:pt x="68" y="63"/>
                    </a:cubicBezTo>
                    <a:cubicBezTo>
                      <a:pt x="76" y="63"/>
                      <a:pt x="82" y="56"/>
                      <a:pt x="82" y="48"/>
                    </a:cubicBezTo>
                    <a:close/>
                    <a:moveTo>
                      <a:pt x="16" y="58"/>
                    </a:moveTo>
                    <a:cubicBezTo>
                      <a:pt x="11" y="59"/>
                      <a:pt x="7" y="55"/>
                      <a:pt x="7" y="49"/>
                    </a:cubicBezTo>
                    <a:cubicBezTo>
                      <a:pt x="6" y="16"/>
                      <a:pt x="6" y="16"/>
                      <a:pt x="6" y="16"/>
                    </a:cubicBezTo>
                    <a:cubicBezTo>
                      <a:pt x="6" y="11"/>
                      <a:pt x="10" y="7"/>
                      <a:pt x="15" y="7"/>
                    </a:cubicBezTo>
                    <a:cubicBezTo>
                      <a:pt x="67" y="6"/>
                      <a:pt x="67" y="6"/>
                      <a:pt x="67" y="6"/>
                    </a:cubicBezTo>
                    <a:cubicBezTo>
                      <a:pt x="72" y="6"/>
                      <a:pt x="76" y="10"/>
                      <a:pt x="76" y="15"/>
                    </a:cubicBezTo>
                    <a:cubicBezTo>
                      <a:pt x="77" y="48"/>
                      <a:pt x="77" y="48"/>
                      <a:pt x="77" y="48"/>
                    </a:cubicBezTo>
                    <a:cubicBezTo>
                      <a:pt x="77" y="53"/>
                      <a:pt x="73" y="57"/>
                      <a:pt x="68" y="57"/>
                    </a:cubicBezTo>
                    <a:lnTo>
                      <a:pt x="16" y="58"/>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46" name="Freeform 498"/>
              <p:cNvSpPr/>
              <p:nvPr/>
            </p:nvSpPr>
            <p:spPr bwMode="auto">
              <a:xfrm>
                <a:off x="4601" y="2897"/>
                <a:ext cx="107" cy="14"/>
              </a:xfrm>
              <a:custGeom>
                <a:gdLst>
                  <a:gd name="T0" fmla="*/ 55 w 55"/>
                  <a:gd name="T1" fmla="*/ 3 h 7"/>
                  <a:gd name="T2" fmla="*/ 53 w 55"/>
                  <a:gd name="T3" fmla="*/ 5 h 7"/>
                  <a:gd name="T4" fmla="*/ 3 w 55"/>
                  <a:gd name="T5" fmla="*/ 7 h 7"/>
                  <a:gd name="T6" fmla="*/ 0 w 55"/>
                  <a:gd name="T7" fmla="*/ 4 h 7"/>
                  <a:gd name="T8" fmla="*/ 0 w 55"/>
                  <a:gd name="T9" fmla="*/ 4 h 7"/>
                  <a:gd name="T10" fmla="*/ 3 w 55"/>
                  <a:gd name="T11" fmla="*/ 1 h 7"/>
                  <a:gd name="T12" fmla="*/ 52 w 55"/>
                  <a:gd name="T13" fmla="*/ 0 h 7"/>
                  <a:gd name="T14" fmla="*/ 55 w 55"/>
                  <a:gd name="T15" fmla="*/ 3 h 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5" h="7">
                    <a:moveTo>
                      <a:pt x="55" y="3"/>
                    </a:moveTo>
                    <a:cubicBezTo>
                      <a:pt x="55" y="4"/>
                      <a:pt x="54" y="5"/>
                      <a:pt x="53" y="5"/>
                    </a:cubicBezTo>
                    <a:cubicBezTo>
                      <a:pt x="3" y="7"/>
                      <a:pt x="3" y="7"/>
                      <a:pt x="3" y="7"/>
                    </a:cubicBezTo>
                    <a:cubicBezTo>
                      <a:pt x="2" y="7"/>
                      <a:pt x="0" y="5"/>
                      <a:pt x="0" y="4"/>
                    </a:cubicBezTo>
                    <a:cubicBezTo>
                      <a:pt x="0" y="4"/>
                      <a:pt x="0" y="4"/>
                      <a:pt x="0" y="4"/>
                    </a:cubicBezTo>
                    <a:cubicBezTo>
                      <a:pt x="0" y="3"/>
                      <a:pt x="1" y="1"/>
                      <a:pt x="3" y="1"/>
                    </a:cubicBezTo>
                    <a:cubicBezTo>
                      <a:pt x="52" y="0"/>
                      <a:pt x="52" y="0"/>
                      <a:pt x="52" y="0"/>
                    </a:cubicBezTo>
                    <a:cubicBezTo>
                      <a:pt x="54" y="0"/>
                      <a:pt x="55" y="1"/>
                      <a:pt x="55" y="3"/>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47" name="Freeform 499"/>
              <p:cNvSpPr/>
              <p:nvPr/>
            </p:nvSpPr>
            <p:spPr bwMode="auto">
              <a:xfrm>
                <a:off x="4603" y="2917"/>
                <a:ext cx="105" cy="11"/>
              </a:xfrm>
              <a:custGeom>
                <a:gdLst>
                  <a:gd name="T0" fmla="*/ 54 w 54"/>
                  <a:gd name="T1" fmla="*/ 2 h 6"/>
                  <a:gd name="T2" fmla="*/ 52 w 54"/>
                  <a:gd name="T3" fmla="*/ 5 h 6"/>
                  <a:gd name="T4" fmla="*/ 2 w 54"/>
                  <a:gd name="T5" fmla="*/ 6 h 6"/>
                  <a:gd name="T6" fmla="*/ 0 w 54"/>
                  <a:gd name="T7" fmla="*/ 3 h 6"/>
                  <a:gd name="T8" fmla="*/ 0 w 54"/>
                  <a:gd name="T9" fmla="*/ 3 h 6"/>
                  <a:gd name="T10" fmla="*/ 2 w 54"/>
                  <a:gd name="T11" fmla="*/ 1 h 6"/>
                  <a:gd name="T12" fmla="*/ 52 w 54"/>
                  <a:gd name="T13" fmla="*/ 0 h 6"/>
                  <a:gd name="T14" fmla="*/ 54 w 54"/>
                  <a:gd name="T15" fmla="*/ 2 h 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4" h="6">
                    <a:moveTo>
                      <a:pt x="54" y="2"/>
                    </a:moveTo>
                    <a:cubicBezTo>
                      <a:pt x="54" y="3"/>
                      <a:pt x="53" y="5"/>
                      <a:pt x="52" y="5"/>
                    </a:cubicBezTo>
                    <a:cubicBezTo>
                      <a:pt x="2" y="6"/>
                      <a:pt x="2" y="6"/>
                      <a:pt x="2" y="6"/>
                    </a:cubicBezTo>
                    <a:cubicBezTo>
                      <a:pt x="1" y="6"/>
                      <a:pt x="0" y="5"/>
                      <a:pt x="0" y="3"/>
                    </a:cubicBezTo>
                    <a:cubicBezTo>
                      <a:pt x="0" y="3"/>
                      <a:pt x="0" y="3"/>
                      <a:pt x="0" y="3"/>
                    </a:cubicBezTo>
                    <a:cubicBezTo>
                      <a:pt x="0" y="2"/>
                      <a:pt x="1" y="1"/>
                      <a:pt x="2" y="1"/>
                    </a:cubicBezTo>
                    <a:cubicBezTo>
                      <a:pt x="52" y="0"/>
                      <a:pt x="52" y="0"/>
                      <a:pt x="52" y="0"/>
                    </a:cubicBezTo>
                    <a:cubicBezTo>
                      <a:pt x="53" y="0"/>
                      <a:pt x="54" y="1"/>
                      <a:pt x="54" y="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48" name="Freeform 500"/>
              <p:cNvSpPr/>
              <p:nvPr/>
            </p:nvSpPr>
            <p:spPr bwMode="auto">
              <a:xfrm>
                <a:off x="4603" y="2934"/>
                <a:ext cx="105" cy="12"/>
              </a:xfrm>
              <a:custGeom>
                <a:gdLst>
                  <a:gd name="T0" fmla="*/ 54 w 54"/>
                  <a:gd name="T1" fmla="*/ 2 h 6"/>
                  <a:gd name="T2" fmla="*/ 52 w 54"/>
                  <a:gd name="T3" fmla="*/ 5 h 6"/>
                  <a:gd name="T4" fmla="*/ 2 w 54"/>
                  <a:gd name="T5" fmla="*/ 6 h 6"/>
                  <a:gd name="T6" fmla="*/ 0 w 54"/>
                  <a:gd name="T7" fmla="*/ 3 h 6"/>
                  <a:gd name="T8" fmla="*/ 0 w 54"/>
                  <a:gd name="T9" fmla="*/ 3 h 6"/>
                  <a:gd name="T10" fmla="*/ 2 w 54"/>
                  <a:gd name="T11" fmla="*/ 1 h 6"/>
                  <a:gd name="T12" fmla="*/ 52 w 54"/>
                  <a:gd name="T13" fmla="*/ 0 h 6"/>
                  <a:gd name="T14" fmla="*/ 54 w 54"/>
                  <a:gd name="T15" fmla="*/ 2 h 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4" h="6">
                    <a:moveTo>
                      <a:pt x="54" y="2"/>
                    </a:moveTo>
                    <a:cubicBezTo>
                      <a:pt x="54" y="4"/>
                      <a:pt x="53" y="5"/>
                      <a:pt x="52" y="5"/>
                    </a:cubicBezTo>
                    <a:cubicBezTo>
                      <a:pt x="2" y="6"/>
                      <a:pt x="2" y="6"/>
                      <a:pt x="2" y="6"/>
                    </a:cubicBezTo>
                    <a:cubicBezTo>
                      <a:pt x="1" y="6"/>
                      <a:pt x="0" y="5"/>
                      <a:pt x="0" y="3"/>
                    </a:cubicBezTo>
                    <a:cubicBezTo>
                      <a:pt x="0" y="3"/>
                      <a:pt x="0" y="3"/>
                      <a:pt x="0" y="3"/>
                    </a:cubicBezTo>
                    <a:cubicBezTo>
                      <a:pt x="0" y="2"/>
                      <a:pt x="1" y="1"/>
                      <a:pt x="2" y="1"/>
                    </a:cubicBezTo>
                    <a:cubicBezTo>
                      <a:pt x="52" y="0"/>
                      <a:pt x="52" y="0"/>
                      <a:pt x="52" y="0"/>
                    </a:cubicBezTo>
                    <a:cubicBezTo>
                      <a:pt x="53" y="0"/>
                      <a:pt x="54" y="1"/>
                      <a:pt x="54" y="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49" name="Freeform 501"/>
              <p:cNvSpPr/>
              <p:nvPr/>
            </p:nvSpPr>
            <p:spPr bwMode="auto">
              <a:xfrm>
                <a:off x="4632" y="2952"/>
                <a:ext cx="78" cy="12"/>
              </a:xfrm>
              <a:custGeom>
                <a:gdLst>
                  <a:gd name="T0" fmla="*/ 40 w 40"/>
                  <a:gd name="T1" fmla="*/ 2 h 6"/>
                  <a:gd name="T2" fmla="*/ 37 w 40"/>
                  <a:gd name="T3" fmla="*/ 5 h 6"/>
                  <a:gd name="T4" fmla="*/ 2 w 40"/>
                  <a:gd name="T5" fmla="*/ 6 h 6"/>
                  <a:gd name="T6" fmla="*/ 0 w 40"/>
                  <a:gd name="T7" fmla="*/ 3 h 6"/>
                  <a:gd name="T8" fmla="*/ 0 w 40"/>
                  <a:gd name="T9" fmla="*/ 3 h 6"/>
                  <a:gd name="T10" fmla="*/ 2 w 40"/>
                  <a:gd name="T11" fmla="*/ 1 h 6"/>
                  <a:gd name="T12" fmla="*/ 37 w 40"/>
                  <a:gd name="T13" fmla="*/ 0 h 6"/>
                  <a:gd name="T14" fmla="*/ 40 w 40"/>
                  <a:gd name="T15" fmla="*/ 2 h 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0" h="6">
                    <a:moveTo>
                      <a:pt x="40" y="2"/>
                    </a:moveTo>
                    <a:cubicBezTo>
                      <a:pt x="40" y="4"/>
                      <a:pt x="39" y="5"/>
                      <a:pt x="37" y="5"/>
                    </a:cubicBezTo>
                    <a:cubicBezTo>
                      <a:pt x="2" y="6"/>
                      <a:pt x="2" y="6"/>
                      <a:pt x="2" y="6"/>
                    </a:cubicBezTo>
                    <a:cubicBezTo>
                      <a:pt x="1" y="6"/>
                      <a:pt x="0" y="5"/>
                      <a:pt x="0" y="3"/>
                    </a:cubicBezTo>
                    <a:cubicBezTo>
                      <a:pt x="0" y="3"/>
                      <a:pt x="0" y="3"/>
                      <a:pt x="0" y="3"/>
                    </a:cubicBezTo>
                    <a:cubicBezTo>
                      <a:pt x="0" y="2"/>
                      <a:pt x="1" y="1"/>
                      <a:pt x="2" y="1"/>
                    </a:cubicBezTo>
                    <a:cubicBezTo>
                      <a:pt x="37" y="0"/>
                      <a:pt x="37" y="0"/>
                      <a:pt x="37" y="0"/>
                    </a:cubicBezTo>
                    <a:cubicBezTo>
                      <a:pt x="38" y="0"/>
                      <a:pt x="40" y="1"/>
                      <a:pt x="40" y="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50" name="Freeform 502"/>
              <p:cNvSpPr>
                <a:spLocks noEditPoints="1"/>
              </p:cNvSpPr>
              <p:nvPr/>
            </p:nvSpPr>
            <p:spPr bwMode="auto">
              <a:xfrm>
                <a:off x="4487" y="1393"/>
                <a:ext cx="299" cy="225"/>
              </a:xfrm>
              <a:custGeom>
                <a:gdLst>
                  <a:gd name="T0" fmla="*/ 128 w 153"/>
                  <a:gd name="T1" fmla="*/ 1 h 115"/>
                  <a:gd name="T2" fmla="*/ 23 w 153"/>
                  <a:gd name="T3" fmla="*/ 3 h 115"/>
                  <a:gd name="T4" fmla="*/ 0 w 153"/>
                  <a:gd name="T5" fmla="*/ 27 h 115"/>
                  <a:gd name="T6" fmla="*/ 1 w 153"/>
                  <a:gd name="T7" fmla="*/ 91 h 115"/>
                  <a:gd name="T8" fmla="*/ 25 w 153"/>
                  <a:gd name="T9" fmla="*/ 114 h 115"/>
                  <a:gd name="T10" fmla="*/ 130 w 153"/>
                  <a:gd name="T11" fmla="*/ 112 h 115"/>
                  <a:gd name="T12" fmla="*/ 153 w 153"/>
                  <a:gd name="T13" fmla="*/ 88 h 115"/>
                  <a:gd name="T14" fmla="*/ 152 w 153"/>
                  <a:gd name="T15" fmla="*/ 24 h 115"/>
                  <a:gd name="T16" fmla="*/ 128 w 153"/>
                  <a:gd name="T17" fmla="*/ 1 h 115"/>
                  <a:gd name="T18" fmla="*/ 23 w 153"/>
                  <a:gd name="T19" fmla="*/ 13 h 115"/>
                  <a:gd name="T20" fmla="*/ 128 w 153"/>
                  <a:gd name="T21" fmla="*/ 11 h 115"/>
                  <a:gd name="T22" fmla="*/ 141 w 153"/>
                  <a:gd name="T23" fmla="*/ 24 h 115"/>
                  <a:gd name="T24" fmla="*/ 142 w 153"/>
                  <a:gd name="T25" fmla="*/ 30 h 115"/>
                  <a:gd name="T26" fmla="*/ 10 w 153"/>
                  <a:gd name="T27" fmla="*/ 33 h 115"/>
                  <a:gd name="T28" fmla="*/ 10 w 153"/>
                  <a:gd name="T29" fmla="*/ 27 h 115"/>
                  <a:gd name="T30" fmla="*/ 23 w 153"/>
                  <a:gd name="T31" fmla="*/ 13 h 115"/>
                  <a:gd name="T32" fmla="*/ 130 w 153"/>
                  <a:gd name="T33" fmla="*/ 102 h 115"/>
                  <a:gd name="T34" fmla="*/ 25 w 153"/>
                  <a:gd name="T35" fmla="*/ 104 h 115"/>
                  <a:gd name="T36" fmla="*/ 12 w 153"/>
                  <a:gd name="T37" fmla="*/ 91 h 115"/>
                  <a:gd name="T38" fmla="*/ 11 w 153"/>
                  <a:gd name="T39" fmla="*/ 58 h 115"/>
                  <a:gd name="T40" fmla="*/ 142 w 153"/>
                  <a:gd name="T41" fmla="*/ 55 h 115"/>
                  <a:gd name="T42" fmla="*/ 143 w 153"/>
                  <a:gd name="T43" fmla="*/ 88 h 115"/>
                  <a:gd name="T44" fmla="*/ 130 w 153"/>
                  <a:gd name="T45" fmla="*/ 102 h 11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3" h="115">
                    <a:moveTo>
                      <a:pt x="128" y="1"/>
                    </a:moveTo>
                    <a:cubicBezTo>
                      <a:pt x="23" y="3"/>
                      <a:pt x="23" y="3"/>
                      <a:pt x="23" y="3"/>
                    </a:cubicBezTo>
                    <a:cubicBezTo>
                      <a:pt x="10" y="3"/>
                      <a:pt x="0" y="14"/>
                      <a:pt x="0" y="27"/>
                    </a:cubicBezTo>
                    <a:cubicBezTo>
                      <a:pt x="1" y="91"/>
                      <a:pt x="1" y="91"/>
                      <a:pt x="1" y="91"/>
                    </a:cubicBezTo>
                    <a:cubicBezTo>
                      <a:pt x="2" y="104"/>
                      <a:pt x="12" y="115"/>
                      <a:pt x="25" y="114"/>
                    </a:cubicBezTo>
                    <a:cubicBezTo>
                      <a:pt x="130" y="112"/>
                      <a:pt x="130" y="112"/>
                      <a:pt x="130" y="112"/>
                    </a:cubicBezTo>
                    <a:cubicBezTo>
                      <a:pt x="143" y="112"/>
                      <a:pt x="153" y="101"/>
                      <a:pt x="153" y="88"/>
                    </a:cubicBezTo>
                    <a:cubicBezTo>
                      <a:pt x="152" y="24"/>
                      <a:pt x="152" y="24"/>
                      <a:pt x="152" y="24"/>
                    </a:cubicBezTo>
                    <a:cubicBezTo>
                      <a:pt x="151" y="11"/>
                      <a:pt x="141" y="0"/>
                      <a:pt x="128" y="1"/>
                    </a:cubicBezTo>
                    <a:close/>
                    <a:moveTo>
                      <a:pt x="23" y="13"/>
                    </a:moveTo>
                    <a:cubicBezTo>
                      <a:pt x="128" y="11"/>
                      <a:pt x="128" y="11"/>
                      <a:pt x="128" y="11"/>
                    </a:cubicBezTo>
                    <a:cubicBezTo>
                      <a:pt x="135" y="11"/>
                      <a:pt x="141" y="16"/>
                      <a:pt x="141" y="24"/>
                    </a:cubicBezTo>
                    <a:cubicBezTo>
                      <a:pt x="142" y="30"/>
                      <a:pt x="142" y="30"/>
                      <a:pt x="142" y="30"/>
                    </a:cubicBezTo>
                    <a:cubicBezTo>
                      <a:pt x="10" y="33"/>
                      <a:pt x="10" y="33"/>
                      <a:pt x="10" y="33"/>
                    </a:cubicBezTo>
                    <a:cubicBezTo>
                      <a:pt x="10" y="27"/>
                      <a:pt x="10" y="27"/>
                      <a:pt x="10" y="27"/>
                    </a:cubicBezTo>
                    <a:cubicBezTo>
                      <a:pt x="10" y="19"/>
                      <a:pt x="16" y="13"/>
                      <a:pt x="23" y="13"/>
                    </a:cubicBezTo>
                    <a:close/>
                    <a:moveTo>
                      <a:pt x="130" y="102"/>
                    </a:moveTo>
                    <a:cubicBezTo>
                      <a:pt x="25" y="104"/>
                      <a:pt x="25" y="104"/>
                      <a:pt x="25" y="104"/>
                    </a:cubicBezTo>
                    <a:cubicBezTo>
                      <a:pt x="18" y="104"/>
                      <a:pt x="12" y="98"/>
                      <a:pt x="12" y="91"/>
                    </a:cubicBezTo>
                    <a:cubicBezTo>
                      <a:pt x="11" y="58"/>
                      <a:pt x="11" y="58"/>
                      <a:pt x="11" y="58"/>
                    </a:cubicBezTo>
                    <a:cubicBezTo>
                      <a:pt x="142" y="55"/>
                      <a:pt x="142" y="55"/>
                      <a:pt x="142" y="55"/>
                    </a:cubicBezTo>
                    <a:cubicBezTo>
                      <a:pt x="143" y="88"/>
                      <a:pt x="143" y="88"/>
                      <a:pt x="143" y="88"/>
                    </a:cubicBezTo>
                    <a:cubicBezTo>
                      <a:pt x="143" y="96"/>
                      <a:pt x="137" y="102"/>
                      <a:pt x="130" y="10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51" name="Freeform 503"/>
              <p:cNvSpPr/>
              <p:nvPr/>
            </p:nvSpPr>
            <p:spPr bwMode="auto">
              <a:xfrm>
                <a:off x="4528" y="1521"/>
                <a:ext cx="145" cy="23"/>
              </a:xfrm>
              <a:custGeom>
                <a:gdLst>
                  <a:gd name="T0" fmla="*/ 74 w 74"/>
                  <a:gd name="T1" fmla="*/ 5 h 12"/>
                  <a:gd name="T2" fmla="*/ 69 w 74"/>
                  <a:gd name="T3" fmla="*/ 10 h 12"/>
                  <a:gd name="T4" fmla="*/ 5 w 74"/>
                  <a:gd name="T5" fmla="*/ 12 h 12"/>
                  <a:gd name="T6" fmla="*/ 0 w 74"/>
                  <a:gd name="T7" fmla="*/ 6 h 12"/>
                  <a:gd name="T8" fmla="*/ 0 w 74"/>
                  <a:gd name="T9" fmla="*/ 6 h 12"/>
                  <a:gd name="T10" fmla="*/ 5 w 74"/>
                  <a:gd name="T11" fmla="*/ 1 h 12"/>
                  <a:gd name="T12" fmla="*/ 68 w 74"/>
                  <a:gd name="T13" fmla="*/ 0 h 12"/>
                  <a:gd name="T14" fmla="*/ 74 w 74"/>
                  <a:gd name="T15" fmla="*/ 5 h 1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4" h="12">
                    <a:moveTo>
                      <a:pt x="74" y="5"/>
                    </a:moveTo>
                    <a:cubicBezTo>
                      <a:pt x="74" y="8"/>
                      <a:pt x="71" y="10"/>
                      <a:pt x="69" y="10"/>
                    </a:cubicBezTo>
                    <a:cubicBezTo>
                      <a:pt x="5" y="12"/>
                      <a:pt x="5" y="12"/>
                      <a:pt x="5" y="12"/>
                    </a:cubicBezTo>
                    <a:cubicBezTo>
                      <a:pt x="2" y="12"/>
                      <a:pt x="0" y="9"/>
                      <a:pt x="0" y="6"/>
                    </a:cubicBezTo>
                    <a:cubicBezTo>
                      <a:pt x="0" y="6"/>
                      <a:pt x="0" y="6"/>
                      <a:pt x="0" y="6"/>
                    </a:cubicBezTo>
                    <a:cubicBezTo>
                      <a:pt x="0" y="4"/>
                      <a:pt x="2" y="1"/>
                      <a:pt x="5" y="1"/>
                    </a:cubicBezTo>
                    <a:cubicBezTo>
                      <a:pt x="68" y="0"/>
                      <a:pt x="68" y="0"/>
                      <a:pt x="68" y="0"/>
                    </a:cubicBezTo>
                    <a:cubicBezTo>
                      <a:pt x="71" y="0"/>
                      <a:pt x="74" y="2"/>
                      <a:pt x="74" y="5"/>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52" name="Freeform 504"/>
              <p:cNvSpPr/>
              <p:nvPr/>
            </p:nvSpPr>
            <p:spPr bwMode="auto">
              <a:xfrm>
                <a:off x="4528" y="1558"/>
                <a:ext cx="86" cy="21"/>
              </a:xfrm>
              <a:custGeom>
                <a:gdLst>
                  <a:gd name="T0" fmla="*/ 44 w 44"/>
                  <a:gd name="T1" fmla="*/ 5 h 11"/>
                  <a:gd name="T2" fmla="*/ 39 w 44"/>
                  <a:gd name="T3" fmla="*/ 11 h 11"/>
                  <a:gd name="T4" fmla="*/ 5 w 44"/>
                  <a:gd name="T5" fmla="*/ 11 h 11"/>
                  <a:gd name="T6" fmla="*/ 0 w 44"/>
                  <a:gd name="T7" fmla="*/ 6 h 11"/>
                  <a:gd name="T8" fmla="*/ 0 w 44"/>
                  <a:gd name="T9" fmla="*/ 6 h 11"/>
                  <a:gd name="T10" fmla="*/ 5 w 44"/>
                  <a:gd name="T11" fmla="*/ 1 h 11"/>
                  <a:gd name="T12" fmla="*/ 39 w 44"/>
                  <a:gd name="T13" fmla="*/ 0 h 11"/>
                  <a:gd name="T14" fmla="*/ 44 w 44"/>
                  <a:gd name="T15" fmla="*/ 5 h 1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4" h="11">
                    <a:moveTo>
                      <a:pt x="44" y="5"/>
                    </a:moveTo>
                    <a:cubicBezTo>
                      <a:pt x="44" y="8"/>
                      <a:pt x="42" y="11"/>
                      <a:pt x="39" y="11"/>
                    </a:cubicBezTo>
                    <a:cubicBezTo>
                      <a:pt x="5" y="11"/>
                      <a:pt x="5" y="11"/>
                      <a:pt x="5" y="11"/>
                    </a:cubicBezTo>
                    <a:cubicBezTo>
                      <a:pt x="3" y="11"/>
                      <a:pt x="0" y="9"/>
                      <a:pt x="0" y="6"/>
                    </a:cubicBezTo>
                    <a:cubicBezTo>
                      <a:pt x="0" y="6"/>
                      <a:pt x="0" y="6"/>
                      <a:pt x="0" y="6"/>
                    </a:cubicBezTo>
                    <a:cubicBezTo>
                      <a:pt x="0" y="3"/>
                      <a:pt x="2" y="1"/>
                      <a:pt x="5" y="1"/>
                    </a:cubicBezTo>
                    <a:cubicBezTo>
                      <a:pt x="39" y="0"/>
                      <a:pt x="39" y="0"/>
                      <a:pt x="39" y="0"/>
                    </a:cubicBezTo>
                    <a:cubicBezTo>
                      <a:pt x="41" y="0"/>
                      <a:pt x="44" y="2"/>
                      <a:pt x="44" y="5"/>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53" name="Freeform 505"/>
              <p:cNvSpPr>
                <a:spLocks noEditPoints="1"/>
              </p:cNvSpPr>
              <p:nvPr/>
            </p:nvSpPr>
            <p:spPr bwMode="auto">
              <a:xfrm>
                <a:off x="3695" y="2893"/>
                <a:ext cx="225" cy="168"/>
              </a:xfrm>
              <a:custGeom>
                <a:gdLst>
                  <a:gd name="T0" fmla="*/ 95 w 115"/>
                  <a:gd name="T1" fmla="*/ 1 h 86"/>
                  <a:gd name="T2" fmla="*/ 17 w 115"/>
                  <a:gd name="T3" fmla="*/ 2 h 86"/>
                  <a:gd name="T4" fmla="*/ 0 w 115"/>
                  <a:gd name="T5" fmla="*/ 20 h 86"/>
                  <a:gd name="T6" fmla="*/ 1 w 115"/>
                  <a:gd name="T7" fmla="*/ 68 h 86"/>
                  <a:gd name="T8" fmla="*/ 19 w 115"/>
                  <a:gd name="T9" fmla="*/ 86 h 86"/>
                  <a:gd name="T10" fmla="*/ 97 w 115"/>
                  <a:gd name="T11" fmla="*/ 84 h 86"/>
                  <a:gd name="T12" fmla="*/ 114 w 115"/>
                  <a:gd name="T13" fmla="*/ 66 h 86"/>
                  <a:gd name="T14" fmla="*/ 113 w 115"/>
                  <a:gd name="T15" fmla="*/ 18 h 86"/>
                  <a:gd name="T16" fmla="*/ 95 w 115"/>
                  <a:gd name="T17" fmla="*/ 1 h 86"/>
                  <a:gd name="T18" fmla="*/ 17 w 115"/>
                  <a:gd name="T19" fmla="*/ 10 h 86"/>
                  <a:gd name="T20" fmla="*/ 96 w 115"/>
                  <a:gd name="T21" fmla="*/ 8 h 86"/>
                  <a:gd name="T22" fmla="*/ 106 w 115"/>
                  <a:gd name="T23" fmla="*/ 18 h 86"/>
                  <a:gd name="T24" fmla="*/ 106 w 115"/>
                  <a:gd name="T25" fmla="*/ 22 h 86"/>
                  <a:gd name="T26" fmla="*/ 8 w 115"/>
                  <a:gd name="T27" fmla="*/ 25 h 86"/>
                  <a:gd name="T28" fmla="*/ 8 w 115"/>
                  <a:gd name="T29" fmla="*/ 20 h 86"/>
                  <a:gd name="T30" fmla="*/ 17 w 115"/>
                  <a:gd name="T31" fmla="*/ 10 h 86"/>
                  <a:gd name="T32" fmla="*/ 97 w 115"/>
                  <a:gd name="T33" fmla="*/ 76 h 86"/>
                  <a:gd name="T34" fmla="*/ 19 w 115"/>
                  <a:gd name="T35" fmla="*/ 78 h 86"/>
                  <a:gd name="T36" fmla="*/ 9 w 115"/>
                  <a:gd name="T37" fmla="*/ 68 h 86"/>
                  <a:gd name="T38" fmla="*/ 8 w 115"/>
                  <a:gd name="T39" fmla="*/ 43 h 86"/>
                  <a:gd name="T40" fmla="*/ 106 w 115"/>
                  <a:gd name="T41" fmla="*/ 41 h 86"/>
                  <a:gd name="T42" fmla="*/ 107 w 115"/>
                  <a:gd name="T43" fmla="*/ 66 h 86"/>
                  <a:gd name="T44" fmla="*/ 97 w 115"/>
                  <a:gd name="T45" fmla="*/ 76 h 8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15" h="86">
                    <a:moveTo>
                      <a:pt x="95" y="1"/>
                    </a:moveTo>
                    <a:cubicBezTo>
                      <a:pt x="17" y="2"/>
                      <a:pt x="17" y="2"/>
                      <a:pt x="17" y="2"/>
                    </a:cubicBezTo>
                    <a:cubicBezTo>
                      <a:pt x="7" y="2"/>
                      <a:pt x="0" y="10"/>
                      <a:pt x="0" y="20"/>
                    </a:cubicBezTo>
                    <a:cubicBezTo>
                      <a:pt x="1" y="68"/>
                      <a:pt x="1" y="68"/>
                      <a:pt x="1" y="68"/>
                    </a:cubicBezTo>
                    <a:cubicBezTo>
                      <a:pt x="1" y="78"/>
                      <a:pt x="9" y="86"/>
                      <a:pt x="19" y="86"/>
                    </a:cubicBezTo>
                    <a:cubicBezTo>
                      <a:pt x="97" y="84"/>
                      <a:pt x="97" y="84"/>
                      <a:pt x="97" y="84"/>
                    </a:cubicBezTo>
                    <a:cubicBezTo>
                      <a:pt x="107" y="84"/>
                      <a:pt x="115" y="76"/>
                      <a:pt x="114" y="66"/>
                    </a:cubicBezTo>
                    <a:cubicBezTo>
                      <a:pt x="113" y="18"/>
                      <a:pt x="113" y="18"/>
                      <a:pt x="113" y="18"/>
                    </a:cubicBezTo>
                    <a:cubicBezTo>
                      <a:pt x="113" y="8"/>
                      <a:pt x="105" y="0"/>
                      <a:pt x="95" y="1"/>
                    </a:cubicBezTo>
                    <a:close/>
                    <a:moveTo>
                      <a:pt x="17" y="10"/>
                    </a:moveTo>
                    <a:cubicBezTo>
                      <a:pt x="96" y="8"/>
                      <a:pt x="96" y="8"/>
                      <a:pt x="96" y="8"/>
                    </a:cubicBezTo>
                    <a:cubicBezTo>
                      <a:pt x="101" y="8"/>
                      <a:pt x="106" y="12"/>
                      <a:pt x="106" y="18"/>
                    </a:cubicBezTo>
                    <a:cubicBezTo>
                      <a:pt x="106" y="22"/>
                      <a:pt x="106" y="22"/>
                      <a:pt x="106" y="22"/>
                    </a:cubicBezTo>
                    <a:cubicBezTo>
                      <a:pt x="8" y="25"/>
                      <a:pt x="8" y="25"/>
                      <a:pt x="8" y="25"/>
                    </a:cubicBezTo>
                    <a:cubicBezTo>
                      <a:pt x="8" y="20"/>
                      <a:pt x="8" y="20"/>
                      <a:pt x="8" y="20"/>
                    </a:cubicBezTo>
                    <a:cubicBezTo>
                      <a:pt x="7" y="15"/>
                      <a:pt x="12" y="10"/>
                      <a:pt x="17" y="10"/>
                    </a:cubicBezTo>
                    <a:close/>
                    <a:moveTo>
                      <a:pt x="97" y="76"/>
                    </a:moveTo>
                    <a:cubicBezTo>
                      <a:pt x="19" y="78"/>
                      <a:pt x="19" y="78"/>
                      <a:pt x="19" y="78"/>
                    </a:cubicBezTo>
                    <a:cubicBezTo>
                      <a:pt x="13" y="78"/>
                      <a:pt x="9" y="74"/>
                      <a:pt x="9" y="68"/>
                    </a:cubicBezTo>
                    <a:cubicBezTo>
                      <a:pt x="8" y="43"/>
                      <a:pt x="8" y="43"/>
                      <a:pt x="8" y="43"/>
                    </a:cubicBezTo>
                    <a:cubicBezTo>
                      <a:pt x="106" y="41"/>
                      <a:pt x="106" y="41"/>
                      <a:pt x="106" y="41"/>
                    </a:cubicBezTo>
                    <a:cubicBezTo>
                      <a:pt x="107" y="66"/>
                      <a:pt x="107" y="66"/>
                      <a:pt x="107" y="66"/>
                    </a:cubicBezTo>
                    <a:cubicBezTo>
                      <a:pt x="107" y="72"/>
                      <a:pt x="103" y="76"/>
                      <a:pt x="97" y="76"/>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54" name="Freeform 506"/>
              <p:cNvSpPr/>
              <p:nvPr/>
            </p:nvSpPr>
            <p:spPr bwMode="auto">
              <a:xfrm>
                <a:off x="3725" y="2987"/>
                <a:ext cx="109" cy="18"/>
              </a:xfrm>
              <a:custGeom>
                <a:gdLst>
                  <a:gd name="T0" fmla="*/ 56 w 56"/>
                  <a:gd name="T1" fmla="*/ 4 h 9"/>
                  <a:gd name="T2" fmla="*/ 52 w 56"/>
                  <a:gd name="T3" fmla="*/ 8 h 9"/>
                  <a:gd name="T4" fmla="*/ 4 w 56"/>
                  <a:gd name="T5" fmla="*/ 9 h 9"/>
                  <a:gd name="T6" fmla="*/ 0 w 56"/>
                  <a:gd name="T7" fmla="*/ 6 h 9"/>
                  <a:gd name="T8" fmla="*/ 0 w 56"/>
                  <a:gd name="T9" fmla="*/ 6 h 9"/>
                  <a:gd name="T10" fmla="*/ 4 w 56"/>
                  <a:gd name="T11" fmla="*/ 2 h 9"/>
                  <a:gd name="T12" fmla="*/ 52 w 56"/>
                  <a:gd name="T13" fmla="*/ 1 h 9"/>
                  <a:gd name="T14" fmla="*/ 56 w 56"/>
                  <a:gd name="T15" fmla="*/ 4 h 9"/>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6" h="9">
                    <a:moveTo>
                      <a:pt x="56" y="4"/>
                    </a:moveTo>
                    <a:cubicBezTo>
                      <a:pt x="56" y="7"/>
                      <a:pt x="54" y="8"/>
                      <a:pt x="52" y="8"/>
                    </a:cubicBezTo>
                    <a:cubicBezTo>
                      <a:pt x="4" y="9"/>
                      <a:pt x="4" y="9"/>
                      <a:pt x="4" y="9"/>
                    </a:cubicBezTo>
                    <a:cubicBezTo>
                      <a:pt x="2" y="9"/>
                      <a:pt x="1" y="8"/>
                      <a:pt x="0" y="6"/>
                    </a:cubicBezTo>
                    <a:cubicBezTo>
                      <a:pt x="0" y="6"/>
                      <a:pt x="0" y="6"/>
                      <a:pt x="0" y="6"/>
                    </a:cubicBezTo>
                    <a:cubicBezTo>
                      <a:pt x="0" y="3"/>
                      <a:pt x="2" y="2"/>
                      <a:pt x="4" y="2"/>
                    </a:cubicBezTo>
                    <a:cubicBezTo>
                      <a:pt x="52" y="1"/>
                      <a:pt x="52" y="1"/>
                      <a:pt x="52" y="1"/>
                    </a:cubicBezTo>
                    <a:cubicBezTo>
                      <a:pt x="54" y="0"/>
                      <a:pt x="56" y="2"/>
                      <a:pt x="56" y="4"/>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55" name="Freeform 507"/>
              <p:cNvSpPr/>
              <p:nvPr/>
            </p:nvSpPr>
            <p:spPr bwMode="auto">
              <a:xfrm>
                <a:off x="3726" y="3016"/>
                <a:ext cx="65" cy="16"/>
              </a:xfrm>
              <a:custGeom>
                <a:gdLst>
                  <a:gd name="T0" fmla="*/ 32 w 33"/>
                  <a:gd name="T1" fmla="*/ 4 h 8"/>
                  <a:gd name="T2" fmla="*/ 29 w 33"/>
                  <a:gd name="T3" fmla="*/ 8 h 8"/>
                  <a:gd name="T4" fmla="*/ 4 w 33"/>
                  <a:gd name="T5" fmla="*/ 8 h 8"/>
                  <a:gd name="T6" fmla="*/ 0 w 33"/>
                  <a:gd name="T7" fmla="*/ 5 h 8"/>
                  <a:gd name="T8" fmla="*/ 0 w 33"/>
                  <a:gd name="T9" fmla="*/ 5 h 8"/>
                  <a:gd name="T10" fmla="*/ 4 w 33"/>
                  <a:gd name="T11" fmla="*/ 1 h 8"/>
                  <a:gd name="T12" fmla="*/ 29 w 33"/>
                  <a:gd name="T13" fmla="*/ 0 h 8"/>
                  <a:gd name="T14" fmla="*/ 32 w 33"/>
                  <a:gd name="T15" fmla="*/ 4 h 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3" h="8">
                    <a:moveTo>
                      <a:pt x="32" y="4"/>
                    </a:moveTo>
                    <a:cubicBezTo>
                      <a:pt x="33" y="6"/>
                      <a:pt x="31" y="8"/>
                      <a:pt x="29" y="8"/>
                    </a:cubicBezTo>
                    <a:cubicBezTo>
                      <a:pt x="4" y="8"/>
                      <a:pt x="4" y="8"/>
                      <a:pt x="4" y="8"/>
                    </a:cubicBezTo>
                    <a:cubicBezTo>
                      <a:pt x="2" y="8"/>
                      <a:pt x="0" y="7"/>
                      <a:pt x="0" y="5"/>
                    </a:cubicBezTo>
                    <a:cubicBezTo>
                      <a:pt x="0" y="5"/>
                      <a:pt x="0" y="5"/>
                      <a:pt x="0" y="5"/>
                    </a:cubicBezTo>
                    <a:cubicBezTo>
                      <a:pt x="0" y="2"/>
                      <a:pt x="1" y="1"/>
                      <a:pt x="4" y="1"/>
                    </a:cubicBezTo>
                    <a:cubicBezTo>
                      <a:pt x="29" y="0"/>
                      <a:pt x="29" y="0"/>
                      <a:pt x="29" y="0"/>
                    </a:cubicBezTo>
                    <a:cubicBezTo>
                      <a:pt x="31" y="0"/>
                      <a:pt x="32" y="2"/>
                      <a:pt x="32" y="4"/>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56" name="Freeform 508"/>
              <p:cNvSpPr>
                <a:spLocks noEditPoints="1"/>
              </p:cNvSpPr>
              <p:nvPr/>
            </p:nvSpPr>
            <p:spPr bwMode="auto">
              <a:xfrm>
                <a:off x="3813" y="2647"/>
                <a:ext cx="27" cy="59"/>
              </a:xfrm>
              <a:custGeom>
                <a:gdLst>
                  <a:gd name="T0" fmla="*/ 2 w 14"/>
                  <a:gd name="T1" fmla="*/ 15 h 30"/>
                  <a:gd name="T2" fmla="*/ 0 w 14"/>
                  <a:gd name="T3" fmla="*/ 19 h 30"/>
                  <a:gd name="T4" fmla="*/ 1 w 14"/>
                  <a:gd name="T5" fmla="*/ 22 h 30"/>
                  <a:gd name="T6" fmla="*/ 2 w 14"/>
                  <a:gd name="T7" fmla="*/ 24 h 30"/>
                  <a:gd name="T8" fmla="*/ 4 w 14"/>
                  <a:gd name="T9" fmla="*/ 25 h 30"/>
                  <a:gd name="T10" fmla="*/ 4 w 14"/>
                  <a:gd name="T11" fmla="*/ 29 h 30"/>
                  <a:gd name="T12" fmla="*/ 5 w 14"/>
                  <a:gd name="T13" fmla="*/ 30 h 30"/>
                  <a:gd name="T14" fmla="*/ 6 w 14"/>
                  <a:gd name="T15" fmla="*/ 29 h 30"/>
                  <a:gd name="T16" fmla="*/ 6 w 14"/>
                  <a:gd name="T17" fmla="*/ 25 h 30"/>
                  <a:gd name="T18" fmla="*/ 8 w 14"/>
                  <a:gd name="T19" fmla="*/ 26 h 30"/>
                  <a:gd name="T20" fmla="*/ 8 w 14"/>
                  <a:gd name="T21" fmla="*/ 29 h 30"/>
                  <a:gd name="T22" fmla="*/ 9 w 14"/>
                  <a:gd name="T23" fmla="*/ 30 h 30"/>
                  <a:gd name="T24" fmla="*/ 10 w 14"/>
                  <a:gd name="T25" fmla="*/ 29 h 30"/>
                  <a:gd name="T26" fmla="*/ 10 w 14"/>
                  <a:gd name="T27" fmla="*/ 26 h 30"/>
                  <a:gd name="T28" fmla="*/ 12 w 14"/>
                  <a:gd name="T29" fmla="*/ 25 h 30"/>
                  <a:gd name="T30" fmla="*/ 14 w 14"/>
                  <a:gd name="T31" fmla="*/ 25 h 30"/>
                  <a:gd name="T32" fmla="*/ 14 w 14"/>
                  <a:gd name="T33" fmla="*/ 24 h 30"/>
                  <a:gd name="T34" fmla="*/ 14 w 14"/>
                  <a:gd name="T35" fmla="*/ 23 h 30"/>
                  <a:gd name="T36" fmla="*/ 14 w 14"/>
                  <a:gd name="T37" fmla="*/ 22 h 30"/>
                  <a:gd name="T38" fmla="*/ 14 w 14"/>
                  <a:gd name="T39" fmla="*/ 21 h 30"/>
                  <a:gd name="T40" fmla="*/ 11 w 14"/>
                  <a:gd name="T41" fmla="*/ 22 h 30"/>
                  <a:gd name="T42" fmla="*/ 10 w 14"/>
                  <a:gd name="T43" fmla="*/ 22 h 30"/>
                  <a:gd name="T44" fmla="*/ 10 w 14"/>
                  <a:gd name="T45" fmla="*/ 15 h 30"/>
                  <a:gd name="T46" fmla="*/ 10 w 14"/>
                  <a:gd name="T47" fmla="*/ 15 h 30"/>
                  <a:gd name="T48" fmla="*/ 12 w 14"/>
                  <a:gd name="T49" fmla="*/ 14 h 30"/>
                  <a:gd name="T50" fmla="*/ 14 w 14"/>
                  <a:gd name="T51" fmla="*/ 12 h 30"/>
                  <a:gd name="T52" fmla="*/ 14 w 14"/>
                  <a:gd name="T53" fmla="*/ 10 h 30"/>
                  <a:gd name="T54" fmla="*/ 14 w 14"/>
                  <a:gd name="T55" fmla="*/ 8 h 30"/>
                  <a:gd name="T56" fmla="*/ 12 w 14"/>
                  <a:gd name="T57" fmla="*/ 6 h 30"/>
                  <a:gd name="T58" fmla="*/ 10 w 14"/>
                  <a:gd name="T59" fmla="*/ 5 h 30"/>
                  <a:gd name="T60" fmla="*/ 10 w 14"/>
                  <a:gd name="T61" fmla="*/ 2 h 30"/>
                  <a:gd name="T62" fmla="*/ 9 w 14"/>
                  <a:gd name="T63" fmla="*/ 1 h 30"/>
                  <a:gd name="T64" fmla="*/ 8 w 14"/>
                  <a:gd name="T65" fmla="*/ 1 h 30"/>
                  <a:gd name="T66" fmla="*/ 8 w 14"/>
                  <a:gd name="T67" fmla="*/ 4 h 30"/>
                  <a:gd name="T68" fmla="*/ 7 w 14"/>
                  <a:gd name="T69" fmla="*/ 4 h 30"/>
                  <a:gd name="T70" fmla="*/ 6 w 14"/>
                  <a:gd name="T71" fmla="*/ 4 h 30"/>
                  <a:gd name="T72" fmla="*/ 7 w 14"/>
                  <a:gd name="T73" fmla="*/ 1 h 30"/>
                  <a:gd name="T74" fmla="*/ 6 w 14"/>
                  <a:gd name="T75" fmla="*/ 0 h 30"/>
                  <a:gd name="T76" fmla="*/ 5 w 14"/>
                  <a:gd name="T77" fmla="*/ 1 h 30"/>
                  <a:gd name="T78" fmla="*/ 5 w 14"/>
                  <a:gd name="T79" fmla="*/ 4 h 30"/>
                  <a:gd name="T80" fmla="*/ 3 w 14"/>
                  <a:gd name="T81" fmla="*/ 4 h 30"/>
                  <a:gd name="T82" fmla="*/ 2 w 14"/>
                  <a:gd name="T83" fmla="*/ 4 h 30"/>
                  <a:gd name="T84" fmla="*/ 2 w 14"/>
                  <a:gd name="T85" fmla="*/ 5 h 30"/>
                  <a:gd name="T86" fmla="*/ 1 w 14"/>
                  <a:gd name="T87" fmla="*/ 5 h 30"/>
                  <a:gd name="T88" fmla="*/ 1 w 14"/>
                  <a:gd name="T89" fmla="*/ 6 h 30"/>
                  <a:gd name="T90" fmla="*/ 2 w 14"/>
                  <a:gd name="T91" fmla="*/ 7 h 30"/>
                  <a:gd name="T92" fmla="*/ 2 w 14"/>
                  <a:gd name="T93" fmla="*/ 8 h 30"/>
                  <a:gd name="T94" fmla="*/ 4 w 14"/>
                  <a:gd name="T95" fmla="*/ 8 h 30"/>
                  <a:gd name="T96" fmla="*/ 5 w 14"/>
                  <a:gd name="T97" fmla="*/ 7 h 30"/>
                  <a:gd name="T98" fmla="*/ 4 w 14"/>
                  <a:gd name="T99" fmla="*/ 14 h 30"/>
                  <a:gd name="T100" fmla="*/ 2 w 14"/>
                  <a:gd name="T101" fmla="*/ 15 h 30"/>
                  <a:gd name="T102" fmla="*/ 6 w 14"/>
                  <a:gd name="T103" fmla="*/ 17 h 30"/>
                  <a:gd name="T104" fmla="*/ 8 w 14"/>
                  <a:gd name="T105" fmla="*/ 16 h 30"/>
                  <a:gd name="T106" fmla="*/ 8 w 14"/>
                  <a:gd name="T107" fmla="*/ 22 h 30"/>
                  <a:gd name="T108" fmla="*/ 6 w 14"/>
                  <a:gd name="T109" fmla="*/ 22 h 30"/>
                  <a:gd name="T110" fmla="*/ 6 w 14"/>
                  <a:gd name="T111" fmla="*/ 17 h 30"/>
                  <a:gd name="T112" fmla="*/ 6 w 14"/>
                  <a:gd name="T113" fmla="*/ 7 h 30"/>
                  <a:gd name="T114" fmla="*/ 8 w 14"/>
                  <a:gd name="T115" fmla="*/ 8 h 30"/>
                  <a:gd name="T116" fmla="*/ 8 w 14"/>
                  <a:gd name="T117" fmla="*/ 12 h 30"/>
                  <a:gd name="T118" fmla="*/ 6 w 14"/>
                  <a:gd name="T119" fmla="*/ 13 h 30"/>
                  <a:gd name="T120" fmla="*/ 6 w 14"/>
                  <a:gd name="T121" fmla="*/ 7 h 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4" h="30">
                    <a:moveTo>
                      <a:pt x="2" y="15"/>
                    </a:moveTo>
                    <a:cubicBezTo>
                      <a:pt x="1" y="16"/>
                      <a:pt x="0" y="18"/>
                      <a:pt x="0" y="19"/>
                    </a:cubicBezTo>
                    <a:cubicBezTo>
                      <a:pt x="0" y="20"/>
                      <a:pt x="0" y="21"/>
                      <a:pt x="1" y="22"/>
                    </a:cubicBezTo>
                    <a:cubicBezTo>
                      <a:pt x="1" y="23"/>
                      <a:pt x="2" y="24"/>
                      <a:pt x="2" y="24"/>
                    </a:cubicBezTo>
                    <a:cubicBezTo>
                      <a:pt x="3" y="24"/>
                      <a:pt x="3" y="25"/>
                      <a:pt x="4" y="25"/>
                    </a:cubicBezTo>
                    <a:cubicBezTo>
                      <a:pt x="4" y="29"/>
                      <a:pt x="4" y="29"/>
                      <a:pt x="4" y="29"/>
                    </a:cubicBezTo>
                    <a:cubicBezTo>
                      <a:pt x="4" y="29"/>
                      <a:pt x="4" y="30"/>
                      <a:pt x="5" y="30"/>
                    </a:cubicBezTo>
                    <a:cubicBezTo>
                      <a:pt x="5" y="30"/>
                      <a:pt x="6" y="29"/>
                      <a:pt x="6" y="29"/>
                    </a:cubicBezTo>
                    <a:cubicBezTo>
                      <a:pt x="6" y="25"/>
                      <a:pt x="6" y="25"/>
                      <a:pt x="6" y="25"/>
                    </a:cubicBezTo>
                    <a:cubicBezTo>
                      <a:pt x="7" y="25"/>
                      <a:pt x="7" y="26"/>
                      <a:pt x="8" y="26"/>
                    </a:cubicBezTo>
                    <a:cubicBezTo>
                      <a:pt x="8" y="29"/>
                      <a:pt x="8" y="29"/>
                      <a:pt x="8" y="29"/>
                    </a:cubicBezTo>
                    <a:cubicBezTo>
                      <a:pt x="8" y="29"/>
                      <a:pt x="8" y="30"/>
                      <a:pt x="9" y="30"/>
                    </a:cubicBezTo>
                    <a:cubicBezTo>
                      <a:pt x="9" y="30"/>
                      <a:pt x="10" y="29"/>
                      <a:pt x="10" y="29"/>
                    </a:cubicBezTo>
                    <a:cubicBezTo>
                      <a:pt x="10" y="26"/>
                      <a:pt x="10" y="26"/>
                      <a:pt x="10" y="26"/>
                    </a:cubicBezTo>
                    <a:cubicBezTo>
                      <a:pt x="11" y="26"/>
                      <a:pt x="11" y="25"/>
                      <a:pt x="12" y="25"/>
                    </a:cubicBezTo>
                    <a:cubicBezTo>
                      <a:pt x="13" y="25"/>
                      <a:pt x="14" y="25"/>
                      <a:pt x="14" y="25"/>
                    </a:cubicBezTo>
                    <a:cubicBezTo>
                      <a:pt x="14" y="24"/>
                      <a:pt x="14" y="24"/>
                      <a:pt x="14" y="24"/>
                    </a:cubicBezTo>
                    <a:cubicBezTo>
                      <a:pt x="14" y="23"/>
                      <a:pt x="14" y="23"/>
                      <a:pt x="14" y="23"/>
                    </a:cubicBezTo>
                    <a:cubicBezTo>
                      <a:pt x="14" y="22"/>
                      <a:pt x="14" y="22"/>
                      <a:pt x="14" y="22"/>
                    </a:cubicBezTo>
                    <a:cubicBezTo>
                      <a:pt x="14" y="21"/>
                      <a:pt x="14" y="21"/>
                      <a:pt x="14" y="21"/>
                    </a:cubicBezTo>
                    <a:cubicBezTo>
                      <a:pt x="13" y="21"/>
                      <a:pt x="12" y="22"/>
                      <a:pt x="11" y="22"/>
                    </a:cubicBezTo>
                    <a:cubicBezTo>
                      <a:pt x="11" y="22"/>
                      <a:pt x="10" y="22"/>
                      <a:pt x="10" y="22"/>
                    </a:cubicBezTo>
                    <a:cubicBezTo>
                      <a:pt x="10" y="15"/>
                      <a:pt x="10" y="15"/>
                      <a:pt x="10" y="15"/>
                    </a:cubicBezTo>
                    <a:cubicBezTo>
                      <a:pt x="10" y="15"/>
                      <a:pt x="10" y="15"/>
                      <a:pt x="10" y="15"/>
                    </a:cubicBezTo>
                    <a:cubicBezTo>
                      <a:pt x="11" y="15"/>
                      <a:pt x="12" y="14"/>
                      <a:pt x="12" y="14"/>
                    </a:cubicBezTo>
                    <a:cubicBezTo>
                      <a:pt x="13" y="13"/>
                      <a:pt x="13" y="13"/>
                      <a:pt x="14" y="12"/>
                    </a:cubicBezTo>
                    <a:cubicBezTo>
                      <a:pt x="14" y="12"/>
                      <a:pt x="14" y="11"/>
                      <a:pt x="14" y="10"/>
                    </a:cubicBezTo>
                    <a:cubicBezTo>
                      <a:pt x="14" y="9"/>
                      <a:pt x="14" y="8"/>
                      <a:pt x="14" y="8"/>
                    </a:cubicBezTo>
                    <a:cubicBezTo>
                      <a:pt x="13" y="7"/>
                      <a:pt x="13" y="6"/>
                      <a:pt x="12" y="6"/>
                    </a:cubicBezTo>
                    <a:cubicBezTo>
                      <a:pt x="12" y="5"/>
                      <a:pt x="11" y="5"/>
                      <a:pt x="10" y="5"/>
                    </a:cubicBezTo>
                    <a:cubicBezTo>
                      <a:pt x="10" y="2"/>
                      <a:pt x="10" y="2"/>
                      <a:pt x="10" y="2"/>
                    </a:cubicBezTo>
                    <a:cubicBezTo>
                      <a:pt x="10" y="1"/>
                      <a:pt x="10" y="1"/>
                      <a:pt x="9" y="1"/>
                    </a:cubicBezTo>
                    <a:cubicBezTo>
                      <a:pt x="9" y="1"/>
                      <a:pt x="8" y="1"/>
                      <a:pt x="8" y="1"/>
                    </a:cubicBezTo>
                    <a:cubicBezTo>
                      <a:pt x="8" y="4"/>
                      <a:pt x="8" y="4"/>
                      <a:pt x="8" y="4"/>
                    </a:cubicBezTo>
                    <a:cubicBezTo>
                      <a:pt x="8" y="4"/>
                      <a:pt x="7" y="4"/>
                      <a:pt x="7" y="4"/>
                    </a:cubicBezTo>
                    <a:cubicBezTo>
                      <a:pt x="7" y="4"/>
                      <a:pt x="7" y="4"/>
                      <a:pt x="6" y="4"/>
                    </a:cubicBezTo>
                    <a:cubicBezTo>
                      <a:pt x="7" y="1"/>
                      <a:pt x="7" y="1"/>
                      <a:pt x="7" y="1"/>
                    </a:cubicBezTo>
                    <a:cubicBezTo>
                      <a:pt x="7" y="1"/>
                      <a:pt x="6" y="0"/>
                      <a:pt x="6" y="0"/>
                    </a:cubicBezTo>
                    <a:cubicBezTo>
                      <a:pt x="5" y="0"/>
                      <a:pt x="5" y="1"/>
                      <a:pt x="5" y="1"/>
                    </a:cubicBezTo>
                    <a:cubicBezTo>
                      <a:pt x="5" y="4"/>
                      <a:pt x="5" y="4"/>
                      <a:pt x="5" y="4"/>
                    </a:cubicBezTo>
                    <a:cubicBezTo>
                      <a:pt x="4" y="4"/>
                      <a:pt x="4" y="4"/>
                      <a:pt x="3" y="4"/>
                    </a:cubicBezTo>
                    <a:cubicBezTo>
                      <a:pt x="3" y="4"/>
                      <a:pt x="3" y="4"/>
                      <a:pt x="2" y="4"/>
                    </a:cubicBezTo>
                    <a:cubicBezTo>
                      <a:pt x="2" y="4"/>
                      <a:pt x="2" y="4"/>
                      <a:pt x="2" y="5"/>
                    </a:cubicBezTo>
                    <a:cubicBezTo>
                      <a:pt x="1" y="5"/>
                      <a:pt x="1" y="5"/>
                      <a:pt x="1" y="5"/>
                    </a:cubicBezTo>
                    <a:cubicBezTo>
                      <a:pt x="1" y="6"/>
                      <a:pt x="1" y="6"/>
                      <a:pt x="1" y="6"/>
                    </a:cubicBezTo>
                    <a:cubicBezTo>
                      <a:pt x="2" y="7"/>
                      <a:pt x="2" y="7"/>
                      <a:pt x="2" y="7"/>
                    </a:cubicBezTo>
                    <a:cubicBezTo>
                      <a:pt x="2" y="8"/>
                      <a:pt x="2" y="8"/>
                      <a:pt x="2" y="8"/>
                    </a:cubicBezTo>
                    <a:cubicBezTo>
                      <a:pt x="3" y="8"/>
                      <a:pt x="3" y="8"/>
                      <a:pt x="4" y="8"/>
                    </a:cubicBezTo>
                    <a:cubicBezTo>
                      <a:pt x="4" y="8"/>
                      <a:pt x="4" y="7"/>
                      <a:pt x="5" y="7"/>
                    </a:cubicBezTo>
                    <a:cubicBezTo>
                      <a:pt x="4" y="14"/>
                      <a:pt x="4" y="14"/>
                      <a:pt x="4" y="14"/>
                    </a:cubicBezTo>
                    <a:cubicBezTo>
                      <a:pt x="3" y="14"/>
                      <a:pt x="2" y="15"/>
                      <a:pt x="2" y="15"/>
                    </a:cubicBezTo>
                    <a:close/>
                    <a:moveTo>
                      <a:pt x="6" y="17"/>
                    </a:moveTo>
                    <a:cubicBezTo>
                      <a:pt x="7" y="17"/>
                      <a:pt x="7" y="16"/>
                      <a:pt x="8" y="16"/>
                    </a:cubicBezTo>
                    <a:cubicBezTo>
                      <a:pt x="8" y="22"/>
                      <a:pt x="8" y="22"/>
                      <a:pt x="8" y="22"/>
                    </a:cubicBezTo>
                    <a:cubicBezTo>
                      <a:pt x="7" y="22"/>
                      <a:pt x="7" y="22"/>
                      <a:pt x="6" y="22"/>
                    </a:cubicBezTo>
                    <a:lnTo>
                      <a:pt x="6" y="17"/>
                    </a:lnTo>
                    <a:close/>
                    <a:moveTo>
                      <a:pt x="6" y="7"/>
                    </a:moveTo>
                    <a:cubicBezTo>
                      <a:pt x="7" y="7"/>
                      <a:pt x="8" y="7"/>
                      <a:pt x="8" y="8"/>
                    </a:cubicBezTo>
                    <a:cubicBezTo>
                      <a:pt x="8" y="12"/>
                      <a:pt x="8" y="12"/>
                      <a:pt x="8" y="12"/>
                    </a:cubicBezTo>
                    <a:cubicBezTo>
                      <a:pt x="8" y="12"/>
                      <a:pt x="7" y="12"/>
                      <a:pt x="6" y="13"/>
                    </a:cubicBezTo>
                    <a:lnTo>
                      <a:pt x="6" y="7"/>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57" name="Freeform 509"/>
              <p:cNvSpPr>
                <a:spLocks noEditPoints="1"/>
              </p:cNvSpPr>
              <p:nvPr/>
            </p:nvSpPr>
            <p:spPr bwMode="auto">
              <a:xfrm>
                <a:off x="3769" y="2619"/>
                <a:ext cx="116" cy="171"/>
              </a:xfrm>
              <a:custGeom>
                <a:gdLst>
                  <a:gd name="T0" fmla="*/ 21 w 59"/>
                  <a:gd name="T1" fmla="*/ 57 h 87"/>
                  <a:gd name="T2" fmla="*/ 20 w 59"/>
                  <a:gd name="T3" fmla="*/ 81 h 87"/>
                  <a:gd name="T4" fmla="*/ 25 w 59"/>
                  <a:gd name="T5" fmla="*/ 87 h 87"/>
                  <a:gd name="T6" fmla="*/ 31 w 59"/>
                  <a:gd name="T7" fmla="*/ 87 h 87"/>
                  <a:gd name="T8" fmla="*/ 36 w 59"/>
                  <a:gd name="T9" fmla="*/ 82 h 87"/>
                  <a:gd name="T10" fmla="*/ 37 w 59"/>
                  <a:gd name="T11" fmla="*/ 57 h 87"/>
                  <a:gd name="T12" fmla="*/ 58 w 59"/>
                  <a:gd name="T13" fmla="*/ 30 h 87"/>
                  <a:gd name="T14" fmla="*/ 30 w 59"/>
                  <a:gd name="T15" fmla="*/ 0 h 87"/>
                  <a:gd name="T16" fmla="*/ 1 w 59"/>
                  <a:gd name="T17" fmla="*/ 28 h 87"/>
                  <a:gd name="T18" fmla="*/ 21 w 59"/>
                  <a:gd name="T19" fmla="*/ 57 h 87"/>
                  <a:gd name="T20" fmla="*/ 9 w 59"/>
                  <a:gd name="T21" fmla="*/ 29 h 87"/>
                  <a:gd name="T22" fmla="*/ 30 w 59"/>
                  <a:gd name="T23" fmla="*/ 9 h 87"/>
                  <a:gd name="T24" fmla="*/ 50 w 59"/>
                  <a:gd name="T25" fmla="*/ 30 h 87"/>
                  <a:gd name="T26" fmla="*/ 29 w 59"/>
                  <a:gd name="T27" fmla="*/ 50 h 87"/>
                  <a:gd name="T28" fmla="*/ 9 w 59"/>
                  <a:gd name="T29" fmla="*/ 29 h 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9" h="87">
                    <a:moveTo>
                      <a:pt x="21" y="57"/>
                    </a:moveTo>
                    <a:cubicBezTo>
                      <a:pt x="20" y="81"/>
                      <a:pt x="20" y="81"/>
                      <a:pt x="20" y="81"/>
                    </a:cubicBezTo>
                    <a:cubicBezTo>
                      <a:pt x="20" y="84"/>
                      <a:pt x="22" y="87"/>
                      <a:pt x="25" y="87"/>
                    </a:cubicBezTo>
                    <a:cubicBezTo>
                      <a:pt x="31" y="87"/>
                      <a:pt x="31" y="87"/>
                      <a:pt x="31" y="87"/>
                    </a:cubicBezTo>
                    <a:cubicBezTo>
                      <a:pt x="33" y="87"/>
                      <a:pt x="36" y="85"/>
                      <a:pt x="36" y="82"/>
                    </a:cubicBezTo>
                    <a:cubicBezTo>
                      <a:pt x="37" y="57"/>
                      <a:pt x="37" y="57"/>
                      <a:pt x="37" y="57"/>
                    </a:cubicBezTo>
                    <a:cubicBezTo>
                      <a:pt x="49" y="54"/>
                      <a:pt x="58" y="43"/>
                      <a:pt x="58" y="30"/>
                    </a:cubicBezTo>
                    <a:cubicBezTo>
                      <a:pt x="59" y="14"/>
                      <a:pt x="46" y="1"/>
                      <a:pt x="30" y="0"/>
                    </a:cubicBezTo>
                    <a:cubicBezTo>
                      <a:pt x="14" y="0"/>
                      <a:pt x="1" y="12"/>
                      <a:pt x="1" y="28"/>
                    </a:cubicBezTo>
                    <a:cubicBezTo>
                      <a:pt x="0" y="42"/>
                      <a:pt x="9" y="53"/>
                      <a:pt x="21" y="57"/>
                    </a:cubicBezTo>
                    <a:close/>
                    <a:moveTo>
                      <a:pt x="9" y="29"/>
                    </a:moveTo>
                    <a:cubicBezTo>
                      <a:pt x="9" y="17"/>
                      <a:pt x="19" y="8"/>
                      <a:pt x="30" y="9"/>
                    </a:cubicBezTo>
                    <a:cubicBezTo>
                      <a:pt x="41" y="9"/>
                      <a:pt x="50" y="18"/>
                      <a:pt x="50" y="30"/>
                    </a:cubicBezTo>
                    <a:cubicBezTo>
                      <a:pt x="50" y="41"/>
                      <a:pt x="40" y="50"/>
                      <a:pt x="29" y="50"/>
                    </a:cubicBezTo>
                    <a:cubicBezTo>
                      <a:pt x="18" y="49"/>
                      <a:pt x="9" y="40"/>
                      <a:pt x="9" y="29"/>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58" name="Freeform 510"/>
              <p:cNvSpPr/>
              <p:nvPr/>
            </p:nvSpPr>
            <p:spPr bwMode="auto">
              <a:xfrm>
                <a:off x="3703" y="2598"/>
                <a:ext cx="209" cy="135"/>
              </a:xfrm>
              <a:custGeom>
                <a:gdLst>
                  <a:gd name="T0" fmla="*/ 15 w 107"/>
                  <a:gd name="T1" fmla="*/ 1 h 69"/>
                  <a:gd name="T2" fmla="*/ 94 w 107"/>
                  <a:gd name="T3" fmla="*/ 3 h 69"/>
                  <a:gd name="T4" fmla="*/ 107 w 107"/>
                  <a:gd name="T5" fmla="*/ 17 h 69"/>
                  <a:gd name="T6" fmla="*/ 106 w 107"/>
                  <a:gd name="T7" fmla="*/ 55 h 69"/>
                  <a:gd name="T8" fmla="*/ 92 w 107"/>
                  <a:gd name="T9" fmla="*/ 69 h 69"/>
                  <a:gd name="T10" fmla="*/ 86 w 107"/>
                  <a:gd name="T11" fmla="*/ 68 h 69"/>
                  <a:gd name="T12" fmla="*/ 92 w 107"/>
                  <a:gd name="T13" fmla="*/ 63 h 69"/>
                  <a:gd name="T14" fmla="*/ 92 w 107"/>
                  <a:gd name="T15" fmla="*/ 63 h 69"/>
                  <a:gd name="T16" fmla="*/ 100 w 107"/>
                  <a:gd name="T17" fmla="*/ 55 h 69"/>
                  <a:gd name="T18" fmla="*/ 101 w 107"/>
                  <a:gd name="T19" fmla="*/ 17 h 69"/>
                  <a:gd name="T20" fmla="*/ 94 w 107"/>
                  <a:gd name="T21" fmla="*/ 9 h 69"/>
                  <a:gd name="T22" fmla="*/ 15 w 107"/>
                  <a:gd name="T23" fmla="*/ 7 h 69"/>
                  <a:gd name="T24" fmla="*/ 7 w 107"/>
                  <a:gd name="T25" fmla="*/ 14 h 69"/>
                  <a:gd name="T26" fmla="*/ 6 w 107"/>
                  <a:gd name="T27" fmla="*/ 52 h 69"/>
                  <a:gd name="T28" fmla="*/ 13 w 107"/>
                  <a:gd name="T29" fmla="*/ 60 h 69"/>
                  <a:gd name="T30" fmla="*/ 34 w 107"/>
                  <a:gd name="T31" fmla="*/ 61 h 69"/>
                  <a:gd name="T32" fmla="*/ 39 w 107"/>
                  <a:gd name="T33" fmla="*/ 67 h 69"/>
                  <a:gd name="T34" fmla="*/ 13 w 107"/>
                  <a:gd name="T35" fmla="*/ 66 h 69"/>
                  <a:gd name="T36" fmla="*/ 0 w 107"/>
                  <a:gd name="T37" fmla="*/ 52 h 69"/>
                  <a:gd name="T38" fmla="*/ 1 w 107"/>
                  <a:gd name="T39" fmla="*/ 14 h 69"/>
                  <a:gd name="T40" fmla="*/ 15 w 107"/>
                  <a:gd name="T41" fmla="*/ 1 h 6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07" h="69">
                    <a:moveTo>
                      <a:pt x="15" y="1"/>
                    </a:moveTo>
                    <a:cubicBezTo>
                      <a:pt x="94" y="3"/>
                      <a:pt x="94" y="3"/>
                      <a:pt x="94" y="3"/>
                    </a:cubicBezTo>
                    <a:cubicBezTo>
                      <a:pt x="101" y="3"/>
                      <a:pt x="107" y="9"/>
                      <a:pt x="107" y="17"/>
                    </a:cubicBezTo>
                    <a:cubicBezTo>
                      <a:pt x="106" y="55"/>
                      <a:pt x="106" y="55"/>
                      <a:pt x="106" y="55"/>
                    </a:cubicBezTo>
                    <a:cubicBezTo>
                      <a:pt x="106" y="63"/>
                      <a:pt x="99" y="69"/>
                      <a:pt x="92" y="69"/>
                    </a:cubicBezTo>
                    <a:cubicBezTo>
                      <a:pt x="86" y="68"/>
                      <a:pt x="86" y="68"/>
                      <a:pt x="86" y="68"/>
                    </a:cubicBezTo>
                    <a:cubicBezTo>
                      <a:pt x="89" y="67"/>
                      <a:pt x="90" y="65"/>
                      <a:pt x="92" y="63"/>
                    </a:cubicBezTo>
                    <a:cubicBezTo>
                      <a:pt x="92" y="63"/>
                      <a:pt x="92" y="63"/>
                      <a:pt x="92" y="63"/>
                    </a:cubicBezTo>
                    <a:cubicBezTo>
                      <a:pt x="96" y="63"/>
                      <a:pt x="100" y="59"/>
                      <a:pt x="100" y="55"/>
                    </a:cubicBezTo>
                    <a:cubicBezTo>
                      <a:pt x="101" y="17"/>
                      <a:pt x="101" y="17"/>
                      <a:pt x="101" y="17"/>
                    </a:cubicBezTo>
                    <a:cubicBezTo>
                      <a:pt x="101" y="12"/>
                      <a:pt x="98" y="9"/>
                      <a:pt x="94" y="9"/>
                    </a:cubicBezTo>
                    <a:cubicBezTo>
                      <a:pt x="15" y="7"/>
                      <a:pt x="15" y="7"/>
                      <a:pt x="15" y="7"/>
                    </a:cubicBezTo>
                    <a:cubicBezTo>
                      <a:pt x="11" y="6"/>
                      <a:pt x="7" y="10"/>
                      <a:pt x="7" y="14"/>
                    </a:cubicBezTo>
                    <a:cubicBezTo>
                      <a:pt x="6" y="52"/>
                      <a:pt x="6" y="52"/>
                      <a:pt x="6" y="52"/>
                    </a:cubicBezTo>
                    <a:cubicBezTo>
                      <a:pt x="6" y="57"/>
                      <a:pt x="9" y="60"/>
                      <a:pt x="13" y="60"/>
                    </a:cubicBezTo>
                    <a:cubicBezTo>
                      <a:pt x="34" y="61"/>
                      <a:pt x="34" y="61"/>
                      <a:pt x="34" y="61"/>
                    </a:cubicBezTo>
                    <a:cubicBezTo>
                      <a:pt x="35" y="63"/>
                      <a:pt x="37" y="65"/>
                      <a:pt x="39" y="67"/>
                    </a:cubicBezTo>
                    <a:cubicBezTo>
                      <a:pt x="13" y="66"/>
                      <a:pt x="13" y="66"/>
                      <a:pt x="13" y="66"/>
                    </a:cubicBezTo>
                    <a:cubicBezTo>
                      <a:pt x="6" y="66"/>
                      <a:pt x="0" y="60"/>
                      <a:pt x="0" y="52"/>
                    </a:cubicBezTo>
                    <a:cubicBezTo>
                      <a:pt x="1" y="14"/>
                      <a:pt x="1" y="14"/>
                      <a:pt x="1" y="14"/>
                    </a:cubicBezTo>
                    <a:cubicBezTo>
                      <a:pt x="1" y="6"/>
                      <a:pt x="8" y="0"/>
                      <a:pt x="15" y="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59" name="Freeform 511"/>
              <p:cNvSpPr/>
              <p:nvPr/>
            </p:nvSpPr>
            <p:spPr bwMode="auto">
              <a:xfrm>
                <a:off x="3824" y="2160"/>
                <a:ext cx="141" cy="90"/>
              </a:xfrm>
              <a:custGeom>
                <a:gdLst>
                  <a:gd name="T0" fmla="*/ 72 w 72"/>
                  <a:gd name="T1" fmla="*/ 1 h 46"/>
                  <a:gd name="T2" fmla="*/ 37 w 72"/>
                  <a:gd name="T3" fmla="*/ 38 h 46"/>
                  <a:gd name="T4" fmla="*/ 24 w 72"/>
                  <a:gd name="T5" fmla="*/ 26 h 46"/>
                  <a:gd name="T6" fmla="*/ 0 w 72"/>
                  <a:gd name="T7" fmla="*/ 46 h 46"/>
                  <a:gd name="T8" fmla="*/ 0 w 72"/>
                  <a:gd name="T9" fmla="*/ 36 h 46"/>
                  <a:gd name="T10" fmla="*/ 24 w 72"/>
                  <a:gd name="T11" fmla="*/ 16 h 46"/>
                  <a:gd name="T12" fmla="*/ 37 w 72"/>
                  <a:gd name="T13" fmla="*/ 29 h 46"/>
                  <a:gd name="T14" fmla="*/ 71 w 72"/>
                  <a:gd name="T15" fmla="*/ 1 h 46"/>
                  <a:gd name="T16" fmla="*/ 72 w 72"/>
                  <a:gd name="T17" fmla="*/ 1 h 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2" h="46">
                    <a:moveTo>
                      <a:pt x="72" y="1"/>
                    </a:moveTo>
                    <a:cubicBezTo>
                      <a:pt x="37" y="38"/>
                      <a:pt x="37" y="38"/>
                      <a:pt x="37" y="38"/>
                    </a:cubicBezTo>
                    <a:cubicBezTo>
                      <a:pt x="24" y="26"/>
                      <a:pt x="24" y="26"/>
                      <a:pt x="24" y="26"/>
                    </a:cubicBezTo>
                    <a:cubicBezTo>
                      <a:pt x="0" y="46"/>
                      <a:pt x="0" y="46"/>
                      <a:pt x="0" y="46"/>
                    </a:cubicBezTo>
                    <a:cubicBezTo>
                      <a:pt x="0" y="36"/>
                      <a:pt x="0" y="36"/>
                      <a:pt x="0" y="36"/>
                    </a:cubicBezTo>
                    <a:cubicBezTo>
                      <a:pt x="24" y="16"/>
                      <a:pt x="24" y="16"/>
                      <a:pt x="24" y="16"/>
                    </a:cubicBezTo>
                    <a:cubicBezTo>
                      <a:pt x="37" y="29"/>
                      <a:pt x="37" y="29"/>
                      <a:pt x="37" y="29"/>
                    </a:cubicBezTo>
                    <a:cubicBezTo>
                      <a:pt x="71" y="1"/>
                      <a:pt x="71" y="1"/>
                      <a:pt x="71" y="1"/>
                    </a:cubicBezTo>
                    <a:cubicBezTo>
                      <a:pt x="71" y="1"/>
                      <a:pt x="72" y="0"/>
                      <a:pt x="72" y="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60" name="Freeform 512"/>
              <p:cNvSpPr/>
              <p:nvPr/>
            </p:nvSpPr>
            <p:spPr bwMode="auto">
              <a:xfrm>
                <a:off x="3944" y="2258"/>
                <a:ext cx="1" cy="8"/>
              </a:xfrm>
              <a:custGeom>
                <a:gdLst>
                  <a:gd name="T0" fmla="*/ 0 w 1"/>
                  <a:gd name="T1" fmla="*/ 0 h 4"/>
                  <a:gd name="T2" fmla="*/ 0 w 1"/>
                  <a:gd name="T3" fmla="*/ 4 h 4"/>
                  <a:gd name="T4" fmla="*/ 1 w 1"/>
                  <a:gd name="T5" fmla="*/ 4 h 4"/>
                  <a:gd name="T6" fmla="*/ 1 w 1"/>
                  <a:gd name="T7" fmla="*/ 1 h 4"/>
                  <a:gd name="T8" fmla="*/ 0 w 1"/>
                  <a:gd name="T9" fmla="*/ 0 h 4"/>
                </a:gdLst>
                <a:cxnLst>
                  <a:cxn ang="0">
                    <a:pos x="T0" y="T1"/>
                  </a:cxn>
                  <a:cxn ang="0">
                    <a:pos x="T2" y="T3"/>
                  </a:cxn>
                  <a:cxn ang="0">
                    <a:pos x="T4" y="T5"/>
                  </a:cxn>
                  <a:cxn ang="0">
                    <a:pos x="T6" y="T7"/>
                  </a:cxn>
                  <a:cxn ang="0">
                    <a:pos x="T8" y="T9"/>
                  </a:cxn>
                </a:cxnLst>
                <a:rect l="0" t="0" r="r" b="b"/>
                <a:pathLst>
                  <a:path w="1" h="4">
                    <a:moveTo>
                      <a:pt x="0" y="0"/>
                    </a:moveTo>
                    <a:cubicBezTo>
                      <a:pt x="0" y="4"/>
                      <a:pt x="0" y="4"/>
                      <a:pt x="0" y="4"/>
                    </a:cubicBezTo>
                    <a:cubicBezTo>
                      <a:pt x="1" y="4"/>
                      <a:pt x="1" y="4"/>
                      <a:pt x="1" y="4"/>
                    </a:cubicBezTo>
                    <a:cubicBezTo>
                      <a:pt x="1" y="1"/>
                      <a:pt x="1" y="1"/>
                      <a:pt x="1" y="1"/>
                    </a:cubicBezTo>
                    <a:cubicBezTo>
                      <a:pt x="1" y="0"/>
                      <a:pt x="1" y="0"/>
                      <a:pt x="0"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61" name="Freeform 513"/>
              <p:cNvSpPr/>
              <p:nvPr/>
            </p:nvSpPr>
            <p:spPr bwMode="auto">
              <a:xfrm>
                <a:off x="3944" y="2246"/>
                <a:ext cx="1" cy="8"/>
              </a:xfrm>
              <a:custGeom>
                <a:gdLst>
                  <a:gd name="T0" fmla="*/ 1 w 1"/>
                  <a:gd name="T1" fmla="*/ 0 h 4"/>
                  <a:gd name="T2" fmla="*/ 0 w 1"/>
                  <a:gd name="T3" fmla="*/ 0 h 4"/>
                  <a:gd name="T4" fmla="*/ 0 w 1"/>
                  <a:gd name="T5" fmla="*/ 3 h 4"/>
                  <a:gd name="T6" fmla="*/ 1 w 1"/>
                  <a:gd name="T7" fmla="*/ 4 h 4"/>
                  <a:gd name="T8" fmla="*/ 1 w 1"/>
                  <a:gd name="T9" fmla="*/ 0 h 4"/>
                </a:gdLst>
                <a:cxnLst>
                  <a:cxn ang="0">
                    <a:pos x="T0" y="T1"/>
                  </a:cxn>
                  <a:cxn ang="0">
                    <a:pos x="T2" y="T3"/>
                  </a:cxn>
                  <a:cxn ang="0">
                    <a:pos x="T4" y="T5"/>
                  </a:cxn>
                  <a:cxn ang="0">
                    <a:pos x="T6" y="T7"/>
                  </a:cxn>
                  <a:cxn ang="0">
                    <a:pos x="T8" y="T9"/>
                  </a:cxn>
                </a:cxnLst>
                <a:rect l="0" t="0" r="r" b="b"/>
                <a:pathLst>
                  <a:path w="1" h="4">
                    <a:moveTo>
                      <a:pt x="1" y="0"/>
                    </a:moveTo>
                    <a:cubicBezTo>
                      <a:pt x="1" y="0"/>
                      <a:pt x="0" y="0"/>
                      <a:pt x="0" y="0"/>
                    </a:cubicBezTo>
                    <a:cubicBezTo>
                      <a:pt x="0" y="3"/>
                      <a:pt x="0" y="3"/>
                      <a:pt x="0" y="3"/>
                    </a:cubicBezTo>
                    <a:cubicBezTo>
                      <a:pt x="0" y="3"/>
                      <a:pt x="1" y="3"/>
                      <a:pt x="1" y="4"/>
                    </a:cubicBezTo>
                    <a:lnTo>
                      <a:pt x="1" y="0"/>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62" name="Freeform 514"/>
              <p:cNvSpPr>
                <a:spLocks noEditPoints="1"/>
              </p:cNvSpPr>
              <p:nvPr/>
            </p:nvSpPr>
            <p:spPr bwMode="auto">
              <a:xfrm>
                <a:off x="3824" y="2183"/>
                <a:ext cx="143" cy="106"/>
              </a:xfrm>
              <a:custGeom>
                <a:gdLst>
                  <a:gd name="T0" fmla="*/ 72 w 73"/>
                  <a:gd name="T1" fmla="*/ 0 h 54"/>
                  <a:gd name="T2" fmla="*/ 66 w 73"/>
                  <a:gd name="T3" fmla="*/ 6 h 54"/>
                  <a:gd name="T4" fmla="*/ 37 w 73"/>
                  <a:gd name="T5" fmla="*/ 37 h 54"/>
                  <a:gd name="T6" fmla="*/ 24 w 73"/>
                  <a:gd name="T7" fmla="*/ 25 h 54"/>
                  <a:gd name="T8" fmla="*/ 0 w 73"/>
                  <a:gd name="T9" fmla="*/ 44 h 54"/>
                  <a:gd name="T10" fmla="*/ 0 w 73"/>
                  <a:gd name="T11" fmla="*/ 48 h 54"/>
                  <a:gd name="T12" fmla="*/ 6 w 73"/>
                  <a:gd name="T13" fmla="*/ 54 h 54"/>
                  <a:gd name="T14" fmla="*/ 68 w 73"/>
                  <a:gd name="T15" fmla="*/ 53 h 54"/>
                  <a:gd name="T16" fmla="*/ 73 w 73"/>
                  <a:gd name="T17" fmla="*/ 46 h 54"/>
                  <a:gd name="T18" fmla="*/ 72 w 73"/>
                  <a:gd name="T19" fmla="*/ 0 h 54"/>
                  <a:gd name="T20" fmla="*/ 66 w 73"/>
                  <a:gd name="T21" fmla="*/ 43 h 54"/>
                  <a:gd name="T22" fmla="*/ 65 w 73"/>
                  <a:gd name="T23" fmla="*/ 44 h 54"/>
                  <a:gd name="T24" fmla="*/ 64 w 73"/>
                  <a:gd name="T25" fmla="*/ 44 h 54"/>
                  <a:gd name="T26" fmla="*/ 64 w 73"/>
                  <a:gd name="T27" fmla="*/ 47 h 54"/>
                  <a:gd name="T28" fmla="*/ 63 w 73"/>
                  <a:gd name="T29" fmla="*/ 48 h 54"/>
                  <a:gd name="T30" fmla="*/ 63 w 73"/>
                  <a:gd name="T31" fmla="*/ 47 h 54"/>
                  <a:gd name="T32" fmla="*/ 63 w 73"/>
                  <a:gd name="T33" fmla="*/ 45 h 54"/>
                  <a:gd name="T34" fmla="*/ 61 w 73"/>
                  <a:gd name="T35" fmla="*/ 45 h 54"/>
                  <a:gd name="T36" fmla="*/ 61 w 73"/>
                  <a:gd name="T37" fmla="*/ 47 h 54"/>
                  <a:gd name="T38" fmla="*/ 61 w 73"/>
                  <a:gd name="T39" fmla="*/ 48 h 54"/>
                  <a:gd name="T40" fmla="*/ 60 w 73"/>
                  <a:gd name="T41" fmla="*/ 47 h 54"/>
                  <a:gd name="T42" fmla="*/ 60 w 73"/>
                  <a:gd name="T43" fmla="*/ 45 h 54"/>
                  <a:gd name="T44" fmla="*/ 58 w 73"/>
                  <a:gd name="T45" fmla="*/ 45 h 54"/>
                  <a:gd name="T46" fmla="*/ 56 w 73"/>
                  <a:gd name="T47" fmla="*/ 44 h 54"/>
                  <a:gd name="T48" fmla="*/ 56 w 73"/>
                  <a:gd name="T49" fmla="*/ 44 h 54"/>
                  <a:gd name="T50" fmla="*/ 56 w 73"/>
                  <a:gd name="T51" fmla="*/ 43 h 54"/>
                  <a:gd name="T52" fmla="*/ 57 w 73"/>
                  <a:gd name="T53" fmla="*/ 42 h 54"/>
                  <a:gd name="T54" fmla="*/ 57 w 73"/>
                  <a:gd name="T55" fmla="*/ 42 h 54"/>
                  <a:gd name="T56" fmla="*/ 59 w 73"/>
                  <a:gd name="T57" fmla="*/ 42 h 54"/>
                  <a:gd name="T58" fmla="*/ 60 w 73"/>
                  <a:gd name="T59" fmla="*/ 42 h 54"/>
                  <a:gd name="T60" fmla="*/ 60 w 73"/>
                  <a:gd name="T61" fmla="*/ 37 h 54"/>
                  <a:gd name="T62" fmla="*/ 59 w 73"/>
                  <a:gd name="T63" fmla="*/ 37 h 54"/>
                  <a:gd name="T64" fmla="*/ 58 w 73"/>
                  <a:gd name="T65" fmla="*/ 36 h 54"/>
                  <a:gd name="T66" fmla="*/ 57 w 73"/>
                  <a:gd name="T67" fmla="*/ 35 h 54"/>
                  <a:gd name="T68" fmla="*/ 57 w 73"/>
                  <a:gd name="T69" fmla="*/ 33 h 54"/>
                  <a:gd name="T70" fmla="*/ 57 w 73"/>
                  <a:gd name="T71" fmla="*/ 32 h 54"/>
                  <a:gd name="T72" fmla="*/ 58 w 73"/>
                  <a:gd name="T73" fmla="*/ 31 h 54"/>
                  <a:gd name="T74" fmla="*/ 59 w 73"/>
                  <a:gd name="T75" fmla="*/ 30 h 54"/>
                  <a:gd name="T76" fmla="*/ 59 w 73"/>
                  <a:gd name="T77" fmla="*/ 27 h 54"/>
                  <a:gd name="T78" fmla="*/ 60 w 73"/>
                  <a:gd name="T79" fmla="*/ 27 h 54"/>
                  <a:gd name="T80" fmla="*/ 61 w 73"/>
                  <a:gd name="T81" fmla="*/ 27 h 54"/>
                  <a:gd name="T82" fmla="*/ 61 w 73"/>
                  <a:gd name="T83" fmla="*/ 29 h 54"/>
                  <a:gd name="T84" fmla="*/ 62 w 73"/>
                  <a:gd name="T85" fmla="*/ 29 h 54"/>
                  <a:gd name="T86" fmla="*/ 62 w 73"/>
                  <a:gd name="T87" fmla="*/ 29 h 54"/>
                  <a:gd name="T88" fmla="*/ 62 w 73"/>
                  <a:gd name="T89" fmla="*/ 27 h 54"/>
                  <a:gd name="T90" fmla="*/ 63 w 73"/>
                  <a:gd name="T91" fmla="*/ 27 h 54"/>
                  <a:gd name="T92" fmla="*/ 64 w 73"/>
                  <a:gd name="T93" fmla="*/ 27 h 54"/>
                  <a:gd name="T94" fmla="*/ 64 w 73"/>
                  <a:gd name="T95" fmla="*/ 29 h 54"/>
                  <a:gd name="T96" fmla="*/ 65 w 73"/>
                  <a:gd name="T97" fmla="*/ 29 h 54"/>
                  <a:gd name="T98" fmla="*/ 65 w 73"/>
                  <a:gd name="T99" fmla="*/ 30 h 54"/>
                  <a:gd name="T100" fmla="*/ 66 w 73"/>
                  <a:gd name="T101" fmla="*/ 30 h 54"/>
                  <a:gd name="T102" fmla="*/ 66 w 73"/>
                  <a:gd name="T103" fmla="*/ 30 h 54"/>
                  <a:gd name="T104" fmla="*/ 66 w 73"/>
                  <a:gd name="T105" fmla="*/ 31 h 54"/>
                  <a:gd name="T106" fmla="*/ 66 w 73"/>
                  <a:gd name="T107" fmla="*/ 32 h 54"/>
                  <a:gd name="T108" fmla="*/ 65 w 73"/>
                  <a:gd name="T109" fmla="*/ 32 h 54"/>
                  <a:gd name="T110" fmla="*/ 64 w 73"/>
                  <a:gd name="T111" fmla="*/ 32 h 54"/>
                  <a:gd name="T112" fmla="*/ 64 w 73"/>
                  <a:gd name="T113" fmla="*/ 32 h 54"/>
                  <a:gd name="T114" fmla="*/ 64 w 73"/>
                  <a:gd name="T115" fmla="*/ 36 h 54"/>
                  <a:gd name="T116" fmla="*/ 66 w 73"/>
                  <a:gd name="T117" fmla="*/ 38 h 54"/>
                  <a:gd name="T118" fmla="*/ 67 w 73"/>
                  <a:gd name="T119" fmla="*/ 40 h 54"/>
                  <a:gd name="T120" fmla="*/ 66 w 73"/>
                  <a:gd name="T121" fmla="*/ 43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3" h="54">
                    <a:moveTo>
                      <a:pt x="72" y="0"/>
                    </a:moveTo>
                    <a:cubicBezTo>
                      <a:pt x="66" y="6"/>
                      <a:pt x="66" y="6"/>
                      <a:pt x="66" y="6"/>
                    </a:cubicBezTo>
                    <a:cubicBezTo>
                      <a:pt x="37" y="37"/>
                      <a:pt x="37" y="37"/>
                      <a:pt x="37" y="37"/>
                    </a:cubicBezTo>
                    <a:cubicBezTo>
                      <a:pt x="24" y="25"/>
                      <a:pt x="24" y="25"/>
                      <a:pt x="24" y="25"/>
                    </a:cubicBezTo>
                    <a:cubicBezTo>
                      <a:pt x="0" y="44"/>
                      <a:pt x="0" y="44"/>
                      <a:pt x="0" y="44"/>
                    </a:cubicBezTo>
                    <a:cubicBezTo>
                      <a:pt x="0" y="48"/>
                      <a:pt x="0" y="48"/>
                      <a:pt x="0" y="48"/>
                    </a:cubicBezTo>
                    <a:cubicBezTo>
                      <a:pt x="0" y="53"/>
                      <a:pt x="6" y="54"/>
                      <a:pt x="6" y="54"/>
                    </a:cubicBezTo>
                    <a:cubicBezTo>
                      <a:pt x="6" y="54"/>
                      <a:pt x="62" y="53"/>
                      <a:pt x="68" y="53"/>
                    </a:cubicBezTo>
                    <a:cubicBezTo>
                      <a:pt x="73" y="53"/>
                      <a:pt x="73" y="46"/>
                      <a:pt x="73" y="46"/>
                    </a:cubicBezTo>
                    <a:lnTo>
                      <a:pt x="72" y="0"/>
                    </a:lnTo>
                    <a:close/>
                    <a:moveTo>
                      <a:pt x="66" y="43"/>
                    </a:moveTo>
                    <a:cubicBezTo>
                      <a:pt x="66" y="43"/>
                      <a:pt x="66" y="44"/>
                      <a:pt x="65" y="44"/>
                    </a:cubicBezTo>
                    <a:cubicBezTo>
                      <a:pt x="65" y="44"/>
                      <a:pt x="64" y="44"/>
                      <a:pt x="64" y="44"/>
                    </a:cubicBezTo>
                    <a:cubicBezTo>
                      <a:pt x="64" y="47"/>
                      <a:pt x="64" y="47"/>
                      <a:pt x="64" y="47"/>
                    </a:cubicBezTo>
                    <a:cubicBezTo>
                      <a:pt x="64" y="48"/>
                      <a:pt x="64" y="48"/>
                      <a:pt x="63" y="48"/>
                    </a:cubicBezTo>
                    <a:cubicBezTo>
                      <a:pt x="63" y="48"/>
                      <a:pt x="63" y="48"/>
                      <a:pt x="63" y="47"/>
                    </a:cubicBezTo>
                    <a:cubicBezTo>
                      <a:pt x="63" y="45"/>
                      <a:pt x="63" y="45"/>
                      <a:pt x="63" y="45"/>
                    </a:cubicBezTo>
                    <a:cubicBezTo>
                      <a:pt x="62" y="45"/>
                      <a:pt x="62" y="45"/>
                      <a:pt x="61" y="45"/>
                    </a:cubicBezTo>
                    <a:cubicBezTo>
                      <a:pt x="61" y="47"/>
                      <a:pt x="61" y="47"/>
                      <a:pt x="61" y="47"/>
                    </a:cubicBezTo>
                    <a:cubicBezTo>
                      <a:pt x="61" y="48"/>
                      <a:pt x="61" y="48"/>
                      <a:pt x="61" y="48"/>
                    </a:cubicBezTo>
                    <a:cubicBezTo>
                      <a:pt x="60" y="48"/>
                      <a:pt x="60" y="48"/>
                      <a:pt x="60" y="47"/>
                    </a:cubicBezTo>
                    <a:cubicBezTo>
                      <a:pt x="60" y="45"/>
                      <a:pt x="60" y="45"/>
                      <a:pt x="60" y="45"/>
                    </a:cubicBezTo>
                    <a:cubicBezTo>
                      <a:pt x="59" y="45"/>
                      <a:pt x="59" y="45"/>
                      <a:pt x="58" y="45"/>
                    </a:cubicBezTo>
                    <a:cubicBezTo>
                      <a:pt x="57" y="44"/>
                      <a:pt x="57" y="44"/>
                      <a:pt x="56" y="44"/>
                    </a:cubicBezTo>
                    <a:cubicBezTo>
                      <a:pt x="56" y="44"/>
                      <a:pt x="56" y="44"/>
                      <a:pt x="56" y="44"/>
                    </a:cubicBezTo>
                    <a:cubicBezTo>
                      <a:pt x="56" y="43"/>
                      <a:pt x="56" y="43"/>
                      <a:pt x="56" y="43"/>
                    </a:cubicBezTo>
                    <a:cubicBezTo>
                      <a:pt x="56" y="42"/>
                      <a:pt x="57" y="42"/>
                      <a:pt x="57" y="42"/>
                    </a:cubicBezTo>
                    <a:cubicBezTo>
                      <a:pt x="57" y="42"/>
                      <a:pt x="57" y="42"/>
                      <a:pt x="57" y="42"/>
                    </a:cubicBezTo>
                    <a:cubicBezTo>
                      <a:pt x="57" y="42"/>
                      <a:pt x="58" y="42"/>
                      <a:pt x="59" y="42"/>
                    </a:cubicBezTo>
                    <a:cubicBezTo>
                      <a:pt x="59" y="42"/>
                      <a:pt x="59" y="42"/>
                      <a:pt x="60" y="42"/>
                    </a:cubicBezTo>
                    <a:cubicBezTo>
                      <a:pt x="60" y="37"/>
                      <a:pt x="60" y="37"/>
                      <a:pt x="60" y="37"/>
                    </a:cubicBezTo>
                    <a:cubicBezTo>
                      <a:pt x="60" y="37"/>
                      <a:pt x="59" y="37"/>
                      <a:pt x="59" y="37"/>
                    </a:cubicBezTo>
                    <a:cubicBezTo>
                      <a:pt x="59" y="37"/>
                      <a:pt x="58" y="37"/>
                      <a:pt x="58" y="36"/>
                    </a:cubicBezTo>
                    <a:cubicBezTo>
                      <a:pt x="58" y="36"/>
                      <a:pt x="57" y="36"/>
                      <a:pt x="57" y="35"/>
                    </a:cubicBezTo>
                    <a:cubicBezTo>
                      <a:pt x="57" y="35"/>
                      <a:pt x="57" y="34"/>
                      <a:pt x="57" y="33"/>
                    </a:cubicBezTo>
                    <a:cubicBezTo>
                      <a:pt x="57" y="33"/>
                      <a:pt x="57" y="32"/>
                      <a:pt x="57" y="32"/>
                    </a:cubicBezTo>
                    <a:cubicBezTo>
                      <a:pt x="57" y="31"/>
                      <a:pt x="57" y="31"/>
                      <a:pt x="58" y="31"/>
                    </a:cubicBezTo>
                    <a:cubicBezTo>
                      <a:pt x="58" y="30"/>
                      <a:pt x="59" y="30"/>
                      <a:pt x="59" y="30"/>
                    </a:cubicBezTo>
                    <a:cubicBezTo>
                      <a:pt x="59" y="27"/>
                      <a:pt x="59" y="27"/>
                      <a:pt x="59" y="27"/>
                    </a:cubicBezTo>
                    <a:cubicBezTo>
                      <a:pt x="59" y="27"/>
                      <a:pt x="60" y="27"/>
                      <a:pt x="60" y="27"/>
                    </a:cubicBezTo>
                    <a:cubicBezTo>
                      <a:pt x="60" y="27"/>
                      <a:pt x="61" y="27"/>
                      <a:pt x="61" y="27"/>
                    </a:cubicBezTo>
                    <a:cubicBezTo>
                      <a:pt x="61" y="29"/>
                      <a:pt x="61" y="29"/>
                      <a:pt x="61" y="29"/>
                    </a:cubicBezTo>
                    <a:cubicBezTo>
                      <a:pt x="61" y="29"/>
                      <a:pt x="62" y="29"/>
                      <a:pt x="62" y="29"/>
                    </a:cubicBezTo>
                    <a:cubicBezTo>
                      <a:pt x="62" y="29"/>
                      <a:pt x="62" y="29"/>
                      <a:pt x="62" y="29"/>
                    </a:cubicBezTo>
                    <a:cubicBezTo>
                      <a:pt x="62" y="27"/>
                      <a:pt x="62" y="27"/>
                      <a:pt x="62" y="27"/>
                    </a:cubicBezTo>
                    <a:cubicBezTo>
                      <a:pt x="62" y="27"/>
                      <a:pt x="62" y="27"/>
                      <a:pt x="63" y="27"/>
                    </a:cubicBezTo>
                    <a:cubicBezTo>
                      <a:pt x="63" y="27"/>
                      <a:pt x="64" y="27"/>
                      <a:pt x="64" y="27"/>
                    </a:cubicBezTo>
                    <a:cubicBezTo>
                      <a:pt x="64" y="29"/>
                      <a:pt x="64" y="29"/>
                      <a:pt x="64" y="29"/>
                    </a:cubicBezTo>
                    <a:cubicBezTo>
                      <a:pt x="64" y="29"/>
                      <a:pt x="64" y="29"/>
                      <a:pt x="65" y="29"/>
                    </a:cubicBezTo>
                    <a:cubicBezTo>
                      <a:pt x="65" y="29"/>
                      <a:pt x="65" y="29"/>
                      <a:pt x="65" y="30"/>
                    </a:cubicBezTo>
                    <a:cubicBezTo>
                      <a:pt x="65" y="30"/>
                      <a:pt x="66" y="30"/>
                      <a:pt x="66" y="30"/>
                    </a:cubicBezTo>
                    <a:cubicBezTo>
                      <a:pt x="66" y="30"/>
                      <a:pt x="66" y="30"/>
                      <a:pt x="66" y="30"/>
                    </a:cubicBezTo>
                    <a:cubicBezTo>
                      <a:pt x="66" y="30"/>
                      <a:pt x="66" y="31"/>
                      <a:pt x="66" y="31"/>
                    </a:cubicBezTo>
                    <a:cubicBezTo>
                      <a:pt x="66" y="31"/>
                      <a:pt x="66" y="32"/>
                      <a:pt x="66" y="32"/>
                    </a:cubicBezTo>
                    <a:cubicBezTo>
                      <a:pt x="65" y="32"/>
                      <a:pt x="65" y="32"/>
                      <a:pt x="65" y="32"/>
                    </a:cubicBezTo>
                    <a:cubicBezTo>
                      <a:pt x="65" y="32"/>
                      <a:pt x="64" y="32"/>
                      <a:pt x="64" y="32"/>
                    </a:cubicBezTo>
                    <a:cubicBezTo>
                      <a:pt x="64" y="32"/>
                      <a:pt x="64" y="32"/>
                      <a:pt x="64" y="32"/>
                    </a:cubicBezTo>
                    <a:cubicBezTo>
                      <a:pt x="64" y="36"/>
                      <a:pt x="64" y="36"/>
                      <a:pt x="64" y="36"/>
                    </a:cubicBezTo>
                    <a:cubicBezTo>
                      <a:pt x="65" y="37"/>
                      <a:pt x="65" y="37"/>
                      <a:pt x="66" y="38"/>
                    </a:cubicBezTo>
                    <a:cubicBezTo>
                      <a:pt x="66" y="38"/>
                      <a:pt x="67" y="39"/>
                      <a:pt x="67" y="40"/>
                    </a:cubicBezTo>
                    <a:cubicBezTo>
                      <a:pt x="67" y="41"/>
                      <a:pt x="67" y="42"/>
                      <a:pt x="66" y="43"/>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63" name="Freeform 515"/>
              <p:cNvSpPr/>
              <p:nvPr/>
            </p:nvSpPr>
            <p:spPr bwMode="auto">
              <a:xfrm>
                <a:off x="4102" y="1478"/>
                <a:ext cx="170" cy="107"/>
              </a:xfrm>
              <a:custGeom>
                <a:gdLst>
                  <a:gd name="T0" fmla="*/ 87 w 87"/>
                  <a:gd name="T1" fmla="*/ 2 h 55"/>
                  <a:gd name="T2" fmla="*/ 44 w 87"/>
                  <a:gd name="T3" fmla="*/ 46 h 55"/>
                  <a:gd name="T4" fmla="*/ 28 w 87"/>
                  <a:gd name="T5" fmla="*/ 31 h 55"/>
                  <a:gd name="T6" fmla="*/ 0 w 87"/>
                  <a:gd name="T7" fmla="*/ 55 h 55"/>
                  <a:gd name="T8" fmla="*/ 0 w 87"/>
                  <a:gd name="T9" fmla="*/ 43 h 55"/>
                  <a:gd name="T10" fmla="*/ 28 w 87"/>
                  <a:gd name="T11" fmla="*/ 20 h 55"/>
                  <a:gd name="T12" fmla="*/ 44 w 87"/>
                  <a:gd name="T13" fmla="*/ 35 h 55"/>
                  <a:gd name="T14" fmla="*/ 86 w 87"/>
                  <a:gd name="T15" fmla="*/ 1 h 55"/>
                  <a:gd name="T16" fmla="*/ 87 w 87"/>
                  <a:gd name="T17" fmla="*/ 2 h 5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7" h="55">
                    <a:moveTo>
                      <a:pt x="87" y="2"/>
                    </a:moveTo>
                    <a:cubicBezTo>
                      <a:pt x="44" y="46"/>
                      <a:pt x="44" y="46"/>
                      <a:pt x="44" y="46"/>
                    </a:cubicBezTo>
                    <a:cubicBezTo>
                      <a:pt x="28" y="31"/>
                      <a:pt x="28" y="31"/>
                      <a:pt x="28" y="31"/>
                    </a:cubicBezTo>
                    <a:cubicBezTo>
                      <a:pt x="0" y="55"/>
                      <a:pt x="0" y="55"/>
                      <a:pt x="0" y="55"/>
                    </a:cubicBezTo>
                    <a:cubicBezTo>
                      <a:pt x="0" y="43"/>
                      <a:pt x="0" y="43"/>
                      <a:pt x="0" y="43"/>
                    </a:cubicBezTo>
                    <a:cubicBezTo>
                      <a:pt x="28" y="20"/>
                      <a:pt x="28" y="20"/>
                      <a:pt x="28" y="20"/>
                    </a:cubicBezTo>
                    <a:cubicBezTo>
                      <a:pt x="44" y="35"/>
                      <a:pt x="44" y="35"/>
                      <a:pt x="44" y="35"/>
                    </a:cubicBezTo>
                    <a:cubicBezTo>
                      <a:pt x="86" y="1"/>
                      <a:pt x="86" y="1"/>
                      <a:pt x="86" y="1"/>
                    </a:cubicBezTo>
                    <a:cubicBezTo>
                      <a:pt x="86" y="1"/>
                      <a:pt x="87" y="0"/>
                      <a:pt x="87" y="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64" name="Freeform 516"/>
              <p:cNvSpPr/>
              <p:nvPr/>
            </p:nvSpPr>
            <p:spPr bwMode="auto">
              <a:xfrm>
                <a:off x="4245" y="1595"/>
                <a:ext cx="4" cy="10"/>
              </a:xfrm>
              <a:custGeom>
                <a:gdLst>
                  <a:gd name="T0" fmla="*/ 0 w 2"/>
                  <a:gd name="T1" fmla="*/ 0 h 5"/>
                  <a:gd name="T2" fmla="*/ 0 w 2"/>
                  <a:gd name="T3" fmla="*/ 5 h 5"/>
                  <a:gd name="T4" fmla="*/ 2 w 2"/>
                  <a:gd name="T5" fmla="*/ 5 h 5"/>
                  <a:gd name="T6" fmla="*/ 2 w 2"/>
                  <a:gd name="T7" fmla="*/ 1 h 5"/>
                  <a:gd name="T8" fmla="*/ 0 w 2"/>
                  <a:gd name="T9" fmla="*/ 0 h 5"/>
                </a:gdLst>
                <a:cxnLst>
                  <a:cxn ang="0">
                    <a:pos x="T0" y="T1"/>
                  </a:cxn>
                  <a:cxn ang="0">
                    <a:pos x="T2" y="T3"/>
                  </a:cxn>
                  <a:cxn ang="0">
                    <a:pos x="T4" y="T5"/>
                  </a:cxn>
                  <a:cxn ang="0">
                    <a:pos x="T6" y="T7"/>
                  </a:cxn>
                  <a:cxn ang="0">
                    <a:pos x="T8" y="T9"/>
                  </a:cxn>
                </a:cxnLst>
                <a:rect l="0" t="0" r="r" b="b"/>
                <a:pathLst>
                  <a:path w="2" h="5">
                    <a:moveTo>
                      <a:pt x="0" y="0"/>
                    </a:moveTo>
                    <a:cubicBezTo>
                      <a:pt x="0" y="5"/>
                      <a:pt x="0" y="5"/>
                      <a:pt x="0" y="5"/>
                    </a:cubicBezTo>
                    <a:cubicBezTo>
                      <a:pt x="1" y="5"/>
                      <a:pt x="2" y="5"/>
                      <a:pt x="2" y="5"/>
                    </a:cubicBezTo>
                    <a:cubicBezTo>
                      <a:pt x="2" y="1"/>
                      <a:pt x="2" y="1"/>
                      <a:pt x="2" y="1"/>
                    </a:cubicBezTo>
                    <a:cubicBezTo>
                      <a:pt x="2" y="1"/>
                      <a:pt x="1" y="0"/>
                      <a:pt x="0"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65" name="Freeform 517"/>
              <p:cNvSpPr/>
              <p:nvPr/>
            </p:nvSpPr>
            <p:spPr bwMode="auto">
              <a:xfrm>
                <a:off x="4245" y="1579"/>
                <a:ext cx="4" cy="10"/>
              </a:xfrm>
              <a:custGeom>
                <a:gdLst>
                  <a:gd name="T0" fmla="*/ 2 w 2"/>
                  <a:gd name="T1" fmla="*/ 0 h 5"/>
                  <a:gd name="T2" fmla="*/ 0 w 2"/>
                  <a:gd name="T3" fmla="*/ 1 h 5"/>
                  <a:gd name="T4" fmla="*/ 0 w 2"/>
                  <a:gd name="T5" fmla="*/ 4 h 5"/>
                  <a:gd name="T6" fmla="*/ 2 w 2"/>
                  <a:gd name="T7" fmla="*/ 5 h 5"/>
                  <a:gd name="T8" fmla="*/ 2 w 2"/>
                  <a:gd name="T9" fmla="*/ 0 h 5"/>
                </a:gdLst>
                <a:cxnLst>
                  <a:cxn ang="0">
                    <a:pos x="T0" y="T1"/>
                  </a:cxn>
                  <a:cxn ang="0">
                    <a:pos x="T2" y="T3"/>
                  </a:cxn>
                  <a:cxn ang="0">
                    <a:pos x="T4" y="T5"/>
                  </a:cxn>
                  <a:cxn ang="0">
                    <a:pos x="T6" y="T7"/>
                  </a:cxn>
                  <a:cxn ang="0">
                    <a:pos x="T8" y="T9"/>
                  </a:cxn>
                </a:cxnLst>
                <a:rect l="0" t="0" r="r" b="b"/>
                <a:pathLst>
                  <a:path w="2" h="5">
                    <a:moveTo>
                      <a:pt x="2" y="0"/>
                    </a:moveTo>
                    <a:cubicBezTo>
                      <a:pt x="1" y="0"/>
                      <a:pt x="1" y="0"/>
                      <a:pt x="0" y="1"/>
                    </a:cubicBezTo>
                    <a:cubicBezTo>
                      <a:pt x="0" y="4"/>
                      <a:pt x="0" y="4"/>
                      <a:pt x="0" y="4"/>
                    </a:cubicBezTo>
                    <a:cubicBezTo>
                      <a:pt x="1" y="5"/>
                      <a:pt x="1" y="5"/>
                      <a:pt x="2" y="5"/>
                    </a:cubicBezTo>
                    <a:lnTo>
                      <a:pt x="2" y="0"/>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66" name="Freeform 518"/>
              <p:cNvSpPr>
                <a:spLocks noEditPoints="1"/>
              </p:cNvSpPr>
              <p:nvPr/>
            </p:nvSpPr>
            <p:spPr bwMode="auto">
              <a:xfrm>
                <a:off x="4102" y="1505"/>
                <a:ext cx="172" cy="127"/>
              </a:xfrm>
              <a:custGeom>
                <a:gdLst>
                  <a:gd name="T0" fmla="*/ 87 w 88"/>
                  <a:gd name="T1" fmla="*/ 0 h 65"/>
                  <a:gd name="T2" fmla="*/ 80 w 88"/>
                  <a:gd name="T3" fmla="*/ 8 h 65"/>
                  <a:gd name="T4" fmla="*/ 44 w 88"/>
                  <a:gd name="T5" fmla="*/ 45 h 65"/>
                  <a:gd name="T6" fmla="*/ 29 w 88"/>
                  <a:gd name="T7" fmla="*/ 30 h 65"/>
                  <a:gd name="T8" fmla="*/ 0 w 88"/>
                  <a:gd name="T9" fmla="*/ 53 h 65"/>
                  <a:gd name="T10" fmla="*/ 0 w 88"/>
                  <a:gd name="T11" fmla="*/ 58 h 65"/>
                  <a:gd name="T12" fmla="*/ 7 w 88"/>
                  <a:gd name="T13" fmla="*/ 65 h 65"/>
                  <a:gd name="T14" fmla="*/ 82 w 88"/>
                  <a:gd name="T15" fmla="*/ 64 h 65"/>
                  <a:gd name="T16" fmla="*/ 88 w 88"/>
                  <a:gd name="T17" fmla="*/ 56 h 65"/>
                  <a:gd name="T18" fmla="*/ 87 w 88"/>
                  <a:gd name="T19" fmla="*/ 0 h 65"/>
                  <a:gd name="T20" fmla="*/ 80 w 88"/>
                  <a:gd name="T21" fmla="*/ 51 h 65"/>
                  <a:gd name="T22" fmla="*/ 78 w 88"/>
                  <a:gd name="T23" fmla="*/ 53 h 65"/>
                  <a:gd name="T24" fmla="*/ 77 w 88"/>
                  <a:gd name="T25" fmla="*/ 54 h 65"/>
                  <a:gd name="T26" fmla="*/ 77 w 88"/>
                  <a:gd name="T27" fmla="*/ 57 h 65"/>
                  <a:gd name="T28" fmla="*/ 76 w 88"/>
                  <a:gd name="T29" fmla="*/ 58 h 65"/>
                  <a:gd name="T30" fmla="*/ 75 w 88"/>
                  <a:gd name="T31" fmla="*/ 57 h 65"/>
                  <a:gd name="T32" fmla="*/ 75 w 88"/>
                  <a:gd name="T33" fmla="*/ 54 h 65"/>
                  <a:gd name="T34" fmla="*/ 74 w 88"/>
                  <a:gd name="T35" fmla="*/ 54 h 65"/>
                  <a:gd name="T36" fmla="*/ 74 w 88"/>
                  <a:gd name="T37" fmla="*/ 57 h 65"/>
                  <a:gd name="T38" fmla="*/ 73 w 88"/>
                  <a:gd name="T39" fmla="*/ 58 h 65"/>
                  <a:gd name="T40" fmla="*/ 72 w 88"/>
                  <a:gd name="T41" fmla="*/ 57 h 65"/>
                  <a:gd name="T42" fmla="*/ 72 w 88"/>
                  <a:gd name="T43" fmla="*/ 54 h 65"/>
                  <a:gd name="T44" fmla="*/ 70 w 88"/>
                  <a:gd name="T45" fmla="*/ 54 h 65"/>
                  <a:gd name="T46" fmla="*/ 68 w 88"/>
                  <a:gd name="T47" fmla="*/ 53 h 65"/>
                  <a:gd name="T48" fmla="*/ 68 w 88"/>
                  <a:gd name="T49" fmla="*/ 53 h 65"/>
                  <a:gd name="T50" fmla="*/ 68 w 88"/>
                  <a:gd name="T51" fmla="*/ 52 h 65"/>
                  <a:gd name="T52" fmla="*/ 68 w 88"/>
                  <a:gd name="T53" fmla="*/ 51 h 65"/>
                  <a:gd name="T54" fmla="*/ 69 w 88"/>
                  <a:gd name="T55" fmla="*/ 50 h 65"/>
                  <a:gd name="T56" fmla="*/ 70 w 88"/>
                  <a:gd name="T57" fmla="*/ 51 h 65"/>
                  <a:gd name="T58" fmla="*/ 72 w 88"/>
                  <a:gd name="T59" fmla="*/ 51 h 65"/>
                  <a:gd name="T60" fmla="*/ 72 w 88"/>
                  <a:gd name="T61" fmla="*/ 45 h 65"/>
                  <a:gd name="T62" fmla="*/ 71 w 88"/>
                  <a:gd name="T63" fmla="*/ 45 h 65"/>
                  <a:gd name="T64" fmla="*/ 70 w 88"/>
                  <a:gd name="T65" fmla="*/ 44 h 65"/>
                  <a:gd name="T66" fmla="*/ 69 w 88"/>
                  <a:gd name="T67" fmla="*/ 43 h 65"/>
                  <a:gd name="T68" fmla="*/ 68 w 88"/>
                  <a:gd name="T69" fmla="*/ 40 h 65"/>
                  <a:gd name="T70" fmla="*/ 68 w 88"/>
                  <a:gd name="T71" fmla="*/ 39 h 65"/>
                  <a:gd name="T72" fmla="*/ 70 w 88"/>
                  <a:gd name="T73" fmla="*/ 37 h 65"/>
                  <a:gd name="T74" fmla="*/ 72 w 88"/>
                  <a:gd name="T75" fmla="*/ 36 h 65"/>
                  <a:gd name="T76" fmla="*/ 71 w 88"/>
                  <a:gd name="T77" fmla="*/ 33 h 65"/>
                  <a:gd name="T78" fmla="*/ 72 w 88"/>
                  <a:gd name="T79" fmla="*/ 32 h 65"/>
                  <a:gd name="T80" fmla="*/ 73 w 88"/>
                  <a:gd name="T81" fmla="*/ 33 h 65"/>
                  <a:gd name="T82" fmla="*/ 73 w 88"/>
                  <a:gd name="T83" fmla="*/ 36 h 65"/>
                  <a:gd name="T84" fmla="*/ 75 w 88"/>
                  <a:gd name="T85" fmla="*/ 36 h 65"/>
                  <a:gd name="T86" fmla="*/ 75 w 88"/>
                  <a:gd name="T87" fmla="*/ 36 h 65"/>
                  <a:gd name="T88" fmla="*/ 75 w 88"/>
                  <a:gd name="T89" fmla="*/ 33 h 65"/>
                  <a:gd name="T90" fmla="*/ 76 w 88"/>
                  <a:gd name="T91" fmla="*/ 32 h 65"/>
                  <a:gd name="T92" fmla="*/ 76 w 88"/>
                  <a:gd name="T93" fmla="*/ 33 h 65"/>
                  <a:gd name="T94" fmla="*/ 76 w 88"/>
                  <a:gd name="T95" fmla="*/ 36 h 65"/>
                  <a:gd name="T96" fmla="*/ 78 w 88"/>
                  <a:gd name="T97" fmla="*/ 36 h 65"/>
                  <a:gd name="T98" fmla="*/ 78 w 88"/>
                  <a:gd name="T99" fmla="*/ 36 h 65"/>
                  <a:gd name="T100" fmla="*/ 79 w 88"/>
                  <a:gd name="T101" fmla="*/ 36 h 65"/>
                  <a:gd name="T102" fmla="*/ 79 w 88"/>
                  <a:gd name="T103" fmla="*/ 37 h 65"/>
                  <a:gd name="T104" fmla="*/ 79 w 88"/>
                  <a:gd name="T105" fmla="*/ 38 h 65"/>
                  <a:gd name="T106" fmla="*/ 79 w 88"/>
                  <a:gd name="T107" fmla="*/ 39 h 65"/>
                  <a:gd name="T108" fmla="*/ 78 w 88"/>
                  <a:gd name="T109" fmla="*/ 39 h 65"/>
                  <a:gd name="T110" fmla="*/ 77 w 88"/>
                  <a:gd name="T111" fmla="*/ 39 h 65"/>
                  <a:gd name="T112" fmla="*/ 77 w 88"/>
                  <a:gd name="T113" fmla="*/ 39 h 65"/>
                  <a:gd name="T114" fmla="*/ 77 w 88"/>
                  <a:gd name="T115" fmla="*/ 44 h 65"/>
                  <a:gd name="T116" fmla="*/ 79 w 88"/>
                  <a:gd name="T117" fmla="*/ 45 h 65"/>
                  <a:gd name="T118" fmla="*/ 80 w 88"/>
                  <a:gd name="T119" fmla="*/ 49 h 65"/>
                  <a:gd name="T120" fmla="*/ 80 w 88"/>
                  <a:gd name="T121" fmla="*/ 51 h 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88" h="65">
                    <a:moveTo>
                      <a:pt x="87" y="0"/>
                    </a:moveTo>
                    <a:cubicBezTo>
                      <a:pt x="80" y="8"/>
                      <a:pt x="80" y="8"/>
                      <a:pt x="80" y="8"/>
                    </a:cubicBezTo>
                    <a:cubicBezTo>
                      <a:pt x="44" y="45"/>
                      <a:pt x="44" y="45"/>
                      <a:pt x="44" y="45"/>
                    </a:cubicBezTo>
                    <a:cubicBezTo>
                      <a:pt x="29" y="30"/>
                      <a:pt x="29" y="30"/>
                      <a:pt x="29" y="30"/>
                    </a:cubicBezTo>
                    <a:cubicBezTo>
                      <a:pt x="0" y="53"/>
                      <a:pt x="0" y="53"/>
                      <a:pt x="0" y="53"/>
                    </a:cubicBezTo>
                    <a:cubicBezTo>
                      <a:pt x="0" y="58"/>
                      <a:pt x="0" y="58"/>
                      <a:pt x="0" y="58"/>
                    </a:cubicBezTo>
                    <a:cubicBezTo>
                      <a:pt x="0" y="64"/>
                      <a:pt x="7" y="65"/>
                      <a:pt x="7" y="65"/>
                    </a:cubicBezTo>
                    <a:cubicBezTo>
                      <a:pt x="7" y="65"/>
                      <a:pt x="75" y="64"/>
                      <a:pt x="82" y="64"/>
                    </a:cubicBezTo>
                    <a:cubicBezTo>
                      <a:pt x="88" y="63"/>
                      <a:pt x="88" y="56"/>
                      <a:pt x="88" y="56"/>
                    </a:cubicBezTo>
                    <a:lnTo>
                      <a:pt x="87" y="0"/>
                    </a:lnTo>
                    <a:close/>
                    <a:moveTo>
                      <a:pt x="80" y="51"/>
                    </a:moveTo>
                    <a:cubicBezTo>
                      <a:pt x="79" y="52"/>
                      <a:pt x="79" y="53"/>
                      <a:pt x="78" y="53"/>
                    </a:cubicBezTo>
                    <a:cubicBezTo>
                      <a:pt x="78" y="53"/>
                      <a:pt x="77" y="54"/>
                      <a:pt x="77" y="54"/>
                    </a:cubicBezTo>
                    <a:cubicBezTo>
                      <a:pt x="77" y="57"/>
                      <a:pt x="77" y="57"/>
                      <a:pt x="77" y="57"/>
                    </a:cubicBezTo>
                    <a:cubicBezTo>
                      <a:pt x="77" y="57"/>
                      <a:pt x="77" y="58"/>
                      <a:pt x="76" y="58"/>
                    </a:cubicBezTo>
                    <a:cubicBezTo>
                      <a:pt x="76" y="58"/>
                      <a:pt x="75" y="58"/>
                      <a:pt x="75" y="57"/>
                    </a:cubicBezTo>
                    <a:cubicBezTo>
                      <a:pt x="75" y="54"/>
                      <a:pt x="75" y="54"/>
                      <a:pt x="75" y="54"/>
                    </a:cubicBezTo>
                    <a:cubicBezTo>
                      <a:pt x="75" y="54"/>
                      <a:pt x="74" y="54"/>
                      <a:pt x="74" y="54"/>
                    </a:cubicBezTo>
                    <a:cubicBezTo>
                      <a:pt x="74" y="57"/>
                      <a:pt x="74" y="57"/>
                      <a:pt x="74" y="57"/>
                    </a:cubicBezTo>
                    <a:cubicBezTo>
                      <a:pt x="74" y="58"/>
                      <a:pt x="73" y="58"/>
                      <a:pt x="73" y="58"/>
                    </a:cubicBezTo>
                    <a:cubicBezTo>
                      <a:pt x="72" y="58"/>
                      <a:pt x="72" y="58"/>
                      <a:pt x="72" y="57"/>
                    </a:cubicBezTo>
                    <a:cubicBezTo>
                      <a:pt x="72" y="54"/>
                      <a:pt x="72" y="54"/>
                      <a:pt x="72" y="54"/>
                    </a:cubicBezTo>
                    <a:cubicBezTo>
                      <a:pt x="71" y="54"/>
                      <a:pt x="70" y="54"/>
                      <a:pt x="70" y="54"/>
                    </a:cubicBezTo>
                    <a:cubicBezTo>
                      <a:pt x="69" y="54"/>
                      <a:pt x="68" y="54"/>
                      <a:pt x="68" y="53"/>
                    </a:cubicBezTo>
                    <a:cubicBezTo>
                      <a:pt x="68" y="53"/>
                      <a:pt x="68" y="53"/>
                      <a:pt x="68" y="53"/>
                    </a:cubicBezTo>
                    <a:cubicBezTo>
                      <a:pt x="68" y="52"/>
                      <a:pt x="68" y="52"/>
                      <a:pt x="68" y="52"/>
                    </a:cubicBezTo>
                    <a:cubicBezTo>
                      <a:pt x="68" y="51"/>
                      <a:pt x="68" y="51"/>
                      <a:pt x="68" y="51"/>
                    </a:cubicBezTo>
                    <a:cubicBezTo>
                      <a:pt x="68" y="51"/>
                      <a:pt x="68" y="50"/>
                      <a:pt x="69" y="50"/>
                    </a:cubicBezTo>
                    <a:cubicBezTo>
                      <a:pt x="69" y="51"/>
                      <a:pt x="70" y="51"/>
                      <a:pt x="70" y="51"/>
                    </a:cubicBezTo>
                    <a:cubicBezTo>
                      <a:pt x="71" y="51"/>
                      <a:pt x="71" y="51"/>
                      <a:pt x="72" y="51"/>
                    </a:cubicBezTo>
                    <a:cubicBezTo>
                      <a:pt x="72" y="45"/>
                      <a:pt x="72" y="45"/>
                      <a:pt x="72" y="45"/>
                    </a:cubicBezTo>
                    <a:cubicBezTo>
                      <a:pt x="72" y="45"/>
                      <a:pt x="71" y="45"/>
                      <a:pt x="71" y="45"/>
                    </a:cubicBezTo>
                    <a:cubicBezTo>
                      <a:pt x="71" y="45"/>
                      <a:pt x="70" y="45"/>
                      <a:pt x="70" y="44"/>
                    </a:cubicBezTo>
                    <a:cubicBezTo>
                      <a:pt x="69" y="44"/>
                      <a:pt x="69" y="43"/>
                      <a:pt x="69" y="43"/>
                    </a:cubicBezTo>
                    <a:cubicBezTo>
                      <a:pt x="68" y="42"/>
                      <a:pt x="68" y="41"/>
                      <a:pt x="68" y="40"/>
                    </a:cubicBezTo>
                    <a:cubicBezTo>
                      <a:pt x="68" y="40"/>
                      <a:pt x="68" y="39"/>
                      <a:pt x="68" y="39"/>
                    </a:cubicBezTo>
                    <a:cubicBezTo>
                      <a:pt x="69" y="38"/>
                      <a:pt x="69" y="37"/>
                      <a:pt x="70" y="37"/>
                    </a:cubicBezTo>
                    <a:cubicBezTo>
                      <a:pt x="70" y="37"/>
                      <a:pt x="71" y="36"/>
                      <a:pt x="72" y="36"/>
                    </a:cubicBezTo>
                    <a:cubicBezTo>
                      <a:pt x="71" y="33"/>
                      <a:pt x="71" y="33"/>
                      <a:pt x="71" y="33"/>
                    </a:cubicBezTo>
                    <a:cubicBezTo>
                      <a:pt x="71" y="33"/>
                      <a:pt x="72" y="32"/>
                      <a:pt x="72" y="32"/>
                    </a:cubicBezTo>
                    <a:cubicBezTo>
                      <a:pt x="73" y="32"/>
                      <a:pt x="73" y="33"/>
                      <a:pt x="73" y="33"/>
                    </a:cubicBezTo>
                    <a:cubicBezTo>
                      <a:pt x="73" y="36"/>
                      <a:pt x="73" y="36"/>
                      <a:pt x="73" y="36"/>
                    </a:cubicBezTo>
                    <a:cubicBezTo>
                      <a:pt x="74" y="36"/>
                      <a:pt x="74" y="36"/>
                      <a:pt x="75" y="36"/>
                    </a:cubicBezTo>
                    <a:cubicBezTo>
                      <a:pt x="75" y="36"/>
                      <a:pt x="75" y="36"/>
                      <a:pt x="75" y="36"/>
                    </a:cubicBezTo>
                    <a:cubicBezTo>
                      <a:pt x="75" y="33"/>
                      <a:pt x="75" y="33"/>
                      <a:pt x="75" y="33"/>
                    </a:cubicBezTo>
                    <a:cubicBezTo>
                      <a:pt x="75" y="33"/>
                      <a:pt x="75" y="32"/>
                      <a:pt x="76" y="32"/>
                    </a:cubicBezTo>
                    <a:cubicBezTo>
                      <a:pt x="76" y="32"/>
                      <a:pt x="76" y="33"/>
                      <a:pt x="76" y="33"/>
                    </a:cubicBezTo>
                    <a:cubicBezTo>
                      <a:pt x="76" y="36"/>
                      <a:pt x="76" y="36"/>
                      <a:pt x="76" y="36"/>
                    </a:cubicBezTo>
                    <a:cubicBezTo>
                      <a:pt x="77" y="36"/>
                      <a:pt x="77" y="36"/>
                      <a:pt x="78" y="36"/>
                    </a:cubicBezTo>
                    <a:cubicBezTo>
                      <a:pt x="78" y="36"/>
                      <a:pt x="78" y="36"/>
                      <a:pt x="78" y="36"/>
                    </a:cubicBezTo>
                    <a:cubicBezTo>
                      <a:pt x="79" y="36"/>
                      <a:pt x="79" y="36"/>
                      <a:pt x="79" y="36"/>
                    </a:cubicBezTo>
                    <a:cubicBezTo>
                      <a:pt x="79" y="36"/>
                      <a:pt x="79" y="36"/>
                      <a:pt x="79" y="37"/>
                    </a:cubicBezTo>
                    <a:cubicBezTo>
                      <a:pt x="79" y="37"/>
                      <a:pt x="79" y="37"/>
                      <a:pt x="79" y="38"/>
                    </a:cubicBezTo>
                    <a:cubicBezTo>
                      <a:pt x="79" y="38"/>
                      <a:pt x="79" y="38"/>
                      <a:pt x="79" y="39"/>
                    </a:cubicBezTo>
                    <a:cubicBezTo>
                      <a:pt x="79" y="39"/>
                      <a:pt x="79" y="39"/>
                      <a:pt x="78" y="39"/>
                    </a:cubicBezTo>
                    <a:cubicBezTo>
                      <a:pt x="78" y="39"/>
                      <a:pt x="77" y="39"/>
                      <a:pt x="77" y="39"/>
                    </a:cubicBezTo>
                    <a:cubicBezTo>
                      <a:pt x="77" y="39"/>
                      <a:pt x="77" y="39"/>
                      <a:pt x="77" y="39"/>
                    </a:cubicBezTo>
                    <a:cubicBezTo>
                      <a:pt x="77" y="44"/>
                      <a:pt x="77" y="44"/>
                      <a:pt x="77" y="44"/>
                    </a:cubicBezTo>
                    <a:cubicBezTo>
                      <a:pt x="78" y="44"/>
                      <a:pt x="78" y="45"/>
                      <a:pt x="79" y="45"/>
                    </a:cubicBezTo>
                    <a:cubicBezTo>
                      <a:pt x="80" y="46"/>
                      <a:pt x="80" y="47"/>
                      <a:pt x="80" y="49"/>
                    </a:cubicBezTo>
                    <a:cubicBezTo>
                      <a:pt x="80" y="50"/>
                      <a:pt x="80" y="51"/>
                      <a:pt x="80" y="5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67" name="Freeform 519"/>
              <p:cNvSpPr>
                <a:spLocks noEditPoints="1"/>
              </p:cNvSpPr>
              <p:nvPr/>
            </p:nvSpPr>
            <p:spPr bwMode="auto">
              <a:xfrm>
                <a:off x="4026" y="2000"/>
                <a:ext cx="92" cy="92"/>
              </a:xfrm>
              <a:custGeom>
                <a:gdLst>
                  <a:gd name="T0" fmla="*/ 23 w 47"/>
                  <a:gd name="T1" fmla="*/ 0 h 47"/>
                  <a:gd name="T2" fmla="*/ 0 w 47"/>
                  <a:gd name="T3" fmla="*/ 24 h 47"/>
                  <a:gd name="T4" fmla="*/ 24 w 47"/>
                  <a:gd name="T5" fmla="*/ 46 h 47"/>
                  <a:gd name="T6" fmla="*/ 47 w 47"/>
                  <a:gd name="T7" fmla="*/ 23 h 47"/>
                  <a:gd name="T8" fmla="*/ 23 w 47"/>
                  <a:gd name="T9" fmla="*/ 0 h 47"/>
                  <a:gd name="T10" fmla="*/ 24 w 47"/>
                  <a:gd name="T11" fmla="*/ 42 h 47"/>
                  <a:gd name="T12" fmla="*/ 5 w 47"/>
                  <a:gd name="T13" fmla="*/ 24 h 47"/>
                  <a:gd name="T14" fmla="*/ 23 w 47"/>
                  <a:gd name="T15" fmla="*/ 5 h 47"/>
                  <a:gd name="T16" fmla="*/ 42 w 47"/>
                  <a:gd name="T17" fmla="*/ 23 h 47"/>
                  <a:gd name="T18" fmla="*/ 24 w 47"/>
                  <a:gd name="T19" fmla="*/ 42 h 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7" h="47">
                    <a:moveTo>
                      <a:pt x="23" y="0"/>
                    </a:moveTo>
                    <a:cubicBezTo>
                      <a:pt x="10" y="1"/>
                      <a:pt x="0" y="11"/>
                      <a:pt x="0" y="24"/>
                    </a:cubicBezTo>
                    <a:cubicBezTo>
                      <a:pt x="1" y="37"/>
                      <a:pt x="11" y="47"/>
                      <a:pt x="24" y="46"/>
                    </a:cubicBezTo>
                    <a:cubicBezTo>
                      <a:pt x="37" y="46"/>
                      <a:pt x="47" y="35"/>
                      <a:pt x="47" y="23"/>
                    </a:cubicBezTo>
                    <a:cubicBezTo>
                      <a:pt x="46" y="10"/>
                      <a:pt x="36" y="0"/>
                      <a:pt x="23" y="0"/>
                    </a:cubicBezTo>
                    <a:close/>
                    <a:moveTo>
                      <a:pt x="24" y="42"/>
                    </a:moveTo>
                    <a:cubicBezTo>
                      <a:pt x="14" y="42"/>
                      <a:pt x="5" y="34"/>
                      <a:pt x="5" y="24"/>
                    </a:cubicBezTo>
                    <a:cubicBezTo>
                      <a:pt x="5" y="14"/>
                      <a:pt x="13" y="5"/>
                      <a:pt x="23" y="5"/>
                    </a:cubicBezTo>
                    <a:cubicBezTo>
                      <a:pt x="33" y="5"/>
                      <a:pt x="42" y="13"/>
                      <a:pt x="42" y="23"/>
                    </a:cubicBezTo>
                    <a:cubicBezTo>
                      <a:pt x="42" y="33"/>
                      <a:pt x="34" y="42"/>
                      <a:pt x="24" y="4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68" name="Freeform 520"/>
              <p:cNvSpPr>
                <a:spLocks noEditPoints="1"/>
              </p:cNvSpPr>
              <p:nvPr/>
            </p:nvSpPr>
            <p:spPr bwMode="auto">
              <a:xfrm>
                <a:off x="4057" y="2015"/>
                <a:ext cx="31" cy="61"/>
              </a:xfrm>
              <a:custGeom>
                <a:gdLst>
                  <a:gd name="T0" fmla="*/ 11 w 16"/>
                  <a:gd name="T1" fmla="*/ 14 h 31"/>
                  <a:gd name="T2" fmla="*/ 11 w 16"/>
                  <a:gd name="T3" fmla="*/ 7 h 31"/>
                  <a:gd name="T4" fmla="*/ 11 w 16"/>
                  <a:gd name="T5" fmla="*/ 7 h 31"/>
                  <a:gd name="T6" fmla="*/ 13 w 16"/>
                  <a:gd name="T7" fmla="*/ 8 h 31"/>
                  <a:gd name="T8" fmla="*/ 14 w 16"/>
                  <a:gd name="T9" fmla="*/ 7 h 31"/>
                  <a:gd name="T10" fmla="*/ 14 w 16"/>
                  <a:gd name="T11" fmla="*/ 6 h 31"/>
                  <a:gd name="T12" fmla="*/ 14 w 16"/>
                  <a:gd name="T13" fmla="*/ 5 h 31"/>
                  <a:gd name="T14" fmla="*/ 14 w 16"/>
                  <a:gd name="T15" fmla="*/ 4 h 31"/>
                  <a:gd name="T16" fmla="*/ 13 w 16"/>
                  <a:gd name="T17" fmla="*/ 4 h 31"/>
                  <a:gd name="T18" fmla="*/ 12 w 16"/>
                  <a:gd name="T19" fmla="*/ 4 h 31"/>
                  <a:gd name="T20" fmla="*/ 11 w 16"/>
                  <a:gd name="T21" fmla="*/ 4 h 31"/>
                  <a:gd name="T22" fmla="*/ 11 w 16"/>
                  <a:gd name="T23" fmla="*/ 1 h 31"/>
                  <a:gd name="T24" fmla="*/ 10 w 16"/>
                  <a:gd name="T25" fmla="*/ 0 h 31"/>
                  <a:gd name="T26" fmla="*/ 9 w 16"/>
                  <a:gd name="T27" fmla="*/ 1 h 31"/>
                  <a:gd name="T28" fmla="*/ 9 w 16"/>
                  <a:gd name="T29" fmla="*/ 4 h 31"/>
                  <a:gd name="T30" fmla="*/ 9 w 16"/>
                  <a:gd name="T31" fmla="*/ 4 h 31"/>
                  <a:gd name="T32" fmla="*/ 7 w 16"/>
                  <a:gd name="T33" fmla="*/ 4 h 31"/>
                  <a:gd name="T34" fmla="*/ 7 w 16"/>
                  <a:gd name="T35" fmla="*/ 1 h 31"/>
                  <a:gd name="T36" fmla="*/ 6 w 16"/>
                  <a:gd name="T37" fmla="*/ 0 h 31"/>
                  <a:gd name="T38" fmla="*/ 5 w 16"/>
                  <a:gd name="T39" fmla="*/ 1 h 31"/>
                  <a:gd name="T40" fmla="*/ 5 w 16"/>
                  <a:gd name="T41" fmla="*/ 4 h 31"/>
                  <a:gd name="T42" fmla="*/ 3 w 16"/>
                  <a:gd name="T43" fmla="*/ 6 h 31"/>
                  <a:gd name="T44" fmla="*/ 1 w 16"/>
                  <a:gd name="T45" fmla="*/ 8 h 31"/>
                  <a:gd name="T46" fmla="*/ 1 w 16"/>
                  <a:gd name="T47" fmla="*/ 10 h 31"/>
                  <a:gd name="T48" fmla="*/ 1 w 16"/>
                  <a:gd name="T49" fmla="*/ 12 h 31"/>
                  <a:gd name="T50" fmla="*/ 3 w 16"/>
                  <a:gd name="T51" fmla="*/ 14 h 31"/>
                  <a:gd name="T52" fmla="*/ 5 w 16"/>
                  <a:gd name="T53" fmla="*/ 15 h 31"/>
                  <a:gd name="T54" fmla="*/ 5 w 16"/>
                  <a:gd name="T55" fmla="*/ 16 h 31"/>
                  <a:gd name="T56" fmla="*/ 5 w 16"/>
                  <a:gd name="T57" fmla="*/ 23 h 31"/>
                  <a:gd name="T58" fmla="*/ 4 w 16"/>
                  <a:gd name="T59" fmla="*/ 22 h 31"/>
                  <a:gd name="T60" fmla="*/ 1 w 16"/>
                  <a:gd name="T61" fmla="*/ 22 h 31"/>
                  <a:gd name="T62" fmla="*/ 1 w 16"/>
                  <a:gd name="T63" fmla="*/ 22 h 31"/>
                  <a:gd name="T64" fmla="*/ 1 w 16"/>
                  <a:gd name="T65" fmla="*/ 23 h 31"/>
                  <a:gd name="T66" fmla="*/ 0 w 16"/>
                  <a:gd name="T67" fmla="*/ 25 h 31"/>
                  <a:gd name="T68" fmla="*/ 0 w 16"/>
                  <a:gd name="T69" fmla="*/ 25 h 31"/>
                  <a:gd name="T70" fmla="*/ 3 w 16"/>
                  <a:gd name="T71" fmla="*/ 26 h 31"/>
                  <a:gd name="T72" fmla="*/ 5 w 16"/>
                  <a:gd name="T73" fmla="*/ 26 h 31"/>
                  <a:gd name="T74" fmla="*/ 5 w 16"/>
                  <a:gd name="T75" fmla="*/ 30 h 31"/>
                  <a:gd name="T76" fmla="*/ 6 w 16"/>
                  <a:gd name="T77" fmla="*/ 31 h 31"/>
                  <a:gd name="T78" fmla="*/ 7 w 16"/>
                  <a:gd name="T79" fmla="*/ 30 h 31"/>
                  <a:gd name="T80" fmla="*/ 7 w 16"/>
                  <a:gd name="T81" fmla="*/ 26 h 31"/>
                  <a:gd name="T82" fmla="*/ 9 w 16"/>
                  <a:gd name="T83" fmla="*/ 26 h 31"/>
                  <a:gd name="T84" fmla="*/ 9 w 16"/>
                  <a:gd name="T85" fmla="*/ 30 h 31"/>
                  <a:gd name="T86" fmla="*/ 10 w 16"/>
                  <a:gd name="T87" fmla="*/ 31 h 31"/>
                  <a:gd name="T88" fmla="*/ 11 w 16"/>
                  <a:gd name="T89" fmla="*/ 30 h 31"/>
                  <a:gd name="T90" fmla="*/ 11 w 16"/>
                  <a:gd name="T91" fmla="*/ 26 h 31"/>
                  <a:gd name="T92" fmla="*/ 13 w 16"/>
                  <a:gd name="T93" fmla="*/ 25 h 31"/>
                  <a:gd name="T94" fmla="*/ 15 w 16"/>
                  <a:gd name="T95" fmla="*/ 23 h 31"/>
                  <a:gd name="T96" fmla="*/ 15 w 16"/>
                  <a:gd name="T97" fmla="*/ 20 h 31"/>
                  <a:gd name="T98" fmla="*/ 14 w 16"/>
                  <a:gd name="T99" fmla="*/ 16 h 31"/>
                  <a:gd name="T100" fmla="*/ 11 w 16"/>
                  <a:gd name="T101" fmla="*/ 14 h 31"/>
                  <a:gd name="T102" fmla="*/ 9 w 16"/>
                  <a:gd name="T103" fmla="*/ 22 h 31"/>
                  <a:gd name="T104" fmla="*/ 7 w 16"/>
                  <a:gd name="T105" fmla="*/ 23 h 31"/>
                  <a:gd name="T106" fmla="*/ 7 w 16"/>
                  <a:gd name="T107" fmla="*/ 17 h 31"/>
                  <a:gd name="T108" fmla="*/ 9 w 16"/>
                  <a:gd name="T109" fmla="*/ 17 h 31"/>
                  <a:gd name="T110" fmla="*/ 9 w 16"/>
                  <a:gd name="T111" fmla="*/ 22 h 31"/>
                  <a:gd name="T112" fmla="*/ 9 w 16"/>
                  <a:gd name="T113" fmla="*/ 13 h 31"/>
                  <a:gd name="T114" fmla="*/ 7 w 16"/>
                  <a:gd name="T115" fmla="*/ 12 h 31"/>
                  <a:gd name="T116" fmla="*/ 7 w 16"/>
                  <a:gd name="T117" fmla="*/ 8 h 31"/>
                  <a:gd name="T118" fmla="*/ 9 w 16"/>
                  <a:gd name="T119" fmla="*/ 7 h 31"/>
                  <a:gd name="T120" fmla="*/ 9 w 16"/>
                  <a:gd name="T121" fmla="*/ 13 h 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6" h="31">
                    <a:moveTo>
                      <a:pt x="11" y="14"/>
                    </a:moveTo>
                    <a:cubicBezTo>
                      <a:pt x="11" y="7"/>
                      <a:pt x="11" y="7"/>
                      <a:pt x="11" y="7"/>
                    </a:cubicBezTo>
                    <a:cubicBezTo>
                      <a:pt x="11" y="7"/>
                      <a:pt x="11" y="7"/>
                      <a:pt x="11" y="7"/>
                    </a:cubicBezTo>
                    <a:cubicBezTo>
                      <a:pt x="12" y="8"/>
                      <a:pt x="13" y="8"/>
                      <a:pt x="13" y="8"/>
                    </a:cubicBezTo>
                    <a:cubicBezTo>
                      <a:pt x="13" y="8"/>
                      <a:pt x="13" y="8"/>
                      <a:pt x="14" y="7"/>
                    </a:cubicBezTo>
                    <a:cubicBezTo>
                      <a:pt x="14" y="7"/>
                      <a:pt x="14" y="7"/>
                      <a:pt x="14" y="6"/>
                    </a:cubicBezTo>
                    <a:cubicBezTo>
                      <a:pt x="14" y="6"/>
                      <a:pt x="14" y="5"/>
                      <a:pt x="14" y="5"/>
                    </a:cubicBezTo>
                    <a:cubicBezTo>
                      <a:pt x="14" y="5"/>
                      <a:pt x="14" y="4"/>
                      <a:pt x="14" y="4"/>
                    </a:cubicBezTo>
                    <a:cubicBezTo>
                      <a:pt x="14" y="4"/>
                      <a:pt x="13" y="4"/>
                      <a:pt x="13" y="4"/>
                    </a:cubicBezTo>
                    <a:cubicBezTo>
                      <a:pt x="13" y="4"/>
                      <a:pt x="13" y="4"/>
                      <a:pt x="12" y="4"/>
                    </a:cubicBezTo>
                    <a:cubicBezTo>
                      <a:pt x="12" y="4"/>
                      <a:pt x="11" y="4"/>
                      <a:pt x="11" y="4"/>
                    </a:cubicBezTo>
                    <a:cubicBezTo>
                      <a:pt x="11" y="1"/>
                      <a:pt x="11" y="1"/>
                      <a:pt x="11" y="1"/>
                    </a:cubicBezTo>
                    <a:cubicBezTo>
                      <a:pt x="11" y="0"/>
                      <a:pt x="10" y="0"/>
                      <a:pt x="10" y="0"/>
                    </a:cubicBezTo>
                    <a:cubicBezTo>
                      <a:pt x="9" y="0"/>
                      <a:pt x="9" y="1"/>
                      <a:pt x="9" y="1"/>
                    </a:cubicBezTo>
                    <a:cubicBezTo>
                      <a:pt x="9" y="4"/>
                      <a:pt x="9" y="4"/>
                      <a:pt x="9" y="4"/>
                    </a:cubicBezTo>
                    <a:cubicBezTo>
                      <a:pt x="9" y="4"/>
                      <a:pt x="9" y="4"/>
                      <a:pt x="9" y="4"/>
                    </a:cubicBezTo>
                    <a:cubicBezTo>
                      <a:pt x="8" y="4"/>
                      <a:pt x="7" y="4"/>
                      <a:pt x="7" y="4"/>
                    </a:cubicBezTo>
                    <a:cubicBezTo>
                      <a:pt x="7" y="1"/>
                      <a:pt x="7" y="1"/>
                      <a:pt x="7" y="1"/>
                    </a:cubicBezTo>
                    <a:cubicBezTo>
                      <a:pt x="7" y="1"/>
                      <a:pt x="6" y="0"/>
                      <a:pt x="6" y="0"/>
                    </a:cubicBezTo>
                    <a:cubicBezTo>
                      <a:pt x="5" y="0"/>
                      <a:pt x="5" y="1"/>
                      <a:pt x="5" y="1"/>
                    </a:cubicBezTo>
                    <a:cubicBezTo>
                      <a:pt x="5" y="4"/>
                      <a:pt x="5" y="4"/>
                      <a:pt x="5" y="4"/>
                    </a:cubicBezTo>
                    <a:cubicBezTo>
                      <a:pt x="4" y="5"/>
                      <a:pt x="3" y="5"/>
                      <a:pt x="3" y="6"/>
                    </a:cubicBezTo>
                    <a:cubicBezTo>
                      <a:pt x="2" y="6"/>
                      <a:pt x="2" y="7"/>
                      <a:pt x="1" y="8"/>
                    </a:cubicBezTo>
                    <a:cubicBezTo>
                      <a:pt x="1" y="8"/>
                      <a:pt x="1" y="9"/>
                      <a:pt x="1" y="10"/>
                    </a:cubicBezTo>
                    <a:cubicBezTo>
                      <a:pt x="1" y="11"/>
                      <a:pt x="1" y="12"/>
                      <a:pt x="1" y="12"/>
                    </a:cubicBezTo>
                    <a:cubicBezTo>
                      <a:pt x="2" y="13"/>
                      <a:pt x="2" y="14"/>
                      <a:pt x="3" y="14"/>
                    </a:cubicBezTo>
                    <a:cubicBezTo>
                      <a:pt x="3" y="15"/>
                      <a:pt x="4" y="15"/>
                      <a:pt x="5" y="15"/>
                    </a:cubicBezTo>
                    <a:cubicBezTo>
                      <a:pt x="5" y="16"/>
                      <a:pt x="5" y="16"/>
                      <a:pt x="5" y="16"/>
                    </a:cubicBezTo>
                    <a:cubicBezTo>
                      <a:pt x="5" y="23"/>
                      <a:pt x="5" y="23"/>
                      <a:pt x="5" y="23"/>
                    </a:cubicBezTo>
                    <a:cubicBezTo>
                      <a:pt x="5" y="23"/>
                      <a:pt x="4" y="23"/>
                      <a:pt x="4" y="22"/>
                    </a:cubicBezTo>
                    <a:cubicBezTo>
                      <a:pt x="3" y="22"/>
                      <a:pt x="2" y="22"/>
                      <a:pt x="1" y="22"/>
                    </a:cubicBezTo>
                    <a:cubicBezTo>
                      <a:pt x="1" y="22"/>
                      <a:pt x="1" y="22"/>
                      <a:pt x="1" y="22"/>
                    </a:cubicBezTo>
                    <a:cubicBezTo>
                      <a:pt x="1" y="23"/>
                      <a:pt x="1" y="23"/>
                      <a:pt x="1" y="23"/>
                    </a:cubicBezTo>
                    <a:cubicBezTo>
                      <a:pt x="0" y="24"/>
                      <a:pt x="0" y="24"/>
                      <a:pt x="0" y="25"/>
                    </a:cubicBezTo>
                    <a:cubicBezTo>
                      <a:pt x="0" y="25"/>
                      <a:pt x="0" y="25"/>
                      <a:pt x="0" y="25"/>
                    </a:cubicBezTo>
                    <a:cubicBezTo>
                      <a:pt x="1" y="26"/>
                      <a:pt x="2" y="26"/>
                      <a:pt x="3" y="26"/>
                    </a:cubicBezTo>
                    <a:cubicBezTo>
                      <a:pt x="4" y="26"/>
                      <a:pt x="4" y="26"/>
                      <a:pt x="5" y="26"/>
                    </a:cubicBezTo>
                    <a:cubicBezTo>
                      <a:pt x="5" y="30"/>
                      <a:pt x="5" y="30"/>
                      <a:pt x="5" y="30"/>
                    </a:cubicBezTo>
                    <a:cubicBezTo>
                      <a:pt x="5" y="30"/>
                      <a:pt x="6" y="31"/>
                      <a:pt x="6" y="31"/>
                    </a:cubicBezTo>
                    <a:cubicBezTo>
                      <a:pt x="7" y="31"/>
                      <a:pt x="7" y="30"/>
                      <a:pt x="7" y="30"/>
                    </a:cubicBezTo>
                    <a:cubicBezTo>
                      <a:pt x="7" y="26"/>
                      <a:pt x="7" y="26"/>
                      <a:pt x="7" y="26"/>
                    </a:cubicBezTo>
                    <a:cubicBezTo>
                      <a:pt x="8" y="26"/>
                      <a:pt x="9" y="26"/>
                      <a:pt x="9" y="26"/>
                    </a:cubicBezTo>
                    <a:cubicBezTo>
                      <a:pt x="9" y="30"/>
                      <a:pt x="9" y="30"/>
                      <a:pt x="9" y="30"/>
                    </a:cubicBezTo>
                    <a:cubicBezTo>
                      <a:pt x="9" y="30"/>
                      <a:pt x="10" y="31"/>
                      <a:pt x="10" y="31"/>
                    </a:cubicBezTo>
                    <a:cubicBezTo>
                      <a:pt x="11" y="31"/>
                      <a:pt x="11" y="30"/>
                      <a:pt x="11" y="30"/>
                    </a:cubicBezTo>
                    <a:cubicBezTo>
                      <a:pt x="11" y="26"/>
                      <a:pt x="11" y="26"/>
                      <a:pt x="11" y="26"/>
                    </a:cubicBezTo>
                    <a:cubicBezTo>
                      <a:pt x="12" y="26"/>
                      <a:pt x="12" y="25"/>
                      <a:pt x="13" y="25"/>
                    </a:cubicBezTo>
                    <a:cubicBezTo>
                      <a:pt x="14" y="24"/>
                      <a:pt x="14" y="24"/>
                      <a:pt x="15" y="23"/>
                    </a:cubicBezTo>
                    <a:cubicBezTo>
                      <a:pt x="15" y="22"/>
                      <a:pt x="16" y="21"/>
                      <a:pt x="15" y="20"/>
                    </a:cubicBezTo>
                    <a:cubicBezTo>
                      <a:pt x="15" y="18"/>
                      <a:pt x="15" y="17"/>
                      <a:pt x="14" y="16"/>
                    </a:cubicBezTo>
                    <a:cubicBezTo>
                      <a:pt x="13" y="15"/>
                      <a:pt x="12" y="14"/>
                      <a:pt x="11" y="14"/>
                    </a:cubicBezTo>
                    <a:close/>
                    <a:moveTo>
                      <a:pt x="9" y="22"/>
                    </a:moveTo>
                    <a:cubicBezTo>
                      <a:pt x="9" y="22"/>
                      <a:pt x="8" y="23"/>
                      <a:pt x="7" y="23"/>
                    </a:cubicBezTo>
                    <a:cubicBezTo>
                      <a:pt x="7" y="17"/>
                      <a:pt x="7" y="17"/>
                      <a:pt x="7" y="17"/>
                    </a:cubicBezTo>
                    <a:cubicBezTo>
                      <a:pt x="8" y="17"/>
                      <a:pt x="9" y="17"/>
                      <a:pt x="9" y="17"/>
                    </a:cubicBezTo>
                    <a:lnTo>
                      <a:pt x="9" y="22"/>
                    </a:lnTo>
                    <a:close/>
                    <a:moveTo>
                      <a:pt x="9" y="13"/>
                    </a:moveTo>
                    <a:cubicBezTo>
                      <a:pt x="8" y="13"/>
                      <a:pt x="8" y="12"/>
                      <a:pt x="7" y="12"/>
                    </a:cubicBezTo>
                    <a:cubicBezTo>
                      <a:pt x="7" y="8"/>
                      <a:pt x="7" y="8"/>
                      <a:pt x="7" y="8"/>
                    </a:cubicBezTo>
                    <a:cubicBezTo>
                      <a:pt x="7" y="7"/>
                      <a:pt x="8" y="7"/>
                      <a:pt x="9" y="7"/>
                    </a:cubicBezTo>
                    <a:lnTo>
                      <a:pt x="9" y="13"/>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69" name="Freeform 521"/>
              <p:cNvSpPr>
                <a:spLocks noEditPoints="1"/>
              </p:cNvSpPr>
              <p:nvPr/>
            </p:nvSpPr>
            <p:spPr bwMode="auto">
              <a:xfrm>
                <a:off x="4747" y="1208"/>
                <a:ext cx="104" cy="105"/>
              </a:xfrm>
              <a:custGeom>
                <a:gdLst>
                  <a:gd name="T0" fmla="*/ 26 w 53"/>
                  <a:gd name="T1" fmla="*/ 0 h 54"/>
                  <a:gd name="T2" fmla="*/ 0 w 53"/>
                  <a:gd name="T3" fmla="*/ 28 h 54"/>
                  <a:gd name="T4" fmla="*/ 27 w 53"/>
                  <a:gd name="T5" fmla="*/ 54 h 54"/>
                  <a:gd name="T6" fmla="*/ 53 w 53"/>
                  <a:gd name="T7" fmla="*/ 26 h 54"/>
                  <a:gd name="T8" fmla="*/ 26 w 53"/>
                  <a:gd name="T9" fmla="*/ 0 h 54"/>
                  <a:gd name="T10" fmla="*/ 27 w 53"/>
                  <a:gd name="T11" fmla="*/ 48 h 54"/>
                  <a:gd name="T12" fmla="*/ 5 w 53"/>
                  <a:gd name="T13" fmla="*/ 27 h 54"/>
                  <a:gd name="T14" fmla="*/ 26 w 53"/>
                  <a:gd name="T15" fmla="*/ 6 h 54"/>
                  <a:gd name="T16" fmla="*/ 48 w 53"/>
                  <a:gd name="T17" fmla="*/ 27 h 54"/>
                  <a:gd name="T18" fmla="*/ 27 w 53"/>
                  <a:gd name="T19" fmla="*/ 48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2" h="54">
                    <a:moveTo>
                      <a:pt x="26" y="0"/>
                    </a:moveTo>
                    <a:cubicBezTo>
                      <a:pt x="11" y="1"/>
                      <a:pt x="0" y="13"/>
                      <a:pt x="0" y="28"/>
                    </a:cubicBezTo>
                    <a:cubicBezTo>
                      <a:pt x="0" y="42"/>
                      <a:pt x="12" y="54"/>
                      <a:pt x="27" y="54"/>
                    </a:cubicBezTo>
                    <a:cubicBezTo>
                      <a:pt x="42" y="53"/>
                      <a:pt x="53" y="41"/>
                      <a:pt x="53" y="26"/>
                    </a:cubicBezTo>
                    <a:cubicBezTo>
                      <a:pt x="53" y="12"/>
                      <a:pt x="40" y="0"/>
                      <a:pt x="26" y="0"/>
                    </a:cubicBezTo>
                    <a:close/>
                    <a:moveTo>
                      <a:pt x="27" y="48"/>
                    </a:moveTo>
                    <a:cubicBezTo>
                      <a:pt x="15" y="49"/>
                      <a:pt x="5" y="39"/>
                      <a:pt x="5" y="27"/>
                    </a:cubicBezTo>
                    <a:cubicBezTo>
                      <a:pt x="5" y="16"/>
                      <a:pt x="14" y="6"/>
                      <a:pt x="26" y="6"/>
                    </a:cubicBezTo>
                    <a:cubicBezTo>
                      <a:pt x="38" y="5"/>
                      <a:pt x="47" y="15"/>
                      <a:pt x="48" y="27"/>
                    </a:cubicBezTo>
                    <a:cubicBezTo>
                      <a:pt x="48" y="38"/>
                      <a:pt x="39" y="48"/>
                      <a:pt x="27" y="48"/>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70" name="Freeform 522"/>
              <p:cNvSpPr>
                <a:spLocks noEditPoints="1"/>
              </p:cNvSpPr>
              <p:nvPr/>
            </p:nvSpPr>
            <p:spPr bwMode="auto">
              <a:xfrm>
                <a:off x="4782" y="1225"/>
                <a:ext cx="36" cy="71"/>
              </a:xfrm>
              <a:custGeom>
                <a:gdLst>
                  <a:gd name="T0" fmla="*/ 12 w 18"/>
                  <a:gd name="T1" fmla="*/ 16 h 36"/>
                  <a:gd name="T2" fmla="*/ 12 w 18"/>
                  <a:gd name="T3" fmla="*/ 9 h 36"/>
                  <a:gd name="T4" fmla="*/ 13 w 18"/>
                  <a:gd name="T5" fmla="*/ 9 h 36"/>
                  <a:gd name="T6" fmla="*/ 15 w 18"/>
                  <a:gd name="T7" fmla="*/ 9 h 36"/>
                  <a:gd name="T8" fmla="*/ 16 w 18"/>
                  <a:gd name="T9" fmla="*/ 9 h 36"/>
                  <a:gd name="T10" fmla="*/ 16 w 18"/>
                  <a:gd name="T11" fmla="*/ 8 h 36"/>
                  <a:gd name="T12" fmla="*/ 16 w 18"/>
                  <a:gd name="T13" fmla="*/ 6 h 36"/>
                  <a:gd name="T14" fmla="*/ 16 w 18"/>
                  <a:gd name="T15" fmla="*/ 5 h 36"/>
                  <a:gd name="T16" fmla="*/ 15 w 18"/>
                  <a:gd name="T17" fmla="*/ 5 h 36"/>
                  <a:gd name="T18" fmla="*/ 14 w 18"/>
                  <a:gd name="T19" fmla="*/ 5 h 36"/>
                  <a:gd name="T20" fmla="*/ 12 w 18"/>
                  <a:gd name="T21" fmla="*/ 5 h 36"/>
                  <a:gd name="T22" fmla="*/ 12 w 18"/>
                  <a:gd name="T23" fmla="*/ 2 h 36"/>
                  <a:gd name="T24" fmla="*/ 11 w 18"/>
                  <a:gd name="T25" fmla="*/ 0 h 36"/>
                  <a:gd name="T26" fmla="*/ 10 w 18"/>
                  <a:gd name="T27" fmla="*/ 2 h 36"/>
                  <a:gd name="T28" fmla="*/ 10 w 18"/>
                  <a:gd name="T29" fmla="*/ 5 h 36"/>
                  <a:gd name="T30" fmla="*/ 10 w 18"/>
                  <a:gd name="T31" fmla="*/ 5 h 36"/>
                  <a:gd name="T32" fmla="*/ 8 w 18"/>
                  <a:gd name="T33" fmla="*/ 5 h 36"/>
                  <a:gd name="T34" fmla="*/ 8 w 18"/>
                  <a:gd name="T35" fmla="*/ 2 h 36"/>
                  <a:gd name="T36" fmla="*/ 6 w 18"/>
                  <a:gd name="T37" fmla="*/ 0 h 36"/>
                  <a:gd name="T38" fmla="*/ 5 w 18"/>
                  <a:gd name="T39" fmla="*/ 2 h 36"/>
                  <a:gd name="T40" fmla="*/ 5 w 18"/>
                  <a:gd name="T41" fmla="*/ 5 h 36"/>
                  <a:gd name="T42" fmla="*/ 3 w 18"/>
                  <a:gd name="T43" fmla="*/ 7 h 36"/>
                  <a:gd name="T44" fmla="*/ 1 w 18"/>
                  <a:gd name="T45" fmla="*/ 9 h 36"/>
                  <a:gd name="T46" fmla="*/ 1 w 18"/>
                  <a:gd name="T47" fmla="*/ 12 h 36"/>
                  <a:gd name="T48" fmla="*/ 1 w 18"/>
                  <a:gd name="T49" fmla="*/ 15 h 36"/>
                  <a:gd name="T50" fmla="*/ 3 w 18"/>
                  <a:gd name="T51" fmla="*/ 17 h 36"/>
                  <a:gd name="T52" fmla="*/ 5 w 18"/>
                  <a:gd name="T53" fmla="*/ 18 h 36"/>
                  <a:gd name="T54" fmla="*/ 6 w 18"/>
                  <a:gd name="T55" fmla="*/ 18 h 36"/>
                  <a:gd name="T56" fmla="*/ 6 w 18"/>
                  <a:gd name="T57" fmla="*/ 26 h 36"/>
                  <a:gd name="T58" fmla="*/ 4 w 18"/>
                  <a:gd name="T59" fmla="*/ 26 h 36"/>
                  <a:gd name="T60" fmla="*/ 1 w 18"/>
                  <a:gd name="T61" fmla="*/ 25 h 36"/>
                  <a:gd name="T62" fmla="*/ 1 w 18"/>
                  <a:gd name="T63" fmla="*/ 26 h 36"/>
                  <a:gd name="T64" fmla="*/ 0 w 18"/>
                  <a:gd name="T65" fmla="*/ 27 h 36"/>
                  <a:gd name="T66" fmla="*/ 0 w 18"/>
                  <a:gd name="T67" fmla="*/ 29 h 36"/>
                  <a:gd name="T68" fmla="*/ 0 w 18"/>
                  <a:gd name="T69" fmla="*/ 29 h 36"/>
                  <a:gd name="T70" fmla="*/ 3 w 18"/>
                  <a:gd name="T71" fmla="*/ 30 h 36"/>
                  <a:gd name="T72" fmla="*/ 6 w 18"/>
                  <a:gd name="T73" fmla="*/ 31 h 36"/>
                  <a:gd name="T74" fmla="*/ 6 w 18"/>
                  <a:gd name="T75" fmla="*/ 35 h 36"/>
                  <a:gd name="T76" fmla="*/ 7 w 18"/>
                  <a:gd name="T77" fmla="*/ 36 h 36"/>
                  <a:gd name="T78" fmla="*/ 8 w 18"/>
                  <a:gd name="T79" fmla="*/ 35 h 36"/>
                  <a:gd name="T80" fmla="*/ 8 w 18"/>
                  <a:gd name="T81" fmla="*/ 31 h 36"/>
                  <a:gd name="T82" fmla="*/ 11 w 18"/>
                  <a:gd name="T83" fmla="*/ 31 h 36"/>
                  <a:gd name="T84" fmla="*/ 11 w 18"/>
                  <a:gd name="T85" fmla="*/ 35 h 36"/>
                  <a:gd name="T86" fmla="*/ 12 w 18"/>
                  <a:gd name="T87" fmla="*/ 36 h 36"/>
                  <a:gd name="T88" fmla="*/ 13 w 18"/>
                  <a:gd name="T89" fmla="*/ 35 h 36"/>
                  <a:gd name="T90" fmla="*/ 13 w 18"/>
                  <a:gd name="T91" fmla="*/ 30 h 36"/>
                  <a:gd name="T92" fmla="*/ 15 w 18"/>
                  <a:gd name="T93" fmla="*/ 29 h 36"/>
                  <a:gd name="T94" fmla="*/ 17 w 18"/>
                  <a:gd name="T95" fmla="*/ 27 h 36"/>
                  <a:gd name="T96" fmla="*/ 18 w 18"/>
                  <a:gd name="T97" fmla="*/ 23 h 36"/>
                  <a:gd name="T98" fmla="*/ 16 w 18"/>
                  <a:gd name="T99" fmla="*/ 18 h 36"/>
                  <a:gd name="T100" fmla="*/ 12 w 18"/>
                  <a:gd name="T101" fmla="*/ 16 h 36"/>
                  <a:gd name="T102" fmla="*/ 10 w 18"/>
                  <a:gd name="T103" fmla="*/ 26 h 36"/>
                  <a:gd name="T104" fmla="*/ 8 w 18"/>
                  <a:gd name="T105" fmla="*/ 26 h 36"/>
                  <a:gd name="T106" fmla="*/ 8 w 18"/>
                  <a:gd name="T107" fmla="*/ 19 h 36"/>
                  <a:gd name="T108" fmla="*/ 10 w 18"/>
                  <a:gd name="T109" fmla="*/ 20 h 36"/>
                  <a:gd name="T110" fmla="*/ 10 w 18"/>
                  <a:gd name="T111" fmla="*/ 26 h 36"/>
                  <a:gd name="T112" fmla="*/ 10 w 18"/>
                  <a:gd name="T113" fmla="*/ 15 h 36"/>
                  <a:gd name="T114" fmla="*/ 8 w 18"/>
                  <a:gd name="T115" fmla="*/ 14 h 36"/>
                  <a:gd name="T116" fmla="*/ 8 w 18"/>
                  <a:gd name="T117" fmla="*/ 9 h 36"/>
                  <a:gd name="T118" fmla="*/ 10 w 18"/>
                  <a:gd name="T119" fmla="*/ 9 h 36"/>
                  <a:gd name="T120" fmla="*/ 10 w 18"/>
                  <a:gd name="T121" fmla="*/ 15 h 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8" h="36">
                    <a:moveTo>
                      <a:pt x="12" y="16"/>
                    </a:moveTo>
                    <a:cubicBezTo>
                      <a:pt x="12" y="9"/>
                      <a:pt x="12" y="9"/>
                      <a:pt x="12" y="9"/>
                    </a:cubicBezTo>
                    <a:cubicBezTo>
                      <a:pt x="12" y="9"/>
                      <a:pt x="13" y="9"/>
                      <a:pt x="13" y="9"/>
                    </a:cubicBezTo>
                    <a:cubicBezTo>
                      <a:pt x="14" y="9"/>
                      <a:pt x="14" y="9"/>
                      <a:pt x="15" y="9"/>
                    </a:cubicBezTo>
                    <a:cubicBezTo>
                      <a:pt x="15" y="9"/>
                      <a:pt x="15" y="9"/>
                      <a:pt x="16" y="9"/>
                    </a:cubicBezTo>
                    <a:cubicBezTo>
                      <a:pt x="16" y="9"/>
                      <a:pt x="16" y="8"/>
                      <a:pt x="16" y="8"/>
                    </a:cubicBezTo>
                    <a:cubicBezTo>
                      <a:pt x="16" y="7"/>
                      <a:pt x="16" y="7"/>
                      <a:pt x="16" y="6"/>
                    </a:cubicBezTo>
                    <a:cubicBezTo>
                      <a:pt x="16" y="6"/>
                      <a:pt x="16" y="5"/>
                      <a:pt x="16" y="5"/>
                    </a:cubicBezTo>
                    <a:cubicBezTo>
                      <a:pt x="16" y="5"/>
                      <a:pt x="15" y="5"/>
                      <a:pt x="15" y="5"/>
                    </a:cubicBezTo>
                    <a:cubicBezTo>
                      <a:pt x="15" y="5"/>
                      <a:pt x="14" y="5"/>
                      <a:pt x="14" y="5"/>
                    </a:cubicBezTo>
                    <a:cubicBezTo>
                      <a:pt x="13" y="5"/>
                      <a:pt x="13" y="5"/>
                      <a:pt x="12" y="5"/>
                    </a:cubicBezTo>
                    <a:cubicBezTo>
                      <a:pt x="12" y="2"/>
                      <a:pt x="12" y="2"/>
                      <a:pt x="12" y="2"/>
                    </a:cubicBezTo>
                    <a:cubicBezTo>
                      <a:pt x="12" y="1"/>
                      <a:pt x="12" y="0"/>
                      <a:pt x="11" y="0"/>
                    </a:cubicBezTo>
                    <a:cubicBezTo>
                      <a:pt x="10" y="0"/>
                      <a:pt x="10" y="1"/>
                      <a:pt x="10" y="2"/>
                    </a:cubicBezTo>
                    <a:cubicBezTo>
                      <a:pt x="10" y="5"/>
                      <a:pt x="10" y="5"/>
                      <a:pt x="10" y="5"/>
                    </a:cubicBezTo>
                    <a:cubicBezTo>
                      <a:pt x="10" y="5"/>
                      <a:pt x="10" y="5"/>
                      <a:pt x="10" y="5"/>
                    </a:cubicBezTo>
                    <a:cubicBezTo>
                      <a:pt x="9" y="5"/>
                      <a:pt x="8" y="5"/>
                      <a:pt x="8" y="5"/>
                    </a:cubicBezTo>
                    <a:cubicBezTo>
                      <a:pt x="8" y="2"/>
                      <a:pt x="8" y="2"/>
                      <a:pt x="8" y="2"/>
                    </a:cubicBezTo>
                    <a:cubicBezTo>
                      <a:pt x="8" y="1"/>
                      <a:pt x="7" y="0"/>
                      <a:pt x="6" y="0"/>
                    </a:cubicBezTo>
                    <a:cubicBezTo>
                      <a:pt x="6" y="1"/>
                      <a:pt x="5" y="1"/>
                      <a:pt x="5" y="2"/>
                    </a:cubicBezTo>
                    <a:cubicBezTo>
                      <a:pt x="5" y="5"/>
                      <a:pt x="5" y="5"/>
                      <a:pt x="5" y="5"/>
                    </a:cubicBezTo>
                    <a:cubicBezTo>
                      <a:pt x="4" y="6"/>
                      <a:pt x="3" y="6"/>
                      <a:pt x="3" y="7"/>
                    </a:cubicBezTo>
                    <a:cubicBezTo>
                      <a:pt x="2" y="7"/>
                      <a:pt x="2" y="8"/>
                      <a:pt x="1" y="9"/>
                    </a:cubicBezTo>
                    <a:cubicBezTo>
                      <a:pt x="1" y="10"/>
                      <a:pt x="1" y="11"/>
                      <a:pt x="1" y="12"/>
                    </a:cubicBezTo>
                    <a:cubicBezTo>
                      <a:pt x="1" y="13"/>
                      <a:pt x="1" y="14"/>
                      <a:pt x="1" y="15"/>
                    </a:cubicBezTo>
                    <a:cubicBezTo>
                      <a:pt x="2" y="15"/>
                      <a:pt x="2" y="16"/>
                      <a:pt x="3" y="17"/>
                    </a:cubicBezTo>
                    <a:cubicBezTo>
                      <a:pt x="4" y="17"/>
                      <a:pt x="4" y="18"/>
                      <a:pt x="5" y="18"/>
                    </a:cubicBezTo>
                    <a:cubicBezTo>
                      <a:pt x="5" y="18"/>
                      <a:pt x="5" y="18"/>
                      <a:pt x="6" y="18"/>
                    </a:cubicBezTo>
                    <a:cubicBezTo>
                      <a:pt x="6" y="26"/>
                      <a:pt x="6" y="26"/>
                      <a:pt x="6" y="26"/>
                    </a:cubicBezTo>
                    <a:cubicBezTo>
                      <a:pt x="5" y="26"/>
                      <a:pt x="4" y="26"/>
                      <a:pt x="4" y="26"/>
                    </a:cubicBezTo>
                    <a:cubicBezTo>
                      <a:pt x="3" y="26"/>
                      <a:pt x="2" y="26"/>
                      <a:pt x="1" y="25"/>
                    </a:cubicBezTo>
                    <a:cubicBezTo>
                      <a:pt x="1" y="25"/>
                      <a:pt x="1" y="26"/>
                      <a:pt x="1" y="26"/>
                    </a:cubicBezTo>
                    <a:cubicBezTo>
                      <a:pt x="1" y="26"/>
                      <a:pt x="0" y="27"/>
                      <a:pt x="0" y="27"/>
                    </a:cubicBezTo>
                    <a:cubicBezTo>
                      <a:pt x="0" y="28"/>
                      <a:pt x="0" y="28"/>
                      <a:pt x="0" y="29"/>
                    </a:cubicBezTo>
                    <a:cubicBezTo>
                      <a:pt x="0" y="29"/>
                      <a:pt x="0" y="29"/>
                      <a:pt x="0" y="29"/>
                    </a:cubicBezTo>
                    <a:cubicBezTo>
                      <a:pt x="1" y="30"/>
                      <a:pt x="2" y="30"/>
                      <a:pt x="3" y="30"/>
                    </a:cubicBezTo>
                    <a:cubicBezTo>
                      <a:pt x="4" y="31"/>
                      <a:pt x="5" y="31"/>
                      <a:pt x="6" y="31"/>
                    </a:cubicBezTo>
                    <a:cubicBezTo>
                      <a:pt x="6" y="35"/>
                      <a:pt x="6" y="35"/>
                      <a:pt x="6" y="35"/>
                    </a:cubicBezTo>
                    <a:cubicBezTo>
                      <a:pt x="6" y="35"/>
                      <a:pt x="7" y="36"/>
                      <a:pt x="7" y="36"/>
                    </a:cubicBezTo>
                    <a:cubicBezTo>
                      <a:pt x="8" y="36"/>
                      <a:pt x="8" y="35"/>
                      <a:pt x="8" y="35"/>
                    </a:cubicBezTo>
                    <a:cubicBezTo>
                      <a:pt x="8" y="31"/>
                      <a:pt x="8" y="31"/>
                      <a:pt x="8" y="31"/>
                    </a:cubicBezTo>
                    <a:cubicBezTo>
                      <a:pt x="9" y="31"/>
                      <a:pt x="10" y="31"/>
                      <a:pt x="11" y="31"/>
                    </a:cubicBezTo>
                    <a:cubicBezTo>
                      <a:pt x="11" y="35"/>
                      <a:pt x="11" y="35"/>
                      <a:pt x="11" y="35"/>
                    </a:cubicBezTo>
                    <a:cubicBezTo>
                      <a:pt x="11" y="35"/>
                      <a:pt x="11" y="36"/>
                      <a:pt x="12" y="36"/>
                    </a:cubicBezTo>
                    <a:cubicBezTo>
                      <a:pt x="12" y="36"/>
                      <a:pt x="13" y="35"/>
                      <a:pt x="13" y="35"/>
                    </a:cubicBezTo>
                    <a:cubicBezTo>
                      <a:pt x="13" y="30"/>
                      <a:pt x="13" y="30"/>
                      <a:pt x="13" y="30"/>
                    </a:cubicBezTo>
                    <a:cubicBezTo>
                      <a:pt x="13" y="30"/>
                      <a:pt x="14" y="29"/>
                      <a:pt x="15" y="29"/>
                    </a:cubicBezTo>
                    <a:cubicBezTo>
                      <a:pt x="16" y="29"/>
                      <a:pt x="16" y="28"/>
                      <a:pt x="17" y="27"/>
                    </a:cubicBezTo>
                    <a:cubicBezTo>
                      <a:pt x="17" y="26"/>
                      <a:pt x="18" y="25"/>
                      <a:pt x="18" y="23"/>
                    </a:cubicBezTo>
                    <a:cubicBezTo>
                      <a:pt x="18" y="21"/>
                      <a:pt x="17" y="20"/>
                      <a:pt x="16" y="18"/>
                    </a:cubicBezTo>
                    <a:cubicBezTo>
                      <a:pt x="15" y="18"/>
                      <a:pt x="14" y="17"/>
                      <a:pt x="12" y="16"/>
                    </a:cubicBezTo>
                    <a:close/>
                    <a:moveTo>
                      <a:pt x="10" y="26"/>
                    </a:moveTo>
                    <a:cubicBezTo>
                      <a:pt x="10" y="26"/>
                      <a:pt x="9" y="26"/>
                      <a:pt x="8" y="26"/>
                    </a:cubicBezTo>
                    <a:cubicBezTo>
                      <a:pt x="8" y="19"/>
                      <a:pt x="8" y="19"/>
                      <a:pt x="8" y="19"/>
                    </a:cubicBezTo>
                    <a:cubicBezTo>
                      <a:pt x="9" y="20"/>
                      <a:pt x="10" y="20"/>
                      <a:pt x="10" y="20"/>
                    </a:cubicBezTo>
                    <a:lnTo>
                      <a:pt x="10" y="26"/>
                    </a:lnTo>
                    <a:close/>
                    <a:moveTo>
                      <a:pt x="10" y="15"/>
                    </a:moveTo>
                    <a:cubicBezTo>
                      <a:pt x="9" y="15"/>
                      <a:pt x="8" y="15"/>
                      <a:pt x="8" y="14"/>
                    </a:cubicBezTo>
                    <a:cubicBezTo>
                      <a:pt x="8" y="9"/>
                      <a:pt x="8" y="9"/>
                      <a:pt x="8" y="9"/>
                    </a:cubicBezTo>
                    <a:cubicBezTo>
                      <a:pt x="8" y="9"/>
                      <a:pt x="9" y="9"/>
                      <a:pt x="10" y="9"/>
                    </a:cubicBezTo>
                    <a:lnTo>
                      <a:pt x="10" y="15"/>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71" name="Freeform 523"/>
              <p:cNvSpPr>
                <a:spLocks noEditPoints="1"/>
              </p:cNvSpPr>
              <p:nvPr/>
            </p:nvSpPr>
            <p:spPr bwMode="auto">
              <a:xfrm>
                <a:off x="4315" y="840"/>
                <a:ext cx="72" cy="71"/>
              </a:xfrm>
              <a:custGeom>
                <a:gdLst>
                  <a:gd name="T0" fmla="*/ 18 w 37"/>
                  <a:gd name="T1" fmla="*/ 0 h 36"/>
                  <a:gd name="T2" fmla="*/ 1 w 37"/>
                  <a:gd name="T3" fmla="*/ 18 h 36"/>
                  <a:gd name="T4" fmla="*/ 19 w 37"/>
                  <a:gd name="T5" fmla="*/ 36 h 36"/>
                  <a:gd name="T6" fmla="*/ 37 w 37"/>
                  <a:gd name="T7" fmla="*/ 17 h 36"/>
                  <a:gd name="T8" fmla="*/ 18 w 37"/>
                  <a:gd name="T9" fmla="*/ 0 h 36"/>
                  <a:gd name="T10" fmla="*/ 19 w 37"/>
                  <a:gd name="T11" fmla="*/ 32 h 36"/>
                  <a:gd name="T12" fmla="*/ 4 w 37"/>
                  <a:gd name="T13" fmla="*/ 18 h 36"/>
                  <a:gd name="T14" fmla="*/ 18 w 37"/>
                  <a:gd name="T15" fmla="*/ 3 h 36"/>
                  <a:gd name="T16" fmla="*/ 33 w 37"/>
                  <a:gd name="T17" fmla="*/ 18 h 36"/>
                  <a:gd name="T18" fmla="*/ 19 w 37"/>
                  <a:gd name="T19" fmla="*/ 32 h 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7" h="36">
                    <a:moveTo>
                      <a:pt x="18" y="0"/>
                    </a:moveTo>
                    <a:cubicBezTo>
                      <a:pt x="8" y="0"/>
                      <a:pt x="0" y="8"/>
                      <a:pt x="1" y="18"/>
                    </a:cubicBezTo>
                    <a:cubicBezTo>
                      <a:pt x="1" y="28"/>
                      <a:pt x="9" y="36"/>
                      <a:pt x="19" y="36"/>
                    </a:cubicBezTo>
                    <a:cubicBezTo>
                      <a:pt x="29" y="36"/>
                      <a:pt x="37" y="27"/>
                      <a:pt x="37" y="17"/>
                    </a:cubicBezTo>
                    <a:cubicBezTo>
                      <a:pt x="37" y="8"/>
                      <a:pt x="28" y="0"/>
                      <a:pt x="18" y="0"/>
                    </a:cubicBezTo>
                    <a:close/>
                    <a:moveTo>
                      <a:pt x="19" y="32"/>
                    </a:moveTo>
                    <a:cubicBezTo>
                      <a:pt x="11" y="33"/>
                      <a:pt x="4" y="26"/>
                      <a:pt x="4" y="18"/>
                    </a:cubicBezTo>
                    <a:cubicBezTo>
                      <a:pt x="4" y="10"/>
                      <a:pt x="10" y="4"/>
                      <a:pt x="18" y="3"/>
                    </a:cubicBezTo>
                    <a:cubicBezTo>
                      <a:pt x="26" y="3"/>
                      <a:pt x="33" y="10"/>
                      <a:pt x="33" y="18"/>
                    </a:cubicBezTo>
                    <a:cubicBezTo>
                      <a:pt x="33" y="26"/>
                      <a:pt x="27" y="32"/>
                      <a:pt x="19" y="3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72" name="Freeform 524"/>
              <p:cNvSpPr>
                <a:spLocks noEditPoints="1"/>
              </p:cNvSpPr>
              <p:nvPr/>
            </p:nvSpPr>
            <p:spPr bwMode="auto">
              <a:xfrm>
                <a:off x="4340" y="852"/>
                <a:ext cx="24" cy="47"/>
              </a:xfrm>
              <a:custGeom>
                <a:gdLst>
                  <a:gd name="T0" fmla="*/ 8 w 12"/>
                  <a:gd name="T1" fmla="*/ 11 h 24"/>
                  <a:gd name="T2" fmla="*/ 8 w 12"/>
                  <a:gd name="T3" fmla="*/ 6 h 24"/>
                  <a:gd name="T4" fmla="*/ 9 w 12"/>
                  <a:gd name="T5" fmla="*/ 6 h 24"/>
                  <a:gd name="T6" fmla="*/ 10 w 12"/>
                  <a:gd name="T7" fmla="*/ 6 h 24"/>
                  <a:gd name="T8" fmla="*/ 11 w 12"/>
                  <a:gd name="T9" fmla="*/ 6 h 24"/>
                  <a:gd name="T10" fmla="*/ 11 w 12"/>
                  <a:gd name="T11" fmla="*/ 5 h 24"/>
                  <a:gd name="T12" fmla="*/ 11 w 12"/>
                  <a:gd name="T13" fmla="*/ 4 h 24"/>
                  <a:gd name="T14" fmla="*/ 11 w 12"/>
                  <a:gd name="T15" fmla="*/ 3 h 24"/>
                  <a:gd name="T16" fmla="*/ 10 w 12"/>
                  <a:gd name="T17" fmla="*/ 3 h 24"/>
                  <a:gd name="T18" fmla="*/ 9 w 12"/>
                  <a:gd name="T19" fmla="*/ 3 h 24"/>
                  <a:gd name="T20" fmla="*/ 8 w 12"/>
                  <a:gd name="T21" fmla="*/ 3 h 24"/>
                  <a:gd name="T22" fmla="*/ 8 w 12"/>
                  <a:gd name="T23" fmla="*/ 1 h 24"/>
                  <a:gd name="T24" fmla="*/ 7 w 12"/>
                  <a:gd name="T25" fmla="*/ 0 h 24"/>
                  <a:gd name="T26" fmla="*/ 7 w 12"/>
                  <a:gd name="T27" fmla="*/ 1 h 24"/>
                  <a:gd name="T28" fmla="*/ 7 w 12"/>
                  <a:gd name="T29" fmla="*/ 3 h 24"/>
                  <a:gd name="T30" fmla="*/ 7 w 12"/>
                  <a:gd name="T31" fmla="*/ 3 h 24"/>
                  <a:gd name="T32" fmla="*/ 5 w 12"/>
                  <a:gd name="T33" fmla="*/ 3 h 24"/>
                  <a:gd name="T34" fmla="*/ 5 w 12"/>
                  <a:gd name="T35" fmla="*/ 1 h 24"/>
                  <a:gd name="T36" fmla="*/ 4 w 12"/>
                  <a:gd name="T37" fmla="*/ 0 h 24"/>
                  <a:gd name="T38" fmla="*/ 4 w 12"/>
                  <a:gd name="T39" fmla="*/ 1 h 24"/>
                  <a:gd name="T40" fmla="*/ 4 w 12"/>
                  <a:gd name="T41" fmla="*/ 3 h 24"/>
                  <a:gd name="T42" fmla="*/ 2 w 12"/>
                  <a:gd name="T43" fmla="*/ 4 h 24"/>
                  <a:gd name="T44" fmla="*/ 1 w 12"/>
                  <a:gd name="T45" fmla="*/ 6 h 24"/>
                  <a:gd name="T46" fmla="*/ 0 w 12"/>
                  <a:gd name="T47" fmla="*/ 8 h 24"/>
                  <a:gd name="T48" fmla="*/ 1 w 12"/>
                  <a:gd name="T49" fmla="*/ 10 h 24"/>
                  <a:gd name="T50" fmla="*/ 2 w 12"/>
                  <a:gd name="T51" fmla="*/ 11 h 24"/>
                  <a:gd name="T52" fmla="*/ 3 w 12"/>
                  <a:gd name="T53" fmla="*/ 12 h 24"/>
                  <a:gd name="T54" fmla="*/ 4 w 12"/>
                  <a:gd name="T55" fmla="*/ 12 h 24"/>
                  <a:gd name="T56" fmla="*/ 4 w 12"/>
                  <a:gd name="T57" fmla="*/ 18 h 24"/>
                  <a:gd name="T58" fmla="*/ 3 w 12"/>
                  <a:gd name="T59" fmla="*/ 17 h 24"/>
                  <a:gd name="T60" fmla="*/ 1 w 12"/>
                  <a:gd name="T61" fmla="*/ 17 h 24"/>
                  <a:gd name="T62" fmla="*/ 0 w 12"/>
                  <a:gd name="T63" fmla="*/ 17 h 24"/>
                  <a:gd name="T64" fmla="*/ 0 w 12"/>
                  <a:gd name="T65" fmla="*/ 18 h 24"/>
                  <a:gd name="T66" fmla="*/ 0 w 12"/>
                  <a:gd name="T67" fmla="*/ 19 h 24"/>
                  <a:gd name="T68" fmla="*/ 0 w 12"/>
                  <a:gd name="T69" fmla="*/ 20 h 24"/>
                  <a:gd name="T70" fmla="*/ 2 w 12"/>
                  <a:gd name="T71" fmla="*/ 20 h 24"/>
                  <a:gd name="T72" fmla="*/ 4 w 12"/>
                  <a:gd name="T73" fmla="*/ 21 h 24"/>
                  <a:gd name="T74" fmla="*/ 4 w 12"/>
                  <a:gd name="T75" fmla="*/ 23 h 24"/>
                  <a:gd name="T76" fmla="*/ 5 w 12"/>
                  <a:gd name="T77" fmla="*/ 24 h 24"/>
                  <a:gd name="T78" fmla="*/ 6 w 12"/>
                  <a:gd name="T79" fmla="*/ 23 h 24"/>
                  <a:gd name="T80" fmla="*/ 6 w 12"/>
                  <a:gd name="T81" fmla="*/ 21 h 24"/>
                  <a:gd name="T82" fmla="*/ 7 w 12"/>
                  <a:gd name="T83" fmla="*/ 20 h 24"/>
                  <a:gd name="T84" fmla="*/ 7 w 12"/>
                  <a:gd name="T85" fmla="*/ 23 h 24"/>
                  <a:gd name="T86" fmla="*/ 8 w 12"/>
                  <a:gd name="T87" fmla="*/ 24 h 24"/>
                  <a:gd name="T88" fmla="*/ 9 w 12"/>
                  <a:gd name="T89" fmla="*/ 23 h 24"/>
                  <a:gd name="T90" fmla="*/ 9 w 12"/>
                  <a:gd name="T91" fmla="*/ 20 h 24"/>
                  <a:gd name="T92" fmla="*/ 10 w 12"/>
                  <a:gd name="T93" fmla="*/ 19 h 24"/>
                  <a:gd name="T94" fmla="*/ 11 w 12"/>
                  <a:gd name="T95" fmla="*/ 18 h 24"/>
                  <a:gd name="T96" fmla="*/ 12 w 12"/>
                  <a:gd name="T97" fmla="*/ 15 h 24"/>
                  <a:gd name="T98" fmla="*/ 11 w 12"/>
                  <a:gd name="T99" fmla="*/ 12 h 24"/>
                  <a:gd name="T100" fmla="*/ 8 w 12"/>
                  <a:gd name="T101" fmla="*/ 11 h 24"/>
                  <a:gd name="T102" fmla="*/ 7 w 12"/>
                  <a:gd name="T103" fmla="*/ 17 h 24"/>
                  <a:gd name="T104" fmla="*/ 5 w 12"/>
                  <a:gd name="T105" fmla="*/ 18 h 24"/>
                  <a:gd name="T106" fmla="*/ 5 w 12"/>
                  <a:gd name="T107" fmla="*/ 13 h 24"/>
                  <a:gd name="T108" fmla="*/ 7 w 12"/>
                  <a:gd name="T109" fmla="*/ 14 h 24"/>
                  <a:gd name="T110" fmla="*/ 7 w 12"/>
                  <a:gd name="T111" fmla="*/ 17 h 24"/>
                  <a:gd name="T112" fmla="*/ 7 w 12"/>
                  <a:gd name="T113" fmla="*/ 10 h 24"/>
                  <a:gd name="T114" fmla="*/ 5 w 12"/>
                  <a:gd name="T115" fmla="*/ 9 h 24"/>
                  <a:gd name="T116" fmla="*/ 5 w 12"/>
                  <a:gd name="T117" fmla="*/ 6 h 24"/>
                  <a:gd name="T118" fmla="*/ 7 w 12"/>
                  <a:gd name="T119" fmla="*/ 6 h 24"/>
                  <a:gd name="T120" fmla="*/ 7 w 12"/>
                  <a:gd name="T121" fmla="*/ 10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 h="24">
                    <a:moveTo>
                      <a:pt x="8" y="11"/>
                    </a:moveTo>
                    <a:cubicBezTo>
                      <a:pt x="8" y="6"/>
                      <a:pt x="8" y="6"/>
                      <a:pt x="8" y="6"/>
                    </a:cubicBezTo>
                    <a:cubicBezTo>
                      <a:pt x="8" y="6"/>
                      <a:pt x="9" y="6"/>
                      <a:pt x="9" y="6"/>
                    </a:cubicBezTo>
                    <a:cubicBezTo>
                      <a:pt x="9" y="6"/>
                      <a:pt x="10" y="6"/>
                      <a:pt x="10" y="6"/>
                    </a:cubicBezTo>
                    <a:cubicBezTo>
                      <a:pt x="10" y="6"/>
                      <a:pt x="10" y="6"/>
                      <a:pt x="11" y="6"/>
                    </a:cubicBezTo>
                    <a:cubicBezTo>
                      <a:pt x="11" y="5"/>
                      <a:pt x="11" y="5"/>
                      <a:pt x="11" y="5"/>
                    </a:cubicBezTo>
                    <a:cubicBezTo>
                      <a:pt x="11" y="4"/>
                      <a:pt x="11" y="4"/>
                      <a:pt x="11" y="4"/>
                    </a:cubicBezTo>
                    <a:cubicBezTo>
                      <a:pt x="11" y="4"/>
                      <a:pt x="11" y="3"/>
                      <a:pt x="11" y="3"/>
                    </a:cubicBezTo>
                    <a:cubicBezTo>
                      <a:pt x="11" y="3"/>
                      <a:pt x="10" y="3"/>
                      <a:pt x="10" y="3"/>
                    </a:cubicBezTo>
                    <a:cubicBezTo>
                      <a:pt x="10" y="3"/>
                      <a:pt x="10" y="3"/>
                      <a:pt x="9" y="3"/>
                    </a:cubicBezTo>
                    <a:cubicBezTo>
                      <a:pt x="9" y="3"/>
                      <a:pt x="9" y="3"/>
                      <a:pt x="8" y="3"/>
                    </a:cubicBezTo>
                    <a:cubicBezTo>
                      <a:pt x="8" y="1"/>
                      <a:pt x="8" y="1"/>
                      <a:pt x="8" y="1"/>
                    </a:cubicBezTo>
                    <a:cubicBezTo>
                      <a:pt x="8" y="0"/>
                      <a:pt x="8" y="0"/>
                      <a:pt x="7" y="0"/>
                    </a:cubicBezTo>
                    <a:cubicBezTo>
                      <a:pt x="7" y="0"/>
                      <a:pt x="7" y="0"/>
                      <a:pt x="7" y="1"/>
                    </a:cubicBezTo>
                    <a:cubicBezTo>
                      <a:pt x="7" y="3"/>
                      <a:pt x="7" y="3"/>
                      <a:pt x="7" y="3"/>
                    </a:cubicBezTo>
                    <a:cubicBezTo>
                      <a:pt x="7" y="3"/>
                      <a:pt x="7" y="3"/>
                      <a:pt x="7" y="3"/>
                    </a:cubicBezTo>
                    <a:cubicBezTo>
                      <a:pt x="6" y="3"/>
                      <a:pt x="6" y="3"/>
                      <a:pt x="5" y="3"/>
                    </a:cubicBezTo>
                    <a:cubicBezTo>
                      <a:pt x="5" y="1"/>
                      <a:pt x="5" y="1"/>
                      <a:pt x="5" y="1"/>
                    </a:cubicBezTo>
                    <a:cubicBezTo>
                      <a:pt x="5" y="0"/>
                      <a:pt x="5" y="0"/>
                      <a:pt x="4" y="0"/>
                    </a:cubicBezTo>
                    <a:cubicBezTo>
                      <a:pt x="4" y="0"/>
                      <a:pt x="4" y="0"/>
                      <a:pt x="4" y="1"/>
                    </a:cubicBezTo>
                    <a:cubicBezTo>
                      <a:pt x="4" y="3"/>
                      <a:pt x="4" y="3"/>
                      <a:pt x="4" y="3"/>
                    </a:cubicBezTo>
                    <a:cubicBezTo>
                      <a:pt x="3" y="4"/>
                      <a:pt x="2" y="4"/>
                      <a:pt x="2" y="4"/>
                    </a:cubicBezTo>
                    <a:cubicBezTo>
                      <a:pt x="1" y="5"/>
                      <a:pt x="1" y="5"/>
                      <a:pt x="1" y="6"/>
                    </a:cubicBezTo>
                    <a:cubicBezTo>
                      <a:pt x="1" y="6"/>
                      <a:pt x="0" y="7"/>
                      <a:pt x="0" y="8"/>
                    </a:cubicBezTo>
                    <a:cubicBezTo>
                      <a:pt x="0" y="8"/>
                      <a:pt x="1" y="9"/>
                      <a:pt x="1" y="10"/>
                    </a:cubicBezTo>
                    <a:cubicBezTo>
                      <a:pt x="1" y="10"/>
                      <a:pt x="1" y="11"/>
                      <a:pt x="2" y="11"/>
                    </a:cubicBezTo>
                    <a:cubicBezTo>
                      <a:pt x="2" y="11"/>
                      <a:pt x="3" y="12"/>
                      <a:pt x="3" y="12"/>
                    </a:cubicBezTo>
                    <a:cubicBezTo>
                      <a:pt x="4" y="12"/>
                      <a:pt x="4" y="12"/>
                      <a:pt x="4" y="12"/>
                    </a:cubicBezTo>
                    <a:cubicBezTo>
                      <a:pt x="4" y="18"/>
                      <a:pt x="4" y="18"/>
                      <a:pt x="4" y="18"/>
                    </a:cubicBezTo>
                    <a:cubicBezTo>
                      <a:pt x="3" y="18"/>
                      <a:pt x="3" y="18"/>
                      <a:pt x="3" y="17"/>
                    </a:cubicBezTo>
                    <a:cubicBezTo>
                      <a:pt x="2" y="17"/>
                      <a:pt x="1" y="17"/>
                      <a:pt x="1" y="17"/>
                    </a:cubicBezTo>
                    <a:cubicBezTo>
                      <a:pt x="1" y="17"/>
                      <a:pt x="1" y="17"/>
                      <a:pt x="0" y="17"/>
                    </a:cubicBezTo>
                    <a:cubicBezTo>
                      <a:pt x="0" y="18"/>
                      <a:pt x="0" y="18"/>
                      <a:pt x="0" y="18"/>
                    </a:cubicBezTo>
                    <a:cubicBezTo>
                      <a:pt x="0" y="19"/>
                      <a:pt x="0" y="19"/>
                      <a:pt x="0" y="19"/>
                    </a:cubicBezTo>
                    <a:cubicBezTo>
                      <a:pt x="0" y="19"/>
                      <a:pt x="0" y="20"/>
                      <a:pt x="0" y="20"/>
                    </a:cubicBezTo>
                    <a:cubicBezTo>
                      <a:pt x="1" y="20"/>
                      <a:pt x="1" y="20"/>
                      <a:pt x="2" y="20"/>
                    </a:cubicBezTo>
                    <a:cubicBezTo>
                      <a:pt x="3" y="20"/>
                      <a:pt x="3" y="21"/>
                      <a:pt x="4" y="21"/>
                    </a:cubicBezTo>
                    <a:cubicBezTo>
                      <a:pt x="4" y="23"/>
                      <a:pt x="4" y="23"/>
                      <a:pt x="4" y="23"/>
                    </a:cubicBezTo>
                    <a:cubicBezTo>
                      <a:pt x="4" y="24"/>
                      <a:pt x="4" y="24"/>
                      <a:pt x="5" y="24"/>
                    </a:cubicBezTo>
                    <a:cubicBezTo>
                      <a:pt x="5" y="24"/>
                      <a:pt x="6" y="24"/>
                      <a:pt x="6" y="23"/>
                    </a:cubicBezTo>
                    <a:cubicBezTo>
                      <a:pt x="6" y="21"/>
                      <a:pt x="6" y="21"/>
                      <a:pt x="6" y="21"/>
                    </a:cubicBezTo>
                    <a:cubicBezTo>
                      <a:pt x="6" y="21"/>
                      <a:pt x="7" y="21"/>
                      <a:pt x="7" y="20"/>
                    </a:cubicBezTo>
                    <a:cubicBezTo>
                      <a:pt x="7" y="23"/>
                      <a:pt x="7" y="23"/>
                      <a:pt x="7" y="23"/>
                    </a:cubicBezTo>
                    <a:cubicBezTo>
                      <a:pt x="7" y="24"/>
                      <a:pt x="8" y="24"/>
                      <a:pt x="8" y="24"/>
                    </a:cubicBezTo>
                    <a:cubicBezTo>
                      <a:pt x="8" y="24"/>
                      <a:pt x="9" y="24"/>
                      <a:pt x="9" y="23"/>
                    </a:cubicBezTo>
                    <a:cubicBezTo>
                      <a:pt x="9" y="20"/>
                      <a:pt x="9" y="20"/>
                      <a:pt x="9" y="20"/>
                    </a:cubicBezTo>
                    <a:cubicBezTo>
                      <a:pt x="9" y="20"/>
                      <a:pt x="10" y="20"/>
                      <a:pt x="10" y="19"/>
                    </a:cubicBezTo>
                    <a:cubicBezTo>
                      <a:pt x="11" y="19"/>
                      <a:pt x="11" y="19"/>
                      <a:pt x="11" y="18"/>
                    </a:cubicBezTo>
                    <a:cubicBezTo>
                      <a:pt x="12" y="17"/>
                      <a:pt x="12" y="16"/>
                      <a:pt x="12" y="15"/>
                    </a:cubicBezTo>
                    <a:cubicBezTo>
                      <a:pt x="12" y="14"/>
                      <a:pt x="12" y="13"/>
                      <a:pt x="11" y="12"/>
                    </a:cubicBezTo>
                    <a:cubicBezTo>
                      <a:pt x="10" y="12"/>
                      <a:pt x="9" y="11"/>
                      <a:pt x="8" y="11"/>
                    </a:cubicBezTo>
                    <a:close/>
                    <a:moveTo>
                      <a:pt x="7" y="17"/>
                    </a:moveTo>
                    <a:cubicBezTo>
                      <a:pt x="7" y="18"/>
                      <a:pt x="6" y="18"/>
                      <a:pt x="5" y="18"/>
                    </a:cubicBezTo>
                    <a:cubicBezTo>
                      <a:pt x="5" y="13"/>
                      <a:pt x="5" y="13"/>
                      <a:pt x="5" y="13"/>
                    </a:cubicBezTo>
                    <a:cubicBezTo>
                      <a:pt x="6" y="13"/>
                      <a:pt x="7" y="13"/>
                      <a:pt x="7" y="14"/>
                    </a:cubicBezTo>
                    <a:lnTo>
                      <a:pt x="7" y="17"/>
                    </a:lnTo>
                    <a:close/>
                    <a:moveTo>
                      <a:pt x="7" y="10"/>
                    </a:moveTo>
                    <a:cubicBezTo>
                      <a:pt x="6" y="10"/>
                      <a:pt x="6" y="10"/>
                      <a:pt x="5" y="9"/>
                    </a:cubicBezTo>
                    <a:cubicBezTo>
                      <a:pt x="5" y="6"/>
                      <a:pt x="5" y="6"/>
                      <a:pt x="5" y="6"/>
                    </a:cubicBezTo>
                    <a:cubicBezTo>
                      <a:pt x="6" y="6"/>
                      <a:pt x="6" y="6"/>
                      <a:pt x="7" y="6"/>
                    </a:cubicBezTo>
                    <a:lnTo>
                      <a:pt x="7" y="10"/>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73" name="Freeform 525"/>
              <p:cNvSpPr>
                <a:spLocks noEditPoints="1"/>
              </p:cNvSpPr>
              <p:nvPr/>
            </p:nvSpPr>
            <p:spPr bwMode="auto">
              <a:xfrm>
                <a:off x="3926" y="2968"/>
                <a:ext cx="90" cy="89"/>
              </a:xfrm>
              <a:custGeom>
                <a:gdLst>
                  <a:gd name="T0" fmla="*/ 22 w 46"/>
                  <a:gd name="T1" fmla="*/ 1 h 46"/>
                  <a:gd name="T2" fmla="*/ 0 w 46"/>
                  <a:gd name="T3" fmla="*/ 24 h 46"/>
                  <a:gd name="T4" fmla="*/ 23 w 46"/>
                  <a:gd name="T5" fmla="*/ 46 h 46"/>
                  <a:gd name="T6" fmla="*/ 45 w 46"/>
                  <a:gd name="T7" fmla="*/ 23 h 46"/>
                  <a:gd name="T8" fmla="*/ 22 w 46"/>
                  <a:gd name="T9" fmla="*/ 1 h 46"/>
                  <a:gd name="T10" fmla="*/ 23 w 46"/>
                  <a:gd name="T11" fmla="*/ 42 h 46"/>
                  <a:gd name="T12" fmla="*/ 4 w 46"/>
                  <a:gd name="T13" fmla="*/ 24 h 46"/>
                  <a:gd name="T14" fmla="*/ 22 w 46"/>
                  <a:gd name="T15" fmla="*/ 5 h 46"/>
                  <a:gd name="T16" fmla="*/ 41 w 46"/>
                  <a:gd name="T17" fmla="*/ 23 h 46"/>
                  <a:gd name="T18" fmla="*/ 23 w 46"/>
                  <a:gd name="T19" fmla="*/ 42 h 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6" h="46">
                    <a:moveTo>
                      <a:pt x="22" y="1"/>
                    </a:moveTo>
                    <a:cubicBezTo>
                      <a:pt x="10" y="1"/>
                      <a:pt x="0" y="11"/>
                      <a:pt x="0" y="24"/>
                    </a:cubicBezTo>
                    <a:cubicBezTo>
                      <a:pt x="0" y="36"/>
                      <a:pt x="11" y="46"/>
                      <a:pt x="23" y="46"/>
                    </a:cubicBezTo>
                    <a:cubicBezTo>
                      <a:pt x="36" y="46"/>
                      <a:pt x="46" y="35"/>
                      <a:pt x="45" y="23"/>
                    </a:cubicBezTo>
                    <a:cubicBezTo>
                      <a:pt x="45" y="10"/>
                      <a:pt x="35" y="0"/>
                      <a:pt x="22" y="1"/>
                    </a:cubicBezTo>
                    <a:close/>
                    <a:moveTo>
                      <a:pt x="23" y="42"/>
                    </a:moveTo>
                    <a:cubicBezTo>
                      <a:pt x="13" y="42"/>
                      <a:pt x="5" y="34"/>
                      <a:pt x="4" y="24"/>
                    </a:cubicBezTo>
                    <a:cubicBezTo>
                      <a:pt x="4" y="14"/>
                      <a:pt x="12" y="5"/>
                      <a:pt x="22" y="5"/>
                    </a:cubicBezTo>
                    <a:cubicBezTo>
                      <a:pt x="32" y="5"/>
                      <a:pt x="41" y="13"/>
                      <a:pt x="41" y="23"/>
                    </a:cubicBezTo>
                    <a:cubicBezTo>
                      <a:pt x="41" y="33"/>
                      <a:pt x="33" y="41"/>
                      <a:pt x="23" y="4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74" name="Freeform 526"/>
              <p:cNvSpPr>
                <a:spLocks noEditPoints="1"/>
              </p:cNvSpPr>
              <p:nvPr/>
            </p:nvSpPr>
            <p:spPr bwMode="auto">
              <a:xfrm>
                <a:off x="3957" y="2983"/>
                <a:ext cx="28" cy="61"/>
              </a:xfrm>
              <a:custGeom>
                <a:gdLst>
                  <a:gd name="T0" fmla="*/ 10 w 14"/>
                  <a:gd name="T1" fmla="*/ 14 h 31"/>
                  <a:gd name="T2" fmla="*/ 10 w 14"/>
                  <a:gd name="T3" fmla="*/ 8 h 31"/>
                  <a:gd name="T4" fmla="*/ 10 w 14"/>
                  <a:gd name="T5" fmla="*/ 8 h 31"/>
                  <a:gd name="T6" fmla="*/ 12 w 14"/>
                  <a:gd name="T7" fmla="*/ 8 h 31"/>
                  <a:gd name="T8" fmla="*/ 13 w 14"/>
                  <a:gd name="T9" fmla="*/ 8 h 31"/>
                  <a:gd name="T10" fmla="*/ 13 w 14"/>
                  <a:gd name="T11" fmla="*/ 6 h 31"/>
                  <a:gd name="T12" fmla="*/ 13 w 14"/>
                  <a:gd name="T13" fmla="*/ 5 h 31"/>
                  <a:gd name="T14" fmla="*/ 13 w 14"/>
                  <a:gd name="T15" fmla="*/ 5 h 31"/>
                  <a:gd name="T16" fmla="*/ 12 w 14"/>
                  <a:gd name="T17" fmla="*/ 4 h 31"/>
                  <a:gd name="T18" fmla="*/ 11 w 14"/>
                  <a:gd name="T19" fmla="*/ 4 h 31"/>
                  <a:gd name="T20" fmla="*/ 10 w 14"/>
                  <a:gd name="T21" fmla="*/ 4 h 31"/>
                  <a:gd name="T22" fmla="*/ 10 w 14"/>
                  <a:gd name="T23" fmla="*/ 1 h 31"/>
                  <a:gd name="T24" fmla="*/ 9 w 14"/>
                  <a:gd name="T25" fmla="*/ 0 h 31"/>
                  <a:gd name="T26" fmla="*/ 8 w 14"/>
                  <a:gd name="T27" fmla="*/ 1 h 31"/>
                  <a:gd name="T28" fmla="*/ 8 w 14"/>
                  <a:gd name="T29" fmla="*/ 4 h 31"/>
                  <a:gd name="T30" fmla="*/ 8 w 14"/>
                  <a:gd name="T31" fmla="*/ 4 h 31"/>
                  <a:gd name="T32" fmla="*/ 6 w 14"/>
                  <a:gd name="T33" fmla="*/ 4 h 31"/>
                  <a:gd name="T34" fmla="*/ 6 w 14"/>
                  <a:gd name="T35" fmla="*/ 1 h 31"/>
                  <a:gd name="T36" fmla="*/ 5 w 14"/>
                  <a:gd name="T37" fmla="*/ 0 h 31"/>
                  <a:gd name="T38" fmla="*/ 4 w 14"/>
                  <a:gd name="T39" fmla="*/ 1 h 31"/>
                  <a:gd name="T40" fmla="*/ 4 w 14"/>
                  <a:gd name="T41" fmla="*/ 5 h 31"/>
                  <a:gd name="T42" fmla="*/ 2 w 14"/>
                  <a:gd name="T43" fmla="*/ 6 h 31"/>
                  <a:gd name="T44" fmla="*/ 0 w 14"/>
                  <a:gd name="T45" fmla="*/ 8 h 31"/>
                  <a:gd name="T46" fmla="*/ 0 w 14"/>
                  <a:gd name="T47" fmla="*/ 10 h 31"/>
                  <a:gd name="T48" fmla="*/ 1 w 14"/>
                  <a:gd name="T49" fmla="*/ 12 h 31"/>
                  <a:gd name="T50" fmla="*/ 2 w 14"/>
                  <a:gd name="T51" fmla="*/ 14 h 31"/>
                  <a:gd name="T52" fmla="*/ 4 w 14"/>
                  <a:gd name="T53" fmla="*/ 16 h 31"/>
                  <a:gd name="T54" fmla="*/ 4 w 14"/>
                  <a:gd name="T55" fmla="*/ 16 h 31"/>
                  <a:gd name="T56" fmla="*/ 4 w 14"/>
                  <a:gd name="T57" fmla="*/ 23 h 31"/>
                  <a:gd name="T58" fmla="*/ 3 w 14"/>
                  <a:gd name="T59" fmla="*/ 22 h 31"/>
                  <a:gd name="T60" fmla="*/ 0 w 14"/>
                  <a:gd name="T61" fmla="*/ 22 h 31"/>
                  <a:gd name="T62" fmla="*/ 0 w 14"/>
                  <a:gd name="T63" fmla="*/ 22 h 31"/>
                  <a:gd name="T64" fmla="*/ 0 w 14"/>
                  <a:gd name="T65" fmla="*/ 23 h 31"/>
                  <a:gd name="T66" fmla="*/ 0 w 14"/>
                  <a:gd name="T67" fmla="*/ 24 h 31"/>
                  <a:gd name="T68" fmla="*/ 0 w 14"/>
                  <a:gd name="T69" fmla="*/ 25 h 31"/>
                  <a:gd name="T70" fmla="*/ 2 w 14"/>
                  <a:gd name="T71" fmla="*/ 26 h 31"/>
                  <a:gd name="T72" fmla="*/ 4 w 14"/>
                  <a:gd name="T73" fmla="*/ 26 h 31"/>
                  <a:gd name="T74" fmla="*/ 5 w 14"/>
                  <a:gd name="T75" fmla="*/ 30 h 31"/>
                  <a:gd name="T76" fmla="*/ 6 w 14"/>
                  <a:gd name="T77" fmla="*/ 31 h 31"/>
                  <a:gd name="T78" fmla="*/ 6 w 14"/>
                  <a:gd name="T79" fmla="*/ 30 h 31"/>
                  <a:gd name="T80" fmla="*/ 6 w 14"/>
                  <a:gd name="T81" fmla="*/ 26 h 31"/>
                  <a:gd name="T82" fmla="*/ 8 w 14"/>
                  <a:gd name="T83" fmla="*/ 26 h 31"/>
                  <a:gd name="T84" fmla="*/ 8 w 14"/>
                  <a:gd name="T85" fmla="*/ 30 h 31"/>
                  <a:gd name="T86" fmla="*/ 9 w 14"/>
                  <a:gd name="T87" fmla="*/ 31 h 31"/>
                  <a:gd name="T88" fmla="*/ 10 w 14"/>
                  <a:gd name="T89" fmla="*/ 30 h 31"/>
                  <a:gd name="T90" fmla="*/ 10 w 14"/>
                  <a:gd name="T91" fmla="*/ 26 h 31"/>
                  <a:gd name="T92" fmla="*/ 12 w 14"/>
                  <a:gd name="T93" fmla="*/ 25 h 31"/>
                  <a:gd name="T94" fmla="*/ 14 w 14"/>
                  <a:gd name="T95" fmla="*/ 23 h 31"/>
                  <a:gd name="T96" fmla="*/ 14 w 14"/>
                  <a:gd name="T97" fmla="*/ 20 h 31"/>
                  <a:gd name="T98" fmla="*/ 13 w 14"/>
                  <a:gd name="T99" fmla="*/ 16 h 31"/>
                  <a:gd name="T100" fmla="*/ 10 w 14"/>
                  <a:gd name="T101" fmla="*/ 14 h 31"/>
                  <a:gd name="T102" fmla="*/ 8 w 14"/>
                  <a:gd name="T103" fmla="*/ 22 h 31"/>
                  <a:gd name="T104" fmla="*/ 6 w 14"/>
                  <a:gd name="T105" fmla="*/ 23 h 31"/>
                  <a:gd name="T106" fmla="*/ 6 w 14"/>
                  <a:gd name="T107" fmla="*/ 17 h 31"/>
                  <a:gd name="T108" fmla="*/ 8 w 14"/>
                  <a:gd name="T109" fmla="*/ 17 h 31"/>
                  <a:gd name="T110" fmla="*/ 8 w 14"/>
                  <a:gd name="T111" fmla="*/ 22 h 31"/>
                  <a:gd name="T112" fmla="*/ 8 w 14"/>
                  <a:gd name="T113" fmla="*/ 13 h 31"/>
                  <a:gd name="T114" fmla="*/ 6 w 14"/>
                  <a:gd name="T115" fmla="*/ 12 h 31"/>
                  <a:gd name="T116" fmla="*/ 6 w 14"/>
                  <a:gd name="T117" fmla="*/ 8 h 31"/>
                  <a:gd name="T118" fmla="*/ 8 w 14"/>
                  <a:gd name="T119" fmla="*/ 7 h 31"/>
                  <a:gd name="T120" fmla="*/ 8 w 14"/>
                  <a:gd name="T121" fmla="*/ 13 h 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4" h="31">
                    <a:moveTo>
                      <a:pt x="10" y="14"/>
                    </a:moveTo>
                    <a:cubicBezTo>
                      <a:pt x="10" y="8"/>
                      <a:pt x="10" y="8"/>
                      <a:pt x="10" y="8"/>
                    </a:cubicBezTo>
                    <a:cubicBezTo>
                      <a:pt x="10" y="8"/>
                      <a:pt x="10" y="8"/>
                      <a:pt x="10" y="8"/>
                    </a:cubicBezTo>
                    <a:cubicBezTo>
                      <a:pt x="11" y="8"/>
                      <a:pt x="12" y="8"/>
                      <a:pt x="12" y="8"/>
                    </a:cubicBezTo>
                    <a:cubicBezTo>
                      <a:pt x="12" y="8"/>
                      <a:pt x="12" y="8"/>
                      <a:pt x="13" y="8"/>
                    </a:cubicBezTo>
                    <a:cubicBezTo>
                      <a:pt x="13" y="7"/>
                      <a:pt x="13" y="7"/>
                      <a:pt x="13" y="6"/>
                    </a:cubicBezTo>
                    <a:cubicBezTo>
                      <a:pt x="13" y="6"/>
                      <a:pt x="13" y="6"/>
                      <a:pt x="13" y="5"/>
                    </a:cubicBezTo>
                    <a:cubicBezTo>
                      <a:pt x="13" y="5"/>
                      <a:pt x="13" y="5"/>
                      <a:pt x="13" y="5"/>
                    </a:cubicBezTo>
                    <a:cubicBezTo>
                      <a:pt x="13" y="5"/>
                      <a:pt x="12" y="4"/>
                      <a:pt x="12" y="4"/>
                    </a:cubicBezTo>
                    <a:cubicBezTo>
                      <a:pt x="12" y="4"/>
                      <a:pt x="12" y="4"/>
                      <a:pt x="11" y="4"/>
                    </a:cubicBezTo>
                    <a:cubicBezTo>
                      <a:pt x="11" y="4"/>
                      <a:pt x="10" y="4"/>
                      <a:pt x="10" y="4"/>
                    </a:cubicBezTo>
                    <a:cubicBezTo>
                      <a:pt x="10" y="1"/>
                      <a:pt x="10" y="1"/>
                      <a:pt x="10" y="1"/>
                    </a:cubicBezTo>
                    <a:cubicBezTo>
                      <a:pt x="10" y="1"/>
                      <a:pt x="9" y="0"/>
                      <a:pt x="9" y="0"/>
                    </a:cubicBezTo>
                    <a:cubicBezTo>
                      <a:pt x="8" y="0"/>
                      <a:pt x="8" y="1"/>
                      <a:pt x="8" y="1"/>
                    </a:cubicBezTo>
                    <a:cubicBezTo>
                      <a:pt x="8" y="4"/>
                      <a:pt x="8" y="4"/>
                      <a:pt x="8" y="4"/>
                    </a:cubicBezTo>
                    <a:cubicBezTo>
                      <a:pt x="8" y="4"/>
                      <a:pt x="8" y="4"/>
                      <a:pt x="8" y="4"/>
                    </a:cubicBezTo>
                    <a:cubicBezTo>
                      <a:pt x="7" y="4"/>
                      <a:pt x="6" y="4"/>
                      <a:pt x="6" y="4"/>
                    </a:cubicBezTo>
                    <a:cubicBezTo>
                      <a:pt x="6" y="1"/>
                      <a:pt x="6" y="1"/>
                      <a:pt x="6" y="1"/>
                    </a:cubicBezTo>
                    <a:cubicBezTo>
                      <a:pt x="6" y="1"/>
                      <a:pt x="5" y="0"/>
                      <a:pt x="5" y="0"/>
                    </a:cubicBezTo>
                    <a:cubicBezTo>
                      <a:pt x="4" y="0"/>
                      <a:pt x="4" y="1"/>
                      <a:pt x="4" y="1"/>
                    </a:cubicBezTo>
                    <a:cubicBezTo>
                      <a:pt x="4" y="5"/>
                      <a:pt x="4" y="5"/>
                      <a:pt x="4" y="5"/>
                    </a:cubicBezTo>
                    <a:cubicBezTo>
                      <a:pt x="3" y="5"/>
                      <a:pt x="2" y="5"/>
                      <a:pt x="2" y="6"/>
                    </a:cubicBezTo>
                    <a:cubicBezTo>
                      <a:pt x="1" y="6"/>
                      <a:pt x="1" y="7"/>
                      <a:pt x="0" y="8"/>
                    </a:cubicBezTo>
                    <a:cubicBezTo>
                      <a:pt x="0" y="8"/>
                      <a:pt x="0" y="9"/>
                      <a:pt x="0" y="10"/>
                    </a:cubicBezTo>
                    <a:cubicBezTo>
                      <a:pt x="0" y="11"/>
                      <a:pt x="0" y="12"/>
                      <a:pt x="1" y="12"/>
                    </a:cubicBezTo>
                    <a:cubicBezTo>
                      <a:pt x="1" y="13"/>
                      <a:pt x="1" y="14"/>
                      <a:pt x="2" y="14"/>
                    </a:cubicBezTo>
                    <a:cubicBezTo>
                      <a:pt x="2" y="15"/>
                      <a:pt x="3" y="15"/>
                      <a:pt x="4" y="16"/>
                    </a:cubicBezTo>
                    <a:cubicBezTo>
                      <a:pt x="4" y="16"/>
                      <a:pt x="4" y="16"/>
                      <a:pt x="4" y="16"/>
                    </a:cubicBezTo>
                    <a:cubicBezTo>
                      <a:pt x="4" y="23"/>
                      <a:pt x="4" y="23"/>
                      <a:pt x="4" y="23"/>
                    </a:cubicBezTo>
                    <a:cubicBezTo>
                      <a:pt x="4" y="23"/>
                      <a:pt x="3" y="22"/>
                      <a:pt x="3" y="22"/>
                    </a:cubicBezTo>
                    <a:cubicBezTo>
                      <a:pt x="2" y="22"/>
                      <a:pt x="1" y="22"/>
                      <a:pt x="0" y="22"/>
                    </a:cubicBezTo>
                    <a:cubicBezTo>
                      <a:pt x="0" y="22"/>
                      <a:pt x="0" y="22"/>
                      <a:pt x="0" y="22"/>
                    </a:cubicBezTo>
                    <a:cubicBezTo>
                      <a:pt x="0" y="22"/>
                      <a:pt x="0" y="23"/>
                      <a:pt x="0" y="23"/>
                    </a:cubicBezTo>
                    <a:cubicBezTo>
                      <a:pt x="0" y="24"/>
                      <a:pt x="0" y="24"/>
                      <a:pt x="0" y="24"/>
                    </a:cubicBezTo>
                    <a:cubicBezTo>
                      <a:pt x="0" y="25"/>
                      <a:pt x="0" y="25"/>
                      <a:pt x="0" y="25"/>
                    </a:cubicBezTo>
                    <a:cubicBezTo>
                      <a:pt x="0" y="25"/>
                      <a:pt x="1" y="26"/>
                      <a:pt x="2" y="26"/>
                    </a:cubicBezTo>
                    <a:cubicBezTo>
                      <a:pt x="3" y="26"/>
                      <a:pt x="4" y="26"/>
                      <a:pt x="4" y="26"/>
                    </a:cubicBezTo>
                    <a:cubicBezTo>
                      <a:pt x="5" y="30"/>
                      <a:pt x="5" y="30"/>
                      <a:pt x="5" y="30"/>
                    </a:cubicBezTo>
                    <a:cubicBezTo>
                      <a:pt x="5" y="30"/>
                      <a:pt x="5" y="31"/>
                      <a:pt x="6" y="31"/>
                    </a:cubicBezTo>
                    <a:cubicBezTo>
                      <a:pt x="6" y="31"/>
                      <a:pt x="6" y="30"/>
                      <a:pt x="6" y="30"/>
                    </a:cubicBezTo>
                    <a:cubicBezTo>
                      <a:pt x="6" y="26"/>
                      <a:pt x="6" y="26"/>
                      <a:pt x="6" y="26"/>
                    </a:cubicBezTo>
                    <a:cubicBezTo>
                      <a:pt x="7" y="26"/>
                      <a:pt x="8" y="26"/>
                      <a:pt x="8" y="26"/>
                    </a:cubicBezTo>
                    <a:cubicBezTo>
                      <a:pt x="8" y="30"/>
                      <a:pt x="8" y="30"/>
                      <a:pt x="8" y="30"/>
                    </a:cubicBezTo>
                    <a:cubicBezTo>
                      <a:pt x="8" y="30"/>
                      <a:pt x="9" y="31"/>
                      <a:pt x="9" y="31"/>
                    </a:cubicBezTo>
                    <a:cubicBezTo>
                      <a:pt x="10" y="31"/>
                      <a:pt x="10" y="30"/>
                      <a:pt x="10" y="30"/>
                    </a:cubicBezTo>
                    <a:cubicBezTo>
                      <a:pt x="10" y="26"/>
                      <a:pt x="10" y="26"/>
                      <a:pt x="10" y="26"/>
                    </a:cubicBezTo>
                    <a:cubicBezTo>
                      <a:pt x="11" y="25"/>
                      <a:pt x="11" y="25"/>
                      <a:pt x="12" y="25"/>
                    </a:cubicBezTo>
                    <a:cubicBezTo>
                      <a:pt x="13" y="24"/>
                      <a:pt x="13" y="24"/>
                      <a:pt x="14" y="23"/>
                    </a:cubicBezTo>
                    <a:cubicBezTo>
                      <a:pt x="14" y="22"/>
                      <a:pt x="14" y="21"/>
                      <a:pt x="14" y="20"/>
                    </a:cubicBezTo>
                    <a:cubicBezTo>
                      <a:pt x="14" y="18"/>
                      <a:pt x="14" y="17"/>
                      <a:pt x="13" y="16"/>
                    </a:cubicBezTo>
                    <a:cubicBezTo>
                      <a:pt x="12" y="15"/>
                      <a:pt x="11" y="14"/>
                      <a:pt x="10" y="14"/>
                    </a:cubicBezTo>
                    <a:close/>
                    <a:moveTo>
                      <a:pt x="8" y="22"/>
                    </a:moveTo>
                    <a:cubicBezTo>
                      <a:pt x="8" y="22"/>
                      <a:pt x="7" y="23"/>
                      <a:pt x="6" y="23"/>
                    </a:cubicBezTo>
                    <a:cubicBezTo>
                      <a:pt x="6" y="17"/>
                      <a:pt x="6" y="17"/>
                      <a:pt x="6" y="17"/>
                    </a:cubicBezTo>
                    <a:cubicBezTo>
                      <a:pt x="7" y="17"/>
                      <a:pt x="8" y="17"/>
                      <a:pt x="8" y="17"/>
                    </a:cubicBezTo>
                    <a:lnTo>
                      <a:pt x="8" y="22"/>
                    </a:lnTo>
                    <a:close/>
                    <a:moveTo>
                      <a:pt x="8" y="13"/>
                    </a:moveTo>
                    <a:cubicBezTo>
                      <a:pt x="7" y="13"/>
                      <a:pt x="7" y="12"/>
                      <a:pt x="6" y="12"/>
                    </a:cubicBezTo>
                    <a:cubicBezTo>
                      <a:pt x="6" y="8"/>
                      <a:pt x="6" y="8"/>
                      <a:pt x="6" y="8"/>
                    </a:cubicBezTo>
                    <a:cubicBezTo>
                      <a:pt x="7" y="8"/>
                      <a:pt x="7" y="7"/>
                      <a:pt x="8" y="7"/>
                    </a:cubicBezTo>
                    <a:lnTo>
                      <a:pt x="8" y="13"/>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75" name="Freeform 527"/>
              <p:cNvSpPr>
                <a:spLocks noEditPoints="1"/>
              </p:cNvSpPr>
              <p:nvPr/>
            </p:nvSpPr>
            <p:spPr bwMode="auto">
              <a:xfrm>
                <a:off x="4647" y="3054"/>
                <a:ext cx="102" cy="99"/>
              </a:xfrm>
              <a:custGeom>
                <a:gdLst>
                  <a:gd name="T0" fmla="*/ 26 w 52"/>
                  <a:gd name="T1" fmla="*/ 0 h 51"/>
                  <a:gd name="T2" fmla="*/ 1 w 52"/>
                  <a:gd name="T3" fmla="*/ 26 h 51"/>
                  <a:gd name="T4" fmla="*/ 27 w 52"/>
                  <a:gd name="T5" fmla="*/ 51 h 51"/>
                  <a:gd name="T6" fmla="*/ 52 w 52"/>
                  <a:gd name="T7" fmla="*/ 25 h 51"/>
                  <a:gd name="T8" fmla="*/ 26 w 52"/>
                  <a:gd name="T9" fmla="*/ 0 h 51"/>
                  <a:gd name="T10" fmla="*/ 27 w 52"/>
                  <a:gd name="T11" fmla="*/ 46 h 51"/>
                  <a:gd name="T12" fmla="*/ 6 w 52"/>
                  <a:gd name="T13" fmla="*/ 26 h 51"/>
                  <a:gd name="T14" fmla="*/ 26 w 52"/>
                  <a:gd name="T15" fmla="*/ 5 h 51"/>
                  <a:gd name="T16" fmla="*/ 47 w 52"/>
                  <a:gd name="T17" fmla="*/ 25 h 51"/>
                  <a:gd name="T18" fmla="*/ 27 w 52"/>
                  <a:gd name="T19" fmla="*/ 46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2" h="51">
                    <a:moveTo>
                      <a:pt x="26" y="0"/>
                    </a:moveTo>
                    <a:cubicBezTo>
                      <a:pt x="11" y="0"/>
                      <a:pt x="0" y="12"/>
                      <a:pt x="1" y="26"/>
                    </a:cubicBezTo>
                    <a:cubicBezTo>
                      <a:pt x="1" y="40"/>
                      <a:pt x="13" y="51"/>
                      <a:pt x="27" y="51"/>
                    </a:cubicBezTo>
                    <a:cubicBezTo>
                      <a:pt x="41" y="51"/>
                      <a:pt x="52" y="39"/>
                      <a:pt x="52" y="25"/>
                    </a:cubicBezTo>
                    <a:cubicBezTo>
                      <a:pt x="51" y="11"/>
                      <a:pt x="40" y="0"/>
                      <a:pt x="26" y="0"/>
                    </a:cubicBezTo>
                    <a:close/>
                    <a:moveTo>
                      <a:pt x="27" y="46"/>
                    </a:moveTo>
                    <a:cubicBezTo>
                      <a:pt x="15" y="46"/>
                      <a:pt x="6" y="37"/>
                      <a:pt x="6" y="26"/>
                    </a:cubicBezTo>
                    <a:cubicBezTo>
                      <a:pt x="5" y="15"/>
                      <a:pt x="14" y="5"/>
                      <a:pt x="26" y="5"/>
                    </a:cubicBezTo>
                    <a:cubicBezTo>
                      <a:pt x="37" y="5"/>
                      <a:pt x="46" y="14"/>
                      <a:pt x="47" y="25"/>
                    </a:cubicBezTo>
                    <a:cubicBezTo>
                      <a:pt x="47" y="36"/>
                      <a:pt x="38" y="46"/>
                      <a:pt x="27" y="46"/>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76" name="Freeform 528"/>
              <p:cNvSpPr>
                <a:spLocks noEditPoints="1"/>
              </p:cNvSpPr>
              <p:nvPr/>
            </p:nvSpPr>
            <p:spPr bwMode="auto">
              <a:xfrm>
                <a:off x="4683" y="3071"/>
                <a:ext cx="33" cy="67"/>
              </a:xfrm>
              <a:custGeom>
                <a:gdLst>
                  <a:gd name="T0" fmla="*/ 12 w 17"/>
                  <a:gd name="T1" fmla="*/ 15 h 34"/>
                  <a:gd name="T2" fmla="*/ 12 w 17"/>
                  <a:gd name="T3" fmla="*/ 8 h 34"/>
                  <a:gd name="T4" fmla="*/ 12 w 17"/>
                  <a:gd name="T5" fmla="*/ 8 h 34"/>
                  <a:gd name="T6" fmla="*/ 14 w 17"/>
                  <a:gd name="T7" fmla="*/ 8 h 34"/>
                  <a:gd name="T8" fmla="*/ 15 w 17"/>
                  <a:gd name="T9" fmla="*/ 8 h 34"/>
                  <a:gd name="T10" fmla="*/ 15 w 17"/>
                  <a:gd name="T11" fmla="*/ 7 h 34"/>
                  <a:gd name="T12" fmla="*/ 16 w 17"/>
                  <a:gd name="T13" fmla="*/ 5 h 34"/>
                  <a:gd name="T14" fmla="*/ 15 w 17"/>
                  <a:gd name="T15" fmla="*/ 4 h 34"/>
                  <a:gd name="T16" fmla="*/ 14 w 17"/>
                  <a:gd name="T17" fmla="*/ 4 h 34"/>
                  <a:gd name="T18" fmla="*/ 13 w 17"/>
                  <a:gd name="T19" fmla="*/ 4 h 34"/>
                  <a:gd name="T20" fmla="*/ 12 w 17"/>
                  <a:gd name="T21" fmla="*/ 4 h 34"/>
                  <a:gd name="T22" fmla="*/ 12 w 17"/>
                  <a:gd name="T23" fmla="*/ 1 h 34"/>
                  <a:gd name="T24" fmla="*/ 11 w 17"/>
                  <a:gd name="T25" fmla="*/ 0 h 34"/>
                  <a:gd name="T26" fmla="*/ 10 w 17"/>
                  <a:gd name="T27" fmla="*/ 1 h 34"/>
                  <a:gd name="T28" fmla="*/ 10 w 17"/>
                  <a:gd name="T29" fmla="*/ 4 h 34"/>
                  <a:gd name="T30" fmla="*/ 9 w 17"/>
                  <a:gd name="T31" fmla="*/ 4 h 34"/>
                  <a:gd name="T32" fmla="*/ 7 w 17"/>
                  <a:gd name="T33" fmla="*/ 4 h 34"/>
                  <a:gd name="T34" fmla="*/ 7 w 17"/>
                  <a:gd name="T35" fmla="*/ 1 h 34"/>
                  <a:gd name="T36" fmla="*/ 6 w 17"/>
                  <a:gd name="T37" fmla="*/ 0 h 34"/>
                  <a:gd name="T38" fmla="*/ 5 w 17"/>
                  <a:gd name="T39" fmla="*/ 1 h 34"/>
                  <a:gd name="T40" fmla="*/ 5 w 17"/>
                  <a:gd name="T41" fmla="*/ 5 h 34"/>
                  <a:gd name="T42" fmla="*/ 3 w 17"/>
                  <a:gd name="T43" fmla="*/ 6 h 34"/>
                  <a:gd name="T44" fmla="*/ 1 w 17"/>
                  <a:gd name="T45" fmla="*/ 8 h 34"/>
                  <a:gd name="T46" fmla="*/ 1 w 17"/>
                  <a:gd name="T47" fmla="*/ 10 h 34"/>
                  <a:gd name="T48" fmla="*/ 1 w 17"/>
                  <a:gd name="T49" fmla="*/ 13 h 34"/>
                  <a:gd name="T50" fmla="*/ 3 w 17"/>
                  <a:gd name="T51" fmla="*/ 15 h 34"/>
                  <a:gd name="T52" fmla="*/ 5 w 17"/>
                  <a:gd name="T53" fmla="*/ 17 h 34"/>
                  <a:gd name="T54" fmla="*/ 5 w 17"/>
                  <a:gd name="T55" fmla="*/ 17 h 34"/>
                  <a:gd name="T56" fmla="*/ 6 w 17"/>
                  <a:gd name="T57" fmla="*/ 25 h 34"/>
                  <a:gd name="T58" fmla="*/ 4 w 17"/>
                  <a:gd name="T59" fmla="*/ 24 h 34"/>
                  <a:gd name="T60" fmla="*/ 1 w 17"/>
                  <a:gd name="T61" fmla="*/ 24 h 34"/>
                  <a:gd name="T62" fmla="*/ 1 w 17"/>
                  <a:gd name="T63" fmla="*/ 24 h 34"/>
                  <a:gd name="T64" fmla="*/ 0 w 17"/>
                  <a:gd name="T65" fmla="*/ 25 h 34"/>
                  <a:gd name="T66" fmla="*/ 0 w 17"/>
                  <a:gd name="T67" fmla="*/ 27 h 34"/>
                  <a:gd name="T68" fmla="*/ 0 w 17"/>
                  <a:gd name="T69" fmla="*/ 28 h 34"/>
                  <a:gd name="T70" fmla="*/ 3 w 17"/>
                  <a:gd name="T71" fmla="*/ 28 h 34"/>
                  <a:gd name="T72" fmla="*/ 6 w 17"/>
                  <a:gd name="T73" fmla="*/ 29 h 34"/>
                  <a:gd name="T74" fmla="*/ 6 w 17"/>
                  <a:gd name="T75" fmla="*/ 33 h 34"/>
                  <a:gd name="T76" fmla="*/ 7 w 17"/>
                  <a:gd name="T77" fmla="*/ 34 h 34"/>
                  <a:gd name="T78" fmla="*/ 8 w 17"/>
                  <a:gd name="T79" fmla="*/ 33 h 34"/>
                  <a:gd name="T80" fmla="*/ 8 w 17"/>
                  <a:gd name="T81" fmla="*/ 29 h 34"/>
                  <a:gd name="T82" fmla="*/ 10 w 17"/>
                  <a:gd name="T83" fmla="*/ 29 h 34"/>
                  <a:gd name="T84" fmla="*/ 10 w 17"/>
                  <a:gd name="T85" fmla="*/ 33 h 34"/>
                  <a:gd name="T86" fmla="*/ 11 w 17"/>
                  <a:gd name="T87" fmla="*/ 34 h 34"/>
                  <a:gd name="T88" fmla="*/ 12 w 17"/>
                  <a:gd name="T89" fmla="*/ 33 h 34"/>
                  <a:gd name="T90" fmla="*/ 12 w 17"/>
                  <a:gd name="T91" fmla="*/ 28 h 34"/>
                  <a:gd name="T92" fmla="*/ 14 w 17"/>
                  <a:gd name="T93" fmla="*/ 27 h 34"/>
                  <a:gd name="T94" fmla="*/ 16 w 17"/>
                  <a:gd name="T95" fmla="*/ 25 h 34"/>
                  <a:gd name="T96" fmla="*/ 17 w 17"/>
                  <a:gd name="T97" fmla="*/ 22 h 34"/>
                  <a:gd name="T98" fmla="*/ 15 w 17"/>
                  <a:gd name="T99" fmla="*/ 17 h 34"/>
                  <a:gd name="T100" fmla="*/ 12 w 17"/>
                  <a:gd name="T101" fmla="*/ 15 h 34"/>
                  <a:gd name="T102" fmla="*/ 10 w 17"/>
                  <a:gd name="T103" fmla="*/ 24 h 34"/>
                  <a:gd name="T104" fmla="*/ 8 w 17"/>
                  <a:gd name="T105" fmla="*/ 25 h 34"/>
                  <a:gd name="T106" fmla="*/ 8 w 17"/>
                  <a:gd name="T107" fmla="*/ 18 h 34"/>
                  <a:gd name="T108" fmla="*/ 10 w 17"/>
                  <a:gd name="T109" fmla="*/ 19 h 34"/>
                  <a:gd name="T110" fmla="*/ 10 w 17"/>
                  <a:gd name="T111" fmla="*/ 24 h 34"/>
                  <a:gd name="T112" fmla="*/ 10 w 17"/>
                  <a:gd name="T113" fmla="*/ 14 h 34"/>
                  <a:gd name="T114" fmla="*/ 8 w 17"/>
                  <a:gd name="T115" fmla="*/ 13 h 34"/>
                  <a:gd name="T116" fmla="*/ 7 w 17"/>
                  <a:gd name="T117" fmla="*/ 8 h 34"/>
                  <a:gd name="T118" fmla="*/ 10 w 17"/>
                  <a:gd name="T119" fmla="*/ 8 h 34"/>
                  <a:gd name="T120" fmla="*/ 10 w 17"/>
                  <a:gd name="T121" fmla="*/ 14 h 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7" h="34">
                    <a:moveTo>
                      <a:pt x="12" y="15"/>
                    </a:moveTo>
                    <a:cubicBezTo>
                      <a:pt x="12" y="8"/>
                      <a:pt x="12" y="8"/>
                      <a:pt x="12" y="8"/>
                    </a:cubicBezTo>
                    <a:cubicBezTo>
                      <a:pt x="12" y="8"/>
                      <a:pt x="12" y="8"/>
                      <a:pt x="12" y="8"/>
                    </a:cubicBezTo>
                    <a:cubicBezTo>
                      <a:pt x="13" y="8"/>
                      <a:pt x="14" y="8"/>
                      <a:pt x="14" y="8"/>
                    </a:cubicBezTo>
                    <a:cubicBezTo>
                      <a:pt x="15" y="8"/>
                      <a:pt x="15" y="8"/>
                      <a:pt x="15" y="8"/>
                    </a:cubicBezTo>
                    <a:cubicBezTo>
                      <a:pt x="15" y="7"/>
                      <a:pt x="15" y="7"/>
                      <a:pt x="15" y="7"/>
                    </a:cubicBezTo>
                    <a:cubicBezTo>
                      <a:pt x="16" y="6"/>
                      <a:pt x="16" y="6"/>
                      <a:pt x="16" y="5"/>
                    </a:cubicBezTo>
                    <a:cubicBezTo>
                      <a:pt x="16" y="5"/>
                      <a:pt x="15" y="5"/>
                      <a:pt x="15" y="4"/>
                    </a:cubicBezTo>
                    <a:cubicBezTo>
                      <a:pt x="15" y="4"/>
                      <a:pt x="15" y="4"/>
                      <a:pt x="14" y="4"/>
                    </a:cubicBezTo>
                    <a:cubicBezTo>
                      <a:pt x="14" y="4"/>
                      <a:pt x="14" y="4"/>
                      <a:pt x="13" y="4"/>
                    </a:cubicBezTo>
                    <a:cubicBezTo>
                      <a:pt x="13" y="4"/>
                      <a:pt x="12" y="4"/>
                      <a:pt x="12" y="4"/>
                    </a:cubicBezTo>
                    <a:cubicBezTo>
                      <a:pt x="12" y="1"/>
                      <a:pt x="12" y="1"/>
                      <a:pt x="12" y="1"/>
                    </a:cubicBezTo>
                    <a:cubicBezTo>
                      <a:pt x="12" y="0"/>
                      <a:pt x="11" y="0"/>
                      <a:pt x="11" y="0"/>
                    </a:cubicBezTo>
                    <a:cubicBezTo>
                      <a:pt x="10" y="0"/>
                      <a:pt x="10" y="0"/>
                      <a:pt x="10" y="1"/>
                    </a:cubicBezTo>
                    <a:cubicBezTo>
                      <a:pt x="10" y="4"/>
                      <a:pt x="10" y="4"/>
                      <a:pt x="10" y="4"/>
                    </a:cubicBezTo>
                    <a:cubicBezTo>
                      <a:pt x="9" y="4"/>
                      <a:pt x="9" y="4"/>
                      <a:pt x="9" y="4"/>
                    </a:cubicBezTo>
                    <a:cubicBezTo>
                      <a:pt x="9" y="4"/>
                      <a:pt x="8" y="4"/>
                      <a:pt x="7" y="4"/>
                    </a:cubicBezTo>
                    <a:cubicBezTo>
                      <a:pt x="7" y="1"/>
                      <a:pt x="7" y="1"/>
                      <a:pt x="7" y="1"/>
                    </a:cubicBezTo>
                    <a:cubicBezTo>
                      <a:pt x="7" y="0"/>
                      <a:pt x="7" y="0"/>
                      <a:pt x="6" y="0"/>
                    </a:cubicBezTo>
                    <a:cubicBezTo>
                      <a:pt x="6" y="0"/>
                      <a:pt x="5" y="0"/>
                      <a:pt x="5" y="1"/>
                    </a:cubicBezTo>
                    <a:cubicBezTo>
                      <a:pt x="5" y="5"/>
                      <a:pt x="5" y="5"/>
                      <a:pt x="5" y="5"/>
                    </a:cubicBezTo>
                    <a:cubicBezTo>
                      <a:pt x="4" y="5"/>
                      <a:pt x="3" y="5"/>
                      <a:pt x="3" y="6"/>
                    </a:cubicBezTo>
                    <a:cubicBezTo>
                      <a:pt x="2" y="6"/>
                      <a:pt x="1" y="7"/>
                      <a:pt x="1" y="8"/>
                    </a:cubicBezTo>
                    <a:cubicBezTo>
                      <a:pt x="1" y="9"/>
                      <a:pt x="1" y="10"/>
                      <a:pt x="1" y="10"/>
                    </a:cubicBezTo>
                    <a:cubicBezTo>
                      <a:pt x="1" y="12"/>
                      <a:pt x="1" y="12"/>
                      <a:pt x="1" y="13"/>
                    </a:cubicBezTo>
                    <a:cubicBezTo>
                      <a:pt x="2" y="14"/>
                      <a:pt x="2" y="15"/>
                      <a:pt x="3" y="15"/>
                    </a:cubicBezTo>
                    <a:cubicBezTo>
                      <a:pt x="3" y="16"/>
                      <a:pt x="4" y="16"/>
                      <a:pt x="5" y="17"/>
                    </a:cubicBezTo>
                    <a:cubicBezTo>
                      <a:pt x="5" y="17"/>
                      <a:pt x="5" y="17"/>
                      <a:pt x="5" y="17"/>
                    </a:cubicBezTo>
                    <a:cubicBezTo>
                      <a:pt x="6" y="25"/>
                      <a:pt x="6" y="25"/>
                      <a:pt x="6" y="25"/>
                    </a:cubicBezTo>
                    <a:cubicBezTo>
                      <a:pt x="5" y="25"/>
                      <a:pt x="4" y="25"/>
                      <a:pt x="4" y="24"/>
                    </a:cubicBezTo>
                    <a:cubicBezTo>
                      <a:pt x="3" y="24"/>
                      <a:pt x="2" y="24"/>
                      <a:pt x="1" y="24"/>
                    </a:cubicBezTo>
                    <a:cubicBezTo>
                      <a:pt x="1" y="24"/>
                      <a:pt x="1" y="24"/>
                      <a:pt x="1" y="24"/>
                    </a:cubicBezTo>
                    <a:cubicBezTo>
                      <a:pt x="1" y="25"/>
                      <a:pt x="0" y="25"/>
                      <a:pt x="0" y="25"/>
                    </a:cubicBezTo>
                    <a:cubicBezTo>
                      <a:pt x="0" y="26"/>
                      <a:pt x="0" y="26"/>
                      <a:pt x="0" y="27"/>
                    </a:cubicBezTo>
                    <a:cubicBezTo>
                      <a:pt x="0" y="27"/>
                      <a:pt x="0" y="27"/>
                      <a:pt x="0" y="28"/>
                    </a:cubicBezTo>
                    <a:cubicBezTo>
                      <a:pt x="1" y="28"/>
                      <a:pt x="2" y="28"/>
                      <a:pt x="3" y="28"/>
                    </a:cubicBezTo>
                    <a:cubicBezTo>
                      <a:pt x="4" y="29"/>
                      <a:pt x="5" y="29"/>
                      <a:pt x="6" y="29"/>
                    </a:cubicBezTo>
                    <a:cubicBezTo>
                      <a:pt x="6" y="33"/>
                      <a:pt x="6" y="33"/>
                      <a:pt x="6" y="33"/>
                    </a:cubicBezTo>
                    <a:cubicBezTo>
                      <a:pt x="6" y="33"/>
                      <a:pt x="6" y="34"/>
                      <a:pt x="7" y="34"/>
                    </a:cubicBezTo>
                    <a:cubicBezTo>
                      <a:pt x="8" y="34"/>
                      <a:pt x="8" y="33"/>
                      <a:pt x="8" y="33"/>
                    </a:cubicBezTo>
                    <a:cubicBezTo>
                      <a:pt x="8" y="29"/>
                      <a:pt x="8" y="29"/>
                      <a:pt x="8" y="29"/>
                    </a:cubicBezTo>
                    <a:cubicBezTo>
                      <a:pt x="9" y="29"/>
                      <a:pt x="9" y="29"/>
                      <a:pt x="10" y="29"/>
                    </a:cubicBezTo>
                    <a:cubicBezTo>
                      <a:pt x="10" y="33"/>
                      <a:pt x="10" y="33"/>
                      <a:pt x="10" y="33"/>
                    </a:cubicBezTo>
                    <a:cubicBezTo>
                      <a:pt x="10" y="33"/>
                      <a:pt x="11" y="34"/>
                      <a:pt x="11" y="34"/>
                    </a:cubicBezTo>
                    <a:cubicBezTo>
                      <a:pt x="12" y="34"/>
                      <a:pt x="12" y="33"/>
                      <a:pt x="12" y="33"/>
                    </a:cubicBezTo>
                    <a:cubicBezTo>
                      <a:pt x="12" y="28"/>
                      <a:pt x="12" y="28"/>
                      <a:pt x="12" y="28"/>
                    </a:cubicBezTo>
                    <a:cubicBezTo>
                      <a:pt x="13" y="28"/>
                      <a:pt x="14" y="28"/>
                      <a:pt x="14" y="27"/>
                    </a:cubicBezTo>
                    <a:cubicBezTo>
                      <a:pt x="15" y="27"/>
                      <a:pt x="16" y="26"/>
                      <a:pt x="16" y="25"/>
                    </a:cubicBezTo>
                    <a:cubicBezTo>
                      <a:pt x="17" y="24"/>
                      <a:pt x="17" y="23"/>
                      <a:pt x="17" y="22"/>
                    </a:cubicBezTo>
                    <a:cubicBezTo>
                      <a:pt x="17" y="20"/>
                      <a:pt x="16" y="18"/>
                      <a:pt x="15" y="17"/>
                    </a:cubicBezTo>
                    <a:cubicBezTo>
                      <a:pt x="14" y="16"/>
                      <a:pt x="13" y="15"/>
                      <a:pt x="12" y="15"/>
                    </a:cubicBezTo>
                    <a:close/>
                    <a:moveTo>
                      <a:pt x="10" y="24"/>
                    </a:moveTo>
                    <a:cubicBezTo>
                      <a:pt x="9" y="24"/>
                      <a:pt x="9" y="25"/>
                      <a:pt x="8" y="25"/>
                    </a:cubicBezTo>
                    <a:cubicBezTo>
                      <a:pt x="8" y="18"/>
                      <a:pt x="8" y="18"/>
                      <a:pt x="8" y="18"/>
                    </a:cubicBezTo>
                    <a:cubicBezTo>
                      <a:pt x="9" y="18"/>
                      <a:pt x="9" y="19"/>
                      <a:pt x="10" y="19"/>
                    </a:cubicBezTo>
                    <a:lnTo>
                      <a:pt x="10" y="24"/>
                    </a:lnTo>
                    <a:close/>
                    <a:moveTo>
                      <a:pt x="10" y="14"/>
                    </a:moveTo>
                    <a:cubicBezTo>
                      <a:pt x="9" y="14"/>
                      <a:pt x="8" y="13"/>
                      <a:pt x="8" y="13"/>
                    </a:cubicBezTo>
                    <a:cubicBezTo>
                      <a:pt x="7" y="8"/>
                      <a:pt x="7" y="8"/>
                      <a:pt x="7" y="8"/>
                    </a:cubicBezTo>
                    <a:cubicBezTo>
                      <a:pt x="8" y="8"/>
                      <a:pt x="9" y="8"/>
                      <a:pt x="10" y="8"/>
                    </a:cubicBezTo>
                    <a:lnTo>
                      <a:pt x="10" y="14"/>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77" name="Freeform 529"/>
              <p:cNvSpPr>
                <a:spLocks noEditPoints="1"/>
              </p:cNvSpPr>
              <p:nvPr/>
            </p:nvSpPr>
            <p:spPr bwMode="auto">
              <a:xfrm>
                <a:off x="4288" y="408"/>
                <a:ext cx="51" cy="51"/>
              </a:xfrm>
              <a:custGeom>
                <a:gdLst>
                  <a:gd name="T0" fmla="*/ 25 w 26"/>
                  <a:gd name="T1" fmla="*/ 15 h 26"/>
                  <a:gd name="T2" fmla="*/ 23 w 26"/>
                  <a:gd name="T3" fmla="*/ 14 h 26"/>
                  <a:gd name="T4" fmla="*/ 23 w 26"/>
                  <a:gd name="T5" fmla="*/ 12 h 26"/>
                  <a:gd name="T6" fmla="*/ 25 w 26"/>
                  <a:gd name="T7" fmla="*/ 11 h 26"/>
                  <a:gd name="T8" fmla="*/ 26 w 26"/>
                  <a:gd name="T9" fmla="*/ 9 h 26"/>
                  <a:gd name="T10" fmla="*/ 25 w 26"/>
                  <a:gd name="T11" fmla="*/ 7 h 26"/>
                  <a:gd name="T12" fmla="*/ 22 w 26"/>
                  <a:gd name="T13" fmla="*/ 6 h 26"/>
                  <a:gd name="T14" fmla="*/ 21 w 26"/>
                  <a:gd name="T15" fmla="*/ 7 h 26"/>
                  <a:gd name="T16" fmla="*/ 19 w 26"/>
                  <a:gd name="T17" fmla="*/ 6 h 26"/>
                  <a:gd name="T18" fmla="*/ 20 w 26"/>
                  <a:gd name="T19" fmla="*/ 4 h 26"/>
                  <a:gd name="T20" fmla="*/ 19 w 26"/>
                  <a:gd name="T21" fmla="*/ 2 h 26"/>
                  <a:gd name="T22" fmla="*/ 17 w 26"/>
                  <a:gd name="T23" fmla="*/ 1 h 26"/>
                  <a:gd name="T24" fmla="*/ 15 w 26"/>
                  <a:gd name="T25" fmla="*/ 2 h 26"/>
                  <a:gd name="T26" fmla="*/ 14 w 26"/>
                  <a:gd name="T27" fmla="*/ 4 h 26"/>
                  <a:gd name="T28" fmla="*/ 12 w 26"/>
                  <a:gd name="T29" fmla="*/ 4 h 26"/>
                  <a:gd name="T30" fmla="*/ 11 w 26"/>
                  <a:gd name="T31" fmla="*/ 2 h 26"/>
                  <a:gd name="T32" fmla="*/ 9 w 26"/>
                  <a:gd name="T33" fmla="*/ 1 h 26"/>
                  <a:gd name="T34" fmla="*/ 7 w 26"/>
                  <a:gd name="T35" fmla="*/ 2 h 26"/>
                  <a:gd name="T36" fmla="*/ 6 w 26"/>
                  <a:gd name="T37" fmla="*/ 4 h 26"/>
                  <a:gd name="T38" fmla="*/ 7 w 26"/>
                  <a:gd name="T39" fmla="*/ 6 h 26"/>
                  <a:gd name="T40" fmla="*/ 5 w 26"/>
                  <a:gd name="T41" fmla="*/ 7 h 26"/>
                  <a:gd name="T42" fmla="*/ 4 w 26"/>
                  <a:gd name="T43" fmla="*/ 7 h 26"/>
                  <a:gd name="T44" fmla="*/ 1 w 26"/>
                  <a:gd name="T45" fmla="*/ 8 h 26"/>
                  <a:gd name="T46" fmla="*/ 1 w 26"/>
                  <a:gd name="T47" fmla="*/ 9 h 26"/>
                  <a:gd name="T48" fmla="*/ 2 w 26"/>
                  <a:gd name="T49" fmla="*/ 12 h 26"/>
                  <a:gd name="T50" fmla="*/ 3 w 26"/>
                  <a:gd name="T51" fmla="*/ 12 h 26"/>
                  <a:gd name="T52" fmla="*/ 3 w 26"/>
                  <a:gd name="T53" fmla="*/ 15 h 26"/>
                  <a:gd name="T54" fmla="*/ 2 w 26"/>
                  <a:gd name="T55" fmla="*/ 15 h 26"/>
                  <a:gd name="T56" fmla="*/ 1 w 26"/>
                  <a:gd name="T57" fmla="*/ 18 h 26"/>
                  <a:gd name="T58" fmla="*/ 2 w 26"/>
                  <a:gd name="T59" fmla="*/ 19 h 26"/>
                  <a:gd name="T60" fmla="*/ 4 w 26"/>
                  <a:gd name="T61" fmla="*/ 20 h 26"/>
                  <a:gd name="T62" fmla="*/ 5 w 26"/>
                  <a:gd name="T63" fmla="*/ 20 h 26"/>
                  <a:gd name="T64" fmla="*/ 7 w 26"/>
                  <a:gd name="T65" fmla="*/ 21 h 26"/>
                  <a:gd name="T66" fmla="*/ 6 w 26"/>
                  <a:gd name="T67" fmla="*/ 23 h 26"/>
                  <a:gd name="T68" fmla="*/ 7 w 26"/>
                  <a:gd name="T69" fmla="*/ 25 h 26"/>
                  <a:gd name="T70" fmla="*/ 9 w 26"/>
                  <a:gd name="T71" fmla="*/ 26 h 26"/>
                  <a:gd name="T72" fmla="*/ 12 w 26"/>
                  <a:gd name="T73" fmla="*/ 25 h 26"/>
                  <a:gd name="T74" fmla="*/ 12 w 26"/>
                  <a:gd name="T75" fmla="*/ 23 h 26"/>
                  <a:gd name="T76" fmla="*/ 14 w 26"/>
                  <a:gd name="T77" fmla="*/ 23 h 26"/>
                  <a:gd name="T78" fmla="*/ 15 w 26"/>
                  <a:gd name="T79" fmla="*/ 25 h 26"/>
                  <a:gd name="T80" fmla="*/ 17 w 26"/>
                  <a:gd name="T81" fmla="*/ 26 h 26"/>
                  <a:gd name="T82" fmla="*/ 19 w 26"/>
                  <a:gd name="T83" fmla="*/ 25 h 26"/>
                  <a:gd name="T84" fmla="*/ 20 w 26"/>
                  <a:gd name="T85" fmla="*/ 22 h 26"/>
                  <a:gd name="T86" fmla="*/ 20 w 26"/>
                  <a:gd name="T87" fmla="*/ 21 h 26"/>
                  <a:gd name="T88" fmla="*/ 21 w 26"/>
                  <a:gd name="T89" fmla="*/ 19 h 26"/>
                  <a:gd name="T90" fmla="*/ 23 w 26"/>
                  <a:gd name="T91" fmla="*/ 20 h 26"/>
                  <a:gd name="T92" fmla="*/ 25 w 26"/>
                  <a:gd name="T93" fmla="*/ 19 h 26"/>
                  <a:gd name="T94" fmla="*/ 26 w 26"/>
                  <a:gd name="T95" fmla="*/ 17 h 26"/>
                  <a:gd name="T96" fmla="*/ 25 w 26"/>
                  <a:gd name="T97" fmla="*/ 15 h 26"/>
                  <a:gd name="T98" fmla="*/ 15 w 26"/>
                  <a:gd name="T99" fmla="*/ 18 h 26"/>
                  <a:gd name="T100" fmla="*/ 8 w 26"/>
                  <a:gd name="T101" fmla="*/ 15 h 26"/>
                  <a:gd name="T102" fmla="*/ 11 w 26"/>
                  <a:gd name="T103" fmla="*/ 9 h 26"/>
                  <a:gd name="T104" fmla="*/ 17 w 26"/>
                  <a:gd name="T105" fmla="*/ 11 h 26"/>
                  <a:gd name="T106" fmla="*/ 15 w 26"/>
                  <a:gd name="T107" fmla="*/ 18 h 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6" h="26">
                    <a:moveTo>
                      <a:pt x="25" y="15"/>
                    </a:moveTo>
                    <a:cubicBezTo>
                      <a:pt x="23" y="14"/>
                      <a:pt x="23" y="14"/>
                      <a:pt x="23" y="14"/>
                    </a:cubicBezTo>
                    <a:cubicBezTo>
                      <a:pt x="23" y="13"/>
                      <a:pt x="23" y="13"/>
                      <a:pt x="23" y="12"/>
                    </a:cubicBezTo>
                    <a:cubicBezTo>
                      <a:pt x="25" y="11"/>
                      <a:pt x="25" y="11"/>
                      <a:pt x="25" y="11"/>
                    </a:cubicBezTo>
                    <a:cubicBezTo>
                      <a:pt x="26" y="11"/>
                      <a:pt x="26" y="10"/>
                      <a:pt x="26" y="9"/>
                    </a:cubicBezTo>
                    <a:cubicBezTo>
                      <a:pt x="25" y="7"/>
                      <a:pt x="25" y="7"/>
                      <a:pt x="25" y="7"/>
                    </a:cubicBezTo>
                    <a:cubicBezTo>
                      <a:pt x="24" y="6"/>
                      <a:pt x="23" y="6"/>
                      <a:pt x="22" y="6"/>
                    </a:cubicBezTo>
                    <a:cubicBezTo>
                      <a:pt x="21" y="7"/>
                      <a:pt x="21" y="7"/>
                      <a:pt x="21" y="7"/>
                    </a:cubicBezTo>
                    <a:cubicBezTo>
                      <a:pt x="20" y="6"/>
                      <a:pt x="20" y="6"/>
                      <a:pt x="19" y="6"/>
                    </a:cubicBezTo>
                    <a:cubicBezTo>
                      <a:pt x="20" y="4"/>
                      <a:pt x="20" y="4"/>
                      <a:pt x="20" y="4"/>
                    </a:cubicBezTo>
                    <a:cubicBezTo>
                      <a:pt x="20" y="3"/>
                      <a:pt x="20" y="2"/>
                      <a:pt x="19" y="2"/>
                    </a:cubicBezTo>
                    <a:cubicBezTo>
                      <a:pt x="17" y="1"/>
                      <a:pt x="17" y="1"/>
                      <a:pt x="17" y="1"/>
                    </a:cubicBezTo>
                    <a:cubicBezTo>
                      <a:pt x="16" y="0"/>
                      <a:pt x="15" y="1"/>
                      <a:pt x="15" y="2"/>
                    </a:cubicBezTo>
                    <a:cubicBezTo>
                      <a:pt x="14" y="4"/>
                      <a:pt x="14" y="4"/>
                      <a:pt x="14" y="4"/>
                    </a:cubicBezTo>
                    <a:cubicBezTo>
                      <a:pt x="13" y="3"/>
                      <a:pt x="13" y="3"/>
                      <a:pt x="12" y="4"/>
                    </a:cubicBezTo>
                    <a:cubicBezTo>
                      <a:pt x="11" y="2"/>
                      <a:pt x="11" y="2"/>
                      <a:pt x="11" y="2"/>
                    </a:cubicBezTo>
                    <a:cubicBezTo>
                      <a:pt x="11" y="1"/>
                      <a:pt x="10" y="1"/>
                      <a:pt x="9" y="1"/>
                    </a:cubicBezTo>
                    <a:cubicBezTo>
                      <a:pt x="7" y="2"/>
                      <a:pt x="7" y="2"/>
                      <a:pt x="7" y="2"/>
                    </a:cubicBezTo>
                    <a:cubicBezTo>
                      <a:pt x="6" y="2"/>
                      <a:pt x="6" y="3"/>
                      <a:pt x="6" y="4"/>
                    </a:cubicBezTo>
                    <a:cubicBezTo>
                      <a:pt x="7" y="6"/>
                      <a:pt x="7" y="6"/>
                      <a:pt x="7" y="6"/>
                    </a:cubicBezTo>
                    <a:cubicBezTo>
                      <a:pt x="6" y="6"/>
                      <a:pt x="6" y="7"/>
                      <a:pt x="5" y="7"/>
                    </a:cubicBezTo>
                    <a:cubicBezTo>
                      <a:pt x="4" y="7"/>
                      <a:pt x="4" y="7"/>
                      <a:pt x="4" y="7"/>
                    </a:cubicBezTo>
                    <a:cubicBezTo>
                      <a:pt x="3" y="6"/>
                      <a:pt x="2" y="7"/>
                      <a:pt x="1" y="8"/>
                    </a:cubicBezTo>
                    <a:cubicBezTo>
                      <a:pt x="1" y="9"/>
                      <a:pt x="1" y="9"/>
                      <a:pt x="1" y="9"/>
                    </a:cubicBezTo>
                    <a:cubicBezTo>
                      <a:pt x="0" y="10"/>
                      <a:pt x="1" y="11"/>
                      <a:pt x="2" y="12"/>
                    </a:cubicBezTo>
                    <a:cubicBezTo>
                      <a:pt x="3" y="12"/>
                      <a:pt x="3" y="12"/>
                      <a:pt x="3" y="12"/>
                    </a:cubicBezTo>
                    <a:cubicBezTo>
                      <a:pt x="3" y="13"/>
                      <a:pt x="3" y="14"/>
                      <a:pt x="3" y="15"/>
                    </a:cubicBezTo>
                    <a:cubicBezTo>
                      <a:pt x="2" y="15"/>
                      <a:pt x="2" y="15"/>
                      <a:pt x="2" y="15"/>
                    </a:cubicBezTo>
                    <a:cubicBezTo>
                      <a:pt x="1" y="16"/>
                      <a:pt x="0" y="17"/>
                      <a:pt x="1" y="18"/>
                    </a:cubicBezTo>
                    <a:cubicBezTo>
                      <a:pt x="2" y="19"/>
                      <a:pt x="2" y="19"/>
                      <a:pt x="2" y="19"/>
                    </a:cubicBezTo>
                    <a:cubicBezTo>
                      <a:pt x="2" y="20"/>
                      <a:pt x="3" y="21"/>
                      <a:pt x="4" y="20"/>
                    </a:cubicBezTo>
                    <a:cubicBezTo>
                      <a:pt x="5" y="20"/>
                      <a:pt x="5" y="20"/>
                      <a:pt x="5" y="20"/>
                    </a:cubicBezTo>
                    <a:cubicBezTo>
                      <a:pt x="6" y="20"/>
                      <a:pt x="6" y="21"/>
                      <a:pt x="7" y="21"/>
                    </a:cubicBezTo>
                    <a:cubicBezTo>
                      <a:pt x="6" y="23"/>
                      <a:pt x="6" y="23"/>
                      <a:pt x="6" y="23"/>
                    </a:cubicBezTo>
                    <a:cubicBezTo>
                      <a:pt x="6" y="24"/>
                      <a:pt x="7" y="25"/>
                      <a:pt x="7" y="25"/>
                    </a:cubicBezTo>
                    <a:cubicBezTo>
                      <a:pt x="9" y="26"/>
                      <a:pt x="9" y="26"/>
                      <a:pt x="9" y="26"/>
                    </a:cubicBezTo>
                    <a:cubicBezTo>
                      <a:pt x="10" y="26"/>
                      <a:pt x="11" y="26"/>
                      <a:pt x="12" y="25"/>
                    </a:cubicBezTo>
                    <a:cubicBezTo>
                      <a:pt x="12" y="23"/>
                      <a:pt x="12" y="23"/>
                      <a:pt x="12" y="23"/>
                    </a:cubicBezTo>
                    <a:cubicBezTo>
                      <a:pt x="13" y="23"/>
                      <a:pt x="14" y="23"/>
                      <a:pt x="14" y="23"/>
                    </a:cubicBezTo>
                    <a:cubicBezTo>
                      <a:pt x="15" y="25"/>
                      <a:pt x="15" y="25"/>
                      <a:pt x="15" y="25"/>
                    </a:cubicBezTo>
                    <a:cubicBezTo>
                      <a:pt x="15" y="26"/>
                      <a:pt x="17" y="26"/>
                      <a:pt x="17" y="26"/>
                    </a:cubicBezTo>
                    <a:cubicBezTo>
                      <a:pt x="19" y="25"/>
                      <a:pt x="19" y="25"/>
                      <a:pt x="19" y="25"/>
                    </a:cubicBezTo>
                    <a:cubicBezTo>
                      <a:pt x="20" y="24"/>
                      <a:pt x="21" y="23"/>
                      <a:pt x="20" y="22"/>
                    </a:cubicBezTo>
                    <a:cubicBezTo>
                      <a:pt x="20" y="21"/>
                      <a:pt x="20" y="21"/>
                      <a:pt x="20" y="21"/>
                    </a:cubicBezTo>
                    <a:cubicBezTo>
                      <a:pt x="20" y="20"/>
                      <a:pt x="20" y="20"/>
                      <a:pt x="21" y="19"/>
                    </a:cubicBezTo>
                    <a:cubicBezTo>
                      <a:pt x="23" y="20"/>
                      <a:pt x="23" y="20"/>
                      <a:pt x="23" y="20"/>
                    </a:cubicBezTo>
                    <a:cubicBezTo>
                      <a:pt x="23" y="20"/>
                      <a:pt x="25" y="20"/>
                      <a:pt x="25" y="19"/>
                    </a:cubicBezTo>
                    <a:cubicBezTo>
                      <a:pt x="26" y="17"/>
                      <a:pt x="26" y="17"/>
                      <a:pt x="26" y="17"/>
                    </a:cubicBezTo>
                    <a:cubicBezTo>
                      <a:pt x="26" y="16"/>
                      <a:pt x="26" y="15"/>
                      <a:pt x="25" y="15"/>
                    </a:cubicBezTo>
                    <a:close/>
                    <a:moveTo>
                      <a:pt x="15" y="18"/>
                    </a:moveTo>
                    <a:cubicBezTo>
                      <a:pt x="12" y="19"/>
                      <a:pt x="10" y="18"/>
                      <a:pt x="8" y="15"/>
                    </a:cubicBezTo>
                    <a:cubicBezTo>
                      <a:pt x="7" y="13"/>
                      <a:pt x="9" y="10"/>
                      <a:pt x="11" y="9"/>
                    </a:cubicBezTo>
                    <a:cubicBezTo>
                      <a:pt x="13" y="8"/>
                      <a:pt x="16" y="9"/>
                      <a:pt x="17" y="11"/>
                    </a:cubicBezTo>
                    <a:cubicBezTo>
                      <a:pt x="19" y="14"/>
                      <a:pt x="17" y="17"/>
                      <a:pt x="15" y="18"/>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78" name="Freeform 530"/>
              <p:cNvSpPr>
                <a:spLocks noEditPoints="1"/>
              </p:cNvSpPr>
              <p:nvPr/>
            </p:nvSpPr>
            <p:spPr bwMode="auto">
              <a:xfrm>
                <a:off x="4231" y="570"/>
                <a:ext cx="109" cy="110"/>
              </a:xfrm>
              <a:custGeom>
                <a:gdLst>
                  <a:gd name="T0" fmla="*/ 53 w 56"/>
                  <a:gd name="T1" fmla="*/ 31 h 56"/>
                  <a:gd name="T2" fmla="*/ 49 w 56"/>
                  <a:gd name="T3" fmla="*/ 30 h 56"/>
                  <a:gd name="T4" fmla="*/ 49 w 56"/>
                  <a:gd name="T5" fmla="*/ 26 h 56"/>
                  <a:gd name="T6" fmla="*/ 52 w 56"/>
                  <a:gd name="T7" fmla="*/ 24 h 56"/>
                  <a:gd name="T8" fmla="*/ 54 w 56"/>
                  <a:gd name="T9" fmla="*/ 19 h 56"/>
                  <a:gd name="T10" fmla="*/ 53 w 56"/>
                  <a:gd name="T11" fmla="*/ 15 h 56"/>
                  <a:gd name="T12" fmla="*/ 47 w 56"/>
                  <a:gd name="T13" fmla="*/ 13 h 56"/>
                  <a:gd name="T14" fmla="*/ 44 w 56"/>
                  <a:gd name="T15" fmla="*/ 14 h 56"/>
                  <a:gd name="T16" fmla="*/ 41 w 56"/>
                  <a:gd name="T17" fmla="*/ 12 h 56"/>
                  <a:gd name="T18" fmla="*/ 42 w 56"/>
                  <a:gd name="T19" fmla="*/ 8 h 56"/>
                  <a:gd name="T20" fmla="*/ 40 w 56"/>
                  <a:gd name="T21" fmla="*/ 3 h 56"/>
                  <a:gd name="T22" fmla="*/ 36 w 56"/>
                  <a:gd name="T23" fmla="*/ 1 h 56"/>
                  <a:gd name="T24" fmla="*/ 31 w 56"/>
                  <a:gd name="T25" fmla="*/ 3 h 56"/>
                  <a:gd name="T26" fmla="*/ 29 w 56"/>
                  <a:gd name="T27" fmla="*/ 7 h 56"/>
                  <a:gd name="T28" fmla="*/ 25 w 56"/>
                  <a:gd name="T29" fmla="*/ 7 h 56"/>
                  <a:gd name="T30" fmla="*/ 24 w 56"/>
                  <a:gd name="T31" fmla="*/ 3 h 56"/>
                  <a:gd name="T32" fmla="*/ 18 w 56"/>
                  <a:gd name="T33" fmla="*/ 1 h 56"/>
                  <a:gd name="T34" fmla="*/ 14 w 56"/>
                  <a:gd name="T35" fmla="*/ 3 h 56"/>
                  <a:gd name="T36" fmla="*/ 12 w 56"/>
                  <a:gd name="T37" fmla="*/ 8 h 56"/>
                  <a:gd name="T38" fmla="*/ 14 w 56"/>
                  <a:gd name="T39" fmla="*/ 12 h 56"/>
                  <a:gd name="T40" fmla="*/ 11 w 56"/>
                  <a:gd name="T41" fmla="*/ 15 h 56"/>
                  <a:gd name="T42" fmla="*/ 7 w 56"/>
                  <a:gd name="T43" fmla="*/ 14 h 56"/>
                  <a:gd name="T44" fmla="*/ 2 w 56"/>
                  <a:gd name="T45" fmla="*/ 16 h 56"/>
                  <a:gd name="T46" fmla="*/ 0 w 56"/>
                  <a:gd name="T47" fmla="*/ 20 h 56"/>
                  <a:gd name="T48" fmla="*/ 3 w 56"/>
                  <a:gd name="T49" fmla="*/ 25 h 56"/>
                  <a:gd name="T50" fmla="*/ 6 w 56"/>
                  <a:gd name="T51" fmla="*/ 26 h 56"/>
                  <a:gd name="T52" fmla="*/ 6 w 56"/>
                  <a:gd name="T53" fmla="*/ 31 h 56"/>
                  <a:gd name="T54" fmla="*/ 3 w 56"/>
                  <a:gd name="T55" fmla="*/ 32 h 56"/>
                  <a:gd name="T56" fmla="*/ 1 w 56"/>
                  <a:gd name="T57" fmla="*/ 37 h 56"/>
                  <a:gd name="T58" fmla="*/ 3 w 56"/>
                  <a:gd name="T59" fmla="*/ 42 h 56"/>
                  <a:gd name="T60" fmla="*/ 8 w 56"/>
                  <a:gd name="T61" fmla="*/ 44 h 56"/>
                  <a:gd name="T62" fmla="*/ 11 w 56"/>
                  <a:gd name="T63" fmla="*/ 42 h 56"/>
                  <a:gd name="T64" fmla="*/ 14 w 56"/>
                  <a:gd name="T65" fmla="*/ 45 h 56"/>
                  <a:gd name="T66" fmla="*/ 13 w 56"/>
                  <a:gd name="T67" fmla="*/ 49 h 56"/>
                  <a:gd name="T68" fmla="*/ 15 w 56"/>
                  <a:gd name="T69" fmla="*/ 54 h 56"/>
                  <a:gd name="T70" fmla="*/ 19 w 56"/>
                  <a:gd name="T71" fmla="*/ 55 h 56"/>
                  <a:gd name="T72" fmla="*/ 25 w 56"/>
                  <a:gd name="T73" fmla="*/ 53 h 56"/>
                  <a:gd name="T74" fmla="*/ 26 w 56"/>
                  <a:gd name="T75" fmla="*/ 50 h 56"/>
                  <a:gd name="T76" fmla="*/ 30 w 56"/>
                  <a:gd name="T77" fmla="*/ 50 h 56"/>
                  <a:gd name="T78" fmla="*/ 32 w 56"/>
                  <a:gd name="T79" fmla="*/ 53 h 56"/>
                  <a:gd name="T80" fmla="*/ 37 w 56"/>
                  <a:gd name="T81" fmla="*/ 55 h 56"/>
                  <a:gd name="T82" fmla="*/ 41 w 56"/>
                  <a:gd name="T83" fmla="*/ 53 h 56"/>
                  <a:gd name="T84" fmla="*/ 43 w 56"/>
                  <a:gd name="T85" fmla="*/ 48 h 56"/>
                  <a:gd name="T86" fmla="*/ 41 w 56"/>
                  <a:gd name="T87" fmla="*/ 44 h 56"/>
                  <a:gd name="T88" fmla="*/ 44 w 56"/>
                  <a:gd name="T89" fmla="*/ 41 h 56"/>
                  <a:gd name="T90" fmla="*/ 48 w 56"/>
                  <a:gd name="T91" fmla="*/ 43 h 56"/>
                  <a:gd name="T92" fmla="*/ 53 w 56"/>
                  <a:gd name="T93" fmla="*/ 41 h 56"/>
                  <a:gd name="T94" fmla="*/ 55 w 56"/>
                  <a:gd name="T95" fmla="*/ 36 h 56"/>
                  <a:gd name="T96" fmla="*/ 53 w 56"/>
                  <a:gd name="T97" fmla="*/ 31 h 56"/>
                  <a:gd name="T98" fmla="*/ 31 w 56"/>
                  <a:gd name="T99" fmla="*/ 38 h 56"/>
                  <a:gd name="T100" fmla="*/ 17 w 56"/>
                  <a:gd name="T101" fmla="*/ 33 h 56"/>
                  <a:gd name="T102" fmla="*/ 23 w 56"/>
                  <a:gd name="T103" fmla="*/ 19 h 56"/>
                  <a:gd name="T104" fmla="*/ 37 w 56"/>
                  <a:gd name="T105" fmla="*/ 24 h 56"/>
                  <a:gd name="T106" fmla="*/ 31 w 56"/>
                  <a:gd name="T107" fmla="*/ 38 h 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6" h="56">
                    <a:moveTo>
                      <a:pt x="53" y="31"/>
                    </a:moveTo>
                    <a:cubicBezTo>
                      <a:pt x="49" y="30"/>
                      <a:pt x="49" y="30"/>
                      <a:pt x="49" y="30"/>
                    </a:cubicBezTo>
                    <a:cubicBezTo>
                      <a:pt x="49" y="28"/>
                      <a:pt x="49" y="27"/>
                      <a:pt x="49" y="26"/>
                    </a:cubicBezTo>
                    <a:cubicBezTo>
                      <a:pt x="52" y="24"/>
                      <a:pt x="52" y="24"/>
                      <a:pt x="52" y="24"/>
                    </a:cubicBezTo>
                    <a:cubicBezTo>
                      <a:pt x="54" y="23"/>
                      <a:pt x="55" y="21"/>
                      <a:pt x="54" y="19"/>
                    </a:cubicBezTo>
                    <a:cubicBezTo>
                      <a:pt x="53" y="15"/>
                      <a:pt x="53" y="15"/>
                      <a:pt x="53" y="15"/>
                    </a:cubicBezTo>
                    <a:cubicBezTo>
                      <a:pt x="52" y="13"/>
                      <a:pt x="49" y="12"/>
                      <a:pt x="47" y="13"/>
                    </a:cubicBezTo>
                    <a:cubicBezTo>
                      <a:pt x="44" y="14"/>
                      <a:pt x="44" y="14"/>
                      <a:pt x="44" y="14"/>
                    </a:cubicBezTo>
                    <a:cubicBezTo>
                      <a:pt x="43" y="13"/>
                      <a:pt x="42" y="13"/>
                      <a:pt x="41" y="12"/>
                    </a:cubicBezTo>
                    <a:cubicBezTo>
                      <a:pt x="42" y="8"/>
                      <a:pt x="42" y="8"/>
                      <a:pt x="42" y="8"/>
                    </a:cubicBezTo>
                    <a:cubicBezTo>
                      <a:pt x="43" y="6"/>
                      <a:pt x="42" y="3"/>
                      <a:pt x="40" y="3"/>
                    </a:cubicBezTo>
                    <a:cubicBezTo>
                      <a:pt x="36" y="1"/>
                      <a:pt x="36" y="1"/>
                      <a:pt x="36" y="1"/>
                    </a:cubicBezTo>
                    <a:cubicBezTo>
                      <a:pt x="34" y="0"/>
                      <a:pt x="32" y="1"/>
                      <a:pt x="31" y="3"/>
                    </a:cubicBezTo>
                    <a:cubicBezTo>
                      <a:pt x="29" y="7"/>
                      <a:pt x="29" y="7"/>
                      <a:pt x="29" y="7"/>
                    </a:cubicBezTo>
                    <a:cubicBezTo>
                      <a:pt x="28" y="7"/>
                      <a:pt x="27" y="7"/>
                      <a:pt x="25" y="7"/>
                    </a:cubicBezTo>
                    <a:cubicBezTo>
                      <a:pt x="24" y="3"/>
                      <a:pt x="24" y="3"/>
                      <a:pt x="24" y="3"/>
                    </a:cubicBezTo>
                    <a:cubicBezTo>
                      <a:pt x="23" y="1"/>
                      <a:pt x="20" y="1"/>
                      <a:pt x="18" y="1"/>
                    </a:cubicBezTo>
                    <a:cubicBezTo>
                      <a:pt x="14" y="3"/>
                      <a:pt x="14" y="3"/>
                      <a:pt x="14" y="3"/>
                    </a:cubicBezTo>
                    <a:cubicBezTo>
                      <a:pt x="12" y="4"/>
                      <a:pt x="11" y="6"/>
                      <a:pt x="12" y="8"/>
                    </a:cubicBezTo>
                    <a:cubicBezTo>
                      <a:pt x="14" y="12"/>
                      <a:pt x="14" y="12"/>
                      <a:pt x="14" y="12"/>
                    </a:cubicBezTo>
                    <a:cubicBezTo>
                      <a:pt x="13" y="13"/>
                      <a:pt x="11" y="14"/>
                      <a:pt x="11" y="15"/>
                    </a:cubicBezTo>
                    <a:cubicBezTo>
                      <a:pt x="7" y="14"/>
                      <a:pt x="7" y="14"/>
                      <a:pt x="7" y="14"/>
                    </a:cubicBezTo>
                    <a:cubicBezTo>
                      <a:pt x="5" y="13"/>
                      <a:pt x="3" y="14"/>
                      <a:pt x="2" y="16"/>
                    </a:cubicBezTo>
                    <a:cubicBezTo>
                      <a:pt x="0" y="20"/>
                      <a:pt x="0" y="20"/>
                      <a:pt x="0" y="20"/>
                    </a:cubicBezTo>
                    <a:cubicBezTo>
                      <a:pt x="0" y="22"/>
                      <a:pt x="1" y="24"/>
                      <a:pt x="3" y="25"/>
                    </a:cubicBezTo>
                    <a:cubicBezTo>
                      <a:pt x="6" y="26"/>
                      <a:pt x="6" y="26"/>
                      <a:pt x="6" y="26"/>
                    </a:cubicBezTo>
                    <a:cubicBezTo>
                      <a:pt x="6" y="28"/>
                      <a:pt x="6" y="29"/>
                      <a:pt x="6" y="31"/>
                    </a:cubicBezTo>
                    <a:cubicBezTo>
                      <a:pt x="3" y="32"/>
                      <a:pt x="3" y="32"/>
                      <a:pt x="3" y="32"/>
                    </a:cubicBezTo>
                    <a:cubicBezTo>
                      <a:pt x="1" y="33"/>
                      <a:pt x="0" y="35"/>
                      <a:pt x="1" y="37"/>
                    </a:cubicBezTo>
                    <a:cubicBezTo>
                      <a:pt x="3" y="42"/>
                      <a:pt x="3" y="42"/>
                      <a:pt x="3" y="42"/>
                    </a:cubicBezTo>
                    <a:cubicBezTo>
                      <a:pt x="3" y="44"/>
                      <a:pt x="6" y="44"/>
                      <a:pt x="8" y="44"/>
                    </a:cubicBezTo>
                    <a:cubicBezTo>
                      <a:pt x="11" y="42"/>
                      <a:pt x="11" y="42"/>
                      <a:pt x="11" y="42"/>
                    </a:cubicBezTo>
                    <a:cubicBezTo>
                      <a:pt x="12" y="43"/>
                      <a:pt x="13" y="45"/>
                      <a:pt x="14" y="45"/>
                    </a:cubicBezTo>
                    <a:cubicBezTo>
                      <a:pt x="13" y="49"/>
                      <a:pt x="13" y="49"/>
                      <a:pt x="13" y="49"/>
                    </a:cubicBezTo>
                    <a:cubicBezTo>
                      <a:pt x="12" y="51"/>
                      <a:pt x="13" y="53"/>
                      <a:pt x="15" y="54"/>
                    </a:cubicBezTo>
                    <a:cubicBezTo>
                      <a:pt x="19" y="55"/>
                      <a:pt x="19" y="55"/>
                      <a:pt x="19" y="55"/>
                    </a:cubicBezTo>
                    <a:cubicBezTo>
                      <a:pt x="21" y="56"/>
                      <a:pt x="24" y="55"/>
                      <a:pt x="25" y="53"/>
                    </a:cubicBezTo>
                    <a:cubicBezTo>
                      <a:pt x="26" y="50"/>
                      <a:pt x="26" y="50"/>
                      <a:pt x="26" y="50"/>
                    </a:cubicBezTo>
                    <a:cubicBezTo>
                      <a:pt x="27" y="50"/>
                      <a:pt x="29" y="50"/>
                      <a:pt x="30" y="50"/>
                    </a:cubicBezTo>
                    <a:cubicBezTo>
                      <a:pt x="32" y="53"/>
                      <a:pt x="32" y="53"/>
                      <a:pt x="32" y="53"/>
                    </a:cubicBezTo>
                    <a:cubicBezTo>
                      <a:pt x="33" y="55"/>
                      <a:pt x="35" y="56"/>
                      <a:pt x="37" y="55"/>
                    </a:cubicBezTo>
                    <a:cubicBezTo>
                      <a:pt x="41" y="53"/>
                      <a:pt x="41" y="53"/>
                      <a:pt x="41" y="53"/>
                    </a:cubicBezTo>
                    <a:cubicBezTo>
                      <a:pt x="43" y="52"/>
                      <a:pt x="44" y="50"/>
                      <a:pt x="43" y="48"/>
                    </a:cubicBezTo>
                    <a:cubicBezTo>
                      <a:pt x="41" y="44"/>
                      <a:pt x="41" y="44"/>
                      <a:pt x="41" y="44"/>
                    </a:cubicBezTo>
                    <a:cubicBezTo>
                      <a:pt x="43" y="44"/>
                      <a:pt x="43" y="42"/>
                      <a:pt x="44" y="41"/>
                    </a:cubicBezTo>
                    <a:cubicBezTo>
                      <a:pt x="48" y="43"/>
                      <a:pt x="48" y="43"/>
                      <a:pt x="48" y="43"/>
                    </a:cubicBezTo>
                    <a:cubicBezTo>
                      <a:pt x="50" y="44"/>
                      <a:pt x="52" y="43"/>
                      <a:pt x="53" y="41"/>
                    </a:cubicBezTo>
                    <a:cubicBezTo>
                      <a:pt x="55" y="36"/>
                      <a:pt x="55" y="36"/>
                      <a:pt x="55" y="36"/>
                    </a:cubicBezTo>
                    <a:cubicBezTo>
                      <a:pt x="56" y="34"/>
                      <a:pt x="55" y="32"/>
                      <a:pt x="53" y="31"/>
                    </a:cubicBezTo>
                    <a:close/>
                    <a:moveTo>
                      <a:pt x="31" y="38"/>
                    </a:moveTo>
                    <a:cubicBezTo>
                      <a:pt x="26" y="41"/>
                      <a:pt x="20" y="38"/>
                      <a:pt x="17" y="33"/>
                    </a:cubicBezTo>
                    <a:cubicBezTo>
                      <a:pt x="15" y="27"/>
                      <a:pt x="18" y="21"/>
                      <a:pt x="23" y="19"/>
                    </a:cubicBezTo>
                    <a:cubicBezTo>
                      <a:pt x="28" y="16"/>
                      <a:pt x="35" y="19"/>
                      <a:pt x="37" y="24"/>
                    </a:cubicBezTo>
                    <a:cubicBezTo>
                      <a:pt x="39" y="30"/>
                      <a:pt x="37" y="36"/>
                      <a:pt x="31" y="38"/>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79" name="Freeform 531"/>
              <p:cNvSpPr>
                <a:spLocks noEditPoints="1"/>
              </p:cNvSpPr>
              <p:nvPr/>
            </p:nvSpPr>
            <p:spPr bwMode="auto">
              <a:xfrm>
                <a:off x="4798" y="1468"/>
                <a:ext cx="141" cy="141"/>
              </a:xfrm>
              <a:custGeom>
                <a:gdLst>
                  <a:gd name="T0" fmla="*/ 68 w 72"/>
                  <a:gd name="T1" fmla="*/ 40 h 72"/>
                  <a:gd name="T2" fmla="*/ 63 w 72"/>
                  <a:gd name="T3" fmla="*/ 38 h 72"/>
                  <a:gd name="T4" fmla="*/ 63 w 72"/>
                  <a:gd name="T5" fmla="*/ 33 h 72"/>
                  <a:gd name="T6" fmla="*/ 68 w 72"/>
                  <a:gd name="T7" fmla="*/ 31 h 72"/>
                  <a:gd name="T8" fmla="*/ 71 w 72"/>
                  <a:gd name="T9" fmla="*/ 24 h 72"/>
                  <a:gd name="T10" fmla="*/ 68 w 72"/>
                  <a:gd name="T11" fmla="*/ 19 h 72"/>
                  <a:gd name="T12" fmla="*/ 62 w 72"/>
                  <a:gd name="T13" fmla="*/ 16 h 72"/>
                  <a:gd name="T14" fmla="*/ 57 w 72"/>
                  <a:gd name="T15" fmla="*/ 18 h 72"/>
                  <a:gd name="T16" fmla="*/ 53 w 72"/>
                  <a:gd name="T17" fmla="*/ 15 h 72"/>
                  <a:gd name="T18" fmla="*/ 55 w 72"/>
                  <a:gd name="T19" fmla="*/ 10 h 72"/>
                  <a:gd name="T20" fmla="*/ 52 w 72"/>
                  <a:gd name="T21" fmla="*/ 3 h 72"/>
                  <a:gd name="T22" fmla="*/ 47 w 72"/>
                  <a:gd name="T23" fmla="*/ 1 h 72"/>
                  <a:gd name="T24" fmla="*/ 40 w 72"/>
                  <a:gd name="T25" fmla="*/ 4 h 72"/>
                  <a:gd name="T26" fmla="*/ 38 w 72"/>
                  <a:gd name="T27" fmla="*/ 9 h 72"/>
                  <a:gd name="T28" fmla="*/ 33 w 72"/>
                  <a:gd name="T29" fmla="*/ 9 h 72"/>
                  <a:gd name="T30" fmla="*/ 31 w 72"/>
                  <a:gd name="T31" fmla="*/ 4 h 72"/>
                  <a:gd name="T32" fmla="*/ 24 w 72"/>
                  <a:gd name="T33" fmla="*/ 2 h 72"/>
                  <a:gd name="T34" fmla="*/ 19 w 72"/>
                  <a:gd name="T35" fmla="*/ 4 h 72"/>
                  <a:gd name="T36" fmla="*/ 16 w 72"/>
                  <a:gd name="T37" fmla="*/ 11 h 72"/>
                  <a:gd name="T38" fmla="*/ 18 w 72"/>
                  <a:gd name="T39" fmla="*/ 15 h 72"/>
                  <a:gd name="T40" fmla="*/ 14 w 72"/>
                  <a:gd name="T41" fmla="*/ 19 h 72"/>
                  <a:gd name="T42" fmla="*/ 10 w 72"/>
                  <a:gd name="T43" fmla="*/ 17 h 72"/>
                  <a:gd name="T44" fmla="*/ 3 w 72"/>
                  <a:gd name="T45" fmla="*/ 20 h 72"/>
                  <a:gd name="T46" fmla="*/ 1 w 72"/>
                  <a:gd name="T47" fmla="*/ 26 h 72"/>
                  <a:gd name="T48" fmla="*/ 4 w 72"/>
                  <a:gd name="T49" fmla="*/ 32 h 72"/>
                  <a:gd name="T50" fmla="*/ 8 w 72"/>
                  <a:gd name="T51" fmla="*/ 34 h 72"/>
                  <a:gd name="T52" fmla="*/ 8 w 72"/>
                  <a:gd name="T53" fmla="*/ 40 h 72"/>
                  <a:gd name="T54" fmla="*/ 4 w 72"/>
                  <a:gd name="T55" fmla="*/ 41 h 72"/>
                  <a:gd name="T56" fmla="*/ 2 w 72"/>
                  <a:gd name="T57" fmla="*/ 48 h 72"/>
                  <a:gd name="T58" fmla="*/ 4 w 72"/>
                  <a:gd name="T59" fmla="*/ 53 h 72"/>
                  <a:gd name="T60" fmla="*/ 11 w 72"/>
                  <a:gd name="T61" fmla="*/ 56 h 72"/>
                  <a:gd name="T62" fmla="*/ 15 w 72"/>
                  <a:gd name="T63" fmla="*/ 54 h 72"/>
                  <a:gd name="T64" fmla="*/ 19 w 72"/>
                  <a:gd name="T65" fmla="*/ 58 h 72"/>
                  <a:gd name="T66" fmla="*/ 17 w 72"/>
                  <a:gd name="T67" fmla="*/ 62 h 72"/>
                  <a:gd name="T68" fmla="*/ 20 w 72"/>
                  <a:gd name="T69" fmla="*/ 69 h 72"/>
                  <a:gd name="T70" fmla="*/ 26 w 72"/>
                  <a:gd name="T71" fmla="*/ 71 h 72"/>
                  <a:gd name="T72" fmla="*/ 32 w 72"/>
                  <a:gd name="T73" fmla="*/ 68 h 72"/>
                  <a:gd name="T74" fmla="*/ 34 w 72"/>
                  <a:gd name="T75" fmla="*/ 64 h 72"/>
                  <a:gd name="T76" fmla="*/ 40 w 72"/>
                  <a:gd name="T77" fmla="*/ 64 h 72"/>
                  <a:gd name="T78" fmla="*/ 41 w 72"/>
                  <a:gd name="T79" fmla="*/ 68 h 72"/>
                  <a:gd name="T80" fmla="*/ 48 w 72"/>
                  <a:gd name="T81" fmla="*/ 70 h 72"/>
                  <a:gd name="T82" fmla="*/ 53 w 72"/>
                  <a:gd name="T83" fmla="*/ 68 h 72"/>
                  <a:gd name="T84" fmla="*/ 56 w 72"/>
                  <a:gd name="T85" fmla="*/ 61 h 72"/>
                  <a:gd name="T86" fmla="*/ 54 w 72"/>
                  <a:gd name="T87" fmla="*/ 57 h 72"/>
                  <a:gd name="T88" fmla="*/ 58 w 72"/>
                  <a:gd name="T89" fmla="*/ 53 h 72"/>
                  <a:gd name="T90" fmla="*/ 62 w 72"/>
                  <a:gd name="T91" fmla="*/ 55 h 72"/>
                  <a:gd name="T92" fmla="*/ 69 w 72"/>
                  <a:gd name="T93" fmla="*/ 52 h 72"/>
                  <a:gd name="T94" fmla="*/ 71 w 72"/>
                  <a:gd name="T95" fmla="*/ 47 h 72"/>
                  <a:gd name="T96" fmla="*/ 68 w 72"/>
                  <a:gd name="T97" fmla="*/ 40 h 72"/>
                  <a:gd name="T98" fmla="*/ 41 w 72"/>
                  <a:gd name="T99" fmla="*/ 49 h 72"/>
                  <a:gd name="T100" fmla="*/ 23 w 72"/>
                  <a:gd name="T101" fmla="*/ 42 h 72"/>
                  <a:gd name="T102" fmla="*/ 30 w 72"/>
                  <a:gd name="T103" fmla="*/ 24 h 72"/>
                  <a:gd name="T104" fmla="*/ 48 w 72"/>
                  <a:gd name="T105" fmla="*/ 31 h 72"/>
                  <a:gd name="T106" fmla="*/ 41 w 72"/>
                  <a:gd name="T107" fmla="*/ 49 h 7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2" h="72">
                    <a:moveTo>
                      <a:pt x="68" y="40"/>
                    </a:moveTo>
                    <a:cubicBezTo>
                      <a:pt x="63" y="38"/>
                      <a:pt x="63" y="38"/>
                      <a:pt x="63" y="38"/>
                    </a:cubicBezTo>
                    <a:cubicBezTo>
                      <a:pt x="63" y="36"/>
                      <a:pt x="63" y="35"/>
                      <a:pt x="63" y="33"/>
                    </a:cubicBezTo>
                    <a:cubicBezTo>
                      <a:pt x="68" y="31"/>
                      <a:pt x="68" y="31"/>
                      <a:pt x="68" y="31"/>
                    </a:cubicBezTo>
                    <a:cubicBezTo>
                      <a:pt x="70" y="30"/>
                      <a:pt x="72" y="27"/>
                      <a:pt x="71" y="24"/>
                    </a:cubicBezTo>
                    <a:cubicBezTo>
                      <a:pt x="68" y="19"/>
                      <a:pt x="68" y="19"/>
                      <a:pt x="68" y="19"/>
                    </a:cubicBezTo>
                    <a:cubicBezTo>
                      <a:pt x="67" y="16"/>
                      <a:pt x="64" y="15"/>
                      <a:pt x="62" y="16"/>
                    </a:cubicBezTo>
                    <a:cubicBezTo>
                      <a:pt x="57" y="18"/>
                      <a:pt x="57" y="18"/>
                      <a:pt x="57" y="18"/>
                    </a:cubicBezTo>
                    <a:cubicBezTo>
                      <a:pt x="56" y="17"/>
                      <a:pt x="54" y="16"/>
                      <a:pt x="53" y="15"/>
                    </a:cubicBezTo>
                    <a:cubicBezTo>
                      <a:pt x="55" y="10"/>
                      <a:pt x="55" y="10"/>
                      <a:pt x="55" y="10"/>
                    </a:cubicBezTo>
                    <a:cubicBezTo>
                      <a:pt x="56" y="7"/>
                      <a:pt x="55" y="4"/>
                      <a:pt x="52" y="3"/>
                    </a:cubicBezTo>
                    <a:cubicBezTo>
                      <a:pt x="47" y="1"/>
                      <a:pt x="47" y="1"/>
                      <a:pt x="47" y="1"/>
                    </a:cubicBezTo>
                    <a:cubicBezTo>
                      <a:pt x="44" y="0"/>
                      <a:pt x="41" y="2"/>
                      <a:pt x="40" y="4"/>
                    </a:cubicBezTo>
                    <a:cubicBezTo>
                      <a:pt x="38" y="9"/>
                      <a:pt x="38" y="9"/>
                      <a:pt x="38" y="9"/>
                    </a:cubicBezTo>
                    <a:cubicBezTo>
                      <a:pt x="37" y="9"/>
                      <a:pt x="35" y="9"/>
                      <a:pt x="33" y="9"/>
                    </a:cubicBezTo>
                    <a:cubicBezTo>
                      <a:pt x="31" y="4"/>
                      <a:pt x="31" y="4"/>
                      <a:pt x="31" y="4"/>
                    </a:cubicBezTo>
                    <a:cubicBezTo>
                      <a:pt x="30" y="2"/>
                      <a:pt x="27" y="1"/>
                      <a:pt x="24" y="2"/>
                    </a:cubicBezTo>
                    <a:cubicBezTo>
                      <a:pt x="19" y="4"/>
                      <a:pt x="19" y="4"/>
                      <a:pt x="19" y="4"/>
                    </a:cubicBezTo>
                    <a:cubicBezTo>
                      <a:pt x="16" y="5"/>
                      <a:pt x="15" y="8"/>
                      <a:pt x="16" y="11"/>
                    </a:cubicBezTo>
                    <a:cubicBezTo>
                      <a:pt x="18" y="15"/>
                      <a:pt x="18" y="15"/>
                      <a:pt x="18" y="15"/>
                    </a:cubicBezTo>
                    <a:cubicBezTo>
                      <a:pt x="17" y="16"/>
                      <a:pt x="15" y="18"/>
                      <a:pt x="14" y="19"/>
                    </a:cubicBezTo>
                    <a:cubicBezTo>
                      <a:pt x="10" y="17"/>
                      <a:pt x="10" y="17"/>
                      <a:pt x="10" y="17"/>
                    </a:cubicBezTo>
                    <a:cubicBezTo>
                      <a:pt x="7" y="16"/>
                      <a:pt x="5" y="18"/>
                      <a:pt x="3" y="20"/>
                    </a:cubicBezTo>
                    <a:cubicBezTo>
                      <a:pt x="1" y="26"/>
                      <a:pt x="1" y="26"/>
                      <a:pt x="1" y="26"/>
                    </a:cubicBezTo>
                    <a:cubicBezTo>
                      <a:pt x="0" y="28"/>
                      <a:pt x="2" y="31"/>
                      <a:pt x="4" y="32"/>
                    </a:cubicBezTo>
                    <a:cubicBezTo>
                      <a:pt x="8" y="34"/>
                      <a:pt x="8" y="34"/>
                      <a:pt x="8" y="34"/>
                    </a:cubicBezTo>
                    <a:cubicBezTo>
                      <a:pt x="8" y="36"/>
                      <a:pt x="8" y="38"/>
                      <a:pt x="8" y="40"/>
                    </a:cubicBezTo>
                    <a:cubicBezTo>
                      <a:pt x="4" y="41"/>
                      <a:pt x="4" y="41"/>
                      <a:pt x="4" y="41"/>
                    </a:cubicBezTo>
                    <a:cubicBezTo>
                      <a:pt x="2" y="42"/>
                      <a:pt x="1" y="45"/>
                      <a:pt x="2" y="48"/>
                    </a:cubicBezTo>
                    <a:cubicBezTo>
                      <a:pt x="4" y="53"/>
                      <a:pt x="4" y="53"/>
                      <a:pt x="4" y="53"/>
                    </a:cubicBezTo>
                    <a:cubicBezTo>
                      <a:pt x="5" y="56"/>
                      <a:pt x="8" y="57"/>
                      <a:pt x="11" y="56"/>
                    </a:cubicBezTo>
                    <a:cubicBezTo>
                      <a:pt x="15" y="54"/>
                      <a:pt x="15" y="54"/>
                      <a:pt x="15" y="54"/>
                    </a:cubicBezTo>
                    <a:cubicBezTo>
                      <a:pt x="16" y="56"/>
                      <a:pt x="17" y="57"/>
                      <a:pt x="19" y="58"/>
                    </a:cubicBezTo>
                    <a:cubicBezTo>
                      <a:pt x="17" y="62"/>
                      <a:pt x="17" y="62"/>
                      <a:pt x="17" y="62"/>
                    </a:cubicBezTo>
                    <a:cubicBezTo>
                      <a:pt x="16" y="65"/>
                      <a:pt x="18" y="68"/>
                      <a:pt x="20" y="69"/>
                    </a:cubicBezTo>
                    <a:cubicBezTo>
                      <a:pt x="26" y="71"/>
                      <a:pt x="26" y="71"/>
                      <a:pt x="26" y="71"/>
                    </a:cubicBezTo>
                    <a:cubicBezTo>
                      <a:pt x="28" y="72"/>
                      <a:pt x="31" y="71"/>
                      <a:pt x="32" y="68"/>
                    </a:cubicBezTo>
                    <a:cubicBezTo>
                      <a:pt x="34" y="64"/>
                      <a:pt x="34" y="64"/>
                      <a:pt x="34" y="64"/>
                    </a:cubicBezTo>
                    <a:cubicBezTo>
                      <a:pt x="36" y="64"/>
                      <a:pt x="38" y="64"/>
                      <a:pt x="40" y="64"/>
                    </a:cubicBezTo>
                    <a:cubicBezTo>
                      <a:pt x="41" y="68"/>
                      <a:pt x="41" y="68"/>
                      <a:pt x="41" y="68"/>
                    </a:cubicBezTo>
                    <a:cubicBezTo>
                      <a:pt x="42" y="70"/>
                      <a:pt x="46" y="72"/>
                      <a:pt x="48" y="70"/>
                    </a:cubicBezTo>
                    <a:cubicBezTo>
                      <a:pt x="53" y="68"/>
                      <a:pt x="53" y="68"/>
                      <a:pt x="53" y="68"/>
                    </a:cubicBezTo>
                    <a:cubicBezTo>
                      <a:pt x="56" y="67"/>
                      <a:pt x="57" y="64"/>
                      <a:pt x="56" y="61"/>
                    </a:cubicBezTo>
                    <a:cubicBezTo>
                      <a:pt x="54" y="57"/>
                      <a:pt x="54" y="57"/>
                      <a:pt x="54" y="57"/>
                    </a:cubicBezTo>
                    <a:cubicBezTo>
                      <a:pt x="55" y="56"/>
                      <a:pt x="56" y="54"/>
                      <a:pt x="58" y="53"/>
                    </a:cubicBezTo>
                    <a:cubicBezTo>
                      <a:pt x="62" y="55"/>
                      <a:pt x="62" y="55"/>
                      <a:pt x="62" y="55"/>
                    </a:cubicBezTo>
                    <a:cubicBezTo>
                      <a:pt x="65" y="56"/>
                      <a:pt x="68" y="55"/>
                      <a:pt x="69" y="52"/>
                    </a:cubicBezTo>
                    <a:cubicBezTo>
                      <a:pt x="71" y="47"/>
                      <a:pt x="71" y="47"/>
                      <a:pt x="71" y="47"/>
                    </a:cubicBezTo>
                    <a:cubicBezTo>
                      <a:pt x="72" y="44"/>
                      <a:pt x="71" y="41"/>
                      <a:pt x="68" y="40"/>
                    </a:cubicBezTo>
                    <a:close/>
                    <a:moveTo>
                      <a:pt x="41" y="49"/>
                    </a:moveTo>
                    <a:cubicBezTo>
                      <a:pt x="34" y="52"/>
                      <a:pt x="26" y="49"/>
                      <a:pt x="23" y="42"/>
                    </a:cubicBezTo>
                    <a:cubicBezTo>
                      <a:pt x="20" y="35"/>
                      <a:pt x="23" y="27"/>
                      <a:pt x="30" y="24"/>
                    </a:cubicBezTo>
                    <a:cubicBezTo>
                      <a:pt x="37" y="21"/>
                      <a:pt x="45" y="24"/>
                      <a:pt x="48" y="31"/>
                    </a:cubicBezTo>
                    <a:cubicBezTo>
                      <a:pt x="51" y="38"/>
                      <a:pt x="48" y="46"/>
                      <a:pt x="41" y="49"/>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80" name="Freeform 532"/>
              <p:cNvSpPr>
                <a:spLocks noEditPoints="1"/>
              </p:cNvSpPr>
              <p:nvPr/>
            </p:nvSpPr>
            <p:spPr bwMode="auto">
              <a:xfrm>
                <a:off x="3863" y="2731"/>
                <a:ext cx="159" cy="158"/>
              </a:xfrm>
              <a:custGeom>
                <a:gdLst>
                  <a:gd name="T0" fmla="*/ 77 w 81"/>
                  <a:gd name="T1" fmla="*/ 45 h 81"/>
                  <a:gd name="T2" fmla="*/ 71 w 81"/>
                  <a:gd name="T3" fmla="*/ 43 h 81"/>
                  <a:gd name="T4" fmla="*/ 71 w 81"/>
                  <a:gd name="T5" fmla="*/ 37 h 81"/>
                  <a:gd name="T6" fmla="*/ 76 w 81"/>
                  <a:gd name="T7" fmla="*/ 35 h 81"/>
                  <a:gd name="T8" fmla="*/ 79 w 81"/>
                  <a:gd name="T9" fmla="*/ 27 h 81"/>
                  <a:gd name="T10" fmla="*/ 77 w 81"/>
                  <a:gd name="T11" fmla="*/ 21 h 81"/>
                  <a:gd name="T12" fmla="*/ 69 w 81"/>
                  <a:gd name="T13" fmla="*/ 18 h 81"/>
                  <a:gd name="T14" fmla="*/ 64 w 81"/>
                  <a:gd name="T15" fmla="*/ 21 h 81"/>
                  <a:gd name="T16" fmla="*/ 60 w 81"/>
                  <a:gd name="T17" fmla="*/ 17 h 81"/>
                  <a:gd name="T18" fmla="*/ 62 w 81"/>
                  <a:gd name="T19" fmla="*/ 11 h 81"/>
                  <a:gd name="T20" fmla="*/ 59 w 81"/>
                  <a:gd name="T21" fmla="*/ 4 h 81"/>
                  <a:gd name="T22" fmla="*/ 53 w 81"/>
                  <a:gd name="T23" fmla="*/ 1 h 81"/>
                  <a:gd name="T24" fmla="*/ 45 w 81"/>
                  <a:gd name="T25" fmla="*/ 4 h 81"/>
                  <a:gd name="T26" fmla="*/ 43 w 81"/>
                  <a:gd name="T27" fmla="*/ 10 h 81"/>
                  <a:gd name="T28" fmla="*/ 37 w 81"/>
                  <a:gd name="T29" fmla="*/ 10 h 81"/>
                  <a:gd name="T30" fmla="*/ 35 w 81"/>
                  <a:gd name="T31" fmla="*/ 5 h 81"/>
                  <a:gd name="T32" fmla="*/ 27 w 81"/>
                  <a:gd name="T33" fmla="*/ 2 h 81"/>
                  <a:gd name="T34" fmla="*/ 21 w 81"/>
                  <a:gd name="T35" fmla="*/ 4 h 81"/>
                  <a:gd name="T36" fmla="*/ 18 w 81"/>
                  <a:gd name="T37" fmla="*/ 12 h 81"/>
                  <a:gd name="T38" fmla="*/ 20 w 81"/>
                  <a:gd name="T39" fmla="*/ 17 h 81"/>
                  <a:gd name="T40" fmla="*/ 16 w 81"/>
                  <a:gd name="T41" fmla="*/ 21 h 81"/>
                  <a:gd name="T42" fmla="*/ 11 w 81"/>
                  <a:gd name="T43" fmla="*/ 19 h 81"/>
                  <a:gd name="T44" fmla="*/ 4 w 81"/>
                  <a:gd name="T45" fmla="*/ 22 h 81"/>
                  <a:gd name="T46" fmla="*/ 1 w 81"/>
                  <a:gd name="T47" fmla="*/ 28 h 81"/>
                  <a:gd name="T48" fmla="*/ 5 w 81"/>
                  <a:gd name="T49" fmla="*/ 36 h 81"/>
                  <a:gd name="T50" fmla="*/ 9 w 81"/>
                  <a:gd name="T51" fmla="*/ 38 h 81"/>
                  <a:gd name="T52" fmla="*/ 9 w 81"/>
                  <a:gd name="T53" fmla="*/ 44 h 81"/>
                  <a:gd name="T54" fmla="*/ 5 w 81"/>
                  <a:gd name="T55" fmla="*/ 46 h 81"/>
                  <a:gd name="T56" fmla="*/ 2 w 81"/>
                  <a:gd name="T57" fmla="*/ 54 h 81"/>
                  <a:gd name="T58" fmla="*/ 4 w 81"/>
                  <a:gd name="T59" fmla="*/ 60 h 81"/>
                  <a:gd name="T60" fmla="*/ 12 w 81"/>
                  <a:gd name="T61" fmla="*/ 63 h 81"/>
                  <a:gd name="T62" fmla="*/ 16 w 81"/>
                  <a:gd name="T63" fmla="*/ 61 h 81"/>
                  <a:gd name="T64" fmla="*/ 21 w 81"/>
                  <a:gd name="T65" fmla="*/ 65 h 81"/>
                  <a:gd name="T66" fmla="*/ 19 w 81"/>
                  <a:gd name="T67" fmla="*/ 70 h 81"/>
                  <a:gd name="T68" fmla="*/ 23 w 81"/>
                  <a:gd name="T69" fmla="*/ 77 h 81"/>
                  <a:gd name="T70" fmla="*/ 29 w 81"/>
                  <a:gd name="T71" fmla="*/ 80 h 81"/>
                  <a:gd name="T72" fmla="*/ 36 w 81"/>
                  <a:gd name="T73" fmla="*/ 76 h 81"/>
                  <a:gd name="T74" fmla="*/ 38 w 81"/>
                  <a:gd name="T75" fmla="*/ 72 h 81"/>
                  <a:gd name="T76" fmla="*/ 44 w 81"/>
                  <a:gd name="T77" fmla="*/ 71 h 81"/>
                  <a:gd name="T78" fmla="*/ 46 w 81"/>
                  <a:gd name="T79" fmla="*/ 76 h 81"/>
                  <a:gd name="T80" fmla="*/ 54 w 81"/>
                  <a:gd name="T81" fmla="*/ 79 h 81"/>
                  <a:gd name="T82" fmla="*/ 60 w 81"/>
                  <a:gd name="T83" fmla="*/ 77 h 81"/>
                  <a:gd name="T84" fmla="*/ 63 w 81"/>
                  <a:gd name="T85" fmla="*/ 69 h 81"/>
                  <a:gd name="T86" fmla="*/ 61 w 81"/>
                  <a:gd name="T87" fmla="*/ 64 h 81"/>
                  <a:gd name="T88" fmla="*/ 65 w 81"/>
                  <a:gd name="T89" fmla="*/ 59 h 81"/>
                  <a:gd name="T90" fmla="*/ 70 w 81"/>
                  <a:gd name="T91" fmla="*/ 62 h 81"/>
                  <a:gd name="T92" fmla="*/ 77 w 81"/>
                  <a:gd name="T93" fmla="*/ 58 h 81"/>
                  <a:gd name="T94" fmla="*/ 80 w 81"/>
                  <a:gd name="T95" fmla="*/ 52 h 81"/>
                  <a:gd name="T96" fmla="*/ 77 w 81"/>
                  <a:gd name="T97" fmla="*/ 45 h 81"/>
                  <a:gd name="T98" fmla="*/ 46 w 81"/>
                  <a:gd name="T99" fmla="*/ 55 h 81"/>
                  <a:gd name="T100" fmla="*/ 26 w 81"/>
                  <a:gd name="T101" fmla="*/ 47 h 81"/>
                  <a:gd name="T102" fmla="*/ 34 w 81"/>
                  <a:gd name="T103" fmla="*/ 26 h 81"/>
                  <a:gd name="T104" fmla="*/ 54 w 81"/>
                  <a:gd name="T105" fmla="*/ 34 h 81"/>
                  <a:gd name="T106" fmla="*/ 46 w 81"/>
                  <a:gd name="T107" fmla="*/ 55 h 8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81" h="81">
                    <a:moveTo>
                      <a:pt x="77" y="45"/>
                    </a:moveTo>
                    <a:cubicBezTo>
                      <a:pt x="71" y="43"/>
                      <a:pt x="71" y="43"/>
                      <a:pt x="71" y="43"/>
                    </a:cubicBezTo>
                    <a:cubicBezTo>
                      <a:pt x="71" y="41"/>
                      <a:pt x="71" y="39"/>
                      <a:pt x="71" y="37"/>
                    </a:cubicBezTo>
                    <a:cubicBezTo>
                      <a:pt x="76" y="35"/>
                      <a:pt x="76" y="35"/>
                      <a:pt x="76" y="35"/>
                    </a:cubicBezTo>
                    <a:cubicBezTo>
                      <a:pt x="79" y="33"/>
                      <a:pt x="81" y="30"/>
                      <a:pt x="79" y="27"/>
                    </a:cubicBezTo>
                    <a:cubicBezTo>
                      <a:pt x="77" y="21"/>
                      <a:pt x="77" y="21"/>
                      <a:pt x="77" y="21"/>
                    </a:cubicBezTo>
                    <a:cubicBezTo>
                      <a:pt x="75" y="18"/>
                      <a:pt x="72" y="17"/>
                      <a:pt x="69" y="18"/>
                    </a:cubicBezTo>
                    <a:cubicBezTo>
                      <a:pt x="64" y="21"/>
                      <a:pt x="64" y="21"/>
                      <a:pt x="64" y="21"/>
                    </a:cubicBezTo>
                    <a:cubicBezTo>
                      <a:pt x="62" y="19"/>
                      <a:pt x="61" y="18"/>
                      <a:pt x="60" y="17"/>
                    </a:cubicBezTo>
                    <a:cubicBezTo>
                      <a:pt x="62" y="11"/>
                      <a:pt x="62" y="11"/>
                      <a:pt x="62" y="11"/>
                    </a:cubicBezTo>
                    <a:cubicBezTo>
                      <a:pt x="63" y="8"/>
                      <a:pt x="61" y="5"/>
                      <a:pt x="59" y="4"/>
                    </a:cubicBezTo>
                    <a:cubicBezTo>
                      <a:pt x="53" y="1"/>
                      <a:pt x="53" y="1"/>
                      <a:pt x="53" y="1"/>
                    </a:cubicBezTo>
                    <a:cubicBezTo>
                      <a:pt x="50" y="0"/>
                      <a:pt x="46" y="1"/>
                      <a:pt x="45" y="4"/>
                    </a:cubicBezTo>
                    <a:cubicBezTo>
                      <a:pt x="43" y="10"/>
                      <a:pt x="43" y="10"/>
                      <a:pt x="43" y="10"/>
                    </a:cubicBezTo>
                    <a:cubicBezTo>
                      <a:pt x="41" y="10"/>
                      <a:pt x="39" y="10"/>
                      <a:pt x="37" y="10"/>
                    </a:cubicBezTo>
                    <a:cubicBezTo>
                      <a:pt x="35" y="5"/>
                      <a:pt x="35" y="5"/>
                      <a:pt x="35" y="5"/>
                    </a:cubicBezTo>
                    <a:cubicBezTo>
                      <a:pt x="33" y="2"/>
                      <a:pt x="30" y="0"/>
                      <a:pt x="27" y="2"/>
                    </a:cubicBezTo>
                    <a:cubicBezTo>
                      <a:pt x="21" y="4"/>
                      <a:pt x="21" y="4"/>
                      <a:pt x="21" y="4"/>
                    </a:cubicBezTo>
                    <a:cubicBezTo>
                      <a:pt x="18" y="5"/>
                      <a:pt x="17" y="9"/>
                      <a:pt x="18" y="12"/>
                    </a:cubicBezTo>
                    <a:cubicBezTo>
                      <a:pt x="20" y="17"/>
                      <a:pt x="20" y="17"/>
                      <a:pt x="20" y="17"/>
                    </a:cubicBezTo>
                    <a:cubicBezTo>
                      <a:pt x="19" y="18"/>
                      <a:pt x="17" y="19"/>
                      <a:pt x="16" y="21"/>
                    </a:cubicBezTo>
                    <a:cubicBezTo>
                      <a:pt x="11" y="19"/>
                      <a:pt x="11" y="19"/>
                      <a:pt x="11" y="19"/>
                    </a:cubicBezTo>
                    <a:cubicBezTo>
                      <a:pt x="8" y="18"/>
                      <a:pt x="5" y="20"/>
                      <a:pt x="4" y="22"/>
                    </a:cubicBezTo>
                    <a:cubicBezTo>
                      <a:pt x="1" y="28"/>
                      <a:pt x="1" y="28"/>
                      <a:pt x="1" y="28"/>
                    </a:cubicBezTo>
                    <a:cubicBezTo>
                      <a:pt x="0" y="31"/>
                      <a:pt x="2" y="35"/>
                      <a:pt x="5" y="36"/>
                    </a:cubicBezTo>
                    <a:cubicBezTo>
                      <a:pt x="9" y="38"/>
                      <a:pt x="9" y="38"/>
                      <a:pt x="9" y="38"/>
                    </a:cubicBezTo>
                    <a:cubicBezTo>
                      <a:pt x="9" y="40"/>
                      <a:pt x="9" y="42"/>
                      <a:pt x="9" y="44"/>
                    </a:cubicBezTo>
                    <a:cubicBezTo>
                      <a:pt x="5" y="46"/>
                      <a:pt x="5" y="46"/>
                      <a:pt x="5" y="46"/>
                    </a:cubicBezTo>
                    <a:cubicBezTo>
                      <a:pt x="2" y="48"/>
                      <a:pt x="1" y="51"/>
                      <a:pt x="2" y="54"/>
                    </a:cubicBezTo>
                    <a:cubicBezTo>
                      <a:pt x="4" y="60"/>
                      <a:pt x="4" y="60"/>
                      <a:pt x="4" y="60"/>
                    </a:cubicBezTo>
                    <a:cubicBezTo>
                      <a:pt x="6" y="63"/>
                      <a:pt x="9" y="64"/>
                      <a:pt x="12" y="63"/>
                    </a:cubicBezTo>
                    <a:cubicBezTo>
                      <a:pt x="16" y="61"/>
                      <a:pt x="16" y="61"/>
                      <a:pt x="16" y="61"/>
                    </a:cubicBezTo>
                    <a:cubicBezTo>
                      <a:pt x="18" y="62"/>
                      <a:pt x="19" y="64"/>
                      <a:pt x="21" y="65"/>
                    </a:cubicBezTo>
                    <a:cubicBezTo>
                      <a:pt x="19" y="70"/>
                      <a:pt x="19" y="70"/>
                      <a:pt x="19" y="70"/>
                    </a:cubicBezTo>
                    <a:cubicBezTo>
                      <a:pt x="18" y="73"/>
                      <a:pt x="20" y="76"/>
                      <a:pt x="23" y="77"/>
                    </a:cubicBezTo>
                    <a:cubicBezTo>
                      <a:pt x="29" y="80"/>
                      <a:pt x="29" y="80"/>
                      <a:pt x="29" y="80"/>
                    </a:cubicBezTo>
                    <a:cubicBezTo>
                      <a:pt x="32" y="81"/>
                      <a:pt x="35" y="79"/>
                      <a:pt x="36" y="76"/>
                    </a:cubicBezTo>
                    <a:cubicBezTo>
                      <a:pt x="38" y="72"/>
                      <a:pt x="38" y="72"/>
                      <a:pt x="38" y="72"/>
                    </a:cubicBezTo>
                    <a:cubicBezTo>
                      <a:pt x="40" y="72"/>
                      <a:pt x="42" y="72"/>
                      <a:pt x="44" y="71"/>
                    </a:cubicBezTo>
                    <a:cubicBezTo>
                      <a:pt x="46" y="76"/>
                      <a:pt x="46" y="76"/>
                      <a:pt x="46" y="76"/>
                    </a:cubicBezTo>
                    <a:cubicBezTo>
                      <a:pt x="48" y="79"/>
                      <a:pt x="51" y="80"/>
                      <a:pt x="54" y="79"/>
                    </a:cubicBezTo>
                    <a:cubicBezTo>
                      <a:pt x="60" y="77"/>
                      <a:pt x="60" y="77"/>
                      <a:pt x="60" y="77"/>
                    </a:cubicBezTo>
                    <a:cubicBezTo>
                      <a:pt x="63" y="75"/>
                      <a:pt x="64" y="72"/>
                      <a:pt x="63" y="69"/>
                    </a:cubicBezTo>
                    <a:cubicBezTo>
                      <a:pt x="61" y="64"/>
                      <a:pt x="61" y="64"/>
                      <a:pt x="61" y="64"/>
                    </a:cubicBezTo>
                    <a:cubicBezTo>
                      <a:pt x="62" y="62"/>
                      <a:pt x="64" y="61"/>
                      <a:pt x="65" y="59"/>
                    </a:cubicBezTo>
                    <a:cubicBezTo>
                      <a:pt x="70" y="62"/>
                      <a:pt x="70" y="62"/>
                      <a:pt x="70" y="62"/>
                    </a:cubicBezTo>
                    <a:cubicBezTo>
                      <a:pt x="73" y="63"/>
                      <a:pt x="76" y="61"/>
                      <a:pt x="77" y="58"/>
                    </a:cubicBezTo>
                    <a:cubicBezTo>
                      <a:pt x="80" y="52"/>
                      <a:pt x="80" y="52"/>
                      <a:pt x="80" y="52"/>
                    </a:cubicBezTo>
                    <a:cubicBezTo>
                      <a:pt x="81" y="49"/>
                      <a:pt x="80" y="46"/>
                      <a:pt x="77" y="45"/>
                    </a:cubicBezTo>
                    <a:close/>
                    <a:moveTo>
                      <a:pt x="46" y="55"/>
                    </a:moveTo>
                    <a:cubicBezTo>
                      <a:pt x="38" y="58"/>
                      <a:pt x="29" y="55"/>
                      <a:pt x="26" y="47"/>
                    </a:cubicBezTo>
                    <a:cubicBezTo>
                      <a:pt x="22" y="39"/>
                      <a:pt x="26" y="30"/>
                      <a:pt x="34" y="26"/>
                    </a:cubicBezTo>
                    <a:cubicBezTo>
                      <a:pt x="42" y="23"/>
                      <a:pt x="51" y="27"/>
                      <a:pt x="54" y="34"/>
                    </a:cubicBezTo>
                    <a:cubicBezTo>
                      <a:pt x="58" y="42"/>
                      <a:pt x="54" y="51"/>
                      <a:pt x="46" y="55"/>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81" name="Freeform 533"/>
              <p:cNvSpPr/>
              <p:nvPr/>
            </p:nvSpPr>
            <p:spPr bwMode="auto">
              <a:xfrm>
                <a:off x="4489" y="3224"/>
                <a:ext cx="57" cy="56"/>
              </a:xfrm>
              <a:custGeom>
                <a:gdLst>
                  <a:gd name="T0" fmla="*/ 41 w 57"/>
                  <a:gd name="T1" fmla="*/ 56 h 56"/>
                  <a:gd name="T2" fmla="*/ 57 w 57"/>
                  <a:gd name="T3" fmla="*/ 39 h 56"/>
                  <a:gd name="T4" fmla="*/ 57 w 57"/>
                  <a:gd name="T5" fmla="*/ 15 h 56"/>
                  <a:gd name="T6" fmla="*/ 41 w 57"/>
                  <a:gd name="T7" fmla="*/ 0 h 56"/>
                  <a:gd name="T8" fmla="*/ 18 w 57"/>
                  <a:gd name="T9" fmla="*/ 0 h 56"/>
                  <a:gd name="T10" fmla="*/ 0 w 57"/>
                  <a:gd name="T11" fmla="*/ 17 h 56"/>
                  <a:gd name="T12" fmla="*/ 0 w 57"/>
                  <a:gd name="T13" fmla="*/ 41 h 56"/>
                  <a:gd name="T14" fmla="*/ 18 w 57"/>
                  <a:gd name="T15" fmla="*/ 56 h 56"/>
                  <a:gd name="T16" fmla="*/ 41 w 57"/>
                  <a:gd name="T17" fmla="*/ 56 h 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7" h="56">
                    <a:moveTo>
                      <a:pt x="41" y="56"/>
                    </a:moveTo>
                    <a:lnTo>
                      <a:pt x="57" y="39"/>
                    </a:lnTo>
                    <a:lnTo>
                      <a:pt x="57" y="15"/>
                    </a:lnTo>
                    <a:lnTo>
                      <a:pt x="41" y="0"/>
                    </a:lnTo>
                    <a:lnTo>
                      <a:pt x="18" y="0"/>
                    </a:lnTo>
                    <a:lnTo>
                      <a:pt x="0" y="17"/>
                    </a:lnTo>
                    <a:lnTo>
                      <a:pt x="0" y="41"/>
                    </a:lnTo>
                    <a:lnTo>
                      <a:pt x="18" y="56"/>
                    </a:lnTo>
                    <a:lnTo>
                      <a:pt x="41" y="56"/>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82" name="Freeform 534"/>
              <p:cNvSpPr/>
              <p:nvPr/>
            </p:nvSpPr>
            <p:spPr bwMode="auto">
              <a:xfrm>
                <a:off x="4438" y="3233"/>
                <a:ext cx="161" cy="171"/>
              </a:xfrm>
              <a:custGeom>
                <a:gdLst>
                  <a:gd name="T0" fmla="*/ 72 w 82"/>
                  <a:gd name="T1" fmla="*/ 18 h 87"/>
                  <a:gd name="T2" fmla="*/ 64 w 82"/>
                  <a:gd name="T3" fmla="*/ 0 h 87"/>
                  <a:gd name="T4" fmla="*/ 61 w 82"/>
                  <a:gd name="T5" fmla="*/ 0 h 87"/>
                  <a:gd name="T6" fmla="*/ 61 w 82"/>
                  <a:gd name="T7" fmla="*/ 18 h 87"/>
                  <a:gd name="T8" fmla="*/ 49 w 82"/>
                  <a:gd name="T9" fmla="*/ 30 h 87"/>
                  <a:gd name="T10" fmla="*/ 43 w 82"/>
                  <a:gd name="T11" fmla="*/ 30 h 87"/>
                  <a:gd name="T12" fmla="*/ 39 w 82"/>
                  <a:gd name="T13" fmla="*/ 30 h 87"/>
                  <a:gd name="T14" fmla="*/ 33 w 82"/>
                  <a:gd name="T15" fmla="*/ 30 h 87"/>
                  <a:gd name="T16" fmla="*/ 21 w 82"/>
                  <a:gd name="T17" fmla="*/ 18 h 87"/>
                  <a:gd name="T18" fmla="*/ 20 w 82"/>
                  <a:gd name="T19" fmla="*/ 0 h 87"/>
                  <a:gd name="T20" fmla="*/ 18 w 82"/>
                  <a:gd name="T21" fmla="*/ 0 h 87"/>
                  <a:gd name="T22" fmla="*/ 10 w 82"/>
                  <a:gd name="T23" fmla="*/ 18 h 87"/>
                  <a:gd name="T24" fmla="*/ 29 w 82"/>
                  <a:gd name="T25" fmla="*/ 55 h 87"/>
                  <a:gd name="T26" fmla="*/ 29 w 82"/>
                  <a:gd name="T27" fmla="*/ 82 h 87"/>
                  <a:gd name="T28" fmla="*/ 35 w 82"/>
                  <a:gd name="T29" fmla="*/ 87 h 87"/>
                  <a:gd name="T30" fmla="*/ 48 w 82"/>
                  <a:gd name="T31" fmla="*/ 87 h 87"/>
                  <a:gd name="T32" fmla="*/ 54 w 82"/>
                  <a:gd name="T33" fmla="*/ 82 h 87"/>
                  <a:gd name="T34" fmla="*/ 54 w 82"/>
                  <a:gd name="T35" fmla="*/ 55 h 87"/>
                  <a:gd name="T36" fmla="*/ 72 w 82"/>
                  <a:gd name="T37" fmla="*/ 18 h 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2" h="87">
                    <a:moveTo>
                      <a:pt x="72" y="18"/>
                    </a:moveTo>
                    <a:cubicBezTo>
                      <a:pt x="64" y="0"/>
                      <a:pt x="64" y="0"/>
                      <a:pt x="64" y="0"/>
                    </a:cubicBezTo>
                    <a:cubicBezTo>
                      <a:pt x="61" y="0"/>
                      <a:pt x="61" y="0"/>
                      <a:pt x="61" y="0"/>
                    </a:cubicBezTo>
                    <a:cubicBezTo>
                      <a:pt x="61" y="18"/>
                      <a:pt x="61" y="18"/>
                      <a:pt x="61" y="18"/>
                    </a:cubicBezTo>
                    <a:cubicBezTo>
                      <a:pt x="49" y="30"/>
                      <a:pt x="49" y="30"/>
                      <a:pt x="49" y="30"/>
                    </a:cubicBezTo>
                    <a:cubicBezTo>
                      <a:pt x="43" y="30"/>
                      <a:pt x="43" y="30"/>
                      <a:pt x="43" y="30"/>
                    </a:cubicBezTo>
                    <a:cubicBezTo>
                      <a:pt x="39" y="30"/>
                      <a:pt x="39" y="30"/>
                      <a:pt x="39" y="30"/>
                    </a:cubicBezTo>
                    <a:cubicBezTo>
                      <a:pt x="33" y="30"/>
                      <a:pt x="33" y="30"/>
                      <a:pt x="33" y="30"/>
                    </a:cubicBezTo>
                    <a:cubicBezTo>
                      <a:pt x="21" y="18"/>
                      <a:pt x="21" y="18"/>
                      <a:pt x="21" y="18"/>
                    </a:cubicBezTo>
                    <a:cubicBezTo>
                      <a:pt x="20" y="0"/>
                      <a:pt x="20" y="0"/>
                      <a:pt x="20" y="0"/>
                    </a:cubicBezTo>
                    <a:cubicBezTo>
                      <a:pt x="18" y="0"/>
                      <a:pt x="18" y="0"/>
                      <a:pt x="18" y="0"/>
                    </a:cubicBezTo>
                    <a:cubicBezTo>
                      <a:pt x="10" y="18"/>
                      <a:pt x="10" y="18"/>
                      <a:pt x="10" y="18"/>
                    </a:cubicBezTo>
                    <a:cubicBezTo>
                      <a:pt x="10" y="18"/>
                      <a:pt x="0" y="44"/>
                      <a:pt x="29" y="55"/>
                    </a:cubicBezTo>
                    <a:cubicBezTo>
                      <a:pt x="29" y="82"/>
                      <a:pt x="29" y="82"/>
                      <a:pt x="29" y="82"/>
                    </a:cubicBezTo>
                    <a:cubicBezTo>
                      <a:pt x="29" y="85"/>
                      <a:pt x="32" y="87"/>
                      <a:pt x="35" y="87"/>
                    </a:cubicBezTo>
                    <a:cubicBezTo>
                      <a:pt x="48" y="87"/>
                      <a:pt x="48" y="87"/>
                      <a:pt x="48" y="87"/>
                    </a:cubicBezTo>
                    <a:cubicBezTo>
                      <a:pt x="51" y="87"/>
                      <a:pt x="54" y="85"/>
                      <a:pt x="54" y="82"/>
                    </a:cubicBezTo>
                    <a:cubicBezTo>
                      <a:pt x="54" y="55"/>
                      <a:pt x="54" y="55"/>
                      <a:pt x="54" y="55"/>
                    </a:cubicBezTo>
                    <a:cubicBezTo>
                      <a:pt x="82" y="43"/>
                      <a:pt x="72" y="18"/>
                      <a:pt x="72" y="18"/>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83" name="Freeform 535"/>
              <p:cNvSpPr/>
              <p:nvPr/>
            </p:nvSpPr>
            <p:spPr bwMode="auto">
              <a:xfrm>
                <a:off x="4440" y="668"/>
                <a:ext cx="39" cy="41"/>
              </a:xfrm>
              <a:custGeom>
                <a:gdLst>
                  <a:gd name="T0" fmla="*/ 0 w 39"/>
                  <a:gd name="T1" fmla="*/ 29 h 41"/>
                  <a:gd name="T2" fmla="*/ 12 w 39"/>
                  <a:gd name="T3" fmla="*/ 41 h 41"/>
                  <a:gd name="T4" fmla="*/ 28 w 39"/>
                  <a:gd name="T5" fmla="*/ 41 h 41"/>
                  <a:gd name="T6" fmla="*/ 39 w 39"/>
                  <a:gd name="T7" fmla="*/ 29 h 41"/>
                  <a:gd name="T8" fmla="*/ 39 w 39"/>
                  <a:gd name="T9" fmla="*/ 12 h 41"/>
                  <a:gd name="T10" fmla="*/ 28 w 39"/>
                  <a:gd name="T11" fmla="*/ 0 h 41"/>
                  <a:gd name="T12" fmla="*/ 12 w 39"/>
                  <a:gd name="T13" fmla="*/ 0 h 41"/>
                  <a:gd name="T14" fmla="*/ 0 w 39"/>
                  <a:gd name="T15" fmla="*/ 12 h 41"/>
                  <a:gd name="T16" fmla="*/ 0 w 39"/>
                  <a:gd name="T17" fmla="*/ 29 h 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9" h="41">
                    <a:moveTo>
                      <a:pt x="0" y="29"/>
                    </a:moveTo>
                    <a:lnTo>
                      <a:pt x="12" y="41"/>
                    </a:lnTo>
                    <a:lnTo>
                      <a:pt x="28" y="41"/>
                    </a:lnTo>
                    <a:lnTo>
                      <a:pt x="39" y="29"/>
                    </a:lnTo>
                    <a:lnTo>
                      <a:pt x="39" y="12"/>
                    </a:lnTo>
                    <a:lnTo>
                      <a:pt x="28" y="0"/>
                    </a:lnTo>
                    <a:lnTo>
                      <a:pt x="12" y="0"/>
                    </a:lnTo>
                    <a:lnTo>
                      <a:pt x="0" y="12"/>
                    </a:lnTo>
                    <a:lnTo>
                      <a:pt x="0" y="29"/>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84" name="Freeform 536"/>
              <p:cNvSpPr/>
              <p:nvPr/>
            </p:nvSpPr>
            <p:spPr bwMode="auto">
              <a:xfrm>
                <a:off x="4352" y="633"/>
                <a:ext cx="121" cy="111"/>
              </a:xfrm>
              <a:custGeom>
                <a:gdLst>
                  <a:gd name="T0" fmla="*/ 49 w 62"/>
                  <a:gd name="T1" fmla="*/ 51 h 57"/>
                  <a:gd name="T2" fmla="*/ 62 w 62"/>
                  <a:gd name="T3" fmla="*/ 45 h 57"/>
                  <a:gd name="T4" fmla="*/ 62 w 62"/>
                  <a:gd name="T5" fmla="*/ 43 h 57"/>
                  <a:gd name="T6" fmla="*/ 49 w 62"/>
                  <a:gd name="T7" fmla="*/ 43 h 57"/>
                  <a:gd name="T8" fmla="*/ 40 w 62"/>
                  <a:gd name="T9" fmla="*/ 34 h 57"/>
                  <a:gd name="T10" fmla="*/ 40 w 62"/>
                  <a:gd name="T11" fmla="*/ 30 h 57"/>
                  <a:gd name="T12" fmla="*/ 40 w 62"/>
                  <a:gd name="T13" fmla="*/ 27 h 57"/>
                  <a:gd name="T14" fmla="*/ 40 w 62"/>
                  <a:gd name="T15" fmla="*/ 23 h 57"/>
                  <a:gd name="T16" fmla="*/ 49 w 62"/>
                  <a:gd name="T17" fmla="*/ 14 h 57"/>
                  <a:gd name="T18" fmla="*/ 62 w 62"/>
                  <a:gd name="T19" fmla="*/ 14 h 57"/>
                  <a:gd name="T20" fmla="*/ 62 w 62"/>
                  <a:gd name="T21" fmla="*/ 13 h 57"/>
                  <a:gd name="T22" fmla="*/ 49 w 62"/>
                  <a:gd name="T23" fmla="*/ 6 h 57"/>
                  <a:gd name="T24" fmla="*/ 23 w 62"/>
                  <a:gd name="T25" fmla="*/ 20 h 57"/>
                  <a:gd name="T26" fmla="*/ 4 w 62"/>
                  <a:gd name="T27" fmla="*/ 20 h 57"/>
                  <a:gd name="T28" fmla="*/ 0 w 62"/>
                  <a:gd name="T29" fmla="*/ 24 h 57"/>
                  <a:gd name="T30" fmla="*/ 0 w 62"/>
                  <a:gd name="T31" fmla="*/ 33 h 57"/>
                  <a:gd name="T32" fmla="*/ 4 w 62"/>
                  <a:gd name="T33" fmla="*/ 37 h 57"/>
                  <a:gd name="T34" fmla="*/ 23 w 62"/>
                  <a:gd name="T35" fmla="*/ 37 h 57"/>
                  <a:gd name="T36" fmla="*/ 49 w 62"/>
                  <a:gd name="T37" fmla="*/ 51 h 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62" h="57">
                    <a:moveTo>
                      <a:pt x="49" y="51"/>
                    </a:moveTo>
                    <a:cubicBezTo>
                      <a:pt x="62" y="45"/>
                      <a:pt x="62" y="45"/>
                      <a:pt x="62" y="45"/>
                    </a:cubicBezTo>
                    <a:cubicBezTo>
                      <a:pt x="62" y="43"/>
                      <a:pt x="62" y="43"/>
                      <a:pt x="62" y="43"/>
                    </a:cubicBezTo>
                    <a:cubicBezTo>
                      <a:pt x="49" y="43"/>
                      <a:pt x="49" y="43"/>
                      <a:pt x="49" y="43"/>
                    </a:cubicBezTo>
                    <a:cubicBezTo>
                      <a:pt x="40" y="34"/>
                      <a:pt x="40" y="34"/>
                      <a:pt x="40" y="34"/>
                    </a:cubicBezTo>
                    <a:cubicBezTo>
                      <a:pt x="40" y="30"/>
                      <a:pt x="40" y="30"/>
                      <a:pt x="40" y="30"/>
                    </a:cubicBezTo>
                    <a:cubicBezTo>
                      <a:pt x="40" y="27"/>
                      <a:pt x="40" y="27"/>
                      <a:pt x="40" y="27"/>
                    </a:cubicBezTo>
                    <a:cubicBezTo>
                      <a:pt x="40" y="23"/>
                      <a:pt x="40" y="23"/>
                      <a:pt x="40" y="23"/>
                    </a:cubicBezTo>
                    <a:cubicBezTo>
                      <a:pt x="49" y="14"/>
                      <a:pt x="49" y="14"/>
                      <a:pt x="49" y="14"/>
                    </a:cubicBezTo>
                    <a:cubicBezTo>
                      <a:pt x="62" y="14"/>
                      <a:pt x="62" y="14"/>
                      <a:pt x="62" y="14"/>
                    </a:cubicBezTo>
                    <a:cubicBezTo>
                      <a:pt x="62" y="13"/>
                      <a:pt x="62" y="13"/>
                      <a:pt x="62" y="13"/>
                    </a:cubicBezTo>
                    <a:cubicBezTo>
                      <a:pt x="49" y="6"/>
                      <a:pt x="49" y="6"/>
                      <a:pt x="49" y="6"/>
                    </a:cubicBezTo>
                    <a:cubicBezTo>
                      <a:pt x="49" y="6"/>
                      <a:pt x="31" y="0"/>
                      <a:pt x="23" y="20"/>
                    </a:cubicBezTo>
                    <a:cubicBezTo>
                      <a:pt x="4" y="20"/>
                      <a:pt x="4" y="20"/>
                      <a:pt x="4" y="20"/>
                    </a:cubicBezTo>
                    <a:cubicBezTo>
                      <a:pt x="2" y="20"/>
                      <a:pt x="0" y="22"/>
                      <a:pt x="0" y="24"/>
                    </a:cubicBezTo>
                    <a:cubicBezTo>
                      <a:pt x="0" y="33"/>
                      <a:pt x="0" y="33"/>
                      <a:pt x="0" y="33"/>
                    </a:cubicBezTo>
                    <a:cubicBezTo>
                      <a:pt x="0" y="36"/>
                      <a:pt x="2" y="37"/>
                      <a:pt x="4" y="37"/>
                    </a:cubicBezTo>
                    <a:cubicBezTo>
                      <a:pt x="23" y="37"/>
                      <a:pt x="23" y="37"/>
                      <a:pt x="23" y="37"/>
                    </a:cubicBezTo>
                    <a:cubicBezTo>
                      <a:pt x="31" y="57"/>
                      <a:pt x="49" y="51"/>
                      <a:pt x="49" y="5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85" name="Freeform 537"/>
              <p:cNvSpPr>
                <a:spLocks noEditPoints="1"/>
              </p:cNvSpPr>
              <p:nvPr/>
            </p:nvSpPr>
            <p:spPr bwMode="auto">
              <a:xfrm>
                <a:off x="4284" y="1454"/>
                <a:ext cx="56" cy="55"/>
              </a:xfrm>
              <a:custGeom>
                <a:gdLst>
                  <a:gd name="T0" fmla="*/ 0 w 29"/>
                  <a:gd name="T1" fmla="*/ 15 h 28"/>
                  <a:gd name="T2" fmla="*/ 29 w 29"/>
                  <a:gd name="T3" fmla="*/ 14 h 28"/>
                  <a:gd name="T4" fmla="*/ 24 w 29"/>
                  <a:gd name="T5" fmla="*/ 22 h 28"/>
                  <a:gd name="T6" fmla="*/ 21 w 29"/>
                  <a:gd name="T7" fmla="*/ 21 h 28"/>
                  <a:gd name="T8" fmla="*/ 23 w 29"/>
                  <a:gd name="T9" fmla="*/ 23 h 28"/>
                  <a:gd name="T10" fmla="*/ 19 w 29"/>
                  <a:gd name="T11" fmla="*/ 24 h 28"/>
                  <a:gd name="T12" fmla="*/ 18 w 29"/>
                  <a:gd name="T13" fmla="*/ 24 h 28"/>
                  <a:gd name="T14" fmla="*/ 16 w 29"/>
                  <a:gd name="T15" fmla="*/ 26 h 28"/>
                  <a:gd name="T16" fmla="*/ 15 w 29"/>
                  <a:gd name="T17" fmla="*/ 23 h 28"/>
                  <a:gd name="T18" fmla="*/ 14 w 29"/>
                  <a:gd name="T19" fmla="*/ 26 h 28"/>
                  <a:gd name="T20" fmla="*/ 11 w 29"/>
                  <a:gd name="T21" fmla="*/ 24 h 28"/>
                  <a:gd name="T22" fmla="*/ 10 w 29"/>
                  <a:gd name="T23" fmla="*/ 24 h 28"/>
                  <a:gd name="T24" fmla="*/ 7 w 29"/>
                  <a:gd name="T25" fmla="*/ 24 h 28"/>
                  <a:gd name="T26" fmla="*/ 8 w 29"/>
                  <a:gd name="T27" fmla="*/ 21 h 28"/>
                  <a:gd name="T28" fmla="*/ 6 w 29"/>
                  <a:gd name="T29" fmla="*/ 22 h 28"/>
                  <a:gd name="T30" fmla="*/ 5 w 29"/>
                  <a:gd name="T31" fmla="*/ 19 h 28"/>
                  <a:gd name="T32" fmla="*/ 5 w 29"/>
                  <a:gd name="T33" fmla="*/ 18 h 28"/>
                  <a:gd name="T34" fmla="*/ 3 w 29"/>
                  <a:gd name="T35" fmla="*/ 15 h 28"/>
                  <a:gd name="T36" fmla="*/ 5 w 29"/>
                  <a:gd name="T37" fmla="*/ 14 h 28"/>
                  <a:gd name="T38" fmla="*/ 3 w 29"/>
                  <a:gd name="T39" fmla="*/ 14 h 28"/>
                  <a:gd name="T40" fmla="*/ 5 w 29"/>
                  <a:gd name="T41" fmla="*/ 11 h 28"/>
                  <a:gd name="T42" fmla="*/ 5 w 29"/>
                  <a:gd name="T43" fmla="*/ 10 h 28"/>
                  <a:gd name="T44" fmla="*/ 5 w 29"/>
                  <a:gd name="T45" fmla="*/ 7 h 28"/>
                  <a:gd name="T46" fmla="*/ 8 w 29"/>
                  <a:gd name="T47" fmla="*/ 8 h 28"/>
                  <a:gd name="T48" fmla="*/ 7 w 29"/>
                  <a:gd name="T49" fmla="*/ 5 h 28"/>
                  <a:gd name="T50" fmla="*/ 10 w 29"/>
                  <a:gd name="T51" fmla="*/ 5 h 28"/>
                  <a:gd name="T52" fmla="*/ 11 w 29"/>
                  <a:gd name="T53" fmla="*/ 4 h 28"/>
                  <a:gd name="T54" fmla="*/ 13 w 29"/>
                  <a:gd name="T55" fmla="*/ 2 h 28"/>
                  <a:gd name="T56" fmla="*/ 14 w 29"/>
                  <a:gd name="T57" fmla="*/ 5 h 28"/>
                  <a:gd name="T58" fmla="*/ 15 w 29"/>
                  <a:gd name="T59" fmla="*/ 2 h 28"/>
                  <a:gd name="T60" fmla="*/ 18 w 29"/>
                  <a:gd name="T61" fmla="*/ 4 h 28"/>
                  <a:gd name="T62" fmla="*/ 19 w 29"/>
                  <a:gd name="T63" fmla="*/ 5 h 28"/>
                  <a:gd name="T64" fmla="*/ 22 w 29"/>
                  <a:gd name="T65" fmla="*/ 5 h 28"/>
                  <a:gd name="T66" fmla="*/ 21 w 29"/>
                  <a:gd name="T67" fmla="*/ 8 h 28"/>
                  <a:gd name="T68" fmla="*/ 23 w 29"/>
                  <a:gd name="T69" fmla="*/ 6 h 28"/>
                  <a:gd name="T70" fmla="*/ 24 w 29"/>
                  <a:gd name="T71" fmla="*/ 10 h 28"/>
                  <a:gd name="T72" fmla="*/ 24 w 29"/>
                  <a:gd name="T73" fmla="*/ 11 h 28"/>
                  <a:gd name="T74" fmla="*/ 26 w 29"/>
                  <a:gd name="T75" fmla="*/ 13 h 28"/>
                  <a:gd name="T76" fmla="*/ 24 w 29"/>
                  <a:gd name="T77" fmla="*/ 14 h 28"/>
                  <a:gd name="T78" fmla="*/ 27 w 29"/>
                  <a:gd name="T79" fmla="*/ 15 h 28"/>
                  <a:gd name="T80" fmla="*/ 25 w 29"/>
                  <a:gd name="T81" fmla="*/ 17 h 28"/>
                  <a:gd name="T82" fmla="*/ 24 w 29"/>
                  <a:gd name="T83" fmla="*/ 19 h 28"/>
                  <a:gd name="T84" fmla="*/ 24 w 29"/>
                  <a:gd name="T85" fmla="*/ 22 h 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8" h="28">
                    <a:moveTo>
                      <a:pt x="14" y="0"/>
                    </a:moveTo>
                    <a:cubicBezTo>
                      <a:pt x="6" y="0"/>
                      <a:pt x="0" y="7"/>
                      <a:pt x="0" y="15"/>
                    </a:cubicBezTo>
                    <a:cubicBezTo>
                      <a:pt x="1" y="22"/>
                      <a:pt x="7" y="28"/>
                      <a:pt x="15" y="28"/>
                    </a:cubicBezTo>
                    <a:cubicBezTo>
                      <a:pt x="23" y="28"/>
                      <a:pt x="29" y="22"/>
                      <a:pt x="29" y="14"/>
                    </a:cubicBezTo>
                    <a:cubicBezTo>
                      <a:pt x="28" y="6"/>
                      <a:pt x="22" y="0"/>
                      <a:pt x="14" y="0"/>
                    </a:cubicBezTo>
                    <a:close/>
                    <a:moveTo>
                      <a:pt x="24" y="22"/>
                    </a:moveTo>
                    <a:cubicBezTo>
                      <a:pt x="23" y="21"/>
                      <a:pt x="23" y="21"/>
                      <a:pt x="23" y="21"/>
                    </a:cubicBezTo>
                    <a:cubicBezTo>
                      <a:pt x="22" y="20"/>
                      <a:pt x="22" y="20"/>
                      <a:pt x="21" y="21"/>
                    </a:cubicBezTo>
                    <a:cubicBezTo>
                      <a:pt x="21" y="21"/>
                      <a:pt x="21" y="22"/>
                      <a:pt x="21" y="22"/>
                    </a:cubicBezTo>
                    <a:cubicBezTo>
                      <a:pt x="23" y="23"/>
                      <a:pt x="23" y="23"/>
                      <a:pt x="23" y="23"/>
                    </a:cubicBezTo>
                    <a:cubicBezTo>
                      <a:pt x="22" y="24"/>
                      <a:pt x="21" y="24"/>
                      <a:pt x="20" y="25"/>
                    </a:cubicBezTo>
                    <a:cubicBezTo>
                      <a:pt x="19" y="24"/>
                      <a:pt x="19" y="24"/>
                      <a:pt x="19" y="24"/>
                    </a:cubicBezTo>
                    <a:cubicBezTo>
                      <a:pt x="19" y="23"/>
                      <a:pt x="19" y="23"/>
                      <a:pt x="19" y="23"/>
                    </a:cubicBezTo>
                    <a:cubicBezTo>
                      <a:pt x="18" y="23"/>
                      <a:pt x="18" y="24"/>
                      <a:pt x="18" y="24"/>
                    </a:cubicBezTo>
                    <a:cubicBezTo>
                      <a:pt x="19" y="25"/>
                      <a:pt x="19" y="25"/>
                      <a:pt x="19" y="25"/>
                    </a:cubicBezTo>
                    <a:cubicBezTo>
                      <a:pt x="18" y="26"/>
                      <a:pt x="17" y="26"/>
                      <a:pt x="16" y="26"/>
                    </a:cubicBezTo>
                    <a:cubicBezTo>
                      <a:pt x="16" y="24"/>
                      <a:pt x="16" y="24"/>
                      <a:pt x="16" y="24"/>
                    </a:cubicBezTo>
                    <a:cubicBezTo>
                      <a:pt x="16" y="24"/>
                      <a:pt x="15" y="23"/>
                      <a:pt x="15" y="23"/>
                    </a:cubicBezTo>
                    <a:cubicBezTo>
                      <a:pt x="14" y="23"/>
                      <a:pt x="14" y="24"/>
                      <a:pt x="14" y="24"/>
                    </a:cubicBezTo>
                    <a:cubicBezTo>
                      <a:pt x="14" y="26"/>
                      <a:pt x="14" y="26"/>
                      <a:pt x="14" y="26"/>
                    </a:cubicBezTo>
                    <a:cubicBezTo>
                      <a:pt x="13" y="26"/>
                      <a:pt x="12" y="26"/>
                      <a:pt x="11" y="26"/>
                    </a:cubicBezTo>
                    <a:cubicBezTo>
                      <a:pt x="11" y="24"/>
                      <a:pt x="11" y="24"/>
                      <a:pt x="11" y="24"/>
                    </a:cubicBezTo>
                    <a:cubicBezTo>
                      <a:pt x="11" y="24"/>
                      <a:pt x="11" y="24"/>
                      <a:pt x="11" y="23"/>
                    </a:cubicBezTo>
                    <a:cubicBezTo>
                      <a:pt x="11" y="23"/>
                      <a:pt x="10" y="23"/>
                      <a:pt x="10" y="24"/>
                    </a:cubicBezTo>
                    <a:cubicBezTo>
                      <a:pt x="10" y="25"/>
                      <a:pt x="10" y="25"/>
                      <a:pt x="10" y="25"/>
                    </a:cubicBezTo>
                    <a:cubicBezTo>
                      <a:pt x="9" y="25"/>
                      <a:pt x="8" y="24"/>
                      <a:pt x="7" y="24"/>
                    </a:cubicBezTo>
                    <a:cubicBezTo>
                      <a:pt x="8" y="22"/>
                      <a:pt x="8" y="22"/>
                      <a:pt x="8" y="22"/>
                    </a:cubicBezTo>
                    <a:cubicBezTo>
                      <a:pt x="9" y="22"/>
                      <a:pt x="9" y="21"/>
                      <a:pt x="8" y="21"/>
                    </a:cubicBezTo>
                    <a:cubicBezTo>
                      <a:pt x="8" y="21"/>
                      <a:pt x="7" y="21"/>
                      <a:pt x="7" y="21"/>
                    </a:cubicBezTo>
                    <a:cubicBezTo>
                      <a:pt x="6" y="22"/>
                      <a:pt x="6" y="22"/>
                      <a:pt x="6" y="22"/>
                    </a:cubicBezTo>
                    <a:cubicBezTo>
                      <a:pt x="5" y="21"/>
                      <a:pt x="4" y="21"/>
                      <a:pt x="4" y="20"/>
                    </a:cubicBezTo>
                    <a:cubicBezTo>
                      <a:pt x="5" y="19"/>
                      <a:pt x="5" y="19"/>
                      <a:pt x="5" y="19"/>
                    </a:cubicBezTo>
                    <a:cubicBezTo>
                      <a:pt x="6" y="19"/>
                      <a:pt x="6" y="18"/>
                      <a:pt x="6" y="18"/>
                    </a:cubicBezTo>
                    <a:cubicBezTo>
                      <a:pt x="5" y="18"/>
                      <a:pt x="5" y="18"/>
                      <a:pt x="5" y="18"/>
                    </a:cubicBezTo>
                    <a:cubicBezTo>
                      <a:pt x="3" y="18"/>
                      <a:pt x="3" y="18"/>
                      <a:pt x="3" y="18"/>
                    </a:cubicBezTo>
                    <a:cubicBezTo>
                      <a:pt x="3" y="17"/>
                      <a:pt x="3" y="16"/>
                      <a:pt x="3" y="15"/>
                    </a:cubicBezTo>
                    <a:cubicBezTo>
                      <a:pt x="4" y="15"/>
                      <a:pt x="4" y="15"/>
                      <a:pt x="4" y="15"/>
                    </a:cubicBezTo>
                    <a:cubicBezTo>
                      <a:pt x="5" y="15"/>
                      <a:pt x="5" y="15"/>
                      <a:pt x="5" y="14"/>
                    </a:cubicBezTo>
                    <a:cubicBezTo>
                      <a:pt x="5" y="14"/>
                      <a:pt x="5" y="13"/>
                      <a:pt x="4" y="13"/>
                    </a:cubicBezTo>
                    <a:cubicBezTo>
                      <a:pt x="3" y="14"/>
                      <a:pt x="3" y="14"/>
                      <a:pt x="3" y="14"/>
                    </a:cubicBezTo>
                    <a:cubicBezTo>
                      <a:pt x="3" y="13"/>
                      <a:pt x="3" y="12"/>
                      <a:pt x="3" y="11"/>
                    </a:cubicBezTo>
                    <a:cubicBezTo>
                      <a:pt x="5" y="11"/>
                      <a:pt x="5" y="11"/>
                      <a:pt x="5" y="11"/>
                    </a:cubicBezTo>
                    <a:cubicBezTo>
                      <a:pt x="5" y="11"/>
                      <a:pt x="5" y="11"/>
                      <a:pt x="5" y="11"/>
                    </a:cubicBezTo>
                    <a:cubicBezTo>
                      <a:pt x="5" y="10"/>
                      <a:pt x="5" y="10"/>
                      <a:pt x="5" y="10"/>
                    </a:cubicBezTo>
                    <a:cubicBezTo>
                      <a:pt x="4" y="9"/>
                      <a:pt x="4" y="9"/>
                      <a:pt x="4" y="9"/>
                    </a:cubicBezTo>
                    <a:cubicBezTo>
                      <a:pt x="4" y="8"/>
                      <a:pt x="5" y="7"/>
                      <a:pt x="5" y="7"/>
                    </a:cubicBezTo>
                    <a:cubicBezTo>
                      <a:pt x="7" y="8"/>
                      <a:pt x="7" y="8"/>
                      <a:pt x="7" y="8"/>
                    </a:cubicBezTo>
                    <a:cubicBezTo>
                      <a:pt x="7" y="8"/>
                      <a:pt x="8" y="8"/>
                      <a:pt x="8" y="8"/>
                    </a:cubicBezTo>
                    <a:cubicBezTo>
                      <a:pt x="8" y="7"/>
                      <a:pt x="8" y="7"/>
                      <a:pt x="8" y="6"/>
                    </a:cubicBezTo>
                    <a:cubicBezTo>
                      <a:pt x="7" y="5"/>
                      <a:pt x="7" y="5"/>
                      <a:pt x="7" y="5"/>
                    </a:cubicBezTo>
                    <a:cubicBezTo>
                      <a:pt x="7" y="5"/>
                      <a:pt x="8" y="4"/>
                      <a:pt x="9" y="4"/>
                    </a:cubicBezTo>
                    <a:cubicBezTo>
                      <a:pt x="10" y="5"/>
                      <a:pt x="10" y="5"/>
                      <a:pt x="10" y="5"/>
                    </a:cubicBezTo>
                    <a:cubicBezTo>
                      <a:pt x="10" y="5"/>
                      <a:pt x="10" y="5"/>
                      <a:pt x="11" y="5"/>
                    </a:cubicBezTo>
                    <a:cubicBezTo>
                      <a:pt x="11" y="5"/>
                      <a:pt x="11" y="5"/>
                      <a:pt x="11" y="4"/>
                    </a:cubicBezTo>
                    <a:cubicBezTo>
                      <a:pt x="10" y="3"/>
                      <a:pt x="10" y="3"/>
                      <a:pt x="10" y="3"/>
                    </a:cubicBezTo>
                    <a:cubicBezTo>
                      <a:pt x="11" y="3"/>
                      <a:pt x="12" y="2"/>
                      <a:pt x="13" y="2"/>
                    </a:cubicBezTo>
                    <a:cubicBezTo>
                      <a:pt x="13" y="4"/>
                      <a:pt x="13" y="4"/>
                      <a:pt x="13" y="4"/>
                    </a:cubicBezTo>
                    <a:cubicBezTo>
                      <a:pt x="13" y="5"/>
                      <a:pt x="14" y="5"/>
                      <a:pt x="14" y="5"/>
                    </a:cubicBezTo>
                    <a:cubicBezTo>
                      <a:pt x="15" y="5"/>
                      <a:pt x="15" y="5"/>
                      <a:pt x="15" y="4"/>
                    </a:cubicBezTo>
                    <a:cubicBezTo>
                      <a:pt x="15" y="2"/>
                      <a:pt x="15" y="2"/>
                      <a:pt x="15" y="2"/>
                    </a:cubicBezTo>
                    <a:cubicBezTo>
                      <a:pt x="16" y="2"/>
                      <a:pt x="17" y="2"/>
                      <a:pt x="18" y="3"/>
                    </a:cubicBezTo>
                    <a:cubicBezTo>
                      <a:pt x="18" y="4"/>
                      <a:pt x="18" y="4"/>
                      <a:pt x="18" y="4"/>
                    </a:cubicBezTo>
                    <a:cubicBezTo>
                      <a:pt x="18" y="5"/>
                      <a:pt x="18" y="5"/>
                      <a:pt x="18" y="5"/>
                    </a:cubicBezTo>
                    <a:cubicBezTo>
                      <a:pt x="18" y="5"/>
                      <a:pt x="19" y="5"/>
                      <a:pt x="19" y="5"/>
                    </a:cubicBezTo>
                    <a:cubicBezTo>
                      <a:pt x="20" y="3"/>
                      <a:pt x="20" y="3"/>
                      <a:pt x="20" y="3"/>
                    </a:cubicBezTo>
                    <a:cubicBezTo>
                      <a:pt x="20" y="4"/>
                      <a:pt x="21" y="4"/>
                      <a:pt x="22" y="5"/>
                    </a:cubicBezTo>
                    <a:cubicBezTo>
                      <a:pt x="21" y="6"/>
                      <a:pt x="21" y="6"/>
                      <a:pt x="21" y="6"/>
                    </a:cubicBezTo>
                    <a:cubicBezTo>
                      <a:pt x="21" y="7"/>
                      <a:pt x="21" y="7"/>
                      <a:pt x="21" y="8"/>
                    </a:cubicBezTo>
                    <a:cubicBezTo>
                      <a:pt x="21" y="8"/>
                      <a:pt x="22" y="8"/>
                      <a:pt x="22" y="8"/>
                    </a:cubicBezTo>
                    <a:cubicBezTo>
                      <a:pt x="23" y="6"/>
                      <a:pt x="23" y="6"/>
                      <a:pt x="23" y="6"/>
                    </a:cubicBezTo>
                    <a:cubicBezTo>
                      <a:pt x="24" y="7"/>
                      <a:pt x="25" y="8"/>
                      <a:pt x="25" y="9"/>
                    </a:cubicBezTo>
                    <a:cubicBezTo>
                      <a:pt x="24" y="10"/>
                      <a:pt x="24" y="10"/>
                      <a:pt x="24" y="10"/>
                    </a:cubicBezTo>
                    <a:cubicBezTo>
                      <a:pt x="24" y="10"/>
                      <a:pt x="23" y="10"/>
                      <a:pt x="24" y="10"/>
                    </a:cubicBezTo>
                    <a:cubicBezTo>
                      <a:pt x="24" y="11"/>
                      <a:pt x="24" y="11"/>
                      <a:pt x="24" y="11"/>
                    </a:cubicBezTo>
                    <a:cubicBezTo>
                      <a:pt x="26" y="10"/>
                      <a:pt x="26" y="10"/>
                      <a:pt x="26" y="10"/>
                    </a:cubicBezTo>
                    <a:cubicBezTo>
                      <a:pt x="26" y="11"/>
                      <a:pt x="26" y="12"/>
                      <a:pt x="26" y="13"/>
                    </a:cubicBezTo>
                    <a:cubicBezTo>
                      <a:pt x="25" y="13"/>
                      <a:pt x="25" y="13"/>
                      <a:pt x="25" y="13"/>
                    </a:cubicBezTo>
                    <a:cubicBezTo>
                      <a:pt x="24" y="13"/>
                      <a:pt x="24" y="13"/>
                      <a:pt x="24" y="14"/>
                    </a:cubicBezTo>
                    <a:cubicBezTo>
                      <a:pt x="24" y="15"/>
                      <a:pt x="24" y="15"/>
                      <a:pt x="25" y="15"/>
                    </a:cubicBezTo>
                    <a:cubicBezTo>
                      <a:pt x="27" y="15"/>
                      <a:pt x="27" y="15"/>
                      <a:pt x="27" y="15"/>
                    </a:cubicBezTo>
                    <a:cubicBezTo>
                      <a:pt x="26" y="16"/>
                      <a:pt x="26" y="17"/>
                      <a:pt x="26" y="18"/>
                    </a:cubicBezTo>
                    <a:cubicBezTo>
                      <a:pt x="25" y="17"/>
                      <a:pt x="25" y="17"/>
                      <a:pt x="25" y="17"/>
                    </a:cubicBezTo>
                    <a:cubicBezTo>
                      <a:pt x="24" y="17"/>
                      <a:pt x="24" y="17"/>
                      <a:pt x="24" y="18"/>
                    </a:cubicBezTo>
                    <a:cubicBezTo>
                      <a:pt x="24" y="18"/>
                      <a:pt x="24" y="18"/>
                      <a:pt x="24" y="19"/>
                    </a:cubicBezTo>
                    <a:cubicBezTo>
                      <a:pt x="25" y="19"/>
                      <a:pt x="25" y="19"/>
                      <a:pt x="25" y="19"/>
                    </a:cubicBezTo>
                    <a:cubicBezTo>
                      <a:pt x="25" y="20"/>
                      <a:pt x="24" y="21"/>
                      <a:pt x="24" y="2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86" name="Freeform 538"/>
              <p:cNvSpPr/>
              <p:nvPr/>
            </p:nvSpPr>
            <p:spPr bwMode="auto">
              <a:xfrm>
                <a:off x="4307" y="1466"/>
                <a:ext cx="10" cy="19"/>
              </a:xfrm>
              <a:custGeom>
                <a:gdLst>
                  <a:gd name="T0" fmla="*/ 3 w 5"/>
                  <a:gd name="T1" fmla="*/ 6 h 10"/>
                  <a:gd name="T2" fmla="*/ 3 w 5"/>
                  <a:gd name="T3" fmla="*/ 1 h 10"/>
                  <a:gd name="T4" fmla="*/ 2 w 5"/>
                  <a:gd name="T5" fmla="*/ 0 h 10"/>
                  <a:gd name="T6" fmla="*/ 2 w 5"/>
                  <a:gd name="T7" fmla="*/ 1 h 10"/>
                  <a:gd name="T8" fmla="*/ 2 w 5"/>
                  <a:gd name="T9" fmla="*/ 6 h 10"/>
                  <a:gd name="T10" fmla="*/ 0 w 5"/>
                  <a:gd name="T11" fmla="*/ 8 h 10"/>
                  <a:gd name="T12" fmla="*/ 3 w 5"/>
                  <a:gd name="T13" fmla="*/ 10 h 10"/>
                  <a:gd name="T14" fmla="*/ 5 w 5"/>
                  <a:gd name="T15" fmla="*/ 8 h 10"/>
                  <a:gd name="T16" fmla="*/ 3 w 5"/>
                  <a:gd name="T17" fmla="*/ 6 h 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 h="10">
                    <a:moveTo>
                      <a:pt x="3" y="6"/>
                    </a:moveTo>
                    <a:cubicBezTo>
                      <a:pt x="3" y="1"/>
                      <a:pt x="3" y="1"/>
                      <a:pt x="3" y="1"/>
                    </a:cubicBezTo>
                    <a:cubicBezTo>
                      <a:pt x="3" y="0"/>
                      <a:pt x="3" y="0"/>
                      <a:pt x="2" y="0"/>
                    </a:cubicBezTo>
                    <a:cubicBezTo>
                      <a:pt x="2" y="0"/>
                      <a:pt x="2" y="0"/>
                      <a:pt x="2" y="1"/>
                    </a:cubicBezTo>
                    <a:cubicBezTo>
                      <a:pt x="2" y="6"/>
                      <a:pt x="2" y="6"/>
                      <a:pt x="2" y="6"/>
                    </a:cubicBezTo>
                    <a:cubicBezTo>
                      <a:pt x="1" y="6"/>
                      <a:pt x="0" y="7"/>
                      <a:pt x="0" y="8"/>
                    </a:cubicBezTo>
                    <a:cubicBezTo>
                      <a:pt x="1" y="9"/>
                      <a:pt x="1" y="10"/>
                      <a:pt x="3" y="10"/>
                    </a:cubicBezTo>
                    <a:cubicBezTo>
                      <a:pt x="4" y="10"/>
                      <a:pt x="5" y="9"/>
                      <a:pt x="5" y="8"/>
                    </a:cubicBezTo>
                    <a:cubicBezTo>
                      <a:pt x="5" y="7"/>
                      <a:pt x="4" y="6"/>
                      <a:pt x="3" y="6"/>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87" name="Freeform 539"/>
              <p:cNvSpPr/>
              <p:nvPr/>
            </p:nvSpPr>
            <p:spPr bwMode="auto">
              <a:xfrm>
                <a:off x="4309" y="1487"/>
                <a:ext cx="6" cy="10"/>
              </a:xfrm>
              <a:custGeom>
                <a:gdLst>
                  <a:gd name="T0" fmla="*/ 0 w 3"/>
                  <a:gd name="T1" fmla="*/ 0 h 5"/>
                  <a:gd name="T2" fmla="*/ 1 w 3"/>
                  <a:gd name="T3" fmla="*/ 4 h 5"/>
                  <a:gd name="T4" fmla="*/ 2 w 3"/>
                  <a:gd name="T5" fmla="*/ 5 h 5"/>
                  <a:gd name="T6" fmla="*/ 3 w 3"/>
                  <a:gd name="T7" fmla="*/ 4 h 5"/>
                  <a:gd name="T8" fmla="*/ 3 w 3"/>
                  <a:gd name="T9" fmla="*/ 0 h 5"/>
                  <a:gd name="T10" fmla="*/ 2 w 3"/>
                  <a:gd name="T11" fmla="*/ 0 h 5"/>
                  <a:gd name="T12" fmla="*/ 0 w 3"/>
                  <a:gd name="T13" fmla="*/ 0 h 5"/>
                </a:gdLst>
                <a:cxnLst>
                  <a:cxn ang="0">
                    <a:pos x="T0" y="T1"/>
                  </a:cxn>
                  <a:cxn ang="0">
                    <a:pos x="T2" y="T3"/>
                  </a:cxn>
                  <a:cxn ang="0">
                    <a:pos x="T4" y="T5"/>
                  </a:cxn>
                  <a:cxn ang="0">
                    <a:pos x="T6" y="T7"/>
                  </a:cxn>
                  <a:cxn ang="0">
                    <a:pos x="T8" y="T9"/>
                  </a:cxn>
                  <a:cxn ang="0">
                    <a:pos x="T10" y="T11"/>
                  </a:cxn>
                  <a:cxn ang="0">
                    <a:pos x="T12" y="T13"/>
                  </a:cxn>
                </a:cxnLst>
                <a:rect l="0" t="0" r="r" b="b"/>
                <a:pathLst>
                  <a:path w="3" h="5">
                    <a:moveTo>
                      <a:pt x="0" y="0"/>
                    </a:moveTo>
                    <a:cubicBezTo>
                      <a:pt x="1" y="4"/>
                      <a:pt x="1" y="4"/>
                      <a:pt x="1" y="4"/>
                    </a:cubicBezTo>
                    <a:cubicBezTo>
                      <a:pt x="1" y="5"/>
                      <a:pt x="1" y="5"/>
                      <a:pt x="2" y="5"/>
                    </a:cubicBezTo>
                    <a:cubicBezTo>
                      <a:pt x="2" y="5"/>
                      <a:pt x="3" y="4"/>
                      <a:pt x="3" y="4"/>
                    </a:cubicBezTo>
                    <a:cubicBezTo>
                      <a:pt x="3" y="0"/>
                      <a:pt x="3" y="0"/>
                      <a:pt x="3" y="0"/>
                    </a:cubicBezTo>
                    <a:cubicBezTo>
                      <a:pt x="2" y="0"/>
                      <a:pt x="2" y="0"/>
                      <a:pt x="2" y="0"/>
                    </a:cubicBezTo>
                    <a:cubicBezTo>
                      <a:pt x="1" y="0"/>
                      <a:pt x="1" y="0"/>
                      <a:pt x="0"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88" name="Freeform 540"/>
              <p:cNvSpPr>
                <a:spLocks noEditPoints="1"/>
              </p:cNvSpPr>
              <p:nvPr/>
            </p:nvSpPr>
            <p:spPr bwMode="auto">
              <a:xfrm>
                <a:off x="4630" y="1028"/>
                <a:ext cx="57" cy="57"/>
              </a:xfrm>
              <a:custGeom>
                <a:gdLst>
                  <a:gd name="T0" fmla="*/ 1 w 29"/>
                  <a:gd name="T1" fmla="*/ 15 h 29"/>
                  <a:gd name="T2" fmla="*/ 29 w 29"/>
                  <a:gd name="T3" fmla="*/ 14 h 29"/>
                  <a:gd name="T4" fmla="*/ 24 w 29"/>
                  <a:gd name="T5" fmla="*/ 22 h 29"/>
                  <a:gd name="T6" fmla="*/ 21 w 29"/>
                  <a:gd name="T7" fmla="*/ 21 h 29"/>
                  <a:gd name="T8" fmla="*/ 23 w 29"/>
                  <a:gd name="T9" fmla="*/ 24 h 29"/>
                  <a:gd name="T10" fmla="*/ 20 w 29"/>
                  <a:gd name="T11" fmla="*/ 24 h 29"/>
                  <a:gd name="T12" fmla="*/ 18 w 29"/>
                  <a:gd name="T13" fmla="*/ 24 h 29"/>
                  <a:gd name="T14" fmla="*/ 16 w 29"/>
                  <a:gd name="T15" fmla="*/ 27 h 29"/>
                  <a:gd name="T16" fmla="*/ 15 w 29"/>
                  <a:gd name="T17" fmla="*/ 24 h 29"/>
                  <a:gd name="T18" fmla="*/ 14 w 29"/>
                  <a:gd name="T19" fmla="*/ 27 h 29"/>
                  <a:gd name="T20" fmla="*/ 12 w 29"/>
                  <a:gd name="T21" fmla="*/ 25 h 29"/>
                  <a:gd name="T22" fmla="*/ 10 w 29"/>
                  <a:gd name="T23" fmla="*/ 24 h 29"/>
                  <a:gd name="T24" fmla="*/ 7 w 29"/>
                  <a:gd name="T25" fmla="*/ 24 h 29"/>
                  <a:gd name="T26" fmla="*/ 8 w 29"/>
                  <a:gd name="T27" fmla="*/ 21 h 29"/>
                  <a:gd name="T28" fmla="*/ 6 w 29"/>
                  <a:gd name="T29" fmla="*/ 23 h 29"/>
                  <a:gd name="T30" fmla="*/ 5 w 29"/>
                  <a:gd name="T31" fmla="*/ 19 h 29"/>
                  <a:gd name="T32" fmla="*/ 5 w 29"/>
                  <a:gd name="T33" fmla="*/ 18 h 29"/>
                  <a:gd name="T34" fmla="*/ 3 w 29"/>
                  <a:gd name="T35" fmla="*/ 16 h 29"/>
                  <a:gd name="T36" fmla="*/ 6 w 29"/>
                  <a:gd name="T37" fmla="*/ 15 h 29"/>
                  <a:gd name="T38" fmla="*/ 3 w 29"/>
                  <a:gd name="T39" fmla="*/ 14 h 29"/>
                  <a:gd name="T40" fmla="*/ 5 w 29"/>
                  <a:gd name="T41" fmla="*/ 12 h 29"/>
                  <a:gd name="T42" fmla="*/ 5 w 29"/>
                  <a:gd name="T43" fmla="*/ 10 h 29"/>
                  <a:gd name="T44" fmla="*/ 5 w 29"/>
                  <a:gd name="T45" fmla="*/ 7 h 29"/>
                  <a:gd name="T46" fmla="*/ 8 w 29"/>
                  <a:gd name="T47" fmla="*/ 8 h 29"/>
                  <a:gd name="T48" fmla="*/ 7 w 29"/>
                  <a:gd name="T49" fmla="*/ 6 h 29"/>
                  <a:gd name="T50" fmla="*/ 10 w 29"/>
                  <a:gd name="T51" fmla="*/ 5 h 29"/>
                  <a:gd name="T52" fmla="*/ 11 w 29"/>
                  <a:gd name="T53" fmla="*/ 5 h 29"/>
                  <a:gd name="T54" fmla="*/ 14 w 29"/>
                  <a:gd name="T55" fmla="*/ 3 h 29"/>
                  <a:gd name="T56" fmla="*/ 15 w 29"/>
                  <a:gd name="T57" fmla="*/ 5 h 29"/>
                  <a:gd name="T58" fmla="*/ 15 w 29"/>
                  <a:gd name="T59" fmla="*/ 3 h 29"/>
                  <a:gd name="T60" fmla="*/ 18 w 29"/>
                  <a:gd name="T61" fmla="*/ 5 h 29"/>
                  <a:gd name="T62" fmla="*/ 19 w 29"/>
                  <a:gd name="T63" fmla="*/ 5 h 29"/>
                  <a:gd name="T64" fmla="*/ 22 w 29"/>
                  <a:gd name="T65" fmla="*/ 5 h 29"/>
                  <a:gd name="T66" fmla="*/ 21 w 29"/>
                  <a:gd name="T67" fmla="*/ 8 h 29"/>
                  <a:gd name="T68" fmla="*/ 24 w 29"/>
                  <a:gd name="T69" fmla="*/ 7 h 29"/>
                  <a:gd name="T70" fmla="*/ 24 w 29"/>
                  <a:gd name="T71" fmla="*/ 10 h 29"/>
                  <a:gd name="T72" fmla="*/ 25 w 29"/>
                  <a:gd name="T73" fmla="*/ 11 h 29"/>
                  <a:gd name="T74" fmla="*/ 27 w 29"/>
                  <a:gd name="T75" fmla="*/ 13 h 29"/>
                  <a:gd name="T76" fmla="*/ 24 w 29"/>
                  <a:gd name="T77" fmla="*/ 14 h 29"/>
                  <a:gd name="T78" fmla="*/ 27 w 29"/>
                  <a:gd name="T79" fmla="*/ 15 h 29"/>
                  <a:gd name="T80" fmla="*/ 25 w 29"/>
                  <a:gd name="T81" fmla="*/ 18 h 29"/>
                  <a:gd name="T82" fmla="*/ 24 w 29"/>
                  <a:gd name="T83" fmla="*/ 19 h 29"/>
                  <a:gd name="T84" fmla="*/ 24 w 29"/>
                  <a:gd name="T85" fmla="*/ 22 h 2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8" h="28">
                    <a:moveTo>
                      <a:pt x="14" y="0"/>
                    </a:moveTo>
                    <a:cubicBezTo>
                      <a:pt x="7" y="1"/>
                      <a:pt x="0" y="7"/>
                      <a:pt x="1" y="15"/>
                    </a:cubicBezTo>
                    <a:cubicBezTo>
                      <a:pt x="1" y="23"/>
                      <a:pt x="7" y="29"/>
                      <a:pt x="15" y="29"/>
                    </a:cubicBezTo>
                    <a:cubicBezTo>
                      <a:pt x="23" y="29"/>
                      <a:pt x="29" y="22"/>
                      <a:pt x="29" y="14"/>
                    </a:cubicBezTo>
                    <a:cubicBezTo>
                      <a:pt x="29" y="6"/>
                      <a:pt x="22" y="0"/>
                      <a:pt x="14" y="0"/>
                    </a:cubicBezTo>
                    <a:close/>
                    <a:moveTo>
                      <a:pt x="24" y="22"/>
                    </a:moveTo>
                    <a:cubicBezTo>
                      <a:pt x="23" y="21"/>
                      <a:pt x="23" y="21"/>
                      <a:pt x="23" y="21"/>
                    </a:cubicBezTo>
                    <a:cubicBezTo>
                      <a:pt x="22" y="21"/>
                      <a:pt x="22" y="21"/>
                      <a:pt x="21" y="21"/>
                    </a:cubicBezTo>
                    <a:cubicBezTo>
                      <a:pt x="21" y="21"/>
                      <a:pt x="21" y="22"/>
                      <a:pt x="21" y="22"/>
                    </a:cubicBezTo>
                    <a:cubicBezTo>
                      <a:pt x="23" y="24"/>
                      <a:pt x="23" y="24"/>
                      <a:pt x="23" y="24"/>
                    </a:cubicBezTo>
                    <a:cubicBezTo>
                      <a:pt x="22" y="24"/>
                      <a:pt x="21" y="25"/>
                      <a:pt x="20" y="25"/>
                    </a:cubicBezTo>
                    <a:cubicBezTo>
                      <a:pt x="20" y="24"/>
                      <a:pt x="20" y="24"/>
                      <a:pt x="20" y="24"/>
                    </a:cubicBezTo>
                    <a:cubicBezTo>
                      <a:pt x="19" y="24"/>
                      <a:pt x="19" y="23"/>
                      <a:pt x="19" y="24"/>
                    </a:cubicBezTo>
                    <a:cubicBezTo>
                      <a:pt x="18" y="24"/>
                      <a:pt x="18" y="24"/>
                      <a:pt x="18" y="24"/>
                    </a:cubicBezTo>
                    <a:cubicBezTo>
                      <a:pt x="19" y="26"/>
                      <a:pt x="19" y="26"/>
                      <a:pt x="19" y="26"/>
                    </a:cubicBezTo>
                    <a:cubicBezTo>
                      <a:pt x="18" y="26"/>
                      <a:pt x="17" y="26"/>
                      <a:pt x="16" y="27"/>
                    </a:cubicBezTo>
                    <a:cubicBezTo>
                      <a:pt x="16" y="25"/>
                      <a:pt x="16" y="25"/>
                      <a:pt x="16" y="25"/>
                    </a:cubicBezTo>
                    <a:cubicBezTo>
                      <a:pt x="16" y="24"/>
                      <a:pt x="15" y="24"/>
                      <a:pt x="15" y="24"/>
                    </a:cubicBezTo>
                    <a:cubicBezTo>
                      <a:pt x="14" y="24"/>
                      <a:pt x="14" y="24"/>
                      <a:pt x="14" y="25"/>
                    </a:cubicBezTo>
                    <a:cubicBezTo>
                      <a:pt x="14" y="27"/>
                      <a:pt x="14" y="27"/>
                      <a:pt x="14" y="27"/>
                    </a:cubicBezTo>
                    <a:cubicBezTo>
                      <a:pt x="13" y="26"/>
                      <a:pt x="12" y="26"/>
                      <a:pt x="11" y="26"/>
                    </a:cubicBezTo>
                    <a:cubicBezTo>
                      <a:pt x="12" y="25"/>
                      <a:pt x="12" y="25"/>
                      <a:pt x="12" y="25"/>
                    </a:cubicBezTo>
                    <a:cubicBezTo>
                      <a:pt x="12" y="24"/>
                      <a:pt x="12" y="24"/>
                      <a:pt x="11" y="24"/>
                    </a:cubicBezTo>
                    <a:cubicBezTo>
                      <a:pt x="11" y="24"/>
                      <a:pt x="10" y="24"/>
                      <a:pt x="10" y="24"/>
                    </a:cubicBezTo>
                    <a:cubicBezTo>
                      <a:pt x="10" y="26"/>
                      <a:pt x="10" y="26"/>
                      <a:pt x="10" y="26"/>
                    </a:cubicBezTo>
                    <a:cubicBezTo>
                      <a:pt x="9" y="25"/>
                      <a:pt x="8" y="25"/>
                      <a:pt x="7" y="24"/>
                    </a:cubicBezTo>
                    <a:cubicBezTo>
                      <a:pt x="8" y="23"/>
                      <a:pt x="8" y="23"/>
                      <a:pt x="8" y="23"/>
                    </a:cubicBezTo>
                    <a:cubicBezTo>
                      <a:pt x="9" y="22"/>
                      <a:pt x="9" y="22"/>
                      <a:pt x="8" y="21"/>
                    </a:cubicBezTo>
                    <a:cubicBezTo>
                      <a:pt x="8" y="21"/>
                      <a:pt x="7" y="21"/>
                      <a:pt x="7" y="21"/>
                    </a:cubicBezTo>
                    <a:cubicBezTo>
                      <a:pt x="6" y="23"/>
                      <a:pt x="6" y="23"/>
                      <a:pt x="6" y="23"/>
                    </a:cubicBezTo>
                    <a:cubicBezTo>
                      <a:pt x="5" y="22"/>
                      <a:pt x="5" y="21"/>
                      <a:pt x="4" y="20"/>
                    </a:cubicBezTo>
                    <a:cubicBezTo>
                      <a:pt x="5" y="19"/>
                      <a:pt x="5" y="19"/>
                      <a:pt x="5" y="19"/>
                    </a:cubicBezTo>
                    <a:cubicBezTo>
                      <a:pt x="6" y="19"/>
                      <a:pt x="6" y="19"/>
                      <a:pt x="6" y="19"/>
                    </a:cubicBezTo>
                    <a:cubicBezTo>
                      <a:pt x="6" y="18"/>
                      <a:pt x="5" y="18"/>
                      <a:pt x="5" y="18"/>
                    </a:cubicBezTo>
                    <a:cubicBezTo>
                      <a:pt x="4" y="19"/>
                      <a:pt x="4" y="19"/>
                      <a:pt x="4" y="19"/>
                    </a:cubicBezTo>
                    <a:cubicBezTo>
                      <a:pt x="3" y="18"/>
                      <a:pt x="3" y="17"/>
                      <a:pt x="3" y="16"/>
                    </a:cubicBezTo>
                    <a:cubicBezTo>
                      <a:pt x="5" y="16"/>
                      <a:pt x="5" y="16"/>
                      <a:pt x="5" y="16"/>
                    </a:cubicBezTo>
                    <a:cubicBezTo>
                      <a:pt x="5" y="16"/>
                      <a:pt x="6" y="15"/>
                      <a:pt x="6" y="15"/>
                    </a:cubicBezTo>
                    <a:cubicBezTo>
                      <a:pt x="5" y="14"/>
                      <a:pt x="5" y="14"/>
                      <a:pt x="5" y="14"/>
                    </a:cubicBezTo>
                    <a:cubicBezTo>
                      <a:pt x="3" y="14"/>
                      <a:pt x="3" y="14"/>
                      <a:pt x="3" y="14"/>
                    </a:cubicBezTo>
                    <a:cubicBezTo>
                      <a:pt x="3" y="13"/>
                      <a:pt x="3" y="12"/>
                      <a:pt x="3" y="11"/>
                    </a:cubicBezTo>
                    <a:cubicBezTo>
                      <a:pt x="5" y="12"/>
                      <a:pt x="5" y="12"/>
                      <a:pt x="5" y="12"/>
                    </a:cubicBezTo>
                    <a:cubicBezTo>
                      <a:pt x="5" y="12"/>
                      <a:pt x="5" y="11"/>
                      <a:pt x="6" y="11"/>
                    </a:cubicBezTo>
                    <a:cubicBezTo>
                      <a:pt x="6" y="11"/>
                      <a:pt x="6" y="10"/>
                      <a:pt x="5" y="10"/>
                    </a:cubicBezTo>
                    <a:cubicBezTo>
                      <a:pt x="4" y="10"/>
                      <a:pt x="4" y="10"/>
                      <a:pt x="4" y="10"/>
                    </a:cubicBezTo>
                    <a:cubicBezTo>
                      <a:pt x="4" y="9"/>
                      <a:pt x="5" y="8"/>
                      <a:pt x="5" y="7"/>
                    </a:cubicBezTo>
                    <a:cubicBezTo>
                      <a:pt x="7" y="8"/>
                      <a:pt x="7" y="8"/>
                      <a:pt x="7" y="8"/>
                    </a:cubicBezTo>
                    <a:cubicBezTo>
                      <a:pt x="7" y="9"/>
                      <a:pt x="8" y="9"/>
                      <a:pt x="8" y="8"/>
                    </a:cubicBezTo>
                    <a:cubicBezTo>
                      <a:pt x="8" y="8"/>
                      <a:pt x="8" y="7"/>
                      <a:pt x="8" y="7"/>
                    </a:cubicBezTo>
                    <a:cubicBezTo>
                      <a:pt x="7" y="6"/>
                      <a:pt x="7" y="6"/>
                      <a:pt x="7" y="6"/>
                    </a:cubicBezTo>
                    <a:cubicBezTo>
                      <a:pt x="8" y="5"/>
                      <a:pt x="8" y="4"/>
                      <a:pt x="9" y="4"/>
                    </a:cubicBezTo>
                    <a:cubicBezTo>
                      <a:pt x="10" y="5"/>
                      <a:pt x="10" y="5"/>
                      <a:pt x="10" y="5"/>
                    </a:cubicBezTo>
                    <a:cubicBezTo>
                      <a:pt x="10" y="6"/>
                      <a:pt x="10" y="6"/>
                      <a:pt x="11" y="6"/>
                    </a:cubicBezTo>
                    <a:cubicBezTo>
                      <a:pt x="11" y="6"/>
                      <a:pt x="11" y="5"/>
                      <a:pt x="11" y="5"/>
                    </a:cubicBezTo>
                    <a:cubicBezTo>
                      <a:pt x="10" y="3"/>
                      <a:pt x="10" y="3"/>
                      <a:pt x="10" y="3"/>
                    </a:cubicBezTo>
                    <a:cubicBezTo>
                      <a:pt x="11" y="3"/>
                      <a:pt x="12" y="3"/>
                      <a:pt x="14" y="3"/>
                    </a:cubicBezTo>
                    <a:cubicBezTo>
                      <a:pt x="14" y="4"/>
                      <a:pt x="14" y="4"/>
                      <a:pt x="14" y="4"/>
                    </a:cubicBezTo>
                    <a:cubicBezTo>
                      <a:pt x="14" y="5"/>
                      <a:pt x="14" y="5"/>
                      <a:pt x="15" y="5"/>
                    </a:cubicBezTo>
                    <a:cubicBezTo>
                      <a:pt x="15" y="5"/>
                      <a:pt x="15" y="5"/>
                      <a:pt x="15" y="4"/>
                    </a:cubicBezTo>
                    <a:cubicBezTo>
                      <a:pt x="15" y="3"/>
                      <a:pt x="15" y="3"/>
                      <a:pt x="15" y="3"/>
                    </a:cubicBezTo>
                    <a:cubicBezTo>
                      <a:pt x="17" y="3"/>
                      <a:pt x="18" y="3"/>
                      <a:pt x="19" y="3"/>
                    </a:cubicBezTo>
                    <a:cubicBezTo>
                      <a:pt x="18" y="5"/>
                      <a:pt x="18" y="5"/>
                      <a:pt x="18" y="5"/>
                    </a:cubicBezTo>
                    <a:cubicBezTo>
                      <a:pt x="18" y="5"/>
                      <a:pt x="18" y="5"/>
                      <a:pt x="18" y="6"/>
                    </a:cubicBezTo>
                    <a:cubicBezTo>
                      <a:pt x="19" y="6"/>
                      <a:pt x="19" y="5"/>
                      <a:pt x="19" y="5"/>
                    </a:cubicBezTo>
                    <a:cubicBezTo>
                      <a:pt x="20" y="4"/>
                      <a:pt x="20" y="4"/>
                      <a:pt x="20" y="4"/>
                    </a:cubicBezTo>
                    <a:cubicBezTo>
                      <a:pt x="21" y="4"/>
                      <a:pt x="22" y="5"/>
                      <a:pt x="22" y="5"/>
                    </a:cubicBezTo>
                    <a:cubicBezTo>
                      <a:pt x="21" y="7"/>
                      <a:pt x="21" y="7"/>
                      <a:pt x="21" y="7"/>
                    </a:cubicBezTo>
                    <a:cubicBezTo>
                      <a:pt x="21" y="7"/>
                      <a:pt x="21" y="8"/>
                      <a:pt x="21" y="8"/>
                    </a:cubicBezTo>
                    <a:cubicBezTo>
                      <a:pt x="22" y="8"/>
                      <a:pt x="22" y="8"/>
                      <a:pt x="22" y="8"/>
                    </a:cubicBezTo>
                    <a:cubicBezTo>
                      <a:pt x="24" y="7"/>
                      <a:pt x="24" y="7"/>
                      <a:pt x="24" y="7"/>
                    </a:cubicBezTo>
                    <a:cubicBezTo>
                      <a:pt x="24" y="7"/>
                      <a:pt x="25" y="8"/>
                      <a:pt x="26" y="9"/>
                    </a:cubicBezTo>
                    <a:cubicBezTo>
                      <a:pt x="24" y="10"/>
                      <a:pt x="24" y="10"/>
                      <a:pt x="24" y="10"/>
                    </a:cubicBezTo>
                    <a:cubicBezTo>
                      <a:pt x="24" y="10"/>
                      <a:pt x="24" y="10"/>
                      <a:pt x="24" y="11"/>
                    </a:cubicBezTo>
                    <a:cubicBezTo>
                      <a:pt x="24" y="11"/>
                      <a:pt x="24" y="11"/>
                      <a:pt x="25" y="11"/>
                    </a:cubicBezTo>
                    <a:cubicBezTo>
                      <a:pt x="26" y="10"/>
                      <a:pt x="26" y="10"/>
                      <a:pt x="26" y="10"/>
                    </a:cubicBezTo>
                    <a:cubicBezTo>
                      <a:pt x="26" y="11"/>
                      <a:pt x="27" y="12"/>
                      <a:pt x="27" y="13"/>
                    </a:cubicBezTo>
                    <a:cubicBezTo>
                      <a:pt x="25" y="13"/>
                      <a:pt x="25" y="13"/>
                      <a:pt x="25" y="13"/>
                    </a:cubicBezTo>
                    <a:cubicBezTo>
                      <a:pt x="24" y="13"/>
                      <a:pt x="24" y="14"/>
                      <a:pt x="24" y="14"/>
                    </a:cubicBezTo>
                    <a:cubicBezTo>
                      <a:pt x="24" y="15"/>
                      <a:pt x="24" y="15"/>
                      <a:pt x="25" y="15"/>
                    </a:cubicBezTo>
                    <a:cubicBezTo>
                      <a:pt x="27" y="15"/>
                      <a:pt x="27" y="15"/>
                      <a:pt x="27" y="15"/>
                    </a:cubicBezTo>
                    <a:cubicBezTo>
                      <a:pt x="27" y="16"/>
                      <a:pt x="26" y="17"/>
                      <a:pt x="26" y="18"/>
                    </a:cubicBezTo>
                    <a:cubicBezTo>
                      <a:pt x="25" y="18"/>
                      <a:pt x="25" y="18"/>
                      <a:pt x="25" y="18"/>
                    </a:cubicBezTo>
                    <a:cubicBezTo>
                      <a:pt x="24" y="18"/>
                      <a:pt x="24" y="18"/>
                      <a:pt x="24" y="18"/>
                    </a:cubicBezTo>
                    <a:cubicBezTo>
                      <a:pt x="24" y="18"/>
                      <a:pt x="24" y="19"/>
                      <a:pt x="24" y="19"/>
                    </a:cubicBezTo>
                    <a:cubicBezTo>
                      <a:pt x="26" y="20"/>
                      <a:pt x="26" y="20"/>
                      <a:pt x="26" y="20"/>
                    </a:cubicBezTo>
                    <a:cubicBezTo>
                      <a:pt x="25" y="20"/>
                      <a:pt x="25" y="21"/>
                      <a:pt x="24" y="2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89" name="Freeform 541"/>
              <p:cNvSpPr/>
              <p:nvPr/>
            </p:nvSpPr>
            <p:spPr bwMode="auto">
              <a:xfrm>
                <a:off x="4655" y="1040"/>
                <a:ext cx="8" cy="21"/>
              </a:xfrm>
              <a:custGeom>
                <a:gdLst>
                  <a:gd name="T0" fmla="*/ 2 w 4"/>
                  <a:gd name="T1" fmla="*/ 7 h 11"/>
                  <a:gd name="T2" fmla="*/ 2 w 4"/>
                  <a:gd name="T3" fmla="*/ 1 h 11"/>
                  <a:gd name="T4" fmla="*/ 2 w 4"/>
                  <a:gd name="T5" fmla="*/ 0 h 11"/>
                  <a:gd name="T6" fmla="*/ 1 w 4"/>
                  <a:gd name="T7" fmla="*/ 1 h 11"/>
                  <a:gd name="T8" fmla="*/ 1 w 4"/>
                  <a:gd name="T9" fmla="*/ 7 h 11"/>
                  <a:gd name="T10" fmla="*/ 0 w 4"/>
                  <a:gd name="T11" fmla="*/ 8 h 11"/>
                  <a:gd name="T12" fmla="*/ 2 w 4"/>
                  <a:gd name="T13" fmla="*/ 11 h 11"/>
                  <a:gd name="T14" fmla="*/ 4 w 4"/>
                  <a:gd name="T15" fmla="*/ 8 h 11"/>
                  <a:gd name="T16" fmla="*/ 2 w 4"/>
                  <a:gd name="T17" fmla="*/ 7 h 1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 h="11">
                    <a:moveTo>
                      <a:pt x="2" y="7"/>
                    </a:moveTo>
                    <a:cubicBezTo>
                      <a:pt x="2" y="1"/>
                      <a:pt x="2" y="1"/>
                      <a:pt x="2" y="1"/>
                    </a:cubicBezTo>
                    <a:cubicBezTo>
                      <a:pt x="2" y="1"/>
                      <a:pt x="2" y="0"/>
                      <a:pt x="2" y="0"/>
                    </a:cubicBezTo>
                    <a:cubicBezTo>
                      <a:pt x="1" y="0"/>
                      <a:pt x="1" y="1"/>
                      <a:pt x="1" y="1"/>
                    </a:cubicBezTo>
                    <a:cubicBezTo>
                      <a:pt x="1" y="7"/>
                      <a:pt x="1" y="7"/>
                      <a:pt x="1" y="7"/>
                    </a:cubicBezTo>
                    <a:cubicBezTo>
                      <a:pt x="0" y="7"/>
                      <a:pt x="0" y="8"/>
                      <a:pt x="0" y="8"/>
                    </a:cubicBezTo>
                    <a:cubicBezTo>
                      <a:pt x="0" y="10"/>
                      <a:pt x="1" y="11"/>
                      <a:pt x="2" y="11"/>
                    </a:cubicBezTo>
                    <a:cubicBezTo>
                      <a:pt x="3" y="10"/>
                      <a:pt x="4" y="10"/>
                      <a:pt x="4" y="8"/>
                    </a:cubicBezTo>
                    <a:cubicBezTo>
                      <a:pt x="4" y="8"/>
                      <a:pt x="3" y="7"/>
                      <a:pt x="2" y="7"/>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90" name="Freeform 542"/>
              <p:cNvSpPr/>
              <p:nvPr/>
            </p:nvSpPr>
            <p:spPr bwMode="auto">
              <a:xfrm>
                <a:off x="4657" y="1061"/>
                <a:ext cx="4" cy="10"/>
              </a:xfrm>
              <a:custGeom>
                <a:gdLst>
                  <a:gd name="T0" fmla="*/ 0 w 2"/>
                  <a:gd name="T1" fmla="*/ 0 h 5"/>
                  <a:gd name="T2" fmla="*/ 0 w 2"/>
                  <a:gd name="T3" fmla="*/ 4 h 5"/>
                  <a:gd name="T4" fmla="*/ 1 w 2"/>
                  <a:gd name="T5" fmla="*/ 5 h 5"/>
                  <a:gd name="T6" fmla="*/ 2 w 2"/>
                  <a:gd name="T7" fmla="*/ 4 h 5"/>
                  <a:gd name="T8" fmla="*/ 2 w 2"/>
                  <a:gd name="T9" fmla="*/ 0 h 5"/>
                  <a:gd name="T10" fmla="*/ 1 w 2"/>
                  <a:gd name="T11" fmla="*/ 0 h 5"/>
                  <a:gd name="T12" fmla="*/ 0 w 2"/>
                  <a:gd name="T13" fmla="*/ 0 h 5"/>
                </a:gdLst>
                <a:cxnLst>
                  <a:cxn ang="0">
                    <a:pos x="T0" y="T1"/>
                  </a:cxn>
                  <a:cxn ang="0">
                    <a:pos x="T2" y="T3"/>
                  </a:cxn>
                  <a:cxn ang="0">
                    <a:pos x="T4" y="T5"/>
                  </a:cxn>
                  <a:cxn ang="0">
                    <a:pos x="T6" y="T7"/>
                  </a:cxn>
                  <a:cxn ang="0">
                    <a:pos x="T8" y="T9"/>
                  </a:cxn>
                  <a:cxn ang="0">
                    <a:pos x="T10" y="T11"/>
                  </a:cxn>
                  <a:cxn ang="0">
                    <a:pos x="T12" y="T13"/>
                  </a:cxn>
                </a:cxnLst>
                <a:rect l="0" t="0" r="r" b="b"/>
                <a:pathLst>
                  <a:path w="2" h="5">
                    <a:moveTo>
                      <a:pt x="0" y="0"/>
                    </a:moveTo>
                    <a:cubicBezTo>
                      <a:pt x="0" y="4"/>
                      <a:pt x="0" y="4"/>
                      <a:pt x="0" y="4"/>
                    </a:cubicBezTo>
                    <a:cubicBezTo>
                      <a:pt x="0" y="5"/>
                      <a:pt x="0" y="5"/>
                      <a:pt x="1" y="5"/>
                    </a:cubicBezTo>
                    <a:cubicBezTo>
                      <a:pt x="2" y="5"/>
                      <a:pt x="2" y="5"/>
                      <a:pt x="2" y="4"/>
                    </a:cubicBezTo>
                    <a:cubicBezTo>
                      <a:pt x="2" y="0"/>
                      <a:pt x="2" y="0"/>
                      <a:pt x="2" y="0"/>
                    </a:cubicBezTo>
                    <a:cubicBezTo>
                      <a:pt x="2" y="0"/>
                      <a:pt x="1" y="0"/>
                      <a:pt x="1" y="0"/>
                    </a:cubicBezTo>
                    <a:cubicBezTo>
                      <a:pt x="0" y="0"/>
                      <a:pt x="0" y="0"/>
                      <a:pt x="0"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91" name="Freeform 543"/>
              <p:cNvSpPr>
                <a:spLocks noEditPoints="1"/>
              </p:cNvSpPr>
              <p:nvPr/>
            </p:nvSpPr>
            <p:spPr bwMode="auto">
              <a:xfrm>
                <a:off x="4317" y="406"/>
                <a:ext cx="227" cy="227"/>
              </a:xfrm>
              <a:custGeom>
                <a:gdLst>
                  <a:gd name="T0" fmla="*/ 1 w 116"/>
                  <a:gd name="T1" fmla="*/ 59 h 116"/>
                  <a:gd name="T2" fmla="*/ 116 w 116"/>
                  <a:gd name="T3" fmla="*/ 57 h 116"/>
                  <a:gd name="T4" fmla="*/ 96 w 116"/>
                  <a:gd name="T5" fmla="*/ 89 h 116"/>
                  <a:gd name="T6" fmla="*/ 85 w 116"/>
                  <a:gd name="T7" fmla="*/ 84 h 116"/>
                  <a:gd name="T8" fmla="*/ 91 w 116"/>
                  <a:gd name="T9" fmla="*/ 95 h 116"/>
                  <a:gd name="T10" fmla="*/ 78 w 116"/>
                  <a:gd name="T11" fmla="*/ 96 h 116"/>
                  <a:gd name="T12" fmla="*/ 73 w 116"/>
                  <a:gd name="T13" fmla="*/ 98 h 116"/>
                  <a:gd name="T14" fmla="*/ 63 w 116"/>
                  <a:gd name="T15" fmla="*/ 107 h 116"/>
                  <a:gd name="T16" fmla="*/ 59 w 116"/>
                  <a:gd name="T17" fmla="*/ 96 h 116"/>
                  <a:gd name="T18" fmla="*/ 55 w 116"/>
                  <a:gd name="T19" fmla="*/ 107 h 116"/>
                  <a:gd name="T20" fmla="*/ 45 w 116"/>
                  <a:gd name="T21" fmla="*/ 99 h 116"/>
                  <a:gd name="T22" fmla="*/ 40 w 116"/>
                  <a:gd name="T23" fmla="*/ 97 h 116"/>
                  <a:gd name="T24" fmla="*/ 27 w 116"/>
                  <a:gd name="T25" fmla="*/ 96 h 116"/>
                  <a:gd name="T26" fmla="*/ 32 w 116"/>
                  <a:gd name="T27" fmla="*/ 85 h 116"/>
                  <a:gd name="T28" fmla="*/ 22 w 116"/>
                  <a:gd name="T29" fmla="*/ 91 h 116"/>
                  <a:gd name="T30" fmla="*/ 20 w 116"/>
                  <a:gd name="T31" fmla="*/ 78 h 116"/>
                  <a:gd name="T32" fmla="*/ 18 w 116"/>
                  <a:gd name="T33" fmla="*/ 73 h 116"/>
                  <a:gd name="T34" fmla="*/ 10 w 116"/>
                  <a:gd name="T35" fmla="*/ 63 h 116"/>
                  <a:gd name="T36" fmla="*/ 21 w 116"/>
                  <a:gd name="T37" fmla="*/ 59 h 116"/>
                  <a:gd name="T38" fmla="*/ 10 w 116"/>
                  <a:gd name="T39" fmla="*/ 55 h 116"/>
                  <a:gd name="T40" fmla="*/ 18 w 116"/>
                  <a:gd name="T41" fmla="*/ 46 h 116"/>
                  <a:gd name="T42" fmla="*/ 19 w 116"/>
                  <a:gd name="T43" fmla="*/ 41 h 116"/>
                  <a:gd name="T44" fmla="*/ 20 w 116"/>
                  <a:gd name="T45" fmla="*/ 27 h 116"/>
                  <a:gd name="T46" fmla="*/ 31 w 116"/>
                  <a:gd name="T47" fmla="*/ 32 h 116"/>
                  <a:gd name="T48" fmla="*/ 26 w 116"/>
                  <a:gd name="T49" fmla="*/ 22 h 116"/>
                  <a:gd name="T50" fmla="*/ 39 w 116"/>
                  <a:gd name="T51" fmla="*/ 20 h 116"/>
                  <a:gd name="T52" fmla="*/ 44 w 116"/>
                  <a:gd name="T53" fmla="*/ 18 h 116"/>
                  <a:gd name="T54" fmla="*/ 53 w 116"/>
                  <a:gd name="T55" fmla="*/ 10 h 116"/>
                  <a:gd name="T56" fmla="*/ 57 w 116"/>
                  <a:gd name="T57" fmla="*/ 21 h 116"/>
                  <a:gd name="T58" fmla="*/ 61 w 116"/>
                  <a:gd name="T59" fmla="*/ 9 h 116"/>
                  <a:gd name="T60" fmla="*/ 71 w 116"/>
                  <a:gd name="T61" fmla="*/ 18 h 116"/>
                  <a:gd name="T62" fmla="*/ 76 w 116"/>
                  <a:gd name="T63" fmla="*/ 20 h 116"/>
                  <a:gd name="T64" fmla="*/ 89 w 116"/>
                  <a:gd name="T65" fmla="*/ 20 h 116"/>
                  <a:gd name="T66" fmla="*/ 84 w 116"/>
                  <a:gd name="T67" fmla="*/ 31 h 116"/>
                  <a:gd name="T68" fmla="*/ 95 w 116"/>
                  <a:gd name="T69" fmla="*/ 26 h 116"/>
                  <a:gd name="T70" fmla="*/ 96 w 116"/>
                  <a:gd name="T71" fmla="*/ 39 h 116"/>
                  <a:gd name="T72" fmla="*/ 98 w 116"/>
                  <a:gd name="T73" fmla="*/ 44 h 116"/>
                  <a:gd name="T74" fmla="*/ 107 w 116"/>
                  <a:gd name="T75" fmla="*/ 53 h 116"/>
                  <a:gd name="T76" fmla="*/ 96 w 116"/>
                  <a:gd name="T77" fmla="*/ 57 h 116"/>
                  <a:gd name="T78" fmla="*/ 107 w 116"/>
                  <a:gd name="T79" fmla="*/ 61 h 116"/>
                  <a:gd name="T80" fmla="*/ 99 w 116"/>
                  <a:gd name="T81" fmla="*/ 71 h 116"/>
                  <a:gd name="T82" fmla="*/ 97 w 116"/>
                  <a:gd name="T83" fmla="*/ 76 h 116"/>
                  <a:gd name="T84" fmla="*/ 96 w 116"/>
                  <a:gd name="T85" fmla="*/ 89 h 1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15" h="115">
                    <a:moveTo>
                      <a:pt x="57" y="1"/>
                    </a:moveTo>
                    <a:cubicBezTo>
                      <a:pt x="25" y="1"/>
                      <a:pt x="0" y="28"/>
                      <a:pt x="1" y="59"/>
                    </a:cubicBezTo>
                    <a:cubicBezTo>
                      <a:pt x="2" y="91"/>
                      <a:pt x="28" y="116"/>
                      <a:pt x="60" y="116"/>
                    </a:cubicBezTo>
                    <a:cubicBezTo>
                      <a:pt x="91" y="115"/>
                      <a:pt x="116" y="89"/>
                      <a:pt x="116" y="57"/>
                    </a:cubicBezTo>
                    <a:cubicBezTo>
                      <a:pt x="115" y="25"/>
                      <a:pt x="89" y="0"/>
                      <a:pt x="57" y="1"/>
                    </a:cubicBezTo>
                    <a:close/>
                    <a:moveTo>
                      <a:pt x="96" y="89"/>
                    </a:moveTo>
                    <a:cubicBezTo>
                      <a:pt x="91" y="84"/>
                      <a:pt x="91" y="84"/>
                      <a:pt x="91" y="84"/>
                    </a:cubicBezTo>
                    <a:cubicBezTo>
                      <a:pt x="89" y="83"/>
                      <a:pt x="87" y="83"/>
                      <a:pt x="85" y="84"/>
                    </a:cubicBezTo>
                    <a:cubicBezTo>
                      <a:pt x="84" y="86"/>
                      <a:pt x="84" y="88"/>
                      <a:pt x="86" y="90"/>
                    </a:cubicBezTo>
                    <a:cubicBezTo>
                      <a:pt x="91" y="95"/>
                      <a:pt x="91" y="95"/>
                      <a:pt x="91" y="95"/>
                    </a:cubicBezTo>
                    <a:cubicBezTo>
                      <a:pt x="88" y="97"/>
                      <a:pt x="84" y="100"/>
                      <a:pt x="80" y="102"/>
                    </a:cubicBezTo>
                    <a:cubicBezTo>
                      <a:pt x="78" y="96"/>
                      <a:pt x="78" y="96"/>
                      <a:pt x="78" y="96"/>
                    </a:cubicBezTo>
                    <a:cubicBezTo>
                      <a:pt x="77" y="95"/>
                      <a:pt x="76" y="94"/>
                      <a:pt x="74" y="95"/>
                    </a:cubicBezTo>
                    <a:cubicBezTo>
                      <a:pt x="73" y="96"/>
                      <a:pt x="72" y="97"/>
                      <a:pt x="73" y="98"/>
                    </a:cubicBezTo>
                    <a:cubicBezTo>
                      <a:pt x="75" y="104"/>
                      <a:pt x="75" y="104"/>
                      <a:pt x="75" y="104"/>
                    </a:cubicBezTo>
                    <a:cubicBezTo>
                      <a:pt x="72" y="105"/>
                      <a:pt x="67" y="106"/>
                      <a:pt x="63" y="107"/>
                    </a:cubicBezTo>
                    <a:cubicBezTo>
                      <a:pt x="63" y="100"/>
                      <a:pt x="63" y="100"/>
                      <a:pt x="63" y="100"/>
                    </a:cubicBezTo>
                    <a:cubicBezTo>
                      <a:pt x="63" y="97"/>
                      <a:pt x="61" y="96"/>
                      <a:pt x="59" y="96"/>
                    </a:cubicBezTo>
                    <a:cubicBezTo>
                      <a:pt x="57" y="96"/>
                      <a:pt x="55" y="98"/>
                      <a:pt x="55" y="100"/>
                    </a:cubicBezTo>
                    <a:cubicBezTo>
                      <a:pt x="55" y="107"/>
                      <a:pt x="55" y="107"/>
                      <a:pt x="55" y="107"/>
                    </a:cubicBezTo>
                    <a:cubicBezTo>
                      <a:pt x="51" y="107"/>
                      <a:pt x="47" y="106"/>
                      <a:pt x="43" y="105"/>
                    </a:cubicBezTo>
                    <a:cubicBezTo>
                      <a:pt x="45" y="99"/>
                      <a:pt x="45" y="99"/>
                      <a:pt x="45" y="99"/>
                    </a:cubicBezTo>
                    <a:cubicBezTo>
                      <a:pt x="46" y="98"/>
                      <a:pt x="45" y="96"/>
                      <a:pt x="44" y="96"/>
                    </a:cubicBezTo>
                    <a:cubicBezTo>
                      <a:pt x="42" y="95"/>
                      <a:pt x="41" y="96"/>
                      <a:pt x="40" y="97"/>
                    </a:cubicBezTo>
                    <a:cubicBezTo>
                      <a:pt x="38" y="103"/>
                      <a:pt x="38" y="103"/>
                      <a:pt x="38" y="103"/>
                    </a:cubicBezTo>
                    <a:cubicBezTo>
                      <a:pt x="34" y="101"/>
                      <a:pt x="31" y="99"/>
                      <a:pt x="27" y="96"/>
                    </a:cubicBezTo>
                    <a:cubicBezTo>
                      <a:pt x="32" y="91"/>
                      <a:pt x="32" y="91"/>
                      <a:pt x="32" y="91"/>
                    </a:cubicBezTo>
                    <a:cubicBezTo>
                      <a:pt x="34" y="89"/>
                      <a:pt x="34" y="87"/>
                      <a:pt x="32" y="85"/>
                    </a:cubicBezTo>
                    <a:cubicBezTo>
                      <a:pt x="31" y="84"/>
                      <a:pt x="28" y="84"/>
                      <a:pt x="27" y="85"/>
                    </a:cubicBezTo>
                    <a:cubicBezTo>
                      <a:pt x="22" y="91"/>
                      <a:pt x="22" y="91"/>
                      <a:pt x="22" y="91"/>
                    </a:cubicBezTo>
                    <a:cubicBezTo>
                      <a:pt x="19" y="87"/>
                      <a:pt x="17" y="84"/>
                      <a:pt x="15" y="80"/>
                    </a:cubicBezTo>
                    <a:cubicBezTo>
                      <a:pt x="20" y="78"/>
                      <a:pt x="20" y="78"/>
                      <a:pt x="20" y="78"/>
                    </a:cubicBezTo>
                    <a:cubicBezTo>
                      <a:pt x="22" y="77"/>
                      <a:pt x="22" y="76"/>
                      <a:pt x="22" y="74"/>
                    </a:cubicBezTo>
                    <a:cubicBezTo>
                      <a:pt x="21" y="73"/>
                      <a:pt x="19" y="72"/>
                      <a:pt x="18" y="73"/>
                    </a:cubicBezTo>
                    <a:cubicBezTo>
                      <a:pt x="13" y="75"/>
                      <a:pt x="13" y="75"/>
                      <a:pt x="13" y="75"/>
                    </a:cubicBezTo>
                    <a:cubicBezTo>
                      <a:pt x="11" y="71"/>
                      <a:pt x="10" y="67"/>
                      <a:pt x="10" y="63"/>
                    </a:cubicBezTo>
                    <a:cubicBezTo>
                      <a:pt x="17" y="63"/>
                      <a:pt x="17" y="63"/>
                      <a:pt x="17" y="63"/>
                    </a:cubicBezTo>
                    <a:cubicBezTo>
                      <a:pt x="19" y="63"/>
                      <a:pt x="21" y="61"/>
                      <a:pt x="21" y="59"/>
                    </a:cubicBezTo>
                    <a:cubicBezTo>
                      <a:pt x="21" y="57"/>
                      <a:pt x="19" y="55"/>
                      <a:pt x="17" y="55"/>
                    </a:cubicBezTo>
                    <a:cubicBezTo>
                      <a:pt x="10" y="55"/>
                      <a:pt x="10" y="55"/>
                      <a:pt x="10" y="55"/>
                    </a:cubicBezTo>
                    <a:cubicBezTo>
                      <a:pt x="10" y="51"/>
                      <a:pt x="11" y="47"/>
                      <a:pt x="12" y="44"/>
                    </a:cubicBezTo>
                    <a:cubicBezTo>
                      <a:pt x="18" y="46"/>
                      <a:pt x="18" y="46"/>
                      <a:pt x="18" y="46"/>
                    </a:cubicBezTo>
                    <a:cubicBezTo>
                      <a:pt x="19" y="46"/>
                      <a:pt x="20" y="46"/>
                      <a:pt x="21" y="44"/>
                    </a:cubicBezTo>
                    <a:cubicBezTo>
                      <a:pt x="21" y="43"/>
                      <a:pt x="21" y="41"/>
                      <a:pt x="19" y="41"/>
                    </a:cubicBezTo>
                    <a:cubicBezTo>
                      <a:pt x="14" y="39"/>
                      <a:pt x="14" y="39"/>
                      <a:pt x="14" y="39"/>
                    </a:cubicBezTo>
                    <a:cubicBezTo>
                      <a:pt x="15" y="34"/>
                      <a:pt x="18" y="31"/>
                      <a:pt x="20" y="27"/>
                    </a:cubicBezTo>
                    <a:cubicBezTo>
                      <a:pt x="26" y="32"/>
                      <a:pt x="26" y="32"/>
                      <a:pt x="26" y="32"/>
                    </a:cubicBezTo>
                    <a:cubicBezTo>
                      <a:pt x="27" y="34"/>
                      <a:pt x="30" y="34"/>
                      <a:pt x="31" y="32"/>
                    </a:cubicBezTo>
                    <a:cubicBezTo>
                      <a:pt x="33" y="31"/>
                      <a:pt x="33" y="28"/>
                      <a:pt x="31" y="27"/>
                    </a:cubicBezTo>
                    <a:cubicBezTo>
                      <a:pt x="26" y="22"/>
                      <a:pt x="26" y="22"/>
                      <a:pt x="26" y="22"/>
                    </a:cubicBezTo>
                    <a:cubicBezTo>
                      <a:pt x="29" y="19"/>
                      <a:pt x="32" y="17"/>
                      <a:pt x="36" y="15"/>
                    </a:cubicBezTo>
                    <a:cubicBezTo>
                      <a:pt x="39" y="20"/>
                      <a:pt x="39" y="20"/>
                      <a:pt x="39" y="20"/>
                    </a:cubicBezTo>
                    <a:cubicBezTo>
                      <a:pt x="39" y="22"/>
                      <a:pt x="41" y="22"/>
                      <a:pt x="42" y="22"/>
                    </a:cubicBezTo>
                    <a:cubicBezTo>
                      <a:pt x="43" y="21"/>
                      <a:pt x="44" y="20"/>
                      <a:pt x="44" y="18"/>
                    </a:cubicBezTo>
                    <a:cubicBezTo>
                      <a:pt x="41" y="12"/>
                      <a:pt x="41" y="12"/>
                      <a:pt x="41" y="12"/>
                    </a:cubicBezTo>
                    <a:cubicBezTo>
                      <a:pt x="45" y="11"/>
                      <a:pt x="49" y="10"/>
                      <a:pt x="53" y="10"/>
                    </a:cubicBezTo>
                    <a:cubicBezTo>
                      <a:pt x="54" y="17"/>
                      <a:pt x="54" y="17"/>
                      <a:pt x="54" y="17"/>
                    </a:cubicBezTo>
                    <a:cubicBezTo>
                      <a:pt x="54" y="19"/>
                      <a:pt x="55" y="21"/>
                      <a:pt x="57" y="21"/>
                    </a:cubicBezTo>
                    <a:cubicBezTo>
                      <a:pt x="60" y="21"/>
                      <a:pt x="61" y="19"/>
                      <a:pt x="61" y="17"/>
                    </a:cubicBezTo>
                    <a:cubicBezTo>
                      <a:pt x="61" y="9"/>
                      <a:pt x="61" y="9"/>
                      <a:pt x="61" y="9"/>
                    </a:cubicBezTo>
                    <a:cubicBezTo>
                      <a:pt x="65" y="10"/>
                      <a:pt x="70" y="10"/>
                      <a:pt x="74" y="12"/>
                    </a:cubicBezTo>
                    <a:cubicBezTo>
                      <a:pt x="71" y="18"/>
                      <a:pt x="71" y="18"/>
                      <a:pt x="71" y="18"/>
                    </a:cubicBezTo>
                    <a:cubicBezTo>
                      <a:pt x="71" y="19"/>
                      <a:pt x="71" y="21"/>
                      <a:pt x="73" y="21"/>
                    </a:cubicBezTo>
                    <a:cubicBezTo>
                      <a:pt x="74" y="22"/>
                      <a:pt x="76" y="21"/>
                      <a:pt x="76" y="20"/>
                    </a:cubicBezTo>
                    <a:cubicBezTo>
                      <a:pt x="79" y="14"/>
                      <a:pt x="79" y="14"/>
                      <a:pt x="79" y="14"/>
                    </a:cubicBezTo>
                    <a:cubicBezTo>
                      <a:pt x="82" y="15"/>
                      <a:pt x="86" y="18"/>
                      <a:pt x="89" y="20"/>
                    </a:cubicBezTo>
                    <a:cubicBezTo>
                      <a:pt x="84" y="25"/>
                      <a:pt x="84" y="25"/>
                      <a:pt x="84" y="25"/>
                    </a:cubicBezTo>
                    <a:cubicBezTo>
                      <a:pt x="83" y="27"/>
                      <a:pt x="83" y="30"/>
                      <a:pt x="84" y="31"/>
                    </a:cubicBezTo>
                    <a:cubicBezTo>
                      <a:pt x="86" y="32"/>
                      <a:pt x="88" y="32"/>
                      <a:pt x="90" y="31"/>
                    </a:cubicBezTo>
                    <a:cubicBezTo>
                      <a:pt x="95" y="26"/>
                      <a:pt x="95" y="26"/>
                      <a:pt x="95" y="26"/>
                    </a:cubicBezTo>
                    <a:cubicBezTo>
                      <a:pt x="98" y="29"/>
                      <a:pt x="100" y="33"/>
                      <a:pt x="102" y="37"/>
                    </a:cubicBezTo>
                    <a:cubicBezTo>
                      <a:pt x="96" y="39"/>
                      <a:pt x="96" y="39"/>
                      <a:pt x="96" y="39"/>
                    </a:cubicBezTo>
                    <a:cubicBezTo>
                      <a:pt x="95" y="40"/>
                      <a:pt x="94" y="41"/>
                      <a:pt x="95" y="43"/>
                    </a:cubicBezTo>
                    <a:cubicBezTo>
                      <a:pt x="96" y="44"/>
                      <a:pt x="97" y="45"/>
                      <a:pt x="98" y="44"/>
                    </a:cubicBezTo>
                    <a:cubicBezTo>
                      <a:pt x="104" y="41"/>
                      <a:pt x="104" y="41"/>
                      <a:pt x="104" y="41"/>
                    </a:cubicBezTo>
                    <a:cubicBezTo>
                      <a:pt x="106" y="45"/>
                      <a:pt x="106" y="49"/>
                      <a:pt x="107" y="53"/>
                    </a:cubicBezTo>
                    <a:cubicBezTo>
                      <a:pt x="100" y="53"/>
                      <a:pt x="100" y="53"/>
                      <a:pt x="100" y="53"/>
                    </a:cubicBezTo>
                    <a:cubicBezTo>
                      <a:pt x="98" y="53"/>
                      <a:pt x="96" y="55"/>
                      <a:pt x="96" y="57"/>
                    </a:cubicBezTo>
                    <a:cubicBezTo>
                      <a:pt x="96" y="60"/>
                      <a:pt x="98" y="61"/>
                      <a:pt x="100" y="61"/>
                    </a:cubicBezTo>
                    <a:cubicBezTo>
                      <a:pt x="107" y="61"/>
                      <a:pt x="107" y="61"/>
                      <a:pt x="107" y="61"/>
                    </a:cubicBezTo>
                    <a:cubicBezTo>
                      <a:pt x="107" y="65"/>
                      <a:pt x="106" y="69"/>
                      <a:pt x="105" y="73"/>
                    </a:cubicBezTo>
                    <a:cubicBezTo>
                      <a:pt x="99" y="71"/>
                      <a:pt x="99" y="71"/>
                      <a:pt x="99" y="71"/>
                    </a:cubicBezTo>
                    <a:cubicBezTo>
                      <a:pt x="98" y="71"/>
                      <a:pt x="96" y="71"/>
                      <a:pt x="96" y="73"/>
                    </a:cubicBezTo>
                    <a:cubicBezTo>
                      <a:pt x="95" y="74"/>
                      <a:pt x="96" y="76"/>
                      <a:pt x="97" y="76"/>
                    </a:cubicBezTo>
                    <a:cubicBezTo>
                      <a:pt x="103" y="78"/>
                      <a:pt x="103" y="78"/>
                      <a:pt x="103" y="78"/>
                    </a:cubicBezTo>
                    <a:cubicBezTo>
                      <a:pt x="101" y="82"/>
                      <a:pt x="99" y="86"/>
                      <a:pt x="96" y="89"/>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92" name="Freeform 544"/>
              <p:cNvSpPr/>
              <p:nvPr/>
            </p:nvSpPr>
            <p:spPr bwMode="auto">
              <a:xfrm>
                <a:off x="4415" y="453"/>
                <a:ext cx="33" cy="82"/>
              </a:xfrm>
              <a:custGeom>
                <a:gdLst>
                  <a:gd name="T0" fmla="*/ 11 w 17"/>
                  <a:gd name="T1" fmla="*/ 26 h 42"/>
                  <a:gd name="T2" fmla="*/ 10 w 17"/>
                  <a:gd name="T3" fmla="*/ 3 h 42"/>
                  <a:gd name="T4" fmla="*/ 8 w 17"/>
                  <a:gd name="T5" fmla="*/ 0 h 42"/>
                  <a:gd name="T6" fmla="*/ 5 w 17"/>
                  <a:gd name="T7" fmla="*/ 3 h 42"/>
                  <a:gd name="T8" fmla="*/ 5 w 17"/>
                  <a:gd name="T9" fmla="*/ 26 h 42"/>
                  <a:gd name="T10" fmla="*/ 0 w 17"/>
                  <a:gd name="T11" fmla="*/ 34 h 42"/>
                  <a:gd name="T12" fmla="*/ 8 w 17"/>
                  <a:gd name="T13" fmla="*/ 42 h 42"/>
                  <a:gd name="T14" fmla="*/ 17 w 17"/>
                  <a:gd name="T15" fmla="*/ 33 h 42"/>
                  <a:gd name="T16" fmla="*/ 11 w 17"/>
                  <a:gd name="T17" fmla="*/ 26 h 4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 h="42">
                    <a:moveTo>
                      <a:pt x="11" y="26"/>
                    </a:moveTo>
                    <a:cubicBezTo>
                      <a:pt x="10" y="3"/>
                      <a:pt x="10" y="3"/>
                      <a:pt x="10" y="3"/>
                    </a:cubicBezTo>
                    <a:cubicBezTo>
                      <a:pt x="10" y="1"/>
                      <a:pt x="9" y="0"/>
                      <a:pt x="8" y="0"/>
                    </a:cubicBezTo>
                    <a:cubicBezTo>
                      <a:pt x="6" y="0"/>
                      <a:pt x="5" y="1"/>
                      <a:pt x="5" y="3"/>
                    </a:cubicBezTo>
                    <a:cubicBezTo>
                      <a:pt x="5" y="26"/>
                      <a:pt x="5" y="26"/>
                      <a:pt x="5" y="26"/>
                    </a:cubicBezTo>
                    <a:cubicBezTo>
                      <a:pt x="2" y="27"/>
                      <a:pt x="0" y="30"/>
                      <a:pt x="0" y="34"/>
                    </a:cubicBezTo>
                    <a:cubicBezTo>
                      <a:pt x="0" y="38"/>
                      <a:pt x="4" y="42"/>
                      <a:pt x="8" y="42"/>
                    </a:cubicBezTo>
                    <a:cubicBezTo>
                      <a:pt x="13" y="42"/>
                      <a:pt x="17" y="38"/>
                      <a:pt x="17" y="33"/>
                    </a:cubicBezTo>
                    <a:cubicBezTo>
                      <a:pt x="17" y="30"/>
                      <a:pt x="14" y="27"/>
                      <a:pt x="11" y="26"/>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93" name="Freeform 545"/>
              <p:cNvSpPr/>
              <p:nvPr/>
            </p:nvSpPr>
            <p:spPr bwMode="auto">
              <a:xfrm>
                <a:off x="4423" y="539"/>
                <a:ext cx="19" cy="43"/>
              </a:xfrm>
              <a:custGeom>
                <a:gdLst>
                  <a:gd name="T0" fmla="*/ 0 w 10"/>
                  <a:gd name="T1" fmla="*/ 1 h 22"/>
                  <a:gd name="T2" fmla="*/ 0 w 10"/>
                  <a:gd name="T3" fmla="*/ 17 h 22"/>
                  <a:gd name="T4" fmla="*/ 5 w 10"/>
                  <a:gd name="T5" fmla="*/ 22 h 22"/>
                  <a:gd name="T6" fmla="*/ 9 w 10"/>
                  <a:gd name="T7" fmla="*/ 17 h 22"/>
                  <a:gd name="T8" fmla="*/ 9 w 10"/>
                  <a:gd name="T9" fmla="*/ 0 h 22"/>
                  <a:gd name="T10" fmla="*/ 5 w 10"/>
                  <a:gd name="T11" fmla="*/ 1 h 22"/>
                  <a:gd name="T12" fmla="*/ 0 w 10"/>
                  <a:gd name="T13" fmla="*/ 1 h 22"/>
                </a:gdLst>
                <a:cxnLst>
                  <a:cxn ang="0">
                    <a:pos x="T0" y="T1"/>
                  </a:cxn>
                  <a:cxn ang="0">
                    <a:pos x="T2" y="T3"/>
                  </a:cxn>
                  <a:cxn ang="0">
                    <a:pos x="T4" y="T5"/>
                  </a:cxn>
                  <a:cxn ang="0">
                    <a:pos x="T6" y="T7"/>
                  </a:cxn>
                  <a:cxn ang="0">
                    <a:pos x="T8" y="T9"/>
                  </a:cxn>
                  <a:cxn ang="0">
                    <a:pos x="T10" y="T11"/>
                  </a:cxn>
                  <a:cxn ang="0">
                    <a:pos x="T12" y="T13"/>
                  </a:cxn>
                </a:cxnLst>
                <a:rect l="0" t="0" r="r" b="b"/>
                <a:pathLst>
                  <a:path w="10" h="22">
                    <a:moveTo>
                      <a:pt x="0" y="1"/>
                    </a:moveTo>
                    <a:cubicBezTo>
                      <a:pt x="0" y="17"/>
                      <a:pt x="0" y="17"/>
                      <a:pt x="0" y="17"/>
                    </a:cubicBezTo>
                    <a:cubicBezTo>
                      <a:pt x="0" y="20"/>
                      <a:pt x="2" y="22"/>
                      <a:pt x="5" y="22"/>
                    </a:cubicBezTo>
                    <a:cubicBezTo>
                      <a:pt x="8" y="22"/>
                      <a:pt x="10" y="20"/>
                      <a:pt x="9" y="17"/>
                    </a:cubicBezTo>
                    <a:cubicBezTo>
                      <a:pt x="9" y="0"/>
                      <a:pt x="9" y="0"/>
                      <a:pt x="9" y="0"/>
                    </a:cubicBezTo>
                    <a:cubicBezTo>
                      <a:pt x="8" y="1"/>
                      <a:pt x="6" y="1"/>
                      <a:pt x="5" y="1"/>
                    </a:cubicBezTo>
                    <a:cubicBezTo>
                      <a:pt x="3" y="1"/>
                      <a:pt x="1" y="1"/>
                      <a:pt x="0" y="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94" name="Freeform 546"/>
              <p:cNvSpPr>
                <a:spLocks noEditPoints="1"/>
              </p:cNvSpPr>
              <p:nvPr/>
            </p:nvSpPr>
            <p:spPr bwMode="auto">
              <a:xfrm>
                <a:off x="4841" y="1706"/>
                <a:ext cx="104" cy="210"/>
              </a:xfrm>
              <a:custGeom>
                <a:gdLst>
                  <a:gd name="T0" fmla="*/ 37 w 53"/>
                  <a:gd name="T1" fmla="*/ 48 h 107"/>
                  <a:gd name="T2" fmla="*/ 37 w 53"/>
                  <a:gd name="T3" fmla="*/ 26 h 107"/>
                  <a:gd name="T4" fmla="*/ 38 w 53"/>
                  <a:gd name="T5" fmla="*/ 26 h 107"/>
                  <a:gd name="T6" fmla="*/ 45 w 53"/>
                  <a:gd name="T7" fmla="*/ 27 h 107"/>
                  <a:gd name="T8" fmla="*/ 46 w 53"/>
                  <a:gd name="T9" fmla="*/ 26 h 107"/>
                  <a:gd name="T10" fmla="*/ 48 w 53"/>
                  <a:gd name="T11" fmla="*/ 22 h 107"/>
                  <a:gd name="T12" fmla="*/ 48 w 53"/>
                  <a:gd name="T13" fmla="*/ 18 h 107"/>
                  <a:gd name="T14" fmla="*/ 47 w 53"/>
                  <a:gd name="T15" fmla="*/ 15 h 107"/>
                  <a:gd name="T16" fmla="*/ 45 w 53"/>
                  <a:gd name="T17" fmla="*/ 14 h 107"/>
                  <a:gd name="T18" fmla="*/ 42 w 53"/>
                  <a:gd name="T19" fmla="*/ 14 h 107"/>
                  <a:gd name="T20" fmla="*/ 37 w 53"/>
                  <a:gd name="T21" fmla="*/ 13 h 107"/>
                  <a:gd name="T22" fmla="*/ 36 w 53"/>
                  <a:gd name="T23" fmla="*/ 3 h 107"/>
                  <a:gd name="T24" fmla="*/ 33 w 53"/>
                  <a:gd name="T25" fmla="*/ 0 h 107"/>
                  <a:gd name="T26" fmla="*/ 29 w 53"/>
                  <a:gd name="T27" fmla="*/ 4 h 107"/>
                  <a:gd name="T28" fmla="*/ 30 w 53"/>
                  <a:gd name="T29" fmla="*/ 13 h 107"/>
                  <a:gd name="T30" fmla="*/ 29 w 53"/>
                  <a:gd name="T31" fmla="*/ 13 h 107"/>
                  <a:gd name="T32" fmla="*/ 23 w 53"/>
                  <a:gd name="T33" fmla="*/ 14 h 107"/>
                  <a:gd name="T34" fmla="*/ 22 w 53"/>
                  <a:gd name="T35" fmla="*/ 4 h 107"/>
                  <a:gd name="T36" fmla="*/ 19 w 53"/>
                  <a:gd name="T37" fmla="*/ 0 h 107"/>
                  <a:gd name="T38" fmla="*/ 16 w 53"/>
                  <a:gd name="T39" fmla="*/ 4 h 107"/>
                  <a:gd name="T40" fmla="*/ 16 w 53"/>
                  <a:gd name="T41" fmla="*/ 15 h 107"/>
                  <a:gd name="T42" fmla="*/ 8 w 53"/>
                  <a:gd name="T43" fmla="*/ 20 h 107"/>
                  <a:gd name="T44" fmla="*/ 3 w 53"/>
                  <a:gd name="T45" fmla="*/ 26 h 107"/>
                  <a:gd name="T46" fmla="*/ 2 w 53"/>
                  <a:gd name="T47" fmla="*/ 34 h 107"/>
                  <a:gd name="T48" fmla="*/ 4 w 53"/>
                  <a:gd name="T49" fmla="*/ 43 h 107"/>
                  <a:gd name="T50" fmla="*/ 8 w 53"/>
                  <a:gd name="T51" fmla="*/ 49 h 107"/>
                  <a:gd name="T52" fmla="*/ 15 w 53"/>
                  <a:gd name="T53" fmla="*/ 54 h 107"/>
                  <a:gd name="T54" fmla="*/ 17 w 53"/>
                  <a:gd name="T55" fmla="*/ 55 h 107"/>
                  <a:gd name="T56" fmla="*/ 17 w 53"/>
                  <a:gd name="T57" fmla="*/ 79 h 107"/>
                  <a:gd name="T58" fmla="*/ 11 w 53"/>
                  <a:gd name="T59" fmla="*/ 78 h 107"/>
                  <a:gd name="T60" fmla="*/ 3 w 53"/>
                  <a:gd name="T61" fmla="*/ 76 h 107"/>
                  <a:gd name="T62" fmla="*/ 2 w 53"/>
                  <a:gd name="T63" fmla="*/ 77 h 107"/>
                  <a:gd name="T64" fmla="*/ 1 w 53"/>
                  <a:gd name="T65" fmla="*/ 81 h 107"/>
                  <a:gd name="T66" fmla="*/ 0 w 53"/>
                  <a:gd name="T67" fmla="*/ 85 h 107"/>
                  <a:gd name="T68" fmla="*/ 1 w 53"/>
                  <a:gd name="T69" fmla="*/ 88 h 107"/>
                  <a:gd name="T70" fmla="*/ 9 w 53"/>
                  <a:gd name="T71" fmla="*/ 91 h 107"/>
                  <a:gd name="T72" fmla="*/ 17 w 53"/>
                  <a:gd name="T73" fmla="*/ 92 h 107"/>
                  <a:gd name="T74" fmla="*/ 18 w 53"/>
                  <a:gd name="T75" fmla="*/ 104 h 107"/>
                  <a:gd name="T76" fmla="*/ 21 w 53"/>
                  <a:gd name="T77" fmla="*/ 107 h 107"/>
                  <a:gd name="T78" fmla="*/ 25 w 53"/>
                  <a:gd name="T79" fmla="*/ 104 h 107"/>
                  <a:gd name="T80" fmla="*/ 24 w 53"/>
                  <a:gd name="T81" fmla="*/ 92 h 107"/>
                  <a:gd name="T82" fmla="*/ 31 w 53"/>
                  <a:gd name="T83" fmla="*/ 91 h 107"/>
                  <a:gd name="T84" fmla="*/ 32 w 53"/>
                  <a:gd name="T85" fmla="*/ 103 h 107"/>
                  <a:gd name="T86" fmla="*/ 35 w 53"/>
                  <a:gd name="T87" fmla="*/ 107 h 107"/>
                  <a:gd name="T88" fmla="*/ 38 w 53"/>
                  <a:gd name="T89" fmla="*/ 103 h 107"/>
                  <a:gd name="T90" fmla="*/ 38 w 53"/>
                  <a:gd name="T91" fmla="*/ 89 h 107"/>
                  <a:gd name="T92" fmla="*/ 44 w 53"/>
                  <a:gd name="T93" fmla="*/ 87 h 107"/>
                  <a:gd name="T94" fmla="*/ 50 w 53"/>
                  <a:gd name="T95" fmla="*/ 80 h 107"/>
                  <a:gd name="T96" fmla="*/ 53 w 53"/>
                  <a:gd name="T97" fmla="*/ 69 h 107"/>
                  <a:gd name="T98" fmla="*/ 47 w 53"/>
                  <a:gd name="T99" fmla="*/ 55 h 107"/>
                  <a:gd name="T100" fmla="*/ 37 w 53"/>
                  <a:gd name="T101" fmla="*/ 48 h 107"/>
                  <a:gd name="T102" fmla="*/ 31 w 53"/>
                  <a:gd name="T103" fmla="*/ 77 h 107"/>
                  <a:gd name="T104" fmla="*/ 24 w 53"/>
                  <a:gd name="T105" fmla="*/ 79 h 107"/>
                  <a:gd name="T106" fmla="*/ 24 w 53"/>
                  <a:gd name="T107" fmla="*/ 57 h 107"/>
                  <a:gd name="T108" fmla="*/ 31 w 53"/>
                  <a:gd name="T109" fmla="*/ 60 h 107"/>
                  <a:gd name="T110" fmla="*/ 31 w 53"/>
                  <a:gd name="T111" fmla="*/ 77 h 107"/>
                  <a:gd name="T112" fmla="*/ 30 w 53"/>
                  <a:gd name="T113" fmla="*/ 45 h 107"/>
                  <a:gd name="T114" fmla="*/ 23 w 53"/>
                  <a:gd name="T115" fmla="*/ 42 h 107"/>
                  <a:gd name="T116" fmla="*/ 23 w 53"/>
                  <a:gd name="T117" fmla="*/ 26 h 107"/>
                  <a:gd name="T118" fmla="*/ 30 w 53"/>
                  <a:gd name="T119" fmla="*/ 25 h 107"/>
                  <a:gd name="T120" fmla="*/ 30 w 53"/>
                  <a:gd name="T121" fmla="*/ 45 h 10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52" h="107">
                    <a:moveTo>
                      <a:pt x="37" y="48"/>
                    </a:moveTo>
                    <a:cubicBezTo>
                      <a:pt x="37" y="26"/>
                      <a:pt x="37" y="26"/>
                      <a:pt x="37" y="26"/>
                    </a:cubicBezTo>
                    <a:cubicBezTo>
                      <a:pt x="37" y="26"/>
                      <a:pt x="38" y="26"/>
                      <a:pt x="38" y="26"/>
                    </a:cubicBezTo>
                    <a:cubicBezTo>
                      <a:pt x="41" y="26"/>
                      <a:pt x="43" y="27"/>
                      <a:pt x="45" y="27"/>
                    </a:cubicBezTo>
                    <a:cubicBezTo>
                      <a:pt x="45" y="28"/>
                      <a:pt x="46" y="27"/>
                      <a:pt x="46" y="26"/>
                    </a:cubicBezTo>
                    <a:cubicBezTo>
                      <a:pt x="47" y="25"/>
                      <a:pt x="48" y="23"/>
                      <a:pt x="48" y="22"/>
                    </a:cubicBezTo>
                    <a:cubicBezTo>
                      <a:pt x="48" y="20"/>
                      <a:pt x="48" y="19"/>
                      <a:pt x="48" y="18"/>
                    </a:cubicBezTo>
                    <a:cubicBezTo>
                      <a:pt x="48" y="16"/>
                      <a:pt x="48" y="15"/>
                      <a:pt x="47" y="15"/>
                    </a:cubicBezTo>
                    <a:cubicBezTo>
                      <a:pt x="47" y="15"/>
                      <a:pt x="46" y="15"/>
                      <a:pt x="45" y="14"/>
                    </a:cubicBezTo>
                    <a:cubicBezTo>
                      <a:pt x="44" y="14"/>
                      <a:pt x="43" y="14"/>
                      <a:pt x="42" y="14"/>
                    </a:cubicBezTo>
                    <a:cubicBezTo>
                      <a:pt x="40" y="14"/>
                      <a:pt x="39" y="13"/>
                      <a:pt x="37" y="13"/>
                    </a:cubicBezTo>
                    <a:cubicBezTo>
                      <a:pt x="36" y="3"/>
                      <a:pt x="36" y="3"/>
                      <a:pt x="36" y="3"/>
                    </a:cubicBezTo>
                    <a:cubicBezTo>
                      <a:pt x="36" y="2"/>
                      <a:pt x="35" y="0"/>
                      <a:pt x="33" y="0"/>
                    </a:cubicBezTo>
                    <a:cubicBezTo>
                      <a:pt x="31" y="0"/>
                      <a:pt x="29" y="2"/>
                      <a:pt x="29" y="4"/>
                    </a:cubicBezTo>
                    <a:cubicBezTo>
                      <a:pt x="30" y="13"/>
                      <a:pt x="30" y="13"/>
                      <a:pt x="30" y="13"/>
                    </a:cubicBezTo>
                    <a:cubicBezTo>
                      <a:pt x="29" y="13"/>
                      <a:pt x="29" y="13"/>
                      <a:pt x="29" y="13"/>
                    </a:cubicBezTo>
                    <a:cubicBezTo>
                      <a:pt x="27" y="13"/>
                      <a:pt x="25" y="14"/>
                      <a:pt x="23" y="14"/>
                    </a:cubicBezTo>
                    <a:cubicBezTo>
                      <a:pt x="22" y="4"/>
                      <a:pt x="22" y="4"/>
                      <a:pt x="22" y="4"/>
                    </a:cubicBezTo>
                    <a:cubicBezTo>
                      <a:pt x="22" y="2"/>
                      <a:pt x="21" y="0"/>
                      <a:pt x="19" y="0"/>
                    </a:cubicBezTo>
                    <a:cubicBezTo>
                      <a:pt x="17" y="0"/>
                      <a:pt x="16" y="2"/>
                      <a:pt x="16" y="4"/>
                    </a:cubicBezTo>
                    <a:cubicBezTo>
                      <a:pt x="16" y="15"/>
                      <a:pt x="16" y="15"/>
                      <a:pt x="16" y="15"/>
                    </a:cubicBezTo>
                    <a:cubicBezTo>
                      <a:pt x="13" y="17"/>
                      <a:pt x="10" y="18"/>
                      <a:pt x="8" y="20"/>
                    </a:cubicBezTo>
                    <a:cubicBezTo>
                      <a:pt x="6" y="22"/>
                      <a:pt x="4" y="24"/>
                      <a:pt x="3" y="26"/>
                    </a:cubicBezTo>
                    <a:cubicBezTo>
                      <a:pt x="2" y="29"/>
                      <a:pt x="2" y="31"/>
                      <a:pt x="2" y="34"/>
                    </a:cubicBezTo>
                    <a:cubicBezTo>
                      <a:pt x="2" y="38"/>
                      <a:pt x="2" y="40"/>
                      <a:pt x="4" y="43"/>
                    </a:cubicBezTo>
                    <a:cubicBezTo>
                      <a:pt x="5" y="45"/>
                      <a:pt x="6" y="48"/>
                      <a:pt x="8" y="49"/>
                    </a:cubicBezTo>
                    <a:cubicBezTo>
                      <a:pt x="10" y="51"/>
                      <a:pt x="13" y="53"/>
                      <a:pt x="15" y="54"/>
                    </a:cubicBezTo>
                    <a:cubicBezTo>
                      <a:pt x="16" y="54"/>
                      <a:pt x="16" y="54"/>
                      <a:pt x="17" y="55"/>
                    </a:cubicBezTo>
                    <a:cubicBezTo>
                      <a:pt x="17" y="79"/>
                      <a:pt x="17" y="79"/>
                      <a:pt x="17" y="79"/>
                    </a:cubicBezTo>
                    <a:cubicBezTo>
                      <a:pt x="15" y="79"/>
                      <a:pt x="13" y="78"/>
                      <a:pt x="11" y="78"/>
                    </a:cubicBezTo>
                    <a:cubicBezTo>
                      <a:pt x="8" y="77"/>
                      <a:pt x="6" y="77"/>
                      <a:pt x="3" y="76"/>
                    </a:cubicBezTo>
                    <a:cubicBezTo>
                      <a:pt x="3" y="76"/>
                      <a:pt x="2" y="76"/>
                      <a:pt x="2" y="77"/>
                    </a:cubicBezTo>
                    <a:cubicBezTo>
                      <a:pt x="1" y="78"/>
                      <a:pt x="1" y="80"/>
                      <a:pt x="1" y="81"/>
                    </a:cubicBezTo>
                    <a:cubicBezTo>
                      <a:pt x="0" y="83"/>
                      <a:pt x="0" y="84"/>
                      <a:pt x="0" y="85"/>
                    </a:cubicBezTo>
                    <a:cubicBezTo>
                      <a:pt x="0" y="87"/>
                      <a:pt x="0" y="87"/>
                      <a:pt x="1" y="88"/>
                    </a:cubicBezTo>
                    <a:cubicBezTo>
                      <a:pt x="2" y="89"/>
                      <a:pt x="5" y="90"/>
                      <a:pt x="9" y="91"/>
                    </a:cubicBezTo>
                    <a:cubicBezTo>
                      <a:pt x="11" y="91"/>
                      <a:pt x="14" y="91"/>
                      <a:pt x="17" y="92"/>
                    </a:cubicBezTo>
                    <a:cubicBezTo>
                      <a:pt x="18" y="104"/>
                      <a:pt x="18" y="104"/>
                      <a:pt x="18" y="104"/>
                    </a:cubicBezTo>
                    <a:cubicBezTo>
                      <a:pt x="18" y="106"/>
                      <a:pt x="19" y="107"/>
                      <a:pt x="21" y="107"/>
                    </a:cubicBezTo>
                    <a:cubicBezTo>
                      <a:pt x="23" y="107"/>
                      <a:pt x="25" y="106"/>
                      <a:pt x="25" y="104"/>
                    </a:cubicBezTo>
                    <a:cubicBezTo>
                      <a:pt x="24" y="92"/>
                      <a:pt x="24" y="92"/>
                      <a:pt x="24" y="92"/>
                    </a:cubicBezTo>
                    <a:cubicBezTo>
                      <a:pt x="27" y="92"/>
                      <a:pt x="29" y="91"/>
                      <a:pt x="31" y="91"/>
                    </a:cubicBezTo>
                    <a:cubicBezTo>
                      <a:pt x="32" y="103"/>
                      <a:pt x="32" y="103"/>
                      <a:pt x="32" y="103"/>
                    </a:cubicBezTo>
                    <a:cubicBezTo>
                      <a:pt x="32" y="105"/>
                      <a:pt x="33" y="107"/>
                      <a:pt x="35" y="107"/>
                    </a:cubicBezTo>
                    <a:cubicBezTo>
                      <a:pt x="37" y="107"/>
                      <a:pt x="39" y="105"/>
                      <a:pt x="38" y="103"/>
                    </a:cubicBezTo>
                    <a:cubicBezTo>
                      <a:pt x="38" y="89"/>
                      <a:pt x="38" y="89"/>
                      <a:pt x="38" y="89"/>
                    </a:cubicBezTo>
                    <a:cubicBezTo>
                      <a:pt x="40" y="89"/>
                      <a:pt x="42" y="88"/>
                      <a:pt x="44" y="87"/>
                    </a:cubicBezTo>
                    <a:cubicBezTo>
                      <a:pt x="47" y="85"/>
                      <a:pt x="49" y="83"/>
                      <a:pt x="50" y="80"/>
                    </a:cubicBezTo>
                    <a:cubicBezTo>
                      <a:pt x="52" y="77"/>
                      <a:pt x="53" y="73"/>
                      <a:pt x="53" y="69"/>
                    </a:cubicBezTo>
                    <a:cubicBezTo>
                      <a:pt x="53" y="63"/>
                      <a:pt x="51" y="58"/>
                      <a:pt x="47" y="55"/>
                    </a:cubicBezTo>
                    <a:cubicBezTo>
                      <a:pt x="45" y="52"/>
                      <a:pt x="41" y="50"/>
                      <a:pt x="37" y="48"/>
                    </a:cubicBezTo>
                    <a:close/>
                    <a:moveTo>
                      <a:pt x="31" y="77"/>
                    </a:moveTo>
                    <a:cubicBezTo>
                      <a:pt x="29" y="78"/>
                      <a:pt x="27" y="79"/>
                      <a:pt x="24" y="79"/>
                    </a:cubicBezTo>
                    <a:cubicBezTo>
                      <a:pt x="24" y="57"/>
                      <a:pt x="24" y="57"/>
                      <a:pt x="24" y="57"/>
                    </a:cubicBezTo>
                    <a:cubicBezTo>
                      <a:pt x="26" y="58"/>
                      <a:pt x="29" y="59"/>
                      <a:pt x="31" y="60"/>
                    </a:cubicBezTo>
                    <a:lnTo>
                      <a:pt x="31" y="77"/>
                    </a:lnTo>
                    <a:close/>
                    <a:moveTo>
                      <a:pt x="30" y="45"/>
                    </a:moveTo>
                    <a:cubicBezTo>
                      <a:pt x="28" y="44"/>
                      <a:pt x="25" y="43"/>
                      <a:pt x="23" y="42"/>
                    </a:cubicBezTo>
                    <a:cubicBezTo>
                      <a:pt x="23" y="26"/>
                      <a:pt x="23" y="26"/>
                      <a:pt x="23" y="26"/>
                    </a:cubicBezTo>
                    <a:cubicBezTo>
                      <a:pt x="25" y="26"/>
                      <a:pt x="27" y="25"/>
                      <a:pt x="30" y="25"/>
                    </a:cubicBezTo>
                    <a:lnTo>
                      <a:pt x="30" y="45"/>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95" name="Freeform 547"/>
              <p:cNvSpPr/>
              <p:nvPr/>
            </p:nvSpPr>
            <p:spPr bwMode="auto">
              <a:xfrm>
                <a:off x="4872" y="1372"/>
                <a:ext cx="28" cy="61"/>
              </a:xfrm>
              <a:custGeom>
                <a:gdLst>
                  <a:gd name="T0" fmla="*/ 0 w 14"/>
                  <a:gd name="T1" fmla="*/ 27 h 31"/>
                  <a:gd name="T2" fmla="*/ 5 w 14"/>
                  <a:gd name="T3" fmla="*/ 31 h 31"/>
                  <a:gd name="T4" fmla="*/ 9 w 14"/>
                  <a:gd name="T5" fmla="*/ 31 h 31"/>
                  <a:gd name="T6" fmla="*/ 14 w 14"/>
                  <a:gd name="T7" fmla="*/ 27 h 31"/>
                  <a:gd name="T8" fmla="*/ 14 w 14"/>
                  <a:gd name="T9" fmla="*/ 4 h 31"/>
                  <a:gd name="T10" fmla="*/ 9 w 14"/>
                  <a:gd name="T11" fmla="*/ 0 h 31"/>
                  <a:gd name="T12" fmla="*/ 5 w 14"/>
                  <a:gd name="T13" fmla="*/ 0 h 31"/>
                  <a:gd name="T14" fmla="*/ 0 w 14"/>
                  <a:gd name="T15" fmla="*/ 4 h 31"/>
                  <a:gd name="T16" fmla="*/ 0 w 14"/>
                  <a:gd name="T17" fmla="*/ 27 h 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 h="31">
                    <a:moveTo>
                      <a:pt x="0" y="27"/>
                    </a:moveTo>
                    <a:cubicBezTo>
                      <a:pt x="0" y="29"/>
                      <a:pt x="2" y="31"/>
                      <a:pt x="5" y="31"/>
                    </a:cubicBezTo>
                    <a:cubicBezTo>
                      <a:pt x="9" y="31"/>
                      <a:pt x="9" y="31"/>
                      <a:pt x="9" y="31"/>
                    </a:cubicBezTo>
                    <a:cubicBezTo>
                      <a:pt x="12" y="31"/>
                      <a:pt x="14" y="29"/>
                      <a:pt x="14" y="27"/>
                    </a:cubicBezTo>
                    <a:cubicBezTo>
                      <a:pt x="14" y="4"/>
                      <a:pt x="14" y="4"/>
                      <a:pt x="14" y="4"/>
                    </a:cubicBezTo>
                    <a:cubicBezTo>
                      <a:pt x="14" y="2"/>
                      <a:pt x="12" y="0"/>
                      <a:pt x="9" y="0"/>
                    </a:cubicBezTo>
                    <a:cubicBezTo>
                      <a:pt x="5" y="0"/>
                      <a:pt x="5" y="0"/>
                      <a:pt x="5" y="0"/>
                    </a:cubicBezTo>
                    <a:cubicBezTo>
                      <a:pt x="2" y="0"/>
                      <a:pt x="0" y="2"/>
                      <a:pt x="0" y="4"/>
                    </a:cubicBezTo>
                    <a:lnTo>
                      <a:pt x="0" y="27"/>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96" name="Freeform 548"/>
              <p:cNvSpPr/>
              <p:nvPr/>
            </p:nvSpPr>
            <p:spPr bwMode="auto">
              <a:xfrm>
                <a:off x="4835" y="1356"/>
                <a:ext cx="28" cy="77"/>
              </a:xfrm>
              <a:custGeom>
                <a:gdLst>
                  <a:gd name="T0" fmla="*/ 0 w 14"/>
                  <a:gd name="T1" fmla="*/ 35 h 39"/>
                  <a:gd name="T2" fmla="*/ 5 w 14"/>
                  <a:gd name="T3" fmla="*/ 39 h 39"/>
                  <a:gd name="T4" fmla="*/ 9 w 14"/>
                  <a:gd name="T5" fmla="*/ 39 h 39"/>
                  <a:gd name="T6" fmla="*/ 14 w 14"/>
                  <a:gd name="T7" fmla="*/ 35 h 39"/>
                  <a:gd name="T8" fmla="*/ 14 w 14"/>
                  <a:gd name="T9" fmla="*/ 4 h 39"/>
                  <a:gd name="T10" fmla="*/ 9 w 14"/>
                  <a:gd name="T11" fmla="*/ 0 h 39"/>
                  <a:gd name="T12" fmla="*/ 5 w 14"/>
                  <a:gd name="T13" fmla="*/ 0 h 39"/>
                  <a:gd name="T14" fmla="*/ 0 w 14"/>
                  <a:gd name="T15" fmla="*/ 4 h 39"/>
                  <a:gd name="T16" fmla="*/ 0 w 14"/>
                  <a:gd name="T17" fmla="*/ 35 h 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 h="39">
                    <a:moveTo>
                      <a:pt x="0" y="35"/>
                    </a:moveTo>
                    <a:cubicBezTo>
                      <a:pt x="0" y="37"/>
                      <a:pt x="2" y="39"/>
                      <a:pt x="5" y="39"/>
                    </a:cubicBezTo>
                    <a:cubicBezTo>
                      <a:pt x="9" y="39"/>
                      <a:pt x="9" y="39"/>
                      <a:pt x="9" y="39"/>
                    </a:cubicBezTo>
                    <a:cubicBezTo>
                      <a:pt x="12" y="39"/>
                      <a:pt x="14" y="37"/>
                      <a:pt x="14" y="35"/>
                    </a:cubicBezTo>
                    <a:cubicBezTo>
                      <a:pt x="14" y="4"/>
                      <a:pt x="14" y="4"/>
                      <a:pt x="14" y="4"/>
                    </a:cubicBezTo>
                    <a:cubicBezTo>
                      <a:pt x="14" y="1"/>
                      <a:pt x="12" y="0"/>
                      <a:pt x="9" y="0"/>
                    </a:cubicBezTo>
                    <a:cubicBezTo>
                      <a:pt x="5" y="0"/>
                      <a:pt x="5" y="0"/>
                      <a:pt x="5" y="0"/>
                    </a:cubicBezTo>
                    <a:cubicBezTo>
                      <a:pt x="2" y="0"/>
                      <a:pt x="0" y="1"/>
                      <a:pt x="0" y="4"/>
                    </a:cubicBezTo>
                    <a:lnTo>
                      <a:pt x="0" y="35"/>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97" name="Freeform 549"/>
              <p:cNvSpPr/>
              <p:nvPr/>
            </p:nvSpPr>
            <p:spPr bwMode="auto">
              <a:xfrm>
                <a:off x="4798" y="1333"/>
                <a:ext cx="27" cy="100"/>
              </a:xfrm>
              <a:custGeom>
                <a:gdLst>
                  <a:gd name="T0" fmla="*/ 0 w 14"/>
                  <a:gd name="T1" fmla="*/ 47 h 51"/>
                  <a:gd name="T2" fmla="*/ 5 w 14"/>
                  <a:gd name="T3" fmla="*/ 51 h 51"/>
                  <a:gd name="T4" fmla="*/ 9 w 14"/>
                  <a:gd name="T5" fmla="*/ 51 h 51"/>
                  <a:gd name="T6" fmla="*/ 14 w 14"/>
                  <a:gd name="T7" fmla="*/ 47 h 51"/>
                  <a:gd name="T8" fmla="*/ 14 w 14"/>
                  <a:gd name="T9" fmla="*/ 5 h 51"/>
                  <a:gd name="T10" fmla="*/ 9 w 14"/>
                  <a:gd name="T11" fmla="*/ 0 h 51"/>
                  <a:gd name="T12" fmla="*/ 5 w 14"/>
                  <a:gd name="T13" fmla="*/ 0 h 51"/>
                  <a:gd name="T14" fmla="*/ 0 w 14"/>
                  <a:gd name="T15" fmla="*/ 5 h 51"/>
                  <a:gd name="T16" fmla="*/ 0 w 14"/>
                  <a:gd name="T17" fmla="*/ 4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 h="51">
                    <a:moveTo>
                      <a:pt x="0" y="47"/>
                    </a:moveTo>
                    <a:cubicBezTo>
                      <a:pt x="0" y="49"/>
                      <a:pt x="2" y="51"/>
                      <a:pt x="5" y="51"/>
                    </a:cubicBezTo>
                    <a:cubicBezTo>
                      <a:pt x="9" y="51"/>
                      <a:pt x="9" y="51"/>
                      <a:pt x="9" y="51"/>
                    </a:cubicBezTo>
                    <a:cubicBezTo>
                      <a:pt x="12" y="51"/>
                      <a:pt x="14" y="49"/>
                      <a:pt x="14" y="47"/>
                    </a:cubicBezTo>
                    <a:cubicBezTo>
                      <a:pt x="14" y="5"/>
                      <a:pt x="14" y="5"/>
                      <a:pt x="14" y="5"/>
                    </a:cubicBezTo>
                    <a:cubicBezTo>
                      <a:pt x="14" y="2"/>
                      <a:pt x="12" y="0"/>
                      <a:pt x="9" y="0"/>
                    </a:cubicBezTo>
                    <a:cubicBezTo>
                      <a:pt x="5" y="0"/>
                      <a:pt x="5" y="0"/>
                      <a:pt x="5" y="0"/>
                    </a:cubicBezTo>
                    <a:cubicBezTo>
                      <a:pt x="2" y="0"/>
                      <a:pt x="0" y="2"/>
                      <a:pt x="0" y="5"/>
                    </a:cubicBezTo>
                    <a:lnTo>
                      <a:pt x="0" y="47"/>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98" name="Freeform 550"/>
              <p:cNvSpPr/>
              <p:nvPr/>
            </p:nvSpPr>
            <p:spPr bwMode="auto">
              <a:xfrm>
                <a:off x="4280" y="787"/>
                <a:ext cx="12" cy="30"/>
              </a:xfrm>
              <a:custGeom>
                <a:gdLst>
                  <a:gd name="T0" fmla="*/ 0 w 6"/>
                  <a:gd name="T1" fmla="*/ 13 h 15"/>
                  <a:gd name="T2" fmla="*/ 2 w 6"/>
                  <a:gd name="T3" fmla="*/ 15 h 15"/>
                  <a:gd name="T4" fmla="*/ 4 w 6"/>
                  <a:gd name="T5" fmla="*/ 15 h 15"/>
                  <a:gd name="T6" fmla="*/ 6 w 6"/>
                  <a:gd name="T7" fmla="*/ 13 h 15"/>
                  <a:gd name="T8" fmla="*/ 6 w 6"/>
                  <a:gd name="T9" fmla="*/ 2 h 15"/>
                  <a:gd name="T10" fmla="*/ 4 w 6"/>
                  <a:gd name="T11" fmla="*/ 0 h 15"/>
                  <a:gd name="T12" fmla="*/ 2 w 6"/>
                  <a:gd name="T13" fmla="*/ 0 h 15"/>
                  <a:gd name="T14" fmla="*/ 0 w 6"/>
                  <a:gd name="T15" fmla="*/ 2 h 15"/>
                  <a:gd name="T16" fmla="*/ 0 w 6"/>
                  <a:gd name="T17" fmla="*/ 13 h 1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 h="15">
                    <a:moveTo>
                      <a:pt x="0" y="13"/>
                    </a:moveTo>
                    <a:cubicBezTo>
                      <a:pt x="0" y="14"/>
                      <a:pt x="1" y="15"/>
                      <a:pt x="2" y="15"/>
                    </a:cubicBezTo>
                    <a:cubicBezTo>
                      <a:pt x="4" y="15"/>
                      <a:pt x="4" y="15"/>
                      <a:pt x="4" y="15"/>
                    </a:cubicBezTo>
                    <a:cubicBezTo>
                      <a:pt x="5" y="15"/>
                      <a:pt x="6" y="14"/>
                      <a:pt x="6" y="13"/>
                    </a:cubicBezTo>
                    <a:cubicBezTo>
                      <a:pt x="6" y="2"/>
                      <a:pt x="6" y="2"/>
                      <a:pt x="6" y="2"/>
                    </a:cubicBezTo>
                    <a:cubicBezTo>
                      <a:pt x="6" y="1"/>
                      <a:pt x="5" y="0"/>
                      <a:pt x="4" y="0"/>
                    </a:cubicBezTo>
                    <a:cubicBezTo>
                      <a:pt x="2" y="0"/>
                      <a:pt x="2" y="0"/>
                      <a:pt x="2" y="0"/>
                    </a:cubicBezTo>
                    <a:cubicBezTo>
                      <a:pt x="1" y="0"/>
                      <a:pt x="0" y="1"/>
                      <a:pt x="0" y="2"/>
                    </a:cubicBezTo>
                    <a:lnTo>
                      <a:pt x="0" y="13"/>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99" name="Freeform 551"/>
              <p:cNvSpPr/>
              <p:nvPr/>
            </p:nvSpPr>
            <p:spPr bwMode="auto">
              <a:xfrm>
                <a:off x="4264" y="780"/>
                <a:ext cx="12" cy="37"/>
              </a:xfrm>
              <a:custGeom>
                <a:gdLst>
                  <a:gd name="T0" fmla="*/ 0 w 6"/>
                  <a:gd name="T1" fmla="*/ 17 h 19"/>
                  <a:gd name="T2" fmla="*/ 2 w 6"/>
                  <a:gd name="T3" fmla="*/ 19 h 19"/>
                  <a:gd name="T4" fmla="*/ 4 w 6"/>
                  <a:gd name="T5" fmla="*/ 19 h 19"/>
                  <a:gd name="T6" fmla="*/ 6 w 6"/>
                  <a:gd name="T7" fmla="*/ 17 h 19"/>
                  <a:gd name="T8" fmla="*/ 6 w 6"/>
                  <a:gd name="T9" fmla="*/ 2 h 19"/>
                  <a:gd name="T10" fmla="*/ 4 w 6"/>
                  <a:gd name="T11" fmla="*/ 0 h 19"/>
                  <a:gd name="T12" fmla="*/ 2 w 6"/>
                  <a:gd name="T13" fmla="*/ 0 h 19"/>
                  <a:gd name="T14" fmla="*/ 0 w 6"/>
                  <a:gd name="T15" fmla="*/ 2 h 19"/>
                  <a:gd name="T16" fmla="*/ 0 w 6"/>
                  <a:gd name="T17" fmla="*/ 17 h 1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 h="19">
                    <a:moveTo>
                      <a:pt x="0" y="17"/>
                    </a:moveTo>
                    <a:cubicBezTo>
                      <a:pt x="0" y="18"/>
                      <a:pt x="0" y="19"/>
                      <a:pt x="2" y="19"/>
                    </a:cubicBezTo>
                    <a:cubicBezTo>
                      <a:pt x="4" y="19"/>
                      <a:pt x="4" y="19"/>
                      <a:pt x="4" y="19"/>
                    </a:cubicBezTo>
                    <a:cubicBezTo>
                      <a:pt x="5" y="19"/>
                      <a:pt x="6" y="18"/>
                      <a:pt x="6" y="17"/>
                    </a:cubicBezTo>
                    <a:cubicBezTo>
                      <a:pt x="6" y="2"/>
                      <a:pt x="6" y="2"/>
                      <a:pt x="6" y="2"/>
                    </a:cubicBezTo>
                    <a:cubicBezTo>
                      <a:pt x="6" y="1"/>
                      <a:pt x="5" y="0"/>
                      <a:pt x="4" y="0"/>
                    </a:cubicBezTo>
                    <a:cubicBezTo>
                      <a:pt x="2" y="0"/>
                      <a:pt x="2" y="0"/>
                      <a:pt x="2" y="0"/>
                    </a:cubicBezTo>
                    <a:cubicBezTo>
                      <a:pt x="0" y="0"/>
                      <a:pt x="0" y="1"/>
                      <a:pt x="0" y="2"/>
                    </a:cubicBezTo>
                    <a:lnTo>
                      <a:pt x="0" y="17"/>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00" name="Freeform 552"/>
              <p:cNvSpPr/>
              <p:nvPr/>
            </p:nvSpPr>
            <p:spPr bwMode="auto">
              <a:xfrm>
                <a:off x="4247" y="770"/>
                <a:ext cx="11" cy="47"/>
              </a:xfrm>
              <a:custGeom>
                <a:gdLst>
                  <a:gd name="T0" fmla="*/ 0 w 6"/>
                  <a:gd name="T1" fmla="*/ 22 h 24"/>
                  <a:gd name="T2" fmla="*/ 2 w 6"/>
                  <a:gd name="T3" fmla="*/ 24 h 24"/>
                  <a:gd name="T4" fmla="*/ 4 w 6"/>
                  <a:gd name="T5" fmla="*/ 24 h 24"/>
                  <a:gd name="T6" fmla="*/ 6 w 6"/>
                  <a:gd name="T7" fmla="*/ 22 h 24"/>
                  <a:gd name="T8" fmla="*/ 6 w 6"/>
                  <a:gd name="T9" fmla="*/ 2 h 24"/>
                  <a:gd name="T10" fmla="*/ 4 w 6"/>
                  <a:gd name="T11" fmla="*/ 0 h 24"/>
                  <a:gd name="T12" fmla="*/ 2 w 6"/>
                  <a:gd name="T13" fmla="*/ 0 h 24"/>
                  <a:gd name="T14" fmla="*/ 0 w 6"/>
                  <a:gd name="T15" fmla="*/ 2 h 24"/>
                  <a:gd name="T16" fmla="*/ 0 w 6"/>
                  <a:gd name="T17" fmla="*/ 22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 h="24">
                    <a:moveTo>
                      <a:pt x="0" y="22"/>
                    </a:moveTo>
                    <a:cubicBezTo>
                      <a:pt x="0" y="23"/>
                      <a:pt x="1" y="24"/>
                      <a:pt x="2" y="24"/>
                    </a:cubicBezTo>
                    <a:cubicBezTo>
                      <a:pt x="4" y="24"/>
                      <a:pt x="4" y="24"/>
                      <a:pt x="4" y="24"/>
                    </a:cubicBezTo>
                    <a:cubicBezTo>
                      <a:pt x="5" y="24"/>
                      <a:pt x="6" y="23"/>
                      <a:pt x="6" y="22"/>
                    </a:cubicBezTo>
                    <a:cubicBezTo>
                      <a:pt x="6" y="2"/>
                      <a:pt x="6" y="2"/>
                      <a:pt x="6" y="2"/>
                    </a:cubicBezTo>
                    <a:cubicBezTo>
                      <a:pt x="6" y="1"/>
                      <a:pt x="5" y="0"/>
                      <a:pt x="4" y="0"/>
                    </a:cubicBezTo>
                    <a:cubicBezTo>
                      <a:pt x="2" y="0"/>
                      <a:pt x="2" y="0"/>
                      <a:pt x="2" y="0"/>
                    </a:cubicBezTo>
                    <a:cubicBezTo>
                      <a:pt x="1" y="0"/>
                      <a:pt x="0" y="1"/>
                      <a:pt x="0" y="2"/>
                    </a:cubicBezTo>
                    <a:lnTo>
                      <a:pt x="0" y="22"/>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01" name="Freeform 553"/>
              <p:cNvSpPr/>
              <p:nvPr/>
            </p:nvSpPr>
            <p:spPr bwMode="auto">
              <a:xfrm>
                <a:off x="4604" y="2629"/>
                <a:ext cx="34" cy="75"/>
              </a:xfrm>
              <a:custGeom>
                <a:gdLst>
                  <a:gd name="T0" fmla="*/ 0 w 17"/>
                  <a:gd name="T1" fmla="*/ 32 h 38"/>
                  <a:gd name="T2" fmla="*/ 6 w 17"/>
                  <a:gd name="T3" fmla="*/ 38 h 38"/>
                  <a:gd name="T4" fmla="*/ 11 w 17"/>
                  <a:gd name="T5" fmla="*/ 38 h 38"/>
                  <a:gd name="T6" fmla="*/ 17 w 17"/>
                  <a:gd name="T7" fmla="*/ 32 h 38"/>
                  <a:gd name="T8" fmla="*/ 17 w 17"/>
                  <a:gd name="T9" fmla="*/ 5 h 38"/>
                  <a:gd name="T10" fmla="*/ 11 w 17"/>
                  <a:gd name="T11" fmla="*/ 0 h 38"/>
                  <a:gd name="T12" fmla="*/ 6 w 17"/>
                  <a:gd name="T13" fmla="*/ 0 h 38"/>
                  <a:gd name="T14" fmla="*/ 0 w 17"/>
                  <a:gd name="T15" fmla="*/ 5 h 38"/>
                  <a:gd name="T16" fmla="*/ 0 w 17"/>
                  <a:gd name="T17" fmla="*/ 32 h 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 h="38">
                    <a:moveTo>
                      <a:pt x="0" y="32"/>
                    </a:moveTo>
                    <a:cubicBezTo>
                      <a:pt x="0" y="35"/>
                      <a:pt x="3" y="38"/>
                      <a:pt x="6" y="38"/>
                    </a:cubicBezTo>
                    <a:cubicBezTo>
                      <a:pt x="11" y="38"/>
                      <a:pt x="11" y="38"/>
                      <a:pt x="11" y="38"/>
                    </a:cubicBezTo>
                    <a:cubicBezTo>
                      <a:pt x="14" y="38"/>
                      <a:pt x="17" y="35"/>
                      <a:pt x="17" y="32"/>
                    </a:cubicBezTo>
                    <a:cubicBezTo>
                      <a:pt x="17" y="5"/>
                      <a:pt x="17" y="5"/>
                      <a:pt x="17" y="5"/>
                    </a:cubicBezTo>
                    <a:cubicBezTo>
                      <a:pt x="17" y="2"/>
                      <a:pt x="14" y="0"/>
                      <a:pt x="11" y="0"/>
                    </a:cubicBezTo>
                    <a:cubicBezTo>
                      <a:pt x="6" y="0"/>
                      <a:pt x="6" y="0"/>
                      <a:pt x="6" y="0"/>
                    </a:cubicBezTo>
                    <a:cubicBezTo>
                      <a:pt x="3" y="0"/>
                      <a:pt x="0" y="2"/>
                      <a:pt x="0" y="5"/>
                    </a:cubicBezTo>
                    <a:lnTo>
                      <a:pt x="0" y="32"/>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02" name="Freeform 554"/>
              <p:cNvSpPr/>
              <p:nvPr/>
            </p:nvSpPr>
            <p:spPr bwMode="auto">
              <a:xfrm>
                <a:off x="4561" y="2608"/>
                <a:ext cx="32" cy="96"/>
              </a:xfrm>
              <a:custGeom>
                <a:gdLst>
                  <a:gd name="T0" fmla="*/ 0 w 16"/>
                  <a:gd name="T1" fmla="*/ 43 h 49"/>
                  <a:gd name="T2" fmla="*/ 5 w 16"/>
                  <a:gd name="T3" fmla="*/ 49 h 49"/>
                  <a:gd name="T4" fmla="*/ 11 w 16"/>
                  <a:gd name="T5" fmla="*/ 49 h 49"/>
                  <a:gd name="T6" fmla="*/ 16 w 16"/>
                  <a:gd name="T7" fmla="*/ 43 h 49"/>
                  <a:gd name="T8" fmla="*/ 16 w 16"/>
                  <a:gd name="T9" fmla="*/ 6 h 49"/>
                  <a:gd name="T10" fmla="*/ 10 w 16"/>
                  <a:gd name="T11" fmla="*/ 0 h 49"/>
                  <a:gd name="T12" fmla="*/ 5 w 16"/>
                  <a:gd name="T13" fmla="*/ 0 h 49"/>
                  <a:gd name="T14" fmla="*/ 0 w 16"/>
                  <a:gd name="T15" fmla="*/ 6 h 49"/>
                  <a:gd name="T16" fmla="*/ 0 w 16"/>
                  <a:gd name="T17" fmla="*/ 43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 h="49">
                    <a:moveTo>
                      <a:pt x="0" y="43"/>
                    </a:moveTo>
                    <a:cubicBezTo>
                      <a:pt x="0" y="46"/>
                      <a:pt x="2" y="49"/>
                      <a:pt x="5" y="49"/>
                    </a:cubicBezTo>
                    <a:cubicBezTo>
                      <a:pt x="11" y="49"/>
                      <a:pt x="11" y="49"/>
                      <a:pt x="11" y="49"/>
                    </a:cubicBezTo>
                    <a:cubicBezTo>
                      <a:pt x="13" y="49"/>
                      <a:pt x="16" y="46"/>
                      <a:pt x="16" y="43"/>
                    </a:cubicBezTo>
                    <a:cubicBezTo>
                      <a:pt x="16" y="6"/>
                      <a:pt x="16" y="6"/>
                      <a:pt x="16" y="6"/>
                    </a:cubicBezTo>
                    <a:cubicBezTo>
                      <a:pt x="16" y="3"/>
                      <a:pt x="13" y="0"/>
                      <a:pt x="10" y="0"/>
                    </a:cubicBezTo>
                    <a:cubicBezTo>
                      <a:pt x="5" y="0"/>
                      <a:pt x="5" y="0"/>
                      <a:pt x="5" y="0"/>
                    </a:cubicBezTo>
                    <a:cubicBezTo>
                      <a:pt x="2" y="0"/>
                      <a:pt x="0" y="3"/>
                      <a:pt x="0" y="6"/>
                    </a:cubicBezTo>
                    <a:lnTo>
                      <a:pt x="0" y="43"/>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03" name="Freeform 555"/>
              <p:cNvSpPr/>
              <p:nvPr/>
            </p:nvSpPr>
            <p:spPr bwMode="auto">
              <a:xfrm>
                <a:off x="4515" y="2582"/>
                <a:ext cx="33" cy="122"/>
              </a:xfrm>
              <a:custGeom>
                <a:gdLst>
                  <a:gd name="T0" fmla="*/ 0 w 17"/>
                  <a:gd name="T1" fmla="*/ 56 h 62"/>
                  <a:gd name="T2" fmla="*/ 6 w 17"/>
                  <a:gd name="T3" fmla="*/ 62 h 62"/>
                  <a:gd name="T4" fmla="*/ 11 w 17"/>
                  <a:gd name="T5" fmla="*/ 62 h 62"/>
                  <a:gd name="T6" fmla="*/ 17 w 17"/>
                  <a:gd name="T7" fmla="*/ 56 h 62"/>
                  <a:gd name="T8" fmla="*/ 16 w 17"/>
                  <a:gd name="T9" fmla="*/ 5 h 62"/>
                  <a:gd name="T10" fmla="*/ 11 w 17"/>
                  <a:gd name="T11" fmla="*/ 0 h 62"/>
                  <a:gd name="T12" fmla="*/ 6 w 17"/>
                  <a:gd name="T13" fmla="*/ 0 h 62"/>
                  <a:gd name="T14" fmla="*/ 0 w 17"/>
                  <a:gd name="T15" fmla="*/ 5 h 62"/>
                  <a:gd name="T16" fmla="*/ 0 w 17"/>
                  <a:gd name="T17" fmla="*/ 56 h 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 h="62">
                    <a:moveTo>
                      <a:pt x="0" y="56"/>
                    </a:moveTo>
                    <a:cubicBezTo>
                      <a:pt x="0" y="59"/>
                      <a:pt x="3" y="62"/>
                      <a:pt x="6" y="62"/>
                    </a:cubicBezTo>
                    <a:cubicBezTo>
                      <a:pt x="11" y="62"/>
                      <a:pt x="11" y="62"/>
                      <a:pt x="11" y="62"/>
                    </a:cubicBezTo>
                    <a:cubicBezTo>
                      <a:pt x="14" y="62"/>
                      <a:pt x="17" y="59"/>
                      <a:pt x="17" y="56"/>
                    </a:cubicBezTo>
                    <a:cubicBezTo>
                      <a:pt x="16" y="5"/>
                      <a:pt x="16" y="5"/>
                      <a:pt x="16" y="5"/>
                    </a:cubicBezTo>
                    <a:cubicBezTo>
                      <a:pt x="16" y="2"/>
                      <a:pt x="14" y="0"/>
                      <a:pt x="11" y="0"/>
                    </a:cubicBezTo>
                    <a:cubicBezTo>
                      <a:pt x="6" y="0"/>
                      <a:pt x="6" y="0"/>
                      <a:pt x="6" y="0"/>
                    </a:cubicBezTo>
                    <a:cubicBezTo>
                      <a:pt x="3" y="0"/>
                      <a:pt x="0" y="2"/>
                      <a:pt x="0" y="5"/>
                    </a:cubicBezTo>
                    <a:lnTo>
                      <a:pt x="0" y="56"/>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04" name="Freeform 556"/>
              <p:cNvSpPr>
                <a:spLocks noEditPoints="1"/>
              </p:cNvSpPr>
              <p:nvPr/>
            </p:nvSpPr>
            <p:spPr bwMode="auto">
              <a:xfrm>
                <a:off x="4399" y="2862"/>
                <a:ext cx="159" cy="158"/>
              </a:xfrm>
              <a:custGeom>
                <a:gdLst>
                  <a:gd name="T0" fmla="*/ 40 w 81"/>
                  <a:gd name="T1" fmla="*/ 1 h 81"/>
                  <a:gd name="T2" fmla="*/ 1 w 81"/>
                  <a:gd name="T3" fmla="*/ 41 h 81"/>
                  <a:gd name="T4" fmla="*/ 41 w 81"/>
                  <a:gd name="T5" fmla="*/ 80 h 81"/>
                  <a:gd name="T6" fmla="*/ 80 w 81"/>
                  <a:gd name="T7" fmla="*/ 40 h 81"/>
                  <a:gd name="T8" fmla="*/ 40 w 81"/>
                  <a:gd name="T9" fmla="*/ 1 h 81"/>
                  <a:gd name="T10" fmla="*/ 41 w 81"/>
                  <a:gd name="T11" fmla="*/ 72 h 81"/>
                  <a:gd name="T12" fmla="*/ 9 w 81"/>
                  <a:gd name="T13" fmla="*/ 41 h 81"/>
                  <a:gd name="T14" fmla="*/ 40 w 81"/>
                  <a:gd name="T15" fmla="*/ 9 h 81"/>
                  <a:gd name="T16" fmla="*/ 72 w 81"/>
                  <a:gd name="T17" fmla="*/ 40 h 81"/>
                  <a:gd name="T18" fmla="*/ 41 w 81"/>
                  <a:gd name="T19" fmla="*/ 72 h 8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1" h="81">
                    <a:moveTo>
                      <a:pt x="40" y="1"/>
                    </a:moveTo>
                    <a:cubicBezTo>
                      <a:pt x="18" y="1"/>
                      <a:pt x="0" y="19"/>
                      <a:pt x="1" y="41"/>
                    </a:cubicBezTo>
                    <a:cubicBezTo>
                      <a:pt x="1" y="63"/>
                      <a:pt x="20" y="81"/>
                      <a:pt x="41" y="80"/>
                    </a:cubicBezTo>
                    <a:cubicBezTo>
                      <a:pt x="63" y="80"/>
                      <a:pt x="81" y="61"/>
                      <a:pt x="80" y="40"/>
                    </a:cubicBezTo>
                    <a:cubicBezTo>
                      <a:pt x="80" y="18"/>
                      <a:pt x="62" y="0"/>
                      <a:pt x="40" y="1"/>
                    </a:cubicBezTo>
                    <a:close/>
                    <a:moveTo>
                      <a:pt x="41" y="72"/>
                    </a:moveTo>
                    <a:cubicBezTo>
                      <a:pt x="24" y="73"/>
                      <a:pt x="9" y="59"/>
                      <a:pt x="9" y="41"/>
                    </a:cubicBezTo>
                    <a:cubicBezTo>
                      <a:pt x="8" y="24"/>
                      <a:pt x="22" y="9"/>
                      <a:pt x="40" y="9"/>
                    </a:cubicBezTo>
                    <a:cubicBezTo>
                      <a:pt x="57" y="8"/>
                      <a:pt x="72" y="22"/>
                      <a:pt x="72" y="40"/>
                    </a:cubicBezTo>
                    <a:cubicBezTo>
                      <a:pt x="73" y="57"/>
                      <a:pt x="59" y="72"/>
                      <a:pt x="41" y="7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05" name="Freeform 557"/>
              <p:cNvSpPr/>
              <p:nvPr/>
            </p:nvSpPr>
            <p:spPr bwMode="auto">
              <a:xfrm>
                <a:off x="4436" y="2903"/>
                <a:ext cx="84" cy="76"/>
              </a:xfrm>
              <a:custGeom>
                <a:gdLst>
                  <a:gd name="T0" fmla="*/ 27 w 43"/>
                  <a:gd name="T1" fmla="*/ 32 h 39"/>
                  <a:gd name="T2" fmla="*/ 16 w 43"/>
                  <a:gd name="T3" fmla="*/ 27 h 39"/>
                  <a:gd name="T4" fmla="*/ 25 w 43"/>
                  <a:gd name="T5" fmla="*/ 26 h 39"/>
                  <a:gd name="T6" fmla="*/ 28 w 43"/>
                  <a:gd name="T7" fmla="*/ 24 h 39"/>
                  <a:gd name="T8" fmla="*/ 25 w 43"/>
                  <a:gd name="T9" fmla="*/ 21 h 39"/>
                  <a:gd name="T10" fmla="*/ 15 w 43"/>
                  <a:gd name="T11" fmla="*/ 21 h 39"/>
                  <a:gd name="T12" fmla="*/ 14 w 43"/>
                  <a:gd name="T13" fmla="*/ 20 h 39"/>
                  <a:gd name="T14" fmla="*/ 14 w 43"/>
                  <a:gd name="T15" fmla="*/ 18 h 39"/>
                  <a:gd name="T16" fmla="*/ 25 w 43"/>
                  <a:gd name="T17" fmla="*/ 18 h 39"/>
                  <a:gd name="T18" fmla="*/ 28 w 43"/>
                  <a:gd name="T19" fmla="*/ 15 h 39"/>
                  <a:gd name="T20" fmla="*/ 25 w 43"/>
                  <a:gd name="T21" fmla="*/ 12 h 39"/>
                  <a:gd name="T22" fmla="*/ 16 w 43"/>
                  <a:gd name="T23" fmla="*/ 13 h 39"/>
                  <a:gd name="T24" fmla="*/ 27 w 43"/>
                  <a:gd name="T25" fmla="*/ 6 h 39"/>
                  <a:gd name="T26" fmla="*/ 35 w 43"/>
                  <a:gd name="T27" fmla="*/ 9 h 39"/>
                  <a:gd name="T28" fmla="*/ 42 w 43"/>
                  <a:gd name="T29" fmla="*/ 9 h 39"/>
                  <a:gd name="T30" fmla="*/ 26 w 43"/>
                  <a:gd name="T31" fmla="*/ 0 h 39"/>
                  <a:gd name="T32" fmla="*/ 9 w 43"/>
                  <a:gd name="T33" fmla="*/ 13 h 39"/>
                  <a:gd name="T34" fmla="*/ 3 w 43"/>
                  <a:gd name="T35" fmla="*/ 13 h 39"/>
                  <a:gd name="T36" fmla="*/ 0 w 43"/>
                  <a:gd name="T37" fmla="*/ 15 h 39"/>
                  <a:gd name="T38" fmla="*/ 3 w 43"/>
                  <a:gd name="T39" fmla="*/ 18 h 39"/>
                  <a:gd name="T40" fmla="*/ 8 w 43"/>
                  <a:gd name="T41" fmla="*/ 18 h 39"/>
                  <a:gd name="T42" fmla="*/ 8 w 43"/>
                  <a:gd name="T43" fmla="*/ 20 h 39"/>
                  <a:gd name="T44" fmla="*/ 8 w 43"/>
                  <a:gd name="T45" fmla="*/ 22 h 39"/>
                  <a:gd name="T46" fmla="*/ 3 w 43"/>
                  <a:gd name="T47" fmla="*/ 22 h 39"/>
                  <a:gd name="T48" fmla="*/ 1 w 43"/>
                  <a:gd name="T49" fmla="*/ 24 h 39"/>
                  <a:gd name="T50" fmla="*/ 3 w 43"/>
                  <a:gd name="T51" fmla="*/ 27 h 39"/>
                  <a:gd name="T52" fmla="*/ 10 w 43"/>
                  <a:gd name="T53" fmla="*/ 27 h 39"/>
                  <a:gd name="T54" fmla="*/ 27 w 43"/>
                  <a:gd name="T55" fmla="*/ 38 h 39"/>
                  <a:gd name="T56" fmla="*/ 43 w 43"/>
                  <a:gd name="T57" fmla="*/ 29 h 39"/>
                  <a:gd name="T58" fmla="*/ 35 w 43"/>
                  <a:gd name="T59" fmla="*/ 29 h 39"/>
                  <a:gd name="T60" fmla="*/ 27 w 43"/>
                  <a:gd name="T61" fmla="*/ 32 h 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43" h="39">
                    <a:moveTo>
                      <a:pt x="27" y="32"/>
                    </a:moveTo>
                    <a:cubicBezTo>
                      <a:pt x="23" y="32"/>
                      <a:pt x="19" y="30"/>
                      <a:pt x="16" y="27"/>
                    </a:cubicBezTo>
                    <a:cubicBezTo>
                      <a:pt x="25" y="26"/>
                      <a:pt x="25" y="26"/>
                      <a:pt x="25" y="26"/>
                    </a:cubicBezTo>
                    <a:cubicBezTo>
                      <a:pt x="27" y="26"/>
                      <a:pt x="28" y="25"/>
                      <a:pt x="28" y="24"/>
                    </a:cubicBezTo>
                    <a:cubicBezTo>
                      <a:pt x="28" y="22"/>
                      <a:pt x="27" y="21"/>
                      <a:pt x="25" y="21"/>
                    </a:cubicBezTo>
                    <a:cubicBezTo>
                      <a:pt x="15" y="21"/>
                      <a:pt x="15" y="21"/>
                      <a:pt x="15" y="21"/>
                    </a:cubicBezTo>
                    <a:cubicBezTo>
                      <a:pt x="14" y="21"/>
                      <a:pt x="14" y="20"/>
                      <a:pt x="14" y="20"/>
                    </a:cubicBezTo>
                    <a:cubicBezTo>
                      <a:pt x="14" y="19"/>
                      <a:pt x="14" y="18"/>
                      <a:pt x="14" y="18"/>
                    </a:cubicBezTo>
                    <a:cubicBezTo>
                      <a:pt x="25" y="18"/>
                      <a:pt x="25" y="18"/>
                      <a:pt x="25" y="18"/>
                    </a:cubicBezTo>
                    <a:cubicBezTo>
                      <a:pt x="26" y="18"/>
                      <a:pt x="28" y="16"/>
                      <a:pt x="28" y="15"/>
                    </a:cubicBezTo>
                    <a:cubicBezTo>
                      <a:pt x="28" y="13"/>
                      <a:pt x="26" y="12"/>
                      <a:pt x="25" y="12"/>
                    </a:cubicBezTo>
                    <a:cubicBezTo>
                      <a:pt x="16" y="13"/>
                      <a:pt x="16" y="13"/>
                      <a:pt x="16" y="13"/>
                    </a:cubicBezTo>
                    <a:cubicBezTo>
                      <a:pt x="18" y="9"/>
                      <a:pt x="22" y="6"/>
                      <a:pt x="27" y="6"/>
                    </a:cubicBezTo>
                    <a:cubicBezTo>
                      <a:pt x="30" y="6"/>
                      <a:pt x="32" y="7"/>
                      <a:pt x="35" y="9"/>
                    </a:cubicBezTo>
                    <a:cubicBezTo>
                      <a:pt x="42" y="9"/>
                      <a:pt x="42" y="9"/>
                      <a:pt x="42" y="9"/>
                    </a:cubicBezTo>
                    <a:cubicBezTo>
                      <a:pt x="39" y="4"/>
                      <a:pt x="33" y="0"/>
                      <a:pt x="26" y="0"/>
                    </a:cubicBezTo>
                    <a:cubicBezTo>
                      <a:pt x="19" y="0"/>
                      <a:pt x="12" y="6"/>
                      <a:pt x="9" y="13"/>
                    </a:cubicBezTo>
                    <a:cubicBezTo>
                      <a:pt x="3" y="13"/>
                      <a:pt x="3" y="13"/>
                      <a:pt x="3" y="13"/>
                    </a:cubicBezTo>
                    <a:cubicBezTo>
                      <a:pt x="2" y="13"/>
                      <a:pt x="0" y="14"/>
                      <a:pt x="0" y="15"/>
                    </a:cubicBezTo>
                    <a:cubicBezTo>
                      <a:pt x="0" y="17"/>
                      <a:pt x="2" y="18"/>
                      <a:pt x="3" y="18"/>
                    </a:cubicBezTo>
                    <a:cubicBezTo>
                      <a:pt x="8" y="18"/>
                      <a:pt x="8" y="18"/>
                      <a:pt x="8" y="18"/>
                    </a:cubicBezTo>
                    <a:cubicBezTo>
                      <a:pt x="8" y="19"/>
                      <a:pt x="8" y="19"/>
                      <a:pt x="8" y="20"/>
                    </a:cubicBezTo>
                    <a:cubicBezTo>
                      <a:pt x="8" y="20"/>
                      <a:pt x="8" y="21"/>
                      <a:pt x="8" y="22"/>
                    </a:cubicBezTo>
                    <a:cubicBezTo>
                      <a:pt x="3" y="22"/>
                      <a:pt x="3" y="22"/>
                      <a:pt x="3" y="22"/>
                    </a:cubicBezTo>
                    <a:cubicBezTo>
                      <a:pt x="2" y="22"/>
                      <a:pt x="1" y="23"/>
                      <a:pt x="1" y="24"/>
                    </a:cubicBezTo>
                    <a:cubicBezTo>
                      <a:pt x="1" y="26"/>
                      <a:pt x="2" y="27"/>
                      <a:pt x="3" y="27"/>
                    </a:cubicBezTo>
                    <a:cubicBezTo>
                      <a:pt x="10" y="27"/>
                      <a:pt x="10" y="27"/>
                      <a:pt x="10" y="27"/>
                    </a:cubicBezTo>
                    <a:cubicBezTo>
                      <a:pt x="13" y="34"/>
                      <a:pt x="19" y="39"/>
                      <a:pt x="27" y="38"/>
                    </a:cubicBezTo>
                    <a:cubicBezTo>
                      <a:pt x="34" y="38"/>
                      <a:pt x="40" y="35"/>
                      <a:pt x="43" y="29"/>
                    </a:cubicBezTo>
                    <a:cubicBezTo>
                      <a:pt x="35" y="29"/>
                      <a:pt x="35" y="29"/>
                      <a:pt x="35" y="29"/>
                    </a:cubicBezTo>
                    <a:cubicBezTo>
                      <a:pt x="33" y="31"/>
                      <a:pt x="30" y="32"/>
                      <a:pt x="27" y="3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06" name="Freeform 558"/>
              <p:cNvSpPr>
                <a:spLocks noEditPoints="1"/>
              </p:cNvSpPr>
              <p:nvPr/>
            </p:nvSpPr>
            <p:spPr bwMode="auto">
              <a:xfrm>
                <a:off x="3953" y="2893"/>
                <a:ext cx="71" cy="73"/>
              </a:xfrm>
              <a:custGeom>
                <a:gdLst>
                  <a:gd name="T0" fmla="*/ 18 w 36"/>
                  <a:gd name="T1" fmla="*/ 1 h 37"/>
                  <a:gd name="T2" fmla="*/ 0 w 36"/>
                  <a:gd name="T3" fmla="*/ 19 h 37"/>
                  <a:gd name="T4" fmla="*/ 18 w 36"/>
                  <a:gd name="T5" fmla="*/ 36 h 37"/>
                  <a:gd name="T6" fmla="*/ 36 w 36"/>
                  <a:gd name="T7" fmla="*/ 18 h 37"/>
                  <a:gd name="T8" fmla="*/ 18 w 36"/>
                  <a:gd name="T9" fmla="*/ 1 h 37"/>
                  <a:gd name="T10" fmla="*/ 18 w 36"/>
                  <a:gd name="T11" fmla="*/ 33 h 37"/>
                  <a:gd name="T12" fmla="*/ 4 w 36"/>
                  <a:gd name="T13" fmla="*/ 19 h 37"/>
                  <a:gd name="T14" fmla="*/ 18 w 36"/>
                  <a:gd name="T15" fmla="*/ 4 h 37"/>
                  <a:gd name="T16" fmla="*/ 32 w 36"/>
                  <a:gd name="T17" fmla="*/ 18 h 37"/>
                  <a:gd name="T18" fmla="*/ 18 w 36"/>
                  <a:gd name="T19" fmla="*/ 33 h 3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7">
                    <a:moveTo>
                      <a:pt x="18" y="1"/>
                    </a:moveTo>
                    <a:cubicBezTo>
                      <a:pt x="8" y="1"/>
                      <a:pt x="0" y="9"/>
                      <a:pt x="0" y="19"/>
                    </a:cubicBezTo>
                    <a:cubicBezTo>
                      <a:pt x="0" y="29"/>
                      <a:pt x="9" y="37"/>
                      <a:pt x="18" y="36"/>
                    </a:cubicBezTo>
                    <a:cubicBezTo>
                      <a:pt x="28" y="36"/>
                      <a:pt x="36" y="28"/>
                      <a:pt x="36" y="18"/>
                    </a:cubicBezTo>
                    <a:cubicBezTo>
                      <a:pt x="36" y="8"/>
                      <a:pt x="27" y="0"/>
                      <a:pt x="18" y="1"/>
                    </a:cubicBezTo>
                    <a:close/>
                    <a:moveTo>
                      <a:pt x="18" y="33"/>
                    </a:moveTo>
                    <a:cubicBezTo>
                      <a:pt x="10" y="33"/>
                      <a:pt x="4" y="27"/>
                      <a:pt x="4" y="19"/>
                    </a:cubicBezTo>
                    <a:cubicBezTo>
                      <a:pt x="3" y="11"/>
                      <a:pt x="10" y="4"/>
                      <a:pt x="18" y="4"/>
                    </a:cubicBezTo>
                    <a:cubicBezTo>
                      <a:pt x="26" y="4"/>
                      <a:pt x="32" y="10"/>
                      <a:pt x="32" y="18"/>
                    </a:cubicBezTo>
                    <a:cubicBezTo>
                      <a:pt x="33" y="26"/>
                      <a:pt x="26" y="33"/>
                      <a:pt x="18" y="33"/>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07" name="Freeform 559"/>
              <p:cNvSpPr/>
              <p:nvPr/>
            </p:nvSpPr>
            <p:spPr bwMode="auto">
              <a:xfrm>
                <a:off x="3969" y="2913"/>
                <a:ext cx="39" cy="33"/>
              </a:xfrm>
              <a:custGeom>
                <a:gdLst>
                  <a:gd name="T0" fmla="*/ 13 w 20"/>
                  <a:gd name="T1" fmla="*/ 14 h 17"/>
                  <a:gd name="T2" fmla="*/ 8 w 20"/>
                  <a:gd name="T3" fmla="*/ 12 h 17"/>
                  <a:gd name="T4" fmla="*/ 12 w 20"/>
                  <a:gd name="T5" fmla="*/ 12 h 17"/>
                  <a:gd name="T6" fmla="*/ 13 w 20"/>
                  <a:gd name="T7" fmla="*/ 10 h 17"/>
                  <a:gd name="T8" fmla="*/ 12 w 20"/>
                  <a:gd name="T9" fmla="*/ 9 h 17"/>
                  <a:gd name="T10" fmla="*/ 7 w 20"/>
                  <a:gd name="T11" fmla="*/ 9 h 17"/>
                  <a:gd name="T12" fmla="*/ 7 w 20"/>
                  <a:gd name="T13" fmla="*/ 9 h 17"/>
                  <a:gd name="T14" fmla="*/ 7 w 20"/>
                  <a:gd name="T15" fmla="*/ 8 h 17"/>
                  <a:gd name="T16" fmla="*/ 12 w 20"/>
                  <a:gd name="T17" fmla="*/ 8 h 17"/>
                  <a:gd name="T18" fmla="*/ 13 w 20"/>
                  <a:gd name="T19" fmla="*/ 6 h 17"/>
                  <a:gd name="T20" fmla="*/ 12 w 20"/>
                  <a:gd name="T21" fmla="*/ 5 h 17"/>
                  <a:gd name="T22" fmla="*/ 8 w 20"/>
                  <a:gd name="T23" fmla="*/ 5 h 17"/>
                  <a:gd name="T24" fmla="*/ 12 w 20"/>
                  <a:gd name="T25" fmla="*/ 2 h 17"/>
                  <a:gd name="T26" fmla="*/ 16 w 20"/>
                  <a:gd name="T27" fmla="*/ 4 h 17"/>
                  <a:gd name="T28" fmla="*/ 19 w 20"/>
                  <a:gd name="T29" fmla="*/ 4 h 17"/>
                  <a:gd name="T30" fmla="*/ 12 w 20"/>
                  <a:gd name="T31" fmla="*/ 0 h 17"/>
                  <a:gd name="T32" fmla="*/ 5 w 20"/>
                  <a:gd name="T33" fmla="*/ 5 h 17"/>
                  <a:gd name="T34" fmla="*/ 2 w 20"/>
                  <a:gd name="T35" fmla="*/ 5 h 17"/>
                  <a:gd name="T36" fmla="*/ 0 w 20"/>
                  <a:gd name="T37" fmla="*/ 7 h 17"/>
                  <a:gd name="T38" fmla="*/ 2 w 20"/>
                  <a:gd name="T39" fmla="*/ 8 h 17"/>
                  <a:gd name="T40" fmla="*/ 4 w 20"/>
                  <a:gd name="T41" fmla="*/ 8 h 17"/>
                  <a:gd name="T42" fmla="*/ 4 w 20"/>
                  <a:gd name="T43" fmla="*/ 9 h 17"/>
                  <a:gd name="T44" fmla="*/ 4 w 20"/>
                  <a:gd name="T45" fmla="*/ 9 h 17"/>
                  <a:gd name="T46" fmla="*/ 2 w 20"/>
                  <a:gd name="T47" fmla="*/ 9 h 17"/>
                  <a:gd name="T48" fmla="*/ 1 w 20"/>
                  <a:gd name="T49" fmla="*/ 11 h 17"/>
                  <a:gd name="T50" fmla="*/ 2 w 20"/>
                  <a:gd name="T51" fmla="*/ 12 h 17"/>
                  <a:gd name="T52" fmla="*/ 5 w 20"/>
                  <a:gd name="T53" fmla="*/ 12 h 17"/>
                  <a:gd name="T54" fmla="*/ 13 w 20"/>
                  <a:gd name="T55" fmla="*/ 17 h 17"/>
                  <a:gd name="T56" fmla="*/ 20 w 20"/>
                  <a:gd name="T57" fmla="*/ 13 h 17"/>
                  <a:gd name="T58" fmla="*/ 16 w 20"/>
                  <a:gd name="T59" fmla="*/ 13 h 17"/>
                  <a:gd name="T60" fmla="*/ 13 w 20"/>
                  <a:gd name="T61" fmla="*/ 14 h 1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20" h="17">
                    <a:moveTo>
                      <a:pt x="13" y="14"/>
                    </a:moveTo>
                    <a:cubicBezTo>
                      <a:pt x="11" y="14"/>
                      <a:pt x="9" y="13"/>
                      <a:pt x="8" y="12"/>
                    </a:cubicBezTo>
                    <a:cubicBezTo>
                      <a:pt x="12" y="12"/>
                      <a:pt x="12" y="12"/>
                      <a:pt x="12" y="12"/>
                    </a:cubicBezTo>
                    <a:cubicBezTo>
                      <a:pt x="12" y="12"/>
                      <a:pt x="13" y="11"/>
                      <a:pt x="13" y="10"/>
                    </a:cubicBezTo>
                    <a:cubicBezTo>
                      <a:pt x="13" y="10"/>
                      <a:pt x="12" y="9"/>
                      <a:pt x="12" y="9"/>
                    </a:cubicBezTo>
                    <a:cubicBezTo>
                      <a:pt x="7" y="9"/>
                      <a:pt x="7" y="9"/>
                      <a:pt x="7" y="9"/>
                    </a:cubicBezTo>
                    <a:cubicBezTo>
                      <a:pt x="7" y="9"/>
                      <a:pt x="7" y="9"/>
                      <a:pt x="7" y="9"/>
                    </a:cubicBezTo>
                    <a:cubicBezTo>
                      <a:pt x="7" y="8"/>
                      <a:pt x="7" y="8"/>
                      <a:pt x="7" y="8"/>
                    </a:cubicBezTo>
                    <a:cubicBezTo>
                      <a:pt x="12" y="8"/>
                      <a:pt x="12" y="8"/>
                      <a:pt x="12" y="8"/>
                    </a:cubicBezTo>
                    <a:cubicBezTo>
                      <a:pt x="12" y="8"/>
                      <a:pt x="13" y="7"/>
                      <a:pt x="13" y="6"/>
                    </a:cubicBezTo>
                    <a:cubicBezTo>
                      <a:pt x="13" y="6"/>
                      <a:pt x="12" y="5"/>
                      <a:pt x="12" y="5"/>
                    </a:cubicBezTo>
                    <a:cubicBezTo>
                      <a:pt x="8" y="5"/>
                      <a:pt x="8" y="5"/>
                      <a:pt x="8" y="5"/>
                    </a:cubicBezTo>
                    <a:cubicBezTo>
                      <a:pt x="9" y="4"/>
                      <a:pt x="10" y="3"/>
                      <a:pt x="12" y="2"/>
                    </a:cubicBezTo>
                    <a:cubicBezTo>
                      <a:pt x="14" y="2"/>
                      <a:pt x="15" y="3"/>
                      <a:pt x="16" y="4"/>
                    </a:cubicBezTo>
                    <a:cubicBezTo>
                      <a:pt x="19" y="4"/>
                      <a:pt x="19" y="4"/>
                      <a:pt x="19" y="4"/>
                    </a:cubicBezTo>
                    <a:cubicBezTo>
                      <a:pt x="18" y="1"/>
                      <a:pt x="15" y="0"/>
                      <a:pt x="12" y="0"/>
                    </a:cubicBezTo>
                    <a:cubicBezTo>
                      <a:pt x="9" y="0"/>
                      <a:pt x="6" y="2"/>
                      <a:pt x="5" y="5"/>
                    </a:cubicBezTo>
                    <a:cubicBezTo>
                      <a:pt x="2" y="5"/>
                      <a:pt x="2" y="5"/>
                      <a:pt x="2" y="5"/>
                    </a:cubicBezTo>
                    <a:cubicBezTo>
                      <a:pt x="1" y="5"/>
                      <a:pt x="0" y="6"/>
                      <a:pt x="0" y="7"/>
                    </a:cubicBezTo>
                    <a:cubicBezTo>
                      <a:pt x="0" y="7"/>
                      <a:pt x="1" y="8"/>
                      <a:pt x="2" y="8"/>
                    </a:cubicBezTo>
                    <a:cubicBezTo>
                      <a:pt x="4" y="8"/>
                      <a:pt x="4" y="8"/>
                      <a:pt x="4" y="8"/>
                    </a:cubicBezTo>
                    <a:cubicBezTo>
                      <a:pt x="4" y="8"/>
                      <a:pt x="4" y="8"/>
                      <a:pt x="4" y="9"/>
                    </a:cubicBezTo>
                    <a:cubicBezTo>
                      <a:pt x="4" y="9"/>
                      <a:pt x="4" y="9"/>
                      <a:pt x="4" y="9"/>
                    </a:cubicBezTo>
                    <a:cubicBezTo>
                      <a:pt x="2" y="9"/>
                      <a:pt x="2" y="9"/>
                      <a:pt x="2" y="9"/>
                    </a:cubicBezTo>
                    <a:cubicBezTo>
                      <a:pt x="1" y="9"/>
                      <a:pt x="1" y="10"/>
                      <a:pt x="1" y="11"/>
                    </a:cubicBezTo>
                    <a:cubicBezTo>
                      <a:pt x="1" y="11"/>
                      <a:pt x="1" y="12"/>
                      <a:pt x="2" y="12"/>
                    </a:cubicBezTo>
                    <a:cubicBezTo>
                      <a:pt x="5" y="12"/>
                      <a:pt x="5" y="12"/>
                      <a:pt x="5" y="12"/>
                    </a:cubicBezTo>
                    <a:cubicBezTo>
                      <a:pt x="6" y="15"/>
                      <a:pt x="9" y="17"/>
                      <a:pt x="13" y="17"/>
                    </a:cubicBezTo>
                    <a:cubicBezTo>
                      <a:pt x="16" y="17"/>
                      <a:pt x="18" y="15"/>
                      <a:pt x="20" y="13"/>
                    </a:cubicBezTo>
                    <a:cubicBezTo>
                      <a:pt x="16" y="13"/>
                      <a:pt x="16" y="13"/>
                      <a:pt x="16" y="13"/>
                    </a:cubicBezTo>
                    <a:cubicBezTo>
                      <a:pt x="15" y="14"/>
                      <a:pt x="14" y="14"/>
                      <a:pt x="13" y="14"/>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08" name="Freeform 560"/>
              <p:cNvSpPr>
                <a:spLocks noEditPoints="1"/>
              </p:cNvSpPr>
              <p:nvPr/>
            </p:nvSpPr>
            <p:spPr bwMode="auto">
              <a:xfrm>
                <a:off x="4180" y="1433"/>
                <a:ext cx="65" cy="64"/>
              </a:xfrm>
              <a:custGeom>
                <a:gdLst>
                  <a:gd name="T0" fmla="*/ 16 w 33"/>
                  <a:gd name="T1" fmla="*/ 0 h 33"/>
                  <a:gd name="T2" fmla="*/ 0 w 33"/>
                  <a:gd name="T3" fmla="*/ 17 h 33"/>
                  <a:gd name="T4" fmla="*/ 17 w 33"/>
                  <a:gd name="T5" fmla="*/ 32 h 33"/>
                  <a:gd name="T6" fmla="*/ 33 w 33"/>
                  <a:gd name="T7" fmla="*/ 16 h 33"/>
                  <a:gd name="T8" fmla="*/ 16 w 33"/>
                  <a:gd name="T9" fmla="*/ 0 h 33"/>
                  <a:gd name="T10" fmla="*/ 17 w 33"/>
                  <a:gd name="T11" fmla="*/ 29 h 33"/>
                  <a:gd name="T12" fmla="*/ 3 w 33"/>
                  <a:gd name="T13" fmla="*/ 16 h 33"/>
                  <a:gd name="T14" fmla="*/ 16 w 33"/>
                  <a:gd name="T15" fmla="*/ 3 h 33"/>
                  <a:gd name="T16" fmla="*/ 29 w 33"/>
                  <a:gd name="T17" fmla="*/ 16 h 33"/>
                  <a:gd name="T18" fmla="*/ 17 w 33"/>
                  <a:gd name="T19" fmla="*/ 29 h 3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3" h="33">
                    <a:moveTo>
                      <a:pt x="16" y="0"/>
                    </a:moveTo>
                    <a:cubicBezTo>
                      <a:pt x="7" y="0"/>
                      <a:pt x="0" y="8"/>
                      <a:pt x="0" y="17"/>
                    </a:cubicBezTo>
                    <a:cubicBezTo>
                      <a:pt x="0" y="26"/>
                      <a:pt x="8" y="33"/>
                      <a:pt x="17" y="32"/>
                    </a:cubicBezTo>
                    <a:cubicBezTo>
                      <a:pt x="26" y="32"/>
                      <a:pt x="33" y="25"/>
                      <a:pt x="33" y="16"/>
                    </a:cubicBezTo>
                    <a:cubicBezTo>
                      <a:pt x="33" y="7"/>
                      <a:pt x="25" y="0"/>
                      <a:pt x="16" y="0"/>
                    </a:cubicBezTo>
                    <a:close/>
                    <a:moveTo>
                      <a:pt x="17" y="29"/>
                    </a:moveTo>
                    <a:cubicBezTo>
                      <a:pt x="10" y="29"/>
                      <a:pt x="4" y="24"/>
                      <a:pt x="3" y="16"/>
                    </a:cubicBezTo>
                    <a:cubicBezTo>
                      <a:pt x="3" y="9"/>
                      <a:pt x="9" y="3"/>
                      <a:pt x="16" y="3"/>
                    </a:cubicBezTo>
                    <a:cubicBezTo>
                      <a:pt x="23" y="3"/>
                      <a:pt x="29" y="9"/>
                      <a:pt x="29" y="16"/>
                    </a:cubicBezTo>
                    <a:cubicBezTo>
                      <a:pt x="30" y="23"/>
                      <a:pt x="24" y="29"/>
                      <a:pt x="17" y="29"/>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09" name="Freeform 561"/>
              <p:cNvSpPr/>
              <p:nvPr/>
            </p:nvSpPr>
            <p:spPr bwMode="auto">
              <a:xfrm>
                <a:off x="4196" y="1448"/>
                <a:ext cx="33" cy="32"/>
              </a:xfrm>
              <a:custGeom>
                <a:gdLst>
                  <a:gd name="T0" fmla="*/ 11 w 17"/>
                  <a:gd name="T1" fmla="*/ 13 h 16"/>
                  <a:gd name="T2" fmla="*/ 6 w 17"/>
                  <a:gd name="T3" fmla="*/ 11 h 16"/>
                  <a:gd name="T4" fmla="*/ 10 w 17"/>
                  <a:gd name="T5" fmla="*/ 11 h 16"/>
                  <a:gd name="T6" fmla="*/ 11 w 17"/>
                  <a:gd name="T7" fmla="*/ 10 h 16"/>
                  <a:gd name="T8" fmla="*/ 10 w 17"/>
                  <a:gd name="T9" fmla="*/ 9 h 16"/>
                  <a:gd name="T10" fmla="*/ 6 w 17"/>
                  <a:gd name="T11" fmla="*/ 9 h 16"/>
                  <a:gd name="T12" fmla="*/ 5 w 17"/>
                  <a:gd name="T13" fmla="*/ 8 h 16"/>
                  <a:gd name="T14" fmla="*/ 6 w 17"/>
                  <a:gd name="T15" fmla="*/ 7 h 16"/>
                  <a:gd name="T16" fmla="*/ 10 w 17"/>
                  <a:gd name="T17" fmla="*/ 7 h 16"/>
                  <a:gd name="T18" fmla="*/ 11 w 17"/>
                  <a:gd name="T19" fmla="*/ 6 h 16"/>
                  <a:gd name="T20" fmla="*/ 10 w 17"/>
                  <a:gd name="T21" fmla="*/ 5 h 16"/>
                  <a:gd name="T22" fmla="*/ 6 w 17"/>
                  <a:gd name="T23" fmla="*/ 5 h 16"/>
                  <a:gd name="T24" fmla="*/ 10 w 17"/>
                  <a:gd name="T25" fmla="*/ 3 h 16"/>
                  <a:gd name="T26" fmla="*/ 14 w 17"/>
                  <a:gd name="T27" fmla="*/ 4 h 16"/>
                  <a:gd name="T28" fmla="*/ 17 w 17"/>
                  <a:gd name="T29" fmla="*/ 4 h 16"/>
                  <a:gd name="T30" fmla="*/ 10 w 17"/>
                  <a:gd name="T31" fmla="*/ 0 h 16"/>
                  <a:gd name="T32" fmla="*/ 3 w 17"/>
                  <a:gd name="T33" fmla="*/ 5 h 16"/>
                  <a:gd name="T34" fmla="*/ 1 w 17"/>
                  <a:gd name="T35" fmla="*/ 5 h 16"/>
                  <a:gd name="T36" fmla="*/ 0 w 17"/>
                  <a:gd name="T37" fmla="*/ 7 h 16"/>
                  <a:gd name="T38" fmla="*/ 1 w 17"/>
                  <a:gd name="T39" fmla="*/ 8 h 16"/>
                  <a:gd name="T40" fmla="*/ 3 w 17"/>
                  <a:gd name="T41" fmla="*/ 8 h 16"/>
                  <a:gd name="T42" fmla="*/ 3 w 17"/>
                  <a:gd name="T43" fmla="*/ 8 h 16"/>
                  <a:gd name="T44" fmla="*/ 3 w 17"/>
                  <a:gd name="T45" fmla="*/ 9 h 16"/>
                  <a:gd name="T46" fmla="*/ 1 w 17"/>
                  <a:gd name="T47" fmla="*/ 9 h 16"/>
                  <a:gd name="T48" fmla="*/ 0 w 17"/>
                  <a:gd name="T49" fmla="*/ 10 h 16"/>
                  <a:gd name="T50" fmla="*/ 1 w 17"/>
                  <a:gd name="T51" fmla="*/ 11 h 16"/>
                  <a:gd name="T52" fmla="*/ 4 w 17"/>
                  <a:gd name="T53" fmla="*/ 11 h 16"/>
                  <a:gd name="T54" fmla="*/ 11 w 17"/>
                  <a:gd name="T55" fmla="*/ 16 h 16"/>
                  <a:gd name="T56" fmla="*/ 17 w 17"/>
                  <a:gd name="T57" fmla="*/ 12 h 16"/>
                  <a:gd name="T58" fmla="*/ 14 w 17"/>
                  <a:gd name="T59" fmla="*/ 12 h 16"/>
                  <a:gd name="T60" fmla="*/ 11 w 17"/>
                  <a:gd name="T61" fmla="*/ 13 h 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7" h="16">
                    <a:moveTo>
                      <a:pt x="11" y="13"/>
                    </a:moveTo>
                    <a:cubicBezTo>
                      <a:pt x="9" y="14"/>
                      <a:pt x="7" y="13"/>
                      <a:pt x="6" y="11"/>
                    </a:cubicBezTo>
                    <a:cubicBezTo>
                      <a:pt x="10" y="11"/>
                      <a:pt x="10" y="11"/>
                      <a:pt x="10" y="11"/>
                    </a:cubicBezTo>
                    <a:cubicBezTo>
                      <a:pt x="11" y="11"/>
                      <a:pt x="11" y="11"/>
                      <a:pt x="11" y="10"/>
                    </a:cubicBezTo>
                    <a:cubicBezTo>
                      <a:pt x="11" y="9"/>
                      <a:pt x="11" y="9"/>
                      <a:pt x="10" y="9"/>
                    </a:cubicBezTo>
                    <a:cubicBezTo>
                      <a:pt x="6" y="9"/>
                      <a:pt x="6" y="9"/>
                      <a:pt x="6" y="9"/>
                    </a:cubicBezTo>
                    <a:cubicBezTo>
                      <a:pt x="6" y="9"/>
                      <a:pt x="6" y="9"/>
                      <a:pt x="5" y="8"/>
                    </a:cubicBezTo>
                    <a:cubicBezTo>
                      <a:pt x="5" y="8"/>
                      <a:pt x="6" y="8"/>
                      <a:pt x="6" y="7"/>
                    </a:cubicBezTo>
                    <a:cubicBezTo>
                      <a:pt x="10" y="7"/>
                      <a:pt x="10" y="7"/>
                      <a:pt x="10" y="7"/>
                    </a:cubicBezTo>
                    <a:cubicBezTo>
                      <a:pt x="10" y="7"/>
                      <a:pt x="11" y="7"/>
                      <a:pt x="11" y="6"/>
                    </a:cubicBezTo>
                    <a:cubicBezTo>
                      <a:pt x="11" y="6"/>
                      <a:pt x="10" y="5"/>
                      <a:pt x="10" y="5"/>
                    </a:cubicBezTo>
                    <a:cubicBezTo>
                      <a:pt x="6" y="5"/>
                      <a:pt x="6" y="5"/>
                      <a:pt x="6" y="5"/>
                    </a:cubicBezTo>
                    <a:cubicBezTo>
                      <a:pt x="7" y="4"/>
                      <a:pt x="9" y="3"/>
                      <a:pt x="10" y="3"/>
                    </a:cubicBezTo>
                    <a:cubicBezTo>
                      <a:pt x="12" y="3"/>
                      <a:pt x="13" y="3"/>
                      <a:pt x="14" y="4"/>
                    </a:cubicBezTo>
                    <a:cubicBezTo>
                      <a:pt x="17" y="4"/>
                      <a:pt x="17" y="4"/>
                      <a:pt x="17" y="4"/>
                    </a:cubicBezTo>
                    <a:cubicBezTo>
                      <a:pt x="16" y="2"/>
                      <a:pt x="13" y="0"/>
                      <a:pt x="10" y="0"/>
                    </a:cubicBezTo>
                    <a:cubicBezTo>
                      <a:pt x="7" y="0"/>
                      <a:pt x="5" y="2"/>
                      <a:pt x="3" y="5"/>
                    </a:cubicBezTo>
                    <a:cubicBezTo>
                      <a:pt x="1" y="5"/>
                      <a:pt x="1" y="5"/>
                      <a:pt x="1" y="5"/>
                    </a:cubicBezTo>
                    <a:cubicBezTo>
                      <a:pt x="0" y="5"/>
                      <a:pt x="0" y="6"/>
                      <a:pt x="0" y="7"/>
                    </a:cubicBezTo>
                    <a:cubicBezTo>
                      <a:pt x="0" y="7"/>
                      <a:pt x="0" y="8"/>
                      <a:pt x="1" y="8"/>
                    </a:cubicBezTo>
                    <a:cubicBezTo>
                      <a:pt x="3" y="8"/>
                      <a:pt x="3" y="8"/>
                      <a:pt x="3" y="8"/>
                    </a:cubicBezTo>
                    <a:cubicBezTo>
                      <a:pt x="3" y="8"/>
                      <a:pt x="3" y="8"/>
                      <a:pt x="3" y="8"/>
                    </a:cubicBezTo>
                    <a:cubicBezTo>
                      <a:pt x="3" y="9"/>
                      <a:pt x="3" y="9"/>
                      <a:pt x="3" y="9"/>
                    </a:cubicBezTo>
                    <a:cubicBezTo>
                      <a:pt x="1" y="9"/>
                      <a:pt x="1" y="9"/>
                      <a:pt x="1" y="9"/>
                    </a:cubicBezTo>
                    <a:cubicBezTo>
                      <a:pt x="0" y="9"/>
                      <a:pt x="0" y="10"/>
                      <a:pt x="0" y="10"/>
                    </a:cubicBezTo>
                    <a:cubicBezTo>
                      <a:pt x="0" y="11"/>
                      <a:pt x="0" y="11"/>
                      <a:pt x="1" y="11"/>
                    </a:cubicBezTo>
                    <a:cubicBezTo>
                      <a:pt x="4" y="11"/>
                      <a:pt x="4" y="11"/>
                      <a:pt x="4" y="11"/>
                    </a:cubicBezTo>
                    <a:cubicBezTo>
                      <a:pt x="5" y="14"/>
                      <a:pt x="8" y="16"/>
                      <a:pt x="11" y="16"/>
                    </a:cubicBezTo>
                    <a:cubicBezTo>
                      <a:pt x="14" y="16"/>
                      <a:pt x="16" y="14"/>
                      <a:pt x="17" y="12"/>
                    </a:cubicBezTo>
                    <a:cubicBezTo>
                      <a:pt x="14" y="12"/>
                      <a:pt x="14" y="12"/>
                      <a:pt x="14" y="12"/>
                    </a:cubicBezTo>
                    <a:cubicBezTo>
                      <a:pt x="13" y="13"/>
                      <a:pt x="12" y="13"/>
                      <a:pt x="11" y="13"/>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10" name="Freeform 562"/>
              <p:cNvSpPr>
                <a:spLocks noEditPoints="1"/>
              </p:cNvSpPr>
              <p:nvPr/>
            </p:nvSpPr>
            <p:spPr bwMode="auto">
              <a:xfrm>
                <a:off x="4859" y="1931"/>
                <a:ext cx="70" cy="71"/>
              </a:xfrm>
              <a:custGeom>
                <a:gdLst>
                  <a:gd name="T0" fmla="*/ 18 w 36"/>
                  <a:gd name="T1" fmla="*/ 0 h 36"/>
                  <a:gd name="T2" fmla="*/ 0 w 36"/>
                  <a:gd name="T3" fmla="*/ 18 h 36"/>
                  <a:gd name="T4" fmla="*/ 19 w 36"/>
                  <a:gd name="T5" fmla="*/ 35 h 36"/>
                  <a:gd name="T6" fmla="*/ 36 w 36"/>
                  <a:gd name="T7" fmla="*/ 17 h 36"/>
                  <a:gd name="T8" fmla="*/ 18 w 36"/>
                  <a:gd name="T9" fmla="*/ 0 h 36"/>
                  <a:gd name="T10" fmla="*/ 19 w 36"/>
                  <a:gd name="T11" fmla="*/ 32 h 36"/>
                  <a:gd name="T12" fmla="*/ 4 w 36"/>
                  <a:gd name="T13" fmla="*/ 18 h 36"/>
                  <a:gd name="T14" fmla="*/ 18 w 36"/>
                  <a:gd name="T15" fmla="*/ 3 h 36"/>
                  <a:gd name="T16" fmla="*/ 33 w 36"/>
                  <a:gd name="T17" fmla="*/ 17 h 36"/>
                  <a:gd name="T18" fmla="*/ 19 w 36"/>
                  <a:gd name="T19" fmla="*/ 32 h 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0"/>
                    </a:moveTo>
                    <a:cubicBezTo>
                      <a:pt x="8" y="0"/>
                      <a:pt x="0" y="8"/>
                      <a:pt x="0" y="18"/>
                    </a:cubicBezTo>
                    <a:cubicBezTo>
                      <a:pt x="1" y="28"/>
                      <a:pt x="9" y="36"/>
                      <a:pt x="19" y="35"/>
                    </a:cubicBezTo>
                    <a:cubicBezTo>
                      <a:pt x="28" y="35"/>
                      <a:pt x="36" y="27"/>
                      <a:pt x="36" y="17"/>
                    </a:cubicBezTo>
                    <a:cubicBezTo>
                      <a:pt x="36" y="7"/>
                      <a:pt x="28" y="0"/>
                      <a:pt x="18" y="0"/>
                    </a:cubicBezTo>
                    <a:close/>
                    <a:moveTo>
                      <a:pt x="19" y="32"/>
                    </a:moveTo>
                    <a:cubicBezTo>
                      <a:pt x="11" y="32"/>
                      <a:pt x="4" y="26"/>
                      <a:pt x="4" y="18"/>
                    </a:cubicBezTo>
                    <a:cubicBezTo>
                      <a:pt x="4" y="10"/>
                      <a:pt x="10" y="3"/>
                      <a:pt x="18" y="3"/>
                    </a:cubicBezTo>
                    <a:cubicBezTo>
                      <a:pt x="26" y="3"/>
                      <a:pt x="32" y="9"/>
                      <a:pt x="33" y="17"/>
                    </a:cubicBezTo>
                    <a:cubicBezTo>
                      <a:pt x="33" y="25"/>
                      <a:pt x="26" y="32"/>
                      <a:pt x="19" y="3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11" name="Freeform 563"/>
              <p:cNvSpPr/>
              <p:nvPr/>
            </p:nvSpPr>
            <p:spPr bwMode="auto">
              <a:xfrm>
                <a:off x="4876" y="1949"/>
                <a:ext cx="37" cy="33"/>
              </a:xfrm>
              <a:custGeom>
                <a:gdLst>
                  <a:gd name="T0" fmla="*/ 12 w 19"/>
                  <a:gd name="T1" fmla="*/ 14 h 17"/>
                  <a:gd name="T2" fmla="*/ 7 w 19"/>
                  <a:gd name="T3" fmla="*/ 12 h 17"/>
                  <a:gd name="T4" fmla="*/ 11 w 19"/>
                  <a:gd name="T5" fmla="*/ 12 h 17"/>
                  <a:gd name="T6" fmla="*/ 12 w 19"/>
                  <a:gd name="T7" fmla="*/ 10 h 17"/>
                  <a:gd name="T8" fmla="*/ 11 w 19"/>
                  <a:gd name="T9" fmla="*/ 9 h 17"/>
                  <a:gd name="T10" fmla="*/ 6 w 19"/>
                  <a:gd name="T11" fmla="*/ 9 h 17"/>
                  <a:gd name="T12" fmla="*/ 6 w 19"/>
                  <a:gd name="T13" fmla="*/ 9 h 17"/>
                  <a:gd name="T14" fmla="*/ 6 w 19"/>
                  <a:gd name="T15" fmla="*/ 8 h 17"/>
                  <a:gd name="T16" fmla="*/ 11 w 19"/>
                  <a:gd name="T17" fmla="*/ 8 h 17"/>
                  <a:gd name="T18" fmla="*/ 12 w 19"/>
                  <a:gd name="T19" fmla="*/ 6 h 17"/>
                  <a:gd name="T20" fmla="*/ 11 w 19"/>
                  <a:gd name="T21" fmla="*/ 5 h 17"/>
                  <a:gd name="T22" fmla="*/ 7 w 19"/>
                  <a:gd name="T23" fmla="*/ 5 h 17"/>
                  <a:gd name="T24" fmla="*/ 11 w 19"/>
                  <a:gd name="T25" fmla="*/ 3 h 17"/>
                  <a:gd name="T26" fmla="*/ 15 w 19"/>
                  <a:gd name="T27" fmla="*/ 4 h 17"/>
                  <a:gd name="T28" fmla="*/ 19 w 19"/>
                  <a:gd name="T29" fmla="*/ 4 h 17"/>
                  <a:gd name="T30" fmla="*/ 11 w 19"/>
                  <a:gd name="T31" fmla="*/ 0 h 17"/>
                  <a:gd name="T32" fmla="*/ 4 w 19"/>
                  <a:gd name="T33" fmla="*/ 6 h 17"/>
                  <a:gd name="T34" fmla="*/ 1 w 19"/>
                  <a:gd name="T35" fmla="*/ 6 h 17"/>
                  <a:gd name="T36" fmla="*/ 0 w 19"/>
                  <a:gd name="T37" fmla="*/ 7 h 17"/>
                  <a:gd name="T38" fmla="*/ 1 w 19"/>
                  <a:gd name="T39" fmla="*/ 8 h 17"/>
                  <a:gd name="T40" fmla="*/ 3 w 19"/>
                  <a:gd name="T41" fmla="*/ 8 h 17"/>
                  <a:gd name="T42" fmla="*/ 3 w 19"/>
                  <a:gd name="T43" fmla="*/ 9 h 17"/>
                  <a:gd name="T44" fmla="*/ 3 w 19"/>
                  <a:gd name="T45" fmla="*/ 9 h 17"/>
                  <a:gd name="T46" fmla="*/ 1 w 19"/>
                  <a:gd name="T47" fmla="*/ 10 h 17"/>
                  <a:gd name="T48" fmla="*/ 0 w 19"/>
                  <a:gd name="T49" fmla="*/ 11 h 17"/>
                  <a:gd name="T50" fmla="*/ 1 w 19"/>
                  <a:gd name="T51" fmla="*/ 12 h 17"/>
                  <a:gd name="T52" fmla="*/ 4 w 19"/>
                  <a:gd name="T53" fmla="*/ 12 h 17"/>
                  <a:gd name="T54" fmla="*/ 12 w 19"/>
                  <a:gd name="T55" fmla="*/ 17 h 17"/>
                  <a:gd name="T56" fmla="*/ 19 w 19"/>
                  <a:gd name="T57" fmla="*/ 13 h 17"/>
                  <a:gd name="T58" fmla="*/ 15 w 19"/>
                  <a:gd name="T59" fmla="*/ 13 h 17"/>
                  <a:gd name="T60" fmla="*/ 12 w 19"/>
                  <a:gd name="T61" fmla="*/ 14 h 1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 h="17">
                    <a:moveTo>
                      <a:pt x="12" y="14"/>
                    </a:moveTo>
                    <a:cubicBezTo>
                      <a:pt x="10" y="14"/>
                      <a:pt x="8" y="13"/>
                      <a:pt x="7" y="12"/>
                    </a:cubicBezTo>
                    <a:cubicBezTo>
                      <a:pt x="11" y="12"/>
                      <a:pt x="11" y="12"/>
                      <a:pt x="11" y="12"/>
                    </a:cubicBezTo>
                    <a:cubicBezTo>
                      <a:pt x="12" y="12"/>
                      <a:pt x="12" y="11"/>
                      <a:pt x="12" y="10"/>
                    </a:cubicBezTo>
                    <a:cubicBezTo>
                      <a:pt x="12" y="10"/>
                      <a:pt x="12" y="9"/>
                      <a:pt x="11" y="9"/>
                    </a:cubicBezTo>
                    <a:cubicBezTo>
                      <a:pt x="6" y="9"/>
                      <a:pt x="6" y="9"/>
                      <a:pt x="6" y="9"/>
                    </a:cubicBezTo>
                    <a:cubicBezTo>
                      <a:pt x="6" y="9"/>
                      <a:pt x="6" y="9"/>
                      <a:pt x="6" y="9"/>
                    </a:cubicBezTo>
                    <a:cubicBezTo>
                      <a:pt x="6" y="8"/>
                      <a:pt x="6" y="8"/>
                      <a:pt x="6" y="8"/>
                    </a:cubicBezTo>
                    <a:cubicBezTo>
                      <a:pt x="11" y="8"/>
                      <a:pt x="11" y="8"/>
                      <a:pt x="11" y="8"/>
                    </a:cubicBezTo>
                    <a:cubicBezTo>
                      <a:pt x="11" y="8"/>
                      <a:pt x="12" y="7"/>
                      <a:pt x="12" y="6"/>
                    </a:cubicBezTo>
                    <a:cubicBezTo>
                      <a:pt x="12" y="6"/>
                      <a:pt x="11" y="5"/>
                      <a:pt x="11" y="5"/>
                    </a:cubicBezTo>
                    <a:cubicBezTo>
                      <a:pt x="7" y="5"/>
                      <a:pt x="7" y="5"/>
                      <a:pt x="7" y="5"/>
                    </a:cubicBezTo>
                    <a:cubicBezTo>
                      <a:pt x="8" y="4"/>
                      <a:pt x="10" y="3"/>
                      <a:pt x="11" y="3"/>
                    </a:cubicBezTo>
                    <a:cubicBezTo>
                      <a:pt x="13" y="3"/>
                      <a:pt x="14" y="3"/>
                      <a:pt x="15" y="4"/>
                    </a:cubicBezTo>
                    <a:cubicBezTo>
                      <a:pt x="19" y="4"/>
                      <a:pt x="19" y="4"/>
                      <a:pt x="19" y="4"/>
                    </a:cubicBezTo>
                    <a:cubicBezTo>
                      <a:pt x="17" y="1"/>
                      <a:pt x="14" y="0"/>
                      <a:pt x="11" y="0"/>
                    </a:cubicBezTo>
                    <a:cubicBezTo>
                      <a:pt x="8" y="0"/>
                      <a:pt x="5" y="2"/>
                      <a:pt x="4" y="6"/>
                    </a:cubicBezTo>
                    <a:cubicBezTo>
                      <a:pt x="1" y="6"/>
                      <a:pt x="1" y="6"/>
                      <a:pt x="1" y="6"/>
                    </a:cubicBezTo>
                    <a:cubicBezTo>
                      <a:pt x="0" y="6"/>
                      <a:pt x="0" y="6"/>
                      <a:pt x="0" y="7"/>
                    </a:cubicBezTo>
                    <a:cubicBezTo>
                      <a:pt x="0" y="7"/>
                      <a:pt x="0" y="8"/>
                      <a:pt x="1" y="8"/>
                    </a:cubicBezTo>
                    <a:cubicBezTo>
                      <a:pt x="3" y="8"/>
                      <a:pt x="3" y="8"/>
                      <a:pt x="3" y="8"/>
                    </a:cubicBezTo>
                    <a:cubicBezTo>
                      <a:pt x="3" y="8"/>
                      <a:pt x="3" y="8"/>
                      <a:pt x="3" y="9"/>
                    </a:cubicBezTo>
                    <a:cubicBezTo>
                      <a:pt x="3" y="9"/>
                      <a:pt x="3" y="9"/>
                      <a:pt x="3" y="9"/>
                    </a:cubicBezTo>
                    <a:cubicBezTo>
                      <a:pt x="1" y="10"/>
                      <a:pt x="1" y="10"/>
                      <a:pt x="1" y="10"/>
                    </a:cubicBezTo>
                    <a:cubicBezTo>
                      <a:pt x="0" y="10"/>
                      <a:pt x="0" y="10"/>
                      <a:pt x="0" y="11"/>
                    </a:cubicBezTo>
                    <a:cubicBezTo>
                      <a:pt x="0" y="11"/>
                      <a:pt x="0" y="12"/>
                      <a:pt x="1" y="12"/>
                    </a:cubicBezTo>
                    <a:cubicBezTo>
                      <a:pt x="4" y="12"/>
                      <a:pt x="4" y="12"/>
                      <a:pt x="4" y="12"/>
                    </a:cubicBezTo>
                    <a:cubicBezTo>
                      <a:pt x="5" y="15"/>
                      <a:pt x="8" y="17"/>
                      <a:pt x="12" y="17"/>
                    </a:cubicBezTo>
                    <a:cubicBezTo>
                      <a:pt x="15" y="17"/>
                      <a:pt x="17" y="15"/>
                      <a:pt x="19" y="13"/>
                    </a:cubicBezTo>
                    <a:cubicBezTo>
                      <a:pt x="15" y="13"/>
                      <a:pt x="15" y="13"/>
                      <a:pt x="15" y="13"/>
                    </a:cubicBezTo>
                    <a:cubicBezTo>
                      <a:pt x="14" y="14"/>
                      <a:pt x="13" y="14"/>
                      <a:pt x="12" y="14"/>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12" name="Freeform 564"/>
              <p:cNvSpPr>
                <a:spLocks noEditPoints="1"/>
              </p:cNvSpPr>
              <p:nvPr/>
            </p:nvSpPr>
            <p:spPr bwMode="auto">
              <a:xfrm>
                <a:off x="4696" y="922"/>
                <a:ext cx="88" cy="153"/>
              </a:xfrm>
              <a:custGeom>
                <a:gdLst>
                  <a:gd name="T0" fmla="*/ 22 w 45"/>
                  <a:gd name="T1" fmla="*/ 0 h 78"/>
                  <a:gd name="T2" fmla="*/ 1 w 45"/>
                  <a:gd name="T3" fmla="*/ 56 h 78"/>
                  <a:gd name="T4" fmla="*/ 23 w 45"/>
                  <a:gd name="T5" fmla="*/ 78 h 78"/>
                  <a:gd name="T6" fmla="*/ 45 w 45"/>
                  <a:gd name="T7" fmla="*/ 55 h 78"/>
                  <a:gd name="T8" fmla="*/ 22 w 45"/>
                  <a:gd name="T9" fmla="*/ 0 h 78"/>
                  <a:gd name="T10" fmla="*/ 23 w 45"/>
                  <a:gd name="T11" fmla="*/ 69 h 78"/>
                  <a:gd name="T12" fmla="*/ 36 w 45"/>
                  <a:gd name="T13" fmla="*/ 51 h 78"/>
                  <a:gd name="T14" fmla="*/ 23 w 45"/>
                  <a:gd name="T15" fmla="*/ 69 h 7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5" h="78">
                    <a:moveTo>
                      <a:pt x="22" y="0"/>
                    </a:moveTo>
                    <a:cubicBezTo>
                      <a:pt x="22" y="0"/>
                      <a:pt x="0" y="33"/>
                      <a:pt x="1" y="56"/>
                    </a:cubicBezTo>
                    <a:cubicBezTo>
                      <a:pt x="1" y="69"/>
                      <a:pt x="11" y="78"/>
                      <a:pt x="23" y="78"/>
                    </a:cubicBezTo>
                    <a:cubicBezTo>
                      <a:pt x="36" y="78"/>
                      <a:pt x="45" y="68"/>
                      <a:pt x="45" y="55"/>
                    </a:cubicBezTo>
                    <a:cubicBezTo>
                      <a:pt x="45" y="32"/>
                      <a:pt x="22" y="0"/>
                      <a:pt x="22" y="0"/>
                    </a:cubicBezTo>
                    <a:close/>
                    <a:moveTo>
                      <a:pt x="23" y="69"/>
                    </a:moveTo>
                    <a:cubicBezTo>
                      <a:pt x="36" y="51"/>
                      <a:pt x="36" y="51"/>
                      <a:pt x="36" y="51"/>
                    </a:cubicBezTo>
                    <a:cubicBezTo>
                      <a:pt x="36" y="51"/>
                      <a:pt x="39" y="69"/>
                      <a:pt x="23" y="69"/>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13" name="Freeform 565"/>
              <p:cNvSpPr>
                <a:spLocks noEditPoints="1"/>
              </p:cNvSpPr>
              <p:nvPr/>
            </p:nvSpPr>
            <p:spPr bwMode="auto">
              <a:xfrm>
                <a:off x="4540" y="537"/>
                <a:ext cx="39" cy="65"/>
              </a:xfrm>
              <a:custGeom>
                <a:gdLst>
                  <a:gd name="T0" fmla="*/ 13 w 20"/>
                  <a:gd name="T1" fmla="*/ 0 h 33"/>
                  <a:gd name="T2" fmla="*/ 1 w 20"/>
                  <a:gd name="T3" fmla="*/ 21 h 33"/>
                  <a:gd name="T4" fmla="*/ 8 w 20"/>
                  <a:gd name="T5" fmla="*/ 32 h 33"/>
                  <a:gd name="T6" fmla="*/ 19 w 20"/>
                  <a:gd name="T7" fmla="*/ 24 h 33"/>
                  <a:gd name="T8" fmla="*/ 13 w 20"/>
                  <a:gd name="T9" fmla="*/ 0 h 33"/>
                  <a:gd name="T10" fmla="*/ 9 w 20"/>
                  <a:gd name="T11" fmla="*/ 28 h 33"/>
                  <a:gd name="T12" fmla="*/ 16 w 20"/>
                  <a:gd name="T13" fmla="*/ 22 h 33"/>
                  <a:gd name="T14" fmla="*/ 9 w 20"/>
                  <a:gd name="T15" fmla="*/ 28 h 3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 h="33">
                    <a:moveTo>
                      <a:pt x="13" y="0"/>
                    </a:moveTo>
                    <a:cubicBezTo>
                      <a:pt x="13" y="0"/>
                      <a:pt x="2" y="12"/>
                      <a:pt x="1" y="21"/>
                    </a:cubicBezTo>
                    <a:cubicBezTo>
                      <a:pt x="0" y="26"/>
                      <a:pt x="3" y="31"/>
                      <a:pt x="8" y="32"/>
                    </a:cubicBezTo>
                    <a:cubicBezTo>
                      <a:pt x="13" y="33"/>
                      <a:pt x="18" y="29"/>
                      <a:pt x="19" y="24"/>
                    </a:cubicBezTo>
                    <a:cubicBezTo>
                      <a:pt x="20" y="15"/>
                      <a:pt x="13" y="0"/>
                      <a:pt x="13" y="0"/>
                    </a:cubicBezTo>
                    <a:close/>
                    <a:moveTo>
                      <a:pt x="9" y="28"/>
                    </a:moveTo>
                    <a:cubicBezTo>
                      <a:pt x="16" y="22"/>
                      <a:pt x="16" y="22"/>
                      <a:pt x="16" y="22"/>
                    </a:cubicBezTo>
                    <a:cubicBezTo>
                      <a:pt x="16" y="22"/>
                      <a:pt x="15" y="29"/>
                      <a:pt x="9" y="28"/>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14" name="Freeform 566"/>
              <p:cNvSpPr>
                <a:spLocks noEditPoints="1"/>
              </p:cNvSpPr>
              <p:nvPr/>
            </p:nvSpPr>
            <p:spPr bwMode="auto">
              <a:xfrm>
                <a:off x="4260" y="1151"/>
                <a:ext cx="57" cy="100"/>
              </a:xfrm>
              <a:custGeom>
                <a:gdLst>
                  <a:gd name="T0" fmla="*/ 14 w 29"/>
                  <a:gd name="T1" fmla="*/ 0 h 51"/>
                  <a:gd name="T2" fmla="*/ 0 w 29"/>
                  <a:gd name="T3" fmla="*/ 36 h 51"/>
                  <a:gd name="T4" fmla="*/ 15 w 29"/>
                  <a:gd name="T5" fmla="*/ 50 h 51"/>
                  <a:gd name="T6" fmla="*/ 29 w 29"/>
                  <a:gd name="T7" fmla="*/ 36 h 51"/>
                  <a:gd name="T8" fmla="*/ 14 w 29"/>
                  <a:gd name="T9" fmla="*/ 0 h 51"/>
                  <a:gd name="T10" fmla="*/ 14 w 29"/>
                  <a:gd name="T11" fmla="*/ 45 h 51"/>
                  <a:gd name="T12" fmla="*/ 23 w 29"/>
                  <a:gd name="T13" fmla="*/ 33 h 51"/>
                  <a:gd name="T14" fmla="*/ 14 w 29"/>
                  <a:gd name="T15" fmla="*/ 45 h 5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51">
                    <a:moveTo>
                      <a:pt x="14" y="0"/>
                    </a:moveTo>
                    <a:cubicBezTo>
                      <a:pt x="14" y="0"/>
                      <a:pt x="0" y="21"/>
                      <a:pt x="0" y="36"/>
                    </a:cubicBezTo>
                    <a:cubicBezTo>
                      <a:pt x="0" y="44"/>
                      <a:pt x="7" y="51"/>
                      <a:pt x="15" y="50"/>
                    </a:cubicBezTo>
                    <a:cubicBezTo>
                      <a:pt x="23" y="50"/>
                      <a:pt x="29" y="44"/>
                      <a:pt x="29" y="36"/>
                    </a:cubicBezTo>
                    <a:cubicBezTo>
                      <a:pt x="28" y="21"/>
                      <a:pt x="14" y="0"/>
                      <a:pt x="14" y="0"/>
                    </a:cubicBezTo>
                    <a:close/>
                    <a:moveTo>
                      <a:pt x="14" y="45"/>
                    </a:moveTo>
                    <a:cubicBezTo>
                      <a:pt x="23" y="33"/>
                      <a:pt x="23" y="33"/>
                      <a:pt x="23" y="33"/>
                    </a:cubicBezTo>
                    <a:cubicBezTo>
                      <a:pt x="23" y="33"/>
                      <a:pt x="25" y="45"/>
                      <a:pt x="14" y="45"/>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15" name="Freeform 567"/>
              <p:cNvSpPr/>
              <p:nvPr/>
            </p:nvSpPr>
            <p:spPr bwMode="auto">
              <a:xfrm>
                <a:off x="4395" y="791"/>
                <a:ext cx="90" cy="184"/>
              </a:xfrm>
              <a:custGeom>
                <a:gdLst>
                  <a:gd name="T0" fmla="*/ 45 w 46"/>
                  <a:gd name="T1" fmla="*/ 11 h 94"/>
                  <a:gd name="T2" fmla="*/ 45 w 46"/>
                  <a:gd name="T3" fmla="*/ 10 h 94"/>
                  <a:gd name="T4" fmla="*/ 45 w 46"/>
                  <a:gd name="T5" fmla="*/ 10 h 94"/>
                  <a:gd name="T6" fmla="*/ 28 w 46"/>
                  <a:gd name="T7" fmla="*/ 1 h 94"/>
                  <a:gd name="T8" fmla="*/ 27 w 46"/>
                  <a:gd name="T9" fmla="*/ 1 h 94"/>
                  <a:gd name="T10" fmla="*/ 20 w 46"/>
                  <a:gd name="T11" fmla="*/ 1 h 94"/>
                  <a:gd name="T12" fmla="*/ 1 w 46"/>
                  <a:gd name="T13" fmla="*/ 13 h 94"/>
                  <a:gd name="T14" fmla="*/ 1 w 46"/>
                  <a:gd name="T15" fmla="*/ 41 h 94"/>
                  <a:gd name="T16" fmla="*/ 6 w 46"/>
                  <a:gd name="T17" fmla="*/ 46 h 94"/>
                  <a:gd name="T18" fmla="*/ 10 w 46"/>
                  <a:gd name="T19" fmla="*/ 41 h 94"/>
                  <a:gd name="T20" fmla="*/ 10 w 46"/>
                  <a:gd name="T21" fmla="*/ 19 h 94"/>
                  <a:gd name="T22" fmla="*/ 12 w 46"/>
                  <a:gd name="T23" fmla="*/ 19 h 94"/>
                  <a:gd name="T24" fmla="*/ 12 w 46"/>
                  <a:gd name="T25" fmla="*/ 32 h 94"/>
                  <a:gd name="T26" fmla="*/ 12 w 46"/>
                  <a:gd name="T27" fmla="*/ 44 h 94"/>
                  <a:gd name="T28" fmla="*/ 13 w 46"/>
                  <a:gd name="T29" fmla="*/ 89 h 94"/>
                  <a:gd name="T30" fmla="*/ 19 w 46"/>
                  <a:gd name="T31" fmla="*/ 94 h 94"/>
                  <a:gd name="T32" fmla="*/ 24 w 46"/>
                  <a:gd name="T33" fmla="*/ 88 h 94"/>
                  <a:gd name="T34" fmla="*/ 23 w 46"/>
                  <a:gd name="T35" fmla="*/ 48 h 94"/>
                  <a:gd name="T36" fmla="*/ 25 w 46"/>
                  <a:gd name="T37" fmla="*/ 48 h 94"/>
                  <a:gd name="T38" fmla="*/ 26 w 46"/>
                  <a:gd name="T39" fmla="*/ 88 h 94"/>
                  <a:gd name="T40" fmla="*/ 31 w 46"/>
                  <a:gd name="T41" fmla="*/ 93 h 94"/>
                  <a:gd name="T42" fmla="*/ 36 w 46"/>
                  <a:gd name="T43" fmla="*/ 88 h 94"/>
                  <a:gd name="T44" fmla="*/ 35 w 46"/>
                  <a:gd name="T45" fmla="*/ 43 h 94"/>
                  <a:gd name="T46" fmla="*/ 35 w 46"/>
                  <a:gd name="T47" fmla="*/ 32 h 94"/>
                  <a:gd name="T48" fmla="*/ 35 w 46"/>
                  <a:gd name="T49" fmla="*/ 18 h 94"/>
                  <a:gd name="T50" fmla="*/ 36 w 46"/>
                  <a:gd name="T51" fmla="*/ 18 h 94"/>
                  <a:gd name="T52" fmla="*/ 37 w 46"/>
                  <a:gd name="T53" fmla="*/ 40 h 94"/>
                  <a:gd name="T54" fmla="*/ 41 w 46"/>
                  <a:gd name="T55" fmla="*/ 45 h 94"/>
                  <a:gd name="T56" fmla="*/ 46 w 46"/>
                  <a:gd name="T57" fmla="*/ 40 h 94"/>
                  <a:gd name="T58" fmla="*/ 45 w 46"/>
                  <a:gd name="T59" fmla="*/ 11 h 94"/>
                  <a:gd name="T60" fmla="*/ 45 w 46"/>
                  <a:gd name="T61" fmla="*/ 11 h 9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46" h="94">
                    <a:moveTo>
                      <a:pt x="45" y="11"/>
                    </a:moveTo>
                    <a:cubicBezTo>
                      <a:pt x="45" y="11"/>
                      <a:pt x="45" y="11"/>
                      <a:pt x="45" y="10"/>
                    </a:cubicBezTo>
                    <a:cubicBezTo>
                      <a:pt x="45" y="10"/>
                      <a:pt x="45" y="10"/>
                      <a:pt x="45" y="10"/>
                    </a:cubicBezTo>
                    <a:cubicBezTo>
                      <a:pt x="44" y="3"/>
                      <a:pt x="33" y="1"/>
                      <a:pt x="28" y="1"/>
                    </a:cubicBezTo>
                    <a:cubicBezTo>
                      <a:pt x="28" y="1"/>
                      <a:pt x="27" y="1"/>
                      <a:pt x="27" y="1"/>
                    </a:cubicBezTo>
                    <a:cubicBezTo>
                      <a:pt x="20" y="1"/>
                      <a:pt x="20" y="1"/>
                      <a:pt x="20" y="1"/>
                    </a:cubicBezTo>
                    <a:cubicBezTo>
                      <a:pt x="20" y="1"/>
                      <a:pt x="0" y="0"/>
                      <a:pt x="1" y="13"/>
                    </a:cubicBezTo>
                    <a:cubicBezTo>
                      <a:pt x="1" y="41"/>
                      <a:pt x="1" y="41"/>
                      <a:pt x="1" y="41"/>
                    </a:cubicBezTo>
                    <a:cubicBezTo>
                      <a:pt x="1" y="44"/>
                      <a:pt x="4" y="46"/>
                      <a:pt x="6" y="46"/>
                    </a:cubicBezTo>
                    <a:cubicBezTo>
                      <a:pt x="9" y="46"/>
                      <a:pt x="11" y="44"/>
                      <a:pt x="10" y="41"/>
                    </a:cubicBezTo>
                    <a:cubicBezTo>
                      <a:pt x="10" y="19"/>
                      <a:pt x="10" y="19"/>
                      <a:pt x="10" y="19"/>
                    </a:cubicBezTo>
                    <a:cubicBezTo>
                      <a:pt x="12" y="19"/>
                      <a:pt x="12" y="19"/>
                      <a:pt x="12" y="19"/>
                    </a:cubicBezTo>
                    <a:cubicBezTo>
                      <a:pt x="12" y="32"/>
                      <a:pt x="12" y="32"/>
                      <a:pt x="12" y="32"/>
                    </a:cubicBezTo>
                    <a:cubicBezTo>
                      <a:pt x="12" y="44"/>
                      <a:pt x="12" y="44"/>
                      <a:pt x="12" y="44"/>
                    </a:cubicBezTo>
                    <a:cubicBezTo>
                      <a:pt x="13" y="89"/>
                      <a:pt x="13" y="89"/>
                      <a:pt x="13" y="89"/>
                    </a:cubicBezTo>
                    <a:cubicBezTo>
                      <a:pt x="13" y="91"/>
                      <a:pt x="16" y="94"/>
                      <a:pt x="19" y="94"/>
                    </a:cubicBezTo>
                    <a:cubicBezTo>
                      <a:pt x="22" y="94"/>
                      <a:pt x="24" y="91"/>
                      <a:pt x="24" y="88"/>
                    </a:cubicBezTo>
                    <a:cubicBezTo>
                      <a:pt x="23" y="48"/>
                      <a:pt x="23" y="48"/>
                      <a:pt x="23" y="48"/>
                    </a:cubicBezTo>
                    <a:cubicBezTo>
                      <a:pt x="25" y="48"/>
                      <a:pt x="25" y="48"/>
                      <a:pt x="25" y="48"/>
                    </a:cubicBezTo>
                    <a:cubicBezTo>
                      <a:pt x="26" y="88"/>
                      <a:pt x="26" y="88"/>
                      <a:pt x="26" y="88"/>
                    </a:cubicBezTo>
                    <a:cubicBezTo>
                      <a:pt x="26" y="91"/>
                      <a:pt x="28" y="94"/>
                      <a:pt x="31" y="93"/>
                    </a:cubicBezTo>
                    <a:cubicBezTo>
                      <a:pt x="34" y="93"/>
                      <a:pt x="36" y="91"/>
                      <a:pt x="36" y="88"/>
                    </a:cubicBezTo>
                    <a:cubicBezTo>
                      <a:pt x="35" y="43"/>
                      <a:pt x="35" y="43"/>
                      <a:pt x="35" y="43"/>
                    </a:cubicBezTo>
                    <a:cubicBezTo>
                      <a:pt x="35" y="32"/>
                      <a:pt x="35" y="32"/>
                      <a:pt x="35" y="32"/>
                    </a:cubicBezTo>
                    <a:cubicBezTo>
                      <a:pt x="35" y="18"/>
                      <a:pt x="35" y="18"/>
                      <a:pt x="35" y="18"/>
                    </a:cubicBezTo>
                    <a:cubicBezTo>
                      <a:pt x="36" y="18"/>
                      <a:pt x="36" y="18"/>
                      <a:pt x="36" y="18"/>
                    </a:cubicBezTo>
                    <a:cubicBezTo>
                      <a:pt x="37" y="40"/>
                      <a:pt x="37" y="40"/>
                      <a:pt x="37" y="40"/>
                    </a:cubicBezTo>
                    <a:cubicBezTo>
                      <a:pt x="37" y="43"/>
                      <a:pt x="39" y="45"/>
                      <a:pt x="41" y="45"/>
                    </a:cubicBezTo>
                    <a:cubicBezTo>
                      <a:pt x="44" y="45"/>
                      <a:pt x="46" y="42"/>
                      <a:pt x="46" y="40"/>
                    </a:cubicBezTo>
                    <a:cubicBezTo>
                      <a:pt x="45" y="11"/>
                      <a:pt x="45" y="11"/>
                      <a:pt x="45" y="11"/>
                    </a:cubicBezTo>
                    <a:cubicBezTo>
                      <a:pt x="45" y="11"/>
                      <a:pt x="45" y="11"/>
                      <a:pt x="45" y="1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16" name="Freeform 568"/>
              <p:cNvSpPr/>
              <p:nvPr/>
            </p:nvSpPr>
            <p:spPr bwMode="auto">
              <a:xfrm>
                <a:off x="4421" y="750"/>
                <a:ext cx="39" cy="39"/>
              </a:xfrm>
              <a:custGeom>
                <a:gdLst>
                  <a:gd name="T0" fmla="*/ 10 w 20"/>
                  <a:gd name="T1" fmla="*/ 20 h 20"/>
                  <a:gd name="T2" fmla="*/ 20 w 20"/>
                  <a:gd name="T3" fmla="*/ 10 h 20"/>
                  <a:gd name="T4" fmla="*/ 9 w 20"/>
                  <a:gd name="T5" fmla="*/ 0 h 20"/>
                  <a:gd name="T6" fmla="*/ 0 w 20"/>
                  <a:gd name="T7" fmla="*/ 11 h 20"/>
                  <a:gd name="T8" fmla="*/ 10 w 20"/>
                  <a:gd name="T9" fmla="*/ 20 h 20"/>
                </a:gdLst>
                <a:cxnLst>
                  <a:cxn ang="0">
                    <a:pos x="T0" y="T1"/>
                  </a:cxn>
                  <a:cxn ang="0">
                    <a:pos x="T2" y="T3"/>
                  </a:cxn>
                  <a:cxn ang="0">
                    <a:pos x="T4" y="T5"/>
                  </a:cxn>
                  <a:cxn ang="0">
                    <a:pos x="T6" y="T7"/>
                  </a:cxn>
                  <a:cxn ang="0">
                    <a:pos x="T8" y="T9"/>
                  </a:cxn>
                </a:cxnLst>
                <a:rect l="0" t="0" r="r" b="b"/>
                <a:pathLst>
                  <a:path w="20" h="20">
                    <a:moveTo>
                      <a:pt x="10" y="20"/>
                    </a:moveTo>
                    <a:cubicBezTo>
                      <a:pt x="15" y="20"/>
                      <a:pt x="20" y="16"/>
                      <a:pt x="20" y="10"/>
                    </a:cubicBezTo>
                    <a:cubicBezTo>
                      <a:pt x="19" y="5"/>
                      <a:pt x="15" y="0"/>
                      <a:pt x="9" y="0"/>
                    </a:cubicBezTo>
                    <a:cubicBezTo>
                      <a:pt x="4" y="1"/>
                      <a:pt x="0" y="5"/>
                      <a:pt x="0" y="11"/>
                    </a:cubicBezTo>
                    <a:cubicBezTo>
                      <a:pt x="0" y="16"/>
                      <a:pt x="4" y="20"/>
                      <a:pt x="10" y="2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17" name="Freeform 569"/>
              <p:cNvSpPr/>
              <p:nvPr/>
            </p:nvSpPr>
            <p:spPr bwMode="auto">
              <a:xfrm>
                <a:off x="4155" y="2148"/>
                <a:ext cx="86" cy="180"/>
              </a:xfrm>
              <a:custGeom>
                <a:gdLst>
                  <a:gd name="T0" fmla="*/ 43 w 44"/>
                  <a:gd name="T1" fmla="*/ 10 h 92"/>
                  <a:gd name="T2" fmla="*/ 43 w 44"/>
                  <a:gd name="T3" fmla="*/ 10 h 92"/>
                  <a:gd name="T4" fmla="*/ 43 w 44"/>
                  <a:gd name="T5" fmla="*/ 10 h 92"/>
                  <a:gd name="T6" fmla="*/ 26 w 44"/>
                  <a:gd name="T7" fmla="*/ 1 h 92"/>
                  <a:gd name="T8" fmla="*/ 26 w 44"/>
                  <a:gd name="T9" fmla="*/ 1 h 92"/>
                  <a:gd name="T10" fmla="*/ 19 w 44"/>
                  <a:gd name="T11" fmla="*/ 1 h 92"/>
                  <a:gd name="T12" fmla="*/ 0 w 44"/>
                  <a:gd name="T13" fmla="*/ 12 h 92"/>
                  <a:gd name="T14" fmla="*/ 1 w 44"/>
                  <a:gd name="T15" fmla="*/ 40 h 92"/>
                  <a:gd name="T16" fmla="*/ 5 w 44"/>
                  <a:gd name="T17" fmla="*/ 45 h 92"/>
                  <a:gd name="T18" fmla="*/ 9 w 44"/>
                  <a:gd name="T19" fmla="*/ 40 h 92"/>
                  <a:gd name="T20" fmla="*/ 9 w 44"/>
                  <a:gd name="T21" fmla="*/ 18 h 92"/>
                  <a:gd name="T22" fmla="*/ 11 w 44"/>
                  <a:gd name="T23" fmla="*/ 18 h 92"/>
                  <a:gd name="T24" fmla="*/ 11 w 44"/>
                  <a:gd name="T25" fmla="*/ 31 h 92"/>
                  <a:gd name="T26" fmla="*/ 11 w 44"/>
                  <a:gd name="T27" fmla="*/ 43 h 92"/>
                  <a:gd name="T28" fmla="*/ 12 w 44"/>
                  <a:gd name="T29" fmla="*/ 87 h 92"/>
                  <a:gd name="T30" fmla="*/ 17 w 44"/>
                  <a:gd name="T31" fmla="*/ 92 h 92"/>
                  <a:gd name="T32" fmla="*/ 23 w 44"/>
                  <a:gd name="T33" fmla="*/ 86 h 92"/>
                  <a:gd name="T34" fmla="*/ 22 w 44"/>
                  <a:gd name="T35" fmla="*/ 47 h 92"/>
                  <a:gd name="T36" fmla="*/ 23 w 44"/>
                  <a:gd name="T37" fmla="*/ 47 h 92"/>
                  <a:gd name="T38" fmla="*/ 24 w 44"/>
                  <a:gd name="T39" fmla="*/ 86 h 92"/>
                  <a:gd name="T40" fmla="*/ 30 w 44"/>
                  <a:gd name="T41" fmla="*/ 92 h 92"/>
                  <a:gd name="T42" fmla="*/ 35 w 44"/>
                  <a:gd name="T43" fmla="*/ 86 h 92"/>
                  <a:gd name="T44" fmla="*/ 34 w 44"/>
                  <a:gd name="T45" fmla="*/ 42 h 92"/>
                  <a:gd name="T46" fmla="*/ 33 w 44"/>
                  <a:gd name="T47" fmla="*/ 31 h 92"/>
                  <a:gd name="T48" fmla="*/ 33 w 44"/>
                  <a:gd name="T49" fmla="*/ 18 h 92"/>
                  <a:gd name="T50" fmla="*/ 35 w 44"/>
                  <a:gd name="T51" fmla="*/ 18 h 92"/>
                  <a:gd name="T52" fmla="*/ 35 w 44"/>
                  <a:gd name="T53" fmla="*/ 39 h 92"/>
                  <a:gd name="T54" fmla="*/ 40 w 44"/>
                  <a:gd name="T55" fmla="*/ 44 h 92"/>
                  <a:gd name="T56" fmla="*/ 44 w 44"/>
                  <a:gd name="T57" fmla="*/ 39 h 92"/>
                  <a:gd name="T58" fmla="*/ 43 w 44"/>
                  <a:gd name="T59" fmla="*/ 11 h 92"/>
                  <a:gd name="T60" fmla="*/ 43 w 44"/>
                  <a:gd name="T61" fmla="*/ 10 h 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44" h="92">
                    <a:moveTo>
                      <a:pt x="43" y="10"/>
                    </a:moveTo>
                    <a:cubicBezTo>
                      <a:pt x="43" y="10"/>
                      <a:pt x="43" y="10"/>
                      <a:pt x="43" y="10"/>
                    </a:cubicBezTo>
                    <a:cubicBezTo>
                      <a:pt x="43" y="10"/>
                      <a:pt x="43" y="10"/>
                      <a:pt x="43" y="10"/>
                    </a:cubicBezTo>
                    <a:cubicBezTo>
                      <a:pt x="42" y="2"/>
                      <a:pt x="31" y="1"/>
                      <a:pt x="26" y="1"/>
                    </a:cubicBezTo>
                    <a:cubicBezTo>
                      <a:pt x="26" y="1"/>
                      <a:pt x="26" y="1"/>
                      <a:pt x="26" y="1"/>
                    </a:cubicBezTo>
                    <a:cubicBezTo>
                      <a:pt x="19" y="1"/>
                      <a:pt x="19" y="1"/>
                      <a:pt x="19" y="1"/>
                    </a:cubicBezTo>
                    <a:cubicBezTo>
                      <a:pt x="19" y="1"/>
                      <a:pt x="0" y="0"/>
                      <a:pt x="0" y="12"/>
                    </a:cubicBezTo>
                    <a:cubicBezTo>
                      <a:pt x="1" y="40"/>
                      <a:pt x="1" y="40"/>
                      <a:pt x="1" y="40"/>
                    </a:cubicBezTo>
                    <a:cubicBezTo>
                      <a:pt x="1" y="43"/>
                      <a:pt x="3" y="45"/>
                      <a:pt x="5" y="45"/>
                    </a:cubicBezTo>
                    <a:cubicBezTo>
                      <a:pt x="8" y="45"/>
                      <a:pt x="10" y="43"/>
                      <a:pt x="9" y="40"/>
                    </a:cubicBezTo>
                    <a:cubicBezTo>
                      <a:pt x="9" y="18"/>
                      <a:pt x="9" y="18"/>
                      <a:pt x="9" y="18"/>
                    </a:cubicBezTo>
                    <a:cubicBezTo>
                      <a:pt x="11" y="18"/>
                      <a:pt x="11" y="18"/>
                      <a:pt x="11" y="18"/>
                    </a:cubicBezTo>
                    <a:cubicBezTo>
                      <a:pt x="11" y="31"/>
                      <a:pt x="11" y="31"/>
                      <a:pt x="11" y="31"/>
                    </a:cubicBezTo>
                    <a:cubicBezTo>
                      <a:pt x="11" y="43"/>
                      <a:pt x="11" y="43"/>
                      <a:pt x="11" y="43"/>
                    </a:cubicBezTo>
                    <a:cubicBezTo>
                      <a:pt x="12" y="87"/>
                      <a:pt x="12" y="87"/>
                      <a:pt x="12" y="87"/>
                    </a:cubicBezTo>
                    <a:cubicBezTo>
                      <a:pt x="12" y="90"/>
                      <a:pt x="15" y="92"/>
                      <a:pt x="17" y="92"/>
                    </a:cubicBezTo>
                    <a:cubicBezTo>
                      <a:pt x="20" y="92"/>
                      <a:pt x="23" y="89"/>
                      <a:pt x="23" y="86"/>
                    </a:cubicBezTo>
                    <a:cubicBezTo>
                      <a:pt x="22" y="47"/>
                      <a:pt x="22" y="47"/>
                      <a:pt x="22" y="47"/>
                    </a:cubicBezTo>
                    <a:cubicBezTo>
                      <a:pt x="23" y="47"/>
                      <a:pt x="23" y="47"/>
                      <a:pt x="23" y="47"/>
                    </a:cubicBezTo>
                    <a:cubicBezTo>
                      <a:pt x="24" y="86"/>
                      <a:pt x="24" y="86"/>
                      <a:pt x="24" y="86"/>
                    </a:cubicBezTo>
                    <a:cubicBezTo>
                      <a:pt x="24" y="89"/>
                      <a:pt x="27" y="92"/>
                      <a:pt x="30" y="92"/>
                    </a:cubicBezTo>
                    <a:cubicBezTo>
                      <a:pt x="32" y="91"/>
                      <a:pt x="35" y="89"/>
                      <a:pt x="35" y="86"/>
                    </a:cubicBezTo>
                    <a:cubicBezTo>
                      <a:pt x="34" y="42"/>
                      <a:pt x="34" y="42"/>
                      <a:pt x="34" y="42"/>
                    </a:cubicBezTo>
                    <a:cubicBezTo>
                      <a:pt x="33" y="31"/>
                      <a:pt x="33" y="31"/>
                      <a:pt x="33" y="31"/>
                    </a:cubicBezTo>
                    <a:cubicBezTo>
                      <a:pt x="33" y="18"/>
                      <a:pt x="33" y="18"/>
                      <a:pt x="33" y="18"/>
                    </a:cubicBezTo>
                    <a:cubicBezTo>
                      <a:pt x="35" y="18"/>
                      <a:pt x="35" y="18"/>
                      <a:pt x="35" y="18"/>
                    </a:cubicBezTo>
                    <a:cubicBezTo>
                      <a:pt x="35" y="39"/>
                      <a:pt x="35" y="39"/>
                      <a:pt x="35" y="39"/>
                    </a:cubicBezTo>
                    <a:cubicBezTo>
                      <a:pt x="35" y="42"/>
                      <a:pt x="37" y="44"/>
                      <a:pt x="40" y="44"/>
                    </a:cubicBezTo>
                    <a:cubicBezTo>
                      <a:pt x="42" y="43"/>
                      <a:pt x="44" y="41"/>
                      <a:pt x="44" y="39"/>
                    </a:cubicBezTo>
                    <a:cubicBezTo>
                      <a:pt x="43" y="11"/>
                      <a:pt x="43" y="11"/>
                      <a:pt x="43" y="11"/>
                    </a:cubicBezTo>
                    <a:cubicBezTo>
                      <a:pt x="43" y="11"/>
                      <a:pt x="43" y="11"/>
                      <a:pt x="43" y="1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18" name="Freeform 570"/>
              <p:cNvSpPr/>
              <p:nvPr/>
            </p:nvSpPr>
            <p:spPr bwMode="auto">
              <a:xfrm>
                <a:off x="4176" y="2109"/>
                <a:ext cx="39" cy="37"/>
              </a:xfrm>
              <a:custGeom>
                <a:gdLst>
                  <a:gd name="T0" fmla="*/ 11 w 20"/>
                  <a:gd name="T1" fmla="*/ 19 h 19"/>
                  <a:gd name="T2" fmla="*/ 20 w 20"/>
                  <a:gd name="T3" fmla="*/ 9 h 19"/>
                  <a:gd name="T4" fmla="*/ 10 w 20"/>
                  <a:gd name="T5" fmla="*/ 0 h 19"/>
                  <a:gd name="T6" fmla="*/ 1 w 20"/>
                  <a:gd name="T7" fmla="*/ 10 h 19"/>
                  <a:gd name="T8" fmla="*/ 11 w 20"/>
                  <a:gd name="T9" fmla="*/ 19 h 19"/>
                </a:gdLst>
                <a:cxnLst>
                  <a:cxn ang="0">
                    <a:pos x="T0" y="T1"/>
                  </a:cxn>
                  <a:cxn ang="0">
                    <a:pos x="T2" y="T3"/>
                  </a:cxn>
                  <a:cxn ang="0">
                    <a:pos x="T4" y="T5"/>
                  </a:cxn>
                  <a:cxn ang="0">
                    <a:pos x="T6" y="T7"/>
                  </a:cxn>
                  <a:cxn ang="0">
                    <a:pos x="T8" y="T9"/>
                  </a:cxn>
                </a:cxnLst>
                <a:rect l="0" t="0" r="r" b="b"/>
                <a:pathLst>
                  <a:path w="20" h="19">
                    <a:moveTo>
                      <a:pt x="11" y="19"/>
                    </a:moveTo>
                    <a:cubicBezTo>
                      <a:pt x="16" y="19"/>
                      <a:pt x="20" y="15"/>
                      <a:pt x="20" y="9"/>
                    </a:cubicBezTo>
                    <a:cubicBezTo>
                      <a:pt x="20" y="4"/>
                      <a:pt x="16" y="0"/>
                      <a:pt x="10" y="0"/>
                    </a:cubicBezTo>
                    <a:cubicBezTo>
                      <a:pt x="5" y="0"/>
                      <a:pt x="0" y="4"/>
                      <a:pt x="1" y="10"/>
                    </a:cubicBezTo>
                    <a:cubicBezTo>
                      <a:pt x="1" y="15"/>
                      <a:pt x="5" y="19"/>
                      <a:pt x="11" y="19"/>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19" name="Freeform 571"/>
              <p:cNvSpPr/>
              <p:nvPr/>
            </p:nvSpPr>
            <p:spPr bwMode="auto">
              <a:xfrm>
                <a:off x="3945" y="2520"/>
                <a:ext cx="102" cy="207"/>
              </a:xfrm>
              <a:custGeom>
                <a:gdLst>
                  <a:gd name="T0" fmla="*/ 51 w 52"/>
                  <a:gd name="T1" fmla="*/ 16 h 106"/>
                  <a:gd name="T2" fmla="*/ 51 w 52"/>
                  <a:gd name="T3" fmla="*/ 16 h 106"/>
                  <a:gd name="T4" fmla="*/ 51 w 52"/>
                  <a:gd name="T5" fmla="*/ 16 h 106"/>
                  <a:gd name="T6" fmla="*/ 33 w 52"/>
                  <a:gd name="T7" fmla="*/ 4 h 106"/>
                  <a:gd name="T8" fmla="*/ 32 w 52"/>
                  <a:gd name="T9" fmla="*/ 3 h 106"/>
                  <a:gd name="T10" fmla="*/ 25 w 52"/>
                  <a:gd name="T11" fmla="*/ 3 h 106"/>
                  <a:gd name="T12" fmla="*/ 2 w 52"/>
                  <a:gd name="T13" fmla="*/ 14 h 106"/>
                  <a:gd name="T14" fmla="*/ 1 w 52"/>
                  <a:gd name="T15" fmla="*/ 46 h 106"/>
                  <a:gd name="T16" fmla="*/ 5 w 52"/>
                  <a:gd name="T17" fmla="*/ 51 h 106"/>
                  <a:gd name="T18" fmla="*/ 11 w 52"/>
                  <a:gd name="T19" fmla="*/ 46 h 106"/>
                  <a:gd name="T20" fmla="*/ 12 w 52"/>
                  <a:gd name="T21" fmla="*/ 22 h 106"/>
                  <a:gd name="T22" fmla="*/ 14 w 52"/>
                  <a:gd name="T23" fmla="*/ 22 h 106"/>
                  <a:gd name="T24" fmla="*/ 13 w 52"/>
                  <a:gd name="T25" fmla="*/ 37 h 106"/>
                  <a:gd name="T26" fmla="*/ 12 w 52"/>
                  <a:gd name="T27" fmla="*/ 50 h 106"/>
                  <a:gd name="T28" fmla="*/ 10 w 52"/>
                  <a:gd name="T29" fmla="*/ 99 h 106"/>
                  <a:gd name="T30" fmla="*/ 15 w 52"/>
                  <a:gd name="T31" fmla="*/ 105 h 106"/>
                  <a:gd name="T32" fmla="*/ 21 w 52"/>
                  <a:gd name="T33" fmla="*/ 100 h 106"/>
                  <a:gd name="T34" fmla="*/ 24 w 52"/>
                  <a:gd name="T35" fmla="*/ 55 h 106"/>
                  <a:gd name="T36" fmla="*/ 26 w 52"/>
                  <a:gd name="T37" fmla="*/ 55 h 106"/>
                  <a:gd name="T38" fmla="*/ 23 w 52"/>
                  <a:gd name="T39" fmla="*/ 100 h 106"/>
                  <a:gd name="T40" fmla="*/ 29 w 52"/>
                  <a:gd name="T41" fmla="*/ 106 h 106"/>
                  <a:gd name="T42" fmla="*/ 35 w 52"/>
                  <a:gd name="T43" fmla="*/ 100 h 106"/>
                  <a:gd name="T44" fmla="*/ 38 w 52"/>
                  <a:gd name="T45" fmla="*/ 51 h 106"/>
                  <a:gd name="T46" fmla="*/ 39 w 52"/>
                  <a:gd name="T47" fmla="*/ 38 h 106"/>
                  <a:gd name="T48" fmla="*/ 39 w 52"/>
                  <a:gd name="T49" fmla="*/ 23 h 106"/>
                  <a:gd name="T50" fmla="*/ 41 w 52"/>
                  <a:gd name="T51" fmla="*/ 23 h 106"/>
                  <a:gd name="T52" fmla="*/ 40 w 52"/>
                  <a:gd name="T53" fmla="*/ 48 h 106"/>
                  <a:gd name="T54" fmla="*/ 44 w 52"/>
                  <a:gd name="T55" fmla="*/ 53 h 106"/>
                  <a:gd name="T56" fmla="*/ 50 w 52"/>
                  <a:gd name="T57" fmla="*/ 48 h 106"/>
                  <a:gd name="T58" fmla="*/ 52 w 52"/>
                  <a:gd name="T59" fmla="*/ 17 h 106"/>
                  <a:gd name="T60" fmla="*/ 51 w 52"/>
                  <a:gd name="T61" fmla="*/ 16 h 1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2" h="105">
                    <a:moveTo>
                      <a:pt x="51" y="16"/>
                    </a:moveTo>
                    <a:cubicBezTo>
                      <a:pt x="51" y="16"/>
                      <a:pt x="51" y="16"/>
                      <a:pt x="51" y="16"/>
                    </a:cubicBezTo>
                    <a:cubicBezTo>
                      <a:pt x="51" y="16"/>
                      <a:pt x="51" y="16"/>
                      <a:pt x="51" y="16"/>
                    </a:cubicBezTo>
                    <a:cubicBezTo>
                      <a:pt x="51" y="7"/>
                      <a:pt x="39" y="4"/>
                      <a:pt x="33" y="4"/>
                    </a:cubicBezTo>
                    <a:cubicBezTo>
                      <a:pt x="33" y="4"/>
                      <a:pt x="33" y="3"/>
                      <a:pt x="32" y="3"/>
                    </a:cubicBezTo>
                    <a:cubicBezTo>
                      <a:pt x="25" y="3"/>
                      <a:pt x="25" y="3"/>
                      <a:pt x="25" y="3"/>
                    </a:cubicBezTo>
                    <a:cubicBezTo>
                      <a:pt x="25" y="3"/>
                      <a:pt x="3" y="0"/>
                      <a:pt x="2" y="14"/>
                    </a:cubicBezTo>
                    <a:cubicBezTo>
                      <a:pt x="1" y="46"/>
                      <a:pt x="1" y="46"/>
                      <a:pt x="1" y="46"/>
                    </a:cubicBezTo>
                    <a:cubicBezTo>
                      <a:pt x="0" y="49"/>
                      <a:pt x="3" y="51"/>
                      <a:pt x="5" y="51"/>
                    </a:cubicBezTo>
                    <a:cubicBezTo>
                      <a:pt x="8" y="51"/>
                      <a:pt x="11" y="49"/>
                      <a:pt x="11" y="46"/>
                    </a:cubicBezTo>
                    <a:cubicBezTo>
                      <a:pt x="12" y="22"/>
                      <a:pt x="12" y="22"/>
                      <a:pt x="12" y="22"/>
                    </a:cubicBezTo>
                    <a:cubicBezTo>
                      <a:pt x="14" y="22"/>
                      <a:pt x="14" y="22"/>
                      <a:pt x="14" y="22"/>
                    </a:cubicBezTo>
                    <a:cubicBezTo>
                      <a:pt x="13" y="37"/>
                      <a:pt x="13" y="37"/>
                      <a:pt x="13" y="37"/>
                    </a:cubicBezTo>
                    <a:cubicBezTo>
                      <a:pt x="12" y="50"/>
                      <a:pt x="12" y="50"/>
                      <a:pt x="12" y="50"/>
                    </a:cubicBezTo>
                    <a:cubicBezTo>
                      <a:pt x="10" y="99"/>
                      <a:pt x="10" y="99"/>
                      <a:pt x="10" y="99"/>
                    </a:cubicBezTo>
                    <a:cubicBezTo>
                      <a:pt x="9" y="102"/>
                      <a:pt x="12" y="105"/>
                      <a:pt x="15" y="105"/>
                    </a:cubicBezTo>
                    <a:cubicBezTo>
                      <a:pt x="18" y="105"/>
                      <a:pt x="21" y="103"/>
                      <a:pt x="21" y="100"/>
                    </a:cubicBezTo>
                    <a:cubicBezTo>
                      <a:pt x="24" y="55"/>
                      <a:pt x="24" y="55"/>
                      <a:pt x="24" y="55"/>
                    </a:cubicBezTo>
                    <a:cubicBezTo>
                      <a:pt x="26" y="55"/>
                      <a:pt x="26" y="55"/>
                      <a:pt x="26" y="55"/>
                    </a:cubicBezTo>
                    <a:cubicBezTo>
                      <a:pt x="23" y="100"/>
                      <a:pt x="23" y="100"/>
                      <a:pt x="23" y="100"/>
                    </a:cubicBezTo>
                    <a:cubicBezTo>
                      <a:pt x="23" y="103"/>
                      <a:pt x="26" y="106"/>
                      <a:pt x="29" y="106"/>
                    </a:cubicBezTo>
                    <a:cubicBezTo>
                      <a:pt x="32" y="106"/>
                      <a:pt x="35" y="104"/>
                      <a:pt x="35" y="100"/>
                    </a:cubicBezTo>
                    <a:cubicBezTo>
                      <a:pt x="38" y="51"/>
                      <a:pt x="38" y="51"/>
                      <a:pt x="38" y="51"/>
                    </a:cubicBezTo>
                    <a:cubicBezTo>
                      <a:pt x="39" y="38"/>
                      <a:pt x="39" y="38"/>
                      <a:pt x="39" y="38"/>
                    </a:cubicBezTo>
                    <a:cubicBezTo>
                      <a:pt x="39" y="23"/>
                      <a:pt x="39" y="23"/>
                      <a:pt x="39" y="23"/>
                    </a:cubicBezTo>
                    <a:cubicBezTo>
                      <a:pt x="41" y="23"/>
                      <a:pt x="41" y="23"/>
                      <a:pt x="41" y="23"/>
                    </a:cubicBezTo>
                    <a:cubicBezTo>
                      <a:pt x="40" y="48"/>
                      <a:pt x="40" y="48"/>
                      <a:pt x="40" y="48"/>
                    </a:cubicBezTo>
                    <a:cubicBezTo>
                      <a:pt x="39" y="50"/>
                      <a:pt x="42" y="53"/>
                      <a:pt x="44" y="53"/>
                    </a:cubicBezTo>
                    <a:cubicBezTo>
                      <a:pt x="47" y="53"/>
                      <a:pt x="50" y="51"/>
                      <a:pt x="50" y="48"/>
                    </a:cubicBezTo>
                    <a:cubicBezTo>
                      <a:pt x="52" y="17"/>
                      <a:pt x="52" y="17"/>
                      <a:pt x="52" y="17"/>
                    </a:cubicBezTo>
                    <a:cubicBezTo>
                      <a:pt x="52" y="16"/>
                      <a:pt x="52" y="16"/>
                      <a:pt x="51" y="16"/>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20" name="Freeform 572"/>
              <p:cNvSpPr/>
              <p:nvPr/>
            </p:nvSpPr>
            <p:spPr bwMode="auto">
              <a:xfrm>
                <a:off x="3979" y="2479"/>
                <a:ext cx="45" cy="45"/>
              </a:xfrm>
              <a:custGeom>
                <a:gdLst>
                  <a:gd name="T0" fmla="*/ 11 w 23"/>
                  <a:gd name="T1" fmla="*/ 23 h 23"/>
                  <a:gd name="T2" fmla="*/ 23 w 23"/>
                  <a:gd name="T3" fmla="*/ 12 h 23"/>
                  <a:gd name="T4" fmla="*/ 12 w 23"/>
                  <a:gd name="T5" fmla="*/ 1 h 23"/>
                  <a:gd name="T6" fmla="*/ 1 w 23"/>
                  <a:gd name="T7" fmla="*/ 11 h 23"/>
                  <a:gd name="T8" fmla="*/ 11 w 23"/>
                  <a:gd name="T9" fmla="*/ 23 h 23"/>
                </a:gdLst>
                <a:cxnLst>
                  <a:cxn ang="0">
                    <a:pos x="T0" y="T1"/>
                  </a:cxn>
                  <a:cxn ang="0">
                    <a:pos x="T2" y="T3"/>
                  </a:cxn>
                  <a:cxn ang="0">
                    <a:pos x="T4" y="T5"/>
                  </a:cxn>
                  <a:cxn ang="0">
                    <a:pos x="T6" y="T7"/>
                  </a:cxn>
                  <a:cxn ang="0">
                    <a:pos x="T8" y="T9"/>
                  </a:cxn>
                </a:cxnLst>
                <a:rect l="0" t="0" r="r" b="b"/>
                <a:pathLst>
                  <a:path w="23" h="23">
                    <a:moveTo>
                      <a:pt x="11" y="23"/>
                    </a:moveTo>
                    <a:cubicBezTo>
                      <a:pt x="17" y="23"/>
                      <a:pt x="22" y="18"/>
                      <a:pt x="23" y="12"/>
                    </a:cubicBezTo>
                    <a:cubicBezTo>
                      <a:pt x="23" y="6"/>
                      <a:pt x="18" y="1"/>
                      <a:pt x="12" y="1"/>
                    </a:cubicBezTo>
                    <a:cubicBezTo>
                      <a:pt x="6" y="0"/>
                      <a:pt x="1" y="5"/>
                      <a:pt x="1" y="11"/>
                    </a:cubicBezTo>
                    <a:cubicBezTo>
                      <a:pt x="0" y="17"/>
                      <a:pt x="5" y="22"/>
                      <a:pt x="11" y="23"/>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21" name="Freeform 573"/>
              <p:cNvSpPr/>
              <p:nvPr/>
            </p:nvSpPr>
            <p:spPr bwMode="auto">
              <a:xfrm>
                <a:off x="4499" y="623"/>
                <a:ext cx="57" cy="57"/>
              </a:xfrm>
              <a:custGeom>
                <a:gdLst>
                  <a:gd name="T0" fmla="*/ 22 w 29"/>
                  <a:gd name="T1" fmla="*/ 29 h 29"/>
                  <a:gd name="T2" fmla="*/ 22 w 29"/>
                  <a:gd name="T3" fmla="*/ 21 h 29"/>
                  <a:gd name="T4" fmla="*/ 22 w 29"/>
                  <a:gd name="T5" fmla="*/ 12 h 29"/>
                  <a:gd name="T6" fmla="*/ 23 w 29"/>
                  <a:gd name="T7" fmla="*/ 12 h 29"/>
                  <a:gd name="T8" fmla="*/ 23 w 29"/>
                  <a:gd name="T9" fmla="*/ 25 h 29"/>
                  <a:gd name="T10" fmla="*/ 26 w 29"/>
                  <a:gd name="T11" fmla="*/ 28 h 29"/>
                  <a:gd name="T12" fmla="*/ 29 w 29"/>
                  <a:gd name="T13" fmla="*/ 25 h 29"/>
                  <a:gd name="T14" fmla="*/ 29 w 29"/>
                  <a:gd name="T15" fmla="*/ 7 h 29"/>
                  <a:gd name="T16" fmla="*/ 29 w 29"/>
                  <a:gd name="T17" fmla="*/ 7 h 29"/>
                  <a:gd name="T18" fmla="*/ 29 w 29"/>
                  <a:gd name="T19" fmla="*/ 7 h 29"/>
                  <a:gd name="T20" fmla="*/ 29 w 29"/>
                  <a:gd name="T21" fmla="*/ 7 h 29"/>
                  <a:gd name="T22" fmla="*/ 18 w 29"/>
                  <a:gd name="T23" fmla="*/ 1 h 29"/>
                  <a:gd name="T24" fmla="*/ 17 w 29"/>
                  <a:gd name="T25" fmla="*/ 1 h 29"/>
                  <a:gd name="T26" fmla="*/ 12 w 29"/>
                  <a:gd name="T27" fmla="*/ 1 h 29"/>
                  <a:gd name="T28" fmla="*/ 0 w 29"/>
                  <a:gd name="T29" fmla="*/ 8 h 29"/>
                  <a:gd name="T30" fmla="*/ 0 w 29"/>
                  <a:gd name="T31" fmla="*/ 26 h 29"/>
                  <a:gd name="T32" fmla="*/ 3 w 29"/>
                  <a:gd name="T33" fmla="*/ 29 h 29"/>
                  <a:gd name="T34" fmla="*/ 6 w 29"/>
                  <a:gd name="T35" fmla="*/ 26 h 29"/>
                  <a:gd name="T36" fmla="*/ 6 w 29"/>
                  <a:gd name="T37" fmla="*/ 12 h 29"/>
                  <a:gd name="T38" fmla="*/ 7 w 29"/>
                  <a:gd name="T39" fmla="*/ 12 h 29"/>
                  <a:gd name="T40" fmla="*/ 7 w 29"/>
                  <a:gd name="T41" fmla="*/ 21 h 29"/>
                  <a:gd name="T42" fmla="*/ 7 w 29"/>
                  <a:gd name="T43" fmla="*/ 29 h 29"/>
                  <a:gd name="T44" fmla="*/ 22 w 29"/>
                  <a:gd name="T45" fmla="*/ 29 h 2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8" h="28">
                    <a:moveTo>
                      <a:pt x="22" y="29"/>
                    </a:moveTo>
                    <a:cubicBezTo>
                      <a:pt x="22" y="21"/>
                      <a:pt x="22" y="21"/>
                      <a:pt x="22" y="21"/>
                    </a:cubicBezTo>
                    <a:cubicBezTo>
                      <a:pt x="22" y="12"/>
                      <a:pt x="22" y="12"/>
                      <a:pt x="22" y="12"/>
                    </a:cubicBezTo>
                    <a:cubicBezTo>
                      <a:pt x="23" y="12"/>
                      <a:pt x="23" y="12"/>
                      <a:pt x="23" y="12"/>
                    </a:cubicBezTo>
                    <a:cubicBezTo>
                      <a:pt x="23" y="25"/>
                      <a:pt x="23" y="25"/>
                      <a:pt x="23" y="25"/>
                    </a:cubicBezTo>
                    <a:cubicBezTo>
                      <a:pt x="23" y="27"/>
                      <a:pt x="25" y="28"/>
                      <a:pt x="26" y="28"/>
                    </a:cubicBezTo>
                    <a:cubicBezTo>
                      <a:pt x="28" y="28"/>
                      <a:pt x="29" y="27"/>
                      <a:pt x="29" y="25"/>
                    </a:cubicBezTo>
                    <a:cubicBezTo>
                      <a:pt x="29" y="7"/>
                      <a:pt x="29" y="7"/>
                      <a:pt x="29" y="7"/>
                    </a:cubicBezTo>
                    <a:cubicBezTo>
                      <a:pt x="29" y="7"/>
                      <a:pt x="29" y="7"/>
                      <a:pt x="29" y="7"/>
                    </a:cubicBezTo>
                    <a:cubicBezTo>
                      <a:pt x="29" y="7"/>
                      <a:pt x="29" y="7"/>
                      <a:pt x="29" y="7"/>
                    </a:cubicBezTo>
                    <a:cubicBezTo>
                      <a:pt x="29" y="7"/>
                      <a:pt x="29" y="7"/>
                      <a:pt x="29" y="7"/>
                    </a:cubicBezTo>
                    <a:cubicBezTo>
                      <a:pt x="28" y="2"/>
                      <a:pt x="21" y="1"/>
                      <a:pt x="18" y="1"/>
                    </a:cubicBezTo>
                    <a:cubicBezTo>
                      <a:pt x="17" y="1"/>
                      <a:pt x="17" y="1"/>
                      <a:pt x="17" y="1"/>
                    </a:cubicBezTo>
                    <a:cubicBezTo>
                      <a:pt x="12" y="1"/>
                      <a:pt x="12" y="1"/>
                      <a:pt x="12" y="1"/>
                    </a:cubicBezTo>
                    <a:cubicBezTo>
                      <a:pt x="12" y="1"/>
                      <a:pt x="0" y="0"/>
                      <a:pt x="0" y="8"/>
                    </a:cubicBezTo>
                    <a:cubicBezTo>
                      <a:pt x="0" y="26"/>
                      <a:pt x="0" y="26"/>
                      <a:pt x="0" y="26"/>
                    </a:cubicBezTo>
                    <a:cubicBezTo>
                      <a:pt x="0" y="28"/>
                      <a:pt x="2" y="29"/>
                      <a:pt x="3" y="29"/>
                    </a:cubicBezTo>
                    <a:cubicBezTo>
                      <a:pt x="5" y="29"/>
                      <a:pt x="6" y="28"/>
                      <a:pt x="6" y="26"/>
                    </a:cubicBezTo>
                    <a:cubicBezTo>
                      <a:pt x="6" y="12"/>
                      <a:pt x="6" y="12"/>
                      <a:pt x="6" y="12"/>
                    </a:cubicBezTo>
                    <a:cubicBezTo>
                      <a:pt x="7" y="12"/>
                      <a:pt x="7" y="12"/>
                      <a:pt x="7" y="12"/>
                    </a:cubicBezTo>
                    <a:cubicBezTo>
                      <a:pt x="7" y="21"/>
                      <a:pt x="7" y="21"/>
                      <a:pt x="7" y="21"/>
                    </a:cubicBezTo>
                    <a:cubicBezTo>
                      <a:pt x="7" y="29"/>
                      <a:pt x="7" y="29"/>
                      <a:pt x="7" y="29"/>
                    </a:cubicBezTo>
                    <a:lnTo>
                      <a:pt x="22" y="29"/>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22" name="Freeform 574"/>
              <p:cNvSpPr/>
              <p:nvPr/>
            </p:nvSpPr>
            <p:spPr bwMode="auto">
              <a:xfrm>
                <a:off x="4513" y="596"/>
                <a:ext cx="27" cy="27"/>
              </a:xfrm>
              <a:custGeom>
                <a:gdLst>
                  <a:gd name="T0" fmla="*/ 7 w 14"/>
                  <a:gd name="T1" fmla="*/ 14 h 14"/>
                  <a:gd name="T2" fmla="*/ 14 w 14"/>
                  <a:gd name="T3" fmla="*/ 7 h 14"/>
                  <a:gd name="T4" fmla="*/ 7 w 14"/>
                  <a:gd name="T5" fmla="*/ 0 h 14"/>
                  <a:gd name="T6" fmla="*/ 1 w 14"/>
                  <a:gd name="T7" fmla="*/ 7 h 14"/>
                  <a:gd name="T8" fmla="*/ 7 w 14"/>
                  <a:gd name="T9" fmla="*/ 14 h 14"/>
                </a:gdLst>
                <a:cxnLst>
                  <a:cxn ang="0">
                    <a:pos x="T0" y="T1"/>
                  </a:cxn>
                  <a:cxn ang="0">
                    <a:pos x="T2" y="T3"/>
                  </a:cxn>
                  <a:cxn ang="0">
                    <a:pos x="T4" y="T5"/>
                  </a:cxn>
                  <a:cxn ang="0">
                    <a:pos x="T6" y="T7"/>
                  </a:cxn>
                  <a:cxn ang="0">
                    <a:pos x="T8" y="T9"/>
                  </a:cxn>
                </a:cxnLst>
                <a:rect l="0" t="0" r="r" b="b"/>
                <a:pathLst>
                  <a:path w="14" h="14">
                    <a:moveTo>
                      <a:pt x="7" y="14"/>
                    </a:moveTo>
                    <a:cubicBezTo>
                      <a:pt x="11" y="14"/>
                      <a:pt x="14" y="11"/>
                      <a:pt x="14" y="7"/>
                    </a:cubicBezTo>
                    <a:cubicBezTo>
                      <a:pt x="14" y="3"/>
                      <a:pt x="11" y="0"/>
                      <a:pt x="7" y="0"/>
                    </a:cubicBezTo>
                    <a:cubicBezTo>
                      <a:pt x="3" y="1"/>
                      <a:pt x="0" y="4"/>
                      <a:pt x="1" y="7"/>
                    </a:cubicBezTo>
                    <a:cubicBezTo>
                      <a:pt x="1" y="11"/>
                      <a:pt x="4" y="14"/>
                      <a:pt x="7" y="14"/>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23" name="Freeform 575"/>
              <p:cNvSpPr>
                <a:spLocks noEditPoints="1"/>
              </p:cNvSpPr>
              <p:nvPr/>
            </p:nvSpPr>
            <p:spPr bwMode="auto">
              <a:xfrm>
                <a:off x="4548" y="1032"/>
                <a:ext cx="103" cy="187"/>
              </a:xfrm>
              <a:custGeom>
                <a:gdLst>
                  <a:gd name="T0" fmla="*/ 35 w 53"/>
                  <a:gd name="T1" fmla="*/ 8 h 96"/>
                  <a:gd name="T2" fmla="*/ 28 w 53"/>
                  <a:gd name="T3" fmla="*/ 0 h 96"/>
                  <a:gd name="T4" fmla="*/ 20 w 53"/>
                  <a:gd name="T5" fmla="*/ 7 h 96"/>
                  <a:gd name="T6" fmla="*/ 27 w 53"/>
                  <a:gd name="T7" fmla="*/ 15 h 96"/>
                  <a:gd name="T8" fmla="*/ 35 w 53"/>
                  <a:gd name="T9" fmla="*/ 8 h 96"/>
                  <a:gd name="T10" fmla="*/ 11 w 53"/>
                  <a:gd name="T11" fmla="*/ 28 h 96"/>
                  <a:gd name="T12" fmla="*/ 13 w 53"/>
                  <a:gd name="T13" fmla="*/ 27 h 96"/>
                  <a:gd name="T14" fmla="*/ 10 w 53"/>
                  <a:gd name="T15" fmla="*/ 43 h 96"/>
                  <a:gd name="T16" fmla="*/ 11 w 53"/>
                  <a:gd name="T17" fmla="*/ 48 h 96"/>
                  <a:gd name="T18" fmla="*/ 1 w 53"/>
                  <a:gd name="T19" fmla="*/ 89 h 96"/>
                  <a:gd name="T20" fmla="*/ 5 w 53"/>
                  <a:gd name="T21" fmla="*/ 95 h 96"/>
                  <a:gd name="T22" fmla="*/ 11 w 53"/>
                  <a:gd name="T23" fmla="*/ 91 h 96"/>
                  <a:gd name="T24" fmla="*/ 19 w 53"/>
                  <a:gd name="T25" fmla="*/ 60 h 96"/>
                  <a:gd name="T26" fmla="*/ 26 w 53"/>
                  <a:gd name="T27" fmla="*/ 71 h 96"/>
                  <a:gd name="T28" fmla="*/ 29 w 53"/>
                  <a:gd name="T29" fmla="*/ 91 h 96"/>
                  <a:gd name="T30" fmla="*/ 34 w 53"/>
                  <a:gd name="T31" fmla="*/ 96 h 96"/>
                  <a:gd name="T32" fmla="*/ 39 w 53"/>
                  <a:gd name="T33" fmla="*/ 91 h 96"/>
                  <a:gd name="T34" fmla="*/ 35 w 53"/>
                  <a:gd name="T35" fmla="*/ 70 h 96"/>
                  <a:gd name="T36" fmla="*/ 35 w 53"/>
                  <a:gd name="T37" fmla="*/ 67 h 96"/>
                  <a:gd name="T38" fmla="*/ 35 w 53"/>
                  <a:gd name="T39" fmla="*/ 67 h 96"/>
                  <a:gd name="T40" fmla="*/ 35 w 53"/>
                  <a:gd name="T41" fmla="*/ 67 h 96"/>
                  <a:gd name="T42" fmla="*/ 27 w 53"/>
                  <a:gd name="T43" fmla="*/ 50 h 96"/>
                  <a:gd name="T44" fmla="*/ 29 w 53"/>
                  <a:gd name="T45" fmla="*/ 47 h 96"/>
                  <a:gd name="T46" fmla="*/ 31 w 53"/>
                  <a:gd name="T47" fmla="*/ 35 h 96"/>
                  <a:gd name="T48" fmla="*/ 32 w 53"/>
                  <a:gd name="T49" fmla="*/ 37 h 96"/>
                  <a:gd name="T50" fmla="*/ 34 w 53"/>
                  <a:gd name="T51" fmla="*/ 39 h 96"/>
                  <a:gd name="T52" fmla="*/ 34 w 53"/>
                  <a:gd name="T53" fmla="*/ 39 h 96"/>
                  <a:gd name="T54" fmla="*/ 46 w 53"/>
                  <a:gd name="T55" fmla="*/ 50 h 96"/>
                  <a:gd name="T56" fmla="*/ 51 w 53"/>
                  <a:gd name="T57" fmla="*/ 49 h 96"/>
                  <a:gd name="T58" fmla="*/ 51 w 53"/>
                  <a:gd name="T59" fmla="*/ 44 h 96"/>
                  <a:gd name="T60" fmla="*/ 39 w 53"/>
                  <a:gd name="T61" fmla="*/ 34 h 96"/>
                  <a:gd name="T62" fmla="*/ 39 w 53"/>
                  <a:gd name="T63" fmla="*/ 33 h 96"/>
                  <a:gd name="T64" fmla="*/ 31 w 53"/>
                  <a:gd name="T65" fmla="*/ 20 h 96"/>
                  <a:gd name="T66" fmla="*/ 31 w 53"/>
                  <a:gd name="T67" fmla="*/ 20 h 96"/>
                  <a:gd name="T68" fmla="*/ 31 w 53"/>
                  <a:gd name="T69" fmla="*/ 19 h 96"/>
                  <a:gd name="T70" fmla="*/ 31 w 53"/>
                  <a:gd name="T71" fmla="*/ 19 h 96"/>
                  <a:gd name="T72" fmla="*/ 25 w 53"/>
                  <a:gd name="T73" fmla="*/ 16 h 96"/>
                  <a:gd name="T74" fmla="*/ 17 w 53"/>
                  <a:gd name="T75" fmla="*/ 17 h 96"/>
                  <a:gd name="T76" fmla="*/ 7 w 53"/>
                  <a:gd name="T77" fmla="*/ 21 h 96"/>
                  <a:gd name="T78" fmla="*/ 4 w 53"/>
                  <a:gd name="T79" fmla="*/ 24 h 96"/>
                  <a:gd name="T80" fmla="*/ 0 w 53"/>
                  <a:gd name="T81" fmla="*/ 39 h 96"/>
                  <a:gd name="T82" fmla="*/ 3 w 53"/>
                  <a:gd name="T83" fmla="*/ 44 h 96"/>
                  <a:gd name="T84" fmla="*/ 8 w 53"/>
                  <a:gd name="T85" fmla="*/ 41 h 96"/>
                  <a:gd name="T86" fmla="*/ 11 w 53"/>
                  <a:gd name="T87" fmla="*/ 28 h 9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52" h="96">
                    <a:moveTo>
                      <a:pt x="35" y="8"/>
                    </a:moveTo>
                    <a:cubicBezTo>
                      <a:pt x="35" y="4"/>
                      <a:pt x="32" y="0"/>
                      <a:pt x="28" y="0"/>
                    </a:cubicBezTo>
                    <a:cubicBezTo>
                      <a:pt x="24" y="0"/>
                      <a:pt x="20" y="3"/>
                      <a:pt x="20" y="7"/>
                    </a:cubicBezTo>
                    <a:cubicBezTo>
                      <a:pt x="20" y="11"/>
                      <a:pt x="23" y="15"/>
                      <a:pt x="27" y="15"/>
                    </a:cubicBezTo>
                    <a:cubicBezTo>
                      <a:pt x="32" y="15"/>
                      <a:pt x="35" y="12"/>
                      <a:pt x="35" y="8"/>
                    </a:cubicBezTo>
                    <a:close/>
                    <a:moveTo>
                      <a:pt x="11" y="28"/>
                    </a:moveTo>
                    <a:cubicBezTo>
                      <a:pt x="13" y="27"/>
                      <a:pt x="13" y="27"/>
                      <a:pt x="13" y="27"/>
                    </a:cubicBezTo>
                    <a:cubicBezTo>
                      <a:pt x="10" y="43"/>
                      <a:pt x="10" y="43"/>
                      <a:pt x="10" y="43"/>
                    </a:cubicBezTo>
                    <a:cubicBezTo>
                      <a:pt x="10" y="45"/>
                      <a:pt x="10" y="46"/>
                      <a:pt x="11" y="48"/>
                    </a:cubicBezTo>
                    <a:cubicBezTo>
                      <a:pt x="1" y="89"/>
                      <a:pt x="1" y="89"/>
                      <a:pt x="1" y="89"/>
                    </a:cubicBezTo>
                    <a:cubicBezTo>
                      <a:pt x="1" y="91"/>
                      <a:pt x="2" y="94"/>
                      <a:pt x="5" y="95"/>
                    </a:cubicBezTo>
                    <a:cubicBezTo>
                      <a:pt x="8" y="95"/>
                      <a:pt x="10" y="94"/>
                      <a:pt x="11" y="91"/>
                    </a:cubicBezTo>
                    <a:cubicBezTo>
                      <a:pt x="19" y="60"/>
                      <a:pt x="19" y="60"/>
                      <a:pt x="19" y="60"/>
                    </a:cubicBezTo>
                    <a:cubicBezTo>
                      <a:pt x="26" y="71"/>
                      <a:pt x="26" y="71"/>
                      <a:pt x="26" y="71"/>
                    </a:cubicBezTo>
                    <a:cubicBezTo>
                      <a:pt x="29" y="91"/>
                      <a:pt x="29" y="91"/>
                      <a:pt x="29" y="91"/>
                    </a:cubicBezTo>
                    <a:cubicBezTo>
                      <a:pt x="29" y="93"/>
                      <a:pt x="31" y="96"/>
                      <a:pt x="34" y="96"/>
                    </a:cubicBezTo>
                    <a:cubicBezTo>
                      <a:pt x="36" y="96"/>
                      <a:pt x="39" y="94"/>
                      <a:pt x="39" y="91"/>
                    </a:cubicBezTo>
                    <a:cubicBezTo>
                      <a:pt x="35" y="70"/>
                      <a:pt x="35" y="70"/>
                      <a:pt x="35" y="70"/>
                    </a:cubicBezTo>
                    <a:cubicBezTo>
                      <a:pt x="36" y="69"/>
                      <a:pt x="35" y="68"/>
                      <a:pt x="35" y="67"/>
                    </a:cubicBezTo>
                    <a:cubicBezTo>
                      <a:pt x="35" y="67"/>
                      <a:pt x="35" y="67"/>
                      <a:pt x="35" y="67"/>
                    </a:cubicBezTo>
                    <a:cubicBezTo>
                      <a:pt x="35" y="67"/>
                      <a:pt x="35" y="67"/>
                      <a:pt x="35" y="67"/>
                    </a:cubicBezTo>
                    <a:cubicBezTo>
                      <a:pt x="27" y="50"/>
                      <a:pt x="27" y="50"/>
                      <a:pt x="27" y="50"/>
                    </a:cubicBezTo>
                    <a:cubicBezTo>
                      <a:pt x="28" y="49"/>
                      <a:pt x="29" y="48"/>
                      <a:pt x="29" y="47"/>
                    </a:cubicBezTo>
                    <a:cubicBezTo>
                      <a:pt x="31" y="35"/>
                      <a:pt x="31" y="35"/>
                      <a:pt x="31" y="35"/>
                    </a:cubicBezTo>
                    <a:cubicBezTo>
                      <a:pt x="32" y="37"/>
                      <a:pt x="32" y="37"/>
                      <a:pt x="32" y="37"/>
                    </a:cubicBezTo>
                    <a:cubicBezTo>
                      <a:pt x="33" y="38"/>
                      <a:pt x="33" y="38"/>
                      <a:pt x="34" y="39"/>
                    </a:cubicBezTo>
                    <a:cubicBezTo>
                      <a:pt x="34" y="39"/>
                      <a:pt x="34" y="39"/>
                      <a:pt x="34" y="39"/>
                    </a:cubicBezTo>
                    <a:cubicBezTo>
                      <a:pt x="46" y="50"/>
                      <a:pt x="46" y="50"/>
                      <a:pt x="46" y="50"/>
                    </a:cubicBezTo>
                    <a:cubicBezTo>
                      <a:pt x="48" y="51"/>
                      <a:pt x="50" y="51"/>
                      <a:pt x="51" y="49"/>
                    </a:cubicBezTo>
                    <a:cubicBezTo>
                      <a:pt x="53" y="48"/>
                      <a:pt x="53" y="45"/>
                      <a:pt x="51" y="44"/>
                    </a:cubicBezTo>
                    <a:cubicBezTo>
                      <a:pt x="39" y="34"/>
                      <a:pt x="39" y="34"/>
                      <a:pt x="39" y="34"/>
                    </a:cubicBezTo>
                    <a:cubicBezTo>
                      <a:pt x="39" y="34"/>
                      <a:pt x="39" y="33"/>
                      <a:pt x="39" y="33"/>
                    </a:cubicBezTo>
                    <a:cubicBezTo>
                      <a:pt x="31" y="20"/>
                      <a:pt x="31" y="20"/>
                      <a:pt x="31" y="20"/>
                    </a:cubicBezTo>
                    <a:cubicBezTo>
                      <a:pt x="31" y="20"/>
                      <a:pt x="31" y="20"/>
                      <a:pt x="31" y="20"/>
                    </a:cubicBezTo>
                    <a:cubicBezTo>
                      <a:pt x="31" y="19"/>
                      <a:pt x="31" y="19"/>
                      <a:pt x="31" y="19"/>
                    </a:cubicBezTo>
                    <a:cubicBezTo>
                      <a:pt x="31" y="19"/>
                      <a:pt x="31" y="19"/>
                      <a:pt x="31" y="19"/>
                    </a:cubicBezTo>
                    <a:cubicBezTo>
                      <a:pt x="29" y="17"/>
                      <a:pt x="27" y="16"/>
                      <a:pt x="25" y="16"/>
                    </a:cubicBezTo>
                    <a:cubicBezTo>
                      <a:pt x="22" y="15"/>
                      <a:pt x="19" y="16"/>
                      <a:pt x="17" y="17"/>
                    </a:cubicBezTo>
                    <a:cubicBezTo>
                      <a:pt x="7" y="21"/>
                      <a:pt x="7" y="21"/>
                      <a:pt x="7" y="21"/>
                    </a:cubicBezTo>
                    <a:cubicBezTo>
                      <a:pt x="6" y="21"/>
                      <a:pt x="4" y="22"/>
                      <a:pt x="4" y="24"/>
                    </a:cubicBezTo>
                    <a:cubicBezTo>
                      <a:pt x="0" y="39"/>
                      <a:pt x="0" y="39"/>
                      <a:pt x="0" y="39"/>
                    </a:cubicBezTo>
                    <a:cubicBezTo>
                      <a:pt x="0" y="41"/>
                      <a:pt x="1" y="43"/>
                      <a:pt x="3" y="44"/>
                    </a:cubicBezTo>
                    <a:cubicBezTo>
                      <a:pt x="5" y="44"/>
                      <a:pt x="7" y="43"/>
                      <a:pt x="8" y="41"/>
                    </a:cubicBezTo>
                    <a:lnTo>
                      <a:pt x="11" y="28"/>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24" name="Freeform 576"/>
              <p:cNvSpPr>
                <a:spLocks noEditPoints="1"/>
              </p:cNvSpPr>
              <p:nvPr/>
            </p:nvSpPr>
            <p:spPr bwMode="auto">
              <a:xfrm>
                <a:off x="4364" y="2600"/>
                <a:ext cx="135" cy="242"/>
              </a:xfrm>
              <a:custGeom>
                <a:gdLst>
                  <a:gd name="T0" fmla="*/ 39 w 69"/>
                  <a:gd name="T1" fmla="*/ 8 h 124"/>
                  <a:gd name="T2" fmla="*/ 29 w 69"/>
                  <a:gd name="T3" fmla="*/ 0 h 124"/>
                  <a:gd name="T4" fmla="*/ 21 w 69"/>
                  <a:gd name="T5" fmla="*/ 11 h 124"/>
                  <a:gd name="T6" fmla="*/ 31 w 69"/>
                  <a:gd name="T7" fmla="*/ 19 h 124"/>
                  <a:gd name="T8" fmla="*/ 39 w 69"/>
                  <a:gd name="T9" fmla="*/ 8 h 124"/>
                  <a:gd name="T10" fmla="*/ 12 w 69"/>
                  <a:gd name="T11" fmla="*/ 38 h 124"/>
                  <a:gd name="T12" fmla="*/ 15 w 69"/>
                  <a:gd name="T13" fmla="*/ 36 h 124"/>
                  <a:gd name="T14" fmla="*/ 14 w 69"/>
                  <a:gd name="T15" fmla="*/ 57 h 124"/>
                  <a:gd name="T16" fmla="*/ 16 w 69"/>
                  <a:gd name="T17" fmla="*/ 64 h 124"/>
                  <a:gd name="T18" fmla="*/ 10 w 69"/>
                  <a:gd name="T19" fmla="*/ 117 h 124"/>
                  <a:gd name="T20" fmla="*/ 16 w 69"/>
                  <a:gd name="T21" fmla="*/ 124 h 124"/>
                  <a:gd name="T22" fmla="*/ 22 w 69"/>
                  <a:gd name="T23" fmla="*/ 118 h 124"/>
                  <a:gd name="T24" fmla="*/ 28 w 69"/>
                  <a:gd name="T25" fmla="*/ 78 h 124"/>
                  <a:gd name="T26" fmla="*/ 39 w 69"/>
                  <a:gd name="T27" fmla="*/ 91 h 124"/>
                  <a:gd name="T28" fmla="*/ 46 w 69"/>
                  <a:gd name="T29" fmla="*/ 115 h 124"/>
                  <a:gd name="T30" fmla="*/ 52 w 69"/>
                  <a:gd name="T31" fmla="*/ 120 h 124"/>
                  <a:gd name="T32" fmla="*/ 58 w 69"/>
                  <a:gd name="T33" fmla="*/ 113 h 124"/>
                  <a:gd name="T34" fmla="*/ 50 w 69"/>
                  <a:gd name="T35" fmla="*/ 88 h 124"/>
                  <a:gd name="T36" fmla="*/ 49 w 69"/>
                  <a:gd name="T37" fmla="*/ 84 h 124"/>
                  <a:gd name="T38" fmla="*/ 49 w 69"/>
                  <a:gd name="T39" fmla="*/ 84 h 124"/>
                  <a:gd name="T40" fmla="*/ 49 w 69"/>
                  <a:gd name="T41" fmla="*/ 84 h 124"/>
                  <a:gd name="T42" fmla="*/ 37 w 69"/>
                  <a:gd name="T43" fmla="*/ 63 h 124"/>
                  <a:gd name="T44" fmla="*/ 38 w 69"/>
                  <a:gd name="T45" fmla="*/ 59 h 124"/>
                  <a:gd name="T46" fmla="*/ 39 w 69"/>
                  <a:gd name="T47" fmla="*/ 43 h 124"/>
                  <a:gd name="T48" fmla="*/ 41 w 69"/>
                  <a:gd name="T49" fmla="*/ 47 h 124"/>
                  <a:gd name="T50" fmla="*/ 43 w 69"/>
                  <a:gd name="T51" fmla="*/ 48 h 124"/>
                  <a:gd name="T52" fmla="*/ 44 w 69"/>
                  <a:gd name="T53" fmla="*/ 49 h 124"/>
                  <a:gd name="T54" fmla="*/ 60 w 69"/>
                  <a:gd name="T55" fmla="*/ 60 h 124"/>
                  <a:gd name="T56" fmla="*/ 67 w 69"/>
                  <a:gd name="T57" fmla="*/ 59 h 124"/>
                  <a:gd name="T58" fmla="*/ 66 w 69"/>
                  <a:gd name="T59" fmla="*/ 52 h 124"/>
                  <a:gd name="T60" fmla="*/ 49 w 69"/>
                  <a:gd name="T61" fmla="*/ 41 h 124"/>
                  <a:gd name="T62" fmla="*/ 49 w 69"/>
                  <a:gd name="T63" fmla="*/ 41 h 124"/>
                  <a:gd name="T64" fmla="*/ 37 w 69"/>
                  <a:gd name="T65" fmla="*/ 25 h 124"/>
                  <a:gd name="T66" fmla="*/ 36 w 69"/>
                  <a:gd name="T67" fmla="*/ 24 h 124"/>
                  <a:gd name="T68" fmla="*/ 36 w 69"/>
                  <a:gd name="T69" fmla="*/ 24 h 124"/>
                  <a:gd name="T70" fmla="*/ 36 w 69"/>
                  <a:gd name="T71" fmla="*/ 24 h 124"/>
                  <a:gd name="T72" fmla="*/ 28 w 69"/>
                  <a:gd name="T73" fmla="*/ 20 h 124"/>
                  <a:gd name="T74" fmla="*/ 18 w 69"/>
                  <a:gd name="T75" fmla="*/ 24 h 124"/>
                  <a:gd name="T76" fmla="*/ 7 w 69"/>
                  <a:gd name="T77" fmla="*/ 30 h 124"/>
                  <a:gd name="T78" fmla="*/ 3 w 69"/>
                  <a:gd name="T79" fmla="*/ 34 h 124"/>
                  <a:gd name="T80" fmla="*/ 1 w 69"/>
                  <a:gd name="T81" fmla="*/ 54 h 124"/>
                  <a:gd name="T82" fmla="*/ 5 w 69"/>
                  <a:gd name="T83" fmla="*/ 59 h 124"/>
                  <a:gd name="T84" fmla="*/ 10 w 69"/>
                  <a:gd name="T85" fmla="*/ 55 h 124"/>
                  <a:gd name="T86" fmla="*/ 12 w 69"/>
                  <a:gd name="T87" fmla="*/ 38 h 1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69" h="124">
                    <a:moveTo>
                      <a:pt x="39" y="8"/>
                    </a:moveTo>
                    <a:cubicBezTo>
                      <a:pt x="39" y="3"/>
                      <a:pt x="34" y="0"/>
                      <a:pt x="29" y="0"/>
                    </a:cubicBezTo>
                    <a:cubicBezTo>
                      <a:pt x="24" y="1"/>
                      <a:pt x="20" y="5"/>
                      <a:pt x="21" y="11"/>
                    </a:cubicBezTo>
                    <a:cubicBezTo>
                      <a:pt x="21" y="16"/>
                      <a:pt x="26" y="19"/>
                      <a:pt x="31" y="19"/>
                    </a:cubicBezTo>
                    <a:cubicBezTo>
                      <a:pt x="36" y="18"/>
                      <a:pt x="40" y="14"/>
                      <a:pt x="39" y="8"/>
                    </a:cubicBezTo>
                    <a:close/>
                    <a:moveTo>
                      <a:pt x="12" y="38"/>
                    </a:moveTo>
                    <a:cubicBezTo>
                      <a:pt x="15" y="36"/>
                      <a:pt x="15" y="36"/>
                      <a:pt x="15" y="36"/>
                    </a:cubicBezTo>
                    <a:cubicBezTo>
                      <a:pt x="14" y="57"/>
                      <a:pt x="14" y="57"/>
                      <a:pt x="14" y="57"/>
                    </a:cubicBezTo>
                    <a:cubicBezTo>
                      <a:pt x="14" y="59"/>
                      <a:pt x="15" y="62"/>
                      <a:pt x="16" y="64"/>
                    </a:cubicBezTo>
                    <a:cubicBezTo>
                      <a:pt x="10" y="117"/>
                      <a:pt x="10" y="117"/>
                      <a:pt x="10" y="117"/>
                    </a:cubicBezTo>
                    <a:cubicBezTo>
                      <a:pt x="10" y="120"/>
                      <a:pt x="12" y="123"/>
                      <a:pt x="16" y="124"/>
                    </a:cubicBezTo>
                    <a:cubicBezTo>
                      <a:pt x="19" y="124"/>
                      <a:pt x="22" y="121"/>
                      <a:pt x="22" y="118"/>
                    </a:cubicBezTo>
                    <a:cubicBezTo>
                      <a:pt x="28" y="78"/>
                      <a:pt x="28" y="78"/>
                      <a:pt x="28" y="78"/>
                    </a:cubicBezTo>
                    <a:cubicBezTo>
                      <a:pt x="39" y="91"/>
                      <a:pt x="39" y="91"/>
                      <a:pt x="39" y="91"/>
                    </a:cubicBezTo>
                    <a:cubicBezTo>
                      <a:pt x="46" y="115"/>
                      <a:pt x="46" y="115"/>
                      <a:pt x="46" y="115"/>
                    </a:cubicBezTo>
                    <a:cubicBezTo>
                      <a:pt x="46" y="118"/>
                      <a:pt x="49" y="121"/>
                      <a:pt x="52" y="120"/>
                    </a:cubicBezTo>
                    <a:cubicBezTo>
                      <a:pt x="56" y="120"/>
                      <a:pt x="58" y="117"/>
                      <a:pt x="58" y="113"/>
                    </a:cubicBezTo>
                    <a:cubicBezTo>
                      <a:pt x="50" y="88"/>
                      <a:pt x="50" y="88"/>
                      <a:pt x="50" y="88"/>
                    </a:cubicBezTo>
                    <a:cubicBezTo>
                      <a:pt x="50" y="86"/>
                      <a:pt x="50" y="85"/>
                      <a:pt x="49" y="84"/>
                    </a:cubicBezTo>
                    <a:cubicBezTo>
                      <a:pt x="49" y="84"/>
                      <a:pt x="49" y="84"/>
                      <a:pt x="49" y="84"/>
                    </a:cubicBezTo>
                    <a:cubicBezTo>
                      <a:pt x="49" y="84"/>
                      <a:pt x="49" y="84"/>
                      <a:pt x="49" y="84"/>
                    </a:cubicBezTo>
                    <a:cubicBezTo>
                      <a:pt x="37" y="63"/>
                      <a:pt x="37" y="63"/>
                      <a:pt x="37" y="63"/>
                    </a:cubicBezTo>
                    <a:cubicBezTo>
                      <a:pt x="38" y="62"/>
                      <a:pt x="38" y="60"/>
                      <a:pt x="38" y="59"/>
                    </a:cubicBezTo>
                    <a:cubicBezTo>
                      <a:pt x="39" y="43"/>
                      <a:pt x="39" y="43"/>
                      <a:pt x="39" y="43"/>
                    </a:cubicBezTo>
                    <a:cubicBezTo>
                      <a:pt x="41" y="47"/>
                      <a:pt x="41" y="47"/>
                      <a:pt x="41" y="47"/>
                    </a:cubicBezTo>
                    <a:cubicBezTo>
                      <a:pt x="42" y="47"/>
                      <a:pt x="42" y="48"/>
                      <a:pt x="43" y="48"/>
                    </a:cubicBezTo>
                    <a:cubicBezTo>
                      <a:pt x="43" y="48"/>
                      <a:pt x="43" y="49"/>
                      <a:pt x="44" y="49"/>
                    </a:cubicBezTo>
                    <a:cubicBezTo>
                      <a:pt x="60" y="60"/>
                      <a:pt x="60" y="60"/>
                      <a:pt x="60" y="60"/>
                    </a:cubicBezTo>
                    <a:cubicBezTo>
                      <a:pt x="63" y="61"/>
                      <a:pt x="66" y="61"/>
                      <a:pt x="67" y="59"/>
                    </a:cubicBezTo>
                    <a:cubicBezTo>
                      <a:pt x="69" y="56"/>
                      <a:pt x="68" y="53"/>
                      <a:pt x="66" y="52"/>
                    </a:cubicBezTo>
                    <a:cubicBezTo>
                      <a:pt x="49" y="41"/>
                      <a:pt x="49" y="41"/>
                      <a:pt x="49" y="41"/>
                    </a:cubicBezTo>
                    <a:cubicBezTo>
                      <a:pt x="49" y="41"/>
                      <a:pt x="49" y="41"/>
                      <a:pt x="49" y="41"/>
                    </a:cubicBezTo>
                    <a:cubicBezTo>
                      <a:pt x="37" y="25"/>
                      <a:pt x="37" y="25"/>
                      <a:pt x="37" y="25"/>
                    </a:cubicBezTo>
                    <a:cubicBezTo>
                      <a:pt x="36" y="25"/>
                      <a:pt x="36" y="24"/>
                      <a:pt x="36" y="24"/>
                    </a:cubicBezTo>
                    <a:cubicBezTo>
                      <a:pt x="36" y="24"/>
                      <a:pt x="36" y="24"/>
                      <a:pt x="36" y="24"/>
                    </a:cubicBezTo>
                    <a:cubicBezTo>
                      <a:pt x="36" y="24"/>
                      <a:pt x="36" y="24"/>
                      <a:pt x="36" y="24"/>
                    </a:cubicBezTo>
                    <a:cubicBezTo>
                      <a:pt x="34" y="22"/>
                      <a:pt x="31" y="21"/>
                      <a:pt x="28" y="20"/>
                    </a:cubicBezTo>
                    <a:cubicBezTo>
                      <a:pt x="24" y="20"/>
                      <a:pt x="21" y="21"/>
                      <a:pt x="18" y="24"/>
                    </a:cubicBezTo>
                    <a:cubicBezTo>
                      <a:pt x="7" y="30"/>
                      <a:pt x="7" y="30"/>
                      <a:pt x="7" y="30"/>
                    </a:cubicBezTo>
                    <a:cubicBezTo>
                      <a:pt x="5" y="30"/>
                      <a:pt x="3" y="32"/>
                      <a:pt x="3" y="34"/>
                    </a:cubicBezTo>
                    <a:cubicBezTo>
                      <a:pt x="1" y="54"/>
                      <a:pt x="1" y="54"/>
                      <a:pt x="1" y="54"/>
                    </a:cubicBezTo>
                    <a:cubicBezTo>
                      <a:pt x="0" y="57"/>
                      <a:pt x="2" y="59"/>
                      <a:pt x="5" y="59"/>
                    </a:cubicBezTo>
                    <a:cubicBezTo>
                      <a:pt x="8" y="59"/>
                      <a:pt x="10" y="58"/>
                      <a:pt x="10" y="55"/>
                    </a:cubicBezTo>
                    <a:lnTo>
                      <a:pt x="12" y="38"/>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25" name="Freeform 577"/>
              <p:cNvSpPr/>
              <p:nvPr/>
            </p:nvSpPr>
            <p:spPr bwMode="auto">
              <a:xfrm>
                <a:off x="4620" y="2688"/>
                <a:ext cx="94" cy="68"/>
              </a:xfrm>
              <a:custGeom>
                <a:gdLst>
                  <a:gd name="T0" fmla="*/ 28 w 48"/>
                  <a:gd name="T1" fmla="*/ 5 h 35"/>
                  <a:gd name="T2" fmla="*/ 45 w 48"/>
                  <a:gd name="T3" fmla="*/ 26 h 35"/>
                  <a:gd name="T4" fmla="*/ 41 w 48"/>
                  <a:gd name="T5" fmla="*/ 34 h 35"/>
                  <a:gd name="T6" fmla="*/ 7 w 48"/>
                  <a:gd name="T7" fmla="*/ 35 h 35"/>
                  <a:gd name="T8" fmla="*/ 2 w 48"/>
                  <a:gd name="T9" fmla="*/ 27 h 35"/>
                  <a:gd name="T10" fmla="*/ 19 w 48"/>
                  <a:gd name="T11" fmla="*/ 5 h 35"/>
                  <a:gd name="T12" fmla="*/ 28 w 48"/>
                  <a:gd name="T13" fmla="*/ 5 h 35"/>
                </a:gdLst>
                <a:cxnLst>
                  <a:cxn ang="0">
                    <a:pos x="T0" y="T1"/>
                  </a:cxn>
                  <a:cxn ang="0">
                    <a:pos x="T2" y="T3"/>
                  </a:cxn>
                  <a:cxn ang="0">
                    <a:pos x="T4" y="T5"/>
                  </a:cxn>
                  <a:cxn ang="0">
                    <a:pos x="T6" y="T7"/>
                  </a:cxn>
                  <a:cxn ang="0">
                    <a:pos x="T8" y="T9"/>
                  </a:cxn>
                  <a:cxn ang="0">
                    <a:pos x="T10" y="T11"/>
                  </a:cxn>
                  <a:cxn ang="0">
                    <a:pos x="T12" y="T13"/>
                  </a:cxn>
                </a:cxnLst>
                <a:rect l="0" t="0" r="r" b="b"/>
                <a:pathLst>
                  <a:path w="48" h="35">
                    <a:moveTo>
                      <a:pt x="28" y="5"/>
                    </a:moveTo>
                    <a:cubicBezTo>
                      <a:pt x="45" y="26"/>
                      <a:pt x="45" y="26"/>
                      <a:pt x="45" y="26"/>
                    </a:cubicBezTo>
                    <a:cubicBezTo>
                      <a:pt x="48" y="30"/>
                      <a:pt x="46" y="34"/>
                      <a:pt x="41" y="34"/>
                    </a:cubicBezTo>
                    <a:cubicBezTo>
                      <a:pt x="7" y="35"/>
                      <a:pt x="7" y="35"/>
                      <a:pt x="7" y="35"/>
                    </a:cubicBezTo>
                    <a:cubicBezTo>
                      <a:pt x="2" y="35"/>
                      <a:pt x="0" y="31"/>
                      <a:pt x="2" y="27"/>
                    </a:cubicBezTo>
                    <a:cubicBezTo>
                      <a:pt x="19" y="5"/>
                      <a:pt x="19" y="5"/>
                      <a:pt x="19" y="5"/>
                    </a:cubicBezTo>
                    <a:cubicBezTo>
                      <a:pt x="21" y="0"/>
                      <a:pt x="25" y="0"/>
                      <a:pt x="28" y="5"/>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26" name="Freeform 578"/>
              <p:cNvSpPr/>
              <p:nvPr/>
            </p:nvSpPr>
            <p:spPr bwMode="auto">
              <a:xfrm>
                <a:off x="4620" y="2786"/>
                <a:ext cx="94" cy="68"/>
              </a:xfrm>
              <a:custGeom>
                <a:gdLst>
                  <a:gd name="T0" fmla="*/ 20 w 48"/>
                  <a:gd name="T1" fmla="*/ 31 h 35"/>
                  <a:gd name="T2" fmla="*/ 3 w 48"/>
                  <a:gd name="T3" fmla="*/ 10 h 35"/>
                  <a:gd name="T4" fmla="*/ 7 w 48"/>
                  <a:gd name="T5" fmla="*/ 1 h 35"/>
                  <a:gd name="T6" fmla="*/ 40 w 48"/>
                  <a:gd name="T7" fmla="*/ 1 h 35"/>
                  <a:gd name="T8" fmla="*/ 45 w 48"/>
                  <a:gd name="T9" fmla="*/ 9 h 35"/>
                  <a:gd name="T10" fmla="*/ 29 w 48"/>
                  <a:gd name="T11" fmla="*/ 31 h 35"/>
                  <a:gd name="T12" fmla="*/ 20 w 48"/>
                  <a:gd name="T13" fmla="*/ 31 h 35"/>
                </a:gdLst>
                <a:cxnLst>
                  <a:cxn ang="0">
                    <a:pos x="T0" y="T1"/>
                  </a:cxn>
                  <a:cxn ang="0">
                    <a:pos x="T2" y="T3"/>
                  </a:cxn>
                  <a:cxn ang="0">
                    <a:pos x="T4" y="T5"/>
                  </a:cxn>
                  <a:cxn ang="0">
                    <a:pos x="T6" y="T7"/>
                  </a:cxn>
                  <a:cxn ang="0">
                    <a:pos x="T8" y="T9"/>
                  </a:cxn>
                  <a:cxn ang="0">
                    <a:pos x="T10" y="T11"/>
                  </a:cxn>
                  <a:cxn ang="0">
                    <a:pos x="T12" y="T13"/>
                  </a:cxn>
                </a:cxnLst>
                <a:rect l="0" t="0" r="r" b="b"/>
                <a:pathLst>
                  <a:path w="48" h="35">
                    <a:moveTo>
                      <a:pt x="20" y="31"/>
                    </a:moveTo>
                    <a:cubicBezTo>
                      <a:pt x="3" y="10"/>
                      <a:pt x="3" y="10"/>
                      <a:pt x="3" y="10"/>
                    </a:cubicBezTo>
                    <a:cubicBezTo>
                      <a:pt x="0" y="5"/>
                      <a:pt x="2" y="1"/>
                      <a:pt x="7" y="1"/>
                    </a:cubicBezTo>
                    <a:cubicBezTo>
                      <a:pt x="40" y="1"/>
                      <a:pt x="40" y="1"/>
                      <a:pt x="40" y="1"/>
                    </a:cubicBezTo>
                    <a:cubicBezTo>
                      <a:pt x="46" y="0"/>
                      <a:pt x="48" y="4"/>
                      <a:pt x="45" y="9"/>
                    </a:cubicBezTo>
                    <a:cubicBezTo>
                      <a:pt x="29" y="31"/>
                      <a:pt x="29" y="31"/>
                      <a:pt x="29" y="31"/>
                    </a:cubicBezTo>
                    <a:cubicBezTo>
                      <a:pt x="27" y="35"/>
                      <a:pt x="22" y="35"/>
                      <a:pt x="20" y="3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27" name="Freeform 579"/>
              <p:cNvSpPr/>
              <p:nvPr/>
            </p:nvSpPr>
            <p:spPr bwMode="auto">
              <a:xfrm>
                <a:off x="4425" y="2113"/>
                <a:ext cx="86" cy="125"/>
              </a:xfrm>
              <a:custGeom>
                <a:gdLst>
                  <a:gd name="T0" fmla="*/ 38 w 44"/>
                  <a:gd name="T1" fmla="*/ 0 h 64"/>
                  <a:gd name="T2" fmla="*/ 5 w 44"/>
                  <a:gd name="T3" fmla="*/ 0 h 64"/>
                  <a:gd name="T4" fmla="*/ 0 w 44"/>
                  <a:gd name="T5" fmla="*/ 5 h 64"/>
                  <a:gd name="T6" fmla="*/ 0 w 44"/>
                  <a:gd name="T7" fmla="*/ 16 h 64"/>
                  <a:gd name="T8" fmla="*/ 5 w 44"/>
                  <a:gd name="T9" fmla="*/ 21 h 64"/>
                  <a:gd name="T10" fmla="*/ 17 w 44"/>
                  <a:gd name="T11" fmla="*/ 22 h 64"/>
                  <a:gd name="T12" fmla="*/ 17 w 44"/>
                  <a:gd name="T13" fmla="*/ 59 h 64"/>
                  <a:gd name="T14" fmla="*/ 21 w 44"/>
                  <a:gd name="T15" fmla="*/ 64 h 64"/>
                  <a:gd name="T16" fmla="*/ 22 w 44"/>
                  <a:gd name="T17" fmla="*/ 64 h 64"/>
                  <a:gd name="T18" fmla="*/ 26 w 44"/>
                  <a:gd name="T19" fmla="*/ 59 h 64"/>
                  <a:gd name="T20" fmla="*/ 27 w 44"/>
                  <a:gd name="T21" fmla="*/ 22 h 64"/>
                  <a:gd name="T22" fmla="*/ 38 w 44"/>
                  <a:gd name="T23" fmla="*/ 22 h 64"/>
                  <a:gd name="T24" fmla="*/ 44 w 44"/>
                  <a:gd name="T25" fmla="*/ 16 h 64"/>
                  <a:gd name="T26" fmla="*/ 44 w 44"/>
                  <a:gd name="T27" fmla="*/ 6 h 64"/>
                  <a:gd name="T28" fmla="*/ 38 w 44"/>
                  <a:gd name="T29" fmla="*/ 0 h 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4" h="64">
                    <a:moveTo>
                      <a:pt x="38" y="0"/>
                    </a:moveTo>
                    <a:cubicBezTo>
                      <a:pt x="5" y="0"/>
                      <a:pt x="5" y="0"/>
                      <a:pt x="5" y="0"/>
                    </a:cubicBezTo>
                    <a:cubicBezTo>
                      <a:pt x="2" y="0"/>
                      <a:pt x="0" y="2"/>
                      <a:pt x="0" y="5"/>
                    </a:cubicBezTo>
                    <a:cubicBezTo>
                      <a:pt x="0" y="16"/>
                      <a:pt x="0" y="16"/>
                      <a:pt x="0" y="16"/>
                    </a:cubicBezTo>
                    <a:cubicBezTo>
                      <a:pt x="0" y="19"/>
                      <a:pt x="2" y="21"/>
                      <a:pt x="5" y="21"/>
                    </a:cubicBezTo>
                    <a:cubicBezTo>
                      <a:pt x="17" y="22"/>
                      <a:pt x="17" y="22"/>
                      <a:pt x="17" y="22"/>
                    </a:cubicBezTo>
                    <a:cubicBezTo>
                      <a:pt x="17" y="59"/>
                      <a:pt x="17" y="59"/>
                      <a:pt x="17" y="59"/>
                    </a:cubicBezTo>
                    <a:cubicBezTo>
                      <a:pt x="17" y="62"/>
                      <a:pt x="18" y="64"/>
                      <a:pt x="21" y="64"/>
                    </a:cubicBezTo>
                    <a:cubicBezTo>
                      <a:pt x="22" y="64"/>
                      <a:pt x="22" y="64"/>
                      <a:pt x="22" y="64"/>
                    </a:cubicBezTo>
                    <a:cubicBezTo>
                      <a:pt x="25" y="64"/>
                      <a:pt x="26" y="62"/>
                      <a:pt x="26" y="59"/>
                    </a:cubicBezTo>
                    <a:cubicBezTo>
                      <a:pt x="27" y="22"/>
                      <a:pt x="27" y="22"/>
                      <a:pt x="27" y="22"/>
                    </a:cubicBezTo>
                    <a:cubicBezTo>
                      <a:pt x="38" y="22"/>
                      <a:pt x="38" y="22"/>
                      <a:pt x="38" y="22"/>
                    </a:cubicBezTo>
                    <a:cubicBezTo>
                      <a:pt x="41" y="22"/>
                      <a:pt x="44" y="19"/>
                      <a:pt x="44" y="16"/>
                    </a:cubicBezTo>
                    <a:cubicBezTo>
                      <a:pt x="44" y="6"/>
                      <a:pt x="44" y="6"/>
                      <a:pt x="44" y="6"/>
                    </a:cubicBezTo>
                    <a:cubicBezTo>
                      <a:pt x="44" y="3"/>
                      <a:pt x="41" y="0"/>
                      <a:pt x="38"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28" name="Freeform 580"/>
              <p:cNvSpPr/>
              <p:nvPr/>
            </p:nvSpPr>
            <p:spPr bwMode="auto">
              <a:xfrm>
                <a:off x="4509" y="2723"/>
                <a:ext cx="86" cy="125"/>
              </a:xfrm>
              <a:custGeom>
                <a:gdLst>
                  <a:gd name="T0" fmla="*/ 38 w 44"/>
                  <a:gd name="T1" fmla="*/ 0 h 64"/>
                  <a:gd name="T2" fmla="*/ 6 w 44"/>
                  <a:gd name="T3" fmla="*/ 0 h 64"/>
                  <a:gd name="T4" fmla="*/ 0 w 44"/>
                  <a:gd name="T5" fmla="*/ 6 h 64"/>
                  <a:gd name="T6" fmla="*/ 0 w 44"/>
                  <a:gd name="T7" fmla="*/ 16 h 64"/>
                  <a:gd name="T8" fmla="*/ 6 w 44"/>
                  <a:gd name="T9" fmla="*/ 22 h 64"/>
                  <a:gd name="T10" fmla="*/ 17 w 44"/>
                  <a:gd name="T11" fmla="*/ 22 h 64"/>
                  <a:gd name="T12" fmla="*/ 17 w 44"/>
                  <a:gd name="T13" fmla="*/ 60 h 64"/>
                  <a:gd name="T14" fmla="*/ 21 w 44"/>
                  <a:gd name="T15" fmla="*/ 64 h 64"/>
                  <a:gd name="T16" fmla="*/ 23 w 44"/>
                  <a:gd name="T17" fmla="*/ 64 h 64"/>
                  <a:gd name="T18" fmla="*/ 27 w 44"/>
                  <a:gd name="T19" fmla="*/ 60 h 64"/>
                  <a:gd name="T20" fmla="*/ 27 w 44"/>
                  <a:gd name="T21" fmla="*/ 22 h 64"/>
                  <a:gd name="T22" fmla="*/ 38 w 44"/>
                  <a:gd name="T23" fmla="*/ 22 h 64"/>
                  <a:gd name="T24" fmla="*/ 44 w 44"/>
                  <a:gd name="T25" fmla="*/ 16 h 64"/>
                  <a:gd name="T26" fmla="*/ 44 w 44"/>
                  <a:gd name="T27" fmla="*/ 6 h 64"/>
                  <a:gd name="T28" fmla="*/ 38 w 44"/>
                  <a:gd name="T29" fmla="*/ 0 h 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4" h="64">
                    <a:moveTo>
                      <a:pt x="38" y="0"/>
                    </a:moveTo>
                    <a:cubicBezTo>
                      <a:pt x="6" y="0"/>
                      <a:pt x="6" y="0"/>
                      <a:pt x="6" y="0"/>
                    </a:cubicBezTo>
                    <a:cubicBezTo>
                      <a:pt x="3" y="0"/>
                      <a:pt x="0" y="3"/>
                      <a:pt x="0" y="6"/>
                    </a:cubicBezTo>
                    <a:cubicBezTo>
                      <a:pt x="0" y="16"/>
                      <a:pt x="0" y="16"/>
                      <a:pt x="0" y="16"/>
                    </a:cubicBezTo>
                    <a:cubicBezTo>
                      <a:pt x="0" y="19"/>
                      <a:pt x="3" y="22"/>
                      <a:pt x="6" y="22"/>
                    </a:cubicBezTo>
                    <a:cubicBezTo>
                      <a:pt x="17" y="22"/>
                      <a:pt x="17" y="22"/>
                      <a:pt x="17" y="22"/>
                    </a:cubicBezTo>
                    <a:cubicBezTo>
                      <a:pt x="17" y="60"/>
                      <a:pt x="17" y="60"/>
                      <a:pt x="17" y="60"/>
                    </a:cubicBezTo>
                    <a:cubicBezTo>
                      <a:pt x="17" y="62"/>
                      <a:pt x="19" y="64"/>
                      <a:pt x="21" y="64"/>
                    </a:cubicBezTo>
                    <a:cubicBezTo>
                      <a:pt x="23" y="64"/>
                      <a:pt x="23" y="64"/>
                      <a:pt x="23" y="64"/>
                    </a:cubicBezTo>
                    <a:cubicBezTo>
                      <a:pt x="25" y="64"/>
                      <a:pt x="27" y="62"/>
                      <a:pt x="27" y="60"/>
                    </a:cubicBezTo>
                    <a:cubicBezTo>
                      <a:pt x="27" y="22"/>
                      <a:pt x="27" y="22"/>
                      <a:pt x="27" y="22"/>
                    </a:cubicBezTo>
                    <a:cubicBezTo>
                      <a:pt x="38" y="22"/>
                      <a:pt x="38" y="22"/>
                      <a:pt x="38" y="22"/>
                    </a:cubicBezTo>
                    <a:cubicBezTo>
                      <a:pt x="41" y="22"/>
                      <a:pt x="44" y="20"/>
                      <a:pt x="44" y="16"/>
                    </a:cubicBezTo>
                    <a:cubicBezTo>
                      <a:pt x="44" y="6"/>
                      <a:pt x="44" y="6"/>
                      <a:pt x="44" y="6"/>
                    </a:cubicBezTo>
                    <a:cubicBezTo>
                      <a:pt x="44" y="3"/>
                      <a:pt x="42" y="0"/>
                      <a:pt x="38"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29" name="Freeform 581"/>
              <p:cNvSpPr/>
              <p:nvPr/>
            </p:nvSpPr>
            <p:spPr bwMode="auto">
              <a:xfrm>
                <a:off x="4587" y="3222"/>
                <a:ext cx="86" cy="125"/>
              </a:xfrm>
              <a:custGeom>
                <a:gdLst>
                  <a:gd name="T0" fmla="*/ 39 w 44"/>
                  <a:gd name="T1" fmla="*/ 0 h 64"/>
                  <a:gd name="T2" fmla="*/ 6 w 44"/>
                  <a:gd name="T3" fmla="*/ 0 h 64"/>
                  <a:gd name="T4" fmla="*/ 0 w 44"/>
                  <a:gd name="T5" fmla="*/ 6 h 64"/>
                  <a:gd name="T6" fmla="*/ 0 w 44"/>
                  <a:gd name="T7" fmla="*/ 16 h 64"/>
                  <a:gd name="T8" fmla="*/ 6 w 44"/>
                  <a:gd name="T9" fmla="*/ 22 h 64"/>
                  <a:gd name="T10" fmla="*/ 17 w 44"/>
                  <a:gd name="T11" fmla="*/ 22 h 64"/>
                  <a:gd name="T12" fmla="*/ 17 w 44"/>
                  <a:gd name="T13" fmla="*/ 60 h 64"/>
                  <a:gd name="T14" fmla="*/ 21 w 44"/>
                  <a:gd name="T15" fmla="*/ 64 h 64"/>
                  <a:gd name="T16" fmla="*/ 23 w 44"/>
                  <a:gd name="T17" fmla="*/ 64 h 64"/>
                  <a:gd name="T18" fmla="*/ 27 w 44"/>
                  <a:gd name="T19" fmla="*/ 60 h 64"/>
                  <a:gd name="T20" fmla="*/ 27 w 44"/>
                  <a:gd name="T21" fmla="*/ 22 h 64"/>
                  <a:gd name="T22" fmla="*/ 39 w 44"/>
                  <a:gd name="T23" fmla="*/ 22 h 64"/>
                  <a:gd name="T24" fmla="*/ 44 w 44"/>
                  <a:gd name="T25" fmla="*/ 16 h 64"/>
                  <a:gd name="T26" fmla="*/ 44 w 44"/>
                  <a:gd name="T27" fmla="*/ 6 h 64"/>
                  <a:gd name="T28" fmla="*/ 39 w 44"/>
                  <a:gd name="T29" fmla="*/ 0 h 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4" h="64">
                    <a:moveTo>
                      <a:pt x="39" y="0"/>
                    </a:moveTo>
                    <a:cubicBezTo>
                      <a:pt x="6" y="0"/>
                      <a:pt x="6" y="0"/>
                      <a:pt x="6" y="0"/>
                    </a:cubicBezTo>
                    <a:cubicBezTo>
                      <a:pt x="3" y="0"/>
                      <a:pt x="0" y="3"/>
                      <a:pt x="0" y="6"/>
                    </a:cubicBezTo>
                    <a:cubicBezTo>
                      <a:pt x="0" y="16"/>
                      <a:pt x="0" y="16"/>
                      <a:pt x="0" y="16"/>
                    </a:cubicBezTo>
                    <a:cubicBezTo>
                      <a:pt x="0" y="19"/>
                      <a:pt x="3" y="22"/>
                      <a:pt x="6" y="22"/>
                    </a:cubicBezTo>
                    <a:cubicBezTo>
                      <a:pt x="17" y="22"/>
                      <a:pt x="17" y="22"/>
                      <a:pt x="17" y="22"/>
                    </a:cubicBezTo>
                    <a:cubicBezTo>
                      <a:pt x="17" y="60"/>
                      <a:pt x="17" y="60"/>
                      <a:pt x="17" y="60"/>
                    </a:cubicBezTo>
                    <a:cubicBezTo>
                      <a:pt x="17" y="62"/>
                      <a:pt x="19" y="64"/>
                      <a:pt x="21" y="64"/>
                    </a:cubicBezTo>
                    <a:cubicBezTo>
                      <a:pt x="23" y="64"/>
                      <a:pt x="23" y="64"/>
                      <a:pt x="23" y="64"/>
                    </a:cubicBezTo>
                    <a:cubicBezTo>
                      <a:pt x="25" y="64"/>
                      <a:pt x="27" y="62"/>
                      <a:pt x="27" y="60"/>
                    </a:cubicBezTo>
                    <a:cubicBezTo>
                      <a:pt x="27" y="22"/>
                      <a:pt x="27" y="22"/>
                      <a:pt x="27" y="22"/>
                    </a:cubicBezTo>
                    <a:cubicBezTo>
                      <a:pt x="39" y="22"/>
                      <a:pt x="39" y="22"/>
                      <a:pt x="39" y="22"/>
                    </a:cubicBezTo>
                    <a:cubicBezTo>
                      <a:pt x="42" y="22"/>
                      <a:pt x="44" y="19"/>
                      <a:pt x="44" y="16"/>
                    </a:cubicBezTo>
                    <a:cubicBezTo>
                      <a:pt x="44" y="6"/>
                      <a:pt x="44" y="6"/>
                      <a:pt x="44" y="6"/>
                    </a:cubicBezTo>
                    <a:cubicBezTo>
                      <a:pt x="44" y="3"/>
                      <a:pt x="42" y="0"/>
                      <a:pt x="39"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30" name="Freeform 582"/>
              <p:cNvSpPr>
                <a:spLocks noEditPoints="1"/>
              </p:cNvSpPr>
              <p:nvPr/>
            </p:nvSpPr>
            <p:spPr bwMode="auto">
              <a:xfrm>
                <a:off x="4202" y="1593"/>
                <a:ext cx="273" cy="264"/>
              </a:xfrm>
              <a:custGeom>
                <a:gdLst>
                  <a:gd name="T0" fmla="*/ 133 w 140"/>
                  <a:gd name="T1" fmla="*/ 55 h 135"/>
                  <a:gd name="T2" fmla="*/ 129 w 140"/>
                  <a:gd name="T3" fmla="*/ 52 h 135"/>
                  <a:gd name="T4" fmla="*/ 129 w 140"/>
                  <a:gd name="T5" fmla="*/ 9 h 135"/>
                  <a:gd name="T6" fmla="*/ 122 w 140"/>
                  <a:gd name="T7" fmla="*/ 2 h 135"/>
                  <a:gd name="T8" fmla="*/ 101 w 140"/>
                  <a:gd name="T9" fmla="*/ 2 h 135"/>
                  <a:gd name="T10" fmla="*/ 94 w 140"/>
                  <a:gd name="T11" fmla="*/ 9 h 135"/>
                  <a:gd name="T12" fmla="*/ 94 w 140"/>
                  <a:gd name="T13" fmla="*/ 18 h 135"/>
                  <a:gd name="T14" fmla="*/ 83 w 140"/>
                  <a:gd name="T15" fmla="*/ 7 h 135"/>
                  <a:gd name="T16" fmla="*/ 57 w 140"/>
                  <a:gd name="T17" fmla="*/ 7 h 135"/>
                  <a:gd name="T18" fmla="*/ 7 w 140"/>
                  <a:gd name="T19" fmla="*/ 55 h 135"/>
                  <a:gd name="T20" fmla="*/ 11 w 140"/>
                  <a:gd name="T21" fmla="*/ 67 h 135"/>
                  <a:gd name="T22" fmla="*/ 11 w 140"/>
                  <a:gd name="T23" fmla="*/ 129 h 135"/>
                  <a:gd name="T24" fmla="*/ 16 w 140"/>
                  <a:gd name="T25" fmla="*/ 135 h 135"/>
                  <a:gd name="T26" fmla="*/ 124 w 140"/>
                  <a:gd name="T27" fmla="*/ 135 h 135"/>
                  <a:gd name="T28" fmla="*/ 129 w 140"/>
                  <a:gd name="T29" fmla="*/ 129 h 135"/>
                  <a:gd name="T30" fmla="*/ 129 w 140"/>
                  <a:gd name="T31" fmla="*/ 67 h 135"/>
                  <a:gd name="T32" fmla="*/ 133 w 140"/>
                  <a:gd name="T33" fmla="*/ 55 h 135"/>
                  <a:gd name="T34" fmla="*/ 60 w 140"/>
                  <a:gd name="T35" fmla="*/ 124 h 135"/>
                  <a:gd name="T36" fmla="*/ 25 w 140"/>
                  <a:gd name="T37" fmla="*/ 124 h 135"/>
                  <a:gd name="T38" fmla="*/ 25 w 140"/>
                  <a:gd name="T39" fmla="*/ 84 h 135"/>
                  <a:gd name="T40" fmla="*/ 32 w 140"/>
                  <a:gd name="T41" fmla="*/ 77 h 135"/>
                  <a:gd name="T42" fmla="*/ 53 w 140"/>
                  <a:gd name="T43" fmla="*/ 77 h 135"/>
                  <a:gd name="T44" fmla="*/ 60 w 140"/>
                  <a:gd name="T45" fmla="*/ 84 h 135"/>
                  <a:gd name="T46" fmla="*/ 60 w 140"/>
                  <a:gd name="T47" fmla="*/ 124 h 135"/>
                  <a:gd name="T48" fmla="*/ 93 w 140"/>
                  <a:gd name="T49" fmla="*/ 111 h 135"/>
                  <a:gd name="T50" fmla="*/ 86 w 140"/>
                  <a:gd name="T51" fmla="*/ 111 h 135"/>
                  <a:gd name="T52" fmla="*/ 79 w 140"/>
                  <a:gd name="T53" fmla="*/ 104 h 135"/>
                  <a:gd name="T54" fmla="*/ 79 w 140"/>
                  <a:gd name="T55" fmla="*/ 97 h 135"/>
                  <a:gd name="T56" fmla="*/ 93 w 140"/>
                  <a:gd name="T57" fmla="*/ 97 h 135"/>
                  <a:gd name="T58" fmla="*/ 93 w 140"/>
                  <a:gd name="T59" fmla="*/ 111 h 135"/>
                  <a:gd name="T60" fmla="*/ 93 w 140"/>
                  <a:gd name="T61" fmla="*/ 91 h 135"/>
                  <a:gd name="T62" fmla="*/ 79 w 140"/>
                  <a:gd name="T63" fmla="*/ 91 h 135"/>
                  <a:gd name="T64" fmla="*/ 79 w 140"/>
                  <a:gd name="T65" fmla="*/ 84 h 135"/>
                  <a:gd name="T66" fmla="*/ 86 w 140"/>
                  <a:gd name="T67" fmla="*/ 77 h 135"/>
                  <a:gd name="T68" fmla="*/ 93 w 140"/>
                  <a:gd name="T69" fmla="*/ 77 h 135"/>
                  <a:gd name="T70" fmla="*/ 93 w 140"/>
                  <a:gd name="T71" fmla="*/ 91 h 135"/>
                  <a:gd name="T72" fmla="*/ 114 w 140"/>
                  <a:gd name="T73" fmla="*/ 104 h 135"/>
                  <a:gd name="T74" fmla="*/ 107 w 140"/>
                  <a:gd name="T75" fmla="*/ 111 h 135"/>
                  <a:gd name="T76" fmla="*/ 100 w 140"/>
                  <a:gd name="T77" fmla="*/ 111 h 135"/>
                  <a:gd name="T78" fmla="*/ 100 w 140"/>
                  <a:gd name="T79" fmla="*/ 97 h 135"/>
                  <a:gd name="T80" fmla="*/ 114 w 140"/>
                  <a:gd name="T81" fmla="*/ 97 h 135"/>
                  <a:gd name="T82" fmla="*/ 114 w 140"/>
                  <a:gd name="T83" fmla="*/ 104 h 135"/>
                  <a:gd name="T84" fmla="*/ 114 w 140"/>
                  <a:gd name="T85" fmla="*/ 91 h 135"/>
                  <a:gd name="T86" fmla="*/ 100 w 140"/>
                  <a:gd name="T87" fmla="*/ 91 h 135"/>
                  <a:gd name="T88" fmla="*/ 100 w 140"/>
                  <a:gd name="T89" fmla="*/ 77 h 135"/>
                  <a:gd name="T90" fmla="*/ 107 w 140"/>
                  <a:gd name="T91" fmla="*/ 77 h 135"/>
                  <a:gd name="T92" fmla="*/ 114 w 140"/>
                  <a:gd name="T93" fmla="*/ 84 h 135"/>
                  <a:gd name="T94" fmla="*/ 114 w 140"/>
                  <a:gd name="T95" fmla="*/ 91 h 13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40" h="135">
                    <a:moveTo>
                      <a:pt x="133" y="55"/>
                    </a:moveTo>
                    <a:cubicBezTo>
                      <a:pt x="129" y="52"/>
                      <a:pt x="129" y="52"/>
                      <a:pt x="129" y="52"/>
                    </a:cubicBezTo>
                    <a:cubicBezTo>
                      <a:pt x="129" y="9"/>
                      <a:pt x="129" y="9"/>
                      <a:pt x="129" y="9"/>
                    </a:cubicBezTo>
                    <a:cubicBezTo>
                      <a:pt x="129" y="5"/>
                      <a:pt x="126" y="2"/>
                      <a:pt x="122" y="2"/>
                    </a:cubicBezTo>
                    <a:cubicBezTo>
                      <a:pt x="101" y="2"/>
                      <a:pt x="101" y="2"/>
                      <a:pt x="101" y="2"/>
                    </a:cubicBezTo>
                    <a:cubicBezTo>
                      <a:pt x="97" y="2"/>
                      <a:pt x="94" y="5"/>
                      <a:pt x="94" y="9"/>
                    </a:cubicBezTo>
                    <a:cubicBezTo>
                      <a:pt x="94" y="18"/>
                      <a:pt x="94" y="18"/>
                      <a:pt x="94" y="18"/>
                    </a:cubicBezTo>
                    <a:cubicBezTo>
                      <a:pt x="83" y="7"/>
                      <a:pt x="83" y="7"/>
                      <a:pt x="83" y="7"/>
                    </a:cubicBezTo>
                    <a:cubicBezTo>
                      <a:pt x="76" y="0"/>
                      <a:pt x="64" y="0"/>
                      <a:pt x="57" y="7"/>
                    </a:cubicBezTo>
                    <a:cubicBezTo>
                      <a:pt x="7" y="55"/>
                      <a:pt x="7" y="55"/>
                      <a:pt x="7" y="55"/>
                    </a:cubicBezTo>
                    <a:cubicBezTo>
                      <a:pt x="0" y="62"/>
                      <a:pt x="2" y="67"/>
                      <a:pt x="11" y="67"/>
                    </a:cubicBezTo>
                    <a:cubicBezTo>
                      <a:pt x="11" y="129"/>
                      <a:pt x="11" y="129"/>
                      <a:pt x="11" y="129"/>
                    </a:cubicBezTo>
                    <a:cubicBezTo>
                      <a:pt x="11" y="132"/>
                      <a:pt x="13" y="135"/>
                      <a:pt x="16" y="135"/>
                    </a:cubicBezTo>
                    <a:cubicBezTo>
                      <a:pt x="124" y="135"/>
                      <a:pt x="124" y="135"/>
                      <a:pt x="124" y="135"/>
                    </a:cubicBezTo>
                    <a:cubicBezTo>
                      <a:pt x="127" y="135"/>
                      <a:pt x="129" y="132"/>
                      <a:pt x="129" y="129"/>
                    </a:cubicBezTo>
                    <a:cubicBezTo>
                      <a:pt x="129" y="67"/>
                      <a:pt x="129" y="67"/>
                      <a:pt x="129" y="67"/>
                    </a:cubicBezTo>
                    <a:cubicBezTo>
                      <a:pt x="138" y="67"/>
                      <a:pt x="140" y="62"/>
                      <a:pt x="133" y="55"/>
                    </a:cubicBezTo>
                    <a:close/>
                    <a:moveTo>
                      <a:pt x="60" y="124"/>
                    </a:moveTo>
                    <a:cubicBezTo>
                      <a:pt x="25" y="124"/>
                      <a:pt x="25" y="124"/>
                      <a:pt x="25" y="124"/>
                    </a:cubicBezTo>
                    <a:cubicBezTo>
                      <a:pt x="25" y="84"/>
                      <a:pt x="25" y="84"/>
                      <a:pt x="25" y="84"/>
                    </a:cubicBezTo>
                    <a:cubicBezTo>
                      <a:pt x="25" y="80"/>
                      <a:pt x="28" y="77"/>
                      <a:pt x="32" y="77"/>
                    </a:cubicBezTo>
                    <a:cubicBezTo>
                      <a:pt x="53" y="77"/>
                      <a:pt x="53" y="77"/>
                      <a:pt x="53" y="77"/>
                    </a:cubicBezTo>
                    <a:cubicBezTo>
                      <a:pt x="57" y="77"/>
                      <a:pt x="60" y="80"/>
                      <a:pt x="60" y="84"/>
                    </a:cubicBezTo>
                    <a:lnTo>
                      <a:pt x="60" y="124"/>
                    </a:lnTo>
                    <a:close/>
                    <a:moveTo>
                      <a:pt x="93" y="111"/>
                    </a:moveTo>
                    <a:cubicBezTo>
                      <a:pt x="86" y="111"/>
                      <a:pt x="86" y="111"/>
                      <a:pt x="86" y="111"/>
                    </a:cubicBezTo>
                    <a:cubicBezTo>
                      <a:pt x="82" y="111"/>
                      <a:pt x="79" y="108"/>
                      <a:pt x="79" y="104"/>
                    </a:cubicBezTo>
                    <a:cubicBezTo>
                      <a:pt x="79" y="97"/>
                      <a:pt x="79" y="97"/>
                      <a:pt x="79" y="97"/>
                    </a:cubicBezTo>
                    <a:cubicBezTo>
                      <a:pt x="93" y="97"/>
                      <a:pt x="93" y="97"/>
                      <a:pt x="93" y="97"/>
                    </a:cubicBezTo>
                    <a:lnTo>
                      <a:pt x="93" y="111"/>
                    </a:lnTo>
                    <a:close/>
                    <a:moveTo>
                      <a:pt x="93" y="91"/>
                    </a:moveTo>
                    <a:cubicBezTo>
                      <a:pt x="79" y="91"/>
                      <a:pt x="79" y="91"/>
                      <a:pt x="79" y="91"/>
                    </a:cubicBezTo>
                    <a:cubicBezTo>
                      <a:pt x="79" y="84"/>
                      <a:pt x="79" y="84"/>
                      <a:pt x="79" y="84"/>
                    </a:cubicBezTo>
                    <a:cubicBezTo>
                      <a:pt x="79" y="80"/>
                      <a:pt x="82" y="77"/>
                      <a:pt x="86" y="77"/>
                    </a:cubicBezTo>
                    <a:cubicBezTo>
                      <a:pt x="93" y="77"/>
                      <a:pt x="93" y="77"/>
                      <a:pt x="93" y="77"/>
                    </a:cubicBezTo>
                    <a:lnTo>
                      <a:pt x="93" y="91"/>
                    </a:lnTo>
                    <a:close/>
                    <a:moveTo>
                      <a:pt x="114" y="104"/>
                    </a:moveTo>
                    <a:cubicBezTo>
                      <a:pt x="114" y="108"/>
                      <a:pt x="111" y="111"/>
                      <a:pt x="107" y="111"/>
                    </a:cubicBezTo>
                    <a:cubicBezTo>
                      <a:pt x="100" y="111"/>
                      <a:pt x="100" y="111"/>
                      <a:pt x="100" y="111"/>
                    </a:cubicBezTo>
                    <a:cubicBezTo>
                      <a:pt x="100" y="97"/>
                      <a:pt x="100" y="97"/>
                      <a:pt x="100" y="97"/>
                    </a:cubicBezTo>
                    <a:cubicBezTo>
                      <a:pt x="114" y="97"/>
                      <a:pt x="114" y="97"/>
                      <a:pt x="114" y="97"/>
                    </a:cubicBezTo>
                    <a:lnTo>
                      <a:pt x="114" y="104"/>
                    </a:lnTo>
                    <a:close/>
                    <a:moveTo>
                      <a:pt x="114" y="91"/>
                    </a:moveTo>
                    <a:cubicBezTo>
                      <a:pt x="100" y="91"/>
                      <a:pt x="100" y="91"/>
                      <a:pt x="100" y="91"/>
                    </a:cubicBezTo>
                    <a:cubicBezTo>
                      <a:pt x="100" y="77"/>
                      <a:pt x="100" y="77"/>
                      <a:pt x="100" y="77"/>
                    </a:cubicBezTo>
                    <a:cubicBezTo>
                      <a:pt x="107" y="77"/>
                      <a:pt x="107" y="77"/>
                      <a:pt x="107" y="77"/>
                    </a:cubicBezTo>
                    <a:cubicBezTo>
                      <a:pt x="111" y="77"/>
                      <a:pt x="114" y="80"/>
                      <a:pt x="114" y="84"/>
                    </a:cubicBezTo>
                    <a:lnTo>
                      <a:pt x="114" y="91"/>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31" name="Freeform 583"/>
              <p:cNvSpPr>
                <a:spLocks noEditPoints="1"/>
              </p:cNvSpPr>
              <p:nvPr/>
            </p:nvSpPr>
            <p:spPr bwMode="auto">
              <a:xfrm>
                <a:off x="4313" y="2146"/>
                <a:ext cx="37" cy="75"/>
              </a:xfrm>
              <a:custGeom>
                <a:gdLst>
                  <a:gd name="T0" fmla="*/ 1 w 19"/>
                  <a:gd name="T1" fmla="*/ 15 h 38"/>
                  <a:gd name="T2" fmla="*/ 3 w 19"/>
                  <a:gd name="T3" fmla="*/ 17 h 38"/>
                  <a:gd name="T4" fmla="*/ 5 w 19"/>
                  <a:gd name="T5" fmla="*/ 19 h 38"/>
                  <a:gd name="T6" fmla="*/ 6 w 19"/>
                  <a:gd name="T7" fmla="*/ 19 h 38"/>
                  <a:gd name="T8" fmla="*/ 6 w 19"/>
                  <a:gd name="T9" fmla="*/ 28 h 38"/>
                  <a:gd name="T10" fmla="*/ 4 w 19"/>
                  <a:gd name="T11" fmla="*/ 27 h 38"/>
                  <a:gd name="T12" fmla="*/ 1 w 19"/>
                  <a:gd name="T13" fmla="*/ 27 h 38"/>
                  <a:gd name="T14" fmla="*/ 1 w 19"/>
                  <a:gd name="T15" fmla="*/ 27 h 38"/>
                  <a:gd name="T16" fmla="*/ 0 w 19"/>
                  <a:gd name="T17" fmla="*/ 28 h 38"/>
                  <a:gd name="T18" fmla="*/ 0 w 19"/>
                  <a:gd name="T19" fmla="*/ 30 h 38"/>
                  <a:gd name="T20" fmla="*/ 0 w 19"/>
                  <a:gd name="T21" fmla="*/ 31 h 38"/>
                  <a:gd name="T22" fmla="*/ 3 w 19"/>
                  <a:gd name="T23" fmla="*/ 32 h 38"/>
                  <a:gd name="T24" fmla="*/ 6 w 19"/>
                  <a:gd name="T25" fmla="*/ 32 h 38"/>
                  <a:gd name="T26" fmla="*/ 6 w 19"/>
                  <a:gd name="T27" fmla="*/ 36 h 38"/>
                  <a:gd name="T28" fmla="*/ 7 w 19"/>
                  <a:gd name="T29" fmla="*/ 38 h 38"/>
                  <a:gd name="T30" fmla="*/ 9 w 19"/>
                  <a:gd name="T31" fmla="*/ 36 h 38"/>
                  <a:gd name="T32" fmla="*/ 9 w 19"/>
                  <a:gd name="T33" fmla="*/ 32 h 38"/>
                  <a:gd name="T34" fmla="*/ 11 w 19"/>
                  <a:gd name="T35" fmla="*/ 32 h 38"/>
                  <a:gd name="T36" fmla="*/ 11 w 19"/>
                  <a:gd name="T37" fmla="*/ 36 h 38"/>
                  <a:gd name="T38" fmla="*/ 12 w 19"/>
                  <a:gd name="T39" fmla="*/ 38 h 38"/>
                  <a:gd name="T40" fmla="*/ 13 w 19"/>
                  <a:gd name="T41" fmla="*/ 36 h 38"/>
                  <a:gd name="T42" fmla="*/ 13 w 19"/>
                  <a:gd name="T43" fmla="*/ 32 h 38"/>
                  <a:gd name="T44" fmla="*/ 15 w 19"/>
                  <a:gd name="T45" fmla="*/ 31 h 38"/>
                  <a:gd name="T46" fmla="*/ 18 w 19"/>
                  <a:gd name="T47" fmla="*/ 28 h 38"/>
                  <a:gd name="T48" fmla="*/ 19 w 19"/>
                  <a:gd name="T49" fmla="*/ 24 h 38"/>
                  <a:gd name="T50" fmla="*/ 17 w 19"/>
                  <a:gd name="T51" fmla="*/ 19 h 38"/>
                  <a:gd name="T52" fmla="*/ 13 w 19"/>
                  <a:gd name="T53" fmla="*/ 17 h 38"/>
                  <a:gd name="T54" fmla="*/ 13 w 19"/>
                  <a:gd name="T55" fmla="*/ 9 h 38"/>
                  <a:gd name="T56" fmla="*/ 14 w 19"/>
                  <a:gd name="T57" fmla="*/ 9 h 38"/>
                  <a:gd name="T58" fmla="*/ 16 w 19"/>
                  <a:gd name="T59" fmla="*/ 10 h 38"/>
                  <a:gd name="T60" fmla="*/ 17 w 19"/>
                  <a:gd name="T61" fmla="*/ 9 h 38"/>
                  <a:gd name="T62" fmla="*/ 17 w 19"/>
                  <a:gd name="T63" fmla="*/ 8 h 38"/>
                  <a:gd name="T64" fmla="*/ 17 w 19"/>
                  <a:gd name="T65" fmla="*/ 6 h 38"/>
                  <a:gd name="T66" fmla="*/ 17 w 19"/>
                  <a:gd name="T67" fmla="*/ 6 h 38"/>
                  <a:gd name="T68" fmla="*/ 16 w 19"/>
                  <a:gd name="T69" fmla="*/ 5 h 38"/>
                  <a:gd name="T70" fmla="*/ 15 w 19"/>
                  <a:gd name="T71" fmla="*/ 5 h 38"/>
                  <a:gd name="T72" fmla="*/ 13 w 19"/>
                  <a:gd name="T73" fmla="*/ 5 h 38"/>
                  <a:gd name="T74" fmla="*/ 13 w 19"/>
                  <a:gd name="T75" fmla="*/ 1 h 38"/>
                  <a:gd name="T76" fmla="*/ 12 w 19"/>
                  <a:gd name="T77" fmla="*/ 0 h 38"/>
                  <a:gd name="T78" fmla="*/ 11 w 19"/>
                  <a:gd name="T79" fmla="*/ 1 h 38"/>
                  <a:gd name="T80" fmla="*/ 11 w 19"/>
                  <a:gd name="T81" fmla="*/ 5 h 38"/>
                  <a:gd name="T82" fmla="*/ 10 w 19"/>
                  <a:gd name="T83" fmla="*/ 5 h 38"/>
                  <a:gd name="T84" fmla="*/ 8 w 19"/>
                  <a:gd name="T85" fmla="*/ 5 h 38"/>
                  <a:gd name="T86" fmla="*/ 8 w 19"/>
                  <a:gd name="T87" fmla="*/ 1 h 38"/>
                  <a:gd name="T88" fmla="*/ 7 w 19"/>
                  <a:gd name="T89" fmla="*/ 0 h 38"/>
                  <a:gd name="T90" fmla="*/ 6 w 19"/>
                  <a:gd name="T91" fmla="*/ 1 h 38"/>
                  <a:gd name="T92" fmla="*/ 6 w 19"/>
                  <a:gd name="T93" fmla="*/ 5 h 38"/>
                  <a:gd name="T94" fmla="*/ 3 w 19"/>
                  <a:gd name="T95" fmla="*/ 7 h 38"/>
                  <a:gd name="T96" fmla="*/ 1 w 19"/>
                  <a:gd name="T97" fmla="*/ 9 h 38"/>
                  <a:gd name="T98" fmla="*/ 1 w 19"/>
                  <a:gd name="T99" fmla="*/ 12 h 38"/>
                  <a:gd name="T100" fmla="*/ 1 w 19"/>
                  <a:gd name="T101" fmla="*/ 15 h 38"/>
                  <a:gd name="T102" fmla="*/ 11 w 19"/>
                  <a:gd name="T103" fmla="*/ 21 h 38"/>
                  <a:gd name="T104" fmla="*/ 11 w 19"/>
                  <a:gd name="T105" fmla="*/ 27 h 38"/>
                  <a:gd name="T106" fmla="*/ 8 w 19"/>
                  <a:gd name="T107" fmla="*/ 28 h 38"/>
                  <a:gd name="T108" fmla="*/ 8 w 19"/>
                  <a:gd name="T109" fmla="*/ 20 h 38"/>
                  <a:gd name="T110" fmla="*/ 11 w 19"/>
                  <a:gd name="T111" fmla="*/ 21 h 38"/>
                  <a:gd name="T112" fmla="*/ 11 w 19"/>
                  <a:gd name="T113" fmla="*/ 9 h 38"/>
                  <a:gd name="T114" fmla="*/ 11 w 19"/>
                  <a:gd name="T115" fmla="*/ 16 h 38"/>
                  <a:gd name="T116" fmla="*/ 8 w 19"/>
                  <a:gd name="T117" fmla="*/ 15 h 38"/>
                  <a:gd name="T118" fmla="*/ 8 w 19"/>
                  <a:gd name="T119" fmla="*/ 9 h 38"/>
                  <a:gd name="T120" fmla="*/ 11 w 19"/>
                  <a:gd name="T121" fmla="*/ 9 h 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9" h="38">
                    <a:moveTo>
                      <a:pt x="1" y="15"/>
                    </a:moveTo>
                    <a:cubicBezTo>
                      <a:pt x="2" y="16"/>
                      <a:pt x="2" y="17"/>
                      <a:pt x="3" y="17"/>
                    </a:cubicBezTo>
                    <a:cubicBezTo>
                      <a:pt x="4" y="18"/>
                      <a:pt x="5" y="18"/>
                      <a:pt x="5" y="19"/>
                    </a:cubicBezTo>
                    <a:cubicBezTo>
                      <a:pt x="6" y="19"/>
                      <a:pt x="6" y="19"/>
                      <a:pt x="6" y="19"/>
                    </a:cubicBezTo>
                    <a:cubicBezTo>
                      <a:pt x="6" y="28"/>
                      <a:pt x="6" y="28"/>
                      <a:pt x="6" y="28"/>
                    </a:cubicBezTo>
                    <a:cubicBezTo>
                      <a:pt x="5" y="28"/>
                      <a:pt x="5" y="28"/>
                      <a:pt x="4" y="27"/>
                    </a:cubicBezTo>
                    <a:cubicBezTo>
                      <a:pt x="3" y="27"/>
                      <a:pt x="2" y="27"/>
                      <a:pt x="1" y="27"/>
                    </a:cubicBezTo>
                    <a:cubicBezTo>
                      <a:pt x="1" y="27"/>
                      <a:pt x="1" y="27"/>
                      <a:pt x="1" y="27"/>
                    </a:cubicBezTo>
                    <a:cubicBezTo>
                      <a:pt x="0" y="27"/>
                      <a:pt x="0" y="28"/>
                      <a:pt x="0" y="28"/>
                    </a:cubicBezTo>
                    <a:cubicBezTo>
                      <a:pt x="0" y="29"/>
                      <a:pt x="0" y="29"/>
                      <a:pt x="0" y="30"/>
                    </a:cubicBezTo>
                    <a:cubicBezTo>
                      <a:pt x="0" y="30"/>
                      <a:pt x="0" y="31"/>
                      <a:pt x="0" y="31"/>
                    </a:cubicBezTo>
                    <a:cubicBezTo>
                      <a:pt x="1" y="31"/>
                      <a:pt x="2" y="31"/>
                      <a:pt x="3" y="32"/>
                    </a:cubicBezTo>
                    <a:cubicBezTo>
                      <a:pt x="4" y="32"/>
                      <a:pt x="5" y="32"/>
                      <a:pt x="6" y="32"/>
                    </a:cubicBezTo>
                    <a:cubicBezTo>
                      <a:pt x="6" y="36"/>
                      <a:pt x="6" y="36"/>
                      <a:pt x="6" y="36"/>
                    </a:cubicBezTo>
                    <a:cubicBezTo>
                      <a:pt x="6" y="37"/>
                      <a:pt x="7" y="38"/>
                      <a:pt x="7" y="38"/>
                    </a:cubicBezTo>
                    <a:cubicBezTo>
                      <a:pt x="8" y="38"/>
                      <a:pt x="9" y="37"/>
                      <a:pt x="9" y="36"/>
                    </a:cubicBezTo>
                    <a:cubicBezTo>
                      <a:pt x="9" y="32"/>
                      <a:pt x="9" y="32"/>
                      <a:pt x="9" y="32"/>
                    </a:cubicBezTo>
                    <a:cubicBezTo>
                      <a:pt x="9" y="32"/>
                      <a:pt x="10" y="32"/>
                      <a:pt x="11" y="32"/>
                    </a:cubicBezTo>
                    <a:cubicBezTo>
                      <a:pt x="11" y="36"/>
                      <a:pt x="11" y="36"/>
                      <a:pt x="11" y="36"/>
                    </a:cubicBezTo>
                    <a:cubicBezTo>
                      <a:pt x="11" y="37"/>
                      <a:pt x="12" y="38"/>
                      <a:pt x="12" y="38"/>
                    </a:cubicBezTo>
                    <a:cubicBezTo>
                      <a:pt x="13" y="38"/>
                      <a:pt x="13" y="37"/>
                      <a:pt x="13" y="36"/>
                    </a:cubicBezTo>
                    <a:cubicBezTo>
                      <a:pt x="13" y="32"/>
                      <a:pt x="13" y="32"/>
                      <a:pt x="13" y="32"/>
                    </a:cubicBezTo>
                    <a:cubicBezTo>
                      <a:pt x="14" y="31"/>
                      <a:pt x="15" y="31"/>
                      <a:pt x="15" y="31"/>
                    </a:cubicBezTo>
                    <a:cubicBezTo>
                      <a:pt x="16" y="30"/>
                      <a:pt x="17" y="29"/>
                      <a:pt x="18" y="28"/>
                    </a:cubicBezTo>
                    <a:cubicBezTo>
                      <a:pt x="18" y="27"/>
                      <a:pt x="19" y="26"/>
                      <a:pt x="19" y="24"/>
                    </a:cubicBezTo>
                    <a:cubicBezTo>
                      <a:pt x="19" y="22"/>
                      <a:pt x="18" y="21"/>
                      <a:pt x="17" y="19"/>
                    </a:cubicBezTo>
                    <a:cubicBezTo>
                      <a:pt x="16" y="19"/>
                      <a:pt x="15" y="18"/>
                      <a:pt x="13" y="17"/>
                    </a:cubicBezTo>
                    <a:cubicBezTo>
                      <a:pt x="13" y="9"/>
                      <a:pt x="13" y="9"/>
                      <a:pt x="13" y="9"/>
                    </a:cubicBezTo>
                    <a:cubicBezTo>
                      <a:pt x="13" y="9"/>
                      <a:pt x="14" y="9"/>
                      <a:pt x="14" y="9"/>
                    </a:cubicBezTo>
                    <a:cubicBezTo>
                      <a:pt x="15" y="9"/>
                      <a:pt x="15" y="10"/>
                      <a:pt x="16" y="10"/>
                    </a:cubicBezTo>
                    <a:cubicBezTo>
                      <a:pt x="16" y="10"/>
                      <a:pt x="16" y="10"/>
                      <a:pt x="17" y="9"/>
                    </a:cubicBezTo>
                    <a:cubicBezTo>
                      <a:pt x="17" y="9"/>
                      <a:pt x="17" y="8"/>
                      <a:pt x="17" y="8"/>
                    </a:cubicBezTo>
                    <a:cubicBezTo>
                      <a:pt x="17" y="7"/>
                      <a:pt x="17" y="7"/>
                      <a:pt x="17" y="6"/>
                    </a:cubicBezTo>
                    <a:cubicBezTo>
                      <a:pt x="17" y="6"/>
                      <a:pt x="17" y="6"/>
                      <a:pt x="17" y="6"/>
                    </a:cubicBezTo>
                    <a:cubicBezTo>
                      <a:pt x="17" y="5"/>
                      <a:pt x="16" y="5"/>
                      <a:pt x="16" y="5"/>
                    </a:cubicBezTo>
                    <a:cubicBezTo>
                      <a:pt x="16" y="5"/>
                      <a:pt x="15" y="5"/>
                      <a:pt x="15" y="5"/>
                    </a:cubicBezTo>
                    <a:cubicBezTo>
                      <a:pt x="15" y="5"/>
                      <a:pt x="14" y="5"/>
                      <a:pt x="13" y="5"/>
                    </a:cubicBezTo>
                    <a:cubicBezTo>
                      <a:pt x="13" y="1"/>
                      <a:pt x="13" y="1"/>
                      <a:pt x="13" y="1"/>
                    </a:cubicBezTo>
                    <a:cubicBezTo>
                      <a:pt x="13" y="1"/>
                      <a:pt x="13" y="0"/>
                      <a:pt x="12" y="0"/>
                    </a:cubicBezTo>
                    <a:cubicBezTo>
                      <a:pt x="11" y="0"/>
                      <a:pt x="11" y="1"/>
                      <a:pt x="11" y="1"/>
                    </a:cubicBezTo>
                    <a:cubicBezTo>
                      <a:pt x="11" y="5"/>
                      <a:pt x="11" y="5"/>
                      <a:pt x="11" y="5"/>
                    </a:cubicBezTo>
                    <a:cubicBezTo>
                      <a:pt x="11" y="5"/>
                      <a:pt x="11" y="5"/>
                      <a:pt x="10" y="5"/>
                    </a:cubicBezTo>
                    <a:cubicBezTo>
                      <a:pt x="10" y="5"/>
                      <a:pt x="9" y="5"/>
                      <a:pt x="8" y="5"/>
                    </a:cubicBezTo>
                    <a:cubicBezTo>
                      <a:pt x="8" y="1"/>
                      <a:pt x="8" y="1"/>
                      <a:pt x="8" y="1"/>
                    </a:cubicBezTo>
                    <a:cubicBezTo>
                      <a:pt x="8" y="1"/>
                      <a:pt x="8" y="0"/>
                      <a:pt x="7" y="0"/>
                    </a:cubicBezTo>
                    <a:cubicBezTo>
                      <a:pt x="6" y="0"/>
                      <a:pt x="6" y="1"/>
                      <a:pt x="6" y="1"/>
                    </a:cubicBezTo>
                    <a:cubicBezTo>
                      <a:pt x="6" y="5"/>
                      <a:pt x="6" y="5"/>
                      <a:pt x="6" y="5"/>
                    </a:cubicBezTo>
                    <a:cubicBezTo>
                      <a:pt x="5" y="6"/>
                      <a:pt x="4" y="6"/>
                      <a:pt x="3" y="7"/>
                    </a:cubicBezTo>
                    <a:cubicBezTo>
                      <a:pt x="2" y="8"/>
                      <a:pt x="2" y="8"/>
                      <a:pt x="1" y="9"/>
                    </a:cubicBezTo>
                    <a:cubicBezTo>
                      <a:pt x="1" y="10"/>
                      <a:pt x="1" y="11"/>
                      <a:pt x="1" y="12"/>
                    </a:cubicBezTo>
                    <a:cubicBezTo>
                      <a:pt x="1" y="13"/>
                      <a:pt x="1" y="14"/>
                      <a:pt x="1" y="15"/>
                    </a:cubicBezTo>
                    <a:close/>
                    <a:moveTo>
                      <a:pt x="11" y="21"/>
                    </a:moveTo>
                    <a:cubicBezTo>
                      <a:pt x="11" y="27"/>
                      <a:pt x="11" y="27"/>
                      <a:pt x="11" y="27"/>
                    </a:cubicBezTo>
                    <a:cubicBezTo>
                      <a:pt x="10" y="28"/>
                      <a:pt x="9" y="28"/>
                      <a:pt x="8" y="28"/>
                    </a:cubicBezTo>
                    <a:cubicBezTo>
                      <a:pt x="8" y="20"/>
                      <a:pt x="8" y="20"/>
                      <a:pt x="8" y="20"/>
                    </a:cubicBezTo>
                    <a:cubicBezTo>
                      <a:pt x="9" y="21"/>
                      <a:pt x="10" y="21"/>
                      <a:pt x="11" y="21"/>
                    </a:cubicBezTo>
                    <a:close/>
                    <a:moveTo>
                      <a:pt x="11" y="9"/>
                    </a:moveTo>
                    <a:cubicBezTo>
                      <a:pt x="11" y="16"/>
                      <a:pt x="11" y="16"/>
                      <a:pt x="11" y="16"/>
                    </a:cubicBezTo>
                    <a:cubicBezTo>
                      <a:pt x="10" y="16"/>
                      <a:pt x="9" y="15"/>
                      <a:pt x="8" y="15"/>
                    </a:cubicBezTo>
                    <a:cubicBezTo>
                      <a:pt x="8" y="9"/>
                      <a:pt x="8" y="9"/>
                      <a:pt x="8" y="9"/>
                    </a:cubicBezTo>
                    <a:cubicBezTo>
                      <a:pt x="9" y="9"/>
                      <a:pt x="10" y="9"/>
                      <a:pt x="11" y="9"/>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32" name="Freeform 584"/>
              <p:cNvSpPr>
                <a:spLocks noEditPoints="1"/>
              </p:cNvSpPr>
              <p:nvPr/>
            </p:nvSpPr>
            <p:spPr bwMode="auto">
              <a:xfrm>
                <a:off x="4258" y="2111"/>
                <a:ext cx="145" cy="217"/>
              </a:xfrm>
              <a:custGeom>
                <a:gdLst>
                  <a:gd name="T0" fmla="*/ 27 w 74"/>
                  <a:gd name="T1" fmla="*/ 73 h 111"/>
                  <a:gd name="T2" fmla="*/ 28 w 74"/>
                  <a:gd name="T3" fmla="*/ 105 h 111"/>
                  <a:gd name="T4" fmla="*/ 34 w 74"/>
                  <a:gd name="T5" fmla="*/ 111 h 111"/>
                  <a:gd name="T6" fmla="*/ 41 w 74"/>
                  <a:gd name="T7" fmla="*/ 111 h 111"/>
                  <a:gd name="T8" fmla="*/ 48 w 74"/>
                  <a:gd name="T9" fmla="*/ 104 h 111"/>
                  <a:gd name="T10" fmla="*/ 48 w 74"/>
                  <a:gd name="T11" fmla="*/ 72 h 111"/>
                  <a:gd name="T12" fmla="*/ 74 w 74"/>
                  <a:gd name="T13" fmla="*/ 37 h 111"/>
                  <a:gd name="T14" fmla="*/ 37 w 74"/>
                  <a:gd name="T15" fmla="*/ 0 h 111"/>
                  <a:gd name="T16" fmla="*/ 0 w 74"/>
                  <a:gd name="T17" fmla="*/ 37 h 111"/>
                  <a:gd name="T18" fmla="*/ 27 w 74"/>
                  <a:gd name="T19" fmla="*/ 73 h 111"/>
                  <a:gd name="T20" fmla="*/ 37 w 74"/>
                  <a:gd name="T21" fmla="*/ 11 h 111"/>
                  <a:gd name="T22" fmla="*/ 64 w 74"/>
                  <a:gd name="T23" fmla="*/ 37 h 111"/>
                  <a:gd name="T24" fmla="*/ 37 w 74"/>
                  <a:gd name="T25" fmla="*/ 63 h 111"/>
                  <a:gd name="T26" fmla="*/ 11 w 74"/>
                  <a:gd name="T27" fmla="*/ 37 h 111"/>
                  <a:gd name="T28" fmla="*/ 37 w 74"/>
                  <a:gd name="T29" fmla="*/ 11 h 11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4" h="110">
                    <a:moveTo>
                      <a:pt x="27" y="73"/>
                    </a:moveTo>
                    <a:cubicBezTo>
                      <a:pt x="28" y="105"/>
                      <a:pt x="28" y="105"/>
                      <a:pt x="28" y="105"/>
                    </a:cubicBezTo>
                    <a:cubicBezTo>
                      <a:pt x="28" y="108"/>
                      <a:pt x="31" y="111"/>
                      <a:pt x="34" y="111"/>
                    </a:cubicBezTo>
                    <a:cubicBezTo>
                      <a:pt x="41" y="111"/>
                      <a:pt x="41" y="111"/>
                      <a:pt x="41" y="111"/>
                    </a:cubicBezTo>
                    <a:cubicBezTo>
                      <a:pt x="45" y="111"/>
                      <a:pt x="48" y="108"/>
                      <a:pt x="48" y="104"/>
                    </a:cubicBezTo>
                    <a:cubicBezTo>
                      <a:pt x="48" y="72"/>
                      <a:pt x="48" y="72"/>
                      <a:pt x="48" y="72"/>
                    </a:cubicBezTo>
                    <a:cubicBezTo>
                      <a:pt x="63" y="68"/>
                      <a:pt x="74" y="54"/>
                      <a:pt x="74" y="37"/>
                    </a:cubicBezTo>
                    <a:cubicBezTo>
                      <a:pt x="74" y="16"/>
                      <a:pt x="57" y="0"/>
                      <a:pt x="37" y="0"/>
                    </a:cubicBezTo>
                    <a:cubicBezTo>
                      <a:pt x="17" y="0"/>
                      <a:pt x="0" y="17"/>
                      <a:pt x="0" y="37"/>
                    </a:cubicBezTo>
                    <a:cubicBezTo>
                      <a:pt x="0" y="54"/>
                      <a:pt x="12" y="68"/>
                      <a:pt x="27" y="73"/>
                    </a:cubicBezTo>
                    <a:close/>
                    <a:moveTo>
                      <a:pt x="37" y="11"/>
                    </a:moveTo>
                    <a:cubicBezTo>
                      <a:pt x="52" y="10"/>
                      <a:pt x="64" y="22"/>
                      <a:pt x="64" y="37"/>
                    </a:cubicBezTo>
                    <a:cubicBezTo>
                      <a:pt x="64" y="51"/>
                      <a:pt x="52" y="63"/>
                      <a:pt x="37" y="63"/>
                    </a:cubicBezTo>
                    <a:cubicBezTo>
                      <a:pt x="23" y="64"/>
                      <a:pt x="11" y="52"/>
                      <a:pt x="11" y="37"/>
                    </a:cubicBezTo>
                    <a:cubicBezTo>
                      <a:pt x="11" y="23"/>
                      <a:pt x="22" y="11"/>
                      <a:pt x="37" y="1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33" name="Freeform 585"/>
              <p:cNvSpPr>
                <a:spLocks noEditPoints="1"/>
              </p:cNvSpPr>
              <p:nvPr/>
            </p:nvSpPr>
            <p:spPr bwMode="auto">
              <a:xfrm>
                <a:off x="4503" y="1661"/>
                <a:ext cx="127" cy="196"/>
              </a:xfrm>
              <a:custGeom>
                <a:gdLst>
                  <a:gd name="T0" fmla="*/ 49 w 65"/>
                  <a:gd name="T1" fmla="*/ 0 h 100"/>
                  <a:gd name="T2" fmla="*/ 16 w 65"/>
                  <a:gd name="T3" fmla="*/ 0 h 100"/>
                  <a:gd name="T4" fmla="*/ 0 w 65"/>
                  <a:gd name="T5" fmla="*/ 15 h 100"/>
                  <a:gd name="T6" fmla="*/ 0 w 65"/>
                  <a:gd name="T7" fmla="*/ 84 h 100"/>
                  <a:gd name="T8" fmla="*/ 16 w 65"/>
                  <a:gd name="T9" fmla="*/ 100 h 100"/>
                  <a:gd name="T10" fmla="*/ 49 w 65"/>
                  <a:gd name="T11" fmla="*/ 100 h 100"/>
                  <a:gd name="T12" fmla="*/ 65 w 65"/>
                  <a:gd name="T13" fmla="*/ 84 h 100"/>
                  <a:gd name="T14" fmla="*/ 65 w 65"/>
                  <a:gd name="T15" fmla="*/ 15 h 100"/>
                  <a:gd name="T16" fmla="*/ 49 w 65"/>
                  <a:gd name="T17" fmla="*/ 0 h 100"/>
                  <a:gd name="T18" fmla="*/ 58 w 65"/>
                  <a:gd name="T19" fmla="*/ 84 h 100"/>
                  <a:gd name="T20" fmla="*/ 49 w 65"/>
                  <a:gd name="T21" fmla="*/ 93 h 100"/>
                  <a:gd name="T22" fmla="*/ 16 w 65"/>
                  <a:gd name="T23" fmla="*/ 93 h 100"/>
                  <a:gd name="T24" fmla="*/ 7 w 65"/>
                  <a:gd name="T25" fmla="*/ 84 h 100"/>
                  <a:gd name="T26" fmla="*/ 7 w 65"/>
                  <a:gd name="T27" fmla="*/ 15 h 100"/>
                  <a:gd name="T28" fmla="*/ 16 w 65"/>
                  <a:gd name="T29" fmla="*/ 6 h 100"/>
                  <a:gd name="T30" fmla="*/ 49 w 65"/>
                  <a:gd name="T31" fmla="*/ 6 h 100"/>
                  <a:gd name="T32" fmla="*/ 58 w 65"/>
                  <a:gd name="T33" fmla="*/ 15 h 100"/>
                  <a:gd name="T34" fmla="*/ 58 w 65"/>
                  <a:gd name="T35" fmla="*/ 84 h 10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65" h="100">
                    <a:moveTo>
                      <a:pt x="49" y="0"/>
                    </a:moveTo>
                    <a:cubicBezTo>
                      <a:pt x="16" y="0"/>
                      <a:pt x="16" y="0"/>
                      <a:pt x="16" y="0"/>
                    </a:cubicBezTo>
                    <a:cubicBezTo>
                      <a:pt x="7" y="0"/>
                      <a:pt x="0" y="7"/>
                      <a:pt x="0" y="15"/>
                    </a:cubicBezTo>
                    <a:cubicBezTo>
                      <a:pt x="0" y="84"/>
                      <a:pt x="0" y="84"/>
                      <a:pt x="0" y="84"/>
                    </a:cubicBezTo>
                    <a:cubicBezTo>
                      <a:pt x="0" y="93"/>
                      <a:pt x="7" y="100"/>
                      <a:pt x="16" y="100"/>
                    </a:cubicBezTo>
                    <a:cubicBezTo>
                      <a:pt x="49" y="100"/>
                      <a:pt x="49" y="100"/>
                      <a:pt x="49" y="100"/>
                    </a:cubicBezTo>
                    <a:cubicBezTo>
                      <a:pt x="58" y="100"/>
                      <a:pt x="65" y="93"/>
                      <a:pt x="65" y="84"/>
                    </a:cubicBezTo>
                    <a:cubicBezTo>
                      <a:pt x="65" y="15"/>
                      <a:pt x="65" y="15"/>
                      <a:pt x="65" y="15"/>
                    </a:cubicBezTo>
                    <a:cubicBezTo>
                      <a:pt x="65" y="7"/>
                      <a:pt x="58" y="0"/>
                      <a:pt x="49" y="0"/>
                    </a:cubicBezTo>
                    <a:close/>
                    <a:moveTo>
                      <a:pt x="58" y="84"/>
                    </a:moveTo>
                    <a:cubicBezTo>
                      <a:pt x="58" y="89"/>
                      <a:pt x="54" y="93"/>
                      <a:pt x="49" y="93"/>
                    </a:cubicBezTo>
                    <a:cubicBezTo>
                      <a:pt x="16" y="93"/>
                      <a:pt x="16" y="93"/>
                      <a:pt x="16" y="93"/>
                    </a:cubicBezTo>
                    <a:cubicBezTo>
                      <a:pt x="11" y="93"/>
                      <a:pt x="7" y="89"/>
                      <a:pt x="7" y="84"/>
                    </a:cubicBezTo>
                    <a:cubicBezTo>
                      <a:pt x="7" y="15"/>
                      <a:pt x="7" y="15"/>
                      <a:pt x="7" y="15"/>
                    </a:cubicBezTo>
                    <a:cubicBezTo>
                      <a:pt x="7" y="10"/>
                      <a:pt x="11" y="6"/>
                      <a:pt x="16" y="6"/>
                    </a:cubicBezTo>
                    <a:cubicBezTo>
                      <a:pt x="49" y="6"/>
                      <a:pt x="49" y="6"/>
                      <a:pt x="49" y="6"/>
                    </a:cubicBezTo>
                    <a:cubicBezTo>
                      <a:pt x="54" y="6"/>
                      <a:pt x="58" y="10"/>
                      <a:pt x="58" y="15"/>
                    </a:cubicBezTo>
                    <a:lnTo>
                      <a:pt x="58" y="84"/>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34" name="Freeform 586"/>
              <p:cNvSpPr/>
              <p:nvPr/>
            </p:nvSpPr>
            <p:spPr bwMode="auto">
              <a:xfrm>
                <a:off x="4554" y="1810"/>
                <a:ext cx="23" cy="23"/>
              </a:xfrm>
              <a:custGeom>
                <a:gdLst>
                  <a:gd name="T0" fmla="*/ 10 w 12"/>
                  <a:gd name="T1" fmla="*/ 0 h 12"/>
                  <a:gd name="T2" fmla="*/ 3 w 12"/>
                  <a:gd name="T3" fmla="*/ 0 h 12"/>
                  <a:gd name="T4" fmla="*/ 0 w 12"/>
                  <a:gd name="T5" fmla="*/ 3 h 12"/>
                  <a:gd name="T6" fmla="*/ 0 w 12"/>
                  <a:gd name="T7" fmla="*/ 9 h 12"/>
                  <a:gd name="T8" fmla="*/ 3 w 12"/>
                  <a:gd name="T9" fmla="*/ 12 h 12"/>
                  <a:gd name="T10" fmla="*/ 10 w 12"/>
                  <a:gd name="T11" fmla="*/ 12 h 12"/>
                  <a:gd name="T12" fmla="*/ 12 w 12"/>
                  <a:gd name="T13" fmla="*/ 9 h 12"/>
                  <a:gd name="T14" fmla="*/ 12 w 12"/>
                  <a:gd name="T15" fmla="*/ 3 h 12"/>
                  <a:gd name="T16" fmla="*/ 10 w 12"/>
                  <a:gd name="T17" fmla="*/ 0 h 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 h="12">
                    <a:moveTo>
                      <a:pt x="10" y="0"/>
                    </a:moveTo>
                    <a:cubicBezTo>
                      <a:pt x="3" y="0"/>
                      <a:pt x="3" y="0"/>
                      <a:pt x="3" y="0"/>
                    </a:cubicBezTo>
                    <a:cubicBezTo>
                      <a:pt x="1" y="0"/>
                      <a:pt x="0" y="1"/>
                      <a:pt x="0" y="3"/>
                    </a:cubicBezTo>
                    <a:cubicBezTo>
                      <a:pt x="0" y="9"/>
                      <a:pt x="0" y="9"/>
                      <a:pt x="0" y="9"/>
                    </a:cubicBezTo>
                    <a:cubicBezTo>
                      <a:pt x="0" y="11"/>
                      <a:pt x="1" y="12"/>
                      <a:pt x="3" y="12"/>
                    </a:cubicBezTo>
                    <a:cubicBezTo>
                      <a:pt x="10" y="12"/>
                      <a:pt x="10" y="12"/>
                      <a:pt x="10" y="12"/>
                    </a:cubicBezTo>
                    <a:cubicBezTo>
                      <a:pt x="11" y="12"/>
                      <a:pt x="12" y="11"/>
                      <a:pt x="12" y="9"/>
                    </a:cubicBezTo>
                    <a:cubicBezTo>
                      <a:pt x="12" y="3"/>
                      <a:pt x="12" y="3"/>
                      <a:pt x="12" y="3"/>
                    </a:cubicBezTo>
                    <a:cubicBezTo>
                      <a:pt x="12" y="1"/>
                      <a:pt x="11" y="0"/>
                      <a:pt x="10"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35" name="Freeform 587"/>
              <p:cNvSpPr/>
              <p:nvPr/>
            </p:nvSpPr>
            <p:spPr bwMode="auto">
              <a:xfrm>
                <a:off x="4524" y="1687"/>
                <a:ext cx="84" cy="113"/>
              </a:xfrm>
              <a:custGeom>
                <a:gdLst>
                  <a:gd name="T0" fmla="*/ 40 w 43"/>
                  <a:gd name="T1" fmla="*/ 0 h 58"/>
                  <a:gd name="T2" fmla="*/ 2 w 43"/>
                  <a:gd name="T3" fmla="*/ 0 h 58"/>
                  <a:gd name="T4" fmla="*/ 0 w 43"/>
                  <a:gd name="T5" fmla="*/ 3 h 58"/>
                  <a:gd name="T6" fmla="*/ 0 w 43"/>
                  <a:gd name="T7" fmla="*/ 56 h 58"/>
                  <a:gd name="T8" fmla="*/ 2 w 43"/>
                  <a:gd name="T9" fmla="*/ 58 h 58"/>
                  <a:gd name="T10" fmla="*/ 40 w 43"/>
                  <a:gd name="T11" fmla="*/ 58 h 58"/>
                  <a:gd name="T12" fmla="*/ 43 w 43"/>
                  <a:gd name="T13" fmla="*/ 56 h 58"/>
                  <a:gd name="T14" fmla="*/ 43 w 43"/>
                  <a:gd name="T15" fmla="*/ 3 h 58"/>
                  <a:gd name="T16" fmla="*/ 40 w 43"/>
                  <a:gd name="T17" fmla="*/ 0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3" h="57">
                    <a:moveTo>
                      <a:pt x="40" y="0"/>
                    </a:moveTo>
                    <a:cubicBezTo>
                      <a:pt x="2" y="0"/>
                      <a:pt x="2" y="0"/>
                      <a:pt x="2" y="0"/>
                    </a:cubicBezTo>
                    <a:cubicBezTo>
                      <a:pt x="1" y="0"/>
                      <a:pt x="0" y="1"/>
                      <a:pt x="0" y="3"/>
                    </a:cubicBezTo>
                    <a:cubicBezTo>
                      <a:pt x="0" y="56"/>
                      <a:pt x="0" y="56"/>
                      <a:pt x="0" y="56"/>
                    </a:cubicBezTo>
                    <a:cubicBezTo>
                      <a:pt x="0" y="57"/>
                      <a:pt x="1" y="58"/>
                      <a:pt x="2" y="58"/>
                    </a:cubicBezTo>
                    <a:cubicBezTo>
                      <a:pt x="40" y="58"/>
                      <a:pt x="40" y="58"/>
                      <a:pt x="40" y="58"/>
                    </a:cubicBezTo>
                    <a:cubicBezTo>
                      <a:pt x="42" y="58"/>
                      <a:pt x="43" y="57"/>
                      <a:pt x="43" y="56"/>
                    </a:cubicBezTo>
                    <a:cubicBezTo>
                      <a:pt x="43" y="3"/>
                      <a:pt x="43" y="3"/>
                      <a:pt x="43" y="3"/>
                    </a:cubicBezTo>
                    <a:cubicBezTo>
                      <a:pt x="43" y="1"/>
                      <a:pt x="42" y="0"/>
                      <a:pt x="40"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36" name="Freeform 588"/>
              <p:cNvSpPr>
                <a:spLocks noEditPoints="1"/>
              </p:cNvSpPr>
              <p:nvPr/>
            </p:nvSpPr>
            <p:spPr bwMode="auto">
              <a:xfrm>
                <a:off x="4319" y="987"/>
                <a:ext cx="211" cy="268"/>
              </a:xfrm>
              <a:custGeom>
                <a:gdLst>
                  <a:gd name="T0" fmla="*/ 78 w 108"/>
                  <a:gd name="T1" fmla="*/ 1 h 137"/>
                  <a:gd name="T2" fmla="*/ 0 w 108"/>
                  <a:gd name="T3" fmla="*/ 30 h 137"/>
                  <a:gd name="T4" fmla="*/ 30 w 108"/>
                  <a:gd name="T5" fmla="*/ 136 h 137"/>
                  <a:gd name="T6" fmla="*/ 107 w 108"/>
                  <a:gd name="T7" fmla="*/ 107 h 137"/>
                  <a:gd name="T8" fmla="*/ 10 w 108"/>
                  <a:gd name="T9" fmla="*/ 30 h 137"/>
                  <a:gd name="T10" fmla="*/ 78 w 108"/>
                  <a:gd name="T11" fmla="*/ 11 h 137"/>
                  <a:gd name="T12" fmla="*/ 96 w 108"/>
                  <a:gd name="T13" fmla="*/ 35 h 137"/>
                  <a:gd name="T14" fmla="*/ 28 w 108"/>
                  <a:gd name="T15" fmla="*/ 53 h 137"/>
                  <a:gd name="T16" fmla="*/ 10 w 108"/>
                  <a:gd name="T17" fmla="*/ 30 h 137"/>
                  <a:gd name="T18" fmla="*/ 14 w 108"/>
                  <a:gd name="T19" fmla="*/ 61 h 137"/>
                  <a:gd name="T20" fmla="*/ 29 w 108"/>
                  <a:gd name="T21" fmla="*/ 64 h 137"/>
                  <a:gd name="T22" fmla="*/ 26 w 108"/>
                  <a:gd name="T23" fmla="*/ 74 h 137"/>
                  <a:gd name="T24" fmla="*/ 11 w 108"/>
                  <a:gd name="T25" fmla="*/ 72 h 137"/>
                  <a:gd name="T26" fmla="*/ 12 w 108"/>
                  <a:gd name="T27" fmla="*/ 86 h 137"/>
                  <a:gd name="T28" fmla="*/ 26 w 108"/>
                  <a:gd name="T29" fmla="*/ 83 h 137"/>
                  <a:gd name="T30" fmla="*/ 29 w 108"/>
                  <a:gd name="T31" fmla="*/ 94 h 137"/>
                  <a:gd name="T32" fmla="*/ 14 w 108"/>
                  <a:gd name="T33" fmla="*/ 97 h 137"/>
                  <a:gd name="T34" fmla="*/ 12 w 108"/>
                  <a:gd name="T35" fmla="*/ 86 h 137"/>
                  <a:gd name="T36" fmla="*/ 15 w 108"/>
                  <a:gd name="T37" fmla="*/ 119 h 137"/>
                  <a:gd name="T38" fmla="*/ 12 w 108"/>
                  <a:gd name="T39" fmla="*/ 108 h 137"/>
                  <a:gd name="T40" fmla="*/ 27 w 108"/>
                  <a:gd name="T41" fmla="*/ 105 h 137"/>
                  <a:gd name="T42" fmla="*/ 30 w 108"/>
                  <a:gd name="T43" fmla="*/ 116 h 137"/>
                  <a:gd name="T44" fmla="*/ 34 w 108"/>
                  <a:gd name="T45" fmla="*/ 64 h 137"/>
                  <a:gd name="T46" fmla="*/ 48 w 108"/>
                  <a:gd name="T47" fmla="*/ 61 h 137"/>
                  <a:gd name="T48" fmla="*/ 51 w 108"/>
                  <a:gd name="T49" fmla="*/ 71 h 137"/>
                  <a:gd name="T50" fmla="*/ 36 w 108"/>
                  <a:gd name="T51" fmla="*/ 74 h 137"/>
                  <a:gd name="T52" fmla="*/ 34 w 108"/>
                  <a:gd name="T53" fmla="*/ 64 h 137"/>
                  <a:gd name="T54" fmla="*/ 37 w 108"/>
                  <a:gd name="T55" fmla="*/ 83 h 137"/>
                  <a:gd name="T56" fmla="*/ 51 w 108"/>
                  <a:gd name="T57" fmla="*/ 85 h 137"/>
                  <a:gd name="T58" fmla="*/ 49 w 108"/>
                  <a:gd name="T59" fmla="*/ 96 h 137"/>
                  <a:gd name="T60" fmla="*/ 34 w 108"/>
                  <a:gd name="T61" fmla="*/ 94 h 137"/>
                  <a:gd name="T62" fmla="*/ 50 w 108"/>
                  <a:gd name="T63" fmla="*/ 118 h 137"/>
                  <a:gd name="T64" fmla="*/ 35 w 108"/>
                  <a:gd name="T65" fmla="*/ 116 h 137"/>
                  <a:gd name="T66" fmla="*/ 37 w 108"/>
                  <a:gd name="T67" fmla="*/ 105 h 137"/>
                  <a:gd name="T68" fmla="*/ 52 w 108"/>
                  <a:gd name="T69" fmla="*/ 107 h 137"/>
                  <a:gd name="T70" fmla="*/ 50 w 108"/>
                  <a:gd name="T71" fmla="*/ 118 h 137"/>
                  <a:gd name="T72" fmla="*/ 59 w 108"/>
                  <a:gd name="T73" fmla="*/ 60 h 137"/>
                  <a:gd name="T74" fmla="*/ 74 w 108"/>
                  <a:gd name="T75" fmla="*/ 63 h 137"/>
                  <a:gd name="T76" fmla="*/ 71 w 108"/>
                  <a:gd name="T77" fmla="*/ 73 h 137"/>
                  <a:gd name="T78" fmla="*/ 56 w 108"/>
                  <a:gd name="T79" fmla="*/ 71 h 137"/>
                  <a:gd name="T80" fmla="*/ 57 w 108"/>
                  <a:gd name="T81" fmla="*/ 85 h 137"/>
                  <a:gd name="T82" fmla="*/ 71 w 108"/>
                  <a:gd name="T83" fmla="*/ 82 h 137"/>
                  <a:gd name="T84" fmla="*/ 74 w 108"/>
                  <a:gd name="T85" fmla="*/ 93 h 137"/>
                  <a:gd name="T86" fmla="*/ 59 w 108"/>
                  <a:gd name="T87" fmla="*/ 96 h 137"/>
                  <a:gd name="T88" fmla="*/ 57 w 108"/>
                  <a:gd name="T89" fmla="*/ 85 h 137"/>
                  <a:gd name="T90" fmla="*/ 60 w 108"/>
                  <a:gd name="T91" fmla="*/ 118 h 137"/>
                  <a:gd name="T92" fmla="*/ 57 w 108"/>
                  <a:gd name="T93" fmla="*/ 107 h 137"/>
                  <a:gd name="T94" fmla="*/ 72 w 108"/>
                  <a:gd name="T95" fmla="*/ 104 h 137"/>
                  <a:gd name="T96" fmla="*/ 75 w 108"/>
                  <a:gd name="T97" fmla="*/ 115 h 137"/>
                  <a:gd name="T98" fmla="*/ 79 w 108"/>
                  <a:gd name="T99" fmla="*/ 63 h 137"/>
                  <a:gd name="T100" fmla="*/ 93 w 108"/>
                  <a:gd name="T101" fmla="*/ 60 h 137"/>
                  <a:gd name="T102" fmla="*/ 96 w 108"/>
                  <a:gd name="T103" fmla="*/ 70 h 137"/>
                  <a:gd name="T104" fmla="*/ 81 w 108"/>
                  <a:gd name="T105" fmla="*/ 73 h 137"/>
                  <a:gd name="T106" fmla="*/ 79 w 108"/>
                  <a:gd name="T107" fmla="*/ 63 h 137"/>
                  <a:gd name="T108" fmla="*/ 82 w 108"/>
                  <a:gd name="T109" fmla="*/ 82 h 137"/>
                  <a:gd name="T110" fmla="*/ 96 w 108"/>
                  <a:gd name="T111" fmla="*/ 84 h 137"/>
                  <a:gd name="T112" fmla="*/ 94 w 108"/>
                  <a:gd name="T113" fmla="*/ 95 h 137"/>
                  <a:gd name="T114" fmla="*/ 79 w 108"/>
                  <a:gd name="T115" fmla="*/ 93 h 137"/>
                  <a:gd name="T116" fmla="*/ 95 w 108"/>
                  <a:gd name="T117" fmla="*/ 117 h 137"/>
                  <a:gd name="T118" fmla="*/ 80 w 108"/>
                  <a:gd name="T119" fmla="*/ 115 h 137"/>
                  <a:gd name="T120" fmla="*/ 82 w 108"/>
                  <a:gd name="T121" fmla="*/ 104 h 137"/>
                  <a:gd name="T122" fmla="*/ 97 w 108"/>
                  <a:gd name="T123" fmla="*/ 106 h 137"/>
                  <a:gd name="T124" fmla="*/ 95 w 108"/>
                  <a:gd name="T125" fmla="*/ 117 h 13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08" h="137">
                    <a:moveTo>
                      <a:pt x="106" y="27"/>
                    </a:moveTo>
                    <a:cubicBezTo>
                      <a:pt x="105" y="12"/>
                      <a:pt x="93" y="0"/>
                      <a:pt x="78" y="1"/>
                    </a:cubicBezTo>
                    <a:cubicBezTo>
                      <a:pt x="27" y="2"/>
                      <a:pt x="27" y="2"/>
                      <a:pt x="27" y="2"/>
                    </a:cubicBezTo>
                    <a:cubicBezTo>
                      <a:pt x="12" y="2"/>
                      <a:pt x="0" y="15"/>
                      <a:pt x="0" y="30"/>
                    </a:cubicBezTo>
                    <a:cubicBezTo>
                      <a:pt x="2" y="110"/>
                      <a:pt x="2" y="110"/>
                      <a:pt x="2" y="110"/>
                    </a:cubicBezTo>
                    <a:cubicBezTo>
                      <a:pt x="2" y="125"/>
                      <a:pt x="15" y="137"/>
                      <a:pt x="30" y="136"/>
                    </a:cubicBezTo>
                    <a:cubicBezTo>
                      <a:pt x="81" y="135"/>
                      <a:pt x="81" y="135"/>
                      <a:pt x="81" y="135"/>
                    </a:cubicBezTo>
                    <a:cubicBezTo>
                      <a:pt x="96" y="135"/>
                      <a:pt x="108" y="122"/>
                      <a:pt x="107" y="107"/>
                    </a:cubicBezTo>
                    <a:lnTo>
                      <a:pt x="106" y="27"/>
                    </a:lnTo>
                    <a:close/>
                    <a:moveTo>
                      <a:pt x="10" y="30"/>
                    </a:moveTo>
                    <a:cubicBezTo>
                      <a:pt x="10" y="20"/>
                      <a:pt x="18" y="12"/>
                      <a:pt x="27" y="12"/>
                    </a:cubicBezTo>
                    <a:cubicBezTo>
                      <a:pt x="78" y="11"/>
                      <a:pt x="78" y="11"/>
                      <a:pt x="78" y="11"/>
                    </a:cubicBezTo>
                    <a:cubicBezTo>
                      <a:pt x="87" y="11"/>
                      <a:pt x="95" y="18"/>
                      <a:pt x="95" y="28"/>
                    </a:cubicBezTo>
                    <a:cubicBezTo>
                      <a:pt x="96" y="35"/>
                      <a:pt x="96" y="35"/>
                      <a:pt x="96" y="35"/>
                    </a:cubicBezTo>
                    <a:cubicBezTo>
                      <a:pt x="96" y="44"/>
                      <a:pt x="88" y="52"/>
                      <a:pt x="79" y="52"/>
                    </a:cubicBezTo>
                    <a:cubicBezTo>
                      <a:pt x="28" y="53"/>
                      <a:pt x="28" y="53"/>
                      <a:pt x="28" y="53"/>
                    </a:cubicBezTo>
                    <a:cubicBezTo>
                      <a:pt x="18" y="53"/>
                      <a:pt x="11" y="46"/>
                      <a:pt x="10" y="36"/>
                    </a:cubicBezTo>
                    <a:lnTo>
                      <a:pt x="10" y="30"/>
                    </a:lnTo>
                    <a:close/>
                    <a:moveTo>
                      <a:pt x="11" y="64"/>
                    </a:moveTo>
                    <a:cubicBezTo>
                      <a:pt x="11" y="63"/>
                      <a:pt x="12" y="61"/>
                      <a:pt x="14" y="61"/>
                    </a:cubicBezTo>
                    <a:cubicBezTo>
                      <a:pt x="26" y="61"/>
                      <a:pt x="26" y="61"/>
                      <a:pt x="26" y="61"/>
                    </a:cubicBezTo>
                    <a:cubicBezTo>
                      <a:pt x="27" y="61"/>
                      <a:pt x="28" y="62"/>
                      <a:pt x="29" y="64"/>
                    </a:cubicBezTo>
                    <a:cubicBezTo>
                      <a:pt x="29" y="72"/>
                      <a:pt x="29" y="72"/>
                      <a:pt x="29" y="72"/>
                    </a:cubicBezTo>
                    <a:cubicBezTo>
                      <a:pt x="29" y="73"/>
                      <a:pt x="28" y="74"/>
                      <a:pt x="26" y="74"/>
                    </a:cubicBezTo>
                    <a:cubicBezTo>
                      <a:pt x="14" y="75"/>
                      <a:pt x="14" y="75"/>
                      <a:pt x="14" y="75"/>
                    </a:cubicBezTo>
                    <a:cubicBezTo>
                      <a:pt x="12" y="75"/>
                      <a:pt x="11" y="74"/>
                      <a:pt x="11" y="72"/>
                    </a:cubicBezTo>
                    <a:lnTo>
                      <a:pt x="11" y="64"/>
                    </a:lnTo>
                    <a:close/>
                    <a:moveTo>
                      <a:pt x="12" y="86"/>
                    </a:moveTo>
                    <a:cubicBezTo>
                      <a:pt x="12" y="85"/>
                      <a:pt x="13" y="83"/>
                      <a:pt x="14" y="83"/>
                    </a:cubicBezTo>
                    <a:cubicBezTo>
                      <a:pt x="26" y="83"/>
                      <a:pt x="26" y="83"/>
                      <a:pt x="26" y="83"/>
                    </a:cubicBezTo>
                    <a:cubicBezTo>
                      <a:pt x="28" y="83"/>
                      <a:pt x="29" y="84"/>
                      <a:pt x="29" y="86"/>
                    </a:cubicBezTo>
                    <a:cubicBezTo>
                      <a:pt x="29" y="94"/>
                      <a:pt x="29" y="94"/>
                      <a:pt x="29" y="94"/>
                    </a:cubicBezTo>
                    <a:cubicBezTo>
                      <a:pt x="29" y="95"/>
                      <a:pt x="28" y="96"/>
                      <a:pt x="27" y="96"/>
                    </a:cubicBezTo>
                    <a:cubicBezTo>
                      <a:pt x="14" y="97"/>
                      <a:pt x="14" y="97"/>
                      <a:pt x="14" y="97"/>
                    </a:cubicBezTo>
                    <a:cubicBezTo>
                      <a:pt x="13" y="97"/>
                      <a:pt x="12" y="96"/>
                      <a:pt x="12" y="94"/>
                    </a:cubicBezTo>
                    <a:lnTo>
                      <a:pt x="12" y="86"/>
                    </a:lnTo>
                    <a:close/>
                    <a:moveTo>
                      <a:pt x="27" y="118"/>
                    </a:moveTo>
                    <a:cubicBezTo>
                      <a:pt x="15" y="119"/>
                      <a:pt x="15" y="119"/>
                      <a:pt x="15" y="119"/>
                    </a:cubicBezTo>
                    <a:cubicBezTo>
                      <a:pt x="13" y="119"/>
                      <a:pt x="12" y="118"/>
                      <a:pt x="12" y="116"/>
                    </a:cubicBezTo>
                    <a:cubicBezTo>
                      <a:pt x="12" y="108"/>
                      <a:pt x="12" y="108"/>
                      <a:pt x="12" y="108"/>
                    </a:cubicBezTo>
                    <a:cubicBezTo>
                      <a:pt x="12" y="107"/>
                      <a:pt x="13" y="105"/>
                      <a:pt x="15" y="105"/>
                    </a:cubicBezTo>
                    <a:cubicBezTo>
                      <a:pt x="27" y="105"/>
                      <a:pt x="27" y="105"/>
                      <a:pt x="27" y="105"/>
                    </a:cubicBezTo>
                    <a:cubicBezTo>
                      <a:pt x="28" y="105"/>
                      <a:pt x="29" y="106"/>
                      <a:pt x="29" y="108"/>
                    </a:cubicBezTo>
                    <a:cubicBezTo>
                      <a:pt x="30" y="116"/>
                      <a:pt x="30" y="116"/>
                      <a:pt x="30" y="116"/>
                    </a:cubicBezTo>
                    <a:cubicBezTo>
                      <a:pt x="30" y="117"/>
                      <a:pt x="29" y="118"/>
                      <a:pt x="27" y="118"/>
                    </a:cubicBezTo>
                    <a:close/>
                    <a:moveTo>
                      <a:pt x="34" y="64"/>
                    </a:moveTo>
                    <a:cubicBezTo>
                      <a:pt x="34" y="62"/>
                      <a:pt x="35" y="61"/>
                      <a:pt x="36" y="61"/>
                    </a:cubicBezTo>
                    <a:cubicBezTo>
                      <a:pt x="48" y="61"/>
                      <a:pt x="48" y="61"/>
                      <a:pt x="48" y="61"/>
                    </a:cubicBezTo>
                    <a:cubicBezTo>
                      <a:pt x="50" y="61"/>
                      <a:pt x="51" y="62"/>
                      <a:pt x="51" y="63"/>
                    </a:cubicBezTo>
                    <a:cubicBezTo>
                      <a:pt x="51" y="71"/>
                      <a:pt x="51" y="71"/>
                      <a:pt x="51" y="71"/>
                    </a:cubicBezTo>
                    <a:cubicBezTo>
                      <a:pt x="51" y="73"/>
                      <a:pt x="50" y="74"/>
                      <a:pt x="49" y="74"/>
                    </a:cubicBezTo>
                    <a:cubicBezTo>
                      <a:pt x="36" y="74"/>
                      <a:pt x="36" y="74"/>
                      <a:pt x="36" y="74"/>
                    </a:cubicBezTo>
                    <a:cubicBezTo>
                      <a:pt x="35" y="74"/>
                      <a:pt x="34" y="73"/>
                      <a:pt x="34" y="72"/>
                    </a:cubicBezTo>
                    <a:lnTo>
                      <a:pt x="34" y="64"/>
                    </a:lnTo>
                    <a:close/>
                    <a:moveTo>
                      <a:pt x="34" y="86"/>
                    </a:moveTo>
                    <a:cubicBezTo>
                      <a:pt x="34" y="84"/>
                      <a:pt x="35" y="83"/>
                      <a:pt x="37" y="83"/>
                    </a:cubicBezTo>
                    <a:cubicBezTo>
                      <a:pt x="49" y="83"/>
                      <a:pt x="49" y="83"/>
                      <a:pt x="49" y="83"/>
                    </a:cubicBezTo>
                    <a:cubicBezTo>
                      <a:pt x="50" y="83"/>
                      <a:pt x="51" y="84"/>
                      <a:pt x="51" y="85"/>
                    </a:cubicBezTo>
                    <a:cubicBezTo>
                      <a:pt x="52" y="93"/>
                      <a:pt x="52" y="93"/>
                      <a:pt x="52" y="93"/>
                    </a:cubicBezTo>
                    <a:cubicBezTo>
                      <a:pt x="52" y="95"/>
                      <a:pt x="51" y="96"/>
                      <a:pt x="49" y="96"/>
                    </a:cubicBezTo>
                    <a:cubicBezTo>
                      <a:pt x="37" y="96"/>
                      <a:pt x="37" y="96"/>
                      <a:pt x="37" y="96"/>
                    </a:cubicBezTo>
                    <a:cubicBezTo>
                      <a:pt x="35" y="96"/>
                      <a:pt x="34" y="95"/>
                      <a:pt x="34" y="94"/>
                    </a:cubicBezTo>
                    <a:lnTo>
                      <a:pt x="34" y="86"/>
                    </a:lnTo>
                    <a:close/>
                    <a:moveTo>
                      <a:pt x="50" y="118"/>
                    </a:moveTo>
                    <a:cubicBezTo>
                      <a:pt x="37" y="118"/>
                      <a:pt x="37" y="118"/>
                      <a:pt x="37" y="118"/>
                    </a:cubicBezTo>
                    <a:cubicBezTo>
                      <a:pt x="36" y="118"/>
                      <a:pt x="35" y="117"/>
                      <a:pt x="35" y="116"/>
                    </a:cubicBezTo>
                    <a:cubicBezTo>
                      <a:pt x="35" y="108"/>
                      <a:pt x="35" y="108"/>
                      <a:pt x="35" y="108"/>
                    </a:cubicBezTo>
                    <a:cubicBezTo>
                      <a:pt x="34" y="106"/>
                      <a:pt x="36" y="105"/>
                      <a:pt x="37" y="105"/>
                    </a:cubicBezTo>
                    <a:cubicBezTo>
                      <a:pt x="49" y="105"/>
                      <a:pt x="49" y="105"/>
                      <a:pt x="49" y="105"/>
                    </a:cubicBezTo>
                    <a:cubicBezTo>
                      <a:pt x="51" y="105"/>
                      <a:pt x="52" y="106"/>
                      <a:pt x="52" y="107"/>
                    </a:cubicBezTo>
                    <a:cubicBezTo>
                      <a:pt x="52" y="115"/>
                      <a:pt x="52" y="115"/>
                      <a:pt x="52" y="115"/>
                    </a:cubicBezTo>
                    <a:cubicBezTo>
                      <a:pt x="52" y="117"/>
                      <a:pt x="51" y="118"/>
                      <a:pt x="50" y="118"/>
                    </a:cubicBezTo>
                    <a:close/>
                    <a:moveTo>
                      <a:pt x="56" y="63"/>
                    </a:moveTo>
                    <a:cubicBezTo>
                      <a:pt x="56" y="62"/>
                      <a:pt x="57" y="60"/>
                      <a:pt x="59" y="60"/>
                    </a:cubicBezTo>
                    <a:cubicBezTo>
                      <a:pt x="71" y="60"/>
                      <a:pt x="71" y="60"/>
                      <a:pt x="71" y="60"/>
                    </a:cubicBezTo>
                    <a:cubicBezTo>
                      <a:pt x="72" y="60"/>
                      <a:pt x="73" y="61"/>
                      <a:pt x="74" y="63"/>
                    </a:cubicBezTo>
                    <a:cubicBezTo>
                      <a:pt x="74" y="71"/>
                      <a:pt x="74" y="71"/>
                      <a:pt x="74" y="71"/>
                    </a:cubicBezTo>
                    <a:cubicBezTo>
                      <a:pt x="74" y="72"/>
                      <a:pt x="73" y="73"/>
                      <a:pt x="71" y="73"/>
                    </a:cubicBezTo>
                    <a:cubicBezTo>
                      <a:pt x="59" y="74"/>
                      <a:pt x="59" y="74"/>
                      <a:pt x="59" y="74"/>
                    </a:cubicBezTo>
                    <a:cubicBezTo>
                      <a:pt x="57" y="74"/>
                      <a:pt x="56" y="73"/>
                      <a:pt x="56" y="71"/>
                    </a:cubicBezTo>
                    <a:lnTo>
                      <a:pt x="56" y="63"/>
                    </a:lnTo>
                    <a:close/>
                    <a:moveTo>
                      <a:pt x="57" y="85"/>
                    </a:moveTo>
                    <a:cubicBezTo>
                      <a:pt x="56" y="84"/>
                      <a:pt x="58" y="82"/>
                      <a:pt x="59" y="82"/>
                    </a:cubicBezTo>
                    <a:cubicBezTo>
                      <a:pt x="71" y="82"/>
                      <a:pt x="71" y="82"/>
                      <a:pt x="71" y="82"/>
                    </a:cubicBezTo>
                    <a:cubicBezTo>
                      <a:pt x="73" y="82"/>
                      <a:pt x="74" y="83"/>
                      <a:pt x="74" y="85"/>
                    </a:cubicBezTo>
                    <a:cubicBezTo>
                      <a:pt x="74" y="93"/>
                      <a:pt x="74" y="93"/>
                      <a:pt x="74" y="93"/>
                    </a:cubicBezTo>
                    <a:cubicBezTo>
                      <a:pt x="74" y="94"/>
                      <a:pt x="73" y="95"/>
                      <a:pt x="72" y="95"/>
                    </a:cubicBezTo>
                    <a:cubicBezTo>
                      <a:pt x="59" y="96"/>
                      <a:pt x="59" y="96"/>
                      <a:pt x="59" y="96"/>
                    </a:cubicBezTo>
                    <a:cubicBezTo>
                      <a:pt x="58" y="96"/>
                      <a:pt x="57" y="95"/>
                      <a:pt x="57" y="93"/>
                    </a:cubicBezTo>
                    <a:lnTo>
                      <a:pt x="57" y="85"/>
                    </a:lnTo>
                    <a:close/>
                    <a:moveTo>
                      <a:pt x="72" y="117"/>
                    </a:moveTo>
                    <a:cubicBezTo>
                      <a:pt x="60" y="118"/>
                      <a:pt x="60" y="118"/>
                      <a:pt x="60" y="118"/>
                    </a:cubicBezTo>
                    <a:cubicBezTo>
                      <a:pt x="58" y="118"/>
                      <a:pt x="57" y="117"/>
                      <a:pt x="57" y="115"/>
                    </a:cubicBezTo>
                    <a:cubicBezTo>
                      <a:pt x="57" y="107"/>
                      <a:pt x="57" y="107"/>
                      <a:pt x="57" y="107"/>
                    </a:cubicBezTo>
                    <a:cubicBezTo>
                      <a:pt x="57" y="106"/>
                      <a:pt x="58" y="104"/>
                      <a:pt x="60" y="104"/>
                    </a:cubicBezTo>
                    <a:cubicBezTo>
                      <a:pt x="72" y="104"/>
                      <a:pt x="72" y="104"/>
                      <a:pt x="72" y="104"/>
                    </a:cubicBezTo>
                    <a:cubicBezTo>
                      <a:pt x="73" y="104"/>
                      <a:pt x="74" y="105"/>
                      <a:pt x="74" y="107"/>
                    </a:cubicBezTo>
                    <a:cubicBezTo>
                      <a:pt x="75" y="115"/>
                      <a:pt x="75" y="115"/>
                      <a:pt x="75" y="115"/>
                    </a:cubicBezTo>
                    <a:cubicBezTo>
                      <a:pt x="75" y="116"/>
                      <a:pt x="74" y="117"/>
                      <a:pt x="72" y="117"/>
                    </a:cubicBezTo>
                    <a:close/>
                    <a:moveTo>
                      <a:pt x="79" y="63"/>
                    </a:moveTo>
                    <a:cubicBezTo>
                      <a:pt x="78" y="61"/>
                      <a:pt x="80" y="60"/>
                      <a:pt x="81" y="60"/>
                    </a:cubicBezTo>
                    <a:cubicBezTo>
                      <a:pt x="93" y="60"/>
                      <a:pt x="93" y="60"/>
                      <a:pt x="93" y="60"/>
                    </a:cubicBezTo>
                    <a:cubicBezTo>
                      <a:pt x="95" y="60"/>
                      <a:pt x="96" y="61"/>
                      <a:pt x="96" y="62"/>
                    </a:cubicBezTo>
                    <a:cubicBezTo>
                      <a:pt x="96" y="70"/>
                      <a:pt x="96" y="70"/>
                      <a:pt x="96" y="70"/>
                    </a:cubicBezTo>
                    <a:cubicBezTo>
                      <a:pt x="96" y="72"/>
                      <a:pt x="95" y="73"/>
                      <a:pt x="94" y="73"/>
                    </a:cubicBezTo>
                    <a:cubicBezTo>
                      <a:pt x="81" y="73"/>
                      <a:pt x="81" y="73"/>
                      <a:pt x="81" y="73"/>
                    </a:cubicBezTo>
                    <a:cubicBezTo>
                      <a:pt x="80" y="73"/>
                      <a:pt x="79" y="72"/>
                      <a:pt x="79" y="71"/>
                    </a:cubicBezTo>
                    <a:lnTo>
                      <a:pt x="79" y="63"/>
                    </a:lnTo>
                    <a:close/>
                    <a:moveTo>
                      <a:pt x="79" y="85"/>
                    </a:moveTo>
                    <a:cubicBezTo>
                      <a:pt x="79" y="83"/>
                      <a:pt x="80" y="82"/>
                      <a:pt x="82" y="82"/>
                    </a:cubicBezTo>
                    <a:cubicBezTo>
                      <a:pt x="94" y="82"/>
                      <a:pt x="94" y="82"/>
                      <a:pt x="94" y="82"/>
                    </a:cubicBezTo>
                    <a:cubicBezTo>
                      <a:pt x="95" y="82"/>
                      <a:pt x="96" y="83"/>
                      <a:pt x="96" y="84"/>
                    </a:cubicBezTo>
                    <a:cubicBezTo>
                      <a:pt x="97" y="92"/>
                      <a:pt x="97" y="92"/>
                      <a:pt x="97" y="92"/>
                    </a:cubicBezTo>
                    <a:cubicBezTo>
                      <a:pt x="97" y="94"/>
                      <a:pt x="96" y="95"/>
                      <a:pt x="94" y="95"/>
                    </a:cubicBezTo>
                    <a:cubicBezTo>
                      <a:pt x="82" y="95"/>
                      <a:pt x="82" y="95"/>
                      <a:pt x="82" y="95"/>
                    </a:cubicBezTo>
                    <a:cubicBezTo>
                      <a:pt x="80" y="95"/>
                      <a:pt x="79" y="94"/>
                      <a:pt x="79" y="93"/>
                    </a:cubicBezTo>
                    <a:lnTo>
                      <a:pt x="79" y="85"/>
                    </a:lnTo>
                    <a:close/>
                    <a:moveTo>
                      <a:pt x="95" y="117"/>
                    </a:moveTo>
                    <a:cubicBezTo>
                      <a:pt x="82" y="117"/>
                      <a:pt x="82" y="117"/>
                      <a:pt x="82" y="117"/>
                    </a:cubicBezTo>
                    <a:cubicBezTo>
                      <a:pt x="81" y="117"/>
                      <a:pt x="80" y="116"/>
                      <a:pt x="80" y="115"/>
                    </a:cubicBezTo>
                    <a:cubicBezTo>
                      <a:pt x="79" y="107"/>
                      <a:pt x="79" y="107"/>
                      <a:pt x="79" y="107"/>
                    </a:cubicBezTo>
                    <a:cubicBezTo>
                      <a:pt x="79" y="105"/>
                      <a:pt x="81" y="104"/>
                      <a:pt x="82" y="104"/>
                    </a:cubicBezTo>
                    <a:cubicBezTo>
                      <a:pt x="94" y="104"/>
                      <a:pt x="94" y="104"/>
                      <a:pt x="94" y="104"/>
                    </a:cubicBezTo>
                    <a:cubicBezTo>
                      <a:pt x="96" y="104"/>
                      <a:pt x="97" y="105"/>
                      <a:pt x="97" y="106"/>
                    </a:cubicBezTo>
                    <a:cubicBezTo>
                      <a:pt x="97" y="114"/>
                      <a:pt x="97" y="114"/>
                      <a:pt x="97" y="114"/>
                    </a:cubicBezTo>
                    <a:cubicBezTo>
                      <a:pt x="97" y="116"/>
                      <a:pt x="96" y="117"/>
                      <a:pt x="95" y="117"/>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37" name="Freeform 589"/>
              <p:cNvSpPr/>
              <p:nvPr/>
            </p:nvSpPr>
            <p:spPr bwMode="auto">
              <a:xfrm>
                <a:off x="4352" y="1020"/>
                <a:ext cx="65" cy="63"/>
              </a:xfrm>
              <a:custGeom>
                <a:gdLst>
                  <a:gd name="T0" fmla="*/ 28 w 33"/>
                  <a:gd name="T1" fmla="*/ 11 h 32"/>
                  <a:gd name="T2" fmla="*/ 21 w 33"/>
                  <a:gd name="T3" fmla="*/ 11 h 32"/>
                  <a:gd name="T4" fmla="*/ 21 w 33"/>
                  <a:gd name="T5" fmla="*/ 4 h 32"/>
                  <a:gd name="T6" fmla="*/ 16 w 33"/>
                  <a:gd name="T7" fmla="*/ 0 h 32"/>
                  <a:gd name="T8" fmla="*/ 12 w 33"/>
                  <a:gd name="T9" fmla="*/ 4 h 32"/>
                  <a:gd name="T10" fmla="*/ 12 w 33"/>
                  <a:gd name="T11" fmla="*/ 11 h 32"/>
                  <a:gd name="T12" fmla="*/ 5 w 33"/>
                  <a:gd name="T13" fmla="*/ 12 h 32"/>
                  <a:gd name="T14" fmla="*/ 0 w 33"/>
                  <a:gd name="T15" fmla="*/ 16 h 32"/>
                  <a:gd name="T16" fmla="*/ 5 w 33"/>
                  <a:gd name="T17" fmla="*/ 21 h 32"/>
                  <a:gd name="T18" fmla="*/ 12 w 33"/>
                  <a:gd name="T19" fmla="*/ 21 h 32"/>
                  <a:gd name="T20" fmla="*/ 12 w 33"/>
                  <a:gd name="T21" fmla="*/ 28 h 32"/>
                  <a:gd name="T22" fmla="*/ 17 w 33"/>
                  <a:gd name="T23" fmla="*/ 32 h 32"/>
                  <a:gd name="T24" fmla="*/ 21 w 33"/>
                  <a:gd name="T25" fmla="*/ 28 h 32"/>
                  <a:gd name="T26" fmla="*/ 21 w 33"/>
                  <a:gd name="T27" fmla="*/ 20 h 32"/>
                  <a:gd name="T28" fmla="*/ 28 w 33"/>
                  <a:gd name="T29" fmla="*/ 20 h 32"/>
                  <a:gd name="T30" fmla="*/ 33 w 33"/>
                  <a:gd name="T31" fmla="*/ 16 h 32"/>
                  <a:gd name="T32" fmla="*/ 28 w 33"/>
                  <a:gd name="T33" fmla="*/ 11 h 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3" h="32">
                    <a:moveTo>
                      <a:pt x="28" y="11"/>
                    </a:moveTo>
                    <a:cubicBezTo>
                      <a:pt x="21" y="11"/>
                      <a:pt x="21" y="11"/>
                      <a:pt x="21" y="11"/>
                    </a:cubicBezTo>
                    <a:cubicBezTo>
                      <a:pt x="21" y="4"/>
                      <a:pt x="21" y="4"/>
                      <a:pt x="21" y="4"/>
                    </a:cubicBezTo>
                    <a:cubicBezTo>
                      <a:pt x="21" y="2"/>
                      <a:pt x="19" y="0"/>
                      <a:pt x="16" y="0"/>
                    </a:cubicBezTo>
                    <a:cubicBezTo>
                      <a:pt x="13" y="0"/>
                      <a:pt x="11" y="2"/>
                      <a:pt x="12" y="4"/>
                    </a:cubicBezTo>
                    <a:cubicBezTo>
                      <a:pt x="12" y="11"/>
                      <a:pt x="12" y="11"/>
                      <a:pt x="12" y="11"/>
                    </a:cubicBezTo>
                    <a:cubicBezTo>
                      <a:pt x="5" y="12"/>
                      <a:pt x="5" y="12"/>
                      <a:pt x="5" y="12"/>
                    </a:cubicBezTo>
                    <a:cubicBezTo>
                      <a:pt x="2" y="12"/>
                      <a:pt x="0" y="14"/>
                      <a:pt x="0" y="16"/>
                    </a:cubicBezTo>
                    <a:cubicBezTo>
                      <a:pt x="0" y="19"/>
                      <a:pt x="2" y="21"/>
                      <a:pt x="5" y="21"/>
                    </a:cubicBezTo>
                    <a:cubicBezTo>
                      <a:pt x="12" y="21"/>
                      <a:pt x="12" y="21"/>
                      <a:pt x="12" y="21"/>
                    </a:cubicBezTo>
                    <a:cubicBezTo>
                      <a:pt x="12" y="28"/>
                      <a:pt x="12" y="28"/>
                      <a:pt x="12" y="28"/>
                    </a:cubicBezTo>
                    <a:cubicBezTo>
                      <a:pt x="12" y="30"/>
                      <a:pt x="14" y="32"/>
                      <a:pt x="17" y="32"/>
                    </a:cubicBezTo>
                    <a:cubicBezTo>
                      <a:pt x="19" y="32"/>
                      <a:pt x="21" y="30"/>
                      <a:pt x="21" y="28"/>
                    </a:cubicBezTo>
                    <a:cubicBezTo>
                      <a:pt x="21" y="20"/>
                      <a:pt x="21" y="20"/>
                      <a:pt x="21" y="20"/>
                    </a:cubicBezTo>
                    <a:cubicBezTo>
                      <a:pt x="28" y="20"/>
                      <a:pt x="28" y="20"/>
                      <a:pt x="28" y="20"/>
                    </a:cubicBezTo>
                    <a:cubicBezTo>
                      <a:pt x="31" y="20"/>
                      <a:pt x="33" y="18"/>
                      <a:pt x="33" y="16"/>
                    </a:cubicBezTo>
                    <a:cubicBezTo>
                      <a:pt x="33" y="13"/>
                      <a:pt x="30" y="11"/>
                      <a:pt x="28" y="1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38" name="Freeform 590"/>
              <p:cNvSpPr/>
              <p:nvPr/>
            </p:nvSpPr>
            <p:spPr bwMode="auto">
              <a:xfrm>
                <a:off x="4428" y="1040"/>
                <a:ext cx="63" cy="19"/>
              </a:xfrm>
              <a:custGeom>
                <a:gdLst>
                  <a:gd name="T0" fmla="*/ 28 w 32"/>
                  <a:gd name="T1" fmla="*/ 0 h 10"/>
                  <a:gd name="T2" fmla="*/ 4 w 32"/>
                  <a:gd name="T3" fmla="*/ 1 h 10"/>
                  <a:gd name="T4" fmla="*/ 0 w 32"/>
                  <a:gd name="T5" fmla="*/ 5 h 10"/>
                  <a:gd name="T6" fmla="*/ 4 w 32"/>
                  <a:gd name="T7" fmla="*/ 10 h 10"/>
                  <a:gd name="T8" fmla="*/ 28 w 32"/>
                  <a:gd name="T9" fmla="*/ 9 h 10"/>
                  <a:gd name="T10" fmla="*/ 32 w 32"/>
                  <a:gd name="T11" fmla="*/ 5 h 10"/>
                  <a:gd name="T12" fmla="*/ 28 w 32"/>
                  <a:gd name="T13" fmla="*/ 0 h 10"/>
                </a:gdLst>
                <a:cxnLst>
                  <a:cxn ang="0">
                    <a:pos x="T0" y="T1"/>
                  </a:cxn>
                  <a:cxn ang="0">
                    <a:pos x="T2" y="T3"/>
                  </a:cxn>
                  <a:cxn ang="0">
                    <a:pos x="T4" y="T5"/>
                  </a:cxn>
                  <a:cxn ang="0">
                    <a:pos x="T6" y="T7"/>
                  </a:cxn>
                  <a:cxn ang="0">
                    <a:pos x="T8" y="T9"/>
                  </a:cxn>
                  <a:cxn ang="0">
                    <a:pos x="T10" y="T11"/>
                  </a:cxn>
                  <a:cxn ang="0">
                    <a:pos x="T12" y="T13"/>
                  </a:cxn>
                </a:cxnLst>
                <a:rect l="0" t="0" r="r" b="b"/>
                <a:pathLst>
                  <a:path w="32" h="10">
                    <a:moveTo>
                      <a:pt x="28" y="0"/>
                    </a:moveTo>
                    <a:cubicBezTo>
                      <a:pt x="4" y="1"/>
                      <a:pt x="4" y="1"/>
                      <a:pt x="4" y="1"/>
                    </a:cubicBezTo>
                    <a:cubicBezTo>
                      <a:pt x="2" y="1"/>
                      <a:pt x="0" y="3"/>
                      <a:pt x="0" y="5"/>
                    </a:cubicBezTo>
                    <a:cubicBezTo>
                      <a:pt x="0" y="8"/>
                      <a:pt x="2" y="10"/>
                      <a:pt x="4" y="10"/>
                    </a:cubicBezTo>
                    <a:cubicBezTo>
                      <a:pt x="28" y="9"/>
                      <a:pt x="28" y="9"/>
                      <a:pt x="28" y="9"/>
                    </a:cubicBezTo>
                    <a:cubicBezTo>
                      <a:pt x="30" y="9"/>
                      <a:pt x="32" y="7"/>
                      <a:pt x="32" y="5"/>
                    </a:cubicBezTo>
                    <a:cubicBezTo>
                      <a:pt x="32" y="2"/>
                      <a:pt x="30" y="0"/>
                      <a:pt x="28"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39" name="Freeform 591"/>
              <p:cNvSpPr>
                <a:spLocks noEditPoints="1"/>
              </p:cNvSpPr>
              <p:nvPr/>
            </p:nvSpPr>
            <p:spPr bwMode="auto">
              <a:xfrm>
                <a:off x="3994" y="2109"/>
                <a:ext cx="141" cy="219"/>
              </a:xfrm>
              <a:custGeom>
                <a:gdLst>
                  <a:gd name="T0" fmla="*/ 55 w 72"/>
                  <a:gd name="T1" fmla="*/ 0 h 112"/>
                  <a:gd name="T2" fmla="*/ 17 w 72"/>
                  <a:gd name="T3" fmla="*/ 0 h 112"/>
                  <a:gd name="T4" fmla="*/ 0 w 72"/>
                  <a:gd name="T5" fmla="*/ 17 h 112"/>
                  <a:gd name="T6" fmla="*/ 0 w 72"/>
                  <a:gd name="T7" fmla="*/ 94 h 112"/>
                  <a:gd name="T8" fmla="*/ 17 w 72"/>
                  <a:gd name="T9" fmla="*/ 112 h 112"/>
                  <a:gd name="T10" fmla="*/ 55 w 72"/>
                  <a:gd name="T11" fmla="*/ 112 h 112"/>
                  <a:gd name="T12" fmla="*/ 72 w 72"/>
                  <a:gd name="T13" fmla="*/ 94 h 112"/>
                  <a:gd name="T14" fmla="*/ 72 w 72"/>
                  <a:gd name="T15" fmla="*/ 17 h 112"/>
                  <a:gd name="T16" fmla="*/ 55 w 72"/>
                  <a:gd name="T17" fmla="*/ 0 h 112"/>
                  <a:gd name="T18" fmla="*/ 64 w 72"/>
                  <a:gd name="T19" fmla="*/ 94 h 112"/>
                  <a:gd name="T20" fmla="*/ 55 w 72"/>
                  <a:gd name="T21" fmla="*/ 104 h 112"/>
                  <a:gd name="T22" fmla="*/ 17 w 72"/>
                  <a:gd name="T23" fmla="*/ 104 h 112"/>
                  <a:gd name="T24" fmla="*/ 8 w 72"/>
                  <a:gd name="T25" fmla="*/ 94 h 112"/>
                  <a:gd name="T26" fmla="*/ 8 w 72"/>
                  <a:gd name="T27" fmla="*/ 17 h 112"/>
                  <a:gd name="T28" fmla="*/ 17 w 72"/>
                  <a:gd name="T29" fmla="*/ 8 h 112"/>
                  <a:gd name="T30" fmla="*/ 55 w 72"/>
                  <a:gd name="T31" fmla="*/ 8 h 112"/>
                  <a:gd name="T32" fmla="*/ 64 w 72"/>
                  <a:gd name="T33" fmla="*/ 17 h 112"/>
                  <a:gd name="T34" fmla="*/ 64 w 72"/>
                  <a:gd name="T35" fmla="*/ 94 h 1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72" h="112">
                    <a:moveTo>
                      <a:pt x="55" y="0"/>
                    </a:moveTo>
                    <a:cubicBezTo>
                      <a:pt x="17" y="0"/>
                      <a:pt x="17" y="0"/>
                      <a:pt x="17" y="0"/>
                    </a:cubicBezTo>
                    <a:cubicBezTo>
                      <a:pt x="8" y="0"/>
                      <a:pt x="0" y="8"/>
                      <a:pt x="0" y="17"/>
                    </a:cubicBezTo>
                    <a:cubicBezTo>
                      <a:pt x="0" y="94"/>
                      <a:pt x="0" y="94"/>
                      <a:pt x="0" y="94"/>
                    </a:cubicBezTo>
                    <a:cubicBezTo>
                      <a:pt x="0" y="104"/>
                      <a:pt x="8" y="112"/>
                      <a:pt x="17" y="112"/>
                    </a:cubicBezTo>
                    <a:cubicBezTo>
                      <a:pt x="55" y="112"/>
                      <a:pt x="55" y="112"/>
                      <a:pt x="55" y="112"/>
                    </a:cubicBezTo>
                    <a:cubicBezTo>
                      <a:pt x="64" y="112"/>
                      <a:pt x="72" y="104"/>
                      <a:pt x="72" y="94"/>
                    </a:cubicBezTo>
                    <a:cubicBezTo>
                      <a:pt x="72" y="17"/>
                      <a:pt x="72" y="17"/>
                      <a:pt x="72" y="17"/>
                    </a:cubicBezTo>
                    <a:cubicBezTo>
                      <a:pt x="72" y="8"/>
                      <a:pt x="64" y="0"/>
                      <a:pt x="55" y="0"/>
                    </a:cubicBezTo>
                    <a:close/>
                    <a:moveTo>
                      <a:pt x="64" y="94"/>
                    </a:moveTo>
                    <a:cubicBezTo>
                      <a:pt x="64" y="100"/>
                      <a:pt x="60" y="104"/>
                      <a:pt x="55" y="104"/>
                    </a:cubicBezTo>
                    <a:cubicBezTo>
                      <a:pt x="17" y="104"/>
                      <a:pt x="17" y="104"/>
                      <a:pt x="17" y="104"/>
                    </a:cubicBezTo>
                    <a:cubicBezTo>
                      <a:pt x="12" y="104"/>
                      <a:pt x="8" y="100"/>
                      <a:pt x="8" y="94"/>
                    </a:cubicBezTo>
                    <a:cubicBezTo>
                      <a:pt x="8" y="17"/>
                      <a:pt x="8" y="17"/>
                      <a:pt x="8" y="17"/>
                    </a:cubicBezTo>
                    <a:cubicBezTo>
                      <a:pt x="8" y="12"/>
                      <a:pt x="12" y="8"/>
                      <a:pt x="17" y="8"/>
                    </a:cubicBezTo>
                    <a:cubicBezTo>
                      <a:pt x="55" y="8"/>
                      <a:pt x="55" y="8"/>
                      <a:pt x="55" y="8"/>
                    </a:cubicBezTo>
                    <a:cubicBezTo>
                      <a:pt x="60" y="8"/>
                      <a:pt x="64" y="12"/>
                      <a:pt x="64" y="17"/>
                    </a:cubicBezTo>
                    <a:lnTo>
                      <a:pt x="64" y="94"/>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40" name="Freeform 592"/>
              <p:cNvSpPr/>
              <p:nvPr/>
            </p:nvSpPr>
            <p:spPr bwMode="auto">
              <a:xfrm>
                <a:off x="4051" y="2275"/>
                <a:ext cx="27" cy="26"/>
              </a:xfrm>
              <a:custGeom>
                <a:gdLst>
                  <a:gd name="T0" fmla="*/ 11 w 14"/>
                  <a:gd name="T1" fmla="*/ 0 h 13"/>
                  <a:gd name="T2" fmla="*/ 3 w 14"/>
                  <a:gd name="T3" fmla="*/ 0 h 13"/>
                  <a:gd name="T4" fmla="*/ 0 w 14"/>
                  <a:gd name="T5" fmla="*/ 3 h 13"/>
                  <a:gd name="T6" fmla="*/ 0 w 14"/>
                  <a:gd name="T7" fmla="*/ 10 h 13"/>
                  <a:gd name="T8" fmla="*/ 3 w 14"/>
                  <a:gd name="T9" fmla="*/ 13 h 13"/>
                  <a:gd name="T10" fmla="*/ 11 w 14"/>
                  <a:gd name="T11" fmla="*/ 13 h 13"/>
                  <a:gd name="T12" fmla="*/ 14 w 14"/>
                  <a:gd name="T13" fmla="*/ 10 h 13"/>
                  <a:gd name="T14" fmla="*/ 14 w 14"/>
                  <a:gd name="T15" fmla="*/ 3 h 13"/>
                  <a:gd name="T16" fmla="*/ 11 w 14"/>
                  <a:gd name="T17" fmla="*/ 0 h 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 h="13">
                    <a:moveTo>
                      <a:pt x="11" y="0"/>
                    </a:moveTo>
                    <a:cubicBezTo>
                      <a:pt x="3" y="0"/>
                      <a:pt x="3" y="0"/>
                      <a:pt x="3" y="0"/>
                    </a:cubicBezTo>
                    <a:cubicBezTo>
                      <a:pt x="2" y="0"/>
                      <a:pt x="0" y="1"/>
                      <a:pt x="0" y="3"/>
                    </a:cubicBezTo>
                    <a:cubicBezTo>
                      <a:pt x="0" y="10"/>
                      <a:pt x="0" y="10"/>
                      <a:pt x="0" y="10"/>
                    </a:cubicBezTo>
                    <a:cubicBezTo>
                      <a:pt x="0" y="12"/>
                      <a:pt x="2" y="13"/>
                      <a:pt x="3" y="13"/>
                    </a:cubicBezTo>
                    <a:cubicBezTo>
                      <a:pt x="11" y="13"/>
                      <a:pt x="11" y="13"/>
                      <a:pt x="11" y="13"/>
                    </a:cubicBezTo>
                    <a:cubicBezTo>
                      <a:pt x="12" y="13"/>
                      <a:pt x="14" y="12"/>
                      <a:pt x="14" y="10"/>
                    </a:cubicBezTo>
                    <a:cubicBezTo>
                      <a:pt x="14" y="3"/>
                      <a:pt x="14" y="3"/>
                      <a:pt x="14" y="3"/>
                    </a:cubicBezTo>
                    <a:cubicBezTo>
                      <a:pt x="14" y="1"/>
                      <a:pt x="12" y="0"/>
                      <a:pt x="11"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41" name="Freeform 593"/>
              <p:cNvSpPr/>
              <p:nvPr/>
            </p:nvSpPr>
            <p:spPr bwMode="auto">
              <a:xfrm>
                <a:off x="4018" y="2138"/>
                <a:ext cx="94" cy="128"/>
              </a:xfrm>
              <a:custGeom>
                <a:gdLst>
                  <a:gd name="T0" fmla="*/ 45 w 48"/>
                  <a:gd name="T1" fmla="*/ 0 h 65"/>
                  <a:gd name="T2" fmla="*/ 3 w 48"/>
                  <a:gd name="T3" fmla="*/ 0 h 65"/>
                  <a:gd name="T4" fmla="*/ 0 w 48"/>
                  <a:gd name="T5" fmla="*/ 3 h 65"/>
                  <a:gd name="T6" fmla="*/ 0 w 48"/>
                  <a:gd name="T7" fmla="*/ 62 h 65"/>
                  <a:gd name="T8" fmla="*/ 3 w 48"/>
                  <a:gd name="T9" fmla="*/ 65 h 65"/>
                  <a:gd name="T10" fmla="*/ 45 w 48"/>
                  <a:gd name="T11" fmla="*/ 65 h 65"/>
                  <a:gd name="T12" fmla="*/ 48 w 48"/>
                  <a:gd name="T13" fmla="*/ 62 h 65"/>
                  <a:gd name="T14" fmla="*/ 48 w 48"/>
                  <a:gd name="T15" fmla="*/ 3 h 65"/>
                  <a:gd name="T16" fmla="*/ 45 w 48"/>
                  <a:gd name="T17" fmla="*/ 0 h 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8" h="65">
                    <a:moveTo>
                      <a:pt x="45" y="0"/>
                    </a:moveTo>
                    <a:cubicBezTo>
                      <a:pt x="3" y="0"/>
                      <a:pt x="3" y="0"/>
                      <a:pt x="3" y="0"/>
                    </a:cubicBezTo>
                    <a:cubicBezTo>
                      <a:pt x="2" y="0"/>
                      <a:pt x="0" y="1"/>
                      <a:pt x="0" y="3"/>
                    </a:cubicBezTo>
                    <a:cubicBezTo>
                      <a:pt x="0" y="62"/>
                      <a:pt x="0" y="62"/>
                      <a:pt x="0" y="62"/>
                    </a:cubicBezTo>
                    <a:cubicBezTo>
                      <a:pt x="0" y="63"/>
                      <a:pt x="2" y="65"/>
                      <a:pt x="3" y="65"/>
                    </a:cubicBezTo>
                    <a:cubicBezTo>
                      <a:pt x="45" y="65"/>
                      <a:pt x="45" y="65"/>
                      <a:pt x="45" y="65"/>
                    </a:cubicBezTo>
                    <a:cubicBezTo>
                      <a:pt x="47" y="65"/>
                      <a:pt x="48" y="63"/>
                      <a:pt x="48" y="62"/>
                    </a:cubicBezTo>
                    <a:cubicBezTo>
                      <a:pt x="48" y="3"/>
                      <a:pt x="48" y="3"/>
                      <a:pt x="48" y="3"/>
                    </a:cubicBezTo>
                    <a:cubicBezTo>
                      <a:pt x="48" y="1"/>
                      <a:pt x="47" y="0"/>
                      <a:pt x="45"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42" name="Freeform 594"/>
              <p:cNvSpPr>
                <a:spLocks noEditPoints="1"/>
              </p:cNvSpPr>
              <p:nvPr/>
            </p:nvSpPr>
            <p:spPr bwMode="auto">
              <a:xfrm>
                <a:off x="4057" y="2330"/>
                <a:ext cx="113" cy="110"/>
              </a:xfrm>
              <a:custGeom>
                <a:gdLst>
                  <a:gd name="T0" fmla="*/ 55 w 58"/>
                  <a:gd name="T1" fmla="*/ 17 h 56"/>
                  <a:gd name="T2" fmla="*/ 43 w 58"/>
                  <a:gd name="T3" fmla="*/ 4 h 56"/>
                  <a:gd name="T4" fmla="*/ 31 w 58"/>
                  <a:gd name="T5" fmla="*/ 3 h 56"/>
                  <a:gd name="T6" fmla="*/ 4 w 58"/>
                  <a:gd name="T7" fmla="*/ 27 h 56"/>
                  <a:gd name="T8" fmla="*/ 3 w 58"/>
                  <a:gd name="T9" fmla="*/ 39 h 56"/>
                  <a:gd name="T10" fmla="*/ 15 w 58"/>
                  <a:gd name="T11" fmla="*/ 52 h 56"/>
                  <a:gd name="T12" fmla="*/ 26 w 58"/>
                  <a:gd name="T13" fmla="*/ 53 h 56"/>
                  <a:gd name="T14" fmla="*/ 54 w 58"/>
                  <a:gd name="T15" fmla="*/ 29 h 56"/>
                  <a:gd name="T16" fmla="*/ 55 w 58"/>
                  <a:gd name="T17" fmla="*/ 17 h 56"/>
                  <a:gd name="T18" fmla="*/ 24 w 58"/>
                  <a:gd name="T19" fmla="*/ 50 h 56"/>
                  <a:gd name="T20" fmla="*/ 17 w 58"/>
                  <a:gd name="T21" fmla="*/ 50 h 56"/>
                  <a:gd name="T22" fmla="*/ 6 w 58"/>
                  <a:gd name="T23" fmla="*/ 36 h 56"/>
                  <a:gd name="T24" fmla="*/ 6 w 58"/>
                  <a:gd name="T25" fmla="*/ 30 h 56"/>
                  <a:gd name="T26" fmla="*/ 34 w 58"/>
                  <a:gd name="T27" fmla="*/ 6 h 56"/>
                  <a:gd name="T28" fmla="*/ 40 w 58"/>
                  <a:gd name="T29" fmla="*/ 6 h 56"/>
                  <a:gd name="T30" fmla="*/ 52 w 58"/>
                  <a:gd name="T31" fmla="*/ 19 h 56"/>
                  <a:gd name="T32" fmla="*/ 51 w 58"/>
                  <a:gd name="T33" fmla="*/ 26 h 56"/>
                  <a:gd name="T34" fmla="*/ 24 w 58"/>
                  <a:gd name="T35" fmla="*/ 50 h 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7" h="56">
                    <a:moveTo>
                      <a:pt x="55" y="17"/>
                    </a:moveTo>
                    <a:cubicBezTo>
                      <a:pt x="43" y="4"/>
                      <a:pt x="43" y="4"/>
                      <a:pt x="43" y="4"/>
                    </a:cubicBezTo>
                    <a:cubicBezTo>
                      <a:pt x="40" y="0"/>
                      <a:pt x="35" y="0"/>
                      <a:pt x="31" y="3"/>
                    </a:cubicBezTo>
                    <a:cubicBezTo>
                      <a:pt x="4" y="27"/>
                      <a:pt x="4" y="27"/>
                      <a:pt x="4" y="27"/>
                    </a:cubicBezTo>
                    <a:cubicBezTo>
                      <a:pt x="1" y="30"/>
                      <a:pt x="0" y="35"/>
                      <a:pt x="3" y="39"/>
                    </a:cubicBezTo>
                    <a:cubicBezTo>
                      <a:pt x="15" y="52"/>
                      <a:pt x="15" y="52"/>
                      <a:pt x="15" y="52"/>
                    </a:cubicBezTo>
                    <a:cubicBezTo>
                      <a:pt x="18" y="55"/>
                      <a:pt x="23" y="56"/>
                      <a:pt x="26" y="53"/>
                    </a:cubicBezTo>
                    <a:cubicBezTo>
                      <a:pt x="54" y="29"/>
                      <a:pt x="54" y="29"/>
                      <a:pt x="54" y="29"/>
                    </a:cubicBezTo>
                    <a:cubicBezTo>
                      <a:pt x="57" y="26"/>
                      <a:pt x="58" y="20"/>
                      <a:pt x="55" y="17"/>
                    </a:cubicBezTo>
                    <a:close/>
                    <a:moveTo>
                      <a:pt x="24" y="50"/>
                    </a:moveTo>
                    <a:cubicBezTo>
                      <a:pt x="22" y="52"/>
                      <a:pt x="19" y="52"/>
                      <a:pt x="17" y="50"/>
                    </a:cubicBezTo>
                    <a:cubicBezTo>
                      <a:pt x="6" y="36"/>
                      <a:pt x="6" y="36"/>
                      <a:pt x="6" y="36"/>
                    </a:cubicBezTo>
                    <a:cubicBezTo>
                      <a:pt x="4" y="34"/>
                      <a:pt x="4" y="31"/>
                      <a:pt x="6" y="30"/>
                    </a:cubicBezTo>
                    <a:cubicBezTo>
                      <a:pt x="34" y="6"/>
                      <a:pt x="34" y="6"/>
                      <a:pt x="34" y="6"/>
                    </a:cubicBezTo>
                    <a:cubicBezTo>
                      <a:pt x="36" y="4"/>
                      <a:pt x="39" y="4"/>
                      <a:pt x="40" y="6"/>
                    </a:cubicBezTo>
                    <a:cubicBezTo>
                      <a:pt x="52" y="19"/>
                      <a:pt x="52" y="19"/>
                      <a:pt x="52" y="19"/>
                    </a:cubicBezTo>
                    <a:cubicBezTo>
                      <a:pt x="54" y="21"/>
                      <a:pt x="53" y="24"/>
                      <a:pt x="51" y="26"/>
                    </a:cubicBezTo>
                    <a:lnTo>
                      <a:pt x="24" y="50"/>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43" name="Freeform 595"/>
              <p:cNvSpPr/>
              <p:nvPr/>
            </p:nvSpPr>
            <p:spPr bwMode="auto">
              <a:xfrm>
                <a:off x="4080" y="2399"/>
                <a:ext cx="16" cy="15"/>
              </a:xfrm>
              <a:custGeom>
                <a:gdLst>
                  <a:gd name="T0" fmla="*/ 8 w 8"/>
                  <a:gd name="T1" fmla="*/ 3 h 8"/>
                  <a:gd name="T2" fmla="*/ 5 w 8"/>
                  <a:gd name="T3" fmla="*/ 1 h 8"/>
                  <a:gd name="T4" fmla="*/ 3 w 8"/>
                  <a:gd name="T5" fmla="*/ 0 h 8"/>
                  <a:gd name="T6" fmla="*/ 1 w 8"/>
                  <a:gd name="T7" fmla="*/ 3 h 8"/>
                  <a:gd name="T8" fmla="*/ 1 w 8"/>
                  <a:gd name="T9" fmla="*/ 5 h 8"/>
                  <a:gd name="T10" fmla="*/ 3 w 8"/>
                  <a:gd name="T11" fmla="*/ 8 h 8"/>
                  <a:gd name="T12" fmla="*/ 5 w 8"/>
                  <a:gd name="T13" fmla="*/ 8 h 8"/>
                  <a:gd name="T14" fmla="*/ 8 w 8"/>
                  <a:gd name="T15" fmla="*/ 5 h 8"/>
                  <a:gd name="T16" fmla="*/ 8 w 8"/>
                  <a:gd name="T17" fmla="*/ 3 h 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 h="8">
                    <a:moveTo>
                      <a:pt x="8" y="3"/>
                    </a:moveTo>
                    <a:cubicBezTo>
                      <a:pt x="5" y="1"/>
                      <a:pt x="5" y="1"/>
                      <a:pt x="5" y="1"/>
                    </a:cubicBezTo>
                    <a:cubicBezTo>
                      <a:pt x="5" y="0"/>
                      <a:pt x="4" y="0"/>
                      <a:pt x="3" y="0"/>
                    </a:cubicBezTo>
                    <a:cubicBezTo>
                      <a:pt x="1" y="3"/>
                      <a:pt x="1" y="3"/>
                      <a:pt x="1" y="3"/>
                    </a:cubicBezTo>
                    <a:cubicBezTo>
                      <a:pt x="0" y="3"/>
                      <a:pt x="0" y="4"/>
                      <a:pt x="1" y="5"/>
                    </a:cubicBezTo>
                    <a:cubicBezTo>
                      <a:pt x="3" y="8"/>
                      <a:pt x="3" y="8"/>
                      <a:pt x="3" y="8"/>
                    </a:cubicBezTo>
                    <a:cubicBezTo>
                      <a:pt x="4" y="8"/>
                      <a:pt x="4" y="8"/>
                      <a:pt x="5" y="8"/>
                    </a:cubicBezTo>
                    <a:cubicBezTo>
                      <a:pt x="8" y="5"/>
                      <a:pt x="8" y="5"/>
                      <a:pt x="8" y="5"/>
                    </a:cubicBezTo>
                    <a:cubicBezTo>
                      <a:pt x="8" y="5"/>
                      <a:pt x="8" y="4"/>
                      <a:pt x="8" y="3"/>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44" name="Freeform 596"/>
              <p:cNvSpPr/>
              <p:nvPr/>
            </p:nvSpPr>
            <p:spPr bwMode="auto">
              <a:xfrm>
                <a:off x="4082" y="2344"/>
                <a:ext cx="75" cy="70"/>
              </a:xfrm>
              <a:custGeom>
                <a:gdLst>
                  <a:gd name="T0" fmla="*/ 37 w 38"/>
                  <a:gd name="T1" fmla="*/ 16 h 36"/>
                  <a:gd name="T2" fmla="*/ 24 w 38"/>
                  <a:gd name="T3" fmla="*/ 1 h 36"/>
                  <a:gd name="T4" fmla="*/ 22 w 38"/>
                  <a:gd name="T5" fmla="*/ 0 h 36"/>
                  <a:gd name="T6" fmla="*/ 1 w 38"/>
                  <a:gd name="T7" fmla="*/ 19 h 36"/>
                  <a:gd name="T8" fmla="*/ 1 w 38"/>
                  <a:gd name="T9" fmla="*/ 21 h 36"/>
                  <a:gd name="T10" fmla="*/ 14 w 38"/>
                  <a:gd name="T11" fmla="*/ 36 h 36"/>
                  <a:gd name="T12" fmla="*/ 16 w 38"/>
                  <a:gd name="T13" fmla="*/ 36 h 36"/>
                  <a:gd name="T14" fmla="*/ 37 w 38"/>
                  <a:gd name="T15" fmla="*/ 17 h 36"/>
                  <a:gd name="T16" fmla="*/ 37 w 38"/>
                  <a:gd name="T17" fmla="*/ 16 h 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8" h="36">
                    <a:moveTo>
                      <a:pt x="37" y="16"/>
                    </a:moveTo>
                    <a:cubicBezTo>
                      <a:pt x="24" y="1"/>
                      <a:pt x="24" y="1"/>
                      <a:pt x="24" y="1"/>
                    </a:cubicBezTo>
                    <a:cubicBezTo>
                      <a:pt x="23" y="0"/>
                      <a:pt x="23" y="0"/>
                      <a:pt x="22" y="0"/>
                    </a:cubicBezTo>
                    <a:cubicBezTo>
                      <a:pt x="1" y="19"/>
                      <a:pt x="1" y="19"/>
                      <a:pt x="1" y="19"/>
                    </a:cubicBezTo>
                    <a:cubicBezTo>
                      <a:pt x="0" y="19"/>
                      <a:pt x="0" y="20"/>
                      <a:pt x="1" y="21"/>
                    </a:cubicBezTo>
                    <a:cubicBezTo>
                      <a:pt x="14" y="36"/>
                      <a:pt x="14" y="36"/>
                      <a:pt x="14" y="36"/>
                    </a:cubicBezTo>
                    <a:cubicBezTo>
                      <a:pt x="14" y="36"/>
                      <a:pt x="15" y="36"/>
                      <a:pt x="16" y="36"/>
                    </a:cubicBezTo>
                    <a:cubicBezTo>
                      <a:pt x="37" y="17"/>
                      <a:pt x="37" y="17"/>
                      <a:pt x="37" y="17"/>
                    </a:cubicBezTo>
                    <a:cubicBezTo>
                      <a:pt x="38" y="17"/>
                      <a:pt x="38" y="16"/>
                      <a:pt x="37" y="16"/>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45" name="Freeform 597"/>
              <p:cNvSpPr>
                <a:spLocks noEditPoints="1"/>
              </p:cNvSpPr>
              <p:nvPr/>
            </p:nvSpPr>
            <p:spPr bwMode="auto">
              <a:xfrm>
                <a:off x="4663" y="1108"/>
                <a:ext cx="63" cy="86"/>
              </a:xfrm>
              <a:custGeom>
                <a:gdLst>
                  <a:gd name="T0" fmla="*/ 0 w 63"/>
                  <a:gd name="T1" fmla="*/ 74 h 86"/>
                  <a:gd name="T2" fmla="*/ 10 w 63"/>
                  <a:gd name="T3" fmla="*/ 84 h 86"/>
                  <a:gd name="T4" fmla="*/ 63 w 63"/>
                  <a:gd name="T5" fmla="*/ 86 h 86"/>
                  <a:gd name="T6" fmla="*/ 63 w 63"/>
                  <a:gd name="T7" fmla="*/ 0 h 86"/>
                  <a:gd name="T8" fmla="*/ 0 w 63"/>
                  <a:gd name="T9" fmla="*/ 0 h 86"/>
                  <a:gd name="T10" fmla="*/ 0 w 63"/>
                  <a:gd name="T11" fmla="*/ 74 h 86"/>
                  <a:gd name="T12" fmla="*/ 18 w 63"/>
                  <a:gd name="T13" fmla="*/ 78 h 86"/>
                  <a:gd name="T14" fmla="*/ 12 w 63"/>
                  <a:gd name="T15" fmla="*/ 78 h 86"/>
                  <a:gd name="T16" fmla="*/ 12 w 63"/>
                  <a:gd name="T17" fmla="*/ 65 h 86"/>
                  <a:gd name="T18" fmla="*/ 18 w 63"/>
                  <a:gd name="T19" fmla="*/ 65 h 86"/>
                  <a:gd name="T20" fmla="*/ 18 w 63"/>
                  <a:gd name="T21" fmla="*/ 78 h 86"/>
                  <a:gd name="T22" fmla="*/ 29 w 63"/>
                  <a:gd name="T23" fmla="*/ 78 h 86"/>
                  <a:gd name="T24" fmla="*/ 24 w 63"/>
                  <a:gd name="T25" fmla="*/ 78 h 86"/>
                  <a:gd name="T26" fmla="*/ 24 w 63"/>
                  <a:gd name="T27" fmla="*/ 65 h 86"/>
                  <a:gd name="T28" fmla="*/ 29 w 63"/>
                  <a:gd name="T29" fmla="*/ 65 h 86"/>
                  <a:gd name="T30" fmla="*/ 29 w 63"/>
                  <a:gd name="T31" fmla="*/ 78 h 86"/>
                  <a:gd name="T32" fmla="*/ 43 w 63"/>
                  <a:gd name="T33" fmla="*/ 78 h 86"/>
                  <a:gd name="T34" fmla="*/ 37 w 63"/>
                  <a:gd name="T35" fmla="*/ 78 h 86"/>
                  <a:gd name="T36" fmla="*/ 37 w 63"/>
                  <a:gd name="T37" fmla="*/ 65 h 86"/>
                  <a:gd name="T38" fmla="*/ 43 w 63"/>
                  <a:gd name="T39" fmla="*/ 65 h 86"/>
                  <a:gd name="T40" fmla="*/ 43 w 63"/>
                  <a:gd name="T41" fmla="*/ 78 h 86"/>
                  <a:gd name="T42" fmla="*/ 55 w 63"/>
                  <a:gd name="T43" fmla="*/ 78 h 86"/>
                  <a:gd name="T44" fmla="*/ 49 w 63"/>
                  <a:gd name="T45" fmla="*/ 78 h 86"/>
                  <a:gd name="T46" fmla="*/ 49 w 63"/>
                  <a:gd name="T47" fmla="*/ 65 h 86"/>
                  <a:gd name="T48" fmla="*/ 55 w 63"/>
                  <a:gd name="T49" fmla="*/ 65 h 86"/>
                  <a:gd name="T50" fmla="*/ 55 w 63"/>
                  <a:gd name="T51" fmla="*/ 78 h 86"/>
                  <a:gd name="T52" fmla="*/ 10 w 63"/>
                  <a:gd name="T53" fmla="*/ 8 h 86"/>
                  <a:gd name="T54" fmla="*/ 55 w 63"/>
                  <a:gd name="T55" fmla="*/ 8 h 86"/>
                  <a:gd name="T56" fmla="*/ 55 w 63"/>
                  <a:gd name="T57" fmla="*/ 22 h 86"/>
                  <a:gd name="T58" fmla="*/ 10 w 63"/>
                  <a:gd name="T59" fmla="*/ 22 h 86"/>
                  <a:gd name="T60" fmla="*/ 10 w 63"/>
                  <a:gd name="T61" fmla="*/ 8 h 8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62" h="86">
                    <a:moveTo>
                      <a:pt x="0" y="74"/>
                    </a:moveTo>
                    <a:lnTo>
                      <a:pt x="10" y="84"/>
                    </a:lnTo>
                    <a:lnTo>
                      <a:pt x="63" y="86"/>
                    </a:lnTo>
                    <a:lnTo>
                      <a:pt x="63" y="0"/>
                    </a:lnTo>
                    <a:lnTo>
                      <a:pt x="0" y="0"/>
                    </a:lnTo>
                    <a:lnTo>
                      <a:pt x="0" y="74"/>
                    </a:lnTo>
                    <a:close/>
                    <a:moveTo>
                      <a:pt x="18" y="78"/>
                    </a:moveTo>
                    <a:lnTo>
                      <a:pt x="12" y="78"/>
                    </a:lnTo>
                    <a:lnTo>
                      <a:pt x="12" y="65"/>
                    </a:lnTo>
                    <a:lnTo>
                      <a:pt x="18" y="65"/>
                    </a:lnTo>
                    <a:lnTo>
                      <a:pt x="18" y="78"/>
                    </a:lnTo>
                    <a:close/>
                    <a:moveTo>
                      <a:pt x="29" y="78"/>
                    </a:moveTo>
                    <a:lnTo>
                      <a:pt x="24" y="78"/>
                    </a:lnTo>
                    <a:lnTo>
                      <a:pt x="24" y="65"/>
                    </a:lnTo>
                    <a:lnTo>
                      <a:pt x="29" y="65"/>
                    </a:lnTo>
                    <a:lnTo>
                      <a:pt x="29" y="78"/>
                    </a:lnTo>
                    <a:close/>
                    <a:moveTo>
                      <a:pt x="43" y="78"/>
                    </a:moveTo>
                    <a:lnTo>
                      <a:pt x="37" y="78"/>
                    </a:lnTo>
                    <a:lnTo>
                      <a:pt x="37" y="65"/>
                    </a:lnTo>
                    <a:lnTo>
                      <a:pt x="43" y="65"/>
                    </a:lnTo>
                    <a:lnTo>
                      <a:pt x="43" y="78"/>
                    </a:lnTo>
                    <a:close/>
                    <a:moveTo>
                      <a:pt x="55" y="78"/>
                    </a:moveTo>
                    <a:lnTo>
                      <a:pt x="49" y="78"/>
                    </a:lnTo>
                    <a:lnTo>
                      <a:pt x="49" y="65"/>
                    </a:lnTo>
                    <a:lnTo>
                      <a:pt x="55" y="65"/>
                    </a:lnTo>
                    <a:lnTo>
                      <a:pt x="55" y="78"/>
                    </a:lnTo>
                    <a:close/>
                    <a:moveTo>
                      <a:pt x="10" y="8"/>
                    </a:moveTo>
                    <a:lnTo>
                      <a:pt x="55" y="8"/>
                    </a:lnTo>
                    <a:lnTo>
                      <a:pt x="55" y="22"/>
                    </a:lnTo>
                    <a:lnTo>
                      <a:pt x="10" y="22"/>
                    </a:lnTo>
                    <a:lnTo>
                      <a:pt x="10" y="8"/>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46" name="Freeform 598"/>
              <p:cNvSpPr>
                <a:spLocks noEditPoints="1"/>
              </p:cNvSpPr>
              <p:nvPr/>
            </p:nvSpPr>
            <p:spPr bwMode="auto">
              <a:xfrm>
                <a:off x="4479" y="723"/>
                <a:ext cx="49" cy="66"/>
              </a:xfrm>
              <a:custGeom>
                <a:gdLst>
                  <a:gd name="T0" fmla="*/ 49 w 49"/>
                  <a:gd name="T1" fmla="*/ 10 h 66"/>
                  <a:gd name="T2" fmla="*/ 43 w 49"/>
                  <a:gd name="T3" fmla="*/ 0 h 66"/>
                  <a:gd name="T4" fmla="*/ 0 w 49"/>
                  <a:gd name="T5" fmla="*/ 0 h 66"/>
                  <a:gd name="T6" fmla="*/ 0 w 49"/>
                  <a:gd name="T7" fmla="*/ 66 h 66"/>
                  <a:gd name="T8" fmla="*/ 49 w 49"/>
                  <a:gd name="T9" fmla="*/ 66 h 66"/>
                  <a:gd name="T10" fmla="*/ 49 w 49"/>
                  <a:gd name="T11" fmla="*/ 10 h 66"/>
                  <a:gd name="T12" fmla="*/ 36 w 49"/>
                  <a:gd name="T13" fmla="*/ 6 h 66"/>
                  <a:gd name="T14" fmla="*/ 41 w 49"/>
                  <a:gd name="T15" fmla="*/ 6 h 66"/>
                  <a:gd name="T16" fmla="*/ 41 w 49"/>
                  <a:gd name="T17" fmla="*/ 15 h 66"/>
                  <a:gd name="T18" fmla="*/ 36 w 49"/>
                  <a:gd name="T19" fmla="*/ 15 h 66"/>
                  <a:gd name="T20" fmla="*/ 36 w 49"/>
                  <a:gd name="T21" fmla="*/ 6 h 66"/>
                  <a:gd name="T22" fmla="*/ 26 w 49"/>
                  <a:gd name="T23" fmla="*/ 6 h 66"/>
                  <a:gd name="T24" fmla="*/ 32 w 49"/>
                  <a:gd name="T25" fmla="*/ 6 h 66"/>
                  <a:gd name="T26" fmla="*/ 32 w 49"/>
                  <a:gd name="T27" fmla="*/ 15 h 66"/>
                  <a:gd name="T28" fmla="*/ 26 w 49"/>
                  <a:gd name="T29" fmla="*/ 15 h 66"/>
                  <a:gd name="T30" fmla="*/ 26 w 49"/>
                  <a:gd name="T31" fmla="*/ 6 h 66"/>
                  <a:gd name="T32" fmla="*/ 16 w 49"/>
                  <a:gd name="T33" fmla="*/ 6 h 66"/>
                  <a:gd name="T34" fmla="*/ 22 w 49"/>
                  <a:gd name="T35" fmla="*/ 6 h 66"/>
                  <a:gd name="T36" fmla="*/ 20 w 49"/>
                  <a:gd name="T37" fmla="*/ 15 h 66"/>
                  <a:gd name="T38" fmla="*/ 16 w 49"/>
                  <a:gd name="T39" fmla="*/ 15 h 66"/>
                  <a:gd name="T40" fmla="*/ 16 w 49"/>
                  <a:gd name="T41" fmla="*/ 6 h 66"/>
                  <a:gd name="T42" fmla="*/ 6 w 49"/>
                  <a:gd name="T43" fmla="*/ 6 h 66"/>
                  <a:gd name="T44" fmla="*/ 12 w 49"/>
                  <a:gd name="T45" fmla="*/ 6 h 66"/>
                  <a:gd name="T46" fmla="*/ 12 w 49"/>
                  <a:gd name="T47" fmla="*/ 15 h 66"/>
                  <a:gd name="T48" fmla="*/ 6 w 49"/>
                  <a:gd name="T49" fmla="*/ 15 h 66"/>
                  <a:gd name="T50" fmla="*/ 6 w 49"/>
                  <a:gd name="T51" fmla="*/ 6 h 66"/>
                  <a:gd name="T52" fmla="*/ 41 w 49"/>
                  <a:gd name="T53" fmla="*/ 60 h 66"/>
                  <a:gd name="T54" fmla="*/ 6 w 49"/>
                  <a:gd name="T55" fmla="*/ 60 h 66"/>
                  <a:gd name="T56" fmla="*/ 6 w 49"/>
                  <a:gd name="T57" fmla="*/ 49 h 66"/>
                  <a:gd name="T58" fmla="*/ 41 w 49"/>
                  <a:gd name="T59" fmla="*/ 51 h 66"/>
                  <a:gd name="T60" fmla="*/ 41 w 49"/>
                  <a:gd name="T61" fmla="*/ 60 h 6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49" h="66">
                    <a:moveTo>
                      <a:pt x="49" y="10"/>
                    </a:moveTo>
                    <a:lnTo>
                      <a:pt x="43" y="0"/>
                    </a:lnTo>
                    <a:lnTo>
                      <a:pt x="0" y="0"/>
                    </a:lnTo>
                    <a:lnTo>
                      <a:pt x="0" y="66"/>
                    </a:lnTo>
                    <a:lnTo>
                      <a:pt x="49" y="66"/>
                    </a:lnTo>
                    <a:lnTo>
                      <a:pt x="49" y="10"/>
                    </a:lnTo>
                    <a:close/>
                    <a:moveTo>
                      <a:pt x="36" y="6"/>
                    </a:moveTo>
                    <a:lnTo>
                      <a:pt x="41" y="6"/>
                    </a:lnTo>
                    <a:lnTo>
                      <a:pt x="41" y="15"/>
                    </a:lnTo>
                    <a:lnTo>
                      <a:pt x="36" y="15"/>
                    </a:lnTo>
                    <a:lnTo>
                      <a:pt x="36" y="6"/>
                    </a:lnTo>
                    <a:close/>
                    <a:moveTo>
                      <a:pt x="26" y="6"/>
                    </a:moveTo>
                    <a:lnTo>
                      <a:pt x="32" y="6"/>
                    </a:lnTo>
                    <a:lnTo>
                      <a:pt x="32" y="15"/>
                    </a:lnTo>
                    <a:lnTo>
                      <a:pt x="26" y="15"/>
                    </a:lnTo>
                    <a:lnTo>
                      <a:pt x="26" y="6"/>
                    </a:lnTo>
                    <a:close/>
                    <a:moveTo>
                      <a:pt x="16" y="6"/>
                    </a:moveTo>
                    <a:lnTo>
                      <a:pt x="22" y="6"/>
                    </a:lnTo>
                    <a:lnTo>
                      <a:pt x="20" y="15"/>
                    </a:lnTo>
                    <a:lnTo>
                      <a:pt x="16" y="15"/>
                    </a:lnTo>
                    <a:lnTo>
                      <a:pt x="16" y="6"/>
                    </a:lnTo>
                    <a:close/>
                    <a:moveTo>
                      <a:pt x="6" y="6"/>
                    </a:moveTo>
                    <a:lnTo>
                      <a:pt x="12" y="6"/>
                    </a:lnTo>
                    <a:lnTo>
                      <a:pt x="12" y="15"/>
                    </a:lnTo>
                    <a:lnTo>
                      <a:pt x="6" y="15"/>
                    </a:lnTo>
                    <a:lnTo>
                      <a:pt x="6" y="6"/>
                    </a:lnTo>
                    <a:close/>
                    <a:moveTo>
                      <a:pt x="41" y="60"/>
                    </a:moveTo>
                    <a:lnTo>
                      <a:pt x="6" y="60"/>
                    </a:lnTo>
                    <a:lnTo>
                      <a:pt x="6" y="49"/>
                    </a:lnTo>
                    <a:lnTo>
                      <a:pt x="41" y="51"/>
                    </a:lnTo>
                    <a:lnTo>
                      <a:pt x="41" y="60"/>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47" name="Freeform 599"/>
              <p:cNvSpPr/>
              <p:nvPr/>
            </p:nvSpPr>
            <p:spPr bwMode="auto">
              <a:xfrm>
                <a:off x="4495" y="1218"/>
                <a:ext cx="244" cy="148"/>
              </a:xfrm>
              <a:custGeom>
                <a:gdLst>
                  <a:gd name="T0" fmla="*/ 18 w 244"/>
                  <a:gd name="T1" fmla="*/ 76 h 148"/>
                  <a:gd name="T2" fmla="*/ 18 w 244"/>
                  <a:gd name="T3" fmla="*/ 52 h 148"/>
                  <a:gd name="T4" fmla="*/ 76 w 244"/>
                  <a:gd name="T5" fmla="*/ 25 h 148"/>
                  <a:gd name="T6" fmla="*/ 76 w 244"/>
                  <a:gd name="T7" fmla="*/ 76 h 148"/>
                  <a:gd name="T8" fmla="*/ 84 w 244"/>
                  <a:gd name="T9" fmla="*/ 76 h 148"/>
                  <a:gd name="T10" fmla="*/ 84 w 244"/>
                  <a:gd name="T11" fmla="*/ 52 h 148"/>
                  <a:gd name="T12" fmla="*/ 143 w 244"/>
                  <a:gd name="T13" fmla="*/ 25 h 148"/>
                  <a:gd name="T14" fmla="*/ 143 w 244"/>
                  <a:gd name="T15" fmla="*/ 76 h 148"/>
                  <a:gd name="T16" fmla="*/ 162 w 244"/>
                  <a:gd name="T17" fmla="*/ 76 h 148"/>
                  <a:gd name="T18" fmla="*/ 162 w 244"/>
                  <a:gd name="T19" fmla="*/ 0 h 148"/>
                  <a:gd name="T20" fmla="*/ 188 w 244"/>
                  <a:gd name="T21" fmla="*/ 0 h 148"/>
                  <a:gd name="T22" fmla="*/ 188 w 244"/>
                  <a:gd name="T23" fmla="*/ 76 h 148"/>
                  <a:gd name="T24" fmla="*/ 197 w 244"/>
                  <a:gd name="T25" fmla="*/ 76 h 148"/>
                  <a:gd name="T26" fmla="*/ 197 w 244"/>
                  <a:gd name="T27" fmla="*/ 0 h 148"/>
                  <a:gd name="T28" fmla="*/ 223 w 244"/>
                  <a:gd name="T29" fmla="*/ 0 h 148"/>
                  <a:gd name="T30" fmla="*/ 223 w 244"/>
                  <a:gd name="T31" fmla="*/ 76 h 148"/>
                  <a:gd name="T32" fmla="*/ 244 w 244"/>
                  <a:gd name="T33" fmla="*/ 76 h 148"/>
                  <a:gd name="T34" fmla="*/ 244 w 244"/>
                  <a:gd name="T35" fmla="*/ 148 h 148"/>
                  <a:gd name="T36" fmla="*/ 0 w 244"/>
                  <a:gd name="T37" fmla="*/ 148 h 148"/>
                  <a:gd name="T38" fmla="*/ 0 w 244"/>
                  <a:gd name="T39" fmla="*/ 76 h 148"/>
                  <a:gd name="T40" fmla="*/ 18 w 244"/>
                  <a:gd name="T41" fmla="*/ 76 h 14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44" h="148">
                    <a:moveTo>
                      <a:pt x="18" y="76"/>
                    </a:moveTo>
                    <a:lnTo>
                      <a:pt x="18" y="52"/>
                    </a:lnTo>
                    <a:lnTo>
                      <a:pt x="76" y="25"/>
                    </a:lnTo>
                    <a:lnTo>
                      <a:pt x="76" y="76"/>
                    </a:lnTo>
                    <a:lnTo>
                      <a:pt x="84" y="76"/>
                    </a:lnTo>
                    <a:lnTo>
                      <a:pt x="84" y="52"/>
                    </a:lnTo>
                    <a:lnTo>
                      <a:pt x="143" y="25"/>
                    </a:lnTo>
                    <a:lnTo>
                      <a:pt x="143" y="76"/>
                    </a:lnTo>
                    <a:lnTo>
                      <a:pt x="162" y="76"/>
                    </a:lnTo>
                    <a:lnTo>
                      <a:pt x="162" y="0"/>
                    </a:lnTo>
                    <a:lnTo>
                      <a:pt x="188" y="0"/>
                    </a:lnTo>
                    <a:lnTo>
                      <a:pt x="188" y="76"/>
                    </a:lnTo>
                    <a:lnTo>
                      <a:pt x="197" y="76"/>
                    </a:lnTo>
                    <a:lnTo>
                      <a:pt x="197" y="0"/>
                    </a:lnTo>
                    <a:lnTo>
                      <a:pt x="223" y="0"/>
                    </a:lnTo>
                    <a:lnTo>
                      <a:pt x="223" y="76"/>
                    </a:lnTo>
                    <a:lnTo>
                      <a:pt x="244" y="76"/>
                    </a:lnTo>
                    <a:lnTo>
                      <a:pt x="244" y="148"/>
                    </a:lnTo>
                    <a:lnTo>
                      <a:pt x="0" y="148"/>
                    </a:lnTo>
                    <a:lnTo>
                      <a:pt x="0" y="76"/>
                    </a:lnTo>
                    <a:lnTo>
                      <a:pt x="18" y="76"/>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48" name="Freeform 600"/>
              <p:cNvSpPr/>
              <p:nvPr/>
            </p:nvSpPr>
            <p:spPr bwMode="auto">
              <a:xfrm>
                <a:off x="3752" y="2283"/>
                <a:ext cx="59" cy="30"/>
              </a:xfrm>
              <a:custGeom>
                <a:gdLst>
                  <a:gd name="T0" fmla="*/ 30 w 30"/>
                  <a:gd name="T1" fmla="*/ 0 h 15"/>
                  <a:gd name="T2" fmla="*/ 17 w 30"/>
                  <a:gd name="T3" fmla="*/ 0 h 15"/>
                  <a:gd name="T4" fmla="*/ 0 w 30"/>
                  <a:gd name="T5" fmla="*/ 15 h 15"/>
                  <a:gd name="T6" fmla="*/ 30 w 30"/>
                  <a:gd name="T7" fmla="*/ 15 h 15"/>
                  <a:gd name="T8" fmla="*/ 30 w 30"/>
                  <a:gd name="T9" fmla="*/ 0 h 15"/>
                </a:gdLst>
                <a:cxnLst>
                  <a:cxn ang="0">
                    <a:pos x="T0" y="T1"/>
                  </a:cxn>
                  <a:cxn ang="0">
                    <a:pos x="T2" y="T3"/>
                  </a:cxn>
                  <a:cxn ang="0">
                    <a:pos x="T4" y="T5"/>
                  </a:cxn>
                  <a:cxn ang="0">
                    <a:pos x="T6" y="T7"/>
                  </a:cxn>
                  <a:cxn ang="0">
                    <a:pos x="T8" y="T9"/>
                  </a:cxn>
                </a:cxnLst>
                <a:rect l="0" t="0" r="r" b="b"/>
                <a:pathLst>
                  <a:path w="30" h="15">
                    <a:moveTo>
                      <a:pt x="30" y="0"/>
                    </a:moveTo>
                    <a:cubicBezTo>
                      <a:pt x="30" y="0"/>
                      <a:pt x="28" y="0"/>
                      <a:pt x="17" y="0"/>
                    </a:cubicBezTo>
                    <a:cubicBezTo>
                      <a:pt x="5" y="0"/>
                      <a:pt x="0" y="15"/>
                      <a:pt x="0" y="15"/>
                    </a:cubicBezTo>
                    <a:cubicBezTo>
                      <a:pt x="30" y="15"/>
                      <a:pt x="30" y="15"/>
                      <a:pt x="30" y="15"/>
                    </a:cubicBezTo>
                    <a:lnTo>
                      <a:pt x="30" y="0"/>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49" name="Freeform 601"/>
              <p:cNvSpPr>
                <a:spLocks noEditPoints="1"/>
              </p:cNvSpPr>
              <p:nvPr/>
            </p:nvSpPr>
            <p:spPr bwMode="auto">
              <a:xfrm>
                <a:off x="3713" y="2318"/>
                <a:ext cx="203" cy="61"/>
              </a:xfrm>
              <a:custGeom>
                <a:gdLst>
                  <a:gd name="T0" fmla="*/ 102 w 104"/>
                  <a:gd name="T1" fmla="*/ 24 h 31"/>
                  <a:gd name="T2" fmla="*/ 102 w 104"/>
                  <a:gd name="T3" fmla="*/ 21 h 31"/>
                  <a:gd name="T4" fmla="*/ 102 w 104"/>
                  <a:gd name="T5" fmla="*/ 9 h 31"/>
                  <a:gd name="T6" fmla="*/ 92 w 104"/>
                  <a:gd name="T7" fmla="*/ 0 h 31"/>
                  <a:gd name="T8" fmla="*/ 12 w 104"/>
                  <a:gd name="T9" fmla="*/ 0 h 31"/>
                  <a:gd name="T10" fmla="*/ 3 w 104"/>
                  <a:gd name="T11" fmla="*/ 9 h 31"/>
                  <a:gd name="T12" fmla="*/ 3 w 104"/>
                  <a:gd name="T13" fmla="*/ 21 h 31"/>
                  <a:gd name="T14" fmla="*/ 3 w 104"/>
                  <a:gd name="T15" fmla="*/ 22 h 31"/>
                  <a:gd name="T16" fmla="*/ 0 w 104"/>
                  <a:gd name="T17" fmla="*/ 26 h 31"/>
                  <a:gd name="T18" fmla="*/ 3 w 104"/>
                  <a:gd name="T19" fmla="*/ 29 h 31"/>
                  <a:gd name="T20" fmla="*/ 7 w 104"/>
                  <a:gd name="T21" fmla="*/ 29 h 31"/>
                  <a:gd name="T22" fmla="*/ 12 w 104"/>
                  <a:gd name="T23" fmla="*/ 31 h 31"/>
                  <a:gd name="T24" fmla="*/ 14 w 104"/>
                  <a:gd name="T25" fmla="*/ 31 h 31"/>
                  <a:gd name="T26" fmla="*/ 13 w 104"/>
                  <a:gd name="T27" fmla="*/ 27 h 31"/>
                  <a:gd name="T28" fmla="*/ 25 w 104"/>
                  <a:gd name="T29" fmla="*/ 15 h 31"/>
                  <a:gd name="T30" fmla="*/ 36 w 104"/>
                  <a:gd name="T31" fmla="*/ 27 h 31"/>
                  <a:gd name="T32" fmla="*/ 35 w 104"/>
                  <a:gd name="T33" fmla="*/ 31 h 31"/>
                  <a:gd name="T34" fmla="*/ 68 w 104"/>
                  <a:gd name="T35" fmla="*/ 31 h 31"/>
                  <a:gd name="T36" fmla="*/ 67 w 104"/>
                  <a:gd name="T37" fmla="*/ 27 h 31"/>
                  <a:gd name="T38" fmla="*/ 79 w 104"/>
                  <a:gd name="T39" fmla="*/ 15 h 31"/>
                  <a:gd name="T40" fmla="*/ 91 w 104"/>
                  <a:gd name="T41" fmla="*/ 27 h 31"/>
                  <a:gd name="T42" fmla="*/ 90 w 104"/>
                  <a:gd name="T43" fmla="*/ 31 h 31"/>
                  <a:gd name="T44" fmla="*/ 92 w 104"/>
                  <a:gd name="T45" fmla="*/ 31 h 31"/>
                  <a:gd name="T46" fmla="*/ 98 w 104"/>
                  <a:gd name="T47" fmla="*/ 29 h 31"/>
                  <a:gd name="T48" fmla="*/ 99 w 104"/>
                  <a:gd name="T49" fmla="*/ 29 h 31"/>
                  <a:gd name="T50" fmla="*/ 101 w 104"/>
                  <a:gd name="T51" fmla="*/ 29 h 31"/>
                  <a:gd name="T52" fmla="*/ 104 w 104"/>
                  <a:gd name="T53" fmla="*/ 26 h 31"/>
                  <a:gd name="T54" fmla="*/ 102 w 104"/>
                  <a:gd name="T55" fmla="*/ 24 h 31"/>
                  <a:gd name="T56" fmla="*/ 5 w 104"/>
                  <a:gd name="T57" fmla="*/ 19 h 31"/>
                  <a:gd name="T58" fmla="*/ 4 w 104"/>
                  <a:gd name="T59" fmla="*/ 14 h 31"/>
                  <a:gd name="T60" fmla="*/ 5 w 104"/>
                  <a:gd name="T61" fmla="*/ 10 h 31"/>
                  <a:gd name="T62" fmla="*/ 6 w 104"/>
                  <a:gd name="T63" fmla="*/ 14 h 31"/>
                  <a:gd name="T64" fmla="*/ 5 w 104"/>
                  <a:gd name="T65" fmla="*/ 19 h 31"/>
                  <a:gd name="T66" fmla="*/ 47 w 104"/>
                  <a:gd name="T67" fmla="*/ 7 h 31"/>
                  <a:gd name="T68" fmla="*/ 46 w 104"/>
                  <a:gd name="T69" fmla="*/ 8 h 31"/>
                  <a:gd name="T70" fmla="*/ 38 w 104"/>
                  <a:gd name="T71" fmla="*/ 8 h 31"/>
                  <a:gd name="T72" fmla="*/ 37 w 104"/>
                  <a:gd name="T73" fmla="*/ 7 h 31"/>
                  <a:gd name="T74" fmla="*/ 37 w 104"/>
                  <a:gd name="T75" fmla="*/ 6 h 31"/>
                  <a:gd name="T76" fmla="*/ 38 w 104"/>
                  <a:gd name="T77" fmla="*/ 5 h 31"/>
                  <a:gd name="T78" fmla="*/ 46 w 104"/>
                  <a:gd name="T79" fmla="*/ 5 h 31"/>
                  <a:gd name="T80" fmla="*/ 47 w 104"/>
                  <a:gd name="T81" fmla="*/ 6 h 31"/>
                  <a:gd name="T82" fmla="*/ 47 w 104"/>
                  <a:gd name="T83" fmla="*/ 7 h 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04" h="31">
                    <a:moveTo>
                      <a:pt x="102" y="24"/>
                    </a:moveTo>
                    <a:cubicBezTo>
                      <a:pt x="102" y="23"/>
                      <a:pt x="102" y="22"/>
                      <a:pt x="102" y="21"/>
                    </a:cubicBezTo>
                    <a:cubicBezTo>
                      <a:pt x="102" y="9"/>
                      <a:pt x="102" y="9"/>
                      <a:pt x="102" y="9"/>
                    </a:cubicBezTo>
                    <a:cubicBezTo>
                      <a:pt x="102" y="4"/>
                      <a:pt x="98" y="0"/>
                      <a:pt x="92" y="0"/>
                    </a:cubicBezTo>
                    <a:cubicBezTo>
                      <a:pt x="12" y="0"/>
                      <a:pt x="12" y="0"/>
                      <a:pt x="12" y="0"/>
                    </a:cubicBezTo>
                    <a:cubicBezTo>
                      <a:pt x="7" y="0"/>
                      <a:pt x="3" y="4"/>
                      <a:pt x="3" y="9"/>
                    </a:cubicBezTo>
                    <a:cubicBezTo>
                      <a:pt x="3" y="21"/>
                      <a:pt x="3" y="21"/>
                      <a:pt x="3" y="21"/>
                    </a:cubicBezTo>
                    <a:cubicBezTo>
                      <a:pt x="3" y="21"/>
                      <a:pt x="3" y="22"/>
                      <a:pt x="3" y="22"/>
                    </a:cubicBezTo>
                    <a:cubicBezTo>
                      <a:pt x="1" y="23"/>
                      <a:pt x="0" y="24"/>
                      <a:pt x="0" y="26"/>
                    </a:cubicBezTo>
                    <a:cubicBezTo>
                      <a:pt x="0" y="28"/>
                      <a:pt x="1" y="29"/>
                      <a:pt x="3" y="29"/>
                    </a:cubicBezTo>
                    <a:cubicBezTo>
                      <a:pt x="7" y="29"/>
                      <a:pt x="7" y="29"/>
                      <a:pt x="7" y="29"/>
                    </a:cubicBezTo>
                    <a:cubicBezTo>
                      <a:pt x="9" y="30"/>
                      <a:pt x="10" y="31"/>
                      <a:pt x="12" y="31"/>
                    </a:cubicBezTo>
                    <a:cubicBezTo>
                      <a:pt x="14" y="31"/>
                      <a:pt x="14" y="31"/>
                      <a:pt x="14" y="31"/>
                    </a:cubicBezTo>
                    <a:cubicBezTo>
                      <a:pt x="13" y="29"/>
                      <a:pt x="13" y="28"/>
                      <a:pt x="13" y="27"/>
                    </a:cubicBezTo>
                    <a:cubicBezTo>
                      <a:pt x="13" y="20"/>
                      <a:pt x="18" y="15"/>
                      <a:pt x="25" y="15"/>
                    </a:cubicBezTo>
                    <a:cubicBezTo>
                      <a:pt x="31" y="15"/>
                      <a:pt x="36" y="20"/>
                      <a:pt x="36" y="27"/>
                    </a:cubicBezTo>
                    <a:cubicBezTo>
                      <a:pt x="36" y="28"/>
                      <a:pt x="36" y="29"/>
                      <a:pt x="35" y="31"/>
                    </a:cubicBezTo>
                    <a:cubicBezTo>
                      <a:pt x="68" y="31"/>
                      <a:pt x="68" y="31"/>
                      <a:pt x="68" y="31"/>
                    </a:cubicBezTo>
                    <a:cubicBezTo>
                      <a:pt x="68" y="29"/>
                      <a:pt x="67" y="28"/>
                      <a:pt x="67" y="27"/>
                    </a:cubicBezTo>
                    <a:cubicBezTo>
                      <a:pt x="67" y="20"/>
                      <a:pt x="73" y="15"/>
                      <a:pt x="79" y="15"/>
                    </a:cubicBezTo>
                    <a:cubicBezTo>
                      <a:pt x="85" y="15"/>
                      <a:pt x="91" y="20"/>
                      <a:pt x="91" y="27"/>
                    </a:cubicBezTo>
                    <a:cubicBezTo>
                      <a:pt x="91" y="28"/>
                      <a:pt x="90" y="29"/>
                      <a:pt x="90" y="31"/>
                    </a:cubicBezTo>
                    <a:cubicBezTo>
                      <a:pt x="92" y="31"/>
                      <a:pt x="92" y="31"/>
                      <a:pt x="92" y="31"/>
                    </a:cubicBezTo>
                    <a:cubicBezTo>
                      <a:pt x="95" y="31"/>
                      <a:pt x="97" y="30"/>
                      <a:pt x="98" y="29"/>
                    </a:cubicBezTo>
                    <a:cubicBezTo>
                      <a:pt x="99" y="29"/>
                      <a:pt x="99" y="29"/>
                      <a:pt x="99" y="29"/>
                    </a:cubicBezTo>
                    <a:cubicBezTo>
                      <a:pt x="101" y="29"/>
                      <a:pt x="101" y="29"/>
                      <a:pt x="101" y="29"/>
                    </a:cubicBezTo>
                    <a:cubicBezTo>
                      <a:pt x="103" y="29"/>
                      <a:pt x="104" y="27"/>
                      <a:pt x="104" y="26"/>
                    </a:cubicBezTo>
                    <a:cubicBezTo>
                      <a:pt x="104" y="25"/>
                      <a:pt x="103" y="24"/>
                      <a:pt x="102" y="24"/>
                    </a:cubicBezTo>
                    <a:close/>
                    <a:moveTo>
                      <a:pt x="5" y="19"/>
                    </a:moveTo>
                    <a:cubicBezTo>
                      <a:pt x="5" y="19"/>
                      <a:pt x="4" y="17"/>
                      <a:pt x="4" y="14"/>
                    </a:cubicBezTo>
                    <a:cubicBezTo>
                      <a:pt x="4" y="12"/>
                      <a:pt x="5" y="10"/>
                      <a:pt x="5" y="10"/>
                    </a:cubicBezTo>
                    <a:cubicBezTo>
                      <a:pt x="6" y="10"/>
                      <a:pt x="6" y="12"/>
                      <a:pt x="6" y="14"/>
                    </a:cubicBezTo>
                    <a:cubicBezTo>
                      <a:pt x="6" y="17"/>
                      <a:pt x="6" y="19"/>
                      <a:pt x="5" y="19"/>
                    </a:cubicBezTo>
                    <a:close/>
                    <a:moveTo>
                      <a:pt x="47" y="7"/>
                    </a:moveTo>
                    <a:cubicBezTo>
                      <a:pt x="47" y="8"/>
                      <a:pt x="46" y="8"/>
                      <a:pt x="46" y="8"/>
                    </a:cubicBezTo>
                    <a:cubicBezTo>
                      <a:pt x="38" y="8"/>
                      <a:pt x="38" y="8"/>
                      <a:pt x="38" y="8"/>
                    </a:cubicBezTo>
                    <a:cubicBezTo>
                      <a:pt x="37" y="8"/>
                      <a:pt x="37" y="8"/>
                      <a:pt x="37" y="7"/>
                    </a:cubicBezTo>
                    <a:cubicBezTo>
                      <a:pt x="37" y="6"/>
                      <a:pt x="37" y="6"/>
                      <a:pt x="37" y="6"/>
                    </a:cubicBezTo>
                    <a:cubicBezTo>
                      <a:pt x="37" y="5"/>
                      <a:pt x="37" y="5"/>
                      <a:pt x="38" y="5"/>
                    </a:cubicBezTo>
                    <a:cubicBezTo>
                      <a:pt x="46" y="5"/>
                      <a:pt x="46" y="5"/>
                      <a:pt x="46" y="5"/>
                    </a:cubicBezTo>
                    <a:cubicBezTo>
                      <a:pt x="46" y="5"/>
                      <a:pt x="47" y="5"/>
                      <a:pt x="47" y="6"/>
                    </a:cubicBezTo>
                    <a:lnTo>
                      <a:pt x="47" y="7"/>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50" name="Freeform 602"/>
              <p:cNvSpPr>
                <a:spLocks noEditPoints="1"/>
              </p:cNvSpPr>
              <p:nvPr/>
            </p:nvSpPr>
            <p:spPr bwMode="auto">
              <a:xfrm>
                <a:off x="3742" y="2352"/>
                <a:ext cx="37" cy="37"/>
              </a:xfrm>
              <a:custGeom>
                <a:gdLst>
                  <a:gd name="T0" fmla="*/ 10 w 19"/>
                  <a:gd name="T1" fmla="*/ 0 h 19"/>
                  <a:gd name="T2" fmla="*/ 0 w 19"/>
                  <a:gd name="T3" fmla="*/ 10 h 19"/>
                  <a:gd name="T4" fmla="*/ 10 w 19"/>
                  <a:gd name="T5" fmla="*/ 19 h 19"/>
                  <a:gd name="T6" fmla="*/ 19 w 19"/>
                  <a:gd name="T7" fmla="*/ 10 h 19"/>
                  <a:gd name="T8" fmla="*/ 10 w 19"/>
                  <a:gd name="T9" fmla="*/ 0 h 19"/>
                  <a:gd name="T10" fmla="*/ 10 w 19"/>
                  <a:gd name="T11" fmla="*/ 14 h 19"/>
                  <a:gd name="T12" fmla="*/ 5 w 19"/>
                  <a:gd name="T13" fmla="*/ 10 h 19"/>
                  <a:gd name="T14" fmla="*/ 10 w 19"/>
                  <a:gd name="T15" fmla="*/ 5 h 19"/>
                  <a:gd name="T16" fmla="*/ 14 w 19"/>
                  <a:gd name="T17" fmla="*/ 10 h 19"/>
                  <a:gd name="T18" fmla="*/ 10 w 19"/>
                  <a:gd name="T19" fmla="*/ 14 h 1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 h="19">
                    <a:moveTo>
                      <a:pt x="10" y="0"/>
                    </a:moveTo>
                    <a:cubicBezTo>
                      <a:pt x="4" y="0"/>
                      <a:pt x="0" y="4"/>
                      <a:pt x="0" y="10"/>
                    </a:cubicBezTo>
                    <a:cubicBezTo>
                      <a:pt x="0" y="15"/>
                      <a:pt x="4" y="19"/>
                      <a:pt x="10" y="19"/>
                    </a:cubicBezTo>
                    <a:cubicBezTo>
                      <a:pt x="15" y="19"/>
                      <a:pt x="19" y="15"/>
                      <a:pt x="19" y="10"/>
                    </a:cubicBezTo>
                    <a:cubicBezTo>
                      <a:pt x="19" y="4"/>
                      <a:pt x="15" y="0"/>
                      <a:pt x="10" y="0"/>
                    </a:cubicBezTo>
                    <a:close/>
                    <a:moveTo>
                      <a:pt x="10" y="14"/>
                    </a:moveTo>
                    <a:cubicBezTo>
                      <a:pt x="7" y="14"/>
                      <a:pt x="5" y="12"/>
                      <a:pt x="5" y="10"/>
                    </a:cubicBezTo>
                    <a:cubicBezTo>
                      <a:pt x="5" y="7"/>
                      <a:pt x="7" y="5"/>
                      <a:pt x="10" y="5"/>
                    </a:cubicBezTo>
                    <a:cubicBezTo>
                      <a:pt x="12" y="5"/>
                      <a:pt x="14" y="7"/>
                      <a:pt x="14" y="10"/>
                    </a:cubicBezTo>
                    <a:cubicBezTo>
                      <a:pt x="14" y="12"/>
                      <a:pt x="12" y="14"/>
                      <a:pt x="10" y="14"/>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51" name="Freeform 603"/>
              <p:cNvSpPr>
                <a:spLocks noEditPoints="1"/>
              </p:cNvSpPr>
              <p:nvPr/>
            </p:nvSpPr>
            <p:spPr bwMode="auto">
              <a:xfrm>
                <a:off x="3850" y="2352"/>
                <a:ext cx="35" cy="37"/>
              </a:xfrm>
              <a:custGeom>
                <a:gdLst>
                  <a:gd name="T0" fmla="*/ 9 w 18"/>
                  <a:gd name="T1" fmla="*/ 0 h 19"/>
                  <a:gd name="T2" fmla="*/ 0 w 18"/>
                  <a:gd name="T3" fmla="*/ 10 h 19"/>
                  <a:gd name="T4" fmla="*/ 9 w 18"/>
                  <a:gd name="T5" fmla="*/ 19 h 19"/>
                  <a:gd name="T6" fmla="*/ 18 w 18"/>
                  <a:gd name="T7" fmla="*/ 10 h 19"/>
                  <a:gd name="T8" fmla="*/ 9 w 18"/>
                  <a:gd name="T9" fmla="*/ 0 h 19"/>
                  <a:gd name="T10" fmla="*/ 9 w 18"/>
                  <a:gd name="T11" fmla="*/ 14 h 19"/>
                  <a:gd name="T12" fmla="*/ 5 w 18"/>
                  <a:gd name="T13" fmla="*/ 10 h 19"/>
                  <a:gd name="T14" fmla="*/ 9 w 18"/>
                  <a:gd name="T15" fmla="*/ 5 h 19"/>
                  <a:gd name="T16" fmla="*/ 13 w 18"/>
                  <a:gd name="T17" fmla="*/ 10 h 19"/>
                  <a:gd name="T18" fmla="*/ 9 w 18"/>
                  <a:gd name="T19" fmla="*/ 14 h 1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 h="19">
                    <a:moveTo>
                      <a:pt x="9" y="0"/>
                    </a:moveTo>
                    <a:cubicBezTo>
                      <a:pt x="4" y="0"/>
                      <a:pt x="0" y="4"/>
                      <a:pt x="0" y="10"/>
                    </a:cubicBezTo>
                    <a:cubicBezTo>
                      <a:pt x="0" y="15"/>
                      <a:pt x="4" y="19"/>
                      <a:pt x="9" y="19"/>
                    </a:cubicBezTo>
                    <a:cubicBezTo>
                      <a:pt x="14" y="19"/>
                      <a:pt x="18" y="15"/>
                      <a:pt x="18" y="10"/>
                    </a:cubicBezTo>
                    <a:cubicBezTo>
                      <a:pt x="18" y="4"/>
                      <a:pt x="14" y="0"/>
                      <a:pt x="9" y="0"/>
                    </a:cubicBezTo>
                    <a:close/>
                    <a:moveTo>
                      <a:pt x="9" y="14"/>
                    </a:moveTo>
                    <a:cubicBezTo>
                      <a:pt x="7" y="14"/>
                      <a:pt x="5" y="12"/>
                      <a:pt x="5" y="10"/>
                    </a:cubicBezTo>
                    <a:cubicBezTo>
                      <a:pt x="5" y="7"/>
                      <a:pt x="7" y="5"/>
                      <a:pt x="9" y="5"/>
                    </a:cubicBezTo>
                    <a:cubicBezTo>
                      <a:pt x="11" y="5"/>
                      <a:pt x="13" y="7"/>
                      <a:pt x="13" y="10"/>
                    </a:cubicBezTo>
                    <a:cubicBezTo>
                      <a:pt x="13" y="12"/>
                      <a:pt x="11" y="14"/>
                      <a:pt x="9" y="14"/>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52" name="Freeform 604"/>
              <p:cNvSpPr/>
              <p:nvPr/>
            </p:nvSpPr>
            <p:spPr bwMode="auto">
              <a:xfrm>
                <a:off x="4342" y="3376"/>
                <a:ext cx="88" cy="43"/>
              </a:xfrm>
              <a:custGeom>
                <a:gdLst>
                  <a:gd name="T0" fmla="*/ 45 w 45"/>
                  <a:gd name="T1" fmla="*/ 0 h 22"/>
                  <a:gd name="T2" fmla="*/ 25 w 45"/>
                  <a:gd name="T3" fmla="*/ 0 h 22"/>
                  <a:gd name="T4" fmla="*/ 0 w 45"/>
                  <a:gd name="T5" fmla="*/ 22 h 22"/>
                  <a:gd name="T6" fmla="*/ 45 w 45"/>
                  <a:gd name="T7" fmla="*/ 22 h 22"/>
                  <a:gd name="T8" fmla="*/ 45 w 45"/>
                  <a:gd name="T9" fmla="*/ 0 h 22"/>
                </a:gdLst>
                <a:cxnLst>
                  <a:cxn ang="0">
                    <a:pos x="T0" y="T1"/>
                  </a:cxn>
                  <a:cxn ang="0">
                    <a:pos x="T2" y="T3"/>
                  </a:cxn>
                  <a:cxn ang="0">
                    <a:pos x="T4" y="T5"/>
                  </a:cxn>
                  <a:cxn ang="0">
                    <a:pos x="T6" y="T7"/>
                  </a:cxn>
                  <a:cxn ang="0">
                    <a:pos x="T8" y="T9"/>
                  </a:cxn>
                </a:cxnLst>
                <a:rect l="0" t="0" r="r" b="b"/>
                <a:pathLst>
                  <a:path w="45" h="22">
                    <a:moveTo>
                      <a:pt x="45" y="0"/>
                    </a:moveTo>
                    <a:cubicBezTo>
                      <a:pt x="45" y="0"/>
                      <a:pt x="43" y="0"/>
                      <a:pt x="25" y="0"/>
                    </a:cubicBezTo>
                    <a:cubicBezTo>
                      <a:pt x="7" y="0"/>
                      <a:pt x="0" y="22"/>
                      <a:pt x="0" y="22"/>
                    </a:cubicBezTo>
                    <a:cubicBezTo>
                      <a:pt x="45" y="22"/>
                      <a:pt x="45" y="22"/>
                      <a:pt x="45" y="22"/>
                    </a:cubicBezTo>
                    <a:lnTo>
                      <a:pt x="45" y="0"/>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53" name="Freeform 605"/>
              <p:cNvSpPr>
                <a:spLocks noEditPoints="1"/>
              </p:cNvSpPr>
              <p:nvPr/>
            </p:nvSpPr>
            <p:spPr bwMode="auto">
              <a:xfrm>
                <a:off x="4282" y="3427"/>
                <a:ext cx="309" cy="92"/>
              </a:xfrm>
              <a:custGeom>
                <a:gdLst>
                  <a:gd name="T0" fmla="*/ 155 w 158"/>
                  <a:gd name="T1" fmla="*/ 37 h 47"/>
                  <a:gd name="T2" fmla="*/ 156 w 158"/>
                  <a:gd name="T3" fmla="*/ 33 h 47"/>
                  <a:gd name="T4" fmla="*/ 156 w 158"/>
                  <a:gd name="T5" fmla="*/ 15 h 47"/>
                  <a:gd name="T6" fmla="*/ 141 w 158"/>
                  <a:gd name="T7" fmla="*/ 0 h 47"/>
                  <a:gd name="T8" fmla="*/ 19 w 158"/>
                  <a:gd name="T9" fmla="*/ 0 h 47"/>
                  <a:gd name="T10" fmla="*/ 4 w 158"/>
                  <a:gd name="T11" fmla="*/ 15 h 47"/>
                  <a:gd name="T12" fmla="*/ 4 w 158"/>
                  <a:gd name="T13" fmla="*/ 33 h 47"/>
                  <a:gd name="T14" fmla="*/ 4 w 158"/>
                  <a:gd name="T15" fmla="*/ 35 h 47"/>
                  <a:gd name="T16" fmla="*/ 0 w 158"/>
                  <a:gd name="T17" fmla="*/ 40 h 47"/>
                  <a:gd name="T18" fmla="*/ 5 w 158"/>
                  <a:gd name="T19" fmla="*/ 45 h 47"/>
                  <a:gd name="T20" fmla="*/ 11 w 158"/>
                  <a:gd name="T21" fmla="*/ 45 h 47"/>
                  <a:gd name="T22" fmla="*/ 19 w 158"/>
                  <a:gd name="T23" fmla="*/ 47 h 47"/>
                  <a:gd name="T24" fmla="*/ 21 w 158"/>
                  <a:gd name="T25" fmla="*/ 47 h 47"/>
                  <a:gd name="T26" fmla="*/ 20 w 158"/>
                  <a:gd name="T27" fmla="*/ 41 h 47"/>
                  <a:gd name="T28" fmla="*/ 37 w 158"/>
                  <a:gd name="T29" fmla="*/ 24 h 47"/>
                  <a:gd name="T30" fmla="*/ 55 w 158"/>
                  <a:gd name="T31" fmla="*/ 41 h 47"/>
                  <a:gd name="T32" fmla="*/ 54 w 158"/>
                  <a:gd name="T33" fmla="*/ 47 h 47"/>
                  <a:gd name="T34" fmla="*/ 104 w 158"/>
                  <a:gd name="T35" fmla="*/ 47 h 47"/>
                  <a:gd name="T36" fmla="*/ 103 w 158"/>
                  <a:gd name="T37" fmla="*/ 41 h 47"/>
                  <a:gd name="T38" fmla="*/ 120 w 158"/>
                  <a:gd name="T39" fmla="*/ 24 h 47"/>
                  <a:gd name="T40" fmla="*/ 138 w 158"/>
                  <a:gd name="T41" fmla="*/ 41 h 47"/>
                  <a:gd name="T42" fmla="*/ 137 w 158"/>
                  <a:gd name="T43" fmla="*/ 47 h 47"/>
                  <a:gd name="T44" fmla="*/ 141 w 158"/>
                  <a:gd name="T45" fmla="*/ 47 h 47"/>
                  <a:gd name="T46" fmla="*/ 150 w 158"/>
                  <a:gd name="T47" fmla="*/ 44 h 47"/>
                  <a:gd name="T48" fmla="*/ 151 w 158"/>
                  <a:gd name="T49" fmla="*/ 44 h 47"/>
                  <a:gd name="T50" fmla="*/ 154 w 158"/>
                  <a:gd name="T51" fmla="*/ 44 h 47"/>
                  <a:gd name="T52" fmla="*/ 158 w 158"/>
                  <a:gd name="T53" fmla="*/ 40 h 47"/>
                  <a:gd name="T54" fmla="*/ 155 w 158"/>
                  <a:gd name="T55" fmla="*/ 37 h 47"/>
                  <a:gd name="T56" fmla="*/ 8 w 158"/>
                  <a:gd name="T57" fmla="*/ 29 h 47"/>
                  <a:gd name="T58" fmla="*/ 6 w 158"/>
                  <a:gd name="T59" fmla="*/ 22 h 47"/>
                  <a:gd name="T60" fmla="*/ 8 w 158"/>
                  <a:gd name="T61" fmla="*/ 15 h 47"/>
                  <a:gd name="T62" fmla="*/ 9 w 158"/>
                  <a:gd name="T63" fmla="*/ 22 h 47"/>
                  <a:gd name="T64" fmla="*/ 8 w 158"/>
                  <a:gd name="T65" fmla="*/ 29 h 47"/>
                  <a:gd name="T66" fmla="*/ 71 w 158"/>
                  <a:gd name="T67" fmla="*/ 12 h 47"/>
                  <a:gd name="T68" fmla="*/ 70 w 158"/>
                  <a:gd name="T69" fmla="*/ 13 h 47"/>
                  <a:gd name="T70" fmla="*/ 57 w 158"/>
                  <a:gd name="T71" fmla="*/ 13 h 47"/>
                  <a:gd name="T72" fmla="*/ 56 w 158"/>
                  <a:gd name="T73" fmla="*/ 12 h 47"/>
                  <a:gd name="T74" fmla="*/ 56 w 158"/>
                  <a:gd name="T75" fmla="*/ 10 h 47"/>
                  <a:gd name="T76" fmla="*/ 57 w 158"/>
                  <a:gd name="T77" fmla="*/ 8 h 47"/>
                  <a:gd name="T78" fmla="*/ 70 w 158"/>
                  <a:gd name="T79" fmla="*/ 8 h 47"/>
                  <a:gd name="T80" fmla="*/ 71 w 158"/>
                  <a:gd name="T81" fmla="*/ 10 h 47"/>
                  <a:gd name="T82" fmla="*/ 71 w 158"/>
                  <a:gd name="T83" fmla="*/ 12 h 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58" h="47">
                    <a:moveTo>
                      <a:pt x="155" y="37"/>
                    </a:moveTo>
                    <a:cubicBezTo>
                      <a:pt x="155" y="35"/>
                      <a:pt x="156" y="34"/>
                      <a:pt x="156" y="33"/>
                    </a:cubicBezTo>
                    <a:cubicBezTo>
                      <a:pt x="156" y="15"/>
                      <a:pt x="156" y="15"/>
                      <a:pt x="156" y="15"/>
                    </a:cubicBezTo>
                    <a:cubicBezTo>
                      <a:pt x="156" y="7"/>
                      <a:pt x="149" y="0"/>
                      <a:pt x="141" y="0"/>
                    </a:cubicBezTo>
                    <a:cubicBezTo>
                      <a:pt x="19" y="0"/>
                      <a:pt x="19" y="0"/>
                      <a:pt x="19" y="0"/>
                    </a:cubicBezTo>
                    <a:cubicBezTo>
                      <a:pt x="10" y="0"/>
                      <a:pt x="4" y="7"/>
                      <a:pt x="4" y="15"/>
                    </a:cubicBezTo>
                    <a:cubicBezTo>
                      <a:pt x="4" y="33"/>
                      <a:pt x="4" y="33"/>
                      <a:pt x="4" y="33"/>
                    </a:cubicBezTo>
                    <a:cubicBezTo>
                      <a:pt x="4" y="33"/>
                      <a:pt x="4" y="34"/>
                      <a:pt x="4" y="35"/>
                    </a:cubicBezTo>
                    <a:cubicBezTo>
                      <a:pt x="1" y="35"/>
                      <a:pt x="0" y="37"/>
                      <a:pt x="0" y="40"/>
                    </a:cubicBezTo>
                    <a:cubicBezTo>
                      <a:pt x="0" y="43"/>
                      <a:pt x="2" y="45"/>
                      <a:pt x="5" y="45"/>
                    </a:cubicBezTo>
                    <a:cubicBezTo>
                      <a:pt x="11" y="45"/>
                      <a:pt x="11" y="45"/>
                      <a:pt x="11" y="45"/>
                    </a:cubicBezTo>
                    <a:cubicBezTo>
                      <a:pt x="13" y="47"/>
                      <a:pt x="16" y="47"/>
                      <a:pt x="19" y="47"/>
                    </a:cubicBezTo>
                    <a:cubicBezTo>
                      <a:pt x="21" y="47"/>
                      <a:pt x="21" y="47"/>
                      <a:pt x="21" y="47"/>
                    </a:cubicBezTo>
                    <a:cubicBezTo>
                      <a:pt x="20" y="46"/>
                      <a:pt x="20" y="44"/>
                      <a:pt x="20" y="41"/>
                    </a:cubicBezTo>
                    <a:cubicBezTo>
                      <a:pt x="20" y="32"/>
                      <a:pt x="27" y="24"/>
                      <a:pt x="37" y="24"/>
                    </a:cubicBezTo>
                    <a:cubicBezTo>
                      <a:pt x="47" y="24"/>
                      <a:pt x="55" y="32"/>
                      <a:pt x="55" y="41"/>
                    </a:cubicBezTo>
                    <a:cubicBezTo>
                      <a:pt x="55" y="44"/>
                      <a:pt x="55" y="46"/>
                      <a:pt x="54" y="47"/>
                    </a:cubicBezTo>
                    <a:cubicBezTo>
                      <a:pt x="104" y="47"/>
                      <a:pt x="104" y="47"/>
                      <a:pt x="104" y="47"/>
                    </a:cubicBezTo>
                    <a:cubicBezTo>
                      <a:pt x="103" y="46"/>
                      <a:pt x="103" y="44"/>
                      <a:pt x="103" y="41"/>
                    </a:cubicBezTo>
                    <a:cubicBezTo>
                      <a:pt x="103" y="32"/>
                      <a:pt x="111" y="24"/>
                      <a:pt x="120" y="24"/>
                    </a:cubicBezTo>
                    <a:cubicBezTo>
                      <a:pt x="130" y="24"/>
                      <a:pt x="138" y="32"/>
                      <a:pt x="138" y="41"/>
                    </a:cubicBezTo>
                    <a:cubicBezTo>
                      <a:pt x="138" y="44"/>
                      <a:pt x="138" y="46"/>
                      <a:pt x="137" y="47"/>
                    </a:cubicBezTo>
                    <a:cubicBezTo>
                      <a:pt x="141" y="47"/>
                      <a:pt x="141" y="47"/>
                      <a:pt x="141" y="47"/>
                    </a:cubicBezTo>
                    <a:cubicBezTo>
                      <a:pt x="144" y="47"/>
                      <a:pt x="147" y="46"/>
                      <a:pt x="150" y="44"/>
                    </a:cubicBezTo>
                    <a:cubicBezTo>
                      <a:pt x="150" y="44"/>
                      <a:pt x="150" y="44"/>
                      <a:pt x="151" y="44"/>
                    </a:cubicBezTo>
                    <a:cubicBezTo>
                      <a:pt x="154" y="44"/>
                      <a:pt x="154" y="44"/>
                      <a:pt x="154" y="44"/>
                    </a:cubicBezTo>
                    <a:cubicBezTo>
                      <a:pt x="157" y="44"/>
                      <a:pt x="158" y="43"/>
                      <a:pt x="158" y="40"/>
                    </a:cubicBezTo>
                    <a:cubicBezTo>
                      <a:pt x="158" y="38"/>
                      <a:pt x="157" y="37"/>
                      <a:pt x="155" y="37"/>
                    </a:cubicBezTo>
                    <a:close/>
                    <a:moveTo>
                      <a:pt x="8" y="29"/>
                    </a:moveTo>
                    <a:cubicBezTo>
                      <a:pt x="7" y="29"/>
                      <a:pt x="6" y="26"/>
                      <a:pt x="6" y="22"/>
                    </a:cubicBezTo>
                    <a:cubicBezTo>
                      <a:pt x="6" y="18"/>
                      <a:pt x="7" y="15"/>
                      <a:pt x="8" y="15"/>
                    </a:cubicBezTo>
                    <a:cubicBezTo>
                      <a:pt x="9" y="15"/>
                      <a:pt x="9" y="18"/>
                      <a:pt x="9" y="22"/>
                    </a:cubicBezTo>
                    <a:cubicBezTo>
                      <a:pt x="9" y="26"/>
                      <a:pt x="9" y="29"/>
                      <a:pt x="8" y="29"/>
                    </a:cubicBezTo>
                    <a:close/>
                    <a:moveTo>
                      <a:pt x="71" y="12"/>
                    </a:moveTo>
                    <a:cubicBezTo>
                      <a:pt x="71" y="13"/>
                      <a:pt x="71" y="13"/>
                      <a:pt x="70" y="13"/>
                    </a:cubicBezTo>
                    <a:cubicBezTo>
                      <a:pt x="57" y="13"/>
                      <a:pt x="57" y="13"/>
                      <a:pt x="57" y="13"/>
                    </a:cubicBezTo>
                    <a:cubicBezTo>
                      <a:pt x="56" y="13"/>
                      <a:pt x="56" y="13"/>
                      <a:pt x="56" y="12"/>
                    </a:cubicBezTo>
                    <a:cubicBezTo>
                      <a:pt x="56" y="10"/>
                      <a:pt x="56" y="10"/>
                      <a:pt x="56" y="10"/>
                    </a:cubicBezTo>
                    <a:cubicBezTo>
                      <a:pt x="56" y="9"/>
                      <a:pt x="56" y="8"/>
                      <a:pt x="57" y="8"/>
                    </a:cubicBezTo>
                    <a:cubicBezTo>
                      <a:pt x="70" y="8"/>
                      <a:pt x="70" y="8"/>
                      <a:pt x="70" y="8"/>
                    </a:cubicBezTo>
                    <a:cubicBezTo>
                      <a:pt x="71" y="8"/>
                      <a:pt x="71" y="9"/>
                      <a:pt x="71" y="10"/>
                    </a:cubicBezTo>
                    <a:lnTo>
                      <a:pt x="71" y="12"/>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54" name="Freeform 606"/>
              <p:cNvSpPr>
                <a:spLocks noEditPoints="1"/>
              </p:cNvSpPr>
              <p:nvPr/>
            </p:nvSpPr>
            <p:spPr bwMode="auto">
              <a:xfrm>
                <a:off x="4327" y="3480"/>
                <a:ext cx="56" cy="57"/>
              </a:xfrm>
              <a:custGeom>
                <a:gdLst>
                  <a:gd name="T0" fmla="*/ 14 w 29"/>
                  <a:gd name="T1" fmla="*/ 0 h 29"/>
                  <a:gd name="T2" fmla="*/ 0 w 29"/>
                  <a:gd name="T3" fmla="*/ 14 h 29"/>
                  <a:gd name="T4" fmla="*/ 14 w 29"/>
                  <a:gd name="T5" fmla="*/ 29 h 29"/>
                  <a:gd name="T6" fmla="*/ 29 w 29"/>
                  <a:gd name="T7" fmla="*/ 14 h 29"/>
                  <a:gd name="T8" fmla="*/ 14 w 29"/>
                  <a:gd name="T9" fmla="*/ 0 h 29"/>
                  <a:gd name="T10" fmla="*/ 14 w 29"/>
                  <a:gd name="T11" fmla="*/ 21 h 29"/>
                  <a:gd name="T12" fmla="*/ 8 w 29"/>
                  <a:gd name="T13" fmla="*/ 14 h 29"/>
                  <a:gd name="T14" fmla="*/ 14 w 29"/>
                  <a:gd name="T15" fmla="*/ 8 h 29"/>
                  <a:gd name="T16" fmla="*/ 21 w 29"/>
                  <a:gd name="T17" fmla="*/ 14 h 29"/>
                  <a:gd name="T18" fmla="*/ 14 w 29"/>
                  <a:gd name="T19" fmla="*/ 21 h 2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8" h="28">
                    <a:moveTo>
                      <a:pt x="14" y="0"/>
                    </a:moveTo>
                    <a:cubicBezTo>
                      <a:pt x="6" y="0"/>
                      <a:pt x="0" y="6"/>
                      <a:pt x="0" y="14"/>
                    </a:cubicBezTo>
                    <a:cubicBezTo>
                      <a:pt x="0" y="22"/>
                      <a:pt x="6" y="29"/>
                      <a:pt x="14" y="29"/>
                    </a:cubicBezTo>
                    <a:cubicBezTo>
                      <a:pt x="22" y="29"/>
                      <a:pt x="29" y="22"/>
                      <a:pt x="29" y="14"/>
                    </a:cubicBezTo>
                    <a:cubicBezTo>
                      <a:pt x="29" y="6"/>
                      <a:pt x="22" y="0"/>
                      <a:pt x="14" y="0"/>
                    </a:cubicBezTo>
                    <a:close/>
                    <a:moveTo>
                      <a:pt x="14" y="21"/>
                    </a:moveTo>
                    <a:cubicBezTo>
                      <a:pt x="11" y="21"/>
                      <a:pt x="8" y="18"/>
                      <a:pt x="8" y="14"/>
                    </a:cubicBezTo>
                    <a:cubicBezTo>
                      <a:pt x="8" y="11"/>
                      <a:pt x="11" y="8"/>
                      <a:pt x="14" y="8"/>
                    </a:cubicBezTo>
                    <a:cubicBezTo>
                      <a:pt x="18" y="8"/>
                      <a:pt x="21" y="11"/>
                      <a:pt x="21" y="14"/>
                    </a:cubicBezTo>
                    <a:cubicBezTo>
                      <a:pt x="21" y="18"/>
                      <a:pt x="18" y="21"/>
                      <a:pt x="14" y="2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55" name="Freeform 607"/>
              <p:cNvSpPr>
                <a:spLocks noEditPoints="1"/>
              </p:cNvSpPr>
              <p:nvPr/>
            </p:nvSpPr>
            <p:spPr bwMode="auto">
              <a:xfrm>
                <a:off x="4489" y="3480"/>
                <a:ext cx="57" cy="57"/>
              </a:xfrm>
              <a:custGeom>
                <a:gdLst>
                  <a:gd name="T0" fmla="*/ 14 w 29"/>
                  <a:gd name="T1" fmla="*/ 0 h 29"/>
                  <a:gd name="T2" fmla="*/ 0 w 29"/>
                  <a:gd name="T3" fmla="*/ 14 h 29"/>
                  <a:gd name="T4" fmla="*/ 14 w 29"/>
                  <a:gd name="T5" fmla="*/ 29 h 29"/>
                  <a:gd name="T6" fmla="*/ 29 w 29"/>
                  <a:gd name="T7" fmla="*/ 14 h 29"/>
                  <a:gd name="T8" fmla="*/ 14 w 29"/>
                  <a:gd name="T9" fmla="*/ 0 h 29"/>
                  <a:gd name="T10" fmla="*/ 14 w 29"/>
                  <a:gd name="T11" fmla="*/ 21 h 29"/>
                  <a:gd name="T12" fmla="*/ 8 w 29"/>
                  <a:gd name="T13" fmla="*/ 14 h 29"/>
                  <a:gd name="T14" fmla="*/ 14 w 29"/>
                  <a:gd name="T15" fmla="*/ 8 h 29"/>
                  <a:gd name="T16" fmla="*/ 21 w 29"/>
                  <a:gd name="T17" fmla="*/ 14 h 29"/>
                  <a:gd name="T18" fmla="*/ 14 w 29"/>
                  <a:gd name="T19" fmla="*/ 21 h 2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8" h="28">
                    <a:moveTo>
                      <a:pt x="14" y="0"/>
                    </a:moveTo>
                    <a:cubicBezTo>
                      <a:pt x="6" y="0"/>
                      <a:pt x="0" y="6"/>
                      <a:pt x="0" y="14"/>
                    </a:cubicBezTo>
                    <a:cubicBezTo>
                      <a:pt x="0" y="22"/>
                      <a:pt x="6" y="29"/>
                      <a:pt x="14" y="29"/>
                    </a:cubicBezTo>
                    <a:cubicBezTo>
                      <a:pt x="22" y="29"/>
                      <a:pt x="29" y="22"/>
                      <a:pt x="29" y="14"/>
                    </a:cubicBezTo>
                    <a:cubicBezTo>
                      <a:pt x="29" y="6"/>
                      <a:pt x="22" y="0"/>
                      <a:pt x="14" y="0"/>
                    </a:cubicBezTo>
                    <a:close/>
                    <a:moveTo>
                      <a:pt x="14" y="21"/>
                    </a:moveTo>
                    <a:cubicBezTo>
                      <a:pt x="11" y="21"/>
                      <a:pt x="8" y="18"/>
                      <a:pt x="8" y="14"/>
                    </a:cubicBezTo>
                    <a:cubicBezTo>
                      <a:pt x="8" y="11"/>
                      <a:pt x="11" y="8"/>
                      <a:pt x="14" y="8"/>
                    </a:cubicBezTo>
                    <a:cubicBezTo>
                      <a:pt x="18" y="8"/>
                      <a:pt x="21" y="11"/>
                      <a:pt x="21" y="14"/>
                    </a:cubicBezTo>
                    <a:cubicBezTo>
                      <a:pt x="21" y="18"/>
                      <a:pt x="18" y="21"/>
                      <a:pt x="14" y="2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56" name="Freeform 608"/>
              <p:cNvSpPr/>
              <p:nvPr/>
            </p:nvSpPr>
            <p:spPr bwMode="auto">
              <a:xfrm>
                <a:off x="3570" y="3036"/>
                <a:ext cx="88" cy="43"/>
              </a:xfrm>
              <a:custGeom>
                <a:gdLst>
                  <a:gd name="T0" fmla="*/ 45 w 45"/>
                  <a:gd name="T1" fmla="*/ 0 h 22"/>
                  <a:gd name="T2" fmla="*/ 25 w 45"/>
                  <a:gd name="T3" fmla="*/ 0 h 22"/>
                  <a:gd name="T4" fmla="*/ 0 w 45"/>
                  <a:gd name="T5" fmla="*/ 22 h 22"/>
                  <a:gd name="T6" fmla="*/ 45 w 45"/>
                  <a:gd name="T7" fmla="*/ 22 h 22"/>
                  <a:gd name="T8" fmla="*/ 45 w 45"/>
                  <a:gd name="T9" fmla="*/ 0 h 22"/>
                </a:gdLst>
                <a:cxnLst>
                  <a:cxn ang="0">
                    <a:pos x="T0" y="T1"/>
                  </a:cxn>
                  <a:cxn ang="0">
                    <a:pos x="T2" y="T3"/>
                  </a:cxn>
                  <a:cxn ang="0">
                    <a:pos x="T4" y="T5"/>
                  </a:cxn>
                  <a:cxn ang="0">
                    <a:pos x="T6" y="T7"/>
                  </a:cxn>
                  <a:cxn ang="0">
                    <a:pos x="T8" y="T9"/>
                  </a:cxn>
                </a:cxnLst>
                <a:rect l="0" t="0" r="r" b="b"/>
                <a:pathLst>
                  <a:path w="45" h="22">
                    <a:moveTo>
                      <a:pt x="45" y="0"/>
                    </a:moveTo>
                    <a:cubicBezTo>
                      <a:pt x="45" y="0"/>
                      <a:pt x="43" y="0"/>
                      <a:pt x="25" y="0"/>
                    </a:cubicBezTo>
                    <a:cubicBezTo>
                      <a:pt x="7" y="0"/>
                      <a:pt x="0" y="22"/>
                      <a:pt x="0" y="22"/>
                    </a:cubicBezTo>
                    <a:cubicBezTo>
                      <a:pt x="45" y="22"/>
                      <a:pt x="45" y="22"/>
                      <a:pt x="45" y="22"/>
                    </a:cubicBezTo>
                    <a:lnTo>
                      <a:pt x="45" y="0"/>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57" name="Freeform 609"/>
              <p:cNvSpPr>
                <a:spLocks noEditPoints="1"/>
              </p:cNvSpPr>
              <p:nvPr/>
            </p:nvSpPr>
            <p:spPr bwMode="auto">
              <a:xfrm>
                <a:off x="3509" y="3087"/>
                <a:ext cx="309" cy="94"/>
              </a:xfrm>
              <a:custGeom>
                <a:gdLst>
                  <a:gd name="T0" fmla="*/ 155 w 158"/>
                  <a:gd name="T1" fmla="*/ 37 h 48"/>
                  <a:gd name="T2" fmla="*/ 156 w 158"/>
                  <a:gd name="T3" fmla="*/ 33 h 48"/>
                  <a:gd name="T4" fmla="*/ 156 w 158"/>
                  <a:gd name="T5" fmla="*/ 15 h 48"/>
                  <a:gd name="T6" fmla="*/ 141 w 158"/>
                  <a:gd name="T7" fmla="*/ 0 h 48"/>
                  <a:gd name="T8" fmla="*/ 19 w 158"/>
                  <a:gd name="T9" fmla="*/ 0 h 48"/>
                  <a:gd name="T10" fmla="*/ 4 w 158"/>
                  <a:gd name="T11" fmla="*/ 15 h 48"/>
                  <a:gd name="T12" fmla="*/ 4 w 158"/>
                  <a:gd name="T13" fmla="*/ 33 h 48"/>
                  <a:gd name="T14" fmla="*/ 4 w 158"/>
                  <a:gd name="T15" fmla="*/ 35 h 48"/>
                  <a:gd name="T16" fmla="*/ 0 w 158"/>
                  <a:gd name="T17" fmla="*/ 40 h 48"/>
                  <a:gd name="T18" fmla="*/ 5 w 158"/>
                  <a:gd name="T19" fmla="*/ 45 h 48"/>
                  <a:gd name="T20" fmla="*/ 11 w 158"/>
                  <a:gd name="T21" fmla="*/ 45 h 48"/>
                  <a:gd name="T22" fmla="*/ 19 w 158"/>
                  <a:gd name="T23" fmla="*/ 48 h 48"/>
                  <a:gd name="T24" fmla="*/ 21 w 158"/>
                  <a:gd name="T25" fmla="*/ 48 h 48"/>
                  <a:gd name="T26" fmla="*/ 20 w 158"/>
                  <a:gd name="T27" fmla="*/ 41 h 48"/>
                  <a:gd name="T28" fmla="*/ 37 w 158"/>
                  <a:gd name="T29" fmla="*/ 24 h 48"/>
                  <a:gd name="T30" fmla="*/ 55 w 158"/>
                  <a:gd name="T31" fmla="*/ 41 h 48"/>
                  <a:gd name="T32" fmla="*/ 54 w 158"/>
                  <a:gd name="T33" fmla="*/ 48 h 48"/>
                  <a:gd name="T34" fmla="*/ 104 w 158"/>
                  <a:gd name="T35" fmla="*/ 48 h 48"/>
                  <a:gd name="T36" fmla="*/ 103 w 158"/>
                  <a:gd name="T37" fmla="*/ 41 h 48"/>
                  <a:gd name="T38" fmla="*/ 120 w 158"/>
                  <a:gd name="T39" fmla="*/ 24 h 48"/>
                  <a:gd name="T40" fmla="*/ 138 w 158"/>
                  <a:gd name="T41" fmla="*/ 41 h 48"/>
                  <a:gd name="T42" fmla="*/ 137 w 158"/>
                  <a:gd name="T43" fmla="*/ 48 h 48"/>
                  <a:gd name="T44" fmla="*/ 141 w 158"/>
                  <a:gd name="T45" fmla="*/ 48 h 48"/>
                  <a:gd name="T46" fmla="*/ 150 w 158"/>
                  <a:gd name="T47" fmla="*/ 44 h 48"/>
                  <a:gd name="T48" fmla="*/ 151 w 158"/>
                  <a:gd name="T49" fmla="*/ 44 h 48"/>
                  <a:gd name="T50" fmla="*/ 155 w 158"/>
                  <a:gd name="T51" fmla="*/ 44 h 48"/>
                  <a:gd name="T52" fmla="*/ 158 w 158"/>
                  <a:gd name="T53" fmla="*/ 41 h 48"/>
                  <a:gd name="T54" fmla="*/ 155 w 158"/>
                  <a:gd name="T55" fmla="*/ 37 h 48"/>
                  <a:gd name="T56" fmla="*/ 8 w 158"/>
                  <a:gd name="T57" fmla="*/ 29 h 48"/>
                  <a:gd name="T58" fmla="*/ 6 w 158"/>
                  <a:gd name="T59" fmla="*/ 22 h 48"/>
                  <a:gd name="T60" fmla="*/ 8 w 158"/>
                  <a:gd name="T61" fmla="*/ 15 h 48"/>
                  <a:gd name="T62" fmla="*/ 9 w 158"/>
                  <a:gd name="T63" fmla="*/ 22 h 48"/>
                  <a:gd name="T64" fmla="*/ 8 w 158"/>
                  <a:gd name="T65" fmla="*/ 29 h 48"/>
                  <a:gd name="T66" fmla="*/ 72 w 158"/>
                  <a:gd name="T67" fmla="*/ 12 h 48"/>
                  <a:gd name="T68" fmla="*/ 70 w 158"/>
                  <a:gd name="T69" fmla="*/ 13 h 48"/>
                  <a:gd name="T70" fmla="*/ 57 w 158"/>
                  <a:gd name="T71" fmla="*/ 13 h 48"/>
                  <a:gd name="T72" fmla="*/ 56 w 158"/>
                  <a:gd name="T73" fmla="*/ 12 h 48"/>
                  <a:gd name="T74" fmla="*/ 56 w 158"/>
                  <a:gd name="T75" fmla="*/ 10 h 48"/>
                  <a:gd name="T76" fmla="*/ 57 w 158"/>
                  <a:gd name="T77" fmla="*/ 8 h 48"/>
                  <a:gd name="T78" fmla="*/ 70 w 158"/>
                  <a:gd name="T79" fmla="*/ 8 h 48"/>
                  <a:gd name="T80" fmla="*/ 72 w 158"/>
                  <a:gd name="T81" fmla="*/ 10 h 48"/>
                  <a:gd name="T82" fmla="*/ 72 w 158"/>
                  <a:gd name="T83" fmla="*/ 12 h 4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58" h="48">
                    <a:moveTo>
                      <a:pt x="155" y="37"/>
                    </a:moveTo>
                    <a:cubicBezTo>
                      <a:pt x="155" y="35"/>
                      <a:pt x="156" y="34"/>
                      <a:pt x="156" y="33"/>
                    </a:cubicBezTo>
                    <a:cubicBezTo>
                      <a:pt x="156" y="15"/>
                      <a:pt x="156" y="15"/>
                      <a:pt x="156" y="15"/>
                    </a:cubicBezTo>
                    <a:cubicBezTo>
                      <a:pt x="156" y="7"/>
                      <a:pt x="149" y="0"/>
                      <a:pt x="141" y="0"/>
                    </a:cubicBezTo>
                    <a:cubicBezTo>
                      <a:pt x="19" y="0"/>
                      <a:pt x="19" y="0"/>
                      <a:pt x="19" y="0"/>
                    </a:cubicBezTo>
                    <a:cubicBezTo>
                      <a:pt x="10" y="0"/>
                      <a:pt x="4" y="7"/>
                      <a:pt x="4" y="15"/>
                    </a:cubicBezTo>
                    <a:cubicBezTo>
                      <a:pt x="4" y="33"/>
                      <a:pt x="4" y="33"/>
                      <a:pt x="4" y="33"/>
                    </a:cubicBezTo>
                    <a:cubicBezTo>
                      <a:pt x="4" y="33"/>
                      <a:pt x="4" y="34"/>
                      <a:pt x="4" y="35"/>
                    </a:cubicBezTo>
                    <a:cubicBezTo>
                      <a:pt x="2" y="35"/>
                      <a:pt x="0" y="37"/>
                      <a:pt x="0" y="40"/>
                    </a:cubicBezTo>
                    <a:cubicBezTo>
                      <a:pt x="0" y="43"/>
                      <a:pt x="2" y="45"/>
                      <a:pt x="5" y="45"/>
                    </a:cubicBezTo>
                    <a:cubicBezTo>
                      <a:pt x="11" y="45"/>
                      <a:pt x="11" y="45"/>
                      <a:pt x="11" y="45"/>
                    </a:cubicBezTo>
                    <a:cubicBezTo>
                      <a:pt x="13" y="47"/>
                      <a:pt x="16" y="48"/>
                      <a:pt x="19" y="48"/>
                    </a:cubicBezTo>
                    <a:cubicBezTo>
                      <a:pt x="21" y="48"/>
                      <a:pt x="21" y="48"/>
                      <a:pt x="21" y="48"/>
                    </a:cubicBezTo>
                    <a:cubicBezTo>
                      <a:pt x="20" y="46"/>
                      <a:pt x="20" y="44"/>
                      <a:pt x="20" y="41"/>
                    </a:cubicBezTo>
                    <a:cubicBezTo>
                      <a:pt x="20" y="32"/>
                      <a:pt x="28" y="24"/>
                      <a:pt x="37" y="24"/>
                    </a:cubicBezTo>
                    <a:cubicBezTo>
                      <a:pt x="47" y="24"/>
                      <a:pt x="55" y="32"/>
                      <a:pt x="55" y="41"/>
                    </a:cubicBezTo>
                    <a:cubicBezTo>
                      <a:pt x="55" y="44"/>
                      <a:pt x="55" y="46"/>
                      <a:pt x="54" y="48"/>
                    </a:cubicBezTo>
                    <a:cubicBezTo>
                      <a:pt x="104" y="48"/>
                      <a:pt x="104" y="48"/>
                      <a:pt x="104" y="48"/>
                    </a:cubicBezTo>
                    <a:cubicBezTo>
                      <a:pt x="103" y="46"/>
                      <a:pt x="103" y="44"/>
                      <a:pt x="103" y="41"/>
                    </a:cubicBezTo>
                    <a:cubicBezTo>
                      <a:pt x="103" y="32"/>
                      <a:pt x="111" y="24"/>
                      <a:pt x="120" y="24"/>
                    </a:cubicBezTo>
                    <a:cubicBezTo>
                      <a:pt x="130" y="24"/>
                      <a:pt x="138" y="32"/>
                      <a:pt x="138" y="41"/>
                    </a:cubicBezTo>
                    <a:cubicBezTo>
                      <a:pt x="138" y="44"/>
                      <a:pt x="138" y="46"/>
                      <a:pt x="137" y="48"/>
                    </a:cubicBezTo>
                    <a:cubicBezTo>
                      <a:pt x="141" y="48"/>
                      <a:pt x="141" y="48"/>
                      <a:pt x="141" y="48"/>
                    </a:cubicBezTo>
                    <a:cubicBezTo>
                      <a:pt x="144" y="48"/>
                      <a:pt x="148" y="46"/>
                      <a:pt x="150" y="44"/>
                    </a:cubicBezTo>
                    <a:cubicBezTo>
                      <a:pt x="150" y="44"/>
                      <a:pt x="151" y="44"/>
                      <a:pt x="151" y="44"/>
                    </a:cubicBezTo>
                    <a:cubicBezTo>
                      <a:pt x="155" y="44"/>
                      <a:pt x="155" y="44"/>
                      <a:pt x="155" y="44"/>
                    </a:cubicBezTo>
                    <a:cubicBezTo>
                      <a:pt x="157" y="44"/>
                      <a:pt x="158" y="43"/>
                      <a:pt x="158" y="41"/>
                    </a:cubicBezTo>
                    <a:cubicBezTo>
                      <a:pt x="158" y="39"/>
                      <a:pt x="157" y="37"/>
                      <a:pt x="155" y="37"/>
                    </a:cubicBezTo>
                    <a:close/>
                    <a:moveTo>
                      <a:pt x="8" y="29"/>
                    </a:moveTo>
                    <a:cubicBezTo>
                      <a:pt x="7" y="29"/>
                      <a:pt x="6" y="26"/>
                      <a:pt x="6" y="22"/>
                    </a:cubicBezTo>
                    <a:cubicBezTo>
                      <a:pt x="6" y="18"/>
                      <a:pt x="7" y="15"/>
                      <a:pt x="8" y="15"/>
                    </a:cubicBezTo>
                    <a:cubicBezTo>
                      <a:pt x="9" y="15"/>
                      <a:pt x="9" y="18"/>
                      <a:pt x="9" y="22"/>
                    </a:cubicBezTo>
                    <a:cubicBezTo>
                      <a:pt x="9" y="26"/>
                      <a:pt x="9" y="29"/>
                      <a:pt x="8" y="29"/>
                    </a:cubicBezTo>
                    <a:close/>
                    <a:moveTo>
                      <a:pt x="72" y="12"/>
                    </a:moveTo>
                    <a:cubicBezTo>
                      <a:pt x="72" y="13"/>
                      <a:pt x="71" y="13"/>
                      <a:pt x="70" y="13"/>
                    </a:cubicBezTo>
                    <a:cubicBezTo>
                      <a:pt x="57" y="13"/>
                      <a:pt x="57" y="13"/>
                      <a:pt x="57" y="13"/>
                    </a:cubicBezTo>
                    <a:cubicBezTo>
                      <a:pt x="57" y="13"/>
                      <a:pt x="56" y="13"/>
                      <a:pt x="56" y="12"/>
                    </a:cubicBezTo>
                    <a:cubicBezTo>
                      <a:pt x="56" y="10"/>
                      <a:pt x="56" y="10"/>
                      <a:pt x="56" y="10"/>
                    </a:cubicBezTo>
                    <a:cubicBezTo>
                      <a:pt x="56" y="9"/>
                      <a:pt x="57" y="8"/>
                      <a:pt x="57" y="8"/>
                    </a:cubicBezTo>
                    <a:cubicBezTo>
                      <a:pt x="70" y="8"/>
                      <a:pt x="70" y="8"/>
                      <a:pt x="70" y="8"/>
                    </a:cubicBezTo>
                    <a:cubicBezTo>
                      <a:pt x="71" y="8"/>
                      <a:pt x="72" y="9"/>
                      <a:pt x="72" y="10"/>
                    </a:cubicBezTo>
                    <a:lnTo>
                      <a:pt x="72" y="12"/>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58" name="Freeform 610"/>
              <p:cNvSpPr>
                <a:spLocks noEditPoints="1"/>
              </p:cNvSpPr>
              <p:nvPr/>
            </p:nvSpPr>
            <p:spPr bwMode="auto">
              <a:xfrm>
                <a:off x="3554" y="3140"/>
                <a:ext cx="57" cy="56"/>
              </a:xfrm>
              <a:custGeom>
                <a:gdLst>
                  <a:gd name="T0" fmla="*/ 14 w 29"/>
                  <a:gd name="T1" fmla="*/ 0 h 29"/>
                  <a:gd name="T2" fmla="*/ 0 w 29"/>
                  <a:gd name="T3" fmla="*/ 14 h 29"/>
                  <a:gd name="T4" fmla="*/ 14 w 29"/>
                  <a:gd name="T5" fmla="*/ 29 h 29"/>
                  <a:gd name="T6" fmla="*/ 29 w 29"/>
                  <a:gd name="T7" fmla="*/ 14 h 29"/>
                  <a:gd name="T8" fmla="*/ 14 w 29"/>
                  <a:gd name="T9" fmla="*/ 0 h 29"/>
                  <a:gd name="T10" fmla="*/ 14 w 29"/>
                  <a:gd name="T11" fmla="*/ 21 h 29"/>
                  <a:gd name="T12" fmla="*/ 8 w 29"/>
                  <a:gd name="T13" fmla="*/ 14 h 29"/>
                  <a:gd name="T14" fmla="*/ 14 w 29"/>
                  <a:gd name="T15" fmla="*/ 8 h 29"/>
                  <a:gd name="T16" fmla="*/ 21 w 29"/>
                  <a:gd name="T17" fmla="*/ 14 h 29"/>
                  <a:gd name="T18" fmla="*/ 14 w 29"/>
                  <a:gd name="T19" fmla="*/ 21 h 2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8" h="28">
                    <a:moveTo>
                      <a:pt x="14" y="0"/>
                    </a:moveTo>
                    <a:cubicBezTo>
                      <a:pt x="6" y="0"/>
                      <a:pt x="0" y="6"/>
                      <a:pt x="0" y="14"/>
                    </a:cubicBezTo>
                    <a:cubicBezTo>
                      <a:pt x="0" y="22"/>
                      <a:pt x="6" y="29"/>
                      <a:pt x="14" y="29"/>
                    </a:cubicBezTo>
                    <a:cubicBezTo>
                      <a:pt x="22" y="29"/>
                      <a:pt x="29" y="22"/>
                      <a:pt x="29" y="14"/>
                    </a:cubicBezTo>
                    <a:cubicBezTo>
                      <a:pt x="29" y="6"/>
                      <a:pt x="22" y="0"/>
                      <a:pt x="14" y="0"/>
                    </a:cubicBezTo>
                    <a:close/>
                    <a:moveTo>
                      <a:pt x="14" y="21"/>
                    </a:moveTo>
                    <a:cubicBezTo>
                      <a:pt x="11" y="21"/>
                      <a:pt x="8" y="18"/>
                      <a:pt x="8" y="14"/>
                    </a:cubicBezTo>
                    <a:cubicBezTo>
                      <a:pt x="8" y="11"/>
                      <a:pt x="11" y="8"/>
                      <a:pt x="14" y="8"/>
                    </a:cubicBezTo>
                    <a:cubicBezTo>
                      <a:pt x="18" y="8"/>
                      <a:pt x="21" y="11"/>
                      <a:pt x="21" y="14"/>
                    </a:cubicBezTo>
                    <a:cubicBezTo>
                      <a:pt x="21" y="18"/>
                      <a:pt x="18" y="21"/>
                      <a:pt x="14" y="2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59" name="Freeform 611"/>
              <p:cNvSpPr>
                <a:spLocks noEditPoints="1"/>
              </p:cNvSpPr>
              <p:nvPr/>
            </p:nvSpPr>
            <p:spPr bwMode="auto">
              <a:xfrm>
                <a:off x="3717" y="3140"/>
                <a:ext cx="56" cy="56"/>
              </a:xfrm>
              <a:custGeom>
                <a:gdLst>
                  <a:gd name="T0" fmla="*/ 14 w 29"/>
                  <a:gd name="T1" fmla="*/ 0 h 29"/>
                  <a:gd name="T2" fmla="*/ 0 w 29"/>
                  <a:gd name="T3" fmla="*/ 14 h 29"/>
                  <a:gd name="T4" fmla="*/ 14 w 29"/>
                  <a:gd name="T5" fmla="*/ 29 h 29"/>
                  <a:gd name="T6" fmla="*/ 29 w 29"/>
                  <a:gd name="T7" fmla="*/ 14 h 29"/>
                  <a:gd name="T8" fmla="*/ 14 w 29"/>
                  <a:gd name="T9" fmla="*/ 0 h 29"/>
                  <a:gd name="T10" fmla="*/ 14 w 29"/>
                  <a:gd name="T11" fmla="*/ 21 h 29"/>
                  <a:gd name="T12" fmla="*/ 8 w 29"/>
                  <a:gd name="T13" fmla="*/ 14 h 29"/>
                  <a:gd name="T14" fmla="*/ 14 w 29"/>
                  <a:gd name="T15" fmla="*/ 8 h 29"/>
                  <a:gd name="T16" fmla="*/ 21 w 29"/>
                  <a:gd name="T17" fmla="*/ 14 h 29"/>
                  <a:gd name="T18" fmla="*/ 14 w 29"/>
                  <a:gd name="T19" fmla="*/ 21 h 2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8" h="28">
                    <a:moveTo>
                      <a:pt x="14" y="0"/>
                    </a:moveTo>
                    <a:cubicBezTo>
                      <a:pt x="6" y="0"/>
                      <a:pt x="0" y="6"/>
                      <a:pt x="0" y="14"/>
                    </a:cubicBezTo>
                    <a:cubicBezTo>
                      <a:pt x="0" y="22"/>
                      <a:pt x="6" y="29"/>
                      <a:pt x="14" y="29"/>
                    </a:cubicBezTo>
                    <a:cubicBezTo>
                      <a:pt x="22" y="29"/>
                      <a:pt x="29" y="22"/>
                      <a:pt x="29" y="14"/>
                    </a:cubicBezTo>
                    <a:cubicBezTo>
                      <a:pt x="29" y="6"/>
                      <a:pt x="22" y="0"/>
                      <a:pt x="14" y="0"/>
                    </a:cubicBezTo>
                    <a:close/>
                    <a:moveTo>
                      <a:pt x="14" y="21"/>
                    </a:moveTo>
                    <a:cubicBezTo>
                      <a:pt x="11" y="21"/>
                      <a:pt x="8" y="18"/>
                      <a:pt x="8" y="14"/>
                    </a:cubicBezTo>
                    <a:cubicBezTo>
                      <a:pt x="8" y="11"/>
                      <a:pt x="11" y="8"/>
                      <a:pt x="14" y="8"/>
                    </a:cubicBezTo>
                    <a:cubicBezTo>
                      <a:pt x="18" y="8"/>
                      <a:pt x="21" y="11"/>
                      <a:pt x="21" y="14"/>
                    </a:cubicBezTo>
                    <a:cubicBezTo>
                      <a:pt x="21" y="18"/>
                      <a:pt x="18" y="21"/>
                      <a:pt x="14" y="2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60" name="Freeform 612"/>
              <p:cNvSpPr>
                <a:spLocks noEditPoints="1"/>
              </p:cNvSpPr>
              <p:nvPr/>
            </p:nvSpPr>
            <p:spPr bwMode="auto">
              <a:xfrm>
                <a:off x="4743" y="1800"/>
                <a:ext cx="71" cy="59"/>
              </a:xfrm>
              <a:custGeom>
                <a:gdLst>
                  <a:gd name="T0" fmla="*/ 30 w 36"/>
                  <a:gd name="T1" fmla="*/ 5 h 30"/>
                  <a:gd name="T2" fmla="*/ 30 w 36"/>
                  <a:gd name="T3" fmla="*/ 5 h 30"/>
                  <a:gd name="T4" fmla="*/ 30 w 36"/>
                  <a:gd name="T5" fmla="*/ 4 h 30"/>
                  <a:gd name="T6" fmla="*/ 27 w 36"/>
                  <a:gd name="T7" fmla="*/ 4 h 30"/>
                  <a:gd name="T8" fmla="*/ 26 w 36"/>
                  <a:gd name="T9" fmla="*/ 5 h 30"/>
                  <a:gd name="T10" fmla="*/ 24 w 36"/>
                  <a:gd name="T11" fmla="*/ 5 h 30"/>
                  <a:gd name="T12" fmla="*/ 24 w 36"/>
                  <a:gd name="T13" fmla="*/ 3 h 30"/>
                  <a:gd name="T14" fmla="*/ 20 w 36"/>
                  <a:gd name="T15" fmla="*/ 0 h 30"/>
                  <a:gd name="T16" fmla="*/ 17 w 36"/>
                  <a:gd name="T17" fmla="*/ 0 h 30"/>
                  <a:gd name="T18" fmla="*/ 12 w 36"/>
                  <a:gd name="T19" fmla="*/ 3 h 30"/>
                  <a:gd name="T20" fmla="*/ 12 w 36"/>
                  <a:gd name="T21" fmla="*/ 6 h 30"/>
                  <a:gd name="T22" fmla="*/ 10 w 36"/>
                  <a:gd name="T23" fmla="*/ 6 h 30"/>
                  <a:gd name="T24" fmla="*/ 10 w 36"/>
                  <a:gd name="T25" fmla="*/ 5 h 30"/>
                  <a:gd name="T26" fmla="*/ 7 w 36"/>
                  <a:gd name="T27" fmla="*/ 5 h 30"/>
                  <a:gd name="T28" fmla="*/ 6 w 36"/>
                  <a:gd name="T29" fmla="*/ 6 h 30"/>
                  <a:gd name="T30" fmla="*/ 6 w 36"/>
                  <a:gd name="T31" fmla="*/ 6 h 30"/>
                  <a:gd name="T32" fmla="*/ 1 w 36"/>
                  <a:gd name="T33" fmla="*/ 12 h 30"/>
                  <a:gd name="T34" fmla="*/ 1 w 36"/>
                  <a:gd name="T35" fmla="*/ 24 h 30"/>
                  <a:gd name="T36" fmla="*/ 7 w 36"/>
                  <a:gd name="T37" fmla="*/ 30 h 30"/>
                  <a:gd name="T38" fmla="*/ 30 w 36"/>
                  <a:gd name="T39" fmla="*/ 30 h 30"/>
                  <a:gd name="T40" fmla="*/ 36 w 36"/>
                  <a:gd name="T41" fmla="*/ 23 h 30"/>
                  <a:gd name="T42" fmla="*/ 36 w 36"/>
                  <a:gd name="T43" fmla="*/ 11 h 30"/>
                  <a:gd name="T44" fmla="*/ 30 w 36"/>
                  <a:gd name="T45" fmla="*/ 5 h 30"/>
                  <a:gd name="T46" fmla="*/ 14 w 36"/>
                  <a:gd name="T47" fmla="*/ 3 h 30"/>
                  <a:gd name="T48" fmla="*/ 17 w 36"/>
                  <a:gd name="T49" fmla="*/ 2 h 30"/>
                  <a:gd name="T50" fmla="*/ 20 w 36"/>
                  <a:gd name="T51" fmla="*/ 2 h 30"/>
                  <a:gd name="T52" fmla="*/ 22 w 36"/>
                  <a:gd name="T53" fmla="*/ 3 h 30"/>
                  <a:gd name="T54" fmla="*/ 22 w 36"/>
                  <a:gd name="T55" fmla="*/ 5 h 30"/>
                  <a:gd name="T56" fmla="*/ 14 w 36"/>
                  <a:gd name="T57" fmla="*/ 6 h 30"/>
                  <a:gd name="T58" fmla="*/ 14 w 36"/>
                  <a:gd name="T59" fmla="*/ 3 h 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6" h="30">
                    <a:moveTo>
                      <a:pt x="30" y="5"/>
                    </a:moveTo>
                    <a:cubicBezTo>
                      <a:pt x="30" y="5"/>
                      <a:pt x="30" y="5"/>
                      <a:pt x="30" y="5"/>
                    </a:cubicBezTo>
                    <a:cubicBezTo>
                      <a:pt x="30" y="5"/>
                      <a:pt x="30" y="4"/>
                      <a:pt x="30" y="4"/>
                    </a:cubicBezTo>
                    <a:cubicBezTo>
                      <a:pt x="27" y="4"/>
                      <a:pt x="27" y="4"/>
                      <a:pt x="27" y="4"/>
                    </a:cubicBezTo>
                    <a:cubicBezTo>
                      <a:pt x="26" y="4"/>
                      <a:pt x="26" y="5"/>
                      <a:pt x="26" y="5"/>
                    </a:cubicBezTo>
                    <a:cubicBezTo>
                      <a:pt x="24" y="5"/>
                      <a:pt x="24" y="5"/>
                      <a:pt x="24" y="5"/>
                    </a:cubicBezTo>
                    <a:cubicBezTo>
                      <a:pt x="24" y="3"/>
                      <a:pt x="24" y="3"/>
                      <a:pt x="24" y="3"/>
                    </a:cubicBezTo>
                    <a:cubicBezTo>
                      <a:pt x="24" y="1"/>
                      <a:pt x="22" y="0"/>
                      <a:pt x="20" y="0"/>
                    </a:cubicBezTo>
                    <a:cubicBezTo>
                      <a:pt x="17" y="0"/>
                      <a:pt x="17" y="0"/>
                      <a:pt x="17" y="0"/>
                    </a:cubicBezTo>
                    <a:cubicBezTo>
                      <a:pt x="14" y="0"/>
                      <a:pt x="12" y="1"/>
                      <a:pt x="12" y="3"/>
                    </a:cubicBezTo>
                    <a:cubicBezTo>
                      <a:pt x="12" y="6"/>
                      <a:pt x="12" y="6"/>
                      <a:pt x="12" y="6"/>
                    </a:cubicBezTo>
                    <a:cubicBezTo>
                      <a:pt x="10" y="6"/>
                      <a:pt x="10" y="6"/>
                      <a:pt x="10" y="6"/>
                    </a:cubicBezTo>
                    <a:cubicBezTo>
                      <a:pt x="10" y="5"/>
                      <a:pt x="10" y="5"/>
                      <a:pt x="10" y="5"/>
                    </a:cubicBezTo>
                    <a:cubicBezTo>
                      <a:pt x="7" y="5"/>
                      <a:pt x="7" y="5"/>
                      <a:pt x="7" y="5"/>
                    </a:cubicBezTo>
                    <a:cubicBezTo>
                      <a:pt x="6" y="5"/>
                      <a:pt x="6" y="5"/>
                      <a:pt x="6" y="6"/>
                    </a:cubicBezTo>
                    <a:cubicBezTo>
                      <a:pt x="6" y="6"/>
                      <a:pt x="6" y="6"/>
                      <a:pt x="6" y="6"/>
                    </a:cubicBezTo>
                    <a:cubicBezTo>
                      <a:pt x="3" y="6"/>
                      <a:pt x="0" y="9"/>
                      <a:pt x="1" y="12"/>
                    </a:cubicBezTo>
                    <a:cubicBezTo>
                      <a:pt x="1" y="24"/>
                      <a:pt x="1" y="24"/>
                      <a:pt x="1" y="24"/>
                    </a:cubicBezTo>
                    <a:cubicBezTo>
                      <a:pt x="1" y="27"/>
                      <a:pt x="4" y="30"/>
                      <a:pt x="7" y="30"/>
                    </a:cubicBezTo>
                    <a:cubicBezTo>
                      <a:pt x="30" y="30"/>
                      <a:pt x="30" y="30"/>
                      <a:pt x="30" y="30"/>
                    </a:cubicBezTo>
                    <a:cubicBezTo>
                      <a:pt x="33" y="29"/>
                      <a:pt x="36" y="27"/>
                      <a:pt x="36" y="23"/>
                    </a:cubicBezTo>
                    <a:cubicBezTo>
                      <a:pt x="36" y="11"/>
                      <a:pt x="36" y="11"/>
                      <a:pt x="36" y="11"/>
                    </a:cubicBezTo>
                    <a:cubicBezTo>
                      <a:pt x="36" y="8"/>
                      <a:pt x="33" y="6"/>
                      <a:pt x="30" y="5"/>
                    </a:cubicBezTo>
                    <a:close/>
                    <a:moveTo>
                      <a:pt x="14" y="3"/>
                    </a:moveTo>
                    <a:cubicBezTo>
                      <a:pt x="14" y="3"/>
                      <a:pt x="14" y="2"/>
                      <a:pt x="17" y="2"/>
                    </a:cubicBezTo>
                    <a:cubicBezTo>
                      <a:pt x="20" y="2"/>
                      <a:pt x="20" y="2"/>
                      <a:pt x="20" y="2"/>
                    </a:cubicBezTo>
                    <a:cubicBezTo>
                      <a:pt x="22" y="2"/>
                      <a:pt x="22" y="3"/>
                      <a:pt x="22" y="3"/>
                    </a:cubicBezTo>
                    <a:cubicBezTo>
                      <a:pt x="22" y="5"/>
                      <a:pt x="22" y="5"/>
                      <a:pt x="22" y="5"/>
                    </a:cubicBezTo>
                    <a:cubicBezTo>
                      <a:pt x="14" y="6"/>
                      <a:pt x="14" y="6"/>
                      <a:pt x="14" y="6"/>
                    </a:cubicBezTo>
                    <a:lnTo>
                      <a:pt x="14" y="3"/>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61" name="Freeform 613"/>
              <p:cNvSpPr>
                <a:spLocks noEditPoints="1"/>
              </p:cNvSpPr>
              <p:nvPr/>
            </p:nvSpPr>
            <p:spPr bwMode="auto">
              <a:xfrm>
                <a:off x="4923" y="1880"/>
                <a:ext cx="71" cy="59"/>
              </a:xfrm>
              <a:custGeom>
                <a:gdLst>
                  <a:gd name="T0" fmla="*/ 30 w 36"/>
                  <a:gd name="T1" fmla="*/ 5 h 30"/>
                  <a:gd name="T2" fmla="*/ 30 w 36"/>
                  <a:gd name="T3" fmla="*/ 5 h 30"/>
                  <a:gd name="T4" fmla="*/ 29 w 36"/>
                  <a:gd name="T5" fmla="*/ 5 h 30"/>
                  <a:gd name="T6" fmla="*/ 26 w 36"/>
                  <a:gd name="T7" fmla="*/ 5 h 30"/>
                  <a:gd name="T8" fmla="*/ 25 w 36"/>
                  <a:gd name="T9" fmla="*/ 5 h 30"/>
                  <a:gd name="T10" fmla="*/ 24 w 36"/>
                  <a:gd name="T11" fmla="*/ 5 h 30"/>
                  <a:gd name="T12" fmla="*/ 24 w 36"/>
                  <a:gd name="T13" fmla="*/ 3 h 30"/>
                  <a:gd name="T14" fmla="*/ 19 w 36"/>
                  <a:gd name="T15" fmla="*/ 0 h 30"/>
                  <a:gd name="T16" fmla="*/ 16 w 36"/>
                  <a:gd name="T17" fmla="*/ 0 h 30"/>
                  <a:gd name="T18" fmla="*/ 12 w 36"/>
                  <a:gd name="T19" fmla="*/ 3 h 30"/>
                  <a:gd name="T20" fmla="*/ 12 w 36"/>
                  <a:gd name="T21" fmla="*/ 6 h 30"/>
                  <a:gd name="T22" fmla="*/ 10 w 36"/>
                  <a:gd name="T23" fmla="*/ 6 h 30"/>
                  <a:gd name="T24" fmla="*/ 9 w 36"/>
                  <a:gd name="T25" fmla="*/ 5 h 30"/>
                  <a:gd name="T26" fmla="*/ 6 w 36"/>
                  <a:gd name="T27" fmla="*/ 5 h 30"/>
                  <a:gd name="T28" fmla="*/ 5 w 36"/>
                  <a:gd name="T29" fmla="*/ 6 h 30"/>
                  <a:gd name="T30" fmla="*/ 5 w 36"/>
                  <a:gd name="T31" fmla="*/ 6 h 30"/>
                  <a:gd name="T32" fmla="*/ 0 w 36"/>
                  <a:gd name="T33" fmla="*/ 12 h 30"/>
                  <a:gd name="T34" fmla="*/ 0 w 36"/>
                  <a:gd name="T35" fmla="*/ 24 h 30"/>
                  <a:gd name="T36" fmla="*/ 7 w 36"/>
                  <a:gd name="T37" fmla="*/ 30 h 30"/>
                  <a:gd name="T38" fmla="*/ 29 w 36"/>
                  <a:gd name="T39" fmla="*/ 30 h 30"/>
                  <a:gd name="T40" fmla="*/ 36 w 36"/>
                  <a:gd name="T41" fmla="*/ 23 h 30"/>
                  <a:gd name="T42" fmla="*/ 35 w 36"/>
                  <a:gd name="T43" fmla="*/ 11 h 30"/>
                  <a:gd name="T44" fmla="*/ 30 w 36"/>
                  <a:gd name="T45" fmla="*/ 5 h 30"/>
                  <a:gd name="T46" fmla="*/ 14 w 36"/>
                  <a:gd name="T47" fmla="*/ 3 h 30"/>
                  <a:gd name="T48" fmla="*/ 16 w 36"/>
                  <a:gd name="T49" fmla="*/ 2 h 30"/>
                  <a:gd name="T50" fmla="*/ 19 w 36"/>
                  <a:gd name="T51" fmla="*/ 2 h 30"/>
                  <a:gd name="T52" fmla="*/ 22 w 36"/>
                  <a:gd name="T53" fmla="*/ 3 h 30"/>
                  <a:gd name="T54" fmla="*/ 22 w 36"/>
                  <a:gd name="T55" fmla="*/ 5 h 30"/>
                  <a:gd name="T56" fmla="*/ 14 w 36"/>
                  <a:gd name="T57" fmla="*/ 6 h 30"/>
                  <a:gd name="T58" fmla="*/ 14 w 36"/>
                  <a:gd name="T59" fmla="*/ 3 h 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6" h="30">
                    <a:moveTo>
                      <a:pt x="30" y="5"/>
                    </a:moveTo>
                    <a:cubicBezTo>
                      <a:pt x="30" y="5"/>
                      <a:pt x="30" y="5"/>
                      <a:pt x="30" y="5"/>
                    </a:cubicBezTo>
                    <a:cubicBezTo>
                      <a:pt x="30" y="5"/>
                      <a:pt x="30" y="5"/>
                      <a:pt x="29" y="5"/>
                    </a:cubicBezTo>
                    <a:cubicBezTo>
                      <a:pt x="26" y="5"/>
                      <a:pt x="26" y="5"/>
                      <a:pt x="26" y="5"/>
                    </a:cubicBezTo>
                    <a:cubicBezTo>
                      <a:pt x="26" y="5"/>
                      <a:pt x="25" y="5"/>
                      <a:pt x="25" y="5"/>
                    </a:cubicBezTo>
                    <a:cubicBezTo>
                      <a:pt x="24" y="5"/>
                      <a:pt x="24" y="5"/>
                      <a:pt x="24" y="5"/>
                    </a:cubicBezTo>
                    <a:cubicBezTo>
                      <a:pt x="24" y="3"/>
                      <a:pt x="24" y="3"/>
                      <a:pt x="24" y="3"/>
                    </a:cubicBezTo>
                    <a:cubicBezTo>
                      <a:pt x="24" y="1"/>
                      <a:pt x="22" y="0"/>
                      <a:pt x="19" y="0"/>
                    </a:cubicBezTo>
                    <a:cubicBezTo>
                      <a:pt x="16" y="0"/>
                      <a:pt x="16" y="0"/>
                      <a:pt x="16" y="0"/>
                    </a:cubicBezTo>
                    <a:cubicBezTo>
                      <a:pt x="14" y="0"/>
                      <a:pt x="12" y="1"/>
                      <a:pt x="12" y="3"/>
                    </a:cubicBezTo>
                    <a:cubicBezTo>
                      <a:pt x="12" y="6"/>
                      <a:pt x="12" y="6"/>
                      <a:pt x="12" y="6"/>
                    </a:cubicBezTo>
                    <a:cubicBezTo>
                      <a:pt x="10" y="6"/>
                      <a:pt x="10" y="6"/>
                      <a:pt x="10" y="6"/>
                    </a:cubicBezTo>
                    <a:cubicBezTo>
                      <a:pt x="10" y="5"/>
                      <a:pt x="10" y="5"/>
                      <a:pt x="9" y="5"/>
                    </a:cubicBezTo>
                    <a:cubicBezTo>
                      <a:pt x="6" y="5"/>
                      <a:pt x="6" y="5"/>
                      <a:pt x="6" y="5"/>
                    </a:cubicBezTo>
                    <a:cubicBezTo>
                      <a:pt x="6" y="5"/>
                      <a:pt x="5" y="5"/>
                      <a:pt x="5" y="6"/>
                    </a:cubicBezTo>
                    <a:cubicBezTo>
                      <a:pt x="5" y="6"/>
                      <a:pt x="5" y="6"/>
                      <a:pt x="5" y="6"/>
                    </a:cubicBezTo>
                    <a:cubicBezTo>
                      <a:pt x="2" y="6"/>
                      <a:pt x="0" y="9"/>
                      <a:pt x="0" y="12"/>
                    </a:cubicBezTo>
                    <a:cubicBezTo>
                      <a:pt x="0" y="24"/>
                      <a:pt x="0" y="24"/>
                      <a:pt x="0" y="24"/>
                    </a:cubicBezTo>
                    <a:cubicBezTo>
                      <a:pt x="0" y="27"/>
                      <a:pt x="3" y="30"/>
                      <a:pt x="7" y="30"/>
                    </a:cubicBezTo>
                    <a:cubicBezTo>
                      <a:pt x="29" y="30"/>
                      <a:pt x="29" y="30"/>
                      <a:pt x="29" y="30"/>
                    </a:cubicBezTo>
                    <a:cubicBezTo>
                      <a:pt x="33" y="30"/>
                      <a:pt x="36" y="27"/>
                      <a:pt x="36" y="23"/>
                    </a:cubicBezTo>
                    <a:cubicBezTo>
                      <a:pt x="35" y="11"/>
                      <a:pt x="35" y="11"/>
                      <a:pt x="35" y="11"/>
                    </a:cubicBezTo>
                    <a:cubicBezTo>
                      <a:pt x="35" y="8"/>
                      <a:pt x="33" y="6"/>
                      <a:pt x="30" y="5"/>
                    </a:cubicBezTo>
                    <a:close/>
                    <a:moveTo>
                      <a:pt x="14" y="3"/>
                    </a:moveTo>
                    <a:cubicBezTo>
                      <a:pt x="14" y="3"/>
                      <a:pt x="14" y="2"/>
                      <a:pt x="16" y="2"/>
                    </a:cubicBezTo>
                    <a:cubicBezTo>
                      <a:pt x="19" y="2"/>
                      <a:pt x="19" y="2"/>
                      <a:pt x="19" y="2"/>
                    </a:cubicBezTo>
                    <a:cubicBezTo>
                      <a:pt x="21" y="2"/>
                      <a:pt x="22" y="3"/>
                      <a:pt x="22" y="3"/>
                    </a:cubicBezTo>
                    <a:cubicBezTo>
                      <a:pt x="22" y="5"/>
                      <a:pt x="22" y="5"/>
                      <a:pt x="22" y="5"/>
                    </a:cubicBezTo>
                    <a:cubicBezTo>
                      <a:pt x="14" y="6"/>
                      <a:pt x="14" y="6"/>
                      <a:pt x="14" y="6"/>
                    </a:cubicBezTo>
                    <a:lnTo>
                      <a:pt x="14" y="3"/>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62" name="Freeform 614"/>
              <p:cNvSpPr>
                <a:spLocks noEditPoints="1"/>
              </p:cNvSpPr>
              <p:nvPr/>
            </p:nvSpPr>
            <p:spPr bwMode="auto">
              <a:xfrm>
                <a:off x="4374" y="2244"/>
                <a:ext cx="76" cy="76"/>
              </a:xfrm>
              <a:custGeom>
                <a:gdLst>
                  <a:gd name="T0" fmla="*/ 37 w 39"/>
                  <a:gd name="T1" fmla="*/ 15 h 39"/>
                  <a:gd name="T2" fmla="*/ 34 w 39"/>
                  <a:gd name="T3" fmla="*/ 15 h 39"/>
                  <a:gd name="T4" fmla="*/ 33 w 39"/>
                  <a:gd name="T5" fmla="*/ 13 h 39"/>
                  <a:gd name="T6" fmla="*/ 35 w 39"/>
                  <a:gd name="T7" fmla="*/ 10 h 39"/>
                  <a:gd name="T8" fmla="*/ 35 w 39"/>
                  <a:gd name="T9" fmla="*/ 7 h 39"/>
                  <a:gd name="T10" fmla="*/ 32 w 39"/>
                  <a:gd name="T11" fmla="*/ 4 h 39"/>
                  <a:gd name="T12" fmla="*/ 28 w 39"/>
                  <a:gd name="T13" fmla="*/ 4 h 39"/>
                  <a:gd name="T14" fmla="*/ 26 w 39"/>
                  <a:gd name="T15" fmla="*/ 6 h 39"/>
                  <a:gd name="T16" fmla="*/ 24 w 39"/>
                  <a:gd name="T17" fmla="*/ 5 h 39"/>
                  <a:gd name="T18" fmla="*/ 24 w 39"/>
                  <a:gd name="T19" fmla="*/ 3 h 39"/>
                  <a:gd name="T20" fmla="*/ 21 w 39"/>
                  <a:gd name="T21" fmla="*/ 0 h 39"/>
                  <a:gd name="T22" fmla="*/ 18 w 39"/>
                  <a:gd name="T23" fmla="*/ 0 h 39"/>
                  <a:gd name="T24" fmla="*/ 15 w 39"/>
                  <a:gd name="T25" fmla="*/ 3 h 39"/>
                  <a:gd name="T26" fmla="*/ 15 w 39"/>
                  <a:gd name="T27" fmla="*/ 5 h 39"/>
                  <a:gd name="T28" fmla="*/ 12 w 39"/>
                  <a:gd name="T29" fmla="*/ 7 h 39"/>
                  <a:gd name="T30" fmla="*/ 10 w 39"/>
                  <a:gd name="T31" fmla="*/ 5 h 39"/>
                  <a:gd name="T32" fmla="*/ 7 w 39"/>
                  <a:gd name="T33" fmla="*/ 5 h 39"/>
                  <a:gd name="T34" fmla="*/ 4 w 39"/>
                  <a:gd name="T35" fmla="*/ 7 h 39"/>
                  <a:gd name="T36" fmla="*/ 4 w 39"/>
                  <a:gd name="T37" fmla="*/ 11 h 39"/>
                  <a:gd name="T38" fmla="*/ 6 w 39"/>
                  <a:gd name="T39" fmla="*/ 13 h 39"/>
                  <a:gd name="T40" fmla="*/ 5 w 39"/>
                  <a:gd name="T41" fmla="*/ 15 h 39"/>
                  <a:gd name="T42" fmla="*/ 3 w 39"/>
                  <a:gd name="T43" fmla="*/ 16 h 39"/>
                  <a:gd name="T44" fmla="*/ 0 w 39"/>
                  <a:gd name="T45" fmla="*/ 18 h 39"/>
                  <a:gd name="T46" fmla="*/ 0 w 39"/>
                  <a:gd name="T47" fmla="*/ 21 h 39"/>
                  <a:gd name="T48" fmla="*/ 3 w 39"/>
                  <a:gd name="T49" fmla="*/ 24 h 39"/>
                  <a:gd name="T50" fmla="*/ 5 w 39"/>
                  <a:gd name="T51" fmla="*/ 24 h 39"/>
                  <a:gd name="T52" fmla="*/ 6 w 39"/>
                  <a:gd name="T53" fmla="*/ 27 h 39"/>
                  <a:gd name="T54" fmla="*/ 5 w 39"/>
                  <a:gd name="T55" fmla="*/ 29 h 39"/>
                  <a:gd name="T56" fmla="*/ 5 w 39"/>
                  <a:gd name="T57" fmla="*/ 33 h 39"/>
                  <a:gd name="T58" fmla="*/ 7 w 39"/>
                  <a:gd name="T59" fmla="*/ 35 h 39"/>
                  <a:gd name="T60" fmla="*/ 11 w 39"/>
                  <a:gd name="T61" fmla="*/ 35 h 39"/>
                  <a:gd name="T62" fmla="*/ 12 w 39"/>
                  <a:gd name="T63" fmla="*/ 33 h 39"/>
                  <a:gd name="T64" fmla="*/ 15 w 39"/>
                  <a:gd name="T65" fmla="*/ 34 h 39"/>
                  <a:gd name="T66" fmla="*/ 16 w 39"/>
                  <a:gd name="T67" fmla="*/ 37 h 39"/>
                  <a:gd name="T68" fmla="*/ 18 w 39"/>
                  <a:gd name="T69" fmla="*/ 39 h 39"/>
                  <a:gd name="T70" fmla="*/ 21 w 39"/>
                  <a:gd name="T71" fmla="*/ 39 h 39"/>
                  <a:gd name="T72" fmla="*/ 24 w 39"/>
                  <a:gd name="T73" fmla="*/ 37 h 39"/>
                  <a:gd name="T74" fmla="*/ 24 w 39"/>
                  <a:gd name="T75" fmla="*/ 34 h 39"/>
                  <a:gd name="T76" fmla="*/ 27 w 39"/>
                  <a:gd name="T77" fmla="*/ 33 h 39"/>
                  <a:gd name="T78" fmla="*/ 29 w 39"/>
                  <a:gd name="T79" fmla="*/ 35 h 39"/>
                  <a:gd name="T80" fmla="*/ 33 w 39"/>
                  <a:gd name="T81" fmla="*/ 35 h 39"/>
                  <a:gd name="T82" fmla="*/ 35 w 39"/>
                  <a:gd name="T83" fmla="*/ 32 h 39"/>
                  <a:gd name="T84" fmla="*/ 35 w 39"/>
                  <a:gd name="T85" fmla="*/ 28 h 39"/>
                  <a:gd name="T86" fmla="*/ 33 w 39"/>
                  <a:gd name="T87" fmla="*/ 26 h 39"/>
                  <a:gd name="T88" fmla="*/ 34 w 39"/>
                  <a:gd name="T89" fmla="*/ 24 h 39"/>
                  <a:gd name="T90" fmla="*/ 37 w 39"/>
                  <a:gd name="T91" fmla="*/ 24 h 39"/>
                  <a:gd name="T92" fmla="*/ 39 w 39"/>
                  <a:gd name="T93" fmla="*/ 21 h 39"/>
                  <a:gd name="T94" fmla="*/ 39 w 39"/>
                  <a:gd name="T95" fmla="*/ 18 h 39"/>
                  <a:gd name="T96" fmla="*/ 37 w 39"/>
                  <a:gd name="T97" fmla="*/ 15 h 39"/>
                  <a:gd name="T98" fmla="*/ 25 w 39"/>
                  <a:gd name="T99" fmla="*/ 25 h 39"/>
                  <a:gd name="T100" fmla="*/ 14 w 39"/>
                  <a:gd name="T101" fmla="*/ 25 h 39"/>
                  <a:gd name="T102" fmla="*/ 14 w 39"/>
                  <a:gd name="T103" fmla="*/ 15 h 39"/>
                  <a:gd name="T104" fmla="*/ 25 w 39"/>
                  <a:gd name="T105" fmla="*/ 14 h 39"/>
                  <a:gd name="T106" fmla="*/ 25 w 39"/>
                  <a:gd name="T107" fmla="*/ 25 h 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9" h="39">
                    <a:moveTo>
                      <a:pt x="37" y="15"/>
                    </a:moveTo>
                    <a:cubicBezTo>
                      <a:pt x="34" y="15"/>
                      <a:pt x="34" y="15"/>
                      <a:pt x="34" y="15"/>
                    </a:cubicBezTo>
                    <a:cubicBezTo>
                      <a:pt x="33" y="14"/>
                      <a:pt x="33" y="13"/>
                      <a:pt x="33" y="13"/>
                    </a:cubicBezTo>
                    <a:cubicBezTo>
                      <a:pt x="35" y="10"/>
                      <a:pt x="35" y="10"/>
                      <a:pt x="35" y="10"/>
                    </a:cubicBezTo>
                    <a:cubicBezTo>
                      <a:pt x="36" y="9"/>
                      <a:pt x="36" y="8"/>
                      <a:pt x="35" y="7"/>
                    </a:cubicBezTo>
                    <a:cubicBezTo>
                      <a:pt x="32" y="4"/>
                      <a:pt x="32" y="4"/>
                      <a:pt x="32" y="4"/>
                    </a:cubicBezTo>
                    <a:cubicBezTo>
                      <a:pt x="31" y="3"/>
                      <a:pt x="29" y="3"/>
                      <a:pt x="28" y="4"/>
                    </a:cubicBezTo>
                    <a:cubicBezTo>
                      <a:pt x="26" y="6"/>
                      <a:pt x="26" y="6"/>
                      <a:pt x="26" y="6"/>
                    </a:cubicBezTo>
                    <a:cubicBezTo>
                      <a:pt x="25" y="6"/>
                      <a:pt x="25" y="6"/>
                      <a:pt x="24" y="5"/>
                    </a:cubicBezTo>
                    <a:cubicBezTo>
                      <a:pt x="24" y="3"/>
                      <a:pt x="24" y="3"/>
                      <a:pt x="24" y="3"/>
                    </a:cubicBezTo>
                    <a:cubicBezTo>
                      <a:pt x="24" y="1"/>
                      <a:pt x="22" y="0"/>
                      <a:pt x="21" y="0"/>
                    </a:cubicBezTo>
                    <a:cubicBezTo>
                      <a:pt x="18" y="0"/>
                      <a:pt x="18" y="0"/>
                      <a:pt x="18" y="0"/>
                    </a:cubicBezTo>
                    <a:cubicBezTo>
                      <a:pt x="16" y="0"/>
                      <a:pt x="15" y="1"/>
                      <a:pt x="15" y="3"/>
                    </a:cubicBezTo>
                    <a:cubicBezTo>
                      <a:pt x="15" y="5"/>
                      <a:pt x="15" y="5"/>
                      <a:pt x="15" y="5"/>
                    </a:cubicBezTo>
                    <a:cubicBezTo>
                      <a:pt x="14" y="6"/>
                      <a:pt x="13" y="6"/>
                      <a:pt x="12" y="7"/>
                    </a:cubicBezTo>
                    <a:cubicBezTo>
                      <a:pt x="10" y="5"/>
                      <a:pt x="10" y="5"/>
                      <a:pt x="10" y="5"/>
                    </a:cubicBezTo>
                    <a:cubicBezTo>
                      <a:pt x="9" y="4"/>
                      <a:pt x="8" y="4"/>
                      <a:pt x="7" y="5"/>
                    </a:cubicBezTo>
                    <a:cubicBezTo>
                      <a:pt x="4" y="7"/>
                      <a:pt x="4" y="7"/>
                      <a:pt x="4" y="7"/>
                    </a:cubicBezTo>
                    <a:cubicBezTo>
                      <a:pt x="3" y="8"/>
                      <a:pt x="3" y="10"/>
                      <a:pt x="4" y="11"/>
                    </a:cubicBezTo>
                    <a:cubicBezTo>
                      <a:pt x="6" y="13"/>
                      <a:pt x="6" y="13"/>
                      <a:pt x="6" y="13"/>
                    </a:cubicBezTo>
                    <a:cubicBezTo>
                      <a:pt x="6" y="14"/>
                      <a:pt x="5" y="14"/>
                      <a:pt x="5" y="15"/>
                    </a:cubicBezTo>
                    <a:cubicBezTo>
                      <a:pt x="3" y="16"/>
                      <a:pt x="3" y="16"/>
                      <a:pt x="3" y="16"/>
                    </a:cubicBezTo>
                    <a:cubicBezTo>
                      <a:pt x="1" y="16"/>
                      <a:pt x="0" y="17"/>
                      <a:pt x="0" y="18"/>
                    </a:cubicBezTo>
                    <a:cubicBezTo>
                      <a:pt x="0" y="21"/>
                      <a:pt x="0" y="21"/>
                      <a:pt x="0" y="21"/>
                    </a:cubicBezTo>
                    <a:cubicBezTo>
                      <a:pt x="0" y="23"/>
                      <a:pt x="1" y="24"/>
                      <a:pt x="3" y="24"/>
                    </a:cubicBezTo>
                    <a:cubicBezTo>
                      <a:pt x="5" y="24"/>
                      <a:pt x="5" y="24"/>
                      <a:pt x="5" y="24"/>
                    </a:cubicBezTo>
                    <a:cubicBezTo>
                      <a:pt x="5" y="25"/>
                      <a:pt x="6" y="26"/>
                      <a:pt x="6" y="27"/>
                    </a:cubicBezTo>
                    <a:cubicBezTo>
                      <a:pt x="5" y="29"/>
                      <a:pt x="5" y="29"/>
                      <a:pt x="5" y="29"/>
                    </a:cubicBezTo>
                    <a:cubicBezTo>
                      <a:pt x="4" y="30"/>
                      <a:pt x="4" y="32"/>
                      <a:pt x="5" y="33"/>
                    </a:cubicBezTo>
                    <a:cubicBezTo>
                      <a:pt x="7" y="35"/>
                      <a:pt x="7" y="35"/>
                      <a:pt x="7" y="35"/>
                    </a:cubicBezTo>
                    <a:cubicBezTo>
                      <a:pt x="8" y="36"/>
                      <a:pt x="10" y="36"/>
                      <a:pt x="11" y="35"/>
                    </a:cubicBezTo>
                    <a:cubicBezTo>
                      <a:pt x="12" y="33"/>
                      <a:pt x="12" y="33"/>
                      <a:pt x="12" y="33"/>
                    </a:cubicBezTo>
                    <a:cubicBezTo>
                      <a:pt x="13" y="34"/>
                      <a:pt x="14" y="34"/>
                      <a:pt x="15" y="34"/>
                    </a:cubicBezTo>
                    <a:cubicBezTo>
                      <a:pt x="16" y="37"/>
                      <a:pt x="16" y="37"/>
                      <a:pt x="16" y="37"/>
                    </a:cubicBezTo>
                    <a:cubicBezTo>
                      <a:pt x="16" y="38"/>
                      <a:pt x="17" y="39"/>
                      <a:pt x="18" y="39"/>
                    </a:cubicBezTo>
                    <a:cubicBezTo>
                      <a:pt x="21" y="39"/>
                      <a:pt x="21" y="39"/>
                      <a:pt x="21" y="39"/>
                    </a:cubicBezTo>
                    <a:cubicBezTo>
                      <a:pt x="23" y="39"/>
                      <a:pt x="24" y="38"/>
                      <a:pt x="24" y="37"/>
                    </a:cubicBezTo>
                    <a:cubicBezTo>
                      <a:pt x="24" y="34"/>
                      <a:pt x="24" y="34"/>
                      <a:pt x="24" y="34"/>
                    </a:cubicBezTo>
                    <a:cubicBezTo>
                      <a:pt x="25" y="34"/>
                      <a:pt x="26" y="33"/>
                      <a:pt x="27" y="33"/>
                    </a:cubicBezTo>
                    <a:cubicBezTo>
                      <a:pt x="29" y="35"/>
                      <a:pt x="29" y="35"/>
                      <a:pt x="29" y="35"/>
                    </a:cubicBezTo>
                    <a:cubicBezTo>
                      <a:pt x="30" y="36"/>
                      <a:pt x="32" y="36"/>
                      <a:pt x="33" y="35"/>
                    </a:cubicBezTo>
                    <a:cubicBezTo>
                      <a:pt x="35" y="32"/>
                      <a:pt x="35" y="32"/>
                      <a:pt x="35" y="32"/>
                    </a:cubicBezTo>
                    <a:cubicBezTo>
                      <a:pt x="36" y="31"/>
                      <a:pt x="36" y="29"/>
                      <a:pt x="35" y="28"/>
                    </a:cubicBezTo>
                    <a:cubicBezTo>
                      <a:pt x="33" y="26"/>
                      <a:pt x="33" y="26"/>
                      <a:pt x="33" y="26"/>
                    </a:cubicBezTo>
                    <a:cubicBezTo>
                      <a:pt x="33" y="26"/>
                      <a:pt x="34" y="25"/>
                      <a:pt x="34" y="24"/>
                    </a:cubicBezTo>
                    <a:cubicBezTo>
                      <a:pt x="37" y="24"/>
                      <a:pt x="37" y="24"/>
                      <a:pt x="37" y="24"/>
                    </a:cubicBezTo>
                    <a:cubicBezTo>
                      <a:pt x="38" y="24"/>
                      <a:pt x="39" y="22"/>
                      <a:pt x="39" y="21"/>
                    </a:cubicBezTo>
                    <a:cubicBezTo>
                      <a:pt x="39" y="18"/>
                      <a:pt x="39" y="18"/>
                      <a:pt x="39" y="18"/>
                    </a:cubicBezTo>
                    <a:cubicBezTo>
                      <a:pt x="39" y="16"/>
                      <a:pt x="38" y="15"/>
                      <a:pt x="37" y="15"/>
                    </a:cubicBezTo>
                    <a:close/>
                    <a:moveTo>
                      <a:pt x="25" y="25"/>
                    </a:moveTo>
                    <a:cubicBezTo>
                      <a:pt x="22" y="28"/>
                      <a:pt x="17" y="28"/>
                      <a:pt x="14" y="25"/>
                    </a:cubicBezTo>
                    <a:cubicBezTo>
                      <a:pt x="11" y="22"/>
                      <a:pt x="11" y="18"/>
                      <a:pt x="14" y="15"/>
                    </a:cubicBezTo>
                    <a:cubicBezTo>
                      <a:pt x="17" y="12"/>
                      <a:pt x="22" y="12"/>
                      <a:pt x="25" y="14"/>
                    </a:cubicBezTo>
                    <a:cubicBezTo>
                      <a:pt x="28" y="17"/>
                      <a:pt x="28" y="22"/>
                      <a:pt x="25" y="25"/>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63" name="Freeform 615"/>
              <p:cNvSpPr>
                <a:spLocks noEditPoints="1"/>
              </p:cNvSpPr>
              <p:nvPr/>
            </p:nvSpPr>
            <p:spPr bwMode="auto">
              <a:xfrm>
                <a:off x="3891" y="2475"/>
                <a:ext cx="62" cy="62"/>
              </a:xfrm>
              <a:custGeom>
                <a:gdLst>
                  <a:gd name="T0" fmla="*/ 29 w 32"/>
                  <a:gd name="T1" fmla="*/ 12 h 32"/>
                  <a:gd name="T2" fmla="*/ 27 w 32"/>
                  <a:gd name="T3" fmla="*/ 12 h 32"/>
                  <a:gd name="T4" fmla="*/ 26 w 32"/>
                  <a:gd name="T5" fmla="*/ 10 h 32"/>
                  <a:gd name="T6" fmla="*/ 28 w 32"/>
                  <a:gd name="T7" fmla="*/ 9 h 32"/>
                  <a:gd name="T8" fmla="*/ 28 w 32"/>
                  <a:gd name="T9" fmla="*/ 5 h 32"/>
                  <a:gd name="T10" fmla="*/ 26 w 32"/>
                  <a:gd name="T11" fmla="*/ 4 h 32"/>
                  <a:gd name="T12" fmla="*/ 23 w 32"/>
                  <a:gd name="T13" fmla="*/ 4 h 32"/>
                  <a:gd name="T14" fmla="*/ 21 w 32"/>
                  <a:gd name="T15" fmla="*/ 5 h 32"/>
                  <a:gd name="T16" fmla="*/ 19 w 32"/>
                  <a:gd name="T17" fmla="*/ 5 h 32"/>
                  <a:gd name="T18" fmla="*/ 19 w 32"/>
                  <a:gd name="T19" fmla="*/ 2 h 32"/>
                  <a:gd name="T20" fmla="*/ 17 w 32"/>
                  <a:gd name="T21" fmla="*/ 0 h 32"/>
                  <a:gd name="T22" fmla="*/ 14 w 32"/>
                  <a:gd name="T23" fmla="*/ 0 h 32"/>
                  <a:gd name="T24" fmla="*/ 12 w 32"/>
                  <a:gd name="T25" fmla="*/ 2 h 32"/>
                  <a:gd name="T26" fmla="*/ 12 w 32"/>
                  <a:gd name="T27" fmla="*/ 5 h 32"/>
                  <a:gd name="T28" fmla="*/ 10 w 32"/>
                  <a:gd name="T29" fmla="*/ 6 h 32"/>
                  <a:gd name="T30" fmla="*/ 9 w 32"/>
                  <a:gd name="T31" fmla="*/ 4 h 32"/>
                  <a:gd name="T32" fmla="*/ 5 w 32"/>
                  <a:gd name="T33" fmla="*/ 4 h 32"/>
                  <a:gd name="T34" fmla="*/ 4 w 32"/>
                  <a:gd name="T35" fmla="*/ 6 h 32"/>
                  <a:gd name="T36" fmla="*/ 4 w 32"/>
                  <a:gd name="T37" fmla="*/ 9 h 32"/>
                  <a:gd name="T38" fmla="*/ 5 w 32"/>
                  <a:gd name="T39" fmla="*/ 10 h 32"/>
                  <a:gd name="T40" fmla="*/ 4 w 32"/>
                  <a:gd name="T41" fmla="*/ 13 h 32"/>
                  <a:gd name="T42" fmla="*/ 2 w 32"/>
                  <a:gd name="T43" fmla="*/ 13 h 32"/>
                  <a:gd name="T44" fmla="*/ 0 w 32"/>
                  <a:gd name="T45" fmla="*/ 15 h 32"/>
                  <a:gd name="T46" fmla="*/ 0 w 32"/>
                  <a:gd name="T47" fmla="*/ 17 h 32"/>
                  <a:gd name="T48" fmla="*/ 2 w 32"/>
                  <a:gd name="T49" fmla="*/ 20 h 32"/>
                  <a:gd name="T50" fmla="*/ 4 w 32"/>
                  <a:gd name="T51" fmla="*/ 20 h 32"/>
                  <a:gd name="T52" fmla="*/ 5 w 32"/>
                  <a:gd name="T53" fmla="*/ 22 h 32"/>
                  <a:gd name="T54" fmla="*/ 4 w 32"/>
                  <a:gd name="T55" fmla="*/ 23 h 32"/>
                  <a:gd name="T56" fmla="*/ 4 w 32"/>
                  <a:gd name="T57" fmla="*/ 26 h 32"/>
                  <a:gd name="T58" fmla="*/ 6 w 32"/>
                  <a:gd name="T59" fmla="*/ 28 h 32"/>
                  <a:gd name="T60" fmla="*/ 9 w 32"/>
                  <a:gd name="T61" fmla="*/ 28 h 32"/>
                  <a:gd name="T62" fmla="*/ 10 w 32"/>
                  <a:gd name="T63" fmla="*/ 27 h 32"/>
                  <a:gd name="T64" fmla="*/ 13 w 32"/>
                  <a:gd name="T65" fmla="*/ 28 h 32"/>
                  <a:gd name="T66" fmla="*/ 13 w 32"/>
                  <a:gd name="T67" fmla="*/ 30 h 32"/>
                  <a:gd name="T68" fmla="*/ 15 w 32"/>
                  <a:gd name="T69" fmla="*/ 32 h 32"/>
                  <a:gd name="T70" fmla="*/ 17 w 32"/>
                  <a:gd name="T71" fmla="*/ 32 h 32"/>
                  <a:gd name="T72" fmla="*/ 20 w 32"/>
                  <a:gd name="T73" fmla="*/ 29 h 32"/>
                  <a:gd name="T74" fmla="*/ 20 w 32"/>
                  <a:gd name="T75" fmla="*/ 27 h 32"/>
                  <a:gd name="T76" fmla="*/ 22 w 32"/>
                  <a:gd name="T77" fmla="*/ 26 h 32"/>
                  <a:gd name="T78" fmla="*/ 23 w 32"/>
                  <a:gd name="T79" fmla="*/ 28 h 32"/>
                  <a:gd name="T80" fmla="*/ 26 w 32"/>
                  <a:gd name="T81" fmla="*/ 28 h 32"/>
                  <a:gd name="T82" fmla="*/ 28 w 32"/>
                  <a:gd name="T83" fmla="*/ 26 h 32"/>
                  <a:gd name="T84" fmla="*/ 28 w 32"/>
                  <a:gd name="T85" fmla="*/ 23 h 32"/>
                  <a:gd name="T86" fmla="*/ 26 w 32"/>
                  <a:gd name="T87" fmla="*/ 21 h 32"/>
                  <a:gd name="T88" fmla="*/ 27 w 32"/>
                  <a:gd name="T89" fmla="*/ 19 h 32"/>
                  <a:gd name="T90" fmla="*/ 30 w 32"/>
                  <a:gd name="T91" fmla="*/ 19 h 32"/>
                  <a:gd name="T92" fmla="*/ 32 w 32"/>
                  <a:gd name="T93" fmla="*/ 17 h 32"/>
                  <a:gd name="T94" fmla="*/ 32 w 32"/>
                  <a:gd name="T95" fmla="*/ 14 h 32"/>
                  <a:gd name="T96" fmla="*/ 29 w 32"/>
                  <a:gd name="T97" fmla="*/ 12 h 32"/>
                  <a:gd name="T98" fmla="*/ 20 w 32"/>
                  <a:gd name="T99" fmla="*/ 20 h 32"/>
                  <a:gd name="T100" fmla="*/ 12 w 32"/>
                  <a:gd name="T101" fmla="*/ 20 h 32"/>
                  <a:gd name="T102" fmla="*/ 11 w 32"/>
                  <a:gd name="T103" fmla="*/ 12 h 32"/>
                  <a:gd name="T104" fmla="*/ 20 w 32"/>
                  <a:gd name="T105" fmla="*/ 12 h 32"/>
                  <a:gd name="T106" fmla="*/ 20 w 32"/>
                  <a:gd name="T107" fmla="*/ 20 h 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2" h="32">
                    <a:moveTo>
                      <a:pt x="29" y="12"/>
                    </a:moveTo>
                    <a:cubicBezTo>
                      <a:pt x="27" y="12"/>
                      <a:pt x="27" y="12"/>
                      <a:pt x="27" y="12"/>
                    </a:cubicBezTo>
                    <a:cubicBezTo>
                      <a:pt x="27" y="12"/>
                      <a:pt x="27" y="11"/>
                      <a:pt x="26" y="10"/>
                    </a:cubicBezTo>
                    <a:cubicBezTo>
                      <a:pt x="28" y="9"/>
                      <a:pt x="28" y="9"/>
                      <a:pt x="28" y="9"/>
                    </a:cubicBezTo>
                    <a:cubicBezTo>
                      <a:pt x="29" y="8"/>
                      <a:pt x="29" y="6"/>
                      <a:pt x="28" y="5"/>
                    </a:cubicBezTo>
                    <a:cubicBezTo>
                      <a:pt x="26" y="4"/>
                      <a:pt x="26" y="4"/>
                      <a:pt x="26" y="4"/>
                    </a:cubicBezTo>
                    <a:cubicBezTo>
                      <a:pt x="25" y="3"/>
                      <a:pt x="24" y="3"/>
                      <a:pt x="23" y="4"/>
                    </a:cubicBezTo>
                    <a:cubicBezTo>
                      <a:pt x="21" y="5"/>
                      <a:pt x="21" y="5"/>
                      <a:pt x="21" y="5"/>
                    </a:cubicBezTo>
                    <a:cubicBezTo>
                      <a:pt x="21" y="5"/>
                      <a:pt x="20" y="5"/>
                      <a:pt x="19" y="5"/>
                    </a:cubicBezTo>
                    <a:cubicBezTo>
                      <a:pt x="19" y="2"/>
                      <a:pt x="19" y="2"/>
                      <a:pt x="19" y="2"/>
                    </a:cubicBezTo>
                    <a:cubicBezTo>
                      <a:pt x="19" y="1"/>
                      <a:pt x="18" y="0"/>
                      <a:pt x="17" y="0"/>
                    </a:cubicBezTo>
                    <a:cubicBezTo>
                      <a:pt x="14" y="0"/>
                      <a:pt x="14" y="0"/>
                      <a:pt x="14" y="0"/>
                    </a:cubicBezTo>
                    <a:cubicBezTo>
                      <a:pt x="13" y="0"/>
                      <a:pt x="12" y="1"/>
                      <a:pt x="12" y="2"/>
                    </a:cubicBezTo>
                    <a:cubicBezTo>
                      <a:pt x="12" y="5"/>
                      <a:pt x="12" y="5"/>
                      <a:pt x="12" y="5"/>
                    </a:cubicBezTo>
                    <a:cubicBezTo>
                      <a:pt x="12" y="5"/>
                      <a:pt x="11" y="5"/>
                      <a:pt x="10" y="6"/>
                    </a:cubicBezTo>
                    <a:cubicBezTo>
                      <a:pt x="9" y="4"/>
                      <a:pt x="9" y="4"/>
                      <a:pt x="9" y="4"/>
                    </a:cubicBezTo>
                    <a:cubicBezTo>
                      <a:pt x="8" y="3"/>
                      <a:pt x="6" y="3"/>
                      <a:pt x="5" y="4"/>
                    </a:cubicBezTo>
                    <a:cubicBezTo>
                      <a:pt x="4" y="6"/>
                      <a:pt x="4" y="6"/>
                      <a:pt x="4" y="6"/>
                    </a:cubicBezTo>
                    <a:cubicBezTo>
                      <a:pt x="3" y="7"/>
                      <a:pt x="3" y="8"/>
                      <a:pt x="4" y="9"/>
                    </a:cubicBezTo>
                    <a:cubicBezTo>
                      <a:pt x="5" y="10"/>
                      <a:pt x="5" y="10"/>
                      <a:pt x="5" y="10"/>
                    </a:cubicBezTo>
                    <a:cubicBezTo>
                      <a:pt x="5" y="11"/>
                      <a:pt x="5" y="12"/>
                      <a:pt x="4" y="13"/>
                    </a:cubicBezTo>
                    <a:cubicBezTo>
                      <a:pt x="2" y="13"/>
                      <a:pt x="2" y="13"/>
                      <a:pt x="2" y="13"/>
                    </a:cubicBezTo>
                    <a:cubicBezTo>
                      <a:pt x="1" y="13"/>
                      <a:pt x="0" y="14"/>
                      <a:pt x="0" y="15"/>
                    </a:cubicBezTo>
                    <a:cubicBezTo>
                      <a:pt x="0" y="17"/>
                      <a:pt x="0" y="17"/>
                      <a:pt x="0" y="17"/>
                    </a:cubicBezTo>
                    <a:cubicBezTo>
                      <a:pt x="0" y="19"/>
                      <a:pt x="1" y="20"/>
                      <a:pt x="2" y="20"/>
                    </a:cubicBezTo>
                    <a:cubicBezTo>
                      <a:pt x="4" y="20"/>
                      <a:pt x="4" y="20"/>
                      <a:pt x="4" y="20"/>
                    </a:cubicBezTo>
                    <a:cubicBezTo>
                      <a:pt x="5" y="20"/>
                      <a:pt x="5" y="21"/>
                      <a:pt x="5" y="22"/>
                    </a:cubicBezTo>
                    <a:cubicBezTo>
                      <a:pt x="4" y="23"/>
                      <a:pt x="4" y="23"/>
                      <a:pt x="4" y="23"/>
                    </a:cubicBezTo>
                    <a:cubicBezTo>
                      <a:pt x="3" y="24"/>
                      <a:pt x="3" y="26"/>
                      <a:pt x="4" y="26"/>
                    </a:cubicBezTo>
                    <a:cubicBezTo>
                      <a:pt x="6" y="28"/>
                      <a:pt x="6" y="28"/>
                      <a:pt x="6" y="28"/>
                    </a:cubicBezTo>
                    <a:cubicBezTo>
                      <a:pt x="7" y="29"/>
                      <a:pt x="8" y="29"/>
                      <a:pt x="9" y="28"/>
                    </a:cubicBezTo>
                    <a:cubicBezTo>
                      <a:pt x="10" y="27"/>
                      <a:pt x="10" y="27"/>
                      <a:pt x="10" y="27"/>
                    </a:cubicBezTo>
                    <a:cubicBezTo>
                      <a:pt x="11" y="27"/>
                      <a:pt x="12" y="27"/>
                      <a:pt x="13" y="28"/>
                    </a:cubicBezTo>
                    <a:cubicBezTo>
                      <a:pt x="13" y="30"/>
                      <a:pt x="13" y="30"/>
                      <a:pt x="13" y="30"/>
                    </a:cubicBezTo>
                    <a:cubicBezTo>
                      <a:pt x="13" y="31"/>
                      <a:pt x="14" y="32"/>
                      <a:pt x="15" y="32"/>
                    </a:cubicBezTo>
                    <a:cubicBezTo>
                      <a:pt x="17" y="32"/>
                      <a:pt x="17" y="32"/>
                      <a:pt x="17" y="32"/>
                    </a:cubicBezTo>
                    <a:cubicBezTo>
                      <a:pt x="19" y="32"/>
                      <a:pt x="20" y="31"/>
                      <a:pt x="20" y="29"/>
                    </a:cubicBezTo>
                    <a:cubicBezTo>
                      <a:pt x="20" y="27"/>
                      <a:pt x="20" y="27"/>
                      <a:pt x="20" y="27"/>
                    </a:cubicBezTo>
                    <a:cubicBezTo>
                      <a:pt x="20" y="27"/>
                      <a:pt x="21" y="27"/>
                      <a:pt x="22" y="26"/>
                    </a:cubicBezTo>
                    <a:cubicBezTo>
                      <a:pt x="23" y="28"/>
                      <a:pt x="23" y="28"/>
                      <a:pt x="23" y="28"/>
                    </a:cubicBezTo>
                    <a:cubicBezTo>
                      <a:pt x="24" y="29"/>
                      <a:pt x="25" y="29"/>
                      <a:pt x="26" y="28"/>
                    </a:cubicBezTo>
                    <a:cubicBezTo>
                      <a:pt x="28" y="26"/>
                      <a:pt x="28" y="26"/>
                      <a:pt x="28" y="26"/>
                    </a:cubicBezTo>
                    <a:cubicBezTo>
                      <a:pt x="29" y="25"/>
                      <a:pt x="29" y="24"/>
                      <a:pt x="28" y="23"/>
                    </a:cubicBezTo>
                    <a:cubicBezTo>
                      <a:pt x="26" y="21"/>
                      <a:pt x="26" y="21"/>
                      <a:pt x="26" y="21"/>
                    </a:cubicBezTo>
                    <a:cubicBezTo>
                      <a:pt x="27" y="21"/>
                      <a:pt x="27" y="20"/>
                      <a:pt x="27" y="19"/>
                    </a:cubicBezTo>
                    <a:cubicBezTo>
                      <a:pt x="30" y="19"/>
                      <a:pt x="30" y="19"/>
                      <a:pt x="30" y="19"/>
                    </a:cubicBezTo>
                    <a:cubicBezTo>
                      <a:pt x="31" y="19"/>
                      <a:pt x="32" y="18"/>
                      <a:pt x="32" y="17"/>
                    </a:cubicBezTo>
                    <a:cubicBezTo>
                      <a:pt x="32" y="14"/>
                      <a:pt x="32" y="14"/>
                      <a:pt x="32" y="14"/>
                    </a:cubicBezTo>
                    <a:cubicBezTo>
                      <a:pt x="32" y="13"/>
                      <a:pt x="31" y="12"/>
                      <a:pt x="29" y="12"/>
                    </a:cubicBezTo>
                    <a:close/>
                    <a:moveTo>
                      <a:pt x="20" y="20"/>
                    </a:moveTo>
                    <a:cubicBezTo>
                      <a:pt x="18" y="23"/>
                      <a:pt x="14" y="23"/>
                      <a:pt x="12" y="20"/>
                    </a:cubicBezTo>
                    <a:cubicBezTo>
                      <a:pt x="9" y="18"/>
                      <a:pt x="9" y="14"/>
                      <a:pt x="11" y="12"/>
                    </a:cubicBezTo>
                    <a:cubicBezTo>
                      <a:pt x="14" y="10"/>
                      <a:pt x="18" y="10"/>
                      <a:pt x="20" y="12"/>
                    </a:cubicBezTo>
                    <a:cubicBezTo>
                      <a:pt x="22" y="14"/>
                      <a:pt x="22" y="18"/>
                      <a:pt x="20" y="2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64" name="Freeform 616"/>
              <p:cNvSpPr>
                <a:spLocks noEditPoints="1"/>
              </p:cNvSpPr>
              <p:nvPr/>
            </p:nvSpPr>
            <p:spPr bwMode="auto">
              <a:xfrm>
                <a:off x="4911" y="1593"/>
                <a:ext cx="55" cy="55"/>
              </a:xfrm>
              <a:custGeom>
                <a:gdLst>
                  <a:gd name="T0" fmla="*/ 26 w 28"/>
                  <a:gd name="T1" fmla="*/ 16 h 28"/>
                  <a:gd name="T2" fmla="*/ 24 w 28"/>
                  <a:gd name="T3" fmla="*/ 15 h 28"/>
                  <a:gd name="T4" fmla="*/ 24 w 28"/>
                  <a:gd name="T5" fmla="*/ 13 h 28"/>
                  <a:gd name="T6" fmla="*/ 26 w 28"/>
                  <a:gd name="T7" fmla="*/ 12 h 28"/>
                  <a:gd name="T8" fmla="*/ 27 w 28"/>
                  <a:gd name="T9" fmla="*/ 9 h 28"/>
                  <a:gd name="T10" fmla="*/ 26 w 28"/>
                  <a:gd name="T11" fmla="*/ 7 h 28"/>
                  <a:gd name="T12" fmla="*/ 24 w 28"/>
                  <a:gd name="T13" fmla="*/ 6 h 28"/>
                  <a:gd name="T14" fmla="*/ 22 w 28"/>
                  <a:gd name="T15" fmla="*/ 7 h 28"/>
                  <a:gd name="T16" fmla="*/ 20 w 28"/>
                  <a:gd name="T17" fmla="*/ 6 h 28"/>
                  <a:gd name="T18" fmla="*/ 21 w 28"/>
                  <a:gd name="T19" fmla="*/ 4 h 28"/>
                  <a:gd name="T20" fmla="*/ 20 w 28"/>
                  <a:gd name="T21" fmla="*/ 2 h 28"/>
                  <a:gd name="T22" fmla="*/ 18 w 28"/>
                  <a:gd name="T23" fmla="*/ 1 h 28"/>
                  <a:gd name="T24" fmla="*/ 15 w 28"/>
                  <a:gd name="T25" fmla="*/ 2 h 28"/>
                  <a:gd name="T26" fmla="*/ 15 w 28"/>
                  <a:gd name="T27" fmla="*/ 4 h 28"/>
                  <a:gd name="T28" fmla="*/ 13 w 28"/>
                  <a:gd name="T29" fmla="*/ 4 h 28"/>
                  <a:gd name="T30" fmla="*/ 12 w 28"/>
                  <a:gd name="T31" fmla="*/ 2 h 28"/>
                  <a:gd name="T32" fmla="*/ 9 w 28"/>
                  <a:gd name="T33" fmla="*/ 1 h 28"/>
                  <a:gd name="T34" fmla="*/ 7 w 28"/>
                  <a:gd name="T35" fmla="*/ 2 h 28"/>
                  <a:gd name="T36" fmla="*/ 6 w 28"/>
                  <a:gd name="T37" fmla="*/ 4 h 28"/>
                  <a:gd name="T38" fmla="*/ 7 w 28"/>
                  <a:gd name="T39" fmla="*/ 6 h 28"/>
                  <a:gd name="T40" fmla="*/ 6 w 28"/>
                  <a:gd name="T41" fmla="*/ 7 h 28"/>
                  <a:gd name="T42" fmla="*/ 4 w 28"/>
                  <a:gd name="T43" fmla="*/ 7 h 28"/>
                  <a:gd name="T44" fmla="*/ 1 w 28"/>
                  <a:gd name="T45" fmla="*/ 8 h 28"/>
                  <a:gd name="T46" fmla="*/ 1 w 28"/>
                  <a:gd name="T47" fmla="*/ 10 h 28"/>
                  <a:gd name="T48" fmla="*/ 2 w 28"/>
                  <a:gd name="T49" fmla="*/ 12 h 28"/>
                  <a:gd name="T50" fmla="*/ 3 w 28"/>
                  <a:gd name="T51" fmla="*/ 13 h 28"/>
                  <a:gd name="T52" fmla="*/ 3 w 28"/>
                  <a:gd name="T53" fmla="*/ 15 h 28"/>
                  <a:gd name="T54" fmla="*/ 2 w 28"/>
                  <a:gd name="T55" fmla="*/ 16 h 28"/>
                  <a:gd name="T56" fmla="*/ 1 w 28"/>
                  <a:gd name="T57" fmla="*/ 19 h 28"/>
                  <a:gd name="T58" fmla="*/ 2 w 28"/>
                  <a:gd name="T59" fmla="*/ 21 h 28"/>
                  <a:gd name="T60" fmla="*/ 4 w 28"/>
                  <a:gd name="T61" fmla="*/ 22 h 28"/>
                  <a:gd name="T62" fmla="*/ 6 w 28"/>
                  <a:gd name="T63" fmla="*/ 21 h 28"/>
                  <a:gd name="T64" fmla="*/ 7 w 28"/>
                  <a:gd name="T65" fmla="*/ 22 h 28"/>
                  <a:gd name="T66" fmla="*/ 7 w 28"/>
                  <a:gd name="T67" fmla="*/ 24 h 28"/>
                  <a:gd name="T68" fmla="*/ 8 w 28"/>
                  <a:gd name="T69" fmla="*/ 26 h 28"/>
                  <a:gd name="T70" fmla="*/ 10 w 28"/>
                  <a:gd name="T71" fmla="*/ 27 h 28"/>
                  <a:gd name="T72" fmla="*/ 12 w 28"/>
                  <a:gd name="T73" fmla="*/ 26 h 28"/>
                  <a:gd name="T74" fmla="*/ 13 w 28"/>
                  <a:gd name="T75" fmla="*/ 25 h 28"/>
                  <a:gd name="T76" fmla="*/ 15 w 28"/>
                  <a:gd name="T77" fmla="*/ 24 h 28"/>
                  <a:gd name="T78" fmla="*/ 16 w 28"/>
                  <a:gd name="T79" fmla="*/ 26 h 28"/>
                  <a:gd name="T80" fmla="*/ 19 w 28"/>
                  <a:gd name="T81" fmla="*/ 27 h 28"/>
                  <a:gd name="T82" fmla="*/ 21 w 28"/>
                  <a:gd name="T83" fmla="*/ 26 h 28"/>
                  <a:gd name="T84" fmla="*/ 22 w 28"/>
                  <a:gd name="T85" fmla="*/ 24 h 28"/>
                  <a:gd name="T86" fmla="*/ 21 w 28"/>
                  <a:gd name="T87" fmla="*/ 22 h 28"/>
                  <a:gd name="T88" fmla="*/ 22 w 28"/>
                  <a:gd name="T89" fmla="*/ 20 h 28"/>
                  <a:gd name="T90" fmla="*/ 24 w 28"/>
                  <a:gd name="T91" fmla="*/ 21 h 28"/>
                  <a:gd name="T92" fmla="*/ 26 w 28"/>
                  <a:gd name="T93" fmla="*/ 20 h 28"/>
                  <a:gd name="T94" fmla="*/ 27 w 28"/>
                  <a:gd name="T95" fmla="*/ 18 h 28"/>
                  <a:gd name="T96" fmla="*/ 26 w 28"/>
                  <a:gd name="T97" fmla="*/ 16 h 28"/>
                  <a:gd name="T98" fmla="*/ 16 w 28"/>
                  <a:gd name="T99" fmla="*/ 19 h 28"/>
                  <a:gd name="T100" fmla="*/ 9 w 28"/>
                  <a:gd name="T101" fmla="*/ 16 h 28"/>
                  <a:gd name="T102" fmla="*/ 12 w 28"/>
                  <a:gd name="T103" fmla="*/ 9 h 28"/>
                  <a:gd name="T104" fmla="*/ 19 w 28"/>
                  <a:gd name="T105" fmla="*/ 12 h 28"/>
                  <a:gd name="T106" fmla="*/ 16 w 28"/>
                  <a:gd name="T107" fmla="*/ 19 h 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28">
                    <a:moveTo>
                      <a:pt x="26" y="16"/>
                    </a:moveTo>
                    <a:cubicBezTo>
                      <a:pt x="24" y="15"/>
                      <a:pt x="24" y="15"/>
                      <a:pt x="24" y="15"/>
                    </a:cubicBezTo>
                    <a:cubicBezTo>
                      <a:pt x="24" y="14"/>
                      <a:pt x="24" y="13"/>
                      <a:pt x="24" y="13"/>
                    </a:cubicBezTo>
                    <a:cubicBezTo>
                      <a:pt x="26" y="12"/>
                      <a:pt x="26" y="12"/>
                      <a:pt x="26" y="12"/>
                    </a:cubicBezTo>
                    <a:cubicBezTo>
                      <a:pt x="27" y="12"/>
                      <a:pt x="28" y="10"/>
                      <a:pt x="27" y="9"/>
                    </a:cubicBezTo>
                    <a:cubicBezTo>
                      <a:pt x="26" y="7"/>
                      <a:pt x="26" y="7"/>
                      <a:pt x="26" y="7"/>
                    </a:cubicBezTo>
                    <a:cubicBezTo>
                      <a:pt x="26" y="6"/>
                      <a:pt x="25" y="6"/>
                      <a:pt x="24" y="6"/>
                    </a:cubicBezTo>
                    <a:cubicBezTo>
                      <a:pt x="22" y="7"/>
                      <a:pt x="22" y="7"/>
                      <a:pt x="22" y="7"/>
                    </a:cubicBezTo>
                    <a:cubicBezTo>
                      <a:pt x="21" y="7"/>
                      <a:pt x="21" y="6"/>
                      <a:pt x="20" y="6"/>
                    </a:cubicBezTo>
                    <a:cubicBezTo>
                      <a:pt x="21" y="4"/>
                      <a:pt x="21" y="4"/>
                      <a:pt x="21" y="4"/>
                    </a:cubicBezTo>
                    <a:cubicBezTo>
                      <a:pt x="22" y="3"/>
                      <a:pt x="21" y="2"/>
                      <a:pt x="20" y="2"/>
                    </a:cubicBezTo>
                    <a:cubicBezTo>
                      <a:pt x="18" y="1"/>
                      <a:pt x="18" y="1"/>
                      <a:pt x="18" y="1"/>
                    </a:cubicBezTo>
                    <a:cubicBezTo>
                      <a:pt x="17" y="0"/>
                      <a:pt x="16" y="1"/>
                      <a:pt x="15" y="2"/>
                    </a:cubicBezTo>
                    <a:cubicBezTo>
                      <a:pt x="15" y="4"/>
                      <a:pt x="15" y="4"/>
                      <a:pt x="15" y="4"/>
                    </a:cubicBezTo>
                    <a:cubicBezTo>
                      <a:pt x="14" y="4"/>
                      <a:pt x="13" y="4"/>
                      <a:pt x="13" y="4"/>
                    </a:cubicBezTo>
                    <a:cubicBezTo>
                      <a:pt x="12" y="2"/>
                      <a:pt x="12" y="2"/>
                      <a:pt x="12" y="2"/>
                    </a:cubicBezTo>
                    <a:cubicBezTo>
                      <a:pt x="12" y="1"/>
                      <a:pt x="10" y="0"/>
                      <a:pt x="9" y="1"/>
                    </a:cubicBezTo>
                    <a:cubicBezTo>
                      <a:pt x="7" y="2"/>
                      <a:pt x="7" y="2"/>
                      <a:pt x="7" y="2"/>
                    </a:cubicBezTo>
                    <a:cubicBezTo>
                      <a:pt x="6" y="2"/>
                      <a:pt x="6" y="3"/>
                      <a:pt x="6" y="4"/>
                    </a:cubicBezTo>
                    <a:cubicBezTo>
                      <a:pt x="7" y="6"/>
                      <a:pt x="7" y="6"/>
                      <a:pt x="7" y="6"/>
                    </a:cubicBezTo>
                    <a:cubicBezTo>
                      <a:pt x="7" y="6"/>
                      <a:pt x="6" y="7"/>
                      <a:pt x="6" y="7"/>
                    </a:cubicBezTo>
                    <a:cubicBezTo>
                      <a:pt x="4" y="7"/>
                      <a:pt x="4" y="7"/>
                      <a:pt x="4" y="7"/>
                    </a:cubicBezTo>
                    <a:cubicBezTo>
                      <a:pt x="3" y="6"/>
                      <a:pt x="2" y="7"/>
                      <a:pt x="1" y="8"/>
                    </a:cubicBezTo>
                    <a:cubicBezTo>
                      <a:pt x="1" y="10"/>
                      <a:pt x="1" y="10"/>
                      <a:pt x="1" y="10"/>
                    </a:cubicBezTo>
                    <a:cubicBezTo>
                      <a:pt x="0" y="11"/>
                      <a:pt x="1" y="12"/>
                      <a:pt x="2" y="12"/>
                    </a:cubicBezTo>
                    <a:cubicBezTo>
                      <a:pt x="3" y="13"/>
                      <a:pt x="3" y="13"/>
                      <a:pt x="3" y="13"/>
                    </a:cubicBezTo>
                    <a:cubicBezTo>
                      <a:pt x="3" y="14"/>
                      <a:pt x="3" y="15"/>
                      <a:pt x="3" y="15"/>
                    </a:cubicBezTo>
                    <a:cubicBezTo>
                      <a:pt x="2" y="16"/>
                      <a:pt x="2" y="16"/>
                      <a:pt x="2" y="16"/>
                    </a:cubicBezTo>
                    <a:cubicBezTo>
                      <a:pt x="1" y="16"/>
                      <a:pt x="0" y="18"/>
                      <a:pt x="1" y="19"/>
                    </a:cubicBezTo>
                    <a:cubicBezTo>
                      <a:pt x="2" y="21"/>
                      <a:pt x="2" y="21"/>
                      <a:pt x="2" y="21"/>
                    </a:cubicBezTo>
                    <a:cubicBezTo>
                      <a:pt x="2" y="22"/>
                      <a:pt x="3" y="22"/>
                      <a:pt x="4" y="22"/>
                    </a:cubicBezTo>
                    <a:cubicBezTo>
                      <a:pt x="6" y="21"/>
                      <a:pt x="6" y="21"/>
                      <a:pt x="6" y="21"/>
                    </a:cubicBezTo>
                    <a:cubicBezTo>
                      <a:pt x="6" y="21"/>
                      <a:pt x="7" y="22"/>
                      <a:pt x="7" y="22"/>
                    </a:cubicBezTo>
                    <a:cubicBezTo>
                      <a:pt x="7" y="24"/>
                      <a:pt x="7" y="24"/>
                      <a:pt x="7" y="24"/>
                    </a:cubicBezTo>
                    <a:cubicBezTo>
                      <a:pt x="6" y="25"/>
                      <a:pt x="7" y="26"/>
                      <a:pt x="8" y="26"/>
                    </a:cubicBezTo>
                    <a:cubicBezTo>
                      <a:pt x="10" y="27"/>
                      <a:pt x="10" y="27"/>
                      <a:pt x="10" y="27"/>
                    </a:cubicBezTo>
                    <a:cubicBezTo>
                      <a:pt x="11" y="28"/>
                      <a:pt x="12" y="27"/>
                      <a:pt x="12" y="26"/>
                    </a:cubicBezTo>
                    <a:cubicBezTo>
                      <a:pt x="13" y="25"/>
                      <a:pt x="13" y="25"/>
                      <a:pt x="13" y="25"/>
                    </a:cubicBezTo>
                    <a:cubicBezTo>
                      <a:pt x="14" y="25"/>
                      <a:pt x="15" y="25"/>
                      <a:pt x="15" y="24"/>
                    </a:cubicBezTo>
                    <a:cubicBezTo>
                      <a:pt x="16" y="26"/>
                      <a:pt x="16" y="26"/>
                      <a:pt x="16" y="26"/>
                    </a:cubicBezTo>
                    <a:cubicBezTo>
                      <a:pt x="16" y="27"/>
                      <a:pt x="18" y="28"/>
                      <a:pt x="19" y="27"/>
                    </a:cubicBezTo>
                    <a:cubicBezTo>
                      <a:pt x="21" y="26"/>
                      <a:pt x="21" y="26"/>
                      <a:pt x="21" y="26"/>
                    </a:cubicBezTo>
                    <a:cubicBezTo>
                      <a:pt x="21" y="26"/>
                      <a:pt x="22" y="25"/>
                      <a:pt x="22" y="24"/>
                    </a:cubicBezTo>
                    <a:cubicBezTo>
                      <a:pt x="21" y="22"/>
                      <a:pt x="21" y="22"/>
                      <a:pt x="21" y="22"/>
                    </a:cubicBezTo>
                    <a:cubicBezTo>
                      <a:pt x="21" y="21"/>
                      <a:pt x="22" y="21"/>
                      <a:pt x="22" y="20"/>
                    </a:cubicBezTo>
                    <a:cubicBezTo>
                      <a:pt x="24" y="21"/>
                      <a:pt x="24" y="21"/>
                      <a:pt x="24" y="21"/>
                    </a:cubicBezTo>
                    <a:cubicBezTo>
                      <a:pt x="25" y="22"/>
                      <a:pt x="26" y="21"/>
                      <a:pt x="26" y="20"/>
                    </a:cubicBezTo>
                    <a:cubicBezTo>
                      <a:pt x="27" y="18"/>
                      <a:pt x="27" y="18"/>
                      <a:pt x="27" y="18"/>
                    </a:cubicBezTo>
                    <a:cubicBezTo>
                      <a:pt x="28" y="17"/>
                      <a:pt x="27" y="16"/>
                      <a:pt x="26" y="16"/>
                    </a:cubicBezTo>
                    <a:close/>
                    <a:moveTo>
                      <a:pt x="16" y="19"/>
                    </a:moveTo>
                    <a:cubicBezTo>
                      <a:pt x="13" y="20"/>
                      <a:pt x="10" y="19"/>
                      <a:pt x="9" y="16"/>
                    </a:cubicBezTo>
                    <a:cubicBezTo>
                      <a:pt x="8" y="14"/>
                      <a:pt x="9" y="10"/>
                      <a:pt x="12" y="9"/>
                    </a:cubicBezTo>
                    <a:cubicBezTo>
                      <a:pt x="14" y="8"/>
                      <a:pt x="17" y="9"/>
                      <a:pt x="19" y="12"/>
                    </a:cubicBezTo>
                    <a:cubicBezTo>
                      <a:pt x="20" y="15"/>
                      <a:pt x="19" y="18"/>
                      <a:pt x="16" y="19"/>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65" name="Freeform 617"/>
              <p:cNvSpPr>
                <a:spLocks noEditPoints="1"/>
              </p:cNvSpPr>
              <p:nvPr/>
            </p:nvSpPr>
            <p:spPr bwMode="auto">
              <a:xfrm>
                <a:off x="3805" y="2831"/>
                <a:ext cx="52" cy="52"/>
              </a:xfrm>
              <a:custGeom>
                <a:gdLst>
                  <a:gd name="T0" fmla="*/ 25 w 27"/>
                  <a:gd name="T1" fmla="*/ 15 h 27"/>
                  <a:gd name="T2" fmla="*/ 24 w 27"/>
                  <a:gd name="T3" fmla="*/ 15 h 27"/>
                  <a:gd name="T4" fmla="*/ 23 w 27"/>
                  <a:gd name="T5" fmla="*/ 13 h 27"/>
                  <a:gd name="T6" fmla="*/ 25 w 27"/>
                  <a:gd name="T7" fmla="*/ 12 h 27"/>
                  <a:gd name="T8" fmla="*/ 26 w 27"/>
                  <a:gd name="T9" fmla="*/ 9 h 27"/>
                  <a:gd name="T10" fmla="*/ 26 w 27"/>
                  <a:gd name="T11" fmla="*/ 7 h 27"/>
                  <a:gd name="T12" fmla="*/ 23 w 27"/>
                  <a:gd name="T13" fmla="*/ 6 h 27"/>
                  <a:gd name="T14" fmla="*/ 21 w 27"/>
                  <a:gd name="T15" fmla="*/ 7 h 27"/>
                  <a:gd name="T16" fmla="*/ 20 w 27"/>
                  <a:gd name="T17" fmla="*/ 6 h 27"/>
                  <a:gd name="T18" fmla="*/ 20 w 27"/>
                  <a:gd name="T19" fmla="*/ 4 h 27"/>
                  <a:gd name="T20" fmla="*/ 19 w 27"/>
                  <a:gd name="T21" fmla="*/ 1 h 27"/>
                  <a:gd name="T22" fmla="*/ 17 w 27"/>
                  <a:gd name="T23" fmla="*/ 0 h 27"/>
                  <a:gd name="T24" fmla="*/ 15 w 27"/>
                  <a:gd name="T25" fmla="*/ 2 h 27"/>
                  <a:gd name="T26" fmla="*/ 14 w 27"/>
                  <a:gd name="T27" fmla="*/ 3 h 27"/>
                  <a:gd name="T28" fmla="*/ 12 w 27"/>
                  <a:gd name="T29" fmla="*/ 3 h 27"/>
                  <a:gd name="T30" fmla="*/ 11 w 27"/>
                  <a:gd name="T31" fmla="*/ 2 h 27"/>
                  <a:gd name="T32" fmla="*/ 9 w 27"/>
                  <a:gd name="T33" fmla="*/ 1 h 27"/>
                  <a:gd name="T34" fmla="*/ 7 w 27"/>
                  <a:gd name="T35" fmla="*/ 2 h 27"/>
                  <a:gd name="T36" fmla="*/ 6 w 27"/>
                  <a:gd name="T37" fmla="*/ 4 h 27"/>
                  <a:gd name="T38" fmla="*/ 6 w 27"/>
                  <a:gd name="T39" fmla="*/ 6 h 27"/>
                  <a:gd name="T40" fmla="*/ 5 w 27"/>
                  <a:gd name="T41" fmla="*/ 7 h 27"/>
                  <a:gd name="T42" fmla="*/ 3 w 27"/>
                  <a:gd name="T43" fmla="*/ 7 h 27"/>
                  <a:gd name="T44" fmla="*/ 1 w 27"/>
                  <a:gd name="T45" fmla="*/ 8 h 27"/>
                  <a:gd name="T46" fmla="*/ 0 w 27"/>
                  <a:gd name="T47" fmla="*/ 10 h 27"/>
                  <a:gd name="T48" fmla="*/ 1 w 27"/>
                  <a:gd name="T49" fmla="*/ 12 h 27"/>
                  <a:gd name="T50" fmla="*/ 3 w 27"/>
                  <a:gd name="T51" fmla="*/ 13 h 27"/>
                  <a:gd name="T52" fmla="*/ 3 w 27"/>
                  <a:gd name="T53" fmla="*/ 15 h 27"/>
                  <a:gd name="T54" fmla="*/ 1 w 27"/>
                  <a:gd name="T55" fmla="*/ 16 h 27"/>
                  <a:gd name="T56" fmla="*/ 0 w 27"/>
                  <a:gd name="T57" fmla="*/ 18 h 27"/>
                  <a:gd name="T58" fmla="*/ 1 w 27"/>
                  <a:gd name="T59" fmla="*/ 20 h 27"/>
                  <a:gd name="T60" fmla="*/ 4 w 27"/>
                  <a:gd name="T61" fmla="*/ 21 h 27"/>
                  <a:gd name="T62" fmla="*/ 5 w 27"/>
                  <a:gd name="T63" fmla="*/ 21 h 27"/>
                  <a:gd name="T64" fmla="*/ 7 w 27"/>
                  <a:gd name="T65" fmla="*/ 22 h 27"/>
                  <a:gd name="T66" fmla="*/ 6 w 27"/>
                  <a:gd name="T67" fmla="*/ 24 h 27"/>
                  <a:gd name="T68" fmla="*/ 7 w 27"/>
                  <a:gd name="T69" fmla="*/ 26 h 27"/>
                  <a:gd name="T70" fmla="*/ 9 w 27"/>
                  <a:gd name="T71" fmla="*/ 27 h 27"/>
                  <a:gd name="T72" fmla="*/ 12 w 27"/>
                  <a:gd name="T73" fmla="*/ 26 h 27"/>
                  <a:gd name="T74" fmla="*/ 12 w 27"/>
                  <a:gd name="T75" fmla="*/ 24 h 27"/>
                  <a:gd name="T76" fmla="*/ 15 w 27"/>
                  <a:gd name="T77" fmla="*/ 24 h 27"/>
                  <a:gd name="T78" fmla="*/ 15 w 27"/>
                  <a:gd name="T79" fmla="*/ 26 h 27"/>
                  <a:gd name="T80" fmla="*/ 18 w 27"/>
                  <a:gd name="T81" fmla="*/ 27 h 27"/>
                  <a:gd name="T82" fmla="*/ 20 w 27"/>
                  <a:gd name="T83" fmla="*/ 26 h 27"/>
                  <a:gd name="T84" fmla="*/ 21 w 27"/>
                  <a:gd name="T85" fmla="*/ 23 h 27"/>
                  <a:gd name="T86" fmla="*/ 20 w 27"/>
                  <a:gd name="T87" fmla="*/ 22 h 27"/>
                  <a:gd name="T88" fmla="*/ 21 w 27"/>
                  <a:gd name="T89" fmla="*/ 20 h 27"/>
                  <a:gd name="T90" fmla="*/ 23 w 27"/>
                  <a:gd name="T91" fmla="*/ 21 h 27"/>
                  <a:gd name="T92" fmla="*/ 26 w 27"/>
                  <a:gd name="T93" fmla="*/ 20 h 27"/>
                  <a:gd name="T94" fmla="*/ 27 w 27"/>
                  <a:gd name="T95" fmla="*/ 18 h 27"/>
                  <a:gd name="T96" fmla="*/ 25 w 27"/>
                  <a:gd name="T97" fmla="*/ 15 h 27"/>
                  <a:gd name="T98" fmla="*/ 15 w 27"/>
                  <a:gd name="T99" fmla="*/ 19 h 27"/>
                  <a:gd name="T100" fmla="*/ 8 w 27"/>
                  <a:gd name="T101" fmla="*/ 16 h 27"/>
                  <a:gd name="T102" fmla="*/ 11 w 27"/>
                  <a:gd name="T103" fmla="*/ 9 h 27"/>
                  <a:gd name="T104" fmla="*/ 18 w 27"/>
                  <a:gd name="T105" fmla="*/ 12 h 27"/>
                  <a:gd name="T106" fmla="*/ 15 w 27"/>
                  <a:gd name="T107" fmla="*/ 19 h 2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7" h="27">
                    <a:moveTo>
                      <a:pt x="25" y="15"/>
                    </a:moveTo>
                    <a:cubicBezTo>
                      <a:pt x="24" y="15"/>
                      <a:pt x="24" y="15"/>
                      <a:pt x="24" y="15"/>
                    </a:cubicBezTo>
                    <a:cubicBezTo>
                      <a:pt x="24" y="14"/>
                      <a:pt x="24" y="13"/>
                      <a:pt x="23" y="13"/>
                    </a:cubicBezTo>
                    <a:cubicBezTo>
                      <a:pt x="25" y="12"/>
                      <a:pt x="25" y="12"/>
                      <a:pt x="25" y="12"/>
                    </a:cubicBezTo>
                    <a:cubicBezTo>
                      <a:pt x="26" y="11"/>
                      <a:pt x="27" y="10"/>
                      <a:pt x="26" y="9"/>
                    </a:cubicBezTo>
                    <a:cubicBezTo>
                      <a:pt x="26" y="7"/>
                      <a:pt x="26" y="7"/>
                      <a:pt x="26" y="7"/>
                    </a:cubicBezTo>
                    <a:cubicBezTo>
                      <a:pt x="25" y="6"/>
                      <a:pt x="24" y="6"/>
                      <a:pt x="23" y="6"/>
                    </a:cubicBezTo>
                    <a:cubicBezTo>
                      <a:pt x="21" y="7"/>
                      <a:pt x="21" y="7"/>
                      <a:pt x="21" y="7"/>
                    </a:cubicBezTo>
                    <a:cubicBezTo>
                      <a:pt x="21" y="7"/>
                      <a:pt x="20" y="6"/>
                      <a:pt x="20" y="6"/>
                    </a:cubicBezTo>
                    <a:cubicBezTo>
                      <a:pt x="20" y="4"/>
                      <a:pt x="20" y="4"/>
                      <a:pt x="20" y="4"/>
                    </a:cubicBezTo>
                    <a:cubicBezTo>
                      <a:pt x="21" y="3"/>
                      <a:pt x="20" y="2"/>
                      <a:pt x="19" y="1"/>
                    </a:cubicBezTo>
                    <a:cubicBezTo>
                      <a:pt x="17" y="0"/>
                      <a:pt x="17" y="0"/>
                      <a:pt x="17" y="0"/>
                    </a:cubicBezTo>
                    <a:cubicBezTo>
                      <a:pt x="16" y="0"/>
                      <a:pt x="15" y="1"/>
                      <a:pt x="15" y="2"/>
                    </a:cubicBezTo>
                    <a:cubicBezTo>
                      <a:pt x="14" y="3"/>
                      <a:pt x="14" y="3"/>
                      <a:pt x="14" y="3"/>
                    </a:cubicBezTo>
                    <a:cubicBezTo>
                      <a:pt x="13" y="3"/>
                      <a:pt x="13" y="3"/>
                      <a:pt x="12" y="3"/>
                    </a:cubicBezTo>
                    <a:cubicBezTo>
                      <a:pt x="11" y="2"/>
                      <a:pt x="11" y="2"/>
                      <a:pt x="11" y="2"/>
                    </a:cubicBezTo>
                    <a:cubicBezTo>
                      <a:pt x="11" y="1"/>
                      <a:pt x="10" y="0"/>
                      <a:pt x="9" y="1"/>
                    </a:cubicBezTo>
                    <a:cubicBezTo>
                      <a:pt x="7" y="2"/>
                      <a:pt x="7" y="2"/>
                      <a:pt x="7" y="2"/>
                    </a:cubicBezTo>
                    <a:cubicBezTo>
                      <a:pt x="6" y="2"/>
                      <a:pt x="5" y="3"/>
                      <a:pt x="6" y="4"/>
                    </a:cubicBezTo>
                    <a:cubicBezTo>
                      <a:pt x="6" y="6"/>
                      <a:pt x="6" y="6"/>
                      <a:pt x="6" y="6"/>
                    </a:cubicBezTo>
                    <a:cubicBezTo>
                      <a:pt x="6" y="6"/>
                      <a:pt x="5" y="7"/>
                      <a:pt x="5" y="7"/>
                    </a:cubicBezTo>
                    <a:cubicBezTo>
                      <a:pt x="3" y="7"/>
                      <a:pt x="3" y="7"/>
                      <a:pt x="3" y="7"/>
                    </a:cubicBezTo>
                    <a:cubicBezTo>
                      <a:pt x="2" y="6"/>
                      <a:pt x="1" y="7"/>
                      <a:pt x="1" y="8"/>
                    </a:cubicBezTo>
                    <a:cubicBezTo>
                      <a:pt x="0" y="10"/>
                      <a:pt x="0" y="10"/>
                      <a:pt x="0" y="10"/>
                    </a:cubicBezTo>
                    <a:cubicBezTo>
                      <a:pt x="0" y="11"/>
                      <a:pt x="0" y="12"/>
                      <a:pt x="1" y="12"/>
                    </a:cubicBezTo>
                    <a:cubicBezTo>
                      <a:pt x="3" y="13"/>
                      <a:pt x="3" y="13"/>
                      <a:pt x="3" y="13"/>
                    </a:cubicBezTo>
                    <a:cubicBezTo>
                      <a:pt x="3" y="14"/>
                      <a:pt x="3" y="14"/>
                      <a:pt x="3" y="15"/>
                    </a:cubicBezTo>
                    <a:cubicBezTo>
                      <a:pt x="1" y="16"/>
                      <a:pt x="1" y="16"/>
                      <a:pt x="1" y="16"/>
                    </a:cubicBezTo>
                    <a:cubicBezTo>
                      <a:pt x="0" y="16"/>
                      <a:pt x="0" y="17"/>
                      <a:pt x="0" y="18"/>
                    </a:cubicBezTo>
                    <a:cubicBezTo>
                      <a:pt x="1" y="20"/>
                      <a:pt x="1" y="20"/>
                      <a:pt x="1" y="20"/>
                    </a:cubicBezTo>
                    <a:cubicBezTo>
                      <a:pt x="1" y="21"/>
                      <a:pt x="3" y="22"/>
                      <a:pt x="4" y="21"/>
                    </a:cubicBezTo>
                    <a:cubicBezTo>
                      <a:pt x="5" y="21"/>
                      <a:pt x="5" y="21"/>
                      <a:pt x="5" y="21"/>
                    </a:cubicBezTo>
                    <a:cubicBezTo>
                      <a:pt x="6" y="21"/>
                      <a:pt x="6" y="22"/>
                      <a:pt x="7" y="22"/>
                    </a:cubicBezTo>
                    <a:cubicBezTo>
                      <a:pt x="6" y="24"/>
                      <a:pt x="6" y="24"/>
                      <a:pt x="6" y="24"/>
                    </a:cubicBezTo>
                    <a:cubicBezTo>
                      <a:pt x="6" y="25"/>
                      <a:pt x="6" y="26"/>
                      <a:pt x="7" y="26"/>
                    </a:cubicBezTo>
                    <a:cubicBezTo>
                      <a:pt x="9" y="27"/>
                      <a:pt x="9" y="27"/>
                      <a:pt x="9" y="27"/>
                    </a:cubicBezTo>
                    <a:cubicBezTo>
                      <a:pt x="10" y="27"/>
                      <a:pt x="11" y="27"/>
                      <a:pt x="12" y="26"/>
                    </a:cubicBezTo>
                    <a:cubicBezTo>
                      <a:pt x="12" y="24"/>
                      <a:pt x="12" y="24"/>
                      <a:pt x="12" y="24"/>
                    </a:cubicBezTo>
                    <a:cubicBezTo>
                      <a:pt x="13" y="24"/>
                      <a:pt x="14" y="24"/>
                      <a:pt x="15" y="24"/>
                    </a:cubicBezTo>
                    <a:cubicBezTo>
                      <a:pt x="15" y="26"/>
                      <a:pt x="15" y="26"/>
                      <a:pt x="15" y="26"/>
                    </a:cubicBezTo>
                    <a:cubicBezTo>
                      <a:pt x="16" y="27"/>
                      <a:pt x="17" y="27"/>
                      <a:pt x="18" y="27"/>
                    </a:cubicBezTo>
                    <a:cubicBezTo>
                      <a:pt x="20" y="26"/>
                      <a:pt x="20" y="26"/>
                      <a:pt x="20" y="26"/>
                    </a:cubicBezTo>
                    <a:cubicBezTo>
                      <a:pt x="21" y="26"/>
                      <a:pt x="21" y="24"/>
                      <a:pt x="21" y="23"/>
                    </a:cubicBezTo>
                    <a:cubicBezTo>
                      <a:pt x="20" y="22"/>
                      <a:pt x="20" y="22"/>
                      <a:pt x="20" y="22"/>
                    </a:cubicBezTo>
                    <a:cubicBezTo>
                      <a:pt x="21" y="21"/>
                      <a:pt x="21" y="21"/>
                      <a:pt x="21" y="20"/>
                    </a:cubicBezTo>
                    <a:cubicBezTo>
                      <a:pt x="23" y="21"/>
                      <a:pt x="23" y="21"/>
                      <a:pt x="23" y="21"/>
                    </a:cubicBezTo>
                    <a:cubicBezTo>
                      <a:pt x="24" y="21"/>
                      <a:pt x="25" y="21"/>
                      <a:pt x="26" y="20"/>
                    </a:cubicBezTo>
                    <a:cubicBezTo>
                      <a:pt x="27" y="18"/>
                      <a:pt x="27" y="18"/>
                      <a:pt x="27" y="18"/>
                    </a:cubicBezTo>
                    <a:cubicBezTo>
                      <a:pt x="27" y="17"/>
                      <a:pt x="26" y="16"/>
                      <a:pt x="25" y="15"/>
                    </a:cubicBezTo>
                    <a:close/>
                    <a:moveTo>
                      <a:pt x="15" y="19"/>
                    </a:moveTo>
                    <a:cubicBezTo>
                      <a:pt x="13" y="20"/>
                      <a:pt x="9" y="19"/>
                      <a:pt x="8" y="16"/>
                    </a:cubicBezTo>
                    <a:cubicBezTo>
                      <a:pt x="7" y="13"/>
                      <a:pt x="8" y="10"/>
                      <a:pt x="11" y="9"/>
                    </a:cubicBezTo>
                    <a:cubicBezTo>
                      <a:pt x="14" y="8"/>
                      <a:pt x="17" y="9"/>
                      <a:pt x="18" y="12"/>
                    </a:cubicBezTo>
                    <a:cubicBezTo>
                      <a:pt x="19" y="14"/>
                      <a:pt x="18" y="17"/>
                      <a:pt x="15" y="19"/>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66" name="Freeform 618"/>
              <p:cNvSpPr>
                <a:spLocks noEditPoints="1"/>
              </p:cNvSpPr>
              <p:nvPr/>
            </p:nvSpPr>
            <p:spPr bwMode="auto">
              <a:xfrm>
                <a:off x="4690" y="3161"/>
                <a:ext cx="65" cy="65"/>
              </a:xfrm>
              <a:custGeom>
                <a:gdLst>
                  <a:gd name="T0" fmla="*/ 31 w 33"/>
                  <a:gd name="T1" fmla="*/ 18 h 33"/>
                  <a:gd name="T2" fmla="*/ 29 w 33"/>
                  <a:gd name="T3" fmla="*/ 18 h 33"/>
                  <a:gd name="T4" fmla="*/ 28 w 33"/>
                  <a:gd name="T5" fmla="*/ 15 h 33"/>
                  <a:gd name="T6" fmla="*/ 31 w 33"/>
                  <a:gd name="T7" fmla="*/ 14 h 33"/>
                  <a:gd name="T8" fmla="*/ 32 w 33"/>
                  <a:gd name="T9" fmla="*/ 11 h 33"/>
                  <a:gd name="T10" fmla="*/ 31 w 33"/>
                  <a:gd name="T11" fmla="*/ 9 h 33"/>
                  <a:gd name="T12" fmla="*/ 28 w 33"/>
                  <a:gd name="T13" fmla="*/ 8 h 33"/>
                  <a:gd name="T14" fmla="*/ 26 w 33"/>
                  <a:gd name="T15" fmla="*/ 9 h 33"/>
                  <a:gd name="T16" fmla="*/ 24 w 33"/>
                  <a:gd name="T17" fmla="*/ 7 h 33"/>
                  <a:gd name="T18" fmla="*/ 25 w 33"/>
                  <a:gd name="T19" fmla="*/ 5 h 33"/>
                  <a:gd name="T20" fmla="*/ 23 w 33"/>
                  <a:gd name="T21" fmla="*/ 2 h 33"/>
                  <a:gd name="T22" fmla="*/ 21 w 33"/>
                  <a:gd name="T23" fmla="*/ 1 h 33"/>
                  <a:gd name="T24" fmla="*/ 18 w 33"/>
                  <a:gd name="T25" fmla="*/ 2 h 33"/>
                  <a:gd name="T26" fmla="*/ 17 w 33"/>
                  <a:gd name="T27" fmla="*/ 4 h 33"/>
                  <a:gd name="T28" fmla="*/ 15 w 33"/>
                  <a:gd name="T29" fmla="*/ 4 h 33"/>
                  <a:gd name="T30" fmla="*/ 14 w 33"/>
                  <a:gd name="T31" fmla="*/ 2 h 33"/>
                  <a:gd name="T32" fmla="*/ 11 w 33"/>
                  <a:gd name="T33" fmla="*/ 1 h 33"/>
                  <a:gd name="T34" fmla="*/ 8 w 33"/>
                  <a:gd name="T35" fmla="*/ 2 h 33"/>
                  <a:gd name="T36" fmla="*/ 7 w 33"/>
                  <a:gd name="T37" fmla="*/ 5 h 33"/>
                  <a:gd name="T38" fmla="*/ 8 w 33"/>
                  <a:gd name="T39" fmla="*/ 7 h 33"/>
                  <a:gd name="T40" fmla="*/ 6 w 33"/>
                  <a:gd name="T41" fmla="*/ 9 h 33"/>
                  <a:gd name="T42" fmla="*/ 4 w 33"/>
                  <a:gd name="T43" fmla="*/ 8 h 33"/>
                  <a:gd name="T44" fmla="*/ 1 w 33"/>
                  <a:gd name="T45" fmla="*/ 9 h 33"/>
                  <a:gd name="T46" fmla="*/ 0 w 33"/>
                  <a:gd name="T47" fmla="*/ 12 h 33"/>
                  <a:gd name="T48" fmla="*/ 2 w 33"/>
                  <a:gd name="T49" fmla="*/ 15 h 33"/>
                  <a:gd name="T50" fmla="*/ 4 w 33"/>
                  <a:gd name="T51" fmla="*/ 16 h 33"/>
                  <a:gd name="T52" fmla="*/ 4 w 33"/>
                  <a:gd name="T53" fmla="*/ 18 h 33"/>
                  <a:gd name="T54" fmla="*/ 2 w 33"/>
                  <a:gd name="T55" fmla="*/ 19 h 33"/>
                  <a:gd name="T56" fmla="*/ 1 w 33"/>
                  <a:gd name="T57" fmla="*/ 22 h 33"/>
                  <a:gd name="T58" fmla="*/ 2 w 33"/>
                  <a:gd name="T59" fmla="*/ 24 h 33"/>
                  <a:gd name="T60" fmla="*/ 5 w 33"/>
                  <a:gd name="T61" fmla="*/ 26 h 33"/>
                  <a:gd name="T62" fmla="*/ 7 w 33"/>
                  <a:gd name="T63" fmla="*/ 25 h 33"/>
                  <a:gd name="T64" fmla="*/ 8 w 33"/>
                  <a:gd name="T65" fmla="*/ 27 h 33"/>
                  <a:gd name="T66" fmla="*/ 8 w 33"/>
                  <a:gd name="T67" fmla="*/ 29 h 33"/>
                  <a:gd name="T68" fmla="*/ 9 w 33"/>
                  <a:gd name="T69" fmla="*/ 32 h 33"/>
                  <a:gd name="T70" fmla="*/ 11 w 33"/>
                  <a:gd name="T71" fmla="*/ 32 h 33"/>
                  <a:gd name="T72" fmla="*/ 14 w 33"/>
                  <a:gd name="T73" fmla="*/ 31 h 33"/>
                  <a:gd name="T74" fmla="*/ 15 w 33"/>
                  <a:gd name="T75" fmla="*/ 29 h 33"/>
                  <a:gd name="T76" fmla="*/ 18 w 33"/>
                  <a:gd name="T77" fmla="*/ 29 h 33"/>
                  <a:gd name="T78" fmla="*/ 19 w 33"/>
                  <a:gd name="T79" fmla="*/ 31 h 33"/>
                  <a:gd name="T80" fmla="*/ 22 w 33"/>
                  <a:gd name="T81" fmla="*/ 32 h 33"/>
                  <a:gd name="T82" fmla="*/ 24 w 33"/>
                  <a:gd name="T83" fmla="*/ 31 h 33"/>
                  <a:gd name="T84" fmla="*/ 25 w 33"/>
                  <a:gd name="T85" fmla="*/ 28 h 33"/>
                  <a:gd name="T86" fmla="*/ 24 w 33"/>
                  <a:gd name="T87" fmla="*/ 26 h 33"/>
                  <a:gd name="T88" fmla="*/ 26 w 33"/>
                  <a:gd name="T89" fmla="*/ 24 h 33"/>
                  <a:gd name="T90" fmla="*/ 28 w 33"/>
                  <a:gd name="T91" fmla="*/ 25 h 33"/>
                  <a:gd name="T92" fmla="*/ 31 w 33"/>
                  <a:gd name="T93" fmla="*/ 24 h 33"/>
                  <a:gd name="T94" fmla="*/ 32 w 33"/>
                  <a:gd name="T95" fmla="*/ 21 h 33"/>
                  <a:gd name="T96" fmla="*/ 31 w 33"/>
                  <a:gd name="T97" fmla="*/ 18 h 33"/>
                  <a:gd name="T98" fmla="*/ 19 w 33"/>
                  <a:gd name="T99" fmla="*/ 22 h 33"/>
                  <a:gd name="T100" fmla="*/ 10 w 33"/>
                  <a:gd name="T101" fmla="*/ 19 h 33"/>
                  <a:gd name="T102" fmla="*/ 14 w 33"/>
                  <a:gd name="T103" fmla="*/ 11 h 33"/>
                  <a:gd name="T104" fmla="*/ 22 w 33"/>
                  <a:gd name="T105" fmla="*/ 14 h 33"/>
                  <a:gd name="T106" fmla="*/ 19 w 33"/>
                  <a:gd name="T107" fmla="*/ 22 h 3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3" h="33">
                    <a:moveTo>
                      <a:pt x="31" y="18"/>
                    </a:moveTo>
                    <a:cubicBezTo>
                      <a:pt x="29" y="18"/>
                      <a:pt x="29" y="18"/>
                      <a:pt x="29" y="18"/>
                    </a:cubicBezTo>
                    <a:cubicBezTo>
                      <a:pt x="29" y="17"/>
                      <a:pt x="29" y="16"/>
                      <a:pt x="28" y="15"/>
                    </a:cubicBezTo>
                    <a:cubicBezTo>
                      <a:pt x="31" y="14"/>
                      <a:pt x="31" y="14"/>
                      <a:pt x="31" y="14"/>
                    </a:cubicBezTo>
                    <a:cubicBezTo>
                      <a:pt x="32" y="14"/>
                      <a:pt x="32" y="12"/>
                      <a:pt x="32" y="11"/>
                    </a:cubicBezTo>
                    <a:cubicBezTo>
                      <a:pt x="31" y="9"/>
                      <a:pt x="31" y="9"/>
                      <a:pt x="31" y="9"/>
                    </a:cubicBezTo>
                    <a:cubicBezTo>
                      <a:pt x="30" y="8"/>
                      <a:pt x="29" y="7"/>
                      <a:pt x="28" y="8"/>
                    </a:cubicBezTo>
                    <a:cubicBezTo>
                      <a:pt x="26" y="9"/>
                      <a:pt x="26" y="9"/>
                      <a:pt x="26" y="9"/>
                    </a:cubicBezTo>
                    <a:cubicBezTo>
                      <a:pt x="25" y="8"/>
                      <a:pt x="25" y="8"/>
                      <a:pt x="24" y="7"/>
                    </a:cubicBezTo>
                    <a:cubicBezTo>
                      <a:pt x="25" y="5"/>
                      <a:pt x="25" y="5"/>
                      <a:pt x="25" y="5"/>
                    </a:cubicBezTo>
                    <a:cubicBezTo>
                      <a:pt x="25" y="4"/>
                      <a:pt x="25" y="2"/>
                      <a:pt x="23" y="2"/>
                    </a:cubicBezTo>
                    <a:cubicBezTo>
                      <a:pt x="21" y="1"/>
                      <a:pt x="21" y="1"/>
                      <a:pt x="21" y="1"/>
                    </a:cubicBezTo>
                    <a:cubicBezTo>
                      <a:pt x="20" y="0"/>
                      <a:pt x="19" y="1"/>
                      <a:pt x="18" y="2"/>
                    </a:cubicBezTo>
                    <a:cubicBezTo>
                      <a:pt x="17" y="4"/>
                      <a:pt x="17" y="4"/>
                      <a:pt x="17" y="4"/>
                    </a:cubicBezTo>
                    <a:cubicBezTo>
                      <a:pt x="16" y="4"/>
                      <a:pt x="16" y="4"/>
                      <a:pt x="15" y="4"/>
                    </a:cubicBezTo>
                    <a:cubicBezTo>
                      <a:pt x="14" y="2"/>
                      <a:pt x="14" y="2"/>
                      <a:pt x="14" y="2"/>
                    </a:cubicBezTo>
                    <a:cubicBezTo>
                      <a:pt x="13" y="1"/>
                      <a:pt x="12" y="1"/>
                      <a:pt x="11" y="1"/>
                    </a:cubicBezTo>
                    <a:cubicBezTo>
                      <a:pt x="8" y="2"/>
                      <a:pt x="8" y="2"/>
                      <a:pt x="8" y="2"/>
                    </a:cubicBezTo>
                    <a:cubicBezTo>
                      <a:pt x="7" y="3"/>
                      <a:pt x="7" y="4"/>
                      <a:pt x="7" y="5"/>
                    </a:cubicBezTo>
                    <a:cubicBezTo>
                      <a:pt x="8" y="7"/>
                      <a:pt x="8" y="7"/>
                      <a:pt x="8" y="7"/>
                    </a:cubicBezTo>
                    <a:cubicBezTo>
                      <a:pt x="7" y="8"/>
                      <a:pt x="7" y="8"/>
                      <a:pt x="6" y="9"/>
                    </a:cubicBezTo>
                    <a:cubicBezTo>
                      <a:pt x="4" y="8"/>
                      <a:pt x="4" y="8"/>
                      <a:pt x="4" y="8"/>
                    </a:cubicBezTo>
                    <a:cubicBezTo>
                      <a:pt x="3" y="8"/>
                      <a:pt x="2" y="8"/>
                      <a:pt x="1" y="9"/>
                    </a:cubicBezTo>
                    <a:cubicBezTo>
                      <a:pt x="0" y="12"/>
                      <a:pt x="0" y="12"/>
                      <a:pt x="0" y="12"/>
                    </a:cubicBezTo>
                    <a:cubicBezTo>
                      <a:pt x="0" y="13"/>
                      <a:pt x="1" y="14"/>
                      <a:pt x="2" y="15"/>
                    </a:cubicBezTo>
                    <a:cubicBezTo>
                      <a:pt x="4" y="16"/>
                      <a:pt x="4" y="16"/>
                      <a:pt x="4" y="16"/>
                    </a:cubicBezTo>
                    <a:cubicBezTo>
                      <a:pt x="3" y="16"/>
                      <a:pt x="4" y="17"/>
                      <a:pt x="4" y="18"/>
                    </a:cubicBezTo>
                    <a:cubicBezTo>
                      <a:pt x="2" y="19"/>
                      <a:pt x="2" y="19"/>
                      <a:pt x="2" y="19"/>
                    </a:cubicBezTo>
                    <a:cubicBezTo>
                      <a:pt x="1" y="20"/>
                      <a:pt x="0" y="21"/>
                      <a:pt x="1" y="22"/>
                    </a:cubicBezTo>
                    <a:cubicBezTo>
                      <a:pt x="2" y="24"/>
                      <a:pt x="2" y="24"/>
                      <a:pt x="2" y="24"/>
                    </a:cubicBezTo>
                    <a:cubicBezTo>
                      <a:pt x="2" y="26"/>
                      <a:pt x="4" y="26"/>
                      <a:pt x="5" y="26"/>
                    </a:cubicBezTo>
                    <a:cubicBezTo>
                      <a:pt x="7" y="25"/>
                      <a:pt x="7" y="25"/>
                      <a:pt x="7" y="25"/>
                    </a:cubicBezTo>
                    <a:cubicBezTo>
                      <a:pt x="7" y="26"/>
                      <a:pt x="8" y="26"/>
                      <a:pt x="8" y="27"/>
                    </a:cubicBezTo>
                    <a:cubicBezTo>
                      <a:pt x="8" y="29"/>
                      <a:pt x="8" y="29"/>
                      <a:pt x="8" y="29"/>
                    </a:cubicBezTo>
                    <a:cubicBezTo>
                      <a:pt x="7" y="30"/>
                      <a:pt x="8" y="31"/>
                      <a:pt x="9" y="32"/>
                    </a:cubicBezTo>
                    <a:cubicBezTo>
                      <a:pt x="11" y="32"/>
                      <a:pt x="11" y="32"/>
                      <a:pt x="11" y="32"/>
                    </a:cubicBezTo>
                    <a:cubicBezTo>
                      <a:pt x="13" y="33"/>
                      <a:pt x="14" y="32"/>
                      <a:pt x="14" y="31"/>
                    </a:cubicBezTo>
                    <a:cubicBezTo>
                      <a:pt x="15" y="29"/>
                      <a:pt x="15" y="29"/>
                      <a:pt x="15" y="29"/>
                    </a:cubicBezTo>
                    <a:cubicBezTo>
                      <a:pt x="16" y="29"/>
                      <a:pt x="17" y="29"/>
                      <a:pt x="18" y="29"/>
                    </a:cubicBezTo>
                    <a:cubicBezTo>
                      <a:pt x="19" y="31"/>
                      <a:pt x="19" y="31"/>
                      <a:pt x="19" y="31"/>
                    </a:cubicBezTo>
                    <a:cubicBezTo>
                      <a:pt x="19" y="32"/>
                      <a:pt x="21" y="33"/>
                      <a:pt x="22" y="32"/>
                    </a:cubicBezTo>
                    <a:cubicBezTo>
                      <a:pt x="24" y="31"/>
                      <a:pt x="24" y="31"/>
                      <a:pt x="24" y="31"/>
                    </a:cubicBezTo>
                    <a:cubicBezTo>
                      <a:pt x="25" y="31"/>
                      <a:pt x="26" y="29"/>
                      <a:pt x="25" y="28"/>
                    </a:cubicBezTo>
                    <a:cubicBezTo>
                      <a:pt x="24" y="26"/>
                      <a:pt x="24" y="26"/>
                      <a:pt x="24" y="26"/>
                    </a:cubicBezTo>
                    <a:cubicBezTo>
                      <a:pt x="25" y="26"/>
                      <a:pt x="25" y="25"/>
                      <a:pt x="26" y="24"/>
                    </a:cubicBezTo>
                    <a:cubicBezTo>
                      <a:pt x="28" y="25"/>
                      <a:pt x="28" y="25"/>
                      <a:pt x="28" y="25"/>
                    </a:cubicBezTo>
                    <a:cubicBezTo>
                      <a:pt x="29" y="26"/>
                      <a:pt x="31" y="25"/>
                      <a:pt x="31" y="24"/>
                    </a:cubicBezTo>
                    <a:cubicBezTo>
                      <a:pt x="32" y="21"/>
                      <a:pt x="32" y="21"/>
                      <a:pt x="32" y="21"/>
                    </a:cubicBezTo>
                    <a:cubicBezTo>
                      <a:pt x="33" y="20"/>
                      <a:pt x="32" y="19"/>
                      <a:pt x="31" y="18"/>
                    </a:cubicBezTo>
                    <a:close/>
                    <a:moveTo>
                      <a:pt x="19" y="22"/>
                    </a:moveTo>
                    <a:cubicBezTo>
                      <a:pt x="15" y="24"/>
                      <a:pt x="12" y="22"/>
                      <a:pt x="10" y="19"/>
                    </a:cubicBezTo>
                    <a:cubicBezTo>
                      <a:pt x="9" y="16"/>
                      <a:pt x="10" y="12"/>
                      <a:pt x="14" y="11"/>
                    </a:cubicBezTo>
                    <a:cubicBezTo>
                      <a:pt x="17" y="10"/>
                      <a:pt x="20" y="11"/>
                      <a:pt x="22" y="14"/>
                    </a:cubicBezTo>
                    <a:cubicBezTo>
                      <a:pt x="23" y="17"/>
                      <a:pt x="22" y="21"/>
                      <a:pt x="19" y="2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67" name="Freeform 619"/>
              <p:cNvSpPr>
                <a:spLocks noEditPoints="1"/>
              </p:cNvSpPr>
              <p:nvPr/>
            </p:nvSpPr>
            <p:spPr bwMode="auto">
              <a:xfrm>
                <a:off x="4749" y="1730"/>
                <a:ext cx="53" cy="53"/>
              </a:xfrm>
              <a:custGeom>
                <a:gdLst>
                  <a:gd name="T0" fmla="*/ 26 w 27"/>
                  <a:gd name="T1" fmla="*/ 15 h 27"/>
                  <a:gd name="T2" fmla="*/ 24 w 27"/>
                  <a:gd name="T3" fmla="*/ 14 h 27"/>
                  <a:gd name="T4" fmla="*/ 24 w 27"/>
                  <a:gd name="T5" fmla="*/ 12 h 27"/>
                  <a:gd name="T6" fmla="*/ 26 w 27"/>
                  <a:gd name="T7" fmla="*/ 11 h 27"/>
                  <a:gd name="T8" fmla="*/ 27 w 27"/>
                  <a:gd name="T9" fmla="*/ 9 h 27"/>
                  <a:gd name="T10" fmla="*/ 26 w 27"/>
                  <a:gd name="T11" fmla="*/ 7 h 27"/>
                  <a:gd name="T12" fmla="*/ 23 w 27"/>
                  <a:gd name="T13" fmla="*/ 6 h 27"/>
                  <a:gd name="T14" fmla="*/ 21 w 27"/>
                  <a:gd name="T15" fmla="*/ 7 h 27"/>
                  <a:gd name="T16" fmla="*/ 20 w 27"/>
                  <a:gd name="T17" fmla="*/ 5 h 27"/>
                  <a:gd name="T18" fmla="*/ 21 w 27"/>
                  <a:gd name="T19" fmla="*/ 3 h 27"/>
                  <a:gd name="T20" fmla="*/ 20 w 27"/>
                  <a:gd name="T21" fmla="*/ 1 h 27"/>
                  <a:gd name="T22" fmla="*/ 18 w 27"/>
                  <a:gd name="T23" fmla="*/ 0 h 27"/>
                  <a:gd name="T24" fmla="*/ 15 w 27"/>
                  <a:gd name="T25" fmla="*/ 1 h 27"/>
                  <a:gd name="T26" fmla="*/ 14 w 27"/>
                  <a:gd name="T27" fmla="*/ 3 h 27"/>
                  <a:gd name="T28" fmla="*/ 12 w 27"/>
                  <a:gd name="T29" fmla="*/ 3 h 27"/>
                  <a:gd name="T30" fmla="*/ 12 w 27"/>
                  <a:gd name="T31" fmla="*/ 1 h 27"/>
                  <a:gd name="T32" fmla="*/ 9 w 27"/>
                  <a:gd name="T33" fmla="*/ 0 h 27"/>
                  <a:gd name="T34" fmla="*/ 7 w 27"/>
                  <a:gd name="T35" fmla="*/ 1 h 27"/>
                  <a:gd name="T36" fmla="*/ 6 w 27"/>
                  <a:gd name="T37" fmla="*/ 4 h 27"/>
                  <a:gd name="T38" fmla="*/ 7 w 27"/>
                  <a:gd name="T39" fmla="*/ 5 h 27"/>
                  <a:gd name="T40" fmla="*/ 5 w 27"/>
                  <a:gd name="T41" fmla="*/ 7 h 27"/>
                  <a:gd name="T42" fmla="*/ 4 w 27"/>
                  <a:gd name="T43" fmla="*/ 6 h 27"/>
                  <a:gd name="T44" fmla="*/ 1 w 27"/>
                  <a:gd name="T45" fmla="*/ 7 h 27"/>
                  <a:gd name="T46" fmla="*/ 0 w 27"/>
                  <a:gd name="T47" fmla="*/ 9 h 27"/>
                  <a:gd name="T48" fmla="*/ 1 w 27"/>
                  <a:gd name="T49" fmla="*/ 12 h 27"/>
                  <a:gd name="T50" fmla="*/ 3 w 27"/>
                  <a:gd name="T51" fmla="*/ 12 h 27"/>
                  <a:gd name="T52" fmla="*/ 3 w 27"/>
                  <a:gd name="T53" fmla="*/ 15 h 27"/>
                  <a:gd name="T54" fmla="*/ 1 w 27"/>
                  <a:gd name="T55" fmla="*/ 15 h 27"/>
                  <a:gd name="T56" fmla="*/ 0 w 27"/>
                  <a:gd name="T57" fmla="*/ 18 h 27"/>
                  <a:gd name="T58" fmla="*/ 1 w 27"/>
                  <a:gd name="T59" fmla="*/ 20 h 27"/>
                  <a:gd name="T60" fmla="*/ 4 w 27"/>
                  <a:gd name="T61" fmla="*/ 21 h 27"/>
                  <a:gd name="T62" fmla="*/ 5 w 27"/>
                  <a:gd name="T63" fmla="*/ 20 h 27"/>
                  <a:gd name="T64" fmla="*/ 7 w 27"/>
                  <a:gd name="T65" fmla="*/ 22 h 27"/>
                  <a:gd name="T66" fmla="*/ 6 w 27"/>
                  <a:gd name="T67" fmla="*/ 23 h 27"/>
                  <a:gd name="T68" fmla="*/ 7 w 27"/>
                  <a:gd name="T69" fmla="*/ 26 h 27"/>
                  <a:gd name="T70" fmla="*/ 10 w 27"/>
                  <a:gd name="T71" fmla="*/ 27 h 27"/>
                  <a:gd name="T72" fmla="*/ 12 w 27"/>
                  <a:gd name="T73" fmla="*/ 26 h 27"/>
                  <a:gd name="T74" fmla="*/ 13 w 27"/>
                  <a:gd name="T75" fmla="*/ 24 h 27"/>
                  <a:gd name="T76" fmla="*/ 15 w 27"/>
                  <a:gd name="T77" fmla="*/ 24 h 27"/>
                  <a:gd name="T78" fmla="*/ 16 w 27"/>
                  <a:gd name="T79" fmla="*/ 25 h 27"/>
                  <a:gd name="T80" fmla="*/ 18 w 27"/>
                  <a:gd name="T81" fmla="*/ 26 h 27"/>
                  <a:gd name="T82" fmla="*/ 20 w 27"/>
                  <a:gd name="T83" fmla="*/ 26 h 27"/>
                  <a:gd name="T84" fmla="*/ 21 w 27"/>
                  <a:gd name="T85" fmla="*/ 23 h 27"/>
                  <a:gd name="T86" fmla="*/ 20 w 27"/>
                  <a:gd name="T87" fmla="*/ 21 h 27"/>
                  <a:gd name="T88" fmla="*/ 22 w 27"/>
                  <a:gd name="T89" fmla="*/ 20 h 27"/>
                  <a:gd name="T90" fmla="*/ 24 w 27"/>
                  <a:gd name="T91" fmla="*/ 20 h 27"/>
                  <a:gd name="T92" fmla="*/ 26 w 27"/>
                  <a:gd name="T93" fmla="*/ 19 h 27"/>
                  <a:gd name="T94" fmla="*/ 27 w 27"/>
                  <a:gd name="T95" fmla="*/ 17 h 27"/>
                  <a:gd name="T96" fmla="*/ 26 w 27"/>
                  <a:gd name="T97" fmla="*/ 15 h 27"/>
                  <a:gd name="T98" fmla="*/ 15 w 27"/>
                  <a:gd name="T99" fmla="*/ 18 h 27"/>
                  <a:gd name="T100" fmla="*/ 9 w 27"/>
                  <a:gd name="T101" fmla="*/ 15 h 27"/>
                  <a:gd name="T102" fmla="*/ 11 w 27"/>
                  <a:gd name="T103" fmla="*/ 9 h 27"/>
                  <a:gd name="T104" fmla="*/ 18 w 27"/>
                  <a:gd name="T105" fmla="*/ 11 h 27"/>
                  <a:gd name="T106" fmla="*/ 15 w 27"/>
                  <a:gd name="T107" fmla="*/ 18 h 2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7" h="27">
                    <a:moveTo>
                      <a:pt x="26" y="15"/>
                    </a:moveTo>
                    <a:cubicBezTo>
                      <a:pt x="24" y="14"/>
                      <a:pt x="24" y="14"/>
                      <a:pt x="24" y="14"/>
                    </a:cubicBezTo>
                    <a:cubicBezTo>
                      <a:pt x="24" y="13"/>
                      <a:pt x="24" y="13"/>
                      <a:pt x="24" y="12"/>
                    </a:cubicBezTo>
                    <a:cubicBezTo>
                      <a:pt x="26" y="11"/>
                      <a:pt x="26" y="11"/>
                      <a:pt x="26" y="11"/>
                    </a:cubicBezTo>
                    <a:cubicBezTo>
                      <a:pt x="27" y="11"/>
                      <a:pt x="27" y="10"/>
                      <a:pt x="27" y="9"/>
                    </a:cubicBezTo>
                    <a:cubicBezTo>
                      <a:pt x="26" y="7"/>
                      <a:pt x="26" y="7"/>
                      <a:pt x="26" y="7"/>
                    </a:cubicBezTo>
                    <a:cubicBezTo>
                      <a:pt x="25" y="6"/>
                      <a:pt x="24" y="5"/>
                      <a:pt x="23" y="6"/>
                    </a:cubicBezTo>
                    <a:cubicBezTo>
                      <a:pt x="21" y="7"/>
                      <a:pt x="21" y="7"/>
                      <a:pt x="21" y="7"/>
                    </a:cubicBezTo>
                    <a:cubicBezTo>
                      <a:pt x="21" y="6"/>
                      <a:pt x="20" y="6"/>
                      <a:pt x="20" y="5"/>
                    </a:cubicBezTo>
                    <a:cubicBezTo>
                      <a:pt x="21" y="3"/>
                      <a:pt x="21" y="3"/>
                      <a:pt x="21" y="3"/>
                    </a:cubicBezTo>
                    <a:cubicBezTo>
                      <a:pt x="21" y="2"/>
                      <a:pt x="21" y="1"/>
                      <a:pt x="20" y="1"/>
                    </a:cubicBezTo>
                    <a:cubicBezTo>
                      <a:pt x="18" y="0"/>
                      <a:pt x="18" y="0"/>
                      <a:pt x="18" y="0"/>
                    </a:cubicBezTo>
                    <a:cubicBezTo>
                      <a:pt x="17" y="0"/>
                      <a:pt x="15" y="0"/>
                      <a:pt x="15" y="1"/>
                    </a:cubicBezTo>
                    <a:cubicBezTo>
                      <a:pt x="14" y="3"/>
                      <a:pt x="14" y="3"/>
                      <a:pt x="14" y="3"/>
                    </a:cubicBezTo>
                    <a:cubicBezTo>
                      <a:pt x="14" y="3"/>
                      <a:pt x="13" y="3"/>
                      <a:pt x="12" y="3"/>
                    </a:cubicBezTo>
                    <a:cubicBezTo>
                      <a:pt x="12" y="1"/>
                      <a:pt x="12" y="1"/>
                      <a:pt x="12" y="1"/>
                    </a:cubicBezTo>
                    <a:cubicBezTo>
                      <a:pt x="11" y="0"/>
                      <a:pt x="10" y="0"/>
                      <a:pt x="9" y="0"/>
                    </a:cubicBezTo>
                    <a:cubicBezTo>
                      <a:pt x="7" y="1"/>
                      <a:pt x="7" y="1"/>
                      <a:pt x="7" y="1"/>
                    </a:cubicBezTo>
                    <a:cubicBezTo>
                      <a:pt x="6" y="1"/>
                      <a:pt x="6" y="3"/>
                      <a:pt x="6" y="4"/>
                    </a:cubicBezTo>
                    <a:cubicBezTo>
                      <a:pt x="7" y="5"/>
                      <a:pt x="7" y="5"/>
                      <a:pt x="7" y="5"/>
                    </a:cubicBezTo>
                    <a:cubicBezTo>
                      <a:pt x="6" y="6"/>
                      <a:pt x="6" y="6"/>
                      <a:pt x="5" y="7"/>
                    </a:cubicBezTo>
                    <a:cubicBezTo>
                      <a:pt x="4" y="6"/>
                      <a:pt x="4" y="6"/>
                      <a:pt x="4" y="6"/>
                    </a:cubicBezTo>
                    <a:cubicBezTo>
                      <a:pt x="3" y="6"/>
                      <a:pt x="1" y="6"/>
                      <a:pt x="1" y="7"/>
                    </a:cubicBezTo>
                    <a:cubicBezTo>
                      <a:pt x="0" y="9"/>
                      <a:pt x="0" y="9"/>
                      <a:pt x="0" y="9"/>
                    </a:cubicBezTo>
                    <a:cubicBezTo>
                      <a:pt x="0" y="10"/>
                      <a:pt x="0" y="11"/>
                      <a:pt x="1" y="12"/>
                    </a:cubicBezTo>
                    <a:cubicBezTo>
                      <a:pt x="3" y="12"/>
                      <a:pt x="3" y="12"/>
                      <a:pt x="3" y="12"/>
                    </a:cubicBezTo>
                    <a:cubicBezTo>
                      <a:pt x="3" y="13"/>
                      <a:pt x="3" y="14"/>
                      <a:pt x="3" y="15"/>
                    </a:cubicBezTo>
                    <a:cubicBezTo>
                      <a:pt x="1" y="15"/>
                      <a:pt x="1" y="15"/>
                      <a:pt x="1" y="15"/>
                    </a:cubicBezTo>
                    <a:cubicBezTo>
                      <a:pt x="0" y="16"/>
                      <a:pt x="0" y="17"/>
                      <a:pt x="0" y="18"/>
                    </a:cubicBezTo>
                    <a:cubicBezTo>
                      <a:pt x="1" y="20"/>
                      <a:pt x="1" y="20"/>
                      <a:pt x="1" y="20"/>
                    </a:cubicBezTo>
                    <a:cubicBezTo>
                      <a:pt x="2" y="21"/>
                      <a:pt x="3" y="21"/>
                      <a:pt x="4" y="21"/>
                    </a:cubicBezTo>
                    <a:cubicBezTo>
                      <a:pt x="5" y="20"/>
                      <a:pt x="5" y="20"/>
                      <a:pt x="5" y="20"/>
                    </a:cubicBezTo>
                    <a:cubicBezTo>
                      <a:pt x="6" y="21"/>
                      <a:pt x="6" y="21"/>
                      <a:pt x="7" y="22"/>
                    </a:cubicBezTo>
                    <a:cubicBezTo>
                      <a:pt x="6" y="23"/>
                      <a:pt x="6" y="23"/>
                      <a:pt x="6" y="23"/>
                    </a:cubicBezTo>
                    <a:cubicBezTo>
                      <a:pt x="6" y="24"/>
                      <a:pt x="6" y="25"/>
                      <a:pt x="7" y="26"/>
                    </a:cubicBezTo>
                    <a:cubicBezTo>
                      <a:pt x="10" y="27"/>
                      <a:pt x="10" y="27"/>
                      <a:pt x="10" y="27"/>
                    </a:cubicBezTo>
                    <a:cubicBezTo>
                      <a:pt x="11" y="27"/>
                      <a:pt x="12" y="27"/>
                      <a:pt x="12" y="26"/>
                    </a:cubicBezTo>
                    <a:cubicBezTo>
                      <a:pt x="13" y="24"/>
                      <a:pt x="13" y="24"/>
                      <a:pt x="13" y="24"/>
                    </a:cubicBezTo>
                    <a:cubicBezTo>
                      <a:pt x="13" y="24"/>
                      <a:pt x="14" y="24"/>
                      <a:pt x="15" y="24"/>
                    </a:cubicBezTo>
                    <a:cubicBezTo>
                      <a:pt x="16" y="25"/>
                      <a:pt x="16" y="25"/>
                      <a:pt x="16" y="25"/>
                    </a:cubicBezTo>
                    <a:cubicBezTo>
                      <a:pt x="16" y="26"/>
                      <a:pt x="17" y="27"/>
                      <a:pt x="18" y="26"/>
                    </a:cubicBezTo>
                    <a:cubicBezTo>
                      <a:pt x="20" y="26"/>
                      <a:pt x="20" y="26"/>
                      <a:pt x="20" y="26"/>
                    </a:cubicBezTo>
                    <a:cubicBezTo>
                      <a:pt x="21" y="25"/>
                      <a:pt x="22" y="24"/>
                      <a:pt x="21" y="23"/>
                    </a:cubicBezTo>
                    <a:cubicBezTo>
                      <a:pt x="20" y="21"/>
                      <a:pt x="20" y="21"/>
                      <a:pt x="20" y="21"/>
                    </a:cubicBezTo>
                    <a:cubicBezTo>
                      <a:pt x="21" y="21"/>
                      <a:pt x="21" y="20"/>
                      <a:pt x="22" y="20"/>
                    </a:cubicBezTo>
                    <a:cubicBezTo>
                      <a:pt x="24" y="20"/>
                      <a:pt x="24" y="20"/>
                      <a:pt x="24" y="20"/>
                    </a:cubicBezTo>
                    <a:cubicBezTo>
                      <a:pt x="25" y="21"/>
                      <a:pt x="26" y="20"/>
                      <a:pt x="26" y="19"/>
                    </a:cubicBezTo>
                    <a:cubicBezTo>
                      <a:pt x="27" y="17"/>
                      <a:pt x="27" y="17"/>
                      <a:pt x="27" y="17"/>
                    </a:cubicBezTo>
                    <a:cubicBezTo>
                      <a:pt x="27" y="16"/>
                      <a:pt x="27" y="15"/>
                      <a:pt x="26" y="15"/>
                    </a:cubicBezTo>
                    <a:close/>
                    <a:moveTo>
                      <a:pt x="15" y="18"/>
                    </a:moveTo>
                    <a:cubicBezTo>
                      <a:pt x="13" y="19"/>
                      <a:pt x="10" y="18"/>
                      <a:pt x="9" y="15"/>
                    </a:cubicBezTo>
                    <a:cubicBezTo>
                      <a:pt x="7" y="13"/>
                      <a:pt x="9" y="10"/>
                      <a:pt x="11" y="9"/>
                    </a:cubicBezTo>
                    <a:cubicBezTo>
                      <a:pt x="14" y="7"/>
                      <a:pt x="17" y="9"/>
                      <a:pt x="18" y="11"/>
                    </a:cubicBezTo>
                    <a:cubicBezTo>
                      <a:pt x="19" y="14"/>
                      <a:pt x="18" y="17"/>
                      <a:pt x="15" y="18"/>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68" name="Freeform 620"/>
              <p:cNvSpPr>
                <a:spLocks noEditPoints="1"/>
              </p:cNvSpPr>
              <p:nvPr/>
            </p:nvSpPr>
            <p:spPr bwMode="auto">
              <a:xfrm>
                <a:off x="4284" y="1530"/>
                <a:ext cx="53" cy="53"/>
              </a:xfrm>
              <a:custGeom>
                <a:gdLst>
                  <a:gd name="T0" fmla="*/ 26 w 27"/>
                  <a:gd name="T1" fmla="*/ 15 h 27"/>
                  <a:gd name="T2" fmla="*/ 24 w 27"/>
                  <a:gd name="T3" fmla="*/ 14 h 27"/>
                  <a:gd name="T4" fmla="*/ 24 w 27"/>
                  <a:gd name="T5" fmla="*/ 13 h 27"/>
                  <a:gd name="T6" fmla="*/ 26 w 27"/>
                  <a:gd name="T7" fmla="*/ 12 h 27"/>
                  <a:gd name="T8" fmla="*/ 27 w 27"/>
                  <a:gd name="T9" fmla="*/ 9 h 27"/>
                  <a:gd name="T10" fmla="*/ 26 w 27"/>
                  <a:gd name="T11" fmla="*/ 7 h 27"/>
                  <a:gd name="T12" fmla="*/ 23 w 27"/>
                  <a:gd name="T13" fmla="*/ 6 h 27"/>
                  <a:gd name="T14" fmla="*/ 21 w 27"/>
                  <a:gd name="T15" fmla="*/ 7 h 27"/>
                  <a:gd name="T16" fmla="*/ 20 w 27"/>
                  <a:gd name="T17" fmla="*/ 6 h 27"/>
                  <a:gd name="T18" fmla="*/ 21 w 27"/>
                  <a:gd name="T19" fmla="*/ 4 h 27"/>
                  <a:gd name="T20" fmla="*/ 20 w 27"/>
                  <a:gd name="T21" fmla="*/ 1 h 27"/>
                  <a:gd name="T22" fmla="*/ 18 w 27"/>
                  <a:gd name="T23" fmla="*/ 0 h 27"/>
                  <a:gd name="T24" fmla="*/ 15 w 27"/>
                  <a:gd name="T25" fmla="*/ 2 h 27"/>
                  <a:gd name="T26" fmla="*/ 14 w 27"/>
                  <a:gd name="T27" fmla="*/ 3 h 27"/>
                  <a:gd name="T28" fmla="*/ 12 w 27"/>
                  <a:gd name="T29" fmla="*/ 3 h 27"/>
                  <a:gd name="T30" fmla="*/ 11 w 27"/>
                  <a:gd name="T31" fmla="*/ 2 h 27"/>
                  <a:gd name="T32" fmla="*/ 9 w 27"/>
                  <a:gd name="T33" fmla="*/ 1 h 27"/>
                  <a:gd name="T34" fmla="*/ 7 w 27"/>
                  <a:gd name="T35" fmla="*/ 1 h 27"/>
                  <a:gd name="T36" fmla="*/ 6 w 27"/>
                  <a:gd name="T37" fmla="*/ 4 h 27"/>
                  <a:gd name="T38" fmla="*/ 7 w 27"/>
                  <a:gd name="T39" fmla="*/ 6 h 27"/>
                  <a:gd name="T40" fmla="*/ 5 w 27"/>
                  <a:gd name="T41" fmla="*/ 7 h 27"/>
                  <a:gd name="T42" fmla="*/ 3 w 27"/>
                  <a:gd name="T43" fmla="*/ 7 h 27"/>
                  <a:gd name="T44" fmla="*/ 1 w 27"/>
                  <a:gd name="T45" fmla="*/ 8 h 27"/>
                  <a:gd name="T46" fmla="*/ 0 w 27"/>
                  <a:gd name="T47" fmla="*/ 10 h 27"/>
                  <a:gd name="T48" fmla="*/ 1 w 27"/>
                  <a:gd name="T49" fmla="*/ 12 h 27"/>
                  <a:gd name="T50" fmla="*/ 3 w 27"/>
                  <a:gd name="T51" fmla="*/ 13 h 27"/>
                  <a:gd name="T52" fmla="*/ 3 w 27"/>
                  <a:gd name="T53" fmla="*/ 15 h 27"/>
                  <a:gd name="T54" fmla="*/ 1 w 27"/>
                  <a:gd name="T55" fmla="*/ 16 h 27"/>
                  <a:gd name="T56" fmla="*/ 0 w 27"/>
                  <a:gd name="T57" fmla="*/ 18 h 27"/>
                  <a:gd name="T58" fmla="*/ 1 w 27"/>
                  <a:gd name="T59" fmla="*/ 20 h 27"/>
                  <a:gd name="T60" fmla="*/ 4 w 27"/>
                  <a:gd name="T61" fmla="*/ 21 h 27"/>
                  <a:gd name="T62" fmla="*/ 5 w 27"/>
                  <a:gd name="T63" fmla="*/ 21 h 27"/>
                  <a:gd name="T64" fmla="*/ 7 w 27"/>
                  <a:gd name="T65" fmla="*/ 22 h 27"/>
                  <a:gd name="T66" fmla="*/ 6 w 27"/>
                  <a:gd name="T67" fmla="*/ 24 h 27"/>
                  <a:gd name="T68" fmla="*/ 7 w 27"/>
                  <a:gd name="T69" fmla="*/ 26 h 27"/>
                  <a:gd name="T70" fmla="*/ 9 w 27"/>
                  <a:gd name="T71" fmla="*/ 27 h 27"/>
                  <a:gd name="T72" fmla="*/ 12 w 27"/>
                  <a:gd name="T73" fmla="*/ 26 h 27"/>
                  <a:gd name="T74" fmla="*/ 13 w 27"/>
                  <a:gd name="T75" fmla="*/ 24 h 27"/>
                  <a:gd name="T76" fmla="*/ 15 w 27"/>
                  <a:gd name="T77" fmla="*/ 24 h 27"/>
                  <a:gd name="T78" fmla="*/ 15 w 27"/>
                  <a:gd name="T79" fmla="*/ 26 h 27"/>
                  <a:gd name="T80" fmla="*/ 18 w 27"/>
                  <a:gd name="T81" fmla="*/ 27 h 27"/>
                  <a:gd name="T82" fmla="*/ 20 w 27"/>
                  <a:gd name="T83" fmla="*/ 26 h 27"/>
                  <a:gd name="T84" fmla="*/ 21 w 27"/>
                  <a:gd name="T85" fmla="*/ 23 h 27"/>
                  <a:gd name="T86" fmla="*/ 20 w 27"/>
                  <a:gd name="T87" fmla="*/ 22 h 27"/>
                  <a:gd name="T88" fmla="*/ 22 w 27"/>
                  <a:gd name="T89" fmla="*/ 20 h 27"/>
                  <a:gd name="T90" fmla="*/ 23 w 27"/>
                  <a:gd name="T91" fmla="*/ 21 h 27"/>
                  <a:gd name="T92" fmla="*/ 26 w 27"/>
                  <a:gd name="T93" fmla="*/ 20 h 27"/>
                  <a:gd name="T94" fmla="*/ 27 w 27"/>
                  <a:gd name="T95" fmla="*/ 18 h 27"/>
                  <a:gd name="T96" fmla="*/ 26 w 27"/>
                  <a:gd name="T97" fmla="*/ 15 h 27"/>
                  <a:gd name="T98" fmla="*/ 15 w 27"/>
                  <a:gd name="T99" fmla="*/ 19 h 27"/>
                  <a:gd name="T100" fmla="*/ 8 w 27"/>
                  <a:gd name="T101" fmla="*/ 16 h 27"/>
                  <a:gd name="T102" fmla="*/ 11 w 27"/>
                  <a:gd name="T103" fmla="*/ 9 h 27"/>
                  <a:gd name="T104" fmla="*/ 18 w 27"/>
                  <a:gd name="T105" fmla="*/ 12 h 27"/>
                  <a:gd name="T106" fmla="*/ 15 w 27"/>
                  <a:gd name="T107" fmla="*/ 19 h 2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7" h="27">
                    <a:moveTo>
                      <a:pt x="26" y="15"/>
                    </a:moveTo>
                    <a:cubicBezTo>
                      <a:pt x="24" y="14"/>
                      <a:pt x="24" y="14"/>
                      <a:pt x="24" y="14"/>
                    </a:cubicBezTo>
                    <a:cubicBezTo>
                      <a:pt x="24" y="14"/>
                      <a:pt x="24" y="13"/>
                      <a:pt x="24" y="13"/>
                    </a:cubicBezTo>
                    <a:cubicBezTo>
                      <a:pt x="26" y="12"/>
                      <a:pt x="26" y="12"/>
                      <a:pt x="26" y="12"/>
                    </a:cubicBezTo>
                    <a:cubicBezTo>
                      <a:pt x="27" y="11"/>
                      <a:pt x="27" y="10"/>
                      <a:pt x="27" y="9"/>
                    </a:cubicBezTo>
                    <a:cubicBezTo>
                      <a:pt x="26" y="7"/>
                      <a:pt x="26" y="7"/>
                      <a:pt x="26" y="7"/>
                    </a:cubicBezTo>
                    <a:cubicBezTo>
                      <a:pt x="25" y="6"/>
                      <a:pt x="24" y="6"/>
                      <a:pt x="23" y="6"/>
                    </a:cubicBezTo>
                    <a:cubicBezTo>
                      <a:pt x="21" y="7"/>
                      <a:pt x="21" y="7"/>
                      <a:pt x="21" y="7"/>
                    </a:cubicBezTo>
                    <a:cubicBezTo>
                      <a:pt x="21" y="6"/>
                      <a:pt x="20" y="6"/>
                      <a:pt x="20" y="6"/>
                    </a:cubicBezTo>
                    <a:cubicBezTo>
                      <a:pt x="21" y="4"/>
                      <a:pt x="21" y="4"/>
                      <a:pt x="21" y="4"/>
                    </a:cubicBezTo>
                    <a:cubicBezTo>
                      <a:pt x="21" y="3"/>
                      <a:pt x="21" y="2"/>
                      <a:pt x="20" y="1"/>
                    </a:cubicBezTo>
                    <a:cubicBezTo>
                      <a:pt x="18" y="0"/>
                      <a:pt x="18" y="0"/>
                      <a:pt x="18" y="0"/>
                    </a:cubicBezTo>
                    <a:cubicBezTo>
                      <a:pt x="17" y="0"/>
                      <a:pt x="15" y="1"/>
                      <a:pt x="15" y="2"/>
                    </a:cubicBezTo>
                    <a:cubicBezTo>
                      <a:pt x="14" y="3"/>
                      <a:pt x="14" y="3"/>
                      <a:pt x="14" y="3"/>
                    </a:cubicBezTo>
                    <a:cubicBezTo>
                      <a:pt x="14" y="3"/>
                      <a:pt x="13" y="3"/>
                      <a:pt x="12" y="3"/>
                    </a:cubicBezTo>
                    <a:cubicBezTo>
                      <a:pt x="11" y="2"/>
                      <a:pt x="11" y="2"/>
                      <a:pt x="11" y="2"/>
                    </a:cubicBezTo>
                    <a:cubicBezTo>
                      <a:pt x="11" y="1"/>
                      <a:pt x="10" y="0"/>
                      <a:pt x="9" y="1"/>
                    </a:cubicBezTo>
                    <a:cubicBezTo>
                      <a:pt x="7" y="1"/>
                      <a:pt x="7" y="1"/>
                      <a:pt x="7" y="1"/>
                    </a:cubicBezTo>
                    <a:cubicBezTo>
                      <a:pt x="6" y="2"/>
                      <a:pt x="5" y="3"/>
                      <a:pt x="6" y="4"/>
                    </a:cubicBezTo>
                    <a:cubicBezTo>
                      <a:pt x="7" y="6"/>
                      <a:pt x="7" y="6"/>
                      <a:pt x="7" y="6"/>
                    </a:cubicBezTo>
                    <a:cubicBezTo>
                      <a:pt x="6" y="6"/>
                      <a:pt x="6" y="7"/>
                      <a:pt x="5" y="7"/>
                    </a:cubicBezTo>
                    <a:cubicBezTo>
                      <a:pt x="3" y="7"/>
                      <a:pt x="3" y="7"/>
                      <a:pt x="3" y="7"/>
                    </a:cubicBezTo>
                    <a:cubicBezTo>
                      <a:pt x="2" y="6"/>
                      <a:pt x="1" y="7"/>
                      <a:pt x="1" y="8"/>
                    </a:cubicBezTo>
                    <a:cubicBezTo>
                      <a:pt x="0" y="10"/>
                      <a:pt x="0" y="10"/>
                      <a:pt x="0" y="10"/>
                    </a:cubicBezTo>
                    <a:cubicBezTo>
                      <a:pt x="0" y="11"/>
                      <a:pt x="0" y="12"/>
                      <a:pt x="1" y="12"/>
                    </a:cubicBezTo>
                    <a:cubicBezTo>
                      <a:pt x="3" y="13"/>
                      <a:pt x="3" y="13"/>
                      <a:pt x="3" y="13"/>
                    </a:cubicBezTo>
                    <a:cubicBezTo>
                      <a:pt x="3" y="14"/>
                      <a:pt x="3" y="14"/>
                      <a:pt x="3" y="15"/>
                    </a:cubicBezTo>
                    <a:cubicBezTo>
                      <a:pt x="1" y="16"/>
                      <a:pt x="1" y="16"/>
                      <a:pt x="1" y="16"/>
                    </a:cubicBezTo>
                    <a:cubicBezTo>
                      <a:pt x="0" y="16"/>
                      <a:pt x="0" y="17"/>
                      <a:pt x="0" y="18"/>
                    </a:cubicBezTo>
                    <a:cubicBezTo>
                      <a:pt x="1" y="20"/>
                      <a:pt x="1" y="20"/>
                      <a:pt x="1" y="20"/>
                    </a:cubicBezTo>
                    <a:cubicBezTo>
                      <a:pt x="2" y="21"/>
                      <a:pt x="3" y="22"/>
                      <a:pt x="4" y="21"/>
                    </a:cubicBezTo>
                    <a:cubicBezTo>
                      <a:pt x="5" y="21"/>
                      <a:pt x="5" y="21"/>
                      <a:pt x="5" y="21"/>
                    </a:cubicBezTo>
                    <a:cubicBezTo>
                      <a:pt x="6" y="21"/>
                      <a:pt x="6" y="22"/>
                      <a:pt x="7" y="22"/>
                    </a:cubicBezTo>
                    <a:cubicBezTo>
                      <a:pt x="6" y="24"/>
                      <a:pt x="6" y="24"/>
                      <a:pt x="6" y="24"/>
                    </a:cubicBezTo>
                    <a:cubicBezTo>
                      <a:pt x="6" y="25"/>
                      <a:pt x="6" y="26"/>
                      <a:pt x="7" y="26"/>
                    </a:cubicBezTo>
                    <a:cubicBezTo>
                      <a:pt x="9" y="27"/>
                      <a:pt x="9" y="27"/>
                      <a:pt x="9" y="27"/>
                    </a:cubicBezTo>
                    <a:cubicBezTo>
                      <a:pt x="10" y="27"/>
                      <a:pt x="12" y="27"/>
                      <a:pt x="12" y="26"/>
                    </a:cubicBezTo>
                    <a:cubicBezTo>
                      <a:pt x="13" y="24"/>
                      <a:pt x="13" y="24"/>
                      <a:pt x="13" y="24"/>
                    </a:cubicBezTo>
                    <a:cubicBezTo>
                      <a:pt x="13" y="24"/>
                      <a:pt x="14" y="24"/>
                      <a:pt x="15" y="24"/>
                    </a:cubicBezTo>
                    <a:cubicBezTo>
                      <a:pt x="15" y="26"/>
                      <a:pt x="15" y="26"/>
                      <a:pt x="15" y="26"/>
                    </a:cubicBezTo>
                    <a:cubicBezTo>
                      <a:pt x="16" y="27"/>
                      <a:pt x="17" y="27"/>
                      <a:pt x="18" y="27"/>
                    </a:cubicBezTo>
                    <a:cubicBezTo>
                      <a:pt x="20" y="26"/>
                      <a:pt x="20" y="26"/>
                      <a:pt x="20" y="26"/>
                    </a:cubicBezTo>
                    <a:cubicBezTo>
                      <a:pt x="21" y="26"/>
                      <a:pt x="21" y="24"/>
                      <a:pt x="21" y="23"/>
                    </a:cubicBezTo>
                    <a:cubicBezTo>
                      <a:pt x="20" y="22"/>
                      <a:pt x="20" y="22"/>
                      <a:pt x="20" y="22"/>
                    </a:cubicBezTo>
                    <a:cubicBezTo>
                      <a:pt x="21" y="21"/>
                      <a:pt x="21" y="21"/>
                      <a:pt x="22" y="20"/>
                    </a:cubicBezTo>
                    <a:cubicBezTo>
                      <a:pt x="23" y="21"/>
                      <a:pt x="23" y="21"/>
                      <a:pt x="23" y="21"/>
                    </a:cubicBezTo>
                    <a:cubicBezTo>
                      <a:pt x="24" y="21"/>
                      <a:pt x="26" y="21"/>
                      <a:pt x="26" y="20"/>
                    </a:cubicBezTo>
                    <a:cubicBezTo>
                      <a:pt x="27" y="18"/>
                      <a:pt x="27" y="18"/>
                      <a:pt x="27" y="18"/>
                    </a:cubicBezTo>
                    <a:cubicBezTo>
                      <a:pt x="27" y="17"/>
                      <a:pt x="27" y="16"/>
                      <a:pt x="26" y="15"/>
                    </a:cubicBezTo>
                    <a:close/>
                    <a:moveTo>
                      <a:pt x="15" y="19"/>
                    </a:moveTo>
                    <a:cubicBezTo>
                      <a:pt x="13" y="20"/>
                      <a:pt x="10" y="19"/>
                      <a:pt x="8" y="16"/>
                    </a:cubicBezTo>
                    <a:cubicBezTo>
                      <a:pt x="7" y="13"/>
                      <a:pt x="9" y="10"/>
                      <a:pt x="11" y="9"/>
                    </a:cubicBezTo>
                    <a:cubicBezTo>
                      <a:pt x="14" y="8"/>
                      <a:pt x="17" y="9"/>
                      <a:pt x="18" y="12"/>
                    </a:cubicBezTo>
                    <a:cubicBezTo>
                      <a:pt x="19" y="14"/>
                      <a:pt x="18" y="17"/>
                      <a:pt x="15" y="19"/>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69" name="Freeform 621"/>
              <p:cNvSpPr>
                <a:spLocks noEditPoints="1"/>
              </p:cNvSpPr>
              <p:nvPr/>
            </p:nvSpPr>
            <p:spPr bwMode="auto">
              <a:xfrm>
                <a:off x="4217" y="1372"/>
                <a:ext cx="65" cy="65"/>
              </a:xfrm>
              <a:custGeom>
                <a:gdLst>
                  <a:gd name="T0" fmla="*/ 31 w 33"/>
                  <a:gd name="T1" fmla="*/ 18 h 33"/>
                  <a:gd name="T2" fmla="*/ 29 w 33"/>
                  <a:gd name="T3" fmla="*/ 17 h 33"/>
                  <a:gd name="T4" fmla="*/ 29 w 33"/>
                  <a:gd name="T5" fmla="*/ 15 h 33"/>
                  <a:gd name="T6" fmla="*/ 31 w 33"/>
                  <a:gd name="T7" fmla="*/ 14 h 33"/>
                  <a:gd name="T8" fmla="*/ 32 w 33"/>
                  <a:gd name="T9" fmla="*/ 11 h 33"/>
                  <a:gd name="T10" fmla="*/ 31 w 33"/>
                  <a:gd name="T11" fmla="*/ 9 h 33"/>
                  <a:gd name="T12" fmla="*/ 28 w 33"/>
                  <a:gd name="T13" fmla="*/ 7 h 33"/>
                  <a:gd name="T14" fmla="*/ 26 w 33"/>
                  <a:gd name="T15" fmla="*/ 8 h 33"/>
                  <a:gd name="T16" fmla="*/ 24 w 33"/>
                  <a:gd name="T17" fmla="*/ 7 h 33"/>
                  <a:gd name="T18" fmla="*/ 25 w 33"/>
                  <a:gd name="T19" fmla="*/ 5 h 33"/>
                  <a:gd name="T20" fmla="*/ 24 w 33"/>
                  <a:gd name="T21" fmla="*/ 2 h 33"/>
                  <a:gd name="T22" fmla="*/ 21 w 33"/>
                  <a:gd name="T23" fmla="*/ 1 h 33"/>
                  <a:gd name="T24" fmla="*/ 18 w 33"/>
                  <a:gd name="T25" fmla="*/ 2 h 33"/>
                  <a:gd name="T26" fmla="*/ 18 w 33"/>
                  <a:gd name="T27" fmla="*/ 4 h 33"/>
                  <a:gd name="T28" fmla="*/ 15 w 33"/>
                  <a:gd name="T29" fmla="*/ 4 h 33"/>
                  <a:gd name="T30" fmla="*/ 14 w 33"/>
                  <a:gd name="T31" fmla="*/ 2 h 33"/>
                  <a:gd name="T32" fmla="*/ 11 w 33"/>
                  <a:gd name="T33" fmla="*/ 1 h 33"/>
                  <a:gd name="T34" fmla="*/ 9 w 33"/>
                  <a:gd name="T35" fmla="*/ 2 h 33"/>
                  <a:gd name="T36" fmla="*/ 8 w 33"/>
                  <a:gd name="T37" fmla="*/ 5 h 33"/>
                  <a:gd name="T38" fmla="*/ 9 w 33"/>
                  <a:gd name="T39" fmla="*/ 7 h 33"/>
                  <a:gd name="T40" fmla="*/ 7 w 33"/>
                  <a:gd name="T41" fmla="*/ 9 h 33"/>
                  <a:gd name="T42" fmla="*/ 5 w 33"/>
                  <a:gd name="T43" fmla="*/ 8 h 33"/>
                  <a:gd name="T44" fmla="*/ 2 w 33"/>
                  <a:gd name="T45" fmla="*/ 9 h 33"/>
                  <a:gd name="T46" fmla="*/ 1 w 33"/>
                  <a:gd name="T47" fmla="*/ 12 h 33"/>
                  <a:gd name="T48" fmla="*/ 2 w 33"/>
                  <a:gd name="T49" fmla="*/ 15 h 33"/>
                  <a:gd name="T50" fmla="*/ 4 w 33"/>
                  <a:gd name="T51" fmla="*/ 15 h 33"/>
                  <a:gd name="T52" fmla="*/ 4 w 33"/>
                  <a:gd name="T53" fmla="*/ 18 h 33"/>
                  <a:gd name="T54" fmla="*/ 2 w 33"/>
                  <a:gd name="T55" fmla="*/ 19 h 33"/>
                  <a:gd name="T56" fmla="*/ 1 w 33"/>
                  <a:gd name="T57" fmla="*/ 22 h 33"/>
                  <a:gd name="T58" fmla="*/ 2 w 33"/>
                  <a:gd name="T59" fmla="*/ 24 h 33"/>
                  <a:gd name="T60" fmla="*/ 5 w 33"/>
                  <a:gd name="T61" fmla="*/ 25 h 33"/>
                  <a:gd name="T62" fmla="*/ 7 w 33"/>
                  <a:gd name="T63" fmla="*/ 25 h 33"/>
                  <a:gd name="T64" fmla="*/ 9 w 33"/>
                  <a:gd name="T65" fmla="*/ 27 h 33"/>
                  <a:gd name="T66" fmla="*/ 8 w 33"/>
                  <a:gd name="T67" fmla="*/ 28 h 33"/>
                  <a:gd name="T68" fmla="*/ 9 w 33"/>
                  <a:gd name="T69" fmla="*/ 31 h 33"/>
                  <a:gd name="T70" fmla="*/ 12 w 33"/>
                  <a:gd name="T71" fmla="*/ 32 h 33"/>
                  <a:gd name="T72" fmla="*/ 15 w 33"/>
                  <a:gd name="T73" fmla="*/ 31 h 33"/>
                  <a:gd name="T74" fmla="*/ 16 w 33"/>
                  <a:gd name="T75" fmla="*/ 29 h 33"/>
                  <a:gd name="T76" fmla="*/ 18 w 33"/>
                  <a:gd name="T77" fmla="*/ 29 h 33"/>
                  <a:gd name="T78" fmla="*/ 19 w 33"/>
                  <a:gd name="T79" fmla="*/ 31 h 33"/>
                  <a:gd name="T80" fmla="*/ 22 w 33"/>
                  <a:gd name="T81" fmla="*/ 32 h 33"/>
                  <a:gd name="T82" fmla="*/ 24 w 33"/>
                  <a:gd name="T83" fmla="*/ 31 h 33"/>
                  <a:gd name="T84" fmla="*/ 26 w 33"/>
                  <a:gd name="T85" fmla="*/ 28 h 33"/>
                  <a:gd name="T86" fmla="*/ 25 w 33"/>
                  <a:gd name="T87" fmla="*/ 26 h 33"/>
                  <a:gd name="T88" fmla="*/ 26 w 33"/>
                  <a:gd name="T89" fmla="*/ 24 h 33"/>
                  <a:gd name="T90" fmla="*/ 29 w 33"/>
                  <a:gd name="T91" fmla="*/ 25 h 33"/>
                  <a:gd name="T92" fmla="*/ 32 w 33"/>
                  <a:gd name="T93" fmla="*/ 24 h 33"/>
                  <a:gd name="T94" fmla="*/ 33 w 33"/>
                  <a:gd name="T95" fmla="*/ 21 h 33"/>
                  <a:gd name="T96" fmla="*/ 31 w 33"/>
                  <a:gd name="T97" fmla="*/ 18 h 33"/>
                  <a:gd name="T98" fmla="*/ 19 w 33"/>
                  <a:gd name="T99" fmla="*/ 22 h 33"/>
                  <a:gd name="T100" fmla="*/ 11 w 33"/>
                  <a:gd name="T101" fmla="*/ 19 h 33"/>
                  <a:gd name="T102" fmla="*/ 14 w 33"/>
                  <a:gd name="T103" fmla="*/ 11 h 33"/>
                  <a:gd name="T104" fmla="*/ 22 w 33"/>
                  <a:gd name="T105" fmla="*/ 14 h 33"/>
                  <a:gd name="T106" fmla="*/ 19 w 33"/>
                  <a:gd name="T107" fmla="*/ 22 h 3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3" h="33">
                    <a:moveTo>
                      <a:pt x="31" y="18"/>
                    </a:moveTo>
                    <a:cubicBezTo>
                      <a:pt x="29" y="17"/>
                      <a:pt x="29" y="17"/>
                      <a:pt x="29" y="17"/>
                    </a:cubicBezTo>
                    <a:cubicBezTo>
                      <a:pt x="29" y="17"/>
                      <a:pt x="29" y="16"/>
                      <a:pt x="29" y="15"/>
                    </a:cubicBezTo>
                    <a:cubicBezTo>
                      <a:pt x="31" y="14"/>
                      <a:pt x="31" y="14"/>
                      <a:pt x="31" y="14"/>
                    </a:cubicBezTo>
                    <a:cubicBezTo>
                      <a:pt x="32" y="14"/>
                      <a:pt x="33" y="12"/>
                      <a:pt x="32" y="11"/>
                    </a:cubicBezTo>
                    <a:cubicBezTo>
                      <a:pt x="31" y="9"/>
                      <a:pt x="31" y="9"/>
                      <a:pt x="31" y="9"/>
                    </a:cubicBezTo>
                    <a:cubicBezTo>
                      <a:pt x="31" y="7"/>
                      <a:pt x="29" y="7"/>
                      <a:pt x="28" y="7"/>
                    </a:cubicBezTo>
                    <a:cubicBezTo>
                      <a:pt x="26" y="8"/>
                      <a:pt x="26" y="8"/>
                      <a:pt x="26" y="8"/>
                    </a:cubicBezTo>
                    <a:cubicBezTo>
                      <a:pt x="25" y="8"/>
                      <a:pt x="25" y="7"/>
                      <a:pt x="24" y="7"/>
                    </a:cubicBezTo>
                    <a:cubicBezTo>
                      <a:pt x="25" y="5"/>
                      <a:pt x="25" y="5"/>
                      <a:pt x="25" y="5"/>
                    </a:cubicBezTo>
                    <a:cubicBezTo>
                      <a:pt x="26" y="3"/>
                      <a:pt x="25" y="2"/>
                      <a:pt x="24" y="2"/>
                    </a:cubicBezTo>
                    <a:cubicBezTo>
                      <a:pt x="21" y="1"/>
                      <a:pt x="21" y="1"/>
                      <a:pt x="21" y="1"/>
                    </a:cubicBezTo>
                    <a:cubicBezTo>
                      <a:pt x="20" y="0"/>
                      <a:pt x="19" y="1"/>
                      <a:pt x="18" y="2"/>
                    </a:cubicBezTo>
                    <a:cubicBezTo>
                      <a:pt x="18" y="4"/>
                      <a:pt x="18" y="4"/>
                      <a:pt x="18" y="4"/>
                    </a:cubicBezTo>
                    <a:cubicBezTo>
                      <a:pt x="17" y="4"/>
                      <a:pt x="16" y="4"/>
                      <a:pt x="15" y="4"/>
                    </a:cubicBezTo>
                    <a:cubicBezTo>
                      <a:pt x="14" y="2"/>
                      <a:pt x="14" y="2"/>
                      <a:pt x="14" y="2"/>
                    </a:cubicBezTo>
                    <a:cubicBezTo>
                      <a:pt x="14" y="1"/>
                      <a:pt x="12" y="0"/>
                      <a:pt x="11" y="1"/>
                    </a:cubicBezTo>
                    <a:cubicBezTo>
                      <a:pt x="9" y="2"/>
                      <a:pt x="9" y="2"/>
                      <a:pt x="9" y="2"/>
                    </a:cubicBezTo>
                    <a:cubicBezTo>
                      <a:pt x="8" y="2"/>
                      <a:pt x="7" y="4"/>
                      <a:pt x="8" y="5"/>
                    </a:cubicBezTo>
                    <a:cubicBezTo>
                      <a:pt x="9" y="7"/>
                      <a:pt x="9" y="7"/>
                      <a:pt x="9" y="7"/>
                    </a:cubicBezTo>
                    <a:cubicBezTo>
                      <a:pt x="8" y="7"/>
                      <a:pt x="7" y="8"/>
                      <a:pt x="7" y="9"/>
                    </a:cubicBezTo>
                    <a:cubicBezTo>
                      <a:pt x="5" y="8"/>
                      <a:pt x="5" y="8"/>
                      <a:pt x="5" y="8"/>
                    </a:cubicBezTo>
                    <a:cubicBezTo>
                      <a:pt x="4" y="7"/>
                      <a:pt x="2" y="8"/>
                      <a:pt x="2" y="9"/>
                    </a:cubicBezTo>
                    <a:cubicBezTo>
                      <a:pt x="1" y="12"/>
                      <a:pt x="1" y="12"/>
                      <a:pt x="1" y="12"/>
                    </a:cubicBezTo>
                    <a:cubicBezTo>
                      <a:pt x="0" y="13"/>
                      <a:pt x="1" y="14"/>
                      <a:pt x="2" y="15"/>
                    </a:cubicBezTo>
                    <a:cubicBezTo>
                      <a:pt x="4" y="15"/>
                      <a:pt x="4" y="15"/>
                      <a:pt x="4" y="15"/>
                    </a:cubicBezTo>
                    <a:cubicBezTo>
                      <a:pt x="4" y="16"/>
                      <a:pt x="4" y="17"/>
                      <a:pt x="4" y="18"/>
                    </a:cubicBezTo>
                    <a:cubicBezTo>
                      <a:pt x="2" y="19"/>
                      <a:pt x="2" y="19"/>
                      <a:pt x="2" y="19"/>
                    </a:cubicBezTo>
                    <a:cubicBezTo>
                      <a:pt x="1" y="19"/>
                      <a:pt x="1" y="21"/>
                      <a:pt x="1" y="22"/>
                    </a:cubicBezTo>
                    <a:cubicBezTo>
                      <a:pt x="2" y="24"/>
                      <a:pt x="2" y="24"/>
                      <a:pt x="2" y="24"/>
                    </a:cubicBezTo>
                    <a:cubicBezTo>
                      <a:pt x="3" y="25"/>
                      <a:pt x="4" y="26"/>
                      <a:pt x="5" y="25"/>
                    </a:cubicBezTo>
                    <a:cubicBezTo>
                      <a:pt x="7" y="25"/>
                      <a:pt x="7" y="25"/>
                      <a:pt x="7" y="25"/>
                    </a:cubicBezTo>
                    <a:cubicBezTo>
                      <a:pt x="7" y="25"/>
                      <a:pt x="8" y="26"/>
                      <a:pt x="9" y="27"/>
                    </a:cubicBezTo>
                    <a:cubicBezTo>
                      <a:pt x="8" y="28"/>
                      <a:pt x="8" y="28"/>
                      <a:pt x="8" y="28"/>
                    </a:cubicBezTo>
                    <a:cubicBezTo>
                      <a:pt x="8" y="30"/>
                      <a:pt x="8" y="31"/>
                      <a:pt x="9" y="31"/>
                    </a:cubicBezTo>
                    <a:cubicBezTo>
                      <a:pt x="12" y="32"/>
                      <a:pt x="12" y="32"/>
                      <a:pt x="12" y="32"/>
                    </a:cubicBezTo>
                    <a:cubicBezTo>
                      <a:pt x="13" y="33"/>
                      <a:pt x="14" y="32"/>
                      <a:pt x="15" y="31"/>
                    </a:cubicBezTo>
                    <a:cubicBezTo>
                      <a:pt x="16" y="29"/>
                      <a:pt x="16" y="29"/>
                      <a:pt x="16" y="29"/>
                    </a:cubicBezTo>
                    <a:cubicBezTo>
                      <a:pt x="16" y="29"/>
                      <a:pt x="17" y="29"/>
                      <a:pt x="18" y="29"/>
                    </a:cubicBezTo>
                    <a:cubicBezTo>
                      <a:pt x="19" y="31"/>
                      <a:pt x="19" y="31"/>
                      <a:pt x="19" y="31"/>
                    </a:cubicBezTo>
                    <a:cubicBezTo>
                      <a:pt x="20" y="32"/>
                      <a:pt x="21" y="33"/>
                      <a:pt x="22" y="32"/>
                    </a:cubicBezTo>
                    <a:cubicBezTo>
                      <a:pt x="24" y="31"/>
                      <a:pt x="24" y="31"/>
                      <a:pt x="24" y="31"/>
                    </a:cubicBezTo>
                    <a:cubicBezTo>
                      <a:pt x="26" y="31"/>
                      <a:pt x="26" y="29"/>
                      <a:pt x="26" y="28"/>
                    </a:cubicBezTo>
                    <a:cubicBezTo>
                      <a:pt x="25" y="26"/>
                      <a:pt x="25" y="26"/>
                      <a:pt x="25" y="26"/>
                    </a:cubicBezTo>
                    <a:cubicBezTo>
                      <a:pt x="25" y="25"/>
                      <a:pt x="26" y="25"/>
                      <a:pt x="26" y="24"/>
                    </a:cubicBezTo>
                    <a:cubicBezTo>
                      <a:pt x="29" y="25"/>
                      <a:pt x="29" y="25"/>
                      <a:pt x="29" y="25"/>
                    </a:cubicBezTo>
                    <a:cubicBezTo>
                      <a:pt x="30" y="25"/>
                      <a:pt x="31" y="25"/>
                      <a:pt x="32" y="24"/>
                    </a:cubicBezTo>
                    <a:cubicBezTo>
                      <a:pt x="33" y="21"/>
                      <a:pt x="33" y="21"/>
                      <a:pt x="33" y="21"/>
                    </a:cubicBezTo>
                    <a:cubicBezTo>
                      <a:pt x="33" y="20"/>
                      <a:pt x="32" y="19"/>
                      <a:pt x="31" y="18"/>
                    </a:cubicBezTo>
                    <a:close/>
                    <a:moveTo>
                      <a:pt x="19" y="22"/>
                    </a:moveTo>
                    <a:cubicBezTo>
                      <a:pt x="16" y="24"/>
                      <a:pt x="12" y="22"/>
                      <a:pt x="11" y="19"/>
                    </a:cubicBezTo>
                    <a:cubicBezTo>
                      <a:pt x="9" y="16"/>
                      <a:pt x="11" y="12"/>
                      <a:pt x="14" y="11"/>
                    </a:cubicBezTo>
                    <a:cubicBezTo>
                      <a:pt x="17" y="9"/>
                      <a:pt x="21" y="11"/>
                      <a:pt x="22" y="14"/>
                    </a:cubicBezTo>
                    <a:cubicBezTo>
                      <a:pt x="24" y="17"/>
                      <a:pt x="22" y="21"/>
                      <a:pt x="19" y="2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70" name="Freeform 622"/>
              <p:cNvSpPr>
                <a:spLocks noEditPoints="1"/>
              </p:cNvSpPr>
              <p:nvPr/>
            </p:nvSpPr>
            <p:spPr bwMode="auto">
              <a:xfrm>
                <a:off x="4254" y="824"/>
                <a:ext cx="53" cy="53"/>
              </a:xfrm>
              <a:custGeom>
                <a:gdLst>
                  <a:gd name="T0" fmla="*/ 26 w 27"/>
                  <a:gd name="T1" fmla="*/ 15 h 27"/>
                  <a:gd name="T2" fmla="*/ 24 w 27"/>
                  <a:gd name="T3" fmla="*/ 14 h 27"/>
                  <a:gd name="T4" fmla="*/ 24 w 27"/>
                  <a:gd name="T5" fmla="*/ 13 h 27"/>
                  <a:gd name="T6" fmla="*/ 26 w 27"/>
                  <a:gd name="T7" fmla="*/ 12 h 27"/>
                  <a:gd name="T8" fmla="*/ 27 w 27"/>
                  <a:gd name="T9" fmla="*/ 9 h 27"/>
                  <a:gd name="T10" fmla="*/ 26 w 27"/>
                  <a:gd name="T11" fmla="*/ 7 h 27"/>
                  <a:gd name="T12" fmla="*/ 23 w 27"/>
                  <a:gd name="T13" fmla="*/ 6 h 27"/>
                  <a:gd name="T14" fmla="*/ 21 w 27"/>
                  <a:gd name="T15" fmla="*/ 7 h 27"/>
                  <a:gd name="T16" fmla="*/ 20 w 27"/>
                  <a:gd name="T17" fmla="*/ 6 h 27"/>
                  <a:gd name="T18" fmla="*/ 21 w 27"/>
                  <a:gd name="T19" fmla="*/ 4 h 27"/>
                  <a:gd name="T20" fmla="*/ 20 w 27"/>
                  <a:gd name="T21" fmla="*/ 1 h 27"/>
                  <a:gd name="T22" fmla="*/ 18 w 27"/>
                  <a:gd name="T23" fmla="*/ 0 h 27"/>
                  <a:gd name="T24" fmla="*/ 15 w 27"/>
                  <a:gd name="T25" fmla="*/ 1 h 27"/>
                  <a:gd name="T26" fmla="*/ 15 w 27"/>
                  <a:gd name="T27" fmla="*/ 3 h 27"/>
                  <a:gd name="T28" fmla="*/ 12 w 27"/>
                  <a:gd name="T29" fmla="*/ 3 h 27"/>
                  <a:gd name="T30" fmla="*/ 12 w 27"/>
                  <a:gd name="T31" fmla="*/ 2 h 27"/>
                  <a:gd name="T32" fmla="*/ 9 w 27"/>
                  <a:gd name="T33" fmla="*/ 1 h 27"/>
                  <a:gd name="T34" fmla="*/ 7 w 27"/>
                  <a:gd name="T35" fmla="*/ 1 h 27"/>
                  <a:gd name="T36" fmla="*/ 6 w 27"/>
                  <a:gd name="T37" fmla="*/ 4 h 27"/>
                  <a:gd name="T38" fmla="*/ 7 w 27"/>
                  <a:gd name="T39" fmla="*/ 6 h 27"/>
                  <a:gd name="T40" fmla="*/ 5 w 27"/>
                  <a:gd name="T41" fmla="*/ 7 h 27"/>
                  <a:gd name="T42" fmla="*/ 4 w 27"/>
                  <a:gd name="T43" fmla="*/ 6 h 27"/>
                  <a:gd name="T44" fmla="*/ 1 w 27"/>
                  <a:gd name="T45" fmla="*/ 8 h 27"/>
                  <a:gd name="T46" fmla="*/ 0 w 27"/>
                  <a:gd name="T47" fmla="*/ 10 h 27"/>
                  <a:gd name="T48" fmla="*/ 2 w 27"/>
                  <a:gd name="T49" fmla="*/ 12 h 27"/>
                  <a:gd name="T50" fmla="*/ 3 w 27"/>
                  <a:gd name="T51" fmla="*/ 13 h 27"/>
                  <a:gd name="T52" fmla="*/ 3 w 27"/>
                  <a:gd name="T53" fmla="*/ 15 h 27"/>
                  <a:gd name="T54" fmla="*/ 2 w 27"/>
                  <a:gd name="T55" fmla="*/ 16 h 27"/>
                  <a:gd name="T56" fmla="*/ 1 w 27"/>
                  <a:gd name="T57" fmla="*/ 18 h 27"/>
                  <a:gd name="T58" fmla="*/ 1 w 27"/>
                  <a:gd name="T59" fmla="*/ 20 h 27"/>
                  <a:gd name="T60" fmla="*/ 4 w 27"/>
                  <a:gd name="T61" fmla="*/ 21 h 27"/>
                  <a:gd name="T62" fmla="*/ 5 w 27"/>
                  <a:gd name="T63" fmla="*/ 21 h 27"/>
                  <a:gd name="T64" fmla="*/ 7 w 27"/>
                  <a:gd name="T65" fmla="*/ 22 h 27"/>
                  <a:gd name="T66" fmla="*/ 7 w 27"/>
                  <a:gd name="T67" fmla="*/ 24 h 27"/>
                  <a:gd name="T68" fmla="*/ 8 w 27"/>
                  <a:gd name="T69" fmla="*/ 26 h 27"/>
                  <a:gd name="T70" fmla="*/ 10 w 27"/>
                  <a:gd name="T71" fmla="*/ 27 h 27"/>
                  <a:gd name="T72" fmla="*/ 12 w 27"/>
                  <a:gd name="T73" fmla="*/ 26 h 27"/>
                  <a:gd name="T74" fmla="*/ 13 w 27"/>
                  <a:gd name="T75" fmla="*/ 24 h 27"/>
                  <a:gd name="T76" fmla="*/ 15 w 27"/>
                  <a:gd name="T77" fmla="*/ 24 h 27"/>
                  <a:gd name="T78" fmla="*/ 16 w 27"/>
                  <a:gd name="T79" fmla="*/ 26 h 27"/>
                  <a:gd name="T80" fmla="*/ 18 w 27"/>
                  <a:gd name="T81" fmla="*/ 27 h 27"/>
                  <a:gd name="T82" fmla="*/ 20 w 27"/>
                  <a:gd name="T83" fmla="*/ 26 h 27"/>
                  <a:gd name="T84" fmla="*/ 21 w 27"/>
                  <a:gd name="T85" fmla="*/ 23 h 27"/>
                  <a:gd name="T86" fmla="*/ 20 w 27"/>
                  <a:gd name="T87" fmla="*/ 22 h 27"/>
                  <a:gd name="T88" fmla="*/ 22 w 27"/>
                  <a:gd name="T89" fmla="*/ 20 h 27"/>
                  <a:gd name="T90" fmla="*/ 24 w 27"/>
                  <a:gd name="T91" fmla="*/ 21 h 27"/>
                  <a:gd name="T92" fmla="*/ 26 w 27"/>
                  <a:gd name="T93" fmla="*/ 20 h 27"/>
                  <a:gd name="T94" fmla="*/ 27 w 27"/>
                  <a:gd name="T95" fmla="*/ 18 h 27"/>
                  <a:gd name="T96" fmla="*/ 26 w 27"/>
                  <a:gd name="T97" fmla="*/ 15 h 27"/>
                  <a:gd name="T98" fmla="*/ 16 w 27"/>
                  <a:gd name="T99" fmla="*/ 19 h 27"/>
                  <a:gd name="T100" fmla="*/ 9 w 27"/>
                  <a:gd name="T101" fmla="*/ 16 h 27"/>
                  <a:gd name="T102" fmla="*/ 11 w 27"/>
                  <a:gd name="T103" fmla="*/ 9 h 27"/>
                  <a:gd name="T104" fmla="*/ 18 w 27"/>
                  <a:gd name="T105" fmla="*/ 12 h 27"/>
                  <a:gd name="T106" fmla="*/ 16 w 27"/>
                  <a:gd name="T107" fmla="*/ 19 h 2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7" h="27">
                    <a:moveTo>
                      <a:pt x="26" y="15"/>
                    </a:moveTo>
                    <a:cubicBezTo>
                      <a:pt x="24" y="14"/>
                      <a:pt x="24" y="14"/>
                      <a:pt x="24" y="14"/>
                    </a:cubicBezTo>
                    <a:cubicBezTo>
                      <a:pt x="24" y="14"/>
                      <a:pt x="24" y="13"/>
                      <a:pt x="24" y="13"/>
                    </a:cubicBezTo>
                    <a:cubicBezTo>
                      <a:pt x="26" y="12"/>
                      <a:pt x="26" y="12"/>
                      <a:pt x="26" y="12"/>
                    </a:cubicBezTo>
                    <a:cubicBezTo>
                      <a:pt x="27" y="11"/>
                      <a:pt x="27" y="10"/>
                      <a:pt x="27" y="9"/>
                    </a:cubicBezTo>
                    <a:cubicBezTo>
                      <a:pt x="26" y="7"/>
                      <a:pt x="26" y="7"/>
                      <a:pt x="26" y="7"/>
                    </a:cubicBezTo>
                    <a:cubicBezTo>
                      <a:pt x="26" y="6"/>
                      <a:pt x="24" y="6"/>
                      <a:pt x="23" y="6"/>
                    </a:cubicBezTo>
                    <a:cubicBezTo>
                      <a:pt x="21" y="7"/>
                      <a:pt x="21" y="7"/>
                      <a:pt x="21" y="7"/>
                    </a:cubicBezTo>
                    <a:cubicBezTo>
                      <a:pt x="21" y="6"/>
                      <a:pt x="21" y="6"/>
                      <a:pt x="20" y="6"/>
                    </a:cubicBezTo>
                    <a:cubicBezTo>
                      <a:pt x="21" y="4"/>
                      <a:pt x="21" y="4"/>
                      <a:pt x="21" y="4"/>
                    </a:cubicBezTo>
                    <a:cubicBezTo>
                      <a:pt x="21" y="3"/>
                      <a:pt x="21" y="2"/>
                      <a:pt x="20" y="1"/>
                    </a:cubicBezTo>
                    <a:cubicBezTo>
                      <a:pt x="18" y="0"/>
                      <a:pt x="18" y="0"/>
                      <a:pt x="18" y="0"/>
                    </a:cubicBezTo>
                    <a:cubicBezTo>
                      <a:pt x="17" y="0"/>
                      <a:pt x="16" y="0"/>
                      <a:pt x="15" y="1"/>
                    </a:cubicBezTo>
                    <a:cubicBezTo>
                      <a:pt x="15" y="3"/>
                      <a:pt x="15" y="3"/>
                      <a:pt x="15" y="3"/>
                    </a:cubicBezTo>
                    <a:cubicBezTo>
                      <a:pt x="14" y="3"/>
                      <a:pt x="13" y="3"/>
                      <a:pt x="12" y="3"/>
                    </a:cubicBezTo>
                    <a:cubicBezTo>
                      <a:pt x="12" y="2"/>
                      <a:pt x="12" y="2"/>
                      <a:pt x="12" y="2"/>
                    </a:cubicBezTo>
                    <a:cubicBezTo>
                      <a:pt x="11" y="1"/>
                      <a:pt x="10" y="0"/>
                      <a:pt x="9" y="1"/>
                    </a:cubicBezTo>
                    <a:cubicBezTo>
                      <a:pt x="7" y="1"/>
                      <a:pt x="7" y="1"/>
                      <a:pt x="7" y="1"/>
                    </a:cubicBezTo>
                    <a:cubicBezTo>
                      <a:pt x="6" y="2"/>
                      <a:pt x="6" y="3"/>
                      <a:pt x="6" y="4"/>
                    </a:cubicBezTo>
                    <a:cubicBezTo>
                      <a:pt x="7" y="6"/>
                      <a:pt x="7" y="6"/>
                      <a:pt x="7" y="6"/>
                    </a:cubicBezTo>
                    <a:cubicBezTo>
                      <a:pt x="6" y="6"/>
                      <a:pt x="6" y="7"/>
                      <a:pt x="5" y="7"/>
                    </a:cubicBezTo>
                    <a:cubicBezTo>
                      <a:pt x="4" y="6"/>
                      <a:pt x="4" y="6"/>
                      <a:pt x="4" y="6"/>
                    </a:cubicBezTo>
                    <a:cubicBezTo>
                      <a:pt x="3" y="6"/>
                      <a:pt x="2" y="7"/>
                      <a:pt x="1" y="8"/>
                    </a:cubicBezTo>
                    <a:cubicBezTo>
                      <a:pt x="0" y="10"/>
                      <a:pt x="0" y="10"/>
                      <a:pt x="0" y="10"/>
                    </a:cubicBezTo>
                    <a:cubicBezTo>
                      <a:pt x="0" y="11"/>
                      <a:pt x="1" y="12"/>
                      <a:pt x="2" y="12"/>
                    </a:cubicBezTo>
                    <a:cubicBezTo>
                      <a:pt x="3" y="13"/>
                      <a:pt x="3" y="13"/>
                      <a:pt x="3" y="13"/>
                    </a:cubicBezTo>
                    <a:cubicBezTo>
                      <a:pt x="3" y="13"/>
                      <a:pt x="3" y="14"/>
                      <a:pt x="3" y="15"/>
                    </a:cubicBezTo>
                    <a:cubicBezTo>
                      <a:pt x="2" y="16"/>
                      <a:pt x="2" y="16"/>
                      <a:pt x="2" y="16"/>
                    </a:cubicBezTo>
                    <a:cubicBezTo>
                      <a:pt x="1" y="16"/>
                      <a:pt x="0" y="17"/>
                      <a:pt x="1" y="18"/>
                    </a:cubicBezTo>
                    <a:cubicBezTo>
                      <a:pt x="1" y="20"/>
                      <a:pt x="1" y="20"/>
                      <a:pt x="1" y="20"/>
                    </a:cubicBezTo>
                    <a:cubicBezTo>
                      <a:pt x="2" y="21"/>
                      <a:pt x="3" y="22"/>
                      <a:pt x="4" y="21"/>
                    </a:cubicBezTo>
                    <a:cubicBezTo>
                      <a:pt x="5" y="21"/>
                      <a:pt x="5" y="21"/>
                      <a:pt x="5" y="21"/>
                    </a:cubicBezTo>
                    <a:cubicBezTo>
                      <a:pt x="6" y="21"/>
                      <a:pt x="7" y="22"/>
                      <a:pt x="7" y="22"/>
                    </a:cubicBezTo>
                    <a:cubicBezTo>
                      <a:pt x="7" y="24"/>
                      <a:pt x="7" y="24"/>
                      <a:pt x="7" y="24"/>
                    </a:cubicBezTo>
                    <a:cubicBezTo>
                      <a:pt x="6" y="25"/>
                      <a:pt x="7" y="26"/>
                      <a:pt x="8" y="26"/>
                    </a:cubicBezTo>
                    <a:cubicBezTo>
                      <a:pt x="10" y="27"/>
                      <a:pt x="10" y="27"/>
                      <a:pt x="10" y="27"/>
                    </a:cubicBezTo>
                    <a:cubicBezTo>
                      <a:pt x="11" y="27"/>
                      <a:pt x="12" y="27"/>
                      <a:pt x="12" y="26"/>
                    </a:cubicBezTo>
                    <a:cubicBezTo>
                      <a:pt x="13" y="24"/>
                      <a:pt x="13" y="24"/>
                      <a:pt x="13" y="24"/>
                    </a:cubicBezTo>
                    <a:cubicBezTo>
                      <a:pt x="14" y="24"/>
                      <a:pt x="14" y="24"/>
                      <a:pt x="15" y="24"/>
                    </a:cubicBezTo>
                    <a:cubicBezTo>
                      <a:pt x="16" y="26"/>
                      <a:pt x="16" y="26"/>
                      <a:pt x="16" y="26"/>
                    </a:cubicBezTo>
                    <a:cubicBezTo>
                      <a:pt x="16" y="27"/>
                      <a:pt x="17" y="27"/>
                      <a:pt x="18" y="27"/>
                    </a:cubicBezTo>
                    <a:cubicBezTo>
                      <a:pt x="20" y="26"/>
                      <a:pt x="20" y="26"/>
                      <a:pt x="20" y="26"/>
                    </a:cubicBezTo>
                    <a:cubicBezTo>
                      <a:pt x="21" y="25"/>
                      <a:pt x="22" y="24"/>
                      <a:pt x="21" y="23"/>
                    </a:cubicBezTo>
                    <a:cubicBezTo>
                      <a:pt x="20" y="22"/>
                      <a:pt x="20" y="22"/>
                      <a:pt x="20" y="22"/>
                    </a:cubicBezTo>
                    <a:cubicBezTo>
                      <a:pt x="21" y="21"/>
                      <a:pt x="21" y="21"/>
                      <a:pt x="22" y="20"/>
                    </a:cubicBezTo>
                    <a:cubicBezTo>
                      <a:pt x="24" y="21"/>
                      <a:pt x="24" y="21"/>
                      <a:pt x="24" y="21"/>
                    </a:cubicBezTo>
                    <a:cubicBezTo>
                      <a:pt x="25" y="21"/>
                      <a:pt x="26" y="21"/>
                      <a:pt x="26" y="20"/>
                    </a:cubicBezTo>
                    <a:cubicBezTo>
                      <a:pt x="27" y="18"/>
                      <a:pt x="27" y="18"/>
                      <a:pt x="27" y="18"/>
                    </a:cubicBezTo>
                    <a:cubicBezTo>
                      <a:pt x="27" y="17"/>
                      <a:pt x="27" y="16"/>
                      <a:pt x="26" y="15"/>
                    </a:cubicBezTo>
                    <a:close/>
                    <a:moveTo>
                      <a:pt x="16" y="19"/>
                    </a:moveTo>
                    <a:cubicBezTo>
                      <a:pt x="13" y="20"/>
                      <a:pt x="10" y="19"/>
                      <a:pt x="9" y="16"/>
                    </a:cubicBezTo>
                    <a:cubicBezTo>
                      <a:pt x="8" y="13"/>
                      <a:pt x="9" y="10"/>
                      <a:pt x="11" y="9"/>
                    </a:cubicBezTo>
                    <a:cubicBezTo>
                      <a:pt x="14" y="8"/>
                      <a:pt x="17" y="9"/>
                      <a:pt x="18" y="12"/>
                    </a:cubicBezTo>
                    <a:cubicBezTo>
                      <a:pt x="19" y="14"/>
                      <a:pt x="18" y="17"/>
                      <a:pt x="16" y="19"/>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71" name="Freeform 623"/>
              <p:cNvSpPr>
                <a:spLocks noEditPoints="1"/>
              </p:cNvSpPr>
              <p:nvPr/>
            </p:nvSpPr>
            <p:spPr bwMode="auto">
              <a:xfrm>
                <a:off x="4947" y="1642"/>
                <a:ext cx="47" cy="82"/>
              </a:xfrm>
              <a:custGeom>
                <a:gdLst>
                  <a:gd name="T0" fmla="*/ 12 w 24"/>
                  <a:gd name="T1" fmla="*/ 42 h 42"/>
                  <a:gd name="T2" fmla="*/ 24 w 24"/>
                  <a:gd name="T3" fmla="*/ 30 h 42"/>
                  <a:gd name="T4" fmla="*/ 11 w 24"/>
                  <a:gd name="T5" fmla="*/ 0 h 42"/>
                  <a:gd name="T6" fmla="*/ 0 w 24"/>
                  <a:gd name="T7" fmla="*/ 30 h 42"/>
                  <a:gd name="T8" fmla="*/ 12 w 24"/>
                  <a:gd name="T9" fmla="*/ 42 h 42"/>
                  <a:gd name="T10" fmla="*/ 19 w 24"/>
                  <a:gd name="T11" fmla="*/ 27 h 42"/>
                  <a:gd name="T12" fmla="*/ 12 w 24"/>
                  <a:gd name="T13" fmla="*/ 37 h 42"/>
                  <a:gd name="T14" fmla="*/ 19 w 24"/>
                  <a:gd name="T15" fmla="*/ 27 h 4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42">
                    <a:moveTo>
                      <a:pt x="12" y="42"/>
                    </a:moveTo>
                    <a:cubicBezTo>
                      <a:pt x="19" y="42"/>
                      <a:pt x="24" y="36"/>
                      <a:pt x="24" y="30"/>
                    </a:cubicBezTo>
                    <a:cubicBezTo>
                      <a:pt x="24" y="17"/>
                      <a:pt x="11" y="0"/>
                      <a:pt x="11" y="0"/>
                    </a:cubicBezTo>
                    <a:cubicBezTo>
                      <a:pt x="11" y="0"/>
                      <a:pt x="0" y="18"/>
                      <a:pt x="0" y="30"/>
                    </a:cubicBezTo>
                    <a:cubicBezTo>
                      <a:pt x="0" y="37"/>
                      <a:pt x="6" y="42"/>
                      <a:pt x="12" y="42"/>
                    </a:cubicBezTo>
                    <a:close/>
                    <a:moveTo>
                      <a:pt x="19" y="27"/>
                    </a:moveTo>
                    <a:cubicBezTo>
                      <a:pt x="19" y="27"/>
                      <a:pt x="20" y="37"/>
                      <a:pt x="12" y="37"/>
                    </a:cubicBezTo>
                    <a:lnTo>
                      <a:pt x="19" y="27"/>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72" name="Freeform 624"/>
              <p:cNvSpPr>
                <a:spLocks noEditPoints="1"/>
              </p:cNvSpPr>
              <p:nvPr/>
            </p:nvSpPr>
            <p:spPr bwMode="auto">
              <a:xfrm>
                <a:off x="4747" y="1636"/>
                <a:ext cx="47" cy="80"/>
              </a:xfrm>
              <a:custGeom>
                <a:gdLst>
                  <a:gd name="T0" fmla="*/ 13 w 24"/>
                  <a:gd name="T1" fmla="*/ 41 h 41"/>
                  <a:gd name="T2" fmla="*/ 24 w 24"/>
                  <a:gd name="T3" fmla="*/ 29 h 41"/>
                  <a:gd name="T4" fmla="*/ 12 w 24"/>
                  <a:gd name="T5" fmla="*/ 0 h 41"/>
                  <a:gd name="T6" fmla="*/ 1 w 24"/>
                  <a:gd name="T7" fmla="*/ 29 h 41"/>
                  <a:gd name="T8" fmla="*/ 13 w 24"/>
                  <a:gd name="T9" fmla="*/ 41 h 41"/>
                  <a:gd name="T10" fmla="*/ 19 w 24"/>
                  <a:gd name="T11" fmla="*/ 27 h 41"/>
                  <a:gd name="T12" fmla="*/ 12 w 24"/>
                  <a:gd name="T13" fmla="*/ 36 h 41"/>
                  <a:gd name="T14" fmla="*/ 19 w 24"/>
                  <a:gd name="T15" fmla="*/ 27 h 4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41">
                    <a:moveTo>
                      <a:pt x="13" y="41"/>
                    </a:moveTo>
                    <a:cubicBezTo>
                      <a:pt x="19" y="41"/>
                      <a:pt x="24" y="35"/>
                      <a:pt x="24" y="29"/>
                    </a:cubicBezTo>
                    <a:cubicBezTo>
                      <a:pt x="24" y="17"/>
                      <a:pt x="12" y="0"/>
                      <a:pt x="12" y="0"/>
                    </a:cubicBezTo>
                    <a:cubicBezTo>
                      <a:pt x="12" y="0"/>
                      <a:pt x="0" y="17"/>
                      <a:pt x="1" y="29"/>
                    </a:cubicBezTo>
                    <a:cubicBezTo>
                      <a:pt x="1" y="36"/>
                      <a:pt x="6" y="41"/>
                      <a:pt x="13" y="41"/>
                    </a:cubicBezTo>
                    <a:close/>
                    <a:moveTo>
                      <a:pt x="19" y="27"/>
                    </a:moveTo>
                    <a:cubicBezTo>
                      <a:pt x="19" y="27"/>
                      <a:pt x="21" y="36"/>
                      <a:pt x="12" y="36"/>
                    </a:cubicBezTo>
                    <a:lnTo>
                      <a:pt x="19" y="27"/>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73" name="Freeform 625"/>
              <p:cNvSpPr>
                <a:spLocks noEditPoints="1"/>
              </p:cNvSpPr>
              <p:nvPr/>
            </p:nvSpPr>
            <p:spPr bwMode="auto">
              <a:xfrm>
                <a:off x="4550" y="2451"/>
                <a:ext cx="66" cy="114"/>
              </a:xfrm>
              <a:custGeom>
                <a:gdLst>
                  <a:gd name="T0" fmla="*/ 17 w 34"/>
                  <a:gd name="T1" fmla="*/ 58 h 58"/>
                  <a:gd name="T2" fmla="*/ 33 w 34"/>
                  <a:gd name="T3" fmla="*/ 41 h 58"/>
                  <a:gd name="T4" fmla="*/ 16 w 34"/>
                  <a:gd name="T5" fmla="*/ 0 h 58"/>
                  <a:gd name="T6" fmla="*/ 0 w 34"/>
                  <a:gd name="T7" fmla="*/ 42 h 58"/>
                  <a:gd name="T8" fmla="*/ 17 w 34"/>
                  <a:gd name="T9" fmla="*/ 58 h 58"/>
                  <a:gd name="T10" fmla="*/ 27 w 34"/>
                  <a:gd name="T11" fmla="*/ 38 h 58"/>
                  <a:gd name="T12" fmla="*/ 17 w 34"/>
                  <a:gd name="T13" fmla="*/ 51 h 58"/>
                  <a:gd name="T14" fmla="*/ 27 w 34"/>
                  <a:gd name="T15" fmla="*/ 38 h 5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4" h="57">
                    <a:moveTo>
                      <a:pt x="17" y="58"/>
                    </a:moveTo>
                    <a:cubicBezTo>
                      <a:pt x="26" y="57"/>
                      <a:pt x="34" y="50"/>
                      <a:pt x="33" y="41"/>
                    </a:cubicBezTo>
                    <a:cubicBezTo>
                      <a:pt x="33" y="24"/>
                      <a:pt x="16" y="0"/>
                      <a:pt x="16" y="0"/>
                    </a:cubicBezTo>
                    <a:cubicBezTo>
                      <a:pt x="16" y="0"/>
                      <a:pt x="0" y="25"/>
                      <a:pt x="0" y="42"/>
                    </a:cubicBezTo>
                    <a:cubicBezTo>
                      <a:pt x="1" y="51"/>
                      <a:pt x="8" y="58"/>
                      <a:pt x="17" y="58"/>
                    </a:cubicBezTo>
                    <a:close/>
                    <a:moveTo>
                      <a:pt x="27" y="38"/>
                    </a:moveTo>
                    <a:cubicBezTo>
                      <a:pt x="27" y="38"/>
                      <a:pt x="29" y="51"/>
                      <a:pt x="17" y="51"/>
                    </a:cubicBezTo>
                    <a:lnTo>
                      <a:pt x="27" y="38"/>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74" name="Freeform 626"/>
              <p:cNvSpPr>
                <a:spLocks noEditPoints="1"/>
              </p:cNvSpPr>
              <p:nvPr/>
            </p:nvSpPr>
            <p:spPr bwMode="auto">
              <a:xfrm>
                <a:off x="3938" y="2084"/>
                <a:ext cx="45" cy="60"/>
              </a:xfrm>
              <a:custGeom>
                <a:gdLst>
                  <a:gd name="T0" fmla="*/ 7 w 23"/>
                  <a:gd name="T1" fmla="*/ 29 h 31"/>
                  <a:gd name="T2" fmla="*/ 19 w 23"/>
                  <a:gd name="T3" fmla="*/ 25 h 31"/>
                  <a:gd name="T4" fmla="*/ 22 w 23"/>
                  <a:gd name="T5" fmla="*/ 0 h 31"/>
                  <a:gd name="T6" fmla="*/ 3 w 23"/>
                  <a:gd name="T7" fmla="*/ 16 h 31"/>
                  <a:gd name="T8" fmla="*/ 7 w 23"/>
                  <a:gd name="T9" fmla="*/ 29 h 31"/>
                  <a:gd name="T10" fmla="*/ 17 w 23"/>
                  <a:gd name="T11" fmla="*/ 22 h 31"/>
                  <a:gd name="T12" fmla="*/ 8 w 23"/>
                  <a:gd name="T13" fmla="*/ 25 h 31"/>
                  <a:gd name="T14" fmla="*/ 17 w 23"/>
                  <a:gd name="T15" fmla="*/ 22 h 3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3" h="31">
                    <a:moveTo>
                      <a:pt x="7" y="29"/>
                    </a:moveTo>
                    <a:cubicBezTo>
                      <a:pt x="11" y="31"/>
                      <a:pt x="17" y="29"/>
                      <a:pt x="19" y="25"/>
                    </a:cubicBezTo>
                    <a:cubicBezTo>
                      <a:pt x="23" y="17"/>
                      <a:pt x="22" y="0"/>
                      <a:pt x="22" y="0"/>
                    </a:cubicBezTo>
                    <a:cubicBezTo>
                      <a:pt x="22" y="0"/>
                      <a:pt x="7" y="8"/>
                      <a:pt x="3" y="16"/>
                    </a:cubicBezTo>
                    <a:cubicBezTo>
                      <a:pt x="0" y="21"/>
                      <a:pt x="2" y="26"/>
                      <a:pt x="7" y="29"/>
                    </a:cubicBezTo>
                    <a:close/>
                    <a:moveTo>
                      <a:pt x="17" y="22"/>
                    </a:moveTo>
                    <a:cubicBezTo>
                      <a:pt x="17" y="22"/>
                      <a:pt x="14" y="29"/>
                      <a:pt x="8" y="25"/>
                    </a:cubicBezTo>
                    <a:lnTo>
                      <a:pt x="17" y="22"/>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75" name="Freeform 627"/>
              <p:cNvSpPr>
                <a:spLocks noEditPoints="1"/>
              </p:cNvSpPr>
              <p:nvPr/>
            </p:nvSpPr>
            <p:spPr bwMode="auto">
              <a:xfrm>
                <a:off x="4603" y="3402"/>
                <a:ext cx="54" cy="95"/>
              </a:xfrm>
              <a:custGeom>
                <a:gdLst>
                  <a:gd name="T0" fmla="*/ 15 w 28"/>
                  <a:gd name="T1" fmla="*/ 49 h 49"/>
                  <a:gd name="T2" fmla="*/ 28 w 28"/>
                  <a:gd name="T3" fmla="*/ 35 h 49"/>
                  <a:gd name="T4" fmla="*/ 13 w 28"/>
                  <a:gd name="T5" fmla="*/ 0 h 49"/>
                  <a:gd name="T6" fmla="*/ 0 w 28"/>
                  <a:gd name="T7" fmla="*/ 36 h 49"/>
                  <a:gd name="T8" fmla="*/ 15 w 28"/>
                  <a:gd name="T9" fmla="*/ 49 h 49"/>
                  <a:gd name="T10" fmla="*/ 23 w 28"/>
                  <a:gd name="T11" fmla="*/ 32 h 49"/>
                  <a:gd name="T12" fmla="*/ 14 w 28"/>
                  <a:gd name="T13" fmla="*/ 44 h 49"/>
                  <a:gd name="T14" fmla="*/ 23 w 28"/>
                  <a:gd name="T15" fmla="*/ 32 h 49"/>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49">
                    <a:moveTo>
                      <a:pt x="15" y="49"/>
                    </a:moveTo>
                    <a:cubicBezTo>
                      <a:pt x="22" y="49"/>
                      <a:pt x="28" y="43"/>
                      <a:pt x="28" y="35"/>
                    </a:cubicBezTo>
                    <a:cubicBezTo>
                      <a:pt x="28" y="21"/>
                      <a:pt x="13" y="0"/>
                      <a:pt x="13" y="0"/>
                    </a:cubicBezTo>
                    <a:cubicBezTo>
                      <a:pt x="13" y="0"/>
                      <a:pt x="0" y="21"/>
                      <a:pt x="0" y="36"/>
                    </a:cubicBezTo>
                    <a:cubicBezTo>
                      <a:pt x="0" y="43"/>
                      <a:pt x="7" y="49"/>
                      <a:pt x="15" y="49"/>
                    </a:cubicBezTo>
                    <a:close/>
                    <a:moveTo>
                      <a:pt x="23" y="32"/>
                    </a:moveTo>
                    <a:cubicBezTo>
                      <a:pt x="23" y="32"/>
                      <a:pt x="24" y="43"/>
                      <a:pt x="14" y="44"/>
                    </a:cubicBezTo>
                    <a:lnTo>
                      <a:pt x="23" y="32"/>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76" name="Freeform 628"/>
              <p:cNvSpPr>
                <a:spLocks noEditPoints="1"/>
              </p:cNvSpPr>
              <p:nvPr/>
            </p:nvSpPr>
            <p:spPr bwMode="auto">
              <a:xfrm>
                <a:off x="4202" y="662"/>
                <a:ext cx="60" cy="100"/>
              </a:xfrm>
              <a:custGeom>
                <a:gdLst>
                  <a:gd name="T0" fmla="*/ 11 w 31"/>
                  <a:gd name="T1" fmla="*/ 0 h 51"/>
                  <a:gd name="T2" fmla="*/ 2 w 31"/>
                  <a:gd name="T3" fmla="*/ 37 h 51"/>
                  <a:gd name="T4" fmla="*/ 18 w 31"/>
                  <a:gd name="T5" fmla="*/ 50 h 51"/>
                  <a:gd name="T6" fmla="*/ 30 w 31"/>
                  <a:gd name="T7" fmla="*/ 34 h 51"/>
                  <a:gd name="T8" fmla="*/ 11 w 31"/>
                  <a:gd name="T9" fmla="*/ 0 h 51"/>
                  <a:gd name="T10" fmla="*/ 17 w 31"/>
                  <a:gd name="T11" fmla="*/ 44 h 51"/>
                  <a:gd name="T12" fmla="*/ 24 w 31"/>
                  <a:gd name="T13" fmla="*/ 32 h 51"/>
                  <a:gd name="T14" fmla="*/ 17 w 31"/>
                  <a:gd name="T15" fmla="*/ 44 h 5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1" h="51">
                    <a:moveTo>
                      <a:pt x="11" y="0"/>
                    </a:moveTo>
                    <a:cubicBezTo>
                      <a:pt x="11" y="0"/>
                      <a:pt x="0" y="23"/>
                      <a:pt x="2" y="37"/>
                    </a:cubicBezTo>
                    <a:cubicBezTo>
                      <a:pt x="3" y="45"/>
                      <a:pt x="10" y="51"/>
                      <a:pt x="18" y="50"/>
                    </a:cubicBezTo>
                    <a:cubicBezTo>
                      <a:pt x="25" y="49"/>
                      <a:pt x="31" y="42"/>
                      <a:pt x="30" y="34"/>
                    </a:cubicBezTo>
                    <a:cubicBezTo>
                      <a:pt x="28" y="19"/>
                      <a:pt x="11" y="0"/>
                      <a:pt x="11" y="0"/>
                    </a:cubicBezTo>
                    <a:close/>
                    <a:moveTo>
                      <a:pt x="17" y="44"/>
                    </a:moveTo>
                    <a:cubicBezTo>
                      <a:pt x="24" y="32"/>
                      <a:pt x="24" y="32"/>
                      <a:pt x="24" y="32"/>
                    </a:cubicBezTo>
                    <a:cubicBezTo>
                      <a:pt x="24" y="32"/>
                      <a:pt x="27" y="43"/>
                      <a:pt x="17" y="44"/>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77" name="Freeform 629"/>
              <p:cNvSpPr/>
              <p:nvPr/>
            </p:nvSpPr>
            <p:spPr bwMode="auto">
              <a:xfrm>
                <a:off x="4661" y="1687"/>
                <a:ext cx="84" cy="174"/>
              </a:xfrm>
              <a:custGeom>
                <a:gdLst>
                  <a:gd name="T0" fmla="*/ 42 w 43"/>
                  <a:gd name="T1" fmla="*/ 10 h 89"/>
                  <a:gd name="T2" fmla="*/ 42 w 43"/>
                  <a:gd name="T3" fmla="*/ 10 h 89"/>
                  <a:gd name="T4" fmla="*/ 42 w 43"/>
                  <a:gd name="T5" fmla="*/ 10 h 89"/>
                  <a:gd name="T6" fmla="*/ 26 w 43"/>
                  <a:gd name="T7" fmla="*/ 1 h 89"/>
                  <a:gd name="T8" fmla="*/ 25 w 43"/>
                  <a:gd name="T9" fmla="*/ 1 h 89"/>
                  <a:gd name="T10" fmla="*/ 18 w 43"/>
                  <a:gd name="T11" fmla="*/ 1 h 89"/>
                  <a:gd name="T12" fmla="*/ 0 w 43"/>
                  <a:gd name="T13" fmla="*/ 12 h 89"/>
                  <a:gd name="T14" fmla="*/ 1 w 43"/>
                  <a:gd name="T15" fmla="*/ 39 h 89"/>
                  <a:gd name="T16" fmla="*/ 5 w 43"/>
                  <a:gd name="T17" fmla="*/ 43 h 89"/>
                  <a:gd name="T18" fmla="*/ 9 w 43"/>
                  <a:gd name="T19" fmla="*/ 39 h 89"/>
                  <a:gd name="T20" fmla="*/ 9 w 43"/>
                  <a:gd name="T21" fmla="*/ 18 h 89"/>
                  <a:gd name="T22" fmla="*/ 11 w 43"/>
                  <a:gd name="T23" fmla="*/ 18 h 89"/>
                  <a:gd name="T24" fmla="*/ 11 w 43"/>
                  <a:gd name="T25" fmla="*/ 31 h 89"/>
                  <a:gd name="T26" fmla="*/ 11 w 43"/>
                  <a:gd name="T27" fmla="*/ 42 h 89"/>
                  <a:gd name="T28" fmla="*/ 12 w 43"/>
                  <a:gd name="T29" fmla="*/ 84 h 89"/>
                  <a:gd name="T30" fmla="*/ 17 w 43"/>
                  <a:gd name="T31" fmla="*/ 89 h 89"/>
                  <a:gd name="T32" fmla="*/ 22 w 43"/>
                  <a:gd name="T33" fmla="*/ 83 h 89"/>
                  <a:gd name="T34" fmla="*/ 21 w 43"/>
                  <a:gd name="T35" fmla="*/ 45 h 89"/>
                  <a:gd name="T36" fmla="*/ 23 w 43"/>
                  <a:gd name="T37" fmla="*/ 45 h 89"/>
                  <a:gd name="T38" fmla="*/ 24 w 43"/>
                  <a:gd name="T39" fmla="*/ 83 h 89"/>
                  <a:gd name="T40" fmla="*/ 29 w 43"/>
                  <a:gd name="T41" fmla="*/ 88 h 89"/>
                  <a:gd name="T42" fmla="*/ 34 w 43"/>
                  <a:gd name="T43" fmla="*/ 83 h 89"/>
                  <a:gd name="T44" fmla="*/ 33 w 43"/>
                  <a:gd name="T45" fmla="*/ 41 h 89"/>
                  <a:gd name="T46" fmla="*/ 33 w 43"/>
                  <a:gd name="T47" fmla="*/ 30 h 89"/>
                  <a:gd name="T48" fmla="*/ 32 w 43"/>
                  <a:gd name="T49" fmla="*/ 17 h 89"/>
                  <a:gd name="T50" fmla="*/ 34 w 43"/>
                  <a:gd name="T51" fmla="*/ 17 h 89"/>
                  <a:gd name="T52" fmla="*/ 34 w 43"/>
                  <a:gd name="T53" fmla="*/ 38 h 89"/>
                  <a:gd name="T54" fmla="*/ 38 w 43"/>
                  <a:gd name="T55" fmla="*/ 42 h 89"/>
                  <a:gd name="T56" fmla="*/ 43 w 43"/>
                  <a:gd name="T57" fmla="*/ 38 h 89"/>
                  <a:gd name="T58" fmla="*/ 42 w 43"/>
                  <a:gd name="T59" fmla="*/ 11 h 89"/>
                  <a:gd name="T60" fmla="*/ 42 w 43"/>
                  <a:gd name="T61" fmla="*/ 10 h 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43" h="89">
                    <a:moveTo>
                      <a:pt x="42" y="10"/>
                    </a:moveTo>
                    <a:cubicBezTo>
                      <a:pt x="42" y="10"/>
                      <a:pt x="42" y="10"/>
                      <a:pt x="42" y="10"/>
                    </a:cubicBezTo>
                    <a:cubicBezTo>
                      <a:pt x="42" y="10"/>
                      <a:pt x="42" y="10"/>
                      <a:pt x="42" y="10"/>
                    </a:cubicBezTo>
                    <a:cubicBezTo>
                      <a:pt x="41" y="3"/>
                      <a:pt x="31" y="1"/>
                      <a:pt x="26" y="1"/>
                    </a:cubicBezTo>
                    <a:cubicBezTo>
                      <a:pt x="25" y="1"/>
                      <a:pt x="25" y="1"/>
                      <a:pt x="25" y="1"/>
                    </a:cubicBezTo>
                    <a:cubicBezTo>
                      <a:pt x="18" y="1"/>
                      <a:pt x="18" y="1"/>
                      <a:pt x="18" y="1"/>
                    </a:cubicBezTo>
                    <a:cubicBezTo>
                      <a:pt x="18" y="1"/>
                      <a:pt x="0" y="0"/>
                      <a:pt x="0" y="12"/>
                    </a:cubicBezTo>
                    <a:cubicBezTo>
                      <a:pt x="1" y="39"/>
                      <a:pt x="1" y="39"/>
                      <a:pt x="1" y="39"/>
                    </a:cubicBezTo>
                    <a:cubicBezTo>
                      <a:pt x="1" y="41"/>
                      <a:pt x="3" y="43"/>
                      <a:pt x="5" y="43"/>
                    </a:cubicBezTo>
                    <a:cubicBezTo>
                      <a:pt x="8" y="43"/>
                      <a:pt x="9" y="41"/>
                      <a:pt x="9" y="39"/>
                    </a:cubicBezTo>
                    <a:cubicBezTo>
                      <a:pt x="9" y="18"/>
                      <a:pt x="9" y="18"/>
                      <a:pt x="9" y="18"/>
                    </a:cubicBezTo>
                    <a:cubicBezTo>
                      <a:pt x="11" y="18"/>
                      <a:pt x="11" y="18"/>
                      <a:pt x="11" y="18"/>
                    </a:cubicBezTo>
                    <a:cubicBezTo>
                      <a:pt x="11" y="31"/>
                      <a:pt x="11" y="31"/>
                      <a:pt x="11" y="31"/>
                    </a:cubicBezTo>
                    <a:cubicBezTo>
                      <a:pt x="11" y="42"/>
                      <a:pt x="11" y="42"/>
                      <a:pt x="11" y="42"/>
                    </a:cubicBezTo>
                    <a:cubicBezTo>
                      <a:pt x="12" y="84"/>
                      <a:pt x="12" y="84"/>
                      <a:pt x="12" y="84"/>
                    </a:cubicBezTo>
                    <a:cubicBezTo>
                      <a:pt x="12" y="86"/>
                      <a:pt x="14" y="89"/>
                      <a:pt x="17" y="89"/>
                    </a:cubicBezTo>
                    <a:cubicBezTo>
                      <a:pt x="20" y="88"/>
                      <a:pt x="22" y="86"/>
                      <a:pt x="22" y="83"/>
                    </a:cubicBezTo>
                    <a:cubicBezTo>
                      <a:pt x="21" y="45"/>
                      <a:pt x="21" y="45"/>
                      <a:pt x="21" y="45"/>
                    </a:cubicBezTo>
                    <a:cubicBezTo>
                      <a:pt x="23" y="45"/>
                      <a:pt x="23" y="45"/>
                      <a:pt x="23" y="45"/>
                    </a:cubicBezTo>
                    <a:cubicBezTo>
                      <a:pt x="24" y="83"/>
                      <a:pt x="24" y="83"/>
                      <a:pt x="24" y="83"/>
                    </a:cubicBezTo>
                    <a:cubicBezTo>
                      <a:pt x="24" y="86"/>
                      <a:pt x="26" y="88"/>
                      <a:pt x="29" y="88"/>
                    </a:cubicBezTo>
                    <a:cubicBezTo>
                      <a:pt x="32" y="88"/>
                      <a:pt x="34" y="86"/>
                      <a:pt x="34" y="83"/>
                    </a:cubicBezTo>
                    <a:cubicBezTo>
                      <a:pt x="33" y="41"/>
                      <a:pt x="33" y="41"/>
                      <a:pt x="33" y="41"/>
                    </a:cubicBezTo>
                    <a:cubicBezTo>
                      <a:pt x="33" y="30"/>
                      <a:pt x="33" y="30"/>
                      <a:pt x="33" y="30"/>
                    </a:cubicBezTo>
                    <a:cubicBezTo>
                      <a:pt x="32" y="17"/>
                      <a:pt x="32" y="17"/>
                      <a:pt x="32" y="17"/>
                    </a:cubicBezTo>
                    <a:cubicBezTo>
                      <a:pt x="34" y="17"/>
                      <a:pt x="34" y="17"/>
                      <a:pt x="34" y="17"/>
                    </a:cubicBezTo>
                    <a:cubicBezTo>
                      <a:pt x="34" y="38"/>
                      <a:pt x="34" y="38"/>
                      <a:pt x="34" y="38"/>
                    </a:cubicBezTo>
                    <a:cubicBezTo>
                      <a:pt x="34" y="40"/>
                      <a:pt x="36" y="42"/>
                      <a:pt x="38" y="42"/>
                    </a:cubicBezTo>
                    <a:cubicBezTo>
                      <a:pt x="41" y="42"/>
                      <a:pt x="43" y="40"/>
                      <a:pt x="43" y="38"/>
                    </a:cubicBezTo>
                    <a:cubicBezTo>
                      <a:pt x="42" y="11"/>
                      <a:pt x="42" y="11"/>
                      <a:pt x="42" y="11"/>
                    </a:cubicBezTo>
                    <a:cubicBezTo>
                      <a:pt x="42" y="11"/>
                      <a:pt x="42" y="11"/>
                      <a:pt x="42" y="1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78" name="Freeform 630"/>
              <p:cNvSpPr/>
              <p:nvPr/>
            </p:nvSpPr>
            <p:spPr bwMode="auto">
              <a:xfrm>
                <a:off x="4683" y="1650"/>
                <a:ext cx="37" cy="37"/>
              </a:xfrm>
              <a:custGeom>
                <a:gdLst>
                  <a:gd name="T0" fmla="*/ 10 w 19"/>
                  <a:gd name="T1" fmla="*/ 19 h 19"/>
                  <a:gd name="T2" fmla="*/ 19 w 19"/>
                  <a:gd name="T3" fmla="*/ 9 h 19"/>
                  <a:gd name="T4" fmla="*/ 10 w 19"/>
                  <a:gd name="T5" fmla="*/ 0 h 19"/>
                  <a:gd name="T6" fmla="*/ 0 w 19"/>
                  <a:gd name="T7" fmla="*/ 9 h 19"/>
                  <a:gd name="T8" fmla="*/ 10 w 19"/>
                  <a:gd name="T9" fmla="*/ 19 h 19"/>
                </a:gdLst>
                <a:cxnLst>
                  <a:cxn ang="0">
                    <a:pos x="T0" y="T1"/>
                  </a:cxn>
                  <a:cxn ang="0">
                    <a:pos x="T2" y="T3"/>
                  </a:cxn>
                  <a:cxn ang="0">
                    <a:pos x="T4" y="T5"/>
                  </a:cxn>
                  <a:cxn ang="0">
                    <a:pos x="T6" y="T7"/>
                  </a:cxn>
                  <a:cxn ang="0">
                    <a:pos x="T8" y="T9"/>
                  </a:cxn>
                </a:cxnLst>
                <a:rect l="0" t="0" r="r" b="b"/>
                <a:pathLst>
                  <a:path w="19" h="19">
                    <a:moveTo>
                      <a:pt x="10" y="19"/>
                    </a:moveTo>
                    <a:cubicBezTo>
                      <a:pt x="15" y="18"/>
                      <a:pt x="19" y="14"/>
                      <a:pt x="19" y="9"/>
                    </a:cubicBezTo>
                    <a:cubicBezTo>
                      <a:pt x="19" y="4"/>
                      <a:pt x="15" y="0"/>
                      <a:pt x="10" y="0"/>
                    </a:cubicBezTo>
                    <a:cubicBezTo>
                      <a:pt x="4" y="0"/>
                      <a:pt x="0" y="4"/>
                      <a:pt x="0" y="9"/>
                    </a:cubicBezTo>
                    <a:cubicBezTo>
                      <a:pt x="1" y="15"/>
                      <a:pt x="5" y="19"/>
                      <a:pt x="10" y="19"/>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79" name="Freeform 631"/>
              <p:cNvSpPr/>
              <p:nvPr/>
            </p:nvSpPr>
            <p:spPr bwMode="auto">
              <a:xfrm>
                <a:off x="4653" y="3292"/>
                <a:ext cx="118" cy="241"/>
              </a:xfrm>
              <a:custGeom>
                <a:gdLst>
                  <a:gd name="T0" fmla="*/ 59 w 60"/>
                  <a:gd name="T1" fmla="*/ 14 h 123"/>
                  <a:gd name="T2" fmla="*/ 59 w 60"/>
                  <a:gd name="T3" fmla="*/ 14 h 123"/>
                  <a:gd name="T4" fmla="*/ 59 w 60"/>
                  <a:gd name="T5" fmla="*/ 13 h 123"/>
                  <a:gd name="T6" fmla="*/ 36 w 60"/>
                  <a:gd name="T7" fmla="*/ 1 h 123"/>
                  <a:gd name="T8" fmla="*/ 35 w 60"/>
                  <a:gd name="T9" fmla="*/ 1 h 123"/>
                  <a:gd name="T10" fmla="*/ 26 w 60"/>
                  <a:gd name="T11" fmla="*/ 1 h 123"/>
                  <a:gd name="T12" fmla="*/ 1 w 60"/>
                  <a:gd name="T13" fmla="*/ 16 h 123"/>
                  <a:gd name="T14" fmla="*/ 1 w 60"/>
                  <a:gd name="T15" fmla="*/ 54 h 123"/>
                  <a:gd name="T16" fmla="*/ 8 w 60"/>
                  <a:gd name="T17" fmla="*/ 60 h 123"/>
                  <a:gd name="T18" fmla="*/ 13 w 60"/>
                  <a:gd name="T19" fmla="*/ 54 h 123"/>
                  <a:gd name="T20" fmla="*/ 13 w 60"/>
                  <a:gd name="T21" fmla="*/ 24 h 123"/>
                  <a:gd name="T22" fmla="*/ 15 w 60"/>
                  <a:gd name="T23" fmla="*/ 24 h 123"/>
                  <a:gd name="T24" fmla="*/ 15 w 60"/>
                  <a:gd name="T25" fmla="*/ 42 h 123"/>
                  <a:gd name="T26" fmla="*/ 16 w 60"/>
                  <a:gd name="T27" fmla="*/ 57 h 123"/>
                  <a:gd name="T28" fmla="*/ 17 w 60"/>
                  <a:gd name="T29" fmla="*/ 116 h 123"/>
                  <a:gd name="T30" fmla="*/ 24 w 60"/>
                  <a:gd name="T31" fmla="*/ 123 h 123"/>
                  <a:gd name="T32" fmla="*/ 31 w 60"/>
                  <a:gd name="T33" fmla="*/ 116 h 123"/>
                  <a:gd name="T34" fmla="*/ 30 w 60"/>
                  <a:gd name="T35" fmla="*/ 62 h 123"/>
                  <a:gd name="T36" fmla="*/ 32 w 60"/>
                  <a:gd name="T37" fmla="*/ 62 h 123"/>
                  <a:gd name="T38" fmla="*/ 33 w 60"/>
                  <a:gd name="T39" fmla="*/ 115 h 123"/>
                  <a:gd name="T40" fmla="*/ 40 w 60"/>
                  <a:gd name="T41" fmla="*/ 122 h 123"/>
                  <a:gd name="T42" fmla="*/ 47 w 60"/>
                  <a:gd name="T43" fmla="*/ 115 h 123"/>
                  <a:gd name="T44" fmla="*/ 46 w 60"/>
                  <a:gd name="T45" fmla="*/ 57 h 123"/>
                  <a:gd name="T46" fmla="*/ 45 w 60"/>
                  <a:gd name="T47" fmla="*/ 42 h 123"/>
                  <a:gd name="T48" fmla="*/ 45 w 60"/>
                  <a:gd name="T49" fmla="*/ 24 h 123"/>
                  <a:gd name="T50" fmla="*/ 47 w 60"/>
                  <a:gd name="T51" fmla="*/ 24 h 123"/>
                  <a:gd name="T52" fmla="*/ 48 w 60"/>
                  <a:gd name="T53" fmla="*/ 52 h 123"/>
                  <a:gd name="T54" fmla="*/ 54 w 60"/>
                  <a:gd name="T55" fmla="*/ 58 h 123"/>
                  <a:gd name="T56" fmla="*/ 60 w 60"/>
                  <a:gd name="T57" fmla="*/ 52 h 123"/>
                  <a:gd name="T58" fmla="*/ 59 w 60"/>
                  <a:gd name="T59" fmla="*/ 15 h 123"/>
                  <a:gd name="T60" fmla="*/ 59 w 60"/>
                  <a:gd name="T61" fmla="*/ 14 h 1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60" h="123">
                    <a:moveTo>
                      <a:pt x="59" y="14"/>
                    </a:moveTo>
                    <a:cubicBezTo>
                      <a:pt x="59" y="14"/>
                      <a:pt x="59" y="14"/>
                      <a:pt x="59" y="14"/>
                    </a:cubicBezTo>
                    <a:cubicBezTo>
                      <a:pt x="59" y="14"/>
                      <a:pt x="59" y="13"/>
                      <a:pt x="59" y="13"/>
                    </a:cubicBezTo>
                    <a:cubicBezTo>
                      <a:pt x="57" y="3"/>
                      <a:pt x="43" y="1"/>
                      <a:pt x="36" y="1"/>
                    </a:cubicBezTo>
                    <a:cubicBezTo>
                      <a:pt x="36" y="1"/>
                      <a:pt x="35" y="1"/>
                      <a:pt x="35" y="1"/>
                    </a:cubicBezTo>
                    <a:cubicBezTo>
                      <a:pt x="26" y="1"/>
                      <a:pt x="26" y="1"/>
                      <a:pt x="26" y="1"/>
                    </a:cubicBezTo>
                    <a:cubicBezTo>
                      <a:pt x="26" y="1"/>
                      <a:pt x="0" y="0"/>
                      <a:pt x="1" y="16"/>
                    </a:cubicBezTo>
                    <a:cubicBezTo>
                      <a:pt x="1" y="54"/>
                      <a:pt x="1" y="54"/>
                      <a:pt x="1" y="54"/>
                    </a:cubicBezTo>
                    <a:cubicBezTo>
                      <a:pt x="2" y="57"/>
                      <a:pt x="4" y="60"/>
                      <a:pt x="8" y="60"/>
                    </a:cubicBezTo>
                    <a:cubicBezTo>
                      <a:pt x="11" y="60"/>
                      <a:pt x="13" y="57"/>
                      <a:pt x="13" y="54"/>
                    </a:cubicBezTo>
                    <a:cubicBezTo>
                      <a:pt x="13" y="24"/>
                      <a:pt x="13" y="24"/>
                      <a:pt x="13" y="24"/>
                    </a:cubicBezTo>
                    <a:cubicBezTo>
                      <a:pt x="15" y="24"/>
                      <a:pt x="15" y="24"/>
                      <a:pt x="15" y="24"/>
                    </a:cubicBezTo>
                    <a:cubicBezTo>
                      <a:pt x="15" y="42"/>
                      <a:pt x="15" y="42"/>
                      <a:pt x="15" y="42"/>
                    </a:cubicBezTo>
                    <a:cubicBezTo>
                      <a:pt x="16" y="57"/>
                      <a:pt x="16" y="57"/>
                      <a:pt x="16" y="57"/>
                    </a:cubicBezTo>
                    <a:cubicBezTo>
                      <a:pt x="17" y="116"/>
                      <a:pt x="17" y="116"/>
                      <a:pt x="17" y="116"/>
                    </a:cubicBezTo>
                    <a:cubicBezTo>
                      <a:pt x="17" y="120"/>
                      <a:pt x="20" y="123"/>
                      <a:pt x="24" y="123"/>
                    </a:cubicBezTo>
                    <a:cubicBezTo>
                      <a:pt x="28" y="123"/>
                      <a:pt x="31" y="119"/>
                      <a:pt x="31" y="116"/>
                    </a:cubicBezTo>
                    <a:cubicBezTo>
                      <a:pt x="30" y="62"/>
                      <a:pt x="30" y="62"/>
                      <a:pt x="30" y="62"/>
                    </a:cubicBezTo>
                    <a:cubicBezTo>
                      <a:pt x="32" y="62"/>
                      <a:pt x="32" y="62"/>
                      <a:pt x="32" y="62"/>
                    </a:cubicBezTo>
                    <a:cubicBezTo>
                      <a:pt x="33" y="115"/>
                      <a:pt x="33" y="115"/>
                      <a:pt x="33" y="115"/>
                    </a:cubicBezTo>
                    <a:cubicBezTo>
                      <a:pt x="33" y="119"/>
                      <a:pt x="36" y="122"/>
                      <a:pt x="40" y="122"/>
                    </a:cubicBezTo>
                    <a:cubicBezTo>
                      <a:pt x="44" y="122"/>
                      <a:pt x="47" y="119"/>
                      <a:pt x="47" y="115"/>
                    </a:cubicBezTo>
                    <a:cubicBezTo>
                      <a:pt x="46" y="57"/>
                      <a:pt x="46" y="57"/>
                      <a:pt x="46" y="57"/>
                    </a:cubicBezTo>
                    <a:cubicBezTo>
                      <a:pt x="45" y="42"/>
                      <a:pt x="45" y="42"/>
                      <a:pt x="45" y="42"/>
                    </a:cubicBezTo>
                    <a:cubicBezTo>
                      <a:pt x="45" y="24"/>
                      <a:pt x="45" y="24"/>
                      <a:pt x="45" y="24"/>
                    </a:cubicBezTo>
                    <a:cubicBezTo>
                      <a:pt x="47" y="24"/>
                      <a:pt x="47" y="24"/>
                      <a:pt x="47" y="24"/>
                    </a:cubicBezTo>
                    <a:cubicBezTo>
                      <a:pt x="48" y="52"/>
                      <a:pt x="48" y="52"/>
                      <a:pt x="48" y="52"/>
                    </a:cubicBezTo>
                    <a:cubicBezTo>
                      <a:pt x="48" y="56"/>
                      <a:pt x="50" y="58"/>
                      <a:pt x="54" y="58"/>
                    </a:cubicBezTo>
                    <a:cubicBezTo>
                      <a:pt x="57" y="58"/>
                      <a:pt x="60" y="55"/>
                      <a:pt x="60" y="52"/>
                    </a:cubicBezTo>
                    <a:cubicBezTo>
                      <a:pt x="59" y="15"/>
                      <a:pt x="59" y="15"/>
                      <a:pt x="59" y="15"/>
                    </a:cubicBezTo>
                    <a:cubicBezTo>
                      <a:pt x="59" y="14"/>
                      <a:pt x="59" y="14"/>
                      <a:pt x="59" y="14"/>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80" name="Freeform 632"/>
              <p:cNvSpPr/>
              <p:nvPr/>
            </p:nvSpPr>
            <p:spPr bwMode="auto">
              <a:xfrm>
                <a:off x="4685" y="3239"/>
                <a:ext cx="50" cy="51"/>
              </a:xfrm>
              <a:custGeom>
                <a:gdLst>
                  <a:gd name="T0" fmla="*/ 14 w 26"/>
                  <a:gd name="T1" fmla="*/ 26 h 26"/>
                  <a:gd name="T2" fmla="*/ 26 w 26"/>
                  <a:gd name="T3" fmla="*/ 13 h 26"/>
                  <a:gd name="T4" fmla="*/ 13 w 26"/>
                  <a:gd name="T5" fmla="*/ 0 h 26"/>
                  <a:gd name="T6" fmla="*/ 0 w 26"/>
                  <a:gd name="T7" fmla="*/ 13 h 26"/>
                  <a:gd name="T8" fmla="*/ 14 w 26"/>
                  <a:gd name="T9" fmla="*/ 26 h 26"/>
                </a:gdLst>
                <a:cxnLst>
                  <a:cxn ang="0">
                    <a:pos x="T0" y="T1"/>
                  </a:cxn>
                  <a:cxn ang="0">
                    <a:pos x="T2" y="T3"/>
                  </a:cxn>
                  <a:cxn ang="0">
                    <a:pos x="T4" y="T5"/>
                  </a:cxn>
                  <a:cxn ang="0">
                    <a:pos x="T6" y="T7"/>
                  </a:cxn>
                  <a:cxn ang="0">
                    <a:pos x="T8" y="T9"/>
                  </a:cxn>
                </a:cxnLst>
                <a:rect l="0" t="0" r="r" b="b"/>
                <a:pathLst>
                  <a:path w="26" h="26">
                    <a:moveTo>
                      <a:pt x="14" y="26"/>
                    </a:moveTo>
                    <a:cubicBezTo>
                      <a:pt x="21" y="26"/>
                      <a:pt x="26" y="20"/>
                      <a:pt x="26" y="13"/>
                    </a:cubicBezTo>
                    <a:cubicBezTo>
                      <a:pt x="26" y="6"/>
                      <a:pt x="20" y="0"/>
                      <a:pt x="13" y="0"/>
                    </a:cubicBezTo>
                    <a:cubicBezTo>
                      <a:pt x="6" y="0"/>
                      <a:pt x="0" y="6"/>
                      <a:pt x="0" y="13"/>
                    </a:cubicBezTo>
                    <a:cubicBezTo>
                      <a:pt x="0" y="21"/>
                      <a:pt x="6" y="26"/>
                      <a:pt x="14" y="26"/>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grpSp>
        <p:sp>
          <p:nvSpPr>
            <p:cNvPr id="74" name="Freeform 634"/>
            <p:cNvSpPr>
              <a:spLocks noEditPoints="1"/>
            </p:cNvSpPr>
            <p:nvPr/>
          </p:nvSpPr>
          <p:spPr bwMode="auto">
            <a:xfrm>
              <a:off x="4313" y="1294"/>
              <a:ext cx="153" cy="277"/>
            </a:xfrm>
            <a:custGeom>
              <a:gdLst>
                <a:gd name="T0" fmla="*/ 37 w 78"/>
                <a:gd name="T1" fmla="*/ 22 h 142"/>
                <a:gd name="T2" fmla="*/ 48 w 78"/>
                <a:gd name="T3" fmla="*/ 10 h 142"/>
                <a:gd name="T4" fmla="*/ 37 w 78"/>
                <a:gd name="T5" fmla="*/ 0 h 142"/>
                <a:gd name="T6" fmla="*/ 26 w 78"/>
                <a:gd name="T7" fmla="*/ 11 h 142"/>
                <a:gd name="T8" fmla="*/ 37 w 78"/>
                <a:gd name="T9" fmla="*/ 22 h 142"/>
                <a:gd name="T10" fmla="*/ 67 w 78"/>
                <a:gd name="T11" fmla="*/ 60 h 142"/>
                <a:gd name="T12" fmla="*/ 74 w 78"/>
                <a:gd name="T13" fmla="*/ 64 h 142"/>
                <a:gd name="T14" fmla="*/ 78 w 78"/>
                <a:gd name="T15" fmla="*/ 57 h 142"/>
                <a:gd name="T16" fmla="*/ 72 w 78"/>
                <a:gd name="T17" fmla="*/ 35 h 142"/>
                <a:gd name="T18" fmla="*/ 67 w 78"/>
                <a:gd name="T19" fmla="*/ 30 h 142"/>
                <a:gd name="T20" fmla="*/ 53 w 78"/>
                <a:gd name="T21" fmla="*/ 25 h 142"/>
                <a:gd name="T22" fmla="*/ 42 w 78"/>
                <a:gd name="T23" fmla="*/ 23 h 142"/>
                <a:gd name="T24" fmla="*/ 33 w 78"/>
                <a:gd name="T25" fmla="*/ 28 h 142"/>
                <a:gd name="T26" fmla="*/ 33 w 78"/>
                <a:gd name="T27" fmla="*/ 28 h 142"/>
                <a:gd name="T28" fmla="*/ 33 w 78"/>
                <a:gd name="T29" fmla="*/ 29 h 142"/>
                <a:gd name="T30" fmla="*/ 32 w 78"/>
                <a:gd name="T31" fmla="*/ 29 h 142"/>
                <a:gd name="T32" fmla="*/ 20 w 78"/>
                <a:gd name="T33" fmla="*/ 49 h 142"/>
                <a:gd name="T34" fmla="*/ 20 w 78"/>
                <a:gd name="T35" fmla="*/ 50 h 142"/>
                <a:gd name="T36" fmla="*/ 2 w 78"/>
                <a:gd name="T37" fmla="*/ 65 h 142"/>
                <a:gd name="T38" fmla="*/ 2 w 78"/>
                <a:gd name="T39" fmla="*/ 73 h 142"/>
                <a:gd name="T40" fmla="*/ 10 w 78"/>
                <a:gd name="T41" fmla="*/ 73 h 142"/>
                <a:gd name="T42" fmla="*/ 27 w 78"/>
                <a:gd name="T43" fmla="*/ 58 h 142"/>
                <a:gd name="T44" fmla="*/ 28 w 78"/>
                <a:gd name="T45" fmla="*/ 57 h 142"/>
                <a:gd name="T46" fmla="*/ 30 w 78"/>
                <a:gd name="T47" fmla="*/ 55 h 142"/>
                <a:gd name="T48" fmla="*/ 32 w 78"/>
                <a:gd name="T49" fmla="*/ 51 h 142"/>
                <a:gd name="T50" fmla="*/ 35 w 78"/>
                <a:gd name="T51" fmla="*/ 69 h 142"/>
                <a:gd name="T52" fmla="*/ 37 w 78"/>
                <a:gd name="T53" fmla="*/ 74 h 142"/>
                <a:gd name="T54" fmla="*/ 27 w 78"/>
                <a:gd name="T55" fmla="*/ 99 h 142"/>
                <a:gd name="T56" fmla="*/ 27 w 78"/>
                <a:gd name="T57" fmla="*/ 99 h 142"/>
                <a:gd name="T58" fmla="*/ 27 w 78"/>
                <a:gd name="T59" fmla="*/ 100 h 142"/>
                <a:gd name="T60" fmla="*/ 26 w 78"/>
                <a:gd name="T61" fmla="*/ 104 h 142"/>
                <a:gd name="T62" fmla="*/ 21 w 78"/>
                <a:gd name="T63" fmla="*/ 135 h 142"/>
                <a:gd name="T64" fmla="*/ 28 w 78"/>
                <a:gd name="T65" fmla="*/ 142 h 142"/>
                <a:gd name="T66" fmla="*/ 35 w 78"/>
                <a:gd name="T67" fmla="*/ 135 h 142"/>
                <a:gd name="T68" fmla="*/ 40 w 78"/>
                <a:gd name="T69" fmla="*/ 106 h 142"/>
                <a:gd name="T70" fmla="*/ 50 w 78"/>
                <a:gd name="T71" fmla="*/ 89 h 142"/>
                <a:gd name="T72" fmla="*/ 62 w 78"/>
                <a:gd name="T73" fmla="*/ 135 h 142"/>
                <a:gd name="T74" fmla="*/ 71 w 78"/>
                <a:gd name="T75" fmla="*/ 140 h 142"/>
                <a:gd name="T76" fmla="*/ 76 w 78"/>
                <a:gd name="T77" fmla="*/ 131 h 142"/>
                <a:gd name="T78" fmla="*/ 62 w 78"/>
                <a:gd name="T79" fmla="*/ 71 h 142"/>
                <a:gd name="T80" fmla="*/ 63 w 78"/>
                <a:gd name="T81" fmla="*/ 63 h 142"/>
                <a:gd name="T82" fmla="*/ 59 w 78"/>
                <a:gd name="T83" fmla="*/ 39 h 142"/>
                <a:gd name="T84" fmla="*/ 62 w 78"/>
                <a:gd name="T85" fmla="*/ 41 h 142"/>
                <a:gd name="T86" fmla="*/ 67 w 78"/>
                <a:gd name="T87" fmla="*/ 60 h 14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78" h="142">
                  <a:moveTo>
                    <a:pt x="37" y="22"/>
                  </a:moveTo>
                  <a:cubicBezTo>
                    <a:pt x="44" y="22"/>
                    <a:pt x="48" y="16"/>
                    <a:pt x="48" y="10"/>
                  </a:cubicBezTo>
                  <a:cubicBezTo>
                    <a:pt x="48" y="4"/>
                    <a:pt x="43" y="0"/>
                    <a:pt x="37" y="0"/>
                  </a:cubicBezTo>
                  <a:cubicBezTo>
                    <a:pt x="31" y="0"/>
                    <a:pt x="26" y="5"/>
                    <a:pt x="26" y="11"/>
                  </a:cubicBezTo>
                  <a:cubicBezTo>
                    <a:pt x="26" y="17"/>
                    <a:pt x="31" y="22"/>
                    <a:pt x="37" y="22"/>
                  </a:cubicBezTo>
                  <a:close/>
                  <a:moveTo>
                    <a:pt x="67" y="60"/>
                  </a:moveTo>
                  <a:cubicBezTo>
                    <a:pt x="68" y="63"/>
                    <a:pt x="71" y="65"/>
                    <a:pt x="74" y="64"/>
                  </a:cubicBezTo>
                  <a:cubicBezTo>
                    <a:pt x="77" y="63"/>
                    <a:pt x="78" y="60"/>
                    <a:pt x="78" y="57"/>
                  </a:cubicBezTo>
                  <a:cubicBezTo>
                    <a:pt x="72" y="35"/>
                    <a:pt x="72" y="35"/>
                    <a:pt x="72" y="35"/>
                  </a:cubicBezTo>
                  <a:cubicBezTo>
                    <a:pt x="72" y="32"/>
                    <a:pt x="70" y="31"/>
                    <a:pt x="67" y="30"/>
                  </a:cubicBezTo>
                  <a:cubicBezTo>
                    <a:pt x="53" y="25"/>
                    <a:pt x="53" y="25"/>
                    <a:pt x="53" y="25"/>
                  </a:cubicBezTo>
                  <a:cubicBezTo>
                    <a:pt x="50" y="23"/>
                    <a:pt x="46" y="22"/>
                    <a:pt x="42" y="23"/>
                  </a:cubicBezTo>
                  <a:cubicBezTo>
                    <a:pt x="38" y="24"/>
                    <a:pt x="35" y="26"/>
                    <a:pt x="33" y="28"/>
                  </a:cubicBezTo>
                  <a:cubicBezTo>
                    <a:pt x="33" y="28"/>
                    <a:pt x="33" y="28"/>
                    <a:pt x="33" y="28"/>
                  </a:cubicBezTo>
                  <a:cubicBezTo>
                    <a:pt x="33" y="28"/>
                    <a:pt x="33" y="29"/>
                    <a:pt x="33" y="29"/>
                  </a:cubicBezTo>
                  <a:cubicBezTo>
                    <a:pt x="32" y="29"/>
                    <a:pt x="32" y="29"/>
                    <a:pt x="32" y="29"/>
                  </a:cubicBezTo>
                  <a:cubicBezTo>
                    <a:pt x="20" y="49"/>
                    <a:pt x="20" y="49"/>
                    <a:pt x="20" y="49"/>
                  </a:cubicBezTo>
                  <a:cubicBezTo>
                    <a:pt x="20" y="49"/>
                    <a:pt x="20" y="49"/>
                    <a:pt x="20" y="50"/>
                  </a:cubicBezTo>
                  <a:cubicBezTo>
                    <a:pt x="2" y="65"/>
                    <a:pt x="2" y="65"/>
                    <a:pt x="2" y="65"/>
                  </a:cubicBezTo>
                  <a:cubicBezTo>
                    <a:pt x="0" y="67"/>
                    <a:pt x="0" y="71"/>
                    <a:pt x="2" y="73"/>
                  </a:cubicBezTo>
                  <a:cubicBezTo>
                    <a:pt x="4" y="75"/>
                    <a:pt x="7" y="76"/>
                    <a:pt x="10" y="73"/>
                  </a:cubicBezTo>
                  <a:cubicBezTo>
                    <a:pt x="27" y="58"/>
                    <a:pt x="27" y="58"/>
                    <a:pt x="27" y="58"/>
                  </a:cubicBezTo>
                  <a:cubicBezTo>
                    <a:pt x="28" y="58"/>
                    <a:pt x="28" y="57"/>
                    <a:pt x="28" y="57"/>
                  </a:cubicBezTo>
                  <a:cubicBezTo>
                    <a:pt x="29" y="56"/>
                    <a:pt x="30" y="56"/>
                    <a:pt x="30" y="55"/>
                  </a:cubicBezTo>
                  <a:cubicBezTo>
                    <a:pt x="32" y="51"/>
                    <a:pt x="32" y="51"/>
                    <a:pt x="32" y="51"/>
                  </a:cubicBezTo>
                  <a:cubicBezTo>
                    <a:pt x="35" y="69"/>
                    <a:pt x="35" y="69"/>
                    <a:pt x="35" y="69"/>
                  </a:cubicBezTo>
                  <a:cubicBezTo>
                    <a:pt x="36" y="71"/>
                    <a:pt x="36" y="72"/>
                    <a:pt x="37" y="74"/>
                  </a:cubicBezTo>
                  <a:cubicBezTo>
                    <a:pt x="27" y="99"/>
                    <a:pt x="27" y="99"/>
                    <a:pt x="27" y="99"/>
                  </a:cubicBezTo>
                  <a:cubicBezTo>
                    <a:pt x="27" y="99"/>
                    <a:pt x="27" y="99"/>
                    <a:pt x="27" y="99"/>
                  </a:cubicBezTo>
                  <a:cubicBezTo>
                    <a:pt x="27" y="99"/>
                    <a:pt x="27" y="99"/>
                    <a:pt x="27" y="100"/>
                  </a:cubicBezTo>
                  <a:cubicBezTo>
                    <a:pt x="26" y="101"/>
                    <a:pt x="25" y="102"/>
                    <a:pt x="26" y="104"/>
                  </a:cubicBezTo>
                  <a:cubicBezTo>
                    <a:pt x="21" y="135"/>
                    <a:pt x="21" y="135"/>
                    <a:pt x="21" y="135"/>
                  </a:cubicBezTo>
                  <a:cubicBezTo>
                    <a:pt x="21" y="139"/>
                    <a:pt x="24" y="142"/>
                    <a:pt x="28" y="142"/>
                  </a:cubicBezTo>
                  <a:cubicBezTo>
                    <a:pt x="32" y="142"/>
                    <a:pt x="35" y="138"/>
                    <a:pt x="35" y="135"/>
                  </a:cubicBezTo>
                  <a:cubicBezTo>
                    <a:pt x="40" y="106"/>
                    <a:pt x="40" y="106"/>
                    <a:pt x="40" y="106"/>
                  </a:cubicBezTo>
                  <a:cubicBezTo>
                    <a:pt x="50" y="89"/>
                    <a:pt x="50" y="89"/>
                    <a:pt x="50" y="89"/>
                  </a:cubicBezTo>
                  <a:cubicBezTo>
                    <a:pt x="62" y="135"/>
                    <a:pt x="62" y="135"/>
                    <a:pt x="62" y="135"/>
                  </a:cubicBezTo>
                  <a:cubicBezTo>
                    <a:pt x="63" y="139"/>
                    <a:pt x="67" y="141"/>
                    <a:pt x="71" y="140"/>
                  </a:cubicBezTo>
                  <a:cubicBezTo>
                    <a:pt x="75" y="139"/>
                    <a:pt x="77" y="135"/>
                    <a:pt x="76" y="131"/>
                  </a:cubicBezTo>
                  <a:cubicBezTo>
                    <a:pt x="62" y="71"/>
                    <a:pt x="62" y="71"/>
                    <a:pt x="62" y="71"/>
                  </a:cubicBezTo>
                  <a:cubicBezTo>
                    <a:pt x="63" y="68"/>
                    <a:pt x="63" y="66"/>
                    <a:pt x="63" y="63"/>
                  </a:cubicBezTo>
                  <a:cubicBezTo>
                    <a:pt x="59" y="39"/>
                    <a:pt x="59" y="39"/>
                    <a:pt x="59" y="39"/>
                  </a:cubicBezTo>
                  <a:cubicBezTo>
                    <a:pt x="62" y="41"/>
                    <a:pt x="62" y="41"/>
                    <a:pt x="62" y="41"/>
                  </a:cubicBezTo>
                  <a:lnTo>
                    <a:pt x="67" y="60"/>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75" name="Freeform 635"/>
            <p:cNvSpPr/>
            <p:nvPr/>
          </p:nvSpPr>
          <p:spPr bwMode="auto">
            <a:xfrm>
              <a:off x="4043" y="1663"/>
              <a:ext cx="77" cy="55"/>
            </a:xfrm>
            <a:custGeom>
              <a:gdLst>
                <a:gd name="T0" fmla="*/ 16 w 39"/>
                <a:gd name="T1" fmla="*/ 24 h 28"/>
                <a:gd name="T2" fmla="*/ 2 w 39"/>
                <a:gd name="T3" fmla="*/ 7 h 28"/>
                <a:gd name="T4" fmla="*/ 6 w 39"/>
                <a:gd name="T5" fmla="*/ 0 h 28"/>
                <a:gd name="T6" fmla="*/ 33 w 39"/>
                <a:gd name="T7" fmla="*/ 0 h 28"/>
                <a:gd name="T8" fmla="*/ 37 w 39"/>
                <a:gd name="T9" fmla="*/ 7 h 28"/>
                <a:gd name="T10" fmla="*/ 24 w 39"/>
                <a:gd name="T11" fmla="*/ 24 h 28"/>
                <a:gd name="T12" fmla="*/ 16 w 39"/>
                <a:gd name="T13" fmla="*/ 24 h 28"/>
              </a:gdLst>
              <a:cxnLst>
                <a:cxn ang="0">
                  <a:pos x="T0" y="T1"/>
                </a:cxn>
                <a:cxn ang="0">
                  <a:pos x="T2" y="T3"/>
                </a:cxn>
                <a:cxn ang="0">
                  <a:pos x="T4" y="T5"/>
                </a:cxn>
                <a:cxn ang="0">
                  <a:pos x="T6" y="T7"/>
                </a:cxn>
                <a:cxn ang="0">
                  <a:pos x="T8" y="T9"/>
                </a:cxn>
                <a:cxn ang="0">
                  <a:pos x="T10" y="T11"/>
                </a:cxn>
                <a:cxn ang="0">
                  <a:pos x="T12" y="T13"/>
                </a:cxn>
              </a:cxnLst>
              <a:rect l="0" t="0" r="r" b="b"/>
              <a:pathLst>
                <a:path w="39" h="28">
                  <a:moveTo>
                    <a:pt x="16" y="24"/>
                  </a:moveTo>
                  <a:cubicBezTo>
                    <a:pt x="2" y="7"/>
                    <a:pt x="2" y="7"/>
                    <a:pt x="2" y="7"/>
                  </a:cubicBezTo>
                  <a:cubicBezTo>
                    <a:pt x="0" y="4"/>
                    <a:pt x="2" y="1"/>
                    <a:pt x="6" y="0"/>
                  </a:cubicBezTo>
                  <a:cubicBezTo>
                    <a:pt x="33" y="0"/>
                    <a:pt x="33" y="0"/>
                    <a:pt x="33" y="0"/>
                  </a:cubicBezTo>
                  <a:cubicBezTo>
                    <a:pt x="37" y="0"/>
                    <a:pt x="39" y="3"/>
                    <a:pt x="37" y="7"/>
                  </a:cubicBezTo>
                  <a:cubicBezTo>
                    <a:pt x="24" y="24"/>
                    <a:pt x="24" y="24"/>
                    <a:pt x="24" y="24"/>
                  </a:cubicBezTo>
                  <a:cubicBezTo>
                    <a:pt x="22" y="28"/>
                    <a:pt x="18" y="28"/>
                    <a:pt x="16" y="24"/>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76" name="Freeform 636"/>
            <p:cNvSpPr>
              <a:spLocks noEditPoints="1"/>
            </p:cNvSpPr>
            <p:nvPr/>
          </p:nvSpPr>
          <p:spPr bwMode="auto">
            <a:xfrm>
              <a:off x="4221" y="451"/>
              <a:ext cx="84" cy="111"/>
            </a:xfrm>
            <a:custGeom>
              <a:gdLst>
                <a:gd name="T0" fmla="*/ 31 w 43"/>
                <a:gd name="T1" fmla="*/ 17 h 57"/>
                <a:gd name="T2" fmla="*/ 37 w 43"/>
                <a:gd name="T3" fmla="*/ 9 h 57"/>
                <a:gd name="T4" fmla="*/ 29 w 43"/>
                <a:gd name="T5" fmla="*/ 0 h 57"/>
                <a:gd name="T6" fmla="*/ 14 w 43"/>
                <a:gd name="T7" fmla="*/ 0 h 57"/>
                <a:gd name="T8" fmla="*/ 7 w 43"/>
                <a:gd name="T9" fmla="*/ 9 h 57"/>
                <a:gd name="T10" fmla="*/ 13 w 43"/>
                <a:gd name="T11" fmla="*/ 16 h 57"/>
                <a:gd name="T12" fmla="*/ 0 w 43"/>
                <a:gd name="T13" fmla="*/ 36 h 57"/>
                <a:gd name="T14" fmla="*/ 22 w 43"/>
                <a:gd name="T15" fmla="*/ 57 h 57"/>
                <a:gd name="T16" fmla="*/ 43 w 43"/>
                <a:gd name="T17" fmla="*/ 36 h 57"/>
                <a:gd name="T18" fmla="*/ 31 w 43"/>
                <a:gd name="T19" fmla="*/ 17 h 57"/>
                <a:gd name="T20" fmla="*/ 26 w 43"/>
                <a:gd name="T21" fmla="*/ 2 h 57"/>
                <a:gd name="T22" fmla="*/ 31 w 43"/>
                <a:gd name="T23" fmla="*/ 9 h 57"/>
                <a:gd name="T24" fmla="*/ 26 w 43"/>
                <a:gd name="T25" fmla="*/ 9 h 57"/>
                <a:gd name="T26" fmla="*/ 26 w 43"/>
                <a:gd name="T27" fmla="*/ 2 h 57"/>
                <a:gd name="T28" fmla="*/ 11 w 43"/>
                <a:gd name="T29" fmla="*/ 9 h 57"/>
                <a:gd name="T30" fmla="*/ 16 w 43"/>
                <a:gd name="T31" fmla="*/ 9 h 57"/>
                <a:gd name="T32" fmla="*/ 17 w 43"/>
                <a:gd name="T33" fmla="*/ 16 h 57"/>
                <a:gd name="T34" fmla="*/ 11 w 43"/>
                <a:gd name="T35" fmla="*/ 9 h 57"/>
                <a:gd name="T36" fmla="*/ 22 w 43"/>
                <a:gd name="T37" fmla="*/ 52 h 57"/>
                <a:gd name="T38" fmla="*/ 6 w 43"/>
                <a:gd name="T39" fmla="*/ 36 h 57"/>
                <a:gd name="T40" fmla="*/ 21 w 43"/>
                <a:gd name="T41" fmla="*/ 21 h 57"/>
                <a:gd name="T42" fmla="*/ 37 w 43"/>
                <a:gd name="T43" fmla="*/ 36 h 57"/>
                <a:gd name="T44" fmla="*/ 22 w 43"/>
                <a:gd name="T45" fmla="*/ 52 h 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43" h="57">
                  <a:moveTo>
                    <a:pt x="31" y="17"/>
                  </a:moveTo>
                  <a:cubicBezTo>
                    <a:pt x="37" y="9"/>
                    <a:pt x="37" y="9"/>
                    <a:pt x="37" y="9"/>
                  </a:cubicBezTo>
                  <a:cubicBezTo>
                    <a:pt x="29" y="0"/>
                    <a:pt x="29" y="0"/>
                    <a:pt x="29" y="0"/>
                  </a:cubicBezTo>
                  <a:cubicBezTo>
                    <a:pt x="14" y="0"/>
                    <a:pt x="14" y="0"/>
                    <a:pt x="14" y="0"/>
                  </a:cubicBezTo>
                  <a:cubicBezTo>
                    <a:pt x="7" y="9"/>
                    <a:pt x="7" y="9"/>
                    <a:pt x="7" y="9"/>
                  </a:cubicBezTo>
                  <a:cubicBezTo>
                    <a:pt x="13" y="16"/>
                    <a:pt x="13" y="16"/>
                    <a:pt x="13" y="16"/>
                  </a:cubicBezTo>
                  <a:cubicBezTo>
                    <a:pt x="5" y="20"/>
                    <a:pt x="0" y="27"/>
                    <a:pt x="0" y="36"/>
                  </a:cubicBezTo>
                  <a:cubicBezTo>
                    <a:pt x="0" y="48"/>
                    <a:pt x="10" y="57"/>
                    <a:pt x="22" y="57"/>
                  </a:cubicBezTo>
                  <a:cubicBezTo>
                    <a:pt x="33" y="57"/>
                    <a:pt x="43" y="47"/>
                    <a:pt x="43" y="36"/>
                  </a:cubicBezTo>
                  <a:cubicBezTo>
                    <a:pt x="43" y="27"/>
                    <a:pt x="38" y="20"/>
                    <a:pt x="31" y="17"/>
                  </a:cubicBezTo>
                  <a:close/>
                  <a:moveTo>
                    <a:pt x="26" y="2"/>
                  </a:moveTo>
                  <a:cubicBezTo>
                    <a:pt x="31" y="9"/>
                    <a:pt x="31" y="9"/>
                    <a:pt x="31" y="9"/>
                  </a:cubicBezTo>
                  <a:cubicBezTo>
                    <a:pt x="26" y="9"/>
                    <a:pt x="26" y="9"/>
                    <a:pt x="26" y="9"/>
                  </a:cubicBezTo>
                  <a:lnTo>
                    <a:pt x="26" y="2"/>
                  </a:lnTo>
                  <a:close/>
                  <a:moveTo>
                    <a:pt x="11" y="9"/>
                  </a:moveTo>
                  <a:cubicBezTo>
                    <a:pt x="16" y="9"/>
                    <a:pt x="16" y="9"/>
                    <a:pt x="16" y="9"/>
                  </a:cubicBezTo>
                  <a:cubicBezTo>
                    <a:pt x="17" y="16"/>
                    <a:pt x="17" y="16"/>
                    <a:pt x="17" y="16"/>
                  </a:cubicBezTo>
                  <a:lnTo>
                    <a:pt x="11" y="9"/>
                  </a:lnTo>
                  <a:close/>
                  <a:moveTo>
                    <a:pt x="22" y="52"/>
                  </a:moveTo>
                  <a:cubicBezTo>
                    <a:pt x="13" y="52"/>
                    <a:pt x="6" y="45"/>
                    <a:pt x="6" y="36"/>
                  </a:cubicBezTo>
                  <a:cubicBezTo>
                    <a:pt x="6" y="28"/>
                    <a:pt x="13" y="21"/>
                    <a:pt x="21" y="21"/>
                  </a:cubicBezTo>
                  <a:cubicBezTo>
                    <a:pt x="30" y="20"/>
                    <a:pt x="37" y="27"/>
                    <a:pt x="37" y="36"/>
                  </a:cubicBezTo>
                  <a:cubicBezTo>
                    <a:pt x="37" y="44"/>
                    <a:pt x="30" y="51"/>
                    <a:pt x="22" y="5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77" name="Freeform 637"/>
            <p:cNvSpPr>
              <a:spLocks noEditPoints="1"/>
            </p:cNvSpPr>
            <p:nvPr/>
          </p:nvSpPr>
          <p:spPr bwMode="auto">
            <a:xfrm>
              <a:off x="4953" y="1745"/>
              <a:ext cx="76" cy="102"/>
            </a:xfrm>
            <a:custGeom>
              <a:gdLst>
                <a:gd name="T0" fmla="*/ 28 w 39"/>
                <a:gd name="T1" fmla="*/ 15 h 52"/>
                <a:gd name="T2" fmla="*/ 33 w 39"/>
                <a:gd name="T3" fmla="*/ 8 h 52"/>
                <a:gd name="T4" fmla="*/ 26 w 39"/>
                <a:gd name="T5" fmla="*/ 0 h 52"/>
                <a:gd name="T6" fmla="*/ 13 w 39"/>
                <a:gd name="T7" fmla="*/ 0 h 52"/>
                <a:gd name="T8" fmla="*/ 6 w 39"/>
                <a:gd name="T9" fmla="*/ 9 h 52"/>
                <a:gd name="T10" fmla="*/ 12 w 39"/>
                <a:gd name="T11" fmla="*/ 15 h 52"/>
                <a:gd name="T12" fmla="*/ 0 w 39"/>
                <a:gd name="T13" fmla="*/ 33 h 52"/>
                <a:gd name="T14" fmla="*/ 20 w 39"/>
                <a:gd name="T15" fmla="*/ 52 h 52"/>
                <a:gd name="T16" fmla="*/ 39 w 39"/>
                <a:gd name="T17" fmla="*/ 32 h 52"/>
                <a:gd name="T18" fmla="*/ 28 w 39"/>
                <a:gd name="T19" fmla="*/ 15 h 52"/>
                <a:gd name="T20" fmla="*/ 24 w 39"/>
                <a:gd name="T21" fmla="*/ 2 h 52"/>
                <a:gd name="T22" fmla="*/ 28 w 39"/>
                <a:gd name="T23" fmla="*/ 8 h 52"/>
                <a:gd name="T24" fmla="*/ 24 w 39"/>
                <a:gd name="T25" fmla="*/ 8 h 52"/>
                <a:gd name="T26" fmla="*/ 24 w 39"/>
                <a:gd name="T27" fmla="*/ 2 h 52"/>
                <a:gd name="T28" fmla="*/ 10 w 39"/>
                <a:gd name="T29" fmla="*/ 8 h 52"/>
                <a:gd name="T30" fmla="*/ 14 w 39"/>
                <a:gd name="T31" fmla="*/ 8 h 52"/>
                <a:gd name="T32" fmla="*/ 15 w 39"/>
                <a:gd name="T33" fmla="*/ 14 h 52"/>
                <a:gd name="T34" fmla="*/ 10 w 39"/>
                <a:gd name="T35" fmla="*/ 8 h 52"/>
                <a:gd name="T36" fmla="*/ 19 w 39"/>
                <a:gd name="T37" fmla="*/ 47 h 52"/>
                <a:gd name="T38" fmla="*/ 5 w 39"/>
                <a:gd name="T39" fmla="*/ 33 h 52"/>
                <a:gd name="T40" fmla="*/ 19 w 39"/>
                <a:gd name="T41" fmla="*/ 19 h 52"/>
                <a:gd name="T42" fmla="*/ 33 w 39"/>
                <a:gd name="T43" fmla="*/ 33 h 52"/>
                <a:gd name="T44" fmla="*/ 19 w 39"/>
                <a:gd name="T45" fmla="*/ 47 h 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9" h="52">
                  <a:moveTo>
                    <a:pt x="28" y="15"/>
                  </a:moveTo>
                  <a:cubicBezTo>
                    <a:pt x="33" y="8"/>
                    <a:pt x="33" y="8"/>
                    <a:pt x="33" y="8"/>
                  </a:cubicBezTo>
                  <a:cubicBezTo>
                    <a:pt x="26" y="0"/>
                    <a:pt x="26" y="0"/>
                    <a:pt x="26" y="0"/>
                  </a:cubicBezTo>
                  <a:cubicBezTo>
                    <a:pt x="13" y="0"/>
                    <a:pt x="13" y="0"/>
                    <a:pt x="13" y="0"/>
                  </a:cubicBezTo>
                  <a:cubicBezTo>
                    <a:pt x="6" y="9"/>
                    <a:pt x="6" y="9"/>
                    <a:pt x="6" y="9"/>
                  </a:cubicBezTo>
                  <a:cubicBezTo>
                    <a:pt x="12" y="15"/>
                    <a:pt x="12" y="15"/>
                    <a:pt x="12" y="15"/>
                  </a:cubicBezTo>
                  <a:cubicBezTo>
                    <a:pt x="5" y="18"/>
                    <a:pt x="0" y="25"/>
                    <a:pt x="0" y="33"/>
                  </a:cubicBezTo>
                  <a:cubicBezTo>
                    <a:pt x="0" y="44"/>
                    <a:pt x="9" y="52"/>
                    <a:pt x="20" y="52"/>
                  </a:cubicBezTo>
                  <a:cubicBezTo>
                    <a:pt x="30" y="52"/>
                    <a:pt x="39" y="43"/>
                    <a:pt x="39" y="32"/>
                  </a:cubicBezTo>
                  <a:cubicBezTo>
                    <a:pt x="39" y="25"/>
                    <a:pt x="34" y="18"/>
                    <a:pt x="28" y="15"/>
                  </a:cubicBezTo>
                  <a:close/>
                  <a:moveTo>
                    <a:pt x="24" y="2"/>
                  </a:moveTo>
                  <a:cubicBezTo>
                    <a:pt x="28" y="8"/>
                    <a:pt x="28" y="8"/>
                    <a:pt x="28" y="8"/>
                  </a:cubicBezTo>
                  <a:cubicBezTo>
                    <a:pt x="24" y="8"/>
                    <a:pt x="24" y="8"/>
                    <a:pt x="24" y="8"/>
                  </a:cubicBezTo>
                  <a:lnTo>
                    <a:pt x="24" y="2"/>
                  </a:lnTo>
                  <a:close/>
                  <a:moveTo>
                    <a:pt x="10" y="8"/>
                  </a:moveTo>
                  <a:cubicBezTo>
                    <a:pt x="14" y="8"/>
                    <a:pt x="14" y="8"/>
                    <a:pt x="14" y="8"/>
                  </a:cubicBezTo>
                  <a:cubicBezTo>
                    <a:pt x="15" y="14"/>
                    <a:pt x="15" y="14"/>
                    <a:pt x="15" y="14"/>
                  </a:cubicBezTo>
                  <a:lnTo>
                    <a:pt x="10" y="8"/>
                  </a:lnTo>
                  <a:close/>
                  <a:moveTo>
                    <a:pt x="19" y="47"/>
                  </a:moveTo>
                  <a:cubicBezTo>
                    <a:pt x="12" y="47"/>
                    <a:pt x="5" y="41"/>
                    <a:pt x="5" y="33"/>
                  </a:cubicBezTo>
                  <a:cubicBezTo>
                    <a:pt x="5" y="25"/>
                    <a:pt x="11" y="19"/>
                    <a:pt x="19" y="19"/>
                  </a:cubicBezTo>
                  <a:cubicBezTo>
                    <a:pt x="27" y="19"/>
                    <a:pt x="33" y="25"/>
                    <a:pt x="33" y="33"/>
                  </a:cubicBezTo>
                  <a:cubicBezTo>
                    <a:pt x="34" y="40"/>
                    <a:pt x="27" y="47"/>
                    <a:pt x="19" y="47"/>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78" name="Freeform 638"/>
            <p:cNvSpPr>
              <a:spLocks noEditPoints="1"/>
            </p:cNvSpPr>
            <p:nvPr/>
          </p:nvSpPr>
          <p:spPr bwMode="auto">
            <a:xfrm>
              <a:off x="4127" y="1679"/>
              <a:ext cx="77" cy="102"/>
            </a:xfrm>
            <a:custGeom>
              <a:gdLst>
                <a:gd name="T0" fmla="*/ 28 w 39"/>
                <a:gd name="T1" fmla="*/ 15 h 52"/>
                <a:gd name="T2" fmla="*/ 33 w 39"/>
                <a:gd name="T3" fmla="*/ 8 h 52"/>
                <a:gd name="T4" fmla="*/ 26 w 39"/>
                <a:gd name="T5" fmla="*/ 0 h 52"/>
                <a:gd name="T6" fmla="*/ 13 w 39"/>
                <a:gd name="T7" fmla="*/ 0 h 52"/>
                <a:gd name="T8" fmla="*/ 6 w 39"/>
                <a:gd name="T9" fmla="*/ 9 h 52"/>
                <a:gd name="T10" fmla="*/ 12 w 39"/>
                <a:gd name="T11" fmla="*/ 15 h 52"/>
                <a:gd name="T12" fmla="*/ 0 w 39"/>
                <a:gd name="T13" fmla="*/ 33 h 52"/>
                <a:gd name="T14" fmla="*/ 20 w 39"/>
                <a:gd name="T15" fmla="*/ 52 h 52"/>
                <a:gd name="T16" fmla="*/ 39 w 39"/>
                <a:gd name="T17" fmla="*/ 33 h 52"/>
                <a:gd name="T18" fmla="*/ 28 w 39"/>
                <a:gd name="T19" fmla="*/ 15 h 52"/>
                <a:gd name="T20" fmla="*/ 24 w 39"/>
                <a:gd name="T21" fmla="*/ 2 h 52"/>
                <a:gd name="T22" fmla="*/ 28 w 39"/>
                <a:gd name="T23" fmla="*/ 8 h 52"/>
                <a:gd name="T24" fmla="*/ 24 w 39"/>
                <a:gd name="T25" fmla="*/ 8 h 52"/>
                <a:gd name="T26" fmla="*/ 24 w 39"/>
                <a:gd name="T27" fmla="*/ 2 h 52"/>
                <a:gd name="T28" fmla="*/ 10 w 39"/>
                <a:gd name="T29" fmla="*/ 8 h 52"/>
                <a:gd name="T30" fmla="*/ 14 w 39"/>
                <a:gd name="T31" fmla="*/ 8 h 52"/>
                <a:gd name="T32" fmla="*/ 15 w 39"/>
                <a:gd name="T33" fmla="*/ 15 h 52"/>
                <a:gd name="T34" fmla="*/ 10 w 39"/>
                <a:gd name="T35" fmla="*/ 8 h 52"/>
                <a:gd name="T36" fmla="*/ 20 w 39"/>
                <a:gd name="T37" fmla="*/ 47 h 52"/>
                <a:gd name="T38" fmla="*/ 5 w 39"/>
                <a:gd name="T39" fmla="*/ 33 h 52"/>
                <a:gd name="T40" fmla="*/ 19 w 39"/>
                <a:gd name="T41" fmla="*/ 19 h 52"/>
                <a:gd name="T42" fmla="*/ 33 w 39"/>
                <a:gd name="T43" fmla="*/ 33 h 52"/>
                <a:gd name="T44" fmla="*/ 20 w 39"/>
                <a:gd name="T45" fmla="*/ 47 h 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9" h="52">
                  <a:moveTo>
                    <a:pt x="28" y="15"/>
                  </a:moveTo>
                  <a:cubicBezTo>
                    <a:pt x="33" y="8"/>
                    <a:pt x="33" y="8"/>
                    <a:pt x="33" y="8"/>
                  </a:cubicBezTo>
                  <a:cubicBezTo>
                    <a:pt x="26" y="0"/>
                    <a:pt x="26" y="0"/>
                    <a:pt x="26" y="0"/>
                  </a:cubicBezTo>
                  <a:cubicBezTo>
                    <a:pt x="13" y="0"/>
                    <a:pt x="13" y="0"/>
                    <a:pt x="13" y="0"/>
                  </a:cubicBezTo>
                  <a:cubicBezTo>
                    <a:pt x="6" y="9"/>
                    <a:pt x="6" y="9"/>
                    <a:pt x="6" y="9"/>
                  </a:cubicBezTo>
                  <a:cubicBezTo>
                    <a:pt x="12" y="15"/>
                    <a:pt x="12" y="15"/>
                    <a:pt x="12" y="15"/>
                  </a:cubicBezTo>
                  <a:cubicBezTo>
                    <a:pt x="5" y="18"/>
                    <a:pt x="0" y="25"/>
                    <a:pt x="0" y="33"/>
                  </a:cubicBezTo>
                  <a:cubicBezTo>
                    <a:pt x="0" y="44"/>
                    <a:pt x="9" y="52"/>
                    <a:pt x="20" y="52"/>
                  </a:cubicBezTo>
                  <a:cubicBezTo>
                    <a:pt x="30" y="52"/>
                    <a:pt x="39" y="43"/>
                    <a:pt x="39" y="33"/>
                  </a:cubicBezTo>
                  <a:cubicBezTo>
                    <a:pt x="39" y="25"/>
                    <a:pt x="34" y="19"/>
                    <a:pt x="28" y="15"/>
                  </a:cubicBezTo>
                  <a:close/>
                  <a:moveTo>
                    <a:pt x="24" y="2"/>
                  </a:moveTo>
                  <a:cubicBezTo>
                    <a:pt x="28" y="8"/>
                    <a:pt x="28" y="8"/>
                    <a:pt x="28" y="8"/>
                  </a:cubicBezTo>
                  <a:cubicBezTo>
                    <a:pt x="24" y="8"/>
                    <a:pt x="24" y="8"/>
                    <a:pt x="24" y="8"/>
                  </a:cubicBezTo>
                  <a:lnTo>
                    <a:pt x="24" y="2"/>
                  </a:lnTo>
                  <a:close/>
                  <a:moveTo>
                    <a:pt x="10" y="8"/>
                  </a:moveTo>
                  <a:cubicBezTo>
                    <a:pt x="14" y="8"/>
                    <a:pt x="14" y="8"/>
                    <a:pt x="14" y="8"/>
                  </a:cubicBezTo>
                  <a:cubicBezTo>
                    <a:pt x="15" y="15"/>
                    <a:pt x="15" y="15"/>
                    <a:pt x="15" y="15"/>
                  </a:cubicBezTo>
                  <a:lnTo>
                    <a:pt x="10" y="8"/>
                  </a:lnTo>
                  <a:close/>
                  <a:moveTo>
                    <a:pt x="20" y="47"/>
                  </a:moveTo>
                  <a:cubicBezTo>
                    <a:pt x="12" y="47"/>
                    <a:pt x="5" y="41"/>
                    <a:pt x="5" y="33"/>
                  </a:cubicBezTo>
                  <a:cubicBezTo>
                    <a:pt x="5" y="25"/>
                    <a:pt x="11" y="19"/>
                    <a:pt x="19" y="19"/>
                  </a:cubicBezTo>
                  <a:cubicBezTo>
                    <a:pt x="27" y="19"/>
                    <a:pt x="33" y="25"/>
                    <a:pt x="33" y="33"/>
                  </a:cubicBezTo>
                  <a:cubicBezTo>
                    <a:pt x="34" y="41"/>
                    <a:pt x="27" y="47"/>
                    <a:pt x="20" y="47"/>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79" name="Freeform 639"/>
            <p:cNvSpPr>
              <a:spLocks noEditPoints="1"/>
            </p:cNvSpPr>
            <p:nvPr/>
          </p:nvSpPr>
          <p:spPr bwMode="auto">
            <a:xfrm>
              <a:off x="4473" y="2230"/>
              <a:ext cx="77" cy="102"/>
            </a:xfrm>
            <a:custGeom>
              <a:gdLst>
                <a:gd name="T0" fmla="*/ 28 w 39"/>
                <a:gd name="T1" fmla="*/ 15 h 52"/>
                <a:gd name="T2" fmla="*/ 34 w 39"/>
                <a:gd name="T3" fmla="*/ 8 h 52"/>
                <a:gd name="T4" fmla="*/ 27 w 39"/>
                <a:gd name="T5" fmla="*/ 0 h 52"/>
                <a:gd name="T6" fmla="*/ 13 w 39"/>
                <a:gd name="T7" fmla="*/ 0 h 52"/>
                <a:gd name="T8" fmla="*/ 6 w 39"/>
                <a:gd name="T9" fmla="*/ 9 h 52"/>
                <a:gd name="T10" fmla="*/ 12 w 39"/>
                <a:gd name="T11" fmla="*/ 15 h 52"/>
                <a:gd name="T12" fmla="*/ 0 w 39"/>
                <a:gd name="T13" fmla="*/ 33 h 52"/>
                <a:gd name="T14" fmla="*/ 20 w 39"/>
                <a:gd name="T15" fmla="*/ 52 h 52"/>
                <a:gd name="T16" fmla="*/ 39 w 39"/>
                <a:gd name="T17" fmla="*/ 33 h 52"/>
                <a:gd name="T18" fmla="*/ 28 w 39"/>
                <a:gd name="T19" fmla="*/ 15 h 52"/>
                <a:gd name="T20" fmla="*/ 24 w 39"/>
                <a:gd name="T21" fmla="*/ 2 h 52"/>
                <a:gd name="T22" fmla="*/ 28 w 39"/>
                <a:gd name="T23" fmla="*/ 8 h 52"/>
                <a:gd name="T24" fmla="*/ 24 w 39"/>
                <a:gd name="T25" fmla="*/ 8 h 52"/>
                <a:gd name="T26" fmla="*/ 24 w 39"/>
                <a:gd name="T27" fmla="*/ 2 h 52"/>
                <a:gd name="T28" fmla="*/ 10 w 39"/>
                <a:gd name="T29" fmla="*/ 8 h 52"/>
                <a:gd name="T30" fmla="*/ 14 w 39"/>
                <a:gd name="T31" fmla="*/ 8 h 52"/>
                <a:gd name="T32" fmla="*/ 15 w 39"/>
                <a:gd name="T33" fmla="*/ 15 h 52"/>
                <a:gd name="T34" fmla="*/ 10 w 39"/>
                <a:gd name="T35" fmla="*/ 8 h 52"/>
                <a:gd name="T36" fmla="*/ 20 w 39"/>
                <a:gd name="T37" fmla="*/ 47 h 52"/>
                <a:gd name="T38" fmla="*/ 5 w 39"/>
                <a:gd name="T39" fmla="*/ 33 h 52"/>
                <a:gd name="T40" fmla="*/ 19 w 39"/>
                <a:gd name="T41" fmla="*/ 19 h 52"/>
                <a:gd name="T42" fmla="*/ 34 w 39"/>
                <a:gd name="T43" fmla="*/ 33 h 52"/>
                <a:gd name="T44" fmla="*/ 20 w 39"/>
                <a:gd name="T45" fmla="*/ 47 h 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9" h="52">
                  <a:moveTo>
                    <a:pt x="28" y="15"/>
                  </a:moveTo>
                  <a:cubicBezTo>
                    <a:pt x="34" y="8"/>
                    <a:pt x="34" y="8"/>
                    <a:pt x="34" y="8"/>
                  </a:cubicBezTo>
                  <a:cubicBezTo>
                    <a:pt x="27" y="0"/>
                    <a:pt x="27" y="0"/>
                    <a:pt x="27" y="0"/>
                  </a:cubicBezTo>
                  <a:cubicBezTo>
                    <a:pt x="13" y="0"/>
                    <a:pt x="13" y="0"/>
                    <a:pt x="13" y="0"/>
                  </a:cubicBezTo>
                  <a:cubicBezTo>
                    <a:pt x="6" y="9"/>
                    <a:pt x="6" y="9"/>
                    <a:pt x="6" y="9"/>
                  </a:cubicBezTo>
                  <a:cubicBezTo>
                    <a:pt x="12" y="15"/>
                    <a:pt x="12" y="15"/>
                    <a:pt x="12" y="15"/>
                  </a:cubicBezTo>
                  <a:cubicBezTo>
                    <a:pt x="5" y="18"/>
                    <a:pt x="0" y="25"/>
                    <a:pt x="0" y="33"/>
                  </a:cubicBezTo>
                  <a:cubicBezTo>
                    <a:pt x="0" y="44"/>
                    <a:pt x="9" y="52"/>
                    <a:pt x="20" y="52"/>
                  </a:cubicBezTo>
                  <a:cubicBezTo>
                    <a:pt x="30" y="52"/>
                    <a:pt x="39" y="43"/>
                    <a:pt x="39" y="33"/>
                  </a:cubicBezTo>
                  <a:cubicBezTo>
                    <a:pt x="39" y="25"/>
                    <a:pt x="34" y="19"/>
                    <a:pt x="28" y="15"/>
                  </a:cubicBezTo>
                  <a:close/>
                  <a:moveTo>
                    <a:pt x="24" y="2"/>
                  </a:moveTo>
                  <a:cubicBezTo>
                    <a:pt x="28" y="8"/>
                    <a:pt x="28" y="8"/>
                    <a:pt x="28" y="8"/>
                  </a:cubicBezTo>
                  <a:cubicBezTo>
                    <a:pt x="24" y="8"/>
                    <a:pt x="24" y="8"/>
                    <a:pt x="24" y="8"/>
                  </a:cubicBezTo>
                  <a:lnTo>
                    <a:pt x="24" y="2"/>
                  </a:lnTo>
                  <a:close/>
                  <a:moveTo>
                    <a:pt x="10" y="8"/>
                  </a:moveTo>
                  <a:cubicBezTo>
                    <a:pt x="14" y="8"/>
                    <a:pt x="14" y="8"/>
                    <a:pt x="14" y="8"/>
                  </a:cubicBezTo>
                  <a:cubicBezTo>
                    <a:pt x="15" y="15"/>
                    <a:pt x="15" y="15"/>
                    <a:pt x="15" y="15"/>
                  </a:cubicBezTo>
                  <a:lnTo>
                    <a:pt x="10" y="8"/>
                  </a:lnTo>
                  <a:close/>
                  <a:moveTo>
                    <a:pt x="20" y="47"/>
                  </a:moveTo>
                  <a:cubicBezTo>
                    <a:pt x="12" y="47"/>
                    <a:pt x="6" y="41"/>
                    <a:pt x="5" y="33"/>
                  </a:cubicBezTo>
                  <a:cubicBezTo>
                    <a:pt x="5" y="25"/>
                    <a:pt x="12" y="19"/>
                    <a:pt x="19" y="19"/>
                  </a:cubicBezTo>
                  <a:cubicBezTo>
                    <a:pt x="27" y="19"/>
                    <a:pt x="34" y="25"/>
                    <a:pt x="34" y="33"/>
                  </a:cubicBezTo>
                  <a:cubicBezTo>
                    <a:pt x="34" y="41"/>
                    <a:pt x="28" y="47"/>
                    <a:pt x="20" y="47"/>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80" name="Freeform 640"/>
            <p:cNvSpPr>
              <a:spLocks noEditPoints="1"/>
            </p:cNvSpPr>
            <p:nvPr/>
          </p:nvSpPr>
          <p:spPr bwMode="auto">
            <a:xfrm>
              <a:off x="3711" y="2402"/>
              <a:ext cx="164" cy="171"/>
            </a:xfrm>
            <a:custGeom>
              <a:gdLst>
                <a:gd name="T0" fmla="*/ 0 w 84"/>
                <a:gd name="T1" fmla="*/ 79 h 87"/>
                <a:gd name="T2" fmla="*/ 0 w 84"/>
                <a:gd name="T3" fmla="*/ 87 h 87"/>
                <a:gd name="T4" fmla="*/ 15 w 84"/>
                <a:gd name="T5" fmla="*/ 87 h 87"/>
                <a:gd name="T6" fmla="*/ 51 w 84"/>
                <a:gd name="T7" fmla="*/ 87 h 87"/>
                <a:gd name="T8" fmla="*/ 65 w 84"/>
                <a:gd name="T9" fmla="*/ 87 h 87"/>
                <a:gd name="T10" fmla="*/ 65 w 84"/>
                <a:gd name="T11" fmla="*/ 79 h 87"/>
                <a:gd name="T12" fmla="*/ 59 w 84"/>
                <a:gd name="T13" fmla="*/ 79 h 87"/>
                <a:gd name="T14" fmla="*/ 59 w 84"/>
                <a:gd name="T15" fmla="*/ 69 h 87"/>
                <a:gd name="T16" fmla="*/ 72 w 84"/>
                <a:gd name="T17" fmla="*/ 69 h 87"/>
                <a:gd name="T18" fmla="*/ 84 w 84"/>
                <a:gd name="T19" fmla="*/ 57 h 87"/>
                <a:gd name="T20" fmla="*/ 84 w 84"/>
                <a:gd name="T21" fmla="*/ 20 h 87"/>
                <a:gd name="T22" fmla="*/ 72 w 84"/>
                <a:gd name="T23" fmla="*/ 8 h 87"/>
                <a:gd name="T24" fmla="*/ 62 w 84"/>
                <a:gd name="T25" fmla="*/ 8 h 87"/>
                <a:gd name="T26" fmla="*/ 62 w 84"/>
                <a:gd name="T27" fmla="*/ 16 h 87"/>
                <a:gd name="T28" fmla="*/ 69 w 84"/>
                <a:gd name="T29" fmla="*/ 16 h 87"/>
                <a:gd name="T30" fmla="*/ 67 w 84"/>
                <a:gd name="T31" fmla="*/ 21 h 87"/>
                <a:gd name="T32" fmla="*/ 75 w 84"/>
                <a:gd name="T33" fmla="*/ 28 h 87"/>
                <a:gd name="T34" fmla="*/ 76 w 84"/>
                <a:gd name="T35" fmla="*/ 28 h 87"/>
                <a:gd name="T36" fmla="*/ 76 w 84"/>
                <a:gd name="T37" fmla="*/ 57 h 87"/>
                <a:gd name="T38" fmla="*/ 72 w 84"/>
                <a:gd name="T39" fmla="*/ 61 h 87"/>
                <a:gd name="T40" fmla="*/ 59 w 84"/>
                <a:gd name="T41" fmla="*/ 61 h 87"/>
                <a:gd name="T42" fmla="*/ 59 w 84"/>
                <a:gd name="T43" fmla="*/ 16 h 87"/>
                <a:gd name="T44" fmla="*/ 59 w 84"/>
                <a:gd name="T45" fmla="*/ 8 h 87"/>
                <a:gd name="T46" fmla="*/ 51 w 84"/>
                <a:gd name="T47" fmla="*/ 0 h 87"/>
                <a:gd name="T48" fmla="*/ 15 w 84"/>
                <a:gd name="T49" fmla="*/ 0 h 87"/>
                <a:gd name="T50" fmla="*/ 6 w 84"/>
                <a:gd name="T51" fmla="*/ 8 h 87"/>
                <a:gd name="T52" fmla="*/ 6 w 84"/>
                <a:gd name="T53" fmla="*/ 79 h 87"/>
                <a:gd name="T54" fmla="*/ 0 w 84"/>
                <a:gd name="T55" fmla="*/ 79 h 87"/>
                <a:gd name="T56" fmla="*/ 75 w 84"/>
                <a:gd name="T57" fmla="*/ 25 h 87"/>
                <a:gd name="T58" fmla="*/ 70 w 84"/>
                <a:gd name="T59" fmla="*/ 21 h 87"/>
                <a:gd name="T60" fmla="*/ 75 w 84"/>
                <a:gd name="T61" fmla="*/ 16 h 87"/>
                <a:gd name="T62" fmla="*/ 76 w 84"/>
                <a:gd name="T63" fmla="*/ 17 h 87"/>
                <a:gd name="T64" fmla="*/ 74 w 84"/>
                <a:gd name="T65" fmla="*/ 20 h 87"/>
                <a:gd name="T66" fmla="*/ 74 w 84"/>
                <a:gd name="T67" fmla="*/ 22 h 87"/>
                <a:gd name="T68" fmla="*/ 75 w 84"/>
                <a:gd name="T69" fmla="*/ 22 h 87"/>
                <a:gd name="T70" fmla="*/ 77 w 84"/>
                <a:gd name="T71" fmla="*/ 21 h 87"/>
                <a:gd name="T72" fmla="*/ 77 w 84"/>
                <a:gd name="T73" fmla="*/ 21 h 87"/>
                <a:gd name="T74" fmla="*/ 75 w 84"/>
                <a:gd name="T75" fmla="*/ 25 h 87"/>
                <a:gd name="T76" fmla="*/ 16 w 84"/>
                <a:gd name="T77" fmla="*/ 39 h 87"/>
                <a:gd name="T78" fmla="*/ 18 w 84"/>
                <a:gd name="T79" fmla="*/ 37 h 87"/>
                <a:gd name="T80" fmla="*/ 47 w 84"/>
                <a:gd name="T81" fmla="*/ 37 h 87"/>
                <a:gd name="T82" fmla="*/ 49 w 84"/>
                <a:gd name="T83" fmla="*/ 39 h 87"/>
                <a:gd name="T84" fmla="*/ 49 w 84"/>
                <a:gd name="T85" fmla="*/ 41 h 87"/>
                <a:gd name="T86" fmla="*/ 47 w 84"/>
                <a:gd name="T87" fmla="*/ 43 h 87"/>
                <a:gd name="T88" fmla="*/ 18 w 84"/>
                <a:gd name="T89" fmla="*/ 43 h 87"/>
                <a:gd name="T90" fmla="*/ 16 w 84"/>
                <a:gd name="T91" fmla="*/ 41 h 87"/>
                <a:gd name="T92" fmla="*/ 16 w 84"/>
                <a:gd name="T93" fmla="*/ 39 h 87"/>
                <a:gd name="T94" fmla="*/ 16 w 84"/>
                <a:gd name="T95" fmla="*/ 11 h 87"/>
                <a:gd name="T96" fmla="*/ 18 w 84"/>
                <a:gd name="T97" fmla="*/ 9 h 87"/>
                <a:gd name="T98" fmla="*/ 47 w 84"/>
                <a:gd name="T99" fmla="*/ 9 h 87"/>
                <a:gd name="T100" fmla="*/ 49 w 84"/>
                <a:gd name="T101" fmla="*/ 11 h 87"/>
                <a:gd name="T102" fmla="*/ 49 w 84"/>
                <a:gd name="T103" fmla="*/ 26 h 87"/>
                <a:gd name="T104" fmla="*/ 47 w 84"/>
                <a:gd name="T105" fmla="*/ 29 h 87"/>
                <a:gd name="T106" fmla="*/ 18 w 84"/>
                <a:gd name="T107" fmla="*/ 29 h 87"/>
                <a:gd name="T108" fmla="*/ 16 w 84"/>
                <a:gd name="T109" fmla="*/ 26 h 87"/>
                <a:gd name="T110" fmla="*/ 16 w 84"/>
                <a:gd name="T111" fmla="*/ 11 h 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84" h="87">
                  <a:moveTo>
                    <a:pt x="0" y="79"/>
                  </a:moveTo>
                  <a:cubicBezTo>
                    <a:pt x="0" y="87"/>
                    <a:pt x="0" y="87"/>
                    <a:pt x="0" y="87"/>
                  </a:cubicBezTo>
                  <a:cubicBezTo>
                    <a:pt x="15" y="87"/>
                    <a:pt x="15" y="87"/>
                    <a:pt x="15" y="87"/>
                  </a:cubicBezTo>
                  <a:cubicBezTo>
                    <a:pt x="51" y="87"/>
                    <a:pt x="51" y="87"/>
                    <a:pt x="51" y="87"/>
                  </a:cubicBezTo>
                  <a:cubicBezTo>
                    <a:pt x="65" y="87"/>
                    <a:pt x="65" y="87"/>
                    <a:pt x="65" y="87"/>
                  </a:cubicBezTo>
                  <a:cubicBezTo>
                    <a:pt x="65" y="79"/>
                    <a:pt x="65" y="79"/>
                    <a:pt x="65" y="79"/>
                  </a:cubicBezTo>
                  <a:cubicBezTo>
                    <a:pt x="59" y="79"/>
                    <a:pt x="59" y="79"/>
                    <a:pt x="59" y="79"/>
                  </a:cubicBezTo>
                  <a:cubicBezTo>
                    <a:pt x="59" y="69"/>
                    <a:pt x="59" y="69"/>
                    <a:pt x="59" y="69"/>
                  </a:cubicBezTo>
                  <a:cubicBezTo>
                    <a:pt x="72" y="69"/>
                    <a:pt x="72" y="69"/>
                    <a:pt x="72" y="69"/>
                  </a:cubicBezTo>
                  <a:cubicBezTo>
                    <a:pt x="79" y="69"/>
                    <a:pt x="84" y="63"/>
                    <a:pt x="84" y="57"/>
                  </a:cubicBezTo>
                  <a:cubicBezTo>
                    <a:pt x="84" y="20"/>
                    <a:pt x="84" y="20"/>
                    <a:pt x="84" y="20"/>
                  </a:cubicBezTo>
                  <a:cubicBezTo>
                    <a:pt x="84" y="14"/>
                    <a:pt x="79" y="8"/>
                    <a:pt x="72" y="8"/>
                  </a:cubicBezTo>
                  <a:cubicBezTo>
                    <a:pt x="62" y="8"/>
                    <a:pt x="62" y="8"/>
                    <a:pt x="62" y="8"/>
                  </a:cubicBezTo>
                  <a:cubicBezTo>
                    <a:pt x="62" y="16"/>
                    <a:pt x="62" y="16"/>
                    <a:pt x="62" y="16"/>
                  </a:cubicBezTo>
                  <a:cubicBezTo>
                    <a:pt x="69" y="16"/>
                    <a:pt x="69" y="16"/>
                    <a:pt x="69" y="16"/>
                  </a:cubicBezTo>
                  <a:cubicBezTo>
                    <a:pt x="68" y="18"/>
                    <a:pt x="67" y="19"/>
                    <a:pt x="67" y="21"/>
                  </a:cubicBezTo>
                  <a:cubicBezTo>
                    <a:pt x="67" y="25"/>
                    <a:pt x="71" y="28"/>
                    <a:pt x="75" y="28"/>
                  </a:cubicBezTo>
                  <a:cubicBezTo>
                    <a:pt x="75" y="28"/>
                    <a:pt x="76" y="28"/>
                    <a:pt x="76" y="28"/>
                  </a:cubicBezTo>
                  <a:cubicBezTo>
                    <a:pt x="76" y="57"/>
                    <a:pt x="76" y="57"/>
                    <a:pt x="76" y="57"/>
                  </a:cubicBezTo>
                  <a:cubicBezTo>
                    <a:pt x="76" y="59"/>
                    <a:pt x="74" y="61"/>
                    <a:pt x="72" y="61"/>
                  </a:cubicBezTo>
                  <a:cubicBezTo>
                    <a:pt x="59" y="61"/>
                    <a:pt x="59" y="61"/>
                    <a:pt x="59" y="61"/>
                  </a:cubicBezTo>
                  <a:cubicBezTo>
                    <a:pt x="59" y="16"/>
                    <a:pt x="59" y="16"/>
                    <a:pt x="59" y="16"/>
                  </a:cubicBezTo>
                  <a:cubicBezTo>
                    <a:pt x="59" y="8"/>
                    <a:pt x="59" y="8"/>
                    <a:pt x="59" y="8"/>
                  </a:cubicBezTo>
                  <a:cubicBezTo>
                    <a:pt x="59" y="4"/>
                    <a:pt x="55" y="0"/>
                    <a:pt x="51" y="0"/>
                  </a:cubicBezTo>
                  <a:cubicBezTo>
                    <a:pt x="15" y="0"/>
                    <a:pt x="15" y="0"/>
                    <a:pt x="15" y="0"/>
                  </a:cubicBezTo>
                  <a:cubicBezTo>
                    <a:pt x="10" y="0"/>
                    <a:pt x="6" y="4"/>
                    <a:pt x="6" y="8"/>
                  </a:cubicBezTo>
                  <a:cubicBezTo>
                    <a:pt x="6" y="79"/>
                    <a:pt x="6" y="79"/>
                    <a:pt x="6" y="79"/>
                  </a:cubicBezTo>
                  <a:lnTo>
                    <a:pt x="0" y="79"/>
                  </a:lnTo>
                  <a:close/>
                  <a:moveTo>
                    <a:pt x="75" y="25"/>
                  </a:moveTo>
                  <a:cubicBezTo>
                    <a:pt x="72" y="25"/>
                    <a:pt x="70" y="23"/>
                    <a:pt x="70" y="21"/>
                  </a:cubicBezTo>
                  <a:cubicBezTo>
                    <a:pt x="70" y="18"/>
                    <a:pt x="72" y="16"/>
                    <a:pt x="75" y="16"/>
                  </a:cubicBezTo>
                  <a:cubicBezTo>
                    <a:pt x="76" y="16"/>
                    <a:pt x="76" y="17"/>
                    <a:pt x="76" y="17"/>
                  </a:cubicBezTo>
                  <a:cubicBezTo>
                    <a:pt x="74" y="20"/>
                    <a:pt x="74" y="20"/>
                    <a:pt x="74" y="20"/>
                  </a:cubicBezTo>
                  <a:cubicBezTo>
                    <a:pt x="73" y="20"/>
                    <a:pt x="73" y="21"/>
                    <a:pt x="74" y="22"/>
                  </a:cubicBezTo>
                  <a:cubicBezTo>
                    <a:pt x="74" y="22"/>
                    <a:pt x="75" y="22"/>
                    <a:pt x="75" y="22"/>
                  </a:cubicBezTo>
                  <a:cubicBezTo>
                    <a:pt x="77" y="21"/>
                    <a:pt x="77" y="21"/>
                    <a:pt x="77" y="21"/>
                  </a:cubicBezTo>
                  <a:cubicBezTo>
                    <a:pt x="77" y="21"/>
                    <a:pt x="77" y="21"/>
                    <a:pt x="77" y="21"/>
                  </a:cubicBezTo>
                  <a:cubicBezTo>
                    <a:pt x="77" y="23"/>
                    <a:pt x="77" y="25"/>
                    <a:pt x="75" y="25"/>
                  </a:cubicBezTo>
                  <a:close/>
                  <a:moveTo>
                    <a:pt x="16" y="39"/>
                  </a:moveTo>
                  <a:cubicBezTo>
                    <a:pt x="16" y="38"/>
                    <a:pt x="17" y="37"/>
                    <a:pt x="18" y="37"/>
                  </a:cubicBezTo>
                  <a:cubicBezTo>
                    <a:pt x="47" y="37"/>
                    <a:pt x="47" y="37"/>
                    <a:pt x="47" y="37"/>
                  </a:cubicBezTo>
                  <a:cubicBezTo>
                    <a:pt x="48" y="37"/>
                    <a:pt x="49" y="38"/>
                    <a:pt x="49" y="39"/>
                  </a:cubicBezTo>
                  <a:cubicBezTo>
                    <a:pt x="49" y="41"/>
                    <a:pt x="49" y="41"/>
                    <a:pt x="49" y="41"/>
                  </a:cubicBezTo>
                  <a:cubicBezTo>
                    <a:pt x="49" y="42"/>
                    <a:pt x="48" y="43"/>
                    <a:pt x="47" y="43"/>
                  </a:cubicBezTo>
                  <a:cubicBezTo>
                    <a:pt x="18" y="43"/>
                    <a:pt x="18" y="43"/>
                    <a:pt x="18" y="43"/>
                  </a:cubicBezTo>
                  <a:cubicBezTo>
                    <a:pt x="17" y="43"/>
                    <a:pt x="16" y="42"/>
                    <a:pt x="16" y="41"/>
                  </a:cubicBezTo>
                  <a:lnTo>
                    <a:pt x="16" y="39"/>
                  </a:lnTo>
                  <a:close/>
                  <a:moveTo>
                    <a:pt x="16" y="11"/>
                  </a:moveTo>
                  <a:cubicBezTo>
                    <a:pt x="16" y="10"/>
                    <a:pt x="17" y="9"/>
                    <a:pt x="18" y="9"/>
                  </a:cubicBezTo>
                  <a:cubicBezTo>
                    <a:pt x="47" y="9"/>
                    <a:pt x="47" y="9"/>
                    <a:pt x="47" y="9"/>
                  </a:cubicBezTo>
                  <a:cubicBezTo>
                    <a:pt x="48" y="9"/>
                    <a:pt x="49" y="10"/>
                    <a:pt x="49" y="11"/>
                  </a:cubicBezTo>
                  <a:cubicBezTo>
                    <a:pt x="49" y="26"/>
                    <a:pt x="49" y="26"/>
                    <a:pt x="49" y="26"/>
                  </a:cubicBezTo>
                  <a:cubicBezTo>
                    <a:pt x="49" y="27"/>
                    <a:pt x="48" y="29"/>
                    <a:pt x="47" y="29"/>
                  </a:cubicBezTo>
                  <a:cubicBezTo>
                    <a:pt x="18" y="29"/>
                    <a:pt x="18" y="29"/>
                    <a:pt x="18" y="29"/>
                  </a:cubicBezTo>
                  <a:cubicBezTo>
                    <a:pt x="17" y="29"/>
                    <a:pt x="16" y="27"/>
                    <a:pt x="16" y="26"/>
                  </a:cubicBezTo>
                  <a:lnTo>
                    <a:pt x="16" y="11"/>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81" name="Freeform 641"/>
            <p:cNvSpPr/>
            <p:nvPr/>
          </p:nvSpPr>
          <p:spPr bwMode="auto">
            <a:xfrm>
              <a:off x="4556" y="1916"/>
              <a:ext cx="1016" cy="766"/>
            </a:xfrm>
            <a:custGeom>
              <a:gdLst>
                <a:gd name="T0" fmla="*/ 516 w 520"/>
                <a:gd name="T1" fmla="*/ 252 h 392"/>
                <a:gd name="T2" fmla="*/ 456 w 520"/>
                <a:gd name="T3" fmla="*/ 22 h 392"/>
                <a:gd name="T4" fmla="*/ 424 w 520"/>
                <a:gd name="T5" fmla="*/ 4 h 392"/>
                <a:gd name="T6" fmla="*/ 266 w 520"/>
                <a:gd name="T7" fmla="*/ 45 h 392"/>
                <a:gd name="T8" fmla="*/ 256 w 520"/>
                <a:gd name="T9" fmla="*/ 6 h 392"/>
                <a:gd name="T10" fmla="*/ 248 w 520"/>
                <a:gd name="T11" fmla="*/ 1 h 392"/>
                <a:gd name="T12" fmla="*/ 232 w 520"/>
                <a:gd name="T13" fmla="*/ 5 h 392"/>
                <a:gd name="T14" fmla="*/ 232 w 520"/>
                <a:gd name="T15" fmla="*/ 27 h 392"/>
                <a:gd name="T16" fmla="*/ 239 w 520"/>
                <a:gd name="T17" fmla="*/ 25 h 392"/>
                <a:gd name="T18" fmla="*/ 245 w 520"/>
                <a:gd name="T19" fmla="*/ 50 h 392"/>
                <a:gd name="T20" fmla="*/ 174 w 520"/>
                <a:gd name="T21" fmla="*/ 69 h 392"/>
                <a:gd name="T22" fmla="*/ 170 w 520"/>
                <a:gd name="T23" fmla="*/ 53 h 392"/>
                <a:gd name="T24" fmla="*/ 145 w 520"/>
                <a:gd name="T25" fmla="*/ 29 h 392"/>
                <a:gd name="T26" fmla="*/ 143 w 520"/>
                <a:gd name="T27" fmla="*/ 35 h 392"/>
                <a:gd name="T28" fmla="*/ 153 w 520"/>
                <a:gd name="T29" fmla="*/ 74 h 392"/>
                <a:gd name="T30" fmla="*/ 23 w 520"/>
                <a:gd name="T31" fmla="*/ 108 h 392"/>
                <a:gd name="T32" fmla="*/ 4 w 520"/>
                <a:gd name="T33" fmla="*/ 140 h 392"/>
                <a:gd name="T34" fmla="*/ 64 w 520"/>
                <a:gd name="T35" fmla="*/ 370 h 392"/>
                <a:gd name="T36" fmla="*/ 96 w 520"/>
                <a:gd name="T37" fmla="*/ 388 h 392"/>
                <a:gd name="T38" fmla="*/ 497 w 520"/>
                <a:gd name="T39" fmla="*/ 284 h 392"/>
                <a:gd name="T40" fmla="*/ 516 w 520"/>
                <a:gd name="T41" fmla="*/ 252 h 3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520" h="392">
                  <a:moveTo>
                    <a:pt x="516" y="252"/>
                  </a:moveTo>
                  <a:cubicBezTo>
                    <a:pt x="456" y="22"/>
                    <a:pt x="456" y="22"/>
                    <a:pt x="456" y="22"/>
                  </a:cubicBezTo>
                  <a:cubicBezTo>
                    <a:pt x="452" y="8"/>
                    <a:pt x="438" y="0"/>
                    <a:pt x="424" y="4"/>
                  </a:cubicBezTo>
                  <a:cubicBezTo>
                    <a:pt x="266" y="45"/>
                    <a:pt x="266" y="45"/>
                    <a:pt x="266" y="45"/>
                  </a:cubicBezTo>
                  <a:cubicBezTo>
                    <a:pt x="256" y="6"/>
                    <a:pt x="256" y="6"/>
                    <a:pt x="256" y="6"/>
                  </a:cubicBezTo>
                  <a:cubicBezTo>
                    <a:pt x="255" y="2"/>
                    <a:pt x="251" y="0"/>
                    <a:pt x="248" y="1"/>
                  </a:cubicBezTo>
                  <a:cubicBezTo>
                    <a:pt x="232" y="5"/>
                    <a:pt x="232" y="5"/>
                    <a:pt x="232" y="5"/>
                  </a:cubicBezTo>
                  <a:cubicBezTo>
                    <a:pt x="232" y="11"/>
                    <a:pt x="232" y="20"/>
                    <a:pt x="232" y="27"/>
                  </a:cubicBezTo>
                  <a:cubicBezTo>
                    <a:pt x="239" y="25"/>
                    <a:pt x="239" y="25"/>
                    <a:pt x="239" y="25"/>
                  </a:cubicBezTo>
                  <a:cubicBezTo>
                    <a:pt x="245" y="50"/>
                    <a:pt x="245" y="50"/>
                    <a:pt x="245" y="50"/>
                  </a:cubicBezTo>
                  <a:cubicBezTo>
                    <a:pt x="174" y="69"/>
                    <a:pt x="174" y="69"/>
                    <a:pt x="174" y="69"/>
                  </a:cubicBezTo>
                  <a:cubicBezTo>
                    <a:pt x="170" y="53"/>
                    <a:pt x="170" y="53"/>
                    <a:pt x="170" y="53"/>
                  </a:cubicBezTo>
                  <a:cubicBezTo>
                    <a:pt x="161" y="48"/>
                    <a:pt x="149" y="39"/>
                    <a:pt x="145" y="29"/>
                  </a:cubicBezTo>
                  <a:cubicBezTo>
                    <a:pt x="143" y="31"/>
                    <a:pt x="142" y="33"/>
                    <a:pt x="143" y="35"/>
                  </a:cubicBezTo>
                  <a:cubicBezTo>
                    <a:pt x="153" y="74"/>
                    <a:pt x="153" y="74"/>
                    <a:pt x="153" y="74"/>
                  </a:cubicBezTo>
                  <a:cubicBezTo>
                    <a:pt x="23" y="108"/>
                    <a:pt x="23" y="108"/>
                    <a:pt x="23" y="108"/>
                  </a:cubicBezTo>
                  <a:cubicBezTo>
                    <a:pt x="9" y="112"/>
                    <a:pt x="0" y="126"/>
                    <a:pt x="4" y="140"/>
                  </a:cubicBezTo>
                  <a:cubicBezTo>
                    <a:pt x="64" y="370"/>
                    <a:pt x="64" y="370"/>
                    <a:pt x="64" y="370"/>
                  </a:cubicBezTo>
                  <a:cubicBezTo>
                    <a:pt x="67" y="384"/>
                    <a:pt x="82" y="392"/>
                    <a:pt x="96" y="388"/>
                  </a:cubicBezTo>
                  <a:cubicBezTo>
                    <a:pt x="497" y="284"/>
                    <a:pt x="497" y="284"/>
                    <a:pt x="497" y="284"/>
                  </a:cubicBezTo>
                  <a:cubicBezTo>
                    <a:pt x="511" y="280"/>
                    <a:pt x="520" y="266"/>
                    <a:pt x="516" y="25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grpSp>
      <p:grpSp>
        <p:nvGrpSpPr>
          <p:cNvPr id="281" name="Group 644"/>
          <p:cNvGrpSpPr>
            <a:grpSpLocks noChangeAspect="1"/>
          </p:cNvGrpSpPr>
          <p:nvPr/>
        </p:nvGrpSpPr>
        <p:grpSpPr>
          <a:xfrm>
            <a:off x="673735" y="2002790"/>
            <a:ext cx="7329170" cy="4970145"/>
            <a:chOff x="-174" y="803"/>
            <a:chExt cx="4952" cy="3358"/>
          </a:xfrm>
        </p:grpSpPr>
        <p:sp>
          <p:nvSpPr>
            <p:cNvPr id="282" name="AutoShape 643"/>
            <p:cNvSpPr>
              <a:spLocks noChangeAspect="1" noChangeArrowheads="1" noTextEdit="1"/>
            </p:cNvSpPr>
            <p:nvPr/>
          </p:nvSpPr>
          <p:spPr bwMode="auto">
            <a:xfrm>
              <a:off x="-174" y="1518"/>
              <a:ext cx="3968" cy="2643"/>
            </a:xfrm>
            <a:prstGeom prst="rect">
              <a:avLst/>
            </a:prstGeom>
            <a:no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83" name="Freeform 646"/>
            <p:cNvSpPr/>
            <p:nvPr/>
          </p:nvSpPr>
          <p:spPr bwMode="auto">
            <a:xfrm>
              <a:off x="538" y="2684"/>
              <a:ext cx="1518" cy="1003"/>
            </a:xfrm>
            <a:custGeom>
              <a:gdLst>
                <a:gd name="T0" fmla="*/ 1124 w 1124"/>
                <a:gd name="T1" fmla="*/ 440 h 743"/>
                <a:gd name="T2" fmla="*/ 734 w 1124"/>
                <a:gd name="T3" fmla="*/ 440 h 743"/>
                <a:gd name="T4" fmla="*/ 481 w 1124"/>
                <a:gd name="T5" fmla="*/ 743 h 743"/>
                <a:gd name="T6" fmla="*/ 478 w 1124"/>
                <a:gd name="T7" fmla="*/ 440 h 743"/>
                <a:gd name="T8" fmla="*/ 0 w 1124"/>
                <a:gd name="T9" fmla="*/ 440 h 743"/>
                <a:gd name="T10" fmla="*/ 0 w 1124"/>
                <a:gd name="T11" fmla="*/ 0 h 743"/>
                <a:gd name="T12" fmla="*/ 1124 w 1124"/>
                <a:gd name="T13" fmla="*/ 0 h 743"/>
                <a:gd name="T14" fmla="*/ 1124 w 1124"/>
                <a:gd name="T15" fmla="*/ 440 h 74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4" h="743">
                  <a:moveTo>
                    <a:pt x="1124" y="440"/>
                  </a:moveTo>
                  <a:lnTo>
                    <a:pt x="734" y="440"/>
                  </a:lnTo>
                  <a:lnTo>
                    <a:pt x="481" y="743"/>
                  </a:lnTo>
                  <a:lnTo>
                    <a:pt x="478" y="440"/>
                  </a:lnTo>
                  <a:lnTo>
                    <a:pt x="0" y="440"/>
                  </a:lnTo>
                  <a:lnTo>
                    <a:pt x="0" y="0"/>
                  </a:lnTo>
                  <a:lnTo>
                    <a:pt x="1124" y="0"/>
                  </a:lnTo>
                  <a:lnTo>
                    <a:pt x="1124" y="440"/>
                  </a:lnTo>
                  <a:close/>
                </a:path>
              </a:pathLst>
            </a:custGeom>
            <a:solidFill>
              <a:srgbClr val="4E798C"/>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84" name="Freeform 647"/>
            <p:cNvSpPr/>
            <p:nvPr/>
          </p:nvSpPr>
          <p:spPr bwMode="auto">
            <a:xfrm>
              <a:off x="1440" y="2048"/>
              <a:ext cx="1518" cy="1003"/>
            </a:xfrm>
            <a:custGeom>
              <a:gdLst>
                <a:gd name="T0" fmla="*/ 1124 w 1124"/>
                <a:gd name="T1" fmla="*/ 440 h 743"/>
                <a:gd name="T2" fmla="*/ 734 w 1124"/>
                <a:gd name="T3" fmla="*/ 440 h 743"/>
                <a:gd name="T4" fmla="*/ 481 w 1124"/>
                <a:gd name="T5" fmla="*/ 743 h 743"/>
                <a:gd name="T6" fmla="*/ 478 w 1124"/>
                <a:gd name="T7" fmla="*/ 440 h 743"/>
                <a:gd name="T8" fmla="*/ 0 w 1124"/>
                <a:gd name="T9" fmla="*/ 440 h 743"/>
                <a:gd name="T10" fmla="*/ 0 w 1124"/>
                <a:gd name="T11" fmla="*/ 0 h 743"/>
                <a:gd name="T12" fmla="*/ 1124 w 1124"/>
                <a:gd name="T13" fmla="*/ 0 h 743"/>
                <a:gd name="T14" fmla="*/ 1124 w 1124"/>
                <a:gd name="T15" fmla="*/ 440 h 74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4" h="743">
                  <a:moveTo>
                    <a:pt x="1124" y="440"/>
                  </a:moveTo>
                  <a:lnTo>
                    <a:pt x="734" y="440"/>
                  </a:lnTo>
                  <a:lnTo>
                    <a:pt x="481" y="743"/>
                  </a:lnTo>
                  <a:lnTo>
                    <a:pt x="478" y="440"/>
                  </a:lnTo>
                  <a:lnTo>
                    <a:pt x="0" y="440"/>
                  </a:lnTo>
                  <a:lnTo>
                    <a:pt x="0" y="0"/>
                  </a:lnTo>
                  <a:lnTo>
                    <a:pt x="1124" y="0"/>
                  </a:lnTo>
                  <a:lnTo>
                    <a:pt x="1124" y="440"/>
                  </a:lnTo>
                  <a:close/>
                </a:path>
              </a:pathLst>
            </a:custGeom>
            <a:solidFill>
              <a:srgbClr val="595959"/>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85" name="Freeform 648"/>
            <p:cNvSpPr/>
            <p:nvPr/>
          </p:nvSpPr>
          <p:spPr bwMode="auto">
            <a:xfrm>
              <a:off x="2343" y="1431"/>
              <a:ext cx="1517" cy="1001"/>
            </a:xfrm>
            <a:custGeom>
              <a:gdLst>
                <a:gd name="T0" fmla="*/ 1123 w 1123"/>
                <a:gd name="T1" fmla="*/ 440 h 741"/>
                <a:gd name="T2" fmla="*/ 733 w 1123"/>
                <a:gd name="T3" fmla="*/ 440 h 741"/>
                <a:gd name="T4" fmla="*/ 482 w 1123"/>
                <a:gd name="T5" fmla="*/ 741 h 741"/>
                <a:gd name="T6" fmla="*/ 480 w 1123"/>
                <a:gd name="T7" fmla="*/ 440 h 741"/>
                <a:gd name="T8" fmla="*/ 0 w 1123"/>
                <a:gd name="T9" fmla="*/ 440 h 741"/>
                <a:gd name="T10" fmla="*/ 0 w 1123"/>
                <a:gd name="T11" fmla="*/ 0 h 741"/>
                <a:gd name="T12" fmla="*/ 1123 w 1123"/>
                <a:gd name="T13" fmla="*/ 0 h 741"/>
                <a:gd name="T14" fmla="*/ 1123 w 1123"/>
                <a:gd name="T15" fmla="*/ 440 h 74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3" h="741">
                  <a:moveTo>
                    <a:pt x="1123" y="440"/>
                  </a:moveTo>
                  <a:lnTo>
                    <a:pt x="733" y="440"/>
                  </a:lnTo>
                  <a:lnTo>
                    <a:pt x="482" y="741"/>
                  </a:lnTo>
                  <a:lnTo>
                    <a:pt x="480" y="440"/>
                  </a:lnTo>
                  <a:lnTo>
                    <a:pt x="0" y="440"/>
                  </a:lnTo>
                  <a:lnTo>
                    <a:pt x="0" y="0"/>
                  </a:lnTo>
                  <a:lnTo>
                    <a:pt x="1123" y="0"/>
                  </a:lnTo>
                  <a:lnTo>
                    <a:pt x="1123" y="440"/>
                  </a:lnTo>
                  <a:close/>
                </a:path>
              </a:pathLst>
            </a:custGeom>
            <a:solidFill>
              <a:srgbClr val="7F7F7F"/>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86" name="Freeform 649"/>
            <p:cNvSpPr/>
            <p:nvPr/>
          </p:nvSpPr>
          <p:spPr bwMode="auto">
            <a:xfrm>
              <a:off x="3260" y="803"/>
              <a:ext cx="1518" cy="1002"/>
            </a:xfrm>
            <a:custGeom>
              <a:gdLst>
                <a:gd name="T0" fmla="*/ 1124 w 1124"/>
                <a:gd name="T1" fmla="*/ 441 h 742"/>
                <a:gd name="T2" fmla="*/ 734 w 1124"/>
                <a:gd name="T3" fmla="*/ 441 h 742"/>
                <a:gd name="T4" fmla="*/ 483 w 1124"/>
                <a:gd name="T5" fmla="*/ 742 h 742"/>
                <a:gd name="T6" fmla="*/ 481 w 1124"/>
                <a:gd name="T7" fmla="*/ 441 h 742"/>
                <a:gd name="T8" fmla="*/ 0 w 1124"/>
                <a:gd name="T9" fmla="*/ 441 h 742"/>
                <a:gd name="T10" fmla="*/ 0 w 1124"/>
                <a:gd name="T11" fmla="*/ 0 h 742"/>
                <a:gd name="T12" fmla="*/ 1124 w 1124"/>
                <a:gd name="T13" fmla="*/ 0 h 742"/>
                <a:gd name="T14" fmla="*/ 1124 w 1124"/>
                <a:gd name="T15" fmla="*/ 441 h 74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4" h="742">
                  <a:moveTo>
                    <a:pt x="1124" y="441"/>
                  </a:moveTo>
                  <a:lnTo>
                    <a:pt x="734" y="441"/>
                  </a:lnTo>
                  <a:lnTo>
                    <a:pt x="483" y="742"/>
                  </a:lnTo>
                  <a:lnTo>
                    <a:pt x="481" y="441"/>
                  </a:lnTo>
                  <a:lnTo>
                    <a:pt x="0" y="441"/>
                  </a:lnTo>
                  <a:lnTo>
                    <a:pt x="0" y="0"/>
                  </a:lnTo>
                  <a:lnTo>
                    <a:pt x="1124" y="0"/>
                  </a:lnTo>
                  <a:lnTo>
                    <a:pt x="1124" y="441"/>
                  </a:lnTo>
                  <a:close/>
                </a:path>
              </a:pathLst>
            </a:custGeom>
            <a:solidFill>
              <a:srgbClr val="BFBFBF"/>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grpSp>
      <p:sp>
        <p:nvSpPr>
          <p:cNvPr id="295" name="Text Placeholder 32"/>
          <p:cNvSpPr txBox="1"/>
          <p:nvPr/>
        </p:nvSpPr>
        <p:spPr>
          <a:xfrm>
            <a:off x="4197985" y="5692775"/>
            <a:ext cx="7238365" cy="728345"/>
          </a:xfrm>
          <a:prstGeom prst="rect">
            <a:avLst/>
          </a:prstGeom>
        </p:spPr>
        <p:txBody>
          <a:bodyPr lIns="0" tIns="0" rIns="0" bIns="0">
            <a:noAutofit/>
          </a:bodyPr>
          <a:lstStyle>
            <a:defPPr>
              <a:defRPr lang="zh-CN"/>
            </a:defPPr>
            <a:lvl1pPr marL="171450" indent="-171450" algn="l" defTabSz="685800" rtl="0" eaLnBrk="1" latinLnBrk="0" hangingPunct="1">
              <a:lnSpc>
                <a:spcPct val="90000"/>
              </a:lnSpc>
              <a:spcBef>
                <a:spcPts val="750"/>
              </a:spcBef>
              <a:buFont typeface="Arial" pitchFamily="34" charset="0"/>
              <a:buChar char="•"/>
              <a:defRPr sz="2100" kern="1200">
                <a:solidFill>
                  <a:schemeClr val="tx1"/>
                </a:solidFill>
                <a:latin typeface="Neris Thin" panose="00000300000000000000" pitchFamily="50" charset="0"/>
                <a:ea typeface="+mn-ea"/>
                <a:cs typeface="+mn-cs"/>
              </a:defRPr>
            </a:lvl1pPr>
            <a:lvl2pPr marL="514350" indent="-171450" algn="l" defTabSz="685800" rtl="0" eaLnBrk="1" latinLnBrk="0" hangingPunct="1">
              <a:lnSpc>
                <a:spcPct val="90000"/>
              </a:lnSpc>
              <a:spcBef>
                <a:spcPts val="375"/>
              </a:spcBef>
              <a:buFont typeface="Arial" pitchFamily="34" charset="0"/>
              <a:buChar char="•"/>
              <a:defRPr sz="1800" kern="1200">
                <a:solidFill>
                  <a:schemeClr val="tx1"/>
                </a:solidFill>
                <a:latin typeface="Neris Thin" panose="00000300000000000000" pitchFamily="50" charset="0"/>
                <a:ea typeface="+mn-ea"/>
                <a:cs typeface="+mn-cs"/>
              </a:defRPr>
            </a:lvl2pPr>
            <a:lvl3pPr marL="857250" indent="-171450" algn="l" defTabSz="685800" rtl="0" eaLnBrk="1" latinLnBrk="0" hangingPunct="1">
              <a:lnSpc>
                <a:spcPct val="90000"/>
              </a:lnSpc>
              <a:spcBef>
                <a:spcPts val="375"/>
              </a:spcBef>
              <a:buFont typeface="Arial" pitchFamily="34" charset="0"/>
              <a:buChar char="•"/>
              <a:defRPr sz="1500" kern="1200">
                <a:solidFill>
                  <a:schemeClr val="tx1"/>
                </a:solidFill>
                <a:latin typeface="Neris Thin" panose="00000300000000000000" pitchFamily="50" charset="0"/>
                <a:ea typeface="+mn-ea"/>
                <a:cs typeface="+mn-cs"/>
              </a:defRPr>
            </a:lvl3pPr>
            <a:lvl4pPr marL="1200150" indent="-171450" algn="l" defTabSz="685800" rtl="0" eaLnBrk="1" latinLnBrk="0" hangingPunct="1">
              <a:lnSpc>
                <a:spcPct val="90000"/>
              </a:lnSpc>
              <a:spcBef>
                <a:spcPts val="375"/>
              </a:spcBef>
              <a:buFont typeface="Arial" pitchFamily="34" charset="0"/>
              <a:buChar char="•"/>
              <a:defRPr sz="1350" kern="1200">
                <a:solidFill>
                  <a:schemeClr val="tx1"/>
                </a:solidFill>
                <a:latin typeface="Neris Thin" panose="00000300000000000000" pitchFamily="50" charset="0"/>
                <a:ea typeface="+mn-ea"/>
                <a:cs typeface="+mn-cs"/>
              </a:defRPr>
            </a:lvl4pPr>
            <a:lvl5pPr marL="1543050" indent="-171450" algn="l" defTabSz="685800" rtl="0" eaLnBrk="1" latinLnBrk="0" hangingPunct="1">
              <a:lnSpc>
                <a:spcPct val="90000"/>
              </a:lnSpc>
              <a:spcBef>
                <a:spcPts val="375"/>
              </a:spcBef>
              <a:buFont typeface="Arial" pitchFamily="34" charset="0"/>
              <a:buChar char="•"/>
              <a:defRPr sz="1350" kern="1200">
                <a:solidFill>
                  <a:schemeClr val="tx1"/>
                </a:solidFill>
                <a:latin typeface="Neris Thin" panose="00000300000000000000" pitchFamily="50" charset="0"/>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a:lstStyle>
          <a:p>
            <a:pPr marL="0" indent="0">
              <a:lnSpc>
                <a:spcPct val="130000"/>
              </a:lnSpc>
              <a:buNone/>
              <a:defRPr/>
            </a:pPr>
            <a:r>
              <a:rPr lang="zh-CN" altLang="en-US" sz="1800" smtClean="0">
                <a:solidFill>
                  <a:schemeClr val="bg1">
                    <a:lumMod val="50000"/>
                  </a:schemeClr>
                </a:solidFill>
                <a:latin typeface="微软雅黑" charset="-122"/>
                <a:ea typeface="微软雅黑" charset="-122"/>
                <a:cs typeface="+mn-ea"/>
                <a:sym typeface="+mn-lt"/>
              </a:rPr>
              <a:t> </a:t>
            </a:r>
            <a:r>
              <a:rPr lang="zh-CN" altLang="zh-CN" sz="1800" smtClean="0">
                <a:sym typeface="+mn-ea"/>
              </a:rPr>
              <a:t>第一档包括内蒙古、广西、重庆、四川、贵州、云南、西藏、陕西、甘肃、青海、宁夏、新疆12个省（自治区、直辖市），中央分担80%</a:t>
            </a:r>
            <a:endParaRPr lang="zh-CN" altLang="en-US" sz="1800">
              <a:solidFill>
                <a:schemeClr val="bg1">
                  <a:lumMod val="50000"/>
                </a:schemeClr>
              </a:solidFill>
              <a:latin typeface="微软雅黑" charset="-122"/>
              <a:ea typeface="微软雅黑" charset="-122"/>
              <a:cs typeface="+mn-ea"/>
              <a:sym typeface="+mn-lt"/>
            </a:endParaRPr>
          </a:p>
        </p:txBody>
      </p:sp>
      <p:sp>
        <p:nvSpPr>
          <p:cNvPr id="2" name="矩形 1"/>
          <p:cNvSpPr/>
          <p:nvPr/>
        </p:nvSpPr>
        <p:spPr>
          <a:xfrm>
            <a:off x="2765537" y="4946251"/>
            <a:ext cx="486030"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mtClean="0">
                <a:solidFill>
                  <a:schemeClr val="bg1"/>
                </a:solidFill>
                <a:latin typeface="微软雅黑" charset="-122"/>
                <a:ea typeface="微软雅黑" charset="-122"/>
                <a:cs typeface="+mn-ea"/>
                <a:sym typeface="+mn-lt"/>
              </a:rPr>
              <a:t>01</a:t>
            </a:r>
            <a:endParaRPr lang="zh-CN" altLang="en-US" sz="2000">
              <a:solidFill>
                <a:schemeClr val="bg1"/>
              </a:solidFill>
            </a:endParaRPr>
          </a:p>
        </p:txBody>
      </p:sp>
      <p:sp>
        <p:nvSpPr>
          <p:cNvPr id="297" name="矩形 296"/>
          <p:cNvSpPr/>
          <p:nvPr/>
        </p:nvSpPr>
        <p:spPr>
          <a:xfrm>
            <a:off x="4198124" y="3901788"/>
            <a:ext cx="486030"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mtClean="0">
                <a:solidFill>
                  <a:schemeClr val="bg1"/>
                </a:solidFill>
                <a:latin typeface="微软雅黑" charset="-122"/>
                <a:ea typeface="微软雅黑" charset="-122"/>
                <a:cs typeface="+mn-ea"/>
                <a:sym typeface="+mn-lt"/>
              </a:rPr>
              <a:t>02</a:t>
            </a:r>
            <a:endParaRPr lang="zh-CN" altLang="en-US" sz="2000">
              <a:solidFill>
                <a:schemeClr val="bg1"/>
              </a:solidFill>
            </a:endParaRPr>
          </a:p>
        </p:txBody>
      </p:sp>
      <p:sp>
        <p:nvSpPr>
          <p:cNvPr id="298" name="矩形 297"/>
          <p:cNvSpPr/>
          <p:nvPr/>
        </p:nvSpPr>
        <p:spPr>
          <a:xfrm>
            <a:off x="5641773" y="2904606"/>
            <a:ext cx="486030"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mtClean="0">
                <a:solidFill>
                  <a:schemeClr val="bg1"/>
                </a:solidFill>
                <a:latin typeface="微软雅黑" charset="-122"/>
                <a:ea typeface="微软雅黑" charset="-122"/>
                <a:cs typeface="+mn-ea"/>
                <a:sym typeface="+mn-lt"/>
              </a:rPr>
              <a:t>03</a:t>
            </a:r>
            <a:endParaRPr lang="zh-CN" altLang="en-US" sz="2000">
              <a:solidFill>
                <a:schemeClr val="bg1"/>
              </a:solidFill>
            </a:endParaRPr>
          </a:p>
        </p:txBody>
      </p:sp>
      <p:sp>
        <p:nvSpPr>
          <p:cNvPr id="299" name="矩形 298"/>
          <p:cNvSpPr/>
          <p:nvPr/>
        </p:nvSpPr>
        <p:spPr>
          <a:xfrm>
            <a:off x="7028955" y="2043658"/>
            <a:ext cx="486030"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mtClean="0">
                <a:solidFill>
                  <a:schemeClr val="bg1"/>
                </a:solidFill>
                <a:latin typeface="微软雅黑" charset="-122"/>
                <a:ea typeface="微软雅黑" charset="-122"/>
                <a:cs typeface="+mn-ea"/>
                <a:sym typeface="+mn-lt"/>
              </a:rPr>
              <a:t>04</a:t>
            </a:r>
            <a:endParaRPr lang="zh-CN" altLang="en-US" sz="2000">
              <a:solidFill>
                <a:schemeClr val="bg1"/>
              </a:solidFill>
            </a:endParaRPr>
          </a:p>
        </p:txBody>
      </p:sp>
      <p:sp>
        <p:nvSpPr>
          <p:cNvPr id="300" name="Text Placeholder 33"/>
          <p:cNvSpPr txBox="1"/>
          <p:nvPr/>
        </p:nvSpPr>
        <p:spPr>
          <a:xfrm>
            <a:off x="5641975" y="4568190"/>
            <a:ext cx="4632325" cy="904240"/>
          </a:xfrm>
          <a:prstGeom prst="rect">
            <a:avLst/>
          </a:prstGeom>
        </p:spPr>
        <p:txBody>
          <a:bodyPr lIns="0" tIns="0" rIns="0" bIns="0"/>
          <a:lstStyle>
            <a:defPPr>
              <a:defRPr lang="zh-CN"/>
            </a:defPPr>
            <a:lvl1pPr marL="171450" indent="-171450" algn="l" defTabSz="685800" rtl="0" eaLnBrk="1" latinLnBrk="0" hangingPunct="1">
              <a:lnSpc>
                <a:spcPct val="90000"/>
              </a:lnSpc>
              <a:spcBef>
                <a:spcPts val="750"/>
              </a:spcBef>
              <a:buFont typeface="Arial" pitchFamily="34" charset="0"/>
              <a:buChar char="•"/>
              <a:defRPr sz="2100" kern="1200">
                <a:solidFill>
                  <a:schemeClr val="tx1"/>
                </a:solidFill>
                <a:latin typeface="Neris Thin" panose="00000300000000000000" pitchFamily="50" charset="0"/>
                <a:ea typeface="+mn-ea"/>
                <a:cs typeface="+mn-cs"/>
              </a:defRPr>
            </a:lvl1pPr>
            <a:lvl2pPr marL="514350" indent="-171450" algn="l" defTabSz="685800" rtl="0" eaLnBrk="1" latinLnBrk="0" hangingPunct="1">
              <a:lnSpc>
                <a:spcPct val="90000"/>
              </a:lnSpc>
              <a:spcBef>
                <a:spcPts val="375"/>
              </a:spcBef>
              <a:buFont typeface="Arial" pitchFamily="34" charset="0"/>
              <a:buChar char="•"/>
              <a:defRPr sz="1800" kern="1200">
                <a:solidFill>
                  <a:schemeClr val="tx1"/>
                </a:solidFill>
                <a:latin typeface="Neris Thin" panose="00000300000000000000" pitchFamily="50" charset="0"/>
                <a:ea typeface="+mn-ea"/>
                <a:cs typeface="+mn-cs"/>
              </a:defRPr>
            </a:lvl2pPr>
            <a:lvl3pPr marL="857250" indent="-171450" algn="l" defTabSz="685800" rtl="0" eaLnBrk="1" latinLnBrk="0" hangingPunct="1">
              <a:lnSpc>
                <a:spcPct val="90000"/>
              </a:lnSpc>
              <a:spcBef>
                <a:spcPts val="375"/>
              </a:spcBef>
              <a:buFont typeface="Arial" pitchFamily="34" charset="0"/>
              <a:buChar char="•"/>
              <a:defRPr sz="1500" kern="1200">
                <a:solidFill>
                  <a:schemeClr val="tx1"/>
                </a:solidFill>
                <a:latin typeface="Neris Thin" panose="00000300000000000000" pitchFamily="50" charset="0"/>
                <a:ea typeface="+mn-ea"/>
                <a:cs typeface="+mn-cs"/>
              </a:defRPr>
            </a:lvl3pPr>
            <a:lvl4pPr marL="1200150" indent="-171450" algn="l" defTabSz="685800" rtl="0" eaLnBrk="1" latinLnBrk="0" hangingPunct="1">
              <a:lnSpc>
                <a:spcPct val="90000"/>
              </a:lnSpc>
              <a:spcBef>
                <a:spcPts val="375"/>
              </a:spcBef>
              <a:buFont typeface="Arial" pitchFamily="34" charset="0"/>
              <a:buChar char="•"/>
              <a:defRPr sz="1350" kern="1200">
                <a:solidFill>
                  <a:schemeClr val="tx1"/>
                </a:solidFill>
                <a:latin typeface="Neris Thin" panose="00000300000000000000" pitchFamily="50" charset="0"/>
                <a:ea typeface="+mn-ea"/>
                <a:cs typeface="+mn-cs"/>
              </a:defRPr>
            </a:lvl4pPr>
            <a:lvl5pPr marL="1543050" indent="-171450" algn="l" defTabSz="685800" rtl="0" eaLnBrk="1" latinLnBrk="0" hangingPunct="1">
              <a:lnSpc>
                <a:spcPct val="90000"/>
              </a:lnSpc>
              <a:spcBef>
                <a:spcPts val="375"/>
              </a:spcBef>
              <a:buFont typeface="Arial" pitchFamily="34" charset="0"/>
              <a:buChar char="•"/>
              <a:defRPr sz="1350" kern="1200">
                <a:solidFill>
                  <a:schemeClr val="tx1"/>
                </a:solidFill>
                <a:latin typeface="Neris Thin" panose="00000300000000000000" pitchFamily="50" charset="0"/>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a:lstStyle>
          <a:p>
            <a:pPr marL="0" indent="0">
              <a:buNone/>
            </a:pPr>
            <a:r>
              <a:rPr lang="zh-CN" altLang="zh-CN" sz="1800" smtClean="0">
                <a:sym typeface="+mn-ea"/>
              </a:rPr>
              <a:t>第二档包括河北、山西、吉林、黑龙江、安徽、江西、河南、湖北、湖南、海南10个省，中央分担60%</a:t>
            </a:r>
            <a:endParaRPr lang="zh-CN" altLang="en-US" sz="1800">
              <a:solidFill>
                <a:schemeClr val="tx1">
                  <a:lumMod val="65000"/>
                  <a:lumOff val="35000"/>
                </a:schemeClr>
              </a:solidFill>
              <a:latin typeface="微软雅黑" charset="-122"/>
              <a:ea typeface="微软雅黑" charset="-122"/>
              <a:cs typeface="+mn-ea"/>
              <a:sym typeface="+mn-lt"/>
            </a:endParaRPr>
          </a:p>
        </p:txBody>
      </p:sp>
      <p:sp>
        <p:nvSpPr>
          <p:cNvPr id="301" name="Text Placeholder 33"/>
          <p:cNvSpPr txBox="1"/>
          <p:nvPr/>
        </p:nvSpPr>
        <p:spPr>
          <a:xfrm>
            <a:off x="6753860" y="3777615"/>
            <a:ext cx="3368675" cy="261620"/>
          </a:xfrm>
          <a:prstGeom prst="rect">
            <a:avLst/>
          </a:prstGeom>
        </p:spPr>
        <p:txBody>
          <a:bodyPr lIns="0" tIns="0" rIns="0" bIns="0"/>
          <a:lstStyle>
            <a:defPPr>
              <a:defRPr lang="zh-CN"/>
            </a:defPPr>
            <a:lvl1pPr marL="171450" indent="-171450" algn="l" defTabSz="685800" rtl="0" eaLnBrk="1" latinLnBrk="0" hangingPunct="1">
              <a:lnSpc>
                <a:spcPct val="90000"/>
              </a:lnSpc>
              <a:spcBef>
                <a:spcPts val="750"/>
              </a:spcBef>
              <a:buFont typeface="Arial" pitchFamily="34" charset="0"/>
              <a:buChar char="•"/>
              <a:defRPr sz="2100" kern="1200">
                <a:solidFill>
                  <a:schemeClr val="tx1"/>
                </a:solidFill>
                <a:latin typeface="Neris Thin" panose="00000300000000000000" pitchFamily="50" charset="0"/>
                <a:ea typeface="+mn-ea"/>
                <a:cs typeface="+mn-cs"/>
              </a:defRPr>
            </a:lvl1pPr>
            <a:lvl2pPr marL="514350" indent="-171450" algn="l" defTabSz="685800" rtl="0" eaLnBrk="1" latinLnBrk="0" hangingPunct="1">
              <a:lnSpc>
                <a:spcPct val="90000"/>
              </a:lnSpc>
              <a:spcBef>
                <a:spcPts val="375"/>
              </a:spcBef>
              <a:buFont typeface="Arial" pitchFamily="34" charset="0"/>
              <a:buChar char="•"/>
              <a:defRPr sz="1800" kern="1200">
                <a:solidFill>
                  <a:schemeClr val="tx1"/>
                </a:solidFill>
                <a:latin typeface="Neris Thin" panose="00000300000000000000" pitchFamily="50" charset="0"/>
                <a:ea typeface="+mn-ea"/>
                <a:cs typeface="+mn-cs"/>
              </a:defRPr>
            </a:lvl2pPr>
            <a:lvl3pPr marL="857250" indent="-171450" algn="l" defTabSz="685800" rtl="0" eaLnBrk="1" latinLnBrk="0" hangingPunct="1">
              <a:lnSpc>
                <a:spcPct val="90000"/>
              </a:lnSpc>
              <a:spcBef>
                <a:spcPts val="375"/>
              </a:spcBef>
              <a:buFont typeface="Arial" pitchFamily="34" charset="0"/>
              <a:buChar char="•"/>
              <a:defRPr sz="1500" kern="1200">
                <a:solidFill>
                  <a:schemeClr val="tx1"/>
                </a:solidFill>
                <a:latin typeface="Neris Thin" panose="00000300000000000000" pitchFamily="50" charset="0"/>
                <a:ea typeface="+mn-ea"/>
                <a:cs typeface="+mn-cs"/>
              </a:defRPr>
            </a:lvl3pPr>
            <a:lvl4pPr marL="1200150" indent="-171450" algn="l" defTabSz="685800" rtl="0" eaLnBrk="1" latinLnBrk="0" hangingPunct="1">
              <a:lnSpc>
                <a:spcPct val="90000"/>
              </a:lnSpc>
              <a:spcBef>
                <a:spcPts val="375"/>
              </a:spcBef>
              <a:buFont typeface="Arial" pitchFamily="34" charset="0"/>
              <a:buChar char="•"/>
              <a:defRPr sz="1350" kern="1200">
                <a:solidFill>
                  <a:schemeClr val="tx1"/>
                </a:solidFill>
                <a:latin typeface="Neris Thin" panose="00000300000000000000" pitchFamily="50" charset="0"/>
                <a:ea typeface="+mn-ea"/>
                <a:cs typeface="+mn-cs"/>
              </a:defRPr>
            </a:lvl4pPr>
            <a:lvl5pPr marL="1543050" indent="-171450" algn="l" defTabSz="685800" rtl="0" eaLnBrk="1" latinLnBrk="0" hangingPunct="1">
              <a:lnSpc>
                <a:spcPct val="90000"/>
              </a:lnSpc>
              <a:spcBef>
                <a:spcPts val="375"/>
              </a:spcBef>
              <a:buFont typeface="Arial" pitchFamily="34" charset="0"/>
              <a:buChar char="•"/>
              <a:defRPr sz="1350" kern="1200">
                <a:solidFill>
                  <a:schemeClr val="tx1"/>
                </a:solidFill>
                <a:latin typeface="Neris Thin" panose="00000300000000000000" pitchFamily="50" charset="0"/>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a:lstStyle>
          <a:p>
            <a:pPr marL="0" indent="0">
              <a:buNone/>
            </a:pPr>
            <a:r>
              <a:rPr lang="zh-CN" altLang="zh-CN" sz="1800" smtClean="0">
                <a:sym typeface="+mn-ea"/>
              </a:rPr>
              <a:t>第三档包括辽宁、福建、山东3个省，中央分担50%</a:t>
            </a:r>
            <a:endParaRPr lang="zh-CN" altLang="en-US" sz="1800">
              <a:solidFill>
                <a:schemeClr val="tx1">
                  <a:lumMod val="65000"/>
                  <a:lumOff val="35000"/>
                </a:schemeClr>
              </a:solidFill>
              <a:latin typeface="微软雅黑" charset="-122"/>
              <a:ea typeface="微软雅黑" charset="-122"/>
              <a:cs typeface="+mn-ea"/>
              <a:sym typeface="+mn-lt"/>
            </a:endParaRPr>
          </a:p>
        </p:txBody>
      </p:sp>
      <p:sp>
        <p:nvSpPr>
          <p:cNvPr id="302" name="Text Placeholder 33"/>
          <p:cNvSpPr txBox="1"/>
          <p:nvPr/>
        </p:nvSpPr>
        <p:spPr>
          <a:xfrm>
            <a:off x="8275320" y="2514600"/>
            <a:ext cx="3501390" cy="324485"/>
          </a:xfrm>
          <a:prstGeom prst="rect">
            <a:avLst/>
          </a:prstGeom>
        </p:spPr>
        <p:txBody>
          <a:bodyPr lIns="0" tIns="0" rIns="0" bIns="0"/>
          <a:lstStyle>
            <a:defPPr>
              <a:defRPr lang="zh-CN"/>
            </a:defPPr>
            <a:lvl1pPr marL="171450" indent="-171450" algn="l" defTabSz="685800" rtl="0" eaLnBrk="1" latinLnBrk="0" hangingPunct="1">
              <a:lnSpc>
                <a:spcPct val="90000"/>
              </a:lnSpc>
              <a:spcBef>
                <a:spcPts val="750"/>
              </a:spcBef>
              <a:buFont typeface="Arial" pitchFamily="34" charset="0"/>
              <a:buChar char="•"/>
              <a:defRPr sz="2100" kern="1200">
                <a:solidFill>
                  <a:schemeClr val="tx1"/>
                </a:solidFill>
                <a:latin typeface="Neris Thin" panose="00000300000000000000" pitchFamily="50" charset="0"/>
                <a:ea typeface="+mn-ea"/>
                <a:cs typeface="+mn-cs"/>
              </a:defRPr>
            </a:lvl1pPr>
            <a:lvl2pPr marL="514350" indent="-171450" algn="l" defTabSz="685800" rtl="0" eaLnBrk="1" latinLnBrk="0" hangingPunct="1">
              <a:lnSpc>
                <a:spcPct val="90000"/>
              </a:lnSpc>
              <a:spcBef>
                <a:spcPts val="375"/>
              </a:spcBef>
              <a:buFont typeface="Arial" pitchFamily="34" charset="0"/>
              <a:buChar char="•"/>
              <a:defRPr sz="1800" kern="1200">
                <a:solidFill>
                  <a:schemeClr val="tx1"/>
                </a:solidFill>
                <a:latin typeface="Neris Thin" panose="00000300000000000000" pitchFamily="50" charset="0"/>
                <a:ea typeface="+mn-ea"/>
                <a:cs typeface="+mn-cs"/>
              </a:defRPr>
            </a:lvl2pPr>
            <a:lvl3pPr marL="857250" indent="-171450" algn="l" defTabSz="685800" rtl="0" eaLnBrk="1" latinLnBrk="0" hangingPunct="1">
              <a:lnSpc>
                <a:spcPct val="90000"/>
              </a:lnSpc>
              <a:spcBef>
                <a:spcPts val="375"/>
              </a:spcBef>
              <a:buFont typeface="Arial" pitchFamily="34" charset="0"/>
              <a:buChar char="•"/>
              <a:defRPr sz="1500" kern="1200">
                <a:solidFill>
                  <a:schemeClr val="tx1"/>
                </a:solidFill>
                <a:latin typeface="Neris Thin" panose="00000300000000000000" pitchFamily="50" charset="0"/>
                <a:ea typeface="+mn-ea"/>
                <a:cs typeface="+mn-cs"/>
              </a:defRPr>
            </a:lvl3pPr>
            <a:lvl4pPr marL="1200150" indent="-171450" algn="l" defTabSz="685800" rtl="0" eaLnBrk="1" latinLnBrk="0" hangingPunct="1">
              <a:lnSpc>
                <a:spcPct val="90000"/>
              </a:lnSpc>
              <a:spcBef>
                <a:spcPts val="375"/>
              </a:spcBef>
              <a:buFont typeface="Arial" pitchFamily="34" charset="0"/>
              <a:buChar char="•"/>
              <a:defRPr sz="1350" kern="1200">
                <a:solidFill>
                  <a:schemeClr val="tx1"/>
                </a:solidFill>
                <a:latin typeface="Neris Thin" panose="00000300000000000000" pitchFamily="50" charset="0"/>
                <a:ea typeface="+mn-ea"/>
                <a:cs typeface="+mn-cs"/>
              </a:defRPr>
            </a:lvl4pPr>
            <a:lvl5pPr marL="1543050" indent="-171450" algn="l" defTabSz="685800" rtl="0" eaLnBrk="1" latinLnBrk="0" hangingPunct="1">
              <a:lnSpc>
                <a:spcPct val="90000"/>
              </a:lnSpc>
              <a:spcBef>
                <a:spcPts val="375"/>
              </a:spcBef>
              <a:buFont typeface="Arial" pitchFamily="34" charset="0"/>
              <a:buChar char="•"/>
              <a:defRPr sz="1350" kern="1200">
                <a:solidFill>
                  <a:schemeClr val="tx1"/>
                </a:solidFill>
                <a:latin typeface="Neris Thin" panose="00000300000000000000" pitchFamily="50" charset="0"/>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a:lstStyle>
          <a:p>
            <a:pPr marL="0" indent="0">
              <a:buNone/>
            </a:pPr>
            <a:r>
              <a:rPr lang="zh-CN" altLang="zh-CN" sz="1800" smtClean="0">
                <a:sym typeface="+mn-ea"/>
              </a:rPr>
              <a:t>第四档包括天津、江苏、浙江、</a:t>
            </a:r>
            <a:r>
              <a:rPr lang="zh-CN" altLang="zh-CN" sz="1800" smtClean="0">
                <a:solidFill>
                  <a:schemeClr val="accent1"/>
                </a:solidFill>
                <a:effectLst>
                  <a:outerShdw blurRad="38100" dist="25400" dir="5400000" algn="ctr" rotWithShape="0">
                    <a:srgbClr val="6E747A">
                      <a:alpha val="43000"/>
                    </a:srgbClr>
                  </a:outerShdw>
                </a:effectLst>
                <a:sym typeface="+mn-ea"/>
              </a:rPr>
              <a:t>广东</a:t>
            </a:r>
            <a:r>
              <a:rPr lang="zh-CN" altLang="zh-CN" sz="1800" smtClean="0">
                <a:sym typeface="+mn-ea"/>
              </a:rPr>
              <a:t>4个省（直辖市）和大连、宁波、厦门、青岛、深圳5个计划单列市，中央分担30%</a:t>
            </a:r>
            <a:endParaRPr lang="zh-CN" altLang="en-US" sz="1800">
              <a:solidFill>
                <a:schemeClr val="tx1">
                  <a:lumMod val="65000"/>
                  <a:lumOff val="35000"/>
                </a:schemeClr>
              </a:solidFill>
              <a:latin typeface="微软雅黑" charset="-122"/>
              <a:ea typeface="微软雅黑" charset="-122"/>
              <a:cs typeface="+mn-ea"/>
              <a:sym typeface="+mn-lt"/>
            </a:endParaRPr>
          </a:p>
        </p:txBody>
      </p:sp>
      <p:sp>
        <p:nvSpPr>
          <p:cNvPr id="4" name="Freeform 649"/>
          <p:cNvSpPr/>
          <p:nvPr/>
        </p:nvSpPr>
        <p:spPr bwMode="auto">
          <a:xfrm>
            <a:off x="7029083" y="983098"/>
            <a:ext cx="2409825" cy="1590675"/>
          </a:xfrm>
          <a:custGeom>
            <a:gdLst>
              <a:gd name="T0" fmla="*/ 1124 w 1124"/>
              <a:gd name="T1" fmla="*/ 441 h 742"/>
              <a:gd name="T2" fmla="*/ 734 w 1124"/>
              <a:gd name="T3" fmla="*/ 441 h 742"/>
              <a:gd name="T4" fmla="*/ 483 w 1124"/>
              <a:gd name="T5" fmla="*/ 742 h 742"/>
              <a:gd name="T6" fmla="*/ 481 w 1124"/>
              <a:gd name="T7" fmla="*/ 441 h 742"/>
              <a:gd name="T8" fmla="*/ 0 w 1124"/>
              <a:gd name="T9" fmla="*/ 441 h 742"/>
              <a:gd name="T10" fmla="*/ 0 w 1124"/>
              <a:gd name="T11" fmla="*/ 0 h 742"/>
              <a:gd name="T12" fmla="*/ 1124 w 1124"/>
              <a:gd name="T13" fmla="*/ 0 h 742"/>
              <a:gd name="T14" fmla="*/ 1124 w 1124"/>
              <a:gd name="T15" fmla="*/ 441 h 74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4" h="742">
                <a:moveTo>
                  <a:pt x="1124" y="441"/>
                </a:moveTo>
                <a:lnTo>
                  <a:pt x="734" y="441"/>
                </a:lnTo>
                <a:lnTo>
                  <a:pt x="483" y="742"/>
                </a:lnTo>
                <a:lnTo>
                  <a:pt x="481" y="441"/>
                </a:lnTo>
                <a:lnTo>
                  <a:pt x="0" y="441"/>
                </a:lnTo>
                <a:lnTo>
                  <a:pt x="0" y="0"/>
                </a:lnTo>
                <a:lnTo>
                  <a:pt x="1124" y="0"/>
                </a:lnTo>
                <a:lnTo>
                  <a:pt x="1124" y="441"/>
                </a:lnTo>
                <a:close/>
              </a:path>
            </a:pathLst>
          </a:custGeom>
          <a:solidFill>
            <a:srgbClr val="BFBFBF"/>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5" name="矩形 4"/>
          <p:cNvSpPr/>
          <p:nvPr/>
        </p:nvSpPr>
        <p:spPr>
          <a:xfrm>
            <a:off x="8386585" y="1034008"/>
            <a:ext cx="464820" cy="39878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mtClean="0">
                <a:solidFill>
                  <a:schemeClr val="bg1"/>
                </a:solidFill>
                <a:latin typeface="微软雅黑" charset="-122"/>
                <a:ea typeface="微软雅黑" charset="-122"/>
                <a:cs typeface="+mn-ea"/>
                <a:sym typeface="+mn-lt"/>
              </a:rPr>
              <a:t>05</a:t>
            </a:r>
            <a:endParaRPr lang="zh-CN" altLang="en-US" sz="2000">
              <a:solidFill>
                <a:schemeClr val="bg1"/>
              </a:solidFill>
            </a:endParaRPr>
          </a:p>
        </p:txBody>
      </p:sp>
      <p:sp>
        <p:nvSpPr>
          <p:cNvPr id="7" name="文本框 6"/>
          <p:cNvSpPr txBox="1"/>
          <p:nvPr/>
        </p:nvSpPr>
        <p:spPr>
          <a:xfrm>
            <a:off x="9643745" y="1179195"/>
            <a:ext cx="2441575" cy="92202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mtClean="0">
                <a:sym typeface="+mn-ea"/>
              </a:rPr>
              <a:t>第五档包括北京、上海2个直辖市，中央分担10%。</a:t>
            </a:r>
            <a:endParaRPr lang="zh-CN" altLang="en-US"/>
          </a:p>
        </p:txBody>
      </p:sp>
      <p:pic>
        <p:nvPicPr>
          <p:cNvPr id="27" name="图片 26"/>
          <p:cNvPicPr>
            <a:picLocks noChangeAspect="1"/>
          </p:cNvPicPr>
          <p:nvPr/>
        </p:nvPicPr>
        <p:blipFill>
          <a:blip r:embed="rId2"/>
          <a:stretch>
            <a:fillRect/>
          </a:stretch>
        </p:blipFill>
        <p:spPr>
          <a:xfrm>
            <a:off x="119336" y="116632"/>
            <a:ext cx="360040" cy="383679"/>
          </a:xfrm>
          <a:prstGeom prst="rect">
            <a:avLst/>
          </a:prstGeom>
        </p:spPr>
      </p:pic>
      <p:sp>
        <p:nvSpPr>
          <p:cNvPr id="28" name="矩形 27"/>
          <p:cNvSpPr/>
          <p:nvPr/>
        </p:nvSpPr>
        <p:spPr>
          <a:xfrm>
            <a:off x="479376" y="161757"/>
            <a:ext cx="2214880" cy="33718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1600" smtClean="0">
                <a:sym typeface="+mn-ea"/>
              </a:rPr>
              <a:t>事权划分</a:t>
            </a:r>
            <a:r>
              <a:rPr lang="en-US" altLang="zh-CN" sz="1600" smtClean="0">
                <a:sym typeface="+mn-ea"/>
              </a:rPr>
              <a:t>——</a:t>
            </a:r>
            <a:r>
              <a:rPr lang="zh-CN" altLang="en-US" sz="1600" smtClean="0">
                <a:sym typeface="+mn-ea"/>
              </a:rPr>
              <a:t>中央与省</a:t>
            </a:r>
            <a:endParaRPr lang="en-US" altLang="zh-CN" sz="1600" b="1">
              <a:latin typeface="微软雅黑" charset="-122"/>
              <a:ea typeface="微软雅黑" charset="-122"/>
              <a:sym typeface="+mn-ea"/>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500" fill="hold" nodeType="after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fade">
                                      <p:cBhvr>
                                        <p:cTn id="7" dur="500"/>
                                        <p:tgtEl>
                                          <p:spTgt spid="72"/>
                                        </p:tgtEl>
                                      </p:cBhvr>
                                    </p:animEffect>
                                    <p:anim calcmode="lin" valueType="num">
                                      <p:cBhvr>
                                        <p:cTn id="8" dur="500" fill="hold"/>
                                        <p:tgtEl>
                                          <p:spTgt spid="72"/>
                                        </p:tgtEl>
                                        <p:attrNameLst>
                                          <p:attrName>ppt_x</p:attrName>
                                        </p:attrNameLst>
                                      </p:cBhvr>
                                      <p:tavLst>
                                        <p:tav tm="0">
                                          <p:val>
                                            <p:strVal val="#ppt_x"/>
                                          </p:val>
                                        </p:tav>
                                        <p:tav tm="100000">
                                          <p:val>
                                            <p:strVal val="#ppt_x"/>
                                          </p:val>
                                        </p:tav>
                                      </p:tavLst>
                                    </p:anim>
                                    <p:anim calcmode="lin" valueType="num">
                                      <p:cBhvr>
                                        <p:cTn id="9" dur="500" fill="hold"/>
                                        <p:tgtEl>
                                          <p:spTgt spid="72"/>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500"/>
                            </p:stCondLst>
                            <p:childTnLst>
                              <p:par>
                                <p:cTn id="11" presetID="42" presetClass="entr" presetSubtype="0" dur="500" fill="hold" nodeType="afterEffect">
                                  <p:stCondLst>
                                    <p:cond delay="0"/>
                                  </p:stCondLst>
                                  <p:childTnLst>
                                    <p:set>
                                      <p:cBhvr>
                                        <p:cTn id="12" dur="1" fill="hold">
                                          <p:stCondLst>
                                            <p:cond delay="0"/>
                                          </p:stCondLst>
                                        </p:cTn>
                                        <p:tgtEl>
                                          <p:spTgt spid="281"/>
                                        </p:tgtEl>
                                        <p:attrNameLst>
                                          <p:attrName>style.visibility</p:attrName>
                                        </p:attrNameLst>
                                      </p:cBhvr>
                                      <p:to>
                                        <p:strVal val="visible"/>
                                      </p:to>
                                    </p:set>
                                    <p:animEffect transition="in" filter="fade">
                                      <p:cBhvr>
                                        <p:cTn id="13" dur="500"/>
                                        <p:tgtEl>
                                          <p:spTgt spid="281"/>
                                        </p:tgtEl>
                                      </p:cBhvr>
                                    </p:animEffect>
                                    <p:anim calcmode="lin" valueType="num">
                                      <p:cBhvr>
                                        <p:cTn id="14" dur="500" fill="hold"/>
                                        <p:tgtEl>
                                          <p:spTgt spid="281"/>
                                        </p:tgtEl>
                                        <p:attrNameLst>
                                          <p:attrName>ppt_x</p:attrName>
                                        </p:attrNameLst>
                                      </p:cBhvr>
                                      <p:tavLst>
                                        <p:tav tm="0">
                                          <p:val>
                                            <p:strVal val="#ppt_x"/>
                                          </p:val>
                                        </p:tav>
                                        <p:tav tm="100000">
                                          <p:val>
                                            <p:strVal val="#ppt_x"/>
                                          </p:val>
                                        </p:tav>
                                      </p:tavLst>
                                    </p:anim>
                                    <p:anim calcmode="lin" valueType="num">
                                      <p:cBhvr>
                                        <p:cTn id="15" dur="500" fill="hold"/>
                                        <p:tgtEl>
                                          <p:spTgt spid="281"/>
                                        </p:tgtEl>
                                        <p:attrNameLst>
                                          <p:attrName>ppt_y</p:attrName>
                                        </p:attrNameLst>
                                      </p:cBhvr>
                                      <p:tavLst>
                                        <p:tav tm="0">
                                          <p:val>
                                            <p:strVal val="#ppt_y+.1"/>
                                          </p:val>
                                        </p:tav>
                                        <p:tav tm="100000">
                                          <p:val>
                                            <p:strVal val="#ppt_y"/>
                                          </p:val>
                                        </p:tav>
                                      </p:tavLst>
                                    </p:anim>
                                  </p:childTnLst>
                                </p:cTn>
                              </p:par>
                            </p:childTnLst>
                          </p:cTn>
                        </p:par>
                      </p:childTnLst>
                    </p:cTn>
                  </p:par>
                  <p:par>
                    <p:cTn id="16" fill="hold" nodeType="clickPar">
                      <p:stCondLst>
                        <p:cond delay="indefinite"/>
                        <p:cond evt="onBegin" delay="0">
                          <p:tn val="15"/>
                        </p:cond>
                      </p:stCondLst>
                      <p:childTnLst>
                        <p:par>
                          <p:cTn id="17" fill="hold">
                            <p:stCondLst>
                              <p:cond delay="0"/>
                            </p:stCondLst>
                            <p:childTnLst>
                              <p:par>
                                <p:cTn id="18" presetID="22" presetClass="entr" presetSubtype="8" dur="500" fill="hold" grpId="0"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wipe(left)">
                                      <p:cBhvr>
                                        <p:cTn id="20" dur="500"/>
                                        <p:tgtEl>
                                          <p:spTgt spid="2"/>
                                        </p:tgtEl>
                                      </p:cBhvr>
                                    </p:animEffect>
                                  </p:childTnLst>
                                </p:cTn>
                              </p:par>
                              <p:par>
                                <p:cTn id="21" presetID="22" presetClass="entr" presetSubtype="8" dur="500" fill="hold" grpId="0" nodeType="withEffect">
                                  <p:stCondLst>
                                    <p:cond delay="0"/>
                                  </p:stCondLst>
                                  <p:childTnLst>
                                    <p:set>
                                      <p:cBhvr>
                                        <p:cTn id="22" dur="1" fill="hold">
                                          <p:stCondLst>
                                            <p:cond delay="0"/>
                                          </p:stCondLst>
                                        </p:cTn>
                                        <p:tgtEl>
                                          <p:spTgt spid="295"/>
                                        </p:tgtEl>
                                        <p:attrNameLst>
                                          <p:attrName>style.visibility</p:attrName>
                                        </p:attrNameLst>
                                      </p:cBhvr>
                                      <p:to>
                                        <p:strVal val="visible"/>
                                      </p:to>
                                    </p:set>
                                    <p:animEffect transition="in" filter="wipe(left)">
                                      <p:cBhvr>
                                        <p:cTn id="23" dur="500"/>
                                        <p:tgtEl>
                                          <p:spTgt spid="295"/>
                                        </p:tgtEl>
                                      </p:cBhvr>
                                    </p:animEffect>
                                  </p:childTnLst>
                                </p:cTn>
                              </p:par>
                            </p:childTnLst>
                          </p:cTn>
                        </p:par>
                      </p:childTnLst>
                    </p:cTn>
                  </p:par>
                  <p:par>
                    <p:cTn id="24" fill="hold" nodeType="clickPar">
                      <p:stCondLst>
                        <p:cond delay="indefinite"/>
                        <p:cond evt="onBegin" delay="0">
                          <p:tn val="23"/>
                        </p:cond>
                      </p:stCondLst>
                      <p:childTnLst>
                        <p:par>
                          <p:cTn id="25" fill="hold">
                            <p:stCondLst>
                              <p:cond delay="0"/>
                            </p:stCondLst>
                            <p:childTnLst>
                              <p:par>
                                <p:cTn id="26" presetID="22" presetClass="entr" presetSubtype="8" dur="500" fill="hold" grpId="0" nodeType="clickEffect">
                                  <p:stCondLst>
                                    <p:cond delay="0"/>
                                  </p:stCondLst>
                                  <p:childTnLst>
                                    <p:set>
                                      <p:cBhvr>
                                        <p:cTn id="27" dur="1" fill="hold">
                                          <p:stCondLst>
                                            <p:cond delay="0"/>
                                          </p:stCondLst>
                                        </p:cTn>
                                        <p:tgtEl>
                                          <p:spTgt spid="297"/>
                                        </p:tgtEl>
                                        <p:attrNameLst>
                                          <p:attrName>style.visibility</p:attrName>
                                        </p:attrNameLst>
                                      </p:cBhvr>
                                      <p:to>
                                        <p:strVal val="visible"/>
                                      </p:to>
                                    </p:set>
                                    <p:animEffect transition="in" filter="wipe(left)">
                                      <p:cBhvr>
                                        <p:cTn id="28" dur="500"/>
                                        <p:tgtEl>
                                          <p:spTgt spid="297"/>
                                        </p:tgtEl>
                                      </p:cBhvr>
                                    </p:animEffect>
                                  </p:childTnLst>
                                </p:cTn>
                              </p:par>
                              <p:par>
                                <p:cTn id="29" presetID="22" presetClass="entr" presetSubtype="8" dur="500" fill="hold" grpId="0" nodeType="withEffect">
                                  <p:stCondLst>
                                    <p:cond delay="0"/>
                                  </p:stCondLst>
                                  <p:childTnLst>
                                    <p:set>
                                      <p:cBhvr>
                                        <p:cTn id="30" dur="1" fill="hold">
                                          <p:stCondLst>
                                            <p:cond delay="0"/>
                                          </p:stCondLst>
                                        </p:cTn>
                                        <p:tgtEl>
                                          <p:spTgt spid="300"/>
                                        </p:tgtEl>
                                        <p:attrNameLst>
                                          <p:attrName>style.visibility</p:attrName>
                                        </p:attrNameLst>
                                      </p:cBhvr>
                                      <p:to>
                                        <p:strVal val="visible"/>
                                      </p:to>
                                    </p:set>
                                    <p:animEffect transition="in" filter="wipe(left)">
                                      <p:cBhvr>
                                        <p:cTn id="31" dur="500"/>
                                        <p:tgtEl>
                                          <p:spTgt spid="300"/>
                                        </p:tgtEl>
                                      </p:cBhvr>
                                    </p:animEffect>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22" presetClass="entr" presetSubtype="8" dur="500" fill="hold" grpId="0" nodeType="clickEffect">
                                  <p:stCondLst>
                                    <p:cond delay="0"/>
                                  </p:stCondLst>
                                  <p:childTnLst>
                                    <p:set>
                                      <p:cBhvr>
                                        <p:cTn id="35" dur="1" fill="hold">
                                          <p:stCondLst>
                                            <p:cond delay="0"/>
                                          </p:stCondLst>
                                        </p:cTn>
                                        <p:tgtEl>
                                          <p:spTgt spid="298"/>
                                        </p:tgtEl>
                                        <p:attrNameLst>
                                          <p:attrName>style.visibility</p:attrName>
                                        </p:attrNameLst>
                                      </p:cBhvr>
                                      <p:to>
                                        <p:strVal val="visible"/>
                                      </p:to>
                                    </p:set>
                                    <p:animEffect transition="in" filter="wipe(left)">
                                      <p:cBhvr>
                                        <p:cTn id="36" dur="500"/>
                                        <p:tgtEl>
                                          <p:spTgt spid="298"/>
                                        </p:tgtEl>
                                      </p:cBhvr>
                                    </p:animEffect>
                                  </p:childTnLst>
                                </p:cTn>
                              </p:par>
                              <p:par>
                                <p:cTn id="37" presetID="22" presetClass="entr" presetSubtype="8" dur="500" fill="hold" grpId="0" nodeType="withEffect">
                                  <p:stCondLst>
                                    <p:cond delay="0"/>
                                  </p:stCondLst>
                                  <p:childTnLst>
                                    <p:set>
                                      <p:cBhvr>
                                        <p:cTn id="38" dur="1" fill="hold">
                                          <p:stCondLst>
                                            <p:cond delay="0"/>
                                          </p:stCondLst>
                                        </p:cTn>
                                        <p:tgtEl>
                                          <p:spTgt spid="301"/>
                                        </p:tgtEl>
                                        <p:attrNameLst>
                                          <p:attrName>style.visibility</p:attrName>
                                        </p:attrNameLst>
                                      </p:cBhvr>
                                      <p:to>
                                        <p:strVal val="visible"/>
                                      </p:to>
                                    </p:set>
                                    <p:animEffect transition="in" filter="wipe(left)">
                                      <p:cBhvr>
                                        <p:cTn id="39" dur="500"/>
                                        <p:tgtEl>
                                          <p:spTgt spid="301"/>
                                        </p:tgtEl>
                                      </p:cBhvr>
                                    </p:animEffect>
                                  </p:childTnLst>
                                </p:cTn>
                              </p:par>
                            </p:childTnLst>
                          </p:cTn>
                        </p:par>
                      </p:childTnLst>
                    </p:cTn>
                  </p:par>
                  <p:par>
                    <p:cTn id="40" fill="hold" nodeType="clickPar">
                      <p:stCondLst>
                        <p:cond delay="indefinite"/>
                        <p:cond evt="onBegin" delay="0">
                          <p:tn val="39"/>
                        </p:cond>
                      </p:stCondLst>
                      <p:childTnLst>
                        <p:par>
                          <p:cTn id="41" fill="hold">
                            <p:stCondLst>
                              <p:cond delay="0"/>
                            </p:stCondLst>
                            <p:childTnLst>
                              <p:par>
                                <p:cTn id="42" presetID="22" presetClass="entr" presetSubtype="8" dur="500" fill="hold" grpId="0" nodeType="clickEffect">
                                  <p:stCondLst>
                                    <p:cond delay="0"/>
                                  </p:stCondLst>
                                  <p:childTnLst>
                                    <p:set>
                                      <p:cBhvr>
                                        <p:cTn id="43" dur="1" fill="hold">
                                          <p:stCondLst>
                                            <p:cond delay="0"/>
                                          </p:stCondLst>
                                        </p:cTn>
                                        <p:tgtEl>
                                          <p:spTgt spid="299"/>
                                        </p:tgtEl>
                                        <p:attrNameLst>
                                          <p:attrName>style.visibility</p:attrName>
                                        </p:attrNameLst>
                                      </p:cBhvr>
                                      <p:to>
                                        <p:strVal val="visible"/>
                                      </p:to>
                                    </p:set>
                                    <p:animEffect transition="in" filter="wipe(left)">
                                      <p:cBhvr>
                                        <p:cTn id="44" dur="500"/>
                                        <p:tgtEl>
                                          <p:spTgt spid="299"/>
                                        </p:tgtEl>
                                      </p:cBhvr>
                                    </p:animEffect>
                                  </p:childTnLst>
                                </p:cTn>
                              </p:par>
                              <p:par>
                                <p:cTn id="45" presetID="22" presetClass="entr" presetSubtype="8" dur="500" fill="hold" grpId="0" nodeType="withEffect">
                                  <p:stCondLst>
                                    <p:cond delay="0"/>
                                  </p:stCondLst>
                                  <p:childTnLst>
                                    <p:set>
                                      <p:cBhvr>
                                        <p:cTn id="46" dur="1" fill="hold">
                                          <p:stCondLst>
                                            <p:cond delay="0"/>
                                          </p:stCondLst>
                                        </p:cTn>
                                        <p:tgtEl>
                                          <p:spTgt spid="302"/>
                                        </p:tgtEl>
                                        <p:attrNameLst>
                                          <p:attrName>style.visibility</p:attrName>
                                        </p:attrNameLst>
                                      </p:cBhvr>
                                      <p:to>
                                        <p:strVal val="visible"/>
                                      </p:to>
                                    </p:set>
                                    <p:animEffect transition="in" filter="wipe(left)">
                                      <p:cBhvr>
                                        <p:cTn id="47" dur="500"/>
                                        <p:tgtEl>
                                          <p:spTgt spid="302"/>
                                        </p:tgtEl>
                                      </p:cBhvr>
                                    </p:animEffect>
                                  </p:childTnLst>
                                </p:cTn>
                              </p:par>
                            </p:childTnLst>
                          </p:cTn>
                        </p:par>
                      </p:childTnLst>
                    </p:cTn>
                  </p:par>
                  <p:par>
                    <p:cTn id="48" fill="hold" nodeType="clickPar">
                      <p:stCondLst>
                        <p:cond delay="indefinite"/>
                        <p:cond evt="onBegin" delay="0">
                          <p:tn val="47"/>
                        </p:cond>
                      </p:stCondLst>
                      <p:childTnLst>
                        <p:par>
                          <p:cTn id="49" fill="hold">
                            <p:stCondLst>
                              <p:cond delay="0"/>
                            </p:stCondLst>
                            <p:childTnLst>
                              <p:par>
                                <p:cTn id="50" presetID="22" presetClass="entr" presetSubtype="8" dur="500" fill="hold" grpId="0" nodeType="clickEffect">
                                  <p:stCondLst>
                                    <p:cond delay="0"/>
                                  </p:stCondLst>
                                  <p:childTnLst>
                                    <p:set>
                                      <p:cBhvr>
                                        <p:cTn id="51" dur="1" fill="hold">
                                          <p:stCondLst>
                                            <p:cond delay="0"/>
                                          </p:stCondLst>
                                        </p:cTn>
                                        <p:tgtEl>
                                          <p:spTgt spid="5"/>
                                        </p:tgtEl>
                                        <p:attrNameLst>
                                          <p:attrName>style.visibility</p:attrName>
                                        </p:attrNameLst>
                                      </p:cBhvr>
                                      <p:to>
                                        <p:strVal val="visible"/>
                                      </p:to>
                                    </p:set>
                                    <p:animEffect transition="in" filter="wipe(left)">
                                      <p:cBhvr>
                                        <p:cTn id="5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5" grpId="0"/>
      <p:bldP spid="2" grpId="0"/>
      <p:bldP spid="297" grpId="0"/>
      <p:bldP spid="298" grpId="0"/>
      <p:bldP spid="299" grpId="0"/>
      <p:bldP spid="300" grpId="0"/>
      <p:bldP spid="301" grpId="0"/>
      <p:bldP spid="302" grpId="0"/>
      <p:bldP spid="5"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7" name="图片 26"/>
          <p:cNvPicPr>
            <a:picLocks noChangeAspect="1"/>
          </p:cNvPicPr>
          <p:nvPr/>
        </p:nvPicPr>
        <p:blipFill>
          <a:blip r:embed="rId2"/>
          <a:stretch>
            <a:fillRect/>
          </a:stretch>
        </p:blipFill>
        <p:spPr>
          <a:xfrm>
            <a:off x="119336" y="116632"/>
            <a:ext cx="360040" cy="383679"/>
          </a:xfrm>
          <a:prstGeom prst="rect">
            <a:avLst/>
          </a:prstGeom>
        </p:spPr>
      </p:pic>
      <p:sp>
        <p:nvSpPr>
          <p:cNvPr id="28" name="矩形 27"/>
          <p:cNvSpPr/>
          <p:nvPr/>
        </p:nvSpPr>
        <p:spPr>
          <a:xfrm>
            <a:off x="479376" y="161757"/>
            <a:ext cx="2214880" cy="33718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1600" smtClean="0">
                <a:sym typeface="+mn-ea"/>
              </a:rPr>
              <a:t>事权划分</a:t>
            </a:r>
            <a:r>
              <a:rPr lang="en-US" altLang="zh-CN" sz="1600" smtClean="0">
                <a:sym typeface="+mn-ea"/>
              </a:rPr>
              <a:t>——</a:t>
            </a:r>
            <a:r>
              <a:rPr lang="zh-CN" altLang="en-US" sz="1600" smtClean="0">
                <a:sym typeface="+mn-ea"/>
              </a:rPr>
              <a:t>省与地市</a:t>
            </a:r>
            <a:endParaRPr lang="en-US" altLang="zh-CN" sz="1600" b="1">
              <a:latin typeface="微软雅黑" charset="-122"/>
              <a:ea typeface="微软雅黑" charset="-122"/>
              <a:sym typeface="+mn-ea"/>
            </a:endParaRPr>
          </a:p>
        </p:txBody>
      </p:sp>
      <p:graphicFrame>
        <p:nvGraphicFramePr>
          <p:cNvPr id="3" name="图示 2"/>
          <p:cNvGraphicFramePr/>
          <p:nvPr/>
        </p:nvGraphicFramePr>
        <p:xfrm>
          <a:off x="1554480" y="649605"/>
          <a:ext cx="8884920" cy="5999480"/>
        </p:xfrm>
        <a:graphic>
          <a:graphicData uri="http://schemas.openxmlformats.org/drawingml/2006/diagram">
            <dgm:relIds xmlns:dgm="http://schemas.openxmlformats.org/drawingml/2006/diagram" r:dm="rId4" r:lo="rId5" r:qs="rId6" r:cs="rId7"/>
          </a:graphicData>
        </a:graphic>
      </p:graphicFrame>
      <p:sp>
        <p:nvSpPr>
          <p:cNvPr id="30" name="灯片编号占位符 1"/>
          <p:cNvSpPr>
            <a:spLocks noGrp="1"/>
          </p:cNvSpPr>
          <p:nvPr>
            <p:ph type="sldNum" sz="quarter" idx="12"/>
          </p:nvPr>
        </p:nvSpPr>
        <p:spPr/>
        <p:txBody>
          <a:bodyPr/>
          <a:lstStyle/>
          <a:p>
            <a:fld id="{783D448F-181E-4E66-B469-D196B9D8B0C6}" type="slidenum">
              <a:rPr lang="zh-CN" altLang="en-US" smtClean="0"/>
              <a:t>6</a:t>
            </a:fld>
            <a:endParaRPr lang="zh-CN" altLang="en-US"/>
          </a:p>
        </p:txBody>
      </p:sp>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2" name="Group 432"/>
          <p:cNvGrpSpPr>
            <a:grpSpLocks noChangeAspect="1"/>
          </p:cNvGrpSpPr>
          <p:nvPr/>
        </p:nvGrpSpPr>
        <p:grpSpPr>
          <a:xfrm flipH="1">
            <a:off x="818880" y="955798"/>
            <a:ext cx="2448753" cy="3633627"/>
            <a:chOff x="3509" y="406"/>
            <a:chExt cx="2063" cy="3131"/>
          </a:xfrm>
        </p:grpSpPr>
        <p:grpSp>
          <p:nvGrpSpPr>
            <p:cNvPr id="73" name="Group 633"/>
            <p:cNvGrpSpPr/>
            <p:nvPr/>
          </p:nvGrpSpPr>
          <p:grpSpPr>
            <a:xfrm>
              <a:off x="3509" y="406"/>
              <a:ext cx="1485" cy="3131"/>
              <a:chOff x="3509" y="406"/>
              <a:chExt cx="1485" cy="3131"/>
            </a:xfrm>
          </p:grpSpPr>
          <p:sp>
            <p:nvSpPr>
              <p:cNvPr id="82" name="Freeform 434"/>
              <p:cNvSpPr>
                <a:spLocks noEditPoints="1"/>
              </p:cNvSpPr>
              <p:nvPr/>
            </p:nvSpPr>
            <p:spPr bwMode="auto">
              <a:xfrm>
                <a:off x="4921" y="1988"/>
                <a:ext cx="24" cy="23"/>
              </a:xfrm>
              <a:custGeom>
                <a:gdLst>
                  <a:gd name="T0" fmla="*/ 12 w 12"/>
                  <a:gd name="T1" fmla="*/ 7 h 12"/>
                  <a:gd name="T2" fmla="*/ 11 w 12"/>
                  <a:gd name="T3" fmla="*/ 6 h 12"/>
                  <a:gd name="T4" fmla="*/ 11 w 12"/>
                  <a:gd name="T5" fmla="*/ 5 h 12"/>
                  <a:gd name="T6" fmla="*/ 12 w 12"/>
                  <a:gd name="T7" fmla="*/ 5 h 12"/>
                  <a:gd name="T8" fmla="*/ 12 w 12"/>
                  <a:gd name="T9" fmla="*/ 4 h 12"/>
                  <a:gd name="T10" fmla="*/ 12 w 12"/>
                  <a:gd name="T11" fmla="*/ 3 h 12"/>
                  <a:gd name="T12" fmla="*/ 10 w 12"/>
                  <a:gd name="T13" fmla="*/ 2 h 12"/>
                  <a:gd name="T14" fmla="*/ 10 w 12"/>
                  <a:gd name="T15" fmla="*/ 3 h 12"/>
                  <a:gd name="T16" fmla="*/ 9 w 12"/>
                  <a:gd name="T17" fmla="*/ 2 h 12"/>
                  <a:gd name="T18" fmla="*/ 9 w 12"/>
                  <a:gd name="T19" fmla="*/ 1 h 12"/>
                  <a:gd name="T20" fmla="*/ 9 w 12"/>
                  <a:gd name="T21" fmla="*/ 0 h 12"/>
                  <a:gd name="T22" fmla="*/ 8 w 12"/>
                  <a:gd name="T23" fmla="*/ 0 h 12"/>
                  <a:gd name="T24" fmla="*/ 7 w 12"/>
                  <a:gd name="T25" fmla="*/ 0 h 12"/>
                  <a:gd name="T26" fmla="*/ 6 w 12"/>
                  <a:gd name="T27" fmla="*/ 1 h 12"/>
                  <a:gd name="T28" fmla="*/ 5 w 12"/>
                  <a:gd name="T29" fmla="*/ 1 h 12"/>
                  <a:gd name="T30" fmla="*/ 5 w 12"/>
                  <a:gd name="T31" fmla="*/ 0 h 12"/>
                  <a:gd name="T32" fmla="*/ 4 w 12"/>
                  <a:gd name="T33" fmla="*/ 0 h 12"/>
                  <a:gd name="T34" fmla="*/ 3 w 12"/>
                  <a:gd name="T35" fmla="*/ 0 h 12"/>
                  <a:gd name="T36" fmla="*/ 3 w 12"/>
                  <a:gd name="T37" fmla="*/ 1 h 12"/>
                  <a:gd name="T38" fmla="*/ 3 w 12"/>
                  <a:gd name="T39" fmla="*/ 2 h 12"/>
                  <a:gd name="T40" fmla="*/ 2 w 12"/>
                  <a:gd name="T41" fmla="*/ 3 h 12"/>
                  <a:gd name="T42" fmla="*/ 2 w 12"/>
                  <a:gd name="T43" fmla="*/ 3 h 12"/>
                  <a:gd name="T44" fmla="*/ 0 w 12"/>
                  <a:gd name="T45" fmla="*/ 3 h 12"/>
                  <a:gd name="T46" fmla="*/ 0 w 12"/>
                  <a:gd name="T47" fmla="*/ 4 h 12"/>
                  <a:gd name="T48" fmla="*/ 1 w 12"/>
                  <a:gd name="T49" fmla="*/ 5 h 12"/>
                  <a:gd name="T50" fmla="*/ 1 w 12"/>
                  <a:gd name="T51" fmla="*/ 5 h 12"/>
                  <a:gd name="T52" fmla="*/ 1 w 12"/>
                  <a:gd name="T53" fmla="*/ 6 h 12"/>
                  <a:gd name="T54" fmla="*/ 1 w 12"/>
                  <a:gd name="T55" fmla="*/ 7 h 12"/>
                  <a:gd name="T56" fmla="*/ 0 w 12"/>
                  <a:gd name="T57" fmla="*/ 8 h 12"/>
                  <a:gd name="T58" fmla="*/ 1 w 12"/>
                  <a:gd name="T59" fmla="*/ 9 h 12"/>
                  <a:gd name="T60" fmla="*/ 2 w 12"/>
                  <a:gd name="T61" fmla="*/ 9 h 12"/>
                  <a:gd name="T62" fmla="*/ 2 w 12"/>
                  <a:gd name="T63" fmla="*/ 9 h 12"/>
                  <a:gd name="T64" fmla="*/ 3 w 12"/>
                  <a:gd name="T65" fmla="*/ 10 h 12"/>
                  <a:gd name="T66" fmla="*/ 3 w 12"/>
                  <a:gd name="T67" fmla="*/ 10 h 12"/>
                  <a:gd name="T68" fmla="*/ 3 w 12"/>
                  <a:gd name="T69" fmla="*/ 11 h 12"/>
                  <a:gd name="T70" fmla="*/ 4 w 12"/>
                  <a:gd name="T71" fmla="*/ 12 h 12"/>
                  <a:gd name="T72" fmla="*/ 5 w 12"/>
                  <a:gd name="T73" fmla="*/ 11 h 12"/>
                  <a:gd name="T74" fmla="*/ 6 w 12"/>
                  <a:gd name="T75" fmla="*/ 11 h 12"/>
                  <a:gd name="T76" fmla="*/ 7 w 12"/>
                  <a:gd name="T77" fmla="*/ 11 h 12"/>
                  <a:gd name="T78" fmla="*/ 7 w 12"/>
                  <a:gd name="T79" fmla="*/ 11 h 12"/>
                  <a:gd name="T80" fmla="*/ 8 w 12"/>
                  <a:gd name="T81" fmla="*/ 12 h 12"/>
                  <a:gd name="T82" fmla="*/ 9 w 12"/>
                  <a:gd name="T83" fmla="*/ 11 h 12"/>
                  <a:gd name="T84" fmla="*/ 9 w 12"/>
                  <a:gd name="T85" fmla="*/ 10 h 12"/>
                  <a:gd name="T86" fmla="*/ 9 w 12"/>
                  <a:gd name="T87" fmla="*/ 9 h 12"/>
                  <a:gd name="T88" fmla="*/ 10 w 12"/>
                  <a:gd name="T89" fmla="*/ 9 h 12"/>
                  <a:gd name="T90" fmla="*/ 11 w 12"/>
                  <a:gd name="T91" fmla="*/ 9 h 12"/>
                  <a:gd name="T92" fmla="*/ 12 w 12"/>
                  <a:gd name="T93" fmla="*/ 9 h 12"/>
                  <a:gd name="T94" fmla="*/ 12 w 12"/>
                  <a:gd name="T95" fmla="*/ 8 h 12"/>
                  <a:gd name="T96" fmla="*/ 12 w 12"/>
                  <a:gd name="T97" fmla="*/ 7 h 12"/>
                  <a:gd name="T98" fmla="*/ 7 w 12"/>
                  <a:gd name="T99" fmla="*/ 8 h 12"/>
                  <a:gd name="T100" fmla="*/ 4 w 12"/>
                  <a:gd name="T101" fmla="*/ 7 h 12"/>
                  <a:gd name="T102" fmla="*/ 5 w 12"/>
                  <a:gd name="T103" fmla="*/ 4 h 12"/>
                  <a:gd name="T104" fmla="*/ 8 w 12"/>
                  <a:gd name="T105" fmla="*/ 5 h 12"/>
                  <a:gd name="T106" fmla="*/ 7 w 12"/>
                  <a:gd name="T107" fmla="*/ 8 h 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 h="12">
                    <a:moveTo>
                      <a:pt x="12" y="7"/>
                    </a:moveTo>
                    <a:cubicBezTo>
                      <a:pt x="11" y="6"/>
                      <a:pt x="11" y="6"/>
                      <a:pt x="11" y="6"/>
                    </a:cubicBezTo>
                    <a:cubicBezTo>
                      <a:pt x="11" y="6"/>
                      <a:pt x="11" y="6"/>
                      <a:pt x="11" y="5"/>
                    </a:cubicBezTo>
                    <a:cubicBezTo>
                      <a:pt x="12" y="5"/>
                      <a:pt x="12" y="5"/>
                      <a:pt x="12" y="5"/>
                    </a:cubicBezTo>
                    <a:cubicBezTo>
                      <a:pt x="12" y="5"/>
                      <a:pt x="12" y="4"/>
                      <a:pt x="12" y="4"/>
                    </a:cubicBezTo>
                    <a:cubicBezTo>
                      <a:pt x="12" y="3"/>
                      <a:pt x="12" y="3"/>
                      <a:pt x="12" y="3"/>
                    </a:cubicBezTo>
                    <a:cubicBezTo>
                      <a:pt x="11" y="2"/>
                      <a:pt x="11" y="2"/>
                      <a:pt x="10" y="2"/>
                    </a:cubicBezTo>
                    <a:cubicBezTo>
                      <a:pt x="10" y="3"/>
                      <a:pt x="10" y="3"/>
                      <a:pt x="10" y="3"/>
                    </a:cubicBezTo>
                    <a:cubicBezTo>
                      <a:pt x="9" y="3"/>
                      <a:pt x="9" y="2"/>
                      <a:pt x="9" y="2"/>
                    </a:cubicBezTo>
                    <a:cubicBezTo>
                      <a:pt x="9" y="1"/>
                      <a:pt x="9" y="1"/>
                      <a:pt x="9" y="1"/>
                    </a:cubicBezTo>
                    <a:cubicBezTo>
                      <a:pt x="9" y="1"/>
                      <a:pt x="9" y="0"/>
                      <a:pt x="9" y="0"/>
                    </a:cubicBezTo>
                    <a:cubicBezTo>
                      <a:pt x="8" y="0"/>
                      <a:pt x="8" y="0"/>
                      <a:pt x="8" y="0"/>
                    </a:cubicBezTo>
                    <a:cubicBezTo>
                      <a:pt x="7" y="0"/>
                      <a:pt x="7" y="0"/>
                      <a:pt x="7" y="0"/>
                    </a:cubicBezTo>
                    <a:cubicBezTo>
                      <a:pt x="6" y="1"/>
                      <a:pt x="6" y="1"/>
                      <a:pt x="6" y="1"/>
                    </a:cubicBezTo>
                    <a:cubicBezTo>
                      <a:pt x="6" y="1"/>
                      <a:pt x="6" y="1"/>
                      <a:pt x="5" y="1"/>
                    </a:cubicBezTo>
                    <a:cubicBezTo>
                      <a:pt x="5" y="0"/>
                      <a:pt x="5" y="0"/>
                      <a:pt x="5" y="0"/>
                    </a:cubicBezTo>
                    <a:cubicBezTo>
                      <a:pt x="5" y="0"/>
                      <a:pt x="4" y="0"/>
                      <a:pt x="4" y="0"/>
                    </a:cubicBezTo>
                    <a:cubicBezTo>
                      <a:pt x="3" y="0"/>
                      <a:pt x="3" y="0"/>
                      <a:pt x="3" y="0"/>
                    </a:cubicBezTo>
                    <a:cubicBezTo>
                      <a:pt x="3" y="1"/>
                      <a:pt x="2" y="1"/>
                      <a:pt x="3" y="1"/>
                    </a:cubicBezTo>
                    <a:cubicBezTo>
                      <a:pt x="3" y="2"/>
                      <a:pt x="3" y="2"/>
                      <a:pt x="3" y="2"/>
                    </a:cubicBezTo>
                    <a:cubicBezTo>
                      <a:pt x="3" y="2"/>
                      <a:pt x="2" y="3"/>
                      <a:pt x="2" y="3"/>
                    </a:cubicBezTo>
                    <a:cubicBezTo>
                      <a:pt x="2" y="3"/>
                      <a:pt x="2" y="3"/>
                      <a:pt x="2" y="3"/>
                    </a:cubicBezTo>
                    <a:cubicBezTo>
                      <a:pt x="1" y="2"/>
                      <a:pt x="1" y="3"/>
                      <a:pt x="0" y="3"/>
                    </a:cubicBezTo>
                    <a:cubicBezTo>
                      <a:pt x="0" y="4"/>
                      <a:pt x="0" y="4"/>
                      <a:pt x="0" y="4"/>
                    </a:cubicBezTo>
                    <a:cubicBezTo>
                      <a:pt x="0" y="4"/>
                      <a:pt x="0" y="5"/>
                      <a:pt x="1" y="5"/>
                    </a:cubicBezTo>
                    <a:cubicBezTo>
                      <a:pt x="1" y="5"/>
                      <a:pt x="1" y="5"/>
                      <a:pt x="1" y="5"/>
                    </a:cubicBezTo>
                    <a:cubicBezTo>
                      <a:pt x="1" y="6"/>
                      <a:pt x="1" y="6"/>
                      <a:pt x="1" y="6"/>
                    </a:cubicBezTo>
                    <a:cubicBezTo>
                      <a:pt x="1" y="7"/>
                      <a:pt x="1" y="7"/>
                      <a:pt x="1" y="7"/>
                    </a:cubicBezTo>
                    <a:cubicBezTo>
                      <a:pt x="0" y="7"/>
                      <a:pt x="0" y="7"/>
                      <a:pt x="0" y="8"/>
                    </a:cubicBezTo>
                    <a:cubicBezTo>
                      <a:pt x="1" y="9"/>
                      <a:pt x="1" y="9"/>
                      <a:pt x="1" y="9"/>
                    </a:cubicBezTo>
                    <a:cubicBezTo>
                      <a:pt x="1" y="9"/>
                      <a:pt x="1" y="9"/>
                      <a:pt x="2" y="9"/>
                    </a:cubicBezTo>
                    <a:cubicBezTo>
                      <a:pt x="2" y="9"/>
                      <a:pt x="2" y="9"/>
                      <a:pt x="2" y="9"/>
                    </a:cubicBezTo>
                    <a:cubicBezTo>
                      <a:pt x="3" y="9"/>
                      <a:pt x="3" y="9"/>
                      <a:pt x="3" y="10"/>
                    </a:cubicBezTo>
                    <a:cubicBezTo>
                      <a:pt x="3" y="10"/>
                      <a:pt x="3" y="10"/>
                      <a:pt x="3" y="10"/>
                    </a:cubicBezTo>
                    <a:cubicBezTo>
                      <a:pt x="3" y="11"/>
                      <a:pt x="3" y="11"/>
                      <a:pt x="3" y="11"/>
                    </a:cubicBezTo>
                    <a:cubicBezTo>
                      <a:pt x="4" y="12"/>
                      <a:pt x="4" y="12"/>
                      <a:pt x="4" y="12"/>
                    </a:cubicBezTo>
                    <a:cubicBezTo>
                      <a:pt x="5" y="12"/>
                      <a:pt x="5" y="12"/>
                      <a:pt x="5" y="11"/>
                    </a:cubicBezTo>
                    <a:cubicBezTo>
                      <a:pt x="6" y="11"/>
                      <a:pt x="6" y="11"/>
                      <a:pt x="6" y="11"/>
                    </a:cubicBezTo>
                    <a:cubicBezTo>
                      <a:pt x="6" y="11"/>
                      <a:pt x="6" y="11"/>
                      <a:pt x="7" y="11"/>
                    </a:cubicBezTo>
                    <a:cubicBezTo>
                      <a:pt x="7" y="11"/>
                      <a:pt x="7" y="11"/>
                      <a:pt x="7" y="11"/>
                    </a:cubicBezTo>
                    <a:cubicBezTo>
                      <a:pt x="7" y="12"/>
                      <a:pt x="8" y="12"/>
                      <a:pt x="8" y="12"/>
                    </a:cubicBezTo>
                    <a:cubicBezTo>
                      <a:pt x="9" y="11"/>
                      <a:pt x="9" y="11"/>
                      <a:pt x="9" y="11"/>
                    </a:cubicBezTo>
                    <a:cubicBezTo>
                      <a:pt x="9" y="11"/>
                      <a:pt x="10" y="11"/>
                      <a:pt x="9" y="10"/>
                    </a:cubicBezTo>
                    <a:cubicBezTo>
                      <a:pt x="9" y="9"/>
                      <a:pt x="9" y="9"/>
                      <a:pt x="9" y="9"/>
                    </a:cubicBezTo>
                    <a:cubicBezTo>
                      <a:pt x="9" y="9"/>
                      <a:pt x="10" y="9"/>
                      <a:pt x="10" y="9"/>
                    </a:cubicBezTo>
                    <a:cubicBezTo>
                      <a:pt x="11" y="9"/>
                      <a:pt x="11" y="9"/>
                      <a:pt x="11" y="9"/>
                    </a:cubicBezTo>
                    <a:cubicBezTo>
                      <a:pt x="11" y="9"/>
                      <a:pt x="12" y="9"/>
                      <a:pt x="12" y="9"/>
                    </a:cubicBezTo>
                    <a:cubicBezTo>
                      <a:pt x="12" y="8"/>
                      <a:pt x="12" y="8"/>
                      <a:pt x="12" y="8"/>
                    </a:cubicBezTo>
                    <a:cubicBezTo>
                      <a:pt x="12" y="7"/>
                      <a:pt x="12" y="7"/>
                      <a:pt x="12" y="7"/>
                    </a:cubicBezTo>
                    <a:close/>
                    <a:moveTo>
                      <a:pt x="7" y="8"/>
                    </a:moveTo>
                    <a:cubicBezTo>
                      <a:pt x="6" y="9"/>
                      <a:pt x="4" y="8"/>
                      <a:pt x="4" y="7"/>
                    </a:cubicBezTo>
                    <a:cubicBezTo>
                      <a:pt x="3" y="6"/>
                      <a:pt x="4" y="4"/>
                      <a:pt x="5" y="4"/>
                    </a:cubicBezTo>
                    <a:cubicBezTo>
                      <a:pt x="6" y="3"/>
                      <a:pt x="8" y="4"/>
                      <a:pt x="8" y="5"/>
                    </a:cubicBezTo>
                    <a:cubicBezTo>
                      <a:pt x="9" y="6"/>
                      <a:pt x="8" y="8"/>
                      <a:pt x="7" y="8"/>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83" name="Freeform 435"/>
              <p:cNvSpPr>
                <a:spLocks noEditPoints="1"/>
              </p:cNvSpPr>
              <p:nvPr/>
            </p:nvSpPr>
            <p:spPr bwMode="auto">
              <a:xfrm>
                <a:off x="4951" y="1847"/>
                <a:ext cx="23" cy="24"/>
              </a:xfrm>
              <a:custGeom>
                <a:gdLst>
                  <a:gd name="T0" fmla="*/ 12 w 12"/>
                  <a:gd name="T1" fmla="*/ 6 h 12"/>
                  <a:gd name="T2" fmla="*/ 11 w 12"/>
                  <a:gd name="T3" fmla="*/ 6 h 12"/>
                  <a:gd name="T4" fmla="*/ 11 w 12"/>
                  <a:gd name="T5" fmla="*/ 5 h 12"/>
                  <a:gd name="T6" fmla="*/ 12 w 12"/>
                  <a:gd name="T7" fmla="*/ 5 h 12"/>
                  <a:gd name="T8" fmla="*/ 12 w 12"/>
                  <a:gd name="T9" fmla="*/ 4 h 12"/>
                  <a:gd name="T10" fmla="*/ 12 w 12"/>
                  <a:gd name="T11" fmla="*/ 3 h 12"/>
                  <a:gd name="T12" fmla="*/ 10 w 12"/>
                  <a:gd name="T13" fmla="*/ 2 h 12"/>
                  <a:gd name="T14" fmla="*/ 10 w 12"/>
                  <a:gd name="T15" fmla="*/ 3 h 12"/>
                  <a:gd name="T16" fmla="*/ 9 w 12"/>
                  <a:gd name="T17" fmla="*/ 2 h 12"/>
                  <a:gd name="T18" fmla="*/ 9 w 12"/>
                  <a:gd name="T19" fmla="*/ 1 h 12"/>
                  <a:gd name="T20" fmla="*/ 9 w 12"/>
                  <a:gd name="T21" fmla="*/ 0 h 12"/>
                  <a:gd name="T22" fmla="*/ 8 w 12"/>
                  <a:gd name="T23" fmla="*/ 0 h 12"/>
                  <a:gd name="T24" fmla="*/ 7 w 12"/>
                  <a:gd name="T25" fmla="*/ 0 h 12"/>
                  <a:gd name="T26" fmla="*/ 6 w 12"/>
                  <a:gd name="T27" fmla="*/ 1 h 12"/>
                  <a:gd name="T28" fmla="*/ 6 w 12"/>
                  <a:gd name="T29" fmla="*/ 1 h 12"/>
                  <a:gd name="T30" fmla="*/ 5 w 12"/>
                  <a:gd name="T31" fmla="*/ 0 h 12"/>
                  <a:gd name="T32" fmla="*/ 4 w 12"/>
                  <a:gd name="T33" fmla="*/ 0 h 12"/>
                  <a:gd name="T34" fmla="*/ 3 w 12"/>
                  <a:gd name="T35" fmla="*/ 0 h 12"/>
                  <a:gd name="T36" fmla="*/ 3 w 12"/>
                  <a:gd name="T37" fmla="*/ 1 h 12"/>
                  <a:gd name="T38" fmla="*/ 3 w 12"/>
                  <a:gd name="T39" fmla="*/ 2 h 12"/>
                  <a:gd name="T40" fmla="*/ 2 w 12"/>
                  <a:gd name="T41" fmla="*/ 3 h 12"/>
                  <a:gd name="T42" fmla="*/ 2 w 12"/>
                  <a:gd name="T43" fmla="*/ 3 h 12"/>
                  <a:gd name="T44" fmla="*/ 0 w 12"/>
                  <a:gd name="T45" fmla="*/ 3 h 12"/>
                  <a:gd name="T46" fmla="*/ 0 w 12"/>
                  <a:gd name="T47" fmla="*/ 4 h 12"/>
                  <a:gd name="T48" fmla="*/ 1 w 12"/>
                  <a:gd name="T49" fmla="*/ 5 h 12"/>
                  <a:gd name="T50" fmla="*/ 1 w 12"/>
                  <a:gd name="T51" fmla="*/ 5 h 12"/>
                  <a:gd name="T52" fmla="*/ 1 w 12"/>
                  <a:gd name="T53" fmla="*/ 6 h 12"/>
                  <a:gd name="T54" fmla="*/ 1 w 12"/>
                  <a:gd name="T55" fmla="*/ 7 h 12"/>
                  <a:gd name="T56" fmla="*/ 0 w 12"/>
                  <a:gd name="T57" fmla="*/ 8 h 12"/>
                  <a:gd name="T58" fmla="*/ 1 w 12"/>
                  <a:gd name="T59" fmla="*/ 9 h 12"/>
                  <a:gd name="T60" fmla="*/ 2 w 12"/>
                  <a:gd name="T61" fmla="*/ 9 h 12"/>
                  <a:gd name="T62" fmla="*/ 2 w 12"/>
                  <a:gd name="T63" fmla="*/ 9 h 12"/>
                  <a:gd name="T64" fmla="*/ 3 w 12"/>
                  <a:gd name="T65" fmla="*/ 10 h 12"/>
                  <a:gd name="T66" fmla="*/ 3 w 12"/>
                  <a:gd name="T67" fmla="*/ 10 h 12"/>
                  <a:gd name="T68" fmla="*/ 3 w 12"/>
                  <a:gd name="T69" fmla="*/ 11 h 12"/>
                  <a:gd name="T70" fmla="*/ 4 w 12"/>
                  <a:gd name="T71" fmla="*/ 12 h 12"/>
                  <a:gd name="T72" fmla="*/ 5 w 12"/>
                  <a:gd name="T73" fmla="*/ 11 h 12"/>
                  <a:gd name="T74" fmla="*/ 6 w 12"/>
                  <a:gd name="T75" fmla="*/ 11 h 12"/>
                  <a:gd name="T76" fmla="*/ 7 w 12"/>
                  <a:gd name="T77" fmla="*/ 11 h 12"/>
                  <a:gd name="T78" fmla="*/ 7 w 12"/>
                  <a:gd name="T79" fmla="*/ 11 h 12"/>
                  <a:gd name="T80" fmla="*/ 8 w 12"/>
                  <a:gd name="T81" fmla="*/ 12 h 12"/>
                  <a:gd name="T82" fmla="*/ 9 w 12"/>
                  <a:gd name="T83" fmla="*/ 11 h 12"/>
                  <a:gd name="T84" fmla="*/ 9 w 12"/>
                  <a:gd name="T85" fmla="*/ 10 h 12"/>
                  <a:gd name="T86" fmla="*/ 9 w 12"/>
                  <a:gd name="T87" fmla="*/ 9 h 12"/>
                  <a:gd name="T88" fmla="*/ 10 w 12"/>
                  <a:gd name="T89" fmla="*/ 9 h 12"/>
                  <a:gd name="T90" fmla="*/ 11 w 12"/>
                  <a:gd name="T91" fmla="*/ 9 h 12"/>
                  <a:gd name="T92" fmla="*/ 12 w 12"/>
                  <a:gd name="T93" fmla="*/ 9 h 12"/>
                  <a:gd name="T94" fmla="*/ 12 w 12"/>
                  <a:gd name="T95" fmla="*/ 8 h 12"/>
                  <a:gd name="T96" fmla="*/ 12 w 12"/>
                  <a:gd name="T97" fmla="*/ 6 h 12"/>
                  <a:gd name="T98" fmla="*/ 7 w 12"/>
                  <a:gd name="T99" fmla="*/ 8 h 12"/>
                  <a:gd name="T100" fmla="*/ 4 w 12"/>
                  <a:gd name="T101" fmla="*/ 7 h 12"/>
                  <a:gd name="T102" fmla="*/ 5 w 12"/>
                  <a:gd name="T103" fmla="*/ 4 h 12"/>
                  <a:gd name="T104" fmla="*/ 8 w 12"/>
                  <a:gd name="T105" fmla="*/ 5 h 12"/>
                  <a:gd name="T106" fmla="*/ 7 w 12"/>
                  <a:gd name="T107" fmla="*/ 8 h 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2" h="12">
                    <a:moveTo>
                      <a:pt x="12" y="6"/>
                    </a:moveTo>
                    <a:cubicBezTo>
                      <a:pt x="11" y="6"/>
                      <a:pt x="11" y="6"/>
                      <a:pt x="11" y="6"/>
                    </a:cubicBezTo>
                    <a:cubicBezTo>
                      <a:pt x="11" y="6"/>
                      <a:pt x="11" y="6"/>
                      <a:pt x="11" y="5"/>
                    </a:cubicBezTo>
                    <a:cubicBezTo>
                      <a:pt x="12" y="5"/>
                      <a:pt x="12" y="5"/>
                      <a:pt x="12" y="5"/>
                    </a:cubicBezTo>
                    <a:cubicBezTo>
                      <a:pt x="12" y="5"/>
                      <a:pt x="12" y="4"/>
                      <a:pt x="12" y="4"/>
                    </a:cubicBezTo>
                    <a:cubicBezTo>
                      <a:pt x="12" y="3"/>
                      <a:pt x="12" y="3"/>
                      <a:pt x="12" y="3"/>
                    </a:cubicBezTo>
                    <a:cubicBezTo>
                      <a:pt x="11" y="2"/>
                      <a:pt x="11" y="2"/>
                      <a:pt x="10" y="2"/>
                    </a:cubicBezTo>
                    <a:cubicBezTo>
                      <a:pt x="10" y="3"/>
                      <a:pt x="10" y="3"/>
                      <a:pt x="10" y="3"/>
                    </a:cubicBezTo>
                    <a:cubicBezTo>
                      <a:pt x="9" y="3"/>
                      <a:pt x="9" y="2"/>
                      <a:pt x="9" y="2"/>
                    </a:cubicBezTo>
                    <a:cubicBezTo>
                      <a:pt x="9" y="1"/>
                      <a:pt x="9" y="1"/>
                      <a:pt x="9" y="1"/>
                    </a:cubicBezTo>
                    <a:cubicBezTo>
                      <a:pt x="9" y="1"/>
                      <a:pt x="9" y="0"/>
                      <a:pt x="9" y="0"/>
                    </a:cubicBezTo>
                    <a:cubicBezTo>
                      <a:pt x="8" y="0"/>
                      <a:pt x="8" y="0"/>
                      <a:pt x="8" y="0"/>
                    </a:cubicBezTo>
                    <a:cubicBezTo>
                      <a:pt x="7" y="0"/>
                      <a:pt x="7" y="0"/>
                      <a:pt x="7" y="0"/>
                    </a:cubicBezTo>
                    <a:cubicBezTo>
                      <a:pt x="6" y="1"/>
                      <a:pt x="6" y="1"/>
                      <a:pt x="6" y="1"/>
                    </a:cubicBezTo>
                    <a:cubicBezTo>
                      <a:pt x="6" y="1"/>
                      <a:pt x="6" y="1"/>
                      <a:pt x="6" y="1"/>
                    </a:cubicBezTo>
                    <a:cubicBezTo>
                      <a:pt x="5" y="0"/>
                      <a:pt x="5" y="0"/>
                      <a:pt x="5" y="0"/>
                    </a:cubicBezTo>
                    <a:cubicBezTo>
                      <a:pt x="5" y="0"/>
                      <a:pt x="4" y="0"/>
                      <a:pt x="4" y="0"/>
                    </a:cubicBezTo>
                    <a:cubicBezTo>
                      <a:pt x="3" y="0"/>
                      <a:pt x="3" y="0"/>
                      <a:pt x="3" y="0"/>
                    </a:cubicBezTo>
                    <a:cubicBezTo>
                      <a:pt x="3" y="0"/>
                      <a:pt x="2" y="1"/>
                      <a:pt x="3" y="1"/>
                    </a:cubicBezTo>
                    <a:cubicBezTo>
                      <a:pt x="3" y="2"/>
                      <a:pt x="3" y="2"/>
                      <a:pt x="3" y="2"/>
                    </a:cubicBezTo>
                    <a:cubicBezTo>
                      <a:pt x="3" y="2"/>
                      <a:pt x="2" y="3"/>
                      <a:pt x="2" y="3"/>
                    </a:cubicBezTo>
                    <a:cubicBezTo>
                      <a:pt x="2" y="3"/>
                      <a:pt x="2" y="3"/>
                      <a:pt x="2" y="3"/>
                    </a:cubicBezTo>
                    <a:cubicBezTo>
                      <a:pt x="1" y="2"/>
                      <a:pt x="1" y="3"/>
                      <a:pt x="0" y="3"/>
                    </a:cubicBezTo>
                    <a:cubicBezTo>
                      <a:pt x="0" y="4"/>
                      <a:pt x="0" y="4"/>
                      <a:pt x="0" y="4"/>
                    </a:cubicBezTo>
                    <a:cubicBezTo>
                      <a:pt x="0" y="4"/>
                      <a:pt x="0" y="5"/>
                      <a:pt x="1" y="5"/>
                    </a:cubicBezTo>
                    <a:cubicBezTo>
                      <a:pt x="1" y="5"/>
                      <a:pt x="1" y="5"/>
                      <a:pt x="1" y="5"/>
                    </a:cubicBezTo>
                    <a:cubicBezTo>
                      <a:pt x="1" y="6"/>
                      <a:pt x="1" y="6"/>
                      <a:pt x="1" y="6"/>
                    </a:cubicBezTo>
                    <a:cubicBezTo>
                      <a:pt x="1" y="7"/>
                      <a:pt x="1" y="7"/>
                      <a:pt x="1" y="7"/>
                    </a:cubicBezTo>
                    <a:cubicBezTo>
                      <a:pt x="0" y="7"/>
                      <a:pt x="0" y="7"/>
                      <a:pt x="0" y="8"/>
                    </a:cubicBezTo>
                    <a:cubicBezTo>
                      <a:pt x="1" y="9"/>
                      <a:pt x="1" y="9"/>
                      <a:pt x="1" y="9"/>
                    </a:cubicBezTo>
                    <a:cubicBezTo>
                      <a:pt x="1" y="9"/>
                      <a:pt x="1" y="9"/>
                      <a:pt x="2" y="9"/>
                    </a:cubicBezTo>
                    <a:cubicBezTo>
                      <a:pt x="2" y="9"/>
                      <a:pt x="2" y="9"/>
                      <a:pt x="2" y="9"/>
                    </a:cubicBezTo>
                    <a:cubicBezTo>
                      <a:pt x="3" y="9"/>
                      <a:pt x="3" y="9"/>
                      <a:pt x="3" y="10"/>
                    </a:cubicBezTo>
                    <a:cubicBezTo>
                      <a:pt x="3" y="10"/>
                      <a:pt x="3" y="10"/>
                      <a:pt x="3" y="10"/>
                    </a:cubicBezTo>
                    <a:cubicBezTo>
                      <a:pt x="3" y="11"/>
                      <a:pt x="3" y="11"/>
                      <a:pt x="3" y="11"/>
                    </a:cubicBezTo>
                    <a:cubicBezTo>
                      <a:pt x="4" y="12"/>
                      <a:pt x="4" y="12"/>
                      <a:pt x="4" y="12"/>
                    </a:cubicBezTo>
                    <a:cubicBezTo>
                      <a:pt x="5" y="12"/>
                      <a:pt x="5" y="12"/>
                      <a:pt x="5" y="11"/>
                    </a:cubicBezTo>
                    <a:cubicBezTo>
                      <a:pt x="6" y="11"/>
                      <a:pt x="6" y="11"/>
                      <a:pt x="6" y="11"/>
                    </a:cubicBezTo>
                    <a:cubicBezTo>
                      <a:pt x="6" y="11"/>
                      <a:pt x="6" y="11"/>
                      <a:pt x="7" y="11"/>
                    </a:cubicBezTo>
                    <a:cubicBezTo>
                      <a:pt x="7" y="11"/>
                      <a:pt x="7" y="11"/>
                      <a:pt x="7" y="11"/>
                    </a:cubicBezTo>
                    <a:cubicBezTo>
                      <a:pt x="7" y="12"/>
                      <a:pt x="8" y="12"/>
                      <a:pt x="8" y="12"/>
                    </a:cubicBezTo>
                    <a:cubicBezTo>
                      <a:pt x="9" y="11"/>
                      <a:pt x="9" y="11"/>
                      <a:pt x="9" y="11"/>
                    </a:cubicBezTo>
                    <a:cubicBezTo>
                      <a:pt x="9" y="11"/>
                      <a:pt x="10" y="11"/>
                      <a:pt x="9" y="10"/>
                    </a:cubicBezTo>
                    <a:cubicBezTo>
                      <a:pt x="9" y="9"/>
                      <a:pt x="9" y="9"/>
                      <a:pt x="9" y="9"/>
                    </a:cubicBezTo>
                    <a:cubicBezTo>
                      <a:pt x="9" y="9"/>
                      <a:pt x="10" y="9"/>
                      <a:pt x="10" y="9"/>
                    </a:cubicBezTo>
                    <a:cubicBezTo>
                      <a:pt x="11" y="9"/>
                      <a:pt x="11" y="9"/>
                      <a:pt x="11" y="9"/>
                    </a:cubicBezTo>
                    <a:cubicBezTo>
                      <a:pt x="11" y="9"/>
                      <a:pt x="12" y="9"/>
                      <a:pt x="12" y="9"/>
                    </a:cubicBezTo>
                    <a:cubicBezTo>
                      <a:pt x="12" y="8"/>
                      <a:pt x="12" y="8"/>
                      <a:pt x="12" y="8"/>
                    </a:cubicBezTo>
                    <a:cubicBezTo>
                      <a:pt x="12" y="7"/>
                      <a:pt x="12" y="7"/>
                      <a:pt x="12" y="6"/>
                    </a:cubicBezTo>
                    <a:close/>
                    <a:moveTo>
                      <a:pt x="7" y="8"/>
                    </a:moveTo>
                    <a:cubicBezTo>
                      <a:pt x="6" y="9"/>
                      <a:pt x="4" y="8"/>
                      <a:pt x="4" y="7"/>
                    </a:cubicBezTo>
                    <a:cubicBezTo>
                      <a:pt x="3" y="6"/>
                      <a:pt x="4" y="4"/>
                      <a:pt x="5" y="4"/>
                    </a:cubicBezTo>
                    <a:cubicBezTo>
                      <a:pt x="6" y="3"/>
                      <a:pt x="8" y="4"/>
                      <a:pt x="8" y="5"/>
                    </a:cubicBezTo>
                    <a:cubicBezTo>
                      <a:pt x="9" y="6"/>
                      <a:pt x="8" y="7"/>
                      <a:pt x="7" y="8"/>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84" name="Freeform 436"/>
              <p:cNvSpPr/>
              <p:nvPr/>
            </p:nvSpPr>
            <p:spPr bwMode="auto">
              <a:xfrm>
                <a:off x="4342" y="756"/>
                <a:ext cx="14" cy="22"/>
              </a:xfrm>
              <a:custGeom>
                <a:gdLst>
                  <a:gd name="T0" fmla="*/ 0 w 7"/>
                  <a:gd name="T1" fmla="*/ 4 h 11"/>
                  <a:gd name="T2" fmla="*/ 1 w 7"/>
                  <a:gd name="T3" fmla="*/ 5 h 11"/>
                  <a:gd name="T4" fmla="*/ 0 w 7"/>
                  <a:gd name="T5" fmla="*/ 7 h 11"/>
                  <a:gd name="T6" fmla="*/ 5 w 7"/>
                  <a:gd name="T7" fmla="*/ 11 h 11"/>
                  <a:gd name="T8" fmla="*/ 7 w 7"/>
                  <a:gd name="T9" fmla="*/ 5 h 11"/>
                  <a:gd name="T10" fmla="*/ 5 w 7"/>
                  <a:gd name="T11" fmla="*/ 0 h 11"/>
                  <a:gd name="T12" fmla="*/ 0 w 7"/>
                  <a:gd name="T13" fmla="*/ 4 h 11"/>
                </a:gdLst>
                <a:cxnLst>
                  <a:cxn ang="0">
                    <a:pos x="T0" y="T1"/>
                  </a:cxn>
                  <a:cxn ang="0">
                    <a:pos x="T2" y="T3"/>
                  </a:cxn>
                  <a:cxn ang="0">
                    <a:pos x="T4" y="T5"/>
                  </a:cxn>
                  <a:cxn ang="0">
                    <a:pos x="T6" y="T7"/>
                  </a:cxn>
                  <a:cxn ang="0">
                    <a:pos x="T8" y="T9"/>
                  </a:cxn>
                  <a:cxn ang="0">
                    <a:pos x="T10" y="T11"/>
                  </a:cxn>
                  <a:cxn ang="0">
                    <a:pos x="T12" y="T13"/>
                  </a:cxn>
                </a:cxnLst>
                <a:rect l="0" t="0" r="r" b="b"/>
                <a:pathLst>
                  <a:path w="7" h="11">
                    <a:moveTo>
                      <a:pt x="0" y="4"/>
                    </a:moveTo>
                    <a:cubicBezTo>
                      <a:pt x="0" y="5"/>
                      <a:pt x="1" y="5"/>
                      <a:pt x="1" y="5"/>
                    </a:cubicBezTo>
                    <a:cubicBezTo>
                      <a:pt x="1" y="6"/>
                      <a:pt x="0" y="6"/>
                      <a:pt x="0" y="7"/>
                    </a:cubicBezTo>
                    <a:cubicBezTo>
                      <a:pt x="5" y="11"/>
                      <a:pt x="5" y="11"/>
                      <a:pt x="5" y="11"/>
                    </a:cubicBezTo>
                    <a:cubicBezTo>
                      <a:pt x="6" y="10"/>
                      <a:pt x="7" y="8"/>
                      <a:pt x="7" y="5"/>
                    </a:cubicBezTo>
                    <a:cubicBezTo>
                      <a:pt x="7" y="3"/>
                      <a:pt x="6" y="1"/>
                      <a:pt x="5" y="0"/>
                    </a:cubicBezTo>
                    <a:lnTo>
                      <a:pt x="0" y="4"/>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85" name="Freeform 437"/>
              <p:cNvSpPr/>
              <p:nvPr/>
            </p:nvSpPr>
            <p:spPr bwMode="auto">
              <a:xfrm>
                <a:off x="4327" y="748"/>
                <a:ext cx="21" cy="14"/>
              </a:xfrm>
              <a:custGeom>
                <a:gdLst>
                  <a:gd name="T0" fmla="*/ 5 w 11"/>
                  <a:gd name="T1" fmla="*/ 6 h 7"/>
                  <a:gd name="T2" fmla="*/ 7 w 11"/>
                  <a:gd name="T3" fmla="*/ 7 h 7"/>
                  <a:gd name="T4" fmla="*/ 11 w 11"/>
                  <a:gd name="T5" fmla="*/ 2 h 7"/>
                  <a:gd name="T6" fmla="*/ 5 w 11"/>
                  <a:gd name="T7" fmla="*/ 0 h 7"/>
                  <a:gd name="T8" fmla="*/ 0 w 11"/>
                  <a:gd name="T9" fmla="*/ 2 h 7"/>
                  <a:gd name="T10" fmla="*/ 4 w 11"/>
                  <a:gd name="T11" fmla="*/ 7 h 7"/>
                  <a:gd name="T12" fmla="*/ 5 w 11"/>
                  <a:gd name="T13" fmla="*/ 6 h 7"/>
                </a:gdLst>
                <a:cxnLst>
                  <a:cxn ang="0">
                    <a:pos x="T0" y="T1"/>
                  </a:cxn>
                  <a:cxn ang="0">
                    <a:pos x="T2" y="T3"/>
                  </a:cxn>
                  <a:cxn ang="0">
                    <a:pos x="T4" y="T5"/>
                  </a:cxn>
                  <a:cxn ang="0">
                    <a:pos x="T6" y="T7"/>
                  </a:cxn>
                  <a:cxn ang="0">
                    <a:pos x="T8" y="T9"/>
                  </a:cxn>
                  <a:cxn ang="0">
                    <a:pos x="T10" y="T11"/>
                  </a:cxn>
                  <a:cxn ang="0">
                    <a:pos x="T12" y="T13"/>
                  </a:cxn>
                </a:cxnLst>
                <a:rect l="0" t="0" r="r" b="b"/>
                <a:pathLst>
                  <a:path w="11" h="7">
                    <a:moveTo>
                      <a:pt x="5" y="6"/>
                    </a:moveTo>
                    <a:cubicBezTo>
                      <a:pt x="6" y="6"/>
                      <a:pt x="6" y="6"/>
                      <a:pt x="7" y="7"/>
                    </a:cubicBezTo>
                    <a:cubicBezTo>
                      <a:pt x="11" y="2"/>
                      <a:pt x="11" y="2"/>
                      <a:pt x="11" y="2"/>
                    </a:cubicBezTo>
                    <a:cubicBezTo>
                      <a:pt x="9" y="1"/>
                      <a:pt x="7" y="0"/>
                      <a:pt x="5" y="0"/>
                    </a:cubicBezTo>
                    <a:cubicBezTo>
                      <a:pt x="3" y="0"/>
                      <a:pt x="1" y="1"/>
                      <a:pt x="0" y="2"/>
                    </a:cubicBezTo>
                    <a:cubicBezTo>
                      <a:pt x="4" y="7"/>
                      <a:pt x="4" y="7"/>
                      <a:pt x="4" y="7"/>
                    </a:cubicBezTo>
                    <a:cubicBezTo>
                      <a:pt x="4" y="6"/>
                      <a:pt x="5" y="6"/>
                      <a:pt x="5" y="6"/>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86" name="Freeform 438"/>
              <p:cNvSpPr/>
              <p:nvPr/>
            </p:nvSpPr>
            <p:spPr bwMode="auto">
              <a:xfrm>
                <a:off x="4319" y="756"/>
                <a:ext cx="14" cy="22"/>
              </a:xfrm>
              <a:custGeom>
                <a:gdLst>
                  <a:gd name="T0" fmla="*/ 6 w 7"/>
                  <a:gd name="T1" fmla="*/ 6 h 11"/>
                  <a:gd name="T2" fmla="*/ 7 w 7"/>
                  <a:gd name="T3" fmla="*/ 4 h 11"/>
                  <a:gd name="T4" fmla="*/ 2 w 7"/>
                  <a:gd name="T5" fmla="*/ 0 h 11"/>
                  <a:gd name="T6" fmla="*/ 0 w 7"/>
                  <a:gd name="T7" fmla="*/ 6 h 11"/>
                  <a:gd name="T8" fmla="*/ 2 w 7"/>
                  <a:gd name="T9" fmla="*/ 11 h 11"/>
                  <a:gd name="T10" fmla="*/ 7 w 7"/>
                  <a:gd name="T11" fmla="*/ 7 h 11"/>
                  <a:gd name="T12" fmla="*/ 6 w 7"/>
                  <a:gd name="T13" fmla="*/ 6 h 11"/>
                </a:gdLst>
                <a:cxnLst>
                  <a:cxn ang="0">
                    <a:pos x="T0" y="T1"/>
                  </a:cxn>
                  <a:cxn ang="0">
                    <a:pos x="T2" y="T3"/>
                  </a:cxn>
                  <a:cxn ang="0">
                    <a:pos x="T4" y="T5"/>
                  </a:cxn>
                  <a:cxn ang="0">
                    <a:pos x="T6" y="T7"/>
                  </a:cxn>
                  <a:cxn ang="0">
                    <a:pos x="T8" y="T9"/>
                  </a:cxn>
                  <a:cxn ang="0">
                    <a:pos x="T10" y="T11"/>
                  </a:cxn>
                  <a:cxn ang="0">
                    <a:pos x="T12" y="T13"/>
                  </a:cxn>
                </a:cxnLst>
                <a:rect l="0" t="0" r="r" b="b"/>
                <a:pathLst>
                  <a:path w="7" h="11">
                    <a:moveTo>
                      <a:pt x="6" y="6"/>
                    </a:moveTo>
                    <a:cubicBezTo>
                      <a:pt x="6" y="5"/>
                      <a:pt x="6" y="5"/>
                      <a:pt x="7" y="4"/>
                    </a:cubicBezTo>
                    <a:cubicBezTo>
                      <a:pt x="2" y="0"/>
                      <a:pt x="2" y="0"/>
                      <a:pt x="2" y="0"/>
                    </a:cubicBezTo>
                    <a:cubicBezTo>
                      <a:pt x="1" y="2"/>
                      <a:pt x="0" y="3"/>
                      <a:pt x="0" y="6"/>
                    </a:cubicBezTo>
                    <a:cubicBezTo>
                      <a:pt x="0" y="8"/>
                      <a:pt x="1" y="10"/>
                      <a:pt x="2" y="11"/>
                    </a:cubicBezTo>
                    <a:cubicBezTo>
                      <a:pt x="7" y="7"/>
                      <a:pt x="7" y="7"/>
                      <a:pt x="7" y="7"/>
                    </a:cubicBezTo>
                    <a:cubicBezTo>
                      <a:pt x="6" y="6"/>
                      <a:pt x="6" y="6"/>
                      <a:pt x="6" y="6"/>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87" name="Freeform 439"/>
              <p:cNvSpPr/>
              <p:nvPr/>
            </p:nvSpPr>
            <p:spPr bwMode="auto">
              <a:xfrm>
                <a:off x="4327" y="772"/>
                <a:ext cx="21" cy="13"/>
              </a:xfrm>
              <a:custGeom>
                <a:gdLst>
                  <a:gd name="T0" fmla="*/ 5 w 11"/>
                  <a:gd name="T1" fmla="*/ 1 h 7"/>
                  <a:gd name="T2" fmla="*/ 4 w 11"/>
                  <a:gd name="T3" fmla="*/ 0 h 7"/>
                  <a:gd name="T4" fmla="*/ 0 w 11"/>
                  <a:gd name="T5" fmla="*/ 5 h 7"/>
                  <a:gd name="T6" fmla="*/ 5 w 11"/>
                  <a:gd name="T7" fmla="*/ 7 h 7"/>
                  <a:gd name="T8" fmla="*/ 11 w 11"/>
                  <a:gd name="T9" fmla="*/ 5 h 7"/>
                  <a:gd name="T10" fmla="*/ 7 w 11"/>
                  <a:gd name="T11" fmla="*/ 0 h 7"/>
                  <a:gd name="T12" fmla="*/ 5 w 11"/>
                  <a:gd name="T13" fmla="*/ 1 h 7"/>
                </a:gdLst>
                <a:cxnLst>
                  <a:cxn ang="0">
                    <a:pos x="T0" y="T1"/>
                  </a:cxn>
                  <a:cxn ang="0">
                    <a:pos x="T2" y="T3"/>
                  </a:cxn>
                  <a:cxn ang="0">
                    <a:pos x="T4" y="T5"/>
                  </a:cxn>
                  <a:cxn ang="0">
                    <a:pos x="T6" y="T7"/>
                  </a:cxn>
                  <a:cxn ang="0">
                    <a:pos x="T8" y="T9"/>
                  </a:cxn>
                  <a:cxn ang="0">
                    <a:pos x="T10" y="T11"/>
                  </a:cxn>
                  <a:cxn ang="0">
                    <a:pos x="T12" y="T13"/>
                  </a:cxn>
                </a:cxnLst>
                <a:rect l="0" t="0" r="r" b="b"/>
                <a:pathLst>
                  <a:path w="11" h="7">
                    <a:moveTo>
                      <a:pt x="5" y="1"/>
                    </a:moveTo>
                    <a:cubicBezTo>
                      <a:pt x="5" y="1"/>
                      <a:pt x="5" y="1"/>
                      <a:pt x="4" y="0"/>
                    </a:cubicBezTo>
                    <a:cubicBezTo>
                      <a:pt x="0" y="5"/>
                      <a:pt x="0" y="5"/>
                      <a:pt x="0" y="5"/>
                    </a:cubicBezTo>
                    <a:cubicBezTo>
                      <a:pt x="1" y="6"/>
                      <a:pt x="3" y="7"/>
                      <a:pt x="5" y="7"/>
                    </a:cubicBezTo>
                    <a:cubicBezTo>
                      <a:pt x="8" y="7"/>
                      <a:pt x="10" y="6"/>
                      <a:pt x="11" y="5"/>
                    </a:cubicBezTo>
                    <a:cubicBezTo>
                      <a:pt x="7" y="0"/>
                      <a:pt x="7" y="0"/>
                      <a:pt x="7" y="0"/>
                    </a:cubicBezTo>
                    <a:cubicBezTo>
                      <a:pt x="6" y="1"/>
                      <a:pt x="6" y="1"/>
                      <a:pt x="5" y="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88" name="Freeform 440"/>
              <p:cNvSpPr>
                <a:spLocks noEditPoints="1"/>
              </p:cNvSpPr>
              <p:nvPr/>
            </p:nvSpPr>
            <p:spPr bwMode="auto">
              <a:xfrm>
                <a:off x="4303" y="723"/>
                <a:ext cx="84" cy="94"/>
              </a:xfrm>
              <a:custGeom>
                <a:gdLst>
                  <a:gd name="T0" fmla="*/ 43 w 43"/>
                  <a:gd name="T1" fmla="*/ 34 h 48"/>
                  <a:gd name="T2" fmla="*/ 43 w 43"/>
                  <a:gd name="T3" fmla="*/ 32 h 48"/>
                  <a:gd name="T4" fmla="*/ 42 w 43"/>
                  <a:gd name="T5" fmla="*/ 8 h 48"/>
                  <a:gd name="T6" fmla="*/ 34 w 43"/>
                  <a:gd name="T7" fmla="*/ 0 h 48"/>
                  <a:gd name="T8" fmla="*/ 8 w 43"/>
                  <a:gd name="T9" fmla="*/ 0 h 48"/>
                  <a:gd name="T10" fmla="*/ 0 w 43"/>
                  <a:gd name="T11" fmla="*/ 9 h 48"/>
                  <a:gd name="T12" fmla="*/ 0 w 43"/>
                  <a:gd name="T13" fmla="*/ 31 h 48"/>
                  <a:gd name="T14" fmla="*/ 0 w 43"/>
                  <a:gd name="T15" fmla="*/ 35 h 48"/>
                  <a:gd name="T16" fmla="*/ 0 w 43"/>
                  <a:gd name="T17" fmla="*/ 46 h 48"/>
                  <a:gd name="T18" fmla="*/ 2 w 43"/>
                  <a:gd name="T19" fmla="*/ 48 h 48"/>
                  <a:gd name="T20" fmla="*/ 9 w 43"/>
                  <a:gd name="T21" fmla="*/ 48 h 48"/>
                  <a:gd name="T22" fmla="*/ 11 w 43"/>
                  <a:gd name="T23" fmla="*/ 46 h 48"/>
                  <a:gd name="T24" fmla="*/ 11 w 43"/>
                  <a:gd name="T25" fmla="*/ 45 h 48"/>
                  <a:gd name="T26" fmla="*/ 32 w 43"/>
                  <a:gd name="T27" fmla="*/ 44 h 48"/>
                  <a:gd name="T28" fmla="*/ 32 w 43"/>
                  <a:gd name="T29" fmla="*/ 46 h 48"/>
                  <a:gd name="T30" fmla="*/ 34 w 43"/>
                  <a:gd name="T31" fmla="*/ 48 h 48"/>
                  <a:gd name="T32" fmla="*/ 41 w 43"/>
                  <a:gd name="T33" fmla="*/ 48 h 48"/>
                  <a:gd name="T34" fmla="*/ 43 w 43"/>
                  <a:gd name="T35" fmla="*/ 46 h 48"/>
                  <a:gd name="T36" fmla="*/ 43 w 43"/>
                  <a:gd name="T37" fmla="*/ 34 h 48"/>
                  <a:gd name="T38" fmla="*/ 17 w 43"/>
                  <a:gd name="T39" fmla="*/ 35 h 48"/>
                  <a:gd name="T40" fmla="*/ 5 w 43"/>
                  <a:gd name="T41" fmla="*/ 23 h 48"/>
                  <a:gd name="T42" fmla="*/ 17 w 43"/>
                  <a:gd name="T43" fmla="*/ 10 h 48"/>
                  <a:gd name="T44" fmla="*/ 30 w 43"/>
                  <a:gd name="T45" fmla="*/ 22 h 48"/>
                  <a:gd name="T46" fmla="*/ 17 w 43"/>
                  <a:gd name="T47" fmla="*/ 35 h 48"/>
                  <a:gd name="T48" fmla="*/ 37 w 43"/>
                  <a:gd name="T49" fmla="*/ 20 h 48"/>
                  <a:gd name="T50" fmla="*/ 37 w 43"/>
                  <a:gd name="T51" fmla="*/ 28 h 48"/>
                  <a:gd name="T52" fmla="*/ 36 w 43"/>
                  <a:gd name="T53" fmla="*/ 29 h 48"/>
                  <a:gd name="T54" fmla="*/ 35 w 43"/>
                  <a:gd name="T55" fmla="*/ 28 h 48"/>
                  <a:gd name="T56" fmla="*/ 35 w 43"/>
                  <a:gd name="T57" fmla="*/ 20 h 48"/>
                  <a:gd name="T58" fmla="*/ 34 w 43"/>
                  <a:gd name="T59" fmla="*/ 18 h 48"/>
                  <a:gd name="T60" fmla="*/ 34 w 43"/>
                  <a:gd name="T61" fmla="*/ 18 h 48"/>
                  <a:gd name="T62" fmla="*/ 36 w 43"/>
                  <a:gd name="T63" fmla="*/ 16 h 48"/>
                  <a:gd name="T64" fmla="*/ 38 w 43"/>
                  <a:gd name="T65" fmla="*/ 18 h 48"/>
                  <a:gd name="T66" fmla="*/ 38 w 43"/>
                  <a:gd name="T67" fmla="*/ 18 h 48"/>
                  <a:gd name="T68" fmla="*/ 37 w 43"/>
                  <a:gd name="T69" fmla="*/ 20 h 4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43" h="48">
                    <a:moveTo>
                      <a:pt x="43" y="34"/>
                    </a:moveTo>
                    <a:cubicBezTo>
                      <a:pt x="43" y="32"/>
                      <a:pt x="43" y="32"/>
                      <a:pt x="43" y="32"/>
                    </a:cubicBezTo>
                    <a:cubicBezTo>
                      <a:pt x="42" y="8"/>
                      <a:pt x="42" y="8"/>
                      <a:pt x="42" y="8"/>
                    </a:cubicBezTo>
                    <a:cubicBezTo>
                      <a:pt x="42" y="1"/>
                      <a:pt x="39" y="0"/>
                      <a:pt x="34" y="0"/>
                    </a:cubicBezTo>
                    <a:cubicBezTo>
                      <a:pt x="8" y="0"/>
                      <a:pt x="8" y="0"/>
                      <a:pt x="8" y="0"/>
                    </a:cubicBezTo>
                    <a:cubicBezTo>
                      <a:pt x="3" y="0"/>
                      <a:pt x="0" y="2"/>
                      <a:pt x="0" y="9"/>
                    </a:cubicBezTo>
                    <a:cubicBezTo>
                      <a:pt x="0" y="31"/>
                      <a:pt x="0" y="31"/>
                      <a:pt x="0" y="31"/>
                    </a:cubicBezTo>
                    <a:cubicBezTo>
                      <a:pt x="0" y="35"/>
                      <a:pt x="0" y="35"/>
                      <a:pt x="0" y="35"/>
                    </a:cubicBezTo>
                    <a:cubicBezTo>
                      <a:pt x="0" y="46"/>
                      <a:pt x="0" y="46"/>
                      <a:pt x="0" y="46"/>
                    </a:cubicBezTo>
                    <a:cubicBezTo>
                      <a:pt x="0" y="47"/>
                      <a:pt x="1" y="48"/>
                      <a:pt x="2" y="48"/>
                    </a:cubicBezTo>
                    <a:cubicBezTo>
                      <a:pt x="9" y="48"/>
                      <a:pt x="9" y="48"/>
                      <a:pt x="9" y="48"/>
                    </a:cubicBezTo>
                    <a:cubicBezTo>
                      <a:pt x="10" y="48"/>
                      <a:pt x="11" y="47"/>
                      <a:pt x="11" y="46"/>
                    </a:cubicBezTo>
                    <a:cubicBezTo>
                      <a:pt x="11" y="45"/>
                      <a:pt x="11" y="45"/>
                      <a:pt x="11" y="45"/>
                    </a:cubicBezTo>
                    <a:cubicBezTo>
                      <a:pt x="32" y="44"/>
                      <a:pt x="32" y="44"/>
                      <a:pt x="32" y="44"/>
                    </a:cubicBezTo>
                    <a:cubicBezTo>
                      <a:pt x="32" y="46"/>
                      <a:pt x="32" y="46"/>
                      <a:pt x="32" y="46"/>
                    </a:cubicBezTo>
                    <a:cubicBezTo>
                      <a:pt x="32" y="47"/>
                      <a:pt x="33" y="48"/>
                      <a:pt x="34" y="48"/>
                    </a:cubicBezTo>
                    <a:cubicBezTo>
                      <a:pt x="41" y="48"/>
                      <a:pt x="41" y="48"/>
                      <a:pt x="41" y="48"/>
                    </a:cubicBezTo>
                    <a:cubicBezTo>
                      <a:pt x="42" y="48"/>
                      <a:pt x="43" y="47"/>
                      <a:pt x="43" y="46"/>
                    </a:cubicBezTo>
                    <a:lnTo>
                      <a:pt x="43" y="34"/>
                    </a:lnTo>
                    <a:close/>
                    <a:moveTo>
                      <a:pt x="17" y="35"/>
                    </a:moveTo>
                    <a:cubicBezTo>
                      <a:pt x="11" y="35"/>
                      <a:pt x="5" y="30"/>
                      <a:pt x="5" y="23"/>
                    </a:cubicBezTo>
                    <a:cubicBezTo>
                      <a:pt x="5" y="16"/>
                      <a:pt x="10" y="10"/>
                      <a:pt x="17" y="10"/>
                    </a:cubicBezTo>
                    <a:cubicBezTo>
                      <a:pt x="24" y="10"/>
                      <a:pt x="30" y="16"/>
                      <a:pt x="30" y="22"/>
                    </a:cubicBezTo>
                    <a:cubicBezTo>
                      <a:pt x="30" y="29"/>
                      <a:pt x="24" y="35"/>
                      <a:pt x="17" y="35"/>
                    </a:cubicBezTo>
                    <a:close/>
                    <a:moveTo>
                      <a:pt x="37" y="20"/>
                    </a:moveTo>
                    <a:cubicBezTo>
                      <a:pt x="37" y="28"/>
                      <a:pt x="37" y="28"/>
                      <a:pt x="37" y="28"/>
                    </a:cubicBezTo>
                    <a:cubicBezTo>
                      <a:pt x="37" y="29"/>
                      <a:pt x="37" y="29"/>
                      <a:pt x="36" y="29"/>
                    </a:cubicBezTo>
                    <a:cubicBezTo>
                      <a:pt x="35" y="29"/>
                      <a:pt x="35" y="29"/>
                      <a:pt x="35" y="28"/>
                    </a:cubicBezTo>
                    <a:cubicBezTo>
                      <a:pt x="35" y="20"/>
                      <a:pt x="35" y="20"/>
                      <a:pt x="35" y="20"/>
                    </a:cubicBezTo>
                    <a:cubicBezTo>
                      <a:pt x="34" y="20"/>
                      <a:pt x="34" y="19"/>
                      <a:pt x="34" y="18"/>
                    </a:cubicBezTo>
                    <a:cubicBezTo>
                      <a:pt x="34" y="18"/>
                      <a:pt x="34" y="18"/>
                      <a:pt x="34" y="18"/>
                    </a:cubicBezTo>
                    <a:cubicBezTo>
                      <a:pt x="34" y="16"/>
                      <a:pt x="35" y="16"/>
                      <a:pt x="36" y="16"/>
                    </a:cubicBezTo>
                    <a:cubicBezTo>
                      <a:pt x="37" y="15"/>
                      <a:pt x="38" y="16"/>
                      <a:pt x="38" y="18"/>
                    </a:cubicBezTo>
                    <a:cubicBezTo>
                      <a:pt x="38" y="18"/>
                      <a:pt x="38" y="18"/>
                      <a:pt x="38" y="18"/>
                    </a:cubicBezTo>
                    <a:cubicBezTo>
                      <a:pt x="38" y="19"/>
                      <a:pt x="38" y="20"/>
                      <a:pt x="37" y="2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89" name="Freeform 441"/>
              <p:cNvSpPr>
                <a:spLocks noEditPoints="1"/>
              </p:cNvSpPr>
              <p:nvPr/>
            </p:nvSpPr>
            <p:spPr bwMode="auto">
              <a:xfrm>
                <a:off x="4937" y="1947"/>
                <a:ext cx="51" cy="43"/>
              </a:xfrm>
              <a:custGeom>
                <a:gdLst>
                  <a:gd name="T0" fmla="*/ 22 w 26"/>
                  <a:gd name="T1" fmla="*/ 4 h 22"/>
                  <a:gd name="T2" fmla="*/ 22 w 26"/>
                  <a:gd name="T3" fmla="*/ 3 h 22"/>
                  <a:gd name="T4" fmla="*/ 22 w 26"/>
                  <a:gd name="T5" fmla="*/ 3 h 22"/>
                  <a:gd name="T6" fmla="*/ 19 w 26"/>
                  <a:gd name="T7" fmla="*/ 3 h 22"/>
                  <a:gd name="T8" fmla="*/ 19 w 26"/>
                  <a:gd name="T9" fmla="*/ 4 h 22"/>
                  <a:gd name="T10" fmla="*/ 18 w 26"/>
                  <a:gd name="T11" fmla="*/ 4 h 22"/>
                  <a:gd name="T12" fmla="*/ 17 w 26"/>
                  <a:gd name="T13" fmla="*/ 2 h 22"/>
                  <a:gd name="T14" fmla="*/ 14 w 26"/>
                  <a:gd name="T15" fmla="*/ 0 h 22"/>
                  <a:gd name="T16" fmla="*/ 12 w 26"/>
                  <a:gd name="T17" fmla="*/ 0 h 22"/>
                  <a:gd name="T18" fmla="*/ 9 w 26"/>
                  <a:gd name="T19" fmla="*/ 2 h 22"/>
                  <a:gd name="T20" fmla="*/ 9 w 26"/>
                  <a:gd name="T21" fmla="*/ 4 h 22"/>
                  <a:gd name="T22" fmla="*/ 8 w 26"/>
                  <a:gd name="T23" fmla="*/ 4 h 22"/>
                  <a:gd name="T24" fmla="*/ 7 w 26"/>
                  <a:gd name="T25" fmla="*/ 3 h 22"/>
                  <a:gd name="T26" fmla="*/ 5 w 26"/>
                  <a:gd name="T27" fmla="*/ 3 h 22"/>
                  <a:gd name="T28" fmla="*/ 4 w 26"/>
                  <a:gd name="T29" fmla="*/ 4 h 22"/>
                  <a:gd name="T30" fmla="*/ 4 w 26"/>
                  <a:gd name="T31" fmla="*/ 4 h 22"/>
                  <a:gd name="T32" fmla="*/ 0 w 26"/>
                  <a:gd name="T33" fmla="*/ 8 h 22"/>
                  <a:gd name="T34" fmla="*/ 1 w 26"/>
                  <a:gd name="T35" fmla="*/ 17 h 22"/>
                  <a:gd name="T36" fmla="*/ 5 w 26"/>
                  <a:gd name="T37" fmla="*/ 22 h 22"/>
                  <a:gd name="T38" fmla="*/ 22 w 26"/>
                  <a:gd name="T39" fmla="*/ 21 h 22"/>
                  <a:gd name="T40" fmla="*/ 26 w 26"/>
                  <a:gd name="T41" fmla="*/ 17 h 22"/>
                  <a:gd name="T42" fmla="*/ 26 w 26"/>
                  <a:gd name="T43" fmla="*/ 8 h 22"/>
                  <a:gd name="T44" fmla="*/ 22 w 26"/>
                  <a:gd name="T45" fmla="*/ 4 h 22"/>
                  <a:gd name="T46" fmla="*/ 10 w 26"/>
                  <a:gd name="T47" fmla="*/ 2 h 22"/>
                  <a:gd name="T48" fmla="*/ 12 w 26"/>
                  <a:gd name="T49" fmla="*/ 1 h 22"/>
                  <a:gd name="T50" fmla="*/ 14 w 26"/>
                  <a:gd name="T51" fmla="*/ 1 h 22"/>
                  <a:gd name="T52" fmla="*/ 16 w 26"/>
                  <a:gd name="T53" fmla="*/ 2 h 22"/>
                  <a:gd name="T54" fmla="*/ 16 w 26"/>
                  <a:gd name="T55" fmla="*/ 4 h 22"/>
                  <a:gd name="T56" fmla="*/ 10 w 26"/>
                  <a:gd name="T57" fmla="*/ 4 h 22"/>
                  <a:gd name="T58" fmla="*/ 10 w 26"/>
                  <a:gd name="T59" fmla="*/ 2 h 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6" h="22">
                    <a:moveTo>
                      <a:pt x="22" y="4"/>
                    </a:moveTo>
                    <a:cubicBezTo>
                      <a:pt x="22" y="4"/>
                      <a:pt x="22" y="3"/>
                      <a:pt x="22" y="3"/>
                    </a:cubicBezTo>
                    <a:cubicBezTo>
                      <a:pt x="22" y="3"/>
                      <a:pt x="22" y="3"/>
                      <a:pt x="22" y="3"/>
                    </a:cubicBezTo>
                    <a:cubicBezTo>
                      <a:pt x="19" y="3"/>
                      <a:pt x="19" y="3"/>
                      <a:pt x="19" y="3"/>
                    </a:cubicBezTo>
                    <a:cubicBezTo>
                      <a:pt x="19" y="3"/>
                      <a:pt x="19" y="3"/>
                      <a:pt x="19" y="4"/>
                    </a:cubicBezTo>
                    <a:cubicBezTo>
                      <a:pt x="18" y="4"/>
                      <a:pt x="18" y="4"/>
                      <a:pt x="18" y="4"/>
                    </a:cubicBezTo>
                    <a:cubicBezTo>
                      <a:pt x="17" y="2"/>
                      <a:pt x="17" y="2"/>
                      <a:pt x="17" y="2"/>
                    </a:cubicBezTo>
                    <a:cubicBezTo>
                      <a:pt x="17" y="0"/>
                      <a:pt x="16" y="0"/>
                      <a:pt x="14" y="0"/>
                    </a:cubicBezTo>
                    <a:cubicBezTo>
                      <a:pt x="12" y="0"/>
                      <a:pt x="12" y="0"/>
                      <a:pt x="12" y="0"/>
                    </a:cubicBezTo>
                    <a:cubicBezTo>
                      <a:pt x="10" y="0"/>
                      <a:pt x="9" y="0"/>
                      <a:pt x="9" y="2"/>
                    </a:cubicBezTo>
                    <a:cubicBezTo>
                      <a:pt x="9" y="4"/>
                      <a:pt x="9" y="4"/>
                      <a:pt x="9" y="4"/>
                    </a:cubicBezTo>
                    <a:cubicBezTo>
                      <a:pt x="8" y="4"/>
                      <a:pt x="8" y="4"/>
                      <a:pt x="8" y="4"/>
                    </a:cubicBezTo>
                    <a:cubicBezTo>
                      <a:pt x="8" y="3"/>
                      <a:pt x="7" y="3"/>
                      <a:pt x="7" y="3"/>
                    </a:cubicBezTo>
                    <a:cubicBezTo>
                      <a:pt x="5" y="3"/>
                      <a:pt x="5" y="3"/>
                      <a:pt x="5" y="3"/>
                    </a:cubicBezTo>
                    <a:cubicBezTo>
                      <a:pt x="4" y="3"/>
                      <a:pt x="4" y="4"/>
                      <a:pt x="4" y="4"/>
                    </a:cubicBezTo>
                    <a:cubicBezTo>
                      <a:pt x="4" y="4"/>
                      <a:pt x="4" y="4"/>
                      <a:pt x="4" y="4"/>
                    </a:cubicBezTo>
                    <a:cubicBezTo>
                      <a:pt x="2" y="4"/>
                      <a:pt x="0" y="6"/>
                      <a:pt x="0" y="8"/>
                    </a:cubicBezTo>
                    <a:cubicBezTo>
                      <a:pt x="1" y="17"/>
                      <a:pt x="1" y="17"/>
                      <a:pt x="1" y="17"/>
                    </a:cubicBezTo>
                    <a:cubicBezTo>
                      <a:pt x="1" y="20"/>
                      <a:pt x="3" y="22"/>
                      <a:pt x="5" y="22"/>
                    </a:cubicBezTo>
                    <a:cubicBezTo>
                      <a:pt x="22" y="21"/>
                      <a:pt x="22" y="21"/>
                      <a:pt x="22" y="21"/>
                    </a:cubicBezTo>
                    <a:cubicBezTo>
                      <a:pt x="24" y="21"/>
                      <a:pt x="26" y="19"/>
                      <a:pt x="26" y="17"/>
                    </a:cubicBezTo>
                    <a:cubicBezTo>
                      <a:pt x="26" y="8"/>
                      <a:pt x="26" y="8"/>
                      <a:pt x="26" y="8"/>
                    </a:cubicBezTo>
                    <a:cubicBezTo>
                      <a:pt x="26" y="6"/>
                      <a:pt x="24" y="4"/>
                      <a:pt x="22" y="4"/>
                    </a:cubicBezTo>
                    <a:close/>
                    <a:moveTo>
                      <a:pt x="10" y="2"/>
                    </a:moveTo>
                    <a:cubicBezTo>
                      <a:pt x="10" y="2"/>
                      <a:pt x="10" y="1"/>
                      <a:pt x="12" y="1"/>
                    </a:cubicBezTo>
                    <a:cubicBezTo>
                      <a:pt x="14" y="1"/>
                      <a:pt x="14" y="1"/>
                      <a:pt x="14" y="1"/>
                    </a:cubicBezTo>
                    <a:cubicBezTo>
                      <a:pt x="16" y="1"/>
                      <a:pt x="16" y="2"/>
                      <a:pt x="16" y="2"/>
                    </a:cubicBezTo>
                    <a:cubicBezTo>
                      <a:pt x="16" y="4"/>
                      <a:pt x="16" y="4"/>
                      <a:pt x="16" y="4"/>
                    </a:cubicBezTo>
                    <a:cubicBezTo>
                      <a:pt x="10" y="4"/>
                      <a:pt x="10" y="4"/>
                      <a:pt x="10" y="4"/>
                    </a:cubicBezTo>
                    <a:lnTo>
                      <a:pt x="10" y="2"/>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90" name="Freeform 442"/>
              <p:cNvSpPr>
                <a:spLocks noEditPoints="1"/>
              </p:cNvSpPr>
              <p:nvPr/>
            </p:nvSpPr>
            <p:spPr bwMode="auto">
              <a:xfrm>
                <a:off x="4737" y="1106"/>
                <a:ext cx="59" cy="84"/>
              </a:xfrm>
              <a:custGeom>
                <a:gdLst>
                  <a:gd name="T0" fmla="*/ 29 w 30"/>
                  <a:gd name="T1" fmla="*/ 8 h 43"/>
                  <a:gd name="T2" fmla="*/ 22 w 30"/>
                  <a:gd name="T3" fmla="*/ 0 h 43"/>
                  <a:gd name="T4" fmla="*/ 7 w 30"/>
                  <a:gd name="T5" fmla="*/ 1 h 43"/>
                  <a:gd name="T6" fmla="*/ 0 w 30"/>
                  <a:gd name="T7" fmla="*/ 8 h 43"/>
                  <a:gd name="T8" fmla="*/ 1 w 30"/>
                  <a:gd name="T9" fmla="*/ 36 h 43"/>
                  <a:gd name="T10" fmla="*/ 8 w 30"/>
                  <a:gd name="T11" fmla="*/ 43 h 43"/>
                  <a:gd name="T12" fmla="*/ 23 w 30"/>
                  <a:gd name="T13" fmla="*/ 43 h 43"/>
                  <a:gd name="T14" fmla="*/ 30 w 30"/>
                  <a:gd name="T15" fmla="*/ 35 h 43"/>
                  <a:gd name="T16" fmla="*/ 29 w 30"/>
                  <a:gd name="T17" fmla="*/ 8 h 43"/>
                  <a:gd name="T18" fmla="*/ 17 w 30"/>
                  <a:gd name="T19" fmla="*/ 40 h 43"/>
                  <a:gd name="T20" fmla="*/ 14 w 30"/>
                  <a:gd name="T21" fmla="*/ 40 h 43"/>
                  <a:gd name="T22" fmla="*/ 13 w 30"/>
                  <a:gd name="T23" fmla="*/ 40 h 43"/>
                  <a:gd name="T24" fmla="*/ 13 w 30"/>
                  <a:gd name="T25" fmla="*/ 38 h 43"/>
                  <a:gd name="T26" fmla="*/ 14 w 30"/>
                  <a:gd name="T27" fmla="*/ 37 h 43"/>
                  <a:gd name="T28" fmla="*/ 17 w 30"/>
                  <a:gd name="T29" fmla="*/ 37 h 43"/>
                  <a:gd name="T30" fmla="*/ 18 w 30"/>
                  <a:gd name="T31" fmla="*/ 38 h 43"/>
                  <a:gd name="T32" fmla="*/ 18 w 30"/>
                  <a:gd name="T33" fmla="*/ 40 h 43"/>
                  <a:gd name="T34" fmla="*/ 17 w 30"/>
                  <a:gd name="T35" fmla="*/ 40 h 43"/>
                  <a:gd name="T36" fmla="*/ 22 w 30"/>
                  <a:gd name="T37" fmla="*/ 33 h 43"/>
                  <a:gd name="T38" fmla="*/ 9 w 30"/>
                  <a:gd name="T39" fmla="*/ 34 h 43"/>
                  <a:gd name="T40" fmla="*/ 4 w 30"/>
                  <a:gd name="T41" fmla="*/ 29 h 43"/>
                  <a:gd name="T42" fmla="*/ 4 w 30"/>
                  <a:gd name="T43" fmla="*/ 9 h 43"/>
                  <a:gd name="T44" fmla="*/ 8 w 30"/>
                  <a:gd name="T45" fmla="*/ 4 h 43"/>
                  <a:gd name="T46" fmla="*/ 21 w 30"/>
                  <a:gd name="T47" fmla="*/ 4 h 43"/>
                  <a:gd name="T48" fmla="*/ 26 w 30"/>
                  <a:gd name="T49" fmla="*/ 9 h 43"/>
                  <a:gd name="T50" fmla="*/ 26 w 30"/>
                  <a:gd name="T51" fmla="*/ 29 h 43"/>
                  <a:gd name="T52" fmla="*/ 22 w 30"/>
                  <a:gd name="T53" fmla="*/ 33 h 4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30" h="43">
                    <a:moveTo>
                      <a:pt x="29" y="8"/>
                    </a:moveTo>
                    <a:cubicBezTo>
                      <a:pt x="29" y="4"/>
                      <a:pt x="26" y="0"/>
                      <a:pt x="22" y="0"/>
                    </a:cubicBezTo>
                    <a:cubicBezTo>
                      <a:pt x="7" y="1"/>
                      <a:pt x="7" y="1"/>
                      <a:pt x="7" y="1"/>
                    </a:cubicBezTo>
                    <a:cubicBezTo>
                      <a:pt x="3" y="1"/>
                      <a:pt x="0" y="4"/>
                      <a:pt x="0" y="8"/>
                    </a:cubicBezTo>
                    <a:cubicBezTo>
                      <a:pt x="1" y="36"/>
                      <a:pt x="1" y="36"/>
                      <a:pt x="1" y="36"/>
                    </a:cubicBezTo>
                    <a:cubicBezTo>
                      <a:pt x="1" y="40"/>
                      <a:pt x="4" y="43"/>
                      <a:pt x="8" y="43"/>
                    </a:cubicBezTo>
                    <a:cubicBezTo>
                      <a:pt x="23" y="43"/>
                      <a:pt x="23" y="43"/>
                      <a:pt x="23" y="43"/>
                    </a:cubicBezTo>
                    <a:cubicBezTo>
                      <a:pt x="27" y="43"/>
                      <a:pt x="30" y="39"/>
                      <a:pt x="30" y="35"/>
                    </a:cubicBezTo>
                    <a:lnTo>
                      <a:pt x="29" y="8"/>
                    </a:lnTo>
                    <a:close/>
                    <a:moveTo>
                      <a:pt x="17" y="40"/>
                    </a:moveTo>
                    <a:cubicBezTo>
                      <a:pt x="14" y="40"/>
                      <a:pt x="14" y="40"/>
                      <a:pt x="14" y="40"/>
                    </a:cubicBezTo>
                    <a:cubicBezTo>
                      <a:pt x="13" y="40"/>
                      <a:pt x="13" y="40"/>
                      <a:pt x="13" y="40"/>
                    </a:cubicBezTo>
                    <a:cubicBezTo>
                      <a:pt x="13" y="38"/>
                      <a:pt x="13" y="38"/>
                      <a:pt x="13" y="38"/>
                    </a:cubicBezTo>
                    <a:cubicBezTo>
                      <a:pt x="13" y="37"/>
                      <a:pt x="13" y="37"/>
                      <a:pt x="14" y="37"/>
                    </a:cubicBezTo>
                    <a:cubicBezTo>
                      <a:pt x="17" y="37"/>
                      <a:pt x="17" y="37"/>
                      <a:pt x="17" y="37"/>
                    </a:cubicBezTo>
                    <a:cubicBezTo>
                      <a:pt x="17" y="37"/>
                      <a:pt x="18" y="37"/>
                      <a:pt x="18" y="38"/>
                    </a:cubicBezTo>
                    <a:cubicBezTo>
                      <a:pt x="18" y="40"/>
                      <a:pt x="18" y="40"/>
                      <a:pt x="18" y="40"/>
                    </a:cubicBezTo>
                    <a:cubicBezTo>
                      <a:pt x="18" y="40"/>
                      <a:pt x="17" y="40"/>
                      <a:pt x="17" y="40"/>
                    </a:cubicBezTo>
                    <a:close/>
                    <a:moveTo>
                      <a:pt x="22" y="33"/>
                    </a:moveTo>
                    <a:cubicBezTo>
                      <a:pt x="9" y="34"/>
                      <a:pt x="9" y="34"/>
                      <a:pt x="9" y="34"/>
                    </a:cubicBezTo>
                    <a:cubicBezTo>
                      <a:pt x="6" y="34"/>
                      <a:pt x="4" y="32"/>
                      <a:pt x="4" y="29"/>
                    </a:cubicBezTo>
                    <a:cubicBezTo>
                      <a:pt x="4" y="9"/>
                      <a:pt x="4" y="9"/>
                      <a:pt x="4" y="9"/>
                    </a:cubicBezTo>
                    <a:cubicBezTo>
                      <a:pt x="3" y="7"/>
                      <a:pt x="5" y="5"/>
                      <a:pt x="8" y="4"/>
                    </a:cubicBezTo>
                    <a:cubicBezTo>
                      <a:pt x="21" y="4"/>
                      <a:pt x="21" y="4"/>
                      <a:pt x="21" y="4"/>
                    </a:cubicBezTo>
                    <a:cubicBezTo>
                      <a:pt x="24" y="4"/>
                      <a:pt x="26" y="6"/>
                      <a:pt x="26" y="9"/>
                    </a:cubicBezTo>
                    <a:cubicBezTo>
                      <a:pt x="26" y="29"/>
                      <a:pt x="26" y="29"/>
                      <a:pt x="26" y="29"/>
                    </a:cubicBezTo>
                    <a:cubicBezTo>
                      <a:pt x="26" y="31"/>
                      <a:pt x="24" y="33"/>
                      <a:pt x="22" y="33"/>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91" name="Freeform 443"/>
              <p:cNvSpPr/>
              <p:nvPr/>
            </p:nvSpPr>
            <p:spPr bwMode="auto">
              <a:xfrm>
                <a:off x="4800" y="1112"/>
                <a:ext cx="8" cy="76"/>
              </a:xfrm>
              <a:custGeom>
                <a:gdLst>
                  <a:gd name="T0" fmla="*/ 2 w 4"/>
                  <a:gd name="T1" fmla="*/ 0 h 39"/>
                  <a:gd name="T2" fmla="*/ 0 w 4"/>
                  <a:gd name="T3" fmla="*/ 1 h 39"/>
                  <a:gd name="T4" fmla="*/ 1 w 4"/>
                  <a:gd name="T5" fmla="*/ 37 h 39"/>
                  <a:gd name="T6" fmla="*/ 3 w 4"/>
                  <a:gd name="T7" fmla="*/ 39 h 39"/>
                  <a:gd name="T8" fmla="*/ 4 w 4"/>
                  <a:gd name="T9" fmla="*/ 37 h 39"/>
                  <a:gd name="T10" fmla="*/ 4 w 4"/>
                  <a:gd name="T11" fmla="*/ 1 h 39"/>
                  <a:gd name="T12" fmla="*/ 2 w 4"/>
                  <a:gd name="T13" fmla="*/ 0 h 39"/>
                </a:gdLst>
                <a:cxnLst>
                  <a:cxn ang="0">
                    <a:pos x="T0" y="T1"/>
                  </a:cxn>
                  <a:cxn ang="0">
                    <a:pos x="T2" y="T3"/>
                  </a:cxn>
                  <a:cxn ang="0">
                    <a:pos x="T4" y="T5"/>
                  </a:cxn>
                  <a:cxn ang="0">
                    <a:pos x="T6" y="T7"/>
                  </a:cxn>
                  <a:cxn ang="0">
                    <a:pos x="T8" y="T9"/>
                  </a:cxn>
                  <a:cxn ang="0">
                    <a:pos x="T10" y="T11"/>
                  </a:cxn>
                  <a:cxn ang="0">
                    <a:pos x="T12" y="T13"/>
                  </a:cxn>
                </a:cxnLst>
                <a:rect l="0" t="0" r="r" b="b"/>
                <a:pathLst>
                  <a:path w="4" h="39">
                    <a:moveTo>
                      <a:pt x="2" y="0"/>
                    </a:moveTo>
                    <a:cubicBezTo>
                      <a:pt x="1" y="0"/>
                      <a:pt x="0" y="0"/>
                      <a:pt x="0" y="1"/>
                    </a:cubicBezTo>
                    <a:cubicBezTo>
                      <a:pt x="1" y="37"/>
                      <a:pt x="1" y="37"/>
                      <a:pt x="1" y="37"/>
                    </a:cubicBezTo>
                    <a:cubicBezTo>
                      <a:pt x="1" y="38"/>
                      <a:pt x="1" y="39"/>
                      <a:pt x="3" y="39"/>
                    </a:cubicBezTo>
                    <a:cubicBezTo>
                      <a:pt x="4" y="39"/>
                      <a:pt x="4" y="38"/>
                      <a:pt x="4" y="37"/>
                    </a:cubicBezTo>
                    <a:cubicBezTo>
                      <a:pt x="4" y="1"/>
                      <a:pt x="4" y="1"/>
                      <a:pt x="4" y="1"/>
                    </a:cubicBezTo>
                    <a:cubicBezTo>
                      <a:pt x="4" y="0"/>
                      <a:pt x="3" y="0"/>
                      <a:pt x="2"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92" name="Freeform 444"/>
              <p:cNvSpPr/>
              <p:nvPr/>
            </p:nvSpPr>
            <p:spPr bwMode="auto">
              <a:xfrm>
                <a:off x="4808" y="1114"/>
                <a:ext cx="4" cy="27"/>
              </a:xfrm>
              <a:custGeom>
                <a:gdLst>
                  <a:gd name="T0" fmla="*/ 1 w 2"/>
                  <a:gd name="T1" fmla="*/ 0 h 14"/>
                  <a:gd name="T2" fmla="*/ 0 w 2"/>
                  <a:gd name="T3" fmla="*/ 1 h 14"/>
                  <a:gd name="T4" fmla="*/ 0 w 2"/>
                  <a:gd name="T5" fmla="*/ 13 h 14"/>
                  <a:gd name="T6" fmla="*/ 1 w 2"/>
                  <a:gd name="T7" fmla="*/ 14 h 14"/>
                  <a:gd name="T8" fmla="*/ 2 w 2"/>
                  <a:gd name="T9" fmla="*/ 13 h 14"/>
                  <a:gd name="T10" fmla="*/ 1 w 2"/>
                  <a:gd name="T11" fmla="*/ 1 h 14"/>
                  <a:gd name="T12" fmla="*/ 1 w 2"/>
                  <a:gd name="T13" fmla="*/ 0 h 14"/>
                </a:gdLst>
                <a:cxnLst>
                  <a:cxn ang="0">
                    <a:pos x="T0" y="T1"/>
                  </a:cxn>
                  <a:cxn ang="0">
                    <a:pos x="T2" y="T3"/>
                  </a:cxn>
                  <a:cxn ang="0">
                    <a:pos x="T4" y="T5"/>
                  </a:cxn>
                  <a:cxn ang="0">
                    <a:pos x="T6" y="T7"/>
                  </a:cxn>
                  <a:cxn ang="0">
                    <a:pos x="T8" y="T9"/>
                  </a:cxn>
                  <a:cxn ang="0">
                    <a:pos x="T10" y="T11"/>
                  </a:cxn>
                  <a:cxn ang="0">
                    <a:pos x="T12" y="T13"/>
                  </a:cxn>
                </a:cxnLst>
                <a:rect l="0" t="0" r="r" b="b"/>
                <a:pathLst>
                  <a:path w="2" h="14">
                    <a:moveTo>
                      <a:pt x="1" y="0"/>
                    </a:moveTo>
                    <a:cubicBezTo>
                      <a:pt x="0" y="0"/>
                      <a:pt x="0" y="1"/>
                      <a:pt x="0" y="1"/>
                    </a:cubicBezTo>
                    <a:cubicBezTo>
                      <a:pt x="0" y="13"/>
                      <a:pt x="0" y="13"/>
                      <a:pt x="0" y="13"/>
                    </a:cubicBezTo>
                    <a:cubicBezTo>
                      <a:pt x="0" y="14"/>
                      <a:pt x="1" y="14"/>
                      <a:pt x="1" y="14"/>
                    </a:cubicBezTo>
                    <a:cubicBezTo>
                      <a:pt x="1" y="14"/>
                      <a:pt x="2" y="14"/>
                      <a:pt x="2" y="13"/>
                    </a:cubicBezTo>
                    <a:cubicBezTo>
                      <a:pt x="1" y="1"/>
                      <a:pt x="1" y="1"/>
                      <a:pt x="1" y="1"/>
                    </a:cubicBezTo>
                    <a:cubicBezTo>
                      <a:pt x="1" y="1"/>
                      <a:pt x="1" y="0"/>
                      <a:pt x="1"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93" name="Freeform 445"/>
              <p:cNvSpPr/>
              <p:nvPr/>
            </p:nvSpPr>
            <p:spPr bwMode="auto">
              <a:xfrm>
                <a:off x="4747" y="1126"/>
                <a:ext cx="37" cy="5"/>
              </a:xfrm>
              <a:custGeom>
                <a:gdLst>
                  <a:gd name="T0" fmla="*/ 19 w 19"/>
                  <a:gd name="T1" fmla="*/ 1 h 3"/>
                  <a:gd name="T2" fmla="*/ 18 w 19"/>
                  <a:gd name="T3" fmla="*/ 3 h 3"/>
                  <a:gd name="T4" fmla="*/ 2 w 19"/>
                  <a:gd name="T5" fmla="*/ 3 h 3"/>
                  <a:gd name="T6" fmla="*/ 0 w 19"/>
                  <a:gd name="T7" fmla="*/ 2 h 3"/>
                  <a:gd name="T8" fmla="*/ 0 w 19"/>
                  <a:gd name="T9" fmla="*/ 2 h 3"/>
                  <a:gd name="T10" fmla="*/ 2 w 19"/>
                  <a:gd name="T11" fmla="*/ 0 h 3"/>
                  <a:gd name="T12" fmla="*/ 18 w 19"/>
                  <a:gd name="T13" fmla="*/ 0 h 3"/>
                  <a:gd name="T14" fmla="*/ 19 w 19"/>
                  <a:gd name="T15" fmla="*/ 1 h 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 h="3">
                    <a:moveTo>
                      <a:pt x="19" y="1"/>
                    </a:moveTo>
                    <a:cubicBezTo>
                      <a:pt x="19" y="2"/>
                      <a:pt x="18" y="3"/>
                      <a:pt x="18" y="3"/>
                    </a:cubicBezTo>
                    <a:cubicBezTo>
                      <a:pt x="2" y="3"/>
                      <a:pt x="2" y="3"/>
                      <a:pt x="2" y="3"/>
                    </a:cubicBezTo>
                    <a:cubicBezTo>
                      <a:pt x="1" y="3"/>
                      <a:pt x="0" y="2"/>
                      <a:pt x="0" y="2"/>
                    </a:cubicBezTo>
                    <a:cubicBezTo>
                      <a:pt x="0" y="2"/>
                      <a:pt x="0" y="2"/>
                      <a:pt x="0" y="2"/>
                    </a:cubicBezTo>
                    <a:cubicBezTo>
                      <a:pt x="0" y="1"/>
                      <a:pt x="1" y="0"/>
                      <a:pt x="2" y="0"/>
                    </a:cubicBezTo>
                    <a:cubicBezTo>
                      <a:pt x="18" y="0"/>
                      <a:pt x="18" y="0"/>
                      <a:pt x="18" y="0"/>
                    </a:cubicBezTo>
                    <a:cubicBezTo>
                      <a:pt x="18" y="0"/>
                      <a:pt x="19" y="1"/>
                      <a:pt x="19" y="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94" name="Freeform 446"/>
              <p:cNvSpPr/>
              <p:nvPr/>
            </p:nvSpPr>
            <p:spPr bwMode="auto">
              <a:xfrm>
                <a:off x="4747" y="1135"/>
                <a:ext cx="37" cy="6"/>
              </a:xfrm>
              <a:custGeom>
                <a:gdLst>
                  <a:gd name="T0" fmla="*/ 19 w 19"/>
                  <a:gd name="T1" fmla="*/ 1 h 3"/>
                  <a:gd name="T2" fmla="*/ 18 w 19"/>
                  <a:gd name="T3" fmla="*/ 2 h 3"/>
                  <a:gd name="T4" fmla="*/ 2 w 19"/>
                  <a:gd name="T5" fmla="*/ 3 h 3"/>
                  <a:gd name="T6" fmla="*/ 0 w 19"/>
                  <a:gd name="T7" fmla="*/ 2 h 3"/>
                  <a:gd name="T8" fmla="*/ 0 w 19"/>
                  <a:gd name="T9" fmla="*/ 2 h 3"/>
                  <a:gd name="T10" fmla="*/ 2 w 19"/>
                  <a:gd name="T11" fmla="*/ 0 h 3"/>
                  <a:gd name="T12" fmla="*/ 18 w 19"/>
                  <a:gd name="T13" fmla="*/ 0 h 3"/>
                  <a:gd name="T14" fmla="*/ 19 w 19"/>
                  <a:gd name="T15" fmla="*/ 1 h 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 h="3">
                    <a:moveTo>
                      <a:pt x="19" y="1"/>
                    </a:moveTo>
                    <a:cubicBezTo>
                      <a:pt x="19" y="2"/>
                      <a:pt x="18" y="2"/>
                      <a:pt x="18" y="2"/>
                    </a:cubicBezTo>
                    <a:cubicBezTo>
                      <a:pt x="2" y="3"/>
                      <a:pt x="2" y="3"/>
                      <a:pt x="2" y="3"/>
                    </a:cubicBezTo>
                    <a:cubicBezTo>
                      <a:pt x="1" y="3"/>
                      <a:pt x="0" y="2"/>
                      <a:pt x="0" y="2"/>
                    </a:cubicBezTo>
                    <a:cubicBezTo>
                      <a:pt x="0" y="2"/>
                      <a:pt x="0" y="2"/>
                      <a:pt x="0" y="2"/>
                    </a:cubicBezTo>
                    <a:cubicBezTo>
                      <a:pt x="0" y="1"/>
                      <a:pt x="1" y="0"/>
                      <a:pt x="2" y="0"/>
                    </a:cubicBezTo>
                    <a:cubicBezTo>
                      <a:pt x="18" y="0"/>
                      <a:pt x="18" y="0"/>
                      <a:pt x="18" y="0"/>
                    </a:cubicBezTo>
                    <a:cubicBezTo>
                      <a:pt x="18" y="0"/>
                      <a:pt x="19" y="0"/>
                      <a:pt x="19" y="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95" name="Freeform 447"/>
              <p:cNvSpPr/>
              <p:nvPr/>
            </p:nvSpPr>
            <p:spPr bwMode="auto">
              <a:xfrm>
                <a:off x="4747" y="1145"/>
                <a:ext cx="37" cy="6"/>
              </a:xfrm>
              <a:custGeom>
                <a:gdLst>
                  <a:gd name="T0" fmla="*/ 19 w 19"/>
                  <a:gd name="T1" fmla="*/ 1 h 3"/>
                  <a:gd name="T2" fmla="*/ 18 w 19"/>
                  <a:gd name="T3" fmla="*/ 2 h 3"/>
                  <a:gd name="T4" fmla="*/ 2 w 19"/>
                  <a:gd name="T5" fmla="*/ 3 h 3"/>
                  <a:gd name="T6" fmla="*/ 0 w 19"/>
                  <a:gd name="T7" fmla="*/ 1 h 3"/>
                  <a:gd name="T8" fmla="*/ 0 w 19"/>
                  <a:gd name="T9" fmla="*/ 1 h 3"/>
                  <a:gd name="T10" fmla="*/ 2 w 19"/>
                  <a:gd name="T11" fmla="*/ 0 h 3"/>
                  <a:gd name="T12" fmla="*/ 18 w 19"/>
                  <a:gd name="T13" fmla="*/ 0 h 3"/>
                  <a:gd name="T14" fmla="*/ 19 w 19"/>
                  <a:gd name="T15" fmla="*/ 1 h 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 h="3">
                    <a:moveTo>
                      <a:pt x="19" y="1"/>
                    </a:moveTo>
                    <a:cubicBezTo>
                      <a:pt x="19" y="2"/>
                      <a:pt x="19" y="2"/>
                      <a:pt x="18" y="2"/>
                    </a:cubicBezTo>
                    <a:cubicBezTo>
                      <a:pt x="2" y="3"/>
                      <a:pt x="2" y="3"/>
                      <a:pt x="2" y="3"/>
                    </a:cubicBezTo>
                    <a:cubicBezTo>
                      <a:pt x="1" y="3"/>
                      <a:pt x="0" y="2"/>
                      <a:pt x="0" y="1"/>
                    </a:cubicBezTo>
                    <a:cubicBezTo>
                      <a:pt x="0" y="1"/>
                      <a:pt x="0" y="1"/>
                      <a:pt x="0" y="1"/>
                    </a:cubicBezTo>
                    <a:cubicBezTo>
                      <a:pt x="0" y="1"/>
                      <a:pt x="1" y="0"/>
                      <a:pt x="2" y="0"/>
                    </a:cubicBezTo>
                    <a:cubicBezTo>
                      <a:pt x="18" y="0"/>
                      <a:pt x="18" y="0"/>
                      <a:pt x="18" y="0"/>
                    </a:cubicBezTo>
                    <a:cubicBezTo>
                      <a:pt x="19" y="0"/>
                      <a:pt x="19" y="0"/>
                      <a:pt x="19" y="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96" name="Freeform 448"/>
              <p:cNvSpPr/>
              <p:nvPr/>
            </p:nvSpPr>
            <p:spPr bwMode="auto">
              <a:xfrm>
                <a:off x="4763" y="1153"/>
                <a:ext cx="21" cy="6"/>
              </a:xfrm>
              <a:custGeom>
                <a:gdLst>
                  <a:gd name="T0" fmla="*/ 11 w 11"/>
                  <a:gd name="T1" fmla="*/ 2 h 3"/>
                  <a:gd name="T2" fmla="*/ 10 w 11"/>
                  <a:gd name="T3" fmla="*/ 3 h 3"/>
                  <a:gd name="T4" fmla="*/ 2 w 11"/>
                  <a:gd name="T5" fmla="*/ 3 h 3"/>
                  <a:gd name="T6" fmla="*/ 0 w 11"/>
                  <a:gd name="T7" fmla="*/ 2 h 3"/>
                  <a:gd name="T8" fmla="*/ 0 w 11"/>
                  <a:gd name="T9" fmla="*/ 2 h 3"/>
                  <a:gd name="T10" fmla="*/ 1 w 11"/>
                  <a:gd name="T11" fmla="*/ 0 h 3"/>
                  <a:gd name="T12" fmla="*/ 10 w 11"/>
                  <a:gd name="T13" fmla="*/ 0 h 3"/>
                  <a:gd name="T14" fmla="*/ 11 w 11"/>
                  <a:gd name="T15" fmla="*/ 2 h 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 h="3">
                    <a:moveTo>
                      <a:pt x="11" y="2"/>
                    </a:moveTo>
                    <a:cubicBezTo>
                      <a:pt x="11" y="2"/>
                      <a:pt x="11" y="3"/>
                      <a:pt x="10" y="3"/>
                    </a:cubicBezTo>
                    <a:cubicBezTo>
                      <a:pt x="2" y="3"/>
                      <a:pt x="2" y="3"/>
                      <a:pt x="2" y="3"/>
                    </a:cubicBezTo>
                    <a:cubicBezTo>
                      <a:pt x="1" y="3"/>
                      <a:pt x="0" y="3"/>
                      <a:pt x="0" y="2"/>
                    </a:cubicBezTo>
                    <a:cubicBezTo>
                      <a:pt x="0" y="2"/>
                      <a:pt x="0" y="2"/>
                      <a:pt x="0" y="2"/>
                    </a:cubicBezTo>
                    <a:cubicBezTo>
                      <a:pt x="0" y="1"/>
                      <a:pt x="1" y="0"/>
                      <a:pt x="1" y="0"/>
                    </a:cubicBezTo>
                    <a:cubicBezTo>
                      <a:pt x="10" y="0"/>
                      <a:pt x="10" y="0"/>
                      <a:pt x="10" y="0"/>
                    </a:cubicBezTo>
                    <a:cubicBezTo>
                      <a:pt x="11" y="0"/>
                      <a:pt x="11" y="1"/>
                      <a:pt x="11" y="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97" name="Freeform 449"/>
              <p:cNvSpPr/>
              <p:nvPr/>
            </p:nvSpPr>
            <p:spPr bwMode="auto">
              <a:xfrm>
                <a:off x="4262" y="697"/>
                <a:ext cx="77" cy="10"/>
              </a:xfrm>
              <a:custGeom>
                <a:gdLst>
                  <a:gd name="T0" fmla="*/ 0 w 39"/>
                  <a:gd name="T1" fmla="*/ 3 h 5"/>
                  <a:gd name="T2" fmla="*/ 2 w 39"/>
                  <a:gd name="T3" fmla="*/ 5 h 5"/>
                  <a:gd name="T4" fmla="*/ 37 w 39"/>
                  <a:gd name="T5" fmla="*/ 4 h 5"/>
                  <a:gd name="T6" fmla="*/ 39 w 39"/>
                  <a:gd name="T7" fmla="*/ 2 h 5"/>
                  <a:gd name="T8" fmla="*/ 37 w 39"/>
                  <a:gd name="T9" fmla="*/ 0 h 5"/>
                  <a:gd name="T10" fmla="*/ 2 w 39"/>
                  <a:gd name="T11" fmla="*/ 1 h 5"/>
                  <a:gd name="T12" fmla="*/ 0 w 39"/>
                  <a:gd name="T13" fmla="*/ 3 h 5"/>
                </a:gdLst>
                <a:cxnLst>
                  <a:cxn ang="0">
                    <a:pos x="T0" y="T1"/>
                  </a:cxn>
                  <a:cxn ang="0">
                    <a:pos x="T2" y="T3"/>
                  </a:cxn>
                  <a:cxn ang="0">
                    <a:pos x="T4" y="T5"/>
                  </a:cxn>
                  <a:cxn ang="0">
                    <a:pos x="T6" y="T7"/>
                  </a:cxn>
                  <a:cxn ang="0">
                    <a:pos x="T8" y="T9"/>
                  </a:cxn>
                  <a:cxn ang="0">
                    <a:pos x="T10" y="T11"/>
                  </a:cxn>
                  <a:cxn ang="0">
                    <a:pos x="T12" y="T13"/>
                  </a:cxn>
                </a:cxnLst>
                <a:rect l="0" t="0" r="r" b="b"/>
                <a:pathLst>
                  <a:path w="39" h="5">
                    <a:moveTo>
                      <a:pt x="0" y="3"/>
                    </a:moveTo>
                    <a:cubicBezTo>
                      <a:pt x="0" y="4"/>
                      <a:pt x="1" y="5"/>
                      <a:pt x="2" y="5"/>
                    </a:cubicBezTo>
                    <a:cubicBezTo>
                      <a:pt x="37" y="4"/>
                      <a:pt x="37" y="4"/>
                      <a:pt x="37" y="4"/>
                    </a:cubicBezTo>
                    <a:cubicBezTo>
                      <a:pt x="38" y="4"/>
                      <a:pt x="39" y="3"/>
                      <a:pt x="39" y="2"/>
                    </a:cubicBezTo>
                    <a:cubicBezTo>
                      <a:pt x="39" y="1"/>
                      <a:pt x="38" y="0"/>
                      <a:pt x="37" y="0"/>
                    </a:cubicBezTo>
                    <a:cubicBezTo>
                      <a:pt x="2" y="1"/>
                      <a:pt x="2" y="1"/>
                      <a:pt x="2" y="1"/>
                    </a:cubicBezTo>
                    <a:cubicBezTo>
                      <a:pt x="1" y="1"/>
                      <a:pt x="0" y="2"/>
                      <a:pt x="0" y="3"/>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98" name="Freeform 450"/>
              <p:cNvSpPr/>
              <p:nvPr/>
            </p:nvSpPr>
            <p:spPr bwMode="auto">
              <a:xfrm>
                <a:off x="4266" y="695"/>
                <a:ext cx="26" cy="4"/>
              </a:xfrm>
              <a:custGeom>
                <a:gdLst>
                  <a:gd name="T0" fmla="*/ 0 w 13"/>
                  <a:gd name="T1" fmla="*/ 1 h 2"/>
                  <a:gd name="T2" fmla="*/ 0 w 13"/>
                  <a:gd name="T3" fmla="*/ 2 h 2"/>
                  <a:gd name="T4" fmla="*/ 13 w 13"/>
                  <a:gd name="T5" fmla="*/ 1 h 2"/>
                  <a:gd name="T6" fmla="*/ 13 w 13"/>
                  <a:gd name="T7" fmla="*/ 1 h 2"/>
                  <a:gd name="T8" fmla="*/ 13 w 13"/>
                  <a:gd name="T9" fmla="*/ 0 h 2"/>
                  <a:gd name="T10" fmla="*/ 0 w 13"/>
                  <a:gd name="T11" fmla="*/ 0 h 2"/>
                  <a:gd name="T12" fmla="*/ 0 w 13"/>
                  <a:gd name="T13" fmla="*/ 1 h 2"/>
                </a:gdLst>
                <a:cxnLst>
                  <a:cxn ang="0">
                    <a:pos x="T0" y="T1"/>
                  </a:cxn>
                  <a:cxn ang="0">
                    <a:pos x="T2" y="T3"/>
                  </a:cxn>
                  <a:cxn ang="0">
                    <a:pos x="T4" y="T5"/>
                  </a:cxn>
                  <a:cxn ang="0">
                    <a:pos x="T6" y="T7"/>
                  </a:cxn>
                  <a:cxn ang="0">
                    <a:pos x="T8" y="T9"/>
                  </a:cxn>
                  <a:cxn ang="0">
                    <a:pos x="T10" y="T11"/>
                  </a:cxn>
                  <a:cxn ang="0">
                    <a:pos x="T12" y="T13"/>
                  </a:cxn>
                </a:cxnLst>
                <a:rect l="0" t="0" r="r" b="b"/>
                <a:pathLst>
                  <a:path w="13" h="2">
                    <a:moveTo>
                      <a:pt x="0" y="1"/>
                    </a:moveTo>
                    <a:cubicBezTo>
                      <a:pt x="0" y="1"/>
                      <a:pt x="0" y="2"/>
                      <a:pt x="0" y="2"/>
                    </a:cubicBezTo>
                    <a:cubicBezTo>
                      <a:pt x="13" y="1"/>
                      <a:pt x="13" y="1"/>
                      <a:pt x="13" y="1"/>
                    </a:cubicBezTo>
                    <a:cubicBezTo>
                      <a:pt x="13" y="1"/>
                      <a:pt x="13" y="1"/>
                      <a:pt x="13" y="1"/>
                    </a:cubicBezTo>
                    <a:cubicBezTo>
                      <a:pt x="13" y="0"/>
                      <a:pt x="13" y="0"/>
                      <a:pt x="13" y="0"/>
                    </a:cubicBezTo>
                    <a:cubicBezTo>
                      <a:pt x="0" y="0"/>
                      <a:pt x="0" y="0"/>
                      <a:pt x="0" y="0"/>
                    </a:cubicBezTo>
                    <a:cubicBezTo>
                      <a:pt x="0" y="0"/>
                      <a:pt x="0" y="1"/>
                      <a:pt x="0" y="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99" name="Freeform 451"/>
              <p:cNvSpPr/>
              <p:nvPr/>
            </p:nvSpPr>
            <p:spPr bwMode="auto">
              <a:xfrm>
                <a:off x="4475" y="1611"/>
                <a:ext cx="10" cy="76"/>
              </a:xfrm>
              <a:custGeom>
                <a:gdLst>
                  <a:gd name="T0" fmla="*/ 2 w 5"/>
                  <a:gd name="T1" fmla="*/ 0 h 39"/>
                  <a:gd name="T2" fmla="*/ 0 w 5"/>
                  <a:gd name="T3" fmla="*/ 2 h 39"/>
                  <a:gd name="T4" fmla="*/ 1 w 5"/>
                  <a:gd name="T5" fmla="*/ 37 h 39"/>
                  <a:gd name="T6" fmla="*/ 3 w 5"/>
                  <a:gd name="T7" fmla="*/ 39 h 39"/>
                  <a:gd name="T8" fmla="*/ 5 w 5"/>
                  <a:gd name="T9" fmla="*/ 37 h 39"/>
                  <a:gd name="T10" fmla="*/ 4 w 5"/>
                  <a:gd name="T11" fmla="*/ 2 h 39"/>
                  <a:gd name="T12" fmla="*/ 2 w 5"/>
                  <a:gd name="T13" fmla="*/ 0 h 39"/>
                </a:gdLst>
                <a:cxnLst>
                  <a:cxn ang="0">
                    <a:pos x="T0" y="T1"/>
                  </a:cxn>
                  <a:cxn ang="0">
                    <a:pos x="T2" y="T3"/>
                  </a:cxn>
                  <a:cxn ang="0">
                    <a:pos x="T4" y="T5"/>
                  </a:cxn>
                  <a:cxn ang="0">
                    <a:pos x="T6" y="T7"/>
                  </a:cxn>
                  <a:cxn ang="0">
                    <a:pos x="T8" y="T9"/>
                  </a:cxn>
                  <a:cxn ang="0">
                    <a:pos x="T10" y="T11"/>
                  </a:cxn>
                  <a:cxn ang="0">
                    <a:pos x="T12" y="T13"/>
                  </a:cxn>
                </a:cxnLst>
                <a:rect l="0" t="0" r="r" b="b"/>
                <a:pathLst>
                  <a:path w="5" h="39">
                    <a:moveTo>
                      <a:pt x="2" y="0"/>
                    </a:moveTo>
                    <a:cubicBezTo>
                      <a:pt x="1" y="0"/>
                      <a:pt x="0" y="1"/>
                      <a:pt x="0" y="2"/>
                    </a:cubicBezTo>
                    <a:cubicBezTo>
                      <a:pt x="1" y="37"/>
                      <a:pt x="1" y="37"/>
                      <a:pt x="1" y="37"/>
                    </a:cubicBezTo>
                    <a:cubicBezTo>
                      <a:pt x="1" y="38"/>
                      <a:pt x="2" y="39"/>
                      <a:pt x="3" y="39"/>
                    </a:cubicBezTo>
                    <a:cubicBezTo>
                      <a:pt x="4" y="39"/>
                      <a:pt x="5" y="38"/>
                      <a:pt x="5" y="37"/>
                    </a:cubicBezTo>
                    <a:cubicBezTo>
                      <a:pt x="4" y="2"/>
                      <a:pt x="4" y="2"/>
                      <a:pt x="4" y="2"/>
                    </a:cubicBezTo>
                    <a:cubicBezTo>
                      <a:pt x="4" y="1"/>
                      <a:pt x="3" y="0"/>
                      <a:pt x="2"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00" name="Freeform 452"/>
              <p:cNvSpPr/>
              <p:nvPr/>
            </p:nvSpPr>
            <p:spPr bwMode="auto">
              <a:xfrm>
                <a:off x="4483" y="1614"/>
                <a:ext cx="4" cy="26"/>
              </a:xfrm>
              <a:custGeom>
                <a:gdLst>
                  <a:gd name="T0" fmla="*/ 1 w 2"/>
                  <a:gd name="T1" fmla="*/ 0 h 13"/>
                  <a:gd name="T2" fmla="*/ 0 w 2"/>
                  <a:gd name="T3" fmla="*/ 0 h 13"/>
                  <a:gd name="T4" fmla="*/ 1 w 2"/>
                  <a:gd name="T5" fmla="*/ 12 h 13"/>
                  <a:gd name="T6" fmla="*/ 1 w 2"/>
                  <a:gd name="T7" fmla="*/ 13 h 13"/>
                  <a:gd name="T8" fmla="*/ 2 w 2"/>
                  <a:gd name="T9" fmla="*/ 12 h 13"/>
                  <a:gd name="T10" fmla="*/ 2 w 2"/>
                  <a:gd name="T11" fmla="*/ 0 h 13"/>
                  <a:gd name="T12" fmla="*/ 1 w 2"/>
                  <a:gd name="T13" fmla="*/ 0 h 13"/>
                </a:gdLst>
                <a:cxnLst>
                  <a:cxn ang="0">
                    <a:pos x="T0" y="T1"/>
                  </a:cxn>
                  <a:cxn ang="0">
                    <a:pos x="T2" y="T3"/>
                  </a:cxn>
                  <a:cxn ang="0">
                    <a:pos x="T4" y="T5"/>
                  </a:cxn>
                  <a:cxn ang="0">
                    <a:pos x="T6" y="T7"/>
                  </a:cxn>
                  <a:cxn ang="0">
                    <a:pos x="T8" y="T9"/>
                  </a:cxn>
                  <a:cxn ang="0">
                    <a:pos x="T10" y="T11"/>
                  </a:cxn>
                  <a:cxn ang="0">
                    <a:pos x="T12" y="T13"/>
                  </a:cxn>
                </a:cxnLst>
                <a:rect l="0" t="0" r="r" b="b"/>
                <a:pathLst>
                  <a:path w="2" h="13">
                    <a:moveTo>
                      <a:pt x="1" y="0"/>
                    </a:moveTo>
                    <a:cubicBezTo>
                      <a:pt x="1" y="0"/>
                      <a:pt x="0" y="0"/>
                      <a:pt x="0" y="0"/>
                    </a:cubicBezTo>
                    <a:cubicBezTo>
                      <a:pt x="1" y="12"/>
                      <a:pt x="1" y="12"/>
                      <a:pt x="1" y="12"/>
                    </a:cubicBezTo>
                    <a:cubicBezTo>
                      <a:pt x="1" y="13"/>
                      <a:pt x="1" y="13"/>
                      <a:pt x="1" y="13"/>
                    </a:cubicBezTo>
                    <a:cubicBezTo>
                      <a:pt x="2" y="13"/>
                      <a:pt x="2" y="13"/>
                      <a:pt x="2" y="12"/>
                    </a:cubicBezTo>
                    <a:cubicBezTo>
                      <a:pt x="2" y="0"/>
                      <a:pt x="2" y="0"/>
                      <a:pt x="2" y="0"/>
                    </a:cubicBezTo>
                    <a:cubicBezTo>
                      <a:pt x="2" y="0"/>
                      <a:pt x="1" y="0"/>
                      <a:pt x="1"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01" name="Freeform 453"/>
              <p:cNvSpPr>
                <a:spLocks noEditPoints="1"/>
              </p:cNvSpPr>
              <p:nvPr/>
            </p:nvSpPr>
            <p:spPr bwMode="auto">
              <a:xfrm>
                <a:off x="4810" y="1618"/>
                <a:ext cx="76" cy="92"/>
              </a:xfrm>
              <a:custGeom>
                <a:gdLst>
                  <a:gd name="T0" fmla="*/ 25 w 39"/>
                  <a:gd name="T1" fmla="*/ 0 h 47"/>
                  <a:gd name="T2" fmla="*/ 1 w 39"/>
                  <a:gd name="T3" fmla="*/ 13 h 47"/>
                  <a:gd name="T4" fmla="*/ 14 w 39"/>
                  <a:gd name="T5" fmla="*/ 46 h 47"/>
                  <a:gd name="T6" fmla="*/ 39 w 39"/>
                  <a:gd name="T7" fmla="*/ 34 h 47"/>
                  <a:gd name="T8" fmla="*/ 4 w 39"/>
                  <a:gd name="T9" fmla="*/ 12 h 47"/>
                  <a:gd name="T10" fmla="*/ 26 w 39"/>
                  <a:gd name="T11" fmla="*/ 4 h 47"/>
                  <a:gd name="T12" fmla="*/ 32 w 39"/>
                  <a:gd name="T13" fmla="*/ 11 h 47"/>
                  <a:gd name="T14" fmla="*/ 11 w 39"/>
                  <a:gd name="T15" fmla="*/ 19 h 47"/>
                  <a:gd name="T16" fmla="*/ 4 w 39"/>
                  <a:gd name="T17" fmla="*/ 12 h 47"/>
                  <a:gd name="T18" fmla="*/ 6 w 39"/>
                  <a:gd name="T19" fmla="*/ 22 h 47"/>
                  <a:gd name="T20" fmla="*/ 11 w 39"/>
                  <a:gd name="T21" fmla="*/ 23 h 47"/>
                  <a:gd name="T22" fmla="*/ 11 w 39"/>
                  <a:gd name="T23" fmla="*/ 26 h 47"/>
                  <a:gd name="T24" fmla="*/ 6 w 39"/>
                  <a:gd name="T25" fmla="*/ 26 h 47"/>
                  <a:gd name="T26" fmla="*/ 7 w 39"/>
                  <a:gd name="T27" fmla="*/ 30 h 47"/>
                  <a:gd name="T28" fmla="*/ 11 w 39"/>
                  <a:gd name="T29" fmla="*/ 29 h 47"/>
                  <a:gd name="T30" fmla="*/ 13 w 39"/>
                  <a:gd name="T31" fmla="*/ 32 h 47"/>
                  <a:gd name="T32" fmla="*/ 8 w 39"/>
                  <a:gd name="T33" fmla="*/ 34 h 47"/>
                  <a:gd name="T34" fmla="*/ 7 w 39"/>
                  <a:gd name="T35" fmla="*/ 30 h 47"/>
                  <a:gd name="T36" fmla="*/ 9 w 39"/>
                  <a:gd name="T37" fmla="*/ 41 h 47"/>
                  <a:gd name="T38" fmla="*/ 8 w 39"/>
                  <a:gd name="T39" fmla="*/ 38 h 47"/>
                  <a:gd name="T40" fmla="*/ 12 w 39"/>
                  <a:gd name="T41" fmla="*/ 36 h 47"/>
                  <a:gd name="T42" fmla="*/ 14 w 39"/>
                  <a:gd name="T43" fmla="*/ 39 h 47"/>
                  <a:gd name="T44" fmla="*/ 13 w 39"/>
                  <a:gd name="T45" fmla="*/ 22 h 47"/>
                  <a:gd name="T46" fmla="*/ 18 w 39"/>
                  <a:gd name="T47" fmla="*/ 21 h 47"/>
                  <a:gd name="T48" fmla="*/ 19 w 39"/>
                  <a:gd name="T49" fmla="*/ 24 h 47"/>
                  <a:gd name="T50" fmla="*/ 14 w 39"/>
                  <a:gd name="T51" fmla="*/ 26 h 47"/>
                  <a:gd name="T52" fmla="*/ 13 w 39"/>
                  <a:gd name="T53" fmla="*/ 22 h 47"/>
                  <a:gd name="T54" fmla="*/ 15 w 39"/>
                  <a:gd name="T55" fmla="*/ 29 h 47"/>
                  <a:gd name="T56" fmla="*/ 20 w 39"/>
                  <a:gd name="T57" fmla="*/ 29 h 47"/>
                  <a:gd name="T58" fmla="*/ 19 w 39"/>
                  <a:gd name="T59" fmla="*/ 32 h 47"/>
                  <a:gd name="T60" fmla="*/ 14 w 39"/>
                  <a:gd name="T61" fmla="*/ 32 h 47"/>
                  <a:gd name="T62" fmla="*/ 20 w 39"/>
                  <a:gd name="T63" fmla="*/ 40 h 47"/>
                  <a:gd name="T64" fmla="*/ 15 w 39"/>
                  <a:gd name="T65" fmla="*/ 39 h 47"/>
                  <a:gd name="T66" fmla="*/ 16 w 39"/>
                  <a:gd name="T67" fmla="*/ 36 h 47"/>
                  <a:gd name="T68" fmla="*/ 21 w 39"/>
                  <a:gd name="T69" fmla="*/ 36 h 47"/>
                  <a:gd name="T70" fmla="*/ 20 w 39"/>
                  <a:gd name="T71" fmla="*/ 40 h 47"/>
                  <a:gd name="T72" fmla="*/ 21 w 39"/>
                  <a:gd name="T73" fmla="*/ 20 h 47"/>
                  <a:gd name="T74" fmla="*/ 26 w 39"/>
                  <a:gd name="T75" fmla="*/ 21 h 47"/>
                  <a:gd name="T76" fmla="*/ 26 w 39"/>
                  <a:gd name="T77" fmla="*/ 24 h 47"/>
                  <a:gd name="T78" fmla="*/ 21 w 39"/>
                  <a:gd name="T79" fmla="*/ 24 h 47"/>
                  <a:gd name="T80" fmla="*/ 21 w 39"/>
                  <a:gd name="T81" fmla="*/ 29 h 47"/>
                  <a:gd name="T82" fmla="*/ 26 w 39"/>
                  <a:gd name="T83" fmla="*/ 27 h 47"/>
                  <a:gd name="T84" fmla="*/ 27 w 39"/>
                  <a:gd name="T85" fmla="*/ 30 h 47"/>
                  <a:gd name="T86" fmla="*/ 23 w 39"/>
                  <a:gd name="T87" fmla="*/ 32 h 47"/>
                  <a:gd name="T88" fmla="*/ 21 w 39"/>
                  <a:gd name="T89" fmla="*/ 29 h 47"/>
                  <a:gd name="T90" fmla="*/ 23 w 39"/>
                  <a:gd name="T91" fmla="*/ 39 h 47"/>
                  <a:gd name="T92" fmla="*/ 22 w 39"/>
                  <a:gd name="T93" fmla="*/ 36 h 47"/>
                  <a:gd name="T94" fmla="*/ 27 w 39"/>
                  <a:gd name="T95" fmla="*/ 34 h 47"/>
                  <a:gd name="T96" fmla="*/ 28 w 39"/>
                  <a:gd name="T97" fmla="*/ 38 h 47"/>
                  <a:gd name="T98" fmla="*/ 28 w 39"/>
                  <a:gd name="T99" fmla="*/ 20 h 47"/>
                  <a:gd name="T100" fmla="*/ 32 w 39"/>
                  <a:gd name="T101" fmla="*/ 19 h 47"/>
                  <a:gd name="T102" fmla="*/ 34 w 39"/>
                  <a:gd name="T103" fmla="*/ 22 h 47"/>
                  <a:gd name="T104" fmla="*/ 29 w 39"/>
                  <a:gd name="T105" fmla="*/ 24 h 47"/>
                  <a:gd name="T106" fmla="*/ 28 w 39"/>
                  <a:gd name="T107" fmla="*/ 20 h 47"/>
                  <a:gd name="T108" fmla="*/ 29 w 39"/>
                  <a:gd name="T109" fmla="*/ 27 h 47"/>
                  <a:gd name="T110" fmla="*/ 34 w 39"/>
                  <a:gd name="T111" fmla="*/ 27 h 47"/>
                  <a:gd name="T112" fmla="*/ 34 w 39"/>
                  <a:gd name="T113" fmla="*/ 30 h 47"/>
                  <a:gd name="T114" fmla="*/ 29 w 39"/>
                  <a:gd name="T115" fmla="*/ 30 h 47"/>
                  <a:gd name="T116" fmla="*/ 35 w 39"/>
                  <a:gd name="T117" fmla="*/ 38 h 47"/>
                  <a:gd name="T118" fmla="*/ 30 w 39"/>
                  <a:gd name="T119" fmla="*/ 37 h 47"/>
                  <a:gd name="T120" fmla="*/ 30 w 39"/>
                  <a:gd name="T121" fmla="*/ 34 h 47"/>
                  <a:gd name="T122" fmla="*/ 35 w 39"/>
                  <a:gd name="T123" fmla="*/ 34 h 47"/>
                  <a:gd name="T124" fmla="*/ 35 w 39"/>
                  <a:gd name="T125" fmla="*/ 38 h 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9" h="47">
                    <a:moveTo>
                      <a:pt x="35" y="8"/>
                    </a:moveTo>
                    <a:cubicBezTo>
                      <a:pt x="35" y="3"/>
                      <a:pt x="30" y="0"/>
                      <a:pt x="25" y="0"/>
                    </a:cubicBezTo>
                    <a:cubicBezTo>
                      <a:pt x="9" y="3"/>
                      <a:pt x="9" y="3"/>
                      <a:pt x="9" y="3"/>
                    </a:cubicBezTo>
                    <a:cubicBezTo>
                      <a:pt x="4" y="3"/>
                      <a:pt x="0" y="8"/>
                      <a:pt x="1" y="13"/>
                    </a:cubicBezTo>
                    <a:cubicBezTo>
                      <a:pt x="4" y="39"/>
                      <a:pt x="4" y="39"/>
                      <a:pt x="4" y="39"/>
                    </a:cubicBezTo>
                    <a:cubicBezTo>
                      <a:pt x="5" y="43"/>
                      <a:pt x="9" y="47"/>
                      <a:pt x="14" y="46"/>
                    </a:cubicBezTo>
                    <a:cubicBezTo>
                      <a:pt x="31" y="44"/>
                      <a:pt x="31" y="44"/>
                      <a:pt x="31" y="44"/>
                    </a:cubicBezTo>
                    <a:cubicBezTo>
                      <a:pt x="36" y="43"/>
                      <a:pt x="39" y="39"/>
                      <a:pt x="39" y="34"/>
                    </a:cubicBezTo>
                    <a:lnTo>
                      <a:pt x="35" y="8"/>
                    </a:lnTo>
                    <a:close/>
                    <a:moveTo>
                      <a:pt x="4" y="12"/>
                    </a:moveTo>
                    <a:cubicBezTo>
                      <a:pt x="4" y="9"/>
                      <a:pt x="6" y="6"/>
                      <a:pt x="9" y="6"/>
                    </a:cubicBezTo>
                    <a:cubicBezTo>
                      <a:pt x="26" y="4"/>
                      <a:pt x="26" y="4"/>
                      <a:pt x="26" y="4"/>
                    </a:cubicBezTo>
                    <a:cubicBezTo>
                      <a:pt x="29" y="3"/>
                      <a:pt x="31" y="5"/>
                      <a:pt x="32" y="8"/>
                    </a:cubicBezTo>
                    <a:cubicBezTo>
                      <a:pt x="32" y="11"/>
                      <a:pt x="32" y="11"/>
                      <a:pt x="32" y="11"/>
                    </a:cubicBezTo>
                    <a:cubicBezTo>
                      <a:pt x="33" y="14"/>
                      <a:pt x="30" y="17"/>
                      <a:pt x="27" y="17"/>
                    </a:cubicBezTo>
                    <a:cubicBezTo>
                      <a:pt x="11" y="19"/>
                      <a:pt x="11" y="19"/>
                      <a:pt x="11" y="19"/>
                    </a:cubicBezTo>
                    <a:cubicBezTo>
                      <a:pt x="8" y="20"/>
                      <a:pt x="5" y="17"/>
                      <a:pt x="5" y="14"/>
                    </a:cubicBezTo>
                    <a:lnTo>
                      <a:pt x="4" y="12"/>
                    </a:lnTo>
                    <a:close/>
                    <a:moveTo>
                      <a:pt x="6" y="23"/>
                    </a:moveTo>
                    <a:cubicBezTo>
                      <a:pt x="6" y="23"/>
                      <a:pt x="6" y="22"/>
                      <a:pt x="6" y="22"/>
                    </a:cubicBezTo>
                    <a:cubicBezTo>
                      <a:pt x="10" y="22"/>
                      <a:pt x="10" y="22"/>
                      <a:pt x="10" y="22"/>
                    </a:cubicBezTo>
                    <a:cubicBezTo>
                      <a:pt x="11" y="22"/>
                      <a:pt x="11" y="22"/>
                      <a:pt x="11" y="23"/>
                    </a:cubicBezTo>
                    <a:cubicBezTo>
                      <a:pt x="12" y="25"/>
                      <a:pt x="12" y="25"/>
                      <a:pt x="12" y="25"/>
                    </a:cubicBezTo>
                    <a:cubicBezTo>
                      <a:pt x="12" y="26"/>
                      <a:pt x="11" y="26"/>
                      <a:pt x="11" y="26"/>
                    </a:cubicBezTo>
                    <a:cubicBezTo>
                      <a:pt x="7" y="27"/>
                      <a:pt x="7" y="27"/>
                      <a:pt x="7" y="27"/>
                    </a:cubicBezTo>
                    <a:cubicBezTo>
                      <a:pt x="7" y="27"/>
                      <a:pt x="6" y="26"/>
                      <a:pt x="6" y="26"/>
                    </a:cubicBezTo>
                    <a:lnTo>
                      <a:pt x="6" y="23"/>
                    </a:lnTo>
                    <a:close/>
                    <a:moveTo>
                      <a:pt x="7" y="30"/>
                    </a:moveTo>
                    <a:cubicBezTo>
                      <a:pt x="7" y="30"/>
                      <a:pt x="7" y="30"/>
                      <a:pt x="7" y="29"/>
                    </a:cubicBezTo>
                    <a:cubicBezTo>
                      <a:pt x="11" y="29"/>
                      <a:pt x="11" y="29"/>
                      <a:pt x="11" y="29"/>
                    </a:cubicBezTo>
                    <a:cubicBezTo>
                      <a:pt x="12" y="29"/>
                      <a:pt x="12" y="29"/>
                      <a:pt x="12" y="30"/>
                    </a:cubicBezTo>
                    <a:cubicBezTo>
                      <a:pt x="13" y="32"/>
                      <a:pt x="13" y="32"/>
                      <a:pt x="13" y="32"/>
                    </a:cubicBezTo>
                    <a:cubicBezTo>
                      <a:pt x="13" y="33"/>
                      <a:pt x="12" y="33"/>
                      <a:pt x="12" y="33"/>
                    </a:cubicBezTo>
                    <a:cubicBezTo>
                      <a:pt x="8" y="34"/>
                      <a:pt x="8" y="34"/>
                      <a:pt x="8" y="34"/>
                    </a:cubicBezTo>
                    <a:cubicBezTo>
                      <a:pt x="7" y="34"/>
                      <a:pt x="7" y="34"/>
                      <a:pt x="7" y="33"/>
                    </a:cubicBezTo>
                    <a:lnTo>
                      <a:pt x="7" y="30"/>
                    </a:lnTo>
                    <a:close/>
                    <a:moveTo>
                      <a:pt x="13" y="40"/>
                    </a:moveTo>
                    <a:cubicBezTo>
                      <a:pt x="9" y="41"/>
                      <a:pt x="9" y="41"/>
                      <a:pt x="9" y="41"/>
                    </a:cubicBezTo>
                    <a:cubicBezTo>
                      <a:pt x="8" y="41"/>
                      <a:pt x="8" y="41"/>
                      <a:pt x="8" y="40"/>
                    </a:cubicBezTo>
                    <a:cubicBezTo>
                      <a:pt x="8" y="38"/>
                      <a:pt x="8" y="38"/>
                      <a:pt x="8" y="38"/>
                    </a:cubicBezTo>
                    <a:cubicBezTo>
                      <a:pt x="7" y="37"/>
                      <a:pt x="8" y="37"/>
                      <a:pt x="8" y="37"/>
                    </a:cubicBezTo>
                    <a:cubicBezTo>
                      <a:pt x="12" y="36"/>
                      <a:pt x="12" y="36"/>
                      <a:pt x="12" y="36"/>
                    </a:cubicBezTo>
                    <a:cubicBezTo>
                      <a:pt x="13" y="36"/>
                      <a:pt x="13" y="36"/>
                      <a:pt x="13" y="37"/>
                    </a:cubicBezTo>
                    <a:cubicBezTo>
                      <a:pt x="14" y="39"/>
                      <a:pt x="14" y="39"/>
                      <a:pt x="14" y="39"/>
                    </a:cubicBezTo>
                    <a:cubicBezTo>
                      <a:pt x="14" y="40"/>
                      <a:pt x="13" y="40"/>
                      <a:pt x="13" y="40"/>
                    </a:cubicBezTo>
                    <a:close/>
                    <a:moveTo>
                      <a:pt x="13" y="22"/>
                    </a:moveTo>
                    <a:cubicBezTo>
                      <a:pt x="13" y="22"/>
                      <a:pt x="13" y="21"/>
                      <a:pt x="14" y="21"/>
                    </a:cubicBezTo>
                    <a:cubicBezTo>
                      <a:pt x="18" y="21"/>
                      <a:pt x="18" y="21"/>
                      <a:pt x="18" y="21"/>
                    </a:cubicBezTo>
                    <a:cubicBezTo>
                      <a:pt x="18" y="21"/>
                      <a:pt x="19" y="21"/>
                      <a:pt x="19" y="22"/>
                    </a:cubicBezTo>
                    <a:cubicBezTo>
                      <a:pt x="19" y="24"/>
                      <a:pt x="19" y="24"/>
                      <a:pt x="19" y="24"/>
                    </a:cubicBezTo>
                    <a:cubicBezTo>
                      <a:pt x="19" y="25"/>
                      <a:pt x="19" y="25"/>
                      <a:pt x="18" y="25"/>
                    </a:cubicBezTo>
                    <a:cubicBezTo>
                      <a:pt x="14" y="26"/>
                      <a:pt x="14" y="26"/>
                      <a:pt x="14" y="26"/>
                    </a:cubicBezTo>
                    <a:cubicBezTo>
                      <a:pt x="14" y="26"/>
                      <a:pt x="13" y="25"/>
                      <a:pt x="13" y="25"/>
                    </a:cubicBezTo>
                    <a:lnTo>
                      <a:pt x="13" y="22"/>
                    </a:lnTo>
                    <a:close/>
                    <a:moveTo>
                      <a:pt x="14" y="30"/>
                    </a:moveTo>
                    <a:cubicBezTo>
                      <a:pt x="14" y="29"/>
                      <a:pt x="14" y="29"/>
                      <a:pt x="15" y="29"/>
                    </a:cubicBezTo>
                    <a:cubicBezTo>
                      <a:pt x="19" y="28"/>
                      <a:pt x="19" y="28"/>
                      <a:pt x="19" y="28"/>
                    </a:cubicBezTo>
                    <a:cubicBezTo>
                      <a:pt x="19" y="28"/>
                      <a:pt x="20" y="28"/>
                      <a:pt x="20" y="29"/>
                    </a:cubicBezTo>
                    <a:cubicBezTo>
                      <a:pt x="20" y="31"/>
                      <a:pt x="20" y="31"/>
                      <a:pt x="20" y="31"/>
                    </a:cubicBezTo>
                    <a:cubicBezTo>
                      <a:pt x="20" y="32"/>
                      <a:pt x="20" y="32"/>
                      <a:pt x="19" y="32"/>
                    </a:cubicBezTo>
                    <a:cubicBezTo>
                      <a:pt x="15" y="33"/>
                      <a:pt x="15" y="33"/>
                      <a:pt x="15" y="33"/>
                    </a:cubicBezTo>
                    <a:cubicBezTo>
                      <a:pt x="15" y="33"/>
                      <a:pt x="14" y="33"/>
                      <a:pt x="14" y="32"/>
                    </a:cubicBezTo>
                    <a:lnTo>
                      <a:pt x="14" y="30"/>
                    </a:lnTo>
                    <a:close/>
                    <a:moveTo>
                      <a:pt x="20" y="40"/>
                    </a:moveTo>
                    <a:cubicBezTo>
                      <a:pt x="16" y="40"/>
                      <a:pt x="16" y="40"/>
                      <a:pt x="16" y="40"/>
                    </a:cubicBezTo>
                    <a:cubicBezTo>
                      <a:pt x="16" y="40"/>
                      <a:pt x="15" y="40"/>
                      <a:pt x="15" y="39"/>
                    </a:cubicBezTo>
                    <a:cubicBezTo>
                      <a:pt x="15" y="37"/>
                      <a:pt x="15" y="37"/>
                      <a:pt x="15" y="37"/>
                    </a:cubicBezTo>
                    <a:cubicBezTo>
                      <a:pt x="15" y="36"/>
                      <a:pt x="15" y="36"/>
                      <a:pt x="16" y="36"/>
                    </a:cubicBezTo>
                    <a:cubicBezTo>
                      <a:pt x="20" y="35"/>
                      <a:pt x="20" y="35"/>
                      <a:pt x="20" y="35"/>
                    </a:cubicBezTo>
                    <a:cubicBezTo>
                      <a:pt x="20" y="35"/>
                      <a:pt x="20" y="35"/>
                      <a:pt x="21" y="36"/>
                    </a:cubicBezTo>
                    <a:cubicBezTo>
                      <a:pt x="21" y="39"/>
                      <a:pt x="21" y="39"/>
                      <a:pt x="21" y="39"/>
                    </a:cubicBezTo>
                    <a:cubicBezTo>
                      <a:pt x="21" y="39"/>
                      <a:pt x="21" y="39"/>
                      <a:pt x="20" y="40"/>
                    </a:cubicBezTo>
                    <a:close/>
                    <a:moveTo>
                      <a:pt x="20" y="21"/>
                    </a:moveTo>
                    <a:cubicBezTo>
                      <a:pt x="20" y="21"/>
                      <a:pt x="21" y="21"/>
                      <a:pt x="21" y="20"/>
                    </a:cubicBezTo>
                    <a:cubicBezTo>
                      <a:pt x="25" y="20"/>
                      <a:pt x="25" y="20"/>
                      <a:pt x="25" y="20"/>
                    </a:cubicBezTo>
                    <a:cubicBezTo>
                      <a:pt x="25" y="20"/>
                      <a:pt x="26" y="20"/>
                      <a:pt x="26" y="21"/>
                    </a:cubicBezTo>
                    <a:cubicBezTo>
                      <a:pt x="26" y="23"/>
                      <a:pt x="26" y="23"/>
                      <a:pt x="26" y="23"/>
                    </a:cubicBezTo>
                    <a:cubicBezTo>
                      <a:pt x="26" y="24"/>
                      <a:pt x="26" y="24"/>
                      <a:pt x="26" y="24"/>
                    </a:cubicBezTo>
                    <a:cubicBezTo>
                      <a:pt x="22" y="25"/>
                      <a:pt x="22" y="25"/>
                      <a:pt x="22" y="25"/>
                    </a:cubicBezTo>
                    <a:cubicBezTo>
                      <a:pt x="21" y="25"/>
                      <a:pt x="21" y="24"/>
                      <a:pt x="21" y="24"/>
                    </a:cubicBezTo>
                    <a:lnTo>
                      <a:pt x="20" y="21"/>
                    </a:lnTo>
                    <a:close/>
                    <a:moveTo>
                      <a:pt x="21" y="29"/>
                    </a:moveTo>
                    <a:cubicBezTo>
                      <a:pt x="21" y="28"/>
                      <a:pt x="22" y="28"/>
                      <a:pt x="22" y="28"/>
                    </a:cubicBezTo>
                    <a:cubicBezTo>
                      <a:pt x="26" y="27"/>
                      <a:pt x="26" y="27"/>
                      <a:pt x="26" y="27"/>
                    </a:cubicBezTo>
                    <a:cubicBezTo>
                      <a:pt x="26" y="27"/>
                      <a:pt x="27" y="27"/>
                      <a:pt x="27" y="28"/>
                    </a:cubicBezTo>
                    <a:cubicBezTo>
                      <a:pt x="27" y="30"/>
                      <a:pt x="27" y="30"/>
                      <a:pt x="27" y="30"/>
                    </a:cubicBezTo>
                    <a:cubicBezTo>
                      <a:pt x="27" y="31"/>
                      <a:pt x="27" y="31"/>
                      <a:pt x="26" y="31"/>
                    </a:cubicBezTo>
                    <a:cubicBezTo>
                      <a:pt x="23" y="32"/>
                      <a:pt x="23" y="32"/>
                      <a:pt x="23" y="32"/>
                    </a:cubicBezTo>
                    <a:cubicBezTo>
                      <a:pt x="22" y="32"/>
                      <a:pt x="22" y="32"/>
                      <a:pt x="22" y="31"/>
                    </a:cubicBezTo>
                    <a:lnTo>
                      <a:pt x="21" y="29"/>
                    </a:lnTo>
                    <a:close/>
                    <a:moveTo>
                      <a:pt x="27" y="39"/>
                    </a:moveTo>
                    <a:cubicBezTo>
                      <a:pt x="23" y="39"/>
                      <a:pt x="23" y="39"/>
                      <a:pt x="23" y="39"/>
                    </a:cubicBezTo>
                    <a:cubicBezTo>
                      <a:pt x="23" y="39"/>
                      <a:pt x="23" y="39"/>
                      <a:pt x="22" y="38"/>
                    </a:cubicBezTo>
                    <a:cubicBezTo>
                      <a:pt x="22" y="36"/>
                      <a:pt x="22" y="36"/>
                      <a:pt x="22" y="36"/>
                    </a:cubicBezTo>
                    <a:cubicBezTo>
                      <a:pt x="22" y="35"/>
                      <a:pt x="22" y="35"/>
                      <a:pt x="23" y="35"/>
                    </a:cubicBezTo>
                    <a:cubicBezTo>
                      <a:pt x="27" y="34"/>
                      <a:pt x="27" y="34"/>
                      <a:pt x="27" y="34"/>
                    </a:cubicBezTo>
                    <a:cubicBezTo>
                      <a:pt x="27" y="34"/>
                      <a:pt x="28" y="35"/>
                      <a:pt x="28" y="35"/>
                    </a:cubicBezTo>
                    <a:cubicBezTo>
                      <a:pt x="28" y="38"/>
                      <a:pt x="28" y="38"/>
                      <a:pt x="28" y="38"/>
                    </a:cubicBezTo>
                    <a:cubicBezTo>
                      <a:pt x="28" y="38"/>
                      <a:pt x="28" y="38"/>
                      <a:pt x="27" y="39"/>
                    </a:cubicBezTo>
                    <a:close/>
                    <a:moveTo>
                      <a:pt x="28" y="20"/>
                    </a:moveTo>
                    <a:cubicBezTo>
                      <a:pt x="28" y="20"/>
                      <a:pt x="28" y="20"/>
                      <a:pt x="28" y="20"/>
                    </a:cubicBezTo>
                    <a:cubicBezTo>
                      <a:pt x="32" y="19"/>
                      <a:pt x="32" y="19"/>
                      <a:pt x="32" y="19"/>
                    </a:cubicBezTo>
                    <a:cubicBezTo>
                      <a:pt x="33" y="19"/>
                      <a:pt x="33" y="19"/>
                      <a:pt x="33" y="20"/>
                    </a:cubicBezTo>
                    <a:cubicBezTo>
                      <a:pt x="34" y="22"/>
                      <a:pt x="34" y="22"/>
                      <a:pt x="34" y="22"/>
                    </a:cubicBezTo>
                    <a:cubicBezTo>
                      <a:pt x="34" y="23"/>
                      <a:pt x="33" y="23"/>
                      <a:pt x="33" y="23"/>
                    </a:cubicBezTo>
                    <a:cubicBezTo>
                      <a:pt x="29" y="24"/>
                      <a:pt x="29" y="24"/>
                      <a:pt x="29" y="24"/>
                    </a:cubicBezTo>
                    <a:cubicBezTo>
                      <a:pt x="28" y="24"/>
                      <a:pt x="28" y="24"/>
                      <a:pt x="28" y="23"/>
                    </a:cubicBezTo>
                    <a:lnTo>
                      <a:pt x="28" y="20"/>
                    </a:lnTo>
                    <a:close/>
                    <a:moveTo>
                      <a:pt x="29" y="28"/>
                    </a:moveTo>
                    <a:cubicBezTo>
                      <a:pt x="28" y="27"/>
                      <a:pt x="29" y="27"/>
                      <a:pt x="29" y="27"/>
                    </a:cubicBezTo>
                    <a:cubicBezTo>
                      <a:pt x="33" y="26"/>
                      <a:pt x="33" y="26"/>
                      <a:pt x="33" y="26"/>
                    </a:cubicBezTo>
                    <a:cubicBezTo>
                      <a:pt x="34" y="26"/>
                      <a:pt x="34" y="26"/>
                      <a:pt x="34" y="27"/>
                    </a:cubicBezTo>
                    <a:cubicBezTo>
                      <a:pt x="35" y="29"/>
                      <a:pt x="35" y="29"/>
                      <a:pt x="35" y="29"/>
                    </a:cubicBezTo>
                    <a:cubicBezTo>
                      <a:pt x="35" y="30"/>
                      <a:pt x="34" y="30"/>
                      <a:pt x="34" y="30"/>
                    </a:cubicBezTo>
                    <a:cubicBezTo>
                      <a:pt x="30" y="31"/>
                      <a:pt x="30" y="31"/>
                      <a:pt x="30" y="31"/>
                    </a:cubicBezTo>
                    <a:cubicBezTo>
                      <a:pt x="29" y="31"/>
                      <a:pt x="29" y="31"/>
                      <a:pt x="29" y="30"/>
                    </a:cubicBezTo>
                    <a:lnTo>
                      <a:pt x="29" y="28"/>
                    </a:lnTo>
                    <a:close/>
                    <a:moveTo>
                      <a:pt x="35" y="38"/>
                    </a:moveTo>
                    <a:cubicBezTo>
                      <a:pt x="31" y="38"/>
                      <a:pt x="31" y="38"/>
                      <a:pt x="31" y="38"/>
                    </a:cubicBezTo>
                    <a:cubicBezTo>
                      <a:pt x="30" y="38"/>
                      <a:pt x="30" y="38"/>
                      <a:pt x="30" y="37"/>
                    </a:cubicBezTo>
                    <a:cubicBezTo>
                      <a:pt x="29" y="35"/>
                      <a:pt x="29" y="35"/>
                      <a:pt x="29" y="35"/>
                    </a:cubicBezTo>
                    <a:cubicBezTo>
                      <a:pt x="29" y="34"/>
                      <a:pt x="30" y="34"/>
                      <a:pt x="30" y="34"/>
                    </a:cubicBezTo>
                    <a:cubicBezTo>
                      <a:pt x="34" y="33"/>
                      <a:pt x="34" y="33"/>
                      <a:pt x="34" y="33"/>
                    </a:cubicBezTo>
                    <a:cubicBezTo>
                      <a:pt x="35" y="33"/>
                      <a:pt x="35" y="34"/>
                      <a:pt x="35" y="34"/>
                    </a:cubicBezTo>
                    <a:cubicBezTo>
                      <a:pt x="35" y="37"/>
                      <a:pt x="35" y="37"/>
                      <a:pt x="35" y="37"/>
                    </a:cubicBezTo>
                    <a:cubicBezTo>
                      <a:pt x="36" y="37"/>
                      <a:pt x="35" y="38"/>
                      <a:pt x="35" y="38"/>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02" name="Freeform 454"/>
              <p:cNvSpPr/>
              <p:nvPr/>
            </p:nvSpPr>
            <p:spPr bwMode="auto">
              <a:xfrm>
                <a:off x="4822" y="1632"/>
                <a:ext cx="21" cy="22"/>
              </a:xfrm>
              <a:custGeom>
                <a:gdLst>
                  <a:gd name="T0" fmla="*/ 9 w 11"/>
                  <a:gd name="T1" fmla="*/ 3 h 11"/>
                  <a:gd name="T2" fmla="*/ 7 w 11"/>
                  <a:gd name="T3" fmla="*/ 4 h 11"/>
                  <a:gd name="T4" fmla="*/ 7 w 11"/>
                  <a:gd name="T5" fmla="*/ 1 h 11"/>
                  <a:gd name="T6" fmla="*/ 5 w 11"/>
                  <a:gd name="T7" fmla="*/ 0 h 11"/>
                  <a:gd name="T8" fmla="*/ 4 w 11"/>
                  <a:gd name="T9" fmla="*/ 2 h 11"/>
                  <a:gd name="T10" fmla="*/ 4 w 11"/>
                  <a:gd name="T11" fmla="*/ 4 h 11"/>
                  <a:gd name="T12" fmla="*/ 2 w 11"/>
                  <a:gd name="T13" fmla="*/ 4 h 11"/>
                  <a:gd name="T14" fmla="*/ 1 w 11"/>
                  <a:gd name="T15" fmla="*/ 6 h 11"/>
                  <a:gd name="T16" fmla="*/ 2 w 11"/>
                  <a:gd name="T17" fmla="*/ 7 h 11"/>
                  <a:gd name="T18" fmla="*/ 5 w 11"/>
                  <a:gd name="T19" fmla="*/ 7 h 11"/>
                  <a:gd name="T20" fmla="*/ 5 w 11"/>
                  <a:gd name="T21" fmla="*/ 9 h 11"/>
                  <a:gd name="T22" fmla="*/ 7 w 11"/>
                  <a:gd name="T23" fmla="*/ 11 h 11"/>
                  <a:gd name="T24" fmla="*/ 8 w 11"/>
                  <a:gd name="T25" fmla="*/ 9 h 11"/>
                  <a:gd name="T26" fmla="*/ 8 w 11"/>
                  <a:gd name="T27" fmla="*/ 7 h 11"/>
                  <a:gd name="T28" fmla="*/ 10 w 11"/>
                  <a:gd name="T29" fmla="*/ 6 h 11"/>
                  <a:gd name="T30" fmla="*/ 11 w 11"/>
                  <a:gd name="T31" fmla="*/ 5 h 11"/>
                  <a:gd name="T32" fmla="*/ 9 w 11"/>
                  <a:gd name="T33" fmla="*/ 3 h 1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1" h="11">
                    <a:moveTo>
                      <a:pt x="9" y="3"/>
                    </a:moveTo>
                    <a:cubicBezTo>
                      <a:pt x="7" y="4"/>
                      <a:pt x="7" y="4"/>
                      <a:pt x="7" y="4"/>
                    </a:cubicBezTo>
                    <a:cubicBezTo>
                      <a:pt x="7" y="1"/>
                      <a:pt x="7" y="1"/>
                      <a:pt x="7" y="1"/>
                    </a:cubicBezTo>
                    <a:cubicBezTo>
                      <a:pt x="7" y="1"/>
                      <a:pt x="6" y="0"/>
                      <a:pt x="5" y="0"/>
                    </a:cubicBezTo>
                    <a:cubicBezTo>
                      <a:pt x="4" y="0"/>
                      <a:pt x="4" y="1"/>
                      <a:pt x="4" y="2"/>
                    </a:cubicBezTo>
                    <a:cubicBezTo>
                      <a:pt x="4" y="4"/>
                      <a:pt x="4" y="4"/>
                      <a:pt x="4" y="4"/>
                    </a:cubicBezTo>
                    <a:cubicBezTo>
                      <a:pt x="2" y="4"/>
                      <a:pt x="2" y="4"/>
                      <a:pt x="2" y="4"/>
                    </a:cubicBezTo>
                    <a:cubicBezTo>
                      <a:pt x="1" y="4"/>
                      <a:pt x="0" y="5"/>
                      <a:pt x="1" y="6"/>
                    </a:cubicBezTo>
                    <a:cubicBezTo>
                      <a:pt x="1" y="7"/>
                      <a:pt x="1" y="7"/>
                      <a:pt x="2" y="7"/>
                    </a:cubicBezTo>
                    <a:cubicBezTo>
                      <a:pt x="5" y="7"/>
                      <a:pt x="5" y="7"/>
                      <a:pt x="5" y="7"/>
                    </a:cubicBezTo>
                    <a:cubicBezTo>
                      <a:pt x="5" y="9"/>
                      <a:pt x="5" y="9"/>
                      <a:pt x="5" y="9"/>
                    </a:cubicBezTo>
                    <a:cubicBezTo>
                      <a:pt x="5" y="10"/>
                      <a:pt x="6" y="11"/>
                      <a:pt x="7" y="11"/>
                    </a:cubicBezTo>
                    <a:cubicBezTo>
                      <a:pt x="7" y="11"/>
                      <a:pt x="8" y="10"/>
                      <a:pt x="8" y="9"/>
                    </a:cubicBezTo>
                    <a:cubicBezTo>
                      <a:pt x="8" y="7"/>
                      <a:pt x="8" y="7"/>
                      <a:pt x="8" y="7"/>
                    </a:cubicBezTo>
                    <a:cubicBezTo>
                      <a:pt x="10" y="6"/>
                      <a:pt x="10" y="6"/>
                      <a:pt x="10" y="6"/>
                    </a:cubicBezTo>
                    <a:cubicBezTo>
                      <a:pt x="11" y="6"/>
                      <a:pt x="11" y="6"/>
                      <a:pt x="11" y="5"/>
                    </a:cubicBezTo>
                    <a:cubicBezTo>
                      <a:pt x="11" y="4"/>
                      <a:pt x="10" y="3"/>
                      <a:pt x="9" y="3"/>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03" name="Freeform 455"/>
              <p:cNvSpPr/>
              <p:nvPr/>
            </p:nvSpPr>
            <p:spPr bwMode="auto">
              <a:xfrm>
                <a:off x="4847" y="1636"/>
                <a:ext cx="21" cy="8"/>
              </a:xfrm>
              <a:custGeom>
                <a:gdLst>
                  <a:gd name="T0" fmla="*/ 9 w 11"/>
                  <a:gd name="T1" fmla="*/ 0 h 4"/>
                  <a:gd name="T2" fmla="*/ 1 w 11"/>
                  <a:gd name="T3" fmla="*/ 1 h 4"/>
                  <a:gd name="T4" fmla="*/ 0 w 11"/>
                  <a:gd name="T5" fmla="*/ 2 h 4"/>
                  <a:gd name="T6" fmla="*/ 2 w 11"/>
                  <a:gd name="T7" fmla="*/ 4 h 4"/>
                  <a:gd name="T8" fmla="*/ 9 w 11"/>
                  <a:gd name="T9" fmla="*/ 3 h 4"/>
                  <a:gd name="T10" fmla="*/ 11 w 11"/>
                  <a:gd name="T11" fmla="*/ 1 h 4"/>
                  <a:gd name="T12" fmla="*/ 9 w 11"/>
                  <a:gd name="T13" fmla="*/ 0 h 4"/>
                </a:gdLst>
                <a:cxnLst>
                  <a:cxn ang="0">
                    <a:pos x="T0" y="T1"/>
                  </a:cxn>
                  <a:cxn ang="0">
                    <a:pos x="T2" y="T3"/>
                  </a:cxn>
                  <a:cxn ang="0">
                    <a:pos x="T4" y="T5"/>
                  </a:cxn>
                  <a:cxn ang="0">
                    <a:pos x="T6" y="T7"/>
                  </a:cxn>
                  <a:cxn ang="0">
                    <a:pos x="T8" y="T9"/>
                  </a:cxn>
                  <a:cxn ang="0">
                    <a:pos x="T10" y="T11"/>
                  </a:cxn>
                  <a:cxn ang="0">
                    <a:pos x="T12" y="T13"/>
                  </a:cxn>
                </a:cxnLst>
                <a:rect l="0" t="0" r="r" b="b"/>
                <a:pathLst>
                  <a:path w="11" h="4">
                    <a:moveTo>
                      <a:pt x="9" y="0"/>
                    </a:moveTo>
                    <a:cubicBezTo>
                      <a:pt x="1" y="1"/>
                      <a:pt x="1" y="1"/>
                      <a:pt x="1" y="1"/>
                    </a:cubicBezTo>
                    <a:cubicBezTo>
                      <a:pt x="1" y="1"/>
                      <a:pt x="0" y="2"/>
                      <a:pt x="0" y="2"/>
                    </a:cubicBezTo>
                    <a:cubicBezTo>
                      <a:pt x="0" y="3"/>
                      <a:pt x="1" y="4"/>
                      <a:pt x="2" y="4"/>
                    </a:cubicBezTo>
                    <a:cubicBezTo>
                      <a:pt x="9" y="3"/>
                      <a:pt x="9" y="3"/>
                      <a:pt x="9" y="3"/>
                    </a:cubicBezTo>
                    <a:cubicBezTo>
                      <a:pt x="10" y="3"/>
                      <a:pt x="11" y="2"/>
                      <a:pt x="11" y="1"/>
                    </a:cubicBezTo>
                    <a:cubicBezTo>
                      <a:pt x="11" y="0"/>
                      <a:pt x="10" y="0"/>
                      <a:pt x="9"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04" name="Freeform 456"/>
              <p:cNvSpPr>
                <a:spLocks noEditPoints="1"/>
              </p:cNvSpPr>
              <p:nvPr/>
            </p:nvSpPr>
            <p:spPr bwMode="auto">
              <a:xfrm>
                <a:off x="4434" y="1270"/>
                <a:ext cx="39" cy="61"/>
              </a:xfrm>
              <a:custGeom>
                <a:gdLst>
                  <a:gd name="T0" fmla="*/ 15 w 20"/>
                  <a:gd name="T1" fmla="*/ 0 h 31"/>
                  <a:gd name="T2" fmla="*/ 5 w 20"/>
                  <a:gd name="T3" fmla="*/ 0 h 31"/>
                  <a:gd name="T4" fmla="*/ 0 w 20"/>
                  <a:gd name="T5" fmla="*/ 5 h 31"/>
                  <a:gd name="T6" fmla="*/ 0 w 20"/>
                  <a:gd name="T7" fmla="*/ 26 h 31"/>
                  <a:gd name="T8" fmla="*/ 5 w 20"/>
                  <a:gd name="T9" fmla="*/ 31 h 31"/>
                  <a:gd name="T10" fmla="*/ 15 w 20"/>
                  <a:gd name="T11" fmla="*/ 30 h 31"/>
                  <a:gd name="T12" fmla="*/ 20 w 20"/>
                  <a:gd name="T13" fmla="*/ 26 h 31"/>
                  <a:gd name="T14" fmla="*/ 19 w 20"/>
                  <a:gd name="T15" fmla="*/ 5 h 31"/>
                  <a:gd name="T16" fmla="*/ 15 w 20"/>
                  <a:gd name="T17" fmla="*/ 0 h 31"/>
                  <a:gd name="T18" fmla="*/ 18 w 20"/>
                  <a:gd name="T19" fmla="*/ 26 h 31"/>
                  <a:gd name="T20" fmla="*/ 15 w 20"/>
                  <a:gd name="T21" fmla="*/ 28 h 31"/>
                  <a:gd name="T22" fmla="*/ 5 w 20"/>
                  <a:gd name="T23" fmla="*/ 29 h 31"/>
                  <a:gd name="T24" fmla="*/ 3 w 20"/>
                  <a:gd name="T25" fmla="*/ 26 h 31"/>
                  <a:gd name="T26" fmla="*/ 2 w 20"/>
                  <a:gd name="T27" fmla="*/ 5 h 31"/>
                  <a:gd name="T28" fmla="*/ 5 w 20"/>
                  <a:gd name="T29" fmla="*/ 2 h 31"/>
                  <a:gd name="T30" fmla="*/ 15 w 20"/>
                  <a:gd name="T31" fmla="*/ 2 h 31"/>
                  <a:gd name="T32" fmla="*/ 17 w 20"/>
                  <a:gd name="T33" fmla="*/ 5 h 31"/>
                  <a:gd name="T34" fmla="*/ 18 w 20"/>
                  <a:gd name="T35" fmla="*/ 26 h 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0" h="31">
                    <a:moveTo>
                      <a:pt x="15" y="0"/>
                    </a:moveTo>
                    <a:cubicBezTo>
                      <a:pt x="5" y="0"/>
                      <a:pt x="5" y="0"/>
                      <a:pt x="5" y="0"/>
                    </a:cubicBezTo>
                    <a:cubicBezTo>
                      <a:pt x="2" y="0"/>
                      <a:pt x="0" y="3"/>
                      <a:pt x="0" y="5"/>
                    </a:cubicBezTo>
                    <a:cubicBezTo>
                      <a:pt x="0" y="26"/>
                      <a:pt x="0" y="26"/>
                      <a:pt x="0" y="26"/>
                    </a:cubicBezTo>
                    <a:cubicBezTo>
                      <a:pt x="1" y="29"/>
                      <a:pt x="3" y="31"/>
                      <a:pt x="5" y="31"/>
                    </a:cubicBezTo>
                    <a:cubicBezTo>
                      <a:pt x="15" y="30"/>
                      <a:pt x="15" y="30"/>
                      <a:pt x="15" y="30"/>
                    </a:cubicBezTo>
                    <a:cubicBezTo>
                      <a:pt x="18" y="30"/>
                      <a:pt x="20" y="28"/>
                      <a:pt x="20" y="26"/>
                    </a:cubicBezTo>
                    <a:cubicBezTo>
                      <a:pt x="19" y="5"/>
                      <a:pt x="19" y="5"/>
                      <a:pt x="19" y="5"/>
                    </a:cubicBezTo>
                    <a:cubicBezTo>
                      <a:pt x="19" y="2"/>
                      <a:pt x="17" y="0"/>
                      <a:pt x="15" y="0"/>
                    </a:cubicBezTo>
                    <a:close/>
                    <a:moveTo>
                      <a:pt x="18" y="26"/>
                    </a:moveTo>
                    <a:cubicBezTo>
                      <a:pt x="18" y="27"/>
                      <a:pt x="17" y="28"/>
                      <a:pt x="15" y="28"/>
                    </a:cubicBezTo>
                    <a:cubicBezTo>
                      <a:pt x="5" y="29"/>
                      <a:pt x="5" y="29"/>
                      <a:pt x="5" y="29"/>
                    </a:cubicBezTo>
                    <a:cubicBezTo>
                      <a:pt x="4" y="29"/>
                      <a:pt x="3" y="28"/>
                      <a:pt x="3" y="26"/>
                    </a:cubicBezTo>
                    <a:cubicBezTo>
                      <a:pt x="2" y="5"/>
                      <a:pt x="2" y="5"/>
                      <a:pt x="2" y="5"/>
                    </a:cubicBezTo>
                    <a:cubicBezTo>
                      <a:pt x="2" y="4"/>
                      <a:pt x="3" y="2"/>
                      <a:pt x="5" y="2"/>
                    </a:cubicBezTo>
                    <a:cubicBezTo>
                      <a:pt x="15" y="2"/>
                      <a:pt x="15" y="2"/>
                      <a:pt x="15" y="2"/>
                    </a:cubicBezTo>
                    <a:cubicBezTo>
                      <a:pt x="16" y="2"/>
                      <a:pt x="17" y="3"/>
                      <a:pt x="17" y="5"/>
                    </a:cubicBezTo>
                    <a:lnTo>
                      <a:pt x="18" y="26"/>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05" name="Freeform 457"/>
              <p:cNvSpPr/>
              <p:nvPr/>
            </p:nvSpPr>
            <p:spPr bwMode="auto">
              <a:xfrm>
                <a:off x="4450" y="1315"/>
                <a:ext cx="8" cy="8"/>
              </a:xfrm>
              <a:custGeom>
                <a:gdLst>
                  <a:gd name="T0" fmla="*/ 3 w 4"/>
                  <a:gd name="T1" fmla="*/ 0 h 4"/>
                  <a:gd name="T2" fmla="*/ 1 w 4"/>
                  <a:gd name="T3" fmla="*/ 0 h 4"/>
                  <a:gd name="T4" fmla="*/ 0 w 4"/>
                  <a:gd name="T5" fmla="*/ 1 h 4"/>
                  <a:gd name="T6" fmla="*/ 0 w 4"/>
                  <a:gd name="T7" fmla="*/ 3 h 4"/>
                  <a:gd name="T8" fmla="*/ 1 w 4"/>
                  <a:gd name="T9" fmla="*/ 4 h 4"/>
                  <a:gd name="T10" fmla="*/ 3 w 4"/>
                  <a:gd name="T11" fmla="*/ 4 h 4"/>
                  <a:gd name="T12" fmla="*/ 4 w 4"/>
                  <a:gd name="T13" fmla="*/ 3 h 4"/>
                  <a:gd name="T14" fmla="*/ 4 w 4"/>
                  <a:gd name="T15" fmla="*/ 1 h 4"/>
                  <a:gd name="T16" fmla="*/ 3 w 4"/>
                  <a:gd name="T17" fmla="*/ 0 h 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 h="4">
                    <a:moveTo>
                      <a:pt x="3" y="0"/>
                    </a:moveTo>
                    <a:cubicBezTo>
                      <a:pt x="1" y="0"/>
                      <a:pt x="1" y="0"/>
                      <a:pt x="1" y="0"/>
                    </a:cubicBezTo>
                    <a:cubicBezTo>
                      <a:pt x="1" y="0"/>
                      <a:pt x="0" y="1"/>
                      <a:pt x="0" y="1"/>
                    </a:cubicBezTo>
                    <a:cubicBezTo>
                      <a:pt x="0" y="3"/>
                      <a:pt x="0" y="3"/>
                      <a:pt x="0" y="3"/>
                    </a:cubicBezTo>
                    <a:cubicBezTo>
                      <a:pt x="0" y="4"/>
                      <a:pt x="1" y="4"/>
                      <a:pt x="1" y="4"/>
                    </a:cubicBezTo>
                    <a:cubicBezTo>
                      <a:pt x="3" y="4"/>
                      <a:pt x="3" y="4"/>
                      <a:pt x="3" y="4"/>
                    </a:cubicBezTo>
                    <a:cubicBezTo>
                      <a:pt x="4" y="4"/>
                      <a:pt x="4" y="4"/>
                      <a:pt x="4" y="3"/>
                    </a:cubicBezTo>
                    <a:cubicBezTo>
                      <a:pt x="4" y="1"/>
                      <a:pt x="4" y="1"/>
                      <a:pt x="4" y="1"/>
                    </a:cubicBezTo>
                    <a:cubicBezTo>
                      <a:pt x="4" y="1"/>
                      <a:pt x="4" y="0"/>
                      <a:pt x="3"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06" name="Freeform 458"/>
              <p:cNvSpPr/>
              <p:nvPr/>
            </p:nvSpPr>
            <p:spPr bwMode="auto">
              <a:xfrm>
                <a:off x="4440" y="1278"/>
                <a:ext cx="28" cy="35"/>
              </a:xfrm>
              <a:custGeom>
                <a:gdLst>
                  <a:gd name="T0" fmla="*/ 12 w 14"/>
                  <a:gd name="T1" fmla="*/ 0 h 18"/>
                  <a:gd name="T2" fmla="*/ 1 w 14"/>
                  <a:gd name="T3" fmla="*/ 0 h 18"/>
                  <a:gd name="T4" fmla="*/ 0 w 14"/>
                  <a:gd name="T5" fmla="*/ 1 h 18"/>
                  <a:gd name="T6" fmla="*/ 1 w 14"/>
                  <a:gd name="T7" fmla="*/ 17 h 18"/>
                  <a:gd name="T8" fmla="*/ 1 w 14"/>
                  <a:gd name="T9" fmla="*/ 18 h 18"/>
                  <a:gd name="T10" fmla="*/ 13 w 14"/>
                  <a:gd name="T11" fmla="*/ 18 h 18"/>
                  <a:gd name="T12" fmla="*/ 14 w 14"/>
                  <a:gd name="T13" fmla="*/ 17 h 18"/>
                  <a:gd name="T14" fmla="*/ 13 w 14"/>
                  <a:gd name="T15" fmla="*/ 1 h 18"/>
                  <a:gd name="T16" fmla="*/ 12 w 14"/>
                  <a:gd name="T17" fmla="*/ 0 h 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 h="18">
                    <a:moveTo>
                      <a:pt x="12" y="0"/>
                    </a:moveTo>
                    <a:cubicBezTo>
                      <a:pt x="1" y="0"/>
                      <a:pt x="1" y="0"/>
                      <a:pt x="1" y="0"/>
                    </a:cubicBezTo>
                    <a:cubicBezTo>
                      <a:pt x="1" y="0"/>
                      <a:pt x="0" y="1"/>
                      <a:pt x="0" y="1"/>
                    </a:cubicBezTo>
                    <a:cubicBezTo>
                      <a:pt x="1" y="17"/>
                      <a:pt x="1" y="17"/>
                      <a:pt x="1" y="17"/>
                    </a:cubicBezTo>
                    <a:cubicBezTo>
                      <a:pt x="1" y="18"/>
                      <a:pt x="1" y="18"/>
                      <a:pt x="1" y="18"/>
                    </a:cubicBezTo>
                    <a:cubicBezTo>
                      <a:pt x="13" y="18"/>
                      <a:pt x="13" y="18"/>
                      <a:pt x="13" y="18"/>
                    </a:cubicBezTo>
                    <a:cubicBezTo>
                      <a:pt x="13" y="18"/>
                      <a:pt x="14" y="17"/>
                      <a:pt x="14" y="17"/>
                    </a:cubicBezTo>
                    <a:cubicBezTo>
                      <a:pt x="13" y="1"/>
                      <a:pt x="13" y="1"/>
                      <a:pt x="13" y="1"/>
                    </a:cubicBezTo>
                    <a:cubicBezTo>
                      <a:pt x="13" y="0"/>
                      <a:pt x="13" y="0"/>
                      <a:pt x="12"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07" name="Freeform 459"/>
              <p:cNvSpPr>
                <a:spLocks noEditPoints="1"/>
              </p:cNvSpPr>
              <p:nvPr/>
            </p:nvSpPr>
            <p:spPr bwMode="auto">
              <a:xfrm>
                <a:off x="4344" y="918"/>
                <a:ext cx="55" cy="67"/>
              </a:xfrm>
              <a:custGeom>
                <a:gdLst>
                  <a:gd name="T0" fmla="*/ 24 w 28"/>
                  <a:gd name="T1" fmla="*/ 5 h 34"/>
                  <a:gd name="T2" fmla="*/ 15 w 28"/>
                  <a:gd name="T3" fmla="*/ 1 h 34"/>
                  <a:gd name="T4" fmla="*/ 9 w 28"/>
                  <a:gd name="T5" fmla="*/ 4 h 34"/>
                  <a:gd name="T6" fmla="*/ 1 w 28"/>
                  <a:gd name="T7" fmla="*/ 23 h 34"/>
                  <a:gd name="T8" fmla="*/ 3 w 28"/>
                  <a:gd name="T9" fmla="*/ 29 h 34"/>
                  <a:gd name="T10" fmla="*/ 12 w 28"/>
                  <a:gd name="T11" fmla="*/ 33 h 34"/>
                  <a:gd name="T12" fmla="*/ 19 w 28"/>
                  <a:gd name="T13" fmla="*/ 31 h 34"/>
                  <a:gd name="T14" fmla="*/ 27 w 28"/>
                  <a:gd name="T15" fmla="*/ 11 h 34"/>
                  <a:gd name="T16" fmla="*/ 24 w 28"/>
                  <a:gd name="T17" fmla="*/ 5 h 34"/>
                  <a:gd name="T18" fmla="*/ 17 w 28"/>
                  <a:gd name="T19" fmla="*/ 30 h 34"/>
                  <a:gd name="T20" fmla="*/ 13 w 28"/>
                  <a:gd name="T21" fmla="*/ 31 h 34"/>
                  <a:gd name="T22" fmla="*/ 4 w 28"/>
                  <a:gd name="T23" fmla="*/ 27 h 34"/>
                  <a:gd name="T24" fmla="*/ 3 w 28"/>
                  <a:gd name="T25" fmla="*/ 24 h 34"/>
                  <a:gd name="T26" fmla="*/ 11 w 28"/>
                  <a:gd name="T27" fmla="*/ 5 h 34"/>
                  <a:gd name="T28" fmla="*/ 14 w 28"/>
                  <a:gd name="T29" fmla="*/ 3 h 34"/>
                  <a:gd name="T30" fmla="*/ 24 w 28"/>
                  <a:gd name="T31" fmla="*/ 7 h 34"/>
                  <a:gd name="T32" fmla="*/ 25 w 28"/>
                  <a:gd name="T33" fmla="*/ 11 h 34"/>
                  <a:gd name="T34" fmla="*/ 17 w 28"/>
                  <a:gd name="T35" fmla="*/ 30 h 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8" h="34">
                    <a:moveTo>
                      <a:pt x="24" y="5"/>
                    </a:moveTo>
                    <a:cubicBezTo>
                      <a:pt x="15" y="1"/>
                      <a:pt x="15" y="1"/>
                      <a:pt x="15" y="1"/>
                    </a:cubicBezTo>
                    <a:cubicBezTo>
                      <a:pt x="13" y="0"/>
                      <a:pt x="10" y="1"/>
                      <a:pt x="9" y="4"/>
                    </a:cubicBezTo>
                    <a:cubicBezTo>
                      <a:pt x="1" y="23"/>
                      <a:pt x="1" y="23"/>
                      <a:pt x="1" y="23"/>
                    </a:cubicBezTo>
                    <a:cubicBezTo>
                      <a:pt x="0" y="25"/>
                      <a:pt x="1" y="28"/>
                      <a:pt x="3" y="29"/>
                    </a:cubicBezTo>
                    <a:cubicBezTo>
                      <a:pt x="12" y="33"/>
                      <a:pt x="12" y="33"/>
                      <a:pt x="12" y="33"/>
                    </a:cubicBezTo>
                    <a:cubicBezTo>
                      <a:pt x="15" y="34"/>
                      <a:pt x="18" y="33"/>
                      <a:pt x="19" y="31"/>
                    </a:cubicBezTo>
                    <a:cubicBezTo>
                      <a:pt x="27" y="11"/>
                      <a:pt x="27" y="11"/>
                      <a:pt x="27" y="11"/>
                    </a:cubicBezTo>
                    <a:cubicBezTo>
                      <a:pt x="28" y="9"/>
                      <a:pt x="27" y="6"/>
                      <a:pt x="24" y="5"/>
                    </a:cubicBezTo>
                    <a:close/>
                    <a:moveTo>
                      <a:pt x="17" y="30"/>
                    </a:moveTo>
                    <a:cubicBezTo>
                      <a:pt x="16" y="31"/>
                      <a:pt x="15" y="32"/>
                      <a:pt x="13" y="31"/>
                    </a:cubicBezTo>
                    <a:cubicBezTo>
                      <a:pt x="4" y="27"/>
                      <a:pt x="4" y="27"/>
                      <a:pt x="4" y="27"/>
                    </a:cubicBezTo>
                    <a:cubicBezTo>
                      <a:pt x="3" y="27"/>
                      <a:pt x="2" y="25"/>
                      <a:pt x="3" y="24"/>
                    </a:cubicBezTo>
                    <a:cubicBezTo>
                      <a:pt x="11" y="5"/>
                      <a:pt x="11" y="5"/>
                      <a:pt x="11" y="5"/>
                    </a:cubicBezTo>
                    <a:cubicBezTo>
                      <a:pt x="11" y="3"/>
                      <a:pt x="13" y="3"/>
                      <a:pt x="14" y="3"/>
                    </a:cubicBezTo>
                    <a:cubicBezTo>
                      <a:pt x="24" y="7"/>
                      <a:pt x="24" y="7"/>
                      <a:pt x="24" y="7"/>
                    </a:cubicBezTo>
                    <a:cubicBezTo>
                      <a:pt x="25" y="8"/>
                      <a:pt x="26" y="9"/>
                      <a:pt x="25" y="11"/>
                    </a:cubicBezTo>
                    <a:lnTo>
                      <a:pt x="17" y="30"/>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08" name="Freeform 460"/>
              <p:cNvSpPr/>
              <p:nvPr/>
            </p:nvSpPr>
            <p:spPr bwMode="auto">
              <a:xfrm>
                <a:off x="4360" y="965"/>
                <a:ext cx="8" cy="8"/>
              </a:xfrm>
              <a:custGeom>
                <a:gdLst>
                  <a:gd name="T0" fmla="*/ 4 w 4"/>
                  <a:gd name="T1" fmla="*/ 1 h 4"/>
                  <a:gd name="T2" fmla="*/ 2 w 4"/>
                  <a:gd name="T3" fmla="*/ 0 h 4"/>
                  <a:gd name="T4" fmla="*/ 1 w 4"/>
                  <a:gd name="T5" fmla="*/ 1 h 4"/>
                  <a:gd name="T6" fmla="*/ 0 w 4"/>
                  <a:gd name="T7" fmla="*/ 2 h 4"/>
                  <a:gd name="T8" fmla="*/ 0 w 4"/>
                  <a:gd name="T9" fmla="*/ 3 h 4"/>
                  <a:gd name="T10" fmla="*/ 2 w 4"/>
                  <a:gd name="T11" fmla="*/ 4 h 4"/>
                  <a:gd name="T12" fmla="*/ 3 w 4"/>
                  <a:gd name="T13" fmla="*/ 4 h 4"/>
                  <a:gd name="T14" fmla="*/ 4 w 4"/>
                  <a:gd name="T15" fmla="*/ 2 h 4"/>
                  <a:gd name="T16" fmla="*/ 4 w 4"/>
                  <a:gd name="T17" fmla="*/ 1 h 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 h="4">
                    <a:moveTo>
                      <a:pt x="4" y="1"/>
                    </a:moveTo>
                    <a:cubicBezTo>
                      <a:pt x="2" y="0"/>
                      <a:pt x="2" y="0"/>
                      <a:pt x="2" y="0"/>
                    </a:cubicBezTo>
                    <a:cubicBezTo>
                      <a:pt x="1" y="0"/>
                      <a:pt x="1" y="0"/>
                      <a:pt x="1" y="1"/>
                    </a:cubicBezTo>
                    <a:cubicBezTo>
                      <a:pt x="0" y="2"/>
                      <a:pt x="0" y="2"/>
                      <a:pt x="0" y="2"/>
                    </a:cubicBezTo>
                    <a:cubicBezTo>
                      <a:pt x="0" y="3"/>
                      <a:pt x="0" y="3"/>
                      <a:pt x="0" y="3"/>
                    </a:cubicBezTo>
                    <a:cubicBezTo>
                      <a:pt x="2" y="4"/>
                      <a:pt x="2" y="4"/>
                      <a:pt x="2" y="4"/>
                    </a:cubicBezTo>
                    <a:cubicBezTo>
                      <a:pt x="3" y="4"/>
                      <a:pt x="3" y="4"/>
                      <a:pt x="3" y="4"/>
                    </a:cubicBezTo>
                    <a:cubicBezTo>
                      <a:pt x="4" y="2"/>
                      <a:pt x="4" y="2"/>
                      <a:pt x="4" y="2"/>
                    </a:cubicBezTo>
                    <a:cubicBezTo>
                      <a:pt x="4" y="2"/>
                      <a:pt x="4" y="1"/>
                      <a:pt x="4" y="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09" name="Freeform 461"/>
              <p:cNvSpPr/>
              <p:nvPr/>
            </p:nvSpPr>
            <p:spPr bwMode="auto">
              <a:xfrm>
                <a:off x="4354" y="928"/>
                <a:ext cx="37" cy="41"/>
              </a:xfrm>
              <a:custGeom>
                <a:gdLst>
                  <a:gd name="T0" fmla="*/ 18 w 19"/>
                  <a:gd name="T1" fmla="*/ 4 h 21"/>
                  <a:gd name="T2" fmla="*/ 8 w 19"/>
                  <a:gd name="T3" fmla="*/ 0 h 21"/>
                  <a:gd name="T4" fmla="*/ 7 w 19"/>
                  <a:gd name="T5" fmla="*/ 0 h 21"/>
                  <a:gd name="T6" fmla="*/ 1 w 19"/>
                  <a:gd name="T7" fmla="*/ 15 h 21"/>
                  <a:gd name="T8" fmla="*/ 1 w 19"/>
                  <a:gd name="T9" fmla="*/ 16 h 21"/>
                  <a:gd name="T10" fmla="*/ 11 w 19"/>
                  <a:gd name="T11" fmla="*/ 20 h 21"/>
                  <a:gd name="T12" fmla="*/ 12 w 19"/>
                  <a:gd name="T13" fmla="*/ 20 h 21"/>
                  <a:gd name="T14" fmla="*/ 19 w 19"/>
                  <a:gd name="T15" fmla="*/ 5 h 21"/>
                  <a:gd name="T16" fmla="*/ 18 w 19"/>
                  <a:gd name="T17" fmla="*/ 4 h 2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 h="21">
                    <a:moveTo>
                      <a:pt x="18" y="4"/>
                    </a:moveTo>
                    <a:cubicBezTo>
                      <a:pt x="8" y="0"/>
                      <a:pt x="8" y="0"/>
                      <a:pt x="8" y="0"/>
                    </a:cubicBezTo>
                    <a:cubicBezTo>
                      <a:pt x="7" y="0"/>
                      <a:pt x="7" y="0"/>
                      <a:pt x="7" y="0"/>
                    </a:cubicBezTo>
                    <a:cubicBezTo>
                      <a:pt x="1" y="15"/>
                      <a:pt x="1" y="15"/>
                      <a:pt x="1" y="15"/>
                    </a:cubicBezTo>
                    <a:cubicBezTo>
                      <a:pt x="0" y="15"/>
                      <a:pt x="1" y="16"/>
                      <a:pt x="1" y="16"/>
                    </a:cubicBezTo>
                    <a:cubicBezTo>
                      <a:pt x="11" y="20"/>
                      <a:pt x="11" y="20"/>
                      <a:pt x="11" y="20"/>
                    </a:cubicBezTo>
                    <a:cubicBezTo>
                      <a:pt x="12" y="21"/>
                      <a:pt x="12" y="20"/>
                      <a:pt x="12" y="20"/>
                    </a:cubicBezTo>
                    <a:cubicBezTo>
                      <a:pt x="19" y="5"/>
                      <a:pt x="19" y="5"/>
                      <a:pt x="19" y="5"/>
                    </a:cubicBezTo>
                    <a:cubicBezTo>
                      <a:pt x="19" y="5"/>
                      <a:pt x="19" y="4"/>
                      <a:pt x="18" y="4"/>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10" name="Freeform 462"/>
              <p:cNvSpPr>
                <a:spLocks noEditPoints="1"/>
              </p:cNvSpPr>
              <p:nvPr/>
            </p:nvSpPr>
            <p:spPr bwMode="auto">
              <a:xfrm>
                <a:off x="3701" y="2751"/>
                <a:ext cx="94" cy="127"/>
              </a:xfrm>
              <a:custGeom>
                <a:gdLst>
                  <a:gd name="T0" fmla="*/ 34 w 48"/>
                  <a:gd name="T1" fmla="*/ 20 h 65"/>
                  <a:gd name="T2" fmla="*/ 41 w 48"/>
                  <a:gd name="T3" fmla="*/ 11 h 65"/>
                  <a:gd name="T4" fmla="*/ 32 w 48"/>
                  <a:gd name="T5" fmla="*/ 0 h 65"/>
                  <a:gd name="T6" fmla="*/ 16 w 48"/>
                  <a:gd name="T7" fmla="*/ 0 h 65"/>
                  <a:gd name="T8" fmla="*/ 7 w 48"/>
                  <a:gd name="T9" fmla="*/ 11 h 65"/>
                  <a:gd name="T10" fmla="*/ 14 w 48"/>
                  <a:gd name="T11" fmla="*/ 19 h 65"/>
                  <a:gd name="T12" fmla="*/ 0 w 48"/>
                  <a:gd name="T13" fmla="*/ 42 h 65"/>
                  <a:gd name="T14" fmla="*/ 24 w 48"/>
                  <a:gd name="T15" fmla="*/ 65 h 65"/>
                  <a:gd name="T16" fmla="*/ 48 w 48"/>
                  <a:gd name="T17" fmla="*/ 41 h 65"/>
                  <a:gd name="T18" fmla="*/ 34 w 48"/>
                  <a:gd name="T19" fmla="*/ 20 h 65"/>
                  <a:gd name="T20" fmla="*/ 29 w 48"/>
                  <a:gd name="T21" fmla="*/ 3 h 65"/>
                  <a:gd name="T22" fmla="*/ 34 w 48"/>
                  <a:gd name="T23" fmla="*/ 11 h 65"/>
                  <a:gd name="T24" fmla="*/ 29 w 48"/>
                  <a:gd name="T25" fmla="*/ 11 h 65"/>
                  <a:gd name="T26" fmla="*/ 29 w 48"/>
                  <a:gd name="T27" fmla="*/ 3 h 65"/>
                  <a:gd name="T28" fmla="*/ 12 w 48"/>
                  <a:gd name="T29" fmla="*/ 11 h 65"/>
                  <a:gd name="T30" fmla="*/ 17 w 48"/>
                  <a:gd name="T31" fmla="*/ 10 h 65"/>
                  <a:gd name="T32" fmla="*/ 18 w 48"/>
                  <a:gd name="T33" fmla="*/ 18 h 65"/>
                  <a:gd name="T34" fmla="*/ 12 w 48"/>
                  <a:gd name="T35" fmla="*/ 11 h 65"/>
                  <a:gd name="T36" fmla="*/ 24 w 48"/>
                  <a:gd name="T37" fmla="*/ 59 h 65"/>
                  <a:gd name="T38" fmla="*/ 6 w 48"/>
                  <a:gd name="T39" fmla="*/ 41 h 65"/>
                  <a:gd name="T40" fmla="*/ 23 w 48"/>
                  <a:gd name="T41" fmla="*/ 24 h 65"/>
                  <a:gd name="T42" fmla="*/ 41 w 48"/>
                  <a:gd name="T43" fmla="*/ 41 h 65"/>
                  <a:gd name="T44" fmla="*/ 24 w 48"/>
                  <a:gd name="T45" fmla="*/ 59 h 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48" h="65">
                    <a:moveTo>
                      <a:pt x="34" y="20"/>
                    </a:moveTo>
                    <a:cubicBezTo>
                      <a:pt x="41" y="11"/>
                      <a:pt x="41" y="11"/>
                      <a:pt x="41" y="11"/>
                    </a:cubicBezTo>
                    <a:cubicBezTo>
                      <a:pt x="32" y="0"/>
                      <a:pt x="32" y="0"/>
                      <a:pt x="32" y="0"/>
                    </a:cubicBezTo>
                    <a:cubicBezTo>
                      <a:pt x="16" y="0"/>
                      <a:pt x="16" y="0"/>
                      <a:pt x="16" y="0"/>
                    </a:cubicBezTo>
                    <a:cubicBezTo>
                      <a:pt x="7" y="11"/>
                      <a:pt x="7" y="11"/>
                      <a:pt x="7" y="11"/>
                    </a:cubicBezTo>
                    <a:cubicBezTo>
                      <a:pt x="14" y="19"/>
                      <a:pt x="14" y="19"/>
                      <a:pt x="14" y="19"/>
                    </a:cubicBezTo>
                    <a:cubicBezTo>
                      <a:pt x="6" y="23"/>
                      <a:pt x="0" y="32"/>
                      <a:pt x="0" y="42"/>
                    </a:cubicBezTo>
                    <a:cubicBezTo>
                      <a:pt x="0" y="55"/>
                      <a:pt x="11" y="65"/>
                      <a:pt x="24" y="65"/>
                    </a:cubicBezTo>
                    <a:cubicBezTo>
                      <a:pt x="37" y="65"/>
                      <a:pt x="48" y="54"/>
                      <a:pt x="48" y="41"/>
                    </a:cubicBezTo>
                    <a:cubicBezTo>
                      <a:pt x="48" y="31"/>
                      <a:pt x="42" y="23"/>
                      <a:pt x="34" y="20"/>
                    </a:cubicBezTo>
                    <a:close/>
                    <a:moveTo>
                      <a:pt x="29" y="3"/>
                    </a:moveTo>
                    <a:cubicBezTo>
                      <a:pt x="34" y="11"/>
                      <a:pt x="34" y="11"/>
                      <a:pt x="34" y="11"/>
                    </a:cubicBezTo>
                    <a:cubicBezTo>
                      <a:pt x="29" y="11"/>
                      <a:pt x="29" y="11"/>
                      <a:pt x="29" y="11"/>
                    </a:cubicBezTo>
                    <a:lnTo>
                      <a:pt x="29" y="3"/>
                    </a:lnTo>
                    <a:close/>
                    <a:moveTo>
                      <a:pt x="12" y="11"/>
                    </a:moveTo>
                    <a:cubicBezTo>
                      <a:pt x="17" y="10"/>
                      <a:pt x="17" y="10"/>
                      <a:pt x="17" y="10"/>
                    </a:cubicBezTo>
                    <a:cubicBezTo>
                      <a:pt x="18" y="18"/>
                      <a:pt x="18" y="18"/>
                      <a:pt x="18" y="18"/>
                    </a:cubicBezTo>
                    <a:lnTo>
                      <a:pt x="12" y="11"/>
                    </a:lnTo>
                    <a:close/>
                    <a:moveTo>
                      <a:pt x="24" y="59"/>
                    </a:moveTo>
                    <a:cubicBezTo>
                      <a:pt x="14" y="59"/>
                      <a:pt x="6" y="51"/>
                      <a:pt x="6" y="41"/>
                    </a:cubicBezTo>
                    <a:cubicBezTo>
                      <a:pt x="6" y="32"/>
                      <a:pt x="14" y="24"/>
                      <a:pt x="23" y="24"/>
                    </a:cubicBezTo>
                    <a:cubicBezTo>
                      <a:pt x="33" y="24"/>
                      <a:pt x="41" y="31"/>
                      <a:pt x="41" y="41"/>
                    </a:cubicBezTo>
                    <a:cubicBezTo>
                      <a:pt x="41" y="51"/>
                      <a:pt x="34" y="59"/>
                      <a:pt x="24" y="59"/>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11" name="Freeform 463"/>
              <p:cNvSpPr/>
              <p:nvPr/>
            </p:nvSpPr>
            <p:spPr bwMode="auto">
              <a:xfrm>
                <a:off x="4614" y="791"/>
                <a:ext cx="102" cy="215"/>
              </a:xfrm>
              <a:custGeom>
                <a:gdLst>
                  <a:gd name="T0" fmla="*/ 0 w 52"/>
                  <a:gd name="T1" fmla="*/ 0 h 110"/>
                  <a:gd name="T2" fmla="*/ 2 w 52"/>
                  <a:gd name="T3" fmla="*/ 110 h 110"/>
                  <a:gd name="T4" fmla="*/ 51 w 52"/>
                  <a:gd name="T5" fmla="*/ 54 h 110"/>
                  <a:gd name="T6" fmla="*/ 0 w 52"/>
                  <a:gd name="T7" fmla="*/ 0 h 110"/>
                </a:gdLst>
                <a:cxnLst>
                  <a:cxn ang="0">
                    <a:pos x="T0" y="T1"/>
                  </a:cxn>
                  <a:cxn ang="0">
                    <a:pos x="T2" y="T3"/>
                  </a:cxn>
                  <a:cxn ang="0">
                    <a:pos x="T4" y="T5"/>
                  </a:cxn>
                  <a:cxn ang="0">
                    <a:pos x="T6" y="T7"/>
                  </a:cxn>
                </a:cxnLst>
                <a:rect l="0" t="0" r="r" b="b"/>
                <a:pathLst>
                  <a:path w="52" h="110">
                    <a:moveTo>
                      <a:pt x="0" y="0"/>
                    </a:moveTo>
                    <a:cubicBezTo>
                      <a:pt x="2" y="110"/>
                      <a:pt x="2" y="110"/>
                      <a:pt x="2" y="110"/>
                    </a:cubicBezTo>
                    <a:cubicBezTo>
                      <a:pt x="30" y="107"/>
                      <a:pt x="52" y="83"/>
                      <a:pt x="51" y="54"/>
                    </a:cubicBezTo>
                    <a:cubicBezTo>
                      <a:pt x="51" y="25"/>
                      <a:pt x="28" y="2"/>
                      <a:pt x="0"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12" name="Freeform 464"/>
              <p:cNvSpPr/>
              <p:nvPr/>
            </p:nvSpPr>
            <p:spPr bwMode="auto">
              <a:xfrm>
                <a:off x="4499" y="791"/>
                <a:ext cx="100" cy="106"/>
              </a:xfrm>
              <a:custGeom>
                <a:gdLst>
                  <a:gd name="T0" fmla="*/ 51 w 51"/>
                  <a:gd name="T1" fmla="*/ 53 h 54"/>
                  <a:gd name="T2" fmla="*/ 49 w 51"/>
                  <a:gd name="T3" fmla="*/ 0 h 54"/>
                  <a:gd name="T4" fmla="*/ 0 w 51"/>
                  <a:gd name="T5" fmla="*/ 54 h 54"/>
                  <a:gd name="T6" fmla="*/ 51 w 51"/>
                  <a:gd name="T7" fmla="*/ 53 h 54"/>
                </a:gdLst>
                <a:cxnLst>
                  <a:cxn ang="0">
                    <a:pos x="T0" y="T1"/>
                  </a:cxn>
                  <a:cxn ang="0">
                    <a:pos x="T2" y="T3"/>
                  </a:cxn>
                  <a:cxn ang="0">
                    <a:pos x="T4" y="T5"/>
                  </a:cxn>
                  <a:cxn ang="0">
                    <a:pos x="T6" y="T7"/>
                  </a:cxn>
                </a:cxnLst>
                <a:rect l="0" t="0" r="r" b="b"/>
                <a:pathLst>
                  <a:path w="51" h="54">
                    <a:moveTo>
                      <a:pt x="51" y="53"/>
                    </a:moveTo>
                    <a:cubicBezTo>
                      <a:pt x="49" y="0"/>
                      <a:pt x="49" y="0"/>
                      <a:pt x="49" y="0"/>
                    </a:cubicBezTo>
                    <a:cubicBezTo>
                      <a:pt x="22" y="3"/>
                      <a:pt x="1" y="26"/>
                      <a:pt x="0" y="54"/>
                    </a:cubicBezTo>
                    <a:lnTo>
                      <a:pt x="51" y="53"/>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13" name="Freeform 465"/>
              <p:cNvSpPr/>
              <p:nvPr/>
            </p:nvSpPr>
            <p:spPr bwMode="auto">
              <a:xfrm>
                <a:off x="4501" y="912"/>
                <a:ext cx="100" cy="94"/>
              </a:xfrm>
              <a:custGeom>
                <a:gdLst>
                  <a:gd name="T0" fmla="*/ 0 w 51"/>
                  <a:gd name="T1" fmla="*/ 1 h 48"/>
                  <a:gd name="T2" fmla="*/ 51 w 51"/>
                  <a:gd name="T3" fmla="*/ 48 h 48"/>
                  <a:gd name="T4" fmla="*/ 50 w 51"/>
                  <a:gd name="T5" fmla="*/ 0 h 48"/>
                  <a:gd name="T6" fmla="*/ 0 w 51"/>
                  <a:gd name="T7" fmla="*/ 1 h 48"/>
                </a:gdLst>
                <a:cxnLst>
                  <a:cxn ang="0">
                    <a:pos x="T0" y="T1"/>
                  </a:cxn>
                  <a:cxn ang="0">
                    <a:pos x="T2" y="T3"/>
                  </a:cxn>
                  <a:cxn ang="0">
                    <a:pos x="T4" y="T5"/>
                  </a:cxn>
                  <a:cxn ang="0">
                    <a:pos x="T6" y="T7"/>
                  </a:cxn>
                </a:cxnLst>
                <a:rect l="0" t="0" r="r" b="b"/>
                <a:pathLst>
                  <a:path w="51" h="48">
                    <a:moveTo>
                      <a:pt x="0" y="1"/>
                    </a:moveTo>
                    <a:cubicBezTo>
                      <a:pt x="4" y="27"/>
                      <a:pt x="25" y="46"/>
                      <a:pt x="51" y="48"/>
                    </a:cubicBezTo>
                    <a:cubicBezTo>
                      <a:pt x="50" y="0"/>
                      <a:pt x="50" y="0"/>
                      <a:pt x="50" y="0"/>
                    </a:cubicBezTo>
                    <a:lnTo>
                      <a:pt x="0" y="1"/>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14" name="Freeform 466"/>
              <p:cNvSpPr/>
              <p:nvPr/>
            </p:nvSpPr>
            <p:spPr bwMode="auto">
              <a:xfrm>
                <a:off x="4415" y="1943"/>
                <a:ext cx="37" cy="86"/>
              </a:xfrm>
              <a:custGeom>
                <a:gdLst>
                  <a:gd name="T0" fmla="*/ 19 w 19"/>
                  <a:gd name="T1" fmla="*/ 38 h 44"/>
                  <a:gd name="T2" fmla="*/ 13 w 19"/>
                  <a:gd name="T3" fmla="*/ 44 h 44"/>
                  <a:gd name="T4" fmla="*/ 7 w 19"/>
                  <a:gd name="T5" fmla="*/ 44 h 44"/>
                  <a:gd name="T6" fmla="*/ 1 w 19"/>
                  <a:gd name="T7" fmla="*/ 38 h 44"/>
                  <a:gd name="T8" fmla="*/ 0 w 19"/>
                  <a:gd name="T9" fmla="*/ 7 h 44"/>
                  <a:gd name="T10" fmla="*/ 6 w 19"/>
                  <a:gd name="T11" fmla="*/ 1 h 44"/>
                  <a:gd name="T12" fmla="*/ 12 w 19"/>
                  <a:gd name="T13" fmla="*/ 1 h 44"/>
                  <a:gd name="T14" fmla="*/ 19 w 19"/>
                  <a:gd name="T15" fmla="*/ 7 h 44"/>
                  <a:gd name="T16" fmla="*/ 19 w 19"/>
                  <a:gd name="T17" fmla="*/ 38 h 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 h="44">
                    <a:moveTo>
                      <a:pt x="19" y="38"/>
                    </a:moveTo>
                    <a:cubicBezTo>
                      <a:pt x="19" y="41"/>
                      <a:pt x="17" y="44"/>
                      <a:pt x="13" y="44"/>
                    </a:cubicBezTo>
                    <a:cubicBezTo>
                      <a:pt x="7" y="44"/>
                      <a:pt x="7" y="44"/>
                      <a:pt x="7" y="44"/>
                    </a:cubicBezTo>
                    <a:cubicBezTo>
                      <a:pt x="4" y="44"/>
                      <a:pt x="1" y="42"/>
                      <a:pt x="1" y="38"/>
                    </a:cubicBezTo>
                    <a:cubicBezTo>
                      <a:pt x="0" y="7"/>
                      <a:pt x="0" y="7"/>
                      <a:pt x="0" y="7"/>
                    </a:cubicBezTo>
                    <a:cubicBezTo>
                      <a:pt x="0" y="4"/>
                      <a:pt x="3" y="1"/>
                      <a:pt x="6" y="1"/>
                    </a:cubicBezTo>
                    <a:cubicBezTo>
                      <a:pt x="12" y="1"/>
                      <a:pt x="12" y="1"/>
                      <a:pt x="12" y="1"/>
                    </a:cubicBezTo>
                    <a:cubicBezTo>
                      <a:pt x="16" y="0"/>
                      <a:pt x="19" y="3"/>
                      <a:pt x="19" y="7"/>
                    </a:cubicBezTo>
                    <a:lnTo>
                      <a:pt x="19" y="38"/>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15" name="Freeform 467"/>
              <p:cNvSpPr/>
              <p:nvPr/>
            </p:nvSpPr>
            <p:spPr bwMode="auto">
              <a:xfrm>
                <a:off x="4466" y="1919"/>
                <a:ext cx="39" cy="110"/>
              </a:xfrm>
              <a:custGeom>
                <a:gdLst>
                  <a:gd name="T0" fmla="*/ 20 w 20"/>
                  <a:gd name="T1" fmla="*/ 49 h 56"/>
                  <a:gd name="T2" fmla="*/ 14 w 20"/>
                  <a:gd name="T3" fmla="*/ 55 h 56"/>
                  <a:gd name="T4" fmla="*/ 7 w 20"/>
                  <a:gd name="T5" fmla="*/ 56 h 56"/>
                  <a:gd name="T6" fmla="*/ 1 w 20"/>
                  <a:gd name="T7" fmla="*/ 50 h 56"/>
                  <a:gd name="T8" fmla="*/ 0 w 20"/>
                  <a:gd name="T9" fmla="*/ 6 h 56"/>
                  <a:gd name="T10" fmla="*/ 6 w 20"/>
                  <a:gd name="T11" fmla="*/ 0 h 56"/>
                  <a:gd name="T12" fmla="*/ 13 w 20"/>
                  <a:gd name="T13" fmla="*/ 0 h 56"/>
                  <a:gd name="T14" fmla="*/ 19 w 20"/>
                  <a:gd name="T15" fmla="*/ 6 h 56"/>
                  <a:gd name="T16" fmla="*/ 20 w 20"/>
                  <a:gd name="T17" fmla="*/ 49 h 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0" h="56">
                    <a:moveTo>
                      <a:pt x="20" y="49"/>
                    </a:moveTo>
                    <a:cubicBezTo>
                      <a:pt x="20" y="53"/>
                      <a:pt x="17" y="55"/>
                      <a:pt x="14" y="55"/>
                    </a:cubicBezTo>
                    <a:cubicBezTo>
                      <a:pt x="7" y="56"/>
                      <a:pt x="7" y="56"/>
                      <a:pt x="7" y="56"/>
                    </a:cubicBezTo>
                    <a:cubicBezTo>
                      <a:pt x="4" y="56"/>
                      <a:pt x="1" y="53"/>
                      <a:pt x="1" y="50"/>
                    </a:cubicBezTo>
                    <a:cubicBezTo>
                      <a:pt x="0" y="6"/>
                      <a:pt x="0" y="6"/>
                      <a:pt x="0" y="6"/>
                    </a:cubicBezTo>
                    <a:cubicBezTo>
                      <a:pt x="0" y="3"/>
                      <a:pt x="3" y="0"/>
                      <a:pt x="6" y="0"/>
                    </a:cubicBezTo>
                    <a:cubicBezTo>
                      <a:pt x="13" y="0"/>
                      <a:pt x="13" y="0"/>
                      <a:pt x="13" y="0"/>
                    </a:cubicBezTo>
                    <a:cubicBezTo>
                      <a:pt x="16" y="0"/>
                      <a:pt x="19" y="2"/>
                      <a:pt x="19" y="6"/>
                    </a:cubicBezTo>
                    <a:lnTo>
                      <a:pt x="20" y="49"/>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16" name="Freeform 468"/>
              <p:cNvSpPr/>
              <p:nvPr/>
            </p:nvSpPr>
            <p:spPr bwMode="auto">
              <a:xfrm>
                <a:off x="4518" y="1888"/>
                <a:ext cx="40" cy="139"/>
              </a:xfrm>
              <a:custGeom>
                <a:gdLst>
                  <a:gd name="T0" fmla="*/ 20 w 20"/>
                  <a:gd name="T1" fmla="*/ 65 h 71"/>
                  <a:gd name="T2" fmla="*/ 14 w 20"/>
                  <a:gd name="T3" fmla="*/ 71 h 71"/>
                  <a:gd name="T4" fmla="*/ 7 w 20"/>
                  <a:gd name="T5" fmla="*/ 71 h 71"/>
                  <a:gd name="T6" fmla="*/ 1 w 20"/>
                  <a:gd name="T7" fmla="*/ 65 h 71"/>
                  <a:gd name="T8" fmla="*/ 0 w 20"/>
                  <a:gd name="T9" fmla="*/ 6 h 71"/>
                  <a:gd name="T10" fmla="*/ 6 w 20"/>
                  <a:gd name="T11" fmla="*/ 0 h 71"/>
                  <a:gd name="T12" fmla="*/ 12 w 20"/>
                  <a:gd name="T13" fmla="*/ 0 h 71"/>
                  <a:gd name="T14" fmla="*/ 18 w 20"/>
                  <a:gd name="T15" fmla="*/ 6 h 71"/>
                  <a:gd name="T16" fmla="*/ 20 w 20"/>
                  <a:gd name="T17" fmla="*/ 65 h 7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0" h="71">
                    <a:moveTo>
                      <a:pt x="20" y="65"/>
                    </a:moveTo>
                    <a:cubicBezTo>
                      <a:pt x="20" y="68"/>
                      <a:pt x="17" y="71"/>
                      <a:pt x="14" y="71"/>
                    </a:cubicBezTo>
                    <a:cubicBezTo>
                      <a:pt x="7" y="71"/>
                      <a:pt x="7" y="71"/>
                      <a:pt x="7" y="71"/>
                    </a:cubicBezTo>
                    <a:cubicBezTo>
                      <a:pt x="4" y="71"/>
                      <a:pt x="1" y="68"/>
                      <a:pt x="1" y="65"/>
                    </a:cubicBezTo>
                    <a:cubicBezTo>
                      <a:pt x="0" y="6"/>
                      <a:pt x="0" y="6"/>
                      <a:pt x="0" y="6"/>
                    </a:cubicBezTo>
                    <a:cubicBezTo>
                      <a:pt x="0" y="3"/>
                      <a:pt x="2" y="0"/>
                      <a:pt x="6" y="0"/>
                    </a:cubicBezTo>
                    <a:cubicBezTo>
                      <a:pt x="12" y="0"/>
                      <a:pt x="12" y="0"/>
                      <a:pt x="12" y="0"/>
                    </a:cubicBezTo>
                    <a:cubicBezTo>
                      <a:pt x="15" y="0"/>
                      <a:pt x="18" y="2"/>
                      <a:pt x="18" y="6"/>
                    </a:cubicBezTo>
                    <a:lnTo>
                      <a:pt x="20" y="65"/>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17" name="Freeform 469"/>
              <p:cNvSpPr/>
              <p:nvPr/>
            </p:nvSpPr>
            <p:spPr bwMode="auto">
              <a:xfrm>
                <a:off x="4407" y="2041"/>
                <a:ext cx="209" cy="37"/>
              </a:xfrm>
              <a:custGeom>
                <a:gdLst>
                  <a:gd name="T0" fmla="*/ 7 w 107"/>
                  <a:gd name="T1" fmla="*/ 19 h 19"/>
                  <a:gd name="T2" fmla="*/ 1 w 107"/>
                  <a:gd name="T3" fmla="*/ 13 h 19"/>
                  <a:gd name="T4" fmla="*/ 0 w 107"/>
                  <a:gd name="T5" fmla="*/ 8 h 19"/>
                  <a:gd name="T6" fmla="*/ 6 w 107"/>
                  <a:gd name="T7" fmla="*/ 2 h 19"/>
                  <a:gd name="T8" fmla="*/ 100 w 107"/>
                  <a:gd name="T9" fmla="*/ 0 h 19"/>
                  <a:gd name="T10" fmla="*/ 106 w 107"/>
                  <a:gd name="T11" fmla="*/ 6 h 19"/>
                  <a:gd name="T12" fmla="*/ 107 w 107"/>
                  <a:gd name="T13" fmla="*/ 11 h 19"/>
                  <a:gd name="T14" fmla="*/ 101 w 107"/>
                  <a:gd name="T15" fmla="*/ 17 h 19"/>
                  <a:gd name="T16" fmla="*/ 7 w 107"/>
                  <a:gd name="T17" fmla="*/ 19 h 1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7" h="19">
                    <a:moveTo>
                      <a:pt x="7" y="19"/>
                    </a:moveTo>
                    <a:cubicBezTo>
                      <a:pt x="3" y="19"/>
                      <a:pt x="1" y="16"/>
                      <a:pt x="1" y="13"/>
                    </a:cubicBezTo>
                    <a:cubicBezTo>
                      <a:pt x="0" y="8"/>
                      <a:pt x="0" y="8"/>
                      <a:pt x="0" y="8"/>
                    </a:cubicBezTo>
                    <a:cubicBezTo>
                      <a:pt x="0" y="4"/>
                      <a:pt x="3" y="2"/>
                      <a:pt x="6" y="2"/>
                    </a:cubicBezTo>
                    <a:cubicBezTo>
                      <a:pt x="100" y="0"/>
                      <a:pt x="100" y="0"/>
                      <a:pt x="100" y="0"/>
                    </a:cubicBezTo>
                    <a:cubicBezTo>
                      <a:pt x="104" y="0"/>
                      <a:pt x="106" y="2"/>
                      <a:pt x="106" y="6"/>
                    </a:cubicBezTo>
                    <a:cubicBezTo>
                      <a:pt x="107" y="11"/>
                      <a:pt x="107" y="11"/>
                      <a:pt x="107" y="11"/>
                    </a:cubicBezTo>
                    <a:cubicBezTo>
                      <a:pt x="107" y="14"/>
                      <a:pt x="104" y="17"/>
                      <a:pt x="101" y="17"/>
                    </a:cubicBezTo>
                    <a:lnTo>
                      <a:pt x="7" y="19"/>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18" name="Freeform 470"/>
              <p:cNvSpPr/>
              <p:nvPr/>
            </p:nvSpPr>
            <p:spPr bwMode="auto">
              <a:xfrm>
                <a:off x="4567" y="1918"/>
                <a:ext cx="39" cy="109"/>
              </a:xfrm>
              <a:custGeom>
                <a:gdLst>
                  <a:gd name="T0" fmla="*/ 20 w 20"/>
                  <a:gd name="T1" fmla="*/ 49 h 56"/>
                  <a:gd name="T2" fmla="*/ 14 w 20"/>
                  <a:gd name="T3" fmla="*/ 55 h 56"/>
                  <a:gd name="T4" fmla="*/ 7 w 20"/>
                  <a:gd name="T5" fmla="*/ 55 h 56"/>
                  <a:gd name="T6" fmla="*/ 1 w 20"/>
                  <a:gd name="T7" fmla="*/ 50 h 56"/>
                  <a:gd name="T8" fmla="*/ 0 w 20"/>
                  <a:gd name="T9" fmla="*/ 6 h 56"/>
                  <a:gd name="T10" fmla="*/ 6 w 20"/>
                  <a:gd name="T11" fmla="*/ 0 h 56"/>
                  <a:gd name="T12" fmla="*/ 12 w 20"/>
                  <a:gd name="T13" fmla="*/ 0 h 56"/>
                  <a:gd name="T14" fmla="*/ 19 w 20"/>
                  <a:gd name="T15" fmla="*/ 6 h 56"/>
                  <a:gd name="T16" fmla="*/ 20 w 20"/>
                  <a:gd name="T17" fmla="*/ 49 h 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0" h="56">
                    <a:moveTo>
                      <a:pt x="20" y="49"/>
                    </a:moveTo>
                    <a:cubicBezTo>
                      <a:pt x="20" y="52"/>
                      <a:pt x="17" y="55"/>
                      <a:pt x="14" y="55"/>
                    </a:cubicBezTo>
                    <a:cubicBezTo>
                      <a:pt x="7" y="55"/>
                      <a:pt x="7" y="55"/>
                      <a:pt x="7" y="55"/>
                    </a:cubicBezTo>
                    <a:cubicBezTo>
                      <a:pt x="4" y="56"/>
                      <a:pt x="1" y="53"/>
                      <a:pt x="1" y="50"/>
                    </a:cubicBezTo>
                    <a:cubicBezTo>
                      <a:pt x="0" y="6"/>
                      <a:pt x="0" y="6"/>
                      <a:pt x="0" y="6"/>
                    </a:cubicBezTo>
                    <a:cubicBezTo>
                      <a:pt x="0" y="3"/>
                      <a:pt x="2" y="0"/>
                      <a:pt x="6" y="0"/>
                    </a:cubicBezTo>
                    <a:cubicBezTo>
                      <a:pt x="12" y="0"/>
                      <a:pt x="12" y="0"/>
                      <a:pt x="12" y="0"/>
                    </a:cubicBezTo>
                    <a:cubicBezTo>
                      <a:pt x="16" y="0"/>
                      <a:pt x="19" y="2"/>
                      <a:pt x="19" y="6"/>
                    </a:cubicBezTo>
                    <a:lnTo>
                      <a:pt x="20" y="49"/>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19" name="Freeform 471"/>
              <p:cNvSpPr/>
              <p:nvPr/>
            </p:nvSpPr>
            <p:spPr bwMode="auto">
              <a:xfrm>
                <a:off x="3936" y="2381"/>
                <a:ext cx="21" cy="49"/>
              </a:xfrm>
              <a:custGeom>
                <a:gdLst>
                  <a:gd name="T0" fmla="*/ 11 w 11"/>
                  <a:gd name="T1" fmla="*/ 22 h 25"/>
                  <a:gd name="T2" fmla="*/ 8 w 11"/>
                  <a:gd name="T3" fmla="*/ 25 h 25"/>
                  <a:gd name="T4" fmla="*/ 4 w 11"/>
                  <a:gd name="T5" fmla="*/ 25 h 25"/>
                  <a:gd name="T6" fmla="*/ 0 w 11"/>
                  <a:gd name="T7" fmla="*/ 22 h 25"/>
                  <a:gd name="T8" fmla="*/ 0 w 11"/>
                  <a:gd name="T9" fmla="*/ 4 h 25"/>
                  <a:gd name="T10" fmla="*/ 3 w 11"/>
                  <a:gd name="T11" fmla="*/ 0 h 25"/>
                  <a:gd name="T12" fmla="*/ 7 w 11"/>
                  <a:gd name="T13" fmla="*/ 0 h 25"/>
                  <a:gd name="T14" fmla="*/ 11 w 11"/>
                  <a:gd name="T15" fmla="*/ 3 h 25"/>
                  <a:gd name="T16" fmla="*/ 11 w 11"/>
                  <a:gd name="T17" fmla="*/ 22 h 2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25">
                    <a:moveTo>
                      <a:pt x="11" y="22"/>
                    </a:moveTo>
                    <a:cubicBezTo>
                      <a:pt x="11" y="24"/>
                      <a:pt x="9" y="25"/>
                      <a:pt x="8" y="25"/>
                    </a:cubicBezTo>
                    <a:cubicBezTo>
                      <a:pt x="4" y="25"/>
                      <a:pt x="4" y="25"/>
                      <a:pt x="4" y="25"/>
                    </a:cubicBezTo>
                    <a:cubicBezTo>
                      <a:pt x="2" y="25"/>
                      <a:pt x="0" y="24"/>
                      <a:pt x="0" y="22"/>
                    </a:cubicBezTo>
                    <a:cubicBezTo>
                      <a:pt x="0" y="4"/>
                      <a:pt x="0" y="4"/>
                      <a:pt x="0" y="4"/>
                    </a:cubicBezTo>
                    <a:cubicBezTo>
                      <a:pt x="0" y="2"/>
                      <a:pt x="1" y="0"/>
                      <a:pt x="3" y="0"/>
                    </a:cubicBezTo>
                    <a:cubicBezTo>
                      <a:pt x="7" y="0"/>
                      <a:pt x="7" y="0"/>
                      <a:pt x="7" y="0"/>
                    </a:cubicBezTo>
                    <a:cubicBezTo>
                      <a:pt x="9" y="0"/>
                      <a:pt x="11" y="1"/>
                      <a:pt x="11" y="3"/>
                    </a:cubicBezTo>
                    <a:lnTo>
                      <a:pt x="11" y="22"/>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20" name="Freeform 472"/>
              <p:cNvSpPr/>
              <p:nvPr/>
            </p:nvSpPr>
            <p:spPr bwMode="auto">
              <a:xfrm>
                <a:off x="3965" y="2365"/>
                <a:ext cx="22" cy="65"/>
              </a:xfrm>
              <a:custGeom>
                <a:gdLst>
                  <a:gd name="T0" fmla="*/ 11 w 11"/>
                  <a:gd name="T1" fmla="*/ 29 h 33"/>
                  <a:gd name="T2" fmla="*/ 8 w 11"/>
                  <a:gd name="T3" fmla="*/ 33 h 33"/>
                  <a:gd name="T4" fmla="*/ 4 w 11"/>
                  <a:gd name="T5" fmla="*/ 33 h 33"/>
                  <a:gd name="T6" fmla="*/ 0 w 11"/>
                  <a:gd name="T7" fmla="*/ 29 h 33"/>
                  <a:gd name="T8" fmla="*/ 0 w 11"/>
                  <a:gd name="T9" fmla="*/ 4 h 33"/>
                  <a:gd name="T10" fmla="*/ 3 w 11"/>
                  <a:gd name="T11" fmla="*/ 0 h 33"/>
                  <a:gd name="T12" fmla="*/ 7 w 11"/>
                  <a:gd name="T13" fmla="*/ 0 h 33"/>
                  <a:gd name="T14" fmla="*/ 11 w 11"/>
                  <a:gd name="T15" fmla="*/ 4 h 33"/>
                  <a:gd name="T16" fmla="*/ 11 w 11"/>
                  <a:gd name="T17" fmla="*/ 29 h 3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33">
                    <a:moveTo>
                      <a:pt x="11" y="29"/>
                    </a:moveTo>
                    <a:cubicBezTo>
                      <a:pt x="11" y="31"/>
                      <a:pt x="10" y="33"/>
                      <a:pt x="8" y="33"/>
                    </a:cubicBezTo>
                    <a:cubicBezTo>
                      <a:pt x="4" y="33"/>
                      <a:pt x="4" y="33"/>
                      <a:pt x="4" y="33"/>
                    </a:cubicBezTo>
                    <a:cubicBezTo>
                      <a:pt x="2" y="33"/>
                      <a:pt x="0" y="31"/>
                      <a:pt x="0" y="29"/>
                    </a:cubicBezTo>
                    <a:cubicBezTo>
                      <a:pt x="0" y="4"/>
                      <a:pt x="0" y="4"/>
                      <a:pt x="0" y="4"/>
                    </a:cubicBezTo>
                    <a:cubicBezTo>
                      <a:pt x="0" y="2"/>
                      <a:pt x="1" y="1"/>
                      <a:pt x="3" y="0"/>
                    </a:cubicBezTo>
                    <a:cubicBezTo>
                      <a:pt x="7" y="0"/>
                      <a:pt x="7" y="0"/>
                      <a:pt x="7" y="0"/>
                    </a:cubicBezTo>
                    <a:cubicBezTo>
                      <a:pt x="9" y="0"/>
                      <a:pt x="11" y="2"/>
                      <a:pt x="11" y="4"/>
                    </a:cubicBezTo>
                    <a:lnTo>
                      <a:pt x="11" y="29"/>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21" name="Freeform 473"/>
              <p:cNvSpPr/>
              <p:nvPr/>
            </p:nvSpPr>
            <p:spPr bwMode="auto">
              <a:xfrm>
                <a:off x="3994" y="2348"/>
                <a:ext cx="24" cy="82"/>
              </a:xfrm>
              <a:custGeom>
                <a:gdLst>
                  <a:gd name="T0" fmla="*/ 12 w 12"/>
                  <a:gd name="T1" fmla="*/ 38 h 42"/>
                  <a:gd name="T2" fmla="*/ 9 w 12"/>
                  <a:gd name="T3" fmla="*/ 42 h 42"/>
                  <a:gd name="T4" fmla="*/ 5 w 12"/>
                  <a:gd name="T5" fmla="*/ 42 h 42"/>
                  <a:gd name="T6" fmla="*/ 1 w 12"/>
                  <a:gd name="T7" fmla="*/ 38 h 42"/>
                  <a:gd name="T8" fmla="*/ 0 w 12"/>
                  <a:gd name="T9" fmla="*/ 4 h 42"/>
                  <a:gd name="T10" fmla="*/ 4 w 12"/>
                  <a:gd name="T11" fmla="*/ 0 h 42"/>
                  <a:gd name="T12" fmla="*/ 8 w 12"/>
                  <a:gd name="T13" fmla="*/ 0 h 42"/>
                  <a:gd name="T14" fmla="*/ 11 w 12"/>
                  <a:gd name="T15" fmla="*/ 3 h 42"/>
                  <a:gd name="T16" fmla="*/ 12 w 12"/>
                  <a:gd name="T17" fmla="*/ 38 h 4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 h="42">
                    <a:moveTo>
                      <a:pt x="12" y="38"/>
                    </a:moveTo>
                    <a:cubicBezTo>
                      <a:pt x="12" y="40"/>
                      <a:pt x="11" y="41"/>
                      <a:pt x="9" y="42"/>
                    </a:cubicBezTo>
                    <a:cubicBezTo>
                      <a:pt x="5" y="42"/>
                      <a:pt x="5" y="42"/>
                      <a:pt x="5" y="42"/>
                    </a:cubicBezTo>
                    <a:cubicBezTo>
                      <a:pt x="3" y="42"/>
                      <a:pt x="1" y="40"/>
                      <a:pt x="1" y="38"/>
                    </a:cubicBezTo>
                    <a:cubicBezTo>
                      <a:pt x="0" y="4"/>
                      <a:pt x="0" y="4"/>
                      <a:pt x="0" y="4"/>
                    </a:cubicBezTo>
                    <a:cubicBezTo>
                      <a:pt x="0" y="2"/>
                      <a:pt x="2" y="0"/>
                      <a:pt x="4" y="0"/>
                    </a:cubicBezTo>
                    <a:cubicBezTo>
                      <a:pt x="8" y="0"/>
                      <a:pt x="8" y="0"/>
                      <a:pt x="8" y="0"/>
                    </a:cubicBezTo>
                    <a:cubicBezTo>
                      <a:pt x="10" y="0"/>
                      <a:pt x="11" y="1"/>
                      <a:pt x="11" y="3"/>
                    </a:cubicBezTo>
                    <a:lnTo>
                      <a:pt x="12" y="38"/>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22" name="Freeform 474"/>
              <p:cNvSpPr/>
              <p:nvPr/>
            </p:nvSpPr>
            <p:spPr bwMode="auto">
              <a:xfrm>
                <a:off x="3932" y="2436"/>
                <a:ext cx="121" cy="23"/>
              </a:xfrm>
              <a:custGeom>
                <a:gdLst>
                  <a:gd name="T0" fmla="*/ 3 w 62"/>
                  <a:gd name="T1" fmla="*/ 12 h 12"/>
                  <a:gd name="T2" fmla="*/ 0 w 62"/>
                  <a:gd name="T3" fmla="*/ 8 h 12"/>
                  <a:gd name="T4" fmla="*/ 0 w 62"/>
                  <a:gd name="T5" fmla="*/ 5 h 12"/>
                  <a:gd name="T6" fmla="*/ 3 w 62"/>
                  <a:gd name="T7" fmla="*/ 2 h 12"/>
                  <a:gd name="T8" fmla="*/ 58 w 62"/>
                  <a:gd name="T9" fmla="*/ 0 h 12"/>
                  <a:gd name="T10" fmla="*/ 61 w 62"/>
                  <a:gd name="T11" fmla="*/ 4 h 12"/>
                  <a:gd name="T12" fmla="*/ 62 w 62"/>
                  <a:gd name="T13" fmla="*/ 7 h 12"/>
                  <a:gd name="T14" fmla="*/ 58 w 62"/>
                  <a:gd name="T15" fmla="*/ 11 h 12"/>
                  <a:gd name="T16" fmla="*/ 3 w 62"/>
                  <a:gd name="T17" fmla="*/ 12 h 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2" h="12">
                    <a:moveTo>
                      <a:pt x="3" y="12"/>
                    </a:moveTo>
                    <a:cubicBezTo>
                      <a:pt x="1" y="12"/>
                      <a:pt x="0" y="10"/>
                      <a:pt x="0" y="8"/>
                    </a:cubicBezTo>
                    <a:cubicBezTo>
                      <a:pt x="0" y="5"/>
                      <a:pt x="0" y="5"/>
                      <a:pt x="0" y="5"/>
                    </a:cubicBezTo>
                    <a:cubicBezTo>
                      <a:pt x="0" y="3"/>
                      <a:pt x="1" y="2"/>
                      <a:pt x="3" y="2"/>
                    </a:cubicBezTo>
                    <a:cubicBezTo>
                      <a:pt x="58" y="0"/>
                      <a:pt x="58" y="0"/>
                      <a:pt x="58" y="0"/>
                    </a:cubicBezTo>
                    <a:cubicBezTo>
                      <a:pt x="60" y="0"/>
                      <a:pt x="61" y="2"/>
                      <a:pt x="61" y="4"/>
                    </a:cubicBezTo>
                    <a:cubicBezTo>
                      <a:pt x="62" y="7"/>
                      <a:pt x="62" y="7"/>
                      <a:pt x="62" y="7"/>
                    </a:cubicBezTo>
                    <a:cubicBezTo>
                      <a:pt x="62" y="9"/>
                      <a:pt x="60" y="11"/>
                      <a:pt x="58" y="11"/>
                    </a:cubicBezTo>
                    <a:lnTo>
                      <a:pt x="3" y="12"/>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23" name="Freeform 475"/>
              <p:cNvSpPr/>
              <p:nvPr/>
            </p:nvSpPr>
            <p:spPr bwMode="auto">
              <a:xfrm>
                <a:off x="4024" y="2365"/>
                <a:ext cx="23" cy="63"/>
              </a:xfrm>
              <a:custGeom>
                <a:gdLst>
                  <a:gd name="T0" fmla="*/ 12 w 12"/>
                  <a:gd name="T1" fmla="*/ 29 h 32"/>
                  <a:gd name="T2" fmla="*/ 8 w 12"/>
                  <a:gd name="T3" fmla="*/ 32 h 32"/>
                  <a:gd name="T4" fmla="*/ 4 w 12"/>
                  <a:gd name="T5" fmla="*/ 32 h 32"/>
                  <a:gd name="T6" fmla="*/ 1 w 12"/>
                  <a:gd name="T7" fmla="*/ 29 h 32"/>
                  <a:gd name="T8" fmla="*/ 0 w 12"/>
                  <a:gd name="T9" fmla="*/ 3 h 32"/>
                  <a:gd name="T10" fmla="*/ 4 w 12"/>
                  <a:gd name="T11" fmla="*/ 0 h 32"/>
                  <a:gd name="T12" fmla="*/ 7 w 12"/>
                  <a:gd name="T13" fmla="*/ 0 h 32"/>
                  <a:gd name="T14" fmla="*/ 11 w 12"/>
                  <a:gd name="T15" fmla="*/ 3 h 32"/>
                  <a:gd name="T16" fmla="*/ 12 w 12"/>
                  <a:gd name="T17" fmla="*/ 29 h 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 h="32">
                    <a:moveTo>
                      <a:pt x="12" y="29"/>
                    </a:moveTo>
                    <a:cubicBezTo>
                      <a:pt x="12" y="31"/>
                      <a:pt x="10" y="32"/>
                      <a:pt x="8" y="32"/>
                    </a:cubicBezTo>
                    <a:cubicBezTo>
                      <a:pt x="4" y="32"/>
                      <a:pt x="4" y="32"/>
                      <a:pt x="4" y="32"/>
                    </a:cubicBezTo>
                    <a:cubicBezTo>
                      <a:pt x="2" y="32"/>
                      <a:pt x="1" y="31"/>
                      <a:pt x="1" y="29"/>
                    </a:cubicBezTo>
                    <a:cubicBezTo>
                      <a:pt x="0" y="3"/>
                      <a:pt x="0" y="3"/>
                      <a:pt x="0" y="3"/>
                    </a:cubicBezTo>
                    <a:cubicBezTo>
                      <a:pt x="0" y="2"/>
                      <a:pt x="2" y="0"/>
                      <a:pt x="4" y="0"/>
                    </a:cubicBezTo>
                    <a:cubicBezTo>
                      <a:pt x="7" y="0"/>
                      <a:pt x="7" y="0"/>
                      <a:pt x="7" y="0"/>
                    </a:cubicBezTo>
                    <a:cubicBezTo>
                      <a:pt x="9" y="0"/>
                      <a:pt x="11" y="1"/>
                      <a:pt x="11" y="3"/>
                    </a:cubicBezTo>
                    <a:lnTo>
                      <a:pt x="12" y="29"/>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24" name="Freeform 476"/>
              <p:cNvSpPr/>
              <p:nvPr/>
            </p:nvSpPr>
            <p:spPr bwMode="auto">
              <a:xfrm>
                <a:off x="4235" y="1296"/>
                <a:ext cx="21" cy="41"/>
              </a:xfrm>
              <a:custGeom>
                <a:gdLst>
                  <a:gd name="T0" fmla="*/ 10 w 11"/>
                  <a:gd name="T1" fmla="*/ 19 h 21"/>
                  <a:gd name="T2" fmla="*/ 6 w 11"/>
                  <a:gd name="T3" fmla="*/ 21 h 21"/>
                  <a:gd name="T4" fmla="*/ 3 w 11"/>
                  <a:gd name="T5" fmla="*/ 21 h 21"/>
                  <a:gd name="T6" fmla="*/ 0 w 11"/>
                  <a:gd name="T7" fmla="*/ 18 h 21"/>
                  <a:gd name="T8" fmla="*/ 1 w 11"/>
                  <a:gd name="T9" fmla="*/ 3 h 21"/>
                  <a:gd name="T10" fmla="*/ 5 w 11"/>
                  <a:gd name="T11" fmla="*/ 0 h 21"/>
                  <a:gd name="T12" fmla="*/ 8 w 11"/>
                  <a:gd name="T13" fmla="*/ 0 h 21"/>
                  <a:gd name="T14" fmla="*/ 11 w 11"/>
                  <a:gd name="T15" fmla="*/ 3 h 21"/>
                  <a:gd name="T16" fmla="*/ 10 w 11"/>
                  <a:gd name="T17" fmla="*/ 19 h 2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21">
                    <a:moveTo>
                      <a:pt x="10" y="19"/>
                    </a:moveTo>
                    <a:cubicBezTo>
                      <a:pt x="9" y="20"/>
                      <a:pt x="8" y="21"/>
                      <a:pt x="6" y="21"/>
                    </a:cubicBezTo>
                    <a:cubicBezTo>
                      <a:pt x="3" y="21"/>
                      <a:pt x="3" y="21"/>
                      <a:pt x="3" y="21"/>
                    </a:cubicBezTo>
                    <a:cubicBezTo>
                      <a:pt x="2" y="21"/>
                      <a:pt x="0" y="20"/>
                      <a:pt x="0" y="18"/>
                    </a:cubicBezTo>
                    <a:cubicBezTo>
                      <a:pt x="1" y="3"/>
                      <a:pt x="1" y="3"/>
                      <a:pt x="1" y="3"/>
                    </a:cubicBezTo>
                    <a:cubicBezTo>
                      <a:pt x="2" y="1"/>
                      <a:pt x="3" y="0"/>
                      <a:pt x="5" y="0"/>
                    </a:cubicBezTo>
                    <a:cubicBezTo>
                      <a:pt x="8" y="0"/>
                      <a:pt x="8" y="0"/>
                      <a:pt x="8" y="0"/>
                    </a:cubicBezTo>
                    <a:cubicBezTo>
                      <a:pt x="9" y="0"/>
                      <a:pt x="11" y="2"/>
                      <a:pt x="11" y="3"/>
                    </a:cubicBezTo>
                    <a:lnTo>
                      <a:pt x="10" y="19"/>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25" name="Freeform 477"/>
              <p:cNvSpPr/>
              <p:nvPr/>
            </p:nvSpPr>
            <p:spPr bwMode="auto">
              <a:xfrm>
                <a:off x="4260" y="1286"/>
                <a:ext cx="22" cy="53"/>
              </a:xfrm>
              <a:custGeom>
                <a:gdLst>
                  <a:gd name="T0" fmla="*/ 9 w 11"/>
                  <a:gd name="T1" fmla="*/ 24 h 27"/>
                  <a:gd name="T2" fmla="*/ 6 w 11"/>
                  <a:gd name="T3" fmla="*/ 27 h 27"/>
                  <a:gd name="T4" fmla="*/ 3 w 11"/>
                  <a:gd name="T5" fmla="*/ 27 h 27"/>
                  <a:gd name="T6" fmla="*/ 0 w 11"/>
                  <a:gd name="T7" fmla="*/ 24 h 27"/>
                  <a:gd name="T8" fmla="*/ 2 w 11"/>
                  <a:gd name="T9" fmla="*/ 3 h 27"/>
                  <a:gd name="T10" fmla="*/ 5 w 11"/>
                  <a:gd name="T11" fmla="*/ 0 h 27"/>
                  <a:gd name="T12" fmla="*/ 8 w 11"/>
                  <a:gd name="T13" fmla="*/ 0 h 27"/>
                  <a:gd name="T14" fmla="*/ 11 w 11"/>
                  <a:gd name="T15" fmla="*/ 3 h 27"/>
                  <a:gd name="T16" fmla="*/ 9 w 11"/>
                  <a:gd name="T17" fmla="*/ 24 h 2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27">
                    <a:moveTo>
                      <a:pt x="9" y="24"/>
                    </a:moveTo>
                    <a:cubicBezTo>
                      <a:pt x="9" y="26"/>
                      <a:pt x="8" y="27"/>
                      <a:pt x="6" y="27"/>
                    </a:cubicBezTo>
                    <a:cubicBezTo>
                      <a:pt x="3" y="27"/>
                      <a:pt x="3" y="27"/>
                      <a:pt x="3" y="27"/>
                    </a:cubicBezTo>
                    <a:cubicBezTo>
                      <a:pt x="1" y="27"/>
                      <a:pt x="0" y="25"/>
                      <a:pt x="0" y="24"/>
                    </a:cubicBezTo>
                    <a:cubicBezTo>
                      <a:pt x="2" y="3"/>
                      <a:pt x="2" y="3"/>
                      <a:pt x="2" y="3"/>
                    </a:cubicBezTo>
                    <a:cubicBezTo>
                      <a:pt x="2" y="1"/>
                      <a:pt x="3" y="0"/>
                      <a:pt x="5" y="0"/>
                    </a:cubicBezTo>
                    <a:cubicBezTo>
                      <a:pt x="8" y="0"/>
                      <a:pt x="8" y="0"/>
                      <a:pt x="8" y="0"/>
                    </a:cubicBezTo>
                    <a:cubicBezTo>
                      <a:pt x="10" y="0"/>
                      <a:pt x="11" y="2"/>
                      <a:pt x="11" y="3"/>
                    </a:cubicBezTo>
                    <a:lnTo>
                      <a:pt x="9" y="24"/>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26" name="Freeform 478"/>
              <p:cNvSpPr/>
              <p:nvPr/>
            </p:nvSpPr>
            <p:spPr bwMode="auto">
              <a:xfrm>
                <a:off x="4286" y="1272"/>
                <a:ext cx="21" cy="69"/>
              </a:xfrm>
              <a:custGeom>
                <a:gdLst>
                  <a:gd name="T0" fmla="*/ 9 w 11"/>
                  <a:gd name="T1" fmla="*/ 32 h 35"/>
                  <a:gd name="T2" fmla="*/ 6 w 11"/>
                  <a:gd name="T3" fmla="*/ 35 h 35"/>
                  <a:gd name="T4" fmla="*/ 3 w 11"/>
                  <a:gd name="T5" fmla="*/ 35 h 35"/>
                  <a:gd name="T6" fmla="*/ 0 w 11"/>
                  <a:gd name="T7" fmla="*/ 32 h 35"/>
                  <a:gd name="T8" fmla="*/ 2 w 11"/>
                  <a:gd name="T9" fmla="*/ 3 h 35"/>
                  <a:gd name="T10" fmla="*/ 5 w 11"/>
                  <a:gd name="T11" fmla="*/ 0 h 35"/>
                  <a:gd name="T12" fmla="*/ 8 w 11"/>
                  <a:gd name="T13" fmla="*/ 0 h 35"/>
                  <a:gd name="T14" fmla="*/ 11 w 11"/>
                  <a:gd name="T15" fmla="*/ 3 h 35"/>
                  <a:gd name="T16" fmla="*/ 9 w 11"/>
                  <a:gd name="T17" fmla="*/ 32 h 3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35">
                    <a:moveTo>
                      <a:pt x="9" y="32"/>
                    </a:moveTo>
                    <a:cubicBezTo>
                      <a:pt x="9" y="34"/>
                      <a:pt x="8" y="35"/>
                      <a:pt x="6" y="35"/>
                    </a:cubicBezTo>
                    <a:cubicBezTo>
                      <a:pt x="3" y="35"/>
                      <a:pt x="3" y="35"/>
                      <a:pt x="3" y="35"/>
                    </a:cubicBezTo>
                    <a:cubicBezTo>
                      <a:pt x="1" y="35"/>
                      <a:pt x="0" y="33"/>
                      <a:pt x="0" y="32"/>
                    </a:cubicBezTo>
                    <a:cubicBezTo>
                      <a:pt x="2" y="3"/>
                      <a:pt x="2" y="3"/>
                      <a:pt x="2" y="3"/>
                    </a:cubicBezTo>
                    <a:cubicBezTo>
                      <a:pt x="2" y="1"/>
                      <a:pt x="4" y="0"/>
                      <a:pt x="5" y="0"/>
                    </a:cubicBezTo>
                    <a:cubicBezTo>
                      <a:pt x="8" y="0"/>
                      <a:pt x="8" y="0"/>
                      <a:pt x="8" y="0"/>
                    </a:cubicBezTo>
                    <a:cubicBezTo>
                      <a:pt x="10" y="0"/>
                      <a:pt x="11" y="2"/>
                      <a:pt x="11" y="3"/>
                    </a:cubicBezTo>
                    <a:lnTo>
                      <a:pt x="9" y="32"/>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27" name="Freeform 479"/>
              <p:cNvSpPr/>
              <p:nvPr/>
            </p:nvSpPr>
            <p:spPr bwMode="auto">
              <a:xfrm>
                <a:off x="4229" y="1343"/>
                <a:ext cx="102" cy="23"/>
              </a:xfrm>
              <a:custGeom>
                <a:gdLst>
                  <a:gd name="T0" fmla="*/ 3 w 52"/>
                  <a:gd name="T1" fmla="*/ 9 h 12"/>
                  <a:gd name="T2" fmla="*/ 0 w 52"/>
                  <a:gd name="T3" fmla="*/ 6 h 12"/>
                  <a:gd name="T4" fmla="*/ 1 w 52"/>
                  <a:gd name="T5" fmla="*/ 3 h 12"/>
                  <a:gd name="T6" fmla="*/ 4 w 52"/>
                  <a:gd name="T7" fmla="*/ 1 h 12"/>
                  <a:gd name="T8" fmla="*/ 49 w 52"/>
                  <a:gd name="T9" fmla="*/ 3 h 12"/>
                  <a:gd name="T10" fmla="*/ 52 w 52"/>
                  <a:gd name="T11" fmla="*/ 7 h 12"/>
                  <a:gd name="T12" fmla="*/ 52 w 52"/>
                  <a:gd name="T13" fmla="*/ 9 h 12"/>
                  <a:gd name="T14" fmla="*/ 49 w 52"/>
                  <a:gd name="T15" fmla="*/ 12 h 12"/>
                  <a:gd name="T16" fmla="*/ 3 w 52"/>
                  <a:gd name="T17" fmla="*/ 9 h 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2" h="12">
                    <a:moveTo>
                      <a:pt x="3" y="9"/>
                    </a:moveTo>
                    <a:cubicBezTo>
                      <a:pt x="2" y="9"/>
                      <a:pt x="0" y="8"/>
                      <a:pt x="0" y="6"/>
                    </a:cubicBezTo>
                    <a:cubicBezTo>
                      <a:pt x="1" y="3"/>
                      <a:pt x="1" y="3"/>
                      <a:pt x="1" y="3"/>
                    </a:cubicBezTo>
                    <a:cubicBezTo>
                      <a:pt x="1" y="2"/>
                      <a:pt x="2" y="0"/>
                      <a:pt x="4" y="1"/>
                    </a:cubicBezTo>
                    <a:cubicBezTo>
                      <a:pt x="49" y="3"/>
                      <a:pt x="49" y="3"/>
                      <a:pt x="49" y="3"/>
                    </a:cubicBezTo>
                    <a:cubicBezTo>
                      <a:pt x="51" y="3"/>
                      <a:pt x="52" y="5"/>
                      <a:pt x="52" y="7"/>
                    </a:cubicBezTo>
                    <a:cubicBezTo>
                      <a:pt x="52" y="9"/>
                      <a:pt x="52" y="9"/>
                      <a:pt x="52" y="9"/>
                    </a:cubicBezTo>
                    <a:cubicBezTo>
                      <a:pt x="52" y="11"/>
                      <a:pt x="50" y="12"/>
                      <a:pt x="49" y="12"/>
                    </a:cubicBezTo>
                    <a:lnTo>
                      <a:pt x="3" y="9"/>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28" name="Freeform 480"/>
              <p:cNvSpPr/>
              <p:nvPr/>
            </p:nvSpPr>
            <p:spPr bwMode="auto">
              <a:xfrm>
                <a:off x="4309" y="1288"/>
                <a:ext cx="22" cy="55"/>
              </a:xfrm>
              <a:custGeom>
                <a:gdLst>
                  <a:gd name="T0" fmla="*/ 10 w 11"/>
                  <a:gd name="T1" fmla="*/ 25 h 28"/>
                  <a:gd name="T2" fmla="*/ 6 w 11"/>
                  <a:gd name="T3" fmla="*/ 28 h 28"/>
                  <a:gd name="T4" fmla="*/ 3 w 11"/>
                  <a:gd name="T5" fmla="*/ 27 h 28"/>
                  <a:gd name="T6" fmla="*/ 0 w 11"/>
                  <a:gd name="T7" fmla="*/ 24 h 28"/>
                  <a:gd name="T8" fmla="*/ 2 w 11"/>
                  <a:gd name="T9" fmla="*/ 3 h 28"/>
                  <a:gd name="T10" fmla="*/ 5 w 11"/>
                  <a:gd name="T11" fmla="*/ 1 h 28"/>
                  <a:gd name="T12" fmla="*/ 8 w 11"/>
                  <a:gd name="T13" fmla="*/ 1 h 28"/>
                  <a:gd name="T14" fmla="*/ 11 w 11"/>
                  <a:gd name="T15" fmla="*/ 4 h 28"/>
                  <a:gd name="T16" fmla="*/ 10 w 11"/>
                  <a:gd name="T17" fmla="*/ 25 h 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1" h="28">
                    <a:moveTo>
                      <a:pt x="10" y="25"/>
                    </a:moveTo>
                    <a:cubicBezTo>
                      <a:pt x="9" y="27"/>
                      <a:pt x="8" y="28"/>
                      <a:pt x="6" y="28"/>
                    </a:cubicBezTo>
                    <a:cubicBezTo>
                      <a:pt x="3" y="27"/>
                      <a:pt x="3" y="27"/>
                      <a:pt x="3" y="27"/>
                    </a:cubicBezTo>
                    <a:cubicBezTo>
                      <a:pt x="2" y="27"/>
                      <a:pt x="0" y="26"/>
                      <a:pt x="0" y="24"/>
                    </a:cubicBezTo>
                    <a:cubicBezTo>
                      <a:pt x="2" y="3"/>
                      <a:pt x="2" y="3"/>
                      <a:pt x="2" y="3"/>
                    </a:cubicBezTo>
                    <a:cubicBezTo>
                      <a:pt x="2" y="2"/>
                      <a:pt x="3" y="0"/>
                      <a:pt x="5" y="1"/>
                    </a:cubicBezTo>
                    <a:cubicBezTo>
                      <a:pt x="8" y="1"/>
                      <a:pt x="8" y="1"/>
                      <a:pt x="8" y="1"/>
                    </a:cubicBezTo>
                    <a:cubicBezTo>
                      <a:pt x="10" y="1"/>
                      <a:pt x="11" y="2"/>
                      <a:pt x="11" y="4"/>
                    </a:cubicBezTo>
                    <a:lnTo>
                      <a:pt x="10" y="25"/>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29" name="Freeform 481"/>
              <p:cNvSpPr/>
              <p:nvPr/>
            </p:nvSpPr>
            <p:spPr bwMode="auto">
              <a:xfrm>
                <a:off x="4026" y="1724"/>
                <a:ext cx="50" cy="31"/>
              </a:xfrm>
              <a:custGeom>
                <a:gdLst>
                  <a:gd name="T0" fmla="*/ 11 w 26"/>
                  <a:gd name="T1" fmla="*/ 16 h 16"/>
                  <a:gd name="T2" fmla="*/ 15 w 26"/>
                  <a:gd name="T3" fmla="*/ 16 h 16"/>
                  <a:gd name="T4" fmla="*/ 23 w 26"/>
                  <a:gd name="T5" fmla="*/ 16 h 16"/>
                  <a:gd name="T6" fmla="*/ 26 w 26"/>
                  <a:gd name="T7" fmla="*/ 2 h 16"/>
                  <a:gd name="T8" fmla="*/ 23 w 26"/>
                  <a:gd name="T9" fmla="*/ 0 h 16"/>
                  <a:gd name="T10" fmla="*/ 15 w 26"/>
                  <a:gd name="T11" fmla="*/ 0 h 16"/>
                  <a:gd name="T12" fmla="*/ 11 w 26"/>
                  <a:gd name="T13" fmla="*/ 0 h 16"/>
                  <a:gd name="T14" fmla="*/ 3 w 26"/>
                  <a:gd name="T15" fmla="*/ 0 h 16"/>
                  <a:gd name="T16" fmla="*/ 0 w 26"/>
                  <a:gd name="T17" fmla="*/ 2 h 16"/>
                  <a:gd name="T18" fmla="*/ 4 w 26"/>
                  <a:gd name="T19" fmla="*/ 16 h 16"/>
                  <a:gd name="T20" fmla="*/ 11 w 26"/>
                  <a:gd name="T21" fmla="*/ 16 h 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6" h="16">
                    <a:moveTo>
                      <a:pt x="11" y="16"/>
                    </a:moveTo>
                    <a:cubicBezTo>
                      <a:pt x="15" y="16"/>
                      <a:pt x="15" y="16"/>
                      <a:pt x="15" y="16"/>
                    </a:cubicBezTo>
                    <a:cubicBezTo>
                      <a:pt x="23" y="16"/>
                      <a:pt x="23" y="16"/>
                      <a:pt x="23" y="16"/>
                    </a:cubicBezTo>
                    <a:cubicBezTo>
                      <a:pt x="26" y="2"/>
                      <a:pt x="26" y="2"/>
                      <a:pt x="26" y="2"/>
                    </a:cubicBezTo>
                    <a:cubicBezTo>
                      <a:pt x="26" y="2"/>
                      <a:pt x="26" y="0"/>
                      <a:pt x="23" y="0"/>
                    </a:cubicBezTo>
                    <a:cubicBezTo>
                      <a:pt x="22" y="0"/>
                      <a:pt x="18" y="0"/>
                      <a:pt x="15" y="0"/>
                    </a:cubicBezTo>
                    <a:cubicBezTo>
                      <a:pt x="13" y="0"/>
                      <a:pt x="11" y="0"/>
                      <a:pt x="11" y="0"/>
                    </a:cubicBezTo>
                    <a:cubicBezTo>
                      <a:pt x="8" y="0"/>
                      <a:pt x="4" y="0"/>
                      <a:pt x="3" y="0"/>
                    </a:cubicBezTo>
                    <a:cubicBezTo>
                      <a:pt x="1" y="0"/>
                      <a:pt x="0" y="2"/>
                      <a:pt x="0" y="2"/>
                    </a:cubicBezTo>
                    <a:cubicBezTo>
                      <a:pt x="4" y="16"/>
                      <a:pt x="4" y="16"/>
                      <a:pt x="4" y="16"/>
                    </a:cubicBezTo>
                    <a:lnTo>
                      <a:pt x="11" y="16"/>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30" name="Freeform 482"/>
              <p:cNvSpPr>
                <a:spLocks noEditPoints="1"/>
              </p:cNvSpPr>
              <p:nvPr/>
            </p:nvSpPr>
            <p:spPr bwMode="auto">
              <a:xfrm>
                <a:off x="3998" y="1761"/>
                <a:ext cx="110" cy="131"/>
              </a:xfrm>
              <a:custGeom>
                <a:gdLst>
                  <a:gd name="T0" fmla="*/ 18 w 56"/>
                  <a:gd name="T1" fmla="*/ 1 h 67"/>
                  <a:gd name="T2" fmla="*/ 0 w 56"/>
                  <a:gd name="T3" fmla="*/ 50 h 67"/>
                  <a:gd name="T4" fmla="*/ 39 w 56"/>
                  <a:gd name="T5" fmla="*/ 67 h 67"/>
                  <a:gd name="T6" fmla="*/ 56 w 56"/>
                  <a:gd name="T7" fmla="*/ 30 h 67"/>
                  <a:gd name="T8" fmla="*/ 35 w 56"/>
                  <a:gd name="T9" fmla="*/ 19 h 67"/>
                  <a:gd name="T10" fmla="*/ 34 w 56"/>
                  <a:gd name="T11" fmla="*/ 21 h 67"/>
                  <a:gd name="T12" fmla="*/ 29 w 56"/>
                  <a:gd name="T13" fmla="*/ 20 h 67"/>
                  <a:gd name="T14" fmla="*/ 24 w 56"/>
                  <a:gd name="T15" fmla="*/ 24 h 67"/>
                  <a:gd name="T16" fmla="*/ 29 w 56"/>
                  <a:gd name="T17" fmla="*/ 28 h 67"/>
                  <a:gd name="T18" fmla="*/ 37 w 56"/>
                  <a:gd name="T19" fmla="*/ 36 h 67"/>
                  <a:gd name="T20" fmla="*/ 35 w 56"/>
                  <a:gd name="T21" fmla="*/ 41 h 67"/>
                  <a:gd name="T22" fmla="*/ 30 w 56"/>
                  <a:gd name="T23" fmla="*/ 44 h 67"/>
                  <a:gd name="T24" fmla="*/ 30 w 56"/>
                  <a:gd name="T25" fmla="*/ 47 h 67"/>
                  <a:gd name="T26" fmla="*/ 27 w 56"/>
                  <a:gd name="T27" fmla="*/ 47 h 67"/>
                  <a:gd name="T28" fmla="*/ 26 w 56"/>
                  <a:gd name="T29" fmla="*/ 46 h 67"/>
                  <a:gd name="T30" fmla="*/ 22 w 56"/>
                  <a:gd name="T31" fmla="*/ 44 h 67"/>
                  <a:gd name="T32" fmla="*/ 19 w 56"/>
                  <a:gd name="T33" fmla="*/ 42 h 67"/>
                  <a:gd name="T34" fmla="*/ 20 w 56"/>
                  <a:gd name="T35" fmla="*/ 40 h 67"/>
                  <a:gd name="T36" fmla="*/ 21 w 56"/>
                  <a:gd name="T37" fmla="*/ 40 h 67"/>
                  <a:gd name="T38" fmla="*/ 24 w 56"/>
                  <a:gd name="T39" fmla="*/ 40 h 67"/>
                  <a:gd name="T40" fmla="*/ 29 w 56"/>
                  <a:gd name="T41" fmla="*/ 40 h 67"/>
                  <a:gd name="T42" fmla="*/ 32 w 56"/>
                  <a:gd name="T43" fmla="*/ 38 h 67"/>
                  <a:gd name="T44" fmla="*/ 32 w 56"/>
                  <a:gd name="T45" fmla="*/ 35 h 67"/>
                  <a:gd name="T46" fmla="*/ 29 w 56"/>
                  <a:gd name="T47" fmla="*/ 33 h 67"/>
                  <a:gd name="T48" fmla="*/ 24 w 56"/>
                  <a:gd name="T49" fmla="*/ 31 h 67"/>
                  <a:gd name="T50" fmla="*/ 20 w 56"/>
                  <a:gd name="T51" fmla="*/ 27 h 67"/>
                  <a:gd name="T52" fmla="*/ 21 w 56"/>
                  <a:gd name="T53" fmla="*/ 20 h 67"/>
                  <a:gd name="T54" fmla="*/ 26 w 56"/>
                  <a:gd name="T55" fmla="*/ 15 h 67"/>
                  <a:gd name="T56" fmla="*/ 27 w 56"/>
                  <a:gd name="T57" fmla="*/ 14 h 67"/>
                  <a:gd name="T58" fmla="*/ 31 w 56"/>
                  <a:gd name="T59" fmla="*/ 14 h 67"/>
                  <a:gd name="T60" fmla="*/ 31 w 56"/>
                  <a:gd name="T61" fmla="*/ 17 h 67"/>
                  <a:gd name="T62" fmla="*/ 34 w 56"/>
                  <a:gd name="T63" fmla="*/ 17 h 67"/>
                  <a:gd name="T64" fmla="*/ 35 w 56"/>
                  <a:gd name="T65" fmla="*/ 18 h 67"/>
                  <a:gd name="T66" fmla="*/ 35 w 56"/>
                  <a:gd name="T67" fmla="*/ 19 h 6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56" h="67">
                    <a:moveTo>
                      <a:pt x="36" y="0"/>
                    </a:moveTo>
                    <a:cubicBezTo>
                      <a:pt x="18" y="1"/>
                      <a:pt x="18" y="1"/>
                      <a:pt x="18" y="1"/>
                    </a:cubicBezTo>
                    <a:cubicBezTo>
                      <a:pt x="9" y="1"/>
                      <a:pt x="0" y="21"/>
                      <a:pt x="0" y="31"/>
                    </a:cubicBezTo>
                    <a:cubicBezTo>
                      <a:pt x="0" y="50"/>
                      <a:pt x="0" y="50"/>
                      <a:pt x="0" y="50"/>
                    </a:cubicBezTo>
                    <a:cubicBezTo>
                      <a:pt x="0" y="60"/>
                      <a:pt x="8" y="67"/>
                      <a:pt x="17" y="67"/>
                    </a:cubicBezTo>
                    <a:cubicBezTo>
                      <a:pt x="39" y="67"/>
                      <a:pt x="39" y="67"/>
                      <a:pt x="39" y="67"/>
                    </a:cubicBezTo>
                    <a:cubicBezTo>
                      <a:pt x="49" y="67"/>
                      <a:pt x="56" y="59"/>
                      <a:pt x="56" y="49"/>
                    </a:cubicBezTo>
                    <a:cubicBezTo>
                      <a:pt x="56" y="30"/>
                      <a:pt x="56" y="30"/>
                      <a:pt x="56" y="30"/>
                    </a:cubicBezTo>
                    <a:cubicBezTo>
                      <a:pt x="56" y="20"/>
                      <a:pt x="46" y="0"/>
                      <a:pt x="36" y="0"/>
                    </a:cubicBezTo>
                    <a:close/>
                    <a:moveTo>
                      <a:pt x="35" y="19"/>
                    </a:moveTo>
                    <a:cubicBezTo>
                      <a:pt x="35" y="20"/>
                      <a:pt x="35" y="20"/>
                      <a:pt x="35" y="21"/>
                    </a:cubicBezTo>
                    <a:cubicBezTo>
                      <a:pt x="35" y="21"/>
                      <a:pt x="34" y="21"/>
                      <a:pt x="34" y="21"/>
                    </a:cubicBezTo>
                    <a:cubicBezTo>
                      <a:pt x="34" y="21"/>
                      <a:pt x="33" y="21"/>
                      <a:pt x="32" y="20"/>
                    </a:cubicBezTo>
                    <a:cubicBezTo>
                      <a:pt x="31" y="20"/>
                      <a:pt x="30" y="20"/>
                      <a:pt x="29" y="20"/>
                    </a:cubicBezTo>
                    <a:cubicBezTo>
                      <a:pt x="27" y="20"/>
                      <a:pt x="26" y="21"/>
                      <a:pt x="25" y="21"/>
                    </a:cubicBezTo>
                    <a:cubicBezTo>
                      <a:pt x="25" y="22"/>
                      <a:pt x="24" y="23"/>
                      <a:pt x="24" y="24"/>
                    </a:cubicBezTo>
                    <a:cubicBezTo>
                      <a:pt x="24" y="25"/>
                      <a:pt x="25" y="26"/>
                      <a:pt x="25" y="26"/>
                    </a:cubicBezTo>
                    <a:cubicBezTo>
                      <a:pt x="26" y="27"/>
                      <a:pt x="27" y="28"/>
                      <a:pt x="29" y="28"/>
                    </a:cubicBezTo>
                    <a:cubicBezTo>
                      <a:pt x="32" y="29"/>
                      <a:pt x="33" y="30"/>
                      <a:pt x="35" y="32"/>
                    </a:cubicBezTo>
                    <a:cubicBezTo>
                      <a:pt x="36" y="33"/>
                      <a:pt x="37" y="34"/>
                      <a:pt x="37" y="36"/>
                    </a:cubicBezTo>
                    <a:cubicBezTo>
                      <a:pt x="37" y="37"/>
                      <a:pt x="37" y="38"/>
                      <a:pt x="36" y="39"/>
                    </a:cubicBezTo>
                    <a:cubicBezTo>
                      <a:pt x="36" y="40"/>
                      <a:pt x="35" y="41"/>
                      <a:pt x="35" y="41"/>
                    </a:cubicBezTo>
                    <a:cubicBezTo>
                      <a:pt x="34" y="42"/>
                      <a:pt x="34" y="42"/>
                      <a:pt x="33" y="43"/>
                    </a:cubicBezTo>
                    <a:cubicBezTo>
                      <a:pt x="32" y="43"/>
                      <a:pt x="31" y="43"/>
                      <a:pt x="30" y="44"/>
                    </a:cubicBezTo>
                    <a:cubicBezTo>
                      <a:pt x="30" y="46"/>
                      <a:pt x="30" y="46"/>
                      <a:pt x="30" y="46"/>
                    </a:cubicBezTo>
                    <a:cubicBezTo>
                      <a:pt x="30" y="47"/>
                      <a:pt x="30" y="47"/>
                      <a:pt x="30" y="47"/>
                    </a:cubicBezTo>
                    <a:cubicBezTo>
                      <a:pt x="30" y="47"/>
                      <a:pt x="30" y="47"/>
                      <a:pt x="30" y="47"/>
                    </a:cubicBezTo>
                    <a:cubicBezTo>
                      <a:pt x="27" y="47"/>
                      <a:pt x="27" y="47"/>
                      <a:pt x="27" y="47"/>
                    </a:cubicBezTo>
                    <a:cubicBezTo>
                      <a:pt x="27" y="47"/>
                      <a:pt x="26" y="47"/>
                      <a:pt x="26" y="47"/>
                    </a:cubicBezTo>
                    <a:cubicBezTo>
                      <a:pt x="26" y="47"/>
                      <a:pt x="26" y="47"/>
                      <a:pt x="26" y="46"/>
                    </a:cubicBezTo>
                    <a:cubicBezTo>
                      <a:pt x="26" y="44"/>
                      <a:pt x="26" y="44"/>
                      <a:pt x="26" y="44"/>
                    </a:cubicBezTo>
                    <a:cubicBezTo>
                      <a:pt x="24" y="44"/>
                      <a:pt x="23" y="44"/>
                      <a:pt x="22" y="44"/>
                    </a:cubicBezTo>
                    <a:cubicBezTo>
                      <a:pt x="20" y="43"/>
                      <a:pt x="20" y="43"/>
                      <a:pt x="19" y="43"/>
                    </a:cubicBezTo>
                    <a:cubicBezTo>
                      <a:pt x="19" y="43"/>
                      <a:pt x="19" y="42"/>
                      <a:pt x="19" y="42"/>
                    </a:cubicBezTo>
                    <a:cubicBezTo>
                      <a:pt x="19" y="42"/>
                      <a:pt x="19" y="41"/>
                      <a:pt x="19" y="41"/>
                    </a:cubicBezTo>
                    <a:cubicBezTo>
                      <a:pt x="19" y="40"/>
                      <a:pt x="19" y="40"/>
                      <a:pt x="20" y="40"/>
                    </a:cubicBezTo>
                    <a:cubicBezTo>
                      <a:pt x="20" y="39"/>
                      <a:pt x="20" y="39"/>
                      <a:pt x="20" y="39"/>
                    </a:cubicBezTo>
                    <a:cubicBezTo>
                      <a:pt x="20" y="39"/>
                      <a:pt x="20" y="39"/>
                      <a:pt x="21" y="40"/>
                    </a:cubicBezTo>
                    <a:cubicBezTo>
                      <a:pt x="21" y="40"/>
                      <a:pt x="22" y="40"/>
                      <a:pt x="22" y="40"/>
                    </a:cubicBezTo>
                    <a:cubicBezTo>
                      <a:pt x="23" y="40"/>
                      <a:pt x="23" y="40"/>
                      <a:pt x="24" y="40"/>
                    </a:cubicBezTo>
                    <a:cubicBezTo>
                      <a:pt x="25" y="40"/>
                      <a:pt x="25" y="40"/>
                      <a:pt x="26" y="40"/>
                    </a:cubicBezTo>
                    <a:cubicBezTo>
                      <a:pt x="27" y="40"/>
                      <a:pt x="28" y="40"/>
                      <a:pt x="29" y="40"/>
                    </a:cubicBezTo>
                    <a:cubicBezTo>
                      <a:pt x="29" y="40"/>
                      <a:pt x="30" y="40"/>
                      <a:pt x="30" y="40"/>
                    </a:cubicBezTo>
                    <a:cubicBezTo>
                      <a:pt x="31" y="39"/>
                      <a:pt x="31" y="39"/>
                      <a:pt x="32" y="38"/>
                    </a:cubicBezTo>
                    <a:cubicBezTo>
                      <a:pt x="32" y="38"/>
                      <a:pt x="32" y="37"/>
                      <a:pt x="32" y="37"/>
                    </a:cubicBezTo>
                    <a:cubicBezTo>
                      <a:pt x="32" y="36"/>
                      <a:pt x="32" y="36"/>
                      <a:pt x="32" y="35"/>
                    </a:cubicBezTo>
                    <a:cubicBezTo>
                      <a:pt x="32" y="35"/>
                      <a:pt x="31" y="34"/>
                      <a:pt x="31" y="34"/>
                    </a:cubicBezTo>
                    <a:cubicBezTo>
                      <a:pt x="31" y="34"/>
                      <a:pt x="30" y="33"/>
                      <a:pt x="29" y="33"/>
                    </a:cubicBezTo>
                    <a:cubicBezTo>
                      <a:pt x="29" y="32"/>
                      <a:pt x="28" y="32"/>
                      <a:pt x="27" y="32"/>
                    </a:cubicBezTo>
                    <a:cubicBezTo>
                      <a:pt x="26" y="31"/>
                      <a:pt x="25" y="31"/>
                      <a:pt x="24" y="31"/>
                    </a:cubicBezTo>
                    <a:cubicBezTo>
                      <a:pt x="23" y="30"/>
                      <a:pt x="23" y="30"/>
                      <a:pt x="22" y="29"/>
                    </a:cubicBezTo>
                    <a:cubicBezTo>
                      <a:pt x="21" y="28"/>
                      <a:pt x="21" y="28"/>
                      <a:pt x="20" y="27"/>
                    </a:cubicBezTo>
                    <a:cubicBezTo>
                      <a:pt x="20" y="26"/>
                      <a:pt x="20" y="25"/>
                      <a:pt x="20" y="24"/>
                    </a:cubicBezTo>
                    <a:cubicBezTo>
                      <a:pt x="20" y="22"/>
                      <a:pt x="20" y="21"/>
                      <a:pt x="21" y="20"/>
                    </a:cubicBezTo>
                    <a:cubicBezTo>
                      <a:pt x="22" y="18"/>
                      <a:pt x="24" y="18"/>
                      <a:pt x="26" y="17"/>
                    </a:cubicBezTo>
                    <a:cubicBezTo>
                      <a:pt x="26" y="15"/>
                      <a:pt x="26" y="15"/>
                      <a:pt x="26" y="15"/>
                    </a:cubicBezTo>
                    <a:cubicBezTo>
                      <a:pt x="26" y="14"/>
                      <a:pt x="26" y="14"/>
                      <a:pt x="27" y="14"/>
                    </a:cubicBezTo>
                    <a:cubicBezTo>
                      <a:pt x="27" y="14"/>
                      <a:pt x="27" y="14"/>
                      <a:pt x="27" y="14"/>
                    </a:cubicBezTo>
                    <a:cubicBezTo>
                      <a:pt x="30" y="13"/>
                      <a:pt x="30" y="13"/>
                      <a:pt x="30" y="13"/>
                    </a:cubicBezTo>
                    <a:cubicBezTo>
                      <a:pt x="30" y="13"/>
                      <a:pt x="31" y="14"/>
                      <a:pt x="31" y="14"/>
                    </a:cubicBezTo>
                    <a:cubicBezTo>
                      <a:pt x="31" y="14"/>
                      <a:pt x="31" y="14"/>
                      <a:pt x="31" y="15"/>
                    </a:cubicBezTo>
                    <a:cubicBezTo>
                      <a:pt x="31" y="17"/>
                      <a:pt x="31" y="17"/>
                      <a:pt x="31" y="17"/>
                    </a:cubicBezTo>
                    <a:cubicBezTo>
                      <a:pt x="31" y="17"/>
                      <a:pt x="32" y="17"/>
                      <a:pt x="32" y="17"/>
                    </a:cubicBezTo>
                    <a:cubicBezTo>
                      <a:pt x="33" y="17"/>
                      <a:pt x="33" y="17"/>
                      <a:pt x="34" y="17"/>
                    </a:cubicBezTo>
                    <a:cubicBezTo>
                      <a:pt x="34" y="17"/>
                      <a:pt x="34" y="17"/>
                      <a:pt x="35" y="17"/>
                    </a:cubicBezTo>
                    <a:cubicBezTo>
                      <a:pt x="35" y="18"/>
                      <a:pt x="35" y="18"/>
                      <a:pt x="35" y="18"/>
                    </a:cubicBezTo>
                    <a:cubicBezTo>
                      <a:pt x="35" y="18"/>
                      <a:pt x="35" y="18"/>
                      <a:pt x="35" y="18"/>
                    </a:cubicBezTo>
                    <a:cubicBezTo>
                      <a:pt x="35" y="19"/>
                      <a:pt x="35" y="19"/>
                      <a:pt x="35" y="19"/>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31" name="Freeform 483"/>
              <p:cNvSpPr/>
              <p:nvPr/>
            </p:nvSpPr>
            <p:spPr bwMode="auto">
              <a:xfrm>
                <a:off x="4071" y="1747"/>
                <a:ext cx="47" cy="36"/>
              </a:xfrm>
              <a:custGeom>
                <a:gdLst>
                  <a:gd name="T0" fmla="*/ 24 w 24"/>
                  <a:gd name="T1" fmla="*/ 9 h 18"/>
                  <a:gd name="T2" fmla="*/ 1 w 24"/>
                  <a:gd name="T3" fmla="*/ 4 h 18"/>
                  <a:gd name="T4" fmla="*/ 1 w 24"/>
                  <a:gd name="T5" fmla="*/ 4 h 18"/>
                  <a:gd name="T6" fmla="*/ 1 w 24"/>
                  <a:gd name="T7" fmla="*/ 4 h 18"/>
                  <a:gd name="T8" fmla="*/ 1 w 24"/>
                  <a:gd name="T9" fmla="*/ 4 h 18"/>
                  <a:gd name="T10" fmla="*/ 1 w 24"/>
                  <a:gd name="T11" fmla="*/ 5 h 18"/>
                  <a:gd name="T12" fmla="*/ 1 w 24"/>
                  <a:gd name="T13" fmla="*/ 5 h 18"/>
                  <a:gd name="T14" fmla="*/ 19 w 24"/>
                  <a:gd name="T15" fmla="*/ 17 h 18"/>
                  <a:gd name="T16" fmla="*/ 21 w 24"/>
                  <a:gd name="T17" fmla="*/ 16 h 18"/>
                  <a:gd name="T18" fmla="*/ 8 w 24"/>
                  <a:gd name="T19" fmla="*/ 5 h 18"/>
                  <a:gd name="T20" fmla="*/ 22 w 24"/>
                  <a:gd name="T21" fmla="*/ 10 h 18"/>
                  <a:gd name="T22" fmla="*/ 24 w 24"/>
                  <a:gd name="T23" fmla="*/ 9 h 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4" h="18">
                    <a:moveTo>
                      <a:pt x="24" y="9"/>
                    </a:moveTo>
                    <a:cubicBezTo>
                      <a:pt x="17" y="0"/>
                      <a:pt x="4" y="3"/>
                      <a:pt x="1" y="4"/>
                    </a:cubicBezTo>
                    <a:cubicBezTo>
                      <a:pt x="1" y="4"/>
                      <a:pt x="1" y="4"/>
                      <a:pt x="1" y="4"/>
                    </a:cubicBezTo>
                    <a:cubicBezTo>
                      <a:pt x="1" y="4"/>
                      <a:pt x="1" y="4"/>
                      <a:pt x="1" y="4"/>
                    </a:cubicBezTo>
                    <a:cubicBezTo>
                      <a:pt x="1" y="4"/>
                      <a:pt x="1" y="4"/>
                      <a:pt x="1" y="4"/>
                    </a:cubicBezTo>
                    <a:cubicBezTo>
                      <a:pt x="0" y="5"/>
                      <a:pt x="1" y="5"/>
                      <a:pt x="1" y="5"/>
                    </a:cubicBezTo>
                    <a:cubicBezTo>
                      <a:pt x="1" y="5"/>
                      <a:pt x="1" y="6"/>
                      <a:pt x="1" y="5"/>
                    </a:cubicBezTo>
                    <a:cubicBezTo>
                      <a:pt x="14" y="8"/>
                      <a:pt x="18" y="16"/>
                      <a:pt x="19" y="17"/>
                    </a:cubicBezTo>
                    <a:cubicBezTo>
                      <a:pt x="21" y="18"/>
                      <a:pt x="21" y="16"/>
                      <a:pt x="21" y="16"/>
                    </a:cubicBezTo>
                    <a:cubicBezTo>
                      <a:pt x="19" y="10"/>
                      <a:pt x="13" y="7"/>
                      <a:pt x="8" y="5"/>
                    </a:cubicBezTo>
                    <a:cubicBezTo>
                      <a:pt x="16" y="6"/>
                      <a:pt x="21" y="10"/>
                      <a:pt x="22" y="10"/>
                    </a:cubicBezTo>
                    <a:cubicBezTo>
                      <a:pt x="24" y="11"/>
                      <a:pt x="24" y="9"/>
                      <a:pt x="24" y="9"/>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32" name="Freeform 484"/>
              <p:cNvSpPr>
                <a:spLocks noEditPoints="1"/>
              </p:cNvSpPr>
              <p:nvPr/>
            </p:nvSpPr>
            <p:spPr bwMode="auto">
              <a:xfrm>
                <a:off x="4436" y="3030"/>
                <a:ext cx="200" cy="168"/>
              </a:xfrm>
              <a:custGeom>
                <a:gdLst>
                  <a:gd name="T0" fmla="*/ 86 w 102"/>
                  <a:gd name="T1" fmla="*/ 15 h 86"/>
                  <a:gd name="T2" fmla="*/ 86 w 102"/>
                  <a:gd name="T3" fmla="*/ 15 h 86"/>
                  <a:gd name="T4" fmla="*/ 84 w 102"/>
                  <a:gd name="T5" fmla="*/ 12 h 86"/>
                  <a:gd name="T6" fmla="*/ 75 w 102"/>
                  <a:gd name="T7" fmla="*/ 12 h 86"/>
                  <a:gd name="T8" fmla="*/ 73 w 102"/>
                  <a:gd name="T9" fmla="*/ 15 h 86"/>
                  <a:gd name="T10" fmla="*/ 68 w 102"/>
                  <a:gd name="T11" fmla="*/ 15 h 86"/>
                  <a:gd name="T12" fmla="*/ 67 w 102"/>
                  <a:gd name="T13" fmla="*/ 8 h 86"/>
                  <a:gd name="T14" fmla="*/ 55 w 102"/>
                  <a:gd name="T15" fmla="*/ 0 h 86"/>
                  <a:gd name="T16" fmla="*/ 46 w 102"/>
                  <a:gd name="T17" fmla="*/ 0 h 86"/>
                  <a:gd name="T18" fmla="*/ 33 w 102"/>
                  <a:gd name="T19" fmla="*/ 9 h 86"/>
                  <a:gd name="T20" fmla="*/ 33 w 102"/>
                  <a:gd name="T21" fmla="*/ 15 h 86"/>
                  <a:gd name="T22" fmla="*/ 28 w 102"/>
                  <a:gd name="T23" fmla="*/ 16 h 86"/>
                  <a:gd name="T24" fmla="*/ 26 w 102"/>
                  <a:gd name="T25" fmla="*/ 13 h 86"/>
                  <a:gd name="T26" fmla="*/ 17 w 102"/>
                  <a:gd name="T27" fmla="*/ 14 h 86"/>
                  <a:gd name="T28" fmla="*/ 15 w 102"/>
                  <a:gd name="T29" fmla="*/ 16 h 86"/>
                  <a:gd name="T30" fmla="*/ 15 w 102"/>
                  <a:gd name="T31" fmla="*/ 16 h 86"/>
                  <a:gd name="T32" fmla="*/ 0 w 102"/>
                  <a:gd name="T33" fmla="*/ 34 h 86"/>
                  <a:gd name="T34" fmla="*/ 0 w 102"/>
                  <a:gd name="T35" fmla="*/ 68 h 86"/>
                  <a:gd name="T36" fmla="*/ 19 w 102"/>
                  <a:gd name="T37" fmla="*/ 86 h 86"/>
                  <a:gd name="T38" fmla="*/ 84 w 102"/>
                  <a:gd name="T39" fmla="*/ 84 h 86"/>
                  <a:gd name="T40" fmla="*/ 102 w 102"/>
                  <a:gd name="T41" fmla="*/ 66 h 86"/>
                  <a:gd name="T42" fmla="*/ 101 w 102"/>
                  <a:gd name="T43" fmla="*/ 32 h 86"/>
                  <a:gd name="T44" fmla="*/ 86 w 102"/>
                  <a:gd name="T45" fmla="*/ 15 h 86"/>
                  <a:gd name="T46" fmla="*/ 39 w 102"/>
                  <a:gd name="T47" fmla="*/ 9 h 86"/>
                  <a:gd name="T48" fmla="*/ 46 w 102"/>
                  <a:gd name="T49" fmla="*/ 6 h 86"/>
                  <a:gd name="T50" fmla="*/ 55 w 102"/>
                  <a:gd name="T51" fmla="*/ 6 h 86"/>
                  <a:gd name="T52" fmla="*/ 61 w 102"/>
                  <a:gd name="T53" fmla="*/ 9 h 86"/>
                  <a:gd name="T54" fmla="*/ 61 w 102"/>
                  <a:gd name="T55" fmla="*/ 15 h 86"/>
                  <a:gd name="T56" fmla="*/ 40 w 102"/>
                  <a:gd name="T57" fmla="*/ 15 h 86"/>
                  <a:gd name="T58" fmla="*/ 39 w 102"/>
                  <a:gd name="T59" fmla="*/ 9 h 8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02" h="86">
                    <a:moveTo>
                      <a:pt x="86" y="15"/>
                    </a:moveTo>
                    <a:cubicBezTo>
                      <a:pt x="86" y="15"/>
                      <a:pt x="86" y="15"/>
                      <a:pt x="86" y="15"/>
                    </a:cubicBezTo>
                    <a:cubicBezTo>
                      <a:pt x="86" y="13"/>
                      <a:pt x="85" y="12"/>
                      <a:pt x="84" y="12"/>
                    </a:cubicBezTo>
                    <a:cubicBezTo>
                      <a:pt x="75" y="12"/>
                      <a:pt x="75" y="12"/>
                      <a:pt x="75" y="12"/>
                    </a:cubicBezTo>
                    <a:cubicBezTo>
                      <a:pt x="74" y="12"/>
                      <a:pt x="73" y="13"/>
                      <a:pt x="73" y="15"/>
                    </a:cubicBezTo>
                    <a:cubicBezTo>
                      <a:pt x="68" y="15"/>
                      <a:pt x="68" y="15"/>
                      <a:pt x="68" y="15"/>
                    </a:cubicBezTo>
                    <a:cubicBezTo>
                      <a:pt x="67" y="8"/>
                      <a:pt x="67" y="8"/>
                      <a:pt x="67" y="8"/>
                    </a:cubicBezTo>
                    <a:cubicBezTo>
                      <a:pt x="67" y="1"/>
                      <a:pt x="62" y="0"/>
                      <a:pt x="55" y="0"/>
                    </a:cubicBezTo>
                    <a:cubicBezTo>
                      <a:pt x="46" y="0"/>
                      <a:pt x="46" y="0"/>
                      <a:pt x="46" y="0"/>
                    </a:cubicBezTo>
                    <a:cubicBezTo>
                      <a:pt x="39" y="0"/>
                      <a:pt x="33" y="2"/>
                      <a:pt x="33" y="9"/>
                    </a:cubicBezTo>
                    <a:cubicBezTo>
                      <a:pt x="33" y="15"/>
                      <a:pt x="33" y="15"/>
                      <a:pt x="33" y="15"/>
                    </a:cubicBezTo>
                    <a:cubicBezTo>
                      <a:pt x="28" y="16"/>
                      <a:pt x="28" y="16"/>
                      <a:pt x="28" y="16"/>
                    </a:cubicBezTo>
                    <a:cubicBezTo>
                      <a:pt x="28" y="14"/>
                      <a:pt x="27" y="13"/>
                      <a:pt x="26" y="13"/>
                    </a:cubicBezTo>
                    <a:cubicBezTo>
                      <a:pt x="17" y="14"/>
                      <a:pt x="17" y="14"/>
                      <a:pt x="17" y="14"/>
                    </a:cubicBezTo>
                    <a:cubicBezTo>
                      <a:pt x="16" y="14"/>
                      <a:pt x="15" y="15"/>
                      <a:pt x="15" y="16"/>
                    </a:cubicBezTo>
                    <a:cubicBezTo>
                      <a:pt x="15" y="16"/>
                      <a:pt x="15" y="16"/>
                      <a:pt x="15" y="16"/>
                    </a:cubicBezTo>
                    <a:cubicBezTo>
                      <a:pt x="6" y="17"/>
                      <a:pt x="0" y="25"/>
                      <a:pt x="0" y="34"/>
                    </a:cubicBezTo>
                    <a:cubicBezTo>
                      <a:pt x="0" y="68"/>
                      <a:pt x="0" y="68"/>
                      <a:pt x="0" y="68"/>
                    </a:cubicBezTo>
                    <a:cubicBezTo>
                      <a:pt x="1" y="78"/>
                      <a:pt x="9" y="86"/>
                      <a:pt x="19" y="86"/>
                    </a:cubicBezTo>
                    <a:cubicBezTo>
                      <a:pt x="84" y="84"/>
                      <a:pt x="84" y="84"/>
                      <a:pt x="84" y="84"/>
                    </a:cubicBezTo>
                    <a:cubicBezTo>
                      <a:pt x="94" y="84"/>
                      <a:pt x="102" y="76"/>
                      <a:pt x="102" y="66"/>
                    </a:cubicBezTo>
                    <a:cubicBezTo>
                      <a:pt x="101" y="32"/>
                      <a:pt x="101" y="32"/>
                      <a:pt x="101" y="32"/>
                    </a:cubicBezTo>
                    <a:cubicBezTo>
                      <a:pt x="101" y="23"/>
                      <a:pt x="94" y="16"/>
                      <a:pt x="86" y="15"/>
                    </a:cubicBezTo>
                    <a:close/>
                    <a:moveTo>
                      <a:pt x="39" y="9"/>
                    </a:moveTo>
                    <a:cubicBezTo>
                      <a:pt x="39" y="8"/>
                      <a:pt x="39" y="6"/>
                      <a:pt x="46" y="6"/>
                    </a:cubicBezTo>
                    <a:cubicBezTo>
                      <a:pt x="55" y="6"/>
                      <a:pt x="55" y="6"/>
                      <a:pt x="55" y="6"/>
                    </a:cubicBezTo>
                    <a:cubicBezTo>
                      <a:pt x="61" y="6"/>
                      <a:pt x="61" y="7"/>
                      <a:pt x="61" y="9"/>
                    </a:cubicBezTo>
                    <a:cubicBezTo>
                      <a:pt x="61" y="15"/>
                      <a:pt x="61" y="15"/>
                      <a:pt x="61" y="15"/>
                    </a:cubicBezTo>
                    <a:cubicBezTo>
                      <a:pt x="40" y="15"/>
                      <a:pt x="40" y="15"/>
                      <a:pt x="40" y="15"/>
                    </a:cubicBezTo>
                    <a:lnTo>
                      <a:pt x="39" y="9"/>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33" name="Freeform 485"/>
              <p:cNvSpPr>
                <a:spLocks noEditPoints="1"/>
              </p:cNvSpPr>
              <p:nvPr/>
            </p:nvSpPr>
            <p:spPr bwMode="auto">
              <a:xfrm>
                <a:off x="3854" y="3071"/>
                <a:ext cx="148" cy="125"/>
              </a:xfrm>
              <a:custGeom>
                <a:gdLst>
                  <a:gd name="T0" fmla="*/ 64 w 76"/>
                  <a:gd name="T1" fmla="*/ 11 h 64"/>
                  <a:gd name="T2" fmla="*/ 64 w 76"/>
                  <a:gd name="T3" fmla="*/ 11 h 64"/>
                  <a:gd name="T4" fmla="*/ 62 w 76"/>
                  <a:gd name="T5" fmla="*/ 9 h 64"/>
                  <a:gd name="T6" fmla="*/ 56 w 76"/>
                  <a:gd name="T7" fmla="*/ 10 h 64"/>
                  <a:gd name="T8" fmla="*/ 54 w 76"/>
                  <a:gd name="T9" fmla="*/ 11 h 64"/>
                  <a:gd name="T10" fmla="*/ 50 w 76"/>
                  <a:gd name="T11" fmla="*/ 11 h 64"/>
                  <a:gd name="T12" fmla="*/ 50 w 76"/>
                  <a:gd name="T13" fmla="*/ 7 h 64"/>
                  <a:gd name="T14" fmla="*/ 41 w 76"/>
                  <a:gd name="T15" fmla="*/ 0 h 64"/>
                  <a:gd name="T16" fmla="*/ 34 w 76"/>
                  <a:gd name="T17" fmla="*/ 0 h 64"/>
                  <a:gd name="T18" fmla="*/ 25 w 76"/>
                  <a:gd name="T19" fmla="*/ 7 h 64"/>
                  <a:gd name="T20" fmla="*/ 25 w 76"/>
                  <a:gd name="T21" fmla="*/ 12 h 64"/>
                  <a:gd name="T22" fmla="*/ 21 w 76"/>
                  <a:gd name="T23" fmla="*/ 12 h 64"/>
                  <a:gd name="T24" fmla="*/ 19 w 76"/>
                  <a:gd name="T25" fmla="*/ 10 h 64"/>
                  <a:gd name="T26" fmla="*/ 13 w 76"/>
                  <a:gd name="T27" fmla="*/ 11 h 64"/>
                  <a:gd name="T28" fmla="*/ 11 w 76"/>
                  <a:gd name="T29" fmla="*/ 12 h 64"/>
                  <a:gd name="T30" fmla="*/ 11 w 76"/>
                  <a:gd name="T31" fmla="*/ 12 h 64"/>
                  <a:gd name="T32" fmla="*/ 0 w 76"/>
                  <a:gd name="T33" fmla="*/ 26 h 64"/>
                  <a:gd name="T34" fmla="*/ 1 w 76"/>
                  <a:gd name="T35" fmla="*/ 51 h 64"/>
                  <a:gd name="T36" fmla="*/ 14 w 76"/>
                  <a:gd name="T37" fmla="*/ 64 h 64"/>
                  <a:gd name="T38" fmla="*/ 63 w 76"/>
                  <a:gd name="T39" fmla="*/ 63 h 64"/>
                  <a:gd name="T40" fmla="*/ 76 w 76"/>
                  <a:gd name="T41" fmla="*/ 49 h 64"/>
                  <a:gd name="T42" fmla="*/ 75 w 76"/>
                  <a:gd name="T43" fmla="*/ 24 h 64"/>
                  <a:gd name="T44" fmla="*/ 64 w 76"/>
                  <a:gd name="T45" fmla="*/ 11 h 64"/>
                  <a:gd name="T46" fmla="*/ 30 w 76"/>
                  <a:gd name="T47" fmla="*/ 7 h 64"/>
                  <a:gd name="T48" fmla="*/ 34 w 76"/>
                  <a:gd name="T49" fmla="*/ 5 h 64"/>
                  <a:gd name="T50" fmla="*/ 41 w 76"/>
                  <a:gd name="T51" fmla="*/ 5 h 64"/>
                  <a:gd name="T52" fmla="*/ 46 w 76"/>
                  <a:gd name="T53" fmla="*/ 7 h 64"/>
                  <a:gd name="T54" fmla="*/ 46 w 76"/>
                  <a:gd name="T55" fmla="*/ 11 h 64"/>
                  <a:gd name="T56" fmla="*/ 30 w 76"/>
                  <a:gd name="T57" fmla="*/ 12 h 64"/>
                  <a:gd name="T58" fmla="*/ 30 w 76"/>
                  <a:gd name="T59" fmla="*/ 7 h 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76" h="64">
                    <a:moveTo>
                      <a:pt x="64" y="11"/>
                    </a:moveTo>
                    <a:cubicBezTo>
                      <a:pt x="64" y="11"/>
                      <a:pt x="64" y="11"/>
                      <a:pt x="64" y="11"/>
                    </a:cubicBezTo>
                    <a:cubicBezTo>
                      <a:pt x="64" y="10"/>
                      <a:pt x="63" y="9"/>
                      <a:pt x="62" y="9"/>
                    </a:cubicBezTo>
                    <a:cubicBezTo>
                      <a:pt x="56" y="10"/>
                      <a:pt x="56" y="10"/>
                      <a:pt x="56" y="10"/>
                    </a:cubicBezTo>
                    <a:cubicBezTo>
                      <a:pt x="55" y="10"/>
                      <a:pt x="54" y="10"/>
                      <a:pt x="54" y="11"/>
                    </a:cubicBezTo>
                    <a:cubicBezTo>
                      <a:pt x="50" y="11"/>
                      <a:pt x="50" y="11"/>
                      <a:pt x="50" y="11"/>
                    </a:cubicBezTo>
                    <a:cubicBezTo>
                      <a:pt x="50" y="7"/>
                      <a:pt x="50" y="7"/>
                      <a:pt x="50" y="7"/>
                    </a:cubicBezTo>
                    <a:cubicBezTo>
                      <a:pt x="50" y="2"/>
                      <a:pt x="46" y="0"/>
                      <a:pt x="41" y="0"/>
                    </a:cubicBezTo>
                    <a:cubicBezTo>
                      <a:pt x="34" y="0"/>
                      <a:pt x="34" y="0"/>
                      <a:pt x="34" y="0"/>
                    </a:cubicBezTo>
                    <a:cubicBezTo>
                      <a:pt x="29" y="0"/>
                      <a:pt x="25" y="2"/>
                      <a:pt x="25" y="7"/>
                    </a:cubicBezTo>
                    <a:cubicBezTo>
                      <a:pt x="25" y="12"/>
                      <a:pt x="25" y="12"/>
                      <a:pt x="25" y="12"/>
                    </a:cubicBezTo>
                    <a:cubicBezTo>
                      <a:pt x="21" y="12"/>
                      <a:pt x="21" y="12"/>
                      <a:pt x="21" y="12"/>
                    </a:cubicBezTo>
                    <a:cubicBezTo>
                      <a:pt x="21" y="11"/>
                      <a:pt x="20" y="10"/>
                      <a:pt x="19" y="10"/>
                    </a:cubicBezTo>
                    <a:cubicBezTo>
                      <a:pt x="13" y="11"/>
                      <a:pt x="13" y="11"/>
                      <a:pt x="13" y="11"/>
                    </a:cubicBezTo>
                    <a:cubicBezTo>
                      <a:pt x="12" y="11"/>
                      <a:pt x="11" y="11"/>
                      <a:pt x="11" y="12"/>
                    </a:cubicBezTo>
                    <a:cubicBezTo>
                      <a:pt x="11" y="12"/>
                      <a:pt x="11" y="12"/>
                      <a:pt x="11" y="12"/>
                    </a:cubicBezTo>
                    <a:cubicBezTo>
                      <a:pt x="5" y="13"/>
                      <a:pt x="0" y="19"/>
                      <a:pt x="0" y="26"/>
                    </a:cubicBezTo>
                    <a:cubicBezTo>
                      <a:pt x="1" y="51"/>
                      <a:pt x="1" y="51"/>
                      <a:pt x="1" y="51"/>
                    </a:cubicBezTo>
                    <a:cubicBezTo>
                      <a:pt x="1" y="58"/>
                      <a:pt x="7" y="64"/>
                      <a:pt x="14" y="64"/>
                    </a:cubicBezTo>
                    <a:cubicBezTo>
                      <a:pt x="63" y="63"/>
                      <a:pt x="63" y="63"/>
                      <a:pt x="63" y="63"/>
                    </a:cubicBezTo>
                    <a:cubicBezTo>
                      <a:pt x="70" y="63"/>
                      <a:pt x="76" y="57"/>
                      <a:pt x="76" y="49"/>
                    </a:cubicBezTo>
                    <a:cubicBezTo>
                      <a:pt x="75" y="24"/>
                      <a:pt x="75" y="24"/>
                      <a:pt x="75" y="24"/>
                    </a:cubicBezTo>
                    <a:cubicBezTo>
                      <a:pt x="75" y="18"/>
                      <a:pt x="70" y="12"/>
                      <a:pt x="64" y="11"/>
                    </a:cubicBezTo>
                    <a:close/>
                    <a:moveTo>
                      <a:pt x="30" y="7"/>
                    </a:moveTo>
                    <a:cubicBezTo>
                      <a:pt x="29" y="6"/>
                      <a:pt x="29" y="5"/>
                      <a:pt x="34" y="5"/>
                    </a:cubicBezTo>
                    <a:cubicBezTo>
                      <a:pt x="41" y="5"/>
                      <a:pt x="41" y="5"/>
                      <a:pt x="41" y="5"/>
                    </a:cubicBezTo>
                    <a:cubicBezTo>
                      <a:pt x="46" y="5"/>
                      <a:pt x="46" y="6"/>
                      <a:pt x="46" y="7"/>
                    </a:cubicBezTo>
                    <a:cubicBezTo>
                      <a:pt x="46" y="11"/>
                      <a:pt x="46" y="11"/>
                      <a:pt x="46" y="11"/>
                    </a:cubicBezTo>
                    <a:cubicBezTo>
                      <a:pt x="30" y="12"/>
                      <a:pt x="30" y="12"/>
                      <a:pt x="30" y="12"/>
                    </a:cubicBezTo>
                    <a:lnTo>
                      <a:pt x="30" y="7"/>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34" name="Freeform 486"/>
              <p:cNvSpPr>
                <a:spLocks noEditPoints="1"/>
              </p:cNvSpPr>
              <p:nvPr/>
            </p:nvSpPr>
            <p:spPr bwMode="auto">
              <a:xfrm>
                <a:off x="4125" y="1869"/>
                <a:ext cx="258" cy="217"/>
              </a:xfrm>
              <a:custGeom>
                <a:gdLst>
                  <a:gd name="T0" fmla="*/ 111 w 132"/>
                  <a:gd name="T1" fmla="*/ 19 h 111"/>
                  <a:gd name="T2" fmla="*/ 111 w 132"/>
                  <a:gd name="T3" fmla="*/ 19 h 111"/>
                  <a:gd name="T4" fmla="*/ 108 w 132"/>
                  <a:gd name="T5" fmla="*/ 16 h 111"/>
                  <a:gd name="T6" fmla="*/ 97 w 132"/>
                  <a:gd name="T7" fmla="*/ 16 h 111"/>
                  <a:gd name="T8" fmla="*/ 94 w 132"/>
                  <a:gd name="T9" fmla="*/ 19 h 111"/>
                  <a:gd name="T10" fmla="*/ 87 w 132"/>
                  <a:gd name="T11" fmla="*/ 19 h 111"/>
                  <a:gd name="T12" fmla="*/ 87 w 132"/>
                  <a:gd name="T13" fmla="*/ 11 h 111"/>
                  <a:gd name="T14" fmla="*/ 71 w 132"/>
                  <a:gd name="T15" fmla="*/ 0 h 111"/>
                  <a:gd name="T16" fmla="*/ 59 w 132"/>
                  <a:gd name="T17" fmla="*/ 0 h 111"/>
                  <a:gd name="T18" fmla="*/ 44 w 132"/>
                  <a:gd name="T19" fmla="*/ 12 h 111"/>
                  <a:gd name="T20" fmla="*/ 44 w 132"/>
                  <a:gd name="T21" fmla="*/ 20 h 111"/>
                  <a:gd name="T22" fmla="*/ 37 w 132"/>
                  <a:gd name="T23" fmla="*/ 21 h 111"/>
                  <a:gd name="T24" fmla="*/ 34 w 132"/>
                  <a:gd name="T25" fmla="*/ 18 h 111"/>
                  <a:gd name="T26" fmla="*/ 23 w 132"/>
                  <a:gd name="T27" fmla="*/ 18 h 111"/>
                  <a:gd name="T28" fmla="*/ 20 w 132"/>
                  <a:gd name="T29" fmla="*/ 21 h 111"/>
                  <a:gd name="T30" fmla="*/ 20 w 132"/>
                  <a:gd name="T31" fmla="*/ 21 h 111"/>
                  <a:gd name="T32" fmla="*/ 1 w 132"/>
                  <a:gd name="T33" fmla="*/ 44 h 111"/>
                  <a:gd name="T34" fmla="*/ 2 w 132"/>
                  <a:gd name="T35" fmla="*/ 88 h 111"/>
                  <a:gd name="T36" fmla="*/ 25 w 132"/>
                  <a:gd name="T37" fmla="*/ 111 h 111"/>
                  <a:gd name="T38" fmla="*/ 109 w 132"/>
                  <a:gd name="T39" fmla="*/ 109 h 111"/>
                  <a:gd name="T40" fmla="*/ 131 w 132"/>
                  <a:gd name="T41" fmla="*/ 85 h 111"/>
                  <a:gd name="T42" fmla="*/ 131 w 132"/>
                  <a:gd name="T43" fmla="*/ 42 h 111"/>
                  <a:gd name="T44" fmla="*/ 111 w 132"/>
                  <a:gd name="T45" fmla="*/ 19 h 111"/>
                  <a:gd name="T46" fmla="*/ 51 w 132"/>
                  <a:gd name="T47" fmla="*/ 12 h 111"/>
                  <a:gd name="T48" fmla="*/ 60 w 132"/>
                  <a:gd name="T49" fmla="*/ 8 h 111"/>
                  <a:gd name="T50" fmla="*/ 71 w 132"/>
                  <a:gd name="T51" fmla="*/ 8 h 111"/>
                  <a:gd name="T52" fmla="*/ 79 w 132"/>
                  <a:gd name="T53" fmla="*/ 12 h 111"/>
                  <a:gd name="T54" fmla="*/ 80 w 132"/>
                  <a:gd name="T55" fmla="*/ 20 h 111"/>
                  <a:gd name="T56" fmla="*/ 52 w 132"/>
                  <a:gd name="T57" fmla="*/ 20 h 111"/>
                  <a:gd name="T58" fmla="*/ 51 w 132"/>
                  <a:gd name="T59" fmla="*/ 12 h 11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32" h="110">
                    <a:moveTo>
                      <a:pt x="111" y="19"/>
                    </a:moveTo>
                    <a:cubicBezTo>
                      <a:pt x="111" y="19"/>
                      <a:pt x="111" y="19"/>
                      <a:pt x="111" y="19"/>
                    </a:cubicBezTo>
                    <a:cubicBezTo>
                      <a:pt x="111" y="17"/>
                      <a:pt x="110" y="16"/>
                      <a:pt x="108" y="16"/>
                    </a:cubicBezTo>
                    <a:cubicBezTo>
                      <a:pt x="97" y="16"/>
                      <a:pt x="97" y="16"/>
                      <a:pt x="97" y="16"/>
                    </a:cubicBezTo>
                    <a:cubicBezTo>
                      <a:pt x="95" y="16"/>
                      <a:pt x="94" y="18"/>
                      <a:pt x="94" y="19"/>
                    </a:cubicBezTo>
                    <a:cubicBezTo>
                      <a:pt x="87" y="19"/>
                      <a:pt x="87" y="19"/>
                      <a:pt x="87" y="19"/>
                    </a:cubicBezTo>
                    <a:cubicBezTo>
                      <a:pt x="87" y="11"/>
                      <a:pt x="87" y="11"/>
                      <a:pt x="87" y="11"/>
                    </a:cubicBezTo>
                    <a:cubicBezTo>
                      <a:pt x="87" y="2"/>
                      <a:pt x="80" y="0"/>
                      <a:pt x="71" y="0"/>
                    </a:cubicBezTo>
                    <a:cubicBezTo>
                      <a:pt x="59" y="0"/>
                      <a:pt x="59" y="0"/>
                      <a:pt x="59" y="0"/>
                    </a:cubicBezTo>
                    <a:cubicBezTo>
                      <a:pt x="51" y="1"/>
                      <a:pt x="43" y="3"/>
                      <a:pt x="44" y="12"/>
                    </a:cubicBezTo>
                    <a:cubicBezTo>
                      <a:pt x="44" y="20"/>
                      <a:pt x="44" y="20"/>
                      <a:pt x="44" y="20"/>
                    </a:cubicBezTo>
                    <a:cubicBezTo>
                      <a:pt x="37" y="21"/>
                      <a:pt x="37" y="21"/>
                      <a:pt x="37" y="21"/>
                    </a:cubicBezTo>
                    <a:cubicBezTo>
                      <a:pt x="37" y="19"/>
                      <a:pt x="36" y="18"/>
                      <a:pt x="34" y="18"/>
                    </a:cubicBezTo>
                    <a:cubicBezTo>
                      <a:pt x="23" y="18"/>
                      <a:pt x="23" y="18"/>
                      <a:pt x="23" y="18"/>
                    </a:cubicBezTo>
                    <a:cubicBezTo>
                      <a:pt x="21" y="18"/>
                      <a:pt x="20" y="19"/>
                      <a:pt x="20" y="21"/>
                    </a:cubicBezTo>
                    <a:cubicBezTo>
                      <a:pt x="20" y="21"/>
                      <a:pt x="20" y="21"/>
                      <a:pt x="20" y="21"/>
                    </a:cubicBezTo>
                    <a:cubicBezTo>
                      <a:pt x="9" y="23"/>
                      <a:pt x="0" y="33"/>
                      <a:pt x="1" y="44"/>
                    </a:cubicBezTo>
                    <a:cubicBezTo>
                      <a:pt x="2" y="88"/>
                      <a:pt x="2" y="88"/>
                      <a:pt x="2" y="88"/>
                    </a:cubicBezTo>
                    <a:cubicBezTo>
                      <a:pt x="2" y="101"/>
                      <a:pt x="12" y="111"/>
                      <a:pt x="25" y="111"/>
                    </a:cubicBezTo>
                    <a:cubicBezTo>
                      <a:pt x="109" y="109"/>
                      <a:pt x="109" y="109"/>
                      <a:pt x="109" y="109"/>
                    </a:cubicBezTo>
                    <a:cubicBezTo>
                      <a:pt x="122" y="108"/>
                      <a:pt x="132" y="98"/>
                      <a:pt x="131" y="85"/>
                    </a:cubicBezTo>
                    <a:cubicBezTo>
                      <a:pt x="131" y="42"/>
                      <a:pt x="131" y="42"/>
                      <a:pt x="131" y="42"/>
                    </a:cubicBezTo>
                    <a:cubicBezTo>
                      <a:pt x="130" y="30"/>
                      <a:pt x="122" y="21"/>
                      <a:pt x="111" y="19"/>
                    </a:cubicBezTo>
                    <a:close/>
                    <a:moveTo>
                      <a:pt x="51" y="12"/>
                    </a:moveTo>
                    <a:cubicBezTo>
                      <a:pt x="51" y="11"/>
                      <a:pt x="51" y="9"/>
                      <a:pt x="60" y="8"/>
                    </a:cubicBezTo>
                    <a:cubicBezTo>
                      <a:pt x="71" y="8"/>
                      <a:pt x="71" y="8"/>
                      <a:pt x="71" y="8"/>
                    </a:cubicBezTo>
                    <a:cubicBezTo>
                      <a:pt x="79" y="8"/>
                      <a:pt x="79" y="10"/>
                      <a:pt x="79" y="12"/>
                    </a:cubicBezTo>
                    <a:cubicBezTo>
                      <a:pt x="80" y="20"/>
                      <a:pt x="80" y="20"/>
                      <a:pt x="80" y="20"/>
                    </a:cubicBezTo>
                    <a:cubicBezTo>
                      <a:pt x="52" y="20"/>
                      <a:pt x="52" y="20"/>
                      <a:pt x="52" y="20"/>
                    </a:cubicBezTo>
                    <a:lnTo>
                      <a:pt x="51" y="12"/>
                    </a:lnTo>
                    <a:close/>
                  </a:path>
                </a:pathLst>
              </a:custGeom>
              <a:solidFill>
                <a:schemeClr val="bg2">
                  <a:lumMod val="2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35" name="Freeform 487"/>
              <p:cNvSpPr>
                <a:spLocks noEditPoints="1"/>
              </p:cNvSpPr>
              <p:nvPr/>
            </p:nvSpPr>
            <p:spPr bwMode="auto">
              <a:xfrm>
                <a:off x="4333" y="2350"/>
                <a:ext cx="217" cy="223"/>
              </a:xfrm>
              <a:custGeom>
                <a:gdLst>
                  <a:gd name="T0" fmla="*/ 110 w 111"/>
                  <a:gd name="T1" fmla="*/ 65 h 114"/>
                  <a:gd name="T2" fmla="*/ 110 w 111"/>
                  <a:gd name="T3" fmla="*/ 20 h 114"/>
                  <a:gd name="T4" fmla="*/ 89 w 111"/>
                  <a:gd name="T5" fmla="*/ 1 h 114"/>
                  <a:gd name="T6" fmla="*/ 19 w 111"/>
                  <a:gd name="T7" fmla="*/ 2 h 114"/>
                  <a:gd name="T8" fmla="*/ 0 w 111"/>
                  <a:gd name="T9" fmla="*/ 23 h 114"/>
                  <a:gd name="T10" fmla="*/ 1 w 111"/>
                  <a:gd name="T11" fmla="*/ 68 h 114"/>
                  <a:gd name="T12" fmla="*/ 21 w 111"/>
                  <a:gd name="T13" fmla="*/ 87 h 114"/>
                  <a:gd name="T14" fmla="*/ 48 w 111"/>
                  <a:gd name="T15" fmla="*/ 87 h 114"/>
                  <a:gd name="T16" fmla="*/ 48 w 111"/>
                  <a:gd name="T17" fmla="*/ 101 h 114"/>
                  <a:gd name="T18" fmla="*/ 16 w 111"/>
                  <a:gd name="T19" fmla="*/ 102 h 114"/>
                  <a:gd name="T20" fmla="*/ 10 w 111"/>
                  <a:gd name="T21" fmla="*/ 108 h 114"/>
                  <a:gd name="T22" fmla="*/ 17 w 111"/>
                  <a:gd name="T23" fmla="*/ 114 h 114"/>
                  <a:gd name="T24" fmla="*/ 97 w 111"/>
                  <a:gd name="T25" fmla="*/ 113 h 114"/>
                  <a:gd name="T26" fmla="*/ 103 w 111"/>
                  <a:gd name="T27" fmla="*/ 106 h 114"/>
                  <a:gd name="T28" fmla="*/ 96 w 111"/>
                  <a:gd name="T29" fmla="*/ 100 h 114"/>
                  <a:gd name="T30" fmla="*/ 65 w 111"/>
                  <a:gd name="T31" fmla="*/ 101 h 114"/>
                  <a:gd name="T32" fmla="*/ 65 w 111"/>
                  <a:gd name="T33" fmla="*/ 86 h 114"/>
                  <a:gd name="T34" fmla="*/ 91 w 111"/>
                  <a:gd name="T35" fmla="*/ 86 h 114"/>
                  <a:gd name="T36" fmla="*/ 110 w 111"/>
                  <a:gd name="T37" fmla="*/ 65 h 114"/>
                  <a:gd name="T38" fmla="*/ 21 w 111"/>
                  <a:gd name="T39" fmla="*/ 79 h 114"/>
                  <a:gd name="T40" fmla="*/ 8 w 111"/>
                  <a:gd name="T41" fmla="*/ 67 h 114"/>
                  <a:gd name="T42" fmla="*/ 7 w 111"/>
                  <a:gd name="T43" fmla="*/ 22 h 114"/>
                  <a:gd name="T44" fmla="*/ 19 w 111"/>
                  <a:gd name="T45" fmla="*/ 10 h 114"/>
                  <a:gd name="T46" fmla="*/ 89 w 111"/>
                  <a:gd name="T47" fmla="*/ 8 h 114"/>
                  <a:gd name="T48" fmla="*/ 102 w 111"/>
                  <a:gd name="T49" fmla="*/ 20 h 114"/>
                  <a:gd name="T50" fmla="*/ 103 w 111"/>
                  <a:gd name="T51" fmla="*/ 65 h 114"/>
                  <a:gd name="T52" fmla="*/ 91 w 111"/>
                  <a:gd name="T53" fmla="*/ 78 h 114"/>
                  <a:gd name="T54" fmla="*/ 21 w 111"/>
                  <a:gd name="T55" fmla="*/ 79 h 11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10" h="114">
                    <a:moveTo>
                      <a:pt x="110" y="65"/>
                    </a:moveTo>
                    <a:cubicBezTo>
                      <a:pt x="110" y="20"/>
                      <a:pt x="110" y="20"/>
                      <a:pt x="110" y="20"/>
                    </a:cubicBezTo>
                    <a:cubicBezTo>
                      <a:pt x="109" y="9"/>
                      <a:pt x="100" y="0"/>
                      <a:pt x="89" y="1"/>
                    </a:cubicBezTo>
                    <a:cubicBezTo>
                      <a:pt x="19" y="2"/>
                      <a:pt x="19" y="2"/>
                      <a:pt x="19" y="2"/>
                    </a:cubicBezTo>
                    <a:cubicBezTo>
                      <a:pt x="8" y="2"/>
                      <a:pt x="0" y="11"/>
                      <a:pt x="0" y="23"/>
                    </a:cubicBezTo>
                    <a:cubicBezTo>
                      <a:pt x="1" y="68"/>
                      <a:pt x="1" y="68"/>
                      <a:pt x="1" y="68"/>
                    </a:cubicBezTo>
                    <a:cubicBezTo>
                      <a:pt x="1" y="79"/>
                      <a:pt x="10" y="87"/>
                      <a:pt x="21" y="87"/>
                    </a:cubicBezTo>
                    <a:cubicBezTo>
                      <a:pt x="48" y="87"/>
                      <a:pt x="48" y="87"/>
                      <a:pt x="48" y="87"/>
                    </a:cubicBezTo>
                    <a:cubicBezTo>
                      <a:pt x="48" y="101"/>
                      <a:pt x="48" y="101"/>
                      <a:pt x="48" y="101"/>
                    </a:cubicBezTo>
                    <a:cubicBezTo>
                      <a:pt x="16" y="102"/>
                      <a:pt x="16" y="102"/>
                      <a:pt x="16" y="102"/>
                    </a:cubicBezTo>
                    <a:cubicBezTo>
                      <a:pt x="13" y="102"/>
                      <a:pt x="10" y="105"/>
                      <a:pt x="10" y="108"/>
                    </a:cubicBezTo>
                    <a:cubicBezTo>
                      <a:pt x="10" y="112"/>
                      <a:pt x="13" y="114"/>
                      <a:pt x="17" y="114"/>
                    </a:cubicBezTo>
                    <a:cubicBezTo>
                      <a:pt x="97" y="113"/>
                      <a:pt x="97" y="113"/>
                      <a:pt x="97" y="113"/>
                    </a:cubicBezTo>
                    <a:cubicBezTo>
                      <a:pt x="100" y="113"/>
                      <a:pt x="103" y="110"/>
                      <a:pt x="103" y="106"/>
                    </a:cubicBezTo>
                    <a:cubicBezTo>
                      <a:pt x="103" y="103"/>
                      <a:pt x="100" y="100"/>
                      <a:pt x="96" y="100"/>
                    </a:cubicBezTo>
                    <a:cubicBezTo>
                      <a:pt x="65" y="101"/>
                      <a:pt x="65" y="101"/>
                      <a:pt x="65" y="101"/>
                    </a:cubicBezTo>
                    <a:cubicBezTo>
                      <a:pt x="65" y="86"/>
                      <a:pt x="65" y="86"/>
                      <a:pt x="65" y="86"/>
                    </a:cubicBezTo>
                    <a:cubicBezTo>
                      <a:pt x="91" y="86"/>
                      <a:pt x="91" y="86"/>
                      <a:pt x="91" y="86"/>
                    </a:cubicBezTo>
                    <a:cubicBezTo>
                      <a:pt x="102" y="86"/>
                      <a:pt x="111" y="76"/>
                      <a:pt x="110" y="65"/>
                    </a:cubicBezTo>
                    <a:close/>
                    <a:moveTo>
                      <a:pt x="21" y="79"/>
                    </a:moveTo>
                    <a:cubicBezTo>
                      <a:pt x="14" y="80"/>
                      <a:pt x="8" y="74"/>
                      <a:pt x="8" y="67"/>
                    </a:cubicBezTo>
                    <a:cubicBezTo>
                      <a:pt x="7" y="22"/>
                      <a:pt x="7" y="22"/>
                      <a:pt x="7" y="22"/>
                    </a:cubicBezTo>
                    <a:cubicBezTo>
                      <a:pt x="7" y="15"/>
                      <a:pt x="13" y="10"/>
                      <a:pt x="19" y="10"/>
                    </a:cubicBezTo>
                    <a:cubicBezTo>
                      <a:pt x="89" y="8"/>
                      <a:pt x="89" y="8"/>
                      <a:pt x="89" y="8"/>
                    </a:cubicBezTo>
                    <a:cubicBezTo>
                      <a:pt x="96" y="8"/>
                      <a:pt x="102" y="13"/>
                      <a:pt x="102" y="20"/>
                    </a:cubicBezTo>
                    <a:cubicBezTo>
                      <a:pt x="103" y="65"/>
                      <a:pt x="103" y="65"/>
                      <a:pt x="103" y="65"/>
                    </a:cubicBezTo>
                    <a:cubicBezTo>
                      <a:pt x="103" y="72"/>
                      <a:pt x="98" y="78"/>
                      <a:pt x="91" y="78"/>
                    </a:cubicBezTo>
                    <a:lnTo>
                      <a:pt x="21" y="79"/>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36" name="Freeform 488"/>
              <p:cNvSpPr/>
              <p:nvPr/>
            </p:nvSpPr>
            <p:spPr bwMode="auto">
              <a:xfrm>
                <a:off x="4366" y="2391"/>
                <a:ext cx="145" cy="15"/>
              </a:xfrm>
              <a:custGeom>
                <a:gdLst>
                  <a:gd name="T0" fmla="*/ 74 w 74"/>
                  <a:gd name="T1" fmla="*/ 3 h 8"/>
                  <a:gd name="T2" fmla="*/ 71 w 74"/>
                  <a:gd name="T3" fmla="*/ 7 h 8"/>
                  <a:gd name="T4" fmla="*/ 4 w 74"/>
                  <a:gd name="T5" fmla="*/ 8 h 8"/>
                  <a:gd name="T6" fmla="*/ 0 w 74"/>
                  <a:gd name="T7" fmla="*/ 5 h 8"/>
                  <a:gd name="T8" fmla="*/ 0 w 74"/>
                  <a:gd name="T9" fmla="*/ 5 h 8"/>
                  <a:gd name="T10" fmla="*/ 4 w 74"/>
                  <a:gd name="T11" fmla="*/ 1 h 8"/>
                  <a:gd name="T12" fmla="*/ 71 w 74"/>
                  <a:gd name="T13" fmla="*/ 0 h 8"/>
                  <a:gd name="T14" fmla="*/ 74 w 74"/>
                  <a:gd name="T15" fmla="*/ 3 h 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4" h="8">
                    <a:moveTo>
                      <a:pt x="74" y="3"/>
                    </a:moveTo>
                    <a:cubicBezTo>
                      <a:pt x="74" y="5"/>
                      <a:pt x="73" y="7"/>
                      <a:pt x="71" y="7"/>
                    </a:cubicBezTo>
                    <a:cubicBezTo>
                      <a:pt x="4" y="8"/>
                      <a:pt x="4" y="8"/>
                      <a:pt x="4" y="8"/>
                    </a:cubicBezTo>
                    <a:cubicBezTo>
                      <a:pt x="2" y="8"/>
                      <a:pt x="0" y="7"/>
                      <a:pt x="0" y="5"/>
                    </a:cubicBezTo>
                    <a:cubicBezTo>
                      <a:pt x="0" y="5"/>
                      <a:pt x="0" y="5"/>
                      <a:pt x="0" y="5"/>
                    </a:cubicBezTo>
                    <a:cubicBezTo>
                      <a:pt x="0" y="3"/>
                      <a:pt x="2" y="2"/>
                      <a:pt x="4" y="1"/>
                    </a:cubicBezTo>
                    <a:cubicBezTo>
                      <a:pt x="71" y="0"/>
                      <a:pt x="71" y="0"/>
                      <a:pt x="71" y="0"/>
                    </a:cubicBezTo>
                    <a:cubicBezTo>
                      <a:pt x="72" y="0"/>
                      <a:pt x="74" y="1"/>
                      <a:pt x="74" y="3"/>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37" name="Freeform 489"/>
              <p:cNvSpPr/>
              <p:nvPr/>
            </p:nvSpPr>
            <p:spPr bwMode="auto">
              <a:xfrm>
                <a:off x="4366" y="2414"/>
                <a:ext cx="145" cy="18"/>
              </a:xfrm>
              <a:custGeom>
                <a:gdLst>
                  <a:gd name="T0" fmla="*/ 74 w 74"/>
                  <a:gd name="T1" fmla="*/ 4 h 9"/>
                  <a:gd name="T2" fmla="*/ 71 w 74"/>
                  <a:gd name="T3" fmla="*/ 7 h 9"/>
                  <a:gd name="T4" fmla="*/ 4 w 74"/>
                  <a:gd name="T5" fmla="*/ 9 h 9"/>
                  <a:gd name="T6" fmla="*/ 0 w 74"/>
                  <a:gd name="T7" fmla="*/ 5 h 9"/>
                  <a:gd name="T8" fmla="*/ 0 w 74"/>
                  <a:gd name="T9" fmla="*/ 5 h 9"/>
                  <a:gd name="T10" fmla="*/ 4 w 74"/>
                  <a:gd name="T11" fmla="*/ 2 h 9"/>
                  <a:gd name="T12" fmla="*/ 71 w 74"/>
                  <a:gd name="T13" fmla="*/ 0 h 9"/>
                  <a:gd name="T14" fmla="*/ 74 w 74"/>
                  <a:gd name="T15" fmla="*/ 4 h 9"/>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4" h="9">
                    <a:moveTo>
                      <a:pt x="74" y="4"/>
                    </a:moveTo>
                    <a:cubicBezTo>
                      <a:pt x="74" y="6"/>
                      <a:pt x="73" y="7"/>
                      <a:pt x="71" y="7"/>
                    </a:cubicBezTo>
                    <a:cubicBezTo>
                      <a:pt x="4" y="9"/>
                      <a:pt x="4" y="9"/>
                      <a:pt x="4" y="9"/>
                    </a:cubicBezTo>
                    <a:cubicBezTo>
                      <a:pt x="2" y="9"/>
                      <a:pt x="1" y="7"/>
                      <a:pt x="0" y="5"/>
                    </a:cubicBezTo>
                    <a:cubicBezTo>
                      <a:pt x="0" y="5"/>
                      <a:pt x="0" y="5"/>
                      <a:pt x="0" y="5"/>
                    </a:cubicBezTo>
                    <a:cubicBezTo>
                      <a:pt x="0" y="4"/>
                      <a:pt x="2" y="2"/>
                      <a:pt x="4" y="2"/>
                    </a:cubicBezTo>
                    <a:cubicBezTo>
                      <a:pt x="71" y="0"/>
                      <a:pt x="71" y="0"/>
                      <a:pt x="71" y="0"/>
                    </a:cubicBezTo>
                    <a:cubicBezTo>
                      <a:pt x="73" y="0"/>
                      <a:pt x="74" y="2"/>
                      <a:pt x="74" y="4"/>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38" name="Freeform 490"/>
              <p:cNvSpPr/>
              <p:nvPr/>
            </p:nvSpPr>
            <p:spPr bwMode="auto">
              <a:xfrm>
                <a:off x="4368" y="2440"/>
                <a:ext cx="145" cy="15"/>
              </a:xfrm>
              <a:custGeom>
                <a:gdLst>
                  <a:gd name="T0" fmla="*/ 74 w 74"/>
                  <a:gd name="T1" fmla="*/ 3 h 8"/>
                  <a:gd name="T2" fmla="*/ 70 w 74"/>
                  <a:gd name="T3" fmla="*/ 7 h 8"/>
                  <a:gd name="T4" fmla="*/ 3 w 74"/>
                  <a:gd name="T5" fmla="*/ 8 h 8"/>
                  <a:gd name="T6" fmla="*/ 0 w 74"/>
                  <a:gd name="T7" fmla="*/ 5 h 8"/>
                  <a:gd name="T8" fmla="*/ 0 w 74"/>
                  <a:gd name="T9" fmla="*/ 5 h 8"/>
                  <a:gd name="T10" fmla="*/ 3 w 74"/>
                  <a:gd name="T11" fmla="*/ 1 h 8"/>
                  <a:gd name="T12" fmla="*/ 70 w 74"/>
                  <a:gd name="T13" fmla="*/ 0 h 8"/>
                  <a:gd name="T14" fmla="*/ 74 w 74"/>
                  <a:gd name="T15" fmla="*/ 3 h 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4" h="8">
                    <a:moveTo>
                      <a:pt x="74" y="3"/>
                    </a:moveTo>
                    <a:cubicBezTo>
                      <a:pt x="74" y="5"/>
                      <a:pt x="72" y="7"/>
                      <a:pt x="70" y="7"/>
                    </a:cubicBezTo>
                    <a:cubicBezTo>
                      <a:pt x="3" y="8"/>
                      <a:pt x="3" y="8"/>
                      <a:pt x="3" y="8"/>
                    </a:cubicBezTo>
                    <a:cubicBezTo>
                      <a:pt x="1" y="8"/>
                      <a:pt x="0" y="7"/>
                      <a:pt x="0" y="5"/>
                    </a:cubicBezTo>
                    <a:cubicBezTo>
                      <a:pt x="0" y="5"/>
                      <a:pt x="0" y="5"/>
                      <a:pt x="0" y="5"/>
                    </a:cubicBezTo>
                    <a:cubicBezTo>
                      <a:pt x="0" y="3"/>
                      <a:pt x="1" y="1"/>
                      <a:pt x="3" y="1"/>
                    </a:cubicBezTo>
                    <a:cubicBezTo>
                      <a:pt x="70" y="0"/>
                      <a:pt x="70" y="0"/>
                      <a:pt x="70" y="0"/>
                    </a:cubicBezTo>
                    <a:cubicBezTo>
                      <a:pt x="72" y="0"/>
                      <a:pt x="74" y="1"/>
                      <a:pt x="74" y="3"/>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39" name="Freeform 491"/>
              <p:cNvSpPr/>
              <p:nvPr/>
            </p:nvSpPr>
            <p:spPr bwMode="auto">
              <a:xfrm>
                <a:off x="4407" y="2463"/>
                <a:ext cx="106" cy="16"/>
              </a:xfrm>
              <a:custGeom>
                <a:gdLst>
                  <a:gd name="T0" fmla="*/ 54 w 54"/>
                  <a:gd name="T1" fmla="*/ 4 h 8"/>
                  <a:gd name="T2" fmla="*/ 51 w 54"/>
                  <a:gd name="T3" fmla="*/ 7 h 8"/>
                  <a:gd name="T4" fmla="*/ 4 w 54"/>
                  <a:gd name="T5" fmla="*/ 8 h 8"/>
                  <a:gd name="T6" fmla="*/ 0 w 54"/>
                  <a:gd name="T7" fmla="*/ 5 h 8"/>
                  <a:gd name="T8" fmla="*/ 0 w 54"/>
                  <a:gd name="T9" fmla="*/ 5 h 8"/>
                  <a:gd name="T10" fmla="*/ 3 w 54"/>
                  <a:gd name="T11" fmla="*/ 1 h 8"/>
                  <a:gd name="T12" fmla="*/ 50 w 54"/>
                  <a:gd name="T13" fmla="*/ 0 h 8"/>
                  <a:gd name="T14" fmla="*/ 54 w 54"/>
                  <a:gd name="T15" fmla="*/ 4 h 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4" h="8">
                    <a:moveTo>
                      <a:pt x="54" y="4"/>
                    </a:moveTo>
                    <a:cubicBezTo>
                      <a:pt x="54" y="6"/>
                      <a:pt x="52" y="7"/>
                      <a:pt x="51" y="7"/>
                    </a:cubicBezTo>
                    <a:cubicBezTo>
                      <a:pt x="4" y="8"/>
                      <a:pt x="4" y="8"/>
                      <a:pt x="4" y="8"/>
                    </a:cubicBezTo>
                    <a:cubicBezTo>
                      <a:pt x="2" y="8"/>
                      <a:pt x="0" y="7"/>
                      <a:pt x="0" y="5"/>
                    </a:cubicBezTo>
                    <a:cubicBezTo>
                      <a:pt x="0" y="5"/>
                      <a:pt x="0" y="5"/>
                      <a:pt x="0" y="5"/>
                    </a:cubicBezTo>
                    <a:cubicBezTo>
                      <a:pt x="0" y="3"/>
                      <a:pt x="2" y="1"/>
                      <a:pt x="3" y="1"/>
                    </a:cubicBezTo>
                    <a:cubicBezTo>
                      <a:pt x="50" y="0"/>
                      <a:pt x="50" y="0"/>
                      <a:pt x="50" y="0"/>
                    </a:cubicBezTo>
                    <a:cubicBezTo>
                      <a:pt x="52" y="0"/>
                      <a:pt x="54" y="2"/>
                      <a:pt x="54" y="4"/>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40" name="Freeform 492"/>
              <p:cNvSpPr>
                <a:spLocks noEditPoints="1"/>
              </p:cNvSpPr>
              <p:nvPr/>
            </p:nvSpPr>
            <p:spPr bwMode="auto">
              <a:xfrm>
                <a:off x="4638" y="1880"/>
                <a:ext cx="185" cy="190"/>
              </a:xfrm>
              <a:custGeom>
                <a:gdLst>
                  <a:gd name="T0" fmla="*/ 94 w 95"/>
                  <a:gd name="T1" fmla="*/ 55 h 97"/>
                  <a:gd name="T2" fmla="*/ 94 w 95"/>
                  <a:gd name="T3" fmla="*/ 17 h 97"/>
                  <a:gd name="T4" fmla="*/ 76 w 95"/>
                  <a:gd name="T5" fmla="*/ 1 h 97"/>
                  <a:gd name="T6" fmla="*/ 17 w 95"/>
                  <a:gd name="T7" fmla="*/ 2 h 97"/>
                  <a:gd name="T8" fmla="*/ 1 w 95"/>
                  <a:gd name="T9" fmla="*/ 19 h 97"/>
                  <a:gd name="T10" fmla="*/ 1 w 95"/>
                  <a:gd name="T11" fmla="*/ 57 h 97"/>
                  <a:gd name="T12" fmla="*/ 19 w 95"/>
                  <a:gd name="T13" fmla="*/ 74 h 97"/>
                  <a:gd name="T14" fmla="*/ 41 w 95"/>
                  <a:gd name="T15" fmla="*/ 73 h 97"/>
                  <a:gd name="T16" fmla="*/ 41 w 95"/>
                  <a:gd name="T17" fmla="*/ 85 h 97"/>
                  <a:gd name="T18" fmla="*/ 15 w 95"/>
                  <a:gd name="T19" fmla="*/ 86 h 97"/>
                  <a:gd name="T20" fmla="*/ 9 w 95"/>
                  <a:gd name="T21" fmla="*/ 92 h 97"/>
                  <a:gd name="T22" fmla="*/ 15 w 95"/>
                  <a:gd name="T23" fmla="*/ 97 h 97"/>
                  <a:gd name="T24" fmla="*/ 83 w 95"/>
                  <a:gd name="T25" fmla="*/ 95 h 97"/>
                  <a:gd name="T26" fmla="*/ 88 w 95"/>
                  <a:gd name="T27" fmla="*/ 90 h 97"/>
                  <a:gd name="T28" fmla="*/ 82 w 95"/>
                  <a:gd name="T29" fmla="*/ 85 h 97"/>
                  <a:gd name="T30" fmla="*/ 56 w 95"/>
                  <a:gd name="T31" fmla="*/ 85 h 97"/>
                  <a:gd name="T32" fmla="*/ 55 w 95"/>
                  <a:gd name="T33" fmla="*/ 73 h 97"/>
                  <a:gd name="T34" fmla="*/ 78 w 95"/>
                  <a:gd name="T35" fmla="*/ 73 h 97"/>
                  <a:gd name="T36" fmla="*/ 94 w 95"/>
                  <a:gd name="T37" fmla="*/ 55 h 97"/>
                  <a:gd name="T38" fmla="*/ 19 w 95"/>
                  <a:gd name="T39" fmla="*/ 67 h 97"/>
                  <a:gd name="T40" fmla="*/ 8 w 95"/>
                  <a:gd name="T41" fmla="*/ 57 h 97"/>
                  <a:gd name="T42" fmla="*/ 7 w 95"/>
                  <a:gd name="T43" fmla="*/ 19 h 97"/>
                  <a:gd name="T44" fmla="*/ 17 w 95"/>
                  <a:gd name="T45" fmla="*/ 8 h 97"/>
                  <a:gd name="T46" fmla="*/ 76 w 95"/>
                  <a:gd name="T47" fmla="*/ 7 h 97"/>
                  <a:gd name="T48" fmla="*/ 87 w 95"/>
                  <a:gd name="T49" fmla="*/ 17 h 97"/>
                  <a:gd name="T50" fmla="*/ 88 w 95"/>
                  <a:gd name="T51" fmla="*/ 55 h 97"/>
                  <a:gd name="T52" fmla="*/ 78 w 95"/>
                  <a:gd name="T53" fmla="*/ 66 h 97"/>
                  <a:gd name="T54" fmla="*/ 19 w 95"/>
                  <a:gd name="T55" fmla="*/ 67 h 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5" h="97">
                    <a:moveTo>
                      <a:pt x="94" y="55"/>
                    </a:moveTo>
                    <a:cubicBezTo>
                      <a:pt x="94" y="17"/>
                      <a:pt x="94" y="17"/>
                      <a:pt x="94" y="17"/>
                    </a:cubicBezTo>
                    <a:cubicBezTo>
                      <a:pt x="93" y="8"/>
                      <a:pt x="86" y="0"/>
                      <a:pt x="76" y="1"/>
                    </a:cubicBezTo>
                    <a:cubicBezTo>
                      <a:pt x="17" y="2"/>
                      <a:pt x="17" y="2"/>
                      <a:pt x="17" y="2"/>
                    </a:cubicBezTo>
                    <a:cubicBezTo>
                      <a:pt x="8" y="2"/>
                      <a:pt x="0" y="10"/>
                      <a:pt x="1" y="19"/>
                    </a:cubicBezTo>
                    <a:cubicBezTo>
                      <a:pt x="1" y="57"/>
                      <a:pt x="1" y="57"/>
                      <a:pt x="1" y="57"/>
                    </a:cubicBezTo>
                    <a:cubicBezTo>
                      <a:pt x="2" y="67"/>
                      <a:pt x="9" y="74"/>
                      <a:pt x="19" y="74"/>
                    </a:cubicBezTo>
                    <a:cubicBezTo>
                      <a:pt x="41" y="73"/>
                      <a:pt x="41" y="73"/>
                      <a:pt x="41" y="73"/>
                    </a:cubicBezTo>
                    <a:cubicBezTo>
                      <a:pt x="41" y="85"/>
                      <a:pt x="41" y="85"/>
                      <a:pt x="41" y="85"/>
                    </a:cubicBezTo>
                    <a:cubicBezTo>
                      <a:pt x="15" y="86"/>
                      <a:pt x="15" y="86"/>
                      <a:pt x="15" y="86"/>
                    </a:cubicBezTo>
                    <a:cubicBezTo>
                      <a:pt x="12" y="86"/>
                      <a:pt x="9" y="89"/>
                      <a:pt x="9" y="92"/>
                    </a:cubicBezTo>
                    <a:cubicBezTo>
                      <a:pt x="10" y="94"/>
                      <a:pt x="12" y="97"/>
                      <a:pt x="15" y="97"/>
                    </a:cubicBezTo>
                    <a:cubicBezTo>
                      <a:pt x="83" y="95"/>
                      <a:pt x="83" y="95"/>
                      <a:pt x="83" y="95"/>
                    </a:cubicBezTo>
                    <a:cubicBezTo>
                      <a:pt x="86" y="95"/>
                      <a:pt x="88" y="93"/>
                      <a:pt x="88" y="90"/>
                    </a:cubicBezTo>
                    <a:cubicBezTo>
                      <a:pt x="88" y="87"/>
                      <a:pt x="85" y="84"/>
                      <a:pt x="82" y="85"/>
                    </a:cubicBezTo>
                    <a:cubicBezTo>
                      <a:pt x="56" y="85"/>
                      <a:pt x="56" y="85"/>
                      <a:pt x="56" y="85"/>
                    </a:cubicBezTo>
                    <a:cubicBezTo>
                      <a:pt x="55" y="73"/>
                      <a:pt x="55" y="73"/>
                      <a:pt x="55" y="73"/>
                    </a:cubicBezTo>
                    <a:cubicBezTo>
                      <a:pt x="78" y="73"/>
                      <a:pt x="78" y="73"/>
                      <a:pt x="78" y="73"/>
                    </a:cubicBezTo>
                    <a:cubicBezTo>
                      <a:pt x="87" y="72"/>
                      <a:pt x="95" y="65"/>
                      <a:pt x="94" y="55"/>
                    </a:cubicBezTo>
                    <a:close/>
                    <a:moveTo>
                      <a:pt x="19" y="67"/>
                    </a:moveTo>
                    <a:cubicBezTo>
                      <a:pt x="13" y="67"/>
                      <a:pt x="8" y="63"/>
                      <a:pt x="8" y="57"/>
                    </a:cubicBezTo>
                    <a:cubicBezTo>
                      <a:pt x="7" y="19"/>
                      <a:pt x="7" y="19"/>
                      <a:pt x="7" y="19"/>
                    </a:cubicBezTo>
                    <a:cubicBezTo>
                      <a:pt x="7" y="13"/>
                      <a:pt x="12" y="8"/>
                      <a:pt x="17" y="8"/>
                    </a:cubicBezTo>
                    <a:cubicBezTo>
                      <a:pt x="76" y="7"/>
                      <a:pt x="76" y="7"/>
                      <a:pt x="76" y="7"/>
                    </a:cubicBezTo>
                    <a:cubicBezTo>
                      <a:pt x="82" y="7"/>
                      <a:pt x="87" y="11"/>
                      <a:pt x="87" y="17"/>
                    </a:cubicBezTo>
                    <a:cubicBezTo>
                      <a:pt x="88" y="55"/>
                      <a:pt x="88" y="55"/>
                      <a:pt x="88" y="55"/>
                    </a:cubicBezTo>
                    <a:cubicBezTo>
                      <a:pt x="88" y="61"/>
                      <a:pt x="83" y="66"/>
                      <a:pt x="78" y="66"/>
                    </a:cubicBezTo>
                    <a:lnTo>
                      <a:pt x="19" y="67"/>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41" name="Freeform 493"/>
              <p:cNvSpPr/>
              <p:nvPr/>
            </p:nvSpPr>
            <p:spPr bwMode="auto">
              <a:xfrm>
                <a:off x="4667" y="1916"/>
                <a:ext cx="123" cy="13"/>
              </a:xfrm>
              <a:custGeom>
                <a:gdLst>
                  <a:gd name="T0" fmla="*/ 63 w 63"/>
                  <a:gd name="T1" fmla="*/ 3 h 7"/>
                  <a:gd name="T2" fmla="*/ 60 w 63"/>
                  <a:gd name="T3" fmla="*/ 6 h 7"/>
                  <a:gd name="T4" fmla="*/ 3 w 63"/>
                  <a:gd name="T5" fmla="*/ 7 h 7"/>
                  <a:gd name="T6" fmla="*/ 0 w 63"/>
                  <a:gd name="T7" fmla="*/ 4 h 7"/>
                  <a:gd name="T8" fmla="*/ 0 w 63"/>
                  <a:gd name="T9" fmla="*/ 4 h 7"/>
                  <a:gd name="T10" fmla="*/ 3 w 63"/>
                  <a:gd name="T11" fmla="*/ 1 h 7"/>
                  <a:gd name="T12" fmla="*/ 60 w 63"/>
                  <a:gd name="T13" fmla="*/ 0 h 7"/>
                  <a:gd name="T14" fmla="*/ 63 w 63"/>
                  <a:gd name="T15" fmla="*/ 3 h 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2" h="7">
                    <a:moveTo>
                      <a:pt x="63" y="3"/>
                    </a:moveTo>
                    <a:cubicBezTo>
                      <a:pt x="63" y="4"/>
                      <a:pt x="62" y="6"/>
                      <a:pt x="60" y="6"/>
                    </a:cubicBezTo>
                    <a:cubicBezTo>
                      <a:pt x="3" y="7"/>
                      <a:pt x="3" y="7"/>
                      <a:pt x="3" y="7"/>
                    </a:cubicBezTo>
                    <a:cubicBezTo>
                      <a:pt x="2" y="7"/>
                      <a:pt x="0" y="6"/>
                      <a:pt x="0" y="4"/>
                    </a:cubicBezTo>
                    <a:cubicBezTo>
                      <a:pt x="0" y="4"/>
                      <a:pt x="0" y="4"/>
                      <a:pt x="0" y="4"/>
                    </a:cubicBezTo>
                    <a:cubicBezTo>
                      <a:pt x="0" y="2"/>
                      <a:pt x="2" y="1"/>
                      <a:pt x="3" y="1"/>
                    </a:cubicBezTo>
                    <a:cubicBezTo>
                      <a:pt x="60" y="0"/>
                      <a:pt x="60" y="0"/>
                      <a:pt x="60" y="0"/>
                    </a:cubicBezTo>
                    <a:cubicBezTo>
                      <a:pt x="62" y="0"/>
                      <a:pt x="63" y="1"/>
                      <a:pt x="63" y="3"/>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42" name="Freeform 494"/>
              <p:cNvSpPr/>
              <p:nvPr/>
            </p:nvSpPr>
            <p:spPr bwMode="auto">
              <a:xfrm>
                <a:off x="4669" y="1935"/>
                <a:ext cx="121" cy="14"/>
              </a:xfrm>
              <a:custGeom>
                <a:gdLst>
                  <a:gd name="T0" fmla="*/ 62 w 62"/>
                  <a:gd name="T1" fmla="*/ 3 h 7"/>
                  <a:gd name="T2" fmla="*/ 59 w 62"/>
                  <a:gd name="T3" fmla="*/ 6 h 7"/>
                  <a:gd name="T4" fmla="*/ 3 w 62"/>
                  <a:gd name="T5" fmla="*/ 7 h 7"/>
                  <a:gd name="T6" fmla="*/ 0 w 62"/>
                  <a:gd name="T7" fmla="*/ 5 h 7"/>
                  <a:gd name="T8" fmla="*/ 0 w 62"/>
                  <a:gd name="T9" fmla="*/ 5 h 7"/>
                  <a:gd name="T10" fmla="*/ 3 w 62"/>
                  <a:gd name="T11" fmla="*/ 2 h 7"/>
                  <a:gd name="T12" fmla="*/ 59 w 62"/>
                  <a:gd name="T13" fmla="*/ 0 h 7"/>
                  <a:gd name="T14" fmla="*/ 62 w 62"/>
                  <a:gd name="T15" fmla="*/ 3 h 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2" h="7">
                    <a:moveTo>
                      <a:pt x="62" y="3"/>
                    </a:moveTo>
                    <a:cubicBezTo>
                      <a:pt x="62" y="5"/>
                      <a:pt x="61" y="6"/>
                      <a:pt x="59" y="6"/>
                    </a:cubicBezTo>
                    <a:cubicBezTo>
                      <a:pt x="3" y="7"/>
                      <a:pt x="3" y="7"/>
                      <a:pt x="3" y="7"/>
                    </a:cubicBezTo>
                    <a:cubicBezTo>
                      <a:pt x="1" y="7"/>
                      <a:pt x="0" y="6"/>
                      <a:pt x="0" y="5"/>
                    </a:cubicBezTo>
                    <a:cubicBezTo>
                      <a:pt x="0" y="5"/>
                      <a:pt x="0" y="5"/>
                      <a:pt x="0" y="5"/>
                    </a:cubicBezTo>
                    <a:cubicBezTo>
                      <a:pt x="0" y="3"/>
                      <a:pt x="1" y="2"/>
                      <a:pt x="3" y="2"/>
                    </a:cubicBezTo>
                    <a:cubicBezTo>
                      <a:pt x="59" y="0"/>
                      <a:pt x="59" y="0"/>
                      <a:pt x="59" y="0"/>
                    </a:cubicBezTo>
                    <a:cubicBezTo>
                      <a:pt x="61" y="0"/>
                      <a:pt x="62" y="2"/>
                      <a:pt x="62" y="3"/>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43" name="Freeform 495"/>
              <p:cNvSpPr/>
              <p:nvPr/>
            </p:nvSpPr>
            <p:spPr bwMode="auto">
              <a:xfrm>
                <a:off x="4669" y="1957"/>
                <a:ext cx="121" cy="13"/>
              </a:xfrm>
              <a:custGeom>
                <a:gdLst>
                  <a:gd name="T0" fmla="*/ 62 w 62"/>
                  <a:gd name="T1" fmla="*/ 3 h 7"/>
                  <a:gd name="T2" fmla="*/ 60 w 62"/>
                  <a:gd name="T3" fmla="*/ 6 h 7"/>
                  <a:gd name="T4" fmla="*/ 3 w 62"/>
                  <a:gd name="T5" fmla="*/ 7 h 7"/>
                  <a:gd name="T6" fmla="*/ 0 w 62"/>
                  <a:gd name="T7" fmla="*/ 4 h 7"/>
                  <a:gd name="T8" fmla="*/ 0 w 62"/>
                  <a:gd name="T9" fmla="*/ 4 h 7"/>
                  <a:gd name="T10" fmla="*/ 3 w 62"/>
                  <a:gd name="T11" fmla="*/ 1 h 7"/>
                  <a:gd name="T12" fmla="*/ 59 w 62"/>
                  <a:gd name="T13" fmla="*/ 0 h 7"/>
                  <a:gd name="T14" fmla="*/ 62 w 62"/>
                  <a:gd name="T15" fmla="*/ 3 h 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2" h="7">
                    <a:moveTo>
                      <a:pt x="62" y="3"/>
                    </a:moveTo>
                    <a:cubicBezTo>
                      <a:pt x="62" y="4"/>
                      <a:pt x="61" y="6"/>
                      <a:pt x="60" y="6"/>
                    </a:cubicBezTo>
                    <a:cubicBezTo>
                      <a:pt x="3" y="7"/>
                      <a:pt x="3" y="7"/>
                      <a:pt x="3" y="7"/>
                    </a:cubicBezTo>
                    <a:cubicBezTo>
                      <a:pt x="1" y="7"/>
                      <a:pt x="0" y="6"/>
                      <a:pt x="0" y="4"/>
                    </a:cubicBezTo>
                    <a:cubicBezTo>
                      <a:pt x="0" y="4"/>
                      <a:pt x="0" y="4"/>
                      <a:pt x="0" y="4"/>
                    </a:cubicBezTo>
                    <a:cubicBezTo>
                      <a:pt x="0" y="3"/>
                      <a:pt x="1" y="1"/>
                      <a:pt x="3" y="1"/>
                    </a:cubicBezTo>
                    <a:cubicBezTo>
                      <a:pt x="59" y="0"/>
                      <a:pt x="59" y="0"/>
                      <a:pt x="59" y="0"/>
                    </a:cubicBezTo>
                    <a:cubicBezTo>
                      <a:pt x="61" y="0"/>
                      <a:pt x="62" y="1"/>
                      <a:pt x="62" y="3"/>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44" name="Freeform 496"/>
              <p:cNvSpPr/>
              <p:nvPr/>
            </p:nvSpPr>
            <p:spPr bwMode="auto">
              <a:xfrm>
                <a:off x="4702" y="1976"/>
                <a:ext cx="90" cy="14"/>
              </a:xfrm>
              <a:custGeom>
                <a:gdLst>
                  <a:gd name="T0" fmla="*/ 46 w 46"/>
                  <a:gd name="T1" fmla="*/ 3 h 7"/>
                  <a:gd name="T2" fmla="*/ 43 w 46"/>
                  <a:gd name="T3" fmla="*/ 6 h 7"/>
                  <a:gd name="T4" fmla="*/ 3 w 46"/>
                  <a:gd name="T5" fmla="*/ 7 h 7"/>
                  <a:gd name="T6" fmla="*/ 0 w 46"/>
                  <a:gd name="T7" fmla="*/ 4 h 7"/>
                  <a:gd name="T8" fmla="*/ 0 w 46"/>
                  <a:gd name="T9" fmla="*/ 4 h 7"/>
                  <a:gd name="T10" fmla="*/ 3 w 46"/>
                  <a:gd name="T11" fmla="*/ 1 h 7"/>
                  <a:gd name="T12" fmla="*/ 43 w 46"/>
                  <a:gd name="T13" fmla="*/ 0 h 7"/>
                  <a:gd name="T14" fmla="*/ 46 w 46"/>
                  <a:gd name="T15" fmla="*/ 3 h 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6" h="7">
                    <a:moveTo>
                      <a:pt x="46" y="3"/>
                    </a:moveTo>
                    <a:cubicBezTo>
                      <a:pt x="46" y="5"/>
                      <a:pt x="44" y="6"/>
                      <a:pt x="43" y="6"/>
                    </a:cubicBezTo>
                    <a:cubicBezTo>
                      <a:pt x="3" y="7"/>
                      <a:pt x="3" y="7"/>
                      <a:pt x="3" y="7"/>
                    </a:cubicBezTo>
                    <a:cubicBezTo>
                      <a:pt x="1" y="7"/>
                      <a:pt x="0" y="6"/>
                      <a:pt x="0" y="4"/>
                    </a:cubicBezTo>
                    <a:cubicBezTo>
                      <a:pt x="0" y="4"/>
                      <a:pt x="0" y="4"/>
                      <a:pt x="0" y="4"/>
                    </a:cubicBezTo>
                    <a:cubicBezTo>
                      <a:pt x="0" y="3"/>
                      <a:pt x="1" y="1"/>
                      <a:pt x="3" y="1"/>
                    </a:cubicBezTo>
                    <a:cubicBezTo>
                      <a:pt x="43" y="0"/>
                      <a:pt x="43" y="0"/>
                      <a:pt x="43" y="0"/>
                    </a:cubicBezTo>
                    <a:cubicBezTo>
                      <a:pt x="44" y="0"/>
                      <a:pt x="46" y="2"/>
                      <a:pt x="46" y="3"/>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45" name="Freeform 497"/>
              <p:cNvSpPr>
                <a:spLocks noEditPoints="1"/>
              </p:cNvSpPr>
              <p:nvPr/>
            </p:nvSpPr>
            <p:spPr bwMode="auto">
              <a:xfrm>
                <a:off x="4575" y="2868"/>
                <a:ext cx="160" cy="164"/>
              </a:xfrm>
              <a:custGeom>
                <a:gdLst>
                  <a:gd name="T0" fmla="*/ 82 w 82"/>
                  <a:gd name="T1" fmla="*/ 48 h 84"/>
                  <a:gd name="T2" fmla="*/ 82 w 82"/>
                  <a:gd name="T3" fmla="*/ 15 h 84"/>
                  <a:gd name="T4" fmla="*/ 66 w 82"/>
                  <a:gd name="T5" fmla="*/ 0 h 84"/>
                  <a:gd name="T6" fmla="*/ 15 w 82"/>
                  <a:gd name="T7" fmla="*/ 1 h 84"/>
                  <a:gd name="T8" fmla="*/ 0 w 82"/>
                  <a:gd name="T9" fmla="*/ 16 h 84"/>
                  <a:gd name="T10" fmla="*/ 1 w 82"/>
                  <a:gd name="T11" fmla="*/ 50 h 84"/>
                  <a:gd name="T12" fmla="*/ 16 w 82"/>
                  <a:gd name="T13" fmla="*/ 64 h 84"/>
                  <a:gd name="T14" fmla="*/ 36 w 82"/>
                  <a:gd name="T15" fmla="*/ 64 h 84"/>
                  <a:gd name="T16" fmla="*/ 36 w 82"/>
                  <a:gd name="T17" fmla="*/ 74 h 84"/>
                  <a:gd name="T18" fmla="*/ 13 w 82"/>
                  <a:gd name="T19" fmla="*/ 75 h 84"/>
                  <a:gd name="T20" fmla="*/ 8 w 82"/>
                  <a:gd name="T21" fmla="*/ 80 h 84"/>
                  <a:gd name="T22" fmla="*/ 13 w 82"/>
                  <a:gd name="T23" fmla="*/ 84 h 84"/>
                  <a:gd name="T24" fmla="*/ 72 w 82"/>
                  <a:gd name="T25" fmla="*/ 83 h 84"/>
                  <a:gd name="T26" fmla="*/ 77 w 82"/>
                  <a:gd name="T27" fmla="*/ 78 h 84"/>
                  <a:gd name="T28" fmla="*/ 72 w 82"/>
                  <a:gd name="T29" fmla="*/ 74 h 84"/>
                  <a:gd name="T30" fmla="*/ 49 w 82"/>
                  <a:gd name="T31" fmla="*/ 74 h 84"/>
                  <a:gd name="T32" fmla="*/ 48 w 82"/>
                  <a:gd name="T33" fmla="*/ 64 h 84"/>
                  <a:gd name="T34" fmla="*/ 68 w 82"/>
                  <a:gd name="T35" fmla="*/ 63 h 84"/>
                  <a:gd name="T36" fmla="*/ 82 w 82"/>
                  <a:gd name="T37" fmla="*/ 48 h 84"/>
                  <a:gd name="T38" fmla="*/ 16 w 82"/>
                  <a:gd name="T39" fmla="*/ 58 h 84"/>
                  <a:gd name="T40" fmla="*/ 7 w 82"/>
                  <a:gd name="T41" fmla="*/ 49 h 84"/>
                  <a:gd name="T42" fmla="*/ 6 w 82"/>
                  <a:gd name="T43" fmla="*/ 16 h 84"/>
                  <a:gd name="T44" fmla="*/ 15 w 82"/>
                  <a:gd name="T45" fmla="*/ 7 h 84"/>
                  <a:gd name="T46" fmla="*/ 67 w 82"/>
                  <a:gd name="T47" fmla="*/ 6 h 84"/>
                  <a:gd name="T48" fmla="*/ 76 w 82"/>
                  <a:gd name="T49" fmla="*/ 15 h 84"/>
                  <a:gd name="T50" fmla="*/ 77 w 82"/>
                  <a:gd name="T51" fmla="*/ 48 h 84"/>
                  <a:gd name="T52" fmla="*/ 68 w 82"/>
                  <a:gd name="T53" fmla="*/ 57 h 84"/>
                  <a:gd name="T54" fmla="*/ 16 w 82"/>
                  <a:gd name="T55" fmla="*/ 58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82" h="84">
                    <a:moveTo>
                      <a:pt x="82" y="48"/>
                    </a:moveTo>
                    <a:cubicBezTo>
                      <a:pt x="82" y="15"/>
                      <a:pt x="82" y="15"/>
                      <a:pt x="82" y="15"/>
                    </a:cubicBezTo>
                    <a:cubicBezTo>
                      <a:pt x="81" y="7"/>
                      <a:pt x="75" y="0"/>
                      <a:pt x="66" y="0"/>
                    </a:cubicBezTo>
                    <a:cubicBezTo>
                      <a:pt x="15" y="1"/>
                      <a:pt x="15" y="1"/>
                      <a:pt x="15" y="1"/>
                    </a:cubicBezTo>
                    <a:cubicBezTo>
                      <a:pt x="7" y="2"/>
                      <a:pt x="0" y="8"/>
                      <a:pt x="0" y="16"/>
                    </a:cubicBezTo>
                    <a:cubicBezTo>
                      <a:pt x="1" y="50"/>
                      <a:pt x="1" y="50"/>
                      <a:pt x="1" y="50"/>
                    </a:cubicBezTo>
                    <a:cubicBezTo>
                      <a:pt x="1" y="58"/>
                      <a:pt x="8" y="64"/>
                      <a:pt x="16" y="64"/>
                    </a:cubicBezTo>
                    <a:cubicBezTo>
                      <a:pt x="36" y="64"/>
                      <a:pt x="36" y="64"/>
                      <a:pt x="36" y="64"/>
                    </a:cubicBezTo>
                    <a:cubicBezTo>
                      <a:pt x="36" y="74"/>
                      <a:pt x="36" y="74"/>
                      <a:pt x="36" y="74"/>
                    </a:cubicBezTo>
                    <a:cubicBezTo>
                      <a:pt x="13" y="75"/>
                      <a:pt x="13" y="75"/>
                      <a:pt x="13" y="75"/>
                    </a:cubicBezTo>
                    <a:cubicBezTo>
                      <a:pt x="10" y="75"/>
                      <a:pt x="8" y="77"/>
                      <a:pt x="8" y="80"/>
                    </a:cubicBezTo>
                    <a:cubicBezTo>
                      <a:pt x="8" y="82"/>
                      <a:pt x="10" y="84"/>
                      <a:pt x="13" y="84"/>
                    </a:cubicBezTo>
                    <a:cubicBezTo>
                      <a:pt x="72" y="83"/>
                      <a:pt x="72" y="83"/>
                      <a:pt x="72" y="83"/>
                    </a:cubicBezTo>
                    <a:cubicBezTo>
                      <a:pt x="75" y="83"/>
                      <a:pt x="77" y="81"/>
                      <a:pt x="77" y="78"/>
                    </a:cubicBezTo>
                    <a:cubicBezTo>
                      <a:pt x="77" y="76"/>
                      <a:pt x="74" y="74"/>
                      <a:pt x="72" y="74"/>
                    </a:cubicBezTo>
                    <a:cubicBezTo>
                      <a:pt x="49" y="74"/>
                      <a:pt x="49" y="74"/>
                      <a:pt x="49" y="74"/>
                    </a:cubicBezTo>
                    <a:cubicBezTo>
                      <a:pt x="48" y="64"/>
                      <a:pt x="48" y="64"/>
                      <a:pt x="48" y="64"/>
                    </a:cubicBezTo>
                    <a:cubicBezTo>
                      <a:pt x="68" y="63"/>
                      <a:pt x="68" y="63"/>
                      <a:pt x="68" y="63"/>
                    </a:cubicBezTo>
                    <a:cubicBezTo>
                      <a:pt x="76" y="63"/>
                      <a:pt x="82" y="56"/>
                      <a:pt x="82" y="48"/>
                    </a:cubicBezTo>
                    <a:close/>
                    <a:moveTo>
                      <a:pt x="16" y="58"/>
                    </a:moveTo>
                    <a:cubicBezTo>
                      <a:pt x="11" y="59"/>
                      <a:pt x="7" y="55"/>
                      <a:pt x="7" y="49"/>
                    </a:cubicBezTo>
                    <a:cubicBezTo>
                      <a:pt x="6" y="16"/>
                      <a:pt x="6" y="16"/>
                      <a:pt x="6" y="16"/>
                    </a:cubicBezTo>
                    <a:cubicBezTo>
                      <a:pt x="6" y="11"/>
                      <a:pt x="10" y="7"/>
                      <a:pt x="15" y="7"/>
                    </a:cubicBezTo>
                    <a:cubicBezTo>
                      <a:pt x="67" y="6"/>
                      <a:pt x="67" y="6"/>
                      <a:pt x="67" y="6"/>
                    </a:cubicBezTo>
                    <a:cubicBezTo>
                      <a:pt x="72" y="6"/>
                      <a:pt x="76" y="10"/>
                      <a:pt x="76" y="15"/>
                    </a:cubicBezTo>
                    <a:cubicBezTo>
                      <a:pt x="77" y="48"/>
                      <a:pt x="77" y="48"/>
                      <a:pt x="77" y="48"/>
                    </a:cubicBezTo>
                    <a:cubicBezTo>
                      <a:pt x="77" y="53"/>
                      <a:pt x="73" y="57"/>
                      <a:pt x="68" y="57"/>
                    </a:cubicBezTo>
                    <a:lnTo>
                      <a:pt x="16" y="58"/>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46" name="Freeform 498"/>
              <p:cNvSpPr/>
              <p:nvPr/>
            </p:nvSpPr>
            <p:spPr bwMode="auto">
              <a:xfrm>
                <a:off x="4601" y="2897"/>
                <a:ext cx="107" cy="14"/>
              </a:xfrm>
              <a:custGeom>
                <a:gdLst>
                  <a:gd name="T0" fmla="*/ 55 w 55"/>
                  <a:gd name="T1" fmla="*/ 3 h 7"/>
                  <a:gd name="T2" fmla="*/ 53 w 55"/>
                  <a:gd name="T3" fmla="*/ 5 h 7"/>
                  <a:gd name="T4" fmla="*/ 3 w 55"/>
                  <a:gd name="T5" fmla="*/ 7 h 7"/>
                  <a:gd name="T6" fmla="*/ 0 w 55"/>
                  <a:gd name="T7" fmla="*/ 4 h 7"/>
                  <a:gd name="T8" fmla="*/ 0 w 55"/>
                  <a:gd name="T9" fmla="*/ 4 h 7"/>
                  <a:gd name="T10" fmla="*/ 3 w 55"/>
                  <a:gd name="T11" fmla="*/ 1 h 7"/>
                  <a:gd name="T12" fmla="*/ 52 w 55"/>
                  <a:gd name="T13" fmla="*/ 0 h 7"/>
                  <a:gd name="T14" fmla="*/ 55 w 55"/>
                  <a:gd name="T15" fmla="*/ 3 h 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5" h="7">
                    <a:moveTo>
                      <a:pt x="55" y="3"/>
                    </a:moveTo>
                    <a:cubicBezTo>
                      <a:pt x="55" y="4"/>
                      <a:pt x="54" y="5"/>
                      <a:pt x="53" y="5"/>
                    </a:cubicBezTo>
                    <a:cubicBezTo>
                      <a:pt x="3" y="7"/>
                      <a:pt x="3" y="7"/>
                      <a:pt x="3" y="7"/>
                    </a:cubicBezTo>
                    <a:cubicBezTo>
                      <a:pt x="2" y="7"/>
                      <a:pt x="0" y="5"/>
                      <a:pt x="0" y="4"/>
                    </a:cubicBezTo>
                    <a:cubicBezTo>
                      <a:pt x="0" y="4"/>
                      <a:pt x="0" y="4"/>
                      <a:pt x="0" y="4"/>
                    </a:cubicBezTo>
                    <a:cubicBezTo>
                      <a:pt x="0" y="3"/>
                      <a:pt x="1" y="1"/>
                      <a:pt x="3" y="1"/>
                    </a:cubicBezTo>
                    <a:cubicBezTo>
                      <a:pt x="52" y="0"/>
                      <a:pt x="52" y="0"/>
                      <a:pt x="52" y="0"/>
                    </a:cubicBezTo>
                    <a:cubicBezTo>
                      <a:pt x="54" y="0"/>
                      <a:pt x="55" y="1"/>
                      <a:pt x="55" y="3"/>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47" name="Freeform 499"/>
              <p:cNvSpPr/>
              <p:nvPr/>
            </p:nvSpPr>
            <p:spPr bwMode="auto">
              <a:xfrm>
                <a:off x="4603" y="2917"/>
                <a:ext cx="105" cy="11"/>
              </a:xfrm>
              <a:custGeom>
                <a:gdLst>
                  <a:gd name="T0" fmla="*/ 54 w 54"/>
                  <a:gd name="T1" fmla="*/ 2 h 6"/>
                  <a:gd name="T2" fmla="*/ 52 w 54"/>
                  <a:gd name="T3" fmla="*/ 5 h 6"/>
                  <a:gd name="T4" fmla="*/ 2 w 54"/>
                  <a:gd name="T5" fmla="*/ 6 h 6"/>
                  <a:gd name="T6" fmla="*/ 0 w 54"/>
                  <a:gd name="T7" fmla="*/ 3 h 6"/>
                  <a:gd name="T8" fmla="*/ 0 w 54"/>
                  <a:gd name="T9" fmla="*/ 3 h 6"/>
                  <a:gd name="T10" fmla="*/ 2 w 54"/>
                  <a:gd name="T11" fmla="*/ 1 h 6"/>
                  <a:gd name="T12" fmla="*/ 52 w 54"/>
                  <a:gd name="T13" fmla="*/ 0 h 6"/>
                  <a:gd name="T14" fmla="*/ 54 w 54"/>
                  <a:gd name="T15" fmla="*/ 2 h 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4" h="6">
                    <a:moveTo>
                      <a:pt x="54" y="2"/>
                    </a:moveTo>
                    <a:cubicBezTo>
                      <a:pt x="54" y="3"/>
                      <a:pt x="53" y="5"/>
                      <a:pt x="52" y="5"/>
                    </a:cubicBezTo>
                    <a:cubicBezTo>
                      <a:pt x="2" y="6"/>
                      <a:pt x="2" y="6"/>
                      <a:pt x="2" y="6"/>
                    </a:cubicBezTo>
                    <a:cubicBezTo>
                      <a:pt x="1" y="6"/>
                      <a:pt x="0" y="5"/>
                      <a:pt x="0" y="3"/>
                    </a:cubicBezTo>
                    <a:cubicBezTo>
                      <a:pt x="0" y="3"/>
                      <a:pt x="0" y="3"/>
                      <a:pt x="0" y="3"/>
                    </a:cubicBezTo>
                    <a:cubicBezTo>
                      <a:pt x="0" y="2"/>
                      <a:pt x="1" y="1"/>
                      <a:pt x="2" y="1"/>
                    </a:cubicBezTo>
                    <a:cubicBezTo>
                      <a:pt x="52" y="0"/>
                      <a:pt x="52" y="0"/>
                      <a:pt x="52" y="0"/>
                    </a:cubicBezTo>
                    <a:cubicBezTo>
                      <a:pt x="53" y="0"/>
                      <a:pt x="54" y="1"/>
                      <a:pt x="54" y="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48" name="Freeform 500"/>
              <p:cNvSpPr/>
              <p:nvPr/>
            </p:nvSpPr>
            <p:spPr bwMode="auto">
              <a:xfrm>
                <a:off x="4603" y="2934"/>
                <a:ext cx="105" cy="12"/>
              </a:xfrm>
              <a:custGeom>
                <a:gdLst>
                  <a:gd name="T0" fmla="*/ 54 w 54"/>
                  <a:gd name="T1" fmla="*/ 2 h 6"/>
                  <a:gd name="T2" fmla="*/ 52 w 54"/>
                  <a:gd name="T3" fmla="*/ 5 h 6"/>
                  <a:gd name="T4" fmla="*/ 2 w 54"/>
                  <a:gd name="T5" fmla="*/ 6 h 6"/>
                  <a:gd name="T6" fmla="*/ 0 w 54"/>
                  <a:gd name="T7" fmla="*/ 3 h 6"/>
                  <a:gd name="T8" fmla="*/ 0 w 54"/>
                  <a:gd name="T9" fmla="*/ 3 h 6"/>
                  <a:gd name="T10" fmla="*/ 2 w 54"/>
                  <a:gd name="T11" fmla="*/ 1 h 6"/>
                  <a:gd name="T12" fmla="*/ 52 w 54"/>
                  <a:gd name="T13" fmla="*/ 0 h 6"/>
                  <a:gd name="T14" fmla="*/ 54 w 54"/>
                  <a:gd name="T15" fmla="*/ 2 h 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4" h="6">
                    <a:moveTo>
                      <a:pt x="54" y="2"/>
                    </a:moveTo>
                    <a:cubicBezTo>
                      <a:pt x="54" y="4"/>
                      <a:pt x="53" y="5"/>
                      <a:pt x="52" y="5"/>
                    </a:cubicBezTo>
                    <a:cubicBezTo>
                      <a:pt x="2" y="6"/>
                      <a:pt x="2" y="6"/>
                      <a:pt x="2" y="6"/>
                    </a:cubicBezTo>
                    <a:cubicBezTo>
                      <a:pt x="1" y="6"/>
                      <a:pt x="0" y="5"/>
                      <a:pt x="0" y="3"/>
                    </a:cubicBezTo>
                    <a:cubicBezTo>
                      <a:pt x="0" y="3"/>
                      <a:pt x="0" y="3"/>
                      <a:pt x="0" y="3"/>
                    </a:cubicBezTo>
                    <a:cubicBezTo>
                      <a:pt x="0" y="2"/>
                      <a:pt x="1" y="1"/>
                      <a:pt x="2" y="1"/>
                    </a:cubicBezTo>
                    <a:cubicBezTo>
                      <a:pt x="52" y="0"/>
                      <a:pt x="52" y="0"/>
                      <a:pt x="52" y="0"/>
                    </a:cubicBezTo>
                    <a:cubicBezTo>
                      <a:pt x="53" y="0"/>
                      <a:pt x="54" y="1"/>
                      <a:pt x="54" y="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49" name="Freeform 501"/>
              <p:cNvSpPr/>
              <p:nvPr/>
            </p:nvSpPr>
            <p:spPr bwMode="auto">
              <a:xfrm>
                <a:off x="4632" y="2952"/>
                <a:ext cx="78" cy="12"/>
              </a:xfrm>
              <a:custGeom>
                <a:gdLst>
                  <a:gd name="T0" fmla="*/ 40 w 40"/>
                  <a:gd name="T1" fmla="*/ 2 h 6"/>
                  <a:gd name="T2" fmla="*/ 37 w 40"/>
                  <a:gd name="T3" fmla="*/ 5 h 6"/>
                  <a:gd name="T4" fmla="*/ 2 w 40"/>
                  <a:gd name="T5" fmla="*/ 6 h 6"/>
                  <a:gd name="T6" fmla="*/ 0 w 40"/>
                  <a:gd name="T7" fmla="*/ 3 h 6"/>
                  <a:gd name="T8" fmla="*/ 0 w 40"/>
                  <a:gd name="T9" fmla="*/ 3 h 6"/>
                  <a:gd name="T10" fmla="*/ 2 w 40"/>
                  <a:gd name="T11" fmla="*/ 1 h 6"/>
                  <a:gd name="T12" fmla="*/ 37 w 40"/>
                  <a:gd name="T13" fmla="*/ 0 h 6"/>
                  <a:gd name="T14" fmla="*/ 40 w 40"/>
                  <a:gd name="T15" fmla="*/ 2 h 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0" h="6">
                    <a:moveTo>
                      <a:pt x="40" y="2"/>
                    </a:moveTo>
                    <a:cubicBezTo>
                      <a:pt x="40" y="4"/>
                      <a:pt x="39" y="5"/>
                      <a:pt x="37" y="5"/>
                    </a:cubicBezTo>
                    <a:cubicBezTo>
                      <a:pt x="2" y="6"/>
                      <a:pt x="2" y="6"/>
                      <a:pt x="2" y="6"/>
                    </a:cubicBezTo>
                    <a:cubicBezTo>
                      <a:pt x="1" y="6"/>
                      <a:pt x="0" y="5"/>
                      <a:pt x="0" y="3"/>
                    </a:cubicBezTo>
                    <a:cubicBezTo>
                      <a:pt x="0" y="3"/>
                      <a:pt x="0" y="3"/>
                      <a:pt x="0" y="3"/>
                    </a:cubicBezTo>
                    <a:cubicBezTo>
                      <a:pt x="0" y="2"/>
                      <a:pt x="1" y="1"/>
                      <a:pt x="2" y="1"/>
                    </a:cubicBezTo>
                    <a:cubicBezTo>
                      <a:pt x="37" y="0"/>
                      <a:pt x="37" y="0"/>
                      <a:pt x="37" y="0"/>
                    </a:cubicBezTo>
                    <a:cubicBezTo>
                      <a:pt x="38" y="0"/>
                      <a:pt x="40" y="1"/>
                      <a:pt x="40" y="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50" name="Freeform 502"/>
              <p:cNvSpPr>
                <a:spLocks noEditPoints="1"/>
              </p:cNvSpPr>
              <p:nvPr/>
            </p:nvSpPr>
            <p:spPr bwMode="auto">
              <a:xfrm>
                <a:off x="4487" y="1393"/>
                <a:ext cx="299" cy="225"/>
              </a:xfrm>
              <a:custGeom>
                <a:gdLst>
                  <a:gd name="T0" fmla="*/ 128 w 153"/>
                  <a:gd name="T1" fmla="*/ 1 h 115"/>
                  <a:gd name="T2" fmla="*/ 23 w 153"/>
                  <a:gd name="T3" fmla="*/ 3 h 115"/>
                  <a:gd name="T4" fmla="*/ 0 w 153"/>
                  <a:gd name="T5" fmla="*/ 27 h 115"/>
                  <a:gd name="T6" fmla="*/ 1 w 153"/>
                  <a:gd name="T7" fmla="*/ 91 h 115"/>
                  <a:gd name="T8" fmla="*/ 25 w 153"/>
                  <a:gd name="T9" fmla="*/ 114 h 115"/>
                  <a:gd name="T10" fmla="*/ 130 w 153"/>
                  <a:gd name="T11" fmla="*/ 112 h 115"/>
                  <a:gd name="T12" fmla="*/ 153 w 153"/>
                  <a:gd name="T13" fmla="*/ 88 h 115"/>
                  <a:gd name="T14" fmla="*/ 152 w 153"/>
                  <a:gd name="T15" fmla="*/ 24 h 115"/>
                  <a:gd name="T16" fmla="*/ 128 w 153"/>
                  <a:gd name="T17" fmla="*/ 1 h 115"/>
                  <a:gd name="T18" fmla="*/ 23 w 153"/>
                  <a:gd name="T19" fmla="*/ 13 h 115"/>
                  <a:gd name="T20" fmla="*/ 128 w 153"/>
                  <a:gd name="T21" fmla="*/ 11 h 115"/>
                  <a:gd name="T22" fmla="*/ 141 w 153"/>
                  <a:gd name="T23" fmla="*/ 24 h 115"/>
                  <a:gd name="T24" fmla="*/ 142 w 153"/>
                  <a:gd name="T25" fmla="*/ 30 h 115"/>
                  <a:gd name="T26" fmla="*/ 10 w 153"/>
                  <a:gd name="T27" fmla="*/ 33 h 115"/>
                  <a:gd name="T28" fmla="*/ 10 w 153"/>
                  <a:gd name="T29" fmla="*/ 27 h 115"/>
                  <a:gd name="T30" fmla="*/ 23 w 153"/>
                  <a:gd name="T31" fmla="*/ 13 h 115"/>
                  <a:gd name="T32" fmla="*/ 130 w 153"/>
                  <a:gd name="T33" fmla="*/ 102 h 115"/>
                  <a:gd name="T34" fmla="*/ 25 w 153"/>
                  <a:gd name="T35" fmla="*/ 104 h 115"/>
                  <a:gd name="T36" fmla="*/ 12 w 153"/>
                  <a:gd name="T37" fmla="*/ 91 h 115"/>
                  <a:gd name="T38" fmla="*/ 11 w 153"/>
                  <a:gd name="T39" fmla="*/ 58 h 115"/>
                  <a:gd name="T40" fmla="*/ 142 w 153"/>
                  <a:gd name="T41" fmla="*/ 55 h 115"/>
                  <a:gd name="T42" fmla="*/ 143 w 153"/>
                  <a:gd name="T43" fmla="*/ 88 h 115"/>
                  <a:gd name="T44" fmla="*/ 130 w 153"/>
                  <a:gd name="T45" fmla="*/ 102 h 11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3" h="115">
                    <a:moveTo>
                      <a:pt x="128" y="1"/>
                    </a:moveTo>
                    <a:cubicBezTo>
                      <a:pt x="23" y="3"/>
                      <a:pt x="23" y="3"/>
                      <a:pt x="23" y="3"/>
                    </a:cubicBezTo>
                    <a:cubicBezTo>
                      <a:pt x="10" y="3"/>
                      <a:pt x="0" y="14"/>
                      <a:pt x="0" y="27"/>
                    </a:cubicBezTo>
                    <a:cubicBezTo>
                      <a:pt x="1" y="91"/>
                      <a:pt x="1" y="91"/>
                      <a:pt x="1" y="91"/>
                    </a:cubicBezTo>
                    <a:cubicBezTo>
                      <a:pt x="2" y="104"/>
                      <a:pt x="12" y="115"/>
                      <a:pt x="25" y="114"/>
                    </a:cubicBezTo>
                    <a:cubicBezTo>
                      <a:pt x="130" y="112"/>
                      <a:pt x="130" y="112"/>
                      <a:pt x="130" y="112"/>
                    </a:cubicBezTo>
                    <a:cubicBezTo>
                      <a:pt x="143" y="112"/>
                      <a:pt x="153" y="101"/>
                      <a:pt x="153" y="88"/>
                    </a:cubicBezTo>
                    <a:cubicBezTo>
                      <a:pt x="152" y="24"/>
                      <a:pt x="152" y="24"/>
                      <a:pt x="152" y="24"/>
                    </a:cubicBezTo>
                    <a:cubicBezTo>
                      <a:pt x="151" y="11"/>
                      <a:pt x="141" y="0"/>
                      <a:pt x="128" y="1"/>
                    </a:cubicBezTo>
                    <a:close/>
                    <a:moveTo>
                      <a:pt x="23" y="13"/>
                    </a:moveTo>
                    <a:cubicBezTo>
                      <a:pt x="128" y="11"/>
                      <a:pt x="128" y="11"/>
                      <a:pt x="128" y="11"/>
                    </a:cubicBezTo>
                    <a:cubicBezTo>
                      <a:pt x="135" y="11"/>
                      <a:pt x="141" y="16"/>
                      <a:pt x="141" y="24"/>
                    </a:cubicBezTo>
                    <a:cubicBezTo>
                      <a:pt x="142" y="30"/>
                      <a:pt x="142" y="30"/>
                      <a:pt x="142" y="30"/>
                    </a:cubicBezTo>
                    <a:cubicBezTo>
                      <a:pt x="10" y="33"/>
                      <a:pt x="10" y="33"/>
                      <a:pt x="10" y="33"/>
                    </a:cubicBezTo>
                    <a:cubicBezTo>
                      <a:pt x="10" y="27"/>
                      <a:pt x="10" y="27"/>
                      <a:pt x="10" y="27"/>
                    </a:cubicBezTo>
                    <a:cubicBezTo>
                      <a:pt x="10" y="19"/>
                      <a:pt x="16" y="13"/>
                      <a:pt x="23" y="13"/>
                    </a:cubicBezTo>
                    <a:close/>
                    <a:moveTo>
                      <a:pt x="130" y="102"/>
                    </a:moveTo>
                    <a:cubicBezTo>
                      <a:pt x="25" y="104"/>
                      <a:pt x="25" y="104"/>
                      <a:pt x="25" y="104"/>
                    </a:cubicBezTo>
                    <a:cubicBezTo>
                      <a:pt x="18" y="104"/>
                      <a:pt x="12" y="98"/>
                      <a:pt x="12" y="91"/>
                    </a:cubicBezTo>
                    <a:cubicBezTo>
                      <a:pt x="11" y="58"/>
                      <a:pt x="11" y="58"/>
                      <a:pt x="11" y="58"/>
                    </a:cubicBezTo>
                    <a:cubicBezTo>
                      <a:pt x="142" y="55"/>
                      <a:pt x="142" y="55"/>
                      <a:pt x="142" y="55"/>
                    </a:cubicBezTo>
                    <a:cubicBezTo>
                      <a:pt x="143" y="88"/>
                      <a:pt x="143" y="88"/>
                      <a:pt x="143" y="88"/>
                    </a:cubicBezTo>
                    <a:cubicBezTo>
                      <a:pt x="143" y="96"/>
                      <a:pt x="137" y="102"/>
                      <a:pt x="130" y="10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51" name="Freeform 503"/>
              <p:cNvSpPr/>
              <p:nvPr/>
            </p:nvSpPr>
            <p:spPr bwMode="auto">
              <a:xfrm>
                <a:off x="4528" y="1521"/>
                <a:ext cx="145" cy="23"/>
              </a:xfrm>
              <a:custGeom>
                <a:gdLst>
                  <a:gd name="T0" fmla="*/ 74 w 74"/>
                  <a:gd name="T1" fmla="*/ 5 h 12"/>
                  <a:gd name="T2" fmla="*/ 69 w 74"/>
                  <a:gd name="T3" fmla="*/ 10 h 12"/>
                  <a:gd name="T4" fmla="*/ 5 w 74"/>
                  <a:gd name="T5" fmla="*/ 12 h 12"/>
                  <a:gd name="T6" fmla="*/ 0 w 74"/>
                  <a:gd name="T7" fmla="*/ 6 h 12"/>
                  <a:gd name="T8" fmla="*/ 0 w 74"/>
                  <a:gd name="T9" fmla="*/ 6 h 12"/>
                  <a:gd name="T10" fmla="*/ 5 w 74"/>
                  <a:gd name="T11" fmla="*/ 1 h 12"/>
                  <a:gd name="T12" fmla="*/ 68 w 74"/>
                  <a:gd name="T13" fmla="*/ 0 h 12"/>
                  <a:gd name="T14" fmla="*/ 74 w 74"/>
                  <a:gd name="T15" fmla="*/ 5 h 1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4" h="12">
                    <a:moveTo>
                      <a:pt x="74" y="5"/>
                    </a:moveTo>
                    <a:cubicBezTo>
                      <a:pt x="74" y="8"/>
                      <a:pt x="71" y="10"/>
                      <a:pt x="69" y="10"/>
                    </a:cubicBezTo>
                    <a:cubicBezTo>
                      <a:pt x="5" y="12"/>
                      <a:pt x="5" y="12"/>
                      <a:pt x="5" y="12"/>
                    </a:cubicBezTo>
                    <a:cubicBezTo>
                      <a:pt x="2" y="12"/>
                      <a:pt x="0" y="9"/>
                      <a:pt x="0" y="6"/>
                    </a:cubicBezTo>
                    <a:cubicBezTo>
                      <a:pt x="0" y="6"/>
                      <a:pt x="0" y="6"/>
                      <a:pt x="0" y="6"/>
                    </a:cubicBezTo>
                    <a:cubicBezTo>
                      <a:pt x="0" y="4"/>
                      <a:pt x="2" y="1"/>
                      <a:pt x="5" y="1"/>
                    </a:cubicBezTo>
                    <a:cubicBezTo>
                      <a:pt x="68" y="0"/>
                      <a:pt x="68" y="0"/>
                      <a:pt x="68" y="0"/>
                    </a:cubicBezTo>
                    <a:cubicBezTo>
                      <a:pt x="71" y="0"/>
                      <a:pt x="74" y="2"/>
                      <a:pt x="74" y="5"/>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52" name="Freeform 504"/>
              <p:cNvSpPr/>
              <p:nvPr/>
            </p:nvSpPr>
            <p:spPr bwMode="auto">
              <a:xfrm>
                <a:off x="4528" y="1558"/>
                <a:ext cx="86" cy="21"/>
              </a:xfrm>
              <a:custGeom>
                <a:gdLst>
                  <a:gd name="T0" fmla="*/ 44 w 44"/>
                  <a:gd name="T1" fmla="*/ 5 h 11"/>
                  <a:gd name="T2" fmla="*/ 39 w 44"/>
                  <a:gd name="T3" fmla="*/ 11 h 11"/>
                  <a:gd name="T4" fmla="*/ 5 w 44"/>
                  <a:gd name="T5" fmla="*/ 11 h 11"/>
                  <a:gd name="T6" fmla="*/ 0 w 44"/>
                  <a:gd name="T7" fmla="*/ 6 h 11"/>
                  <a:gd name="T8" fmla="*/ 0 w 44"/>
                  <a:gd name="T9" fmla="*/ 6 h 11"/>
                  <a:gd name="T10" fmla="*/ 5 w 44"/>
                  <a:gd name="T11" fmla="*/ 1 h 11"/>
                  <a:gd name="T12" fmla="*/ 39 w 44"/>
                  <a:gd name="T13" fmla="*/ 0 h 11"/>
                  <a:gd name="T14" fmla="*/ 44 w 44"/>
                  <a:gd name="T15" fmla="*/ 5 h 1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4" h="11">
                    <a:moveTo>
                      <a:pt x="44" y="5"/>
                    </a:moveTo>
                    <a:cubicBezTo>
                      <a:pt x="44" y="8"/>
                      <a:pt x="42" y="11"/>
                      <a:pt x="39" y="11"/>
                    </a:cubicBezTo>
                    <a:cubicBezTo>
                      <a:pt x="5" y="11"/>
                      <a:pt x="5" y="11"/>
                      <a:pt x="5" y="11"/>
                    </a:cubicBezTo>
                    <a:cubicBezTo>
                      <a:pt x="3" y="11"/>
                      <a:pt x="0" y="9"/>
                      <a:pt x="0" y="6"/>
                    </a:cubicBezTo>
                    <a:cubicBezTo>
                      <a:pt x="0" y="6"/>
                      <a:pt x="0" y="6"/>
                      <a:pt x="0" y="6"/>
                    </a:cubicBezTo>
                    <a:cubicBezTo>
                      <a:pt x="0" y="3"/>
                      <a:pt x="2" y="1"/>
                      <a:pt x="5" y="1"/>
                    </a:cubicBezTo>
                    <a:cubicBezTo>
                      <a:pt x="39" y="0"/>
                      <a:pt x="39" y="0"/>
                      <a:pt x="39" y="0"/>
                    </a:cubicBezTo>
                    <a:cubicBezTo>
                      <a:pt x="41" y="0"/>
                      <a:pt x="44" y="2"/>
                      <a:pt x="44" y="5"/>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53" name="Freeform 505"/>
              <p:cNvSpPr>
                <a:spLocks noEditPoints="1"/>
              </p:cNvSpPr>
              <p:nvPr/>
            </p:nvSpPr>
            <p:spPr bwMode="auto">
              <a:xfrm>
                <a:off x="3695" y="2893"/>
                <a:ext cx="225" cy="168"/>
              </a:xfrm>
              <a:custGeom>
                <a:gdLst>
                  <a:gd name="T0" fmla="*/ 95 w 115"/>
                  <a:gd name="T1" fmla="*/ 1 h 86"/>
                  <a:gd name="T2" fmla="*/ 17 w 115"/>
                  <a:gd name="T3" fmla="*/ 2 h 86"/>
                  <a:gd name="T4" fmla="*/ 0 w 115"/>
                  <a:gd name="T5" fmla="*/ 20 h 86"/>
                  <a:gd name="T6" fmla="*/ 1 w 115"/>
                  <a:gd name="T7" fmla="*/ 68 h 86"/>
                  <a:gd name="T8" fmla="*/ 19 w 115"/>
                  <a:gd name="T9" fmla="*/ 86 h 86"/>
                  <a:gd name="T10" fmla="*/ 97 w 115"/>
                  <a:gd name="T11" fmla="*/ 84 h 86"/>
                  <a:gd name="T12" fmla="*/ 114 w 115"/>
                  <a:gd name="T13" fmla="*/ 66 h 86"/>
                  <a:gd name="T14" fmla="*/ 113 w 115"/>
                  <a:gd name="T15" fmla="*/ 18 h 86"/>
                  <a:gd name="T16" fmla="*/ 95 w 115"/>
                  <a:gd name="T17" fmla="*/ 1 h 86"/>
                  <a:gd name="T18" fmla="*/ 17 w 115"/>
                  <a:gd name="T19" fmla="*/ 10 h 86"/>
                  <a:gd name="T20" fmla="*/ 96 w 115"/>
                  <a:gd name="T21" fmla="*/ 8 h 86"/>
                  <a:gd name="T22" fmla="*/ 106 w 115"/>
                  <a:gd name="T23" fmla="*/ 18 h 86"/>
                  <a:gd name="T24" fmla="*/ 106 w 115"/>
                  <a:gd name="T25" fmla="*/ 22 h 86"/>
                  <a:gd name="T26" fmla="*/ 8 w 115"/>
                  <a:gd name="T27" fmla="*/ 25 h 86"/>
                  <a:gd name="T28" fmla="*/ 8 w 115"/>
                  <a:gd name="T29" fmla="*/ 20 h 86"/>
                  <a:gd name="T30" fmla="*/ 17 w 115"/>
                  <a:gd name="T31" fmla="*/ 10 h 86"/>
                  <a:gd name="T32" fmla="*/ 97 w 115"/>
                  <a:gd name="T33" fmla="*/ 76 h 86"/>
                  <a:gd name="T34" fmla="*/ 19 w 115"/>
                  <a:gd name="T35" fmla="*/ 78 h 86"/>
                  <a:gd name="T36" fmla="*/ 9 w 115"/>
                  <a:gd name="T37" fmla="*/ 68 h 86"/>
                  <a:gd name="T38" fmla="*/ 8 w 115"/>
                  <a:gd name="T39" fmla="*/ 43 h 86"/>
                  <a:gd name="T40" fmla="*/ 106 w 115"/>
                  <a:gd name="T41" fmla="*/ 41 h 86"/>
                  <a:gd name="T42" fmla="*/ 107 w 115"/>
                  <a:gd name="T43" fmla="*/ 66 h 86"/>
                  <a:gd name="T44" fmla="*/ 97 w 115"/>
                  <a:gd name="T45" fmla="*/ 76 h 8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15" h="86">
                    <a:moveTo>
                      <a:pt x="95" y="1"/>
                    </a:moveTo>
                    <a:cubicBezTo>
                      <a:pt x="17" y="2"/>
                      <a:pt x="17" y="2"/>
                      <a:pt x="17" y="2"/>
                    </a:cubicBezTo>
                    <a:cubicBezTo>
                      <a:pt x="7" y="2"/>
                      <a:pt x="0" y="10"/>
                      <a:pt x="0" y="20"/>
                    </a:cubicBezTo>
                    <a:cubicBezTo>
                      <a:pt x="1" y="68"/>
                      <a:pt x="1" y="68"/>
                      <a:pt x="1" y="68"/>
                    </a:cubicBezTo>
                    <a:cubicBezTo>
                      <a:pt x="1" y="78"/>
                      <a:pt x="9" y="86"/>
                      <a:pt x="19" y="86"/>
                    </a:cubicBezTo>
                    <a:cubicBezTo>
                      <a:pt x="97" y="84"/>
                      <a:pt x="97" y="84"/>
                      <a:pt x="97" y="84"/>
                    </a:cubicBezTo>
                    <a:cubicBezTo>
                      <a:pt x="107" y="84"/>
                      <a:pt x="115" y="76"/>
                      <a:pt x="114" y="66"/>
                    </a:cubicBezTo>
                    <a:cubicBezTo>
                      <a:pt x="113" y="18"/>
                      <a:pt x="113" y="18"/>
                      <a:pt x="113" y="18"/>
                    </a:cubicBezTo>
                    <a:cubicBezTo>
                      <a:pt x="113" y="8"/>
                      <a:pt x="105" y="0"/>
                      <a:pt x="95" y="1"/>
                    </a:cubicBezTo>
                    <a:close/>
                    <a:moveTo>
                      <a:pt x="17" y="10"/>
                    </a:moveTo>
                    <a:cubicBezTo>
                      <a:pt x="96" y="8"/>
                      <a:pt x="96" y="8"/>
                      <a:pt x="96" y="8"/>
                    </a:cubicBezTo>
                    <a:cubicBezTo>
                      <a:pt x="101" y="8"/>
                      <a:pt x="106" y="12"/>
                      <a:pt x="106" y="18"/>
                    </a:cubicBezTo>
                    <a:cubicBezTo>
                      <a:pt x="106" y="22"/>
                      <a:pt x="106" y="22"/>
                      <a:pt x="106" y="22"/>
                    </a:cubicBezTo>
                    <a:cubicBezTo>
                      <a:pt x="8" y="25"/>
                      <a:pt x="8" y="25"/>
                      <a:pt x="8" y="25"/>
                    </a:cubicBezTo>
                    <a:cubicBezTo>
                      <a:pt x="8" y="20"/>
                      <a:pt x="8" y="20"/>
                      <a:pt x="8" y="20"/>
                    </a:cubicBezTo>
                    <a:cubicBezTo>
                      <a:pt x="7" y="15"/>
                      <a:pt x="12" y="10"/>
                      <a:pt x="17" y="10"/>
                    </a:cubicBezTo>
                    <a:close/>
                    <a:moveTo>
                      <a:pt x="97" y="76"/>
                    </a:moveTo>
                    <a:cubicBezTo>
                      <a:pt x="19" y="78"/>
                      <a:pt x="19" y="78"/>
                      <a:pt x="19" y="78"/>
                    </a:cubicBezTo>
                    <a:cubicBezTo>
                      <a:pt x="13" y="78"/>
                      <a:pt x="9" y="74"/>
                      <a:pt x="9" y="68"/>
                    </a:cubicBezTo>
                    <a:cubicBezTo>
                      <a:pt x="8" y="43"/>
                      <a:pt x="8" y="43"/>
                      <a:pt x="8" y="43"/>
                    </a:cubicBezTo>
                    <a:cubicBezTo>
                      <a:pt x="106" y="41"/>
                      <a:pt x="106" y="41"/>
                      <a:pt x="106" y="41"/>
                    </a:cubicBezTo>
                    <a:cubicBezTo>
                      <a:pt x="107" y="66"/>
                      <a:pt x="107" y="66"/>
                      <a:pt x="107" y="66"/>
                    </a:cubicBezTo>
                    <a:cubicBezTo>
                      <a:pt x="107" y="72"/>
                      <a:pt x="103" y="76"/>
                      <a:pt x="97" y="76"/>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54" name="Freeform 506"/>
              <p:cNvSpPr/>
              <p:nvPr/>
            </p:nvSpPr>
            <p:spPr bwMode="auto">
              <a:xfrm>
                <a:off x="3725" y="2987"/>
                <a:ext cx="109" cy="18"/>
              </a:xfrm>
              <a:custGeom>
                <a:gdLst>
                  <a:gd name="T0" fmla="*/ 56 w 56"/>
                  <a:gd name="T1" fmla="*/ 4 h 9"/>
                  <a:gd name="T2" fmla="*/ 52 w 56"/>
                  <a:gd name="T3" fmla="*/ 8 h 9"/>
                  <a:gd name="T4" fmla="*/ 4 w 56"/>
                  <a:gd name="T5" fmla="*/ 9 h 9"/>
                  <a:gd name="T6" fmla="*/ 0 w 56"/>
                  <a:gd name="T7" fmla="*/ 6 h 9"/>
                  <a:gd name="T8" fmla="*/ 0 w 56"/>
                  <a:gd name="T9" fmla="*/ 6 h 9"/>
                  <a:gd name="T10" fmla="*/ 4 w 56"/>
                  <a:gd name="T11" fmla="*/ 2 h 9"/>
                  <a:gd name="T12" fmla="*/ 52 w 56"/>
                  <a:gd name="T13" fmla="*/ 1 h 9"/>
                  <a:gd name="T14" fmla="*/ 56 w 56"/>
                  <a:gd name="T15" fmla="*/ 4 h 9"/>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6" h="9">
                    <a:moveTo>
                      <a:pt x="56" y="4"/>
                    </a:moveTo>
                    <a:cubicBezTo>
                      <a:pt x="56" y="7"/>
                      <a:pt x="54" y="8"/>
                      <a:pt x="52" y="8"/>
                    </a:cubicBezTo>
                    <a:cubicBezTo>
                      <a:pt x="4" y="9"/>
                      <a:pt x="4" y="9"/>
                      <a:pt x="4" y="9"/>
                    </a:cubicBezTo>
                    <a:cubicBezTo>
                      <a:pt x="2" y="9"/>
                      <a:pt x="1" y="8"/>
                      <a:pt x="0" y="6"/>
                    </a:cubicBezTo>
                    <a:cubicBezTo>
                      <a:pt x="0" y="6"/>
                      <a:pt x="0" y="6"/>
                      <a:pt x="0" y="6"/>
                    </a:cubicBezTo>
                    <a:cubicBezTo>
                      <a:pt x="0" y="3"/>
                      <a:pt x="2" y="2"/>
                      <a:pt x="4" y="2"/>
                    </a:cubicBezTo>
                    <a:cubicBezTo>
                      <a:pt x="52" y="1"/>
                      <a:pt x="52" y="1"/>
                      <a:pt x="52" y="1"/>
                    </a:cubicBezTo>
                    <a:cubicBezTo>
                      <a:pt x="54" y="0"/>
                      <a:pt x="56" y="2"/>
                      <a:pt x="56" y="4"/>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55" name="Freeform 507"/>
              <p:cNvSpPr/>
              <p:nvPr/>
            </p:nvSpPr>
            <p:spPr bwMode="auto">
              <a:xfrm>
                <a:off x="3726" y="3016"/>
                <a:ext cx="65" cy="16"/>
              </a:xfrm>
              <a:custGeom>
                <a:gdLst>
                  <a:gd name="T0" fmla="*/ 32 w 33"/>
                  <a:gd name="T1" fmla="*/ 4 h 8"/>
                  <a:gd name="T2" fmla="*/ 29 w 33"/>
                  <a:gd name="T3" fmla="*/ 8 h 8"/>
                  <a:gd name="T4" fmla="*/ 4 w 33"/>
                  <a:gd name="T5" fmla="*/ 8 h 8"/>
                  <a:gd name="T6" fmla="*/ 0 w 33"/>
                  <a:gd name="T7" fmla="*/ 5 h 8"/>
                  <a:gd name="T8" fmla="*/ 0 w 33"/>
                  <a:gd name="T9" fmla="*/ 5 h 8"/>
                  <a:gd name="T10" fmla="*/ 4 w 33"/>
                  <a:gd name="T11" fmla="*/ 1 h 8"/>
                  <a:gd name="T12" fmla="*/ 29 w 33"/>
                  <a:gd name="T13" fmla="*/ 0 h 8"/>
                  <a:gd name="T14" fmla="*/ 32 w 33"/>
                  <a:gd name="T15" fmla="*/ 4 h 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3" h="8">
                    <a:moveTo>
                      <a:pt x="32" y="4"/>
                    </a:moveTo>
                    <a:cubicBezTo>
                      <a:pt x="33" y="6"/>
                      <a:pt x="31" y="8"/>
                      <a:pt x="29" y="8"/>
                    </a:cubicBezTo>
                    <a:cubicBezTo>
                      <a:pt x="4" y="8"/>
                      <a:pt x="4" y="8"/>
                      <a:pt x="4" y="8"/>
                    </a:cubicBezTo>
                    <a:cubicBezTo>
                      <a:pt x="2" y="8"/>
                      <a:pt x="0" y="7"/>
                      <a:pt x="0" y="5"/>
                    </a:cubicBezTo>
                    <a:cubicBezTo>
                      <a:pt x="0" y="5"/>
                      <a:pt x="0" y="5"/>
                      <a:pt x="0" y="5"/>
                    </a:cubicBezTo>
                    <a:cubicBezTo>
                      <a:pt x="0" y="2"/>
                      <a:pt x="1" y="1"/>
                      <a:pt x="4" y="1"/>
                    </a:cubicBezTo>
                    <a:cubicBezTo>
                      <a:pt x="29" y="0"/>
                      <a:pt x="29" y="0"/>
                      <a:pt x="29" y="0"/>
                    </a:cubicBezTo>
                    <a:cubicBezTo>
                      <a:pt x="31" y="0"/>
                      <a:pt x="32" y="2"/>
                      <a:pt x="32" y="4"/>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56" name="Freeform 508"/>
              <p:cNvSpPr>
                <a:spLocks noEditPoints="1"/>
              </p:cNvSpPr>
              <p:nvPr/>
            </p:nvSpPr>
            <p:spPr bwMode="auto">
              <a:xfrm>
                <a:off x="3813" y="2647"/>
                <a:ext cx="27" cy="59"/>
              </a:xfrm>
              <a:custGeom>
                <a:gdLst>
                  <a:gd name="T0" fmla="*/ 2 w 14"/>
                  <a:gd name="T1" fmla="*/ 15 h 30"/>
                  <a:gd name="T2" fmla="*/ 0 w 14"/>
                  <a:gd name="T3" fmla="*/ 19 h 30"/>
                  <a:gd name="T4" fmla="*/ 1 w 14"/>
                  <a:gd name="T5" fmla="*/ 22 h 30"/>
                  <a:gd name="T6" fmla="*/ 2 w 14"/>
                  <a:gd name="T7" fmla="*/ 24 h 30"/>
                  <a:gd name="T8" fmla="*/ 4 w 14"/>
                  <a:gd name="T9" fmla="*/ 25 h 30"/>
                  <a:gd name="T10" fmla="*/ 4 w 14"/>
                  <a:gd name="T11" fmla="*/ 29 h 30"/>
                  <a:gd name="T12" fmla="*/ 5 w 14"/>
                  <a:gd name="T13" fmla="*/ 30 h 30"/>
                  <a:gd name="T14" fmla="*/ 6 w 14"/>
                  <a:gd name="T15" fmla="*/ 29 h 30"/>
                  <a:gd name="T16" fmla="*/ 6 w 14"/>
                  <a:gd name="T17" fmla="*/ 25 h 30"/>
                  <a:gd name="T18" fmla="*/ 8 w 14"/>
                  <a:gd name="T19" fmla="*/ 26 h 30"/>
                  <a:gd name="T20" fmla="*/ 8 w 14"/>
                  <a:gd name="T21" fmla="*/ 29 h 30"/>
                  <a:gd name="T22" fmla="*/ 9 w 14"/>
                  <a:gd name="T23" fmla="*/ 30 h 30"/>
                  <a:gd name="T24" fmla="*/ 10 w 14"/>
                  <a:gd name="T25" fmla="*/ 29 h 30"/>
                  <a:gd name="T26" fmla="*/ 10 w 14"/>
                  <a:gd name="T27" fmla="*/ 26 h 30"/>
                  <a:gd name="T28" fmla="*/ 12 w 14"/>
                  <a:gd name="T29" fmla="*/ 25 h 30"/>
                  <a:gd name="T30" fmla="*/ 14 w 14"/>
                  <a:gd name="T31" fmla="*/ 25 h 30"/>
                  <a:gd name="T32" fmla="*/ 14 w 14"/>
                  <a:gd name="T33" fmla="*/ 24 h 30"/>
                  <a:gd name="T34" fmla="*/ 14 w 14"/>
                  <a:gd name="T35" fmla="*/ 23 h 30"/>
                  <a:gd name="T36" fmla="*/ 14 w 14"/>
                  <a:gd name="T37" fmla="*/ 22 h 30"/>
                  <a:gd name="T38" fmla="*/ 14 w 14"/>
                  <a:gd name="T39" fmla="*/ 21 h 30"/>
                  <a:gd name="T40" fmla="*/ 11 w 14"/>
                  <a:gd name="T41" fmla="*/ 22 h 30"/>
                  <a:gd name="T42" fmla="*/ 10 w 14"/>
                  <a:gd name="T43" fmla="*/ 22 h 30"/>
                  <a:gd name="T44" fmla="*/ 10 w 14"/>
                  <a:gd name="T45" fmla="*/ 15 h 30"/>
                  <a:gd name="T46" fmla="*/ 10 w 14"/>
                  <a:gd name="T47" fmla="*/ 15 h 30"/>
                  <a:gd name="T48" fmla="*/ 12 w 14"/>
                  <a:gd name="T49" fmla="*/ 14 h 30"/>
                  <a:gd name="T50" fmla="*/ 14 w 14"/>
                  <a:gd name="T51" fmla="*/ 12 h 30"/>
                  <a:gd name="T52" fmla="*/ 14 w 14"/>
                  <a:gd name="T53" fmla="*/ 10 h 30"/>
                  <a:gd name="T54" fmla="*/ 14 w 14"/>
                  <a:gd name="T55" fmla="*/ 8 h 30"/>
                  <a:gd name="T56" fmla="*/ 12 w 14"/>
                  <a:gd name="T57" fmla="*/ 6 h 30"/>
                  <a:gd name="T58" fmla="*/ 10 w 14"/>
                  <a:gd name="T59" fmla="*/ 5 h 30"/>
                  <a:gd name="T60" fmla="*/ 10 w 14"/>
                  <a:gd name="T61" fmla="*/ 2 h 30"/>
                  <a:gd name="T62" fmla="*/ 9 w 14"/>
                  <a:gd name="T63" fmla="*/ 1 h 30"/>
                  <a:gd name="T64" fmla="*/ 8 w 14"/>
                  <a:gd name="T65" fmla="*/ 1 h 30"/>
                  <a:gd name="T66" fmla="*/ 8 w 14"/>
                  <a:gd name="T67" fmla="*/ 4 h 30"/>
                  <a:gd name="T68" fmla="*/ 7 w 14"/>
                  <a:gd name="T69" fmla="*/ 4 h 30"/>
                  <a:gd name="T70" fmla="*/ 6 w 14"/>
                  <a:gd name="T71" fmla="*/ 4 h 30"/>
                  <a:gd name="T72" fmla="*/ 7 w 14"/>
                  <a:gd name="T73" fmla="*/ 1 h 30"/>
                  <a:gd name="T74" fmla="*/ 6 w 14"/>
                  <a:gd name="T75" fmla="*/ 0 h 30"/>
                  <a:gd name="T76" fmla="*/ 5 w 14"/>
                  <a:gd name="T77" fmla="*/ 1 h 30"/>
                  <a:gd name="T78" fmla="*/ 5 w 14"/>
                  <a:gd name="T79" fmla="*/ 4 h 30"/>
                  <a:gd name="T80" fmla="*/ 3 w 14"/>
                  <a:gd name="T81" fmla="*/ 4 h 30"/>
                  <a:gd name="T82" fmla="*/ 2 w 14"/>
                  <a:gd name="T83" fmla="*/ 4 h 30"/>
                  <a:gd name="T84" fmla="*/ 2 w 14"/>
                  <a:gd name="T85" fmla="*/ 5 h 30"/>
                  <a:gd name="T86" fmla="*/ 1 w 14"/>
                  <a:gd name="T87" fmla="*/ 5 h 30"/>
                  <a:gd name="T88" fmla="*/ 1 w 14"/>
                  <a:gd name="T89" fmla="*/ 6 h 30"/>
                  <a:gd name="T90" fmla="*/ 2 w 14"/>
                  <a:gd name="T91" fmla="*/ 7 h 30"/>
                  <a:gd name="T92" fmla="*/ 2 w 14"/>
                  <a:gd name="T93" fmla="*/ 8 h 30"/>
                  <a:gd name="T94" fmla="*/ 4 w 14"/>
                  <a:gd name="T95" fmla="*/ 8 h 30"/>
                  <a:gd name="T96" fmla="*/ 5 w 14"/>
                  <a:gd name="T97" fmla="*/ 7 h 30"/>
                  <a:gd name="T98" fmla="*/ 4 w 14"/>
                  <a:gd name="T99" fmla="*/ 14 h 30"/>
                  <a:gd name="T100" fmla="*/ 2 w 14"/>
                  <a:gd name="T101" fmla="*/ 15 h 30"/>
                  <a:gd name="T102" fmla="*/ 6 w 14"/>
                  <a:gd name="T103" fmla="*/ 17 h 30"/>
                  <a:gd name="T104" fmla="*/ 8 w 14"/>
                  <a:gd name="T105" fmla="*/ 16 h 30"/>
                  <a:gd name="T106" fmla="*/ 8 w 14"/>
                  <a:gd name="T107" fmla="*/ 22 h 30"/>
                  <a:gd name="T108" fmla="*/ 6 w 14"/>
                  <a:gd name="T109" fmla="*/ 22 h 30"/>
                  <a:gd name="T110" fmla="*/ 6 w 14"/>
                  <a:gd name="T111" fmla="*/ 17 h 30"/>
                  <a:gd name="T112" fmla="*/ 6 w 14"/>
                  <a:gd name="T113" fmla="*/ 7 h 30"/>
                  <a:gd name="T114" fmla="*/ 8 w 14"/>
                  <a:gd name="T115" fmla="*/ 8 h 30"/>
                  <a:gd name="T116" fmla="*/ 8 w 14"/>
                  <a:gd name="T117" fmla="*/ 12 h 30"/>
                  <a:gd name="T118" fmla="*/ 6 w 14"/>
                  <a:gd name="T119" fmla="*/ 13 h 30"/>
                  <a:gd name="T120" fmla="*/ 6 w 14"/>
                  <a:gd name="T121" fmla="*/ 7 h 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4" h="30">
                    <a:moveTo>
                      <a:pt x="2" y="15"/>
                    </a:moveTo>
                    <a:cubicBezTo>
                      <a:pt x="1" y="16"/>
                      <a:pt x="0" y="18"/>
                      <a:pt x="0" y="19"/>
                    </a:cubicBezTo>
                    <a:cubicBezTo>
                      <a:pt x="0" y="20"/>
                      <a:pt x="0" y="21"/>
                      <a:pt x="1" y="22"/>
                    </a:cubicBezTo>
                    <a:cubicBezTo>
                      <a:pt x="1" y="23"/>
                      <a:pt x="2" y="24"/>
                      <a:pt x="2" y="24"/>
                    </a:cubicBezTo>
                    <a:cubicBezTo>
                      <a:pt x="3" y="24"/>
                      <a:pt x="3" y="25"/>
                      <a:pt x="4" y="25"/>
                    </a:cubicBezTo>
                    <a:cubicBezTo>
                      <a:pt x="4" y="29"/>
                      <a:pt x="4" y="29"/>
                      <a:pt x="4" y="29"/>
                    </a:cubicBezTo>
                    <a:cubicBezTo>
                      <a:pt x="4" y="29"/>
                      <a:pt x="4" y="30"/>
                      <a:pt x="5" y="30"/>
                    </a:cubicBezTo>
                    <a:cubicBezTo>
                      <a:pt x="5" y="30"/>
                      <a:pt x="6" y="29"/>
                      <a:pt x="6" y="29"/>
                    </a:cubicBezTo>
                    <a:cubicBezTo>
                      <a:pt x="6" y="25"/>
                      <a:pt x="6" y="25"/>
                      <a:pt x="6" y="25"/>
                    </a:cubicBezTo>
                    <a:cubicBezTo>
                      <a:pt x="7" y="25"/>
                      <a:pt x="7" y="26"/>
                      <a:pt x="8" y="26"/>
                    </a:cubicBezTo>
                    <a:cubicBezTo>
                      <a:pt x="8" y="29"/>
                      <a:pt x="8" y="29"/>
                      <a:pt x="8" y="29"/>
                    </a:cubicBezTo>
                    <a:cubicBezTo>
                      <a:pt x="8" y="29"/>
                      <a:pt x="8" y="30"/>
                      <a:pt x="9" y="30"/>
                    </a:cubicBezTo>
                    <a:cubicBezTo>
                      <a:pt x="9" y="30"/>
                      <a:pt x="10" y="29"/>
                      <a:pt x="10" y="29"/>
                    </a:cubicBezTo>
                    <a:cubicBezTo>
                      <a:pt x="10" y="26"/>
                      <a:pt x="10" y="26"/>
                      <a:pt x="10" y="26"/>
                    </a:cubicBezTo>
                    <a:cubicBezTo>
                      <a:pt x="11" y="26"/>
                      <a:pt x="11" y="25"/>
                      <a:pt x="12" y="25"/>
                    </a:cubicBezTo>
                    <a:cubicBezTo>
                      <a:pt x="13" y="25"/>
                      <a:pt x="14" y="25"/>
                      <a:pt x="14" y="25"/>
                    </a:cubicBezTo>
                    <a:cubicBezTo>
                      <a:pt x="14" y="24"/>
                      <a:pt x="14" y="24"/>
                      <a:pt x="14" y="24"/>
                    </a:cubicBezTo>
                    <a:cubicBezTo>
                      <a:pt x="14" y="23"/>
                      <a:pt x="14" y="23"/>
                      <a:pt x="14" y="23"/>
                    </a:cubicBezTo>
                    <a:cubicBezTo>
                      <a:pt x="14" y="22"/>
                      <a:pt x="14" y="22"/>
                      <a:pt x="14" y="22"/>
                    </a:cubicBezTo>
                    <a:cubicBezTo>
                      <a:pt x="14" y="21"/>
                      <a:pt x="14" y="21"/>
                      <a:pt x="14" y="21"/>
                    </a:cubicBezTo>
                    <a:cubicBezTo>
                      <a:pt x="13" y="21"/>
                      <a:pt x="12" y="22"/>
                      <a:pt x="11" y="22"/>
                    </a:cubicBezTo>
                    <a:cubicBezTo>
                      <a:pt x="11" y="22"/>
                      <a:pt x="10" y="22"/>
                      <a:pt x="10" y="22"/>
                    </a:cubicBezTo>
                    <a:cubicBezTo>
                      <a:pt x="10" y="15"/>
                      <a:pt x="10" y="15"/>
                      <a:pt x="10" y="15"/>
                    </a:cubicBezTo>
                    <a:cubicBezTo>
                      <a:pt x="10" y="15"/>
                      <a:pt x="10" y="15"/>
                      <a:pt x="10" y="15"/>
                    </a:cubicBezTo>
                    <a:cubicBezTo>
                      <a:pt x="11" y="15"/>
                      <a:pt x="12" y="14"/>
                      <a:pt x="12" y="14"/>
                    </a:cubicBezTo>
                    <a:cubicBezTo>
                      <a:pt x="13" y="13"/>
                      <a:pt x="13" y="13"/>
                      <a:pt x="14" y="12"/>
                    </a:cubicBezTo>
                    <a:cubicBezTo>
                      <a:pt x="14" y="12"/>
                      <a:pt x="14" y="11"/>
                      <a:pt x="14" y="10"/>
                    </a:cubicBezTo>
                    <a:cubicBezTo>
                      <a:pt x="14" y="9"/>
                      <a:pt x="14" y="8"/>
                      <a:pt x="14" y="8"/>
                    </a:cubicBezTo>
                    <a:cubicBezTo>
                      <a:pt x="13" y="7"/>
                      <a:pt x="13" y="6"/>
                      <a:pt x="12" y="6"/>
                    </a:cubicBezTo>
                    <a:cubicBezTo>
                      <a:pt x="12" y="5"/>
                      <a:pt x="11" y="5"/>
                      <a:pt x="10" y="5"/>
                    </a:cubicBezTo>
                    <a:cubicBezTo>
                      <a:pt x="10" y="2"/>
                      <a:pt x="10" y="2"/>
                      <a:pt x="10" y="2"/>
                    </a:cubicBezTo>
                    <a:cubicBezTo>
                      <a:pt x="10" y="1"/>
                      <a:pt x="10" y="1"/>
                      <a:pt x="9" y="1"/>
                    </a:cubicBezTo>
                    <a:cubicBezTo>
                      <a:pt x="9" y="1"/>
                      <a:pt x="8" y="1"/>
                      <a:pt x="8" y="1"/>
                    </a:cubicBezTo>
                    <a:cubicBezTo>
                      <a:pt x="8" y="4"/>
                      <a:pt x="8" y="4"/>
                      <a:pt x="8" y="4"/>
                    </a:cubicBezTo>
                    <a:cubicBezTo>
                      <a:pt x="8" y="4"/>
                      <a:pt x="7" y="4"/>
                      <a:pt x="7" y="4"/>
                    </a:cubicBezTo>
                    <a:cubicBezTo>
                      <a:pt x="7" y="4"/>
                      <a:pt x="7" y="4"/>
                      <a:pt x="6" y="4"/>
                    </a:cubicBezTo>
                    <a:cubicBezTo>
                      <a:pt x="7" y="1"/>
                      <a:pt x="7" y="1"/>
                      <a:pt x="7" y="1"/>
                    </a:cubicBezTo>
                    <a:cubicBezTo>
                      <a:pt x="7" y="1"/>
                      <a:pt x="6" y="0"/>
                      <a:pt x="6" y="0"/>
                    </a:cubicBezTo>
                    <a:cubicBezTo>
                      <a:pt x="5" y="0"/>
                      <a:pt x="5" y="1"/>
                      <a:pt x="5" y="1"/>
                    </a:cubicBezTo>
                    <a:cubicBezTo>
                      <a:pt x="5" y="4"/>
                      <a:pt x="5" y="4"/>
                      <a:pt x="5" y="4"/>
                    </a:cubicBezTo>
                    <a:cubicBezTo>
                      <a:pt x="4" y="4"/>
                      <a:pt x="4" y="4"/>
                      <a:pt x="3" y="4"/>
                    </a:cubicBezTo>
                    <a:cubicBezTo>
                      <a:pt x="3" y="4"/>
                      <a:pt x="3" y="4"/>
                      <a:pt x="2" y="4"/>
                    </a:cubicBezTo>
                    <a:cubicBezTo>
                      <a:pt x="2" y="4"/>
                      <a:pt x="2" y="4"/>
                      <a:pt x="2" y="5"/>
                    </a:cubicBezTo>
                    <a:cubicBezTo>
                      <a:pt x="1" y="5"/>
                      <a:pt x="1" y="5"/>
                      <a:pt x="1" y="5"/>
                    </a:cubicBezTo>
                    <a:cubicBezTo>
                      <a:pt x="1" y="6"/>
                      <a:pt x="1" y="6"/>
                      <a:pt x="1" y="6"/>
                    </a:cubicBezTo>
                    <a:cubicBezTo>
                      <a:pt x="2" y="7"/>
                      <a:pt x="2" y="7"/>
                      <a:pt x="2" y="7"/>
                    </a:cubicBezTo>
                    <a:cubicBezTo>
                      <a:pt x="2" y="8"/>
                      <a:pt x="2" y="8"/>
                      <a:pt x="2" y="8"/>
                    </a:cubicBezTo>
                    <a:cubicBezTo>
                      <a:pt x="3" y="8"/>
                      <a:pt x="3" y="8"/>
                      <a:pt x="4" y="8"/>
                    </a:cubicBezTo>
                    <a:cubicBezTo>
                      <a:pt x="4" y="8"/>
                      <a:pt x="4" y="7"/>
                      <a:pt x="5" y="7"/>
                    </a:cubicBezTo>
                    <a:cubicBezTo>
                      <a:pt x="4" y="14"/>
                      <a:pt x="4" y="14"/>
                      <a:pt x="4" y="14"/>
                    </a:cubicBezTo>
                    <a:cubicBezTo>
                      <a:pt x="3" y="14"/>
                      <a:pt x="2" y="15"/>
                      <a:pt x="2" y="15"/>
                    </a:cubicBezTo>
                    <a:close/>
                    <a:moveTo>
                      <a:pt x="6" y="17"/>
                    </a:moveTo>
                    <a:cubicBezTo>
                      <a:pt x="7" y="17"/>
                      <a:pt x="7" y="16"/>
                      <a:pt x="8" y="16"/>
                    </a:cubicBezTo>
                    <a:cubicBezTo>
                      <a:pt x="8" y="22"/>
                      <a:pt x="8" y="22"/>
                      <a:pt x="8" y="22"/>
                    </a:cubicBezTo>
                    <a:cubicBezTo>
                      <a:pt x="7" y="22"/>
                      <a:pt x="7" y="22"/>
                      <a:pt x="6" y="22"/>
                    </a:cubicBezTo>
                    <a:lnTo>
                      <a:pt x="6" y="17"/>
                    </a:lnTo>
                    <a:close/>
                    <a:moveTo>
                      <a:pt x="6" y="7"/>
                    </a:moveTo>
                    <a:cubicBezTo>
                      <a:pt x="7" y="7"/>
                      <a:pt x="8" y="7"/>
                      <a:pt x="8" y="8"/>
                    </a:cubicBezTo>
                    <a:cubicBezTo>
                      <a:pt x="8" y="12"/>
                      <a:pt x="8" y="12"/>
                      <a:pt x="8" y="12"/>
                    </a:cubicBezTo>
                    <a:cubicBezTo>
                      <a:pt x="8" y="12"/>
                      <a:pt x="7" y="12"/>
                      <a:pt x="6" y="13"/>
                    </a:cubicBezTo>
                    <a:lnTo>
                      <a:pt x="6" y="7"/>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57" name="Freeform 509"/>
              <p:cNvSpPr>
                <a:spLocks noEditPoints="1"/>
              </p:cNvSpPr>
              <p:nvPr/>
            </p:nvSpPr>
            <p:spPr bwMode="auto">
              <a:xfrm>
                <a:off x="3769" y="2619"/>
                <a:ext cx="116" cy="171"/>
              </a:xfrm>
              <a:custGeom>
                <a:gdLst>
                  <a:gd name="T0" fmla="*/ 21 w 59"/>
                  <a:gd name="T1" fmla="*/ 57 h 87"/>
                  <a:gd name="T2" fmla="*/ 20 w 59"/>
                  <a:gd name="T3" fmla="*/ 81 h 87"/>
                  <a:gd name="T4" fmla="*/ 25 w 59"/>
                  <a:gd name="T5" fmla="*/ 87 h 87"/>
                  <a:gd name="T6" fmla="*/ 31 w 59"/>
                  <a:gd name="T7" fmla="*/ 87 h 87"/>
                  <a:gd name="T8" fmla="*/ 36 w 59"/>
                  <a:gd name="T9" fmla="*/ 82 h 87"/>
                  <a:gd name="T10" fmla="*/ 37 w 59"/>
                  <a:gd name="T11" fmla="*/ 57 h 87"/>
                  <a:gd name="T12" fmla="*/ 58 w 59"/>
                  <a:gd name="T13" fmla="*/ 30 h 87"/>
                  <a:gd name="T14" fmla="*/ 30 w 59"/>
                  <a:gd name="T15" fmla="*/ 0 h 87"/>
                  <a:gd name="T16" fmla="*/ 1 w 59"/>
                  <a:gd name="T17" fmla="*/ 28 h 87"/>
                  <a:gd name="T18" fmla="*/ 21 w 59"/>
                  <a:gd name="T19" fmla="*/ 57 h 87"/>
                  <a:gd name="T20" fmla="*/ 9 w 59"/>
                  <a:gd name="T21" fmla="*/ 29 h 87"/>
                  <a:gd name="T22" fmla="*/ 30 w 59"/>
                  <a:gd name="T23" fmla="*/ 9 h 87"/>
                  <a:gd name="T24" fmla="*/ 50 w 59"/>
                  <a:gd name="T25" fmla="*/ 30 h 87"/>
                  <a:gd name="T26" fmla="*/ 29 w 59"/>
                  <a:gd name="T27" fmla="*/ 50 h 87"/>
                  <a:gd name="T28" fmla="*/ 9 w 59"/>
                  <a:gd name="T29" fmla="*/ 29 h 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9" h="87">
                    <a:moveTo>
                      <a:pt x="21" y="57"/>
                    </a:moveTo>
                    <a:cubicBezTo>
                      <a:pt x="20" y="81"/>
                      <a:pt x="20" y="81"/>
                      <a:pt x="20" y="81"/>
                    </a:cubicBezTo>
                    <a:cubicBezTo>
                      <a:pt x="20" y="84"/>
                      <a:pt x="22" y="87"/>
                      <a:pt x="25" y="87"/>
                    </a:cubicBezTo>
                    <a:cubicBezTo>
                      <a:pt x="31" y="87"/>
                      <a:pt x="31" y="87"/>
                      <a:pt x="31" y="87"/>
                    </a:cubicBezTo>
                    <a:cubicBezTo>
                      <a:pt x="33" y="87"/>
                      <a:pt x="36" y="85"/>
                      <a:pt x="36" y="82"/>
                    </a:cubicBezTo>
                    <a:cubicBezTo>
                      <a:pt x="37" y="57"/>
                      <a:pt x="37" y="57"/>
                      <a:pt x="37" y="57"/>
                    </a:cubicBezTo>
                    <a:cubicBezTo>
                      <a:pt x="49" y="54"/>
                      <a:pt x="58" y="43"/>
                      <a:pt x="58" y="30"/>
                    </a:cubicBezTo>
                    <a:cubicBezTo>
                      <a:pt x="59" y="14"/>
                      <a:pt x="46" y="1"/>
                      <a:pt x="30" y="0"/>
                    </a:cubicBezTo>
                    <a:cubicBezTo>
                      <a:pt x="14" y="0"/>
                      <a:pt x="1" y="12"/>
                      <a:pt x="1" y="28"/>
                    </a:cubicBezTo>
                    <a:cubicBezTo>
                      <a:pt x="0" y="42"/>
                      <a:pt x="9" y="53"/>
                      <a:pt x="21" y="57"/>
                    </a:cubicBezTo>
                    <a:close/>
                    <a:moveTo>
                      <a:pt x="9" y="29"/>
                    </a:moveTo>
                    <a:cubicBezTo>
                      <a:pt x="9" y="17"/>
                      <a:pt x="19" y="8"/>
                      <a:pt x="30" y="9"/>
                    </a:cubicBezTo>
                    <a:cubicBezTo>
                      <a:pt x="41" y="9"/>
                      <a:pt x="50" y="18"/>
                      <a:pt x="50" y="30"/>
                    </a:cubicBezTo>
                    <a:cubicBezTo>
                      <a:pt x="50" y="41"/>
                      <a:pt x="40" y="50"/>
                      <a:pt x="29" y="50"/>
                    </a:cubicBezTo>
                    <a:cubicBezTo>
                      <a:pt x="18" y="49"/>
                      <a:pt x="9" y="40"/>
                      <a:pt x="9" y="29"/>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58" name="Freeform 510"/>
              <p:cNvSpPr/>
              <p:nvPr/>
            </p:nvSpPr>
            <p:spPr bwMode="auto">
              <a:xfrm>
                <a:off x="3703" y="2598"/>
                <a:ext cx="209" cy="135"/>
              </a:xfrm>
              <a:custGeom>
                <a:gdLst>
                  <a:gd name="T0" fmla="*/ 15 w 107"/>
                  <a:gd name="T1" fmla="*/ 1 h 69"/>
                  <a:gd name="T2" fmla="*/ 94 w 107"/>
                  <a:gd name="T3" fmla="*/ 3 h 69"/>
                  <a:gd name="T4" fmla="*/ 107 w 107"/>
                  <a:gd name="T5" fmla="*/ 17 h 69"/>
                  <a:gd name="T6" fmla="*/ 106 w 107"/>
                  <a:gd name="T7" fmla="*/ 55 h 69"/>
                  <a:gd name="T8" fmla="*/ 92 w 107"/>
                  <a:gd name="T9" fmla="*/ 69 h 69"/>
                  <a:gd name="T10" fmla="*/ 86 w 107"/>
                  <a:gd name="T11" fmla="*/ 68 h 69"/>
                  <a:gd name="T12" fmla="*/ 92 w 107"/>
                  <a:gd name="T13" fmla="*/ 63 h 69"/>
                  <a:gd name="T14" fmla="*/ 92 w 107"/>
                  <a:gd name="T15" fmla="*/ 63 h 69"/>
                  <a:gd name="T16" fmla="*/ 100 w 107"/>
                  <a:gd name="T17" fmla="*/ 55 h 69"/>
                  <a:gd name="T18" fmla="*/ 101 w 107"/>
                  <a:gd name="T19" fmla="*/ 17 h 69"/>
                  <a:gd name="T20" fmla="*/ 94 w 107"/>
                  <a:gd name="T21" fmla="*/ 9 h 69"/>
                  <a:gd name="T22" fmla="*/ 15 w 107"/>
                  <a:gd name="T23" fmla="*/ 7 h 69"/>
                  <a:gd name="T24" fmla="*/ 7 w 107"/>
                  <a:gd name="T25" fmla="*/ 14 h 69"/>
                  <a:gd name="T26" fmla="*/ 6 w 107"/>
                  <a:gd name="T27" fmla="*/ 52 h 69"/>
                  <a:gd name="T28" fmla="*/ 13 w 107"/>
                  <a:gd name="T29" fmla="*/ 60 h 69"/>
                  <a:gd name="T30" fmla="*/ 34 w 107"/>
                  <a:gd name="T31" fmla="*/ 61 h 69"/>
                  <a:gd name="T32" fmla="*/ 39 w 107"/>
                  <a:gd name="T33" fmla="*/ 67 h 69"/>
                  <a:gd name="T34" fmla="*/ 13 w 107"/>
                  <a:gd name="T35" fmla="*/ 66 h 69"/>
                  <a:gd name="T36" fmla="*/ 0 w 107"/>
                  <a:gd name="T37" fmla="*/ 52 h 69"/>
                  <a:gd name="T38" fmla="*/ 1 w 107"/>
                  <a:gd name="T39" fmla="*/ 14 h 69"/>
                  <a:gd name="T40" fmla="*/ 15 w 107"/>
                  <a:gd name="T41" fmla="*/ 1 h 6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07" h="69">
                    <a:moveTo>
                      <a:pt x="15" y="1"/>
                    </a:moveTo>
                    <a:cubicBezTo>
                      <a:pt x="94" y="3"/>
                      <a:pt x="94" y="3"/>
                      <a:pt x="94" y="3"/>
                    </a:cubicBezTo>
                    <a:cubicBezTo>
                      <a:pt x="101" y="3"/>
                      <a:pt x="107" y="9"/>
                      <a:pt x="107" y="17"/>
                    </a:cubicBezTo>
                    <a:cubicBezTo>
                      <a:pt x="106" y="55"/>
                      <a:pt x="106" y="55"/>
                      <a:pt x="106" y="55"/>
                    </a:cubicBezTo>
                    <a:cubicBezTo>
                      <a:pt x="106" y="63"/>
                      <a:pt x="99" y="69"/>
                      <a:pt x="92" y="69"/>
                    </a:cubicBezTo>
                    <a:cubicBezTo>
                      <a:pt x="86" y="68"/>
                      <a:pt x="86" y="68"/>
                      <a:pt x="86" y="68"/>
                    </a:cubicBezTo>
                    <a:cubicBezTo>
                      <a:pt x="89" y="67"/>
                      <a:pt x="90" y="65"/>
                      <a:pt x="92" y="63"/>
                    </a:cubicBezTo>
                    <a:cubicBezTo>
                      <a:pt x="92" y="63"/>
                      <a:pt x="92" y="63"/>
                      <a:pt x="92" y="63"/>
                    </a:cubicBezTo>
                    <a:cubicBezTo>
                      <a:pt x="96" y="63"/>
                      <a:pt x="100" y="59"/>
                      <a:pt x="100" y="55"/>
                    </a:cubicBezTo>
                    <a:cubicBezTo>
                      <a:pt x="101" y="17"/>
                      <a:pt x="101" y="17"/>
                      <a:pt x="101" y="17"/>
                    </a:cubicBezTo>
                    <a:cubicBezTo>
                      <a:pt x="101" y="12"/>
                      <a:pt x="98" y="9"/>
                      <a:pt x="94" y="9"/>
                    </a:cubicBezTo>
                    <a:cubicBezTo>
                      <a:pt x="15" y="7"/>
                      <a:pt x="15" y="7"/>
                      <a:pt x="15" y="7"/>
                    </a:cubicBezTo>
                    <a:cubicBezTo>
                      <a:pt x="11" y="6"/>
                      <a:pt x="7" y="10"/>
                      <a:pt x="7" y="14"/>
                    </a:cubicBezTo>
                    <a:cubicBezTo>
                      <a:pt x="6" y="52"/>
                      <a:pt x="6" y="52"/>
                      <a:pt x="6" y="52"/>
                    </a:cubicBezTo>
                    <a:cubicBezTo>
                      <a:pt x="6" y="57"/>
                      <a:pt x="9" y="60"/>
                      <a:pt x="13" y="60"/>
                    </a:cubicBezTo>
                    <a:cubicBezTo>
                      <a:pt x="34" y="61"/>
                      <a:pt x="34" y="61"/>
                      <a:pt x="34" y="61"/>
                    </a:cubicBezTo>
                    <a:cubicBezTo>
                      <a:pt x="35" y="63"/>
                      <a:pt x="37" y="65"/>
                      <a:pt x="39" y="67"/>
                    </a:cubicBezTo>
                    <a:cubicBezTo>
                      <a:pt x="13" y="66"/>
                      <a:pt x="13" y="66"/>
                      <a:pt x="13" y="66"/>
                    </a:cubicBezTo>
                    <a:cubicBezTo>
                      <a:pt x="6" y="66"/>
                      <a:pt x="0" y="60"/>
                      <a:pt x="0" y="52"/>
                    </a:cubicBezTo>
                    <a:cubicBezTo>
                      <a:pt x="1" y="14"/>
                      <a:pt x="1" y="14"/>
                      <a:pt x="1" y="14"/>
                    </a:cubicBezTo>
                    <a:cubicBezTo>
                      <a:pt x="1" y="6"/>
                      <a:pt x="8" y="0"/>
                      <a:pt x="15" y="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59" name="Freeform 511"/>
              <p:cNvSpPr/>
              <p:nvPr/>
            </p:nvSpPr>
            <p:spPr bwMode="auto">
              <a:xfrm>
                <a:off x="3824" y="2160"/>
                <a:ext cx="141" cy="90"/>
              </a:xfrm>
              <a:custGeom>
                <a:gdLst>
                  <a:gd name="T0" fmla="*/ 72 w 72"/>
                  <a:gd name="T1" fmla="*/ 1 h 46"/>
                  <a:gd name="T2" fmla="*/ 37 w 72"/>
                  <a:gd name="T3" fmla="*/ 38 h 46"/>
                  <a:gd name="T4" fmla="*/ 24 w 72"/>
                  <a:gd name="T5" fmla="*/ 26 h 46"/>
                  <a:gd name="T6" fmla="*/ 0 w 72"/>
                  <a:gd name="T7" fmla="*/ 46 h 46"/>
                  <a:gd name="T8" fmla="*/ 0 w 72"/>
                  <a:gd name="T9" fmla="*/ 36 h 46"/>
                  <a:gd name="T10" fmla="*/ 24 w 72"/>
                  <a:gd name="T11" fmla="*/ 16 h 46"/>
                  <a:gd name="T12" fmla="*/ 37 w 72"/>
                  <a:gd name="T13" fmla="*/ 29 h 46"/>
                  <a:gd name="T14" fmla="*/ 71 w 72"/>
                  <a:gd name="T15" fmla="*/ 1 h 46"/>
                  <a:gd name="T16" fmla="*/ 72 w 72"/>
                  <a:gd name="T17" fmla="*/ 1 h 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2" h="46">
                    <a:moveTo>
                      <a:pt x="72" y="1"/>
                    </a:moveTo>
                    <a:cubicBezTo>
                      <a:pt x="37" y="38"/>
                      <a:pt x="37" y="38"/>
                      <a:pt x="37" y="38"/>
                    </a:cubicBezTo>
                    <a:cubicBezTo>
                      <a:pt x="24" y="26"/>
                      <a:pt x="24" y="26"/>
                      <a:pt x="24" y="26"/>
                    </a:cubicBezTo>
                    <a:cubicBezTo>
                      <a:pt x="0" y="46"/>
                      <a:pt x="0" y="46"/>
                      <a:pt x="0" y="46"/>
                    </a:cubicBezTo>
                    <a:cubicBezTo>
                      <a:pt x="0" y="36"/>
                      <a:pt x="0" y="36"/>
                      <a:pt x="0" y="36"/>
                    </a:cubicBezTo>
                    <a:cubicBezTo>
                      <a:pt x="24" y="16"/>
                      <a:pt x="24" y="16"/>
                      <a:pt x="24" y="16"/>
                    </a:cubicBezTo>
                    <a:cubicBezTo>
                      <a:pt x="37" y="29"/>
                      <a:pt x="37" y="29"/>
                      <a:pt x="37" y="29"/>
                    </a:cubicBezTo>
                    <a:cubicBezTo>
                      <a:pt x="71" y="1"/>
                      <a:pt x="71" y="1"/>
                      <a:pt x="71" y="1"/>
                    </a:cubicBezTo>
                    <a:cubicBezTo>
                      <a:pt x="71" y="1"/>
                      <a:pt x="72" y="0"/>
                      <a:pt x="72" y="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60" name="Freeform 512"/>
              <p:cNvSpPr/>
              <p:nvPr/>
            </p:nvSpPr>
            <p:spPr bwMode="auto">
              <a:xfrm>
                <a:off x="3944" y="2258"/>
                <a:ext cx="1" cy="8"/>
              </a:xfrm>
              <a:custGeom>
                <a:gdLst>
                  <a:gd name="T0" fmla="*/ 0 w 1"/>
                  <a:gd name="T1" fmla="*/ 0 h 4"/>
                  <a:gd name="T2" fmla="*/ 0 w 1"/>
                  <a:gd name="T3" fmla="*/ 4 h 4"/>
                  <a:gd name="T4" fmla="*/ 1 w 1"/>
                  <a:gd name="T5" fmla="*/ 4 h 4"/>
                  <a:gd name="T6" fmla="*/ 1 w 1"/>
                  <a:gd name="T7" fmla="*/ 1 h 4"/>
                  <a:gd name="T8" fmla="*/ 0 w 1"/>
                  <a:gd name="T9" fmla="*/ 0 h 4"/>
                </a:gdLst>
                <a:cxnLst>
                  <a:cxn ang="0">
                    <a:pos x="T0" y="T1"/>
                  </a:cxn>
                  <a:cxn ang="0">
                    <a:pos x="T2" y="T3"/>
                  </a:cxn>
                  <a:cxn ang="0">
                    <a:pos x="T4" y="T5"/>
                  </a:cxn>
                  <a:cxn ang="0">
                    <a:pos x="T6" y="T7"/>
                  </a:cxn>
                  <a:cxn ang="0">
                    <a:pos x="T8" y="T9"/>
                  </a:cxn>
                </a:cxnLst>
                <a:rect l="0" t="0" r="r" b="b"/>
                <a:pathLst>
                  <a:path w="1" h="4">
                    <a:moveTo>
                      <a:pt x="0" y="0"/>
                    </a:moveTo>
                    <a:cubicBezTo>
                      <a:pt x="0" y="4"/>
                      <a:pt x="0" y="4"/>
                      <a:pt x="0" y="4"/>
                    </a:cubicBezTo>
                    <a:cubicBezTo>
                      <a:pt x="1" y="4"/>
                      <a:pt x="1" y="4"/>
                      <a:pt x="1" y="4"/>
                    </a:cubicBezTo>
                    <a:cubicBezTo>
                      <a:pt x="1" y="1"/>
                      <a:pt x="1" y="1"/>
                      <a:pt x="1" y="1"/>
                    </a:cubicBezTo>
                    <a:cubicBezTo>
                      <a:pt x="1" y="0"/>
                      <a:pt x="1" y="0"/>
                      <a:pt x="0"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61" name="Freeform 513"/>
              <p:cNvSpPr/>
              <p:nvPr/>
            </p:nvSpPr>
            <p:spPr bwMode="auto">
              <a:xfrm>
                <a:off x="3944" y="2246"/>
                <a:ext cx="1" cy="8"/>
              </a:xfrm>
              <a:custGeom>
                <a:gdLst>
                  <a:gd name="T0" fmla="*/ 1 w 1"/>
                  <a:gd name="T1" fmla="*/ 0 h 4"/>
                  <a:gd name="T2" fmla="*/ 0 w 1"/>
                  <a:gd name="T3" fmla="*/ 0 h 4"/>
                  <a:gd name="T4" fmla="*/ 0 w 1"/>
                  <a:gd name="T5" fmla="*/ 3 h 4"/>
                  <a:gd name="T6" fmla="*/ 1 w 1"/>
                  <a:gd name="T7" fmla="*/ 4 h 4"/>
                  <a:gd name="T8" fmla="*/ 1 w 1"/>
                  <a:gd name="T9" fmla="*/ 0 h 4"/>
                </a:gdLst>
                <a:cxnLst>
                  <a:cxn ang="0">
                    <a:pos x="T0" y="T1"/>
                  </a:cxn>
                  <a:cxn ang="0">
                    <a:pos x="T2" y="T3"/>
                  </a:cxn>
                  <a:cxn ang="0">
                    <a:pos x="T4" y="T5"/>
                  </a:cxn>
                  <a:cxn ang="0">
                    <a:pos x="T6" y="T7"/>
                  </a:cxn>
                  <a:cxn ang="0">
                    <a:pos x="T8" y="T9"/>
                  </a:cxn>
                </a:cxnLst>
                <a:rect l="0" t="0" r="r" b="b"/>
                <a:pathLst>
                  <a:path w="1" h="4">
                    <a:moveTo>
                      <a:pt x="1" y="0"/>
                    </a:moveTo>
                    <a:cubicBezTo>
                      <a:pt x="1" y="0"/>
                      <a:pt x="0" y="0"/>
                      <a:pt x="0" y="0"/>
                    </a:cubicBezTo>
                    <a:cubicBezTo>
                      <a:pt x="0" y="3"/>
                      <a:pt x="0" y="3"/>
                      <a:pt x="0" y="3"/>
                    </a:cubicBezTo>
                    <a:cubicBezTo>
                      <a:pt x="0" y="3"/>
                      <a:pt x="1" y="3"/>
                      <a:pt x="1" y="4"/>
                    </a:cubicBezTo>
                    <a:lnTo>
                      <a:pt x="1" y="0"/>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62" name="Freeform 514"/>
              <p:cNvSpPr>
                <a:spLocks noEditPoints="1"/>
              </p:cNvSpPr>
              <p:nvPr/>
            </p:nvSpPr>
            <p:spPr bwMode="auto">
              <a:xfrm>
                <a:off x="3824" y="2183"/>
                <a:ext cx="143" cy="106"/>
              </a:xfrm>
              <a:custGeom>
                <a:gdLst>
                  <a:gd name="T0" fmla="*/ 72 w 73"/>
                  <a:gd name="T1" fmla="*/ 0 h 54"/>
                  <a:gd name="T2" fmla="*/ 66 w 73"/>
                  <a:gd name="T3" fmla="*/ 6 h 54"/>
                  <a:gd name="T4" fmla="*/ 37 w 73"/>
                  <a:gd name="T5" fmla="*/ 37 h 54"/>
                  <a:gd name="T6" fmla="*/ 24 w 73"/>
                  <a:gd name="T7" fmla="*/ 25 h 54"/>
                  <a:gd name="T8" fmla="*/ 0 w 73"/>
                  <a:gd name="T9" fmla="*/ 44 h 54"/>
                  <a:gd name="T10" fmla="*/ 0 w 73"/>
                  <a:gd name="T11" fmla="*/ 48 h 54"/>
                  <a:gd name="T12" fmla="*/ 6 w 73"/>
                  <a:gd name="T13" fmla="*/ 54 h 54"/>
                  <a:gd name="T14" fmla="*/ 68 w 73"/>
                  <a:gd name="T15" fmla="*/ 53 h 54"/>
                  <a:gd name="T16" fmla="*/ 73 w 73"/>
                  <a:gd name="T17" fmla="*/ 46 h 54"/>
                  <a:gd name="T18" fmla="*/ 72 w 73"/>
                  <a:gd name="T19" fmla="*/ 0 h 54"/>
                  <a:gd name="T20" fmla="*/ 66 w 73"/>
                  <a:gd name="T21" fmla="*/ 43 h 54"/>
                  <a:gd name="T22" fmla="*/ 65 w 73"/>
                  <a:gd name="T23" fmla="*/ 44 h 54"/>
                  <a:gd name="T24" fmla="*/ 64 w 73"/>
                  <a:gd name="T25" fmla="*/ 44 h 54"/>
                  <a:gd name="T26" fmla="*/ 64 w 73"/>
                  <a:gd name="T27" fmla="*/ 47 h 54"/>
                  <a:gd name="T28" fmla="*/ 63 w 73"/>
                  <a:gd name="T29" fmla="*/ 48 h 54"/>
                  <a:gd name="T30" fmla="*/ 63 w 73"/>
                  <a:gd name="T31" fmla="*/ 47 h 54"/>
                  <a:gd name="T32" fmla="*/ 63 w 73"/>
                  <a:gd name="T33" fmla="*/ 45 h 54"/>
                  <a:gd name="T34" fmla="*/ 61 w 73"/>
                  <a:gd name="T35" fmla="*/ 45 h 54"/>
                  <a:gd name="T36" fmla="*/ 61 w 73"/>
                  <a:gd name="T37" fmla="*/ 47 h 54"/>
                  <a:gd name="T38" fmla="*/ 61 w 73"/>
                  <a:gd name="T39" fmla="*/ 48 h 54"/>
                  <a:gd name="T40" fmla="*/ 60 w 73"/>
                  <a:gd name="T41" fmla="*/ 47 h 54"/>
                  <a:gd name="T42" fmla="*/ 60 w 73"/>
                  <a:gd name="T43" fmla="*/ 45 h 54"/>
                  <a:gd name="T44" fmla="*/ 58 w 73"/>
                  <a:gd name="T45" fmla="*/ 45 h 54"/>
                  <a:gd name="T46" fmla="*/ 56 w 73"/>
                  <a:gd name="T47" fmla="*/ 44 h 54"/>
                  <a:gd name="T48" fmla="*/ 56 w 73"/>
                  <a:gd name="T49" fmla="*/ 44 h 54"/>
                  <a:gd name="T50" fmla="*/ 56 w 73"/>
                  <a:gd name="T51" fmla="*/ 43 h 54"/>
                  <a:gd name="T52" fmla="*/ 57 w 73"/>
                  <a:gd name="T53" fmla="*/ 42 h 54"/>
                  <a:gd name="T54" fmla="*/ 57 w 73"/>
                  <a:gd name="T55" fmla="*/ 42 h 54"/>
                  <a:gd name="T56" fmla="*/ 59 w 73"/>
                  <a:gd name="T57" fmla="*/ 42 h 54"/>
                  <a:gd name="T58" fmla="*/ 60 w 73"/>
                  <a:gd name="T59" fmla="*/ 42 h 54"/>
                  <a:gd name="T60" fmla="*/ 60 w 73"/>
                  <a:gd name="T61" fmla="*/ 37 h 54"/>
                  <a:gd name="T62" fmla="*/ 59 w 73"/>
                  <a:gd name="T63" fmla="*/ 37 h 54"/>
                  <a:gd name="T64" fmla="*/ 58 w 73"/>
                  <a:gd name="T65" fmla="*/ 36 h 54"/>
                  <a:gd name="T66" fmla="*/ 57 w 73"/>
                  <a:gd name="T67" fmla="*/ 35 h 54"/>
                  <a:gd name="T68" fmla="*/ 57 w 73"/>
                  <a:gd name="T69" fmla="*/ 33 h 54"/>
                  <a:gd name="T70" fmla="*/ 57 w 73"/>
                  <a:gd name="T71" fmla="*/ 32 h 54"/>
                  <a:gd name="T72" fmla="*/ 58 w 73"/>
                  <a:gd name="T73" fmla="*/ 31 h 54"/>
                  <a:gd name="T74" fmla="*/ 59 w 73"/>
                  <a:gd name="T75" fmla="*/ 30 h 54"/>
                  <a:gd name="T76" fmla="*/ 59 w 73"/>
                  <a:gd name="T77" fmla="*/ 27 h 54"/>
                  <a:gd name="T78" fmla="*/ 60 w 73"/>
                  <a:gd name="T79" fmla="*/ 27 h 54"/>
                  <a:gd name="T80" fmla="*/ 61 w 73"/>
                  <a:gd name="T81" fmla="*/ 27 h 54"/>
                  <a:gd name="T82" fmla="*/ 61 w 73"/>
                  <a:gd name="T83" fmla="*/ 29 h 54"/>
                  <a:gd name="T84" fmla="*/ 62 w 73"/>
                  <a:gd name="T85" fmla="*/ 29 h 54"/>
                  <a:gd name="T86" fmla="*/ 62 w 73"/>
                  <a:gd name="T87" fmla="*/ 29 h 54"/>
                  <a:gd name="T88" fmla="*/ 62 w 73"/>
                  <a:gd name="T89" fmla="*/ 27 h 54"/>
                  <a:gd name="T90" fmla="*/ 63 w 73"/>
                  <a:gd name="T91" fmla="*/ 27 h 54"/>
                  <a:gd name="T92" fmla="*/ 64 w 73"/>
                  <a:gd name="T93" fmla="*/ 27 h 54"/>
                  <a:gd name="T94" fmla="*/ 64 w 73"/>
                  <a:gd name="T95" fmla="*/ 29 h 54"/>
                  <a:gd name="T96" fmla="*/ 65 w 73"/>
                  <a:gd name="T97" fmla="*/ 29 h 54"/>
                  <a:gd name="T98" fmla="*/ 65 w 73"/>
                  <a:gd name="T99" fmla="*/ 30 h 54"/>
                  <a:gd name="T100" fmla="*/ 66 w 73"/>
                  <a:gd name="T101" fmla="*/ 30 h 54"/>
                  <a:gd name="T102" fmla="*/ 66 w 73"/>
                  <a:gd name="T103" fmla="*/ 30 h 54"/>
                  <a:gd name="T104" fmla="*/ 66 w 73"/>
                  <a:gd name="T105" fmla="*/ 31 h 54"/>
                  <a:gd name="T106" fmla="*/ 66 w 73"/>
                  <a:gd name="T107" fmla="*/ 32 h 54"/>
                  <a:gd name="T108" fmla="*/ 65 w 73"/>
                  <a:gd name="T109" fmla="*/ 32 h 54"/>
                  <a:gd name="T110" fmla="*/ 64 w 73"/>
                  <a:gd name="T111" fmla="*/ 32 h 54"/>
                  <a:gd name="T112" fmla="*/ 64 w 73"/>
                  <a:gd name="T113" fmla="*/ 32 h 54"/>
                  <a:gd name="T114" fmla="*/ 64 w 73"/>
                  <a:gd name="T115" fmla="*/ 36 h 54"/>
                  <a:gd name="T116" fmla="*/ 66 w 73"/>
                  <a:gd name="T117" fmla="*/ 38 h 54"/>
                  <a:gd name="T118" fmla="*/ 67 w 73"/>
                  <a:gd name="T119" fmla="*/ 40 h 54"/>
                  <a:gd name="T120" fmla="*/ 66 w 73"/>
                  <a:gd name="T121" fmla="*/ 43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3" h="54">
                    <a:moveTo>
                      <a:pt x="72" y="0"/>
                    </a:moveTo>
                    <a:cubicBezTo>
                      <a:pt x="66" y="6"/>
                      <a:pt x="66" y="6"/>
                      <a:pt x="66" y="6"/>
                    </a:cubicBezTo>
                    <a:cubicBezTo>
                      <a:pt x="37" y="37"/>
                      <a:pt x="37" y="37"/>
                      <a:pt x="37" y="37"/>
                    </a:cubicBezTo>
                    <a:cubicBezTo>
                      <a:pt x="24" y="25"/>
                      <a:pt x="24" y="25"/>
                      <a:pt x="24" y="25"/>
                    </a:cubicBezTo>
                    <a:cubicBezTo>
                      <a:pt x="0" y="44"/>
                      <a:pt x="0" y="44"/>
                      <a:pt x="0" y="44"/>
                    </a:cubicBezTo>
                    <a:cubicBezTo>
                      <a:pt x="0" y="48"/>
                      <a:pt x="0" y="48"/>
                      <a:pt x="0" y="48"/>
                    </a:cubicBezTo>
                    <a:cubicBezTo>
                      <a:pt x="0" y="53"/>
                      <a:pt x="6" y="54"/>
                      <a:pt x="6" y="54"/>
                    </a:cubicBezTo>
                    <a:cubicBezTo>
                      <a:pt x="6" y="54"/>
                      <a:pt x="62" y="53"/>
                      <a:pt x="68" y="53"/>
                    </a:cubicBezTo>
                    <a:cubicBezTo>
                      <a:pt x="73" y="53"/>
                      <a:pt x="73" y="46"/>
                      <a:pt x="73" y="46"/>
                    </a:cubicBezTo>
                    <a:lnTo>
                      <a:pt x="72" y="0"/>
                    </a:lnTo>
                    <a:close/>
                    <a:moveTo>
                      <a:pt x="66" y="43"/>
                    </a:moveTo>
                    <a:cubicBezTo>
                      <a:pt x="66" y="43"/>
                      <a:pt x="66" y="44"/>
                      <a:pt x="65" y="44"/>
                    </a:cubicBezTo>
                    <a:cubicBezTo>
                      <a:pt x="65" y="44"/>
                      <a:pt x="64" y="44"/>
                      <a:pt x="64" y="44"/>
                    </a:cubicBezTo>
                    <a:cubicBezTo>
                      <a:pt x="64" y="47"/>
                      <a:pt x="64" y="47"/>
                      <a:pt x="64" y="47"/>
                    </a:cubicBezTo>
                    <a:cubicBezTo>
                      <a:pt x="64" y="48"/>
                      <a:pt x="64" y="48"/>
                      <a:pt x="63" y="48"/>
                    </a:cubicBezTo>
                    <a:cubicBezTo>
                      <a:pt x="63" y="48"/>
                      <a:pt x="63" y="48"/>
                      <a:pt x="63" y="47"/>
                    </a:cubicBezTo>
                    <a:cubicBezTo>
                      <a:pt x="63" y="45"/>
                      <a:pt x="63" y="45"/>
                      <a:pt x="63" y="45"/>
                    </a:cubicBezTo>
                    <a:cubicBezTo>
                      <a:pt x="62" y="45"/>
                      <a:pt x="62" y="45"/>
                      <a:pt x="61" y="45"/>
                    </a:cubicBezTo>
                    <a:cubicBezTo>
                      <a:pt x="61" y="47"/>
                      <a:pt x="61" y="47"/>
                      <a:pt x="61" y="47"/>
                    </a:cubicBezTo>
                    <a:cubicBezTo>
                      <a:pt x="61" y="48"/>
                      <a:pt x="61" y="48"/>
                      <a:pt x="61" y="48"/>
                    </a:cubicBezTo>
                    <a:cubicBezTo>
                      <a:pt x="60" y="48"/>
                      <a:pt x="60" y="48"/>
                      <a:pt x="60" y="47"/>
                    </a:cubicBezTo>
                    <a:cubicBezTo>
                      <a:pt x="60" y="45"/>
                      <a:pt x="60" y="45"/>
                      <a:pt x="60" y="45"/>
                    </a:cubicBezTo>
                    <a:cubicBezTo>
                      <a:pt x="59" y="45"/>
                      <a:pt x="59" y="45"/>
                      <a:pt x="58" y="45"/>
                    </a:cubicBezTo>
                    <a:cubicBezTo>
                      <a:pt x="57" y="44"/>
                      <a:pt x="57" y="44"/>
                      <a:pt x="56" y="44"/>
                    </a:cubicBezTo>
                    <a:cubicBezTo>
                      <a:pt x="56" y="44"/>
                      <a:pt x="56" y="44"/>
                      <a:pt x="56" y="44"/>
                    </a:cubicBezTo>
                    <a:cubicBezTo>
                      <a:pt x="56" y="43"/>
                      <a:pt x="56" y="43"/>
                      <a:pt x="56" y="43"/>
                    </a:cubicBezTo>
                    <a:cubicBezTo>
                      <a:pt x="56" y="42"/>
                      <a:pt x="57" y="42"/>
                      <a:pt x="57" y="42"/>
                    </a:cubicBezTo>
                    <a:cubicBezTo>
                      <a:pt x="57" y="42"/>
                      <a:pt x="57" y="42"/>
                      <a:pt x="57" y="42"/>
                    </a:cubicBezTo>
                    <a:cubicBezTo>
                      <a:pt x="57" y="42"/>
                      <a:pt x="58" y="42"/>
                      <a:pt x="59" y="42"/>
                    </a:cubicBezTo>
                    <a:cubicBezTo>
                      <a:pt x="59" y="42"/>
                      <a:pt x="59" y="42"/>
                      <a:pt x="60" y="42"/>
                    </a:cubicBezTo>
                    <a:cubicBezTo>
                      <a:pt x="60" y="37"/>
                      <a:pt x="60" y="37"/>
                      <a:pt x="60" y="37"/>
                    </a:cubicBezTo>
                    <a:cubicBezTo>
                      <a:pt x="60" y="37"/>
                      <a:pt x="59" y="37"/>
                      <a:pt x="59" y="37"/>
                    </a:cubicBezTo>
                    <a:cubicBezTo>
                      <a:pt x="59" y="37"/>
                      <a:pt x="58" y="37"/>
                      <a:pt x="58" y="36"/>
                    </a:cubicBezTo>
                    <a:cubicBezTo>
                      <a:pt x="58" y="36"/>
                      <a:pt x="57" y="36"/>
                      <a:pt x="57" y="35"/>
                    </a:cubicBezTo>
                    <a:cubicBezTo>
                      <a:pt x="57" y="35"/>
                      <a:pt x="57" y="34"/>
                      <a:pt x="57" y="33"/>
                    </a:cubicBezTo>
                    <a:cubicBezTo>
                      <a:pt x="57" y="33"/>
                      <a:pt x="57" y="32"/>
                      <a:pt x="57" y="32"/>
                    </a:cubicBezTo>
                    <a:cubicBezTo>
                      <a:pt x="57" y="31"/>
                      <a:pt x="57" y="31"/>
                      <a:pt x="58" y="31"/>
                    </a:cubicBezTo>
                    <a:cubicBezTo>
                      <a:pt x="58" y="30"/>
                      <a:pt x="59" y="30"/>
                      <a:pt x="59" y="30"/>
                    </a:cubicBezTo>
                    <a:cubicBezTo>
                      <a:pt x="59" y="27"/>
                      <a:pt x="59" y="27"/>
                      <a:pt x="59" y="27"/>
                    </a:cubicBezTo>
                    <a:cubicBezTo>
                      <a:pt x="59" y="27"/>
                      <a:pt x="60" y="27"/>
                      <a:pt x="60" y="27"/>
                    </a:cubicBezTo>
                    <a:cubicBezTo>
                      <a:pt x="60" y="27"/>
                      <a:pt x="61" y="27"/>
                      <a:pt x="61" y="27"/>
                    </a:cubicBezTo>
                    <a:cubicBezTo>
                      <a:pt x="61" y="29"/>
                      <a:pt x="61" y="29"/>
                      <a:pt x="61" y="29"/>
                    </a:cubicBezTo>
                    <a:cubicBezTo>
                      <a:pt x="61" y="29"/>
                      <a:pt x="62" y="29"/>
                      <a:pt x="62" y="29"/>
                    </a:cubicBezTo>
                    <a:cubicBezTo>
                      <a:pt x="62" y="29"/>
                      <a:pt x="62" y="29"/>
                      <a:pt x="62" y="29"/>
                    </a:cubicBezTo>
                    <a:cubicBezTo>
                      <a:pt x="62" y="27"/>
                      <a:pt x="62" y="27"/>
                      <a:pt x="62" y="27"/>
                    </a:cubicBezTo>
                    <a:cubicBezTo>
                      <a:pt x="62" y="27"/>
                      <a:pt x="62" y="27"/>
                      <a:pt x="63" y="27"/>
                    </a:cubicBezTo>
                    <a:cubicBezTo>
                      <a:pt x="63" y="27"/>
                      <a:pt x="64" y="27"/>
                      <a:pt x="64" y="27"/>
                    </a:cubicBezTo>
                    <a:cubicBezTo>
                      <a:pt x="64" y="29"/>
                      <a:pt x="64" y="29"/>
                      <a:pt x="64" y="29"/>
                    </a:cubicBezTo>
                    <a:cubicBezTo>
                      <a:pt x="64" y="29"/>
                      <a:pt x="64" y="29"/>
                      <a:pt x="65" y="29"/>
                    </a:cubicBezTo>
                    <a:cubicBezTo>
                      <a:pt x="65" y="29"/>
                      <a:pt x="65" y="29"/>
                      <a:pt x="65" y="30"/>
                    </a:cubicBezTo>
                    <a:cubicBezTo>
                      <a:pt x="65" y="30"/>
                      <a:pt x="66" y="30"/>
                      <a:pt x="66" y="30"/>
                    </a:cubicBezTo>
                    <a:cubicBezTo>
                      <a:pt x="66" y="30"/>
                      <a:pt x="66" y="30"/>
                      <a:pt x="66" y="30"/>
                    </a:cubicBezTo>
                    <a:cubicBezTo>
                      <a:pt x="66" y="30"/>
                      <a:pt x="66" y="31"/>
                      <a:pt x="66" y="31"/>
                    </a:cubicBezTo>
                    <a:cubicBezTo>
                      <a:pt x="66" y="31"/>
                      <a:pt x="66" y="32"/>
                      <a:pt x="66" y="32"/>
                    </a:cubicBezTo>
                    <a:cubicBezTo>
                      <a:pt x="65" y="32"/>
                      <a:pt x="65" y="32"/>
                      <a:pt x="65" y="32"/>
                    </a:cubicBezTo>
                    <a:cubicBezTo>
                      <a:pt x="65" y="32"/>
                      <a:pt x="64" y="32"/>
                      <a:pt x="64" y="32"/>
                    </a:cubicBezTo>
                    <a:cubicBezTo>
                      <a:pt x="64" y="32"/>
                      <a:pt x="64" y="32"/>
                      <a:pt x="64" y="32"/>
                    </a:cubicBezTo>
                    <a:cubicBezTo>
                      <a:pt x="64" y="36"/>
                      <a:pt x="64" y="36"/>
                      <a:pt x="64" y="36"/>
                    </a:cubicBezTo>
                    <a:cubicBezTo>
                      <a:pt x="65" y="37"/>
                      <a:pt x="65" y="37"/>
                      <a:pt x="66" y="38"/>
                    </a:cubicBezTo>
                    <a:cubicBezTo>
                      <a:pt x="66" y="38"/>
                      <a:pt x="67" y="39"/>
                      <a:pt x="67" y="40"/>
                    </a:cubicBezTo>
                    <a:cubicBezTo>
                      <a:pt x="67" y="41"/>
                      <a:pt x="67" y="42"/>
                      <a:pt x="66" y="43"/>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63" name="Freeform 515"/>
              <p:cNvSpPr/>
              <p:nvPr/>
            </p:nvSpPr>
            <p:spPr bwMode="auto">
              <a:xfrm>
                <a:off x="4102" y="1478"/>
                <a:ext cx="170" cy="107"/>
              </a:xfrm>
              <a:custGeom>
                <a:gdLst>
                  <a:gd name="T0" fmla="*/ 87 w 87"/>
                  <a:gd name="T1" fmla="*/ 2 h 55"/>
                  <a:gd name="T2" fmla="*/ 44 w 87"/>
                  <a:gd name="T3" fmla="*/ 46 h 55"/>
                  <a:gd name="T4" fmla="*/ 28 w 87"/>
                  <a:gd name="T5" fmla="*/ 31 h 55"/>
                  <a:gd name="T6" fmla="*/ 0 w 87"/>
                  <a:gd name="T7" fmla="*/ 55 h 55"/>
                  <a:gd name="T8" fmla="*/ 0 w 87"/>
                  <a:gd name="T9" fmla="*/ 43 h 55"/>
                  <a:gd name="T10" fmla="*/ 28 w 87"/>
                  <a:gd name="T11" fmla="*/ 20 h 55"/>
                  <a:gd name="T12" fmla="*/ 44 w 87"/>
                  <a:gd name="T13" fmla="*/ 35 h 55"/>
                  <a:gd name="T14" fmla="*/ 86 w 87"/>
                  <a:gd name="T15" fmla="*/ 1 h 55"/>
                  <a:gd name="T16" fmla="*/ 87 w 87"/>
                  <a:gd name="T17" fmla="*/ 2 h 5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7" h="55">
                    <a:moveTo>
                      <a:pt x="87" y="2"/>
                    </a:moveTo>
                    <a:cubicBezTo>
                      <a:pt x="44" y="46"/>
                      <a:pt x="44" y="46"/>
                      <a:pt x="44" y="46"/>
                    </a:cubicBezTo>
                    <a:cubicBezTo>
                      <a:pt x="28" y="31"/>
                      <a:pt x="28" y="31"/>
                      <a:pt x="28" y="31"/>
                    </a:cubicBezTo>
                    <a:cubicBezTo>
                      <a:pt x="0" y="55"/>
                      <a:pt x="0" y="55"/>
                      <a:pt x="0" y="55"/>
                    </a:cubicBezTo>
                    <a:cubicBezTo>
                      <a:pt x="0" y="43"/>
                      <a:pt x="0" y="43"/>
                      <a:pt x="0" y="43"/>
                    </a:cubicBezTo>
                    <a:cubicBezTo>
                      <a:pt x="28" y="20"/>
                      <a:pt x="28" y="20"/>
                      <a:pt x="28" y="20"/>
                    </a:cubicBezTo>
                    <a:cubicBezTo>
                      <a:pt x="44" y="35"/>
                      <a:pt x="44" y="35"/>
                      <a:pt x="44" y="35"/>
                    </a:cubicBezTo>
                    <a:cubicBezTo>
                      <a:pt x="86" y="1"/>
                      <a:pt x="86" y="1"/>
                      <a:pt x="86" y="1"/>
                    </a:cubicBezTo>
                    <a:cubicBezTo>
                      <a:pt x="86" y="1"/>
                      <a:pt x="87" y="0"/>
                      <a:pt x="87" y="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64" name="Freeform 516"/>
              <p:cNvSpPr/>
              <p:nvPr/>
            </p:nvSpPr>
            <p:spPr bwMode="auto">
              <a:xfrm>
                <a:off x="4245" y="1595"/>
                <a:ext cx="4" cy="10"/>
              </a:xfrm>
              <a:custGeom>
                <a:gdLst>
                  <a:gd name="T0" fmla="*/ 0 w 2"/>
                  <a:gd name="T1" fmla="*/ 0 h 5"/>
                  <a:gd name="T2" fmla="*/ 0 w 2"/>
                  <a:gd name="T3" fmla="*/ 5 h 5"/>
                  <a:gd name="T4" fmla="*/ 2 w 2"/>
                  <a:gd name="T5" fmla="*/ 5 h 5"/>
                  <a:gd name="T6" fmla="*/ 2 w 2"/>
                  <a:gd name="T7" fmla="*/ 1 h 5"/>
                  <a:gd name="T8" fmla="*/ 0 w 2"/>
                  <a:gd name="T9" fmla="*/ 0 h 5"/>
                </a:gdLst>
                <a:cxnLst>
                  <a:cxn ang="0">
                    <a:pos x="T0" y="T1"/>
                  </a:cxn>
                  <a:cxn ang="0">
                    <a:pos x="T2" y="T3"/>
                  </a:cxn>
                  <a:cxn ang="0">
                    <a:pos x="T4" y="T5"/>
                  </a:cxn>
                  <a:cxn ang="0">
                    <a:pos x="T6" y="T7"/>
                  </a:cxn>
                  <a:cxn ang="0">
                    <a:pos x="T8" y="T9"/>
                  </a:cxn>
                </a:cxnLst>
                <a:rect l="0" t="0" r="r" b="b"/>
                <a:pathLst>
                  <a:path w="2" h="5">
                    <a:moveTo>
                      <a:pt x="0" y="0"/>
                    </a:moveTo>
                    <a:cubicBezTo>
                      <a:pt x="0" y="5"/>
                      <a:pt x="0" y="5"/>
                      <a:pt x="0" y="5"/>
                    </a:cubicBezTo>
                    <a:cubicBezTo>
                      <a:pt x="1" y="5"/>
                      <a:pt x="2" y="5"/>
                      <a:pt x="2" y="5"/>
                    </a:cubicBezTo>
                    <a:cubicBezTo>
                      <a:pt x="2" y="1"/>
                      <a:pt x="2" y="1"/>
                      <a:pt x="2" y="1"/>
                    </a:cubicBezTo>
                    <a:cubicBezTo>
                      <a:pt x="2" y="1"/>
                      <a:pt x="1" y="0"/>
                      <a:pt x="0"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65" name="Freeform 517"/>
              <p:cNvSpPr/>
              <p:nvPr/>
            </p:nvSpPr>
            <p:spPr bwMode="auto">
              <a:xfrm>
                <a:off x="4245" y="1579"/>
                <a:ext cx="4" cy="10"/>
              </a:xfrm>
              <a:custGeom>
                <a:gdLst>
                  <a:gd name="T0" fmla="*/ 2 w 2"/>
                  <a:gd name="T1" fmla="*/ 0 h 5"/>
                  <a:gd name="T2" fmla="*/ 0 w 2"/>
                  <a:gd name="T3" fmla="*/ 1 h 5"/>
                  <a:gd name="T4" fmla="*/ 0 w 2"/>
                  <a:gd name="T5" fmla="*/ 4 h 5"/>
                  <a:gd name="T6" fmla="*/ 2 w 2"/>
                  <a:gd name="T7" fmla="*/ 5 h 5"/>
                  <a:gd name="T8" fmla="*/ 2 w 2"/>
                  <a:gd name="T9" fmla="*/ 0 h 5"/>
                </a:gdLst>
                <a:cxnLst>
                  <a:cxn ang="0">
                    <a:pos x="T0" y="T1"/>
                  </a:cxn>
                  <a:cxn ang="0">
                    <a:pos x="T2" y="T3"/>
                  </a:cxn>
                  <a:cxn ang="0">
                    <a:pos x="T4" y="T5"/>
                  </a:cxn>
                  <a:cxn ang="0">
                    <a:pos x="T6" y="T7"/>
                  </a:cxn>
                  <a:cxn ang="0">
                    <a:pos x="T8" y="T9"/>
                  </a:cxn>
                </a:cxnLst>
                <a:rect l="0" t="0" r="r" b="b"/>
                <a:pathLst>
                  <a:path w="2" h="5">
                    <a:moveTo>
                      <a:pt x="2" y="0"/>
                    </a:moveTo>
                    <a:cubicBezTo>
                      <a:pt x="1" y="0"/>
                      <a:pt x="1" y="0"/>
                      <a:pt x="0" y="1"/>
                    </a:cubicBezTo>
                    <a:cubicBezTo>
                      <a:pt x="0" y="4"/>
                      <a:pt x="0" y="4"/>
                      <a:pt x="0" y="4"/>
                    </a:cubicBezTo>
                    <a:cubicBezTo>
                      <a:pt x="1" y="5"/>
                      <a:pt x="1" y="5"/>
                      <a:pt x="2" y="5"/>
                    </a:cubicBezTo>
                    <a:lnTo>
                      <a:pt x="2" y="0"/>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66" name="Freeform 518"/>
              <p:cNvSpPr>
                <a:spLocks noEditPoints="1"/>
              </p:cNvSpPr>
              <p:nvPr/>
            </p:nvSpPr>
            <p:spPr bwMode="auto">
              <a:xfrm>
                <a:off x="4102" y="1505"/>
                <a:ext cx="172" cy="127"/>
              </a:xfrm>
              <a:custGeom>
                <a:gdLst>
                  <a:gd name="T0" fmla="*/ 87 w 88"/>
                  <a:gd name="T1" fmla="*/ 0 h 65"/>
                  <a:gd name="T2" fmla="*/ 80 w 88"/>
                  <a:gd name="T3" fmla="*/ 8 h 65"/>
                  <a:gd name="T4" fmla="*/ 44 w 88"/>
                  <a:gd name="T5" fmla="*/ 45 h 65"/>
                  <a:gd name="T6" fmla="*/ 29 w 88"/>
                  <a:gd name="T7" fmla="*/ 30 h 65"/>
                  <a:gd name="T8" fmla="*/ 0 w 88"/>
                  <a:gd name="T9" fmla="*/ 53 h 65"/>
                  <a:gd name="T10" fmla="*/ 0 w 88"/>
                  <a:gd name="T11" fmla="*/ 58 h 65"/>
                  <a:gd name="T12" fmla="*/ 7 w 88"/>
                  <a:gd name="T13" fmla="*/ 65 h 65"/>
                  <a:gd name="T14" fmla="*/ 82 w 88"/>
                  <a:gd name="T15" fmla="*/ 64 h 65"/>
                  <a:gd name="T16" fmla="*/ 88 w 88"/>
                  <a:gd name="T17" fmla="*/ 56 h 65"/>
                  <a:gd name="T18" fmla="*/ 87 w 88"/>
                  <a:gd name="T19" fmla="*/ 0 h 65"/>
                  <a:gd name="T20" fmla="*/ 80 w 88"/>
                  <a:gd name="T21" fmla="*/ 51 h 65"/>
                  <a:gd name="T22" fmla="*/ 78 w 88"/>
                  <a:gd name="T23" fmla="*/ 53 h 65"/>
                  <a:gd name="T24" fmla="*/ 77 w 88"/>
                  <a:gd name="T25" fmla="*/ 54 h 65"/>
                  <a:gd name="T26" fmla="*/ 77 w 88"/>
                  <a:gd name="T27" fmla="*/ 57 h 65"/>
                  <a:gd name="T28" fmla="*/ 76 w 88"/>
                  <a:gd name="T29" fmla="*/ 58 h 65"/>
                  <a:gd name="T30" fmla="*/ 75 w 88"/>
                  <a:gd name="T31" fmla="*/ 57 h 65"/>
                  <a:gd name="T32" fmla="*/ 75 w 88"/>
                  <a:gd name="T33" fmla="*/ 54 h 65"/>
                  <a:gd name="T34" fmla="*/ 74 w 88"/>
                  <a:gd name="T35" fmla="*/ 54 h 65"/>
                  <a:gd name="T36" fmla="*/ 74 w 88"/>
                  <a:gd name="T37" fmla="*/ 57 h 65"/>
                  <a:gd name="T38" fmla="*/ 73 w 88"/>
                  <a:gd name="T39" fmla="*/ 58 h 65"/>
                  <a:gd name="T40" fmla="*/ 72 w 88"/>
                  <a:gd name="T41" fmla="*/ 57 h 65"/>
                  <a:gd name="T42" fmla="*/ 72 w 88"/>
                  <a:gd name="T43" fmla="*/ 54 h 65"/>
                  <a:gd name="T44" fmla="*/ 70 w 88"/>
                  <a:gd name="T45" fmla="*/ 54 h 65"/>
                  <a:gd name="T46" fmla="*/ 68 w 88"/>
                  <a:gd name="T47" fmla="*/ 53 h 65"/>
                  <a:gd name="T48" fmla="*/ 68 w 88"/>
                  <a:gd name="T49" fmla="*/ 53 h 65"/>
                  <a:gd name="T50" fmla="*/ 68 w 88"/>
                  <a:gd name="T51" fmla="*/ 52 h 65"/>
                  <a:gd name="T52" fmla="*/ 68 w 88"/>
                  <a:gd name="T53" fmla="*/ 51 h 65"/>
                  <a:gd name="T54" fmla="*/ 69 w 88"/>
                  <a:gd name="T55" fmla="*/ 50 h 65"/>
                  <a:gd name="T56" fmla="*/ 70 w 88"/>
                  <a:gd name="T57" fmla="*/ 51 h 65"/>
                  <a:gd name="T58" fmla="*/ 72 w 88"/>
                  <a:gd name="T59" fmla="*/ 51 h 65"/>
                  <a:gd name="T60" fmla="*/ 72 w 88"/>
                  <a:gd name="T61" fmla="*/ 45 h 65"/>
                  <a:gd name="T62" fmla="*/ 71 w 88"/>
                  <a:gd name="T63" fmla="*/ 45 h 65"/>
                  <a:gd name="T64" fmla="*/ 70 w 88"/>
                  <a:gd name="T65" fmla="*/ 44 h 65"/>
                  <a:gd name="T66" fmla="*/ 69 w 88"/>
                  <a:gd name="T67" fmla="*/ 43 h 65"/>
                  <a:gd name="T68" fmla="*/ 68 w 88"/>
                  <a:gd name="T69" fmla="*/ 40 h 65"/>
                  <a:gd name="T70" fmla="*/ 68 w 88"/>
                  <a:gd name="T71" fmla="*/ 39 h 65"/>
                  <a:gd name="T72" fmla="*/ 70 w 88"/>
                  <a:gd name="T73" fmla="*/ 37 h 65"/>
                  <a:gd name="T74" fmla="*/ 72 w 88"/>
                  <a:gd name="T75" fmla="*/ 36 h 65"/>
                  <a:gd name="T76" fmla="*/ 71 w 88"/>
                  <a:gd name="T77" fmla="*/ 33 h 65"/>
                  <a:gd name="T78" fmla="*/ 72 w 88"/>
                  <a:gd name="T79" fmla="*/ 32 h 65"/>
                  <a:gd name="T80" fmla="*/ 73 w 88"/>
                  <a:gd name="T81" fmla="*/ 33 h 65"/>
                  <a:gd name="T82" fmla="*/ 73 w 88"/>
                  <a:gd name="T83" fmla="*/ 36 h 65"/>
                  <a:gd name="T84" fmla="*/ 75 w 88"/>
                  <a:gd name="T85" fmla="*/ 36 h 65"/>
                  <a:gd name="T86" fmla="*/ 75 w 88"/>
                  <a:gd name="T87" fmla="*/ 36 h 65"/>
                  <a:gd name="T88" fmla="*/ 75 w 88"/>
                  <a:gd name="T89" fmla="*/ 33 h 65"/>
                  <a:gd name="T90" fmla="*/ 76 w 88"/>
                  <a:gd name="T91" fmla="*/ 32 h 65"/>
                  <a:gd name="T92" fmla="*/ 76 w 88"/>
                  <a:gd name="T93" fmla="*/ 33 h 65"/>
                  <a:gd name="T94" fmla="*/ 76 w 88"/>
                  <a:gd name="T95" fmla="*/ 36 h 65"/>
                  <a:gd name="T96" fmla="*/ 78 w 88"/>
                  <a:gd name="T97" fmla="*/ 36 h 65"/>
                  <a:gd name="T98" fmla="*/ 78 w 88"/>
                  <a:gd name="T99" fmla="*/ 36 h 65"/>
                  <a:gd name="T100" fmla="*/ 79 w 88"/>
                  <a:gd name="T101" fmla="*/ 36 h 65"/>
                  <a:gd name="T102" fmla="*/ 79 w 88"/>
                  <a:gd name="T103" fmla="*/ 37 h 65"/>
                  <a:gd name="T104" fmla="*/ 79 w 88"/>
                  <a:gd name="T105" fmla="*/ 38 h 65"/>
                  <a:gd name="T106" fmla="*/ 79 w 88"/>
                  <a:gd name="T107" fmla="*/ 39 h 65"/>
                  <a:gd name="T108" fmla="*/ 78 w 88"/>
                  <a:gd name="T109" fmla="*/ 39 h 65"/>
                  <a:gd name="T110" fmla="*/ 77 w 88"/>
                  <a:gd name="T111" fmla="*/ 39 h 65"/>
                  <a:gd name="T112" fmla="*/ 77 w 88"/>
                  <a:gd name="T113" fmla="*/ 39 h 65"/>
                  <a:gd name="T114" fmla="*/ 77 w 88"/>
                  <a:gd name="T115" fmla="*/ 44 h 65"/>
                  <a:gd name="T116" fmla="*/ 79 w 88"/>
                  <a:gd name="T117" fmla="*/ 45 h 65"/>
                  <a:gd name="T118" fmla="*/ 80 w 88"/>
                  <a:gd name="T119" fmla="*/ 49 h 65"/>
                  <a:gd name="T120" fmla="*/ 80 w 88"/>
                  <a:gd name="T121" fmla="*/ 51 h 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88" h="65">
                    <a:moveTo>
                      <a:pt x="87" y="0"/>
                    </a:moveTo>
                    <a:cubicBezTo>
                      <a:pt x="80" y="8"/>
                      <a:pt x="80" y="8"/>
                      <a:pt x="80" y="8"/>
                    </a:cubicBezTo>
                    <a:cubicBezTo>
                      <a:pt x="44" y="45"/>
                      <a:pt x="44" y="45"/>
                      <a:pt x="44" y="45"/>
                    </a:cubicBezTo>
                    <a:cubicBezTo>
                      <a:pt x="29" y="30"/>
                      <a:pt x="29" y="30"/>
                      <a:pt x="29" y="30"/>
                    </a:cubicBezTo>
                    <a:cubicBezTo>
                      <a:pt x="0" y="53"/>
                      <a:pt x="0" y="53"/>
                      <a:pt x="0" y="53"/>
                    </a:cubicBezTo>
                    <a:cubicBezTo>
                      <a:pt x="0" y="58"/>
                      <a:pt x="0" y="58"/>
                      <a:pt x="0" y="58"/>
                    </a:cubicBezTo>
                    <a:cubicBezTo>
                      <a:pt x="0" y="64"/>
                      <a:pt x="7" y="65"/>
                      <a:pt x="7" y="65"/>
                    </a:cubicBezTo>
                    <a:cubicBezTo>
                      <a:pt x="7" y="65"/>
                      <a:pt x="75" y="64"/>
                      <a:pt x="82" y="64"/>
                    </a:cubicBezTo>
                    <a:cubicBezTo>
                      <a:pt x="88" y="63"/>
                      <a:pt x="88" y="56"/>
                      <a:pt x="88" y="56"/>
                    </a:cubicBezTo>
                    <a:lnTo>
                      <a:pt x="87" y="0"/>
                    </a:lnTo>
                    <a:close/>
                    <a:moveTo>
                      <a:pt x="80" y="51"/>
                    </a:moveTo>
                    <a:cubicBezTo>
                      <a:pt x="79" y="52"/>
                      <a:pt x="79" y="53"/>
                      <a:pt x="78" y="53"/>
                    </a:cubicBezTo>
                    <a:cubicBezTo>
                      <a:pt x="78" y="53"/>
                      <a:pt x="77" y="54"/>
                      <a:pt x="77" y="54"/>
                    </a:cubicBezTo>
                    <a:cubicBezTo>
                      <a:pt x="77" y="57"/>
                      <a:pt x="77" y="57"/>
                      <a:pt x="77" y="57"/>
                    </a:cubicBezTo>
                    <a:cubicBezTo>
                      <a:pt x="77" y="57"/>
                      <a:pt x="77" y="58"/>
                      <a:pt x="76" y="58"/>
                    </a:cubicBezTo>
                    <a:cubicBezTo>
                      <a:pt x="76" y="58"/>
                      <a:pt x="75" y="58"/>
                      <a:pt x="75" y="57"/>
                    </a:cubicBezTo>
                    <a:cubicBezTo>
                      <a:pt x="75" y="54"/>
                      <a:pt x="75" y="54"/>
                      <a:pt x="75" y="54"/>
                    </a:cubicBezTo>
                    <a:cubicBezTo>
                      <a:pt x="75" y="54"/>
                      <a:pt x="74" y="54"/>
                      <a:pt x="74" y="54"/>
                    </a:cubicBezTo>
                    <a:cubicBezTo>
                      <a:pt x="74" y="57"/>
                      <a:pt x="74" y="57"/>
                      <a:pt x="74" y="57"/>
                    </a:cubicBezTo>
                    <a:cubicBezTo>
                      <a:pt x="74" y="58"/>
                      <a:pt x="73" y="58"/>
                      <a:pt x="73" y="58"/>
                    </a:cubicBezTo>
                    <a:cubicBezTo>
                      <a:pt x="72" y="58"/>
                      <a:pt x="72" y="58"/>
                      <a:pt x="72" y="57"/>
                    </a:cubicBezTo>
                    <a:cubicBezTo>
                      <a:pt x="72" y="54"/>
                      <a:pt x="72" y="54"/>
                      <a:pt x="72" y="54"/>
                    </a:cubicBezTo>
                    <a:cubicBezTo>
                      <a:pt x="71" y="54"/>
                      <a:pt x="70" y="54"/>
                      <a:pt x="70" y="54"/>
                    </a:cubicBezTo>
                    <a:cubicBezTo>
                      <a:pt x="69" y="54"/>
                      <a:pt x="68" y="54"/>
                      <a:pt x="68" y="53"/>
                    </a:cubicBezTo>
                    <a:cubicBezTo>
                      <a:pt x="68" y="53"/>
                      <a:pt x="68" y="53"/>
                      <a:pt x="68" y="53"/>
                    </a:cubicBezTo>
                    <a:cubicBezTo>
                      <a:pt x="68" y="52"/>
                      <a:pt x="68" y="52"/>
                      <a:pt x="68" y="52"/>
                    </a:cubicBezTo>
                    <a:cubicBezTo>
                      <a:pt x="68" y="51"/>
                      <a:pt x="68" y="51"/>
                      <a:pt x="68" y="51"/>
                    </a:cubicBezTo>
                    <a:cubicBezTo>
                      <a:pt x="68" y="51"/>
                      <a:pt x="68" y="50"/>
                      <a:pt x="69" y="50"/>
                    </a:cubicBezTo>
                    <a:cubicBezTo>
                      <a:pt x="69" y="51"/>
                      <a:pt x="70" y="51"/>
                      <a:pt x="70" y="51"/>
                    </a:cubicBezTo>
                    <a:cubicBezTo>
                      <a:pt x="71" y="51"/>
                      <a:pt x="71" y="51"/>
                      <a:pt x="72" y="51"/>
                    </a:cubicBezTo>
                    <a:cubicBezTo>
                      <a:pt x="72" y="45"/>
                      <a:pt x="72" y="45"/>
                      <a:pt x="72" y="45"/>
                    </a:cubicBezTo>
                    <a:cubicBezTo>
                      <a:pt x="72" y="45"/>
                      <a:pt x="71" y="45"/>
                      <a:pt x="71" y="45"/>
                    </a:cubicBezTo>
                    <a:cubicBezTo>
                      <a:pt x="71" y="45"/>
                      <a:pt x="70" y="45"/>
                      <a:pt x="70" y="44"/>
                    </a:cubicBezTo>
                    <a:cubicBezTo>
                      <a:pt x="69" y="44"/>
                      <a:pt x="69" y="43"/>
                      <a:pt x="69" y="43"/>
                    </a:cubicBezTo>
                    <a:cubicBezTo>
                      <a:pt x="68" y="42"/>
                      <a:pt x="68" y="41"/>
                      <a:pt x="68" y="40"/>
                    </a:cubicBezTo>
                    <a:cubicBezTo>
                      <a:pt x="68" y="40"/>
                      <a:pt x="68" y="39"/>
                      <a:pt x="68" y="39"/>
                    </a:cubicBezTo>
                    <a:cubicBezTo>
                      <a:pt x="69" y="38"/>
                      <a:pt x="69" y="37"/>
                      <a:pt x="70" y="37"/>
                    </a:cubicBezTo>
                    <a:cubicBezTo>
                      <a:pt x="70" y="37"/>
                      <a:pt x="71" y="36"/>
                      <a:pt x="72" y="36"/>
                    </a:cubicBezTo>
                    <a:cubicBezTo>
                      <a:pt x="71" y="33"/>
                      <a:pt x="71" y="33"/>
                      <a:pt x="71" y="33"/>
                    </a:cubicBezTo>
                    <a:cubicBezTo>
                      <a:pt x="71" y="33"/>
                      <a:pt x="72" y="32"/>
                      <a:pt x="72" y="32"/>
                    </a:cubicBezTo>
                    <a:cubicBezTo>
                      <a:pt x="73" y="32"/>
                      <a:pt x="73" y="33"/>
                      <a:pt x="73" y="33"/>
                    </a:cubicBezTo>
                    <a:cubicBezTo>
                      <a:pt x="73" y="36"/>
                      <a:pt x="73" y="36"/>
                      <a:pt x="73" y="36"/>
                    </a:cubicBezTo>
                    <a:cubicBezTo>
                      <a:pt x="74" y="36"/>
                      <a:pt x="74" y="36"/>
                      <a:pt x="75" y="36"/>
                    </a:cubicBezTo>
                    <a:cubicBezTo>
                      <a:pt x="75" y="36"/>
                      <a:pt x="75" y="36"/>
                      <a:pt x="75" y="36"/>
                    </a:cubicBezTo>
                    <a:cubicBezTo>
                      <a:pt x="75" y="33"/>
                      <a:pt x="75" y="33"/>
                      <a:pt x="75" y="33"/>
                    </a:cubicBezTo>
                    <a:cubicBezTo>
                      <a:pt x="75" y="33"/>
                      <a:pt x="75" y="32"/>
                      <a:pt x="76" y="32"/>
                    </a:cubicBezTo>
                    <a:cubicBezTo>
                      <a:pt x="76" y="32"/>
                      <a:pt x="76" y="33"/>
                      <a:pt x="76" y="33"/>
                    </a:cubicBezTo>
                    <a:cubicBezTo>
                      <a:pt x="76" y="36"/>
                      <a:pt x="76" y="36"/>
                      <a:pt x="76" y="36"/>
                    </a:cubicBezTo>
                    <a:cubicBezTo>
                      <a:pt x="77" y="36"/>
                      <a:pt x="77" y="36"/>
                      <a:pt x="78" y="36"/>
                    </a:cubicBezTo>
                    <a:cubicBezTo>
                      <a:pt x="78" y="36"/>
                      <a:pt x="78" y="36"/>
                      <a:pt x="78" y="36"/>
                    </a:cubicBezTo>
                    <a:cubicBezTo>
                      <a:pt x="79" y="36"/>
                      <a:pt x="79" y="36"/>
                      <a:pt x="79" y="36"/>
                    </a:cubicBezTo>
                    <a:cubicBezTo>
                      <a:pt x="79" y="36"/>
                      <a:pt x="79" y="36"/>
                      <a:pt x="79" y="37"/>
                    </a:cubicBezTo>
                    <a:cubicBezTo>
                      <a:pt x="79" y="37"/>
                      <a:pt x="79" y="37"/>
                      <a:pt x="79" y="38"/>
                    </a:cubicBezTo>
                    <a:cubicBezTo>
                      <a:pt x="79" y="38"/>
                      <a:pt x="79" y="38"/>
                      <a:pt x="79" y="39"/>
                    </a:cubicBezTo>
                    <a:cubicBezTo>
                      <a:pt x="79" y="39"/>
                      <a:pt x="79" y="39"/>
                      <a:pt x="78" y="39"/>
                    </a:cubicBezTo>
                    <a:cubicBezTo>
                      <a:pt x="78" y="39"/>
                      <a:pt x="77" y="39"/>
                      <a:pt x="77" y="39"/>
                    </a:cubicBezTo>
                    <a:cubicBezTo>
                      <a:pt x="77" y="39"/>
                      <a:pt x="77" y="39"/>
                      <a:pt x="77" y="39"/>
                    </a:cubicBezTo>
                    <a:cubicBezTo>
                      <a:pt x="77" y="44"/>
                      <a:pt x="77" y="44"/>
                      <a:pt x="77" y="44"/>
                    </a:cubicBezTo>
                    <a:cubicBezTo>
                      <a:pt x="78" y="44"/>
                      <a:pt x="78" y="45"/>
                      <a:pt x="79" y="45"/>
                    </a:cubicBezTo>
                    <a:cubicBezTo>
                      <a:pt x="80" y="46"/>
                      <a:pt x="80" y="47"/>
                      <a:pt x="80" y="49"/>
                    </a:cubicBezTo>
                    <a:cubicBezTo>
                      <a:pt x="80" y="50"/>
                      <a:pt x="80" y="51"/>
                      <a:pt x="80" y="5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67" name="Freeform 519"/>
              <p:cNvSpPr>
                <a:spLocks noEditPoints="1"/>
              </p:cNvSpPr>
              <p:nvPr/>
            </p:nvSpPr>
            <p:spPr bwMode="auto">
              <a:xfrm>
                <a:off x="4026" y="2000"/>
                <a:ext cx="92" cy="92"/>
              </a:xfrm>
              <a:custGeom>
                <a:gdLst>
                  <a:gd name="T0" fmla="*/ 23 w 47"/>
                  <a:gd name="T1" fmla="*/ 0 h 47"/>
                  <a:gd name="T2" fmla="*/ 0 w 47"/>
                  <a:gd name="T3" fmla="*/ 24 h 47"/>
                  <a:gd name="T4" fmla="*/ 24 w 47"/>
                  <a:gd name="T5" fmla="*/ 46 h 47"/>
                  <a:gd name="T6" fmla="*/ 47 w 47"/>
                  <a:gd name="T7" fmla="*/ 23 h 47"/>
                  <a:gd name="T8" fmla="*/ 23 w 47"/>
                  <a:gd name="T9" fmla="*/ 0 h 47"/>
                  <a:gd name="T10" fmla="*/ 24 w 47"/>
                  <a:gd name="T11" fmla="*/ 42 h 47"/>
                  <a:gd name="T12" fmla="*/ 5 w 47"/>
                  <a:gd name="T13" fmla="*/ 24 h 47"/>
                  <a:gd name="T14" fmla="*/ 23 w 47"/>
                  <a:gd name="T15" fmla="*/ 5 h 47"/>
                  <a:gd name="T16" fmla="*/ 42 w 47"/>
                  <a:gd name="T17" fmla="*/ 23 h 47"/>
                  <a:gd name="T18" fmla="*/ 24 w 47"/>
                  <a:gd name="T19" fmla="*/ 42 h 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7" h="47">
                    <a:moveTo>
                      <a:pt x="23" y="0"/>
                    </a:moveTo>
                    <a:cubicBezTo>
                      <a:pt x="10" y="1"/>
                      <a:pt x="0" y="11"/>
                      <a:pt x="0" y="24"/>
                    </a:cubicBezTo>
                    <a:cubicBezTo>
                      <a:pt x="1" y="37"/>
                      <a:pt x="11" y="47"/>
                      <a:pt x="24" y="46"/>
                    </a:cubicBezTo>
                    <a:cubicBezTo>
                      <a:pt x="37" y="46"/>
                      <a:pt x="47" y="35"/>
                      <a:pt x="47" y="23"/>
                    </a:cubicBezTo>
                    <a:cubicBezTo>
                      <a:pt x="46" y="10"/>
                      <a:pt x="36" y="0"/>
                      <a:pt x="23" y="0"/>
                    </a:cubicBezTo>
                    <a:close/>
                    <a:moveTo>
                      <a:pt x="24" y="42"/>
                    </a:moveTo>
                    <a:cubicBezTo>
                      <a:pt x="14" y="42"/>
                      <a:pt x="5" y="34"/>
                      <a:pt x="5" y="24"/>
                    </a:cubicBezTo>
                    <a:cubicBezTo>
                      <a:pt x="5" y="14"/>
                      <a:pt x="13" y="5"/>
                      <a:pt x="23" y="5"/>
                    </a:cubicBezTo>
                    <a:cubicBezTo>
                      <a:pt x="33" y="5"/>
                      <a:pt x="42" y="13"/>
                      <a:pt x="42" y="23"/>
                    </a:cubicBezTo>
                    <a:cubicBezTo>
                      <a:pt x="42" y="33"/>
                      <a:pt x="34" y="42"/>
                      <a:pt x="24" y="4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68" name="Freeform 520"/>
              <p:cNvSpPr>
                <a:spLocks noEditPoints="1"/>
              </p:cNvSpPr>
              <p:nvPr/>
            </p:nvSpPr>
            <p:spPr bwMode="auto">
              <a:xfrm>
                <a:off x="4057" y="2015"/>
                <a:ext cx="31" cy="61"/>
              </a:xfrm>
              <a:custGeom>
                <a:gdLst>
                  <a:gd name="T0" fmla="*/ 11 w 16"/>
                  <a:gd name="T1" fmla="*/ 14 h 31"/>
                  <a:gd name="T2" fmla="*/ 11 w 16"/>
                  <a:gd name="T3" fmla="*/ 7 h 31"/>
                  <a:gd name="T4" fmla="*/ 11 w 16"/>
                  <a:gd name="T5" fmla="*/ 7 h 31"/>
                  <a:gd name="T6" fmla="*/ 13 w 16"/>
                  <a:gd name="T7" fmla="*/ 8 h 31"/>
                  <a:gd name="T8" fmla="*/ 14 w 16"/>
                  <a:gd name="T9" fmla="*/ 7 h 31"/>
                  <a:gd name="T10" fmla="*/ 14 w 16"/>
                  <a:gd name="T11" fmla="*/ 6 h 31"/>
                  <a:gd name="T12" fmla="*/ 14 w 16"/>
                  <a:gd name="T13" fmla="*/ 5 h 31"/>
                  <a:gd name="T14" fmla="*/ 14 w 16"/>
                  <a:gd name="T15" fmla="*/ 4 h 31"/>
                  <a:gd name="T16" fmla="*/ 13 w 16"/>
                  <a:gd name="T17" fmla="*/ 4 h 31"/>
                  <a:gd name="T18" fmla="*/ 12 w 16"/>
                  <a:gd name="T19" fmla="*/ 4 h 31"/>
                  <a:gd name="T20" fmla="*/ 11 w 16"/>
                  <a:gd name="T21" fmla="*/ 4 h 31"/>
                  <a:gd name="T22" fmla="*/ 11 w 16"/>
                  <a:gd name="T23" fmla="*/ 1 h 31"/>
                  <a:gd name="T24" fmla="*/ 10 w 16"/>
                  <a:gd name="T25" fmla="*/ 0 h 31"/>
                  <a:gd name="T26" fmla="*/ 9 w 16"/>
                  <a:gd name="T27" fmla="*/ 1 h 31"/>
                  <a:gd name="T28" fmla="*/ 9 w 16"/>
                  <a:gd name="T29" fmla="*/ 4 h 31"/>
                  <a:gd name="T30" fmla="*/ 9 w 16"/>
                  <a:gd name="T31" fmla="*/ 4 h 31"/>
                  <a:gd name="T32" fmla="*/ 7 w 16"/>
                  <a:gd name="T33" fmla="*/ 4 h 31"/>
                  <a:gd name="T34" fmla="*/ 7 w 16"/>
                  <a:gd name="T35" fmla="*/ 1 h 31"/>
                  <a:gd name="T36" fmla="*/ 6 w 16"/>
                  <a:gd name="T37" fmla="*/ 0 h 31"/>
                  <a:gd name="T38" fmla="*/ 5 w 16"/>
                  <a:gd name="T39" fmla="*/ 1 h 31"/>
                  <a:gd name="T40" fmla="*/ 5 w 16"/>
                  <a:gd name="T41" fmla="*/ 4 h 31"/>
                  <a:gd name="T42" fmla="*/ 3 w 16"/>
                  <a:gd name="T43" fmla="*/ 6 h 31"/>
                  <a:gd name="T44" fmla="*/ 1 w 16"/>
                  <a:gd name="T45" fmla="*/ 8 h 31"/>
                  <a:gd name="T46" fmla="*/ 1 w 16"/>
                  <a:gd name="T47" fmla="*/ 10 h 31"/>
                  <a:gd name="T48" fmla="*/ 1 w 16"/>
                  <a:gd name="T49" fmla="*/ 12 h 31"/>
                  <a:gd name="T50" fmla="*/ 3 w 16"/>
                  <a:gd name="T51" fmla="*/ 14 h 31"/>
                  <a:gd name="T52" fmla="*/ 5 w 16"/>
                  <a:gd name="T53" fmla="*/ 15 h 31"/>
                  <a:gd name="T54" fmla="*/ 5 w 16"/>
                  <a:gd name="T55" fmla="*/ 16 h 31"/>
                  <a:gd name="T56" fmla="*/ 5 w 16"/>
                  <a:gd name="T57" fmla="*/ 23 h 31"/>
                  <a:gd name="T58" fmla="*/ 4 w 16"/>
                  <a:gd name="T59" fmla="*/ 22 h 31"/>
                  <a:gd name="T60" fmla="*/ 1 w 16"/>
                  <a:gd name="T61" fmla="*/ 22 h 31"/>
                  <a:gd name="T62" fmla="*/ 1 w 16"/>
                  <a:gd name="T63" fmla="*/ 22 h 31"/>
                  <a:gd name="T64" fmla="*/ 1 w 16"/>
                  <a:gd name="T65" fmla="*/ 23 h 31"/>
                  <a:gd name="T66" fmla="*/ 0 w 16"/>
                  <a:gd name="T67" fmla="*/ 25 h 31"/>
                  <a:gd name="T68" fmla="*/ 0 w 16"/>
                  <a:gd name="T69" fmla="*/ 25 h 31"/>
                  <a:gd name="T70" fmla="*/ 3 w 16"/>
                  <a:gd name="T71" fmla="*/ 26 h 31"/>
                  <a:gd name="T72" fmla="*/ 5 w 16"/>
                  <a:gd name="T73" fmla="*/ 26 h 31"/>
                  <a:gd name="T74" fmla="*/ 5 w 16"/>
                  <a:gd name="T75" fmla="*/ 30 h 31"/>
                  <a:gd name="T76" fmla="*/ 6 w 16"/>
                  <a:gd name="T77" fmla="*/ 31 h 31"/>
                  <a:gd name="T78" fmla="*/ 7 w 16"/>
                  <a:gd name="T79" fmla="*/ 30 h 31"/>
                  <a:gd name="T80" fmla="*/ 7 w 16"/>
                  <a:gd name="T81" fmla="*/ 26 h 31"/>
                  <a:gd name="T82" fmla="*/ 9 w 16"/>
                  <a:gd name="T83" fmla="*/ 26 h 31"/>
                  <a:gd name="T84" fmla="*/ 9 w 16"/>
                  <a:gd name="T85" fmla="*/ 30 h 31"/>
                  <a:gd name="T86" fmla="*/ 10 w 16"/>
                  <a:gd name="T87" fmla="*/ 31 h 31"/>
                  <a:gd name="T88" fmla="*/ 11 w 16"/>
                  <a:gd name="T89" fmla="*/ 30 h 31"/>
                  <a:gd name="T90" fmla="*/ 11 w 16"/>
                  <a:gd name="T91" fmla="*/ 26 h 31"/>
                  <a:gd name="T92" fmla="*/ 13 w 16"/>
                  <a:gd name="T93" fmla="*/ 25 h 31"/>
                  <a:gd name="T94" fmla="*/ 15 w 16"/>
                  <a:gd name="T95" fmla="*/ 23 h 31"/>
                  <a:gd name="T96" fmla="*/ 15 w 16"/>
                  <a:gd name="T97" fmla="*/ 20 h 31"/>
                  <a:gd name="T98" fmla="*/ 14 w 16"/>
                  <a:gd name="T99" fmla="*/ 16 h 31"/>
                  <a:gd name="T100" fmla="*/ 11 w 16"/>
                  <a:gd name="T101" fmla="*/ 14 h 31"/>
                  <a:gd name="T102" fmla="*/ 9 w 16"/>
                  <a:gd name="T103" fmla="*/ 22 h 31"/>
                  <a:gd name="T104" fmla="*/ 7 w 16"/>
                  <a:gd name="T105" fmla="*/ 23 h 31"/>
                  <a:gd name="T106" fmla="*/ 7 w 16"/>
                  <a:gd name="T107" fmla="*/ 17 h 31"/>
                  <a:gd name="T108" fmla="*/ 9 w 16"/>
                  <a:gd name="T109" fmla="*/ 17 h 31"/>
                  <a:gd name="T110" fmla="*/ 9 w 16"/>
                  <a:gd name="T111" fmla="*/ 22 h 31"/>
                  <a:gd name="T112" fmla="*/ 9 w 16"/>
                  <a:gd name="T113" fmla="*/ 13 h 31"/>
                  <a:gd name="T114" fmla="*/ 7 w 16"/>
                  <a:gd name="T115" fmla="*/ 12 h 31"/>
                  <a:gd name="T116" fmla="*/ 7 w 16"/>
                  <a:gd name="T117" fmla="*/ 8 h 31"/>
                  <a:gd name="T118" fmla="*/ 9 w 16"/>
                  <a:gd name="T119" fmla="*/ 7 h 31"/>
                  <a:gd name="T120" fmla="*/ 9 w 16"/>
                  <a:gd name="T121" fmla="*/ 13 h 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6" h="31">
                    <a:moveTo>
                      <a:pt x="11" y="14"/>
                    </a:moveTo>
                    <a:cubicBezTo>
                      <a:pt x="11" y="7"/>
                      <a:pt x="11" y="7"/>
                      <a:pt x="11" y="7"/>
                    </a:cubicBezTo>
                    <a:cubicBezTo>
                      <a:pt x="11" y="7"/>
                      <a:pt x="11" y="7"/>
                      <a:pt x="11" y="7"/>
                    </a:cubicBezTo>
                    <a:cubicBezTo>
                      <a:pt x="12" y="8"/>
                      <a:pt x="13" y="8"/>
                      <a:pt x="13" y="8"/>
                    </a:cubicBezTo>
                    <a:cubicBezTo>
                      <a:pt x="13" y="8"/>
                      <a:pt x="13" y="8"/>
                      <a:pt x="14" y="7"/>
                    </a:cubicBezTo>
                    <a:cubicBezTo>
                      <a:pt x="14" y="7"/>
                      <a:pt x="14" y="7"/>
                      <a:pt x="14" y="6"/>
                    </a:cubicBezTo>
                    <a:cubicBezTo>
                      <a:pt x="14" y="6"/>
                      <a:pt x="14" y="5"/>
                      <a:pt x="14" y="5"/>
                    </a:cubicBezTo>
                    <a:cubicBezTo>
                      <a:pt x="14" y="5"/>
                      <a:pt x="14" y="4"/>
                      <a:pt x="14" y="4"/>
                    </a:cubicBezTo>
                    <a:cubicBezTo>
                      <a:pt x="14" y="4"/>
                      <a:pt x="13" y="4"/>
                      <a:pt x="13" y="4"/>
                    </a:cubicBezTo>
                    <a:cubicBezTo>
                      <a:pt x="13" y="4"/>
                      <a:pt x="13" y="4"/>
                      <a:pt x="12" y="4"/>
                    </a:cubicBezTo>
                    <a:cubicBezTo>
                      <a:pt x="12" y="4"/>
                      <a:pt x="11" y="4"/>
                      <a:pt x="11" y="4"/>
                    </a:cubicBezTo>
                    <a:cubicBezTo>
                      <a:pt x="11" y="1"/>
                      <a:pt x="11" y="1"/>
                      <a:pt x="11" y="1"/>
                    </a:cubicBezTo>
                    <a:cubicBezTo>
                      <a:pt x="11" y="0"/>
                      <a:pt x="10" y="0"/>
                      <a:pt x="10" y="0"/>
                    </a:cubicBezTo>
                    <a:cubicBezTo>
                      <a:pt x="9" y="0"/>
                      <a:pt x="9" y="1"/>
                      <a:pt x="9" y="1"/>
                    </a:cubicBezTo>
                    <a:cubicBezTo>
                      <a:pt x="9" y="4"/>
                      <a:pt x="9" y="4"/>
                      <a:pt x="9" y="4"/>
                    </a:cubicBezTo>
                    <a:cubicBezTo>
                      <a:pt x="9" y="4"/>
                      <a:pt x="9" y="4"/>
                      <a:pt x="9" y="4"/>
                    </a:cubicBezTo>
                    <a:cubicBezTo>
                      <a:pt x="8" y="4"/>
                      <a:pt x="7" y="4"/>
                      <a:pt x="7" y="4"/>
                    </a:cubicBezTo>
                    <a:cubicBezTo>
                      <a:pt x="7" y="1"/>
                      <a:pt x="7" y="1"/>
                      <a:pt x="7" y="1"/>
                    </a:cubicBezTo>
                    <a:cubicBezTo>
                      <a:pt x="7" y="1"/>
                      <a:pt x="6" y="0"/>
                      <a:pt x="6" y="0"/>
                    </a:cubicBezTo>
                    <a:cubicBezTo>
                      <a:pt x="5" y="0"/>
                      <a:pt x="5" y="1"/>
                      <a:pt x="5" y="1"/>
                    </a:cubicBezTo>
                    <a:cubicBezTo>
                      <a:pt x="5" y="4"/>
                      <a:pt x="5" y="4"/>
                      <a:pt x="5" y="4"/>
                    </a:cubicBezTo>
                    <a:cubicBezTo>
                      <a:pt x="4" y="5"/>
                      <a:pt x="3" y="5"/>
                      <a:pt x="3" y="6"/>
                    </a:cubicBezTo>
                    <a:cubicBezTo>
                      <a:pt x="2" y="6"/>
                      <a:pt x="2" y="7"/>
                      <a:pt x="1" y="8"/>
                    </a:cubicBezTo>
                    <a:cubicBezTo>
                      <a:pt x="1" y="8"/>
                      <a:pt x="1" y="9"/>
                      <a:pt x="1" y="10"/>
                    </a:cubicBezTo>
                    <a:cubicBezTo>
                      <a:pt x="1" y="11"/>
                      <a:pt x="1" y="12"/>
                      <a:pt x="1" y="12"/>
                    </a:cubicBezTo>
                    <a:cubicBezTo>
                      <a:pt x="2" y="13"/>
                      <a:pt x="2" y="14"/>
                      <a:pt x="3" y="14"/>
                    </a:cubicBezTo>
                    <a:cubicBezTo>
                      <a:pt x="3" y="15"/>
                      <a:pt x="4" y="15"/>
                      <a:pt x="5" y="15"/>
                    </a:cubicBezTo>
                    <a:cubicBezTo>
                      <a:pt x="5" y="16"/>
                      <a:pt x="5" y="16"/>
                      <a:pt x="5" y="16"/>
                    </a:cubicBezTo>
                    <a:cubicBezTo>
                      <a:pt x="5" y="23"/>
                      <a:pt x="5" y="23"/>
                      <a:pt x="5" y="23"/>
                    </a:cubicBezTo>
                    <a:cubicBezTo>
                      <a:pt x="5" y="23"/>
                      <a:pt x="4" y="23"/>
                      <a:pt x="4" y="22"/>
                    </a:cubicBezTo>
                    <a:cubicBezTo>
                      <a:pt x="3" y="22"/>
                      <a:pt x="2" y="22"/>
                      <a:pt x="1" y="22"/>
                    </a:cubicBezTo>
                    <a:cubicBezTo>
                      <a:pt x="1" y="22"/>
                      <a:pt x="1" y="22"/>
                      <a:pt x="1" y="22"/>
                    </a:cubicBezTo>
                    <a:cubicBezTo>
                      <a:pt x="1" y="23"/>
                      <a:pt x="1" y="23"/>
                      <a:pt x="1" y="23"/>
                    </a:cubicBezTo>
                    <a:cubicBezTo>
                      <a:pt x="0" y="24"/>
                      <a:pt x="0" y="24"/>
                      <a:pt x="0" y="25"/>
                    </a:cubicBezTo>
                    <a:cubicBezTo>
                      <a:pt x="0" y="25"/>
                      <a:pt x="0" y="25"/>
                      <a:pt x="0" y="25"/>
                    </a:cubicBezTo>
                    <a:cubicBezTo>
                      <a:pt x="1" y="26"/>
                      <a:pt x="2" y="26"/>
                      <a:pt x="3" y="26"/>
                    </a:cubicBezTo>
                    <a:cubicBezTo>
                      <a:pt x="4" y="26"/>
                      <a:pt x="4" y="26"/>
                      <a:pt x="5" y="26"/>
                    </a:cubicBezTo>
                    <a:cubicBezTo>
                      <a:pt x="5" y="30"/>
                      <a:pt x="5" y="30"/>
                      <a:pt x="5" y="30"/>
                    </a:cubicBezTo>
                    <a:cubicBezTo>
                      <a:pt x="5" y="30"/>
                      <a:pt x="6" y="31"/>
                      <a:pt x="6" y="31"/>
                    </a:cubicBezTo>
                    <a:cubicBezTo>
                      <a:pt x="7" y="31"/>
                      <a:pt x="7" y="30"/>
                      <a:pt x="7" y="30"/>
                    </a:cubicBezTo>
                    <a:cubicBezTo>
                      <a:pt x="7" y="26"/>
                      <a:pt x="7" y="26"/>
                      <a:pt x="7" y="26"/>
                    </a:cubicBezTo>
                    <a:cubicBezTo>
                      <a:pt x="8" y="26"/>
                      <a:pt x="9" y="26"/>
                      <a:pt x="9" y="26"/>
                    </a:cubicBezTo>
                    <a:cubicBezTo>
                      <a:pt x="9" y="30"/>
                      <a:pt x="9" y="30"/>
                      <a:pt x="9" y="30"/>
                    </a:cubicBezTo>
                    <a:cubicBezTo>
                      <a:pt x="9" y="30"/>
                      <a:pt x="10" y="31"/>
                      <a:pt x="10" y="31"/>
                    </a:cubicBezTo>
                    <a:cubicBezTo>
                      <a:pt x="11" y="31"/>
                      <a:pt x="11" y="30"/>
                      <a:pt x="11" y="30"/>
                    </a:cubicBezTo>
                    <a:cubicBezTo>
                      <a:pt x="11" y="26"/>
                      <a:pt x="11" y="26"/>
                      <a:pt x="11" y="26"/>
                    </a:cubicBezTo>
                    <a:cubicBezTo>
                      <a:pt x="12" y="26"/>
                      <a:pt x="12" y="25"/>
                      <a:pt x="13" y="25"/>
                    </a:cubicBezTo>
                    <a:cubicBezTo>
                      <a:pt x="14" y="24"/>
                      <a:pt x="14" y="24"/>
                      <a:pt x="15" y="23"/>
                    </a:cubicBezTo>
                    <a:cubicBezTo>
                      <a:pt x="15" y="22"/>
                      <a:pt x="16" y="21"/>
                      <a:pt x="15" y="20"/>
                    </a:cubicBezTo>
                    <a:cubicBezTo>
                      <a:pt x="15" y="18"/>
                      <a:pt x="15" y="17"/>
                      <a:pt x="14" y="16"/>
                    </a:cubicBezTo>
                    <a:cubicBezTo>
                      <a:pt x="13" y="15"/>
                      <a:pt x="12" y="14"/>
                      <a:pt x="11" y="14"/>
                    </a:cubicBezTo>
                    <a:close/>
                    <a:moveTo>
                      <a:pt x="9" y="22"/>
                    </a:moveTo>
                    <a:cubicBezTo>
                      <a:pt x="9" y="22"/>
                      <a:pt x="8" y="23"/>
                      <a:pt x="7" y="23"/>
                    </a:cubicBezTo>
                    <a:cubicBezTo>
                      <a:pt x="7" y="17"/>
                      <a:pt x="7" y="17"/>
                      <a:pt x="7" y="17"/>
                    </a:cubicBezTo>
                    <a:cubicBezTo>
                      <a:pt x="8" y="17"/>
                      <a:pt x="9" y="17"/>
                      <a:pt x="9" y="17"/>
                    </a:cubicBezTo>
                    <a:lnTo>
                      <a:pt x="9" y="22"/>
                    </a:lnTo>
                    <a:close/>
                    <a:moveTo>
                      <a:pt x="9" y="13"/>
                    </a:moveTo>
                    <a:cubicBezTo>
                      <a:pt x="8" y="13"/>
                      <a:pt x="8" y="12"/>
                      <a:pt x="7" y="12"/>
                    </a:cubicBezTo>
                    <a:cubicBezTo>
                      <a:pt x="7" y="8"/>
                      <a:pt x="7" y="8"/>
                      <a:pt x="7" y="8"/>
                    </a:cubicBezTo>
                    <a:cubicBezTo>
                      <a:pt x="7" y="7"/>
                      <a:pt x="8" y="7"/>
                      <a:pt x="9" y="7"/>
                    </a:cubicBezTo>
                    <a:lnTo>
                      <a:pt x="9" y="13"/>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69" name="Freeform 521"/>
              <p:cNvSpPr>
                <a:spLocks noEditPoints="1"/>
              </p:cNvSpPr>
              <p:nvPr/>
            </p:nvSpPr>
            <p:spPr bwMode="auto">
              <a:xfrm>
                <a:off x="4747" y="1208"/>
                <a:ext cx="104" cy="105"/>
              </a:xfrm>
              <a:custGeom>
                <a:gdLst>
                  <a:gd name="T0" fmla="*/ 26 w 53"/>
                  <a:gd name="T1" fmla="*/ 0 h 54"/>
                  <a:gd name="T2" fmla="*/ 0 w 53"/>
                  <a:gd name="T3" fmla="*/ 28 h 54"/>
                  <a:gd name="T4" fmla="*/ 27 w 53"/>
                  <a:gd name="T5" fmla="*/ 54 h 54"/>
                  <a:gd name="T6" fmla="*/ 53 w 53"/>
                  <a:gd name="T7" fmla="*/ 26 h 54"/>
                  <a:gd name="T8" fmla="*/ 26 w 53"/>
                  <a:gd name="T9" fmla="*/ 0 h 54"/>
                  <a:gd name="T10" fmla="*/ 27 w 53"/>
                  <a:gd name="T11" fmla="*/ 48 h 54"/>
                  <a:gd name="T12" fmla="*/ 5 w 53"/>
                  <a:gd name="T13" fmla="*/ 27 h 54"/>
                  <a:gd name="T14" fmla="*/ 26 w 53"/>
                  <a:gd name="T15" fmla="*/ 6 h 54"/>
                  <a:gd name="T16" fmla="*/ 48 w 53"/>
                  <a:gd name="T17" fmla="*/ 27 h 54"/>
                  <a:gd name="T18" fmla="*/ 27 w 53"/>
                  <a:gd name="T19" fmla="*/ 48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2" h="54">
                    <a:moveTo>
                      <a:pt x="26" y="0"/>
                    </a:moveTo>
                    <a:cubicBezTo>
                      <a:pt x="11" y="1"/>
                      <a:pt x="0" y="13"/>
                      <a:pt x="0" y="28"/>
                    </a:cubicBezTo>
                    <a:cubicBezTo>
                      <a:pt x="0" y="42"/>
                      <a:pt x="12" y="54"/>
                      <a:pt x="27" y="54"/>
                    </a:cubicBezTo>
                    <a:cubicBezTo>
                      <a:pt x="42" y="53"/>
                      <a:pt x="53" y="41"/>
                      <a:pt x="53" y="26"/>
                    </a:cubicBezTo>
                    <a:cubicBezTo>
                      <a:pt x="53" y="12"/>
                      <a:pt x="40" y="0"/>
                      <a:pt x="26" y="0"/>
                    </a:cubicBezTo>
                    <a:close/>
                    <a:moveTo>
                      <a:pt x="27" y="48"/>
                    </a:moveTo>
                    <a:cubicBezTo>
                      <a:pt x="15" y="49"/>
                      <a:pt x="5" y="39"/>
                      <a:pt x="5" y="27"/>
                    </a:cubicBezTo>
                    <a:cubicBezTo>
                      <a:pt x="5" y="16"/>
                      <a:pt x="14" y="6"/>
                      <a:pt x="26" y="6"/>
                    </a:cubicBezTo>
                    <a:cubicBezTo>
                      <a:pt x="38" y="5"/>
                      <a:pt x="47" y="15"/>
                      <a:pt x="48" y="27"/>
                    </a:cubicBezTo>
                    <a:cubicBezTo>
                      <a:pt x="48" y="38"/>
                      <a:pt x="39" y="48"/>
                      <a:pt x="27" y="48"/>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70" name="Freeform 522"/>
              <p:cNvSpPr>
                <a:spLocks noEditPoints="1"/>
              </p:cNvSpPr>
              <p:nvPr/>
            </p:nvSpPr>
            <p:spPr bwMode="auto">
              <a:xfrm>
                <a:off x="4782" y="1225"/>
                <a:ext cx="36" cy="71"/>
              </a:xfrm>
              <a:custGeom>
                <a:gdLst>
                  <a:gd name="T0" fmla="*/ 12 w 18"/>
                  <a:gd name="T1" fmla="*/ 16 h 36"/>
                  <a:gd name="T2" fmla="*/ 12 w 18"/>
                  <a:gd name="T3" fmla="*/ 9 h 36"/>
                  <a:gd name="T4" fmla="*/ 13 w 18"/>
                  <a:gd name="T5" fmla="*/ 9 h 36"/>
                  <a:gd name="T6" fmla="*/ 15 w 18"/>
                  <a:gd name="T7" fmla="*/ 9 h 36"/>
                  <a:gd name="T8" fmla="*/ 16 w 18"/>
                  <a:gd name="T9" fmla="*/ 9 h 36"/>
                  <a:gd name="T10" fmla="*/ 16 w 18"/>
                  <a:gd name="T11" fmla="*/ 8 h 36"/>
                  <a:gd name="T12" fmla="*/ 16 w 18"/>
                  <a:gd name="T13" fmla="*/ 6 h 36"/>
                  <a:gd name="T14" fmla="*/ 16 w 18"/>
                  <a:gd name="T15" fmla="*/ 5 h 36"/>
                  <a:gd name="T16" fmla="*/ 15 w 18"/>
                  <a:gd name="T17" fmla="*/ 5 h 36"/>
                  <a:gd name="T18" fmla="*/ 14 w 18"/>
                  <a:gd name="T19" fmla="*/ 5 h 36"/>
                  <a:gd name="T20" fmla="*/ 12 w 18"/>
                  <a:gd name="T21" fmla="*/ 5 h 36"/>
                  <a:gd name="T22" fmla="*/ 12 w 18"/>
                  <a:gd name="T23" fmla="*/ 2 h 36"/>
                  <a:gd name="T24" fmla="*/ 11 w 18"/>
                  <a:gd name="T25" fmla="*/ 0 h 36"/>
                  <a:gd name="T26" fmla="*/ 10 w 18"/>
                  <a:gd name="T27" fmla="*/ 2 h 36"/>
                  <a:gd name="T28" fmla="*/ 10 w 18"/>
                  <a:gd name="T29" fmla="*/ 5 h 36"/>
                  <a:gd name="T30" fmla="*/ 10 w 18"/>
                  <a:gd name="T31" fmla="*/ 5 h 36"/>
                  <a:gd name="T32" fmla="*/ 8 w 18"/>
                  <a:gd name="T33" fmla="*/ 5 h 36"/>
                  <a:gd name="T34" fmla="*/ 8 w 18"/>
                  <a:gd name="T35" fmla="*/ 2 h 36"/>
                  <a:gd name="T36" fmla="*/ 6 w 18"/>
                  <a:gd name="T37" fmla="*/ 0 h 36"/>
                  <a:gd name="T38" fmla="*/ 5 w 18"/>
                  <a:gd name="T39" fmla="*/ 2 h 36"/>
                  <a:gd name="T40" fmla="*/ 5 w 18"/>
                  <a:gd name="T41" fmla="*/ 5 h 36"/>
                  <a:gd name="T42" fmla="*/ 3 w 18"/>
                  <a:gd name="T43" fmla="*/ 7 h 36"/>
                  <a:gd name="T44" fmla="*/ 1 w 18"/>
                  <a:gd name="T45" fmla="*/ 9 h 36"/>
                  <a:gd name="T46" fmla="*/ 1 w 18"/>
                  <a:gd name="T47" fmla="*/ 12 h 36"/>
                  <a:gd name="T48" fmla="*/ 1 w 18"/>
                  <a:gd name="T49" fmla="*/ 15 h 36"/>
                  <a:gd name="T50" fmla="*/ 3 w 18"/>
                  <a:gd name="T51" fmla="*/ 17 h 36"/>
                  <a:gd name="T52" fmla="*/ 5 w 18"/>
                  <a:gd name="T53" fmla="*/ 18 h 36"/>
                  <a:gd name="T54" fmla="*/ 6 w 18"/>
                  <a:gd name="T55" fmla="*/ 18 h 36"/>
                  <a:gd name="T56" fmla="*/ 6 w 18"/>
                  <a:gd name="T57" fmla="*/ 26 h 36"/>
                  <a:gd name="T58" fmla="*/ 4 w 18"/>
                  <a:gd name="T59" fmla="*/ 26 h 36"/>
                  <a:gd name="T60" fmla="*/ 1 w 18"/>
                  <a:gd name="T61" fmla="*/ 25 h 36"/>
                  <a:gd name="T62" fmla="*/ 1 w 18"/>
                  <a:gd name="T63" fmla="*/ 26 h 36"/>
                  <a:gd name="T64" fmla="*/ 0 w 18"/>
                  <a:gd name="T65" fmla="*/ 27 h 36"/>
                  <a:gd name="T66" fmla="*/ 0 w 18"/>
                  <a:gd name="T67" fmla="*/ 29 h 36"/>
                  <a:gd name="T68" fmla="*/ 0 w 18"/>
                  <a:gd name="T69" fmla="*/ 29 h 36"/>
                  <a:gd name="T70" fmla="*/ 3 w 18"/>
                  <a:gd name="T71" fmla="*/ 30 h 36"/>
                  <a:gd name="T72" fmla="*/ 6 w 18"/>
                  <a:gd name="T73" fmla="*/ 31 h 36"/>
                  <a:gd name="T74" fmla="*/ 6 w 18"/>
                  <a:gd name="T75" fmla="*/ 35 h 36"/>
                  <a:gd name="T76" fmla="*/ 7 w 18"/>
                  <a:gd name="T77" fmla="*/ 36 h 36"/>
                  <a:gd name="T78" fmla="*/ 8 w 18"/>
                  <a:gd name="T79" fmla="*/ 35 h 36"/>
                  <a:gd name="T80" fmla="*/ 8 w 18"/>
                  <a:gd name="T81" fmla="*/ 31 h 36"/>
                  <a:gd name="T82" fmla="*/ 11 w 18"/>
                  <a:gd name="T83" fmla="*/ 31 h 36"/>
                  <a:gd name="T84" fmla="*/ 11 w 18"/>
                  <a:gd name="T85" fmla="*/ 35 h 36"/>
                  <a:gd name="T86" fmla="*/ 12 w 18"/>
                  <a:gd name="T87" fmla="*/ 36 h 36"/>
                  <a:gd name="T88" fmla="*/ 13 w 18"/>
                  <a:gd name="T89" fmla="*/ 35 h 36"/>
                  <a:gd name="T90" fmla="*/ 13 w 18"/>
                  <a:gd name="T91" fmla="*/ 30 h 36"/>
                  <a:gd name="T92" fmla="*/ 15 w 18"/>
                  <a:gd name="T93" fmla="*/ 29 h 36"/>
                  <a:gd name="T94" fmla="*/ 17 w 18"/>
                  <a:gd name="T95" fmla="*/ 27 h 36"/>
                  <a:gd name="T96" fmla="*/ 18 w 18"/>
                  <a:gd name="T97" fmla="*/ 23 h 36"/>
                  <a:gd name="T98" fmla="*/ 16 w 18"/>
                  <a:gd name="T99" fmla="*/ 18 h 36"/>
                  <a:gd name="T100" fmla="*/ 12 w 18"/>
                  <a:gd name="T101" fmla="*/ 16 h 36"/>
                  <a:gd name="T102" fmla="*/ 10 w 18"/>
                  <a:gd name="T103" fmla="*/ 26 h 36"/>
                  <a:gd name="T104" fmla="*/ 8 w 18"/>
                  <a:gd name="T105" fmla="*/ 26 h 36"/>
                  <a:gd name="T106" fmla="*/ 8 w 18"/>
                  <a:gd name="T107" fmla="*/ 19 h 36"/>
                  <a:gd name="T108" fmla="*/ 10 w 18"/>
                  <a:gd name="T109" fmla="*/ 20 h 36"/>
                  <a:gd name="T110" fmla="*/ 10 w 18"/>
                  <a:gd name="T111" fmla="*/ 26 h 36"/>
                  <a:gd name="T112" fmla="*/ 10 w 18"/>
                  <a:gd name="T113" fmla="*/ 15 h 36"/>
                  <a:gd name="T114" fmla="*/ 8 w 18"/>
                  <a:gd name="T115" fmla="*/ 14 h 36"/>
                  <a:gd name="T116" fmla="*/ 8 w 18"/>
                  <a:gd name="T117" fmla="*/ 9 h 36"/>
                  <a:gd name="T118" fmla="*/ 10 w 18"/>
                  <a:gd name="T119" fmla="*/ 9 h 36"/>
                  <a:gd name="T120" fmla="*/ 10 w 18"/>
                  <a:gd name="T121" fmla="*/ 15 h 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8" h="36">
                    <a:moveTo>
                      <a:pt x="12" y="16"/>
                    </a:moveTo>
                    <a:cubicBezTo>
                      <a:pt x="12" y="9"/>
                      <a:pt x="12" y="9"/>
                      <a:pt x="12" y="9"/>
                    </a:cubicBezTo>
                    <a:cubicBezTo>
                      <a:pt x="12" y="9"/>
                      <a:pt x="13" y="9"/>
                      <a:pt x="13" y="9"/>
                    </a:cubicBezTo>
                    <a:cubicBezTo>
                      <a:pt x="14" y="9"/>
                      <a:pt x="14" y="9"/>
                      <a:pt x="15" y="9"/>
                    </a:cubicBezTo>
                    <a:cubicBezTo>
                      <a:pt x="15" y="9"/>
                      <a:pt x="15" y="9"/>
                      <a:pt x="16" y="9"/>
                    </a:cubicBezTo>
                    <a:cubicBezTo>
                      <a:pt x="16" y="9"/>
                      <a:pt x="16" y="8"/>
                      <a:pt x="16" y="8"/>
                    </a:cubicBezTo>
                    <a:cubicBezTo>
                      <a:pt x="16" y="7"/>
                      <a:pt x="16" y="7"/>
                      <a:pt x="16" y="6"/>
                    </a:cubicBezTo>
                    <a:cubicBezTo>
                      <a:pt x="16" y="6"/>
                      <a:pt x="16" y="5"/>
                      <a:pt x="16" y="5"/>
                    </a:cubicBezTo>
                    <a:cubicBezTo>
                      <a:pt x="16" y="5"/>
                      <a:pt x="15" y="5"/>
                      <a:pt x="15" y="5"/>
                    </a:cubicBezTo>
                    <a:cubicBezTo>
                      <a:pt x="15" y="5"/>
                      <a:pt x="14" y="5"/>
                      <a:pt x="14" y="5"/>
                    </a:cubicBezTo>
                    <a:cubicBezTo>
                      <a:pt x="13" y="5"/>
                      <a:pt x="13" y="5"/>
                      <a:pt x="12" y="5"/>
                    </a:cubicBezTo>
                    <a:cubicBezTo>
                      <a:pt x="12" y="2"/>
                      <a:pt x="12" y="2"/>
                      <a:pt x="12" y="2"/>
                    </a:cubicBezTo>
                    <a:cubicBezTo>
                      <a:pt x="12" y="1"/>
                      <a:pt x="12" y="0"/>
                      <a:pt x="11" y="0"/>
                    </a:cubicBezTo>
                    <a:cubicBezTo>
                      <a:pt x="10" y="0"/>
                      <a:pt x="10" y="1"/>
                      <a:pt x="10" y="2"/>
                    </a:cubicBezTo>
                    <a:cubicBezTo>
                      <a:pt x="10" y="5"/>
                      <a:pt x="10" y="5"/>
                      <a:pt x="10" y="5"/>
                    </a:cubicBezTo>
                    <a:cubicBezTo>
                      <a:pt x="10" y="5"/>
                      <a:pt x="10" y="5"/>
                      <a:pt x="10" y="5"/>
                    </a:cubicBezTo>
                    <a:cubicBezTo>
                      <a:pt x="9" y="5"/>
                      <a:pt x="8" y="5"/>
                      <a:pt x="8" y="5"/>
                    </a:cubicBezTo>
                    <a:cubicBezTo>
                      <a:pt x="8" y="2"/>
                      <a:pt x="8" y="2"/>
                      <a:pt x="8" y="2"/>
                    </a:cubicBezTo>
                    <a:cubicBezTo>
                      <a:pt x="8" y="1"/>
                      <a:pt x="7" y="0"/>
                      <a:pt x="6" y="0"/>
                    </a:cubicBezTo>
                    <a:cubicBezTo>
                      <a:pt x="6" y="1"/>
                      <a:pt x="5" y="1"/>
                      <a:pt x="5" y="2"/>
                    </a:cubicBezTo>
                    <a:cubicBezTo>
                      <a:pt x="5" y="5"/>
                      <a:pt x="5" y="5"/>
                      <a:pt x="5" y="5"/>
                    </a:cubicBezTo>
                    <a:cubicBezTo>
                      <a:pt x="4" y="6"/>
                      <a:pt x="3" y="6"/>
                      <a:pt x="3" y="7"/>
                    </a:cubicBezTo>
                    <a:cubicBezTo>
                      <a:pt x="2" y="7"/>
                      <a:pt x="2" y="8"/>
                      <a:pt x="1" y="9"/>
                    </a:cubicBezTo>
                    <a:cubicBezTo>
                      <a:pt x="1" y="10"/>
                      <a:pt x="1" y="11"/>
                      <a:pt x="1" y="12"/>
                    </a:cubicBezTo>
                    <a:cubicBezTo>
                      <a:pt x="1" y="13"/>
                      <a:pt x="1" y="14"/>
                      <a:pt x="1" y="15"/>
                    </a:cubicBezTo>
                    <a:cubicBezTo>
                      <a:pt x="2" y="15"/>
                      <a:pt x="2" y="16"/>
                      <a:pt x="3" y="17"/>
                    </a:cubicBezTo>
                    <a:cubicBezTo>
                      <a:pt x="4" y="17"/>
                      <a:pt x="4" y="18"/>
                      <a:pt x="5" y="18"/>
                    </a:cubicBezTo>
                    <a:cubicBezTo>
                      <a:pt x="5" y="18"/>
                      <a:pt x="5" y="18"/>
                      <a:pt x="6" y="18"/>
                    </a:cubicBezTo>
                    <a:cubicBezTo>
                      <a:pt x="6" y="26"/>
                      <a:pt x="6" y="26"/>
                      <a:pt x="6" y="26"/>
                    </a:cubicBezTo>
                    <a:cubicBezTo>
                      <a:pt x="5" y="26"/>
                      <a:pt x="4" y="26"/>
                      <a:pt x="4" y="26"/>
                    </a:cubicBezTo>
                    <a:cubicBezTo>
                      <a:pt x="3" y="26"/>
                      <a:pt x="2" y="26"/>
                      <a:pt x="1" y="25"/>
                    </a:cubicBezTo>
                    <a:cubicBezTo>
                      <a:pt x="1" y="25"/>
                      <a:pt x="1" y="26"/>
                      <a:pt x="1" y="26"/>
                    </a:cubicBezTo>
                    <a:cubicBezTo>
                      <a:pt x="1" y="26"/>
                      <a:pt x="0" y="27"/>
                      <a:pt x="0" y="27"/>
                    </a:cubicBezTo>
                    <a:cubicBezTo>
                      <a:pt x="0" y="28"/>
                      <a:pt x="0" y="28"/>
                      <a:pt x="0" y="29"/>
                    </a:cubicBezTo>
                    <a:cubicBezTo>
                      <a:pt x="0" y="29"/>
                      <a:pt x="0" y="29"/>
                      <a:pt x="0" y="29"/>
                    </a:cubicBezTo>
                    <a:cubicBezTo>
                      <a:pt x="1" y="30"/>
                      <a:pt x="2" y="30"/>
                      <a:pt x="3" y="30"/>
                    </a:cubicBezTo>
                    <a:cubicBezTo>
                      <a:pt x="4" y="31"/>
                      <a:pt x="5" y="31"/>
                      <a:pt x="6" y="31"/>
                    </a:cubicBezTo>
                    <a:cubicBezTo>
                      <a:pt x="6" y="35"/>
                      <a:pt x="6" y="35"/>
                      <a:pt x="6" y="35"/>
                    </a:cubicBezTo>
                    <a:cubicBezTo>
                      <a:pt x="6" y="35"/>
                      <a:pt x="7" y="36"/>
                      <a:pt x="7" y="36"/>
                    </a:cubicBezTo>
                    <a:cubicBezTo>
                      <a:pt x="8" y="36"/>
                      <a:pt x="8" y="35"/>
                      <a:pt x="8" y="35"/>
                    </a:cubicBezTo>
                    <a:cubicBezTo>
                      <a:pt x="8" y="31"/>
                      <a:pt x="8" y="31"/>
                      <a:pt x="8" y="31"/>
                    </a:cubicBezTo>
                    <a:cubicBezTo>
                      <a:pt x="9" y="31"/>
                      <a:pt x="10" y="31"/>
                      <a:pt x="11" y="31"/>
                    </a:cubicBezTo>
                    <a:cubicBezTo>
                      <a:pt x="11" y="35"/>
                      <a:pt x="11" y="35"/>
                      <a:pt x="11" y="35"/>
                    </a:cubicBezTo>
                    <a:cubicBezTo>
                      <a:pt x="11" y="35"/>
                      <a:pt x="11" y="36"/>
                      <a:pt x="12" y="36"/>
                    </a:cubicBezTo>
                    <a:cubicBezTo>
                      <a:pt x="12" y="36"/>
                      <a:pt x="13" y="35"/>
                      <a:pt x="13" y="35"/>
                    </a:cubicBezTo>
                    <a:cubicBezTo>
                      <a:pt x="13" y="30"/>
                      <a:pt x="13" y="30"/>
                      <a:pt x="13" y="30"/>
                    </a:cubicBezTo>
                    <a:cubicBezTo>
                      <a:pt x="13" y="30"/>
                      <a:pt x="14" y="29"/>
                      <a:pt x="15" y="29"/>
                    </a:cubicBezTo>
                    <a:cubicBezTo>
                      <a:pt x="16" y="29"/>
                      <a:pt x="16" y="28"/>
                      <a:pt x="17" y="27"/>
                    </a:cubicBezTo>
                    <a:cubicBezTo>
                      <a:pt x="17" y="26"/>
                      <a:pt x="18" y="25"/>
                      <a:pt x="18" y="23"/>
                    </a:cubicBezTo>
                    <a:cubicBezTo>
                      <a:pt x="18" y="21"/>
                      <a:pt x="17" y="20"/>
                      <a:pt x="16" y="18"/>
                    </a:cubicBezTo>
                    <a:cubicBezTo>
                      <a:pt x="15" y="18"/>
                      <a:pt x="14" y="17"/>
                      <a:pt x="12" y="16"/>
                    </a:cubicBezTo>
                    <a:close/>
                    <a:moveTo>
                      <a:pt x="10" y="26"/>
                    </a:moveTo>
                    <a:cubicBezTo>
                      <a:pt x="10" y="26"/>
                      <a:pt x="9" y="26"/>
                      <a:pt x="8" y="26"/>
                    </a:cubicBezTo>
                    <a:cubicBezTo>
                      <a:pt x="8" y="19"/>
                      <a:pt x="8" y="19"/>
                      <a:pt x="8" y="19"/>
                    </a:cubicBezTo>
                    <a:cubicBezTo>
                      <a:pt x="9" y="20"/>
                      <a:pt x="10" y="20"/>
                      <a:pt x="10" y="20"/>
                    </a:cubicBezTo>
                    <a:lnTo>
                      <a:pt x="10" y="26"/>
                    </a:lnTo>
                    <a:close/>
                    <a:moveTo>
                      <a:pt x="10" y="15"/>
                    </a:moveTo>
                    <a:cubicBezTo>
                      <a:pt x="9" y="15"/>
                      <a:pt x="8" y="15"/>
                      <a:pt x="8" y="14"/>
                    </a:cubicBezTo>
                    <a:cubicBezTo>
                      <a:pt x="8" y="9"/>
                      <a:pt x="8" y="9"/>
                      <a:pt x="8" y="9"/>
                    </a:cubicBezTo>
                    <a:cubicBezTo>
                      <a:pt x="8" y="9"/>
                      <a:pt x="9" y="9"/>
                      <a:pt x="10" y="9"/>
                    </a:cubicBezTo>
                    <a:lnTo>
                      <a:pt x="10" y="15"/>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71" name="Freeform 523"/>
              <p:cNvSpPr>
                <a:spLocks noEditPoints="1"/>
              </p:cNvSpPr>
              <p:nvPr/>
            </p:nvSpPr>
            <p:spPr bwMode="auto">
              <a:xfrm>
                <a:off x="4315" y="840"/>
                <a:ext cx="72" cy="71"/>
              </a:xfrm>
              <a:custGeom>
                <a:gdLst>
                  <a:gd name="T0" fmla="*/ 18 w 37"/>
                  <a:gd name="T1" fmla="*/ 0 h 36"/>
                  <a:gd name="T2" fmla="*/ 1 w 37"/>
                  <a:gd name="T3" fmla="*/ 18 h 36"/>
                  <a:gd name="T4" fmla="*/ 19 w 37"/>
                  <a:gd name="T5" fmla="*/ 36 h 36"/>
                  <a:gd name="T6" fmla="*/ 37 w 37"/>
                  <a:gd name="T7" fmla="*/ 17 h 36"/>
                  <a:gd name="T8" fmla="*/ 18 w 37"/>
                  <a:gd name="T9" fmla="*/ 0 h 36"/>
                  <a:gd name="T10" fmla="*/ 19 w 37"/>
                  <a:gd name="T11" fmla="*/ 32 h 36"/>
                  <a:gd name="T12" fmla="*/ 4 w 37"/>
                  <a:gd name="T13" fmla="*/ 18 h 36"/>
                  <a:gd name="T14" fmla="*/ 18 w 37"/>
                  <a:gd name="T15" fmla="*/ 3 h 36"/>
                  <a:gd name="T16" fmla="*/ 33 w 37"/>
                  <a:gd name="T17" fmla="*/ 18 h 36"/>
                  <a:gd name="T18" fmla="*/ 19 w 37"/>
                  <a:gd name="T19" fmla="*/ 32 h 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7" h="36">
                    <a:moveTo>
                      <a:pt x="18" y="0"/>
                    </a:moveTo>
                    <a:cubicBezTo>
                      <a:pt x="8" y="0"/>
                      <a:pt x="0" y="8"/>
                      <a:pt x="1" y="18"/>
                    </a:cubicBezTo>
                    <a:cubicBezTo>
                      <a:pt x="1" y="28"/>
                      <a:pt x="9" y="36"/>
                      <a:pt x="19" y="36"/>
                    </a:cubicBezTo>
                    <a:cubicBezTo>
                      <a:pt x="29" y="36"/>
                      <a:pt x="37" y="27"/>
                      <a:pt x="37" y="17"/>
                    </a:cubicBezTo>
                    <a:cubicBezTo>
                      <a:pt x="37" y="8"/>
                      <a:pt x="28" y="0"/>
                      <a:pt x="18" y="0"/>
                    </a:cubicBezTo>
                    <a:close/>
                    <a:moveTo>
                      <a:pt x="19" y="32"/>
                    </a:moveTo>
                    <a:cubicBezTo>
                      <a:pt x="11" y="33"/>
                      <a:pt x="4" y="26"/>
                      <a:pt x="4" y="18"/>
                    </a:cubicBezTo>
                    <a:cubicBezTo>
                      <a:pt x="4" y="10"/>
                      <a:pt x="10" y="4"/>
                      <a:pt x="18" y="3"/>
                    </a:cubicBezTo>
                    <a:cubicBezTo>
                      <a:pt x="26" y="3"/>
                      <a:pt x="33" y="10"/>
                      <a:pt x="33" y="18"/>
                    </a:cubicBezTo>
                    <a:cubicBezTo>
                      <a:pt x="33" y="26"/>
                      <a:pt x="27" y="32"/>
                      <a:pt x="19" y="3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72" name="Freeform 524"/>
              <p:cNvSpPr>
                <a:spLocks noEditPoints="1"/>
              </p:cNvSpPr>
              <p:nvPr/>
            </p:nvSpPr>
            <p:spPr bwMode="auto">
              <a:xfrm>
                <a:off x="4340" y="852"/>
                <a:ext cx="24" cy="47"/>
              </a:xfrm>
              <a:custGeom>
                <a:gdLst>
                  <a:gd name="T0" fmla="*/ 8 w 12"/>
                  <a:gd name="T1" fmla="*/ 11 h 24"/>
                  <a:gd name="T2" fmla="*/ 8 w 12"/>
                  <a:gd name="T3" fmla="*/ 6 h 24"/>
                  <a:gd name="T4" fmla="*/ 9 w 12"/>
                  <a:gd name="T5" fmla="*/ 6 h 24"/>
                  <a:gd name="T6" fmla="*/ 10 w 12"/>
                  <a:gd name="T7" fmla="*/ 6 h 24"/>
                  <a:gd name="T8" fmla="*/ 11 w 12"/>
                  <a:gd name="T9" fmla="*/ 6 h 24"/>
                  <a:gd name="T10" fmla="*/ 11 w 12"/>
                  <a:gd name="T11" fmla="*/ 5 h 24"/>
                  <a:gd name="T12" fmla="*/ 11 w 12"/>
                  <a:gd name="T13" fmla="*/ 4 h 24"/>
                  <a:gd name="T14" fmla="*/ 11 w 12"/>
                  <a:gd name="T15" fmla="*/ 3 h 24"/>
                  <a:gd name="T16" fmla="*/ 10 w 12"/>
                  <a:gd name="T17" fmla="*/ 3 h 24"/>
                  <a:gd name="T18" fmla="*/ 9 w 12"/>
                  <a:gd name="T19" fmla="*/ 3 h 24"/>
                  <a:gd name="T20" fmla="*/ 8 w 12"/>
                  <a:gd name="T21" fmla="*/ 3 h 24"/>
                  <a:gd name="T22" fmla="*/ 8 w 12"/>
                  <a:gd name="T23" fmla="*/ 1 h 24"/>
                  <a:gd name="T24" fmla="*/ 7 w 12"/>
                  <a:gd name="T25" fmla="*/ 0 h 24"/>
                  <a:gd name="T26" fmla="*/ 7 w 12"/>
                  <a:gd name="T27" fmla="*/ 1 h 24"/>
                  <a:gd name="T28" fmla="*/ 7 w 12"/>
                  <a:gd name="T29" fmla="*/ 3 h 24"/>
                  <a:gd name="T30" fmla="*/ 7 w 12"/>
                  <a:gd name="T31" fmla="*/ 3 h 24"/>
                  <a:gd name="T32" fmla="*/ 5 w 12"/>
                  <a:gd name="T33" fmla="*/ 3 h 24"/>
                  <a:gd name="T34" fmla="*/ 5 w 12"/>
                  <a:gd name="T35" fmla="*/ 1 h 24"/>
                  <a:gd name="T36" fmla="*/ 4 w 12"/>
                  <a:gd name="T37" fmla="*/ 0 h 24"/>
                  <a:gd name="T38" fmla="*/ 4 w 12"/>
                  <a:gd name="T39" fmla="*/ 1 h 24"/>
                  <a:gd name="T40" fmla="*/ 4 w 12"/>
                  <a:gd name="T41" fmla="*/ 3 h 24"/>
                  <a:gd name="T42" fmla="*/ 2 w 12"/>
                  <a:gd name="T43" fmla="*/ 4 h 24"/>
                  <a:gd name="T44" fmla="*/ 1 w 12"/>
                  <a:gd name="T45" fmla="*/ 6 h 24"/>
                  <a:gd name="T46" fmla="*/ 0 w 12"/>
                  <a:gd name="T47" fmla="*/ 8 h 24"/>
                  <a:gd name="T48" fmla="*/ 1 w 12"/>
                  <a:gd name="T49" fmla="*/ 10 h 24"/>
                  <a:gd name="T50" fmla="*/ 2 w 12"/>
                  <a:gd name="T51" fmla="*/ 11 h 24"/>
                  <a:gd name="T52" fmla="*/ 3 w 12"/>
                  <a:gd name="T53" fmla="*/ 12 h 24"/>
                  <a:gd name="T54" fmla="*/ 4 w 12"/>
                  <a:gd name="T55" fmla="*/ 12 h 24"/>
                  <a:gd name="T56" fmla="*/ 4 w 12"/>
                  <a:gd name="T57" fmla="*/ 18 h 24"/>
                  <a:gd name="T58" fmla="*/ 3 w 12"/>
                  <a:gd name="T59" fmla="*/ 17 h 24"/>
                  <a:gd name="T60" fmla="*/ 1 w 12"/>
                  <a:gd name="T61" fmla="*/ 17 h 24"/>
                  <a:gd name="T62" fmla="*/ 0 w 12"/>
                  <a:gd name="T63" fmla="*/ 17 h 24"/>
                  <a:gd name="T64" fmla="*/ 0 w 12"/>
                  <a:gd name="T65" fmla="*/ 18 h 24"/>
                  <a:gd name="T66" fmla="*/ 0 w 12"/>
                  <a:gd name="T67" fmla="*/ 19 h 24"/>
                  <a:gd name="T68" fmla="*/ 0 w 12"/>
                  <a:gd name="T69" fmla="*/ 20 h 24"/>
                  <a:gd name="T70" fmla="*/ 2 w 12"/>
                  <a:gd name="T71" fmla="*/ 20 h 24"/>
                  <a:gd name="T72" fmla="*/ 4 w 12"/>
                  <a:gd name="T73" fmla="*/ 21 h 24"/>
                  <a:gd name="T74" fmla="*/ 4 w 12"/>
                  <a:gd name="T75" fmla="*/ 23 h 24"/>
                  <a:gd name="T76" fmla="*/ 5 w 12"/>
                  <a:gd name="T77" fmla="*/ 24 h 24"/>
                  <a:gd name="T78" fmla="*/ 6 w 12"/>
                  <a:gd name="T79" fmla="*/ 23 h 24"/>
                  <a:gd name="T80" fmla="*/ 6 w 12"/>
                  <a:gd name="T81" fmla="*/ 21 h 24"/>
                  <a:gd name="T82" fmla="*/ 7 w 12"/>
                  <a:gd name="T83" fmla="*/ 20 h 24"/>
                  <a:gd name="T84" fmla="*/ 7 w 12"/>
                  <a:gd name="T85" fmla="*/ 23 h 24"/>
                  <a:gd name="T86" fmla="*/ 8 w 12"/>
                  <a:gd name="T87" fmla="*/ 24 h 24"/>
                  <a:gd name="T88" fmla="*/ 9 w 12"/>
                  <a:gd name="T89" fmla="*/ 23 h 24"/>
                  <a:gd name="T90" fmla="*/ 9 w 12"/>
                  <a:gd name="T91" fmla="*/ 20 h 24"/>
                  <a:gd name="T92" fmla="*/ 10 w 12"/>
                  <a:gd name="T93" fmla="*/ 19 h 24"/>
                  <a:gd name="T94" fmla="*/ 11 w 12"/>
                  <a:gd name="T95" fmla="*/ 18 h 24"/>
                  <a:gd name="T96" fmla="*/ 12 w 12"/>
                  <a:gd name="T97" fmla="*/ 15 h 24"/>
                  <a:gd name="T98" fmla="*/ 11 w 12"/>
                  <a:gd name="T99" fmla="*/ 12 h 24"/>
                  <a:gd name="T100" fmla="*/ 8 w 12"/>
                  <a:gd name="T101" fmla="*/ 11 h 24"/>
                  <a:gd name="T102" fmla="*/ 7 w 12"/>
                  <a:gd name="T103" fmla="*/ 17 h 24"/>
                  <a:gd name="T104" fmla="*/ 5 w 12"/>
                  <a:gd name="T105" fmla="*/ 18 h 24"/>
                  <a:gd name="T106" fmla="*/ 5 w 12"/>
                  <a:gd name="T107" fmla="*/ 13 h 24"/>
                  <a:gd name="T108" fmla="*/ 7 w 12"/>
                  <a:gd name="T109" fmla="*/ 14 h 24"/>
                  <a:gd name="T110" fmla="*/ 7 w 12"/>
                  <a:gd name="T111" fmla="*/ 17 h 24"/>
                  <a:gd name="T112" fmla="*/ 7 w 12"/>
                  <a:gd name="T113" fmla="*/ 10 h 24"/>
                  <a:gd name="T114" fmla="*/ 5 w 12"/>
                  <a:gd name="T115" fmla="*/ 9 h 24"/>
                  <a:gd name="T116" fmla="*/ 5 w 12"/>
                  <a:gd name="T117" fmla="*/ 6 h 24"/>
                  <a:gd name="T118" fmla="*/ 7 w 12"/>
                  <a:gd name="T119" fmla="*/ 6 h 24"/>
                  <a:gd name="T120" fmla="*/ 7 w 12"/>
                  <a:gd name="T121" fmla="*/ 10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 h="24">
                    <a:moveTo>
                      <a:pt x="8" y="11"/>
                    </a:moveTo>
                    <a:cubicBezTo>
                      <a:pt x="8" y="6"/>
                      <a:pt x="8" y="6"/>
                      <a:pt x="8" y="6"/>
                    </a:cubicBezTo>
                    <a:cubicBezTo>
                      <a:pt x="8" y="6"/>
                      <a:pt x="9" y="6"/>
                      <a:pt x="9" y="6"/>
                    </a:cubicBezTo>
                    <a:cubicBezTo>
                      <a:pt x="9" y="6"/>
                      <a:pt x="10" y="6"/>
                      <a:pt x="10" y="6"/>
                    </a:cubicBezTo>
                    <a:cubicBezTo>
                      <a:pt x="10" y="6"/>
                      <a:pt x="10" y="6"/>
                      <a:pt x="11" y="6"/>
                    </a:cubicBezTo>
                    <a:cubicBezTo>
                      <a:pt x="11" y="5"/>
                      <a:pt x="11" y="5"/>
                      <a:pt x="11" y="5"/>
                    </a:cubicBezTo>
                    <a:cubicBezTo>
                      <a:pt x="11" y="4"/>
                      <a:pt x="11" y="4"/>
                      <a:pt x="11" y="4"/>
                    </a:cubicBezTo>
                    <a:cubicBezTo>
                      <a:pt x="11" y="4"/>
                      <a:pt x="11" y="3"/>
                      <a:pt x="11" y="3"/>
                    </a:cubicBezTo>
                    <a:cubicBezTo>
                      <a:pt x="11" y="3"/>
                      <a:pt x="10" y="3"/>
                      <a:pt x="10" y="3"/>
                    </a:cubicBezTo>
                    <a:cubicBezTo>
                      <a:pt x="10" y="3"/>
                      <a:pt x="10" y="3"/>
                      <a:pt x="9" y="3"/>
                    </a:cubicBezTo>
                    <a:cubicBezTo>
                      <a:pt x="9" y="3"/>
                      <a:pt x="9" y="3"/>
                      <a:pt x="8" y="3"/>
                    </a:cubicBezTo>
                    <a:cubicBezTo>
                      <a:pt x="8" y="1"/>
                      <a:pt x="8" y="1"/>
                      <a:pt x="8" y="1"/>
                    </a:cubicBezTo>
                    <a:cubicBezTo>
                      <a:pt x="8" y="0"/>
                      <a:pt x="8" y="0"/>
                      <a:pt x="7" y="0"/>
                    </a:cubicBezTo>
                    <a:cubicBezTo>
                      <a:pt x="7" y="0"/>
                      <a:pt x="7" y="0"/>
                      <a:pt x="7" y="1"/>
                    </a:cubicBezTo>
                    <a:cubicBezTo>
                      <a:pt x="7" y="3"/>
                      <a:pt x="7" y="3"/>
                      <a:pt x="7" y="3"/>
                    </a:cubicBezTo>
                    <a:cubicBezTo>
                      <a:pt x="7" y="3"/>
                      <a:pt x="7" y="3"/>
                      <a:pt x="7" y="3"/>
                    </a:cubicBezTo>
                    <a:cubicBezTo>
                      <a:pt x="6" y="3"/>
                      <a:pt x="6" y="3"/>
                      <a:pt x="5" y="3"/>
                    </a:cubicBezTo>
                    <a:cubicBezTo>
                      <a:pt x="5" y="1"/>
                      <a:pt x="5" y="1"/>
                      <a:pt x="5" y="1"/>
                    </a:cubicBezTo>
                    <a:cubicBezTo>
                      <a:pt x="5" y="0"/>
                      <a:pt x="5" y="0"/>
                      <a:pt x="4" y="0"/>
                    </a:cubicBezTo>
                    <a:cubicBezTo>
                      <a:pt x="4" y="0"/>
                      <a:pt x="4" y="0"/>
                      <a:pt x="4" y="1"/>
                    </a:cubicBezTo>
                    <a:cubicBezTo>
                      <a:pt x="4" y="3"/>
                      <a:pt x="4" y="3"/>
                      <a:pt x="4" y="3"/>
                    </a:cubicBezTo>
                    <a:cubicBezTo>
                      <a:pt x="3" y="4"/>
                      <a:pt x="2" y="4"/>
                      <a:pt x="2" y="4"/>
                    </a:cubicBezTo>
                    <a:cubicBezTo>
                      <a:pt x="1" y="5"/>
                      <a:pt x="1" y="5"/>
                      <a:pt x="1" y="6"/>
                    </a:cubicBezTo>
                    <a:cubicBezTo>
                      <a:pt x="1" y="6"/>
                      <a:pt x="0" y="7"/>
                      <a:pt x="0" y="8"/>
                    </a:cubicBezTo>
                    <a:cubicBezTo>
                      <a:pt x="0" y="8"/>
                      <a:pt x="1" y="9"/>
                      <a:pt x="1" y="10"/>
                    </a:cubicBezTo>
                    <a:cubicBezTo>
                      <a:pt x="1" y="10"/>
                      <a:pt x="1" y="11"/>
                      <a:pt x="2" y="11"/>
                    </a:cubicBezTo>
                    <a:cubicBezTo>
                      <a:pt x="2" y="11"/>
                      <a:pt x="3" y="12"/>
                      <a:pt x="3" y="12"/>
                    </a:cubicBezTo>
                    <a:cubicBezTo>
                      <a:pt x="4" y="12"/>
                      <a:pt x="4" y="12"/>
                      <a:pt x="4" y="12"/>
                    </a:cubicBezTo>
                    <a:cubicBezTo>
                      <a:pt x="4" y="18"/>
                      <a:pt x="4" y="18"/>
                      <a:pt x="4" y="18"/>
                    </a:cubicBezTo>
                    <a:cubicBezTo>
                      <a:pt x="3" y="18"/>
                      <a:pt x="3" y="18"/>
                      <a:pt x="3" y="17"/>
                    </a:cubicBezTo>
                    <a:cubicBezTo>
                      <a:pt x="2" y="17"/>
                      <a:pt x="1" y="17"/>
                      <a:pt x="1" y="17"/>
                    </a:cubicBezTo>
                    <a:cubicBezTo>
                      <a:pt x="1" y="17"/>
                      <a:pt x="1" y="17"/>
                      <a:pt x="0" y="17"/>
                    </a:cubicBezTo>
                    <a:cubicBezTo>
                      <a:pt x="0" y="18"/>
                      <a:pt x="0" y="18"/>
                      <a:pt x="0" y="18"/>
                    </a:cubicBezTo>
                    <a:cubicBezTo>
                      <a:pt x="0" y="19"/>
                      <a:pt x="0" y="19"/>
                      <a:pt x="0" y="19"/>
                    </a:cubicBezTo>
                    <a:cubicBezTo>
                      <a:pt x="0" y="19"/>
                      <a:pt x="0" y="20"/>
                      <a:pt x="0" y="20"/>
                    </a:cubicBezTo>
                    <a:cubicBezTo>
                      <a:pt x="1" y="20"/>
                      <a:pt x="1" y="20"/>
                      <a:pt x="2" y="20"/>
                    </a:cubicBezTo>
                    <a:cubicBezTo>
                      <a:pt x="3" y="20"/>
                      <a:pt x="3" y="21"/>
                      <a:pt x="4" y="21"/>
                    </a:cubicBezTo>
                    <a:cubicBezTo>
                      <a:pt x="4" y="23"/>
                      <a:pt x="4" y="23"/>
                      <a:pt x="4" y="23"/>
                    </a:cubicBezTo>
                    <a:cubicBezTo>
                      <a:pt x="4" y="24"/>
                      <a:pt x="4" y="24"/>
                      <a:pt x="5" y="24"/>
                    </a:cubicBezTo>
                    <a:cubicBezTo>
                      <a:pt x="5" y="24"/>
                      <a:pt x="6" y="24"/>
                      <a:pt x="6" y="23"/>
                    </a:cubicBezTo>
                    <a:cubicBezTo>
                      <a:pt x="6" y="21"/>
                      <a:pt x="6" y="21"/>
                      <a:pt x="6" y="21"/>
                    </a:cubicBezTo>
                    <a:cubicBezTo>
                      <a:pt x="6" y="21"/>
                      <a:pt x="7" y="21"/>
                      <a:pt x="7" y="20"/>
                    </a:cubicBezTo>
                    <a:cubicBezTo>
                      <a:pt x="7" y="23"/>
                      <a:pt x="7" y="23"/>
                      <a:pt x="7" y="23"/>
                    </a:cubicBezTo>
                    <a:cubicBezTo>
                      <a:pt x="7" y="24"/>
                      <a:pt x="8" y="24"/>
                      <a:pt x="8" y="24"/>
                    </a:cubicBezTo>
                    <a:cubicBezTo>
                      <a:pt x="8" y="24"/>
                      <a:pt x="9" y="24"/>
                      <a:pt x="9" y="23"/>
                    </a:cubicBezTo>
                    <a:cubicBezTo>
                      <a:pt x="9" y="20"/>
                      <a:pt x="9" y="20"/>
                      <a:pt x="9" y="20"/>
                    </a:cubicBezTo>
                    <a:cubicBezTo>
                      <a:pt x="9" y="20"/>
                      <a:pt x="10" y="20"/>
                      <a:pt x="10" y="19"/>
                    </a:cubicBezTo>
                    <a:cubicBezTo>
                      <a:pt x="11" y="19"/>
                      <a:pt x="11" y="19"/>
                      <a:pt x="11" y="18"/>
                    </a:cubicBezTo>
                    <a:cubicBezTo>
                      <a:pt x="12" y="17"/>
                      <a:pt x="12" y="16"/>
                      <a:pt x="12" y="15"/>
                    </a:cubicBezTo>
                    <a:cubicBezTo>
                      <a:pt x="12" y="14"/>
                      <a:pt x="12" y="13"/>
                      <a:pt x="11" y="12"/>
                    </a:cubicBezTo>
                    <a:cubicBezTo>
                      <a:pt x="10" y="12"/>
                      <a:pt x="9" y="11"/>
                      <a:pt x="8" y="11"/>
                    </a:cubicBezTo>
                    <a:close/>
                    <a:moveTo>
                      <a:pt x="7" y="17"/>
                    </a:moveTo>
                    <a:cubicBezTo>
                      <a:pt x="7" y="18"/>
                      <a:pt x="6" y="18"/>
                      <a:pt x="5" y="18"/>
                    </a:cubicBezTo>
                    <a:cubicBezTo>
                      <a:pt x="5" y="13"/>
                      <a:pt x="5" y="13"/>
                      <a:pt x="5" y="13"/>
                    </a:cubicBezTo>
                    <a:cubicBezTo>
                      <a:pt x="6" y="13"/>
                      <a:pt x="7" y="13"/>
                      <a:pt x="7" y="14"/>
                    </a:cubicBezTo>
                    <a:lnTo>
                      <a:pt x="7" y="17"/>
                    </a:lnTo>
                    <a:close/>
                    <a:moveTo>
                      <a:pt x="7" y="10"/>
                    </a:moveTo>
                    <a:cubicBezTo>
                      <a:pt x="6" y="10"/>
                      <a:pt x="6" y="10"/>
                      <a:pt x="5" y="9"/>
                    </a:cubicBezTo>
                    <a:cubicBezTo>
                      <a:pt x="5" y="6"/>
                      <a:pt x="5" y="6"/>
                      <a:pt x="5" y="6"/>
                    </a:cubicBezTo>
                    <a:cubicBezTo>
                      <a:pt x="6" y="6"/>
                      <a:pt x="6" y="6"/>
                      <a:pt x="7" y="6"/>
                    </a:cubicBezTo>
                    <a:lnTo>
                      <a:pt x="7" y="10"/>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73" name="Freeform 525"/>
              <p:cNvSpPr>
                <a:spLocks noEditPoints="1"/>
              </p:cNvSpPr>
              <p:nvPr/>
            </p:nvSpPr>
            <p:spPr bwMode="auto">
              <a:xfrm>
                <a:off x="3926" y="2968"/>
                <a:ext cx="90" cy="89"/>
              </a:xfrm>
              <a:custGeom>
                <a:gdLst>
                  <a:gd name="T0" fmla="*/ 22 w 46"/>
                  <a:gd name="T1" fmla="*/ 1 h 46"/>
                  <a:gd name="T2" fmla="*/ 0 w 46"/>
                  <a:gd name="T3" fmla="*/ 24 h 46"/>
                  <a:gd name="T4" fmla="*/ 23 w 46"/>
                  <a:gd name="T5" fmla="*/ 46 h 46"/>
                  <a:gd name="T6" fmla="*/ 45 w 46"/>
                  <a:gd name="T7" fmla="*/ 23 h 46"/>
                  <a:gd name="T8" fmla="*/ 22 w 46"/>
                  <a:gd name="T9" fmla="*/ 1 h 46"/>
                  <a:gd name="T10" fmla="*/ 23 w 46"/>
                  <a:gd name="T11" fmla="*/ 42 h 46"/>
                  <a:gd name="T12" fmla="*/ 4 w 46"/>
                  <a:gd name="T13" fmla="*/ 24 h 46"/>
                  <a:gd name="T14" fmla="*/ 22 w 46"/>
                  <a:gd name="T15" fmla="*/ 5 h 46"/>
                  <a:gd name="T16" fmla="*/ 41 w 46"/>
                  <a:gd name="T17" fmla="*/ 23 h 46"/>
                  <a:gd name="T18" fmla="*/ 23 w 46"/>
                  <a:gd name="T19" fmla="*/ 42 h 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6" h="46">
                    <a:moveTo>
                      <a:pt x="22" y="1"/>
                    </a:moveTo>
                    <a:cubicBezTo>
                      <a:pt x="10" y="1"/>
                      <a:pt x="0" y="11"/>
                      <a:pt x="0" y="24"/>
                    </a:cubicBezTo>
                    <a:cubicBezTo>
                      <a:pt x="0" y="36"/>
                      <a:pt x="11" y="46"/>
                      <a:pt x="23" y="46"/>
                    </a:cubicBezTo>
                    <a:cubicBezTo>
                      <a:pt x="36" y="46"/>
                      <a:pt x="46" y="35"/>
                      <a:pt x="45" y="23"/>
                    </a:cubicBezTo>
                    <a:cubicBezTo>
                      <a:pt x="45" y="10"/>
                      <a:pt x="35" y="0"/>
                      <a:pt x="22" y="1"/>
                    </a:cubicBezTo>
                    <a:close/>
                    <a:moveTo>
                      <a:pt x="23" y="42"/>
                    </a:moveTo>
                    <a:cubicBezTo>
                      <a:pt x="13" y="42"/>
                      <a:pt x="5" y="34"/>
                      <a:pt x="4" y="24"/>
                    </a:cubicBezTo>
                    <a:cubicBezTo>
                      <a:pt x="4" y="14"/>
                      <a:pt x="12" y="5"/>
                      <a:pt x="22" y="5"/>
                    </a:cubicBezTo>
                    <a:cubicBezTo>
                      <a:pt x="32" y="5"/>
                      <a:pt x="41" y="13"/>
                      <a:pt x="41" y="23"/>
                    </a:cubicBezTo>
                    <a:cubicBezTo>
                      <a:pt x="41" y="33"/>
                      <a:pt x="33" y="41"/>
                      <a:pt x="23" y="4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74" name="Freeform 526"/>
              <p:cNvSpPr>
                <a:spLocks noEditPoints="1"/>
              </p:cNvSpPr>
              <p:nvPr/>
            </p:nvSpPr>
            <p:spPr bwMode="auto">
              <a:xfrm>
                <a:off x="3957" y="2983"/>
                <a:ext cx="28" cy="61"/>
              </a:xfrm>
              <a:custGeom>
                <a:gdLst>
                  <a:gd name="T0" fmla="*/ 10 w 14"/>
                  <a:gd name="T1" fmla="*/ 14 h 31"/>
                  <a:gd name="T2" fmla="*/ 10 w 14"/>
                  <a:gd name="T3" fmla="*/ 8 h 31"/>
                  <a:gd name="T4" fmla="*/ 10 w 14"/>
                  <a:gd name="T5" fmla="*/ 8 h 31"/>
                  <a:gd name="T6" fmla="*/ 12 w 14"/>
                  <a:gd name="T7" fmla="*/ 8 h 31"/>
                  <a:gd name="T8" fmla="*/ 13 w 14"/>
                  <a:gd name="T9" fmla="*/ 8 h 31"/>
                  <a:gd name="T10" fmla="*/ 13 w 14"/>
                  <a:gd name="T11" fmla="*/ 6 h 31"/>
                  <a:gd name="T12" fmla="*/ 13 w 14"/>
                  <a:gd name="T13" fmla="*/ 5 h 31"/>
                  <a:gd name="T14" fmla="*/ 13 w 14"/>
                  <a:gd name="T15" fmla="*/ 5 h 31"/>
                  <a:gd name="T16" fmla="*/ 12 w 14"/>
                  <a:gd name="T17" fmla="*/ 4 h 31"/>
                  <a:gd name="T18" fmla="*/ 11 w 14"/>
                  <a:gd name="T19" fmla="*/ 4 h 31"/>
                  <a:gd name="T20" fmla="*/ 10 w 14"/>
                  <a:gd name="T21" fmla="*/ 4 h 31"/>
                  <a:gd name="T22" fmla="*/ 10 w 14"/>
                  <a:gd name="T23" fmla="*/ 1 h 31"/>
                  <a:gd name="T24" fmla="*/ 9 w 14"/>
                  <a:gd name="T25" fmla="*/ 0 h 31"/>
                  <a:gd name="T26" fmla="*/ 8 w 14"/>
                  <a:gd name="T27" fmla="*/ 1 h 31"/>
                  <a:gd name="T28" fmla="*/ 8 w 14"/>
                  <a:gd name="T29" fmla="*/ 4 h 31"/>
                  <a:gd name="T30" fmla="*/ 8 w 14"/>
                  <a:gd name="T31" fmla="*/ 4 h 31"/>
                  <a:gd name="T32" fmla="*/ 6 w 14"/>
                  <a:gd name="T33" fmla="*/ 4 h 31"/>
                  <a:gd name="T34" fmla="*/ 6 w 14"/>
                  <a:gd name="T35" fmla="*/ 1 h 31"/>
                  <a:gd name="T36" fmla="*/ 5 w 14"/>
                  <a:gd name="T37" fmla="*/ 0 h 31"/>
                  <a:gd name="T38" fmla="*/ 4 w 14"/>
                  <a:gd name="T39" fmla="*/ 1 h 31"/>
                  <a:gd name="T40" fmla="*/ 4 w 14"/>
                  <a:gd name="T41" fmla="*/ 5 h 31"/>
                  <a:gd name="T42" fmla="*/ 2 w 14"/>
                  <a:gd name="T43" fmla="*/ 6 h 31"/>
                  <a:gd name="T44" fmla="*/ 0 w 14"/>
                  <a:gd name="T45" fmla="*/ 8 h 31"/>
                  <a:gd name="T46" fmla="*/ 0 w 14"/>
                  <a:gd name="T47" fmla="*/ 10 h 31"/>
                  <a:gd name="T48" fmla="*/ 1 w 14"/>
                  <a:gd name="T49" fmla="*/ 12 h 31"/>
                  <a:gd name="T50" fmla="*/ 2 w 14"/>
                  <a:gd name="T51" fmla="*/ 14 h 31"/>
                  <a:gd name="T52" fmla="*/ 4 w 14"/>
                  <a:gd name="T53" fmla="*/ 16 h 31"/>
                  <a:gd name="T54" fmla="*/ 4 w 14"/>
                  <a:gd name="T55" fmla="*/ 16 h 31"/>
                  <a:gd name="T56" fmla="*/ 4 w 14"/>
                  <a:gd name="T57" fmla="*/ 23 h 31"/>
                  <a:gd name="T58" fmla="*/ 3 w 14"/>
                  <a:gd name="T59" fmla="*/ 22 h 31"/>
                  <a:gd name="T60" fmla="*/ 0 w 14"/>
                  <a:gd name="T61" fmla="*/ 22 h 31"/>
                  <a:gd name="T62" fmla="*/ 0 w 14"/>
                  <a:gd name="T63" fmla="*/ 22 h 31"/>
                  <a:gd name="T64" fmla="*/ 0 w 14"/>
                  <a:gd name="T65" fmla="*/ 23 h 31"/>
                  <a:gd name="T66" fmla="*/ 0 w 14"/>
                  <a:gd name="T67" fmla="*/ 24 h 31"/>
                  <a:gd name="T68" fmla="*/ 0 w 14"/>
                  <a:gd name="T69" fmla="*/ 25 h 31"/>
                  <a:gd name="T70" fmla="*/ 2 w 14"/>
                  <a:gd name="T71" fmla="*/ 26 h 31"/>
                  <a:gd name="T72" fmla="*/ 4 w 14"/>
                  <a:gd name="T73" fmla="*/ 26 h 31"/>
                  <a:gd name="T74" fmla="*/ 5 w 14"/>
                  <a:gd name="T75" fmla="*/ 30 h 31"/>
                  <a:gd name="T76" fmla="*/ 6 w 14"/>
                  <a:gd name="T77" fmla="*/ 31 h 31"/>
                  <a:gd name="T78" fmla="*/ 6 w 14"/>
                  <a:gd name="T79" fmla="*/ 30 h 31"/>
                  <a:gd name="T80" fmla="*/ 6 w 14"/>
                  <a:gd name="T81" fmla="*/ 26 h 31"/>
                  <a:gd name="T82" fmla="*/ 8 w 14"/>
                  <a:gd name="T83" fmla="*/ 26 h 31"/>
                  <a:gd name="T84" fmla="*/ 8 w 14"/>
                  <a:gd name="T85" fmla="*/ 30 h 31"/>
                  <a:gd name="T86" fmla="*/ 9 w 14"/>
                  <a:gd name="T87" fmla="*/ 31 h 31"/>
                  <a:gd name="T88" fmla="*/ 10 w 14"/>
                  <a:gd name="T89" fmla="*/ 30 h 31"/>
                  <a:gd name="T90" fmla="*/ 10 w 14"/>
                  <a:gd name="T91" fmla="*/ 26 h 31"/>
                  <a:gd name="T92" fmla="*/ 12 w 14"/>
                  <a:gd name="T93" fmla="*/ 25 h 31"/>
                  <a:gd name="T94" fmla="*/ 14 w 14"/>
                  <a:gd name="T95" fmla="*/ 23 h 31"/>
                  <a:gd name="T96" fmla="*/ 14 w 14"/>
                  <a:gd name="T97" fmla="*/ 20 h 31"/>
                  <a:gd name="T98" fmla="*/ 13 w 14"/>
                  <a:gd name="T99" fmla="*/ 16 h 31"/>
                  <a:gd name="T100" fmla="*/ 10 w 14"/>
                  <a:gd name="T101" fmla="*/ 14 h 31"/>
                  <a:gd name="T102" fmla="*/ 8 w 14"/>
                  <a:gd name="T103" fmla="*/ 22 h 31"/>
                  <a:gd name="T104" fmla="*/ 6 w 14"/>
                  <a:gd name="T105" fmla="*/ 23 h 31"/>
                  <a:gd name="T106" fmla="*/ 6 w 14"/>
                  <a:gd name="T107" fmla="*/ 17 h 31"/>
                  <a:gd name="T108" fmla="*/ 8 w 14"/>
                  <a:gd name="T109" fmla="*/ 17 h 31"/>
                  <a:gd name="T110" fmla="*/ 8 w 14"/>
                  <a:gd name="T111" fmla="*/ 22 h 31"/>
                  <a:gd name="T112" fmla="*/ 8 w 14"/>
                  <a:gd name="T113" fmla="*/ 13 h 31"/>
                  <a:gd name="T114" fmla="*/ 6 w 14"/>
                  <a:gd name="T115" fmla="*/ 12 h 31"/>
                  <a:gd name="T116" fmla="*/ 6 w 14"/>
                  <a:gd name="T117" fmla="*/ 8 h 31"/>
                  <a:gd name="T118" fmla="*/ 8 w 14"/>
                  <a:gd name="T119" fmla="*/ 7 h 31"/>
                  <a:gd name="T120" fmla="*/ 8 w 14"/>
                  <a:gd name="T121" fmla="*/ 13 h 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4" h="31">
                    <a:moveTo>
                      <a:pt x="10" y="14"/>
                    </a:moveTo>
                    <a:cubicBezTo>
                      <a:pt x="10" y="8"/>
                      <a:pt x="10" y="8"/>
                      <a:pt x="10" y="8"/>
                    </a:cubicBezTo>
                    <a:cubicBezTo>
                      <a:pt x="10" y="8"/>
                      <a:pt x="10" y="8"/>
                      <a:pt x="10" y="8"/>
                    </a:cubicBezTo>
                    <a:cubicBezTo>
                      <a:pt x="11" y="8"/>
                      <a:pt x="12" y="8"/>
                      <a:pt x="12" y="8"/>
                    </a:cubicBezTo>
                    <a:cubicBezTo>
                      <a:pt x="12" y="8"/>
                      <a:pt x="12" y="8"/>
                      <a:pt x="13" y="8"/>
                    </a:cubicBezTo>
                    <a:cubicBezTo>
                      <a:pt x="13" y="7"/>
                      <a:pt x="13" y="7"/>
                      <a:pt x="13" y="6"/>
                    </a:cubicBezTo>
                    <a:cubicBezTo>
                      <a:pt x="13" y="6"/>
                      <a:pt x="13" y="6"/>
                      <a:pt x="13" y="5"/>
                    </a:cubicBezTo>
                    <a:cubicBezTo>
                      <a:pt x="13" y="5"/>
                      <a:pt x="13" y="5"/>
                      <a:pt x="13" y="5"/>
                    </a:cubicBezTo>
                    <a:cubicBezTo>
                      <a:pt x="13" y="5"/>
                      <a:pt x="12" y="4"/>
                      <a:pt x="12" y="4"/>
                    </a:cubicBezTo>
                    <a:cubicBezTo>
                      <a:pt x="12" y="4"/>
                      <a:pt x="12" y="4"/>
                      <a:pt x="11" y="4"/>
                    </a:cubicBezTo>
                    <a:cubicBezTo>
                      <a:pt x="11" y="4"/>
                      <a:pt x="10" y="4"/>
                      <a:pt x="10" y="4"/>
                    </a:cubicBezTo>
                    <a:cubicBezTo>
                      <a:pt x="10" y="1"/>
                      <a:pt x="10" y="1"/>
                      <a:pt x="10" y="1"/>
                    </a:cubicBezTo>
                    <a:cubicBezTo>
                      <a:pt x="10" y="1"/>
                      <a:pt x="9" y="0"/>
                      <a:pt x="9" y="0"/>
                    </a:cubicBezTo>
                    <a:cubicBezTo>
                      <a:pt x="8" y="0"/>
                      <a:pt x="8" y="1"/>
                      <a:pt x="8" y="1"/>
                    </a:cubicBezTo>
                    <a:cubicBezTo>
                      <a:pt x="8" y="4"/>
                      <a:pt x="8" y="4"/>
                      <a:pt x="8" y="4"/>
                    </a:cubicBezTo>
                    <a:cubicBezTo>
                      <a:pt x="8" y="4"/>
                      <a:pt x="8" y="4"/>
                      <a:pt x="8" y="4"/>
                    </a:cubicBezTo>
                    <a:cubicBezTo>
                      <a:pt x="7" y="4"/>
                      <a:pt x="6" y="4"/>
                      <a:pt x="6" y="4"/>
                    </a:cubicBezTo>
                    <a:cubicBezTo>
                      <a:pt x="6" y="1"/>
                      <a:pt x="6" y="1"/>
                      <a:pt x="6" y="1"/>
                    </a:cubicBezTo>
                    <a:cubicBezTo>
                      <a:pt x="6" y="1"/>
                      <a:pt x="5" y="0"/>
                      <a:pt x="5" y="0"/>
                    </a:cubicBezTo>
                    <a:cubicBezTo>
                      <a:pt x="4" y="0"/>
                      <a:pt x="4" y="1"/>
                      <a:pt x="4" y="1"/>
                    </a:cubicBezTo>
                    <a:cubicBezTo>
                      <a:pt x="4" y="5"/>
                      <a:pt x="4" y="5"/>
                      <a:pt x="4" y="5"/>
                    </a:cubicBezTo>
                    <a:cubicBezTo>
                      <a:pt x="3" y="5"/>
                      <a:pt x="2" y="5"/>
                      <a:pt x="2" y="6"/>
                    </a:cubicBezTo>
                    <a:cubicBezTo>
                      <a:pt x="1" y="6"/>
                      <a:pt x="1" y="7"/>
                      <a:pt x="0" y="8"/>
                    </a:cubicBezTo>
                    <a:cubicBezTo>
                      <a:pt x="0" y="8"/>
                      <a:pt x="0" y="9"/>
                      <a:pt x="0" y="10"/>
                    </a:cubicBezTo>
                    <a:cubicBezTo>
                      <a:pt x="0" y="11"/>
                      <a:pt x="0" y="12"/>
                      <a:pt x="1" y="12"/>
                    </a:cubicBezTo>
                    <a:cubicBezTo>
                      <a:pt x="1" y="13"/>
                      <a:pt x="1" y="14"/>
                      <a:pt x="2" y="14"/>
                    </a:cubicBezTo>
                    <a:cubicBezTo>
                      <a:pt x="2" y="15"/>
                      <a:pt x="3" y="15"/>
                      <a:pt x="4" y="16"/>
                    </a:cubicBezTo>
                    <a:cubicBezTo>
                      <a:pt x="4" y="16"/>
                      <a:pt x="4" y="16"/>
                      <a:pt x="4" y="16"/>
                    </a:cubicBezTo>
                    <a:cubicBezTo>
                      <a:pt x="4" y="23"/>
                      <a:pt x="4" y="23"/>
                      <a:pt x="4" y="23"/>
                    </a:cubicBezTo>
                    <a:cubicBezTo>
                      <a:pt x="4" y="23"/>
                      <a:pt x="3" y="22"/>
                      <a:pt x="3" y="22"/>
                    </a:cubicBezTo>
                    <a:cubicBezTo>
                      <a:pt x="2" y="22"/>
                      <a:pt x="1" y="22"/>
                      <a:pt x="0" y="22"/>
                    </a:cubicBezTo>
                    <a:cubicBezTo>
                      <a:pt x="0" y="22"/>
                      <a:pt x="0" y="22"/>
                      <a:pt x="0" y="22"/>
                    </a:cubicBezTo>
                    <a:cubicBezTo>
                      <a:pt x="0" y="22"/>
                      <a:pt x="0" y="23"/>
                      <a:pt x="0" y="23"/>
                    </a:cubicBezTo>
                    <a:cubicBezTo>
                      <a:pt x="0" y="24"/>
                      <a:pt x="0" y="24"/>
                      <a:pt x="0" y="24"/>
                    </a:cubicBezTo>
                    <a:cubicBezTo>
                      <a:pt x="0" y="25"/>
                      <a:pt x="0" y="25"/>
                      <a:pt x="0" y="25"/>
                    </a:cubicBezTo>
                    <a:cubicBezTo>
                      <a:pt x="0" y="25"/>
                      <a:pt x="1" y="26"/>
                      <a:pt x="2" y="26"/>
                    </a:cubicBezTo>
                    <a:cubicBezTo>
                      <a:pt x="3" y="26"/>
                      <a:pt x="4" y="26"/>
                      <a:pt x="4" y="26"/>
                    </a:cubicBezTo>
                    <a:cubicBezTo>
                      <a:pt x="5" y="30"/>
                      <a:pt x="5" y="30"/>
                      <a:pt x="5" y="30"/>
                    </a:cubicBezTo>
                    <a:cubicBezTo>
                      <a:pt x="5" y="30"/>
                      <a:pt x="5" y="31"/>
                      <a:pt x="6" y="31"/>
                    </a:cubicBezTo>
                    <a:cubicBezTo>
                      <a:pt x="6" y="31"/>
                      <a:pt x="6" y="30"/>
                      <a:pt x="6" y="30"/>
                    </a:cubicBezTo>
                    <a:cubicBezTo>
                      <a:pt x="6" y="26"/>
                      <a:pt x="6" y="26"/>
                      <a:pt x="6" y="26"/>
                    </a:cubicBezTo>
                    <a:cubicBezTo>
                      <a:pt x="7" y="26"/>
                      <a:pt x="8" y="26"/>
                      <a:pt x="8" y="26"/>
                    </a:cubicBezTo>
                    <a:cubicBezTo>
                      <a:pt x="8" y="30"/>
                      <a:pt x="8" y="30"/>
                      <a:pt x="8" y="30"/>
                    </a:cubicBezTo>
                    <a:cubicBezTo>
                      <a:pt x="8" y="30"/>
                      <a:pt x="9" y="31"/>
                      <a:pt x="9" y="31"/>
                    </a:cubicBezTo>
                    <a:cubicBezTo>
                      <a:pt x="10" y="31"/>
                      <a:pt x="10" y="30"/>
                      <a:pt x="10" y="30"/>
                    </a:cubicBezTo>
                    <a:cubicBezTo>
                      <a:pt x="10" y="26"/>
                      <a:pt x="10" y="26"/>
                      <a:pt x="10" y="26"/>
                    </a:cubicBezTo>
                    <a:cubicBezTo>
                      <a:pt x="11" y="25"/>
                      <a:pt x="11" y="25"/>
                      <a:pt x="12" y="25"/>
                    </a:cubicBezTo>
                    <a:cubicBezTo>
                      <a:pt x="13" y="24"/>
                      <a:pt x="13" y="24"/>
                      <a:pt x="14" y="23"/>
                    </a:cubicBezTo>
                    <a:cubicBezTo>
                      <a:pt x="14" y="22"/>
                      <a:pt x="14" y="21"/>
                      <a:pt x="14" y="20"/>
                    </a:cubicBezTo>
                    <a:cubicBezTo>
                      <a:pt x="14" y="18"/>
                      <a:pt x="14" y="17"/>
                      <a:pt x="13" y="16"/>
                    </a:cubicBezTo>
                    <a:cubicBezTo>
                      <a:pt x="12" y="15"/>
                      <a:pt x="11" y="14"/>
                      <a:pt x="10" y="14"/>
                    </a:cubicBezTo>
                    <a:close/>
                    <a:moveTo>
                      <a:pt x="8" y="22"/>
                    </a:moveTo>
                    <a:cubicBezTo>
                      <a:pt x="8" y="22"/>
                      <a:pt x="7" y="23"/>
                      <a:pt x="6" y="23"/>
                    </a:cubicBezTo>
                    <a:cubicBezTo>
                      <a:pt x="6" y="17"/>
                      <a:pt x="6" y="17"/>
                      <a:pt x="6" y="17"/>
                    </a:cubicBezTo>
                    <a:cubicBezTo>
                      <a:pt x="7" y="17"/>
                      <a:pt x="8" y="17"/>
                      <a:pt x="8" y="17"/>
                    </a:cubicBezTo>
                    <a:lnTo>
                      <a:pt x="8" y="22"/>
                    </a:lnTo>
                    <a:close/>
                    <a:moveTo>
                      <a:pt x="8" y="13"/>
                    </a:moveTo>
                    <a:cubicBezTo>
                      <a:pt x="7" y="13"/>
                      <a:pt x="7" y="12"/>
                      <a:pt x="6" y="12"/>
                    </a:cubicBezTo>
                    <a:cubicBezTo>
                      <a:pt x="6" y="8"/>
                      <a:pt x="6" y="8"/>
                      <a:pt x="6" y="8"/>
                    </a:cubicBezTo>
                    <a:cubicBezTo>
                      <a:pt x="7" y="8"/>
                      <a:pt x="7" y="7"/>
                      <a:pt x="8" y="7"/>
                    </a:cubicBezTo>
                    <a:lnTo>
                      <a:pt x="8" y="13"/>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75" name="Freeform 527"/>
              <p:cNvSpPr>
                <a:spLocks noEditPoints="1"/>
              </p:cNvSpPr>
              <p:nvPr/>
            </p:nvSpPr>
            <p:spPr bwMode="auto">
              <a:xfrm>
                <a:off x="4647" y="3054"/>
                <a:ext cx="102" cy="99"/>
              </a:xfrm>
              <a:custGeom>
                <a:gdLst>
                  <a:gd name="T0" fmla="*/ 26 w 52"/>
                  <a:gd name="T1" fmla="*/ 0 h 51"/>
                  <a:gd name="T2" fmla="*/ 1 w 52"/>
                  <a:gd name="T3" fmla="*/ 26 h 51"/>
                  <a:gd name="T4" fmla="*/ 27 w 52"/>
                  <a:gd name="T5" fmla="*/ 51 h 51"/>
                  <a:gd name="T6" fmla="*/ 52 w 52"/>
                  <a:gd name="T7" fmla="*/ 25 h 51"/>
                  <a:gd name="T8" fmla="*/ 26 w 52"/>
                  <a:gd name="T9" fmla="*/ 0 h 51"/>
                  <a:gd name="T10" fmla="*/ 27 w 52"/>
                  <a:gd name="T11" fmla="*/ 46 h 51"/>
                  <a:gd name="T12" fmla="*/ 6 w 52"/>
                  <a:gd name="T13" fmla="*/ 26 h 51"/>
                  <a:gd name="T14" fmla="*/ 26 w 52"/>
                  <a:gd name="T15" fmla="*/ 5 h 51"/>
                  <a:gd name="T16" fmla="*/ 47 w 52"/>
                  <a:gd name="T17" fmla="*/ 25 h 51"/>
                  <a:gd name="T18" fmla="*/ 27 w 52"/>
                  <a:gd name="T19" fmla="*/ 46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2" h="51">
                    <a:moveTo>
                      <a:pt x="26" y="0"/>
                    </a:moveTo>
                    <a:cubicBezTo>
                      <a:pt x="11" y="0"/>
                      <a:pt x="0" y="12"/>
                      <a:pt x="1" y="26"/>
                    </a:cubicBezTo>
                    <a:cubicBezTo>
                      <a:pt x="1" y="40"/>
                      <a:pt x="13" y="51"/>
                      <a:pt x="27" y="51"/>
                    </a:cubicBezTo>
                    <a:cubicBezTo>
                      <a:pt x="41" y="51"/>
                      <a:pt x="52" y="39"/>
                      <a:pt x="52" y="25"/>
                    </a:cubicBezTo>
                    <a:cubicBezTo>
                      <a:pt x="51" y="11"/>
                      <a:pt x="40" y="0"/>
                      <a:pt x="26" y="0"/>
                    </a:cubicBezTo>
                    <a:close/>
                    <a:moveTo>
                      <a:pt x="27" y="46"/>
                    </a:moveTo>
                    <a:cubicBezTo>
                      <a:pt x="15" y="46"/>
                      <a:pt x="6" y="37"/>
                      <a:pt x="6" y="26"/>
                    </a:cubicBezTo>
                    <a:cubicBezTo>
                      <a:pt x="5" y="15"/>
                      <a:pt x="14" y="5"/>
                      <a:pt x="26" y="5"/>
                    </a:cubicBezTo>
                    <a:cubicBezTo>
                      <a:pt x="37" y="5"/>
                      <a:pt x="46" y="14"/>
                      <a:pt x="47" y="25"/>
                    </a:cubicBezTo>
                    <a:cubicBezTo>
                      <a:pt x="47" y="36"/>
                      <a:pt x="38" y="46"/>
                      <a:pt x="27" y="46"/>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76" name="Freeform 528"/>
              <p:cNvSpPr>
                <a:spLocks noEditPoints="1"/>
              </p:cNvSpPr>
              <p:nvPr/>
            </p:nvSpPr>
            <p:spPr bwMode="auto">
              <a:xfrm>
                <a:off x="4683" y="3071"/>
                <a:ext cx="33" cy="67"/>
              </a:xfrm>
              <a:custGeom>
                <a:gdLst>
                  <a:gd name="T0" fmla="*/ 12 w 17"/>
                  <a:gd name="T1" fmla="*/ 15 h 34"/>
                  <a:gd name="T2" fmla="*/ 12 w 17"/>
                  <a:gd name="T3" fmla="*/ 8 h 34"/>
                  <a:gd name="T4" fmla="*/ 12 w 17"/>
                  <a:gd name="T5" fmla="*/ 8 h 34"/>
                  <a:gd name="T6" fmla="*/ 14 w 17"/>
                  <a:gd name="T7" fmla="*/ 8 h 34"/>
                  <a:gd name="T8" fmla="*/ 15 w 17"/>
                  <a:gd name="T9" fmla="*/ 8 h 34"/>
                  <a:gd name="T10" fmla="*/ 15 w 17"/>
                  <a:gd name="T11" fmla="*/ 7 h 34"/>
                  <a:gd name="T12" fmla="*/ 16 w 17"/>
                  <a:gd name="T13" fmla="*/ 5 h 34"/>
                  <a:gd name="T14" fmla="*/ 15 w 17"/>
                  <a:gd name="T15" fmla="*/ 4 h 34"/>
                  <a:gd name="T16" fmla="*/ 14 w 17"/>
                  <a:gd name="T17" fmla="*/ 4 h 34"/>
                  <a:gd name="T18" fmla="*/ 13 w 17"/>
                  <a:gd name="T19" fmla="*/ 4 h 34"/>
                  <a:gd name="T20" fmla="*/ 12 w 17"/>
                  <a:gd name="T21" fmla="*/ 4 h 34"/>
                  <a:gd name="T22" fmla="*/ 12 w 17"/>
                  <a:gd name="T23" fmla="*/ 1 h 34"/>
                  <a:gd name="T24" fmla="*/ 11 w 17"/>
                  <a:gd name="T25" fmla="*/ 0 h 34"/>
                  <a:gd name="T26" fmla="*/ 10 w 17"/>
                  <a:gd name="T27" fmla="*/ 1 h 34"/>
                  <a:gd name="T28" fmla="*/ 10 w 17"/>
                  <a:gd name="T29" fmla="*/ 4 h 34"/>
                  <a:gd name="T30" fmla="*/ 9 w 17"/>
                  <a:gd name="T31" fmla="*/ 4 h 34"/>
                  <a:gd name="T32" fmla="*/ 7 w 17"/>
                  <a:gd name="T33" fmla="*/ 4 h 34"/>
                  <a:gd name="T34" fmla="*/ 7 w 17"/>
                  <a:gd name="T35" fmla="*/ 1 h 34"/>
                  <a:gd name="T36" fmla="*/ 6 w 17"/>
                  <a:gd name="T37" fmla="*/ 0 h 34"/>
                  <a:gd name="T38" fmla="*/ 5 w 17"/>
                  <a:gd name="T39" fmla="*/ 1 h 34"/>
                  <a:gd name="T40" fmla="*/ 5 w 17"/>
                  <a:gd name="T41" fmla="*/ 5 h 34"/>
                  <a:gd name="T42" fmla="*/ 3 w 17"/>
                  <a:gd name="T43" fmla="*/ 6 h 34"/>
                  <a:gd name="T44" fmla="*/ 1 w 17"/>
                  <a:gd name="T45" fmla="*/ 8 h 34"/>
                  <a:gd name="T46" fmla="*/ 1 w 17"/>
                  <a:gd name="T47" fmla="*/ 10 h 34"/>
                  <a:gd name="T48" fmla="*/ 1 w 17"/>
                  <a:gd name="T49" fmla="*/ 13 h 34"/>
                  <a:gd name="T50" fmla="*/ 3 w 17"/>
                  <a:gd name="T51" fmla="*/ 15 h 34"/>
                  <a:gd name="T52" fmla="*/ 5 w 17"/>
                  <a:gd name="T53" fmla="*/ 17 h 34"/>
                  <a:gd name="T54" fmla="*/ 5 w 17"/>
                  <a:gd name="T55" fmla="*/ 17 h 34"/>
                  <a:gd name="T56" fmla="*/ 6 w 17"/>
                  <a:gd name="T57" fmla="*/ 25 h 34"/>
                  <a:gd name="T58" fmla="*/ 4 w 17"/>
                  <a:gd name="T59" fmla="*/ 24 h 34"/>
                  <a:gd name="T60" fmla="*/ 1 w 17"/>
                  <a:gd name="T61" fmla="*/ 24 h 34"/>
                  <a:gd name="T62" fmla="*/ 1 w 17"/>
                  <a:gd name="T63" fmla="*/ 24 h 34"/>
                  <a:gd name="T64" fmla="*/ 0 w 17"/>
                  <a:gd name="T65" fmla="*/ 25 h 34"/>
                  <a:gd name="T66" fmla="*/ 0 w 17"/>
                  <a:gd name="T67" fmla="*/ 27 h 34"/>
                  <a:gd name="T68" fmla="*/ 0 w 17"/>
                  <a:gd name="T69" fmla="*/ 28 h 34"/>
                  <a:gd name="T70" fmla="*/ 3 w 17"/>
                  <a:gd name="T71" fmla="*/ 28 h 34"/>
                  <a:gd name="T72" fmla="*/ 6 w 17"/>
                  <a:gd name="T73" fmla="*/ 29 h 34"/>
                  <a:gd name="T74" fmla="*/ 6 w 17"/>
                  <a:gd name="T75" fmla="*/ 33 h 34"/>
                  <a:gd name="T76" fmla="*/ 7 w 17"/>
                  <a:gd name="T77" fmla="*/ 34 h 34"/>
                  <a:gd name="T78" fmla="*/ 8 w 17"/>
                  <a:gd name="T79" fmla="*/ 33 h 34"/>
                  <a:gd name="T80" fmla="*/ 8 w 17"/>
                  <a:gd name="T81" fmla="*/ 29 h 34"/>
                  <a:gd name="T82" fmla="*/ 10 w 17"/>
                  <a:gd name="T83" fmla="*/ 29 h 34"/>
                  <a:gd name="T84" fmla="*/ 10 w 17"/>
                  <a:gd name="T85" fmla="*/ 33 h 34"/>
                  <a:gd name="T86" fmla="*/ 11 w 17"/>
                  <a:gd name="T87" fmla="*/ 34 h 34"/>
                  <a:gd name="T88" fmla="*/ 12 w 17"/>
                  <a:gd name="T89" fmla="*/ 33 h 34"/>
                  <a:gd name="T90" fmla="*/ 12 w 17"/>
                  <a:gd name="T91" fmla="*/ 28 h 34"/>
                  <a:gd name="T92" fmla="*/ 14 w 17"/>
                  <a:gd name="T93" fmla="*/ 27 h 34"/>
                  <a:gd name="T94" fmla="*/ 16 w 17"/>
                  <a:gd name="T95" fmla="*/ 25 h 34"/>
                  <a:gd name="T96" fmla="*/ 17 w 17"/>
                  <a:gd name="T97" fmla="*/ 22 h 34"/>
                  <a:gd name="T98" fmla="*/ 15 w 17"/>
                  <a:gd name="T99" fmla="*/ 17 h 34"/>
                  <a:gd name="T100" fmla="*/ 12 w 17"/>
                  <a:gd name="T101" fmla="*/ 15 h 34"/>
                  <a:gd name="T102" fmla="*/ 10 w 17"/>
                  <a:gd name="T103" fmla="*/ 24 h 34"/>
                  <a:gd name="T104" fmla="*/ 8 w 17"/>
                  <a:gd name="T105" fmla="*/ 25 h 34"/>
                  <a:gd name="T106" fmla="*/ 8 w 17"/>
                  <a:gd name="T107" fmla="*/ 18 h 34"/>
                  <a:gd name="T108" fmla="*/ 10 w 17"/>
                  <a:gd name="T109" fmla="*/ 19 h 34"/>
                  <a:gd name="T110" fmla="*/ 10 w 17"/>
                  <a:gd name="T111" fmla="*/ 24 h 34"/>
                  <a:gd name="T112" fmla="*/ 10 w 17"/>
                  <a:gd name="T113" fmla="*/ 14 h 34"/>
                  <a:gd name="T114" fmla="*/ 8 w 17"/>
                  <a:gd name="T115" fmla="*/ 13 h 34"/>
                  <a:gd name="T116" fmla="*/ 7 w 17"/>
                  <a:gd name="T117" fmla="*/ 8 h 34"/>
                  <a:gd name="T118" fmla="*/ 10 w 17"/>
                  <a:gd name="T119" fmla="*/ 8 h 34"/>
                  <a:gd name="T120" fmla="*/ 10 w 17"/>
                  <a:gd name="T121" fmla="*/ 14 h 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7" h="34">
                    <a:moveTo>
                      <a:pt x="12" y="15"/>
                    </a:moveTo>
                    <a:cubicBezTo>
                      <a:pt x="12" y="8"/>
                      <a:pt x="12" y="8"/>
                      <a:pt x="12" y="8"/>
                    </a:cubicBezTo>
                    <a:cubicBezTo>
                      <a:pt x="12" y="8"/>
                      <a:pt x="12" y="8"/>
                      <a:pt x="12" y="8"/>
                    </a:cubicBezTo>
                    <a:cubicBezTo>
                      <a:pt x="13" y="8"/>
                      <a:pt x="14" y="8"/>
                      <a:pt x="14" y="8"/>
                    </a:cubicBezTo>
                    <a:cubicBezTo>
                      <a:pt x="15" y="8"/>
                      <a:pt x="15" y="8"/>
                      <a:pt x="15" y="8"/>
                    </a:cubicBezTo>
                    <a:cubicBezTo>
                      <a:pt x="15" y="7"/>
                      <a:pt x="15" y="7"/>
                      <a:pt x="15" y="7"/>
                    </a:cubicBezTo>
                    <a:cubicBezTo>
                      <a:pt x="16" y="6"/>
                      <a:pt x="16" y="6"/>
                      <a:pt x="16" y="5"/>
                    </a:cubicBezTo>
                    <a:cubicBezTo>
                      <a:pt x="16" y="5"/>
                      <a:pt x="15" y="5"/>
                      <a:pt x="15" y="4"/>
                    </a:cubicBezTo>
                    <a:cubicBezTo>
                      <a:pt x="15" y="4"/>
                      <a:pt x="15" y="4"/>
                      <a:pt x="14" y="4"/>
                    </a:cubicBezTo>
                    <a:cubicBezTo>
                      <a:pt x="14" y="4"/>
                      <a:pt x="14" y="4"/>
                      <a:pt x="13" y="4"/>
                    </a:cubicBezTo>
                    <a:cubicBezTo>
                      <a:pt x="13" y="4"/>
                      <a:pt x="12" y="4"/>
                      <a:pt x="12" y="4"/>
                    </a:cubicBezTo>
                    <a:cubicBezTo>
                      <a:pt x="12" y="1"/>
                      <a:pt x="12" y="1"/>
                      <a:pt x="12" y="1"/>
                    </a:cubicBezTo>
                    <a:cubicBezTo>
                      <a:pt x="12" y="0"/>
                      <a:pt x="11" y="0"/>
                      <a:pt x="11" y="0"/>
                    </a:cubicBezTo>
                    <a:cubicBezTo>
                      <a:pt x="10" y="0"/>
                      <a:pt x="10" y="0"/>
                      <a:pt x="10" y="1"/>
                    </a:cubicBezTo>
                    <a:cubicBezTo>
                      <a:pt x="10" y="4"/>
                      <a:pt x="10" y="4"/>
                      <a:pt x="10" y="4"/>
                    </a:cubicBezTo>
                    <a:cubicBezTo>
                      <a:pt x="9" y="4"/>
                      <a:pt x="9" y="4"/>
                      <a:pt x="9" y="4"/>
                    </a:cubicBezTo>
                    <a:cubicBezTo>
                      <a:pt x="9" y="4"/>
                      <a:pt x="8" y="4"/>
                      <a:pt x="7" y="4"/>
                    </a:cubicBezTo>
                    <a:cubicBezTo>
                      <a:pt x="7" y="1"/>
                      <a:pt x="7" y="1"/>
                      <a:pt x="7" y="1"/>
                    </a:cubicBezTo>
                    <a:cubicBezTo>
                      <a:pt x="7" y="0"/>
                      <a:pt x="7" y="0"/>
                      <a:pt x="6" y="0"/>
                    </a:cubicBezTo>
                    <a:cubicBezTo>
                      <a:pt x="6" y="0"/>
                      <a:pt x="5" y="0"/>
                      <a:pt x="5" y="1"/>
                    </a:cubicBezTo>
                    <a:cubicBezTo>
                      <a:pt x="5" y="5"/>
                      <a:pt x="5" y="5"/>
                      <a:pt x="5" y="5"/>
                    </a:cubicBezTo>
                    <a:cubicBezTo>
                      <a:pt x="4" y="5"/>
                      <a:pt x="3" y="5"/>
                      <a:pt x="3" y="6"/>
                    </a:cubicBezTo>
                    <a:cubicBezTo>
                      <a:pt x="2" y="6"/>
                      <a:pt x="1" y="7"/>
                      <a:pt x="1" y="8"/>
                    </a:cubicBezTo>
                    <a:cubicBezTo>
                      <a:pt x="1" y="9"/>
                      <a:pt x="1" y="10"/>
                      <a:pt x="1" y="10"/>
                    </a:cubicBezTo>
                    <a:cubicBezTo>
                      <a:pt x="1" y="12"/>
                      <a:pt x="1" y="12"/>
                      <a:pt x="1" y="13"/>
                    </a:cubicBezTo>
                    <a:cubicBezTo>
                      <a:pt x="2" y="14"/>
                      <a:pt x="2" y="15"/>
                      <a:pt x="3" y="15"/>
                    </a:cubicBezTo>
                    <a:cubicBezTo>
                      <a:pt x="3" y="16"/>
                      <a:pt x="4" y="16"/>
                      <a:pt x="5" y="17"/>
                    </a:cubicBezTo>
                    <a:cubicBezTo>
                      <a:pt x="5" y="17"/>
                      <a:pt x="5" y="17"/>
                      <a:pt x="5" y="17"/>
                    </a:cubicBezTo>
                    <a:cubicBezTo>
                      <a:pt x="6" y="25"/>
                      <a:pt x="6" y="25"/>
                      <a:pt x="6" y="25"/>
                    </a:cubicBezTo>
                    <a:cubicBezTo>
                      <a:pt x="5" y="25"/>
                      <a:pt x="4" y="25"/>
                      <a:pt x="4" y="24"/>
                    </a:cubicBezTo>
                    <a:cubicBezTo>
                      <a:pt x="3" y="24"/>
                      <a:pt x="2" y="24"/>
                      <a:pt x="1" y="24"/>
                    </a:cubicBezTo>
                    <a:cubicBezTo>
                      <a:pt x="1" y="24"/>
                      <a:pt x="1" y="24"/>
                      <a:pt x="1" y="24"/>
                    </a:cubicBezTo>
                    <a:cubicBezTo>
                      <a:pt x="1" y="25"/>
                      <a:pt x="0" y="25"/>
                      <a:pt x="0" y="25"/>
                    </a:cubicBezTo>
                    <a:cubicBezTo>
                      <a:pt x="0" y="26"/>
                      <a:pt x="0" y="26"/>
                      <a:pt x="0" y="27"/>
                    </a:cubicBezTo>
                    <a:cubicBezTo>
                      <a:pt x="0" y="27"/>
                      <a:pt x="0" y="27"/>
                      <a:pt x="0" y="28"/>
                    </a:cubicBezTo>
                    <a:cubicBezTo>
                      <a:pt x="1" y="28"/>
                      <a:pt x="2" y="28"/>
                      <a:pt x="3" y="28"/>
                    </a:cubicBezTo>
                    <a:cubicBezTo>
                      <a:pt x="4" y="29"/>
                      <a:pt x="5" y="29"/>
                      <a:pt x="6" y="29"/>
                    </a:cubicBezTo>
                    <a:cubicBezTo>
                      <a:pt x="6" y="33"/>
                      <a:pt x="6" y="33"/>
                      <a:pt x="6" y="33"/>
                    </a:cubicBezTo>
                    <a:cubicBezTo>
                      <a:pt x="6" y="33"/>
                      <a:pt x="6" y="34"/>
                      <a:pt x="7" y="34"/>
                    </a:cubicBezTo>
                    <a:cubicBezTo>
                      <a:pt x="8" y="34"/>
                      <a:pt x="8" y="33"/>
                      <a:pt x="8" y="33"/>
                    </a:cubicBezTo>
                    <a:cubicBezTo>
                      <a:pt x="8" y="29"/>
                      <a:pt x="8" y="29"/>
                      <a:pt x="8" y="29"/>
                    </a:cubicBezTo>
                    <a:cubicBezTo>
                      <a:pt x="9" y="29"/>
                      <a:pt x="9" y="29"/>
                      <a:pt x="10" y="29"/>
                    </a:cubicBezTo>
                    <a:cubicBezTo>
                      <a:pt x="10" y="33"/>
                      <a:pt x="10" y="33"/>
                      <a:pt x="10" y="33"/>
                    </a:cubicBezTo>
                    <a:cubicBezTo>
                      <a:pt x="10" y="33"/>
                      <a:pt x="11" y="34"/>
                      <a:pt x="11" y="34"/>
                    </a:cubicBezTo>
                    <a:cubicBezTo>
                      <a:pt x="12" y="34"/>
                      <a:pt x="12" y="33"/>
                      <a:pt x="12" y="33"/>
                    </a:cubicBezTo>
                    <a:cubicBezTo>
                      <a:pt x="12" y="28"/>
                      <a:pt x="12" y="28"/>
                      <a:pt x="12" y="28"/>
                    </a:cubicBezTo>
                    <a:cubicBezTo>
                      <a:pt x="13" y="28"/>
                      <a:pt x="14" y="28"/>
                      <a:pt x="14" y="27"/>
                    </a:cubicBezTo>
                    <a:cubicBezTo>
                      <a:pt x="15" y="27"/>
                      <a:pt x="16" y="26"/>
                      <a:pt x="16" y="25"/>
                    </a:cubicBezTo>
                    <a:cubicBezTo>
                      <a:pt x="17" y="24"/>
                      <a:pt x="17" y="23"/>
                      <a:pt x="17" y="22"/>
                    </a:cubicBezTo>
                    <a:cubicBezTo>
                      <a:pt x="17" y="20"/>
                      <a:pt x="16" y="18"/>
                      <a:pt x="15" y="17"/>
                    </a:cubicBezTo>
                    <a:cubicBezTo>
                      <a:pt x="14" y="16"/>
                      <a:pt x="13" y="15"/>
                      <a:pt x="12" y="15"/>
                    </a:cubicBezTo>
                    <a:close/>
                    <a:moveTo>
                      <a:pt x="10" y="24"/>
                    </a:moveTo>
                    <a:cubicBezTo>
                      <a:pt x="9" y="24"/>
                      <a:pt x="9" y="25"/>
                      <a:pt x="8" y="25"/>
                    </a:cubicBezTo>
                    <a:cubicBezTo>
                      <a:pt x="8" y="18"/>
                      <a:pt x="8" y="18"/>
                      <a:pt x="8" y="18"/>
                    </a:cubicBezTo>
                    <a:cubicBezTo>
                      <a:pt x="9" y="18"/>
                      <a:pt x="9" y="19"/>
                      <a:pt x="10" y="19"/>
                    </a:cubicBezTo>
                    <a:lnTo>
                      <a:pt x="10" y="24"/>
                    </a:lnTo>
                    <a:close/>
                    <a:moveTo>
                      <a:pt x="10" y="14"/>
                    </a:moveTo>
                    <a:cubicBezTo>
                      <a:pt x="9" y="14"/>
                      <a:pt x="8" y="13"/>
                      <a:pt x="8" y="13"/>
                    </a:cubicBezTo>
                    <a:cubicBezTo>
                      <a:pt x="7" y="8"/>
                      <a:pt x="7" y="8"/>
                      <a:pt x="7" y="8"/>
                    </a:cubicBezTo>
                    <a:cubicBezTo>
                      <a:pt x="8" y="8"/>
                      <a:pt x="9" y="8"/>
                      <a:pt x="10" y="8"/>
                    </a:cubicBezTo>
                    <a:lnTo>
                      <a:pt x="10" y="14"/>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77" name="Freeform 529"/>
              <p:cNvSpPr>
                <a:spLocks noEditPoints="1"/>
              </p:cNvSpPr>
              <p:nvPr/>
            </p:nvSpPr>
            <p:spPr bwMode="auto">
              <a:xfrm>
                <a:off x="4288" y="408"/>
                <a:ext cx="51" cy="51"/>
              </a:xfrm>
              <a:custGeom>
                <a:gdLst>
                  <a:gd name="T0" fmla="*/ 25 w 26"/>
                  <a:gd name="T1" fmla="*/ 15 h 26"/>
                  <a:gd name="T2" fmla="*/ 23 w 26"/>
                  <a:gd name="T3" fmla="*/ 14 h 26"/>
                  <a:gd name="T4" fmla="*/ 23 w 26"/>
                  <a:gd name="T5" fmla="*/ 12 h 26"/>
                  <a:gd name="T6" fmla="*/ 25 w 26"/>
                  <a:gd name="T7" fmla="*/ 11 h 26"/>
                  <a:gd name="T8" fmla="*/ 26 w 26"/>
                  <a:gd name="T9" fmla="*/ 9 h 26"/>
                  <a:gd name="T10" fmla="*/ 25 w 26"/>
                  <a:gd name="T11" fmla="*/ 7 h 26"/>
                  <a:gd name="T12" fmla="*/ 22 w 26"/>
                  <a:gd name="T13" fmla="*/ 6 h 26"/>
                  <a:gd name="T14" fmla="*/ 21 w 26"/>
                  <a:gd name="T15" fmla="*/ 7 h 26"/>
                  <a:gd name="T16" fmla="*/ 19 w 26"/>
                  <a:gd name="T17" fmla="*/ 6 h 26"/>
                  <a:gd name="T18" fmla="*/ 20 w 26"/>
                  <a:gd name="T19" fmla="*/ 4 h 26"/>
                  <a:gd name="T20" fmla="*/ 19 w 26"/>
                  <a:gd name="T21" fmla="*/ 2 h 26"/>
                  <a:gd name="T22" fmla="*/ 17 w 26"/>
                  <a:gd name="T23" fmla="*/ 1 h 26"/>
                  <a:gd name="T24" fmla="*/ 15 w 26"/>
                  <a:gd name="T25" fmla="*/ 2 h 26"/>
                  <a:gd name="T26" fmla="*/ 14 w 26"/>
                  <a:gd name="T27" fmla="*/ 4 h 26"/>
                  <a:gd name="T28" fmla="*/ 12 w 26"/>
                  <a:gd name="T29" fmla="*/ 4 h 26"/>
                  <a:gd name="T30" fmla="*/ 11 w 26"/>
                  <a:gd name="T31" fmla="*/ 2 h 26"/>
                  <a:gd name="T32" fmla="*/ 9 w 26"/>
                  <a:gd name="T33" fmla="*/ 1 h 26"/>
                  <a:gd name="T34" fmla="*/ 7 w 26"/>
                  <a:gd name="T35" fmla="*/ 2 h 26"/>
                  <a:gd name="T36" fmla="*/ 6 w 26"/>
                  <a:gd name="T37" fmla="*/ 4 h 26"/>
                  <a:gd name="T38" fmla="*/ 7 w 26"/>
                  <a:gd name="T39" fmla="*/ 6 h 26"/>
                  <a:gd name="T40" fmla="*/ 5 w 26"/>
                  <a:gd name="T41" fmla="*/ 7 h 26"/>
                  <a:gd name="T42" fmla="*/ 4 w 26"/>
                  <a:gd name="T43" fmla="*/ 7 h 26"/>
                  <a:gd name="T44" fmla="*/ 1 w 26"/>
                  <a:gd name="T45" fmla="*/ 8 h 26"/>
                  <a:gd name="T46" fmla="*/ 1 w 26"/>
                  <a:gd name="T47" fmla="*/ 9 h 26"/>
                  <a:gd name="T48" fmla="*/ 2 w 26"/>
                  <a:gd name="T49" fmla="*/ 12 h 26"/>
                  <a:gd name="T50" fmla="*/ 3 w 26"/>
                  <a:gd name="T51" fmla="*/ 12 h 26"/>
                  <a:gd name="T52" fmla="*/ 3 w 26"/>
                  <a:gd name="T53" fmla="*/ 15 h 26"/>
                  <a:gd name="T54" fmla="*/ 2 w 26"/>
                  <a:gd name="T55" fmla="*/ 15 h 26"/>
                  <a:gd name="T56" fmla="*/ 1 w 26"/>
                  <a:gd name="T57" fmla="*/ 18 h 26"/>
                  <a:gd name="T58" fmla="*/ 2 w 26"/>
                  <a:gd name="T59" fmla="*/ 19 h 26"/>
                  <a:gd name="T60" fmla="*/ 4 w 26"/>
                  <a:gd name="T61" fmla="*/ 20 h 26"/>
                  <a:gd name="T62" fmla="*/ 5 w 26"/>
                  <a:gd name="T63" fmla="*/ 20 h 26"/>
                  <a:gd name="T64" fmla="*/ 7 w 26"/>
                  <a:gd name="T65" fmla="*/ 21 h 26"/>
                  <a:gd name="T66" fmla="*/ 6 w 26"/>
                  <a:gd name="T67" fmla="*/ 23 h 26"/>
                  <a:gd name="T68" fmla="*/ 7 w 26"/>
                  <a:gd name="T69" fmla="*/ 25 h 26"/>
                  <a:gd name="T70" fmla="*/ 9 w 26"/>
                  <a:gd name="T71" fmla="*/ 26 h 26"/>
                  <a:gd name="T72" fmla="*/ 12 w 26"/>
                  <a:gd name="T73" fmla="*/ 25 h 26"/>
                  <a:gd name="T74" fmla="*/ 12 w 26"/>
                  <a:gd name="T75" fmla="*/ 23 h 26"/>
                  <a:gd name="T76" fmla="*/ 14 w 26"/>
                  <a:gd name="T77" fmla="*/ 23 h 26"/>
                  <a:gd name="T78" fmla="*/ 15 w 26"/>
                  <a:gd name="T79" fmla="*/ 25 h 26"/>
                  <a:gd name="T80" fmla="*/ 17 w 26"/>
                  <a:gd name="T81" fmla="*/ 26 h 26"/>
                  <a:gd name="T82" fmla="*/ 19 w 26"/>
                  <a:gd name="T83" fmla="*/ 25 h 26"/>
                  <a:gd name="T84" fmla="*/ 20 w 26"/>
                  <a:gd name="T85" fmla="*/ 22 h 26"/>
                  <a:gd name="T86" fmla="*/ 20 w 26"/>
                  <a:gd name="T87" fmla="*/ 21 h 26"/>
                  <a:gd name="T88" fmla="*/ 21 w 26"/>
                  <a:gd name="T89" fmla="*/ 19 h 26"/>
                  <a:gd name="T90" fmla="*/ 23 w 26"/>
                  <a:gd name="T91" fmla="*/ 20 h 26"/>
                  <a:gd name="T92" fmla="*/ 25 w 26"/>
                  <a:gd name="T93" fmla="*/ 19 h 26"/>
                  <a:gd name="T94" fmla="*/ 26 w 26"/>
                  <a:gd name="T95" fmla="*/ 17 h 26"/>
                  <a:gd name="T96" fmla="*/ 25 w 26"/>
                  <a:gd name="T97" fmla="*/ 15 h 26"/>
                  <a:gd name="T98" fmla="*/ 15 w 26"/>
                  <a:gd name="T99" fmla="*/ 18 h 26"/>
                  <a:gd name="T100" fmla="*/ 8 w 26"/>
                  <a:gd name="T101" fmla="*/ 15 h 26"/>
                  <a:gd name="T102" fmla="*/ 11 w 26"/>
                  <a:gd name="T103" fmla="*/ 9 h 26"/>
                  <a:gd name="T104" fmla="*/ 17 w 26"/>
                  <a:gd name="T105" fmla="*/ 11 h 26"/>
                  <a:gd name="T106" fmla="*/ 15 w 26"/>
                  <a:gd name="T107" fmla="*/ 18 h 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6" h="26">
                    <a:moveTo>
                      <a:pt x="25" y="15"/>
                    </a:moveTo>
                    <a:cubicBezTo>
                      <a:pt x="23" y="14"/>
                      <a:pt x="23" y="14"/>
                      <a:pt x="23" y="14"/>
                    </a:cubicBezTo>
                    <a:cubicBezTo>
                      <a:pt x="23" y="13"/>
                      <a:pt x="23" y="13"/>
                      <a:pt x="23" y="12"/>
                    </a:cubicBezTo>
                    <a:cubicBezTo>
                      <a:pt x="25" y="11"/>
                      <a:pt x="25" y="11"/>
                      <a:pt x="25" y="11"/>
                    </a:cubicBezTo>
                    <a:cubicBezTo>
                      <a:pt x="26" y="11"/>
                      <a:pt x="26" y="10"/>
                      <a:pt x="26" y="9"/>
                    </a:cubicBezTo>
                    <a:cubicBezTo>
                      <a:pt x="25" y="7"/>
                      <a:pt x="25" y="7"/>
                      <a:pt x="25" y="7"/>
                    </a:cubicBezTo>
                    <a:cubicBezTo>
                      <a:pt x="24" y="6"/>
                      <a:pt x="23" y="6"/>
                      <a:pt x="22" y="6"/>
                    </a:cubicBezTo>
                    <a:cubicBezTo>
                      <a:pt x="21" y="7"/>
                      <a:pt x="21" y="7"/>
                      <a:pt x="21" y="7"/>
                    </a:cubicBezTo>
                    <a:cubicBezTo>
                      <a:pt x="20" y="6"/>
                      <a:pt x="20" y="6"/>
                      <a:pt x="19" y="6"/>
                    </a:cubicBezTo>
                    <a:cubicBezTo>
                      <a:pt x="20" y="4"/>
                      <a:pt x="20" y="4"/>
                      <a:pt x="20" y="4"/>
                    </a:cubicBezTo>
                    <a:cubicBezTo>
                      <a:pt x="20" y="3"/>
                      <a:pt x="20" y="2"/>
                      <a:pt x="19" y="2"/>
                    </a:cubicBezTo>
                    <a:cubicBezTo>
                      <a:pt x="17" y="1"/>
                      <a:pt x="17" y="1"/>
                      <a:pt x="17" y="1"/>
                    </a:cubicBezTo>
                    <a:cubicBezTo>
                      <a:pt x="16" y="0"/>
                      <a:pt x="15" y="1"/>
                      <a:pt x="15" y="2"/>
                    </a:cubicBezTo>
                    <a:cubicBezTo>
                      <a:pt x="14" y="4"/>
                      <a:pt x="14" y="4"/>
                      <a:pt x="14" y="4"/>
                    </a:cubicBezTo>
                    <a:cubicBezTo>
                      <a:pt x="13" y="3"/>
                      <a:pt x="13" y="3"/>
                      <a:pt x="12" y="4"/>
                    </a:cubicBezTo>
                    <a:cubicBezTo>
                      <a:pt x="11" y="2"/>
                      <a:pt x="11" y="2"/>
                      <a:pt x="11" y="2"/>
                    </a:cubicBezTo>
                    <a:cubicBezTo>
                      <a:pt x="11" y="1"/>
                      <a:pt x="10" y="1"/>
                      <a:pt x="9" y="1"/>
                    </a:cubicBezTo>
                    <a:cubicBezTo>
                      <a:pt x="7" y="2"/>
                      <a:pt x="7" y="2"/>
                      <a:pt x="7" y="2"/>
                    </a:cubicBezTo>
                    <a:cubicBezTo>
                      <a:pt x="6" y="2"/>
                      <a:pt x="6" y="3"/>
                      <a:pt x="6" y="4"/>
                    </a:cubicBezTo>
                    <a:cubicBezTo>
                      <a:pt x="7" y="6"/>
                      <a:pt x="7" y="6"/>
                      <a:pt x="7" y="6"/>
                    </a:cubicBezTo>
                    <a:cubicBezTo>
                      <a:pt x="6" y="6"/>
                      <a:pt x="6" y="7"/>
                      <a:pt x="5" y="7"/>
                    </a:cubicBezTo>
                    <a:cubicBezTo>
                      <a:pt x="4" y="7"/>
                      <a:pt x="4" y="7"/>
                      <a:pt x="4" y="7"/>
                    </a:cubicBezTo>
                    <a:cubicBezTo>
                      <a:pt x="3" y="6"/>
                      <a:pt x="2" y="7"/>
                      <a:pt x="1" y="8"/>
                    </a:cubicBezTo>
                    <a:cubicBezTo>
                      <a:pt x="1" y="9"/>
                      <a:pt x="1" y="9"/>
                      <a:pt x="1" y="9"/>
                    </a:cubicBezTo>
                    <a:cubicBezTo>
                      <a:pt x="0" y="10"/>
                      <a:pt x="1" y="11"/>
                      <a:pt x="2" y="12"/>
                    </a:cubicBezTo>
                    <a:cubicBezTo>
                      <a:pt x="3" y="12"/>
                      <a:pt x="3" y="12"/>
                      <a:pt x="3" y="12"/>
                    </a:cubicBezTo>
                    <a:cubicBezTo>
                      <a:pt x="3" y="13"/>
                      <a:pt x="3" y="14"/>
                      <a:pt x="3" y="15"/>
                    </a:cubicBezTo>
                    <a:cubicBezTo>
                      <a:pt x="2" y="15"/>
                      <a:pt x="2" y="15"/>
                      <a:pt x="2" y="15"/>
                    </a:cubicBezTo>
                    <a:cubicBezTo>
                      <a:pt x="1" y="16"/>
                      <a:pt x="0" y="17"/>
                      <a:pt x="1" y="18"/>
                    </a:cubicBezTo>
                    <a:cubicBezTo>
                      <a:pt x="2" y="19"/>
                      <a:pt x="2" y="19"/>
                      <a:pt x="2" y="19"/>
                    </a:cubicBezTo>
                    <a:cubicBezTo>
                      <a:pt x="2" y="20"/>
                      <a:pt x="3" y="21"/>
                      <a:pt x="4" y="20"/>
                    </a:cubicBezTo>
                    <a:cubicBezTo>
                      <a:pt x="5" y="20"/>
                      <a:pt x="5" y="20"/>
                      <a:pt x="5" y="20"/>
                    </a:cubicBezTo>
                    <a:cubicBezTo>
                      <a:pt x="6" y="20"/>
                      <a:pt x="6" y="21"/>
                      <a:pt x="7" y="21"/>
                    </a:cubicBezTo>
                    <a:cubicBezTo>
                      <a:pt x="6" y="23"/>
                      <a:pt x="6" y="23"/>
                      <a:pt x="6" y="23"/>
                    </a:cubicBezTo>
                    <a:cubicBezTo>
                      <a:pt x="6" y="24"/>
                      <a:pt x="7" y="25"/>
                      <a:pt x="7" y="25"/>
                    </a:cubicBezTo>
                    <a:cubicBezTo>
                      <a:pt x="9" y="26"/>
                      <a:pt x="9" y="26"/>
                      <a:pt x="9" y="26"/>
                    </a:cubicBezTo>
                    <a:cubicBezTo>
                      <a:pt x="10" y="26"/>
                      <a:pt x="11" y="26"/>
                      <a:pt x="12" y="25"/>
                    </a:cubicBezTo>
                    <a:cubicBezTo>
                      <a:pt x="12" y="23"/>
                      <a:pt x="12" y="23"/>
                      <a:pt x="12" y="23"/>
                    </a:cubicBezTo>
                    <a:cubicBezTo>
                      <a:pt x="13" y="23"/>
                      <a:pt x="14" y="23"/>
                      <a:pt x="14" y="23"/>
                    </a:cubicBezTo>
                    <a:cubicBezTo>
                      <a:pt x="15" y="25"/>
                      <a:pt x="15" y="25"/>
                      <a:pt x="15" y="25"/>
                    </a:cubicBezTo>
                    <a:cubicBezTo>
                      <a:pt x="15" y="26"/>
                      <a:pt x="17" y="26"/>
                      <a:pt x="17" y="26"/>
                    </a:cubicBezTo>
                    <a:cubicBezTo>
                      <a:pt x="19" y="25"/>
                      <a:pt x="19" y="25"/>
                      <a:pt x="19" y="25"/>
                    </a:cubicBezTo>
                    <a:cubicBezTo>
                      <a:pt x="20" y="24"/>
                      <a:pt x="21" y="23"/>
                      <a:pt x="20" y="22"/>
                    </a:cubicBezTo>
                    <a:cubicBezTo>
                      <a:pt x="20" y="21"/>
                      <a:pt x="20" y="21"/>
                      <a:pt x="20" y="21"/>
                    </a:cubicBezTo>
                    <a:cubicBezTo>
                      <a:pt x="20" y="20"/>
                      <a:pt x="20" y="20"/>
                      <a:pt x="21" y="19"/>
                    </a:cubicBezTo>
                    <a:cubicBezTo>
                      <a:pt x="23" y="20"/>
                      <a:pt x="23" y="20"/>
                      <a:pt x="23" y="20"/>
                    </a:cubicBezTo>
                    <a:cubicBezTo>
                      <a:pt x="23" y="20"/>
                      <a:pt x="25" y="20"/>
                      <a:pt x="25" y="19"/>
                    </a:cubicBezTo>
                    <a:cubicBezTo>
                      <a:pt x="26" y="17"/>
                      <a:pt x="26" y="17"/>
                      <a:pt x="26" y="17"/>
                    </a:cubicBezTo>
                    <a:cubicBezTo>
                      <a:pt x="26" y="16"/>
                      <a:pt x="26" y="15"/>
                      <a:pt x="25" y="15"/>
                    </a:cubicBezTo>
                    <a:close/>
                    <a:moveTo>
                      <a:pt x="15" y="18"/>
                    </a:moveTo>
                    <a:cubicBezTo>
                      <a:pt x="12" y="19"/>
                      <a:pt x="10" y="18"/>
                      <a:pt x="8" y="15"/>
                    </a:cubicBezTo>
                    <a:cubicBezTo>
                      <a:pt x="7" y="13"/>
                      <a:pt x="9" y="10"/>
                      <a:pt x="11" y="9"/>
                    </a:cubicBezTo>
                    <a:cubicBezTo>
                      <a:pt x="13" y="8"/>
                      <a:pt x="16" y="9"/>
                      <a:pt x="17" y="11"/>
                    </a:cubicBezTo>
                    <a:cubicBezTo>
                      <a:pt x="19" y="14"/>
                      <a:pt x="17" y="17"/>
                      <a:pt x="15" y="18"/>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78" name="Freeform 530"/>
              <p:cNvSpPr>
                <a:spLocks noEditPoints="1"/>
              </p:cNvSpPr>
              <p:nvPr/>
            </p:nvSpPr>
            <p:spPr bwMode="auto">
              <a:xfrm>
                <a:off x="4231" y="570"/>
                <a:ext cx="109" cy="110"/>
              </a:xfrm>
              <a:custGeom>
                <a:gdLst>
                  <a:gd name="T0" fmla="*/ 53 w 56"/>
                  <a:gd name="T1" fmla="*/ 31 h 56"/>
                  <a:gd name="T2" fmla="*/ 49 w 56"/>
                  <a:gd name="T3" fmla="*/ 30 h 56"/>
                  <a:gd name="T4" fmla="*/ 49 w 56"/>
                  <a:gd name="T5" fmla="*/ 26 h 56"/>
                  <a:gd name="T6" fmla="*/ 52 w 56"/>
                  <a:gd name="T7" fmla="*/ 24 h 56"/>
                  <a:gd name="T8" fmla="*/ 54 w 56"/>
                  <a:gd name="T9" fmla="*/ 19 h 56"/>
                  <a:gd name="T10" fmla="*/ 53 w 56"/>
                  <a:gd name="T11" fmla="*/ 15 h 56"/>
                  <a:gd name="T12" fmla="*/ 47 w 56"/>
                  <a:gd name="T13" fmla="*/ 13 h 56"/>
                  <a:gd name="T14" fmla="*/ 44 w 56"/>
                  <a:gd name="T15" fmla="*/ 14 h 56"/>
                  <a:gd name="T16" fmla="*/ 41 w 56"/>
                  <a:gd name="T17" fmla="*/ 12 h 56"/>
                  <a:gd name="T18" fmla="*/ 42 w 56"/>
                  <a:gd name="T19" fmla="*/ 8 h 56"/>
                  <a:gd name="T20" fmla="*/ 40 w 56"/>
                  <a:gd name="T21" fmla="*/ 3 h 56"/>
                  <a:gd name="T22" fmla="*/ 36 w 56"/>
                  <a:gd name="T23" fmla="*/ 1 h 56"/>
                  <a:gd name="T24" fmla="*/ 31 w 56"/>
                  <a:gd name="T25" fmla="*/ 3 h 56"/>
                  <a:gd name="T26" fmla="*/ 29 w 56"/>
                  <a:gd name="T27" fmla="*/ 7 h 56"/>
                  <a:gd name="T28" fmla="*/ 25 w 56"/>
                  <a:gd name="T29" fmla="*/ 7 h 56"/>
                  <a:gd name="T30" fmla="*/ 24 w 56"/>
                  <a:gd name="T31" fmla="*/ 3 h 56"/>
                  <a:gd name="T32" fmla="*/ 18 w 56"/>
                  <a:gd name="T33" fmla="*/ 1 h 56"/>
                  <a:gd name="T34" fmla="*/ 14 w 56"/>
                  <a:gd name="T35" fmla="*/ 3 h 56"/>
                  <a:gd name="T36" fmla="*/ 12 w 56"/>
                  <a:gd name="T37" fmla="*/ 8 h 56"/>
                  <a:gd name="T38" fmla="*/ 14 w 56"/>
                  <a:gd name="T39" fmla="*/ 12 h 56"/>
                  <a:gd name="T40" fmla="*/ 11 w 56"/>
                  <a:gd name="T41" fmla="*/ 15 h 56"/>
                  <a:gd name="T42" fmla="*/ 7 w 56"/>
                  <a:gd name="T43" fmla="*/ 14 h 56"/>
                  <a:gd name="T44" fmla="*/ 2 w 56"/>
                  <a:gd name="T45" fmla="*/ 16 h 56"/>
                  <a:gd name="T46" fmla="*/ 0 w 56"/>
                  <a:gd name="T47" fmla="*/ 20 h 56"/>
                  <a:gd name="T48" fmla="*/ 3 w 56"/>
                  <a:gd name="T49" fmla="*/ 25 h 56"/>
                  <a:gd name="T50" fmla="*/ 6 w 56"/>
                  <a:gd name="T51" fmla="*/ 26 h 56"/>
                  <a:gd name="T52" fmla="*/ 6 w 56"/>
                  <a:gd name="T53" fmla="*/ 31 h 56"/>
                  <a:gd name="T54" fmla="*/ 3 w 56"/>
                  <a:gd name="T55" fmla="*/ 32 h 56"/>
                  <a:gd name="T56" fmla="*/ 1 w 56"/>
                  <a:gd name="T57" fmla="*/ 37 h 56"/>
                  <a:gd name="T58" fmla="*/ 3 w 56"/>
                  <a:gd name="T59" fmla="*/ 42 h 56"/>
                  <a:gd name="T60" fmla="*/ 8 w 56"/>
                  <a:gd name="T61" fmla="*/ 44 h 56"/>
                  <a:gd name="T62" fmla="*/ 11 w 56"/>
                  <a:gd name="T63" fmla="*/ 42 h 56"/>
                  <a:gd name="T64" fmla="*/ 14 w 56"/>
                  <a:gd name="T65" fmla="*/ 45 h 56"/>
                  <a:gd name="T66" fmla="*/ 13 w 56"/>
                  <a:gd name="T67" fmla="*/ 49 h 56"/>
                  <a:gd name="T68" fmla="*/ 15 w 56"/>
                  <a:gd name="T69" fmla="*/ 54 h 56"/>
                  <a:gd name="T70" fmla="*/ 19 w 56"/>
                  <a:gd name="T71" fmla="*/ 55 h 56"/>
                  <a:gd name="T72" fmla="*/ 25 w 56"/>
                  <a:gd name="T73" fmla="*/ 53 h 56"/>
                  <a:gd name="T74" fmla="*/ 26 w 56"/>
                  <a:gd name="T75" fmla="*/ 50 h 56"/>
                  <a:gd name="T76" fmla="*/ 30 w 56"/>
                  <a:gd name="T77" fmla="*/ 50 h 56"/>
                  <a:gd name="T78" fmla="*/ 32 w 56"/>
                  <a:gd name="T79" fmla="*/ 53 h 56"/>
                  <a:gd name="T80" fmla="*/ 37 w 56"/>
                  <a:gd name="T81" fmla="*/ 55 h 56"/>
                  <a:gd name="T82" fmla="*/ 41 w 56"/>
                  <a:gd name="T83" fmla="*/ 53 h 56"/>
                  <a:gd name="T84" fmla="*/ 43 w 56"/>
                  <a:gd name="T85" fmla="*/ 48 h 56"/>
                  <a:gd name="T86" fmla="*/ 41 w 56"/>
                  <a:gd name="T87" fmla="*/ 44 h 56"/>
                  <a:gd name="T88" fmla="*/ 44 w 56"/>
                  <a:gd name="T89" fmla="*/ 41 h 56"/>
                  <a:gd name="T90" fmla="*/ 48 w 56"/>
                  <a:gd name="T91" fmla="*/ 43 h 56"/>
                  <a:gd name="T92" fmla="*/ 53 w 56"/>
                  <a:gd name="T93" fmla="*/ 41 h 56"/>
                  <a:gd name="T94" fmla="*/ 55 w 56"/>
                  <a:gd name="T95" fmla="*/ 36 h 56"/>
                  <a:gd name="T96" fmla="*/ 53 w 56"/>
                  <a:gd name="T97" fmla="*/ 31 h 56"/>
                  <a:gd name="T98" fmla="*/ 31 w 56"/>
                  <a:gd name="T99" fmla="*/ 38 h 56"/>
                  <a:gd name="T100" fmla="*/ 17 w 56"/>
                  <a:gd name="T101" fmla="*/ 33 h 56"/>
                  <a:gd name="T102" fmla="*/ 23 w 56"/>
                  <a:gd name="T103" fmla="*/ 19 h 56"/>
                  <a:gd name="T104" fmla="*/ 37 w 56"/>
                  <a:gd name="T105" fmla="*/ 24 h 56"/>
                  <a:gd name="T106" fmla="*/ 31 w 56"/>
                  <a:gd name="T107" fmla="*/ 38 h 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56" h="56">
                    <a:moveTo>
                      <a:pt x="53" y="31"/>
                    </a:moveTo>
                    <a:cubicBezTo>
                      <a:pt x="49" y="30"/>
                      <a:pt x="49" y="30"/>
                      <a:pt x="49" y="30"/>
                    </a:cubicBezTo>
                    <a:cubicBezTo>
                      <a:pt x="49" y="28"/>
                      <a:pt x="49" y="27"/>
                      <a:pt x="49" y="26"/>
                    </a:cubicBezTo>
                    <a:cubicBezTo>
                      <a:pt x="52" y="24"/>
                      <a:pt x="52" y="24"/>
                      <a:pt x="52" y="24"/>
                    </a:cubicBezTo>
                    <a:cubicBezTo>
                      <a:pt x="54" y="23"/>
                      <a:pt x="55" y="21"/>
                      <a:pt x="54" y="19"/>
                    </a:cubicBezTo>
                    <a:cubicBezTo>
                      <a:pt x="53" y="15"/>
                      <a:pt x="53" y="15"/>
                      <a:pt x="53" y="15"/>
                    </a:cubicBezTo>
                    <a:cubicBezTo>
                      <a:pt x="52" y="13"/>
                      <a:pt x="49" y="12"/>
                      <a:pt x="47" y="13"/>
                    </a:cubicBezTo>
                    <a:cubicBezTo>
                      <a:pt x="44" y="14"/>
                      <a:pt x="44" y="14"/>
                      <a:pt x="44" y="14"/>
                    </a:cubicBezTo>
                    <a:cubicBezTo>
                      <a:pt x="43" y="13"/>
                      <a:pt x="42" y="13"/>
                      <a:pt x="41" y="12"/>
                    </a:cubicBezTo>
                    <a:cubicBezTo>
                      <a:pt x="42" y="8"/>
                      <a:pt x="42" y="8"/>
                      <a:pt x="42" y="8"/>
                    </a:cubicBezTo>
                    <a:cubicBezTo>
                      <a:pt x="43" y="6"/>
                      <a:pt x="42" y="3"/>
                      <a:pt x="40" y="3"/>
                    </a:cubicBezTo>
                    <a:cubicBezTo>
                      <a:pt x="36" y="1"/>
                      <a:pt x="36" y="1"/>
                      <a:pt x="36" y="1"/>
                    </a:cubicBezTo>
                    <a:cubicBezTo>
                      <a:pt x="34" y="0"/>
                      <a:pt x="32" y="1"/>
                      <a:pt x="31" y="3"/>
                    </a:cubicBezTo>
                    <a:cubicBezTo>
                      <a:pt x="29" y="7"/>
                      <a:pt x="29" y="7"/>
                      <a:pt x="29" y="7"/>
                    </a:cubicBezTo>
                    <a:cubicBezTo>
                      <a:pt x="28" y="7"/>
                      <a:pt x="27" y="7"/>
                      <a:pt x="25" y="7"/>
                    </a:cubicBezTo>
                    <a:cubicBezTo>
                      <a:pt x="24" y="3"/>
                      <a:pt x="24" y="3"/>
                      <a:pt x="24" y="3"/>
                    </a:cubicBezTo>
                    <a:cubicBezTo>
                      <a:pt x="23" y="1"/>
                      <a:pt x="20" y="1"/>
                      <a:pt x="18" y="1"/>
                    </a:cubicBezTo>
                    <a:cubicBezTo>
                      <a:pt x="14" y="3"/>
                      <a:pt x="14" y="3"/>
                      <a:pt x="14" y="3"/>
                    </a:cubicBezTo>
                    <a:cubicBezTo>
                      <a:pt x="12" y="4"/>
                      <a:pt x="11" y="6"/>
                      <a:pt x="12" y="8"/>
                    </a:cubicBezTo>
                    <a:cubicBezTo>
                      <a:pt x="14" y="12"/>
                      <a:pt x="14" y="12"/>
                      <a:pt x="14" y="12"/>
                    </a:cubicBezTo>
                    <a:cubicBezTo>
                      <a:pt x="13" y="13"/>
                      <a:pt x="11" y="14"/>
                      <a:pt x="11" y="15"/>
                    </a:cubicBezTo>
                    <a:cubicBezTo>
                      <a:pt x="7" y="14"/>
                      <a:pt x="7" y="14"/>
                      <a:pt x="7" y="14"/>
                    </a:cubicBezTo>
                    <a:cubicBezTo>
                      <a:pt x="5" y="13"/>
                      <a:pt x="3" y="14"/>
                      <a:pt x="2" y="16"/>
                    </a:cubicBezTo>
                    <a:cubicBezTo>
                      <a:pt x="0" y="20"/>
                      <a:pt x="0" y="20"/>
                      <a:pt x="0" y="20"/>
                    </a:cubicBezTo>
                    <a:cubicBezTo>
                      <a:pt x="0" y="22"/>
                      <a:pt x="1" y="24"/>
                      <a:pt x="3" y="25"/>
                    </a:cubicBezTo>
                    <a:cubicBezTo>
                      <a:pt x="6" y="26"/>
                      <a:pt x="6" y="26"/>
                      <a:pt x="6" y="26"/>
                    </a:cubicBezTo>
                    <a:cubicBezTo>
                      <a:pt x="6" y="28"/>
                      <a:pt x="6" y="29"/>
                      <a:pt x="6" y="31"/>
                    </a:cubicBezTo>
                    <a:cubicBezTo>
                      <a:pt x="3" y="32"/>
                      <a:pt x="3" y="32"/>
                      <a:pt x="3" y="32"/>
                    </a:cubicBezTo>
                    <a:cubicBezTo>
                      <a:pt x="1" y="33"/>
                      <a:pt x="0" y="35"/>
                      <a:pt x="1" y="37"/>
                    </a:cubicBezTo>
                    <a:cubicBezTo>
                      <a:pt x="3" y="42"/>
                      <a:pt x="3" y="42"/>
                      <a:pt x="3" y="42"/>
                    </a:cubicBezTo>
                    <a:cubicBezTo>
                      <a:pt x="3" y="44"/>
                      <a:pt x="6" y="44"/>
                      <a:pt x="8" y="44"/>
                    </a:cubicBezTo>
                    <a:cubicBezTo>
                      <a:pt x="11" y="42"/>
                      <a:pt x="11" y="42"/>
                      <a:pt x="11" y="42"/>
                    </a:cubicBezTo>
                    <a:cubicBezTo>
                      <a:pt x="12" y="43"/>
                      <a:pt x="13" y="45"/>
                      <a:pt x="14" y="45"/>
                    </a:cubicBezTo>
                    <a:cubicBezTo>
                      <a:pt x="13" y="49"/>
                      <a:pt x="13" y="49"/>
                      <a:pt x="13" y="49"/>
                    </a:cubicBezTo>
                    <a:cubicBezTo>
                      <a:pt x="12" y="51"/>
                      <a:pt x="13" y="53"/>
                      <a:pt x="15" y="54"/>
                    </a:cubicBezTo>
                    <a:cubicBezTo>
                      <a:pt x="19" y="55"/>
                      <a:pt x="19" y="55"/>
                      <a:pt x="19" y="55"/>
                    </a:cubicBezTo>
                    <a:cubicBezTo>
                      <a:pt x="21" y="56"/>
                      <a:pt x="24" y="55"/>
                      <a:pt x="25" y="53"/>
                    </a:cubicBezTo>
                    <a:cubicBezTo>
                      <a:pt x="26" y="50"/>
                      <a:pt x="26" y="50"/>
                      <a:pt x="26" y="50"/>
                    </a:cubicBezTo>
                    <a:cubicBezTo>
                      <a:pt x="27" y="50"/>
                      <a:pt x="29" y="50"/>
                      <a:pt x="30" y="50"/>
                    </a:cubicBezTo>
                    <a:cubicBezTo>
                      <a:pt x="32" y="53"/>
                      <a:pt x="32" y="53"/>
                      <a:pt x="32" y="53"/>
                    </a:cubicBezTo>
                    <a:cubicBezTo>
                      <a:pt x="33" y="55"/>
                      <a:pt x="35" y="56"/>
                      <a:pt x="37" y="55"/>
                    </a:cubicBezTo>
                    <a:cubicBezTo>
                      <a:pt x="41" y="53"/>
                      <a:pt x="41" y="53"/>
                      <a:pt x="41" y="53"/>
                    </a:cubicBezTo>
                    <a:cubicBezTo>
                      <a:pt x="43" y="52"/>
                      <a:pt x="44" y="50"/>
                      <a:pt x="43" y="48"/>
                    </a:cubicBezTo>
                    <a:cubicBezTo>
                      <a:pt x="41" y="44"/>
                      <a:pt x="41" y="44"/>
                      <a:pt x="41" y="44"/>
                    </a:cubicBezTo>
                    <a:cubicBezTo>
                      <a:pt x="43" y="44"/>
                      <a:pt x="43" y="42"/>
                      <a:pt x="44" y="41"/>
                    </a:cubicBezTo>
                    <a:cubicBezTo>
                      <a:pt x="48" y="43"/>
                      <a:pt x="48" y="43"/>
                      <a:pt x="48" y="43"/>
                    </a:cubicBezTo>
                    <a:cubicBezTo>
                      <a:pt x="50" y="44"/>
                      <a:pt x="52" y="43"/>
                      <a:pt x="53" y="41"/>
                    </a:cubicBezTo>
                    <a:cubicBezTo>
                      <a:pt x="55" y="36"/>
                      <a:pt x="55" y="36"/>
                      <a:pt x="55" y="36"/>
                    </a:cubicBezTo>
                    <a:cubicBezTo>
                      <a:pt x="56" y="34"/>
                      <a:pt x="55" y="32"/>
                      <a:pt x="53" y="31"/>
                    </a:cubicBezTo>
                    <a:close/>
                    <a:moveTo>
                      <a:pt x="31" y="38"/>
                    </a:moveTo>
                    <a:cubicBezTo>
                      <a:pt x="26" y="41"/>
                      <a:pt x="20" y="38"/>
                      <a:pt x="17" y="33"/>
                    </a:cubicBezTo>
                    <a:cubicBezTo>
                      <a:pt x="15" y="27"/>
                      <a:pt x="18" y="21"/>
                      <a:pt x="23" y="19"/>
                    </a:cubicBezTo>
                    <a:cubicBezTo>
                      <a:pt x="28" y="16"/>
                      <a:pt x="35" y="19"/>
                      <a:pt x="37" y="24"/>
                    </a:cubicBezTo>
                    <a:cubicBezTo>
                      <a:pt x="39" y="30"/>
                      <a:pt x="37" y="36"/>
                      <a:pt x="31" y="38"/>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79" name="Freeform 531"/>
              <p:cNvSpPr>
                <a:spLocks noEditPoints="1"/>
              </p:cNvSpPr>
              <p:nvPr/>
            </p:nvSpPr>
            <p:spPr bwMode="auto">
              <a:xfrm>
                <a:off x="4798" y="1468"/>
                <a:ext cx="141" cy="141"/>
              </a:xfrm>
              <a:custGeom>
                <a:gdLst>
                  <a:gd name="T0" fmla="*/ 68 w 72"/>
                  <a:gd name="T1" fmla="*/ 40 h 72"/>
                  <a:gd name="T2" fmla="*/ 63 w 72"/>
                  <a:gd name="T3" fmla="*/ 38 h 72"/>
                  <a:gd name="T4" fmla="*/ 63 w 72"/>
                  <a:gd name="T5" fmla="*/ 33 h 72"/>
                  <a:gd name="T6" fmla="*/ 68 w 72"/>
                  <a:gd name="T7" fmla="*/ 31 h 72"/>
                  <a:gd name="T8" fmla="*/ 71 w 72"/>
                  <a:gd name="T9" fmla="*/ 24 h 72"/>
                  <a:gd name="T10" fmla="*/ 68 w 72"/>
                  <a:gd name="T11" fmla="*/ 19 h 72"/>
                  <a:gd name="T12" fmla="*/ 62 w 72"/>
                  <a:gd name="T13" fmla="*/ 16 h 72"/>
                  <a:gd name="T14" fmla="*/ 57 w 72"/>
                  <a:gd name="T15" fmla="*/ 18 h 72"/>
                  <a:gd name="T16" fmla="*/ 53 w 72"/>
                  <a:gd name="T17" fmla="*/ 15 h 72"/>
                  <a:gd name="T18" fmla="*/ 55 w 72"/>
                  <a:gd name="T19" fmla="*/ 10 h 72"/>
                  <a:gd name="T20" fmla="*/ 52 w 72"/>
                  <a:gd name="T21" fmla="*/ 3 h 72"/>
                  <a:gd name="T22" fmla="*/ 47 w 72"/>
                  <a:gd name="T23" fmla="*/ 1 h 72"/>
                  <a:gd name="T24" fmla="*/ 40 w 72"/>
                  <a:gd name="T25" fmla="*/ 4 h 72"/>
                  <a:gd name="T26" fmla="*/ 38 w 72"/>
                  <a:gd name="T27" fmla="*/ 9 h 72"/>
                  <a:gd name="T28" fmla="*/ 33 w 72"/>
                  <a:gd name="T29" fmla="*/ 9 h 72"/>
                  <a:gd name="T30" fmla="*/ 31 w 72"/>
                  <a:gd name="T31" fmla="*/ 4 h 72"/>
                  <a:gd name="T32" fmla="*/ 24 w 72"/>
                  <a:gd name="T33" fmla="*/ 2 h 72"/>
                  <a:gd name="T34" fmla="*/ 19 w 72"/>
                  <a:gd name="T35" fmla="*/ 4 h 72"/>
                  <a:gd name="T36" fmla="*/ 16 w 72"/>
                  <a:gd name="T37" fmla="*/ 11 h 72"/>
                  <a:gd name="T38" fmla="*/ 18 w 72"/>
                  <a:gd name="T39" fmla="*/ 15 h 72"/>
                  <a:gd name="T40" fmla="*/ 14 w 72"/>
                  <a:gd name="T41" fmla="*/ 19 h 72"/>
                  <a:gd name="T42" fmla="*/ 10 w 72"/>
                  <a:gd name="T43" fmla="*/ 17 h 72"/>
                  <a:gd name="T44" fmla="*/ 3 w 72"/>
                  <a:gd name="T45" fmla="*/ 20 h 72"/>
                  <a:gd name="T46" fmla="*/ 1 w 72"/>
                  <a:gd name="T47" fmla="*/ 26 h 72"/>
                  <a:gd name="T48" fmla="*/ 4 w 72"/>
                  <a:gd name="T49" fmla="*/ 32 h 72"/>
                  <a:gd name="T50" fmla="*/ 8 w 72"/>
                  <a:gd name="T51" fmla="*/ 34 h 72"/>
                  <a:gd name="T52" fmla="*/ 8 w 72"/>
                  <a:gd name="T53" fmla="*/ 40 h 72"/>
                  <a:gd name="T54" fmla="*/ 4 w 72"/>
                  <a:gd name="T55" fmla="*/ 41 h 72"/>
                  <a:gd name="T56" fmla="*/ 2 w 72"/>
                  <a:gd name="T57" fmla="*/ 48 h 72"/>
                  <a:gd name="T58" fmla="*/ 4 w 72"/>
                  <a:gd name="T59" fmla="*/ 53 h 72"/>
                  <a:gd name="T60" fmla="*/ 11 w 72"/>
                  <a:gd name="T61" fmla="*/ 56 h 72"/>
                  <a:gd name="T62" fmla="*/ 15 w 72"/>
                  <a:gd name="T63" fmla="*/ 54 h 72"/>
                  <a:gd name="T64" fmla="*/ 19 w 72"/>
                  <a:gd name="T65" fmla="*/ 58 h 72"/>
                  <a:gd name="T66" fmla="*/ 17 w 72"/>
                  <a:gd name="T67" fmla="*/ 62 h 72"/>
                  <a:gd name="T68" fmla="*/ 20 w 72"/>
                  <a:gd name="T69" fmla="*/ 69 h 72"/>
                  <a:gd name="T70" fmla="*/ 26 w 72"/>
                  <a:gd name="T71" fmla="*/ 71 h 72"/>
                  <a:gd name="T72" fmla="*/ 32 w 72"/>
                  <a:gd name="T73" fmla="*/ 68 h 72"/>
                  <a:gd name="T74" fmla="*/ 34 w 72"/>
                  <a:gd name="T75" fmla="*/ 64 h 72"/>
                  <a:gd name="T76" fmla="*/ 40 w 72"/>
                  <a:gd name="T77" fmla="*/ 64 h 72"/>
                  <a:gd name="T78" fmla="*/ 41 w 72"/>
                  <a:gd name="T79" fmla="*/ 68 h 72"/>
                  <a:gd name="T80" fmla="*/ 48 w 72"/>
                  <a:gd name="T81" fmla="*/ 70 h 72"/>
                  <a:gd name="T82" fmla="*/ 53 w 72"/>
                  <a:gd name="T83" fmla="*/ 68 h 72"/>
                  <a:gd name="T84" fmla="*/ 56 w 72"/>
                  <a:gd name="T85" fmla="*/ 61 h 72"/>
                  <a:gd name="T86" fmla="*/ 54 w 72"/>
                  <a:gd name="T87" fmla="*/ 57 h 72"/>
                  <a:gd name="T88" fmla="*/ 58 w 72"/>
                  <a:gd name="T89" fmla="*/ 53 h 72"/>
                  <a:gd name="T90" fmla="*/ 62 w 72"/>
                  <a:gd name="T91" fmla="*/ 55 h 72"/>
                  <a:gd name="T92" fmla="*/ 69 w 72"/>
                  <a:gd name="T93" fmla="*/ 52 h 72"/>
                  <a:gd name="T94" fmla="*/ 71 w 72"/>
                  <a:gd name="T95" fmla="*/ 47 h 72"/>
                  <a:gd name="T96" fmla="*/ 68 w 72"/>
                  <a:gd name="T97" fmla="*/ 40 h 72"/>
                  <a:gd name="T98" fmla="*/ 41 w 72"/>
                  <a:gd name="T99" fmla="*/ 49 h 72"/>
                  <a:gd name="T100" fmla="*/ 23 w 72"/>
                  <a:gd name="T101" fmla="*/ 42 h 72"/>
                  <a:gd name="T102" fmla="*/ 30 w 72"/>
                  <a:gd name="T103" fmla="*/ 24 h 72"/>
                  <a:gd name="T104" fmla="*/ 48 w 72"/>
                  <a:gd name="T105" fmla="*/ 31 h 72"/>
                  <a:gd name="T106" fmla="*/ 41 w 72"/>
                  <a:gd name="T107" fmla="*/ 49 h 7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2" h="72">
                    <a:moveTo>
                      <a:pt x="68" y="40"/>
                    </a:moveTo>
                    <a:cubicBezTo>
                      <a:pt x="63" y="38"/>
                      <a:pt x="63" y="38"/>
                      <a:pt x="63" y="38"/>
                    </a:cubicBezTo>
                    <a:cubicBezTo>
                      <a:pt x="63" y="36"/>
                      <a:pt x="63" y="35"/>
                      <a:pt x="63" y="33"/>
                    </a:cubicBezTo>
                    <a:cubicBezTo>
                      <a:pt x="68" y="31"/>
                      <a:pt x="68" y="31"/>
                      <a:pt x="68" y="31"/>
                    </a:cubicBezTo>
                    <a:cubicBezTo>
                      <a:pt x="70" y="30"/>
                      <a:pt x="72" y="27"/>
                      <a:pt x="71" y="24"/>
                    </a:cubicBezTo>
                    <a:cubicBezTo>
                      <a:pt x="68" y="19"/>
                      <a:pt x="68" y="19"/>
                      <a:pt x="68" y="19"/>
                    </a:cubicBezTo>
                    <a:cubicBezTo>
                      <a:pt x="67" y="16"/>
                      <a:pt x="64" y="15"/>
                      <a:pt x="62" y="16"/>
                    </a:cubicBezTo>
                    <a:cubicBezTo>
                      <a:pt x="57" y="18"/>
                      <a:pt x="57" y="18"/>
                      <a:pt x="57" y="18"/>
                    </a:cubicBezTo>
                    <a:cubicBezTo>
                      <a:pt x="56" y="17"/>
                      <a:pt x="54" y="16"/>
                      <a:pt x="53" y="15"/>
                    </a:cubicBezTo>
                    <a:cubicBezTo>
                      <a:pt x="55" y="10"/>
                      <a:pt x="55" y="10"/>
                      <a:pt x="55" y="10"/>
                    </a:cubicBezTo>
                    <a:cubicBezTo>
                      <a:pt x="56" y="7"/>
                      <a:pt x="55" y="4"/>
                      <a:pt x="52" y="3"/>
                    </a:cubicBezTo>
                    <a:cubicBezTo>
                      <a:pt x="47" y="1"/>
                      <a:pt x="47" y="1"/>
                      <a:pt x="47" y="1"/>
                    </a:cubicBezTo>
                    <a:cubicBezTo>
                      <a:pt x="44" y="0"/>
                      <a:pt x="41" y="2"/>
                      <a:pt x="40" y="4"/>
                    </a:cubicBezTo>
                    <a:cubicBezTo>
                      <a:pt x="38" y="9"/>
                      <a:pt x="38" y="9"/>
                      <a:pt x="38" y="9"/>
                    </a:cubicBezTo>
                    <a:cubicBezTo>
                      <a:pt x="37" y="9"/>
                      <a:pt x="35" y="9"/>
                      <a:pt x="33" y="9"/>
                    </a:cubicBezTo>
                    <a:cubicBezTo>
                      <a:pt x="31" y="4"/>
                      <a:pt x="31" y="4"/>
                      <a:pt x="31" y="4"/>
                    </a:cubicBezTo>
                    <a:cubicBezTo>
                      <a:pt x="30" y="2"/>
                      <a:pt x="27" y="1"/>
                      <a:pt x="24" y="2"/>
                    </a:cubicBezTo>
                    <a:cubicBezTo>
                      <a:pt x="19" y="4"/>
                      <a:pt x="19" y="4"/>
                      <a:pt x="19" y="4"/>
                    </a:cubicBezTo>
                    <a:cubicBezTo>
                      <a:pt x="16" y="5"/>
                      <a:pt x="15" y="8"/>
                      <a:pt x="16" y="11"/>
                    </a:cubicBezTo>
                    <a:cubicBezTo>
                      <a:pt x="18" y="15"/>
                      <a:pt x="18" y="15"/>
                      <a:pt x="18" y="15"/>
                    </a:cubicBezTo>
                    <a:cubicBezTo>
                      <a:pt x="17" y="16"/>
                      <a:pt x="15" y="18"/>
                      <a:pt x="14" y="19"/>
                    </a:cubicBezTo>
                    <a:cubicBezTo>
                      <a:pt x="10" y="17"/>
                      <a:pt x="10" y="17"/>
                      <a:pt x="10" y="17"/>
                    </a:cubicBezTo>
                    <a:cubicBezTo>
                      <a:pt x="7" y="16"/>
                      <a:pt x="5" y="18"/>
                      <a:pt x="3" y="20"/>
                    </a:cubicBezTo>
                    <a:cubicBezTo>
                      <a:pt x="1" y="26"/>
                      <a:pt x="1" y="26"/>
                      <a:pt x="1" y="26"/>
                    </a:cubicBezTo>
                    <a:cubicBezTo>
                      <a:pt x="0" y="28"/>
                      <a:pt x="2" y="31"/>
                      <a:pt x="4" y="32"/>
                    </a:cubicBezTo>
                    <a:cubicBezTo>
                      <a:pt x="8" y="34"/>
                      <a:pt x="8" y="34"/>
                      <a:pt x="8" y="34"/>
                    </a:cubicBezTo>
                    <a:cubicBezTo>
                      <a:pt x="8" y="36"/>
                      <a:pt x="8" y="38"/>
                      <a:pt x="8" y="40"/>
                    </a:cubicBezTo>
                    <a:cubicBezTo>
                      <a:pt x="4" y="41"/>
                      <a:pt x="4" y="41"/>
                      <a:pt x="4" y="41"/>
                    </a:cubicBezTo>
                    <a:cubicBezTo>
                      <a:pt x="2" y="42"/>
                      <a:pt x="1" y="45"/>
                      <a:pt x="2" y="48"/>
                    </a:cubicBezTo>
                    <a:cubicBezTo>
                      <a:pt x="4" y="53"/>
                      <a:pt x="4" y="53"/>
                      <a:pt x="4" y="53"/>
                    </a:cubicBezTo>
                    <a:cubicBezTo>
                      <a:pt x="5" y="56"/>
                      <a:pt x="8" y="57"/>
                      <a:pt x="11" y="56"/>
                    </a:cubicBezTo>
                    <a:cubicBezTo>
                      <a:pt x="15" y="54"/>
                      <a:pt x="15" y="54"/>
                      <a:pt x="15" y="54"/>
                    </a:cubicBezTo>
                    <a:cubicBezTo>
                      <a:pt x="16" y="56"/>
                      <a:pt x="17" y="57"/>
                      <a:pt x="19" y="58"/>
                    </a:cubicBezTo>
                    <a:cubicBezTo>
                      <a:pt x="17" y="62"/>
                      <a:pt x="17" y="62"/>
                      <a:pt x="17" y="62"/>
                    </a:cubicBezTo>
                    <a:cubicBezTo>
                      <a:pt x="16" y="65"/>
                      <a:pt x="18" y="68"/>
                      <a:pt x="20" y="69"/>
                    </a:cubicBezTo>
                    <a:cubicBezTo>
                      <a:pt x="26" y="71"/>
                      <a:pt x="26" y="71"/>
                      <a:pt x="26" y="71"/>
                    </a:cubicBezTo>
                    <a:cubicBezTo>
                      <a:pt x="28" y="72"/>
                      <a:pt x="31" y="71"/>
                      <a:pt x="32" y="68"/>
                    </a:cubicBezTo>
                    <a:cubicBezTo>
                      <a:pt x="34" y="64"/>
                      <a:pt x="34" y="64"/>
                      <a:pt x="34" y="64"/>
                    </a:cubicBezTo>
                    <a:cubicBezTo>
                      <a:pt x="36" y="64"/>
                      <a:pt x="38" y="64"/>
                      <a:pt x="40" y="64"/>
                    </a:cubicBezTo>
                    <a:cubicBezTo>
                      <a:pt x="41" y="68"/>
                      <a:pt x="41" y="68"/>
                      <a:pt x="41" y="68"/>
                    </a:cubicBezTo>
                    <a:cubicBezTo>
                      <a:pt x="42" y="70"/>
                      <a:pt x="46" y="72"/>
                      <a:pt x="48" y="70"/>
                    </a:cubicBezTo>
                    <a:cubicBezTo>
                      <a:pt x="53" y="68"/>
                      <a:pt x="53" y="68"/>
                      <a:pt x="53" y="68"/>
                    </a:cubicBezTo>
                    <a:cubicBezTo>
                      <a:pt x="56" y="67"/>
                      <a:pt x="57" y="64"/>
                      <a:pt x="56" y="61"/>
                    </a:cubicBezTo>
                    <a:cubicBezTo>
                      <a:pt x="54" y="57"/>
                      <a:pt x="54" y="57"/>
                      <a:pt x="54" y="57"/>
                    </a:cubicBezTo>
                    <a:cubicBezTo>
                      <a:pt x="55" y="56"/>
                      <a:pt x="56" y="54"/>
                      <a:pt x="58" y="53"/>
                    </a:cubicBezTo>
                    <a:cubicBezTo>
                      <a:pt x="62" y="55"/>
                      <a:pt x="62" y="55"/>
                      <a:pt x="62" y="55"/>
                    </a:cubicBezTo>
                    <a:cubicBezTo>
                      <a:pt x="65" y="56"/>
                      <a:pt x="68" y="55"/>
                      <a:pt x="69" y="52"/>
                    </a:cubicBezTo>
                    <a:cubicBezTo>
                      <a:pt x="71" y="47"/>
                      <a:pt x="71" y="47"/>
                      <a:pt x="71" y="47"/>
                    </a:cubicBezTo>
                    <a:cubicBezTo>
                      <a:pt x="72" y="44"/>
                      <a:pt x="71" y="41"/>
                      <a:pt x="68" y="40"/>
                    </a:cubicBezTo>
                    <a:close/>
                    <a:moveTo>
                      <a:pt x="41" y="49"/>
                    </a:moveTo>
                    <a:cubicBezTo>
                      <a:pt x="34" y="52"/>
                      <a:pt x="26" y="49"/>
                      <a:pt x="23" y="42"/>
                    </a:cubicBezTo>
                    <a:cubicBezTo>
                      <a:pt x="20" y="35"/>
                      <a:pt x="23" y="27"/>
                      <a:pt x="30" y="24"/>
                    </a:cubicBezTo>
                    <a:cubicBezTo>
                      <a:pt x="37" y="21"/>
                      <a:pt x="45" y="24"/>
                      <a:pt x="48" y="31"/>
                    </a:cubicBezTo>
                    <a:cubicBezTo>
                      <a:pt x="51" y="38"/>
                      <a:pt x="48" y="46"/>
                      <a:pt x="41" y="49"/>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80" name="Freeform 532"/>
              <p:cNvSpPr>
                <a:spLocks noEditPoints="1"/>
              </p:cNvSpPr>
              <p:nvPr/>
            </p:nvSpPr>
            <p:spPr bwMode="auto">
              <a:xfrm>
                <a:off x="3863" y="2731"/>
                <a:ext cx="159" cy="158"/>
              </a:xfrm>
              <a:custGeom>
                <a:gdLst>
                  <a:gd name="T0" fmla="*/ 77 w 81"/>
                  <a:gd name="T1" fmla="*/ 45 h 81"/>
                  <a:gd name="T2" fmla="*/ 71 w 81"/>
                  <a:gd name="T3" fmla="*/ 43 h 81"/>
                  <a:gd name="T4" fmla="*/ 71 w 81"/>
                  <a:gd name="T5" fmla="*/ 37 h 81"/>
                  <a:gd name="T6" fmla="*/ 76 w 81"/>
                  <a:gd name="T7" fmla="*/ 35 h 81"/>
                  <a:gd name="T8" fmla="*/ 79 w 81"/>
                  <a:gd name="T9" fmla="*/ 27 h 81"/>
                  <a:gd name="T10" fmla="*/ 77 w 81"/>
                  <a:gd name="T11" fmla="*/ 21 h 81"/>
                  <a:gd name="T12" fmla="*/ 69 w 81"/>
                  <a:gd name="T13" fmla="*/ 18 h 81"/>
                  <a:gd name="T14" fmla="*/ 64 w 81"/>
                  <a:gd name="T15" fmla="*/ 21 h 81"/>
                  <a:gd name="T16" fmla="*/ 60 w 81"/>
                  <a:gd name="T17" fmla="*/ 17 h 81"/>
                  <a:gd name="T18" fmla="*/ 62 w 81"/>
                  <a:gd name="T19" fmla="*/ 11 h 81"/>
                  <a:gd name="T20" fmla="*/ 59 w 81"/>
                  <a:gd name="T21" fmla="*/ 4 h 81"/>
                  <a:gd name="T22" fmla="*/ 53 w 81"/>
                  <a:gd name="T23" fmla="*/ 1 h 81"/>
                  <a:gd name="T24" fmla="*/ 45 w 81"/>
                  <a:gd name="T25" fmla="*/ 4 h 81"/>
                  <a:gd name="T26" fmla="*/ 43 w 81"/>
                  <a:gd name="T27" fmla="*/ 10 h 81"/>
                  <a:gd name="T28" fmla="*/ 37 w 81"/>
                  <a:gd name="T29" fmla="*/ 10 h 81"/>
                  <a:gd name="T30" fmla="*/ 35 w 81"/>
                  <a:gd name="T31" fmla="*/ 5 h 81"/>
                  <a:gd name="T32" fmla="*/ 27 w 81"/>
                  <a:gd name="T33" fmla="*/ 2 h 81"/>
                  <a:gd name="T34" fmla="*/ 21 w 81"/>
                  <a:gd name="T35" fmla="*/ 4 h 81"/>
                  <a:gd name="T36" fmla="*/ 18 w 81"/>
                  <a:gd name="T37" fmla="*/ 12 h 81"/>
                  <a:gd name="T38" fmla="*/ 20 w 81"/>
                  <a:gd name="T39" fmla="*/ 17 h 81"/>
                  <a:gd name="T40" fmla="*/ 16 w 81"/>
                  <a:gd name="T41" fmla="*/ 21 h 81"/>
                  <a:gd name="T42" fmla="*/ 11 w 81"/>
                  <a:gd name="T43" fmla="*/ 19 h 81"/>
                  <a:gd name="T44" fmla="*/ 4 w 81"/>
                  <a:gd name="T45" fmla="*/ 22 h 81"/>
                  <a:gd name="T46" fmla="*/ 1 w 81"/>
                  <a:gd name="T47" fmla="*/ 28 h 81"/>
                  <a:gd name="T48" fmla="*/ 5 w 81"/>
                  <a:gd name="T49" fmla="*/ 36 h 81"/>
                  <a:gd name="T50" fmla="*/ 9 w 81"/>
                  <a:gd name="T51" fmla="*/ 38 h 81"/>
                  <a:gd name="T52" fmla="*/ 9 w 81"/>
                  <a:gd name="T53" fmla="*/ 44 h 81"/>
                  <a:gd name="T54" fmla="*/ 5 w 81"/>
                  <a:gd name="T55" fmla="*/ 46 h 81"/>
                  <a:gd name="T56" fmla="*/ 2 w 81"/>
                  <a:gd name="T57" fmla="*/ 54 h 81"/>
                  <a:gd name="T58" fmla="*/ 4 w 81"/>
                  <a:gd name="T59" fmla="*/ 60 h 81"/>
                  <a:gd name="T60" fmla="*/ 12 w 81"/>
                  <a:gd name="T61" fmla="*/ 63 h 81"/>
                  <a:gd name="T62" fmla="*/ 16 w 81"/>
                  <a:gd name="T63" fmla="*/ 61 h 81"/>
                  <a:gd name="T64" fmla="*/ 21 w 81"/>
                  <a:gd name="T65" fmla="*/ 65 h 81"/>
                  <a:gd name="T66" fmla="*/ 19 w 81"/>
                  <a:gd name="T67" fmla="*/ 70 h 81"/>
                  <a:gd name="T68" fmla="*/ 23 w 81"/>
                  <a:gd name="T69" fmla="*/ 77 h 81"/>
                  <a:gd name="T70" fmla="*/ 29 w 81"/>
                  <a:gd name="T71" fmla="*/ 80 h 81"/>
                  <a:gd name="T72" fmla="*/ 36 w 81"/>
                  <a:gd name="T73" fmla="*/ 76 h 81"/>
                  <a:gd name="T74" fmla="*/ 38 w 81"/>
                  <a:gd name="T75" fmla="*/ 72 h 81"/>
                  <a:gd name="T76" fmla="*/ 44 w 81"/>
                  <a:gd name="T77" fmla="*/ 71 h 81"/>
                  <a:gd name="T78" fmla="*/ 46 w 81"/>
                  <a:gd name="T79" fmla="*/ 76 h 81"/>
                  <a:gd name="T80" fmla="*/ 54 w 81"/>
                  <a:gd name="T81" fmla="*/ 79 h 81"/>
                  <a:gd name="T82" fmla="*/ 60 w 81"/>
                  <a:gd name="T83" fmla="*/ 77 h 81"/>
                  <a:gd name="T84" fmla="*/ 63 w 81"/>
                  <a:gd name="T85" fmla="*/ 69 h 81"/>
                  <a:gd name="T86" fmla="*/ 61 w 81"/>
                  <a:gd name="T87" fmla="*/ 64 h 81"/>
                  <a:gd name="T88" fmla="*/ 65 w 81"/>
                  <a:gd name="T89" fmla="*/ 59 h 81"/>
                  <a:gd name="T90" fmla="*/ 70 w 81"/>
                  <a:gd name="T91" fmla="*/ 62 h 81"/>
                  <a:gd name="T92" fmla="*/ 77 w 81"/>
                  <a:gd name="T93" fmla="*/ 58 h 81"/>
                  <a:gd name="T94" fmla="*/ 80 w 81"/>
                  <a:gd name="T95" fmla="*/ 52 h 81"/>
                  <a:gd name="T96" fmla="*/ 77 w 81"/>
                  <a:gd name="T97" fmla="*/ 45 h 81"/>
                  <a:gd name="T98" fmla="*/ 46 w 81"/>
                  <a:gd name="T99" fmla="*/ 55 h 81"/>
                  <a:gd name="T100" fmla="*/ 26 w 81"/>
                  <a:gd name="T101" fmla="*/ 47 h 81"/>
                  <a:gd name="T102" fmla="*/ 34 w 81"/>
                  <a:gd name="T103" fmla="*/ 26 h 81"/>
                  <a:gd name="T104" fmla="*/ 54 w 81"/>
                  <a:gd name="T105" fmla="*/ 34 h 81"/>
                  <a:gd name="T106" fmla="*/ 46 w 81"/>
                  <a:gd name="T107" fmla="*/ 55 h 8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81" h="81">
                    <a:moveTo>
                      <a:pt x="77" y="45"/>
                    </a:moveTo>
                    <a:cubicBezTo>
                      <a:pt x="71" y="43"/>
                      <a:pt x="71" y="43"/>
                      <a:pt x="71" y="43"/>
                    </a:cubicBezTo>
                    <a:cubicBezTo>
                      <a:pt x="71" y="41"/>
                      <a:pt x="71" y="39"/>
                      <a:pt x="71" y="37"/>
                    </a:cubicBezTo>
                    <a:cubicBezTo>
                      <a:pt x="76" y="35"/>
                      <a:pt x="76" y="35"/>
                      <a:pt x="76" y="35"/>
                    </a:cubicBezTo>
                    <a:cubicBezTo>
                      <a:pt x="79" y="33"/>
                      <a:pt x="81" y="30"/>
                      <a:pt x="79" y="27"/>
                    </a:cubicBezTo>
                    <a:cubicBezTo>
                      <a:pt x="77" y="21"/>
                      <a:pt x="77" y="21"/>
                      <a:pt x="77" y="21"/>
                    </a:cubicBezTo>
                    <a:cubicBezTo>
                      <a:pt x="75" y="18"/>
                      <a:pt x="72" y="17"/>
                      <a:pt x="69" y="18"/>
                    </a:cubicBezTo>
                    <a:cubicBezTo>
                      <a:pt x="64" y="21"/>
                      <a:pt x="64" y="21"/>
                      <a:pt x="64" y="21"/>
                    </a:cubicBezTo>
                    <a:cubicBezTo>
                      <a:pt x="62" y="19"/>
                      <a:pt x="61" y="18"/>
                      <a:pt x="60" y="17"/>
                    </a:cubicBezTo>
                    <a:cubicBezTo>
                      <a:pt x="62" y="11"/>
                      <a:pt x="62" y="11"/>
                      <a:pt x="62" y="11"/>
                    </a:cubicBezTo>
                    <a:cubicBezTo>
                      <a:pt x="63" y="8"/>
                      <a:pt x="61" y="5"/>
                      <a:pt x="59" y="4"/>
                    </a:cubicBezTo>
                    <a:cubicBezTo>
                      <a:pt x="53" y="1"/>
                      <a:pt x="53" y="1"/>
                      <a:pt x="53" y="1"/>
                    </a:cubicBezTo>
                    <a:cubicBezTo>
                      <a:pt x="50" y="0"/>
                      <a:pt x="46" y="1"/>
                      <a:pt x="45" y="4"/>
                    </a:cubicBezTo>
                    <a:cubicBezTo>
                      <a:pt x="43" y="10"/>
                      <a:pt x="43" y="10"/>
                      <a:pt x="43" y="10"/>
                    </a:cubicBezTo>
                    <a:cubicBezTo>
                      <a:pt x="41" y="10"/>
                      <a:pt x="39" y="10"/>
                      <a:pt x="37" y="10"/>
                    </a:cubicBezTo>
                    <a:cubicBezTo>
                      <a:pt x="35" y="5"/>
                      <a:pt x="35" y="5"/>
                      <a:pt x="35" y="5"/>
                    </a:cubicBezTo>
                    <a:cubicBezTo>
                      <a:pt x="33" y="2"/>
                      <a:pt x="30" y="0"/>
                      <a:pt x="27" y="2"/>
                    </a:cubicBezTo>
                    <a:cubicBezTo>
                      <a:pt x="21" y="4"/>
                      <a:pt x="21" y="4"/>
                      <a:pt x="21" y="4"/>
                    </a:cubicBezTo>
                    <a:cubicBezTo>
                      <a:pt x="18" y="5"/>
                      <a:pt x="17" y="9"/>
                      <a:pt x="18" y="12"/>
                    </a:cubicBezTo>
                    <a:cubicBezTo>
                      <a:pt x="20" y="17"/>
                      <a:pt x="20" y="17"/>
                      <a:pt x="20" y="17"/>
                    </a:cubicBezTo>
                    <a:cubicBezTo>
                      <a:pt x="19" y="18"/>
                      <a:pt x="17" y="19"/>
                      <a:pt x="16" y="21"/>
                    </a:cubicBezTo>
                    <a:cubicBezTo>
                      <a:pt x="11" y="19"/>
                      <a:pt x="11" y="19"/>
                      <a:pt x="11" y="19"/>
                    </a:cubicBezTo>
                    <a:cubicBezTo>
                      <a:pt x="8" y="18"/>
                      <a:pt x="5" y="20"/>
                      <a:pt x="4" y="22"/>
                    </a:cubicBezTo>
                    <a:cubicBezTo>
                      <a:pt x="1" y="28"/>
                      <a:pt x="1" y="28"/>
                      <a:pt x="1" y="28"/>
                    </a:cubicBezTo>
                    <a:cubicBezTo>
                      <a:pt x="0" y="31"/>
                      <a:pt x="2" y="35"/>
                      <a:pt x="5" y="36"/>
                    </a:cubicBezTo>
                    <a:cubicBezTo>
                      <a:pt x="9" y="38"/>
                      <a:pt x="9" y="38"/>
                      <a:pt x="9" y="38"/>
                    </a:cubicBezTo>
                    <a:cubicBezTo>
                      <a:pt x="9" y="40"/>
                      <a:pt x="9" y="42"/>
                      <a:pt x="9" y="44"/>
                    </a:cubicBezTo>
                    <a:cubicBezTo>
                      <a:pt x="5" y="46"/>
                      <a:pt x="5" y="46"/>
                      <a:pt x="5" y="46"/>
                    </a:cubicBezTo>
                    <a:cubicBezTo>
                      <a:pt x="2" y="48"/>
                      <a:pt x="1" y="51"/>
                      <a:pt x="2" y="54"/>
                    </a:cubicBezTo>
                    <a:cubicBezTo>
                      <a:pt x="4" y="60"/>
                      <a:pt x="4" y="60"/>
                      <a:pt x="4" y="60"/>
                    </a:cubicBezTo>
                    <a:cubicBezTo>
                      <a:pt x="6" y="63"/>
                      <a:pt x="9" y="64"/>
                      <a:pt x="12" y="63"/>
                    </a:cubicBezTo>
                    <a:cubicBezTo>
                      <a:pt x="16" y="61"/>
                      <a:pt x="16" y="61"/>
                      <a:pt x="16" y="61"/>
                    </a:cubicBezTo>
                    <a:cubicBezTo>
                      <a:pt x="18" y="62"/>
                      <a:pt x="19" y="64"/>
                      <a:pt x="21" y="65"/>
                    </a:cubicBezTo>
                    <a:cubicBezTo>
                      <a:pt x="19" y="70"/>
                      <a:pt x="19" y="70"/>
                      <a:pt x="19" y="70"/>
                    </a:cubicBezTo>
                    <a:cubicBezTo>
                      <a:pt x="18" y="73"/>
                      <a:pt x="20" y="76"/>
                      <a:pt x="23" y="77"/>
                    </a:cubicBezTo>
                    <a:cubicBezTo>
                      <a:pt x="29" y="80"/>
                      <a:pt x="29" y="80"/>
                      <a:pt x="29" y="80"/>
                    </a:cubicBezTo>
                    <a:cubicBezTo>
                      <a:pt x="32" y="81"/>
                      <a:pt x="35" y="79"/>
                      <a:pt x="36" y="76"/>
                    </a:cubicBezTo>
                    <a:cubicBezTo>
                      <a:pt x="38" y="72"/>
                      <a:pt x="38" y="72"/>
                      <a:pt x="38" y="72"/>
                    </a:cubicBezTo>
                    <a:cubicBezTo>
                      <a:pt x="40" y="72"/>
                      <a:pt x="42" y="72"/>
                      <a:pt x="44" y="71"/>
                    </a:cubicBezTo>
                    <a:cubicBezTo>
                      <a:pt x="46" y="76"/>
                      <a:pt x="46" y="76"/>
                      <a:pt x="46" y="76"/>
                    </a:cubicBezTo>
                    <a:cubicBezTo>
                      <a:pt x="48" y="79"/>
                      <a:pt x="51" y="80"/>
                      <a:pt x="54" y="79"/>
                    </a:cubicBezTo>
                    <a:cubicBezTo>
                      <a:pt x="60" y="77"/>
                      <a:pt x="60" y="77"/>
                      <a:pt x="60" y="77"/>
                    </a:cubicBezTo>
                    <a:cubicBezTo>
                      <a:pt x="63" y="75"/>
                      <a:pt x="64" y="72"/>
                      <a:pt x="63" y="69"/>
                    </a:cubicBezTo>
                    <a:cubicBezTo>
                      <a:pt x="61" y="64"/>
                      <a:pt x="61" y="64"/>
                      <a:pt x="61" y="64"/>
                    </a:cubicBezTo>
                    <a:cubicBezTo>
                      <a:pt x="62" y="62"/>
                      <a:pt x="64" y="61"/>
                      <a:pt x="65" y="59"/>
                    </a:cubicBezTo>
                    <a:cubicBezTo>
                      <a:pt x="70" y="62"/>
                      <a:pt x="70" y="62"/>
                      <a:pt x="70" y="62"/>
                    </a:cubicBezTo>
                    <a:cubicBezTo>
                      <a:pt x="73" y="63"/>
                      <a:pt x="76" y="61"/>
                      <a:pt x="77" y="58"/>
                    </a:cubicBezTo>
                    <a:cubicBezTo>
                      <a:pt x="80" y="52"/>
                      <a:pt x="80" y="52"/>
                      <a:pt x="80" y="52"/>
                    </a:cubicBezTo>
                    <a:cubicBezTo>
                      <a:pt x="81" y="49"/>
                      <a:pt x="80" y="46"/>
                      <a:pt x="77" y="45"/>
                    </a:cubicBezTo>
                    <a:close/>
                    <a:moveTo>
                      <a:pt x="46" y="55"/>
                    </a:moveTo>
                    <a:cubicBezTo>
                      <a:pt x="38" y="58"/>
                      <a:pt x="29" y="55"/>
                      <a:pt x="26" y="47"/>
                    </a:cubicBezTo>
                    <a:cubicBezTo>
                      <a:pt x="22" y="39"/>
                      <a:pt x="26" y="30"/>
                      <a:pt x="34" y="26"/>
                    </a:cubicBezTo>
                    <a:cubicBezTo>
                      <a:pt x="42" y="23"/>
                      <a:pt x="51" y="27"/>
                      <a:pt x="54" y="34"/>
                    </a:cubicBezTo>
                    <a:cubicBezTo>
                      <a:pt x="58" y="42"/>
                      <a:pt x="54" y="51"/>
                      <a:pt x="46" y="55"/>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81" name="Freeform 533"/>
              <p:cNvSpPr/>
              <p:nvPr/>
            </p:nvSpPr>
            <p:spPr bwMode="auto">
              <a:xfrm>
                <a:off x="4489" y="3224"/>
                <a:ext cx="57" cy="56"/>
              </a:xfrm>
              <a:custGeom>
                <a:gdLst>
                  <a:gd name="T0" fmla="*/ 41 w 57"/>
                  <a:gd name="T1" fmla="*/ 56 h 56"/>
                  <a:gd name="T2" fmla="*/ 57 w 57"/>
                  <a:gd name="T3" fmla="*/ 39 h 56"/>
                  <a:gd name="T4" fmla="*/ 57 w 57"/>
                  <a:gd name="T5" fmla="*/ 15 h 56"/>
                  <a:gd name="T6" fmla="*/ 41 w 57"/>
                  <a:gd name="T7" fmla="*/ 0 h 56"/>
                  <a:gd name="T8" fmla="*/ 18 w 57"/>
                  <a:gd name="T9" fmla="*/ 0 h 56"/>
                  <a:gd name="T10" fmla="*/ 0 w 57"/>
                  <a:gd name="T11" fmla="*/ 17 h 56"/>
                  <a:gd name="T12" fmla="*/ 0 w 57"/>
                  <a:gd name="T13" fmla="*/ 41 h 56"/>
                  <a:gd name="T14" fmla="*/ 18 w 57"/>
                  <a:gd name="T15" fmla="*/ 56 h 56"/>
                  <a:gd name="T16" fmla="*/ 41 w 57"/>
                  <a:gd name="T17" fmla="*/ 56 h 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7" h="56">
                    <a:moveTo>
                      <a:pt x="41" y="56"/>
                    </a:moveTo>
                    <a:lnTo>
                      <a:pt x="57" y="39"/>
                    </a:lnTo>
                    <a:lnTo>
                      <a:pt x="57" y="15"/>
                    </a:lnTo>
                    <a:lnTo>
                      <a:pt x="41" y="0"/>
                    </a:lnTo>
                    <a:lnTo>
                      <a:pt x="18" y="0"/>
                    </a:lnTo>
                    <a:lnTo>
                      <a:pt x="0" y="17"/>
                    </a:lnTo>
                    <a:lnTo>
                      <a:pt x="0" y="41"/>
                    </a:lnTo>
                    <a:lnTo>
                      <a:pt x="18" y="56"/>
                    </a:lnTo>
                    <a:lnTo>
                      <a:pt x="41" y="56"/>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82" name="Freeform 534"/>
              <p:cNvSpPr/>
              <p:nvPr/>
            </p:nvSpPr>
            <p:spPr bwMode="auto">
              <a:xfrm>
                <a:off x="4438" y="3233"/>
                <a:ext cx="161" cy="171"/>
              </a:xfrm>
              <a:custGeom>
                <a:gdLst>
                  <a:gd name="T0" fmla="*/ 72 w 82"/>
                  <a:gd name="T1" fmla="*/ 18 h 87"/>
                  <a:gd name="T2" fmla="*/ 64 w 82"/>
                  <a:gd name="T3" fmla="*/ 0 h 87"/>
                  <a:gd name="T4" fmla="*/ 61 w 82"/>
                  <a:gd name="T5" fmla="*/ 0 h 87"/>
                  <a:gd name="T6" fmla="*/ 61 w 82"/>
                  <a:gd name="T7" fmla="*/ 18 h 87"/>
                  <a:gd name="T8" fmla="*/ 49 w 82"/>
                  <a:gd name="T9" fmla="*/ 30 h 87"/>
                  <a:gd name="T10" fmla="*/ 43 w 82"/>
                  <a:gd name="T11" fmla="*/ 30 h 87"/>
                  <a:gd name="T12" fmla="*/ 39 w 82"/>
                  <a:gd name="T13" fmla="*/ 30 h 87"/>
                  <a:gd name="T14" fmla="*/ 33 w 82"/>
                  <a:gd name="T15" fmla="*/ 30 h 87"/>
                  <a:gd name="T16" fmla="*/ 21 w 82"/>
                  <a:gd name="T17" fmla="*/ 18 h 87"/>
                  <a:gd name="T18" fmla="*/ 20 w 82"/>
                  <a:gd name="T19" fmla="*/ 0 h 87"/>
                  <a:gd name="T20" fmla="*/ 18 w 82"/>
                  <a:gd name="T21" fmla="*/ 0 h 87"/>
                  <a:gd name="T22" fmla="*/ 10 w 82"/>
                  <a:gd name="T23" fmla="*/ 18 h 87"/>
                  <a:gd name="T24" fmla="*/ 29 w 82"/>
                  <a:gd name="T25" fmla="*/ 55 h 87"/>
                  <a:gd name="T26" fmla="*/ 29 w 82"/>
                  <a:gd name="T27" fmla="*/ 82 h 87"/>
                  <a:gd name="T28" fmla="*/ 35 w 82"/>
                  <a:gd name="T29" fmla="*/ 87 h 87"/>
                  <a:gd name="T30" fmla="*/ 48 w 82"/>
                  <a:gd name="T31" fmla="*/ 87 h 87"/>
                  <a:gd name="T32" fmla="*/ 54 w 82"/>
                  <a:gd name="T33" fmla="*/ 82 h 87"/>
                  <a:gd name="T34" fmla="*/ 54 w 82"/>
                  <a:gd name="T35" fmla="*/ 55 h 87"/>
                  <a:gd name="T36" fmla="*/ 72 w 82"/>
                  <a:gd name="T37" fmla="*/ 18 h 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2" h="87">
                    <a:moveTo>
                      <a:pt x="72" y="18"/>
                    </a:moveTo>
                    <a:cubicBezTo>
                      <a:pt x="64" y="0"/>
                      <a:pt x="64" y="0"/>
                      <a:pt x="64" y="0"/>
                    </a:cubicBezTo>
                    <a:cubicBezTo>
                      <a:pt x="61" y="0"/>
                      <a:pt x="61" y="0"/>
                      <a:pt x="61" y="0"/>
                    </a:cubicBezTo>
                    <a:cubicBezTo>
                      <a:pt x="61" y="18"/>
                      <a:pt x="61" y="18"/>
                      <a:pt x="61" y="18"/>
                    </a:cubicBezTo>
                    <a:cubicBezTo>
                      <a:pt x="49" y="30"/>
                      <a:pt x="49" y="30"/>
                      <a:pt x="49" y="30"/>
                    </a:cubicBezTo>
                    <a:cubicBezTo>
                      <a:pt x="43" y="30"/>
                      <a:pt x="43" y="30"/>
                      <a:pt x="43" y="30"/>
                    </a:cubicBezTo>
                    <a:cubicBezTo>
                      <a:pt x="39" y="30"/>
                      <a:pt x="39" y="30"/>
                      <a:pt x="39" y="30"/>
                    </a:cubicBezTo>
                    <a:cubicBezTo>
                      <a:pt x="33" y="30"/>
                      <a:pt x="33" y="30"/>
                      <a:pt x="33" y="30"/>
                    </a:cubicBezTo>
                    <a:cubicBezTo>
                      <a:pt x="21" y="18"/>
                      <a:pt x="21" y="18"/>
                      <a:pt x="21" y="18"/>
                    </a:cubicBezTo>
                    <a:cubicBezTo>
                      <a:pt x="20" y="0"/>
                      <a:pt x="20" y="0"/>
                      <a:pt x="20" y="0"/>
                    </a:cubicBezTo>
                    <a:cubicBezTo>
                      <a:pt x="18" y="0"/>
                      <a:pt x="18" y="0"/>
                      <a:pt x="18" y="0"/>
                    </a:cubicBezTo>
                    <a:cubicBezTo>
                      <a:pt x="10" y="18"/>
                      <a:pt x="10" y="18"/>
                      <a:pt x="10" y="18"/>
                    </a:cubicBezTo>
                    <a:cubicBezTo>
                      <a:pt x="10" y="18"/>
                      <a:pt x="0" y="44"/>
                      <a:pt x="29" y="55"/>
                    </a:cubicBezTo>
                    <a:cubicBezTo>
                      <a:pt x="29" y="82"/>
                      <a:pt x="29" y="82"/>
                      <a:pt x="29" y="82"/>
                    </a:cubicBezTo>
                    <a:cubicBezTo>
                      <a:pt x="29" y="85"/>
                      <a:pt x="32" y="87"/>
                      <a:pt x="35" y="87"/>
                    </a:cubicBezTo>
                    <a:cubicBezTo>
                      <a:pt x="48" y="87"/>
                      <a:pt x="48" y="87"/>
                      <a:pt x="48" y="87"/>
                    </a:cubicBezTo>
                    <a:cubicBezTo>
                      <a:pt x="51" y="87"/>
                      <a:pt x="54" y="85"/>
                      <a:pt x="54" y="82"/>
                    </a:cubicBezTo>
                    <a:cubicBezTo>
                      <a:pt x="54" y="55"/>
                      <a:pt x="54" y="55"/>
                      <a:pt x="54" y="55"/>
                    </a:cubicBezTo>
                    <a:cubicBezTo>
                      <a:pt x="82" y="43"/>
                      <a:pt x="72" y="18"/>
                      <a:pt x="72" y="18"/>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83" name="Freeform 535"/>
              <p:cNvSpPr/>
              <p:nvPr/>
            </p:nvSpPr>
            <p:spPr bwMode="auto">
              <a:xfrm>
                <a:off x="4440" y="668"/>
                <a:ext cx="39" cy="41"/>
              </a:xfrm>
              <a:custGeom>
                <a:gdLst>
                  <a:gd name="T0" fmla="*/ 0 w 39"/>
                  <a:gd name="T1" fmla="*/ 29 h 41"/>
                  <a:gd name="T2" fmla="*/ 12 w 39"/>
                  <a:gd name="T3" fmla="*/ 41 h 41"/>
                  <a:gd name="T4" fmla="*/ 28 w 39"/>
                  <a:gd name="T5" fmla="*/ 41 h 41"/>
                  <a:gd name="T6" fmla="*/ 39 w 39"/>
                  <a:gd name="T7" fmla="*/ 29 h 41"/>
                  <a:gd name="T8" fmla="*/ 39 w 39"/>
                  <a:gd name="T9" fmla="*/ 12 h 41"/>
                  <a:gd name="T10" fmla="*/ 28 w 39"/>
                  <a:gd name="T11" fmla="*/ 0 h 41"/>
                  <a:gd name="T12" fmla="*/ 12 w 39"/>
                  <a:gd name="T13" fmla="*/ 0 h 41"/>
                  <a:gd name="T14" fmla="*/ 0 w 39"/>
                  <a:gd name="T15" fmla="*/ 12 h 41"/>
                  <a:gd name="T16" fmla="*/ 0 w 39"/>
                  <a:gd name="T17" fmla="*/ 29 h 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9" h="41">
                    <a:moveTo>
                      <a:pt x="0" y="29"/>
                    </a:moveTo>
                    <a:lnTo>
                      <a:pt x="12" y="41"/>
                    </a:lnTo>
                    <a:lnTo>
                      <a:pt x="28" y="41"/>
                    </a:lnTo>
                    <a:lnTo>
                      <a:pt x="39" y="29"/>
                    </a:lnTo>
                    <a:lnTo>
                      <a:pt x="39" y="12"/>
                    </a:lnTo>
                    <a:lnTo>
                      <a:pt x="28" y="0"/>
                    </a:lnTo>
                    <a:lnTo>
                      <a:pt x="12" y="0"/>
                    </a:lnTo>
                    <a:lnTo>
                      <a:pt x="0" y="12"/>
                    </a:lnTo>
                    <a:lnTo>
                      <a:pt x="0" y="29"/>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84" name="Freeform 536"/>
              <p:cNvSpPr/>
              <p:nvPr/>
            </p:nvSpPr>
            <p:spPr bwMode="auto">
              <a:xfrm>
                <a:off x="4352" y="633"/>
                <a:ext cx="121" cy="111"/>
              </a:xfrm>
              <a:custGeom>
                <a:gdLst>
                  <a:gd name="T0" fmla="*/ 49 w 62"/>
                  <a:gd name="T1" fmla="*/ 51 h 57"/>
                  <a:gd name="T2" fmla="*/ 62 w 62"/>
                  <a:gd name="T3" fmla="*/ 45 h 57"/>
                  <a:gd name="T4" fmla="*/ 62 w 62"/>
                  <a:gd name="T5" fmla="*/ 43 h 57"/>
                  <a:gd name="T6" fmla="*/ 49 w 62"/>
                  <a:gd name="T7" fmla="*/ 43 h 57"/>
                  <a:gd name="T8" fmla="*/ 40 w 62"/>
                  <a:gd name="T9" fmla="*/ 34 h 57"/>
                  <a:gd name="T10" fmla="*/ 40 w 62"/>
                  <a:gd name="T11" fmla="*/ 30 h 57"/>
                  <a:gd name="T12" fmla="*/ 40 w 62"/>
                  <a:gd name="T13" fmla="*/ 27 h 57"/>
                  <a:gd name="T14" fmla="*/ 40 w 62"/>
                  <a:gd name="T15" fmla="*/ 23 h 57"/>
                  <a:gd name="T16" fmla="*/ 49 w 62"/>
                  <a:gd name="T17" fmla="*/ 14 h 57"/>
                  <a:gd name="T18" fmla="*/ 62 w 62"/>
                  <a:gd name="T19" fmla="*/ 14 h 57"/>
                  <a:gd name="T20" fmla="*/ 62 w 62"/>
                  <a:gd name="T21" fmla="*/ 13 h 57"/>
                  <a:gd name="T22" fmla="*/ 49 w 62"/>
                  <a:gd name="T23" fmla="*/ 6 h 57"/>
                  <a:gd name="T24" fmla="*/ 23 w 62"/>
                  <a:gd name="T25" fmla="*/ 20 h 57"/>
                  <a:gd name="T26" fmla="*/ 4 w 62"/>
                  <a:gd name="T27" fmla="*/ 20 h 57"/>
                  <a:gd name="T28" fmla="*/ 0 w 62"/>
                  <a:gd name="T29" fmla="*/ 24 h 57"/>
                  <a:gd name="T30" fmla="*/ 0 w 62"/>
                  <a:gd name="T31" fmla="*/ 33 h 57"/>
                  <a:gd name="T32" fmla="*/ 4 w 62"/>
                  <a:gd name="T33" fmla="*/ 37 h 57"/>
                  <a:gd name="T34" fmla="*/ 23 w 62"/>
                  <a:gd name="T35" fmla="*/ 37 h 57"/>
                  <a:gd name="T36" fmla="*/ 49 w 62"/>
                  <a:gd name="T37" fmla="*/ 51 h 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62" h="57">
                    <a:moveTo>
                      <a:pt x="49" y="51"/>
                    </a:moveTo>
                    <a:cubicBezTo>
                      <a:pt x="62" y="45"/>
                      <a:pt x="62" y="45"/>
                      <a:pt x="62" y="45"/>
                    </a:cubicBezTo>
                    <a:cubicBezTo>
                      <a:pt x="62" y="43"/>
                      <a:pt x="62" y="43"/>
                      <a:pt x="62" y="43"/>
                    </a:cubicBezTo>
                    <a:cubicBezTo>
                      <a:pt x="49" y="43"/>
                      <a:pt x="49" y="43"/>
                      <a:pt x="49" y="43"/>
                    </a:cubicBezTo>
                    <a:cubicBezTo>
                      <a:pt x="40" y="34"/>
                      <a:pt x="40" y="34"/>
                      <a:pt x="40" y="34"/>
                    </a:cubicBezTo>
                    <a:cubicBezTo>
                      <a:pt x="40" y="30"/>
                      <a:pt x="40" y="30"/>
                      <a:pt x="40" y="30"/>
                    </a:cubicBezTo>
                    <a:cubicBezTo>
                      <a:pt x="40" y="27"/>
                      <a:pt x="40" y="27"/>
                      <a:pt x="40" y="27"/>
                    </a:cubicBezTo>
                    <a:cubicBezTo>
                      <a:pt x="40" y="23"/>
                      <a:pt x="40" y="23"/>
                      <a:pt x="40" y="23"/>
                    </a:cubicBezTo>
                    <a:cubicBezTo>
                      <a:pt x="49" y="14"/>
                      <a:pt x="49" y="14"/>
                      <a:pt x="49" y="14"/>
                    </a:cubicBezTo>
                    <a:cubicBezTo>
                      <a:pt x="62" y="14"/>
                      <a:pt x="62" y="14"/>
                      <a:pt x="62" y="14"/>
                    </a:cubicBezTo>
                    <a:cubicBezTo>
                      <a:pt x="62" y="13"/>
                      <a:pt x="62" y="13"/>
                      <a:pt x="62" y="13"/>
                    </a:cubicBezTo>
                    <a:cubicBezTo>
                      <a:pt x="49" y="6"/>
                      <a:pt x="49" y="6"/>
                      <a:pt x="49" y="6"/>
                    </a:cubicBezTo>
                    <a:cubicBezTo>
                      <a:pt x="49" y="6"/>
                      <a:pt x="31" y="0"/>
                      <a:pt x="23" y="20"/>
                    </a:cubicBezTo>
                    <a:cubicBezTo>
                      <a:pt x="4" y="20"/>
                      <a:pt x="4" y="20"/>
                      <a:pt x="4" y="20"/>
                    </a:cubicBezTo>
                    <a:cubicBezTo>
                      <a:pt x="2" y="20"/>
                      <a:pt x="0" y="22"/>
                      <a:pt x="0" y="24"/>
                    </a:cubicBezTo>
                    <a:cubicBezTo>
                      <a:pt x="0" y="33"/>
                      <a:pt x="0" y="33"/>
                      <a:pt x="0" y="33"/>
                    </a:cubicBezTo>
                    <a:cubicBezTo>
                      <a:pt x="0" y="36"/>
                      <a:pt x="2" y="37"/>
                      <a:pt x="4" y="37"/>
                    </a:cubicBezTo>
                    <a:cubicBezTo>
                      <a:pt x="23" y="37"/>
                      <a:pt x="23" y="37"/>
                      <a:pt x="23" y="37"/>
                    </a:cubicBezTo>
                    <a:cubicBezTo>
                      <a:pt x="31" y="57"/>
                      <a:pt x="49" y="51"/>
                      <a:pt x="49" y="5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85" name="Freeform 537"/>
              <p:cNvSpPr>
                <a:spLocks noEditPoints="1"/>
              </p:cNvSpPr>
              <p:nvPr/>
            </p:nvSpPr>
            <p:spPr bwMode="auto">
              <a:xfrm>
                <a:off x="4284" y="1454"/>
                <a:ext cx="56" cy="55"/>
              </a:xfrm>
              <a:custGeom>
                <a:gdLst>
                  <a:gd name="T0" fmla="*/ 0 w 29"/>
                  <a:gd name="T1" fmla="*/ 15 h 28"/>
                  <a:gd name="T2" fmla="*/ 29 w 29"/>
                  <a:gd name="T3" fmla="*/ 14 h 28"/>
                  <a:gd name="T4" fmla="*/ 24 w 29"/>
                  <a:gd name="T5" fmla="*/ 22 h 28"/>
                  <a:gd name="T6" fmla="*/ 21 w 29"/>
                  <a:gd name="T7" fmla="*/ 21 h 28"/>
                  <a:gd name="T8" fmla="*/ 23 w 29"/>
                  <a:gd name="T9" fmla="*/ 23 h 28"/>
                  <a:gd name="T10" fmla="*/ 19 w 29"/>
                  <a:gd name="T11" fmla="*/ 24 h 28"/>
                  <a:gd name="T12" fmla="*/ 18 w 29"/>
                  <a:gd name="T13" fmla="*/ 24 h 28"/>
                  <a:gd name="T14" fmla="*/ 16 w 29"/>
                  <a:gd name="T15" fmla="*/ 26 h 28"/>
                  <a:gd name="T16" fmla="*/ 15 w 29"/>
                  <a:gd name="T17" fmla="*/ 23 h 28"/>
                  <a:gd name="T18" fmla="*/ 14 w 29"/>
                  <a:gd name="T19" fmla="*/ 26 h 28"/>
                  <a:gd name="T20" fmla="*/ 11 w 29"/>
                  <a:gd name="T21" fmla="*/ 24 h 28"/>
                  <a:gd name="T22" fmla="*/ 10 w 29"/>
                  <a:gd name="T23" fmla="*/ 24 h 28"/>
                  <a:gd name="T24" fmla="*/ 7 w 29"/>
                  <a:gd name="T25" fmla="*/ 24 h 28"/>
                  <a:gd name="T26" fmla="*/ 8 w 29"/>
                  <a:gd name="T27" fmla="*/ 21 h 28"/>
                  <a:gd name="T28" fmla="*/ 6 w 29"/>
                  <a:gd name="T29" fmla="*/ 22 h 28"/>
                  <a:gd name="T30" fmla="*/ 5 w 29"/>
                  <a:gd name="T31" fmla="*/ 19 h 28"/>
                  <a:gd name="T32" fmla="*/ 5 w 29"/>
                  <a:gd name="T33" fmla="*/ 18 h 28"/>
                  <a:gd name="T34" fmla="*/ 3 w 29"/>
                  <a:gd name="T35" fmla="*/ 15 h 28"/>
                  <a:gd name="T36" fmla="*/ 5 w 29"/>
                  <a:gd name="T37" fmla="*/ 14 h 28"/>
                  <a:gd name="T38" fmla="*/ 3 w 29"/>
                  <a:gd name="T39" fmla="*/ 14 h 28"/>
                  <a:gd name="T40" fmla="*/ 5 w 29"/>
                  <a:gd name="T41" fmla="*/ 11 h 28"/>
                  <a:gd name="T42" fmla="*/ 5 w 29"/>
                  <a:gd name="T43" fmla="*/ 10 h 28"/>
                  <a:gd name="T44" fmla="*/ 5 w 29"/>
                  <a:gd name="T45" fmla="*/ 7 h 28"/>
                  <a:gd name="T46" fmla="*/ 8 w 29"/>
                  <a:gd name="T47" fmla="*/ 8 h 28"/>
                  <a:gd name="T48" fmla="*/ 7 w 29"/>
                  <a:gd name="T49" fmla="*/ 5 h 28"/>
                  <a:gd name="T50" fmla="*/ 10 w 29"/>
                  <a:gd name="T51" fmla="*/ 5 h 28"/>
                  <a:gd name="T52" fmla="*/ 11 w 29"/>
                  <a:gd name="T53" fmla="*/ 4 h 28"/>
                  <a:gd name="T54" fmla="*/ 13 w 29"/>
                  <a:gd name="T55" fmla="*/ 2 h 28"/>
                  <a:gd name="T56" fmla="*/ 14 w 29"/>
                  <a:gd name="T57" fmla="*/ 5 h 28"/>
                  <a:gd name="T58" fmla="*/ 15 w 29"/>
                  <a:gd name="T59" fmla="*/ 2 h 28"/>
                  <a:gd name="T60" fmla="*/ 18 w 29"/>
                  <a:gd name="T61" fmla="*/ 4 h 28"/>
                  <a:gd name="T62" fmla="*/ 19 w 29"/>
                  <a:gd name="T63" fmla="*/ 5 h 28"/>
                  <a:gd name="T64" fmla="*/ 22 w 29"/>
                  <a:gd name="T65" fmla="*/ 5 h 28"/>
                  <a:gd name="T66" fmla="*/ 21 w 29"/>
                  <a:gd name="T67" fmla="*/ 8 h 28"/>
                  <a:gd name="T68" fmla="*/ 23 w 29"/>
                  <a:gd name="T69" fmla="*/ 6 h 28"/>
                  <a:gd name="T70" fmla="*/ 24 w 29"/>
                  <a:gd name="T71" fmla="*/ 10 h 28"/>
                  <a:gd name="T72" fmla="*/ 24 w 29"/>
                  <a:gd name="T73" fmla="*/ 11 h 28"/>
                  <a:gd name="T74" fmla="*/ 26 w 29"/>
                  <a:gd name="T75" fmla="*/ 13 h 28"/>
                  <a:gd name="T76" fmla="*/ 24 w 29"/>
                  <a:gd name="T77" fmla="*/ 14 h 28"/>
                  <a:gd name="T78" fmla="*/ 27 w 29"/>
                  <a:gd name="T79" fmla="*/ 15 h 28"/>
                  <a:gd name="T80" fmla="*/ 25 w 29"/>
                  <a:gd name="T81" fmla="*/ 17 h 28"/>
                  <a:gd name="T82" fmla="*/ 24 w 29"/>
                  <a:gd name="T83" fmla="*/ 19 h 28"/>
                  <a:gd name="T84" fmla="*/ 24 w 29"/>
                  <a:gd name="T85" fmla="*/ 22 h 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8" h="28">
                    <a:moveTo>
                      <a:pt x="14" y="0"/>
                    </a:moveTo>
                    <a:cubicBezTo>
                      <a:pt x="6" y="0"/>
                      <a:pt x="0" y="7"/>
                      <a:pt x="0" y="15"/>
                    </a:cubicBezTo>
                    <a:cubicBezTo>
                      <a:pt x="1" y="22"/>
                      <a:pt x="7" y="28"/>
                      <a:pt x="15" y="28"/>
                    </a:cubicBezTo>
                    <a:cubicBezTo>
                      <a:pt x="23" y="28"/>
                      <a:pt x="29" y="22"/>
                      <a:pt x="29" y="14"/>
                    </a:cubicBezTo>
                    <a:cubicBezTo>
                      <a:pt x="28" y="6"/>
                      <a:pt x="22" y="0"/>
                      <a:pt x="14" y="0"/>
                    </a:cubicBezTo>
                    <a:close/>
                    <a:moveTo>
                      <a:pt x="24" y="22"/>
                    </a:moveTo>
                    <a:cubicBezTo>
                      <a:pt x="23" y="21"/>
                      <a:pt x="23" y="21"/>
                      <a:pt x="23" y="21"/>
                    </a:cubicBezTo>
                    <a:cubicBezTo>
                      <a:pt x="22" y="20"/>
                      <a:pt x="22" y="20"/>
                      <a:pt x="21" y="21"/>
                    </a:cubicBezTo>
                    <a:cubicBezTo>
                      <a:pt x="21" y="21"/>
                      <a:pt x="21" y="22"/>
                      <a:pt x="21" y="22"/>
                    </a:cubicBezTo>
                    <a:cubicBezTo>
                      <a:pt x="23" y="23"/>
                      <a:pt x="23" y="23"/>
                      <a:pt x="23" y="23"/>
                    </a:cubicBezTo>
                    <a:cubicBezTo>
                      <a:pt x="22" y="24"/>
                      <a:pt x="21" y="24"/>
                      <a:pt x="20" y="25"/>
                    </a:cubicBezTo>
                    <a:cubicBezTo>
                      <a:pt x="19" y="24"/>
                      <a:pt x="19" y="24"/>
                      <a:pt x="19" y="24"/>
                    </a:cubicBezTo>
                    <a:cubicBezTo>
                      <a:pt x="19" y="23"/>
                      <a:pt x="19" y="23"/>
                      <a:pt x="19" y="23"/>
                    </a:cubicBezTo>
                    <a:cubicBezTo>
                      <a:pt x="18" y="23"/>
                      <a:pt x="18" y="24"/>
                      <a:pt x="18" y="24"/>
                    </a:cubicBezTo>
                    <a:cubicBezTo>
                      <a:pt x="19" y="25"/>
                      <a:pt x="19" y="25"/>
                      <a:pt x="19" y="25"/>
                    </a:cubicBezTo>
                    <a:cubicBezTo>
                      <a:pt x="18" y="26"/>
                      <a:pt x="17" y="26"/>
                      <a:pt x="16" y="26"/>
                    </a:cubicBezTo>
                    <a:cubicBezTo>
                      <a:pt x="16" y="24"/>
                      <a:pt x="16" y="24"/>
                      <a:pt x="16" y="24"/>
                    </a:cubicBezTo>
                    <a:cubicBezTo>
                      <a:pt x="16" y="24"/>
                      <a:pt x="15" y="23"/>
                      <a:pt x="15" y="23"/>
                    </a:cubicBezTo>
                    <a:cubicBezTo>
                      <a:pt x="14" y="23"/>
                      <a:pt x="14" y="24"/>
                      <a:pt x="14" y="24"/>
                    </a:cubicBezTo>
                    <a:cubicBezTo>
                      <a:pt x="14" y="26"/>
                      <a:pt x="14" y="26"/>
                      <a:pt x="14" y="26"/>
                    </a:cubicBezTo>
                    <a:cubicBezTo>
                      <a:pt x="13" y="26"/>
                      <a:pt x="12" y="26"/>
                      <a:pt x="11" y="26"/>
                    </a:cubicBezTo>
                    <a:cubicBezTo>
                      <a:pt x="11" y="24"/>
                      <a:pt x="11" y="24"/>
                      <a:pt x="11" y="24"/>
                    </a:cubicBezTo>
                    <a:cubicBezTo>
                      <a:pt x="11" y="24"/>
                      <a:pt x="11" y="24"/>
                      <a:pt x="11" y="23"/>
                    </a:cubicBezTo>
                    <a:cubicBezTo>
                      <a:pt x="11" y="23"/>
                      <a:pt x="10" y="23"/>
                      <a:pt x="10" y="24"/>
                    </a:cubicBezTo>
                    <a:cubicBezTo>
                      <a:pt x="10" y="25"/>
                      <a:pt x="10" y="25"/>
                      <a:pt x="10" y="25"/>
                    </a:cubicBezTo>
                    <a:cubicBezTo>
                      <a:pt x="9" y="25"/>
                      <a:pt x="8" y="24"/>
                      <a:pt x="7" y="24"/>
                    </a:cubicBezTo>
                    <a:cubicBezTo>
                      <a:pt x="8" y="22"/>
                      <a:pt x="8" y="22"/>
                      <a:pt x="8" y="22"/>
                    </a:cubicBezTo>
                    <a:cubicBezTo>
                      <a:pt x="9" y="22"/>
                      <a:pt x="9" y="21"/>
                      <a:pt x="8" y="21"/>
                    </a:cubicBezTo>
                    <a:cubicBezTo>
                      <a:pt x="8" y="21"/>
                      <a:pt x="7" y="21"/>
                      <a:pt x="7" y="21"/>
                    </a:cubicBezTo>
                    <a:cubicBezTo>
                      <a:pt x="6" y="22"/>
                      <a:pt x="6" y="22"/>
                      <a:pt x="6" y="22"/>
                    </a:cubicBezTo>
                    <a:cubicBezTo>
                      <a:pt x="5" y="21"/>
                      <a:pt x="4" y="21"/>
                      <a:pt x="4" y="20"/>
                    </a:cubicBezTo>
                    <a:cubicBezTo>
                      <a:pt x="5" y="19"/>
                      <a:pt x="5" y="19"/>
                      <a:pt x="5" y="19"/>
                    </a:cubicBezTo>
                    <a:cubicBezTo>
                      <a:pt x="6" y="19"/>
                      <a:pt x="6" y="18"/>
                      <a:pt x="6" y="18"/>
                    </a:cubicBezTo>
                    <a:cubicBezTo>
                      <a:pt x="5" y="18"/>
                      <a:pt x="5" y="18"/>
                      <a:pt x="5" y="18"/>
                    </a:cubicBezTo>
                    <a:cubicBezTo>
                      <a:pt x="3" y="18"/>
                      <a:pt x="3" y="18"/>
                      <a:pt x="3" y="18"/>
                    </a:cubicBezTo>
                    <a:cubicBezTo>
                      <a:pt x="3" y="17"/>
                      <a:pt x="3" y="16"/>
                      <a:pt x="3" y="15"/>
                    </a:cubicBezTo>
                    <a:cubicBezTo>
                      <a:pt x="4" y="15"/>
                      <a:pt x="4" y="15"/>
                      <a:pt x="4" y="15"/>
                    </a:cubicBezTo>
                    <a:cubicBezTo>
                      <a:pt x="5" y="15"/>
                      <a:pt x="5" y="15"/>
                      <a:pt x="5" y="14"/>
                    </a:cubicBezTo>
                    <a:cubicBezTo>
                      <a:pt x="5" y="14"/>
                      <a:pt x="5" y="13"/>
                      <a:pt x="4" y="13"/>
                    </a:cubicBezTo>
                    <a:cubicBezTo>
                      <a:pt x="3" y="14"/>
                      <a:pt x="3" y="14"/>
                      <a:pt x="3" y="14"/>
                    </a:cubicBezTo>
                    <a:cubicBezTo>
                      <a:pt x="3" y="13"/>
                      <a:pt x="3" y="12"/>
                      <a:pt x="3" y="11"/>
                    </a:cubicBezTo>
                    <a:cubicBezTo>
                      <a:pt x="5" y="11"/>
                      <a:pt x="5" y="11"/>
                      <a:pt x="5" y="11"/>
                    </a:cubicBezTo>
                    <a:cubicBezTo>
                      <a:pt x="5" y="11"/>
                      <a:pt x="5" y="11"/>
                      <a:pt x="5" y="11"/>
                    </a:cubicBezTo>
                    <a:cubicBezTo>
                      <a:pt x="5" y="10"/>
                      <a:pt x="5" y="10"/>
                      <a:pt x="5" y="10"/>
                    </a:cubicBezTo>
                    <a:cubicBezTo>
                      <a:pt x="4" y="9"/>
                      <a:pt x="4" y="9"/>
                      <a:pt x="4" y="9"/>
                    </a:cubicBezTo>
                    <a:cubicBezTo>
                      <a:pt x="4" y="8"/>
                      <a:pt x="5" y="7"/>
                      <a:pt x="5" y="7"/>
                    </a:cubicBezTo>
                    <a:cubicBezTo>
                      <a:pt x="7" y="8"/>
                      <a:pt x="7" y="8"/>
                      <a:pt x="7" y="8"/>
                    </a:cubicBezTo>
                    <a:cubicBezTo>
                      <a:pt x="7" y="8"/>
                      <a:pt x="8" y="8"/>
                      <a:pt x="8" y="8"/>
                    </a:cubicBezTo>
                    <a:cubicBezTo>
                      <a:pt x="8" y="7"/>
                      <a:pt x="8" y="7"/>
                      <a:pt x="8" y="6"/>
                    </a:cubicBezTo>
                    <a:cubicBezTo>
                      <a:pt x="7" y="5"/>
                      <a:pt x="7" y="5"/>
                      <a:pt x="7" y="5"/>
                    </a:cubicBezTo>
                    <a:cubicBezTo>
                      <a:pt x="7" y="5"/>
                      <a:pt x="8" y="4"/>
                      <a:pt x="9" y="4"/>
                    </a:cubicBezTo>
                    <a:cubicBezTo>
                      <a:pt x="10" y="5"/>
                      <a:pt x="10" y="5"/>
                      <a:pt x="10" y="5"/>
                    </a:cubicBezTo>
                    <a:cubicBezTo>
                      <a:pt x="10" y="5"/>
                      <a:pt x="10" y="5"/>
                      <a:pt x="11" y="5"/>
                    </a:cubicBezTo>
                    <a:cubicBezTo>
                      <a:pt x="11" y="5"/>
                      <a:pt x="11" y="5"/>
                      <a:pt x="11" y="4"/>
                    </a:cubicBezTo>
                    <a:cubicBezTo>
                      <a:pt x="10" y="3"/>
                      <a:pt x="10" y="3"/>
                      <a:pt x="10" y="3"/>
                    </a:cubicBezTo>
                    <a:cubicBezTo>
                      <a:pt x="11" y="3"/>
                      <a:pt x="12" y="2"/>
                      <a:pt x="13" y="2"/>
                    </a:cubicBezTo>
                    <a:cubicBezTo>
                      <a:pt x="13" y="4"/>
                      <a:pt x="13" y="4"/>
                      <a:pt x="13" y="4"/>
                    </a:cubicBezTo>
                    <a:cubicBezTo>
                      <a:pt x="13" y="5"/>
                      <a:pt x="14" y="5"/>
                      <a:pt x="14" y="5"/>
                    </a:cubicBezTo>
                    <a:cubicBezTo>
                      <a:pt x="15" y="5"/>
                      <a:pt x="15" y="5"/>
                      <a:pt x="15" y="4"/>
                    </a:cubicBezTo>
                    <a:cubicBezTo>
                      <a:pt x="15" y="2"/>
                      <a:pt x="15" y="2"/>
                      <a:pt x="15" y="2"/>
                    </a:cubicBezTo>
                    <a:cubicBezTo>
                      <a:pt x="16" y="2"/>
                      <a:pt x="17" y="2"/>
                      <a:pt x="18" y="3"/>
                    </a:cubicBezTo>
                    <a:cubicBezTo>
                      <a:pt x="18" y="4"/>
                      <a:pt x="18" y="4"/>
                      <a:pt x="18" y="4"/>
                    </a:cubicBezTo>
                    <a:cubicBezTo>
                      <a:pt x="18" y="5"/>
                      <a:pt x="18" y="5"/>
                      <a:pt x="18" y="5"/>
                    </a:cubicBezTo>
                    <a:cubicBezTo>
                      <a:pt x="18" y="5"/>
                      <a:pt x="19" y="5"/>
                      <a:pt x="19" y="5"/>
                    </a:cubicBezTo>
                    <a:cubicBezTo>
                      <a:pt x="20" y="3"/>
                      <a:pt x="20" y="3"/>
                      <a:pt x="20" y="3"/>
                    </a:cubicBezTo>
                    <a:cubicBezTo>
                      <a:pt x="20" y="4"/>
                      <a:pt x="21" y="4"/>
                      <a:pt x="22" y="5"/>
                    </a:cubicBezTo>
                    <a:cubicBezTo>
                      <a:pt x="21" y="6"/>
                      <a:pt x="21" y="6"/>
                      <a:pt x="21" y="6"/>
                    </a:cubicBezTo>
                    <a:cubicBezTo>
                      <a:pt x="21" y="7"/>
                      <a:pt x="21" y="7"/>
                      <a:pt x="21" y="8"/>
                    </a:cubicBezTo>
                    <a:cubicBezTo>
                      <a:pt x="21" y="8"/>
                      <a:pt x="22" y="8"/>
                      <a:pt x="22" y="8"/>
                    </a:cubicBezTo>
                    <a:cubicBezTo>
                      <a:pt x="23" y="6"/>
                      <a:pt x="23" y="6"/>
                      <a:pt x="23" y="6"/>
                    </a:cubicBezTo>
                    <a:cubicBezTo>
                      <a:pt x="24" y="7"/>
                      <a:pt x="25" y="8"/>
                      <a:pt x="25" y="9"/>
                    </a:cubicBezTo>
                    <a:cubicBezTo>
                      <a:pt x="24" y="10"/>
                      <a:pt x="24" y="10"/>
                      <a:pt x="24" y="10"/>
                    </a:cubicBezTo>
                    <a:cubicBezTo>
                      <a:pt x="24" y="10"/>
                      <a:pt x="23" y="10"/>
                      <a:pt x="24" y="10"/>
                    </a:cubicBezTo>
                    <a:cubicBezTo>
                      <a:pt x="24" y="11"/>
                      <a:pt x="24" y="11"/>
                      <a:pt x="24" y="11"/>
                    </a:cubicBezTo>
                    <a:cubicBezTo>
                      <a:pt x="26" y="10"/>
                      <a:pt x="26" y="10"/>
                      <a:pt x="26" y="10"/>
                    </a:cubicBezTo>
                    <a:cubicBezTo>
                      <a:pt x="26" y="11"/>
                      <a:pt x="26" y="12"/>
                      <a:pt x="26" y="13"/>
                    </a:cubicBezTo>
                    <a:cubicBezTo>
                      <a:pt x="25" y="13"/>
                      <a:pt x="25" y="13"/>
                      <a:pt x="25" y="13"/>
                    </a:cubicBezTo>
                    <a:cubicBezTo>
                      <a:pt x="24" y="13"/>
                      <a:pt x="24" y="13"/>
                      <a:pt x="24" y="14"/>
                    </a:cubicBezTo>
                    <a:cubicBezTo>
                      <a:pt x="24" y="15"/>
                      <a:pt x="24" y="15"/>
                      <a:pt x="25" y="15"/>
                    </a:cubicBezTo>
                    <a:cubicBezTo>
                      <a:pt x="27" y="15"/>
                      <a:pt x="27" y="15"/>
                      <a:pt x="27" y="15"/>
                    </a:cubicBezTo>
                    <a:cubicBezTo>
                      <a:pt x="26" y="16"/>
                      <a:pt x="26" y="17"/>
                      <a:pt x="26" y="18"/>
                    </a:cubicBezTo>
                    <a:cubicBezTo>
                      <a:pt x="25" y="17"/>
                      <a:pt x="25" y="17"/>
                      <a:pt x="25" y="17"/>
                    </a:cubicBezTo>
                    <a:cubicBezTo>
                      <a:pt x="24" y="17"/>
                      <a:pt x="24" y="17"/>
                      <a:pt x="24" y="18"/>
                    </a:cubicBezTo>
                    <a:cubicBezTo>
                      <a:pt x="24" y="18"/>
                      <a:pt x="24" y="18"/>
                      <a:pt x="24" y="19"/>
                    </a:cubicBezTo>
                    <a:cubicBezTo>
                      <a:pt x="25" y="19"/>
                      <a:pt x="25" y="19"/>
                      <a:pt x="25" y="19"/>
                    </a:cubicBezTo>
                    <a:cubicBezTo>
                      <a:pt x="25" y="20"/>
                      <a:pt x="24" y="21"/>
                      <a:pt x="24" y="2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86" name="Freeform 538"/>
              <p:cNvSpPr/>
              <p:nvPr/>
            </p:nvSpPr>
            <p:spPr bwMode="auto">
              <a:xfrm>
                <a:off x="4307" y="1466"/>
                <a:ext cx="10" cy="19"/>
              </a:xfrm>
              <a:custGeom>
                <a:gdLst>
                  <a:gd name="T0" fmla="*/ 3 w 5"/>
                  <a:gd name="T1" fmla="*/ 6 h 10"/>
                  <a:gd name="T2" fmla="*/ 3 w 5"/>
                  <a:gd name="T3" fmla="*/ 1 h 10"/>
                  <a:gd name="T4" fmla="*/ 2 w 5"/>
                  <a:gd name="T5" fmla="*/ 0 h 10"/>
                  <a:gd name="T6" fmla="*/ 2 w 5"/>
                  <a:gd name="T7" fmla="*/ 1 h 10"/>
                  <a:gd name="T8" fmla="*/ 2 w 5"/>
                  <a:gd name="T9" fmla="*/ 6 h 10"/>
                  <a:gd name="T10" fmla="*/ 0 w 5"/>
                  <a:gd name="T11" fmla="*/ 8 h 10"/>
                  <a:gd name="T12" fmla="*/ 3 w 5"/>
                  <a:gd name="T13" fmla="*/ 10 h 10"/>
                  <a:gd name="T14" fmla="*/ 5 w 5"/>
                  <a:gd name="T15" fmla="*/ 8 h 10"/>
                  <a:gd name="T16" fmla="*/ 3 w 5"/>
                  <a:gd name="T17" fmla="*/ 6 h 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 h="10">
                    <a:moveTo>
                      <a:pt x="3" y="6"/>
                    </a:moveTo>
                    <a:cubicBezTo>
                      <a:pt x="3" y="1"/>
                      <a:pt x="3" y="1"/>
                      <a:pt x="3" y="1"/>
                    </a:cubicBezTo>
                    <a:cubicBezTo>
                      <a:pt x="3" y="0"/>
                      <a:pt x="3" y="0"/>
                      <a:pt x="2" y="0"/>
                    </a:cubicBezTo>
                    <a:cubicBezTo>
                      <a:pt x="2" y="0"/>
                      <a:pt x="2" y="0"/>
                      <a:pt x="2" y="1"/>
                    </a:cubicBezTo>
                    <a:cubicBezTo>
                      <a:pt x="2" y="6"/>
                      <a:pt x="2" y="6"/>
                      <a:pt x="2" y="6"/>
                    </a:cubicBezTo>
                    <a:cubicBezTo>
                      <a:pt x="1" y="6"/>
                      <a:pt x="0" y="7"/>
                      <a:pt x="0" y="8"/>
                    </a:cubicBezTo>
                    <a:cubicBezTo>
                      <a:pt x="1" y="9"/>
                      <a:pt x="1" y="10"/>
                      <a:pt x="3" y="10"/>
                    </a:cubicBezTo>
                    <a:cubicBezTo>
                      <a:pt x="4" y="10"/>
                      <a:pt x="5" y="9"/>
                      <a:pt x="5" y="8"/>
                    </a:cubicBezTo>
                    <a:cubicBezTo>
                      <a:pt x="5" y="7"/>
                      <a:pt x="4" y="6"/>
                      <a:pt x="3" y="6"/>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87" name="Freeform 539"/>
              <p:cNvSpPr/>
              <p:nvPr/>
            </p:nvSpPr>
            <p:spPr bwMode="auto">
              <a:xfrm>
                <a:off x="4309" y="1487"/>
                <a:ext cx="6" cy="10"/>
              </a:xfrm>
              <a:custGeom>
                <a:gdLst>
                  <a:gd name="T0" fmla="*/ 0 w 3"/>
                  <a:gd name="T1" fmla="*/ 0 h 5"/>
                  <a:gd name="T2" fmla="*/ 1 w 3"/>
                  <a:gd name="T3" fmla="*/ 4 h 5"/>
                  <a:gd name="T4" fmla="*/ 2 w 3"/>
                  <a:gd name="T5" fmla="*/ 5 h 5"/>
                  <a:gd name="T6" fmla="*/ 3 w 3"/>
                  <a:gd name="T7" fmla="*/ 4 h 5"/>
                  <a:gd name="T8" fmla="*/ 3 w 3"/>
                  <a:gd name="T9" fmla="*/ 0 h 5"/>
                  <a:gd name="T10" fmla="*/ 2 w 3"/>
                  <a:gd name="T11" fmla="*/ 0 h 5"/>
                  <a:gd name="T12" fmla="*/ 0 w 3"/>
                  <a:gd name="T13" fmla="*/ 0 h 5"/>
                </a:gdLst>
                <a:cxnLst>
                  <a:cxn ang="0">
                    <a:pos x="T0" y="T1"/>
                  </a:cxn>
                  <a:cxn ang="0">
                    <a:pos x="T2" y="T3"/>
                  </a:cxn>
                  <a:cxn ang="0">
                    <a:pos x="T4" y="T5"/>
                  </a:cxn>
                  <a:cxn ang="0">
                    <a:pos x="T6" y="T7"/>
                  </a:cxn>
                  <a:cxn ang="0">
                    <a:pos x="T8" y="T9"/>
                  </a:cxn>
                  <a:cxn ang="0">
                    <a:pos x="T10" y="T11"/>
                  </a:cxn>
                  <a:cxn ang="0">
                    <a:pos x="T12" y="T13"/>
                  </a:cxn>
                </a:cxnLst>
                <a:rect l="0" t="0" r="r" b="b"/>
                <a:pathLst>
                  <a:path w="3" h="5">
                    <a:moveTo>
                      <a:pt x="0" y="0"/>
                    </a:moveTo>
                    <a:cubicBezTo>
                      <a:pt x="1" y="4"/>
                      <a:pt x="1" y="4"/>
                      <a:pt x="1" y="4"/>
                    </a:cubicBezTo>
                    <a:cubicBezTo>
                      <a:pt x="1" y="5"/>
                      <a:pt x="1" y="5"/>
                      <a:pt x="2" y="5"/>
                    </a:cubicBezTo>
                    <a:cubicBezTo>
                      <a:pt x="2" y="5"/>
                      <a:pt x="3" y="4"/>
                      <a:pt x="3" y="4"/>
                    </a:cubicBezTo>
                    <a:cubicBezTo>
                      <a:pt x="3" y="0"/>
                      <a:pt x="3" y="0"/>
                      <a:pt x="3" y="0"/>
                    </a:cubicBezTo>
                    <a:cubicBezTo>
                      <a:pt x="2" y="0"/>
                      <a:pt x="2" y="0"/>
                      <a:pt x="2" y="0"/>
                    </a:cubicBezTo>
                    <a:cubicBezTo>
                      <a:pt x="1" y="0"/>
                      <a:pt x="1" y="0"/>
                      <a:pt x="0"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88" name="Freeform 540"/>
              <p:cNvSpPr>
                <a:spLocks noEditPoints="1"/>
              </p:cNvSpPr>
              <p:nvPr/>
            </p:nvSpPr>
            <p:spPr bwMode="auto">
              <a:xfrm>
                <a:off x="4630" y="1028"/>
                <a:ext cx="57" cy="57"/>
              </a:xfrm>
              <a:custGeom>
                <a:gdLst>
                  <a:gd name="T0" fmla="*/ 1 w 29"/>
                  <a:gd name="T1" fmla="*/ 15 h 29"/>
                  <a:gd name="T2" fmla="*/ 29 w 29"/>
                  <a:gd name="T3" fmla="*/ 14 h 29"/>
                  <a:gd name="T4" fmla="*/ 24 w 29"/>
                  <a:gd name="T5" fmla="*/ 22 h 29"/>
                  <a:gd name="T6" fmla="*/ 21 w 29"/>
                  <a:gd name="T7" fmla="*/ 21 h 29"/>
                  <a:gd name="T8" fmla="*/ 23 w 29"/>
                  <a:gd name="T9" fmla="*/ 24 h 29"/>
                  <a:gd name="T10" fmla="*/ 20 w 29"/>
                  <a:gd name="T11" fmla="*/ 24 h 29"/>
                  <a:gd name="T12" fmla="*/ 18 w 29"/>
                  <a:gd name="T13" fmla="*/ 24 h 29"/>
                  <a:gd name="T14" fmla="*/ 16 w 29"/>
                  <a:gd name="T15" fmla="*/ 27 h 29"/>
                  <a:gd name="T16" fmla="*/ 15 w 29"/>
                  <a:gd name="T17" fmla="*/ 24 h 29"/>
                  <a:gd name="T18" fmla="*/ 14 w 29"/>
                  <a:gd name="T19" fmla="*/ 27 h 29"/>
                  <a:gd name="T20" fmla="*/ 12 w 29"/>
                  <a:gd name="T21" fmla="*/ 25 h 29"/>
                  <a:gd name="T22" fmla="*/ 10 w 29"/>
                  <a:gd name="T23" fmla="*/ 24 h 29"/>
                  <a:gd name="T24" fmla="*/ 7 w 29"/>
                  <a:gd name="T25" fmla="*/ 24 h 29"/>
                  <a:gd name="T26" fmla="*/ 8 w 29"/>
                  <a:gd name="T27" fmla="*/ 21 h 29"/>
                  <a:gd name="T28" fmla="*/ 6 w 29"/>
                  <a:gd name="T29" fmla="*/ 23 h 29"/>
                  <a:gd name="T30" fmla="*/ 5 w 29"/>
                  <a:gd name="T31" fmla="*/ 19 h 29"/>
                  <a:gd name="T32" fmla="*/ 5 w 29"/>
                  <a:gd name="T33" fmla="*/ 18 h 29"/>
                  <a:gd name="T34" fmla="*/ 3 w 29"/>
                  <a:gd name="T35" fmla="*/ 16 h 29"/>
                  <a:gd name="T36" fmla="*/ 6 w 29"/>
                  <a:gd name="T37" fmla="*/ 15 h 29"/>
                  <a:gd name="T38" fmla="*/ 3 w 29"/>
                  <a:gd name="T39" fmla="*/ 14 h 29"/>
                  <a:gd name="T40" fmla="*/ 5 w 29"/>
                  <a:gd name="T41" fmla="*/ 12 h 29"/>
                  <a:gd name="T42" fmla="*/ 5 w 29"/>
                  <a:gd name="T43" fmla="*/ 10 h 29"/>
                  <a:gd name="T44" fmla="*/ 5 w 29"/>
                  <a:gd name="T45" fmla="*/ 7 h 29"/>
                  <a:gd name="T46" fmla="*/ 8 w 29"/>
                  <a:gd name="T47" fmla="*/ 8 h 29"/>
                  <a:gd name="T48" fmla="*/ 7 w 29"/>
                  <a:gd name="T49" fmla="*/ 6 h 29"/>
                  <a:gd name="T50" fmla="*/ 10 w 29"/>
                  <a:gd name="T51" fmla="*/ 5 h 29"/>
                  <a:gd name="T52" fmla="*/ 11 w 29"/>
                  <a:gd name="T53" fmla="*/ 5 h 29"/>
                  <a:gd name="T54" fmla="*/ 14 w 29"/>
                  <a:gd name="T55" fmla="*/ 3 h 29"/>
                  <a:gd name="T56" fmla="*/ 15 w 29"/>
                  <a:gd name="T57" fmla="*/ 5 h 29"/>
                  <a:gd name="T58" fmla="*/ 15 w 29"/>
                  <a:gd name="T59" fmla="*/ 3 h 29"/>
                  <a:gd name="T60" fmla="*/ 18 w 29"/>
                  <a:gd name="T61" fmla="*/ 5 h 29"/>
                  <a:gd name="T62" fmla="*/ 19 w 29"/>
                  <a:gd name="T63" fmla="*/ 5 h 29"/>
                  <a:gd name="T64" fmla="*/ 22 w 29"/>
                  <a:gd name="T65" fmla="*/ 5 h 29"/>
                  <a:gd name="T66" fmla="*/ 21 w 29"/>
                  <a:gd name="T67" fmla="*/ 8 h 29"/>
                  <a:gd name="T68" fmla="*/ 24 w 29"/>
                  <a:gd name="T69" fmla="*/ 7 h 29"/>
                  <a:gd name="T70" fmla="*/ 24 w 29"/>
                  <a:gd name="T71" fmla="*/ 10 h 29"/>
                  <a:gd name="T72" fmla="*/ 25 w 29"/>
                  <a:gd name="T73" fmla="*/ 11 h 29"/>
                  <a:gd name="T74" fmla="*/ 27 w 29"/>
                  <a:gd name="T75" fmla="*/ 13 h 29"/>
                  <a:gd name="T76" fmla="*/ 24 w 29"/>
                  <a:gd name="T77" fmla="*/ 14 h 29"/>
                  <a:gd name="T78" fmla="*/ 27 w 29"/>
                  <a:gd name="T79" fmla="*/ 15 h 29"/>
                  <a:gd name="T80" fmla="*/ 25 w 29"/>
                  <a:gd name="T81" fmla="*/ 18 h 29"/>
                  <a:gd name="T82" fmla="*/ 24 w 29"/>
                  <a:gd name="T83" fmla="*/ 19 h 29"/>
                  <a:gd name="T84" fmla="*/ 24 w 29"/>
                  <a:gd name="T85" fmla="*/ 22 h 2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8" h="28">
                    <a:moveTo>
                      <a:pt x="14" y="0"/>
                    </a:moveTo>
                    <a:cubicBezTo>
                      <a:pt x="7" y="1"/>
                      <a:pt x="0" y="7"/>
                      <a:pt x="1" y="15"/>
                    </a:cubicBezTo>
                    <a:cubicBezTo>
                      <a:pt x="1" y="23"/>
                      <a:pt x="7" y="29"/>
                      <a:pt x="15" y="29"/>
                    </a:cubicBezTo>
                    <a:cubicBezTo>
                      <a:pt x="23" y="29"/>
                      <a:pt x="29" y="22"/>
                      <a:pt x="29" y="14"/>
                    </a:cubicBezTo>
                    <a:cubicBezTo>
                      <a:pt x="29" y="6"/>
                      <a:pt x="22" y="0"/>
                      <a:pt x="14" y="0"/>
                    </a:cubicBezTo>
                    <a:close/>
                    <a:moveTo>
                      <a:pt x="24" y="22"/>
                    </a:moveTo>
                    <a:cubicBezTo>
                      <a:pt x="23" y="21"/>
                      <a:pt x="23" y="21"/>
                      <a:pt x="23" y="21"/>
                    </a:cubicBezTo>
                    <a:cubicBezTo>
                      <a:pt x="22" y="21"/>
                      <a:pt x="22" y="21"/>
                      <a:pt x="21" y="21"/>
                    </a:cubicBezTo>
                    <a:cubicBezTo>
                      <a:pt x="21" y="21"/>
                      <a:pt x="21" y="22"/>
                      <a:pt x="21" y="22"/>
                    </a:cubicBezTo>
                    <a:cubicBezTo>
                      <a:pt x="23" y="24"/>
                      <a:pt x="23" y="24"/>
                      <a:pt x="23" y="24"/>
                    </a:cubicBezTo>
                    <a:cubicBezTo>
                      <a:pt x="22" y="24"/>
                      <a:pt x="21" y="25"/>
                      <a:pt x="20" y="25"/>
                    </a:cubicBezTo>
                    <a:cubicBezTo>
                      <a:pt x="20" y="24"/>
                      <a:pt x="20" y="24"/>
                      <a:pt x="20" y="24"/>
                    </a:cubicBezTo>
                    <a:cubicBezTo>
                      <a:pt x="19" y="24"/>
                      <a:pt x="19" y="23"/>
                      <a:pt x="19" y="24"/>
                    </a:cubicBezTo>
                    <a:cubicBezTo>
                      <a:pt x="18" y="24"/>
                      <a:pt x="18" y="24"/>
                      <a:pt x="18" y="24"/>
                    </a:cubicBezTo>
                    <a:cubicBezTo>
                      <a:pt x="19" y="26"/>
                      <a:pt x="19" y="26"/>
                      <a:pt x="19" y="26"/>
                    </a:cubicBezTo>
                    <a:cubicBezTo>
                      <a:pt x="18" y="26"/>
                      <a:pt x="17" y="26"/>
                      <a:pt x="16" y="27"/>
                    </a:cubicBezTo>
                    <a:cubicBezTo>
                      <a:pt x="16" y="25"/>
                      <a:pt x="16" y="25"/>
                      <a:pt x="16" y="25"/>
                    </a:cubicBezTo>
                    <a:cubicBezTo>
                      <a:pt x="16" y="24"/>
                      <a:pt x="15" y="24"/>
                      <a:pt x="15" y="24"/>
                    </a:cubicBezTo>
                    <a:cubicBezTo>
                      <a:pt x="14" y="24"/>
                      <a:pt x="14" y="24"/>
                      <a:pt x="14" y="25"/>
                    </a:cubicBezTo>
                    <a:cubicBezTo>
                      <a:pt x="14" y="27"/>
                      <a:pt x="14" y="27"/>
                      <a:pt x="14" y="27"/>
                    </a:cubicBezTo>
                    <a:cubicBezTo>
                      <a:pt x="13" y="26"/>
                      <a:pt x="12" y="26"/>
                      <a:pt x="11" y="26"/>
                    </a:cubicBezTo>
                    <a:cubicBezTo>
                      <a:pt x="12" y="25"/>
                      <a:pt x="12" y="25"/>
                      <a:pt x="12" y="25"/>
                    </a:cubicBezTo>
                    <a:cubicBezTo>
                      <a:pt x="12" y="24"/>
                      <a:pt x="12" y="24"/>
                      <a:pt x="11" y="24"/>
                    </a:cubicBezTo>
                    <a:cubicBezTo>
                      <a:pt x="11" y="24"/>
                      <a:pt x="10" y="24"/>
                      <a:pt x="10" y="24"/>
                    </a:cubicBezTo>
                    <a:cubicBezTo>
                      <a:pt x="10" y="26"/>
                      <a:pt x="10" y="26"/>
                      <a:pt x="10" y="26"/>
                    </a:cubicBezTo>
                    <a:cubicBezTo>
                      <a:pt x="9" y="25"/>
                      <a:pt x="8" y="25"/>
                      <a:pt x="7" y="24"/>
                    </a:cubicBezTo>
                    <a:cubicBezTo>
                      <a:pt x="8" y="23"/>
                      <a:pt x="8" y="23"/>
                      <a:pt x="8" y="23"/>
                    </a:cubicBezTo>
                    <a:cubicBezTo>
                      <a:pt x="9" y="22"/>
                      <a:pt x="9" y="22"/>
                      <a:pt x="8" y="21"/>
                    </a:cubicBezTo>
                    <a:cubicBezTo>
                      <a:pt x="8" y="21"/>
                      <a:pt x="7" y="21"/>
                      <a:pt x="7" y="21"/>
                    </a:cubicBezTo>
                    <a:cubicBezTo>
                      <a:pt x="6" y="23"/>
                      <a:pt x="6" y="23"/>
                      <a:pt x="6" y="23"/>
                    </a:cubicBezTo>
                    <a:cubicBezTo>
                      <a:pt x="5" y="22"/>
                      <a:pt x="5" y="21"/>
                      <a:pt x="4" y="20"/>
                    </a:cubicBezTo>
                    <a:cubicBezTo>
                      <a:pt x="5" y="19"/>
                      <a:pt x="5" y="19"/>
                      <a:pt x="5" y="19"/>
                    </a:cubicBezTo>
                    <a:cubicBezTo>
                      <a:pt x="6" y="19"/>
                      <a:pt x="6" y="19"/>
                      <a:pt x="6" y="19"/>
                    </a:cubicBezTo>
                    <a:cubicBezTo>
                      <a:pt x="6" y="18"/>
                      <a:pt x="5" y="18"/>
                      <a:pt x="5" y="18"/>
                    </a:cubicBezTo>
                    <a:cubicBezTo>
                      <a:pt x="4" y="19"/>
                      <a:pt x="4" y="19"/>
                      <a:pt x="4" y="19"/>
                    </a:cubicBezTo>
                    <a:cubicBezTo>
                      <a:pt x="3" y="18"/>
                      <a:pt x="3" y="17"/>
                      <a:pt x="3" y="16"/>
                    </a:cubicBezTo>
                    <a:cubicBezTo>
                      <a:pt x="5" y="16"/>
                      <a:pt x="5" y="16"/>
                      <a:pt x="5" y="16"/>
                    </a:cubicBezTo>
                    <a:cubicBezTo>
                      <a:pt x="5" y="16"/>
                      <a:pt x="6" y="15"/>
                      <a:pt x="6" y="15"/>
                    </a:cubicBezTo>
                    <a:cubicBezTo>
                      <a:pt x="5" y="14"/>
                      <a:pt x="5" y="14"/>
                      <a:pt x="5" y="14"/>
                    </a:cubicBezTo>
                    <a:cubicBezTo>
                      <a:pt x="3" y="14"/>
                      <a:pt x="3" y="14"/>
                      <a:pt x="3" y="14"/>
                    </a:cubicBezTo>
                    <a:cubicBezTo>
                      <a:pt x="3" y="13"/>
                      <a:pt x="3" y="12"/>
                      <a:pt x="3" y="11"/>
                    </a:cubicBezTo>
                    <a:cubicBezTo>
                      <a:pt x="5" y="12"/>
                      <a:pt x="5" y="12"/>
                      <a:pt x="5" y="12"/>
                    </a:cubicBezTo>
                    <a:cubicBezTo>
                      <a:pt x="5" y="12"/>
                      <a:pt x="5" y="11"/>
                      <a:pt x="6" y="11"/>
                    </a:cubicBezTo>
                    <a:cubicBezTo>
                      <a:pt x="6" y="11"/>
                      <a:pt x="6" y="10"/>
                      <a:pt x="5" y="10"/>
                    </a:cubicBezTo>
                    <a:cubicBezTo>
                      <a:pt x="4" y="10"/>
                      <a:pt x="4" y="10"/>
                      <a:pt x="4" y="10"/>
                    </a:cubicBezTo>
                    <a:cubicBezTo>
                      <a:pt x="4" y="9"/>
                      <a:pt x="5" y="8"/>
                      <a:pt x="5" y="7"/>
                    </a:cubicBezTo>
                    <a:cubicBezTo>
                      <a:pt x="7" y="8"/>
                      <a:pt x="7" y="8"/>
                      <a:pt x="7" y="8"/>
                    </a:cubicBezTo>
                    <a:cubicBezTo>
                      <a:pt x="7" y="9"/>
                      <a:pt x="8" y="9"/>
                      <a:pt x="8" y="8"/>
                    </a:cubicBezTo>
                    <a:cubicBezTo>
                      <a:pt x="8" y="8"/>
                      <a:pt x="8" y="7"/>
                      <a:pt x="8" y="7"/>
                    </a:cubicBezTo>
                    <a:cubicBezTo>
                      <a:pt x="7" y="6"/>
                      <a:pt x="7" y="6"/>
                      <a:pt x="7" y="6"/>
                    </a:cubicBezTo>
                    <a:cubicBezTo>
                      <a:pt x="8" y="5"/>
                      <a:pt x="8" y="4"/>
                      <a:pt x="9" y="4"/>
                    </a:cubicBezTo>
                    <a:cubicBezTo>
                      <a:pt x="10" y="5"/>
                      <a:pt x="10" y="5"/>
                      <a:pt x="10" y="5"/>
                    </a:cubicBezTo>
                    <a:cubicBezTo>
                      <a:pt x="10" y="6"/>
                      <a:pt x="10" y="6"/>
                      <a:pt x="11" y="6"/>
                    </a:cubicBezTo>
                    <a:cubicBezTo>
                      <a:pt x="11" y="6"/>
                      <a:pt x="11" y="5"/>
                      <a:pt x="11" y="5"/>
                    </a:cubicBezTo>
                    <a:cubicBezTo>
                      <a:pt x="10" y="3"/>
                      <a:pt x="10" y="3"/>
                      <a:pt x="10" y="3"/>
                    </a:cubicBezTo>
                    <a:cubicBezTo>
                      <a:pt x="11" y="3"/>
                      <a:pt x="12" y="3"/>
                      <a:pt x="14" y="3"/>
                    </a:cubicBezTo>
                    <a:cubicBezTo>
                      <a:pt x="14" y="4"/>
                      <a:pt x="14" y="4"/>
                      <a:pt x="14" y="4"/>
                    </a:cubicBezTo>
                    <a:cubicBezTo>
                      <a:pt x="14" y="5"/>
                      <a:pt x="14" y="5"/>
                      <a:pt x="15" y="5"/>
                    </a:cubicBezTo>
                    <a:cubicBezTo>
                      <a:pt x="15" y="5"/>
                      <a:pt x="15" y="5"/>
                      <a:pt x="15" y="4"/>
                    </a:cubicBezTo>
                    <a:cubicBezTo>
                      <a:pt x="15" y="3"/>
                      <a:pt x="15" y="3"/>
                      <a:pt x="15" y="3"/>
                    </a:cubicBezTo>
                    <a:cubicBezTo>
                      <a:pt x="17" y="3"/>
                      <a:pt x="18" y="3"/>
                      <a:pt x="19" y="3"/>
                    </a:cubicBezTo>
                    <a:cubicBezTo>
                      <a:pt x="18" y="5"/>
                      <a:pt x="18" y="5"/>
                      <a:pt x="18" y="5"/>
                    </a:cubicBezTo>
                    <a:cubicBezTo>
                      <a:pt x="18" y="5"/>
                      <a:pt x="18" y="5"/>
                      <a:pt x="18" y="6"/>
                    </a:cubicBezTo>
                    <a:cubicBezTo>
                      <a:pt x="19" y="6"/>
                      <a:pt x="19" y="5"/>
                      <a:pt x="19" y="5"/>
                    </a:cubicBezTo>
                    <a:cubicBezTo>
                      <a:pt x="20" y="4"/>
                      <a:pt x="20" y="4"/>
                      <a:pt x="20" y="4"/>
                    </a:cubicBezTo>
                    <a:cubicBezTo>
                      <a:pt x="21" y="4"/>
                      <a:pt x="22" y="5"/>
                      <a:pt x="22" y="5"/>
                    </a:cubicBezTo>
                    <a:cubicBezTo>
                      <a:pt x="21" y="7"/>
                      <a:pt x="21" y="7"/>
                      <a:pt x="21" y="7"/>
                    </a:cubicBezTo>
                    <a:cubicBezTo>
                      <a:pt x="21" y="7"/>
                      <a:pt x="21" y="8"/>
                      <a:pt x="21" y="8"/>
                    </a:cubicBezTo>
                    <a:cubicBezTo>
                      <a:pt x="22" y="8"/>
                      <a:pt x="22" y="8"/>
                      <a:pt x="22" y="8"/>
                    </a:cubicBezTo>
                    <a:cubicBezTo>
                      <a:pt x="24" y="7"/>
                      <a:pt x="24" y="7"/>
                      <a:pt x="24" y="7"/>
                    </a:cubicBezTo>
                    <a:cubicBezTo>
                      <a:pt x="24" y="7"/>
                      <a:pt x="25" y="8"/>
                      <a:pt x="26" y="9"/>
                    </a:cubicBezTo>
                    <a:cubicBezTo>
                      <a:pt x="24" y="10"/>
                      <a:pt x="24" y="10"/>
                      <a:pt x="24" y="10"/>
                    </a:cubicBezTo>
                    <a:cubicBezTo>
                      <a:pt x="24" y="10"/>
                      <a:pt x="24" y="10"/>
                      <a:pt x="24" y="11"/>
                    </a:cubicBezTo>
                    <a:cubicBezTo>
                      <a:pt x="24" y="11"/>
                      <a:pt x="24" y="11"/>
                      <a:pt x="25" y="11"/>
                    </a:cubicBezTo>
                    <a:cubicBezTo>
                      <a:pt x="26" y="10"/>
                      <a:pt x="26" y="10"/>
                      <a:pt x="26" y="10"/>
                    </a:cubicBezTo>
                    <a:cubicBezTo>
                      <a:pt x="26" y="11"/>
                      <a:pt x="27" y="12"/>
                      <a:pt x="27" y="13"/>
                    </a:cubicBezTo>
                    <a:cubicBezTo>
                      <a:pt x="25" y="13"/>
                      <a:pt x="25" y="13"/>
                      <a:pt x="25" y="13"/>
                    </a:cubicBezTo>
                    <a:cubicBezTo>
                      <a:pt x="24" y="13"/>
                      <a:pt x="24" y="14"/>
                      <a:pt x="24" y="14"/>
                    </a:cubicBezTo>
                    <a:cubicBezTo>
                      <a:pt x="24" y="15"/>
                      <a:pt x="24" y="15"/>
                      <a:pt x="25" y="15"/>
                    </a:cubicBezTo>
                    <a:cubicBezTo>
                      <a:pt x="27" y="15"/>
                      <a:pt x="27" y="15"/>
                      <a:pt x="27" y="15"/>
                    </a:cubicBezTo>
                    <a:cubicBezTo>
                      <a:pt x="27" y="16"/>
                      <a:pt x="26" y="17"/>
                      <a:pt x="26" y="18"/>
                    </a:cubicBezTo>
                    <a:cubicBezTo>
                      <a:pt x="25" y="18"/>
                      <a:pt x="25" y="18"/>
                      <a:pt x="25" y="18"/>
                    </a:cubicBezTo>
                    <a:cubicBezTo>
                      <a:pt x="24" y="18"/>
                      <a:pt x="24" y="18"/>
                      <a:pt x="24" y="18"/>
                    </a:cubicBezTo>
                    <a:cubicBezTo>
                      <a:pt x="24" y="18"/>
                      <a:pt x="24" y="19"/>
                      <a:pt x="24" y="19"/>
                    </a:cubicBezTo>
                    <a:cubicBezTo>
                      <a:pt x="26" y="20"/>
                      <a:pt x="26" y="20"/>
                      <a:pt x="26" y="20"/>
                    </a:cubicBezTo>
                    <a:cubicBezTo>
                      <a:pt x="25" y="20"/>
                      <a:pt x="25" y="21"/>
                      <a:pt x="24" y="2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89" name="Freeform 541"/>
              <p:cNvSpPr/>
              <p:nvPr/>
            </p:nvSpPr>
            <p:spPr bwMode="auto">
              <a:xfrm>
                <a:off x="4655" y="1040"/>
                <a:ext cx="8" cy="21"/>
              </a:xfrm>
              <a:custGeom>
                <a:gdLst>
                  <a:gd name="T0" fmla="*/ 2 w 4"/>
                  <a:gd name="T1" fmla="*/ 7 h 11"/>
                  <a:gd name="T2" fmla="*/ 2 w 4"/>
                  <a:gd name="T3" fmla="*/ 1 h 11"/>
                  <a:gd name="T4" fmla="*/ 2 w 4"/>
                  <a:gd name="T5" fmla="*/ 0 h 11"/>
                  <a:gd name="T6" fmla="*/ 1 w 4"/>
                  <a:gd name="T7" fmla="*/ 1 h 11"/>
                  <a:gd name="T8" fmla="*/ 1 w 4"/>
                  <a:gd name="T9" fmla="*/ 7 h 11"/>
                  <a:gd name="T10" fmla="*/ 0 w 4"/>
                  <a:gd name="T11" fmla="*/ 8 h 11"/>
                  <a:gd name="T12" fmla="*/ 2 w 4"/>
                  <a:gd name="T13" fmla="*/ 11 h 11"/>
                  <a:gd name="T14" fmla="*/ 4 w 4"/>
                  <a:gd name="T15" fmla="*/ 8 h 11"/>
                  <a:gd name="T16" fmla="*/ 2 w 4"/>
                  <a:gd name="T17" fmla="*/ 7 h 1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 h="11">
                    <a:moveTo>
                      <a:pt x="2" y="7"/>
                    </a:moveTo>
                    <a:cubicBezTo>
                      <a:pt x="2" y="1"/>
                      <a:pt x="2" y="1"/>
                      <a:pt x="2" y="1"/>
                    </a:cubicBezTo>
                    <a:cubicBezTo>
                      <a:pt x="2" y="1"/>
                      <a:pt x="2" y="0"/>
                      <a:pt x="2" y="0"/>
                    </a:cubicBezTo>
                    <a:cubicBezTo>
                      <a:pt x="1" y="0"/>
                      <a:pt x="1" y="1"/>
                      <a:pt x="1" y="1"/>
                    </a:cubicBezTo>
                    <a:cubicBezTo>
                      <a:pt x="1" y="7"/>
                      <a:pt x="1" y="7"/>
                      <a:pt x="1" y="7"/>
                    </a:cubicBezTo>
                    <a:cubicBezTo>
                      <a:pt x="0" y="7"/>
                      <a:pt x="0" y="8"/>
                      <a:pt x="0" y="8"/>
                    </a:cubicBezTo>
                    <a:cubicBezTo>
                      <a:pt x="0" y="10"/>
                      <a:pt x="1" y="11"/>
                      <a:pt x="2" y="11"/>
                    </a:cubicBezTo>
                    <a:cubicBezTo>
                      <a:pt x="3" y="10"/>
                      <a:pt x="4" y="10"/>
                      <a:pt x="4" y="8"/>
                    </a:cubicBezTo>
                    <a:cubicBezTo>
                      <a:pt x="4" y="8"/>
                      <a:pt x="3" y="7"/>
                      <a:pt x="2" y="7"/>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90" name="Freeform 542"/>
              <p:cNvSpPr/>
              <p:nvPr/>
            </p:nvSpPr>
            <p:spPr bwMode="auto">
              <a:xfrm>
                <a:off x="4657" y="1061"/>
                <a:ext cx="4" cy="10"/>
              </a:xfrm>
              <a:custGeom>
                <a:gdLst>
                  <a:gd name="T0" fmla="*/ 0 w 2"/>
                  <a:gd name="T1" fmla="*/ 0 h 5"/>
                  <a:gd name="T2" fmla="*/ 0 w 2"/>
                  <a:gd name="T3" fmla="*/ 4 h 5"/>
                  <a:gd name="T4" fmla="*/ 1 w 2"/>
                  <a:gd name="T5" fmla="*/ 5 h 5"/>
                  <a:gd name="T6" fmla="*/ 2 w 2"/>
                  <a:gd name="T7" fmla="*/ 4 h 5"/>
                  <a:gd name="T8" fmla="*/ 2 w 2"/>
                  <a:gd name="T9" fmla="*/ 0 h 5"/>
                  <a:gd name="T10" fmla="*/ 1 w 2"/>
                  <a:gd name="T11" fmla="*/ 0 h 5"/>
                  <a:gd name="T12" fmla="*/ 0 w 2"/>
                  <a:gd name="T13" fmla="*/ 0 h 5"/>
                </a:gdLst>
                <a:cxnLst>
                  <a:cxn ang="0">
                    <a:pos x="T0" y="T1"/>
                  </a:cxn>
                  <a:cxn ang="0">
                    <a:pos x="T2" y="T3"/>
                  </a:cxn>
                  <a:cxn ang="0">
                    <a:pos x="T4" y="T5"/>
                  </a:cxn>
                  <a:cxn ang="0">
                    <a:pos x="T6" y="T7"/>
                  </a:cxn>
                  <a:cxn ang="0">
                    <a:pos x="T8" y="T9"/>
                  </a:cxn>
                  <a:cxn ang="0">
                    <a:pos x="T10" y="T11"/>
                  </a:cxn>
                  <a:cxn ang="0">
                    <a:pos x="T12" y="T13"/>
                  </a:cxn>
                </a:cxnLst>
                <a:rect l="0" t="0" r="r" b="b"/>
                <a:pathLst>
                  <a:path w="2" h="5">
                    <a:moveTo>
                      <a:pt x="0" y="0"/>
                    </a:moveTo>
                    <a:cubicBezTo>
                      <a:pt x="0" y="4"/>
                      <a:pt x="0" y="4"/>
                      <a:pt x="0" y="4"/>
                    </a:cubicBezTo>
                    <a:cubicBezTo>
                      <a:pt x="0" y="5"/>
                      <a:pt x="0" y="5"/>
                      <a:pt x="1" y="5"/>
                    </a:cubicBezTo>
                    <a:cubicBezTo>
                      <a:pt x="2" y="5"/>
                      <a:pt x="2" y="5"/>
                      <a:pt x="2" y="4"/>
                    </a:cubicBezTo>
                    <a:cubicBezTo>
                      <a:pt x="2" y="0"/>
                      <a:pt x="2" y="0"/>
                      <a:pt x="2" y="0"/>
                    </a:cubicBezTo>
                    <a:cubicBezTo>
                      <a:pt x="2" y="0"/>
                      <a:pt x="1" y="0"/>
                      <a:pt x="1" y="0"/>
                    </a:cubicBezTo>
                    <a:cubicBezTo>
                      <a:pt x="0" y="0"/>
                      <a:pt x="0" y="0"/>
                      <a:pt x="0"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91" name="Freeform 543"/>
              <p:cNvSpPr>
                <a:spLocks noEditPoints="1"/>
              </p:cNvSpPr>
              <p:nvPr/>
            </p:nvSpPr>
            <p:spPr bwMode="auto">
              <a:xfrm>
                <a:off x="4317" y="406"/>
                <a:ext cx="227" cy="227"/>
              </a:xfrm>
              <a:custGeom>
                <a:gdLst>
                  <a:gd name="T0" fmla="*/ 1 w 116"/>
                  <a:gd name="T1" fmla="*/ 59 h 116"/>
                  <a:gd name="T2" fmla="*/ 116 w 116"/>
                  <a:gd name="T3" fmla="*/ 57 h 116"/>
                  <a:gd name="T4" fmla="*/ 96 w 116"/>
                  <a:gd name="T5" fmla="*/ 89 h 116"/>
                  <a:gd name="T6" fmla="*/ 85 w 116"/>
                  <a:gd name="T7" fmla="*/ 84 h 116"/>
                  <a:gd name="T8" fmla="*/ 91 w 116"/>
                  <a:gd name="T9" fmla="*/ 95 h 116"/>
                  <a:gd name="T10" fmla="*/ 78 w 116"/>
                  <a:gd name="T11" fmla="*/ 96 h 116"/>
                  <a:gd name="T12" fmla="*/ 73 w 116"/>
                  <a:gd name="T13" fmla="*/ 98 h 116"/>
                  <a:gd name="T14" fmla="*/ 63 w 116"/>
                  <a:gd name="T15" fmla="*/ 107 h 116"/>
                  <a:gd name="T16" fmla="*/ 59 w 116"/>
                  <a:gd name="T17" fmla="*/ 96 h 116"/>
                  <a:gd name="T18" fmla="*/ 55 w 116"/>
                  <a:gd name="T19" fmla="*/ 107 h 116"/>
                  <a:gd name="T20" fmla="*/ 45 w 116"/>
                  <a:gd name="T21" fmla="*/ 99 h 116"/>
                  <a:gd name="T22" fmla="*/ 40 w 116"/>
                  <a:gd name="T23" fmla="*/ 97 h 116"/>
                  <a:gd name="T24" fmla="*/ 27 w 116"/>
                  <a:gd name="T25" fmla="*/ 96 h 116"/>
                  <a:gd name="T26" fmla="*/ 32 w 116"/>
                  <a:gd name="T27" fmla="*/ 85 h 116"/>
                  <a:gd name="T28" fmla="*/ 22 w 116"/>
                  <a:gd name="T29" fmla="*/ 91 h 116"/>
                  <a:gd name="T30" fmla="*/ 20 w 116"/>
                  <a:gd name="T31" fmla="*/ 78 h 116"/>
                  <a:gd name="T32" fmla="*/ 18 w 116"/>
                  <a:gd name="T33" fmla="*/ 73 h 116"/>
                  <a:gd name="T34" fmla="*/ 10 w 116"/>
                  <a:gd name="T35" fmla="*/ 63 h 116"/>
                  <a:gd name="T36" fmla="*/ 21 w 116"/>
                  <a:gd name="T37" fmla="*/ 59 h 116"/>
                  <a:gd name="T38" fmla="*/ 10 w 116"/>
                  <a:gd name="T39" fmla="*/ 55 h 116"/>
                  <a:gd name="T40" fmla="*/ 18 w 116"/>
                  <a:gd name="T41" fmla="*/ 46 h 116"/>
                  <a:gd name="T42" fmla="*/ 19 w 116"/>
                  <a:gd name="T43" fmla="*/ 41 h 116"/>
                  <a:gd name="T44" fmla="*/ 20 w 116"/>
                  <a:gd name="T45" fmla="*/ 27 h 116"/>
                  <a:gd name="T46" fmla="*/ 31 w 116"/>
                  <a:gd name="T47" fmla="*/ 32 h 116"/>
                  <a:gd name="T48" fmla="*/ 26 w 116"/>
                  <a:gd name="T49" fmla="*/ 22 h 116"/>
                  <a:gd name="T50" fmla="*/ 39 w 116"/>
                  <a:gd name="T51" fmla="*/ 20 h 116"/>
                  <a:gd name="T52" fmla="*/ 44 w 116"/>
                  <a:gd name="T53" fmla="*/ 18 h 116"/>
                  <a:gd name="T54" fmla="*/ 53 w 116"/>
                  <a:gd name="T55" fmla="*/ 10 h 116"/>
                  <a:gd name="T56" fmla="*/ 57 w 116"/>
                  <a:gd name="T57" fmla="*/ 21 h 116"/>
                  <a:gd name="T58" fmla="*/ 61 w 116"/>
                  <a:gd name="T59" fmla="*/ 9 h 116"/>
                  <a:gd name="T60" fmla="*/ 71 w 116"/>
                  <a:gd name="T61" fmla="*/ 18 h 116"/>
                  <a:gd name="T62" fmla="*/ 76 w 116"/>
                  <a:gd name="T63" fmla="*/ 20 h 116"/>
                  <a:gd name="T64" fmla="*/ 89 w 116"/>
                  <a:gd name="T65" fmla="*/ 20 h 116"/>
                  <a:gd name="T66" fmla="*/ 84 w 116"/>
                  <a:gd name="T67" fmla="*/ 31 h 116"/>
                  <a:gd name="T68" fmla="*/ 95 w 116"/>
                  <a:gd name="T69" fmla="*/ 26 h 116"/>
                  <a:gd name="T70" fmla="*/ 96 w 116"/>
                  <a:gd name="T71" fmla="*/ 39 h 116"/>
                  <a:gd name="T72" fmla="*/ 98 w 116"/>
                  <a:gd name="T73" fmla="*/ 44 h 116"/>
                  <a:gd name="T74" fmla="*/ 107 w 116"/>
                  <a:gd name="T75" fmla="*/ 53 h 116"/>
                  <a:gd name="T76" fmla="*/ 96 w 116"/>
                  <a:gd name="T77" fmla="*/ 57 h 116"/>
                  <a:gd name="T78" fmla="*/ 107 w 116"/>
                  <a:gd name="T79" fmla="*/ 61 h 116"/>
                  <a:gd name="T80" fmla="*/ 99 w 116"/>
                  <a:gd name="T81" fmla="*/ 71 h 116"/>
                  <a:gd name="T82" fmla="*/ 97 w 116"/>
                  <a:gd name="T83" fmla="*/ 76 h 116"/>
                  <a:gd name="T84" fmla="*/ 96 w 116"/>
                  <a:gd name="T85" fmla="*/ 89 h 1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15" h="115">
                    <a:moveTo>
                      <a:pt x="57" y="1"/>
                    </a:moveTo>
                    <a:cubicBezTo>
                      <a:pt x="25" y="1"/>
                      <a:pt x="0" y="28"/>
                      <a:pt x="1" y="59"/>
                    </a:cubicBezTo>
                    <a:cubicBezTo>
                      <a:pt x="2" y="91"/>
                      <a:pt x="28" y="116"/>
                      <a:pt x="60" y="116"/>
                    </a:cubicBezTo>
                    <a:cubicBezTo>
                      <a:pt x="91" y="115"/>
                      <a:pt x="116" y="89"/>
                      <a:pt x="116" y="57"/>
                    </a:cubicBezTo>
                    <a:cubicBezTo>
                      <a:pt x="115" y="25"/>
                      <a:pt x="89" y="0"/>
                      <a:pt x="57" y="1"/>
                    </a:cubicBezTo>
                    <a:close/>
                    <a:moveTo>
                      <a:pt x="96" y="89"/>
                    </a:moveTo>
                    <a:cubicBezTo>
                      <a:pt x="91" y="84"/>
                      <a:pt x="91" y="84"/>
                      <a:pt x="91" y="84"/>
                    </a:cubicBezTo>
                    <a:cubicBezTo>
                      <a:pt x="89" y="83"/>
                      <a:pt x="87" y="83"/>
                      <a:pt x="85" y="84"/>
                    </a:cubicBezTo>
                    <a:cubicBezTo>
                      <a:pt x="84" y="86"/>
                      <a:pt x="84" y="88"/>
                      <a:pt x="86" y="90"/>
                    </a:cubicBezTo>
                    <a:cubicBezTo>
                      <a:pt x="91" y="95"/>
                      <a:pt x="91" y="95"/>
                      <a:pt x="91" y="95"/>
                    </a:cubicBezTo>
                    <a:cubicBezTo>
                      <a:pt x="88" y="97"/>
                      <a:pt x="84" y="100"/>
                      <a:pt x="80" y="102"/>
                    </a:cubicBezTo>
                    <a:cubicBezTo>
                      <a:pt x="78" y="96"/>
                      <a:pt x="78" y="96"/>
                      <a:pt x="78" y="96"/>
                    </a:cubicBezTo>
                    <a:cubicBezTo>
                      <a:pt x="77" y="95"/>
                      <a:pt x="76" y="94"/>
                      <a:pt x="74" y="95"/>
                    </a:cubicBezTo>
                    <a:cubicBezTo>
                      <a:pt x="73" y="96"/>
                      <a:pt x="72" y="97"/>
                      <a:pt x="73" y="98"/>
                    </a:cubicBezTo>
                    <a:cubicBezTo>
                      <a:pt x="75" y="104"/>
                      <a:pt x="75" y="104"/>
                      <a:pt x="75" y="104"/>
                    </a:cubicBezTo>
                    <a:cubicBezTo>
                      <a:pt x="72" y="105"/>
                      <a:pt x="67" y="106"/>
                      <a:pt x="63" y="107"/>
                    </a:cubicBezTo>
                    <a:cubicBezTo>
                      <a:pt x="63" y="100"/>
                      <a:pt x="63" y="100"/>
                      <a:pt x="63" y="100"/>
                    </a:cubicBezTo>
                    <a:cubicBezTo>
                      <a:pt x="63" y="97"/>
                      <a:pt x="61" y="96"/>
                      <a:pt x="59" y="96"/>
                    </a:cubicBezTo>
                    <a:cubicBezTo>
                      <a:pt x="57" y="96"/>
                      <a:pt x="55" y="98"/>
                      <a:pt x="55" y="100"/>
                    </a:cubicBezTo>
                    <a:cubicBezTo>
                      <a:pt x="55" y="107"/>
                      <a:pt x="55" y="107"/>
                      <a:pt x="55" y="107"/>
                    </a:cubicBezTo>
                    <a:cubicBezTo>
                      <a:pt x="51" y="107"/>
                      <a:pt x="47" y="106"/>
                      <a:pt x="43" y="105"/>
                    </a:cubicBezTo>
                    <a:cubicBezTo>
                      <a:pt x="45" y="99"/>
                      <a:pt x="45" y="99"/>
                      <a:pt x="45" y="99"/>
                    </a:cubicBezTo>
                    <a:cubicBezTo>
                      <a:pt x="46" y="98"/>
                      <a:pt x="45" y="96"/>
                      <a:pt x="44" y="96"/>
                    </a:cubicBezTo>
                    <a:cubicBezTo>
                      <a:pt x="42" y="95"/>
                      <a:pt x="41" y="96"/>
                      <a:pt x="40" y="97"/>
                    </a:cubicBezTo>
                    <a:cubicBezTo>
                      <a:pt x="38" y="103"/>
                      <a:pt x="38" y="103"/>
                      <a:pt x="38" y="103"/>
                    </a:cubicBezTo>
                    <a:cubicBezTo>
                      <a:pt x="34" y="101"/>
                      <a:pt x="31" y="99"/>
                      <a:pt x="27" y="96"/>
                    </a:cubicBezTo>
                    <a:cubicBezTo>
                      <a:pt x="32" y="91"/>
                      <a:pt x="32" y="91"/>
                      <a:pt x="32" y="91"/>
                    </a:cubicBezTo>
                    <a:cubicBezTo>
                      <a:pt x="34" y="89"/>
                      <a:pt x="34" y="87"/>
                      <a:pt x="32" y="85"/>
                    </a:cubicBezTo>
                    <a:cubicBezTo>
                      <a:pt x="31" y="84"/>
                      <a:pt x="28" y="84"/>
                      <a:pt x="27" y="85"/>
                    </a:cubicBezTo>
                    <a:cubicBezTo>
                      <a:pt x="22" y="91"/>
                      <a:pt x="22" y="91"/>
                      <a:pt x="22" y="91"/>
                    </a:cubicBezTo>
                    <a:cubicBezTo>
                      <a:pt x="19" y="87"/>
                      <a:pt x="17" y="84"/>
                      <a:pt x="15" y="80"/>
                    </a:cubicBezTo>
                    <a:cubicBezTo>
                      <a:pt x="20" y="78"/>
                      <a:pt x="20" y="78"/>
                      <a:pt x="20" y="78"/>
                    </a:cubicBezTo>
                    <a:cubicBezTo>
                      <a:pt x="22" y="77"/>
                      <a:pt x="22" y="76"/>
                      <a:pt x="22" y="74"/>
                    </a:cubicBezTo>
                    <a:cubicBezTo>
                      <a:pt x="21" y="73"/>
                      <a:pt x="19" y="72"/>
                      <a:pt x="18" y="73"/>
                    </a:cubicBezTo>
                    <a:cubicBezTo>
                      <a:pt x="13" y="75"/>
                      <a:pt x="13" y="75"/>
                      <a:pt x="13" y="75"/>
                    </a:cubicBezTo>
                    <a:cubicBezTo>
                      <a:pt x="11" y="71"/>
                      <a:pt x="10" y="67"/>
                      <a:pt x="10" y="63"/>
                    </a:cubicBezTo>
                    <a:cubicBezTo>
                      <a:pt x="17" y="63"/>
                      <a:pt x="17" y="63"/>
                      <a:pt x="17" y="63"/>
                    </a:cubicBezTo>
                    <a:cubicBezTo>
                      <a:pt x="19" y="63"/>
                      <a:pt x="21" y="61"/>
                      <a:pt x="21" y="59"/>
                    </a:cubicBezTo>
                    <a:cubicBezTo>
                      <a:pt x="21" y="57"/>
                      <a:pt x="19" y="55"/>
                      <a:pt x="17" y="55"/>
                    </a:cubicBezTo>
                    <a:cubicBezTo>
                      <a:pt x="10" y="55"/>
                      <a:pt x="10" y="55"/>
                      <a:pt x="10" y="55"/>
                    </a:cubicBezTo>
                    <a:cubicBezTo>
                      <a:pt x="10" y="51"/>
                      <a:pt x="11" y="47"/>
                      <a:pt x="12" y="44"/>
                    </a:cubicBezTo>
                    <a:cubicBezTo>
                      <a:pt x="18" y="46"/>
                      <a:pt x="18" y="46"/>
                      <a:pt x="18" y="46"/>
                    </a:cubicBezTo>
                    <a:cubicBezTo>
                      <a:pt x="19" y="46"/>
                      <a:pt x="20" y="46"/>
                      <a:pt x="21" y="44"/>
                    </a:cubicBezTo>
                    <a:cubicBezTo>
                      <a:pt x="21" y="43"/>
                      <a:pt x="21" y="41"/>
                      <a:pt x="19" y="41"/>
                    </a:cubicBezTo>
                    <a:cubicBezTo>
                      <a:pt x="14" y="39"/>
                      <a:pt x="14" y="39"/>
                      <a:pt x="14" y="39"/>
                    </a:cubicBezTo>
                    <a:cubicBezTo>
                      <a:pt x="15" y="34"/>
                      <a:pt x="18" y="31"/>
                      <a:pt x="20" y="27"/>
                    </a:cubicBezTo>
                    <a:cubicBezTo>
                      <a:pt x="26" y="32"/>
                      <a:pt x="26" y="32"/>
                      <a:pt x="26" y="32"/>
                    </a:cubicBezTo>
                    <a:cubicBezTo>
                      <a:pt x="27" y="34"/>
                      <a:pt x="30" y="34"/>
                      <a:pt x="31" y="32"/>
                    </a:cubicBezTo>
                    <a:cubicBezTo>
                      <a:pt x="33" y="31"/>
                      <a:pt x="33" y="28"/>
                      <a:pt x="31" y="27"/>
                    </a:cubicBezTo>
                    <a:cubicBezTo>
                      <a:pt x="26" y="22"/>
                      <a:pt x="26" y="22"/>
                      <a:pt x="26" y="22"/>
                    </a:cubicBezTo>
                    <a:cubicBezTo>
                      <a:pt x="29" y="19"/>
                      <a:pt x="32" y="17"/>
                      <a:pt x="36" y="15"/>
                    </a:cubicBezTo>
                    <a:cubicBezTo>
                      <a:pt x="39" y="20"/>
                      <a:pt x="39" y="20"/>
                      <a:pt x="39" y="20"/>
                    </a:cubicBezTo>
                    <a:cubicBezTo>
                      <a:pt x="39" y="22"/>
                      <a:pt x="41" y="22"/>
                      <a:pt x="42" y="22"/>
                    </a:cubicBezTo>
                    <a:cubicBezTo>
                      <a:pt x="43" y="21"/>
                      <a:pt x="44" y="20"/>
                      <a:pt x="44" y="18"/>
                    </a:cubicBezTo>
                    <a:cubicBezTo>
                      <a:pt x="41" y="12"/>
                      <a:pt x="41" y="12"/>
                      <a:pt x="41" y="12"/>
                    </a:cubicBezTo>
                    <a:cubicBezTo>
                      <a:pt x="45" y="11"/>
                      <a:pt x="49" y="10"/>
                      <a:pt x="53" y="10"/>
                    </a:cubicBezTo>
                    <a:cubicBezTo>
                      <a:pt x="54" y="17"/>
                      <a:pt x="54" y="17"/>
                      <a:pt x="54" y="17"/>
                    </a:cubicBezTo>
                    <a:cubicBezTo>
                      <a:pt x="54" y="19"/>
                      <a:pt x="55" y="21"/>
                      <a:pt x="57" y="21"/>
                    </a:cubicBezTo>
                    <a:cubicBezTo>
                      <a:pt x="60" y="21"/>
                      <a:pt x="61" y="19"/>
                      <a:pt x="61" y="17"/>
                    </a:cubicBezTo>
                    <a:cubicBezTo>
                      <a:pt x="61" y="9"/>
                      <a:pt x="61" y="9"/>
                      <a:pt x="61" y="9"/>
                    </a:cubicBezTo>
                    <a:cubicBezTo>
                      <a:pt x="65" y="10"/>
                      <a:pt x="70" y="10"/>
                      <a:pt x="74" y="12"/>
                    </a:cubicBezTo>
                    <a:cubicBezTo>
                      <a:pt x="71" y="18"/>
                      <a:pt x="71" y="18"/>
                      <a:pt x="71" y="18"/>
                    </a:cubicBezTo>
                    <a:cubicBezTo>
                      <a:pt x="71" y="19"/>
                      <a:pt x="71" y="21"/>
                      <a:pt x="73" y="21"/>
                    </a:cubicBezTo>
                    <a:cubicBezTo>
                      <a:pt x="74" y="22"/>
                      <a:pt x="76" y="21"/>
                      <a:pt x="76" y="20"/>
                    </a:cubicBezTo>
                    <a:cubicBezTo>
                      <a:pt x="79" y="14"/>
                      <a:pt x="79" y="14"/>
                      <a:pt x="79" y="14"/>
                    </a:cubicBezTo>
                    <a:cubicBezTo>
                      <a:pt x="82" y="15"/>
                      <a:pt x="86" y="18"/>
                      <a:pt x="89" y="20"/>
                    </a:cubicBezTo>
                    <a:cubicBezTo>
                      <a:pt x="84" y="25"/>
                      <a:pt x="84" y="25"/>
                      <a:pt x="84" y="25"/>
                    </a:cubicBezTo>
                    <a:cubicBezTo>
                      <a:pt x="83" y="27"/>
                      <a:pt x="83" y="30"/>
                      <a:pt x="84" y="31"/>
                    </a:cubicBezTo>
                    <a:cubicBezTo>
                      <a:pt x="86" y="32"/>
                      <a:pt x="88" y="32"/>
                      <a:pt x="90" y="31"/>
                    </a:cubicBezTo>
                    <a:cubicBezTo>
                      <a:pt x="95" y="26"/>
                      <a:pt x="95" y="26"/>
                      <a:pt x="95" y="26"/>
                    </a:cubicBezTo>
                    <a:cubicBezTo>
                      <a:pt x="98" y="29"/>
                      <a:pt x="100" y="33"/>
                      <a:pt x="102" y="37"/>
                    </a:cubicBezTo>
                    <a:cubicBezTo>
                      <a:pt x="96" y="39"/>
                      <a:pt x="96" y="39"/>
                      <a:pt x="96" y="39"/>
                    </a:cubicBezTo>
                    <a:cubicBezTo>
                      <a:pt x="95" y="40"/>
                      <a:pt x="94" y="41"/>
                      <a:pt x="95" y="43"/>
                    </a:cubicBezTo>
                    <a:cubicBezTo>
                      <a:pt x="96" y="44"/>
                      <a:pt x="97" y="45"/>
                      <a:pt x="98" y="44"/>
                    </a:cubicBezTo>
                    <a:cubicBezTo>
                      <a:pt x="104" y="41"/>
                      <a:pt x="104" y="41"/>
                      <a:pt x="104" y="41"/>
                    </a:cubicBezTo>
                    <a:cubicBezTo>
                      <a:pt x="106" y="45"/>
                      <a:pt x="106" y="49"/>
                      <a:pt x="107" y="53"/>
                    </a:cubicBezTo>
                    <a:cubicBezTo>
                      <a:pt x="100" y="53"/>
                      <a:pt x="100" y="53"/>
                      <a:pt x="100" y="53"/>
                    </a:cubicBezTo>
                    <a:cubicBezTo>
                      <a:pt x="98" y="53"/>
                      <a:pt x="96" y="55"/>
                      <a:pt x="96" y="57"/>
                    </a:cubicBezTo>
                    <a:cubicBezTo>
                      <a:pt x="96" y="60"/>
                      <a:pt x="98" y="61"/>
                      <a:pt x="100" y="61"/>
                    </a:cubicBezTo>
                    <a:cubicBezTo>
                      <a:pt x="107" y="61"/>
                      <a:pt x="107" y="61"/>
                      <a:pt x="107" y="61"/>
                    </a:cubicBezTo>
                    <a:cubicBezTo>
                      <a:pt x="107" y="65"/>
                      <a:pt x="106" y="69"/>
                      <a:pt x="105" y="73"/>
                    </a:cubicBezTo>
                    <a:cubicBezTo>
                      <a:pt x="99" y="71"/>
                      <a:pt x="99" y="71"/>
                      <a:pt x="99" y="71"/>
                    </a:cubicBezTo>
                    <a:cubicBezTo>
                      <a:pt x="98" y="71"/>
                      <a:pt x="96" y="71"/>
                      <a:pt x="96" y="73"/>
                    </a:cubicBezTo>
                    <a:cubicBezTo>
                      <a:pt x="95" y="74"/>
                      <a:pt x="96" y="76"/>
                      <a:pt x="97" y="76"/>
                    </a:cubicBezTo>
                    <a:cubicBezTo>
                      <a:pt x="103" y="78"/>
                      <a:pt x="103" y="78"/>
                      <a:pt x="103" y="78"/>
                    </a:cubicBezTo>
                    <a:cubicBezTo>
                      <a:pt x="101" y="82"/>
                      <a:pt x="99" y="86"/>
                      <a:pt x="96" y="89"/>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92" name="Freeform 544"/>
              <p:cNvSpPr/>
              <p:nvPr/>
            </p:nvSpPr>
            <p:spPr bwMode="auto">
              <a:xfrm>
                <a:off x="4415" y="453"/>
                <a:ext cx="33" cy="82"/>
              </a:xfrm>
              <a:custGeom>
                <a:gdLst>
                  <a:gd name="T0" fmla="*/ 11 w 17"/>
                  <a:gd name="T1" fmla="*/ 26 h 42"/>
                  <a:gd name="T2" fmla="*/ 10 w 17"/>
                  <a:gd name="T3" fmla="*/ 3 h 42"/>
                  <a:gd name="T4" fmla="*/ 8 w 17"/>
                  <a:gd name="T5" fmla="*/ 0 h 42"/>
                  <a:gd name="T6" fmla="*/ 5 w 17"/>
                  <a:gd name="T7" fmla="*/ 3 h 42"/>
                  <a:gd name="T8" fmla="*/ 5 w 17"/>
                  <a:gd name="T9" fmla="*/ 26 h 42"/>
                  <a:gd name="T10" fmla="*/ 0 w 17"/>
                  <a:gd name="T11" fmla="*/ 34 h 42"/>
                  <a:gd name="T12" fmla="*/ 8 w 17"/>
                  <a:gd name="T13" fmla="*/ 42 h 42"/>
                  <a:gd name="T14" fmla="*/ 17 w 17"/>
                  <a:gd name="T15" fmla="*/ 33 h 42"/>
                  <a:gd name="T16" fmla="*/ 11 w 17"/>
                  <a:gd name="T17" fmla="*/ 26 h 4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 h="42">
                    <a:moveTo>
                      <a:pt x="11" y="26"/>
                    </a:moveTo>
                    <a:cubicBezTo>
                      <a:pt x="10" y="3"/>
                      <a:pt x="10" y="3"/>
                      <a:pt x="10" y="3"/>
                    </a:cubicBezTo>
                    <a:cubicBezTo>
                      <a:pt x="10" y="1"/>
                      <a:pt x="9" y="0"/>
                      <a:pt x="8" y="0"/>
                    </a:cubicBezTo>
                    <a:cubicBezTo>
                      <a:pt x="6" y="0"/>
                      <a:pt x="5" y="1"/>
                      <a:pt x="5" y="3"/>
                    </a:cubicBezTo>
                    <a:cubicBezTo>
                      <a:pt x="5" y="26"/>
                      <a:pt x="5" y="26"/>
                      <a:pt x="5" y="26"/>
                    </a:cubicBezTo>
                    <a:cubicBezTo>
                      <a:pt x="2" y="27"/>
                      <a:pt x="0" y="30"/>
                      <a:pt x="0" y="34"/>
                    </a:cubicBezTo>
                    <a:cubicBezTo>
                      <a:pt x="0" y="38"/>
                      <a:pt x="4" y="42"/>
                      <a:pt x="8" y="42"/>
                    </a:cubicBezTo>
                    <a:cubicBezTo>
                      <a:pt x="13" y="42"/>
                      <a:pt x="17" y="38"/>
                      <a:pt x="17" y="33"/>
                    </a:cubicBezTo>
                    <a:cubicBezTo>
                      <a:pt x="17" y="30"/>
                      <a:pt x="14" y="27"/>
                      <a:pt x="11" y="26"/>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93" name="Freeform 545"/>
              <p:cNvSpPr/>
              <p:nvPr/>
            </p:nvSpPr>
            <p:spPr bwMode="auto">
              <a:xfrm>
                <a:off x="4423" y="539"/>
                <a:ext cx="19" cy="43"/>
              </a:xfrm>
              <a:custGeom>
                <a:gdLst>
                  <a:gd name="T0" fmla="*/ 0 w 10"/>
                  <a:gd name="T1" fmla="*/ 1 h 22"/>
                  <a:gd name="T2" fmla="*/ 0 w 10"/>
                  <a:gd name="T3" fmla="*/ 17 h 22"/>
                  <a:gd name="T4" fmla="*/ 5 w 10"/>
                  <a:gd name="T5" fmla="*/ 22 h 22"/>
                  <a:gd name="T6" fmla="*/ 9 w 10"/>
                  <a:gd name="T7" fmla="*/ 17 h 22"/>
                  <a:gd name="T8" fmla="*/ 9 w 10"/>
                  <a:gd name="T9" fmla="*/ 0 h 22"/>
                  <a:gd name="T10" fmla="*/ 5 w 10"/>
                  <a:gd name="T11" fmla="*/ 1 h 22"/>
                  <a:gd name="T12" fmla="*/ 0 w 10"/>
                  <a:gd name="T13" fmla="*/ 1 h 22"/>
                </a:gdLst>
                <a:cxnLst>
                  <a:cxn ang="0">
                    <a:pos x="T0" y="T1"/>
                  </a:cxn>
                  <a:cxn ang="0">
                    <a:pos x="T2" y="T3"/>
                  </a:cxn>
                  <a:cxn ang="0">
                    <a:pos x="T4" y="T5"/>
                  </a:cxn>
                  <a:cxn ang="0">
                    <a:pos x="T6" y="T7"/>
                  </a:cxn>
                  <a:cxn ang="0">
                    <a:pos x="T8" y="T9"/>
                  </a:cxn>
                  <a:cxn ang="0">
                    <a:pos x="T10" y="T11"/>
                  </a:cxn>
                  <a:cxn ang="0">
                    <a:pos x="T12" y="T13"/>
                  </a:cxn>
                </a:cxnLst>
                <a:rect l="0" t="0" r="r" b="b"/>
                <a:pathLst>
                  <a:path w="10" h="22">
                    <a:moveTo>
                      <a:pt x="0" y="1"/>
                    </a:moveTo>
                    <a:cubicBezTo>
                      <a:pt x="0" y="17"/>
                      <a:pt x="0" y="17"/>
                      <a:pt x="0" y="17"/>
                    </a:cubicBezTo>
                    <a:cubicBezTo>
                      <a:pt x="0" y="20"/>
                      <a:pt x="2" y="22"/>
                      <a:pt x="5" y="22"/>
                    </a:cubicBezTo>
                    <a:cubicBezTo>
                      <a:pt x="8" y="22"/>
                      <a:pt x="10" y="20"/>
                      <a:pt x="9" y="17"/>
                    </a:cubicBezTo>
                    <a:cubicBezTo>
                      <a:pt x="9" y="0"/>
                      <a:pt x="9" y="0"/>
                      <a:pt x="9" y="0"/>
                    </a:cubicBezTo>
                    <a:cubicBezTo>
                      <a:pt x="8" y="1"/>
                      <a:pt x="6" y="1"/>
                      <a:pt x="5" y="1"/>
                    </a:cubicBezTo>
                    <a:cubicBezTo>
                      <a:pt x="3" y="1"/>
                      <a:pt x="1" y="1"/>
                      <a:pt x="0" y="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94" name="Freeform 546"/>
              <p:cNvSpPr>
                <a:spLocks noEditPoints="1"/>
              </p:cNvSpPr>
              <p:nvPr/>
            </p:nvSpPr>
            <p:spPr bwMode="auto">
              <a:xfrm>
                <a:off x="4841" y="1706"/>
                <a:ext cx="104" cy="210"/>
              </a:xfrm>
              <a:custGeom>
                <a:gdLst>
                  <a:gd name="T0" fmla="*/ 37 w 53"/>
                  <a:gd name="T1" fmla="*/ 48 h 107"/>
                  <a:gd name="T2" fmla="*/ 37 w 53"/>
                  <a:gd name="T3" fmla="*/ 26 h 107"/>
                  <a:gd name="T4" fmla="*/ 38 w 53"/>
                  <a:gd name="T5" fmla="*/ 26 h 107"/>
                  <a:gd name="T6" fmla="*/ 45 w 53"/>
                  <a:gd name="T7" fmla="*/ 27 h 107"/>
                  <a:gd name="T8" fmla="*/ 46 w 53"/>
                  <a:gd name="T9" fmla="*/ 26 h 107"/>
                  <a:gd name="T10" fmla="*/ 48 w 53"/>
                  <a:gd name="T11" fmla="*/ 22 h 107"/>
                  <a:gd name="T12" fmla="*/ 48 w 53"/>
                  <a:gd name="T13" fmla="*/ 18 h 107"/>
                  <a:gd name="T14" fmla="*/ 47 w 53"/>
                  <a:gd name="T15" fmla="*/ 15 h 107"/>
                  <a:gd name="T16" fmla="*/ 45 w 53"/>
                  <a:gd name="T17" fmla="*/ 14 h 107"/>
                  <a:gd name="T18" fmla="*/ 42 w 53"/>
                  <a:gd name="T19" fmla="*/ 14 h 107"/>
                  <a:gd name="T20" fmla="*/ 37 w 53"/>
                  <a:gd name="T21" fmla="*/ 13 h 107"/>
                  <a:gd name="T22" fmla="*/ 36 w 53"/>
                  <a:gd name="T23" fmla="*/ 3 h 107"/>
                  <a:gd name="T24" fmla="*/ 33 w 53"/>
                  <a:gd name="T25" fmla="*/ 0 h 107"/>
                  <a:gd name="T26" fmla="*/ 29 w 53"/>
                  <a:gd name="T27" fmla="*/ 4 h 107"/>
                  <a:gd name="T28" fmla="*/ 30 w 53"/>
                  <a:gd name="T29" fmla="*/ 13 h 107"/>
                  <a:gd name="T30" fmla="*/ 29 w 53"/>
                  <a:gd name="T31" fmla="*/ 13 h 107"/>
                  <a:gd name="T32" fmla="*/ 23 w 53"/>
                  <a:gd name="T33" fmla="*/ 14 h 107"/>
                  <a:gd name="T34" fmla="*/ 22 w 53"/>
                  <a:gd name="T35" fmla="*/ 4 h 107"/>
                  <a:gd name="T36" fmla="*/ 19 w 53"/>
                  <a:gd name="T37" fmla="*/ 0 h 107"/>
                  <a:gd name="T38" fmla="*/ 16 w 53"/>
                  <a:gd name="T39" fmla="*/ 4 h 107"/>
                  <a:gd name="T40" fmla="*/ 16 w 53"/>
                  <a:gd name="T41" fmla="*/ 15 h 107"/>
                  <a:gd name="T42" fmla="*/ 8 w 53"/>
                  <a:gd name="T43" fmla="*/ 20 h 107"/>
                  <a:gd name="T44" fmla="*/ 3 w 53"/>
                  <a:gd name="T45" fmla="*/ 26 h 107"/>
                  <a:gd name="T46" fmla="*/ 2 w 53"/>
                  <a:gd name="T47" fmla="*/ 34 h 107"/>
                  <a:gd name="T48" fmla="*/ 4 w 53"/>
                  <a:gd name="T49" fmla="*/ 43 h 107"/>
                  <a:gd name="T50" fmla="*/ 8 w 53"/>
                  <a:gd name="T51" fmla="*/ 49 h 107"/>
                  <a:gd name="T52" fmla="*/ 15 w 53"/>
                  <a:gd name="T53" fmla="*/ 54 h 107"/>
                  <a:gd name="T54" fmla="*/ 17 w 53"/>
                  <a:gd name="T55" fmla="*/ 55 h 107"/>
                  <a:gd name="T56" fmla="*/ 17 w 53"/>
                  <a:gd name="T57" fmla="*/ 79 h 107"/>
                  <a:gd name="T58" fmla="*/ 11 w 53"/>
                  <a:gd name="T59" fmla="*/ 78 h 107"/>
                  <a:gd name="T60" fmla="*/ 3 w 53"/>
                  <a:gd name="T61" fmla="*/ 76 h 107"/>
                  <a:gd name="T62" fmla="*/ 2 w 53"/>
                  <a:gd name="T63" fmla="*/ 77 h 107"/>
                  <a:gd name="T64" fmla="*/ 1 w 53"/>
                  <a:gd name="T65" fmla="*/ 81 h 107"/>
                  <a:gd name="T66" fmla="*/ 0 w 53"/>
                  <a:gd name="T67" fmla="*/ 85 h 107"/>
                  <a:gd name="T68" fmla="*/ 1 w 53"/>
                  <a:gd name="T69" fmla="*/ 88 h 107"/>
                  <a:gd name="T70" fmla="*/ 9 w 53"/>
                  <a:gd name="T71" fmla="*/ 91 h 107"/>
                  <a:gd name="T72" fmla="*/ 17 w 53"/>
                  <a:gd name="T73" fmla="*/ 92 h 107"/>
                  <a:gd name="T74" fmla="*/ 18 w 53"/>
                  <a:gd name="T75" fmla="*/ 104 h 107"/>
                  <a:gd name="T76" fmla="*/ 21 w 53"/>
                  <a:gd name="T77" fmla="*/ 107 h 107"/>
                  <a:gd name="T78" fmla="*/ 25 w 53"/>
                  <a:gd name="T79" fmla="*/ 104 h 107"/>
                  <a:gd name="T80" fmla="*/ 24 w 53"/>
                  <a:gd name="T81" fmla="*/ 92 h 107"/>
                  <a:gd name="T82" fmla="*/ 31 w 53"/>
                  <a:gd name="T83" fmla="*/ 91 h 107"/>
                  <a:gd name="T84" fmla="*/ 32 w 53"/>
                  <a:gd name="T85" fmla="*/ 103 h 107"/>
                  <a:gd name="T86" fmla="*/ 35 w 53"/>
                  <a:gd name="T87" fmla="*/ 107 h 107"/>
                  <a:gd name="T88" fmla="*/ 38 w 53"/>
                  <a:gd name="T89" fmla="*/ 103 h 107"/>
                  <a:gd name="T90" fmla="*/ 38 w 53"/>
                  <a:gd name="T91" fmla="*/ 89 h 107"/>
                  <a:gd name="T92" fmla="*/ 44 w 53"/>
                  <a:gd name="T93" fmla="*/ 87 h 107"/>
                  <a:gd name="T94" fmla="*/ 50 w 53"/>
                  <a:gd name="T95" fmla="*/ 80 h 107"/>
                  <a:gd name="T96" fmla="*/ 53 w 53"/>
                  <a:gd name="T97" fmla="*/ 69 h 107"/>
                  <a:gd name="T98" fmla="*/ 47 w 53"/>
                  <a:gd name="T99" fmla="*/ 55 h 107"/>
                  <a:gd name="T100" fmla="*/ 37 w 53"/>
                  <a:gd name="T101" fmla="*/ 48 h 107"/>
                  <a:gd name="T102" fmla="*/ 31 w 53"/>
                  <a:gd name="T103" fmla="*/ 77 h 107"/>
                  <a:gd name="T104" fmla="*/ 24 w 53"/>
                  <a:gd name="T105" fmla="*/ 79 h 107"/>
                  <a:gd name="T106" fmla="*/ 24 w 53"/>
                  <a:gd name="T107" fmla="*/ 57 h 107"/>
                  <a:gd name="T108" fmla="*/ 31 w 53"/>
                  <a:gd name="T109" fmla="*/ 60 h 107"/>
                  <a:gd name="T110" fmla="*/ 31 w 53"/>
                  <a:gd name="T111" fmla="*/ 77 h 107"/>
                  <a:gd name="T112" fmla="*/ 30 w 53"/>
                  <a:gd name="T113" fmla="*/ 45 h 107"/>
                  <a:gd name="T114" fmla="*/ 23 w 53"/>
                  <a:gd name="T115" fmla="*/ 42 h 107"/>
                  <a:gd name="T116" fmla="*/ 23 w 53"/>
                  <a:gd name="T117" fmla="*/ 26 h 107"/>
                  <a:gd name="T118" fmla="*/ 30 w 53"/>
                  <a:gd name="T119" fmla="*/ 25 h 107"/>
                  <a:gd name="T120" fmla="*/ 30 w 53"/>
                  <a:gd name="T121" fmla="*/ 45 h 10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52" h="107">
                    <a:moveTo>
                      <a:pt x="37" y="48"/>
                    </a:moveTo>
                    <a:cubicBezTo>
                      <a:pt x="37" y="26"/>
                      <a:pt x="37" y="26"/>
                      <a:pt x="37" y="26"/>
                    </a:cubicBezTo>
                    <a:cubicBezTo>
                      <a:pt x="37" y="26"/>
                      <a:pt x="38" y="26"/>
                      <a:pt x="38" y="26"/>
                    </a:cubicBezTo>
                    <a:cubicBezTo>
                      <a:pt x="41" y="26"/>
                      <a:pt x="43" y="27"/>
                      <a:pt x="45" y="27"/>
                    </a:cubicBezTo>
                    <a:cubicBezTo>
                      <a:pt x="45" y="28"/>
                      <a:pt x="46" y="27"/>
                      <a:pt x="46" y="26"/>
                    </a:cubicBezTo>
                    <a:cubicBezTo>
                      <a:pt x="47" y="25"/>
                      <a:pt x="48" y="23"/>
                      <a:pt x="48" y="22"/>
                    </a:cubicBezTo>
                    <a:cubicBezTo>
                      <a:pt x="48" y="20"/>
                      <a:pt x="48" y="19"/>
                      <a:pt x="48" y="18"/>
                    </a:cubicBezTo>
                    <a:cubicBezTo>
                      <a:pt x="48" y="16"/>
                      <a:pt x="48" y="15"/>
                      <a:pt x="47" y="15"/>
                    </a:cubicBezTo>
                    <a:cubicBezTo>
                      <a:pt x="47" y="15"/>
                      <a:pt x="46" y="15"/>
                      <a:pt x="45" y="14"/>
                    </a:cubicBezTo>
                    <a:cubicBezTo>
                      <a:pt x="44" y="14"/>
                      <a:pt x="43" y="14"/>
                      <a:pt x="42" y="14"/>
                    </a:cubicBezTo>
                    <a:cubicBezTo>
                      <a:pt x="40" y="14"/>
                      <a:pt x="39" y="13"/>
                      <a:pt x="37" y="13"/>
                    </a:cubicBezTo>
                    <a:cubicBezTo>
                      <a:pt x="36" y="3"/>
                      <a:pt x="36" y="3"/>
                      <a:pt x="36" y="3"/>
                    </a:cubicBezTo>
                    <a:cubicBezTo>
                      <a:pt x="36" y="2"/>
                      <a:pt x="35" y="0"/>
                      <a:pt x="33" y="0"/>
                    </a:cubicBezTo>
                    <a:cubicBezTo>
                      <a:pt x="31" y="0"/>
                      <a:pt x="29" y="2"/>
                      <a:pt x="29" y="4"/>
                    </a:cubicBezTo>
                    <a:cubicBezTo>
                      <a:pt x="30" y="13"/>
                      <a:pt x="30" y="13"/>
                      <a:pt x="30" y="13"/>
                    </a:cubicBezTo>
                    <a:cubicBezTo>
                      <a:pt x="29" y="13"/>
                      <a:pt x="29" y="13"/>
                      <a:pt x="29" y="13"/>
                    </a:cubicBezTo>
                    <a:cubicBezTo>
                      <a:pt x="27" y="13"/>
                      <a:pt x="25" y="14"/>
                      <a:pt x="23" y="14"/>
                    </a:cubicBezTo>
                    <a:cubicBezTo>
                      <a:pt x="22" y="4"/>
                      <a:pt x="22" y="4"/>
                      <a:pt x="22" y="4"/>
                    </a:cubicBezTo>
                    <a:cubicBezTo>
                      <a:pt x="22" y="2"/>
                      <a:pt x="21" y="0"/>
                      <a:pt x="19" y="0"/>
                    </a:cubicBezTo>
                    <a:cubicBezTo>
                      <a:pt x="17" y="0"/>
                      <a:pt x="16" y="2"/>
                      <a:pt x="16" y="4"/>
                    </a:cubicBezTo>
                    <a:cubicBezTo>
                      <a:pt x="16" y="15"/>
                      <a:pt x="16" y="15"/>
                      <a:pt x="16" y="15"/>
                    </a:cubicBezTo>
                    <a:cubicBezTo>
                      <a:pt x="13" y="17"/>
                      <a:pt x="10" y="18"/>
                      <a:pt x="8" y="20"/>
                    </a:cubicBezTo>
                    <a:cubicBezTo>
                      <a:pt x="6" y="22"/>
                      <a:pt x="4" y="24"/>
                      <a:pt x="3" y="26"/>
                    </a:cubicBezTo>
                    <a:cubicBezTo>
                      <a:pt x="2" y="29"/>
                      <a:pt x="2" y="31"/>
                      <a:pt x="2" y="34"/>
                    </a:cubicBezTo>
                    <a:cubicBezTo>
                      <a:pt x="2" y="38"/>
                      <a:pt x="2" y="40"/>
                      <a:pt x="4" y="43"/>
                    </a:cubicBezTo>
                    <a:cubicBezTo>
                      <a:pt x="5" y="45"/>
                      <a:pt x="6" y="48"/>
                      <a:pt x="8" y="49"/>
                    </a:cubicBezTo>
                    <a:cubicBezTo>
                      <a:pt x="10" y="51"/>
                      <a:pt x="13" y="53"/>
                      <a:pt x="15" y="54"/>
                    </a:cubicBezTo>
                    <a:cubicBezTo>
                      <a:pt x="16" y="54"/>
                      <a:pt x="16" y="54"/>
                      <a:pt x="17" y="55"/>
                    </a:cubicBezTo>
                    <a:cubicBezTo>
                      <a:pt x="17" y="79"/>
                      <a:pt x="17" y="79"/>
                      <a:pt x="17" y="79"/>
                    </a:cubicBezTo>
                    <a:cubicBezTo>
                      <a:pt x="15" y="79"/>
                      <a:pt x="13" y="78"/>
                      <a:pt x="11" y="78"/>
                    </a:cubicBezTo>
                    <a:cubicBezTo>
                      <a:pt x="8" y="77"/>
                      <a:pt x="6" y="77"/>
                      <a:pt x="3" y="76"/>
                    </a:cubicBezTo>
                    <a:cubicBezTo>
                      <a:pt x="3" y="76"/>
                      <a:pt x="2" y="76"/>
                      <a:pt x="2" y="77"/>
                    </a:cubicBezTo>
                    <a:cubicBezTo>
                      <a:pt x="1" y="78"/>
                      <a:pt x="1" y="80"/>
                      <a:pt x="1" y="81"/>
                    </a:cubicBezTo>
                    <a:cubicBezTo>
                      <a:pt x="0" y="83"/>
                      <a:pt x="0" y="84"/>
                      <a:pt x="0" y="85"/>
                    </a:cubicBezTo>
                    <a:cubicBezTo>
                      <a:pt x="0" y="87"/>
                      <a:pt x="0" y="87"/>
                      <a:pt x="1" y="88"/>
                    </a:cubicBezTo>
                    <a:cubicBezTo>
                      <a:pt x="2" y="89"/>
                      <a:pt x="5" y="90"/>
                      <a:pt x="9" y="91"/>
                    </a:cubicBezTo>
                    <a:cubicBezTo>
                      <a:pt x="11" y="91"/>
                      <a:pt x="14" y="91"/>
                      <a:pt x="17" y="92"/>
                    </a:cubicBezTo>
                    <a:cubicBezTo>
                      <a:pt x="18" y="104"/>
                      <a:pt x="18" y="104"/>
                      <a:pt x="18" y="104"/>
                    </a:cubicBezTo>
                    <a:cubicBezTo>
                      <a:pt x="18" y="106"/>
                      <a:pt x="19" y="107"/>
                      <a:pt x="21" y="107"/>
                    </a:cubicBezTo>
                    <a:cubicBezTo>
                      <a:pt x="23" y="107"/>
                      <a:pt x="25" y="106"/>
                      <a:pt x="25" y="104"/>
                    </a:cubicBezTo>
                    <a:cubicBezTo>
                      <a:pt x="24" y="92"/>
                      <a:pt x="24" y="92"/>
                      <a:pt x="24" y="92"/>
                    </a:cubicBezTo>
                    <a:cubicBezTo>
                      <a:pt x="27" y="92"/>
                      <a:pt x="29" y="91"/>
                      <a:pt x="31" y="91"/>
                    </a:cubicBezTo>
                    <a:cubicBezTo>
                      <a:pt x="32" y="103"/>
                      <a:pt x="32" y="103"/>
                      <a:pt x="32" y="103"/>
                    </a:cubicBezTo>
                    <a:cubicBezTo>
                      <a:pt x="32" y="105"/>
                      <a:pt x="33" y="107"/>
                      <a:pt x="35" y="107"/>
                    </a:cubicBezTo>
                    <a:cubicBezTo>
                      <a:pt x="37" y="107"/>
                      <a:pt x="39" y="105"/>
                      <a:pt x="38" y="103"/>
                    </a:cubicBezTo>
                    <a:cubicBezTo>
                      <a:pt x="38" y="89"/>
                      <a:pt x="38" y="89"/>
                      <a:pt x="38" y="89"/>
                    </a:cubicBezTo>
                    <a:cubicBezTo>
                      <a:pt x="40" y="89"/>
                      <a:pt x="42" y="88"/>
                      <a:pt x="44" y="87"/>
                    </a:cubicBezTo>
                    <a:cubicBezTo>
                      <a:pt x="47" y="85"/>
                      <a:pt x="49" y="83"/>
                      <a:pt x="50" y="80"/>
                    </a:cubicBezTo>
                    <a:cubicBezTo>
                      <a:pt x="52" y="77"/>
                      <a:pt x="53" y="73"/>
                      <a:pt x="53" y="69"/>
                    </a:cubicBezTo>
                    <a:cubicBezTo>
                      <a:pt x="53" y="63"/>
                      <a:pt x="51" y="58"/>
                      <a:pt x="47" y="55"/>
                    </a:cubicBezTo>
                    <a:cubicBezTo>
                      <a:pt x="45" y="52"/>
                      <a:pt x="41" y="50"/>
                      <a:pt x="37" y="48"/>
                    </a:cubicBezTo>
                    <a:close/>
                    <a:moveTo>
                      <a:pt x="31" y="77"/>
                    </a:moveTo>
                    <a:cubicBezTo>
                      <a:pt x="29" y="78"/>
                      <a:pt x="27" y="79"/>
                      <a:pt x="24" y="79"/>
                    </a:cubicBezTo>
                    <a:cubicBezTo>
                      <a:pt x="24" y="57"/>
                      <a:pt x="24" y="57"/>
                      <a:pt x="24" y="57"/>
                    </a:cubicBezTo>
                    <a:cubicBezTo>
                      <a:pt x="26" y="58"/>
                      <a:pt x="29" y="59"/>
                      <a:pt x="31" y="60"/>
                    </a:cubicBezTo>
                    <a:lnTo>
                      <a:pt x="31" y="77"/>
                    </a:lnTo>
                    <a:close/>
                    <a:moveTo>
                      <a:pt x="30" y="45"/>
                    </a:moveTo>
                    <a:cubicBezTo>
                      <a:pt x="28" y="44"/>
                      <a:pt x="25" y="43"/>
                      <a:pt x="23" y="42"/>
                    </a:cubicBezTo>
                    <a:cubicBezTo>
                      <a:pt x="23" y="26"/>
                      <a:pt x="23" y="26"/>
                      <a:pt x="23" y="26"/>
                    </a:cubicBezTo>
                    <a:cubicBezTo>
                      <a:pt x="25" y="26"/>
                      <a:pt x="27" y="25"/>
                      <a:pt x="30" y="25"/>
                    </a:cubicBezTo>
                    <a:lnTo>
                      <a:pt x="30" y="45"/>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95" name="Freeform 547"/>
              <p:cNvSpPr/>
              <p:nvPr/>
            </p:nvSpPr>
            <p:spPr bwMode="auto">
              <a:xfrm>
                <a:off x="4872" y="1372"/>
                <a:ext cx="28" cy="61"/>
              </a:xfrm>
              <a:custGeom>
                <a:gdLst>
                  <a:gd name="T0" fmla="*/ 0 w 14"/>
                  <a:gd name="T1" fmla="*/ 27 h 31"/>
                  <a:gd name="T2" fmla="*/ 5 w 14"/>
                  <a:gd name="T3" fmla="*/ 31 h 31"/>
                  <a:gd name="T4" fmla="*/ 9 w 14"/>
                  <a:gd name="T5" fmla="*/ 31 h 31"/>
                  <a:gd name="T6" fmla="*/ 14 w 14"/>
                  <a:gd name="T7" fmla="*/ 27 h 31"/>
                  <a:gd name="T8" fmla="*/ 14 w 14"/>
                  <a:gd name="T9" fmla="*/ 4 h 31"/>
                  <a:gd name="T10" fmla="*/ 9 w 14"/>
                  <a:gd name="T11" fmla="*/ 0 h 31"/>
                  <a:gd name="T12" fmla="*/ 5 w 14"/>
                  <a:gd name="T13" fmla="*/ 0 h 31"/>
                  <a:gd name="T14" fmla="*/ 0 w 14"/>
                  <a:gd name="T15" fmla="*/ 4 h 31"/>
                  <a:gd name="T16" fmla="*/ 0 w 14"/>
                  <a:gd name="T17" fmla="*/ 27 h 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 h="31">
                    <a:moveTo>
                      <a:pt x="0" y="27"/>
                    </a:moveTo>
                    <a:cubicBezTo>
                      <a:pt x="0" y="29"/>
                      <a:pt x="2" y="31"/>
                      <a:pt x="5" y="31"/>
                    </a:cubicBezTo>
                    <a:cubicBezTo>
                      <a:pt x="9" y="31"/>
                      <a:pt x="9" y="31"/>
                      <a:pt x="9" y="31"/>
                    </a:cubicBezTo>
                    <a:cubicBezTo>
                      <a:pt x="12" y="31"/>
                      <a:pt x="14" y="29"/>
                      <a:pt x="14" y="27"/>
                    </a:cubicBezTo>
                    <a:cubicBezTo>
                      <a:pt x="14" y="4"/>
                      <a:pt x="14" y="4"/>
                      <a:pt x="14" y="4"/>
                    </a:cubicBezTo>
                    <a:cubicBezTo>
                      <a:pt x="14" y="2"/>
                      <a:pt x="12" y="0"/>
                      <a:pt x="9" y="0"/>
                    </a:cubicBezTo>
                    <a:cubicBezTo>
                      <a:pt x="5" y="0"/>
                      <a:pt x="5" y="0"/>
                      <a:pt x="5" y="0"/>
                    </a:cubicBezTo>
                    <a:cubicBezTo>
                      <a:pt x="2" y="0"/>
                      <a:pt x="0" y="2"/>
                      <a:pt x="0" y="4"/>
                    </a:cubicBezTo>
                    <a:lnTo>
                      <a:pt x="0" y="27"/>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96" name="Freeform 548"/>
              <p:cNvSpPr/>
              <p:nvPr/>
            </p:nvSpPr>
            <p:spPr bwMode="auto">
              <a:xfrm>
                <a:off x="4835" y="1356"/>
                <a:ext cx="28" cy="77"/>
              </a:xfrm>
              <a:custGeom>
                <a:gdLst>
                  <a:gd name="T0" fmla="*/ 0 w 14"/>
                  <a:gd name="T1" fmla="*/ 35 h 39"/>
                  <a:gd name="T2" fmla="*/ 5 w 14"/>
                  <a:gd name="T3" fmla="*/ 39 h 39"/>
                  <a:gd name="T4" fmla="*/ 9 w 14"/>
                  <a:gd name="T5" fmla="*/ 39 h 39"/>
                  <a:gd name="T6" fmla="*/ 14 w 14"/>
                  <a:gd name="T7" fmla="*/ 35 h 39"/>
                  <a:gd name="T8" fmla="*/ 14 w 14"/>
                  <a:gd name="T9" fmla="*/ 4 h 39"/>
                  <a:gd name="T10" fmla="*/ 9 w 14"/>
                  <a:gd name="T11" fmla="*/ 0 h 39"/>
                  <a:gd name="T12" fmla="*/ 5 w 14"/>
                  <a:gd name="T13" fmla="*/ 0 h 39"/>
                  <a:gd name="T14" fmla="*/ 0 w 14"/>
                  <a:gd name="T15" fmla="*/ 4 h 39"/>
                  <a:gd name="T16" fmla="*/ 0 w 14"/>
                  <a:gd name="T17" fmla="*/ 35 h 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 h="39">
                    <a:moveTo>
                      <a:pt x="0" y="35"/>
                    </a:moveTo>
                    <a:cubicBezTo>
                      <a:pt x="0" y="37"/>
                      <a:pt x="2" y="39"/>
                      <a:pt x="5" y="39"/>
                    </a:cubicBezTo>
                    <a:cubicBezTo>
                      <a:pt x="9" y="39"/>
                      <a:pt x="9" y="39"/>
                      <a:pt x="9" y="39"/>
                    </a:cubicBezTo>
                    <a:cubicBezTo>
                      <a:pt x="12" y="39"/>
                      <a:pt x="14" y="37"/>
                      <a:pt x="14" y="35"/>
                    </a:cubicBezTo>
                    <a:cubicBezTo>
                      <a:pt x="14" y="4"/>
                      <a:pt x="14" y="4"/>
                      <a:pt x="14" y="4"/>
                    </a:cubicBezTo>
                    <a:cubicBezTo>
                      <a:pt x="14" y="1"/>
                      <a:pt x="12" y="0"/>
                      <a:pt x="9" y="0"/>
                    </a:cubicBezTo>
                    <a:cubicBezTo>
                      <a:pt x="5" y="0"/>
                      <a:pt x="5" y="0"/>
                      <a:pt x="5" y="0"/>
                    </a:cubicBezTo>
                    <a:cubicBezTo>
                      <a:pt x="2" y="0"/>
                      <a:pt x="0" y="1"/>
                      <a:pt x="0" y="4"/>
                    </a:cubicBezTo>
                    <a:lnTo>
                      <a:pt x="0" y="35"/>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97" name="Freeform 549"/>
              <p:cNvSpPr/>
              <p:nvPr/>
            </p:nvSpPr>
            <p:spPr bwMode="auto">
              <a:xfrm>
                <a:off x="4798" y="1333"/>
                <a:ext cx="27" cy="100"/>
              </a:xfrm>
              <a:custGeom>
                <a:gdLst>
                  <a:gd name="T0" fmla="*/ 0 w 14"/>
                  <a:gd name="T1" fmla="*/ 47 h 51"/>
                  <a:gd name="T2" fmla="*/ 5 w 14"/>
                  <a:gd name="T3" fmla="*/ 51 h 51"/>
                  <a:gd name="T4" fmla="*/ 9 w 14"/>
                  <a:gd name="T5" fmla="*/ 51 h 51"/>
                  <a:gd name="T6" fmla="*/ 14 w 14"/>
                  <a:gd name="T7" fmla="*/ 47 h 51"/>
                  <a:gd name="T8" fmla="*/ 14 w 14"/>
                  <a:gd name="T9" fmla="*/ 5 h 51"/>
                  <a:gd name="T10" fmla="*/ 9 w 14"/>
                  <a:gd name="T11" fmla="*/ 0 h 51"/>
                  <a:gd name="T12" fmla="*/ 5 w 14"/>
                  <a:gd name="T13" fmla="*/ 0 h 51"/>
                  <a:gd name="T14" fmla="*/ 0 w 14"/>
                  <a:gd name="T15" fmla="*/ 5 h 51"/>
                  <a:gd name="T16" fmla="*/ 0 w 14"/>
                  <a:gd name="T17" fmla="*/ 4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 h="51">
                    <a:moveTo>
                      <a:pt x="0" y="47"/>
                    </a:moveTo>
                    <a:cubicBezTo>
                      <a:pt x="0" y="49"/>
                      <a:pt x="2" y="51"/>
                      <a:pt x="5" y="51"/>
                    </a:cubicBezTo>
                    <a:cubicBezTo>
                      <a:pt x="9" y="51"/>
                      <a:pt x="9" y="51"/>
                      <a:pt x="9" y="51"/>
                    </a:cubicBezTo>
                    <a:cubicBezTo>
                      <a:pt x="12" y="51"/>
                      <a:pt x="14" y="49"/>
                      <a:pt x="14" y="47"/>
                    </a:cubicBezTo>
                    <a:cubicBezTo>
                      <a:pt x="14" y="5"/>
                      <a:pt x="14" y="5"/>
                      <a:pt x="14" y="5"/>
                    </a:cubicBezTo>
                    <a:cubicBezTo>
                      <a:pt x="14" y="2"/>
                      <a:pt x="12" y="0"/>
                      <a:pt x="9" y="0"/>
                    </a:cubicBezTo>
                    <a:cubicBezTo>
                      <a:pt x="5" y="0"/>
                      <a:pt x="5" y="0"/>
                      <a:pt x="5" y="0"/>
                    </a:cubicBezTo>
                    <a:cubicBezTo>
                      <a:pt x="2" y="0"/>
                      <a:pt x="0" y="2"/>
                      <a:pt x="0" y="5"/>
                    </a:cubicBezTo>
                    <a:lnTo>
                      <a:pt x="0" y="47"/>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98" name="Freeform 550"/>
              <p:cNvSpPr/>
              <p:nvPr/>
            </p:nvSpPr>
            <p:spPr bwMode="auto">
              <a:xfrm>
                <a:off x="4280" y="787"/>
                <a:ext cx="12" cy="30"/>
              </a:xfrm>
              <a:custGeom>
                <a:gdLst>
                  <a:gd name="T0" fmla="*/ 0 w 6"/>
                  <a:gd name="T1" fmla="*/ 13 h 15"/>
                  <a:gd name="T2" fmla="*/ 2 w 6"/>
                  <a:gd name="T3" fmla="*/ 15 h 15"/>
                  <a:gd name="T4" fmla="*/ 4 w 6"/>
                  <a:gd name="T5" fmla="*/ 15 h 15"/>
                  <a:gd name="T6" fmla="*/ 6 w 6"/>
                  <a:gd name="T7" fmla="*/ 13 h 15"/>
                  <a:gd name="T8" fmla="*/ 6 w 6"/>
                  <a:gd name="T9" fmla="*/ 2 h 15"/>
                  <a:gd name="T10" fmla="*/ 4 w 6"/>
                  <a:gd name="T11" fmla="*/ 0 h 15"/>
                  <a:gd name="T12" fmla="*/ 2 w 6"/>
                  <a:gd name="T13" fmla="*/ 0 h 15"/>
                  <a:gd name="T14" fmla="*/ 0 w 6"/>
                  <a:gd name="T15" fmla="*/ 2 h 15"/>
                  <a:gd name="T16" fmla="*/ 0 w 6"/>
                  <a:gd name="T17" fmla="*/ 13 h 1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 h="15">
                    <a:moveTo>
                      <a:pt x="0" y="13"/>
                    </a:moveTo>
                    <a:cubicBezTo>
                      <a:pt x="0" y="14"/>
                      <a:pt x="1" y="15"/>
                      <a:pt x="2" y="15"/>
                    </a:cubicBezTo>
                    <a:cubicBezTo>
                      <a:pt x="4" y="15"/>
                      <a:pt x="4" y="15"/>
                      <a:pt x="4" y="15"/>
                    </a:cubicBezTo>
                    <a:cubicBezTo>
                      <a:pt x="5" y="15"/>
                      <a:pt x="6" y="14"/>
                      <a:pt x="6" y="13"/>
                    </a:cubicBezTo>
                    <a:cubicBezTo>
                      <a:pt x="6" y="2"/>
                      <a:pt x="6" y="2"/>
                      <a:pt x="6" y="2"/>
                    </a:cubicBezTo>
                    <a:cubicBezTo>
                      <a:pt x="6" y="1"/>
                      <a:pt x="5" y="0"/>
                      <a:pt x="4" y="0"/>
                    </a:cubicBezTo>
                    <a:cubicBezTo>
                      <a:pt x="2" y="0"/>
                      <a:pt x="2" y="0"/>
                      <a:pt x="2" y="0"/>
                    </a:cubicBezTo>
                    <a:cubicBezTo>
                      <a:pt x="1" y="0"/>
                      <a:pt x="0" y="1"/>
                      <a:pt x="0" y="2"/>
                    </a:cubicBezTo>
                    <a:lnTo>
                      <a:pt x="0" y="13"/>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199" name="Freeform 551"/>
              <p:cNvSpPr/>
              <p:nvPr/>
            </p:nvSpPr>
            <p:spPr bwMode="auto">
              <a:xfrm>
                <a:off x="4264" y="780"/>
                <a:ext cx="12" cy="37"/>
              </a:xfrm>
              <a:custGeom>
                <a:gdLst>
                  <a:gd name="T0" fmla="*/ 0 w 6"/>
                  <a:gd name="T1" fmla="*/ 17 h 19"/>
                  <a:gd name="T2" fmla="*/ 2 w 6"/>
                  <a:gd name="T3" fmla="*/ 19 h 19"/>
                  <a:gd name="T4" fmla="*/ 4 w 6"/>
                  <a:gd name="T5" fmla="*/ 19 h 19"/>
                  <a:gd name="T6" fmla="*/ 6 w 6"/>
                  <a:gd name="T7" fmla="*/ 17 h 19"/>
                  <a:gd name="T8" fmla="*/ 6 w 6"/>
                  <a:gd name="T9" fmla="*/ 2 h 19"/>
                  <a:gd name="T10" fmla="*/ 4 w 6"/>
                  <a:gd name="T11" fmla="*/ 0 h 19"/>
                  <a:gd name="T12" fmla="*/ 2 w 6"/>
                  <a:gd name="T13" fmla="*/ 0 h 19"/>
                  <a:gd name="T14" fmla="*/ 0 w 6"/>
                  <a:gd name="T15" fmla="*/ 2 h 19"/>
                  <a:gd name="T16" fmla="*/ 0 w 6"/>
                  <a:gd name="T17" fmla="*/ 17 h 1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 h="19">
                    <a:moveTo>
                      <a:pt x="0" y="17"/>
                    </a:moveTo>
                    <a:cubicBezTo>
                      <a:pt x="0" y="18"/>
                      <a:pt x="0" y="19"/>
                      <a:pt x="2" y="19"/>
                    </a:cubicBezTo>
                    <a:cubicBezTo>
                      <a:pt x="4" y="19"/>
                      <a:pt x="4" y="19"/>
                      <a:pt x="4" y="19"/>
                    </a:cubicBezTo>
                    <a:cubicBezTo>
                      <a:pt x="5" y="19"/>
                      <a:pt x="6" y="18"/>
                      <a:pt x="6" y="17"/>
                    </a:cubicBezTo>
                    <a:cubicBezTo>
                      <a:pt x="6" y="2"/>
                      <a:pt x="6" y="2"/>
                      <a:pt x="6" y="2"/>
                    </a:cubicBezTo>
                    <a:cubicBezTo>
                      <a:pt x="6" y="1"/>
                      <a:pt x="5" y="0"/>
                      <a:pt x="4" y="0"/>
                    </a:cubicBezTo>
                    <a:cubicBezTo>
                      <a:pt x="2" y="0"/>
                      <a:pt x="2" y="0"/>
                      <a:pt x="2" y="0"/>
                    </a:cubicBezTo>
                    <a:cubicBezTo>
                      <a:pt x="0" y="0"/>
                      <a:pt x="0" y="1"/>
                      <a:pt x="0" y="2"/>
                    </a:cubicBezTo>
                    <a:lnTo>
                      <a:pt x="0" y="17"/>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00" name="Freeform 552"/>
              <p:cNvSpPr/>
              <p:nvPr/>
            </p:nvSpPr>
            <p:spPr bwMode="auto">
              <a:xfrm>
                <a:off x="4247" y="770"/>
                <a:ext cx="11" cy="47"/>
              </a:xfrm>
              <a:custGeom>
                <a:gdLst>
                  <a:gd name="T0" fmla="*/ 0 w 6"/>
                  <a:gd name="T1" fmla="*/ 22 h 24"/>
                  <a:gd name="T2" fmla="*/ 2 w 6"/>
                  <a:gd name="T3" fmla="*/ 24 h 24"/>
                  <a:gd name="T4" fmla="*/ 4 w 6"/>
                  <a:gd name="T5" fmla="*/ 24 h 24"/>
                  <a:gd name="T6" fmla="*/ 6 w 6"/>
                  <a:gd name="T7" fmla="*/ 22 h 24"/>
                  <a:gd name="T8" fmla="*/ 6 w 6"/>
                  <a:gd name="T9" fmla="*/ 2 h 24"/>
                  <a:gd name="T10" fmla="*/ 4 w 6"/>
                  <a:gd name="T11" fmla="*/ 0 h 24"/>
                  <a:gd name="T12" fmla="*/ 2 w 6"/>
                  <a:gd name="T13" fmla="*/ 0 h 24"/>
                  <a:gd name="T14" fmla="*/ 0 w 6"/>
                  <a:gd name="T15" fmla="*/ 2 h 24"/>
                  <a:gd name="T16" fmla="*/ 0 w 6"/>
                  <a:gd name="T17" fmla="*/ 22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 h="24">
                    <a:moveTo>
                      <a:pt x="0" y="22"/>
                    </a:moveTo>
                    <a:cubicBezTo>
                      <a:pt x="0" y="23"/>
                      <a:pt x="1" y="24"/>
                      <a:pt x="2" y="24"/>
                    </a:cubicBezTo>
                    <a:cubicBezTo>
                      <a:pt x="4" y="24"/>
                      <a:pt x="4" y="24"/>
                      <a:pt x="4" y="24"/>
                    </a:cubicBezTo>
                    <a:cubicBezTo>
                      <a:pt x="5" y="24"/>
                      <a:pt x="6" y="23"/>
                      <a:pt x="6" y="22"/>
                    </a:cubicBezTo>
                    <a:cubicBezTo>
                      <a:pt x="6" y="2"/>
                      <a:pt x="6" y="2"/>
                      <a:pt x="6" y="2"/>
                    </a:cubicBezTo>
                    <a:cubicBezTo>
                      <a:pt x="6" y="1"/>
                      <a:pt x="5" y="0"/>
                      <a:pt x="4" y="0"/>
                    </a:cubicBezTo>
                    <a:cubicBezTo>
                      <a:pt x="2" y="0"/>
                      <a:pt x="2" y="0"/>
                      <a:pt x="2" y="0"/>
                    </a:cubicBezTo>
                    <a:cubicBezTo>
                      <a:pt x="1" y="0"/>
                      <a:pt x="0" y="1"/>
                      <a:pt x="0" y="2"/>
                    </a:cubicBezTo>
                    <a:lnTo>
                      <a:pt x="0" y="22"/>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01" name="Freeform 553"/>
              <p:cNvSpPr/>
              <p:nvPr/>
            </p:nvSpPr>
            <p:spPr bwMode="auto">
              <a:xfrm>
                <a:off x="4604" y="2629"/>
                <a:ext cx="34" cy="75"/>
              </a:xfrm>
              <a:custGeom>
                <a:gdLst>
                  <a:gd name="T0" fmla="*/ 0 w 17"/>
                  <a:gd name="T1" fmla="*/ 32 h 38"/>
                  <a:gd name="T2" fmla="*/ 6 w 17"/>
                  <a:gd name="T3" fmla="*/ 38 h 38"/>
                  <a:gd name="T4" fmla="*/ 11 w 17"/>
                  <a:gd name="T5" fmla="*/ 38 h 38"/>
                  <a:gd name="T6" fmla="*/ 17 w 17"/>
                  <a:gd name="T7" fmla="*/ 32 h 38"/>
                  <a:gd name="T8" fmla="*/ 17 w 17"/>
                  <a:gd name="T9" fmla="*/ 5 h 38"/>
                  <a:gd name="T10" fmla="*/ 11 w 17"/>
                  <a:gd name="T11" fmla="*/ 0 h 38"/>
                  <a:gd name="T12" fmla="*/ 6 w 17"/>
                  <a:gd name="T13" fmla="*/ 0 h 38"/>
                  <a:gd name="T14" fmla="*/ 0 w 17"/>
                  <a:gd name="T15" fmla="*/ 5 h 38"/>
                  <a:gd name="T16" fmla="*/ 0 w 17"/>
                  <a:gd name="T17" fmla="*/ 32 h 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 h="38">
                    <a:moveTo>
                      <a:pt x="0" y="32"/>
                    </a:moveTo>
                    <a:cubicBezTo>
                      <a:pt x="0" y="35"/>
                      <a:pt x="3" y="38"/>
                      <a:pt x="6" y="38"/>
                    </a:cubicBezTo>
                    <a:cubicBezTo>
                      <a:pt x="11" y="38"/>
                      <a:pt x="11" y="38"/>
                      <a:pt x="11" y="38"/>
                    </a:cubicBezTo>
                    <a:cubicBezTo>
                      <a:pt x="14" y="38"/>
                      <a:pt x="17" y="35"/>
                      <a:pt x="17" y="32"/>
                    </a:cubicBezTo>
                    <a:cubicBezTo>
                      <a:pt x="17" y="5"/>
                      <a:pt x="17" y="5"/>
                      <a:pt x="17" y="5"/>
                    </a:cubicBezTo>
                    <a:cubicBezTo>
                      <a:pt x="17" y="2"/>
                      <a:pt x="14" y="0"/>
                      <a:pt x="11" y="0"/>
                    </a:cubicBezTo>
                    <a:cubicBezTo>
                      <a:pt x="6" y="0"/>
                      <a:pt x="6" y="0"/>
                      <a:pt x="6" y="0"/>
                    </a:cubicBezTo>
                    <a:cubicBezTo>
                      <a:pt x="3" y="0"/>
                      <a:pt x="0" y="2"/>
                      <a:pt x="0" y="5"/>
                    </a:cubicBezTo>
                    <a:lnTo>
                      <a:pt x="0" y="32"/>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02" name="Freeform 554"/>
              <p:cNvSpPr/>
              <p:nvPr/>
            </p:nvSpPr>
            <p:spPr bwMode="auto">
              <a:xfrm>
                <a:off x="4561" y="2608"/>
                <a:ext cx="32" cy="96"/>
              </a:xfrm>
              <a:custGeom>
                <a:gdLst>
                  <a:gd name="T0" fmla="*/ 0 w 16"/>
                  <a:gd name="T1" fmla="*/ 43 h 49"/>
                  <a:gd name="T2" fmla="*/ 5 w 16"/>
                  <a:gd name="T3" fmla="*/ 49 h 49"/>
                  <a:gd name="T4" fmla="*/ 11 w 16"/>
                  <a:gd name="T5" fmla="*/ 49 h 49"/>
                  <a:gd name="T6" fmla="*/ 16 w 16"/>
                  <a:gd name="T7" fmla="*/ 43 h 49"/>
                  <a:gd name="T8" fmla="*/ 16 w 16"/>
                  <a:gd name="T9" fmla="*/ 6 h 49"/>
                  <a:gd name="T10" fmla="*/ 10 w 16"/>
                  <a:gd name="T11" fmla="*/ 0 h 49"/>
                  <a:gd name="T12" fmla="*/ 5 w 16"/>
                  <a:gd name="T13" fmla="*/ 0 h 49"/>
                  <a:gd name="T14" fmla="*/ 0 w 16"/>
                  <a:gd name="T15" fmla="*/ 6 h 49"/>
                  <a:gd name="T16" fmla="*/ 0 w 16"/>
                  <a:gd name="T17" fmla="*/ 43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 h="49">
                    <a:moveTo>
                      <a:pt x="0" y="43"/>
                    </a:moveTo>
                    <a:cubicBezTo>
                      <a:pt x="0" y="46"/>
                      <a:pt x="2" y="49"/>
                      <a:pt x="5" y="49"/>
                    </a:cubicBezTo>
                    <a:cubicBezTo>
                      <a:pt x="11" y="49"/>
                      <a:pt x="11" y="49"/>
                      <a:pt x="11" y="49"/>
                    </a:cubicBezTo>
                    <a:cubicBezTo>
                      <a:pt x="13" y="49"/>
                      <a:pt x="16" y="46"/>
                      <a:pt x="16" y="43"/>
                    </a:cubicBezTo>
                    <a:cubicBezTo>
                      <a:pt x="16" y="6"/>
                      <a:pt x="16" y="6"/>
                      <a:pt x="16" y="6"/>
                    </a:cubicBezTo>
                    <a:cubicBezTo>
                      <a:pt x="16" y="3"/>
                      <a:pt x="13" y="0"/>
                      <a:pt x="10" y="0"/>
                    </a:cubicBezTo>
                    <a:cubicBezTo>
                      <a:pt x="5" y="0"/>
                      <a:pt x="5" y="0"/>
                      <a:pt x="5" y="0"/>
                    </a:cubicBezTo>
                    <a:cubicBezTo>
                      <a:pt x="2" y="0"/>
                      <a:pt x="0" y="3"/>
                      <a:pt x="0" y="6"/>
                    </a:cubicBezTo>
                    <a:lnTo>
                      <a:pt x="0" y="43"/>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03" name="Freeform 555"/>
              <p:cNvSpPr/>
              <p:nvPr/>
            </p:nvSpPr>
            <p:spPr bwMode="auto">
              <a:xfrm>
                <a:off x="4515" y="2582"/>
                <a:ext cx="33" cy="122"/>
              </a:xfrm>
              <a:custGeom>
                <a:gdLst>
                  <a:gd name="T0" fmla="*/ 0 w 17"/>
                  <a:gd name="T1" fmla="*/ 56 h 62"/>
                  <a:gd name="T2" fmla="*/ 6 w 17"/>
                  <a:gd name="T3" fmla="*/ 62 h 62"/>
                  <a:gd name="T4" fmla="*/ 11 w 17"/>
                  <a:gd name="T5" fmla="*/ 62 h 62"/>
                  <a:gd name="T6" fmla="*/ 17 w 17"/>
                  <a:gd name="T7" fmla="*/ 56 h 62"/>
                  <a:gd name="T8" fmla="*/ 16 w 17"/>
                  <a:gd name="T9" fmla="*/ 5 h 62"/>
                  <a:gd name="T10" fmla="*/ 11 w 17"/>
                  <a:gd name="T11" fmla="*/ 0 h 62"/>
                  <a:gd name="T12" fmla="*/ 6 w 17"/>
                  <a:gd name="T13" fmla="*/ 0 h 62"/>
                  <a:gd name="T14" fmla="*/ 0 w 17"/>
                  <a:gd name="T15" fmla="*/ 5 h 62"/>
                  <a:gd name="T16" fmla="*/ 0 w 17"/>
                  <a:gd name="T17" fmla="*/ 56 h 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 h="62">
                    <a:moveTo>
                      <a:pt x="0" y="56"/>
                    </a:moveTo>
                    <a:cubicBezTo>
                      <a:pt x="0" y="59"/>
                      <a:pt x="3" y="62"/>
                      <a:pt x="6" y="62"/>
                    </a:cubicBezTo>
                    <a:cubicBezTo>
                      <a:pt x="11" y="62"/>
                      <a:pt x="11" y="62"/>
                      <a:pt x="11" y="62"/>
                    </a:cubicBezTo>
                    <a:cubicBezTo>
                      <a:pt x="14" y="62"/>
                      <a:pt x="17" y="59"/>
                      <a:pt x="17" y="56"/>
                    </a:cubicBezTo>
                    <a:cubicBezTo>
                      <a:pt x="16" y="5"/>
                      <a:pt x="16" y="5"/>
                      <a:pt x="16" y="5"/>
                    </a:cubicBezTo>
                    <a:cubicBezTo>
                      <a:pt x="16" y="2"/>
                      <a:pt x="14" y="0"/>
                      <a:pt x="11" y="0"/>
                    </a:cubicBezTo>
                    <a:cubicBezTo>
                      <a:pt x="6" y="0"/>
                      <a:pt x="6" y="0"/>
                      <a:pt x="6" y="0"/>
                    </a:cubicBezTo>
                    <a:cubicBezTo>
                      <a:pt x="3" y="0"/>
                      <a:pt x="0" y="2"/>
                      <a:pt x="0" y="5"/>
                    </a:cubicBezTo>
                    <a:lnTo>
                      <a:pt x="0" y="56"/>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04" name="Freeform 556"/>
              <p:cNvSpPr>
                <a:spLocks noEditPoints="1"/>
              </p:cNvSpPr>
              <p:nvPr/>
            </p:nvSpPr>
            <p:spPr bwMode="auto">
              <a:xfrm>
                <a:off x="4399" y="2862"/>
                <a:ext cx="159" cy="158"/>
              </a:xfrm>
              <a:custGeom>
                <a:gdLst>
                  <a:gd name="T0" fmla="*/ 40 w 81"/>
                  <a:gd name="T1" fmla="*/ 1 h 81"/>
                  <a:gd name="T2" fmla="*/ 1 w 81"/>
                  <a:gd name="T3" fmla="*/ 41 h 81"/>
                  <a:gd name="T4" fmla="*/ 41 w 81"/>
                  <a:gd name="T5" fmla="*/ 80 h 81"/>
                  <a:gd name="T6" fmla="*/ 80 w 81"/>
                  <a:gd name="T7" fmla="*/ 40 h 81"/>
                  <a:gd name="T8" fmla="*/ 40 w 81"/>
                  <a:gd name="T9" fmla="*/ 1 h 81"/>
                  <a:gd name="T10" fmla="*/ 41 w 81"/>
                  <a:gd name="T11" fmla="*/ 72 h 81"/>
                  <a:gd name="T12" fmla="*/ 9 w 81"/>
                  <a:gd name="T13" fmla="*/ 41 h 81"/>
                  <a:gd name="T14" fmla="*/ 40 w 81"/>
                  <a:gd name="T15" fmla="*/ 9 h 81"/>
                  <a:gd name="T16" fmla="*/ 72 w 81"/>
                  <a:gd name="T17" fmla="*/ 40 h 81"/>
                  <a:gd name="T18" fmla="*/ 41 w 81"/>
                  <a:gd name="T19" fmla="*/ 72 h 8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1" h="81">
                    <a:moveTo>
                      <a:pt x="40" y="1"/>
                    </a:moveTo>
                    <a:cubicBezTo>
                      <a:pt x="18" y="1"/>
                      <a:pt x="0" y="19"/>
                      <a:pt x="1" y="41"/>
                    </a:cubicBezTo>
                    <a:cubicBezTo>
                      <a:pt x="1" y="63"/>
                      <a:pt x="20" y="81"/>
                      <a:pt x="41" y="80"/>
                    </a:cubicBezTo>
                    <a:cubicBezTo>
                      <a:pt x="63" y="80"/>
                      <a:pt x="81" y="61"/>
                      <a:pt x="80" y="40"/>
                    </a:cubicBezTo>
                    <a:cubicBezTo>
                      <a:pt x="80" y="18"/>
                      <a:pt x="62" y="0"/>
                      <a:pt x="40" y="1"/>
                    </a:cubicBezTo>
                    <a:close/>
                    <a:moveTo>
                      <a:pt x="41" y="72"/>
                    </a:moveTo>
                    <a:cubicBezTo>
                      <a:pt x="24" y="73"/>
                      <a:pt x="9" y="59"/>
                      <a:pt x="9" y="41"/>
                    </a:cubicBezTo>
                    <a:cubicBezTo>
                      <a:pt x="8" y="24"/>
                      <a:pt x="22" y="9"/>
                      <a:pt x="40" y="9"/>
                    </a:cubicBezTo>
                    <a:cubicBezTo>
                      <a:pt x="57" y="8"/>
                      <a:pt x="72" y="22"/>
                      <a:pt x="72" y="40"/>
                    </a:cubicBezTo>
                    <a:cubicBezTo>
                      <a:pt x="73" y="57"/>
                      <a:pt x="59" y="72"/>
                      <a:pt x="41" y="7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05" name="Freeform 557"/>
              <p:cNvSpPr/>
              <p:nvPr/>
            </p:nvSpPr>
            <p:spPr bwMode="auto">
              <a:xfrm>
                <a:off x="4436" y="2903"/>
                <a:ext cx="84" cy="76"/>
              </a:xfrm>
              <a:custGeom>
                <a:gdLst>
                  <a:gd name="T0" fmla="*/ 27 w 43"/>
                  <a:gd name="T1" fmla="*/ 32 h 39"/>
                  <a:gd name="T2" fmla="*/ 16 w 43"/>
                  <a:gd name="T3" fmla="*/ 27 h 39"/>
                  <a:gd name="T4" fmla="*/ 25 w 43"/>
                  <a:gd name="T5" fmla="*/ 26 h 39"/>
                  <a:gd name="T6" fmla="*/ 28 w 43"/>
                  <a:gd name="T7" fmla="*/ 24 h 39"/>
                  <a:gd name="T8" fmla="*/ 25 w 43"/>
                  <a:gd name="T9" fmla="*/ 21 h 39"/>
                  <a:gd name="T10" fmla="*/ 15 w 43"/>
                  <a:gd name="T11" fmla="*/ 21 h 39"/>
                  <a:gd name="T12" fmla="*/ 14 w 43"/>
                  <a:gd name="T13" fmla="*/ 20 h 39"/>
                  <a:gd name="T14" fmla="*/ 14 w 43"/>
                  <a:gd name="T15" fmla="*/ 18 h 39"/>
                  <a:gd name="T16" fmla="*/ 25 w 43"/>
                  <a:gd name="T17" fmla="*/ 18 h 39"/>
                  <a:gd name="T18" fmla="*/ 28 w 43"/>
                  <a:gd name="T19" fmla="*/ 15 h 39"/>
                  <a:gd name="T20" fmla="*/ 25 w 43"/>
                  <a:gd name="T21" fmla="*/ 12 h 39"/>
                  <a:gd name="T22" fmla="*/ 16 w 43"/>
                  <a:gd name="T23" fmla="*/ 13 h 39"/>
                  <a:gd name="T24" fmla="*/ 27 w 43"/>
                  <a:gd name="T25" fmla="*/ 6 h 39"/>
                  <a:gd name="T26" fmla="*/ 35 w 43"/>
                  <a:gd name="T27" fmla="*/ 9 h 39"/>
                  <a:gd name="T28" fmla="*/ 42 w 43"/>
                  <a:gd name="T29" fmla="*/ 9 h 39"/>
                  <a:gd name="T30" fmla="*/ 26 w 43"/>
                  <a:gd name="T31" fmla="*/ 0 h 39"/>
                  <a:gd name="T32" fmla="*/ 9 w 43"/>
                  <a:gd name="T33" fmla="*/ 13 h 39"/>
                  <a:gd name="T34" fmla="*/ 3 w 43"/>
                  <a:gd name="T35" fmla="*/ 13 h 39"/>
                  <a:gd name="T36" fmla="*/ 0 w 43"/>
                  <a:gd name="T37" fmla="*/ 15 h 39"/>
                  <a:gd name="T38" fmla="*/ 3 w 43"/>
                  <a:gd name="T39" fmla="*/ 18 h 39"/>
                  <a:gd name="T40" fmla="*/ 8 w 43"/>
                  <a:gd name="T41" fmla="*/ 18 h 39"/>
                  <a:gd name="T42" fmla="*/ 8 w 43"/>
                  <a:gd name="T43" fmla="*/ 20 h 39"/>
                  <a:gd name="T44" fmla="*/ 8 w 43"/>
                  <a:gd name="T45" fmla="*/ 22 h 39"/>
                  <a:gd name="T46" fmla="*/ 3 w 43"/>
                  <a:gd name="T47" fmla="*/ 22 h 39"/>
                  <a:gd name="T48" fmla="*/ 1 w 43"/>
                  <a:gd name="T49" fmla="*/ 24 h 39"/>
                  <a:gd name="T50" fmla="*/ 3 w 43"/>
                  <a:gd name="T51" fmla="*/ 27 h 39"/>
                  <a:gd name="T52" fmla="*/ 10 w 43"/>
                  <a:gd name="T53" fmla="*/ 27 h 39"/>
                  <a:gd name="T54" fmla="*/ 27 w 43"/>
                  <a:gd name="T55" fmla="*/ 38 h 39"/>
                  <a:gd name="T56" fmla="*/ 43 w 43"/>
                  <a:gd name="T57" fmla="*/ 29 h 39"/>
                  <a:gd name="T58" fmla="*/ 35 w 43"/>
                  <a:gd name="T59" fmla="*/ 29 h 39"/>
                  <a:gd name="T60" fmla="*/ 27 w 43"/>
                  <a:gd name="T61" fmla="*/ 32 h 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43" h="39">
                    <a:moveTo>
                      <a:pt x="27" y="32"/>
                    </a:moveTo>
                    <a:cubicBezTo>
                      <a:pt x="23" y="32"/>
                      <a:pt x="19" y="30"/>
                      <a:pt x="16" y="27"/>
                    </a:cubicBezTo>
                    <a:cubicBezTo>
                      <a:pt x="25" y="26"/>
                      <a:pt x="25" y="26"/>
                      <a:pt x="25" y="26"/>
                    </a:cubicBezTo>
                    <a:cubicBezTo>
                      <a:pt x="27" y="26"/>
                      <a:pt x="28" y="25"/>
                      <a:pt x="28" y="24"/>
                    </a:cubicBezTo>
                    <a:cubicBezTo>
                      <a:pt x="28" y="22"/>
                      <a:pt x="27" y="21"/>
                      <a:pt x="25" y="21"/>
                    </a:cubicBezTo>
                    <a:cubicBezTo>
                      <a:pt x="15" y="21"/>
                      <a:pt x="15" y="21"/>
                      <a:pt x="15" y="21"/>
                    </a:cubicBezTo>
                    <a:cubicBezTo>
                      <a:pt x="14" y="21"/>
                      <a:pt x="14" y="20"/>
                      <a:pt x="14" y="20"/>
                    </a:cubicBezTo>
                    <a:cubicBezTo>
                      <a:pt x="14" y="19"/>
                      <a:pt x="14" y="18"/>
                      <a:pt x="14" y="18"/>
                    </a:cubicBezTo>
                    <a:cubicBezTo>
                      <a:pt x="25" y="18"/>
                      <a:pt x="25" y="18"/>
                      <a:pt x="25" y="18"/>
                    </a:cubicBezTo>
                    <a:cubicBezTo>
                      <a:pt x="26" y="18"/>
                      <a:pt x="28" y="16"/>
                      <a:pt x="28" y="15"/>
                    </a:cubicBezTo>
                    <a:cubicBezTo>
                      <a:pt x="28" y="13"/>
                      <a:pt x="26" y="12"/>
                      <a:pt x="25" y="12"/>
                    </a:cubicBezTo>
                    <a:cubicBezTo>
                      <a:pt x="16" y="13"/>
                      <a:pt x="16" y="13"/>
                      <a:pt x="16" y="13"/>
                    </a:cubicBezTo>
                    <a:cubicBezTo>
                      <a:pt x="18" y="9"/>
                      <a:pt x="22" y="6"/>
                      <a:pt x="27" y="6"/>
                    </a:cubicBezTo>
                    <a:cubicBezTo>
                      <a:pt x="30" y="6"/>
                      <a:pt x="32" y="7"/>
                      <a:pt x="35" y="9"/>
                    </a:cubicBezTo>
                    <a:cubicBezTo>
                      <a:pt x="42" y="9"/>
                      <a:pt x="42" y="9"/>
                      <a:pt x="42" y="9"/>
                    </a:cubicBezTo>
                    <a:cubicBezTo>
                      <a:pt x="39" y="4"/>
                      <a:pt x="33" y="0"/>
                      <a:pt x="26" y="0"/>
                    </a:cubicBezTo>
                    <a:cubicBezTo>
                      <a:pt x="19" y="0"/>
                      <a:pt x="12" y="6"/>
                      <a:pt x="9" y="13"/>
                    </a:cubicBezTo>
                    <a:cubicBezTo>
                      <a:pt x="3" y="13"/>
                      <a:pt x="3" y="13"/>
                      <a:pt x="3" y="13"/>
                    </a:cubicBezTo>
                    <a:cubicBezTo>
                      <a:pt x="2" y="13"/>
                      <a:pt x="0" y="14"/>
                      <a:pt x="0" y="15"/>
                    </a:cubicBezTo>
                    <a:cubicBezTo>
                      <a:pt x="0" y="17"/>
                      <a:pt x="2" y="18"/>
                      <a:pt x="3" y="18"/>
                    </a:cubicBezTo>
                    <a:cubicBezTo>
                      <a:pt x="8" y="18"/>
                      <a:pt x="8" y="18"/>
                      <a:pt x="8" y="18"/>
                    </a:cubicBezTo>
                    <a:cubicBezTo>
                      <a:pt x="8" y="19"/>
                      <a:pt x="8" y="19"/>
                      <a:pt x="8" y="20"/>
                    </a:cubicBezTo>
                    <a:cubicBezTo>
                      <a:pt x="8" y="20"/>
                      <a:pt x="8" y="21"/>
                      <a:pt x="8" y="22"/>
                    </a:cubicBezTo>
                    <a:cubicBezTo>
                      <a:pt x="3" y="22"/>
                      <a:pt x="3" y="22"/>
                      <a:pt x="3" y="22"/>
                    </a:cubicBezTo>
                    <a:cubicBezTo>
                      <a:pt x="2" y="22"/>
                      <a:pt x="1" y="23"/>
                      <a:pt x="1" y="24"/>
                    </a:cubicBezTo>
                    <a:cubicBezTo>
                      <a:pt x="1" y="26"/>
                      <a:pt x="2" y="27"/>
                      <a:pt x="3" y="27"/>
                    </a:cubicBezTo>
                    <a:cubicBezTo>
                      <a:pt x="10" y="27"/>
                      <a:pt x="10" y="27"/>
                      <a:pt x="10" y="27"/>
                    </a:cubicBezTo>
                    <a:cubicBezTo>
                      <a:pt x="13" y="34"/>
                      <a:pt x="19" y="39"/>
                      <a:pt x="27" y="38"/>
                    </a:cubicBezTo>
                    <a:cubicBezTo>
                      <a:pt x="34" y="38"/>
                      <a:pt x="40" y="35"/>
                      <a:pt x="43" y="29"/>
                    </a:cubicBezTo>
                    <a:cubicBezTo>
                      <a:pt x="35" y="29"/>
                      <a:pt x="35" y="29"/>
                      <a:pt x="35" y="29"/>
                    </a:cubicBezTo>
                    <a:cubicBezTo>
                      <a:pt x="33" y="31"/>
                      <a:pt x="30" y="32"/>
                      <a:pt x="27" y="3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06" name="Freeform 558"/>
              <p:cNvSpPr>
                <a:spLocks noEditPoints="1"/>
              </p:cNvSpPr>
              <p:nvPr/>
            </p:nvSpPr>
            <p:spPr bwMode="auto">
              <a:xfrm>
                <a:off x="3953" y="2893"/>
                <a:ext cx="71" cy="73"/>
              </a:xfrm>
              <a:custGeom>
                <a:gdLst>
                  <a:gd name="T0" fmla="*/ 18 w 36"/>
                  <a:gd name="T1" fmla="*/ 1 h 37"/>
                  <a:gd name="T2" fmla="*/ 0 w 36"/>
                  <a:gd name="T3" fmla="*/ 19 h 37"/>
                  <a:gd name="T4" fmla="*/ 18 w 36"/>
                  <a:gd name="T5" fmla="*/ 36 h 37"/>
                  <a:gd name="T6" fmla="*/ 36 w 36"/>
                  <a:gd name="T7" fmla="*/ 18 h 37"/>
                  <a:gd name="T8" fmla="*/ 18 w 36"/>
                  <a:gd name="T9" fmla="*/ 1 h 37"/>
                  <a:gd name="T10" fmla="*/ 18 w 36"/>
                  <a:gd name="T11" fmla="*/ 33 h 37"/>
                  <a:gd name="T12" fmla="*/ 4 w 36"/>
                  <a:gd name="T13" fmla="*/ 19 h 37"/>
                  <a:gd name="T14" fmla="*/ 18 w 36"/>
                  <a:gd name="T15" fmla="*/ 4 h 37"/>
                  <a:gd name="T16" fmla="*/ 32 w 36"/>
                  <a:gd name="T17" fmla="*/ 18 h 37"/>
                  <a:gd name="T18" fmla="*/ 18 w 36"/>
                  <a:gd name="T19" fmla="*/ 33 h 3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7">
                    <a:moveTo>
                      <a:pt x="18" y="1"/>
                    </a:moveTo>
                    <a:cubicBezTo>
                      <a:pt x="8" y="1"/>
                      <a:pt x="0" y="9"/>
                      <a:pt x="0" y="19"/>
                    </a:cubicBezTo>
                    <a:cubicBezTo>
                      <a:pt x="0" y="29"/>
                      <a:pt x="9" y="37"/>
                      <a:pt x="18" y="36"/>
                    </a:cubicBezTo>
                    <a:cubicBezTo>
                      <a:pt x="28" y="36"/>
                      <a:pt x="36" y="28"/>
                      <a:pt x="36" y="18"/>
                    </a:cubicBezTo>
                    <a:cubicBezTo>
                      <a:pt x="36" y="8"/>
                      <a:pt x="27" y="0"/>
                      <a:pt x="18" y="1"/>
                    </a:cubicBezTo>
                    <a:close/>
                    <a:moveTo>
                      <a:pt x="18" y="33"/>
                    </a:moveTo>
                    <a:cubicBezTo>
                      <a:pt x="10" y="33"/>
                      <a:pt x="4" y="27"/>
                      <a:pt x="4" y="19"/>
                    </a:cubicBezTo>
                    <a:cubicBezTo>
                      <a:pt x="3" y="11"/>
                      <a:pt x="10" y="4"/>
                      <a:pt x="18" y="4"/>
                    </a:cubicBezTo>
                    <a:cubicBezTo>
                      <a:pt x="26" y="4"/>
                      <a:pt x="32" y="10"/>
                      <a:pt x="32" y="18"/>
                    </a:cubicBezTo>
                    <a:cubicBezTo>
                      <a:pt x="33" y="26"/>
                      <a:pt x="26" y="33"/>
                      <a:pt x="18" y="33"/>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07" name="Freeform 559"/>
              <p:cNvSpPr/>
              <p:nvPr/>
            </p:nvSpPr>
            <p:spPr bwMode="auto">
              <a:xfrm>
                <a:off x="3969" y="2913"/>
                <a:ext cx="39" cy="33"/>
              </a:xfrm>
              <a:custGeom>
                <a:gdLst>
                  <a:gd name="T0" fmla="*/ 13 w 20"/>
                  <a:gd name="T1" fmla="*/ 14 h 17"/>
                  <a:gd name="T2" fmla="*/ 8 w 20"/>
                  <a:gd name="T3" fmla="*/ 12 h 17"/>
                  <a:gd name="T4" fmla="*/ 12 w 20"/>
                  <a:gd name="T5" fmla="*/ 12 h 17"/>
                  <a:gd name="T6" fmla="*/ 13 w 20"/>
                  <a:gd name="T7" fmla="*/ 10 h 17"/>
                  <a:gd name="T8" fmla="*/ 12 w 20"/>
                  <a:gd name="T9" fmla="*/ 9 h 17"/>
                  <a:gd name="T10" fmla="*/ 7 w 20"/>
                  <a:gd name="T11" fmla="*/ 9 h 17"/>
                  <a:gd name="T12" fmla="*/ 7 w 20"/>
                  <a:gd name="T13" fmla="*/ 9 h 17"/>
                  <a:gd name="T14" fmla="*/ 7 w 20"/>
                  <a:gd name="T15" fmla="*/ 8 h 17"/>
                  <a:gd name="T16" fmla="*/ 12 w 20"/>
                  <a:gd name="T17" fmla="*/ 8 h 17"/>
                  <a:gd name="T18" fmla="*/ 13 w 20"/>
                  <a:gd name="T19" fmla="*/ 6 h 17"/>
                  <a:gd name="T20" fmla="*/ 12 w 20"/>
                  <a:gd name="T21" fmla="*/ 5 h 17"/>
                  <a:gd name="T22" fmla="*/ 8 w 20"/>
                  <a:gd name="T23" fmla="*/ 5 h 17"/>
                  <a:gd name="T24" fmla="*/ 12 w 20"/>
                  <a:gd name="T25" fmla="*/ 2 h 17"/>
                  <a:gd name="T26" fmla="*/ 16 w 20"/>
                  <a:gd name="T27" fmla="*/ 4 h 17"/>
                  <a:gd name="T28" fmla="*/ 19 w 20"/>
                  <a:gd name="T29" fmla="*/ 4 h 17"/>
                  <a:gd name="T30" fmla="*/ 12 w 20"/>
                  <a:gd name="T31" fmla="*/ 0 h 17"/>
                  <a:gd name="T32" fmla="*/ 5 w 20"/>
                  <a:gd name="T33" fmla="*/ 5 h 17"/>
                  <a:gd name="T34" fmla="*/ 2 w 20"/>
                  <a:gd name="T35" fmla="*/ 5 h 17"/>
                  <a:gd name="T36" fmla="*/ 0 w 20"/>
                  <a:gd name="T37" fmla="*/ 7 h 17"/>
                  <a:gd name="T38" fmla="*/ 2 w 20"/>
                  <a:gd name="T39" fmla="*/ 8 h 17"/>
                  <a:gd name="T40" fmla="*/ 4 w 20"/>
                  <a:gd name="T41" fmla="*/ 8 h 17"/>
                  <a:gd name="T42" fmla="*/ 4 w 20"/>
                  <a:gd name="T43" fmla="*/ 9 h 17"/>
                  <a:gd name="T44" fmla="*/ 4 w 20"/>
                  <a:gd name="T45" fmla="*/ 9 h 17"/>
                  <a:gd name="T46" fmla="*/ 2 w 20"/>
                  <a:gd name="T47" fmla="*/ 9 h 17"/>
                  <a:gd name="T48" fmla="*/ 1 w 20"/>
                  <a:gd name="T49" fmla="*/ 11 h 17"/>
                  <a:gd name="T50" fmla="*/ 2 w 20"/>
                  <a:gd name="T51" fmla="*/ 12 h 17"/>
                  <a:gd name="T52" fmla="*/ 5 w 20"/>
                  <a:gd name="T53" fmla="*/ 12 h 17"/>
                  <a:gd name="T54" fmla="*/ 13 w 20"/>
                  <a:gd name="T55" fmla="*/ 17 h 17"/>
                  <a:gd name="T56" fmla="*/ 20 w 20"/>
                  <a:gd name="T57" fmla="*/ 13 h 17"/>
                  <a:gd name="T58" fmla="*/ 16 w 20"/>
                  <a:gd name="T59" fmla="*/ 13 h 17"/>
                  <a:gd name="T60" fmla="*/ 13 w 20"/>
                  <a:gd name="T61" fmla="*/ 14 h 1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20" h="17">
                    <a:moveTo>
                      <a:pt x="13" y="14"/>
                    </a:moveTo>
                    <a:cubicBezTo>
                      <a:pt x="11" y="14"/>
                      <a:pt x="9" y="13"/>
                      <a:pt x="8" y="12"/>
                    </a:cubicBezTo>
                    <a:cubicBezTo>
                      <a:pt x="12" y="12"/>
                      <a:pt x="12" y="12"/>
                      <a:pt x="12" y="12"/>
                    </a:cubicBezTo>
                    <a:cubicBezTo>
                      <a:pt x="12" y="12"/>
                      <a:pt x="13" y="11"/>
                      <a:pt x="13" y="10"/>
                    </a:cubicBezTo>
                    <a:cubicBezTo>
                      <a:pt x="13" y="10"/>
                      <a:pt x="12" y="9"/>
                      <a:pt x="12" y="9"/>
                    </a:cubicBezTo>
                    <a:cubicBezTo>
                      <a:pt x="7" y="9"/>
                      <a:pt x="7" y="9"/>
                      <a:pt x="7" y="9"/>
                    </a:cubicBezTo>
                    <a:cubicBezTo>
                      <a:pt x="7" y="9"/>
                      <a:pt x="7" y="9"/>
                      <a:pt x="7" y="9"/>
                    </a:cubicBezTo>
                    <a:cubicBezTo>
                      <a:pt x="7" y="8"/>
                      <a:pt x="7" y="8"/>
                      <a:pt x="7" y="8"/>
                    </a:cubicBezTo>
                    <a:cubicBezTo>
                      <a:pt x="12" y="8"/>
                      <a:pt x="12" y="8"/>
                      <a:pt x="12" y="8"/>
                    </a:cubicBezTo>
                    <a:cubicBezTo>
                      <a:pt x="12" y="8"/>
                      <a:pt x="13" y="7"/>
                      <a:pt x="13" y="6"/>
                    </a:cubicBezTo>
                    <a:cubicBezTo>
                      <a:pt x="13" y="6"/>
                      <a:pt x="12" y="5"/>
                      <a:pt x="12" y="5"/>
                    </a:cubicBezTo>
                    <a:cubicBezTo>
                      <a:pt x="8" y="5"/>
                      <a:pt x="8" y="5"/>
                      <a:pt x="8" y="5"/>
                    </a:cubicBezTo>
                    <a:cubicBezTo>
                      <a:pt x="9" y="4"/>
                      <a:pt x="10" y="3"/>
                      <a:pt x="12" y="2"/>
                    </a:cubicBezTo>
                    <a:cubicBezTo>
                      <a:pt x="14" y="2"/>
                      <a:pt x="15" y="3"/>
                      <a:pt x="16" y="4"/>
                    </a:cubicBezTo>
                    <a:cubicBezTo>
                      <a:pt x="19" y="4"/>
                      <a:pt x="19" y="4"/>
                      <a:pt x="19" y="4"/>
                    </a:cubicBezTo>
                    <a:cubicBezTo>
                      <a:pt x="18" y="1"/>
                      <a:pt x="15" y="0"/>
                      <a:pt x="12" y="0"/>
                    </a:cubicBezTo>
                    <a:cubicBezTo>
                      <a:pt x="9" y="0"/>
                      <a:pt x="6" y="2"/>
                      <a:pt x="5" y="5"/>
                    </a:cubicBezTo>
                    <a:cubicBezTo>
                      <a:pt x="2" y="5"/>
                      <a:pt x="2" y="5"/>
                      <a:pt x="2" y="5"/>
                    </a:cubicBezTo>
                    <a:cubicBezTo>
                      <a:pt x="1" y="5"/>
                      <a:pt x="0" y="6"/>
                      <a:pt x="0" y="7"/>
                    </a:cubicBezTo>
                    <a:cubicBezTo>
                      <a:pt x="0" y="7"/>
                      <a:pt x="1" y="8"/>
                      <a:pt x="2" y="8"/>
                    </a:cubicBezTo>
                    <a:cubicBezTo>
                      <a:pt x="4" y="8"/>
                      <a:pt x="4" y="8"/>
                      <a:pt x="4" y="8"/>
                    </a:cubicBezTo>
                    <a:cubicBezTo>
                      <a:pt x="4" y="8"/>
                      <a:pt x="4" y="8"/>
                      <a:pt x="4" y="9"/>
                    </a:cubicBezTo>
                    <a:cubicBezTo>
                      <a:pt x="4" y="9"/>
                      <a:pt x="4" y="9"/>
                      <a:pt x="4" y="9"/>
                    </a:cubicBezTo>
                    <a:cubicBezTo>
                      <a:pt x="2" y="9"/>
                      <a:pt x="2" y="9"/>
                      <a:pt x="2" y="9"/>
                    </a:cubicBezTo>
                    <a:cubicBezTo>
                      <a:pt x="1" y="9"/>
                      <a:pt x="1" y="10"/>
                      <a:pt x="1" y="11"/>
                    </a:cubicBezTo>
                    <a:cubicBezTo>
                      <a:pt x="1" y="11"/>
                      <a:pt x="1" y="12"/>
                      <a:pt x="2" y="12"/>
                    </a:cubicBezTo>
                    <a:cubicBezTo>
                      <a:pt x="5" y="12"/>
                      <a:pt x="5" y="12"/>
                      <a:pt x="5" y="12"/>
                    </a:cubicBezTo>
                    <a:cubicBezTo>
                      <a:pt x="6" y="15"/>
                      <a:pt x="9" y="17"/>
                      <a:pt x="13" y="17"/>
                    </a:cubicBezTo>
                    <a:cubicBezTo>
                      <a:pt x="16" y="17"/>
                      <a:pt x="18" y="15"/>
                      <a:pt x="20" y="13"/>
                    </a:cubicBezTo>
                    <a:cubicBezTo>
                      <a:pt x="16" y="13"/>
                      <a:pt x="16" y="13"/>
                      <a:pt x="16" y="13"/>
                    </a:cubicBezTo>
                    <a:cubicBezTo>
                      <a:pt x="15" y="14"/>
                      <a:pt x="14" y="14"/>
                      <a:pt x="13" y="14"/>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08" name="Freeform 560"/>
              <p:cNvSpPr>
                <a:spLocks noEditPoints="1"/>
              </p:cNvSpPr>
              <p:nvPr/>
            </p:nvSpPr>
            <p:spPr bwMode="auto">
              <a:xfrm>
                <a:off x="4180" y="1433"/>
                <a:ext cx="65" cy="64"/>
              </a:xfrm>
              <a:custGeom>
                <a:gdLst>
                  <a:gd name="T0" fmla="*/ 16 w 33"/>
                  <a:gd name="T1" fmla="*/ 0 h 33"/>
                  <a:gd name="T2" fmla="*/ 0 w 33"/>
                  <a:gd name="T3" fmla="*/ 17 h 33"/>
                  <a:gd name="T4" fmla="*/ 17 w 33"/>
                  <a:gd name="T5" fmla="*/ 32 h 33"/>
                  <a:gd name="T6" fmla="*/ 33 w 33"/>
                  <a:gd name="T7" fmla="*/ 16 h 33"/>
                  <a:gd name="T8" fmla="*/ 16 w 33"/>
                  <a:gd name="T9" fmla="*/ 0 h 33"/>
                  <a:gd name="T10" fmla="*/ 17 w 33"/>
                  <a:gd name="T11" fmla="*/ 29 h 33"/>
                  <a:gd name="T12" fmla="*/ 3 w 33"/>
                  <a:gd name="T13" fmla="*/ 16 h 33"/>
                  <a:gd name="T14" fmla="*/ 16 w 33"/>
                  <a:gd name="T15" fmla="*/ 3 h 33"/>
                  <a:gd name="T16" fmla="*/ 29 w 33"/>
                  <a:gd name="T17" fmla="*/ 16 h 33"/>
                  <a:gd name="T18" fmla="*/ 17 w 33"/>
                  <a:gd name="T19" fmla="*/ 29 h 3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3" h="33">
                    <a:moveTo>
                      <a:pt x="16" y="0"/>
                    </a:moveTo>
                    <a:cubicBezTo>
                      <a:pt x="7" y="0"/>
                      <a:pt x="0" y="8"/>
                      <a:pt x="0" y="17"/>
                    </a:cubicBezTo>
                    <a:cubicBezTo>
                      <a:pt x="0" y="26"/>
                      <a:pt x="8" y="33"/>
                      <a:pt x="17" y="32"/>
                    </a:cubicBezTo>
                    <a:cubicBezTo>
                      <a:pt x="26" y="32"/>
                      <a:pt x="33" y="25"/>
                      <a:pt x="33" y="16"/>
                    </a:cubicBezTo>
                    <a:cubicBezTo>
                      <a:pt x="33" y="7"/>
                      <a:pt x="25" y="0"/>
                      <a:pt x="16" y="0"/>
                    </a:cubicBezTo>
                    <a:close/>
                    <a:moveTo>
                      <a:pt x="17" y="29"/>
                    </a:moveTo>
                    <a:cubicBezTo>
                      <a:pt x="10" y="29"/>
                      <a:pt x="4" y="24"/>
                      <a:pt x="3" y="16"/>
                    </a:cubicBezTo>
                    <a:cubicBezTo>
                      <a:pt x="3" y="9"/>
                      <a:pt x="9" y="3"/>
                      <a:pt x="16" y="3"/>
                    </a:cubicBezTo>
                    <a:cubicBezTo>
                      <a:pt x="23" y="3"/>
                      <a:pt x="29" y="9"/>
                      <a:pt x="29" y="16"/>
                    </a:cubicBezTo>
                    <a:cubicBezTo>
                      <a:pt x="30" y="23"/>
                      <a:pt x="24" y="29"/>
                      <a:pt x="17" y="29"/>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09" name="Freeform 561"/>
              <p:cNvSpPr/>
              <p:nvPr/>
            </p:nvSpPr>
            <p:spPr bwMode="auto">
              <a:xfrm>
                <a:off x="4196" y="1448"/>
                <a:ext cx="33" cy="32"/>
              </a:xfrm>
              <a:custGeom>
                <a:gdLst>
                  <a:gd name="T0" fmla="*/ 11 w 17"/>
                  <a:gd name="T1" fmla="*/ 13 h 16"/>
                  <a:gd name="T2" fmla="*/ 6 w 17"/>
                  <a:gd name="T3" fmla="*/ 11 h 16"/>
                  <a:gd name="T4" fmla="*/ 10 w 17"/>
                  <a:gd name="T5" fmla="*/ 11 h 16"/>
                  <a:gd name="T6" fmla="*/ 11 w 17"/>
                  <a:gd name="T7" fmla="*/ 10 h 16"/>
                  <a:gd name="T8" fmla="*/ 10 w 17"/>
                  <a:gd name="T9" fmla="*/ 9 h 16"/>
                  <a:gd name="T10" fmla="*/ 6 w 17"/>
                  <a:gd name="T11" fmla="*/ 9 h 16"/>
                  <a:gd name="T12" fmla="*/ 5 w 17"/>
                  <a:gd name="T13" fmla="*/ 8 h 16"/>
                  <a:gd name="T14" fmla="*/ 6 w 17"/>
                  <a:gd name="T15" fmla="*/ 7 h 16"/>
                  <a:gd name="T16" fmla="*/ 10 w 17"/>
                  <a:gd name="T17" fmla="*/ 7 h 16"/>
                  <a:gd name="T18" fmla="*/ 11 w 17"/>
                  <a:gd name="T19" fmla="*/ 6 h 16"/>
                  <a:gd name="T20" fmla="*/ 10 w 17"/>
                  <a:gd name="T21" fmla="*/ 5 h 16"/>
                  <a:gd name="T22" fmla="*/ 6 w 17"/>
                  <a:gd name="T23" fmla="*/ 5 h 16"/>
                  <a:gd name="T24" fmla="*/ 10 w 17"/>
                  <a:gd name="T25" fmla="*/ 3 h 16"/>
                  <a:gd name="T26" fmla="*/ 14 w 17"/>
                  <a:gd name="T27" fmla="*/ 4 h 16"/>
                  <a:gd name="T28" fmla="*/ 17 w 17"/>
                  <a:gd name="T29" fmla="*/ 4 h 16"/>
                  <a:gd name="T30" fmla="*/ 10 w 17"/>
                  <a:gd name="T31" fmla="*/ 0 h 16"/>
                  <a:gd name="T32" fmla="*/ 3 w 17"/>
                  <a:gd name="T33" fmla="*/ 5 h 16"/>
                  <a:gd name="T34" fmla="*/ 1 w 17"/>
                  <a:gd name="T35" fmla="*/ 5 h 16"/>
                  <a:gd name="T36" fmla="*/ 0 w 17"/>
                  <a:gd name="T37" fmla="*/ 7 h 16"/>
                  <a:gd name="T38" fmla="*/ 1 w 17"/>
                  <a:gd name="T39" fmla="*/ 8 h 16"/>
                  <a:gd name="T40" fmla="*/ 3 w 17"/>
                  <a:gd name="T41" fmla="*/ 8 h 16"/>
                  <a:gd name="T42" fmla="*/ 3 w 17"/>
                  <a:gd name="T43" fmla="*/ 8 h 16"/>
                  <a:gd name="T44" fmla="*/ 3 w 17"/>
                  <a:gd name="T45" fmla="*/ 9 h 16"/>
                  <a:gd name="T46" fmla="*/ 1 w 17"/>
                  <a:gd name="T47" fmla="*/ 9 h 16"/>
                  <a:gd name="T48" fmla="*/ 0 w 17"/>
                  <a:gd name="T49" fmla="*/ 10 h 16"/>
                  <a:gd name="T50" fmla="*/ 1 w 17"/>
                  <a:gd name="T51" fmla="*/ 11 h 16"/>
                  <a:gd name="T52" fmla="*/ 4 w 17"/>
                  <a:gd name="T53" fmla="*/ 11 h 16"/>
                  <a:gd name="T54" fmla="*/ 11 w 17"/>
                  <a:gd name="T55" fmla="*/ 16 h 16"/>
                  <a:gd name="T56" fmla="*/ 17 w 17"/>
                  <a:gd name="T57" fmla="*/ 12 h 16"/>
                  <a:gd name="T58" fmla="*/ 14 w 17"/>
                  <a:gd name="T59" fmla="*/ 12 h 16"/>
                  <a:gd name="T60" fmla="*/ 11 w 17"/>
                  <a:gd name="T61" fmla="*/ 13 h 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7" h="16">
                    <a:moveTo>
                      <a:pt x="11" y="13"/>
                    </a:moveTo>
                    <a:cubicBezTo>
                      <a:pt x="9" y="14"/>
                      <a:pt x="7" y="13"/>
                      <a:pt x="6" y="11"/>
                    </a:cubicBezTo>
                    <a:cubicBezTo>
                      <a:pt x="10" y="11"/>
                      <a:pt x="10" y="11"/>
                      <a:pt x="10" y="11"/>
                    </a:cubicBezTo>
                    <a:cubicBezTo>
                      <a:pt x="11" y="11"/>
                      <a:pt x="11" y="11"/>
                      <a:pt x="11" y="10"/>
                    </a:cubicBezTo>
                    <a:cubicBezTo>
                      <a:pt x="11" y="9"/>
                      <a:pt x="11" y="9"/>
                      <a:pt x="10" y="9"/>
                    </a:cubicBezTo>
                    <a:cubicBezTo>
                      <a:pt x="6" y="9"/>
                      <a:pt x="6" y="9"/>
                      <a:pt x="6" y="9"/>
                    </a:cubicBezTo>
                    <a:cubicBezTo>
                      <a:pt x="6" y="9"/>
                      <a:pt x="6" y="9"/>
                      <a:pt x="5" y="8"/>
                    </a:cubicBezTo>
                    <a:cubicBezTo>
                      <a:pt x="5" y="8"/>
                      <a:pt x="6" y="8"/>
                      <a:pt x="6" y="7"/>
                    </a:cubicBezTo>
                    <a:cubicBezTo>
                      <a:pt x="10" y="7"/>
                      <a:pt x="10" y="7"/>
                      <a:pt x="10" y="7"/>
                    </a:cubicBezTo>
                    <a:cubicBezTo>
                      <a:pt x="10" y="7"/>
                      <a:pt x="11" y="7"/>
                      <a:pt x="11" y="6"/>
                    </a:cubicBezTo>
                    <a:cubicBezTo>
                      <a:pt x="11" y="6"/>
                      <a:pt x="10" y="5"/>
                      <a:pt x="10" y="5"/>
                    </a:cubicBezTo>
                    <a:cubicBezTo>
                      <a:pt x="6" y="5"/>
                      <a:pt x="6" y="5"/>
                      <a:pt x="6" y="5"/>
                    </a:cubicBezTo>
                    <a:cubicBezTo>
                      <a:pt x="7" y="4"/>
                      <a:pt x="9" y="3"/>
                      <a:pt x="10" y="3"/>
                    </a:cubicBezTo>
                    <a:cubicBezTo>
                      <a:pt x="12" y="3"/>
                      <a:pt x="13" y="3"/>
                      <a:pt x="14" y="4"/>
                    </a:cubicBezTo>
                    <a:cubicBezTo>
                      <a:pt x="17" y="4"/>
                      <a:pt x="17" y="4"/>
                      <a:pt x="17" y="4"/>
                    </a:cubicBezTo>
                    <a:cubicBezTo>
                      <a:pt x="16" y="2"/>
                      <a:pt x="13" y="0"/>
                      <a:pt x="10" y="0"/>
                    </a:cubicBezTo>
                    <a:cubicBezTo>
                      <a:pt x="7" y="0"/>
                      <a:pt x="5" y="2"/>
                      <a:pt x="3" y="5"/>
                    </a:cubicBezTo>
                    <a:cubicBezTo>
                      <a:pt x="1" y="5"/>
                      <a:pt x="1" y="5"/>
                      <a:pt x="1" y="5"/>
                    </a:cubicBezTo>
                    <a:cubicBezTo>
                      <a:pt x="0" y="5"/>
                      <a:pt x="0" y="6"/>
                      <a:pt x="0" y="7"/>
                    </a:cubicBezTo>
                    <a:cubicBezTo>
                      <a:pt x="0" y="7"/>
                      <a:pt x="0" y="8"/>
                      <a:pt x="1" y="8"/>
                    </a:cubicBezTo>
                    <a:cubicBezTo>
                      <a:pt x="3" y="8"/>
                      <a:pt x="3" y="8"/>
                      <a:pt x="3" y="8"/>
                    </a:cubicBezTo>
                    <a:cubicBezTo>
                      <a:pt x="3" y="8"/>
                      <a:pt x="3" y="8"/>
                      <a:pt x="3" y="8"/>
                    </a:cubicBezTo>
                    <a:cubicBezTo>
                      <a:pt x="3" y="9"/>
                      <a:pt x="3" y="9"/>
                      <a:pt x="3" y="9"/>
                    </a:cubicBezTo>
                    <a:cubicBezTo>
                      <a:pt x="1" y="9"/>
                      <a:pt x="1" y="9"/>
                      <a:pt x="1" y="9"/>
                    </a:cubicBezTo>
                    <a:cubicBezTo>
                      <a:pt x="0" y="9"/>
                      <a:pt x="0" y="10"/>
                      <a:pt x="0" y="10"/>
                    </a:cubicBezTo>
                    <a:cubicBezTo>
                      <a:pt x="0" y="11"/>
                      <a:pt x="0" y="11"/>
                      <a:pt x="1" y="11"/>
                    </a:cubicBezTo>
                    <a:cubicBezTo>
                      <a:pt x="4" y="11"/>
                      <a:pt x="4" y="11"/>
                      <a:pt x="4" y="11"/>
                    </a:cubicBezTo>
                    <a:cubicBezTo>
                      <a:pt x="5" y="14"/>
                      <a:pt x="8" y="16"/>
                      <a:pt x="11" y="16"/>
                    </a:cubicBezTo>
                    <a:cubicBezTo>
                      <a:pt x="14" y="16"/>
                      <a:pt x="16" y="14"/>
                      <a:pt x="17" y="12"/>
                    </a:cubicBezTo>
                    <a:cubicBezTo>
                      <a:pt x="14" y="12"/>
                      <a:pt x="14" y="12"/>
                      <a:pt x="14" y="12"/>
                    </a:cubicBezTo>
                    <a:cubicBezTo>
                      <a:pt x="13" y="13"/>
                      <a:pt x="12" y="13"/>
                      <a:pt x="11" y="13"/>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10" name="Freeform 562"/>
              <p:cNvSpPr>
                <a:spLocks noEditPoints="1"/>
              </p:cNvSpPr>
              <p:nvPr/>
            </p:nvSpPr>
            <p:spPr bwMode="auto">
              <a:xfrm>
                <a:off x="4859" y="1931"/>
                <a:ext cx="70" cy="71"/>
              </a:xfrm>
              <a:custGeom>
                <a:gdLst>
                  <a:gd name="T0" fmla="*/ 18 w 36"/>
                  <a:gd name="T1" fmla="*/ 0 h 36"/>
                  <a:gd name="T2" fmla="*/ 0 w 36"/>
                  <a:gd name="T3" fmla="*/ 18 h 36"/>
                  <a:gd name="T4" fmla="*/ 19 w 36"/>
                  <a:gd name="T5" fmla="*/ 35 h 36"/>
                  <a:gd name="T6" fmla="*/ 36 w 36"/>
                  <a:gd name="T7" fmla="*/ 17 h 36"/>
                  <a:gd name="T8" fmla="*/ 18 w 36"/>
                  <a:gd name="T9" fmla="*/ 0 h 36"/>
                  <a:gd name="T10" fmla="*/ 19 w 36"/>
                  <a:gd name="T11" fmla="*/ 32 h 36"/>
                  <a:gd name="T12" fmla="*/ 4 w 36"/>
                  <a:gd name="T13" fmla="*/ 18 h 36"/>
                  <a:gd name="T14" fmla="*/ 18 w 36"/>
                  <a:gd name="T15" fmla="*/ 3 h 36"/>
                  <a:gd name="T16" fmla="*/ 33 w 36"/>
                  <a:gd name="T17" fmla="*/ 17 h 36"/>
                  <a:gd name="T18" fmla="*/ 19 w 36"/>
                  <a:gd name="T19" fmla="*/ 32 h 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0"/>
                    </a:moveTo>
                    <a:cubicBezTo>
                      <a:pt x="8" y="0"/>
                      <a:pt x="0" y="8"/>
                      <a:pt x="0" y="18"/>
                    </a:cubicBezTo>
                    <a:cubicBezTo>
                      <a:pt x="1" y="28"/>
                      <a:pt x="9" y="36"/>
                      <a:pt x="19" y="35"/>
                    </a:cubicBezTo>
                    <a:cubicBezTo>
                      <a:pt x="28" y="35"/>
                      <a:pt x="36" y="27"/>
                      <a:pt x="36" y="17"/>
                    </a:cubicBezTo>
                    <a:cubicBezTo>
                      <a:pt x="36" y="7"/>
                      <a:pt x="28" y="0"/>
                      <a:pt x="18" y="0"/>
                    </a:cubicBezTo>
                    <a:close/>
                    <a:moveTo>
                      <a:pt x="19" y="32"/>
                    </a:moveTo>
                    <a:cubicBezTo>
                      <a:pt x="11" y="32"/>
                      <a:pt x="4" y="26"/>
                      <a:pt x="4" y="18"/>
                    </a:cubicBezTo>
                    <a:cubicBezTo>
                      <a:pt x="4" y="10"/>
                      <a:pt x="10" y="3"/>
                      <a:pt x="18" y="3"/>
                    </a:cubicBezTo>
                    <a:cubicBezTo>
                      <a:pt x="26" y="3"/>
                      <a:pt x="32" y="9"/>
                      <a:pt x="33" y="17"/>
                    </a:cubicBezTo>
                    <a:cubicBezTo>
                      <a:pt x="33" y="25"/>
                      <a:pt x="26" y="32"/>
                      <a:pt x="19" y="3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11" name="Freeform 563"/>
              <p:cNvSpPr/>
              <p:nvPr/>
            </p:nvSpPr>
            <p:spPr bwMode="auto">
              <a:xfrm>
                <a:off x="4876" y="1949"/>
                <a:ext cx="37" cy="33"/>
              </a:xfrm>
              <a:custGeom>
                <a:gdLst>
                  <a:gd name="T0" fmla="*/ 12 w 19"/>
                  <a:gd name="T1" fmla="*/ 14 h 17"/>
                  <a:gd name="T2" fmla="*/ 7 w 19"/>
                  <a:gd name="T3" fmla="*/ 12 h 17"/>
                  <a:gd name="T4" fmla="*/ 11 w 19"/>
                  <a:gd name="T5" fmla="*/ 12 h 17"/>
                  <a:gd name="T6" fmla="*/ 12 w 19"/>
                  <a:gd name="T7" fmla="*/ 10 h 17"/>
                  <a:gd name="T8" fmla="*/ 11 w 19"/>
                  <a:gd name="T9" fmla="*/ 9 h 17"/>
                  <a:gd name="T10" fmla="*/ 6 w 19"/>
                  <a:gd name="T11" fmla="*/ 9 h 17"/>
                  <a:gd name="T12" fmla="*/ 6 w 19"/>
                  <a:gd name="T13" fmla="*/ 9 h 17"/>
                  <a:gd name="T14" fmla="*/ 6 w 19"/>
                  <a:gd name="T15" fmla="*/ 8 h 17"/>
                  <a:gd name="T16" fmla="*/ 11 w 19"/>
                  <a:gd name="T17" fmla="*/ 8 h 17"/>
                  <a:gd name="T18" fmla="*/ 12 w 19"/>
                  <a:gd name="T19" fmla="*/ 6 h 17"/>
                  <a:gd name="T20" fmla="*/ 11 w 19"/>
                  <a:gd name="T21" fmla="*/ 5 h 17"/>
                  <a:gd name="T22" fmla="*/ 7 w 19"/>
                  <a:gd name="T23" fmla="*/ 5 h 17"/>
                  <a:gd name="T24" fmla="*/ 11 w 19"/>
                  <a:gd name="T25" fmla="*/ 3 h 17"/>
                  <a:gd name="T26" fmla="*/ 15 w 19"/>
                  <a:gd name="T27" fmla="*/ 4 h 17"/>
                  <a:gd name="T28" fmla="*/ 19 w 19"/>
                  <a:gd name="T29" fmla="*/ 4 h 17"/>
                  <a:gd name="T30" fmla="*/ 11 w 19"/>
                  <a:gd name="T31" fmla="*/ 0 h 17"/>
                  <a:gd name="T32" fmla="*/ 4 w 19"/>
                  <a:gd name="T33" fmla="*/ 6 h 17"/>
                  <a:gd name="T34" fmla="*/ 1 w 19"/>
                  <a:gd name="T35" fmla="*/ 6 h 17"/>
                  <a:gd name="T36" fmla="*/ 0 w 19"/>
                  <a:gd name="T37" fmla="*/ 7 h 17"/>
                  <a:gd name="T38" fmla="*/ 1 w 19"/>
                  <a:gd name="T39" fmla="*/ 8 h 17"/>
                  <a:gd name="T40" fmla="*/ 3 w 19"/>
                  <a:gd name="T41" fmla="*/ 8 h 17"/>
                  <a:gd name="T42" fmla="*/ 3 w 19"/>
                  <a:gd name="T43" fmla="*/ 9 h 17"/>
                  <a:gd name="T44" fmla="*/ 3 w 19"/>
                  <a:gd name="T45" fmla="*/ 9 h 17"/>
                  <a:gd name="T46" fmla="*/ 1 w 19"/>
                  <a:gd name="T47" fmla="*/ 10 h 17"/>
                  <a:gd name="T48" fmla="*/ 0 w 19"/>
                  <a:gd name="T49" fmla="*/ 11 h 17"/>
                  <a:gd name="T50" fmla="*/ 1 w 19"/>
                  <a:gd name="T51" fmla="*/ 12 h 17"/>
                  <a:gd name="T52" fmla="*/ 4 w 19"/>
                  <a:gd name="T53" fmla="*/ 12 h 17"/>
                  <a:gd name="T54" fmla="*/ 12 w 19"/>
                  <a:gd name="T55" fmla="*/ 17 h 17"/>
                  <a:gd name="T56" fmla="*/ 19 w 19"/>
                  <a:gd name="T57" fmla="*/ 13 h 17"/>
                  <a:gd name="T58" fmla="*/ 15 w 19"/>
                  <a:gd name="T59" fmla="*/ 13 h 17"/>
                  <a:gd name="T60" fmla="*/ 12 w 19"/>
                  <a:gd name="T61" fmla="*/ 14 h 1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 h="17">
                    <a:moveTo>
                      <a:pt x="12" y="14"/>
                    </a:moveTo>
                    <a:cubicBezTo>
                      <a:pt x="10" y="14"/>
                      <a:pt x="8" y="13"/>
                      <a:pt x="7" y="12"/>
                    </a:cubicBezTo>
                    <a:cubicBezTo>
                      <a:pt x="11" y="12"/>
                      <a:pt x="11" y="12"/>
                      <a:pt x="11" y="12"/>
                    </a:cubicBezTo>
                    <a:cubicBezTo>
                      <a:pt x="12" y="12"/>
                      <a:pt x="12" y="11"/>
                      <a:pt x="12" y="10"/>
                    </a:cubicBezTo>
                    <a:cubicBezTo>
                      <a:pt x="12" y="10"/>
                      <a:pt x="12" y="9"/>
                      <a:pt x="11" y="9"/>
                    </a:cubicBezTo>
                    <a:cubicBezTo>
                      <a:pt x="6" y="9"/>
                      <a:pt x="6" y="9"/>
                      <a:pt x="6" y="9"/>
                    </a:cubicBezTo>
                    <a:cubicBezTo>
                      <a:pt x="6" y="9"/>
                      <a:pt x="6" y="9"/>
                      <a:pt x="6" y="9"/>
                    </a:cubicBezTo>
                    <a:cubicBezTo>
                      <a:pt x="6" y="8"/>
                      <a:pt x="6" y="8"/>
                      <a:pt x="6" y="8"/>
                    </a:cubicBezTo>
                    <a:cubicBezTo>
                      <a:pt x="11" y="8"/>
                      <a:pt x="11" y="8"/>
                      <a:pt x="11" y="8"/>
                    </a:cubicBezTo>
                    <a:cubicBezTo>
                      <a:pt x="11" y="8"/>
                      <a:pt x="12" y="7"/>
                      <a:pt x="12" y="6"/>
                    </a:cubicBezTo>
                    <a:cubicBezTo>
                      <a:pt x="12" y="6"/>
                      <a:pt x="11" y="5"/>
                      <a:pt x="11" y="5"/>
                    </a:cubicBezTo>
                    <a:cubicBezTo>
                      <a:pt x="7" y="5"/>
                      <a:pt x="7" y="5"/>
                      <a:pt x="7" y="5"/>
                    </a:cubicBezTo>
                    <a:cubicBezTo>
                      <a:pt x="8" y="4"/>
                      <a:pt x="10" y="3"/>
                      <a:pt x="11" y="3"/>
                    </a:cubicBezTo>
                    <a:cubicBezTo>
                      <a:pt x="13" y="3"/>
                      <a:pt x="14" y="3"/>
                      <a:pt x="15" y="4"/>
                    </a:cubicBezTo>
                    <a:cubicBezTo>
                      <a:pt x="19" y="4"/>
                      <a:pt x="19" y="4"/>
                      <a:pt x="19" y="4"/>
                    </a:cubicBezTo>
                    <a:cubicBezTo>
                      <a:pt x="17" y="1"/>
                      <a:pt x="14" y="0"/>
                      <a:pt x="11" y="0"/>
                    </a:cubicBezTo>
                    <a:cubicBezTo>
                      <a:pt x="8" y="0"/>
                      <a:pt x="5" y="2"/>
                      <a:pt x="4" y="6"/>
                    </a:cubicBezTo>
                    <a:cubicBezTo>
                      <a:pt x="1" y="6"/>
                      <a:pt x="1" y="6"/>
                      <a:pt x="1" y="6"/>
                    </a:cubicBezTo>
                    <a:cubicBezTo>
                      <a:pt x="0" y="6"/>
                      <a:pt x="0" y="6"/>
                      <a:pt x="0" y="7"/>
                    </a:cubicBezTo>
                    <a:cubicBezTo>
                      <a:pt x="0" y="7"/>
                      <a:pt x="0" y="8"/>
                      <a:pt x="1" y="8"/>
                    </a:cubicBezTo>
                    <a:cubicBezTo>
                      <a:pt x="3" y="8"/>
                      <a:pt x="3" y="8"/>
                      <a:pt x="3" y="8"/>
                    </a:cubicBezTo>
                    <a:cubicBezTo>
                      <a:pt x="3" y="8"/>
                      <a:pt x="3" y="8"/>
                      <a:pt x="3" y="9"/>
                    </a:cubicBezTo>
                    <a:cubicBezTo>
                      <a:pt x="3" y="9"/>
                      <a:pt x="3" y="9"/>
                      <a:pt x="3" y="9"/>
                    </a:cubicBezTo>
                    <a:cubicBezTo>
                      <a:pt x="1" y="10"/>
                      <a:pt x="1" y="10"/>
                      <a:pt x="1" y="10"/>
                    </a:cubicBezTo>
                    <a:cubicBezTo>
                      <a:pt x="0" y="10"/>
                      <a:pt x="0" y="10"/>
                      <a:pt x="0" y="11"/>
                    </a:cubicBezTo>
                    <a:cubicBezTo>
                      <a:pt x="0" y="11"/>
                      <a:pt x="0" y="12"/>
                      <a:pt x="1" y="12"/>
                    </a:cubicBezTo>
                    <a:cubicBezTo>
                      <a:pt x="4" y="12"/>
                      <a:pt x="4" y="12"/>
                      <a:pt x="4" y="12"/>
                    </a:cubicBezTo>
                    <a:cubicBezTo>
                      <a:pt x="5" y="15"/>
                      <a:pt x="8" y="17"/>
                      <a:pt x="12" y="17"/>
                    </a:cubicBezTo>
                    <a:cubicBezTo>
                      <a:pt x="15" y="17"/>
                      <a:pt x="17" y="15"/>
                      <a:pt x="19" y="13"/>
                    </a:cubicBezTo>
                    <a:cubicBezTo>
                      <a:pt x="15" y="13"/>
                      <a:pt x="15" y="13"/>
                      <a:pt x="15" y="13"/>
                    </a:cubicBezTo>
                    <a:cubicBezTo>
                      <a:pt x="14" y="14"/>
                      <a:pt x="13" y="14"/>
                      <a:pt x="12" y="14"/>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12" name="Freeform 564"/>
              <p:cNvSpPr>
                <a:spLocks noEditPoints="1"/>
              </p:cNvSpPr>
              <p:nvPr/>
            </p:nvSpPr>
            <p:spPr bwMode="auto">
              <a:xfrm>
                <a:off x="4696" y="922"/>
                <a:ext cx="88" cy="153"/>
              </a:xfrm>
              <a:custGeom>
                <a:gdLst>
                  <a:gd name="T0" fmla="*/ 22 w 45"/>
                  <a:gd name="T1" fmla="*/ 0 h 78"/>
                  <a:gd name="T2" fmla="*/ 1 w 45"/>
                  <a:gd name="T3" fmla="*/ 56 h 78"/>
                  <a:gd name="T4" fmla="*/ 23 w 45"/>
                  <a:gd name="T5" fmla="*/ 78 h 78"/>
                  <a:gd name="T6" fmla="*/ 45 w 45"/>
                  <a:gd name="T7" fmla="*/ 55 h 78"/>
                  <a:gd name="T8" fmla="*/ 22 w 45"/>
                  <a:gd name="T9" fmla="*/ 0 h 78"/>
                  <a:gd name="T10" fmla="*/ 23 w 45"/>
                  <a:gd name="T11" fmla="*/ 69 h 78"/>
                  <a:gd name="T12" fmla="*/ 36 w 45"/>
                  <a:gd name="T13" fmla="*/ 51 h 78"/>
                  <a:gd name="T14" fmla="*/ 23 w 45"/>
                  <a:gd name="T15" fmla="*/ 69 h 7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5" h="78">
                    <a:moveTo>
                      <a:pt x="22" y="0"/>
                    </a:moveTo>
                    <a:cubicBezTo>
                      <a:pt x="22" y="0"/>
                      <a:pt x="0" y="33"/>
                      <a:pt x="1" y="56"/>
                    </a:cubicBezTo>
                    <a:cubicBezTo>
                      <a:pt x="1" y="69"/>
                      <a:pt x="11" y="78"/>
                      <a:pt x="23" y="78"/>
                    </a:cubicBezTo>
                    <a:cubicBezTo>
                      <a:pt x="36" y="78"/>
                      <a:pt x="45" y="68"/>
                      <a:pt x="45" y="55"/>
                    </a:cubicBezTo>
                    <a:cubicBezTo>
                      <a:pt x="45" y="32"/>
                      <a:pt x="22" y="0"/>
                      <a:pt x="22" y="0"/>
                    </a:cubicBezTo>
                    <a:close/>
                    <a:moveTo>
                      <a:pt x="23" y="69"/>
                    </a:moveTo>
                    <a:cubicBezTo>
                      <a:pt x="36" y="51"/>
                      <a:pt x="36" y="51"/>
                      <a:pt x="36" y="51"/>
                    </a:cubicBezTo>
                    <a:cubicBezTo>
                      <a:pt x="36" y="51"/>
                      <a:pt x="39" y="69"/>
                      <a:pt x="23" y="69"/>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13" name="Freeform 565"/>
              <p:cNvSpPr>
                <a:spLocks noEditPoints="1"/>
              </p:cNvSpPr>
              <p:nvPr/>
            </p:nvSpPr>
            <p:spPr bwMode="auto">
              <a:xfrm>
                <a:off x="4540" y="537"/>
                <a:ext cx="39" cy="65"/>
              </a:xfrm>
              <a:custGeom>
                <a:gdLst>
                  <a:gd name="T0" fmla="*/ 13 w 20"/>
                  <a:gd name="T1" fmla="*/ 0 h 33"/>
                  <a:gd name="T2" fmla="*/ 1 w 20"/>
                  <a:gd name="T3" fmla="*/ 21 h 33"/>
                  <a:gd name="T4" fmla="*/ 8 w 20"/>
                  <a:gd name="T5" fmla="*/ 32 h 33"/>
                  <a:gd name="T6" fmla="*/ 19 w 20"/>
                  <a:gd name="T7" fmla="*/ 24 h 33"/>
                  <a:gd name="T8" fmla="*/ 13 w 20"/>
                  <a:gd name="T9" fmla="*/ 0 h 33"/>
                  <a:gd name="T10" fmla="*/ 9 w 20"/>
                  <a:gd name="T11" fmla="*/ 28 h 33"/>
                  <a:gd name="T12" fmla="*/ 16 w 20"/>
                  <a:gd name="T13" fmla="*/ 22 h 33"/>
                  <a:gd name="T14" fmla="*/ 9 w 20"/>
                  <a:gd name="T15" fmla="*/ 28 h 3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 h="33">
                    <a:moveTo>
                      <a:pt x="13" y="0"/>
                    </a:moveTo>
                    <a:cubicBezTo>
                      <a:pt x="13" y="0"/>
                      <a:pt x="2" y="12"/>
                      <a:pt x="1" y="21"/>
                    </a:cubicBezTo>
                    <a:cubicBezTo>
                      <a:pt x="0" y="26"/>
                      <a:pt x="3" y="31"/>
                      <a:pt x="8" y="32"/>
                    </a:cubicBezTo>
                    <a:cubicBezTo>
                      <a:pt x="13" y="33"/>
                      <a:pt x="18" y="29"/>
                      <a:pt x="19" y="24"/>
                    </a:cubicBezTo>
                    <a:cubicBezTo>
                      <a:pt x="20" y="15"/>
                      <a:pt x="13" y="0"/>
                      <a:pt x="13" y="0"/>
                    </a:cubicBezTo>
                    <a:close/>
                    <a:moveTo>
                      <a:pt x="9" y="28"/>
                    </a:moveTo>
                    <a:cubicBezTo>
                      <a:pt x="16" y="22"/>
                      <a:pt x="16" y="22"/>
                      <a:pt x="16" y="22"/>
                    </a:cubicBezTo>
                    <a:cubicBezTo>
                      <a:pt x="16" y="22"/>
                      <a:pt x="15" y="29"/>
                      <a:pt x="9" y="28"/>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14" name="Freeform 566"/>
              <p:cNvSpPr>
                <a:spLocks noEditPoints="1"/>
              </p:cNvSpPr>
              <p:nvPr/>
            </p:nvSpPr>
            <p:spPr bwMode="auto">
              <a:xfrm>
                <a:off x="4260" y="1151"/>
                <a:ext cx="57" cy="100"/>
              </a:xfrm>
              <a:custGeom>
                <a:gdLst>
                  <a:gd name="T0" fmla="*/ 14 w 29"/>
                  <a:gd name="T1" fmla="*/ 0 h 51"/>
                  <a:gd name="T2" fmla="*/ 0 w 29"/>
                  <a:gd name="T3" fmla="*/ 36 h 51"/>
                  <a:gd name="T4" fmla="*/ 15 w 29"/>
                  <a:gd name="T5" fmla="*/ 50 h 51"/>
                  <a:gd name="T6" fmla="*/ 29 w 29"/>
                  <a:gd name="T7" fmla="*/ 36 h 51"/>
                  <a:gd name="T8" fmla="*/ 14 w 29"/>
                  <a:gd name="T9" fmla="*/ 0 h 51"/>
                  <a:gd name="T10" fmla="*/ 14 w 29"/>
                  <a:gd name="T11" fmla="*/ 45 h 51"/>
                  <a:gd name="T12" fmla="*/ 23 w 29"/>
                  <a:gd name="T13" fmla="*/ 33 h 51"/>
                  <a:gd name="T14" fmla="*/ 14 w 29"/>
                  <a:gd name="T15" fmla="*/ 45 h 5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51">
                    <a:moveTo>
                      <a:pt x="14" y="0"/>
                    </a:moveTo>
                    <a:cubicBezTo>
                      <a:pt x="14" y="0"/>
                      <a:pt x="0" y="21"/>
                      <a:pt x="0" y="36"/>
                    </a:cubicBezTo>
                    <a:cubicBezTo>
                      <a:pt x="0" y="44"/>
                      <a:pt x="7" y="51"/>
                      <a:pt x="15" y="50"/>
                    </a:cubicBezTo>
                    <a:cubicBezTo>
                      <a:pt x="23" y="50"/>
                      <a:pt x="29" y="44"/>
                      <a:pt x="29" y="36"/>
                    </a:cubicBezTo>
                    <a:cubicBezTo>
                      <a:pt x="28" y="21"/>
                      <a:pt x="14" y="0"/>
                      <a:pt x="14" y="0"/>
                    </a:cubicBezTo>
                    <a:close/>
                    <a:moveTo>
                      <a:pt x="14" y="45"/>
                    </a:moveTo>
                    <a:cubicBezTo>
                      <a:pt x="23" y="33"/>
                      <a:pt x="23" y="33"/>
                      <a:pt x="23" y="33"/>
                    </a:cubicBezTo>
                    <a:cubicBezTo>
                      <a:pt x="23" y="33"/>
                      <a:pt x="25" y="45"/>
                      <a:pt x="14" y="45"/>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15" name="Freeform 567"/>
              <p:cNvSpPr/>
              <p:nvPr/>
            </p:nvSpPr>
            <p:spPr bwMode="auto">
              <a:xfrm>
                <a:off x="4395" y="791"/>
                <a:ext cx="90" cy="184"/>
              </a:xfrm>
              <a:custGeom>
                <a:gdLst>
                  <a:gd name="T0" fmla="*/ 45 w 46"/>
                  <a:gd name="T1" fmla="*/ 11 h 94"/>
                  <a:gd name="T2" fmla="*/ 45 w 46"/>
                  <a:gd name="T3" fmla="*/ 10 h 94"/>
                  <a:gd name="T4" fmla="*/ 45 w 46"/>
                  <a:gd name="T5" fmla="*/ 10 h 94"/>
                  <a:gd name="T6" fmla="*/ 28 w 46"/>
                  <a:gd name="T7" fmla="*/ 1 h 94"/>
                  <a:gd name="T8" fmla="*/ 27 w 46"/>
                  <a:gd name="T9" fmla="*/ 1 h 94"/>
                  <a:gd name="T10" fmla="*/ 20 w 46"/>
                  <a:gd name="T11" fmla="*/ 1 h 94"/>
                  <a:gd name="T12" fmla="*/ 1 w 46"/>
                  <a:gd name="T13" fmla="*/ 13 h 94"/>
                  <a:gd name="T14" fmla="*/ 1 w 46"/>
                  <a:gd name="T15" fmla="*/ 41 h 94"/>
                  <a:gd name="T16" fmla="*/ 6 w 46"/>
                  <a:gd name="T17" fmla="*/ 46 h 94"/>
                  <a:gd name="T18" fmla="*/ 10 w 46"/>
                  <a:gd name="T19" fmla="*/ 41 h 94"/>
                  <a:gd name="T20" fmla="*/ 10 w 46"/>
                  <a:gd name="T21" fmla="*/ 19 h 94"/>
                  <a:gd name="T22" fmla="*/ 12 w 46"/>
                  <a:gd name="T23" fmla="*/ 19 h 94"/>
                  <a:gd name="T24" fmla="*/ 12 w 46"/>
                  <a:gd name="T25" fmla="*/ 32 h 94"/>
                  <a:gd name="T26" fmla="*/ 12 w 46"/>
                  <a:gd name="T27" fmla="*/ 44 h 94"/>
                  <a:gd name="T28" fmla="*/ 13 w 46"/>
                  <a:gd name="T29" fmla="*/ 89 h 94"/>
                  <a:gd name="T30" fmla="*/ 19 w 46"/>
                  <a:gd name="T31" fmla="*/ 94 h 94"/>
                  <a:gd name="T32" fmla="*/ 24 w 46"/>
                  <a:gd name="T33" fmla="*/ 88 h 94"/>
                  <a:gd name="T34" fmla="*/ 23 w 46"/>
                  <a:gd name="T35" fmla="*/ 48 h 94"/>
                  <a:gd name="T36" fmla="*/ 25 w 46"/>
                  <a:gd name="T37" fmla="*/ 48 h 94"/>
                  <a:gd name="T38" fmla="*/ 26 w 46"/>
                  <a:gd name="T39" fmla="*/ 88 h 94"/>
                  <a:gd name="T40" fmla="*/ 31 w 46"/>
                  <a:gd name="T41" fmla="*/ 93 h 94"/>
                  <a:gd name="T42" fmla="*/ 36 w 46"/>
                  <a:gd name="T43" fmla="*/ 88 h 94"/>
                  <a:gd name="T44" fmla="*/ 35 w 46"/>
                  <a:gd name="T45" fmla="*/ 43 h 94"/>
                  <a:gd name="T46" fmla="*/ 35 w 46"/>
                  <a:gd name="T47" fmla="*/ 32 h 94"/>
                  <a:gd name="T48" fmla="*/ 35 w 46"/>
                  <a:gd name="T49" fmla="*/ 18 h 94"/>
                  <a:gd name="T50" fmla="*/ 36 w 46"/>
                  <a:gd name="T51" fmla="*/ 18 h 94"/>
                  <a:gd name="T52" fmla="*/ 37 w 46"/>
                  <a:gd name="T53" fmla="*/ 40 h 94"/>
                  <a:gd name="T54" fmla="*/ 41 w 46"/>
                  <a:gd name="T55" fmla="*/ 45 h 94"/>
                  <a:gd name="T56" fmla="*/ 46 w 46"/>
                  <a:gd name="T57" fmla="*/ 40 h 94"/>
                  <a:gd name="T58" fmla="*/ 45 w 46"/>
                  <a:gd name="T59" fmla="*/ 11 h 94"/>
                  <a:gd name="T60" fmla="*/ 45 w 46"/>
                  <a:gd name="T61" fmla="*/ 11 h 9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46" h="94">
                    <a:moveTo>
                      <a:pt x="45" y="11"/>
                    </a:moveTo>
                    <a:cubicBezTo>
                      <a:pt x="45" y="11"/>
                      <a:pt x="45" y="11"/>
                      <a:pt x="45" y="10"/>
                    </a:cubicBezTo>
                    <a:cubicBezTo>
                      <a:pt x="45" y="10"/>
                      <a:pt x="45" y="10"/>
                      <a:pt x="45" y="10"/>
                    </a:cubicBezTo>
                    <a:cubicBezTo>
                      <a:pt x="44" y="3"/>
                      <a:pt x="33" y="1"/>
                      <a:pt x="28" y="1"/>
                    </a:cubicBezTo>
                    <a:cubicBezTo>
                      <a:pt x="28" y="1"/>
                      <a:pt x="27" y="1"/>
                      <a:pt x="27" y="1"/>
                    </a:cubicBezTo>
                    <a:cubicBezTo>
                      <a:pt x="20" y="1"/>
                      <a:pt x="20" y="1"/>
                      <a:pt x="20" y="1"/>
                    </a:cubicBezTo>
                    <a:cubicBezTo>
                      <a:pt x="20" y="1"/>
                      <a:pt x="0" y="0"/>
                      <a:pt x="1" y="13"/>
                    </a:cubicBezTo>
                    <a:cubicBezTo>
                      <a:pt x="1" y="41"/>
                      <a:pt x="1" y="41"/>
                      <a:pt x="1" y="41"/>
                    </a:cubicBezTo>
                    <a:cubicBezTo>
                      <a:pt x="1" y="44"/>
                      <a:pt x="4" y="46"/>
                      <a:pt x="6" y="46"/>
                    </a:cubicBezTo>
                    <a:cubicBezTo>
                      <a:pt x="9" y="46"/>
                      <a:pt x="11" y="44"/>
                      <a:pt x="10" y="41"/>
                    </a:cubicBezTo>
                    <a:cubicBezTo>
                      <a:pt x="10" y="19"/>
                      <a:pt x="10" y="19"/>
                      <a:pt x="10" y="19"/>
                    </a:cubicBezTo>
                    <a:cubicBezTo>
                      <a:pt x="12" y="19"/>
                      <a:pt x="12" y="19"/>
                      <a:pt x="12" y="19"/>
                    </a:cubicBezTo>
                    <a:cubicBezTo>
                      <a:pt x="12" y="32"/>
                      <a:pt x="12" y="32"/>
                      <a:pt x="12" y="32"/>
                    </a:cubicBezTo>
                    <a:cubicBezTo>
                      <a:pt x="12" y="44"/>
                      <a:pt x="12" y="44"/>
                      <a:pt x="12" y="44"/>
                    </a:cubicBezTo>
                    <a:cubicBezTo>
                      <a:pt x="13" y="89"/>
                      <a:pt x="13" y="89"/>
                      <a:pt x="13" y="89"/>
                    </a:cubicBezTo>
                    <a:cubicBezTo>
                      <a:pt x="13" y="91"/>
                      <a:pt x="16" y="94"/>
                      <a:pt x="19" y="94"/>
                    </a:cubicBezTo>
                    <a:cubicBezTo>
                      <a:pt x="22" y="94"/>
                      <a:pt x="24" y="91"/>
                      <a:pt x="24" y="88"/>
                    </a:cubicBezTo>
                    <a:cubicBezTo>
                      <a:pt x="23" y="48"/>
                      <a:pt x="23" y="48"/>
                      <a:pt x="23" y="48"/>
                    </a:cubicBezTo>
                    <a:cubicBezTo>
                      <a:pt x="25" y="48"/>
                      <a:pt x="25" y="48"/>
                      <a:pt x="25" y="48"/>
                    </a:cubicBezTo>
                    <a:cubicBezTo>
                      <a:pt x="26" y="88"/>
                      <a:pt x="26" y="88"/>
                      <a:pt x="26" y="88"/>
                    </a:cubicBezTo>
                    <a:cubicBezTo>
                      <a:pt x="26" y="91"/>
                      <a:pt x="28" y="94"/>
                      <a:pt x="31" y="93"/>
                    </a:cubicBezTo>
                    <a:cubicBezTo>
                      <a:pt x="34" y="93"/>
                      <a:pt x="36" y="91"/>
                      <a:pt x="36" y="88"/>
                    </a:cubicBezTo>
                    <a:cubicBezTo>
                      <a:pt x="35" y="43"/>
                      <a:pt x="35" y="43"/>
                      <a:pt x="35" y="43"/>
                    </a:cubicBezTo>
                    <a:cubicBezTo>
                      <a:pt x="35" y="32"/>
                      <a:pt x="35" y="32"/>
                      <a:pt x="35" y="32"/>
                    </a:cubicBezTo>
                    <a:cubicBezTo>
                      <a:pt x="35" y="18"/>
                      <a:pt x="35" y="18"/>
                      <a:pt x="35" y="18"/>
                    </a:cubicBezTo>
                    <a:cubicBezTo>
                      <a:pt x="36" y="18"/>
                      <a:pt x="36" y="18"/>
                      <a:pt x="36" y="18"/>
                    </a:cubicBezTo>
                    <a:cubicBezTo>
                      <a:pt x="37" y="40"/>
                      <a:pt x="37" y="40"/>
                      <a:pt x="37" y="40"/>
                    </a:cubicBezTo>
                    <a:cubicBezTo>
                      <a:pt x="37" y="43"/>
                      <a:pt x="39" y="45"/>
                      <a:pt x="41" y="45"/>
                    </a:cubicBezTo>
                    <a:cubicBezTo>
                      <a:pt x="44" y="45"/>
                      <a:pt x="46" y="42"/>
                      <a:pt x="46" y="40"/>
                    </a:cubicBezTo>
                    <a:cubicBezTo>
                      <a:pt x="45" y="11"/>
                      <a:pt x="45" y="11"/>
                      <a:pt x="45" y="11"/>
                    </a:cubicBezTo>
                    <a:cubicBezTo>
                      <a:pt x="45" y="11"/>
                      <a:pt x="45" y="11"/>
                      <a:pt x="45" y="1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16" name="Freeform 568"/>
              <p:cNvSpPr/>
              <p:nvPr/>
            </p:nvSpPr>
            <p:spPr bwMode="auto">
              <a:xfrm>
                <a:off x="4421" y="750"/>
                <a:ext cx="39" cy="39"/>
              </a:xfrm>
              <a:custGeom>
                <a:gdLst>
                  <a:gd name="T0" fmla="*/ 10 w 20"/>
                  <a:gd name="T1" fmla="*/ 20 h 20"/>
                  <a:gd name="T2" fmla="*/ 20 w 20"/>
                  <a:gd name="T3" fmla="*/ 10 h 20"/>
                  <a:gd name="T4" fmla="*/ 9 w 20"/>
                  <a:gd name="T5" fmla="*/ 0 h 20"/>
                  <a:gd name="T6" fmla="*/ 0 w 20"/>
                  <a:gd name="T7" fmla="*/ 11 h 20"/>
                  <a:gd name="T8" fmla="*/ 10 w 20"/>
                  <a:gd name="T9" fmla="*/ 20 h 20"/>
                </a:gdLst>
                <a:cxnLst>
                  <a:cxn ang="0">
                    <a:pos x="T0" y="T1"/>
                  </a:cxn>
                  <a:cxn ang="0">
                    <a:pos x="T2" y="T3"/>
                  </a:cxn>
                  <a:cxn ang="0">
                    <a:pos x="T4" y="T5"/>
                  </a:cxn>
                  <a:cxn ang="0">
                    <a:pos x="T6" y="T7"/>
                  </a:cxn>
                  <a:cxn ang="0">
                    <a:pos x="T8" y="T9"/>
                  </a:cxn>
                </a:cxnLst>
                <a:rect l="0" t="0" r="r" b="b"/>
                <a:pathLst>
                  <a:path w="20" h="20">
                    <a:moveTo>
                      <a:pt x="10" y="20"/>
                    </a:moveTo>
                    <a:cubicBezTo>
                      <a:pt x="15" y="20"/>
                      <a:pt x="20" y="16"/>
                      <a:pt x="20" y="10"/>
                    </a:cubicBezTo>
                    <a:cubicBezTo>
                      <a:pt x="19" y="5"/>
                      <a:pt x="15" y="0"/>
                      <a:pt x="9" y="0"/>
                    </a:cubicBezTo>
                    <a:cubicBezTo>
                      <a:pt x="4" y="1"/>
                      <a:pt x="0" y="5"/>
                      <a:pt x="0" y="11"/>
                    </a:cubicBezTo>
                    <a:cubicBezTo>
                      <a:pt x="0" y="16"/>
                      <a:pt x="4" y="20"/>
                      <a:pt x="10" y="2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17" name="Freeform 569"/>
              <p:cNvSpPr/>
              <p:nvPr/>
            </p:nvSpPr>
            <p:spPr bwMode="auto">
              <a:xfrm>
                <a:off x="4155" y="2148"/>
                <a:ext cx="86" cy="180"/>
              </a:xfrm>
              <a:custGeom>
                <a:gdLst>
                  <a:gd name="T0" fmla="*/ 43 w 44"/>
                  <a:gd name="T1" fmla="*/ 10 h 92"/>
                  <a:gd name="T2" fmla="*/ 43 w 44"/>
                  <a:gd name="T3" fmla="*/ 10 h 92"/>
                  <a:gd name="T4" fmla="*/ 43 w 44"/>
                  <a:gd name="T5" fmla="*/ 10 h 92"/>
                  <a:gd name="T6" fmla="*/ 26 w 44"/>
                  <a:gd name="T7" fmla="*/ 1 h 92"/>
                  <a:gd name="T8" fmla="*/ 26 w 44"/>
                  <a:gd name="T9" fmla="*/ 1 h 92"/>
                  <a:gd name="T10" fmla="*/ 19 w 44"/>
                  <a:gd name="T11" fmla="*/ 1 h 92"/>
                  <a:gd name="T12" fmla="*/ 0 w 44"/>
                  <a:gd name="T13" fmla="*/ 12 h 92"/>
                  <a:gd name="T14" fmla="*/ 1 w 44"/>
                  <a:gd name="T15" fmla="*/ 40 h 92"/>
                  <a:gd name="T16" fmla="*/ 5 w 44"/>
                  <a:gd name="T17" fmla="*/ 45 h 92"/>
                  <a:gd name="T18" fmla="*/ 9 w 44"/>
                  <a:gd name="T19" fmla="*/ 40 h 92"/>
                  <a:gd name="T20" fmla="*/ 9 w 44"/>
                  <a:gd name="T21" fmla="*/ 18 h 92"/>
                  <a:gd name="T22" fmla="*/ 11 w 44"/>
                  <a:gd name="T23" fmla="*/ 18 h 92"/>
                  <a:gd name="T24" fmla="*/ 11 w 44"/>
                  <a:gd name="T25" fmla="*/ 31 h 92"/>
                  <a:gd name="T26" fmla="*/ 11 w 44"/>
                  <a:gd name="T27" fmla="*/ 43 h 92"/>
                  <a:gd name="T28" fmla="*/ 12 w 44"/>
                  <a:gd name="T29" fmla="*/ 87 h 92"/>
                  <a:gd name="T30" fmla="*/ 17 w 44"/>
                  <a:gd name="T31" fmla="*/ 92 h 92"/>
                  <a:gd name="T32" fmla="*/ 23 w 44"/>
                  <a:gd name="T33" fmla="*/ 86 h 92"/>
                  <a:gd name="T34" fmla="*/ 22 w 44"/>
                  <a:gd name="T35" fmla="*/ 47 h 92"/>
                  <a:gd name="T36" fmla="*/ 23 w 44"/>
                  <a:gd name="T37" fmla="*/ 47 h 92"/>
                  <a:gd name="T38" fmla="*/ 24 w 44"/>
                  <a:gd name="T39" fmla="*/ 86 h 92"/>
                  <a:gd name="T40" fmla="*/ 30 w 44"/>
                  <a:gd name="T41" fmla="*/ 92 h 92"/>
                  <a:gd name="T42" fmla="*/ 35 w 44"/>
                  <a:gd name="T43" fmla="*/ 86 h 92"/>
                  <a:gd name="T44" fmla="*/ 34 w 44"/>
                  <a:gd name="T45" fmla="*/ 42 h 92"/>
                  <a:gd name="T46" fmla="*/ 33 w 44"/>
                  <a:gd name="T47" fmla="*/ 31 h 92"/>
                  <a:gd name="T48" fmla="*/ 33 w 44"/>
                  <a:gd name="T49" fmla="*/ 18 h 92"/>
                  <a:gd name="T50" fmla="*/ 35 w 44"/>
                  <a:gd name="T51" fmla="*/ 18 h 92"/>
                  <a:gd name="T52" fmla="*/ 35 w 44"/>
                  <a:gd name="T53" fmla="*/ 39 h 92"/>
                  <a:gd name="T54" fmla="*/ 40 w 44"/>
                  <a:gd name="T55" fmla="*/ 44 h 92"/>
                  <a:gd name="T56" fmla="*/ 44 w 44"/>
                  <a:gd name="T57" fmla="*/ 39 h 92"/>
                  <a:gd name="T58" fmla="*/ 43 w 44"/>
                  <a:gd name="T59" fmla="*/ 11 h 92"/>
                  <a:gd name="T60" fmla="*/ 43 w 44"/>
                  <a:gd name="T61" fmla="*/ 10 h 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44" h="92">
                    <a:moveTo>
                      <a:pt x="43" y="10"/>
                    </a:moveTo>
                    <a:cubicBezTo>
                      <a:pt x="43" y="10"/>
                      <a:pt x="43" y="10"/>
                      <a:pt x="43" y="10"/>
                    </a:cubicBezTo>
                    <a:cubicBezTo>
                      <a:pt x="43" y="10"/>
                      <a:pt x="43" y="10"/>
                      <a:pt x="43" y="10"/>
                    </a:cubicBezTo>
                    <a:cubicBezTo>
                      <a:pt x="42" y="2"/>
                      <a:pt x="31" y="1"/>
                      <a:pt x="26" y="1"/>
                    </a:cubicBezTo>
                    <a:cubicBezTo>
                      <a:pt x="26" y="1"/>
                      <a:pt x="26" y="1"/>
                      <a:pt x="26" y="1"/>
                    </a:cubicBezTo>
                    <a:cubicBezTo>
                      <a:pt x="19" y="1"/>
                      <a:pt x="19" y="1"/>
                      <a:pt x="19" y="1"/>
                    </a:cubicBezTo>
                    <a:cubicBezTo>
                      <a:pt x="19" y="1"/>
                      <a:pt x="0" y="0"/>
                      <a:pt x="0" y="12"/>
                    </a:cubicBezTo>
                    <a:cubicBezTo>
                      <a:pt x="1" y="40"/>
                      <a:pt x="1" y="40"/>
                      <a:pt x="1" y="40"/>
                    </a:cubicBezTo>
                    <a:cubicBezTo>
                      <a:pt x="1" y="43"/>
                      <a:pt x="3" y="45"/>
                      <a:pt x="5" y="45"/>
                    </a:cubicBezTo>
                    <a:cubicBezTo>
                      <a:pt x="8" y="45"/>
                      <a:pt x="10" y="43"/>
                      <a:pt x="9" y="40"/>
                    </a:cubicBezTo>
                    <a:cubicBezTo>
                      <a:pt x="9" y="18"/>
                      <a:pt x="9" y="18"/>
                      <a:pt x="9" y="18"/>
                    </a:cubicBezTo>
                    <a:cubicBezTo>
                      <a:pt x="11" y="18"/>
                      <a:pt x="11" y="18"/>
                      <a:pt x="11" y="18"/>
                    </a:cubicBezTo>
                    <a:cubicBezTo>
                      <a:pt x="11" y="31"/>
                      <a:pt x="11" y="31"/>
                      <a:pt x="11" y="31"/>
                    </a:cubicBezTo>
                    <a:cubicBezTo>
                      <a:pt x="11" y="43"/>
                      <a:pt x="11" y="43"/>
                      <a:pt x="11" y="43"/>
                    </a:cubicBezTo>
                    <a:cubicBezTo>
                      <a:pt x="12" y="87"/>
                      <a:pt x="12" y="87"/>
                      <a:pt x="12" y="87"/>
                    </a:cubicBezTo>
                    <a:cubicBezTo>
                      <a:pt x="12" y="90"/>
                      <a:pt x="15" y="92"/>
                      <a:pt x="17" y="92"/>
                    </a:cubicBezTo>
                    <a:cubicBezTo>
                      <a:pt x="20" y="92"/>
                      <a:pt x="23" y="89"/>
                      <a:pt x="23" y="86"/>
                    </a:cubicBezTo>
                    <a:cubicBezTo>
                      <a:pt x="22" y="47"/>
                      <a:pt x="22" y="47"/>
                      <a:pt x="22" y="47"/>
                    </a:cubicBezTo>
                    <a:cubicBezTo>
                      <a:pt x="23" y="47"/>
                      <a:pt x="23" y="47"/>
                      <a:pt x="23" y="47"/>
                    </a:cubicBezTo>
                    <a:cubicBezTo>
                      <a:pt x="24" y="86"/>
                      <a:pt x="24" y="86"/>
                      <a:pt x="24" y="86"/>
                    </a:cubicBezTo>
                    <a:cubicBezTo>
                      <a:pt x="24" y="89"/>
                      <a:pt x="27" y="92"/>
                      <a:pt x="30" y="92"/>
                    </a:cubicBezTo>
                    <a:cubicBezTo>
                      <a:pt x="32" y="91"/>
                      <a:pt x="35" y="89"/>
                      <a:pt x="35" y="86"/>
                    </a:cubicBezTo>
                    <a:cubicBezTo>
                      <a:pt x="34" y="42"/>
                      <a:pt x="34" y="42"/>
                      <a:pt x="34" y="42"/>
                    </a:cubicBezTo>
                    <a:cubicBezTo>
                      <a:pt x="33" y="31"/>
                      <a:pt x="33" y="31"/>
                      <a:pt x="33" y="31"/>
                    </a:cubicBezTo>
                    <a:cubicBezTo>
                      <a:pt x="33" y="18"/>
                      <a:pt x="33" y="18"/>
                      <a:pt x="33" y="18"/>
                    </a:cubicBezTo>
                    <a:cubicBezTo>
                      <a:pt x="35" y="18"/>
                      <a:pt x="35" y="18"/>
                      <a:pt x="35" y="18"/>
                    </a:cubicBezTo>
                    <a:cubicBezTo>
                      <a:pt x="35" y="39"/>
                      <a:pt x="35" y="39"/>
                      <a:pt x="35" y="39"/>
                    </a:cubicBezTo>
                    <a:cubicBezTo>
                      <a:pt x="35" y="42"/>
                      <a:pt x="37" y="44"/>
                      <a:pt x="40" y="44"/>
                    </a:cubicBezTo>
                    <a:cubicBezTo>
                      <a:pt x="42" y="43"/>
                      <a:pt x="44" y="41"/>
                      <a:pt x="44" y="39"/>
                    </a:cubicBezTo>
                    <a:cubicBezTo>
                      <a:pt x="43" y="11"/>
                      <a:pt x="43" y="11"/>
                      <a:pt x="43" y="11"/>
                    </a:cubicBezTo>
                    <a:cubicBezTo>
                      <a:pt x="43" y="11"/>
                      <a:pt x="43" y="11"/>
                      <a:pt x="43" y="1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18" name="Freeform 570"/>
              <p:cNvSpPr/>
              <p:nvPr/>
            </p:nvSpPr>
            <p:spPr bwMode="auto">
              <a:xfrm>
                <a:off x="4176" y="2109"/>
                <a:ext cx="39" cy="37"/>
              </a:xfrm>
              <a:custGeom>
                <a:gdLst>
                  <a:gd name="T0" fmla="*/ 11 w 20"/>
                  <a:gd name="T1" fmla="*/ 19 h 19"/>
                  <a:gd name="T2" fmla="*/ 20 w 20"/>
                  <a:gd name="T3" fmla="*/ 9 h 19"/>
                  <a:gd name="T4" fmla="*/ 10 w 20"/>
                  <a:gd name="T5" fmla="*/ 0 h 19"/>
                  <a:gd name="T6" fmla="*/ 1 w 20"/>
                  <a:gd name="T7" fmla="*/ 10 h 19"/>
                  <a:gd name="T8" fmla="*/ 11 w 20"/>
                  <a:gd name="T9" fmla="*/ 19 h 19"/>
                </a:gdLst>
                <a:cxnLst>
                  <a:cxn ang="0">
                    <a:pos x="T0" y="T1"/>
                  </a:cxn>
                  <a:cxn ang="0">
                    <a:pos x="T2" y="T3"/>
                  </a:cxn>
                  <a:cxn ang="0">
                    <a:pos x="T4" y="T5"/>
                  </a:cxn>
                  <a:cxn ang="0">
                    <a:pos x="T6" y="T7"/>
                  </a:cxn>
                  <a:cxn ang="0">
                    <a:pos x="T8" y="T9"/>
                  </a:cxn>
                </a:cxnLst>
                <a:rect l="0" t="0" r="r" b="b"/>
                <a:pathLst>
                  <a:path w="20" h="19">
                    <a:moveTo>
                      <a:pt x="11" y="19"/>
                    </a:moveTo>
                    <a:cubicBezTo>
                      <a:pt x="16" y="19"/>
                      <a:pt x="20" y="15"/>
                      <a:pt x="20" y="9"/>
                    </a:cubicBezTo>
                    <a:cubicBezTo>
                      <a:pt x="20" y="4"/>
                      <a:pt x="16" y="0"/>
                      <a:pt x="10" y="0"/>
                    </a:cubicBezTo>
                    <a:cubicBezTo>
                      <a:pt x="5" y="0"/>
                      <a:pt x="0" y="4"/>
                      <a:pt x="1" y="10"/>
                    </a:cubicBezTo>
                    <a:cubicBezTo>
                      <a:pt x="1" y="15"/>
                      <a:pt x="5" y="19"/>
                      <a:pt x="11" y="19"/>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19" name="Freeform 571"/>
              <p:cNvSpPr/>
              <p:nvPr/>
            </p:nvSpPr>
            <p:spPr bwMode="auto">
              <a:xfrm>
                <a:off x="3945" y="2520"/>
                <a:ext cx="102" cy="207"/>
              </a:xfrm>
              <a:custGeom>
                <a:gdLst>
                  <a:gd name="T0" fmla="*/ 51 w 52"/>
                  <a:gd name="T1" fmla="*/ 16 h 106"/>
                  <a:gd name="T2" fmla="*/ 51 w 52"/>
                  <a:gd name="T3" fmla="*/ 16 h 106"/>
                  <a:gd name="T4" fmla="*/ 51 w 52"/>
                  <a:gd name="T5" fmla="*/ 16 h 106"/>
                  <a:gd name="T6" fmla="*/ 33 w 52"/>
                  <a:gd name="T7" fmla="*/ 4 h 106"/>
                  <a:gd name="T8" fmla="*/ 32 w 52"/>
                  <a:gd name="T9" fmla="*/ 3 h 106"/>
                  <a:gd name="T10" fmla="*/ 25 w 52"/>
                  <a:gd name="T11" fmla="*/ 3 h 106"/>
                  <a:gd name="T12" fmla="*/ 2 w 52"/>
                  <a:gd name="T13" fmla="*/ 14 h 106"/>
                  <a:gd name="T14" fmla="*/ 1 w 52"/>
                  <a:gd name="T15" fmla="*/ 46 h 106"/>
                  <a:gd name="T16" fmla="*/ 5 w 52"/>
                  <a:gd name="T17" fmla="*/ 51 h 106"/>
                  <a:gd name="T18" fmla="*/ 11 w 52"/>
                  <a:gd name="T19" fmla="*/ 46 h 106"/>
                  <a:gd name="T20" fmla="*/ 12 w 52"/>
                  <a:gd name="T21" fmla="*/ 22 h 106"/>
                  <a:gd name="T22" fmla="*/ 14 w 52"/>
                  <a:gd name="T23" fmla="*/ 22 h 106"/>
                  <a:gd name="T24" fmla="*/ 13 w 52"/>
                  <a:gd name="T25" fmla="*/ 37 h 106"/>
                  <a:gd name="T26" fmla="*/ 12 w 52"/>
                  <a:gd name="T27" fmla="*/ 50 h 106"/>
                  <a:gd name="T28" fmla="*/ 10 w 52"/>
                  <a:gd name="T29" fmla="*/ 99 h 106"/>
                  <a:gd name="T30" fmla="*/ 15 w 52"/>
                  <a:gd name="T31" fmla="*/ 105 h 106"/>
                  <a:gd name="T32" fmla="*/ 21 w 52"/>
                  <a:gd name="T33" fmla="*/ 100 h 106"/>
                  <a:gd name="T34" fmla="*/ 24 w 52"/>
                  <a:gd name="T35" fmla="*/ 55 h 106"/>
                  <a:gd name="T36" fmla="*/ 26 w 52"/>
                  <a:gd name="T37" fmla="*/ 55 h 106"/>
                  <a:gd name="T38" fmla="*/ 23 w 52"/>
                  <a:gd name="T39" fmla="*/ 100 h 106"/>
                  <a:gd name="T40" fmla="*/ 29 w 52"/>
                  <a:gd name="T41" fmla="*/ 106 h 106"/>
                  <a:gd name="T42" fmla="*/ 35 w 52"/>
                  <a:gd name="T43" fmla="*/ 100 h 106"/>
                  <a:gd name="T44" fmla="*/ 38 w 52"/>
                  <a:gd name="T45" fmla="*/ 51 h 106"/>
                  <a:gd name="T46" fmla="*/ 39 w 52"/>
                  <a:gd name="T47" fmla="*/ 38 h 106"/>
                  <a:gd name="T48" fmla="*/ 39 w 52"/>
                  <a:gd name="T49" fmla="*/ 23 h 106"/>
                  <a:gd name="T50" fmla="*/ 41 w 52"/>
                  <a:gd name="T51" fmla="*/ 23 h 106"/>
                  <a:gd name="T52" fmla="*/ 40 w 52"/>
                  <a:gd name="T53" fmla="*/ 48 h 106"/>
                  <a:gd name="T54" fmla="*/ 44 w 52"/>
                  <a:gd name="T55" fmla="*/ 53 h 106"/>
                  <a:gd name="T56" fmla="*/ 50 w 52"/>
                  <a:gd name="T57" fmla="*/ 48 h 106"/>
                  <a:gd name="T58" fmla="*/ 52 w 52"/>
                  <a:gd name="T59" fmla="*/ 17 h 106"/>
                  <a:gd name="T60" fmla="*/ 51 w 52"/>
                  <a:gd name="T61" fmla="*/ 16 h 1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2" h="105">
                    <a:moveTo>
                      <a:pt x="51" y="16"/>
                    </a:moveTo>
                    <a:cubicBezTo>
                      <a:pt x="51" y="16"/>
                      <a:pt x="51" y="16"/>
                      <a:pt x="51" y="16"/>
                    </a:cubicBezTo>
                    <a:cubicBezTo>
                      <a:pt x="51" y="16"/>
                      <a:pt x="51" y="16"/>
                      <a:pt x="51" y="16"/>
                    </a:cubicBezTo>
                    <a:cubicBezTo>
                      <a:pt x="51" y="7"/>
                      <a:pt x="39" y="4"/>
                      <a:pt x="33" y="4"/>
                    </a:cubicBezTo>
                    <a:cubicBezTo>
                      <a:pt x="33" y="4"/>
                      <a:pt x="33" y="3"/>
                      <a:pt x="32" y="3"/>
                    </a:cubicBezTo>
                    <a:cubicBezTo>
                      <a:pt x="25" y="3"/>
                      <a:pt x="25" y="3"/>
                      <a:pt x="25" y="3"/>
                    </a:cubicBezTo>
                    <a:cubicBezTo>
                      <a:pt x="25" y="3"/>
                      <a:pt x="3" y="0"/>
                      <a:pt x="2" y="14"/>
                    </a:cubicBezTo>
                    <a:cubicBezTo>
                      <a:pt x="1" y="46"/>
                      <a:pt x="1" y="46"/>
                      <a:pt x="1" y="46"/>
                    </a:cubicBezTo>
                    <a:cubicBezTo>
                      <a:pt x="0" y="49"/>
                      <a:pt x="3" y="51"/>
                      <a:pt x="5" y="51"/>
                    </a:cubicBezTo>
                    <a:cubicBezTo>
                      <a:pt x="8" y="51"/>
                      <a:pt x="11" y="49"/>
                      <a:pt x="11" y="46"/>
                    </a:cubicBezTo>
                    <a:cubicBezTo>
                      <a:pt x="12" y="22"/>
                      <a:pt x="12" y="22"/>
                      <a:pt x="12" y="22"/>
                    </a:cubicBezTo>
                    <a:cubicBezTo>
                      <a:pt x="14" y="22"/>
                      <a:pt x="14" y="22"/>
                      <a:pt x="14" y="22"/>
                    </a:cubicBezTo>
                    <a:cubicBezTo>
                      <a:pt x="13" y="37"/>
                      <a:pt x="13" y="37"/>
                      <a:pt x="13" y="37"/>
                    </a:cubicBezTo>
                    <a:cubicBezTo>
                      <a:pt x="12" y="50"/>
                      <a:pt x="12" y="50"/>
                      <a:pt x="12" y="50"/>
                    </a:cubicBezTo>
                    <a:cubicBezTo>
                      <a:pt x="10" y="99"/>
                      <a:pt x="10" y="99"/>
                      <a:pt x="10" y="99"/>
                    </a:cubicBezTo>
                    <a:cubicBezTo>
                      <a:pt x="9" y="102"/>
                      <a:pt x="12" y="105"/>
                      <a:pt x="15" y="105"/>
                    </a:cubicBezTo>
                    <a:cubicBezTo>
                      <a:pt x="18" y="105"/>
                      <a:pt x="21" y="103"/>
                      <a:pt x="21" y="100"/>
                    </a:cubicBezTo>
                    <a:cubicBezTo>
                      <a:pt x="24" y="55"/>
                      <a:pt x="24" y="55"/>
                      <a:pt x="24" y="55"/>
                    </a:cubicBezTo>
                    <a:cubicBezTo>
                      <a:pt x="26" y="55"/>
                      <a:pt x="26" y="55"/>
                      <a:pt x="26" y="55"/>
                    </a:cubicBezTo>
                    <a:cubicBezTo>
                      <a:pt x="23" y="100"/>
                      <a:pt x="23" y="100"/>
                      <a:pt x="23" y="100"/>
                    </a:cubicBezTo>
                    <a:cubicBezTo>
                      <a:pt x="23" y="103"/>
                      <a:pt x="26" y="106"/>
                      <a:pt x="29" y="106"/>
                    </a:cubicBezTo>
                    <a:cubicBezTo>
                      <a:pt x="32" y="106"/>
                      <a:pt x="35" y="104"/>
                      <a:pt x="35" y="100"/>
                    </a:cubicBezTo>
                    <a:cubicBezTo>
                      <a:pt x="38" y="51"/>
                      <a:pt x="38" y="51"/>
                      <a:pt x="38" y="51"/>
                    </a:cubicBezTo>
                    <a:cubicBezTo>
                      <a:pt x="39" y="38"/>
                      <a:pt x="39" y="38"/>
                      <a:pt x="39" y="38"/>
                    </a:cubicBezTo>
                    <a:cubicBezTo>
                      <a:pt x="39" y="23"/>
                      <a:pt x="39" y="23"/>
                      <a:pt x="39" y="23"/>
                    </a:cubicBezTo>
                    <a:cubicBezTo>
                      <a:pt x="41" y="23"/>
                      <a:pt x="41" y="23"/>
                      <a:pt x="41" y="23"/>
                    </a:cubicBezTo>
                    <a:cubicBezTo>
                      <a:pt x="40" y="48"/>
                      <a:pt x="40" y="48"/>
                      <a:pt x="40" y="48"/>
                    </a:cubicBezTo>
                    <a:cubicBezTo>
                      <a:pt x="39" y="50"/>
                      <a:pt x="42" y="53"/>
                      <a:pt x="44" y="53"/>
                    </a:cubicBezTo>
                    <a:cubicBezTo>
                      <a:pt x="47" y="53"/>
                      <a:pt x="50" y="51"/>
                      <a:pt x="50" y="48"/>
                    </a:cubicBezTo>
                    <a:cubicBezTo>
                      <a:pt x="52" y="17"/>
                      <a:pt x="52" y="17"/>
                      <a:pt x="52" y="17"/>
                    </a:cubicBezTo>
                    <a:cubicBezTo>
                      <a:pt x="52" y="16"/>
                      <a:pt x="52" y="16"/>
                      <a:pt x="51" y="16"/>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20" name="Freeform 572"/>
              <p:cNvSpPr/>
              <p:nvPr/>
            </p:nvSpPr>
            <p:spPr bwMode="auto">
              <a:xfrm>
                <a:off x="3979" y="2479"/>
                <a:ext cx="45" cy="45"/>
              </a:xfrm>
              <a:custGeom>
                <a:gdLst>
                  <a:gd name="T0" fmla="*/ 11 w 23"/>
                  <a:gd name="T1" fmla="*/ 23 h 23"/>
                  <a:gd name="T2" fmla="*/ 23 w 23"/>
                  <a:gd name="T3" fmla="*/ 12 h 23"/>
                  <a:gd name="T4" fmla="*/ 12 w 23"/>
                  <a:gd name="T5" fmla="*/ 1 h 23"/>
                  <a:gd name="T6" fmla="*/ 1 w 23"/>
                  <a:gd name="T7" fmla="*/ 11 h 23"/>
                  <a:gd name="T8" fmla="*/ 11 w 23"/>
                  <a:gd name="T9" fmla="*/ 23 h 23"/>
                </a:gdLst>
                <a:cxnLst>
                  <a:cxn ang="0">
                    <a:pos x="T0" y="T1"/>
                  </a:cxn>
                  <a:cxn ang="0">
                    <a:pos x="T2" y="T3"/>
                  </a:cxn>
                  <a:cxn ang="0">
                    <a:pos x="T4" y="T5"/>
                  </a:cxn>
                  <a:cxn ang="0">
                    <a:pos x="T6" y="T7"/>
                  </a:cxn>
                  <a:cxn ang="0">
                    <a:pos x="T8" y="T9"/>
                  </a:cxn>
                </a:cxnLst>
                <a:rect l="0" t="0" r="r" b="b"/>
                <a:pathLst>
                  <a:path w="23" h="23">
                    <a:moveTo>
                      <a:pt x="11" y="23"/>
                    </a:moveTo>
                    <a:cubicBezTo>
                      <a:pt x="17" y="23"/>
                      <a:pt x="22" y="18"/>
                      <a:pt x="23" y="12"/>
                    </a:cubicBezTo>
                    <a:cubicBezTo>
                      <a:pt x="23" y="6"/>
                      <a:pt x="18" y="1"/>
                      <a:pt x="12" y="1"/>
                    </a:cubicBezTo>
                    <a:cubicBezTo>
                      <a:pt x="6" y="0"/>
                      <a:pt x="1" y="5"/>
                      <a:pt x="1" y="11"/>
                    </a:cubicBezTo>
                    <a:cubicBezTo>
                      <a:pt x="0" y="17"/>
                      <a:pt x="5" y="22"/>
                      <a:pt x="11" y="23"/>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21" name="Freeform 573"/>
              <p:cNvSpPr/>
              <p:nvPr/>
            </p:nvSpPr>
            <p:spPr bwMode="auto">
              <a:xfrm>
                <a:off x="4499" y="623"/>
                <a:ext cx="57" cy="57"/>
              </a:xfrm>
              <a:custGeom>
                <a:gdLst>
                  <a:gd name="T0" fmla="*/ 22 w 29"/>
                  <a:gd name="T1" fmla="*/ 29 h 29"/>
                  <a:gd name="T2" fmla="*/ 22 w 29"/>
                  <a:gd name="T3" fmla="*/ 21 h 29"/>
                  <a:gd name="T4" fmla="*/ 22 w 29"/>
                  <a:gd name="T5" fmla="*/ 12 h 29"/>
                  <a:gd name="T6" fmla="*/ 23 w 29"/>
                  <a:gd name="T7" fmla="*/ 12 h 29"/>
                  <a:gd name="T8" fmla="*/ 23 w 29"/>
                  <a:gd name="T9" fmla="*/ 25 h 29"/>
                  <a:gd name="T10" fmla="*/ 26 w 29"/>
                  <a:gd name="T11" fmla="*/ 28 h 29"/>
                  <a:gd name="T12" fmla="*/ 29 w 29"/>
                  <a:gd name="T13" fmla="*/ 25 h 29"/>
                  <a:gd name="T14" fmla="*/ 29 w 29"/>
                  <a:gd name="T15" fmla="*/ 7 h 29"/>
                  <a:gd name="T16" fmla="*/ 29 w 29"/>
                  <a:gd name="T17" fmla="*/ 7 h 29"/>
                  <a:gd name="T18" fmla="*/ 29 w 29"/>
                  <a:gd name="T19" fmla="*/ 7 h 29"/>
                  <a:gd name="T20" fmla="*/ 29 w 29"/>
                  <a:gd name="T21" fmla="*/ 7 h 29"/>
                  <a:gd name="T22" fmla="*/ 18 w 29"/>
                  <a:gd name="T23" fmla="*/ 1 h 29"/>
                  <a:gd name="T24" fmla="*/ 17 w 29"/>
                  <a:gd name="T25" fmla="*/ 1 h 29"/>
                  <a:gd name="T26" fmla="*/ 12 w 29"/>
                  <a:gd name="T27" fmla="*/ 1 h 29"/>
                  <a:gd name="T28" fmla="*/ 0 w 29"/>
                  <a:gd name="T29" fmla="*/ 8 h 29"/>
                  <a:gd name="T30" fmla="*/ 0 w 29"/>
                  <a:gd name="T31" fmla="*/ 26 h 29"/>
                  <a:gd name="T32" fmla="*/ 3 w 29"/>
                  <a:gd name="T33" fmla="*/ 29 h 29"/>
                  <a:gd name="T34" fmla="*/ 6 w 29"/>
                  <a:gd name="T35" fmla="*/ 26 h 29"/>
                  <a:gd name="T36" fmla="*/ 6 w 29"/>
                  <a:gd name="T37" fmla="*/ 12 h 29"/>
                  <a:gd name="T38" fmla="*/ 7 w 29"/>
                  <a:gd name="T39" fmla="*/ 12 h 29"/>
                  <a:gd name="T40" fmla="*/ 7 w 29"/>
                  <a:gd name="T41" fmla="*/ 21 h 29"/>
                  <a:gd name="T42" fmla="*/ 7 w 29"/>
                  <a:gd name="T43" fmla="*/ 29 h 29"/>
                  <a:gd name="T44" fmla="*/ 22 w 29"/>
                  <a:gd name="T45" fmla="*/ 29 h 2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8" h="28">
                    <a:moveTo>
                      <a:pt x="22" y="29"/>
                    </a:moveTo>
                    <a:cubicBezTo>
                      <a:pt x="22" y="21"/>
                      <a:pt x="22" y="21"/>
                      <a:pt x="22" y="21"/>
                    </a:cubicBezTo>
                    <a:cubicBezTo>
                      <a:pt x="22" y="12"/>
                      <a:pt x="22" y="12"/>
                      <a:pt x="22" y="12"/>
                    </a:cubicBezTo>
                    <a:cubicBezTo>
                      <a:pt x="23" y="12"/>
                      <a:pt x="23" y="12"/>
                      <a:pt x="23" y="12"/>
                    </a:cubicBezTo>
                    <a:cubicBezTo>
                      <a:pt x="23" y="25"/>
                      <a:pt x="23" y="25"/>
                      <a:pt x="23" y="25"/>
                    </a:cubicBezTo>
                    <a:cubicBezTo>
                      <a:pt x="23" y="27"/>
                      <a:pt x="25" y="28"/>
                      <a:pt x="26" y="28"/>
                    </a:cubicBezTo>
                    <a:cubicBezTo>
                      <a:pt x="28" y="28"/>
                      <a:pt x="29" y="27"/>
                      <a:pt x="29" y="25"/>
                    </a:cubicBezTo>
                    <a:cubicBezTo>
                      <a:pt x="29" y="7"/>
                      <a:pt x="29" y="7"/>
                      <a:pt x="29" y="7"/>
                    </a:cubicBezTo>
                    <a:cubicBezTo>
                      <a:pt x="29" y="7"/>
                      <a:pt x="29" y="7"/>
                      <a:pt x="29" y="7"/>
                    </a:cubicBezTo>
                    <a:cubicBezTo>
                      <a:pt x="29" y="7"/>
                      <a:pt x="29" y="7"/>
                      <a:pt x="29" y="7"/>
                    </a:cubicBezTo>
                    <a:cubicBezTo>
                      <a:pt x="29" y="7"/>
                      <a:pt x="29" y="7"/>
                      <a:pt x="29" y="7"/>
                    </a:cubicBezTo>
                    <a:cubicBezTo>
                      <a:pt x="28" y="2"/>
                      <a:pt x="21" y="1"/>
                      <a:pt x="18" y="1"/>
                    </a:cubicBezTo>
                    <a:cubicBezTo>
                      <a:pt x="17" y="1"/>
                      <a:pt x="17" y="1"/>
                      <a:pt x="17" y="1"/>
                    </a:cubicBezTo>
                    <a:cubicBezTo>
                      <a:pt x="12" y="1"/>
                      <a:pt x="12" y="1"/>
                      <a:pt x="12" y="1"/>
                    </a:cubicBezTo>
                    <a:cubicBezTo>
                      <a:pt x="12" y="1"/>
                      <a:pt x="0" y="0"/>
                      <a:pt x="0" y="8"/>
                    </a:cubicBezTo>
                    <a:cubicBezTo>
                      <a:pt x="0" y="26"/>
                      <a:pt x="0" y="26"/>
                      <a:pt x="0" y="26"/>
                    </a:cubicBezTo>
                    <a:cubicBezTo>
                      <a:pt x="0" y="28"/>
                      <a:pt x="2" y="29"/>
                      <a:pt x="3" y="29"/>
                    </a:cubicBezTo>
                    <a:cubicBezTo>
                      <a:pt x="5" y="29"/>
                      <a:pt x="6" y="28"/>
                      <a:pt x="6" y="26"/>
                    </a:cubicBezTo>
                    <a:cubicBezTo>
                      <a:pt x="6" y="12"/>
                      <a:pt x="6" y="12"/>
                      <a:pt x="6" y="12"/>
                    </a:cubicBezTo>
                    <a:cubicBezTo>
                      <a:pt x="7" y="12"/>
                      <a:pt x="7" y="12"/>
                      <a:pt x="7" y="12"/>
                    </a:cubicBezTo>
                    <a:cubicBezTo>
                      <a:pt x="7" y="21"/>
                      <a:pt x="7" y="21"/>
                      <a:pt x="7" y="21"/>
                    </a:cubicBezTo>
                    <a:cubicBezTo>
                      <a:pt x="7" y="29"/>
                      <a:pt x="7" y="29"/>
                      <a:pt x="7" y="29"/>
                    </a:cubicBezTo>
                    <a:lnTo>
                      <a:pt x="22" y="29"/>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22" name="Freeform 574"/>
              <p:cNvSpPr/>
              <p:nvPr/>
            </p:nvSpPr>
            <p:spPr bwMode="auto">
              <a:xfrm>
                <a:off x="4513" y="596"/>
                <a:ext cx="27" cy="27"/>
              </a:xfrm>
              <a:custGeom>
                <a:gdLst>
                  <a:gd name="T0" fmla="*/ 7 w 14"/>
                  <a:gd name="T1" fmla="*/ 14 h 14"/>
                  <a:gd name="T2" fmla="*/ 14 w 14"/>
                  <a:gd name="T3" fmla="*/ 7 h 14"/>
                  <a:gd name="T4" fmla="*/ 7 w 14"/>
                  <a:gd name="T5" fmla="*/ 0 h 14"/>
                  <a:gd name="T6" fmla="*/ 1 w 14"/>
                  <a:gd name="T7" fmla="*/ 7 h 14"/>
                  <a:gd name="T8" fmla="*/ 7 w 14"/>
                  <a:gd name="T9" fmla="*/ 14 h 14"/>
                </a:gdLst>
                <a:cxnLst>
                  <a:cxn ang="0">
                    <a:pos x="T0" y="T1"/>
                  </a:cxn>
                  <a:cxn ang="0">
                    <a:pos x="T2" y="T3"/>
                  </a:cxn>
                  <a:cxn ang="0">
                    <a:pos x="T4" y="T5"/>
                  </a:cxn>
                  <a:cxn ang="0">
                    <a:pos x="T6" y="T7"/>
                  </a:cxn>
                  <a:cxn ang="0">
                    <a:pos x="T8" y="T9"/>
                  </a:cxn>
                </a:cxnLst>
                <a:rect l="0" t="0" r="r" b="b"/>
                <a:pathLst>
                  <a:path w="14" h="14">
                    <a:moveTo>
                      <a:pt x="7" y="14"/>
                    </a:moveTo>
                    <a:cubicBezTo>
                      <a:pt x="11" y="14"/>
                      <a:pt x="14" y="11"/>
                      <a:pt x="14" y="7"/>
                    </a:cubicBezTo>
                    <a:cubicBezTo>
                      <a:pt x="14" y="3"/>
                      <a:pt x="11" y="0"/>
                      <a:pt x="7" y="0"/>
                    </a:cubicBezTo>
                    <a:cubicBezTo>
                      <a:pt x="3" y="1"/>
                      <a:pt x="0" y="4"/>
                      <a:pt x="1" y="7"/>
                    </a:cubicBezTo>
                    <a:cubicBezTo>
                      <a:pt x="1" y="11"/>
                      <a:pt x="4" y="14"/>
                      <a:pt x="7" y="14"/>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23" name="Freeform 575"/>
              <p:cNvSpPr>
                <a:spLocks noEditPoints="1"/>
              </p:cNvSpPr>
              <p:nvPr/>
            </p:nvSpPr>
            <p:spPr bwMode="auto">
              <a:xfrm>
                <a:off x="4548" y="1032"/>
                <a:ext cx="103" cy="187"/>
              </a:xfrm>
              <a:custGeom>
                <a:gdLst>
                  <a:gd name="T0" fmla="*/ 35 w 53"/>
                  <a:gd name="T1" fmla="*/ 8 h 96"/>
                  <a:gd name="T2" fmla="*/ 28 w 53"/>
                  <a:gd name="T3" fmla="*/ 0 h 96"/>
                  <a:gd name="T4" fmla="*/ 20 w 53"/>
                  <a:gd name="T5" fmla="*/ 7 h 96"/>
                  <a:gd name="T6" fmla="*/ 27 w 53"/>
                  <a:gd name="T7" fmla="*/ 15 h 96"/>
                  <a:gd name="T8" fmla="*/ 35 w 53"/>
                  <a:gd name="T9" fmla="*/ 8 h 96"/>
                  <a:gd name="T10" fmla="*/ 11 w 53"/>
                  <a:gd name="T11" fmla="*/ 28 h 96"/>
                  <a:gd name="T12" fmla="*/ 13 w 53"/>
                  <a:gd name="T13" fmla="*/ 27 h 96"/>
                  <a:gd name="T14" fmla="*/ 10 w 53"/>
                  <a:gd name="T15" fmla="*/ 43 h 96"/>
                  <a:gd name="T16" fmla="*/ 11 w 53"/>
                  <a:gd name="T17" fmla="*/ 48 h 96"/>
                  <a:gd name="T18" fmla="*/ 1 w 53"/>
                  <a:gd name="T19" fmla="*/ 89 h 96"/>
                  <a:gd name="T20" fmla="*/ 5 w 53"/>
                  <a:gd name="T21" fmla="*/ 95 h 96"/>
                  <a:gd name="T22" fmla="*/ 11 w 53"/>
                  <a:gd name="T23" fmla="*/ 91 h 96"/>
                  <a:gd name="T24" fmla="*/ 19 w 53"/>
                  <a:gd name="T25" fmla="*/ 60 h 96"/>
                  <a:gd name="T26" fmla="*/ 26 w 53"/>
                  <a:gd name="T27" fmla="*/ 71 h 96"/>
                  <a:gd name="T28" fmla="*/ 29 w 53"/>
                  <a:gd name="T29" fmla="*/ 91 h 96"/>
                  <a:gd name="T30" fmla="*/ 34 w 53"/>
                  <a:gd name="T31" fmla="*/ 96 h 96"/>
                  <a:gd name="T32" fmla="*/ 39 w 53"/>
                  <a:gd name="T33" fmla="*/ 91 h 96"/>
                  <a:gd name="T34" fmla="*/ 35 w 53"/>
                  <a:gd name="T35" fmla="*/ 70 h 96"/>
                  <a:gd name="T36" fmla="*/ 35 w 53"/>
                  <a:gd name="T37" fmla="*/ 67 h 96"/>
                  <a:gd name="T38" fmla="*/ 35 w 53"/>
                  <a:gd name="T39" fmla="*/ 67 h 96"/>
                  <a:gd name="T40" fmla="*/ 35 w 53"/>
                  <a:gd name="T41" fmla="*/ 67 h 96"/>
                  <a:gd name="T42" fmla="*/ 27 w 53"/>
                  <a:gd name="T43" fmla="*/ 50 h 96"/>
                  <a:gd name="T44" fmla="*/ 29 w 53"/>
                  <a:gd name="T45" fmla="*/ 47 h 96"/>
                  <a:gd name="T46" fmla="*/ 31 w 53"/>
                  <a:gd name="T47" fmla="*/ 35 h 96"/>
                  <a:gd name="T48" fmla="*/ 32 w 53"/>
                  <a:gd name="T49" fmla="*/ 37 h 96"/>
                  <a:gd name="T50" fmla="*/ 34 w 53"/>
                  <a:gd name="T51" fmla="*/ 39 h 96"/>
                  <a:gd name="T52" fmla="*/ 34 w 53"/>
                  <a:gd name="T53" fmla="*/ 39 h 96"/>
                  <a:gd name="T54" fmla="*/ 46 w 53"/>
                  <a:gd name="T55" fmla="*/ 50 h 96"/>
                  <a:gd name="T56" fmla="*/ 51 w 53"/>
                  <a:gd name="T57" fmla="*/ 49 h 96"/>
                  <a:gd name="T58" fmla="*/ 51 w 53"/>
                  <a:gd name="T59" fmla="*/ 44 h 96"/>
                  <a:gd name="T60" fmla="*/ 39 w 53"/>
                  <a:gd name="T61" fmla="*/ 34 h 96"/>
                  <a:gd name="T62" fmla="*/ 39 w 53"/>
                  <a:gd name="T63" fmla="*/ 33 h 96"/>
                  <a:gd name="T64" fmla="*/ 31 w 53"/>
                  <a:gd name="T65" fmla="*/ 20 h 96"/>
                  <a:gd name="T66" fmla="*/ 31 w 53"/>
                  <a:gd name="T67" fmla="*/ 20 h 96"/>
                  <a:gd name="T68" fmla="*/ 31 w 53"/>
                  <a:gd name="T69" fmla="*/ 19 h 96"/>
                  <a:gd name="T70" fmla="*/ 31 w 53"/>
                  <a:gd name="T71" fmla="*/ 19 h 96"/>
                  <a:gd name="T72" fmla="*/ 25 w 53"/>
                  <a:gd name="T73" fmla="*/ 16 h 96"/>
                  <a:gd name="T74" fmla="*/ 17 w 53"/>
                  <a:gd name="T75" fmla="*/ 17 h 96"/>
                  <a:gd name="T76" fmla="*/ 7 w 53"/>
                  <a:gd name="T77" fmla="*/ 21 h 96"/>
                  <a:gd name="T78" fmla="*/ 4 w 53"/>
                  <a:gd name="T79" fmla="*/ 24 h 96"/>
                  <a:gd name="T80" fmla="*/ 0 w 53"/>
                  <a:gd name="T81" fmla="*/ 39 h 96"/>
                  <a:gd name="T82" fmla="*/ 3 w 53"/>
                  <a:gd name="T83" fmla="*/ 44 h 96"/>
                  <a:gd name="T84" fmla="*/ 8 w 53"/>
                  <a:gd name="T85" fmla="*/ 41 h 96"/>
                  <a:gd name="T86" fmla="*/ 11 w 53"/>
                  <a:gd name="T87" fmla="*/ 28 h 9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52" h="96">
                    <a:moveTo>
                      <a:pt x="35" y="8"/>
                    </a:moveTo>
                    <a:cubicBezTo>
                      <a:pt x="35" y="4"/>
                      <a:pt x="32" y="0"/>
                      <a:pt x="28" y="0"/>
                    </a:cubicBezTo>
                    <a:cubicBezTo>
                      <a:pt x="24" y="0"/>
                      <a:pt x="20" y="3"/>
                      <a:pt x="20" y="7"/>
                    </a:cubicBezTo>
                    <a:cubicBezTo>
                      <a:pt x="20" y="11"/>
                      <a:pt x="23" y="15"/>
                      <a:pt x="27" y="15"/>
                    </a:cubicBezTo>
                    <a:cubicBezTo>
                      <a:pt x="32" y="15"/>
                      <a:pt x="35" y="12"/>
                      <a:pt x="35" y="8"/>
                    </a:cubicBezTo>
                    <a:close/>
                    <a:moveTo>
                      <a:pt x="11" y="28"/>
                    </a:moveTo>
                    <a:cubicBezTo>
                      <a:pt x="13" y="27"/>
                      <a:pt x="13" y="27"/>
                      <a:pt x="13" y="27"/>
                    </a:cubicBezTo>
                    <a:cubicBezTo>
                      <a:pt x="10" y="43"/>
                      <a:pt x="10" y="43"/>
                      <a:pt x="10" y="43"/>
                    </a:cubicBezTo>
                    <a:cubicBezTo>
                      <a:pt x="10" y="45"/>
                      <a:pt x="10" y="46"/>
                      <a:pt x="11" y="48"/>
                    </a:cubicBezTo>
                    <a:cubicBezTo>
                      <a:pt x="1" y="89"/>
                      <a:pt x="1" y="89"/>
                      <a:pt x="1" y="89"/>
                    </a:cubicBezTo>
                    <a:cubicBezTo>
                      <a:pt x="1" y="91"/>
                      <a:pt x="2" y="94"/>
                      <a:pt x="5" y="95"/>
                    </a:cubicBezTo>
                    <a:cubicBezTo>
                      <a:pt x="8" y="95"/>
                      <a:pt x="10" y="94"/>
                      <a:pt x="11" y="91"/>
                    </a:cubicBezTo>
                    <a:cubicBezTo>
                      <a:pt x="19" y="60"/>
                      <a:pt x="19" y="60"/>
                      <a:pt x="19" y="60"/>
                    </a:cubicBezTo>
                    <a:cubicBezTo>
                      <a:pt x="26" y="71"/>
                      <a:pt x="26" y="71"/>
                      <a:pt x="26" y="71"/>
                    </a:cubicBezTo>
                    <a:cubicBezTo>
                      <a:pt x="29" y="91"/>
                      <a:pt x="29" y="91"/>
                      <a:pt x="29" y="91"/>
                    </a:cubicBezTo>
                    <a:cubicBezTo>
                      <a:pt x="29" y="93"/>
                      <a:pt x="31" y="96"/>
                      <a:pt x="34" y="96"/>
                    </a:cubicBezTo>
                    <a:cubicBezTo>
                      <a:pt x="36" y="96"/>
                      <a:pt x="39" y="94"/>
                      <a:pt x="39" y="91"/>
                    </a:cubicBezTo>
                    <a:cubicBezTo>
                      <a:pt x="35" y="70"/>
                      <a:pt x="35" y="70"/>
                      <a:pt x="35" y="70"/>
                    </a:cubicBezTo>
                    <a:cubicBezTo>
                      <a:pt x="36" y="69"/>
                      <a:pt x="35" y="68"/>
                      <a:pt x="35" y="67"/>
                    </a:cubicBezTo>
                    <a:cubicBezTo>
                      <a:pt x="35" y="67"/>
                      <a:pt x="35" y="67"/>
                      <a:pt x="35" y="67"/>
                    </a:cubicBezTo>
                    <a:cubicBezTo>
                      <a:pt x="35" y="67"/>
                      <a:pt x="35" y="67"/>
                      <a:pt x="35" y="67"/>
                    </a:cubicBezTo>
                    <a:cubicBezTo>
                      <a:pt x="27" y="50"/>
                      <a:pt x="27" y="50"/>
                      <a:pt x="27" y="50"/>
                    </a:cubicBezTo>
                    <a:cubicBezTo>
                      <a:pt x="28" y="49"/>
                      <a:pt x="29" y="48"/>
                      <a:pt x="29" y="47"/>
                    </a:cubicBezTo>
                    <a:cubicBezTo>
                      <a:pt x="31" y="35"/>
                      <a:pt x="31" y="35"/>
                      <a:pt x="31" y="35"/>
                    </a:cubicBezTo>
                    <a:cubicBezTo>
                      <a:pt x="32" y="37"/>
                      <a:pt x="32" y="37"/>
                      <a:pt x="32" y="37"/>
                    </a:cubicBezTo>
                    <a:cubicBezTo>
                      <a:pt x="33" y="38"/>
                      <a:pt x="33" y="38"/>
                      <a:pt x="34" y="39"/>
                    </a:cubicBezTo>
                    <a:cubicBezTo>
                      <a:pt x="34" y="39"/>
                      <a:pt x="34" y="39"/>
                      <a:pt x="34" y="39"/>
                    </a:cubicBezTo>
                    <a:cubicBezTo>
                      <a:pt x="46" y="50"/>
                      <a:pt x="46" y="50"/>
                      <a:pt x="46" y="50"/>
                    </a:cubicBezTo>
                    <a:cubicBezTo>
                      <a:pt x="48" y="51"/>
                      <a:pt x="50" y="51"/>
                      <a:pt x="51" y="49"/>
                    </a:cubicBezTo>
                    <a:cubicBezTo>
                      <a:pt x="53" y="48"/>
                      <a:pt x="53" y="45"/>
                      <a:pt x="51" y="44"/>
                    </a:cubicBezTo>
                    <a:cubicBezTo>
                      <a:pt x="39" y="34"/>
                      <a:pt x="39" y="34"/>
                      <a:pt x="39" y="34"/>
                    </a:cubicBezTo>
                    <a:cubicBezTo>
                      <a:pt x="39" y="34"/>
                      <a:pt x="39" y="33"/>
                      <a:pt x="39" y="33"/>
                    </a:cubicBezTo>
                    <a:cubicBezTo>
                      <a:pt x="31" y="20"/>
                      <a:pt x="31" y="20"/>
                      <a:pt x="31" y="20"/>
                    </a:cubicBezTo>
                    <a:cubicBezTo>
                      <a:pt x="31" y="20"/>
                      <a:pt x="31" y="20"/>
                      <a:pt x="31" y="20"/>
                    </a:cubicBezTo>
                    <a:cubicBezTo>
                      <a:pt x="31" y="19"/>
                      <a:pt x="31" y="19"/>
                      <a:pt x="31" y="19"/>
                    </a:cubicBezTo>
                    <a:cubicBezTo>
                      <a:pt x="31" y="19"/>
                      <a:pt x="31" y="19"/>
                      <a:pt x="31" y="19"/>
                    </a:cubicBezTo>
                    <a:cubicBezTo>
                      <a:pt x="29" y="17"/>
                      <a:pt x="27" y="16"/>
                      <a:pt x="25" y="16"/>
                    </a:cubicBezTo>
                    <a:cubicBezTo>
                      <a:pt x="22" y="15"/>
                      <a:pt x="19" y="16"/>
                      <a:pt x="17" y="17"/>
                    </a:cubicBezTo>
                    <a:cubicBezTo>
                      <a:pt x="7" y="21"/>
                      <a:pt x="7" y="21"/>
                      <a:pt x="7" y="21"/>
                    </a:cubicBezTo>
                    <a:cubicBezTo>
                      <a:pt x="6" y="21"/>
                      <a:pt x="4" y="22"/>
                      <a:pt x="4" y="24"/>
                    </a:cubicBezTo>
                    <a:cubicBezTo>
                      <a:pt x="0" y="39"/>
                      <a:pt x="0" y="39"/>
                      <a:pt x="0" y="39"/>
                    </a:cubicBezTo>
                    <a:cubicBezTo>
                      <a:pt x="0" y="41"/>
                      <a:pt x="1" y="43"/>
                      <a:pt x="3" y="44"/>
                    </a:cubicBezTo>
                    <a:cubicBezTo>
                      <a:pt x="5" y="44"/>
                      <a:pt x="7" y="43"/>
                      <a:pt x="8" y="41"/>
                    </a:cubicBezTo>
                    <a:lnTo>
                      <a:pt x="11" y="28"/>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24" name="Freeform 576"/>
              <p:cNvSpPr>
                <a:spLocks noEditPoints="1"/>
              </p:cNvSpPr>
              <p:nvPr/>
            </p:nvSpPr>
            <p:spPr bwMode="auto">
              <a:xfrm>
                <a:off x="4364" y="2600"/>
                <a:ext cx="135" cy="242"/>
              </a:xfrm>
              <a:custGeom>
                <a:gdLst>
                  <a:gd name="T0" fmla="*/ 39 w 69"/>
                  <a:gd name="T1" fmla="*/ 8 h 124"/>
                  <a:gd name="T2" fmla="*/ 29 w 69"/>
                  <a:gd name="T3" fmla="*/ 0 h 124"/>
                  <a:gd name="T4" fmla="*/ 21 w 69"/>
                  <a:gd name="T5" fmla="*/ 11 h 124"/>
                  <a:gd name="T6" fmla="*/ 31 w 69"/>
                  <a:gd name="T7" fmla="*/ 19 h 124"/>
                  <a:gd name="T8" fmla="*/ 39 w 69"/>
                  <a:gd name="T9" fmla="*/ 8 h 124"/>
                  <a:gd name="T10" fmla="*/ 12 w 69"/>
                  <a:gd name="T11" fmla="*/ 38 h 124"/>
                  <a:gd name="T12" fmla="*/ 15 w 69"/>
                  <a:gd name="T13" fmla="*/ 36 h 124"/>
                  <a:gd name="T14" fmla="*/ 14 w 69"/>
                  <a:gd name="T15" fmla="*/ 57 h 124"/>
                  <a:gd name="T16" fmla="*/ 16 w 69"/>
                  <a:gd name="T17" fmla="*/ 64 h 124"/>
                  <a:gd name="T18" fmla="*/ 10 w 69"/>
                  <a:gd name="T19" fmla="*/ 117 h 124"/>
                  <a:gd name="T20" fmla="*/ 16 w 69"/>
                  <a:gd name="T21" fmla="*/ 124 h 124"/>
                  <a:gd name="T22" fmla="*/ 22 w 69"/>
                  <a:gd name="T23" fmla="*/ 118 h 124"/>
                  <a:gd name="T24" fmla="*/ 28 w 69"/>
                  <a:gd name="T25" fmla="*/ 78 h 124"/>
                  <a:gd name="T26" fmla="*/ 39 w 69"/>
                  <a:gd name="T27" fmla="*/ 91 h 124"/>
                  <a:gd name="T28" fmla="*/ 46 w 69"/>
                  <a:gd name="T29" fmla="*/ 115 h 124"/>
                  <a:gd name="T30" fmla="*/ 52 w 69"/>
                  <a:gd name="T31" fmla="*/ 120 h 124"/>
                  <a:gd name="T32" fmla="*/ 58 w 69"/>
                  <a:gd name="T33" fmla="*/ 113 h 124"/>
                  <a:gd name="T34" fmla="*/ 50 w 69"/>
                  <a:gd name="T35" fmla="*/ 88 h 124"/>
                  <a:gd name="T36" fmla="*/ 49 w 69"/>
                  <a:gd name="T37" fmla="*/ 84 h 124"/>
                  <a:gd name="T38" fmla="*/ 49 w 69"/>
                  <a:gd name="T39" fmla="*/ 84 h 124"/>
                  <a:gd name="T40" fmla="*/ 49 w 69"/>
                  <a:gd name="T41" fmla="*/ 84 h 124"/>
                  <a:gd name="T42" fmla="*/ 37 w 69"/>
                  <a:gd name="T43" fmla="*/ 63 h 124"/>
                  <a:gd name="T44" fmla="*/ 38 w 69"/>
                  <a:gd name="T45" fmla="*/ 59 h 124"/>
                  <a:gd name="T46" fmla="*/ 39 w 69"/>
                  <a:gd name="T47" fmla="*/ 43 h 124"/>
                  <a:gd name="T48" fmla="*/ 41 w 69"/>
                  <a:gd name="T49" fmla="*/ 47 h 124"/>
                  <a:gd name="T50" fmla="*/ 43 w 69"/>
                  <a:gd name="T51" fmla="*/ 48 h 124"/>
                  <a:gd name="T52" fmla="*/ 44 w 69"/>
                  <a:gd name="T53" fmla="*/ 49 h 124"/>
                  <a:gd name="T54" fmla="*/ 60 w 69"/>
                  <a:gd name="T55" fmla="*/ 60 h 124"/>
                  <a:gd name="T56" fmla="*/ 67 w 69"/>
                  <a:gd name="T57" fmla="*/ 59 h 124"/>
                  <a:gd name="T58" fmla="*/ 66 w 69"/>
                  <a:gd name="T59" fmla="*/ 52 h 124"/>
                  <a:gd name="T60" fmla="*/ 49 w 69"/>
                  <a:gd name="T61" fmla="*/ 41 h 124"/>
                  <a:gd name="T62" fmla="*/ 49 w 69"/>
                  <a:gd name="T63" fmla="*/ 41 h 124"/>
                  <a:gd name="T64" fmla="*/ 37 w 69"/>
                  <a:gd name="T65" fmla="*/ 25 h 124"/>
                  <a:gd name="T66" fmla="*/ 36 w 69"/>
                  <a:gd name="T67" fmla="*/ 24 h 124"/>
                  <a:gd name="T68" fmla="*/ 36 w 69"/>
                  <a:gd name="T69" fmla="*/ 24 h 124"/>
                  <a:gd name="T70" fmla="*/ 36 w 69"/>
                  <a:gd name="T71" fmla="*/ 24 h 124"/>
                  <a:gd name="T72" fmla="*/ 28 w 69"/>
                  <a:gd name="T73" fmla="*/ 20 h 124"/>
                  <a:gd name="T74" fmla="*/ 18 w 69"/>
                  <a:gd name="T75" fmla="*/ 24 h 124"/>
                  <a:gd name="T76" fmla="*/ 7 w 69"/>
                  <a:gd name="T77" fmla="*/ 30 h 124"/>
                  <a:gd name="T78" fmla="*/ 3 w 69"/>
                  <a:gd name="T79" fmla="*/ 34 h 124"/>
                  <a:gd name="T80" fmla="*/ 1 w 69"/>
                  <a:gd name="T81" fmla="*/ 54 h 124"/>
                  <a:gd name="T82" fmla="*/ 5 w 69"/>
                  <a:gd name="T83" fmla="*/ 59 h 124"/>
                  <a:gd name="T84" fmla="*/ 10 w 69"/>
                  <a:gd name="T85" fmla="*/ 55 h 124"/>
                  <a:gd name="T86" fmla="*/ 12 w 69"/>
                  <a:gd name="T87" fmla="*/ 38 h 1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69" h="124">
                    <a:moveTo>
                      <a:pt x="39" y="8"/>
                    </a:moveTo>
                    <a:cubicBezTo>
                      <a:pt x="39" y="3"/>
                      <a:pt x="34" y="0"/>
                      <a:pt x="29" y="0"/>
                    </a:cubicBezTo>
                    <a:cubicBezTo>
                      <a:pt x="24" y="1"/>
                      <a:pt x="20" y="5"/>
                      <a:pt x="21" y="11"/>
                    </a:cubicBezTo>
                    <a:cubicBezTo>
                      <a:pt x="21" y="16"/>
                      <a:pt x="26" y="19"/>
                      <a:pt x="31" y="19"/>
                    </a:cubicBezTo>
                    <a:cubicBezTo>
                      <a:pt x="36" y="18"/>
                      <a:pt x="40" y="14"/>
                      <a:pt x="39" y="8"/>
                    </a:cubicBezTo>
                    <a:close/>
                    <a:moveTo>
                      <a:pt x="12" y="38"/>
                    </a:moveTo>
                    <a:cubicBezTo>
                      <a:pt x="15" y="36"/>
                      <a:pt x="15" y="36"/>
                      <a:pt x="15" y="36"/>
                    </a:cubicBezTo>
                    <a:cubicBezTo>
                      <a:pt x="14" y="57"/>
                      <a:pt x="14" y="57"/>
                      <a:pt x="14" y="57"/>
                    </a:cubicBezTo>
                    <a:cubicBezTo>
                      <a:pt x="14" y="59"/>
                      <a:pt x="15" y="62"/>
                      <a:pt x="16" y="64"/>
                    </a:cubicBezTo>
                    <a:cubicBezTo>
                      <a:pt x="10" y="117"/>
                      <a:pt x="10" y="117"/>
                      <a:pt x="10" y="117"/>
                    </a:cubicBezTo>
                    <a:cubicBezTo>
                      <a:pt x="10" y="120"/>
                      <a:pt x="12" y="123"/>
                      <a:pt x="16" y="124"/>
                    </a:cubicBezTo>
                    <a:cubicBezTo>
                      <a:pt x="19" y="124"/>
                      <a:pt x="22" y="121"/>
                      <a:pt x="22" y="118"/>
                    </a:cubicBezTo>
                    <a:cubicBezTo>
                      <a:pt x="28" y="78"/>
                      <a:pt x="28" y="78"/>
                      <a:pt x="28" y="78"/>
                    </a:cubicBezTo>
                    <a:cubicBezTo>
                      <a:pt x="39" y="91"/>
                      <a:pt x="39" y="91"/>
                      <a:pt x="39" y="91"/>
                    </a:cubicBezTo>
                    <a:cubicBezTo>
                      <a:pt x="46" y="115"/>
                      <a:pt x="46" y="115"/>
                      <a:pt x="46" y="115"/>
                    </a:cubicBezTo>
                    <a:cubicBezTo>
                      <a:pt x="46" y="118"/>
                      <a:pt x="49" y="121"/>
                      <a:pt x="52" y="120"/>
                    </a:cubicBezTo>
                    <a:cubicBezTo>
                      <a:pt x="56" y="120"/>
                      <a:pt x="58" y="117"/>
                      <a:pt x="58" y="113"/>
                    </a:cubicBezTo>
                    <a:cubicBezTo>
                      <a:pt x="50" y="88"/>
                      <a:pt x="50" y="88"/>
                      <a:pt x="50" y="88"/>
                    </a:cubicBezTo>
                    <a:cubicBezTo>
                      <a:pt x="50" y="86"/>
                      <a:pt x="50" y="85"/>
                      <a:pt x="49" y="84"/>
                    </a:cubicBezTo>
                    <a:cubicBezTo>
                      <a:pt x="49" y="84"/>
                      <a:pt x="49" y="84"/>
                      <a:pt x="49" y="84"/>
                    </a:cubicBezTo>
                    <a:cubicBezTo>
                      <a:pt x="49" y="84"/>
                      <a:pt x="49" y="84"/>
                      <a:pt x="49" y="84"/>
                    </a:cubicBezTo>
                    <a:cubicBezTo>
                      <a:pt x="37" y="63"/>
                      <a:pt x="37" y="63"/>
                      <a:pt x="37" y="63"/>
                    </a:cubicBezTo>
                    <a:cubicBezTo>
                      <a:pt x="38" y="62"/>
                      <a:pt x="38" y="60"/>
                      <a:pt x="38" y="59"/>
                    </a:cubicBezTo>
                    <a:cubicBezTo>
                      <a:pt x="39" y="43"/>
                      <a:pt x="39" y="43"/>
                      <a:pt x="39" y="43"/>
                    </a:cubicBezTo>
                    <a:cubicBezTo>
                      <a:pt x="41" y="47"/>
                      <a:pt x="41" y="47"/>
                      <a:pt x="41" y="47"/>
                    </a:cubicBezTo>
                    <a:cubicBezTo>
                      <a:pt x="42" y="47"/>
                      <a:pt x="42" y="48"/>
                      <a:pt x="43" y="48"/>
                    </a:cubicBezTo>
                    <a:cubicBezTo>
                      <a:pt x="43" y="48"/>
                      <a:pt x="43" y="49"/>
                      <a:pt x="44" y="49"/>
                    </a:cubicBezTo>
                    <a:cubicBezTo>
                      <a:pt x="60" y="60"/>
                      <a:pt x="60" y="60"/>
                      <a:pt x="60" y="60"/>
                    </a:cubicBezTo>
                    <a:cubicBezTo>
                      <a:pt x="63" y="61"/>
                      <a:pt x="66" y="61"/>
                      <a:pt x="67" y="59"/>
                    </a:cubicBezTo>
                    <a:cubicBezTo>
                      <a:pt x="69" y="56"/>
                      <a:pt x="68" y="53"/>
                      <a:pt x="66" y="52"/>
                    </a:cubicBezTo>
                    <a:cubicBezTo>
                      <a:pt x="49" y="41"/>
                      <a:pt x="49" y="41"/>
                      <a:pt x="49" y="41"/>
                    </a:cubicBezTo>
                    <a:cubicBezTo>
                      <a:pt x="49" y="41"/>
                      <a:pt x="49" y="41"/>
                      <a:pt x="49" y="41"/>
                    </a:cubicBezTo>
                    <a:cubicBezTo>
                      <a:pt x="37" y="25"/>
                      <a:pt x="37" y="25"/>
                      <a:pt x="37" y="25"/>
                    </a:cubicBezTo>
                    <a:cubicBezTo>
                      <a:pt x="36" y="25"/>
                      <a:pt x="36" y="24"/>
                      <a:pt x="36" y="24"/>
                    </a:cubicBezTo>
                    <a:cubicBezTo>
                      <a:pt x="36" y="24"/>
                      <a:pt x="36" y="24"/>
                      <a:pt x="36" y="24"/>
                    </a:cubicBezTo>
                    <a:cubicBezTo>
                      <a:pt x="36" y="24"/>
                      <a:pt x="36" y="24"/>
                      <a:pt x="36" y="24"/>
                    </a:cubicBezTo>
                    <a:cubicBezTo>
                      <a:pt x="34" y="22"/>
                      <a:pt x="31" y="21"/>
                      <a:pt x="28" y="20"/>
                    </a:cubicBezTo>
                    <a:cubicBezTo>
                      <a:pt x="24" y="20"/>
                      <a:pt x="21" y="21"/>
                      <a:pt x="18" y="24"/>
                    </a:cubicBezTo>
                    <a:cubicBezTo>
                      <a:pt x="7" y="30"/>
                      <a:pt x="7" y="30"/>
                      <a:pt x="7" y="30"/>
                    </a:cubicBezTo>
                    <a:cubicBezTo>
                      <a:pt x="5" y="30"/>
                      <a:pt x="3" y="32"/>
                      <a:pt x="3" y="34"/>
                    </a:cubicBezTo>
                    <a:cubicBezTo>
                      <a:pt x="1" y="54"/>
                      <a:pt x="1" y="54"/>
                      <a:pt x="1" y="54"/>
                    </a:cubicBezTo>
                    <a:cubicBezTo>
                      <a:pt x="0" y="57"/>
                      <a:pt x="2" y="59"/>
                      <a:pt x="5" y="59"/>
                    </a:cubicBezTo>
                    <a:cubicBezTo>
                      <a:pt x="8" y="59"/>
                      <a:pt x="10" y="58"/>
                      <a:pt x="10" y="55"/>
                    </a:cubicBezTo>
                    <a:lnTo>
                      <a:pt x="12" y="38"/>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25" name="Freeform 577"/>
              <p:cNvSpPr/>
              <p:nvPr/>
            </p:nvSpPr>
            <p:spPr bwMode="auto">
              <a:xfrm>
                <a:off x="4620" y="2688"/>
                <a:ext cx="94" cy="68"/>
              </a:xfrm>
              <a:custGeom>
                <a:gdLst>
                  <a:gd name="T0" fmla="*/ 28 w 48"/>
                  <a:gd name="T1" fmla="*/ 5 h 35"/>
                  <a:gd name="T2" fmla="*/ 45 w 48"/>
                  <a:gd name="T3" fmla="*/ 26 h 35"/>
                  <a:gd name="T4" fmla="*/ 41 w 48"/>
                  <a:gd name="T5" fmla="*/ 34 h 35"/>
                  <a:gd name="T6" fmla="*/ 7 w 48"/>
                  <a:gd name="T7" fmla="*/ 35 h 35"/>
                  <a:gd name="T8" fmla="*/ 2 w 48"/>
                  <a:gd name="T9" fmla="*/ 27 h 35"/>
                  <a:gd name="T10" fmla="*/ 19 w 48"/>
                  <a:gd name="T11" fmla="*/ 5 h 35"/>
                  <a:gd name="T12" fmla="*/ 28 w 48"/>
                  <a:gd name="T13" fmla="*/ 5 h 35"/>
                </a:gdLst>
                <a:cxnLst>
                  <a:cxn ang="0">
                    <a:pos x="T0" y="T1"/>
                  </a:cxn>
                  <a:cxn ang="0">
                    <a:pos x="T2" y="T3"/>
                  </a:cxn>
                  <a:cxn ang="0">
                    <a:pos x="T4" y="T5"/>
                  </a:cxn>
                  <a:cxn ang="0">
                    <a:pos x="T6" y="T7"/>
                  </a:cxn>
                  <a:cxn ang="0">
                    <a:pos x="T8" y="T9"/>
                  </a:cxn>
                  <a:cxn ang="0">
                    <a:pos x="T10" y="T11"/>
                  </a:cxn>
                  <a:cxn ang="0">
                    <a:pos x="T12" y="T13"/>
                  </a:cxn>
                </a:cxnLst>
                <a:rect l="0" t="0" r="r" b="b"/>
                <a:pathLst>
                  <a:path w="48" h="35">
                    <a:moveTo>
                      <a:pt x="28" y="5"/>
                    </a:moveTo>
                    <a:cubicBezTo>
                      <a:pt x="45" y="26"/>
                      <a:pt x="45" y="26"/>
                      <a:pt x="45" y="26"/>
                    </a:cubicBezTo>
                    <a:cubicBezTo>
                      <a:pt x="48" y="30"/>
                      <a:pt x="46" y="34"/>
                      <a:pt x="41" y="34"/>
                    </a:cubicBezTo>
                    <a:cubicBezTo>
                      <a:pt x="7" y="35"/>
                      <a:pt x="7" y="35"/>
                      <a:pt x="7" y="35"/>
                    </a:cubicBezTo>
                    <a:cubicBezTo>
                      <a:pt x="2" y="35"/>
                      <a:pt x="0" y="31"/>
                      <a:pt x="2" y="27"/>
                    </a:cubicBezTo>
                    <a:cubicBezTo>
                      <a:pt x="19" y="5"/>
                      <a:pt x="19" y="5"/>
                      <a:pt x="19" y="5"/>
                    </a:cubicBezTo>
                    <a:cubicBezTo>
                      <a:pt x="21" y="0"/>
                      <a:pt x="25" y="0"/>
                      <a:pt x="28" y="5"/>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26" name="Freeform 578"/>
              <p:cNvSpPr/>
              <p:nvPr/>
            </p:nvSpPr>
            <p:spPr bwMode="auto">
              <a:xfrm>
                <a:off x="4620" y="2786"/>
                <a:ext cx="94" cy="68"/>
              </a:xfrm>
              <a:custGeom>
                <a:gdLst>
                  <a:gd name="T0" fmla="*/ 20 w 48"/>
                  <a:gd name="T1" fmla="*/ 31 h 35"/>
                  <a:gd name="T2" fmla="*/ 3 w 48"/>
                  <a:gd name="T3" fmla="*/ 10 h 35"/>
                  <a:gd name="T4" fmla="*/ 7 w 48"/>
                  <a:gd name="T5" fmla="*/ 1 h 35"/>
                  <a:gd name="T6" fmla="*/ 40 w 48"/>
                  <a:gd name="T7" fmla="*/ 1 h 35"/>
                  <a:gd name="T8" fmla="*/ 45 w 48"/>
                  <a:gd name="T9" fmla="*/ 9 h 35"/>
                  <a:gd name="T10" fmla="*/ 29 w 48"/>
                  <a:gd name="T11" fmla="*/ 31 h 35"/>
                  <a:gd name="T12" fmla="*/ 20 w 48"/>
                  <a:gd name="T13" fmla="*/ 31 h 35"/>
                </a:gdLst>
                <a:cxnLst>
                  <a:cxn ang="0">
                    <a:pos x="T0" y="T1"/>
                  </a:cxn>
                  <a:cxn ang="0">
                    <a:pos x="T2" y="T3"/>
                  </a:cxn>
                  <a:cxn ang="0">
                    <a:pos x="T4" y="T5"/>
                  </a:cxn>
                  <a:cxn ang="0">
                    <a:pos x="T6" y="T7"/>
                  </a:cxn>
                  <a:cxn ang="0">
                    <a:pos x="T8" y="T9"/>
                  </a:cxn>
                  <a:cxn ang="0">
                    <a:pos x="T10" y="T11"/>
                  </a:cxn>
                  <a:cxn ang="0">
                    <a:pos x="T12" y="T13"/>
                  </a:cxn>
                </a:cxnLst>
                <a:rect l="0" t="0" r="r" b="b"/>
                <a:pathLst>
                  <a:path w="48" h="35">
                    <a:moveTo>
                      <a:pt x="20" y="31"/>
                    </a:moveTo>
                    <a:cubicBezTo>
                      <a:pt x="3" y="10"/>
                      <a:pt x="3" y="10"/>
                      <a:pt x="3" y="10"/>
                    </a:cubicBezTo>
                    <a:cubicBezTo>
                      <a:pt x="0" y="5"/>
                      <a:pt x="2" y="1"/>
                      <a:pt x="7" y="1"/>
                    </a:cubicBezTo>
                    <a:cubicBezTo>
                      <a:pt x="40" y="1"/>
                      <a:pt x="40" y="1"/>
                      <a:pt x="40" y="1"/>
                    </a:cubicBezTo>
                    <a:cubicBezTo>
                      <a:pt x="46" y="0"/>
                      <a:pt x="48" y="4"/>
                      <a:pt x="45" y="9"/>
                    </a:cubicBezTo>
                    <a:cubicBezTo>
                      <a:pt x="29" y="31"/>
                      <a:pt x="29" y="31"/>
                      <a:pt x="29" y="31"/>
                    </a:cubicBezTo>
                    <a:cubicBezTo>
                      <a:pt x="27" y="35"/>
                      <a:pt x="22" y="35"/>
                      <a:pt x="20" y="3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27" name="Freeform 579"/>
              <p:cNvSpPr/>
              <p:nvPr/>
            </p:nvSpPr>
            <p:spPr bwMode="auto">
              <a:xfrm>
                <a:off x="4425" y="2113"/>
                <a:ext cx="86" cy="125"/>
              </a:xfrm>
              <a:custGeom>
                <a:gdLst>
                  <a:gd name="T0" fmla="*/ 38 w 44"/>
                  <a:gd name="T1" fmla="*/ 0 h 64"/>
                  <a:gd name="T2" fmla="*/ 5 w 44"/>
                  <a:gd name="T3" fmla="*/ 0 h 64"/>
                  <a:gd name="T4" fmla="*/ 0 w 44"/>
                  <a:gd name="T5" fmla="*/ 5 h 64"/>
                  <a:gd name="T6" fmla="*/ 0 w 44"/>
                  <a:gd name="T7" fmla="*/ 16 h 64"/>
                  <a:gd name="T8" fmla="*/ 5 w 44"/>
                  <a:gd name="T9" fmla="*/ 21 h 64"/>
                  <a:gd name="T10" fmla="*/ 17 w 44"/>
                  <a:gd name="T11" fmla="*/ 22 h 64"/>
                  <a:gd name="T12" fmla="*/ 17 w 44"/>
                  <a:gd name="T13" fmla="*/ 59 h 64"/>
                  <a:gd name="T14" fmla="*/ 21 w 44"/>
                  <a:gd name="T15" fmla="*/ 64 h 64"/>
                  <a:gd name="T16" fmla="*/ 22 w 44"/>
                  <a:gd name="T17" fmla="*/ 64 h 64"/>
                  <a:gd name="T18" fmla="*/ 26 w 44"/>
                  <a:gd name="T19" fmla="*/ 59 h 64"/>
                  <a:gd name="T20" fmla="*/ 27 w 44"/>
                  <a:gd name="T21" fmla="*/ 22 h 64"/>
                  <a:gd name="T22" fmla="*/ 38 w 44"/>
                  <a:gd name="T23" fmla="*/ 22 h 64"/>
                  <a:gd name="T24" fmla="*/ 44 w 44"/>
                  <a:gd name="T25" fmla="*/ 16 h 64"/>
                  <a:gd name="T26" fmla="*/ 44 w 44"/>
                  <a:gd name="T27" fmla="*/ 6 h 64"/>
                  <a:gd name="T28" fmla="*/ 38 w 44"/>
                  <a:gd name="T29" fmla="*/ 0 h 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4" h="64">
                    <a:moveTo>
                      <a:pt x="38" y="0"/>
                    </a:moveTo>
                    <a:cubicBezTo>
                      <a:pt x="5" y="0"/>
                      <a:pt x="5" y="0"/>
                      <a:pt x="5" y="0"/>
                    </a:cubicBezTo>
                    <a:cubicBezTo>
                      <a:pt x="2" y="0"/>
                      <a:pt x="0" y="2"/>
                      <a:pt x="0" y="5"/>
                    </a:cubicBezTo>
                    <a:cubicBezTo>
                      <a:pt x="0" y="16"/>
                      <a:pt x="0" y="16"/>
                      <a:pt x="0" y="16"/>
                    </a:cubicBezTo>
                    <a:cubicBezTo>
                      <a:pt x="0" y="19"/>
                      <a:pt x="2" y="21"/>
                      <a:pt x="5" y="21"/>
                    </a:cubicBezTo>
                    <a:cubicBezTo>
                      <a:pt x="17" y="22"/>
                      <a:pt x="17" y="22"/>
                      <a:pt x="17" y="22"/>
                    </a:cubicBezTo>
                    <a:cubicBezTo>
                      <a:pt x="17" y="59"/>
                      <a:pt x="17" y="59"/>
                      <a:pt x="17" y="59"/>
                    </a:cubicBezTo>
                    <a:cubicBezTo>
                      <a:pt x="17" y="62"/>
                      <a:pt x="18" y="64"/>
                      <a:pt x="21" y="64"/>
                    </a:cubicBezTo>
                    <a:cubicBezTo>
                      <a:pt x="22" y="64"/>
                      <a:pt x="22" y="64"/>
                      <a:pt x="22" y="64"/>
                    </a:cubicBezTo>
                    <a:cubicBezTo>
                      <a:pt x="25" y="64"/>
                      <a:pt x="26" y="62"/>
                      <a:pt x="26" y="59"/>
                    </a:cubicBezTo>
                    <a:cubicBezTo>
                      <a:pt x="27" y="22"/>
                      <a:pt x="27" y="22"/>
                      <a:pt x="27" y="22"/>
                    </a:cubicBezTo>
                    <a:cubicBezTo>
                      <a:pt x="38" y="22"/>
                      <a:pt x="38" y="22"/>
                      <a:pt x="38" y="22"/>
                    </a:cubicBezTo>
                    <a:cubicBezTo>
                      <a:pt x="41" y="22"/>
                      <a:pt x="44" y="19"/>
                      <a:pt x="44" y="16"/>
                    </a:cubicBezTo>
                    <a:cubicBezTo>
                      <a:pt x="44" y="6"/>
                      <a:pt x="44" y="6"/>
                      <a:pt x="44" y="6"/>
                    </a:cubicBezTo>
                    <a:cubicBezTo>
                      <a:pt x="44" y="3"/>
                      <a:pt x="41" y="0"/>
                      <a:pt x="38"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28" name="Freeform 580"/>
              <p:cNvSpPr/>
              <p:nvPr/>
            </p:nvSpPr>
            <p:spPr bwMode="auto">
              <a:xfrm>
                <a:off x="4509" y="2723"/>
                <a:ext cx="86" cy="125"/>
              </a:xfrm>
              <a:custGeom>
                <a:gdLst>
                  <a:gd name="T0" fmla="*/ 38 w 44"/>
                  <a:gd name="T1" fmla="*/ 0 h 64"/>
                  <a:gd name="T2" fmla="*/ 6 w 44"/>
                  <a:gd name="T3" fmla="*/ 0 h 64"/>
                  <a:gd name="T4" fmla="*/ 0 w 44"/>
                  <a:gd name="T5" fmla="*/ 6 h 64"/>
                  <a:gd name="T6" fmla="*/ 0 w 44"/>
                  <a:gd name="T7" fmla="*/ 16 h 64"/>
                  <a:gd name="T8" fmla="*/ 6 w 44"/>
                  <a:gd name="T9" fmla="*/ 22 h 64"/>
                  <a:gd name="T10" fmla="*/ 17 w 44"/>
                  <a:gd name="T11" fmla="*/ 22 h 64"/>
                  <a:gd name="T12" fmla="*/ 17 w 44"/>
                  <a:gd name="T13" fmla="*/ 60 h 64"/>
                  <a:gd name="T14" fmla="*/ 21 w 44"/>
                  <a:gd name="T15" fmla="*/ 64 h 64"/>
                  <a:gd name="T16" fmla="*/ 23 w 44"/>
                  <a:gd name="T17" fmla="*/ 64 h 64"/>
                  <a:gd name="T18" fmla="*/ 27 w 44"/>
                  <a:gd name="T19" fmla="*/ 60 h 64"/>
                  <a:gd name="T20" fmla="*/ 27 w 44"/>
                  <a:gd name="T21" fmla="*/ 22 h 64"/>
                  <a:gd name="T22" fmla="*/ 38 w 44"/>
                  <a:gd name="T23" fmla="*/ 22 h 64"/>
                  <a:gd name="T24" fmla="*/ 44 w 44"/>
                  <a:gd name="T25" fmla="*/ 16 h 64"/>
                  <a:gd name="T26" fmla="*/ 44 w 44"/>
                  <a:gd name="T27" fmla="*/ 6 h 64"/>
                  <a:gd name="T28" fmla="*/ 38 w 44"/>
                  <a:gd name="T29" fmla="*/ 0 h 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4" h="64">
                    <a:moveTo>
                      <a:pt x="38" y="0"/>
                    </a:moveTo>
                    <a:cubicBezTo>
                      <a:pt x="6" y="0"/>
                      <a:pt x="6" y="0"/>
                      <a:pt x="6" y="0"/>
                    </a:cubicBezTo>
                    <a:cubicBezTo>
                      <a:pt x="3" y="0"/>
                      <a:pt x="0" y="3"/>
                      <a:pt x="0" y="6"/>
                    </a:cubicBezTo>
                    <a:cubicBezTo>
                      <a:pt x="0" y="16"/>
                      <a:pt x="0" y="16"/>
                      <a:pt x="0" y="16"/>
                    </a:cubicBezTo>
                    <a:cubicBezTo>
                      <a:pt x="0" y="19"/>
                      <a:pt x="3" y="22"/>
                      <a:pt x="6" y="22"/>
                    </a:cubicBezTo>
                    <a:cubicBezTo>
                      <a:pt x="17" y="22"/>
                      <a:pt x="17" y="22"/>
                      <a:pt x="17" y="22"/>
                    </a:cubicBezTo>
                    <a:cubicBezTo>
                      <a:pt x="17" y="60"/>
                      <a:pt x="17" y="60"/>
                      <a:pt x="17" y="60"/>
                    </a:cubicBezTo>
                    <a:cubicBezTo>
                      <a:pt x="17" y="62"/>
                      <a:pt x="19" y="64"/>
                      <a:pt x="21" y="64"/>
                    </a:cubicBezTo>
                    <a:cubicBezTo>
                      <a:pt x="23" y="64"/>
                      <a:pt x="23" y="64"/>
                      <a:pt x="23" y="64"/>
                    </a:cubicBezTo>
                    <a:cubicBezTo>
                      <a:pt x="25" y="64"/>
                      <a:pt x="27" y="62"/>
                      <a:pt x="27" y="60"/>
                    </a:cubicBezTo>
                    <a:cubicBezTo>
                      <a:pt x="27" y="22"/>
                      <a:pt x="27" y="22"/>
                      <a:pt x="27" y="22"/>
                    </a:cubicBezTo>
                    <a:cubicBezTo>
                      <a:pt x="38" y="22"/>
                      <a:pt x="38" y="22"/>
                      <a:pt x="38" y="22"/>
                    </a:cubicBezTo>
                    <a:cubicBezTo>
                      <a:pt x="41" y="22"/>
                      <a:pt x="44" y="20"/>
                      <a:pt x="44" y="16"/>
                    </a:cubicBezTo>
                    <a:cubicBezTo>
                      <a:pt x="44" y="6"/>
                      <a:pt x="44" y="6"/>
                      <a:pt x="44" y="6"/>
                    </a:cubicBezTo>
                    <a:cubicBezTo>
                      <a:pt x="44" y="3"/>
                      <a:pt x="42" y="0"/>
                      <a:pt x="38"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29" name="Freeform 581"/>
              <p:cNvSpPr/>
              <p:nvPr/>
            </p:nvSpPr>
            <p:spPr bwMode="auto">
              <a:xfrm>
                <a:off x="4587" y="3222"/>
                <a:ext cx="86" cy="125"/>
              </a:xfrm>
              <a:custGeom>
                <a:gdLst>
                  <a:gd name="T0" fmla="*/ 39 w 44"/>
                  <a:gd name="T1" fmla="*/ 0 h 64"/>
                  <a:gd name="T2" fmla="*/ 6 w 44"/>
                  <a:gd name="T3" fmla="*/ 0 h 64"/>
                  <a:gd name="T4" fmla="*/ 0 w 44"/>
                  <a:gd name="T5" fmla="*/ 6 h 64"/>
                  <a:gd name="T6" fmla="*/ 0 w 44"/>
                  <a:gd name="T7" fmla="*/ 16 h 64"/>
                  <a:gd name="T8" fmla="*/ 6 w 44"/>
                  <a:gd name="T9" fmla="*/ 22 h 64"/>
                  <a:gd name="T10" fmla="*/ 17 w 44"/>
                  <a:gd name="T11" fmla="*/ 22 h 64"/>
                  <a:gd name="T12" fmla="*/ 17 w 44"/>
                  <a:gd name="T13" fmla="*/ 60 h 64"/>
                  <a:gd name="T14" fmla="*/ 21 w 44"/>
                  <a:gd name="T15" fmla="*/ 64 h 64"/>
                  <a:gd name="T16" fmla="*/ 23 w 44"/>
                  <a:gd name="T17" fmla="*/ 64 h 64"/>
                  <a:gd name="T18" fmla="*/ 27 w 44"/>
                  <a:gd name="T19" fmla="*/ 60 h 64"/>
                  <a:gd name="T20" fmla="*/ 27 w 44"/>
                  <a:gd name="T21" fmla="*/ 22 h 64"/>
                  <a:gd name="T22" fmla="*/ 39 w 44"/>
                  <a:gd name="T23" fmla="*/ 22 h 64"/>
                  <a:gd name="T24" fmla="*/ 44 w 44"/>
                  <a:gd name="T25" fmla="*/ 16 h 64"/>
                  <a:gd name="T26" fmla="*/ 44 w 44"/>
                  <a:gd name="T27" fmla="*/ 6 h 64"/>
                  <a:gd name="T28" fmla="*/ 39 w 44"/>
                  <a:gd name="T29" fmla="*/ 0 h 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4" h="64">
                    <a:moveTo>
                      <a:pt x="39" y="0"/>
                    </a:moveTo>
                    <a:cubicBezTo>
                      <a:pt x="6" y="0"/>
                      <a:pt x="6" y="0"/>
                      <a:pt x="6" y="0"/>
                    </a:cubicBezTo>
                    <a:cubicBezTo>
                      <a:pt x="3" y="0"/>
                      <a:pt x="0" y="3"/>
                      <a:pt x="0" y="6"/>
                    </a:cubicBezTo>
                    <a:cubicBezTo>
                      <a:pt x="0" y="16"/>
                      <a:pt x="0" y="16"/>
                      <a:pt x="0" y="16"/>
                    </a:cubicBezTo>
                    <a:cubicBezTo>
                      <a:pt x="0" y="19"/>
                      <a:pt x="3" y="22"/>
                      <a:pt x="6" y="22"/>
                    </a:cubicBezTo>
                    <a:cubicBezTo>
                      <a:pt x="17" y="22"/>
                      <a:pt x="17" y="22"/>
                      <a:pt x="17" y="22"/>
                    </a:cubicBezTo>
                    <a:cubicBezTo>
                      <a:pt x="17" y="60"/>
                      <a:pt x="17" y="60"/>
                      <a:pt x="17" y="60"/>
                    </a:cubicBezTo>
                    <a:cubicBezTo>
                      <a:pt x="17" y="62"/>
                      <a:pt x="19" y="64"/>
                      <a:pt x="21" y="64"/>
                    </a:cubicBezTo>
                    <a:cubicBezTo>
                      <a:pt x="23" y="64"/>
                      <a:pt x="23" y="64"/>
                      <a:pt x="23" y="64"/>
                    </a:cubicBezTo>
                    <a:cubicBezTo>
                      <a:pt x="25" y="64"/>
                      <a:pt x="27" y="62"/>
                      <a:pt x="27" y="60"/>
                    </a:cubicBezTo>
                    <a:cubicBezTo>
                      <a:pt x="27" y="22"/>
                      <a:pt x="27" y="22"/>
                      <a:pt x="27" y="22"/>
                    </a:cubicBezTo>
                    <a:cubicBezTo>
                      <a:pt x="39" y="22"/>
                      <a:pt x="39" y="22"/>
                      <a:pt x="39" y="22"/>
                    </a:cubicBezTo>
                    <a:cubicBezTo>
                      <a:pt x="42" y="22"/>
                      <a:pt x="44" y="19"/>
                      <a:pt x="44" y="16"/>
                    </a:cubicBezTo>
                    <a:cubicBezTo>
                      <a:pt x="44" y="6"/>
                      <a:pt x="44" y="6"/>
                      <a:pt x="44" y="6"/>
                    </a:cubicBezTo>
                    <a:cubicBezTo>
                      <a:pt x="44" y="3"/>
                      <a:pt x="42" y="0"/>
                      <a:pt x="39"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30" name="Freeform 582"/>
              <p:cNvSpPr>
                <a:spLocks noEditPoints="1"/>
              </p:cNvSpPr>
              <p:nvPr/>
            </p:nvSpPr>
            <p:spPr bwMode="auto">
              <a:xfrm>
                <a:off x="4202" y="1593"/>
                <a:ext cx="273" cy="264"/>
              </a:xfrm>
              <a:custGeom>
                <a:gdLst>
                  <a:gd name="T0" fmla="*/ 133 w 140"/>
                  <a:gd name="T1" fmla="*/ 55 h 135"/>
                  <a:gd name="T2" fmla="*/ 129 w 140"/>
                  <a:gd name="T3" fmla="*/ 52 h 135"/>
                  <a:gd name="T4" fmla="*/ 129 w 140"/>
                  <a:gd name="T5" fmla="*/ 9 h 135"/>
                  <a:gd name="T6" fmla="*/ 122 w 140"/>
                  <a:gd name="T7" fmla="*/ 2 h 135"/>
                  <a:gd name="T8" fmla="*/ 101 w 140"/>
                  <a:gd name="T9" fmla="*/ 2 h 135"/>
                  <a:gd name="T10" fmla="*/ 94 w 140"/>
                  <a:gd name="T11" fmla="*/ 9 h 135"/>
                  <a:gd name="T12" fmla="*/ 94 w 140"/>
                  <a:gd name="T13" fmla="*/ 18 h 135"/>
                  <a:gd name="T14" fmla="*/ 83 w 140"/>
                  <a:gd name="T15" fmla="*/ 7 h 135"/>
                  <a:gd name="T16" fmla="*/ 57 w 140"/>
                  <a:gd name="T17" fmla="*/ 7 h 135"/>
                  <a:gd name="T18" fmla="*/ 7 w 140"/>
                  <a:gd name="T19" fmla="*/ 55 h 135"/>
                  <a:gd name="T20" fmla="*/ 11 w 140"/>
                  <a:gd name="T21" fmla="*/ 67 h 135"/>
                  <a:gd name="T22" fmla="*/ 11 w 140"/>
                  <a:gd name="T23" fmla="*/ 129 h 135"/>
                  <a:gd name="T24" fmla="*/ 16 w 140"/>
                  <a:gd name="T25" fmla="*/ 135 h 135"/>
                  <a:gd name="T26" fmla="*/ 124 w 140"/>
                  <a:gd name="T27" fmla="*/ 135 h 135"/>
                  <a:gd name="T28" fmla="*/ 129 w 140"/>
                  <a:gd name="T29" fmla="*/ 129 h 135"/>
                  <a:gd name="T30" fmla="*/ 129 w 140"/>
                  <a:gd name="T31" fmla="*/ 67 h 135"/>
                  <a:gd name="T32" fmla="*/ 133 w 140"/>
                  <a:gd name="T33" fmla="*/ 55 h 135"/>
                  <a:gd name="T34" fmla="*/ 60 w 140"/>
                  <a:gd name="T35" fmla="*/ 124 h 135"/>
                  <a:gd name="T36" fmla="*/ 25 w 140"/>
                  <a:gd name="T37" fmla="*/ 124 h 135"/>
                  <a:gd name="T38" fmla="*/ 25 w 140"/>
                  <a:gd name="T39" fmla="*/ 84 h 135"/>
                  <a:gd name="T40" fmla="*/ 32 w 140"/>
                  <a:gd name="T41" fmla="*/ 77 h 135"/>
                  <a:gd name="T42" fmla="*/ 53 w 140"/>
                  <a:gd name="T43" fmla="*/ 77 h 135"/>
                  <a:gd name="T44" fmla="*/ 60 w 140"/>
                  <a:gd name="T45" fmla="*/ 84 h 135"/>
                  <a:gd name="T46" fmla="*/ 60 w 140"/>
                  <a:gd name="T47" fmla="*/ 124 h 135"/>
                  <a:gd name="T48" fmla="*/ 93 w 140"/>
                  <a:gd name="T49" fmla="*/ 111 h 135"/>
                  <a:gd name="T50" fmla="*/ 86 w 140"/>
                  <a:gd name="T51" fmla="*/ 111 h 135"/>
                  <a:gd name="T52" fmla="*/ 79 w 140"/>
                  <a:gd name="T53" fmla="*/ 104 h 135"/>
                  <a:gd name="T54" fmla="*/ 79 w 140"/>
                  <a:gd name="T55" fmla="*/ 97 h 135"/>
                  <a:gd name="T56" fmla="*/ 93 w 140"/>
                  <a:gd name="T57" fmla="*/ 97 h 135"/>
                  <a:gd name="T58" fmla="*/ 93 w 140"/>
                  <a:gd name="T59" fmla="*/ 111 h 135"/>
                  <a:gd name="T60" fmla="*/ 93 w 140"/>
                  <a:gd name="T61" fmla="*/ 91 h 135"/>
                  <a:gd name="T62" fmla="*/ 79 w 140"/>
                  <a:gd name="T63" fmla="*/ 91 h 135"/>
                  <a:gd name="T64" fmla="*/ 79 w 140"/>
                  <a:gd name="T65" fmla="*/ 84 h 135"/>
                  <a:gd name="T66" fmla="*/ 86 w 140"/>
                  <a:gd name="T67" fmla="*/ 77 h 135"/>
                  <a:gd name="T68" fmla="*/ 93 w 140"/>
                  <a:gd name="T69" fmla="*/ 77 h 135"/>
                  <a:gd name="T70" fmla="*/ 93 w 140"/>
                  <a:gd name="T71" fmla="*/ 91 h 135"/>
                  <a:gd name="T72" fmla="*/ 114 w 140"/>
                  <a:gd name="T73" fmla="*/ 104 h 135"/>
                  <a:gd name="T74" fmla="*/ 107 w 140"/>
                  <a:gd name="T75" fmla="*/ 111 h 135"/>
                  <a:gd name="T76" fmla="*/ 100 w 140"/>
                  <a:gd name="T77" fmla="*/ 111 h 135"/>
                  <a:gd name="T78" fmla="*/ 100 w 140"/>
                  <a:gd name="T79" fmla="*/ 97 h 135"/>
                  <a:gd name="T80" fmla="*/ 114 w 140"/>
                  <a:gd name="T81" fmla="*/ 97 h 135"/>
                  <a:gd name="T82" fmla="*/ 114 w 140"/>
                  <a:gd name="T83" fmla="*/ 104 h 135"/>
                  <a:gd name="T84" fmla="*/ 114 w 140"/>
                  <a:gd name="T85" fmla="*/ 91 h 135"/>
                  <a:gd name="T86" fmla="*/ 100 w 140"/>
                  <a:gd name="T87" fmla="*/ 91 h 135"/>
                  <a:gd name="T88" fmla="*/ 100 w 140"/>
                  <a:gd name="T89" fmla="*/ 77 h 135"/>
                  <a:gd name="T90" fmla="*/ 107 w 140"/>
                  <a:gd name="T91" fmla="*/ 77 h 135"/>
                  <a:gd name="T92" fmla="*/ 114 w 140"/>
                  <a:gd name="T93" fmla="*/ 84 h 135"/>
                  <a:gd name="T94" fmla="*/ 114 w 140"/>
                  <a:gd name="T95" fmla="*/ 91 h 13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40" h="135">
                    <a:moveTo>
                      <a:pt x="133" y="55"/>
                    </a:moveTo>
                    <a:cubicBezTo>
                      <a:pt x="129" y="52"/>
                      <a:pt x="129" y="52"/>
                      <a:pt x="129" y="52"/>
                    </a:cubicBezTo>
                    <a:cubicBezTo>
                      <a:pt x="129" y="9"/>
                      <a:pt x="129" y="9"/>
                      <a:pt x="129" y="9"/>
                    </a:cubicBezTo>
                    <a:cubicBezTo>
                      <a:pt x="129" y="5"/>
                      <a:pt x="126" y="2"/>
                      <a:pt x="122" y="2"/>
                    </a:cubicBezTo>
                    <a:cubicBezTo>
                      <a:pt x="101" y="2"/>
                      <a:pt x="101" y="2"/>
                      <a:pt x="101" y="2"/>
                    </a:cubicBezTo>
                    <a:cubicBezTo>
                      <a:pt x="97" y="2"/>
                      <a:pt x="94" y="5"/>
                      <a:pt x="94" y="9"/>
                    </a:cubicBezTo>
                    <a:cubicBezTo>
                      <a:pt x="94" y="18"/>
                      <a:pt x="94" y="18"/>
                      <a:pt x="94" y="18"/>
                    </a:cubicBezTo>
                    <a:cubicBezTo>
                      <a:pt x="83" y="7"/>
                      <a:pt x="83" y="7"/>
                      <a:pt x="83" y="7"/>
                    </a:cubicBezTo>
                    <a:cubicBezTo>
                      <a:pt x="76" y="0"/>
                      <a:pt x="64" y="0"/>
                      <a:pt x="57" y="7"/>
                    </a:cubicBezTo>
                    <a:cubicBezTo>
                      <a:pt x="7" y="55"/>
                      <a:pt x="7" y="55"/>
                      <a:pt x="7" y="55"/>
                    </a:cubicBezTo>
                    <a:cubicBezTo>
                      <a:pt x="0" y="62"/>
                      <a:pt x="2" y="67"/>
                      <a:pt x="11" y="67"/>
                    </a:cubicBezTo>
                    <a:cubicBezTo>
                      <a:pt x="11" y="129"/>
                      <a:pt x="11" y="129"/>
                      <a:pt x="11" y="129"/>
                    </a:cubicBezTo>
                    <a:cubicBezTo>
                      <a:pt x="11" y="132"/>
                      <a:pt x="13" y="135"/>
                      <a:pt x="16" y="135"/>
                    </a:cubicBezTo>
                    <a:cubicBezTo>
                      <a:pt x="124" y="135"/>
                      <a:pt x="124" y="135"/>
                      <a:pt x="124" y="135"/>
                    </a:cubicBezTo>
                    <a:cubicBezTo>
                      <a:pt x="127" y="135"/>
                      <a:pt x="129" y="132"/>
                      <a:pt x="129" y="129"/>
                    </a:cubicBezTo>
                    <a:cubicBezTo>
                      <a:pt x="129" y="67"/>
                      <a:pt x="129" y="67"/>
                      <a:pt x="129" y="67"/>
                    </a:cubicBezTo>
                    <a:cubicBezTo>
                      <a:pt x="138" y="67"/>
                      <a:pt x="140" y="62"/>
                      <a:pt x="133" y="55"/>
                    </a:cubicBezTo>
                    <a:close/>
                    <a:moveTo>
                      <a:pt x="60" y="124"/>
                    </a:moveTo>
                    <a:cubicBezTo>
                      <a:pt x="25" y="124"/>
                      <a:pt x="25" y="124"/>
                      <a:pt x="25" y="124"/>
                    </a:cubicBezTo>
                    <a:cubicBezTo>
                      <a:pt x="25" y="84"/>
                      <a:pt x="25" y="84"/>
                      <a:pt x="25" y="84"/>
                    </a:cubicBezTo>
                    <a:cubicBezTo>
                      <a:pt x="25" y="80"/>
                      <a:pt x="28" y="77"/>
                      <a:pt x="32" y="77"/>
                    </a:cubicBezTo>
                    <a:cubicBezTo>
                      <a:pt x="53" y="77"/>
                      <a:pt x="53" y="77"/>
                      <a:pt x="53" y="77"/>
                    </a:cubicBezTo>
                    <a:cubicBezTo>
                      <a:pt x="57" y="77"/>
                      <a:pt x="60" y="80"/>
                      <a:pt x="60" y="84"/>
                    </a:cubicBezTo>
                    <a:lnTo>
                      <a:pt x="60" y="124"/>
                    </a:lnTo>
                    <a:close/>
                    <a:moveTo>
                      <a:pt x="93" y="111"/>
                    </a:moveTo>
                    <a:cubicBezTo>
                      <a:pt x="86" y="111"/>
                      <a:pt x="86" y="111"/>
                      <a:pt x="86" y="111"/>
                    </a:cubicBezTo>
                    <a:cubicBezTo>
                      <a:pt x="82" y="111"/>
                      <a:pt x="79" y="108"/>
                      <a:pt x="79" y="104"/>
                    </a:cubicBezTo>
                    <a:cubicBezTo>
                      <a:pt x="79" y="97"/>
                      <a:pt x="79" y="97"/>
                      <a:pt x="79" y="97"/>
                    </a:cubicBezTo>
                    <a:cubicBezTo>
                      <a:pt x="93" y="97"/>
                      <a:pt x="93" y="97"/>
                      <a:pt x="93" y="97"/>
                    </a:cubicBezTo>
                    <a:lnTo>
                      <a:pt x="93" y="111"/>
                    </a:lnTo>
                    <a:close/>
                    <a:moveTo>
                      <a:pt x="93" y="91"/>
                    </a:moveTo>
                    <a:cubicBezTo>
                      <a:pt x="79" y="91"/>
                      <a:pt x="79" y="91"/>
                      <a:pt x="79" y="91"/>
                    </a:cubicBezTo>
                    <a:cubicBezTo>
                      <a:pt x="79" y="84"/>
                      <a:pt x="79" y="84"/>
                      <a:pt x="79" y="84"/>
                    </a:cubicBezTo>
                    <a:cubicBezTo>
                      <a:pt x="79" y="80"/>
                      <a:pt x="82" y="77"/>
                      <a:pt x="86" y="77"/>
                    </a:cubicBezTo>
                    <a:cubicBezTo>
                      <a:pt x="93" y="77"/>
                      <a:pt x="93" y="77"/>
                      <a:pt x="93" y="77"/>
                    </a:cubicBezTo>
                    <a:lnTo>
                      <a:pt x="93" y="91"/>
                    </a:lnTo>
                    <a:close/>
                    <a:moveTo>
                      <a:pt x="114" y="104"/>
                    </a:moveTo>
                    <a:cubicBezTo>
                      <a:pt x="114" y="108"/>
                      <a:pt x="111" y="111"/>
                      <a:pt x="107" y="111"/>
                    </a:cubicBezTo>
                    <a:cubicBezTo>
                      <a:pt x="100" y="111"/>
                      <a:pt x="100" y="111"/>
                      <a:pt x="100" y="111"/>
                    </a:cubicBezTo>
                    <a:cubicBezTo>
                      <a:pt x="100" y="97"/>
                      <a:pt x="100" y="97"/>
                      <a:pt x="100" y="97"/>
                    </a:cubicBezTo>
                    <a:cubicBezTo>
                      <a:pt x="114" y="97"/>
                      <a:pt x="114" y="97"/>
                      <a:pt x="114" y="97"/>
                    </a:cubicBezTo>
                    <a:lnTo>
                      <a:pt x="114" y="104"/>
                    </a:lnTo>
                    <a:close/>
                    <a:moveTo>
                      <a:pt x="114" y="91"/>
                    </a:moveTo>
                    <a:cubicBezTo>
                      <a:pt x="100" y="91"/>
                      <a:pt x="100" y="91"/>
                      <a:pt x="100" y="91"/>
                    </a:cubicBezTo>
                    <a:cubicBezTo>
                      <a:pt x="100" y="77"/>
                      <a:pt x="100" y="77"/>
                      <a:pt x="100" y="77"/>
                    </a:cubicBezTo>
                    <a:cubicBezTo>
                      <a:pt x="107" y="77"/>
                      <a:pt x="107" y="77"/>
                      <a:pt x="107" y="77"/>
                    </a:cubicBezTo>
                    <a:cubicBezTo>
                      <a:pt x="111" y="77"/>
                      <a:pt x="114" y="80"/>
                      <a:pt x="114" y="84"/>
                    </a:cubicBezTo>
                    <a:lnTo>
                      <a:pt x="114" y="91"/>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31" name="Freeform 583"/>
              <p:cNvSpPr>
                <a:spLocks noEditPoints="1"/>
              </p:cNvSpPr>
              <p:nvPr/>
            </p:nvSpPr>
            <p:spPr bwMode="auto">
              <a:xfrm>
                <a:off x="4313" y="2146"/>
                <a:ext cx="37" cy="75"/>
              </a:xfrm>
              <a:custGeom>
                <a:gdLst>
                  <a:gd name="T0" fmla="*/ 1 w 19"/>
                  <a:gd name="T1" fmla="*/ 15 h 38"/>
                  <a:gd name="T2" fmla="*/ 3 w 19"/>
                  <a:gd name="T3" fmla="*/ 17 h 38"/>
                  <a:gd name="T4" fmla="*/ 5 w 19"/>
                  <a:gd name="T5" fmla="*/ 19 h 38"/>
                  <a:gd name="T6" fmla="*/ 6 w 19"/>
                  <a:gd name="T7" fmla="*/ 19 h 38"/>
                  <a:gd name="T8" fmla="*/ 6 w 19"/>
                  <a:gd name="T9" fmla="*/ 28 h 38"/>
                  <a:gd name="T10" fmla="*/ 4 w 19"/>
                  <a:gd name="T11" fmla="*/ 27 h 38"/>
                  <a:gd name="T12" fmla="*/ 1 w 19"/>
                  <a:gd name="T13" fmla="*/ 27 h 38"/>
                  <a:gd name="T14" fmla="*/ 1 w 19"/>
                  <a:gd name="T15" fmla="*/ 27 h 38"/>
                  <a:gd name="T16" fmla="*/ 0 w 19"/>
                  <a:gd name="T17" fmla="*/ 28 h 38"/>
                  <a:gd name="T18" fmla="*/ 0 w 19"/>
                  <a:gd name="T19" fmla="*/ 30 h 38"/>
                  <a:gd name="T20" fmla="*/ 0 w 19"/>
                  <a:gd name="T21" fmla="*/ 31 h 38"/>
                  <a:gd name="T22" fmla="*/ 3 w 19"/>
                  <a:gd name="T23" fmla="*/ 32 h 38"/>
                  <a:gd name="T24" fmla="*/ 6 w 19"/>
                  <a:gd name="T25" fmla="*/ 32 h 38"/>
                  <a:gd name="T26" fmla="*/ 6 w 19"/>
                  <a:gd name="T27" fmla="*/ 36 h 38"/>
                  <a:gd name="T28" fmla="*/ 7 w 19"/>
                  <a:gd name="T29" fmla="*/ 38 h 38"/>
                  <a:gd name="T30" fmla="*/ 9 w 19"/>
                  <a:gd name="T31" fmla="*/ 36 h 38"/>
                  <a:gd name="T32" fmla="*/ 9 w 19"/>
                  <a:gd name="T33" fmla="*/ 32 h 38"/>
                  <a:gd name="T34" fmla="*/ 11 w 19"/>
                  <a:gd name="T35" fmla="*/ 32 h 38"/>
                  <a:gd name="T36" fmla="*/ 11 w 19"/>
                  <a:gd name="T37" fmla="*/ 36 h 38"/>
                  <a:gd name="T38" fmla="*/ 12 w 19"/>
                  <a:gd name="T39" fmla="*/ 38 h 38"/>
                  <a:gd name="T40" fmla="*/ 13 w 19"/>
                  <a:gd name="T41" fmla="*/ 36 h 38"/>
                  <a:gd name="T42" fmla="*/ 13 w 19"/>
                  <a:gd name="T43" fmla="*/ 32 h 38"/>
                  <a:gd name="T44" fmla="*/ 15 w 19"/>
                  <a:gd name="T45" fmla="*/ 31 h 38"/>
                  <a:gd name="T46" fmla="*/ 18 w 19"/>
                  <a:gd name="T47" fmla="*/ 28 h 38"/>
                  <a:gd name="T48" fmla="*/ 19 w 19"/>
                  <a:gd name="T49" fmla="*/ 24 h 38"/>
                  <a:gd name="T50" fmla="*/ 17 w 19"/>
                  <a:gd name="T51" fmla="*/ 19 h 38"/>
                  <a:gd name="T52" fmla="*/ 13 w 19"/>
                  <a:gd name="T53" fmla="*/ 17 h 38"/>
                  <a:gd name="T54" fmla="*/ 13 w 19"/>
                  <a:gd name="T55" fmla="*/ 9 h 38"/>
                  <a:gd name="T56" fmla="*/ 14 w 19"/>
                  <a:gd name="T57" fmla="*/ 9 h 38"/>
                  <a:gd name="T58" fmla="*/ 16 w 19"/>
                  <a:gd name="T59" fmla="*/ 10 h 38"/>
                  <a:gd name="T60" fmla="*/ 17 w 19"/>
                  <a:gd name="T61" fmla="*/ 9 h 38"/>
                  <a:gd name="T62" fmla="*/ 17 w 19"/>
                  <a:gd name="T63" fmla="*/ 8 h 38"/>
                  <a:gd name="T64" fmla="*/ 17 w 19"/>
                  <a:gd name="T65" fmla="*/ 6 h 38"/>
                  <a:gd name="T66" fmla="*/ 17 w 19"/>
                  <a:gd name="T67" fmla="*/ 6 h 38"/>
                  <a:gd name="T68" fmla="*/ 16 w 19"/>
                  <a:gd name="T69" fmla="*/ 5 h 38"/>
                  <a:gd name="T70" fmla="*/ 15 w 19"/>
                  <a:gd name="T71" fmla="*/ 5 h 38"/>
                  <a:gd name="T72" fmla="*/ 13 w 19"/>
                  <a:gd name="T73" fmla="*/ 5 h 38"/>
                  <a:gd name="T74" fmla="*/ 13 w 19"/>
                  <a:gd name="T75" fmla="*/ 1 h 38"/>
                  <a:gd name="T76" fmla="*/ 12 w 19"/>
                  <a:gd name="T77" fmla="*/ 0 h 38"/>
                  <a:gd name="T78" fmla="*/ 11 w 19"/>
                  <a:gd name="T79" fmla="*/ 1 h 38"/>
                  <a:gd name="T80" fmla="*/ 11 w 19"/>
                  <a:gd name="T81" fmla="*/ 5 h 38"/>
                  <a:gd name="T82" fmla="*/ 10 w 19"/>
                  <a:gd name="T83" fmla="*/ 5 h 38"/>
                  <a:gd name="T84" fmla="*/ 8 w 19"/>
                  <a:gd name="T85" fmla="*/ 5 h 38"/>
                  <a:gd name="T86" fmla="*/ 8 w 19"/>
                  <a:gd name="T87" fmla="*/ 1 h 38"/>
                  <a:gd name="T88" fmla="*/ 7 w 19"/>
                  <a:gd name="T89" fmla="*/ 0 h 38"/>
                  <a:gd name="T90" fmla="*/ 6 w 19"/>
                  <a:gd name="T91" fmla="*/ 1 h 38"/>
                  <a:gd name="T92" fmla="*/ 6 w 19"/>
                  <a:gd name="T93" fmla="*/ 5 h 38"/>
                  <a:gd name="T94" fmla="*/ 3 w 19"/>
                  <a:gd name="T95" fmla="*/ 7 h 38"/>
                  <a:gd name="T96" fmla="*/ 1 w 19"/>
                  <a:gd name="T97" fmla="*/ 9 h 38"/>
                  <a:gd name="T98" fmla="*/ 1 w 19"/>
                  <a:gd name="T99" fmla="*/ 12 h 38"/>
                  <a:gd name="T100" fmla="*/ 1 w 19"/>
                  <a:gd name="T101" fmla="*/ 15 h 38"/>
                  <a:gd name="T102" fmla="*/ 11 w 19"/>
                  <a:gd name="T103" fmla="*/ 21 h 38"/>
                  <a:gd name="T104" fmla="*/ 11 w 19"/>
                  <a:gd name="T105" fmla="*/ 27 h 38"/>
                  <a:gd name="T106" fmla="*/ 8 w 19"/>
                  <a:gd name="T107" fmla="*/ 28 h 38"/>
                  <a:gd name="T108" fmla="*/ 8 w 19"/>
                  <a:gd name="T109" fmla="*/ 20 h 38"/>
                  <a:gd name="T110" fmla="*/ 11 w 19"/>
                  <a:gd name="T111" fmla="*/ 21 h 38"/>
                  <a:gd name="T112" fmla="*/ 11 w 19"/>
                  <a:gd name="T113" fmla="*/ 9 h 38"/>
                  <a:gd name="T114" fmla="*/ 11 w 19"/>
                  <a:gd name="T115" fmla="*/ 16 h 38"/>
                  <a:gd name="T116" fmla="*/ 8 w 19"/>
                  <a:gd name="T117" fmla="*/ 15 h 38"/>
                  <a:gd name="T118" fmla="*/ 8 w 19"/>
                  <a:gd name="T119" fmla="*/ 9 h 38"/>
                  <a:gd name="T120" fmla="*/ 11 w 19"/>
                  <a:gd name="T121" fmla="*/ 9 h 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9" h="38">
                    <a:moveTo>
                      <a:pt x="1" y="15"/>
                    </a:moveTo>
                    <a:cubicBezTo>
                      <a:pt x="2" y="16"/>
                      <a:pt x="2" y="17"/>
                      <a:pt x="3" y="17"/>
                    </a:cubicBezTo>
                    <a:cubicBezTo>
                      <a:pt x="4" y="18"/>
                      <a:pt x="5" y="18"/>
                      <a:pt x="5" y="19"/>
                    </a:cubicBezTo>
                    <a:cubicBezTo>
                      <a:pt x="6" y="19"/>
                      <a:pt x="6" y="19"/>
                      <a:pt x="6" y="19"/>
                    </a:cubicBezTo>
                    <a:cubicBezTo>
                      <a:pt x="6" y="28"/>
                      <a:pt x="6" y="28"/>
                      <a:pt x="6" y="28"/>
                    </a:cubicBezTo>
                    <a:cubicBezTo>
                      <a:pt x="5" y="28"/>
                      <a:pt x="5" y="28"/>
                      <a:pt x="4" y="27"/>
                    </a:cubicBezTo>
                    <a:cubicBezTo>
                      <a:pt x="3" y="27"/>
                      <a:pt x="2" y="27"/>
                      <a:pt x="1" y="27"/>
                    </a:cubicBezTo>
                    <a:cubicBezTo>
                      <a:pt x="1" y="27"/>
                      <a:pt x="1" y="27"/>
                      <a:pt x="1" y="27"/>
                    </a:cubicBezTo>
                    <a:cubicBezTo>
                      <a:pt x="0" y="27"/>
                      <a:pt x="0" y="28"/>
                      <a:pt x="0" y="28"/>
                    </a:cubicBezTo>
                    <a:cubicBezTo>
                      <a:pt x="0" y="29"/>
                      <a:pt x="0" y="29"/>
                      <a:pt x="0" y="30"/>
                    </a:cubicBezTo>
                    <a:cubicBezTo>
                      <a:pt x="0" y="30"/>
                      <a:pt x="0" y="31"/>
                      <a:pt x="0" y="31"/>
                    </a:cubicBezTo>
                    <a:cubicBezTo>
                      <a:pt x="1" y="31"/>
                      <a:pt x="2" y="31"/>
                      <a:pt x="3" y="32"/>
                    </a:cubicBezTo>
                    <a:cubicBezTo>
                      <a:pt x="4" y="32"/>
                      <a:pt x="5" y="32"/>
                      <a:pt x="6" y="32"/>
                    </a:cubicBezTo>
                    <a:cubicBezTo>
                      <a:pt x="6" y="36"/>
                      <a:pt x="6" y="36"/>
                      <a:pt x="6" y="36"/>
                    </a:cubicBezTo>
                    <a:cubicBezTo>
                      <a:pt x="6" y="37"/>
                      <a:pt x="7" y="38"/>
                      <a:pt x="7" y="38"/>
                    </a:cubicBezTo>
                    <a:cubicBezTo>
                      <a:pt x="8" y="38"/>
                      <a:pt x="9" y="37"/>
                      <a:pt x="9" y="36"/>
                    </a:cubicBezTo>
                    <a:cubicBezTo>
                      <a:pt x="9" y="32"/>
                      <a:pt x="9" y="32"/>
                      <a:pt x="9" y="32"/>
                    </a:cubicBezTo>
                    <a:cubicBezTo>
                      <a:pt x="9" y="32"/>
                      <a:pt x="10" y="32"/>
                      <a:pt x="11" y="32"/>
                    </a:cubicBezTo>
                    <a:cubicBezTo>
                      <a:pt x="11" y="36"/>
                      <a:pt x="11" y="36"/>
                      <a:pt x="11" y="36"/>
                    </a:cubicBezTo>
                    <a:cubicBezTo>
                      <a:pt x="11" y="37"/>
                      <a:pt x="12" y="38"/>
                      <a:pt x="12" y="38"/>
                    </a:cubicBezTo>
                    <a:cubicBezTo>
                      <a:pt x="13" y="38"/>
                      <a:pt x="13" y="37"/>
                      <a:pt x="13" y="36"/>
                    </a:cubicBezTo>
                    <a:cubicBezTo>
                      <a:pt x="13" y="32"/>
                      <a:pt x="13" y="32"/>
                      <a:pt x="13" y="32"/>
                    </a:cubicBezTo>
                    <a:cubicBezTo>
                      <a:pt x="14" y="31"/>
                      <a:pt x="15" y="31"/>
                      <a:pt x="15" y="31"/>
                    </a:cubicBezTo>
                    <a:cubicBezTo>
                      <a:pt x="16" y="30"/>
                      <a:pt x="17" y="29"/>
                      <a:pt x="18" y="28"/>
                    </a:cubicBezTo>
                    <a:cubicBezTo>
                      <a:pt x="18" y="27"/>
                      <a:pt x="19" y="26"/>
                      <a:pt x="19" y="24"/>
                    </a:cubicBezTo>
                    <a:cubicBezTo>
                      <a:pt x="19" y="22"/>
                      <a:pt x="18" y="21"/>
                      <a:pt x="17" y="19"/>
                    </a:cubicBezTo>
                    <a:cubicBezTo>
                      <a:pt x="16" y="19"/>
                      <a:pt x="15" y="18"/>
                      <a:pt x="13" y="17"/>
                    </a:cubicBezTo>
                    <a:cubicBezTo>
                      <a:pt x="13" y="9"/>
                      <a:pt x="13" y="9"/>
                      <a:pt x="13" y="9"/>
                    </a:cubicBezTo>
                    <a:cubicBezTo>
                      <a:pt x="13" y="9"/>
                      <a:pt x="14" y="9"/>
                      <a:pt x="14" y="9"/>
                    </a:cubicBezTo>
                    <a:cubicBezTo>
                      <a:pt x="15" y="9"/>
                      <a:pt x="15" y="10"/>
                      <a:pt x="16" y="10"/>
                    </a:cubicBezTo>
                    <a:cubicBezTo>
                      <a:pt x="16" y="10"/>
                      <a:pt x="16" y="10"/>
                      <a:pt x="17" y="9"/>
                    </a:cubicBezTo>
                    <a:cubicBezTo>
                      <a:pt x="17" y="9"/>
                      <a:pt x="17" y="8"/>
                      <a:pt x="17" y="8"/>
                    </a:cubicBezTo>
                    <a:cubicBezTo>
                      <a:pt x="17" y="7"/>
                      <a:pt x="17" y="7"/>
                      <a:pt x="17" y="6"/>
                    </a:cubicBezTo>
                    <a:cubicBezTo>
                      <a:pt x="17" y="6"/>
                      <a:pt x="17" y="6"/>
                      <a:pt x="17" y="6"/>
                    </a:cubicBezTo>
                    <a:cubicBezTo>
                      <a:pt x="17" y="5"/>
                      <a:pt x="16" y="5"/>
                      <a:pt x="16" y="5"/>
                    </a:cubicBezTo>
                    <a:cubicBezTo>
                      <a:pt x="16" y="5"/>
                      <a:pt x="15" y="5"/>
                      <a:pt x="15" y="5"/>
                    </a:cubicBezTo>
                    <a:cubicBezTo>
                      <a:pt x="15" y="5"/>
                      <a:pt x="14" y="5"/>
                      <a:pt x="13" y="5"/>
                    </a:cubicBezTo>
                    <a:cubicBezTo>
                      <a:pt x="13" y="1"/>
                      <a:pt x="13" y="1"/>
                      <a:pt x="13" y="1"/>
                    </a:cubicBezTo>
                    <a:cubicBezTo>
                      <a:pt x="13" y="1"/>
                      <a:pt x="13" y="0"/>
                      <a:pt x="12" y="0"/>
                    </a:cubicBezTo>
                    <a:cubicBezTo>
                      <a:pt x="11" y="0"/>
                      <a:pt x="11" y="1"/>
                      <a:pt x="11" y="1"/>
                    </a:cubicBezTo>
                    <a:cubicBezTo>
                      <a:pt x="11" y="5"/>
                      <a:pt x="11" y="5"/>
                      <a:pt x="11" y="5"/>
                    </a:cubicBezTo>
                    <a:cubicBezTo>
                      <a:pt x="11" y="5"/>
                      <a:pt x="11" y="5"/>
                      <a:pt x="10" y="5"/>
                    </a:cubicBezTo>
                    <a:cubicBezTo>
                      <a:pt x="10" y="5"/>
                      <a:pt x="9" y="5"/>
                      <a:pt x="8" y="5"/>
                    </a:cubicBezTo>
                    <a:cubicBezTo>
                      <a:pt x="8" y="1"/>
                      <a:pt x="8" y="1"/>
                      <a:pt x="8" y="1"/>
                    </a:cubicBezTo>
                    <a:cubicBezTo>
                      <a:pt x="8" y="1"/>
                      <a:pt x="8" y="0"/>
                      <a:pt x="7" y="0"/>
                    </a:cubicBezTo>
                    <a:cubicBezTo>
                      <a:pt x="6" y="0"/>
                      <a:pt x="6" y="1"/>
                      <a:pt x="6" y="1"/>
                    </a:cubicBezTo>
                    <a:cubicBezTo>
                      <a:pt x="6" y="5"/>
                      <a:pt x="6" y="5"/>
                      <a:pt x="6" y="5"/>
                    </a:cubicBezTo>
                    <a:cubicBezTo>
                      <a:pt x="5" y="6"/>
                      <a:pt x="4" y="6"/>
                      <a:pt x="3" y="7"/>
                    </a:cubicBezTo>
                    <a:cubicBezTo>
                      <a:pt x="2" y="8"/>
                      <a:pt x="2" y="8"/>
                      <a:pt x="1" y="9"/>
                    </a:cubicBezTo>
                    <a:cubicBezTo>
                      <a:pt x="1" y="10"/>
                      <a:pt x="1" y="11"/>
                      <a:pt x="1" y="12"/>
                    </a:cubicBezTo>
                    <a:cubicBezTo>
                      <a:pt x="1" y="13"/>
                      <a:pt x="1" y="14"/>
                      <a:pt x="1" y="15"/>
                    </a:cubicBezTo>
                    <a:close/>
                    <a:moveTo>
                      <a:pt x="11" y="21"/>
                    </a:moveTo>
                    <a:cubicBezTo>
                      <a:pt x="11" y="27"/>
                      <a:pt x="11" y="27"/>
                      <a:pt x="11" y="27"/>
                    </a:cubicBezTo>
                    <a:cubicBezTo>
                      <a:pt x="10" y="28"/>
                      <a:pt x="9" y="28"/>
                      <a:pt x="8" y="28"/>
                    </a:cubicBezTo>
                    <a:cubicBezTo>
                      <a:pt x="8" y="20"/>
                      <a:pt x="8" y="20"/>
                      <a:pt x="8" y="20"/>
                    </a:cubicBezTo>
                    <a:cubicBezTo>
                      <a:pt x="9" y="21"/>
                      <a:pt x="10" y="21"/>
                      <a:pt x="11" y="21"/>
                    </a:cubicBezTo>
                    <a:close/>
                    <a:moveTo>
                      <a:pt x="11" y="9"/>
                    </a:moveTo>
                    <a:cubicBezTo>
                      <a:pt x="11" y="16"/>
                      <a:pt x="11" y="16"/>
                      <a:pt x="11" y="16"/>
                    </a:cubicBezTo>
                    <a:cubicBezTo>
                      <a:pt x="10" y="16"/>
                      <a:pt x="9" y="15"/>
                      <a:pt x="8" y="15"/>
                    </a:cubicBezTo>
                    <a:cubicBezTo>
                      <a:pt x="8" y="9"/>
                      <a:pt x="8" y="9"/>
                      <a:pt x="8" y="9"/>
                    </a:cubicBezTo>
                    <a:cubicBezTo>
                      <a:pt x="9" y="9"/>
                      <a:pt x="10" y="9"/>
                      <a:pt x="11" y="9"/>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32" name="Freeform 584"/>
              <p:cNvSpPr>
                <a:spLocks noEditPoints="1"/>
              </p:cNvSpPr>
              <p:nvPr/>
            </p:nvSpPr>
            <p:spPr bwMode="auto">
              <a:xfrm>
                <a:off x="4258" y="2111"/>
                <a:ext cx="145" cy="217"/>
              </a:xfrm>
              <a:custGeom>
                <a:gdLst>
                  <a:gd name="T0" fmla="*/ 27 w 74"/>
                  <a:gd name="T1" fmla="*/ 73 h 111"/>
                  <a:gd name="T2" fmla="*/ 28 w 74"/>
                  <a:gd name="T3" fmla="*/ 105 h 111"/>
                  <a:gd name="T4" fmla="*/ 34 w 74"/>
                  <a:gd name="T5" fmla="*/ 111 h 111"/>
                  <a:gd name="T6" fmla="*/ 41 w 74"/>
                  <a:gd name="T7" fmla="*/ 111 h 111"/>
                  <a:gd name="T8" fmla="*/ 48 w 74"/>
                  <a:gd name="T9" fmla="*/ 104 h 111"/>
                  <a:gd name="T10" fmla="*/ 48 w 74"/>
                  <a:gd name="T11" fmla="*/ 72 h 111"/>
                  <a:gd name="T12" fmla="*/ 74 w 74"/>
                  <a:gd name="T13" fmla="*/ 37 h 111"/>
                  <a:gd name="T14" fmla="*/ 37 w 74"/>
                  <a:gd name="T15" fmla="*/ 0 h 111"/>
                  <a:gd name="T16" fmla="*/ 0 w 74"/>
                  <a:gd name="T17" fmla="*/ 37 h 111"/>
                  <a:gd name="T18" fmla="*/ 27 w 74"/>
                  <a:gd name="T19" fmla="*/ 73 h 111"/>
                  <a:gd name="T20" fmla="*/ 37 w 74"/>
                  <a:gd name="T21" fmla="*/ 11 h 111"/>
                  <a:gd name="T22" fmla="*/ 64 w 74"/>
                  <a:gd name="T23" fmla="*/ 37 h 111"/>
                  <a:gd name="T24" fmla="*/ 37 w 74"/>
                  <a:gd name="T25" fmla="*/ 63 h 111"/>
                  <a:gd name="T26" fmla="*/ 11 w 74"/>
                  <a:gd name="T27" fmla="*/ 37 h 111"/>
                  <a:gd name="T28" fmla="*/ 37 w 74"/>
                  <a:gd name="T29" fmla="*/ 11 h 11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4" h="110">
                    <a:moveTo>
                      <a:pt x="27" y="73"/>
                    </a:moveTo>
                    <a:cubicBezTo>
                      <a:pt x="28" y="105"/>
                      <a:pt x="28" y="105"/>
                      <a:pt x="28" y="105"/>
                    </a:cubicBezTo>
                    <a:cubicBezTo>
                      <a:pt x="28" y="108"/>
                      <a:pt x="31" y="111"/>
                      <a:pt x="34" y="111"/>
                    </a:cubicBezTo>
                    <a:cubicBezTo>
                      <a:pt x="41" y="111"/>
                      <a:pt x="41" y="111"/>
                      <a:pt x="41" y="111"/>
                    </a:cubicBezTo>
                    <a:cubicBezTo>
                      <a:pt x="45" y="111"/>
                      <a:pt x="48" y="108"/>
                      <a:pt x="48" y="104"/>
                    </a:cubicBezTo>
                    <a:cubicBezTo>
                      <a:pt x="48" y="72"/>
                      <a:pt x="48" y="72"/>
                      <a:pt x="48" y="72"/>
                    </a:cubicBezTo>
                    <a:cubicBezTo>
                      <a:pt x="63" y="68"/>
                      <a:pt x="74" y="54"/>
                      <a:pt x="74" y="37"/>
                    </a:cubicBezTo>
                    <a:cubicBezTo>
                      <a:pt x="74" y="16"/>
                      <a:pt x="57" y="0"/>
                      <a:pt x="37" y="0"/>
                    </a:cubicBezTo>
                    <a:cubicBezTo>
                      <a:pt x="17" y="0"/>
                      <a:pt x="0" y="17"/>
                      <a:pt x="0" y="37"/>
                    </a:cubicBezTo>
                    <a:cubicBezTo>
                      <a:pt x="0" y="54"/>
                      <a:pt x="12" y="68"/>
                      <a:pt x="27" y="73"/>
                    </a:cubicBezTo>
                    <a:close/>
                    <a:moveTo>
                      <a:pt x="37" y="11"/>
                    </a:moveTo>
                    <a:cubicBezTo>
                      <a:pt x="52" y="10"/>
                      <a:pt x="64" y="22"/>
                      <a:pt x="64" y="37"/>
                    </a:cubicBezTo>
                    <a:cubicBezTo>
                      <a:pt x="64" y="51"/>
                      <a:pt x="52" y="63"/>
                      <a:pt x="37" y="63"/>
                    </a:cubicBezTo>
                    <a:cubicBezTo>
                      <a:pt x="23" y="64"/>
                      <a:pt x="11" y="52"/>
                      <a:pt x="11" y="37"/>
                    </a:cubicBezTo>
                    <a:cubicBezTo>
                      <a:pt x="11" y="23"/>
                      <a:pt x="22" y="11"/>
                      <a:pt x="37" y="1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33" name="Freeform 585"/>
              <p:cNvSpPr>
                <a:spLocks noEditPoints="1"/>
              </p:cNvSpPr>
              <p:nvPr/>
            </p:nvSpPr>
            <p:spPr bwMode="auto">
              <a:xfrm>
                <a:off x="4503" y="1661"/>
                <a:ext cx="127" cy="196"/>
              </a:xfrm>
              <a:custGeom>
                <a:gdLst>
                  <a:gd name="T0" fmla="*/ 49 w 65"/>
                  <a:gd name="T1" fmla="*/ 0 h 100"/>
                  <a:gd name="T2" fmla="*/ 16 w 65"/>
                  <a:gd name="T3" fmla="*/ 0 h 100"/>
                  <a:gd name="T4" fmla="*/ 0 w 65"/>
                  <a:gd name="T5" fmla="*/ 15 h 100"/>
                  <a:gd name="T6" fmla="*/ 0 w 65"/>
                  <a:gd name="T7" fmla="*/ 84 h 100"/>
                  <a:gd name="T8" fmla="*/ 16 w 65"/>
                  <a:gd name="T9" fmla="*/ 100 h 100"/>
                  <a:gd name="T10" fmla="*/ 49 w 65"/>
                  <a:gd name="T11" fmla="*/ 100 h 100"/>
                  <a:gd name="T12" fmla="*/ 65 w 65"/>
                  <a:gd name="T13" fmla="*/ 84 h 100"/>
                  <a:gd name="T14" fmla="*/ 65 w 65"/>
                  <a:gd name="T15" fmla="*/ 15 h 100"/>
                  <a:gd name="T16" fmla="*/ 49 w 65"/>
                  <a:gd name="T17" fmla="*/ 0 h 100"/>
                  <a:gd name="T18" fmla="*/ 58 w 65"/>
                  <a:gd name="T19" fmla="*/ 84 h 100"/>
                  <a:gd name="T20" fmla="*/ 49 w 65"/>
                  <a:gd name="T21" fmla="*/ 93 h 100"/>
                  <a:gd name="T22" fmla="*/ 16 w 65"/>
                  <a:gd name="T23" fmla="*/ 93 h 100"/>
                  <a:gd name="T24" fmla="*/ 7 w 65"/>
                  <a:gd name="T25" fmla="*/ 84 h 100"/>
                  <a:gd name="T26" fmla="*/ 7 w 65"/>
                  <a:gd name="T27" fmla="*/ 15 h 100"/>
                  <a:gd name="T28" fmla="*/ 16 w 65"/>
                  <a:gd name="T29" fmla="*/ 6 h 100"/>
                  <a:gd name="T30" fmla="*/ 49 w 65"/>
                  <a:gd name="T31" fmla="*/ 6 h 100"/>
                  <a:gd name="T32" fmla="*/ 58 w 65"/>
                  <a:gd name="T33" fmla="*/ 15 h 100"/>
                  <a:gd name="T34" fmla="*/ 58 w 65"/>
                  <a:gd name="T35" fmla="*/ 84 h 10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65" h="100">
                    <a:moveTo>
                      <a:pt x="49" y="0"/>
                    </a:moveTo>
                    <a:cubicBezTo>
                      <a:pt x="16" y="0"/>
                      <a:pt x="16" y="0"/>
                      <a:pt x="16" y="0"/>
                    </a:cubicBezTo>
                    <a:cubicBezTo>
                      <a:pt x="7" y="0"/>
                      <a:pt x="0" y="7"/>
                      <a:pt x="0" y="15"/>
                    </a:cubicBezTo>
                    <a:cubicBezTo>
                      <a:pt x="0" y="84"/>
                      <a:pt x="0" y="84"/>
                      <a:pt x="0" y="84"/>
                    </a:cubicBezTo>
                    <a:cubicBezTo>
                      <a:pt x="0" y="93"/>
                      <a:pt x="7" y="100"/>
                      <a:pt x="16" y="100"/>
                    </a:cubicBezTo>
                    <a:cubicBezTo>
                      <a:pt x="49" y="100"/>
                      <a:pt x="49" y="100"/>
                      <a:pt x="49" y="100"/>
                    </a:cubicBezTo>
                    <a:cubicBezTo>
                      <a:pt x="58" y="100"/>
                      <a:pt x="65" y="93"/>
                      <a:pt x="65" y="84"/>
                    </a:cubicBezTo>
                    <a:cubicBezTo>
                      <a:pt x="65" y="15"/>
                      <a:pt x="65" y="15"/>
                      <a:pt x="65" y="15"/>
                    </a:cubicBezTo>
                    <a:cubicBezTo>
                      <a:pt x="65" y="7"/>
                      <a:pt x="58" y="0"/>
                      <a:pt x="49" y="0"/>
                    </a:cubicBezTo>
                    <a:close/>
                    <a:moveTo>
                      <a:pt x="58" y="84"/>
                    </a:moveTo>
                    <a:cubicBezTo>
                      <a:pt x="58" y="89"/>
                      <a:pt x="54" y="93"/>
                      <a:pt x="49" y="93"/>
                    </a:cubicBezTo>
                    <a:cubicBezTo>
                      <a:pt x="16" y="93"/>
                      <a:pt x="16" y="93"/>
                      <a:pt x="16" y="93"/>
                    </a:cubicBezTo>
                    <a:cubicBezTo>
                      <a:pt x="11" y="93"/>
                      <a:pt x="7" y="89"/>
                      <a:pt x="7" y="84"/>
                    </a:cubicBezTo>
                    <a:cubicBezTo>
                      <a:pt x="7" y="15"/>
                      <a:pt x="7" y="15"/>
                      <a:pt x="7" y="15"/>
                    </a:cubicBezTo>
                    <a:cubicBezTo>
                      <a:pt x="7" y="10"/>
                      <a:pt x="11" y="6"/>
                      <a:pt x="16" y="6"/>
                    </a:cubicBezTo>
                    <a:cubicBezTo>
                      <a:pt x="49" y="6"/>
                      <a:pt x="49" y="6"/>
                      <a:pt x="49" y="6"/>
                    </a:cubicBezTo>
                    <a:cubicBezTo>
                      <a:pt x="54" y="6"/>
                      <a:pt x="58" y="10"/>
                      <a:pt x="58" y="15"/>
                    </a:cubicBezTo>
                    <a:lnTo>
                      <a:pt x="58" y="84"/>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34" name="Freeform 586"/>
              <p:cNvSpPr/>
              <p:nvPr/>
            </p:nvSpPr>
            <p:spPr bwMode="auto">
              <a:xfrm>
                <a:off x="4554" y="1810"/>
                <a:ext cx="23" cy="23"/>
              </a:xfrm>
              <a:custGeom>
                <a:gdLst>
                  <a:gd name="T0" fmla="*/ 10 w 12"/>
                  <a:gd name="T1" fmla="*/ 0 h 12"/>
                  <a:gd name="T2" fmla="*/ 3 w 12"/>
                  <a:gd name="T3" fmla="*/ 0 h 12"/>
                  <a:gd name="T4" fmla="*/ 0 w 12"/>
                  <a:gd name="T5" fmla="*/ 3 h 12"/>
                  <a:gd name="T6" fmla="*/ 0 w 12"/>
                  <a:gd name="T7" fmla="*/ 9 h 12"/>
                  <a:gd name="T8" fmla="*/ 3 w 12"/>
                  <a:gd name="T9" fmla="*/ 12 h 12"/>
                  <a:gd name="T10" fmla="*/ 10 w 12"/>
                  <a:gd name="T11" fmla="*/ 12 h 12"/>
                  <a:gd name="T12" fmla="*/ 12 w 12"/>
                  <a:gd name="T13" fmla="*/ 9 h 12"/>
                  <a:gd name="T14" fmla="*/ 12 w 12"/>
                  <a:gd name="T15" fmla="*/ 3 h 12"/>
                  <a:gd name="T16" fmla="*/ 10 w 12"/>
                  <a:gd name="T17" fmla="*/ 0 h 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 h="12">
                    <a:moveTo>
                      <a:pt x="10" y="0"/>
                    </a:moveTo>
                    <a:cubicBezTo>
                      <a:pt x="3" y="0"/>
                      <a:pt x="3" y="0"/>
                      <a:pt x="3" y="0"/>
                    </a:cubicBezTo>
                    <a:cubicBezTo>
                      <a:pt x="1" y="0"/>
                      <a:pt x="0" y="1"/>
                      <a:pt x="0" y="3"/>
                    </a:cubicBezTo>
                    <a:cubicBezTo>
                      <a:pt x="0" y="9"/>
                      <a:pt x="0" y="9"/>
                      <a:pt x="0" y="9"/>
                    </a:cubicBezTo>
                    <a:cubicBezTo>
                      <a:pt x="0" y="11"/>
                      <a:pt x="1" y="12"/>
                      <a:pt x="3" y="12"/>
                    </a:cubicBezTo>
                    <a:cubicBezTo>
                      <a:pt x="10" y="12"/>
                      <a:pt x="10" y="12"/>
                      <a:pt x="10" y="12"/>
                    </a:cubicBezTo>
                    <a:cubicBezTo>
                      <a:pt x="11" y="12"/>
                      <a:pt x="12" y="11"/>
                      <a:pt x="12" y="9"/>
                    </a:cubicBezTo>
                    <a:cubicBezTo>
                      <a:pt x="12" y="3"/>
                      <a:pt x="12" y="3"/>
                      <a:pt x="12" y="3"/>
                    </a:cubicBezTo>
                    <a:cubicBezTo>
                      <a:pt x="12" y="1"/>
                      <a:pt x="11" y="0"/>
                      <a:pt x="10"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35" name="Freeform 587"/>
              <p:cNvSpPr/>
              <p:nvPr/>
            </p:nvSpPr>
            <p:spPr bwMode="auto">
              <a:xfrm>
                <a:off x="4524" y="1687"/>
                <a:ext cx="84" cy="113"/>
              </a:xfrm>
              <a:custGeom>
                <a:gdLst>
                  <a:gd name="T0" fmla="*/ 40 w 43"/>
                  <a:gd name="T1" fmla="*/ 0 h 58"/>
                  <a:gd name="T2" fmla="*/ 2 w 43"/>
                  <a:gd name="T3" fmla="*/ 0 h 58"/>
                  <a:gd name="T4" fmla="*/ 0 w 43"/>
                  <a:gd name="T5" fmla="*/ 3 h 58"/>
                  <a:gd name="T6" fmla="*/ 0 w 43"/>
                  <a:gd name="T7" fmla="*/ 56 h 58"/>
                  <a:gd name="T8" fmla="*/ 2 w 43"/>
                  <a:gd name="T9" fmla="*/ 58 h 58"/>
                  <a:gd name="T10" fmla="*/ 40 w 43"/>
                  <a:gd name="T11" fmla="*/ 58 h 58"/>
                  <a:gd name="T12" fmla="*/ 43 w 43"/>
                  <a:gd name="T13" fmla="*/ 56 h 58"/>
                  <a:gd name="T14" fmla="*/ 43 w 43"/>
                  <a:gd name="T15" fmla="*/ 3 h 58"/>
                  <a:gd name="T16" fmla="*/ 40 w 43"/>
                  <a:gd name="T17" fmla="*/ 0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3" h="57">
                    <a:moveTo>
                      <a:pt x="40" y="0"/>
                    </a:moveTo>
                    <a:cubicBezTo>
                      <a:pt x="2" y="0"/>
                      <a:pt x="2" y="0"/>
                      <a:pt x="2" y="0"/>
                    </a:cubicBezTo>
                    <a:cubicBezTo>
                      <a:pt x="1" y="0"/>
                      <a:pt x="0" y="1"/>
                      <a:pt x="0" y="3"/>
                    </a:cubicBezTo>
                    <a:cubicBezTo>
                      <a:pt x="0" y="56"/>
                      <a:pt x="0" y="56"/>
                      <a:pt x="0" y="56"/>
                    </a:cubicBezTo>
                    <a:cubicBezTo>
                      <a:pt x="0" y="57"/>
                      <a:pt x="1" y="58"/>
                      <a:pt x="2" y="58"/>
                    </a:cubicBezTo>
                    <a:cubicBezTo>
                      <a:pt x="40" y="58"/>
                      <a:pt x="40" y="58"/>
                      <a:pt x="40" y="58"/>
                    </a:cubicBezTo>
                    <a:cubicBezTo>
                      <a:pt x="42" y="58"/>
                      <a:pt x="43" y="57"/>
                      <a:pt x="43" y="56"/>
                    </a:cubicBezTo>
                    <a:cubicBezTo>
                      <a:pt x="43" y="3"/>
                      <a:pt x="43" y="3"/>
                      <a:pt x="43" y="3"/>
                    </a:cubicBezTo>
                    <a:cubicBezTo>
                      <a:pt x="43" y="1"/>
                      <a:pt x="42" y="0"/>
                      <a:pt x="40"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36" name="Freeform 588"/>
              <p:cNvSpPr>
                <a:spLocks noEditPoints="1"/>
              </p:cNvSpPr>
              <p:nvPr/>
            </p:nvSpPr>
            <p:spPr bwMode="auto">
              <a:xfrm>
                <a:off x="4319" y="987"/>
                <a:ext cx="211" cy="268"/>
              </a:xfrm>
              <a:custGeom>
                <a:gdLst>
                  <a:gd name="T0" fmla="*/ 78 w 108"/>
                  <a:gd name="T1" fmla="*/ 1 h 137"/>
                  <a:gd name="T2" fmla="*/ 0 w 108"/>
                  <a:gd name="T3" fmla="*/ 30 h 137"/>
                  <a:gd name="T4" fmla="*/ 30 w 108"/>
                  <a:gd name="T5" fmla="*/ 136 h 137"/>
                  <a:gd name="T6" fmla="*/ 107 w 108"/>
                  <a:gd name="T7" fmla="*/ 107 h 137"/>
                  <a:gd name="T8" fmla="*/ 10 w 108"/>
                  <a:gd name="T9" fmla="*/ 30 h 137"/>
                  <a:gd name="T10" fmla="*/ 78 w 108"/>
                  <a:gd name="T11" fmla="*/ 11 h 137"/>
                  <a:gd name="T12" fmla="*/ 96 w 108"/>
                  <a:gd name="T13" fmla="*/ 35 h 137"/>
                  <a:gd name="T14" fmla="*/ 28 w 108"/>
                  <a:gd name="T15" fmla="*/ 53 h 137"/>
                  <a:gd name="T16" fmla="*/ 10 w 108"/>
                  <a:gd name="T17" fmla="*/ 30 h 137"/>
                  <a:gd name="T18" fmla="*/ 14 w 108"/>
                  <a:gd name="T19" fmla="*/ 61 h 137"/>
                  <a:gd name="T20" fmla="*/ 29 w 108"/>
                  <a:gd name="T21" fmla="*/ 64 h 137"/>
                  <a:gd name="T22" fmla="*/ 26 w 108"/>
                  <a:gd name="T23" fmla="*/ 74 h 137"/>
                  <a:gd name="T24" fmla="*/ 11 w 108"/>
                  <a:gd name="T25" fmla="*/ 72 h 137"/>
                  <a:gd name="T26" fmla="*/ 12 w 108"/>
                  <a:gd name="T27" fmla="*/ 86 h 137"/>
                  <a:gd name="T28" fmla="*/ 26 w 108"/>
                  <a:gd name="T29" fmla="*/ 83 h 137"/>
                  <a:gd name="T30" fmla="*/ 29 w 108"/>
                  <a:gd name="T31" fmla="*/ 94 h 137"/>
                  <a:gd name="T32" fmla="*/ 14 w 108"/>
                  <a:gd name="T33" fmla="*/ 97 h 137"/>
                  <a:gd name="T34" fmla="*/ 12 w 108"/>
                  <a:gd name="T35" fmla="*/ 86 h 137"/>
                  <a:gd name="T36" fmla="*/ 15 w 108"/>
                  <a:gd name="T37" fmla="*/ 119 h 137"/>
                  <a:gd name="T38" fmla="*/ 12 w 108"/>
                  <a:gd name="T39" fmla="*/ 108 h 137"/>
                  <a:gd name="T40" fmla="*/ 27 w 108"/>
                  <a:gd name="T41" fmla="*/ 105 h 137"/>
                  <a:gd name="T42" fmla="*/ 30 w 108"/>
                  <a:gd name="T43" fmla="*/ 116 h 137"/>
                  <a:gd name="T44" fmla="*/ 34 w 108"/>
                  <a:gd name="T45" fmla="*/ 64 h 137"/>
                  <a:gd name="T46" fmla="*/ 48 w 108"/>
                  <a:gd name="T47" fmla="*/ 61 h 137"/>
                  <a:gd name="T48" fmla="*/ 51 w 108"/>
                  <a:gd name="T49" fmla="*/ 71 h 137"/>
                  <a:gd name="T50" fmla="*/ 36 w 108"/>
                  <a:gd name="T51" fmla="*/ 74 h 137"/>
                  <a:gd name="T52" fmla="*/ 34 w 108"/>
                  <a:gd name="T53" fmla="*/ 64 h 137"/>
                  <a:gd name="T54" fmla="*/ 37 w 108"/>
                  <a:gd name="T55" fmla="*/ 83 h 137"/>
                  <a:gd name="T56" fmla="*/ 51 w 108"/>
                  <a:gd name="T57" fmla="*/ 85 h 137"/>
                  <a:gd name="T58" fmla="*/ 49 w 108"/>
                  <a:gd name="T59" fmla="*/ 96 h 137"/>
                  <a:gd name="T60" fmla="*/ 34 w 108"/>
                  <a:gd name="T61" fmla="*/ 94 h 137"/>
                  <a:gd name="T62" fmla="*/ 50 w 108"/>
                  <a:gd name="T63" fmla="*/ 118 h 137"/>
                  <a:gd name="T64" fmla="*/ 35 w 108"/>
                  <a:gd name="T65" fmla="*/ 116 h 137"/>
                  <a:gd name="T66" fmla="*/ 37 w 108"/>
                  <a:gd name="T67" fmla="*/ 105 h 137"/>
                  <a:gd name="T68" fmla="*/ 52 w 108"/>
                  <a:gd name="T69" fmla="*/ 107 h 137"/>
                  <a:gd name="T70" fmla="*/ 50 w 108"/>
                  <a:gd name="T71" fmla="*/ 118 h 137"/>
                  <a:gd name="T72" fmla="*/ 59 w 108"/>
                  <a:gd name="T73" fmla="*/ 60 h 137"/>
                  <a:gd name="T74" fmla="*/ 74 w 108"/>
                  <a:gd name="T75" fmla="*/ 63 h 137"/>
                  <a:gd name="T76" fmla="*/ 71 w 108"/>
                  <a:gd name="T77" fmla="*/ 73 h 137"/>
                  <a:gd name="T78" fmla="*/ 56 w 108"/>
                  <a:gd name="T79" fmla="*/ 71 h 137"/>
                  <a:gd name="T80" fmla="*/ 57 w 108"/>
                  <a:gd name="T81" fmla="*/ 85 h 137"/>
                  <a:gd name="T82" fmla="*/ 71 w 108"/>
                  <a:gd name="T83" fmla="*/ 82 h 137"/>
                  <a:gd name="T84" fmla="*/ 74 w 108"/>
                  <a:gd name="T85" fmla="*/ 93 h 137"/>
                  <a:gd name="T86" fmla="*/ 59 w 108"/>
                  <a:gd name="T87" fmla="*/ 96 h 137"/>
                  <a:gd name="T88" fmla="*/ 57 w 108"/>
                  <a:gd name="T89" fmla="*/ 85 h 137"/>
                  <a:gd name="T90" fmla="*/ 60 w 108"/>
                  <a:gd name="T91" fmla="*/ 118 h 137"/>
                  <a:gd name="T92" fmla="*/ 57 w 108"/>
                  <a:gd name="T93" fmla="*/ 107 h 137"/>
                  <a:gd name="T94" fmla="*/ 72 w 108"/>
                  <a:gd name="T95" fmla="*/ 104 h 137"/>
                  <a:gd name="T96" fmla="*/ 75 w 108"/>
                  <a:gd name="T97" fmla="*/ 115 h 137"/>
                  <a:gd name="T98" fmla="*/ 79 w 108"/>
                  <a:gd name="T99" fmla="*/ 63 h 137"/>
                  <a:gd name="T100" fmla="*/ 93 w 108"/>
                  <a:gd name="T101" fmla="*/ 60 h 137"/>
                  <a:gd name="T102" fmla="*/ 96 w 108"/>
                  <a:gd name="T103" fmla="*/ 70 h 137"/>
                  <a:gd name="T104" fmla="*/ 81 w 108"/>
                  <a:gd name="T105" fmla="*/ 73 h 137"/>
                  <a:gd name="T106" fmla="*/ 79 w 108"/>
                  <a:gd name="T107" fmla="*/ 63 h 137"/>
                  <a:gd name="T108" fmla="*/ 82 w 108"/>
                  <a:gd name="T109" fmla="*/ 82 h 137"/>
                  <a:gd name="T110" fmla="*/ 96 w 108"/>
                  <a:gd name="T111" fmla="*/ 84 h 137"/>
                  <a:gd name="T112" fmla="*/ 94 w 108"/>
                  <a:gd name="T113" fmla="*/ 95 h 137"/>
                  <a:gd name="T114" fmla="*/ 79 w 108"/>
                  <a:gd name="T115" fmla="*/ 93 h 137"/>
                  <a:gd name="T116" fmla="*/ 95 w 108"/>
                  <a:gd name="T117" fmla="*/ 117 h 137"/>
                  <a:gd name="T118" fmla="*/ 80 w 108"/>
                  <a:gd name="T119" fmla="*/ 115 h 137"/>
                  <a:gd name="T120" fmla="*/ 82 w 108"/>
                  <a:gd name="T121" fmla="*/ 104 h 137"/>
                  <a:gd name="T122" fmla="*/ 97 w 108"/>
                  <a:gd name="T123" fmla="*/ 106 h 137"/>
                  <a:gd name="T124" fmla="*/ 95 w 108"/>
                  <a:gd name="T125" fmla="*/ 117 h 13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08" h="137">
                    <a:moveTo>
                      <a:pt x="106" y="27"/>
                    </a:moveTo>
                    <a:cubicBezTo>
                      <a:pt x="105" y="12"/>
                      <a:pt x="93" y="0"/>
                      <a:pt x="78" y="1"/>
                    </a:cubicBezTo>
                    <a:cubicBezTo>
                      <a:pt x="27" y="2"/>
                      <a:pt x="27" y="2"/>
                      <a:pt x="27" y="2"/>
                    </a:cubicBezTo>
                    <a:cubicBezTo>
                      <a:pt x="12" y="2"/>
                      <a:pt x="0" y="15"/>
                      <a:pt x="0" y="30"/>
                    </a:cubicBezTo>
                    <a:cubicBezTo>
                      <a:pt x="2" y="110"/>
                      <a:pt x="2" y="110"/>
                      <a:pt x="2" y="110"/>
                    </a:cubicBezTo>
                    <a:cubicBezTo>
                      <a:pt x="2" y="125"/>
                      <a:pt x="15" y="137"/>
                      <a:pt x="30" y="136"/>
                    </a:cubicBezTo>
                    <a:cubicBezTo>
                      <a:pt x="81" y="135"/>
                      <a:pt x="81" y="135"/>
                      <a:pt x="81" y="135"/>
                    </a:cubicBezTo>
                    <a:cubicBezTo>
                      <a:pt x="96" y="135"/>
                      <a:pt x="108" y="122"/>
                      <a:pt x="107" y="107"/>
                    </a:cubicBezTo>
                    <a:lnTo>
                      <a:pt x="106" y="27"/>
                    </a:lnTo>
                    <a:close/>
                    <a:moveTo>
                      <a:pt x="10" y="30"/>
                    </a:moveTo>
                    <a:cubicBezTo>
                      <a:pt x="10" y="20"/>
                      <a:pt x="18" y="12"/>
                      <a:pt x="27" y="12"/>
                    </a:cubicBezTo>
                    <a:cubicBezTo>
                      <a:pt x="78" y="11"/>
                      <a:pt x="78" y="11"/>
                      <a:pt x="78" y="11"/>
                    </a:cubicBezTo>
                    <a:cubicBezTo>
                      <a:pt x="87" y="11"/>
                      <a:pt x="95" y="18"/>
                      <a:pt x="95" y="28"/>
                    </a:cubicBezTo>
                    <a:cubicBezTo>
                      <a:pt x="96" y="35"/>
                      <a:pt x="96" y="35"/>
                      <a:pt x="96" y="35"/>
                    </a:cubicBezTo>
                    <a:cubicBezTo>
                      <a:pt x="96" y="44"/>
                      <a:pt x="88" y="52"/>
                      <a:pt x="79" y="52"/>
                    </a:cubicBezTo>
                    <a:cubicBezTo>
                      <a:pt x="28" y="53"/>
                      <a:pt x="28" y="53"/>
                      <a:pt x="28" y="53"/>
                    </a:cubicBezTo>
                    <a:cubicBezTo>
                      <a:pt x="18" y="53"/>
                      <a:pt x="11" y="46"/>
                      <a:pt x="10" y="36"/>
                    </a:cubicBezTo>
                    <a:lnTo>
                      <a:pt x="10" y="30"/>
                    </a:lnTo>
                    <a:close/>
                    <a:moveTo>
                      <a:pt x="11" y="64"/>
                    </a:moveTo>
                    <a:cubicBezTo>
                      <a:pt x="11" y="63"/>
                      <a:pt x="12" y="61"/>
                      <a:pt x="14" y="61"/>
                    </a:cubicBezTo>
                    <a:cubicBezTo>
                      <a:pt x="26" y="61"/>
                      <a:pt x="26" y="61"/>
                      <a:pt x="26" y="61"/>
                    </a:cubicBezTo>
                    <a:cubicBezTo>
                      <a:pt x="27" y="61"/>
                      <a:pt x="28" y="62"/>
                      <a:pt x="29" y="64"/>
                    </a:cubicBezTo>
                    <a:cubicBezTo>
                      <a:pt x="29" y="72"/>
                      <a:pt x="29" y="72"/>
                      <a:pt x="29" y="72"/>
                    </a:cubicBezTo>
                    <a:cubicBezTo>
                      <a:pt x="29" y="73"/>
                      <a:pt x="28" y="74"/>
                      <a:pt x="26" y="74"/>
                    </a:cubicBezTo>
                    <a:cubicBezTo>
                      <a:pt x="14" y="75"/>
                      <a:pt x="14" y="75"/>
                      <a:pt x="14" y="75"/>
                    </a:cubicBezTo>
                    <a:cubicBezTo>
                      <a:pt x="12" y="75"/>
                      <a:pt x="11" y="74"/>
                      <a:pt x="11" y="72"/>
                    </a:cubicBezTo>
                    <a:lnTo>
                      <a:pt x="11" y="64"/>
                    </a:lnTo>
                    <a:close/>
                    <a:moveTo>
                      <a:pt x="12" y="86"/>
                    </a:moveTo>
                    <a:cubicBezTo>
                      <a:pt x="12" y="85"/>
                      <a:pt x="13" y="83"/>
                      <a:pt x="14" y="83"/>
                    </a:cubicBezTo>
                    <a:cubicBezTo>
                      <a:pt x="26" y="83"/>
                      <a:pt x="26" y="83"/>
                      <a:pt x="26" y="83"/>
                    </a:cubicBezTo>
                    <a:cubicBezTo>
                      <a:pt x="28" y="83"/>
                      <a:pt x="29" y="84"/>
                      <a:pt x="29" y="86"/>
                    </a:cubicBezTo>
                    <a:cubicBezTo>
                      <a:pt x="29" y="94"/>
                      <a:pt x="29" y="94"/>
                      <a:pt x="29" y="94"/>
                    </a:cubicBezTo>
                    <a:cubicBezTo>
                      <a:pt x="29" y="95"/>
                      <a:pt x="28" y="96"/>
                      <a:pt x="27" y="96"/>
                    </a:cubicBezTo>
                    <a:cubicBezTo>
                      <a:pt x="14" y="97"/>
                      <a:pt x="14" y="97"/>
                      <a:pt x="14" y="97"/>
                    </a:cubicBezTo>
                    <a:cubicBezTo>
                      <a:pt x="13" y="97"/>
                      <a:pt x="12" y="96"/>
                      <a:pt x="12" y="94"/>
                    </a:cubicBezTo>
                    <a:lnTo>
                      <a:pt x="12" y="86"/>
                    </a:lnTo>
                    <a:close/>
                    <a:moveTo>
                      <a:pt x="27" y="118"/>
                    </a:moveTo>
                    <a:cubicBezTo>
                      <a:pt x="15" y="119"/>
                      <a:pt x="15" y="119"/>
                      <a:pt x="15" y="119"/>
                    </a:cubicBezTo>
                    <a:cubicBezTo>
                      <a:pt x="13" y="119"/>
                      <a:pt x="12" y="118"/>
                      <a:pt x="12" y="116"/>
                    </a:cubicBezTo>
                    <a:cubicBezTo>
                      <a:pt x="12" y="108"/>
                      <a:pt x="12" y="108"/>
                      <a:pt x="12" y="108"/>
                    </a:cubicBezTo>
                    <a:cubicBezTo>
                      <a:pt x="12" y="107"/>
                      <a:pt x="13" y="105"/>
                      <a:pt x="15" y="105"/>
                    </a:cubicBezTo>
                    <a:cubicBezTo>
                      <a:pt x="27" y="105"/>
                      <a:pt x="27" y="105"/>
                      <a:pt x="27" y="105"/>
                    </a:cubicBezTo>
                    <a:cubicBezTo>
                      <a:pt x="28" y="105"/>
                      <a:pt x="29" y="106"/>
                      <a:pt x="29" y="108"/>
                    </a:cubicBezTo>
                    <a:cubicBezTo>
                      <a:pt x="30" y="116"/>
                      <a:pt x="30" y="116"/>
                      <a:pt x="30" y="116"/>
                    </a:cubicBezTo>
                    <a:cubicBezTo>
                      <a:pt x="30" y="117"/>
                      <a:pt x="29" y="118"/>
                      <a:pt x="27" y="118"/>
                    </a:cubicBezTo>
                    <a:close/>
                    <a:moveTo>
                      <a:pt x="34" y="64"/>
                    </a:moveTo>
                    <a:cubicBezTo>
                      <a:pt x="34" y="62"/>
                      <a:pt x="35" y="61"/>
                      <a:pt x="36" y="61"/>
                    </a:cubicBezTo>
                    <a:cubicBezTo>
                      <a:pt x="48" y="61"/>
                      <a:pt x="48" y="61"/>
                      <a:pt x="48" y="61"/>
                    </a:cubicBezTo>
                    <a:cubicBezTo>
                      <a:pt x="50" y="61"/>
                      <a:pt x="51" y="62"/>
                      <a:pt x="51" y="63"/>
                    </a:cubicBezTo>
                    <a:cubicBezTo>
                      <a:pt x="51" y="71"/>
                      <a:pt x="51" y="71"/>
                      <a:pt x="51" y="71"/>
                    </a:cubicBezTo>
                    <a:cubicBezTo>
                      <a:pt x="51" y="73"/>
                      <a:pt x="50" y="74"/>
                      <a:pt x="49" y="74"/>
                    </a:cubicBezTo>
                    <a:cubicBezTo>
                      <a:pt x="36" y="74"/>
                      <a:pt x="36" y="74"/>
                      <a:pt x="36" y="74"/>
                    </a:cubicBezTo>
                    <a:cubicBezTo>
                      <a:pt x="35" y="74"/>
                      <a:pt x="34" y="73"/>
                      <a:pt x="34" y="72"/>
                    </a:cubicBezTo>
                    <a:lnTo>
                      <a:pt x="34" y="64"/>
                    </a:lnTo>
                    <a:close/>
                    <a:moveTo>
                      <a:pt x="34" y="86"/>
                    </a:moveTo>
                    <a:cubicBezTo>
                      <a:pt x="34" y="84"/>
                      <a:pt x="35" y="83"/>
                      <a:pt x="37" y="83"/>
                    </a:cubicBezTo>
                    <a:cubicBezTo>
                      <a:pt x="49" y="83"/>
                      <a:pt x="49" y="83"/>
                      <a:pt x="49" y="83"/>
                    </a:cubicBezTo>
                    <a:cubicBezTo>
                      <a:pt x="50" y="83"/>
                      <a:pt x="51" y="84"/>
                      <a:pt x="51" y="85"/>
                    </a:cubicBezTo>
                    <a:cubicBezTo>
                      <a:pt x="52" y="93"/>
                      <a:pt x="52" y="93"/>
                      <a:pt x="52" y="93"/>
                    </a:cubicBezTo>
                    <a:cubicBezTo>
                      <a:pt x="52" y="95"/>
                      <a:pt x="51" y="96"/>
                      <a:pt x="49" y="96"/>
                    </a:cubicBezTo>
                    <a:cubicBezTo>
                      <a:pt x="37" y="96"/>
                      <a:pt x="37" y="96"/>
                      <a:pt x="37" y="96"/>
                    </a:cubicBezTo>
                    <a:cubicBezTo>
                      <a:pt x="35" y="96"/>
                      <a:pt x="34" y="95"/>
                      <a:pt x="34" y="94"/>
                    </a:cubicBezTo>
                    <a:lnTo>
                      <a:pt x="34" y="86"/>
                    </a:lnTo>
                    <a:close/>
                    <a:moveTo>
                      <a:pt x="50" y="118"/>
                    </a:moveTo>
                    <a:cubicBezTo>
                      <a:pt x="37" y="118"/>
                      <a:pt x="37" y="118"/>
                      <a:pt x="37" y="118"/>
                    </a:cubicBezTo>
                    <a:cubicBezTo>
                      <a:pt x="36" y="118"/>
                      <a:pt x="35" y="117"/>
                      <a:pt x="35" y="116"/>
                    </a:cubicBezTo>
                    <a:cubicBezTo>
                      <a:pt x="35" y="108"/>
                      <a:pt x="35" y="108"/>
                      <a:pt x="35" y="108"/>
                    </a:cubicBezTo>
                    <a:cubicBezTo>
                      <a:pt x="34" y="106"/>
                      <a:pt x="36" y="105"/>
                      <a:pt x="37" y="105"/>
                    </a:cubicBezTo>
                    <a:cubicBezTo>
                      <a:pt x="49" y="105"/>
                      <a:pt x="49" y="105"/>
                      <a:pt x="49" y="105"/>
                    </a:cubicBezTo>
                    <a:cubicBezTo>
                      <a:pt x="51" y="105"/>
                      <a:pt x="52" y="106"/>
                      <a:pt x="52" y="107"/>
                    </a:cubicBezTo>
                    <a:cubicBezTo>
                      <a:pt x="52" y="115"/>
                      <a:pt x="52" y="115"/>
                      <a:pt x="52" y="115"/>
                    </a:cubicBezTo>
                    <a:cubicBezTo>
                      <a:pt x="52" y="117"/>
                      <a:pt x="51" y="118"/>
                      <a:pt x="50" y="118"/>
                    </a:cubicBezTo>
                    <a:close/>
                    <a:moveTo>
                      <a:pt x="56" y="63"/>
                    </a:moveTo>
                    <a:cubicBezTo>
                      <a:pt x="56" y="62"/>
                      <a:pt x="57" y="60"/>
                      <a:pt x="59" y="60"/>
                    </a:cubicBezTo>
                    <a:cubicBezTo>
                      <a:pt x="71" y="60"/>
                      <a:pt x="71" y="60"/>
                      <a:pt x="71" y="60"/>
                    </a:cubicBezTo>
                    <a:cubicBezTo>
                      <a:pt x="72" y="60"/>
                      <a:pt x="73" y="61"/>
                      <a:pt x="74" y="63"/>
                    </a:cubicBezTo>
                    <a:cubicBezTo>
                      <a:pt x="74" y="71"/>
                      <a:pt x="74" y="71"/>
                      <a:pt x="74" y="71"/>
                    </a:cubicBezTo>
                    <a:cubicBezTo>
                      <a:pt x="74" y="72"/>
                      <a:pt x="73" y="73"/>
                      <a:pt x="71" y="73"/>
                    </a:cubicBezTo>
                    <a:cubicBezTo>
                      <a:pt x="59" y="74"/>
                      <a:pt x="59" y="74"/>
                      <a:pt x="59" y="74"/>
                    </a:cubicBezTo>
                    <a:cubicBezTo>
                      <a:pt x="57" y="74"/>
                      <a:pt x="56" y="73"/>
                      <a:pt x="56" y="71"/>
                    </a:cubicBezTo>
                    <a:lnTo>
                      <a:pt x="56" y="63"/>
                    </a:lnTo>
                    <a:close/>
                    <a:moveTo>
                      <a:pt x="57" y="85"/>
                    </a:moveTo>
                    <a:cubicBezTo>
                      <a:pt x="56" y="84"/>
                      <a:pt x="58" y="82"/>
                      <a:pt x="59" y="82"/>
                    </a:cubicBezTo>
                    <a:cubicBezTo>
                      <a:pt x="71" y="82"/>
                      <a:pt x="71" y="82"/>
                      <a:pt x="71" y="82"/>
                    </a:cubicBezTo>
                    <a:cubicBezTo>
                      <a:pt x="73" y="82"/>
                      <a:pt x="74" y="83"/>
                      <a:pt x="74" y="85"/>
                    </a:cubicBezTo>
                    <a:cubicBezTo>
                      <a:pt x="74" y="93"/>
                      <a:pt x="74" y="93"/>
                      <a:pt x="74" y="93"/>
                    </a:cubicBezTo>
                    <a:cubicBezTo>
                      <a:pt x="74" y="94"/>
                      <a:pt x="73" y="95"/>
                      <a:pt x="72" y="95"/>
                    </a:cubicBezTo>
                    <a:cubicBezTo>
                      <a:pt x="59" y="96"/>
                      <a:pt x="59" y="96"/>
                      <a:pt x="59" y="96"/>
                    </a:cubicBezTo>
                    <a:cubicBezTo>
                      <a:pt x="58" y="96"/>
                      <a:pt x="57" y="95"/>
                      <a:pt x="57" y="93"/>
                    </a:cubicBezTo>
                    <a:lnTo>
                      <a:pt x="57" y="85"/>
                    </a:lnTo>
                    <a:close/>
                    <a:moveTo>
                      <a:pt x="72" y="117"/>
                    </a:moveTo>
                    <a:cubicBezTo>
                      <a:pt x="60" y="118"/>
                      <a:pt x="60" y="118"/>
                      <a:pt x="60" y="118"/>
                    </a:cubicBezTo>
                    <a:cubicBezTo>
                      <a:pt x="58" y="118"/>
                      <a:pt x="57" y="117"/>
                      <a:pt x="57" y="115"/>
                    </a:cubicBezTo>
                    <a:cubicBezTo>
                      <a:pt x="57" y="107"/>
                      <a:pt x="57" y="107"/>
                      <a:pt x="57" y="107"/>
                    </a:cubicBezTo>
                    <a:cubicBezTo>
                      <a:pt x="57" y="106"/>
                      <a:pt x="58" y="104"/>
                      <a:pt x="60" y="104"/>
                    </a:cubicBezTo>
                    <a:cubicBezTo>
                      <a:pt x="72" y="104"/>
                      <a:pt x="72" y="104"/>
                      <a:pt x="72" y="104"/>
                    </a:cubicBezTo>
                    <a:cubicBezTo>
                      <a:pt x="73" y="104"/>
                      <a:pt x="74" y="105"/>
                      <a:pt x="74" y="107"/>
                    </a:cubicBezTo>
                    <a:cubicBezTo>
                      <a:pt x="75" y="115"/>
                      <a:pt x="75" y="115"/>
                      <a:pt x="75" y="115"/>
                    </a:cubicBezTo>
                    <a:cubicBezTo>
                      <a:pt x="75" y="116"/>
                      <a:pt x="74" y="117"/>
                      <a:pt x="72" y="117"/>
                    </a:cubicBezTo>
                    <a:close/>
                    <a:moveTo>
                      <a:pt x="79" y="63"/>
                    </a:moveTo>
                    <a:cubicBezTo>
                      <a:pt x="78" y="61"/>
                      <a:pt x="80" y="60"/>
                      <a:pt x="81" y="60"/>
                    </a:cubicBezTo>
                    <a:cubicBezTo>
                      <a:pt x="93" y="60"/>
                      <a:pt x="93" y="60"/>
                      <a:pt x="93" y="60"/>
                    </a:cubicBezTo>
                    <a:cubicBezTo>
                      <a:pt x="95" y="60"/>
                      <a:pt x="96" y="61"/>
                      <a:pt x="96" y="62"/>
                    </a:cubicBezTo>
                    <a:cubicBezTo>
                      <a:pt x="96" y="70"/>
                      <a:pt x="96" y="70"/>
                      <a:pt x="96" y="70"/>
                    </a:cubicBezTo>
                    <a:cubicBezTo>
                      <a:pt x="96" y="72"/>
                      <a:pt x="95" y="73"/>
                      <a:pt x="94" y="73"/>
                    </a:cubicBezTo>
                    <a:cubicBezTo>
                      <a:pt x="81" y="73"/>
                      <a:pt x="81" y="73"/>
                      <a:pt x="81" y="73"/>
                    </a:cubicBezTo>
                    <a:cubicBezTo>
                      <a:pt x="80" y="73"/>
                      <a:pt x="79" y="72"/>
                      <a:pt x="79" y="71"/>
                    </a:cubicBezTo>
                    <a:lnTo>
                      <a:pt x="79" y="63"/>
                    </a:lnTo>
                    <a:close/>
                    <a:moveTo>
                      <a:pt x="79" y="85"/>
                    </a:moveTo>
                    <a:cubicBezTo>
                      <a:pt x="79" y="83"/>
                      <a:pt x="80" y="82"/>
                      <a:pt x="82" y="82"/>
                    </a:cubicBezTo>
                    <a:cubicBezTo>
                      <a:pt x="94" y="82"/>
                      <a:pt x="94" y="82"/>
                      <a:pt x="94" y="82"/>
                    </a:cubicBezTo>
                    <a:cubicBezTo>
                      <a:pt x="95" y="82"/>
                      <a:pt x="96" y="83"/>
                      <a:pt x="96" y="84"/>
                    </a:cubicBezTo>
                    <a:cubicBezTo>
                      <a:pt x="97" y="92"/>
                      <a:pt x="97" y="92"/>
                      <a:pt x="97" y="92"/>
                    </a:cubicBezTo>
                    <a:cubicBezTo>
                      <a:pt x="97" y="94"/>
                      <a:pt x="96" y="95"/>
                      <a:pt x="94" y="95"/>
                    </a:cubicBezTo>
                    <a:cubicBezTo>
                      <a:pt x="82" y="95"/>
                      <a:pt x="82" y="95"/>
                      <a:pt x="82" y="95"/>
                    </a:cubicBezTo>
                    <a:cubicBezTo>
                      <a:pt x="80" y="95"/>
                      <a:pt x="79" y="94"/>
                      <a:pt x="79" y="93"/>
                    </a:cubicBezTo>
                    <a:lnTo>
                      <a:pt x="79" y="85"/>
                    </a:lnTo>
                    <a:close/>
                    <a:moveTo>
                      <a:pt x="95" y="117"/>
                    </a:moveTo>
                    <a:cubicBezTo>
                      <a:pt x="82" y="117"/>
                      <a:pt x="82" y="117"/>
                      <a:pt x="82" y="117"/>
                    </a:cubicBezTo>
                    <a:cubicBezTo>
                      <a:pt x="81" y="117"/>
                      <a:pt x="80" y="116"/>
                      <a:pt x="80" y="115"/>
                    </a:cubicBezTo>
                    <a:cubicBezTo>
                      <a:pt x="79" y="107"/>
                      <a:pt x="79" y="107"/>
                      <a:pt x="79" y="107"/>
                    </a:cubicBezTo>
                    <a:cubicBezTo>
                      <a:pt x="79" y="105"/>
                      <a:pt x="81" y="104"/>
                      <a:pt x="82" y="104"/>
                    </a:cubicBezTo>
                    <a:cubicBezTo>
                      <a:pt x="94" y="104"/>
                      <a:pt x="94" y="104"/>
                      <a:pt x="94" y="104"/>
                    </a:cubicBezTo>
                    <a:cubicBezTo>
                      <a:pt x="96" y="104"/>
                      <a:pt x="97" y="105"/>
                      <a:pt x="97" y="106"/>
                    </a:cubicBezTo>
                    <a:cubicBezTo>
                      <a:pt x="97" y="114"/>
                      <a:pt x="97" y="114"/>
                      <a:pt x="97" y="114"/>
                    </a:cubicBezTo>
                    <a:cubicBezTo>
                      <a:pt x="97" y="116"/>
                      <a:pt x="96" y="117"/>
                      <a:pt x="95" y="117"/>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37" name="Freeform 589"/>
              <p:cNvSpPr/>
              <p:nvPr/>
            </p:nvSpPr>
            <p:spPr bwMode="auto">
              <a:xfrm>
                <a:off x="4352" y="1020"/>
                <a:ext cx="65" cy="63"/>
              </a:xfrm>
              <a:custGeom>
                <a:gdLst>
                  <a:gd name="T0" fmla="*/ 28 w 33"/>
                  <a:gd name="T1" fmla="*/ 11 h 32"/>
                  <a:gd name="T2" fmla="*/ 21 w 33"/>
                  <a:gd name="T3" fmla="*/ 11 h 32"/>
                  <a:gd name="T4" fmla="*/ 21 w 33"/>
                  <a:gd name="T5" fmla="*/ 4 h 32"/>
                  <a:gd name="T6" fmla="*/ 16 w 33"/>
                  <a:gd name="T7" fmla="*/ 0 h 32"/>
                  <a:gd name="T8" fmla="*/ 12 w 33"/>
                  <a:gd name="T9" fmla="*/ 4 h 32"/>
                  <a:gd name="T10" fmla="*/ 12 w 33"/>
                  <a:gd name="T11" fmla="*/ 11 h 32"/>
                  <a:gd name="T12" fmla="*/ 5 w 33"/>
                  <a:gd name="T13" fmla="*/ 12 h 32"/>
                  <a:gd name="T14" fmla="*/ 0 w 33"/>
                  <a:gd name="T15" fmla="*/ 16 h 32"/>
                  <a:gd name="T16" fmla="*/ 5 w 33"/>
                  <a:gd name="T17" fmla="*/ 21 h 32"/>
                  <a:gd name="T18" fmla="*/ 12 w 33"/>
                  <a:gd name="T19" fmla="*/ 21 h 32"/>
                  <a:gd name="T20" fmla="*/ 12 w 33"/>
                  <a:gd name="T21" fmla="*/ 28 h 32"/>
                  <a:gd name="T22" fmla="*/ 17 w 33"/>
                  <a:gd name="T23" fmla="*/ 32 h 32"/>
                  <a:gd name="T24" fmla="*/ 21 w 33"/>
                  <a:gd name="T25" fmla="*/ 28 h 32"/>
                  <a:gd name="T26" fmla="*/ 21 w 33"/>
                  <a:gd name="T27" fmla="*/ 20 h 32"/>
                  <a:gd name="T28" fmla="*/ 28 w 33"/>
                  <a:gd name="T29" fmla="*/ 20 h 32"/>
                  <a:gd name="T30" fmla="*/ 33 w 33"/>
                  <a:gd name="T31" fmla="*/ 16 h 32"/>
                  <a:gd name="T32" fmla="*/ 28 w 33"/>
                  <a:gd name="T33" fmla="*/ 11 h 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3" h="32">
                    <a:moveTo>
                      <a:pt x="28" y="11"/>
                    </a:moveTo>
                    <a:cubicBezTo>
                      <a:pt x="21" y="11"/>
                      <a:pt x="21" y="11"/>
                      <a:pt x="21" y="11"/>
                    </a:cubicBezTo>
                    <a:cubicBezTo>
                      <a:pt x="21" y="4"/>
                      <a:pt x="21" y="4"/>
                      <a:pt x="21" y="4"/>
                    </a:cubicBezTo>
                    <a:cubicBezTo>
                      <a:pt x="21" y="2"/>
                      <a:pt x="19" y="0"/>
                      <a:pt x="16" y="0"/>
                    </a:cubicBezTo>
                    <a:cubicBezTo>
                      <a:pt x="13" y="0"/>
                      <a:pt x="11" y="2"/>
                      <a:pt x="12" y="4"/>
                    </a:cubicBezTo>
                    <a:cubicBezTo>
                      <a:pt x="12" y="11"/>
                      <a:pt x="12" y="11"/>
                      <a:pt x="12" y="11"/>
                    </a:cubicBezTo>
                    <a:cubicBezTo>
                      <a:pt x="5" y="12"/>
                      <a:pt x="5" y="12"/>
                      <a:pt x="5" y="12"/>
                    </a:cubicBezTo>
                    <a:cubicBezTo>
                      <a:pt x="2" y="12"/>
                      <a:pt x="0" y="14"/>
                      <a:pt x="0" y="16"/>
                    </a:cubicBezTo>
                    <a:cubicBezTo>
                      <a:pt x="0" y="19"/>
                      <a:pt x="2" y="21"/>
                      <a:pt x="5" y="21"/>
                    </a:cubicBezTo>
                    <a:cubicBezTo>
                      <a:pt x="12" y="21"/>
                      <a:pt x="12" y="21"/>
                      <a:pt x="12" y="21"/>
                    </a:cubicBezTo>
                    <a:cubicBezTo>
                      <a:pt x="12" y="28"/>
                      <a:pt x="12" y="28"/>
                      <a:pt x="12" y="28"/>
                    </a:cubicBezTo>
                    <a:cubicBezTo>
                      <a:pt x="12" y="30"/>
                      <a:pt x="14" y="32"/>
                      <a:pt x="17" y="32"/>
                    </a:cubicBezTo>
                    <a:cubicBezTo>
                      <a:pt x="19" y="32"/>
                      <a:pt x="21" y="30"/>
                      <a:pt x="21" y="28"/>
                    </a:cubicBezTo>
                    <a:cubicBezTo>
                      <a:pt x="21" y="20"/>
                      <a:pt x="21" y="20"/>
                      <a:pt x="21" y="20"/>
                    </a:cubicBezTo>
                    <a:cubicBezTo>
                      <a:pt x="28" y="20"/>
                      <a:pt x="28" y="20"/>
                      <a:pt x="28" y="20"/>
                    </a:cubicBezTo>
                    <a:cubicBezTo>
                      <a:pt x="31" y="20"/>
                      <a:pt x="33" y="18"/>
                      <a:pt x="33" y="16"/>
                    </a:cubicBezTo>
                    <a:cubicBezTo>
                      <a:pt x="33" y="13"/>
                      <a:pt x="30" y="11"/>
                      <a:pt x="28" y="1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38" name="Freeform 590"/>
              <p:cNvSpPr/>
              <p:nvPr/>
            </p:nvSpPr>
            <p:spPr bwMode="auto">
              <a:xfrm>
                <a:off x="4428" y="1040"/>
                <a:ext cx="63" cy="19"/>
              </a:xfrm>
              <a:custGeom>
                <a:gdLst>
                  <a:gd name="T0" fmla="*/ 28 w 32"/>
                  <a:gd name="T1" fmla="*/ 0 h 10"/>
                  <a:gd name="T2" fmla="*/ 4 w 32"/>
                  <a:gd name="T3" fmla="*/ 1 h 10"/>
                  <a:gd name="T4" fmla="*/ 0 w 32"/>
                  <a:gd name="T5" fmla="*/ 5 h 10"/>
                  <a:gd name="T6" fmla="*/ 4 w 32"/>
                  <a:gd name="T7" fmla="*/ 10 h 10"/>
                  <a:gd name="T8" fmla="*/ 28 w 32"/>
                  <a:gd name="T9" fmla="*/ 9 h 10"/>
                  <a:gd name="T10" fmla="*/ 32 w 32"/>
                  <a:gd name="T11" fmla="*/ 5 h 10"/>
                  <a:gd name="T12" fmla="*/ 28 w 32"/>
                  <a:gd name="T13" fmla="*/ 0 h 10"/>
                </a:gdLst>
                <a:cxnLst>
                  <a:cxn ang="0">
                    <a:pos x="T0" y="T1"/>
                  </a:cxn>
                  <a:cxn ang="0">
                    <a:pos x="T2" y="T3"/>
                  </a:cxn>
                  <a:cxn ang="0">
                    <a:pos x="T4" y="T5"/>
                  </a:cxn>
                  <a:cxn ang="0">
                    <a:pos x="T6" y="T7"/>
                  </a:cxn>
                  <a:cxn ang="0">
                    <a:pos x="T8" y="T9"/>
                  </a:cxn>
                  <a:cxn ang="0">
                    <a:pos x="T10" y="T11"/>
                  </a:cxn>
                  <a:cxn ang="0">
                    <a:pos x="T12" y="T13"/>
                  </a:cxn>
                </a:cxnLst>
                <a:rect l="0" t="0" r="r" b="b"/>
                <a:pathLst>
                  <a:path w="32" h="10">
                    <a:moveTo>
                      <a:pt x="28" y="0"/>
                    </a:moveTo>
                    <a:cubicBezTo>
                      <a:pt x="4" y="1"/>
                      <a:pt x="4" y="1"/>
                      <a:pt x="4" y="1"/>
                    </a:cubicBezTo>
                    <a:cubicBezTo>
                      <a:pt x="2" y="1"/>
                      <a:pt x="0" y="3"/>
                      <a:pt x="0" y="5"/>
                    </a:cubicBezTo>
                    <a:cubicBezTo>
                      <a:pt x="0" y="8"/>
                      <a:pt x="2" y="10"/>
                      <a:pt x="4" y="10"/>
                    </a:cubicBezTo>
                    <a:cubicBezTo>
                      <a:pt x="28" y="9"/>
                      <a:pt x="28" y="9"/>
                      <a:pt x="28" y="9"/>
                    </a:cubicBezTo>
                    <a:cubicBezTo>
                      <a:pt x="30" y="9"/>
                      <a:pt x="32" y="7"/>
                      <a:pt x="32" y="5"/>
                    </a:cubicBezTo>
                    <a:cubicBezTo>
                      <a:pt x="32" y="2"/>
                      <a:pt x="30" y="0"/>
                      <a:pt x="28"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39" name="Freeform 591"/>
              <p:cNvSpPr>
                <a:spLocks noEditPoints="1"/>
              </p:cNvSpPr>
              <p:nvPr/>
            </p:nvSpPr>
            <p:spPr bwMode="auto">
              <a:xfrm>
                <a:off x="3994" y="2109"/>
                <a:ext cx="141" cy="219"/>
              </a:xfrm>
              <a:custGeom>
                <a:gdLst>
                  <a:gd name="T0" fmla="*/ 55 w 72"/>
                  <a:gd name="T1" fmla="*/ 0 h 112"/>
                  <a:gd name="T2" fmla="*/ 17 w 72"/>
                  <a:gd name="T3" fmla="*/ 0 h 112"/>
                  <a:gd name="T4" fmla="*/ 0 w 72"/>
                  <a:gd name="T5" fmla="*/ 17 h 112"/>
                  <a:gd name="T6" fmla="*/ 0 w 72"/>
                  <a:gd name="T7" fmla="*/ 94 h 112"/>
                  <a:gd name="T8" fmla="*/ 17 w 72"/>
                  <a:gd name="T9" fmla="*/ 112 h 112"/>
                  <a:gd name="T10" fmla="*/ 55 w 72"/>
                  <a:gd name="T11" fmla="*/ 112 h 112"/>
                  <a:gd name="T12" fmla="*/ 72 w 72"/>
                  <a:gd name="T13" fmla="*/ 94 h 112"/>
                  <a:gd name="T14" fmla="*/ 72 w 72"/>
                  <a:gd name="T15" fmla="*/ 17 h 112"/>
                  <a:gd name="T16" fmla="*/ 55 w 72"/>
                  <a:gd name="T17" fmla="*/ 0 h 112"/>
                  <a:gd name="T18" fmla="*/ 64 w 72"/>
                  <a:gd name="T19" fmla="*/ 94 h 112"/>
                  <a:gd name="T20" fmla="*/ 55 w 72"/>
                  <a:gd name="T21" fmla="*/ 104 h 112"/>
                  <a:gd name="T22" fmla="*/ 17 w 72"/>
                  <a:gd name="T23" fmla="*/ 104 h 112"/>
                  <a:gd name="T24" fmla="*/ 8 w 72"/>
                  <a:gd name="T25" fmla="*/ 94 h 112"/>
                  <a:gd name="T26" fmla="*/ 8 w 72"/>
                  <a:gd name="T27" fmla="*/ 17 h 112"/>
                  <a:gd name="T28" fmla="*/ 17 w 72"/>
                  <a:gd name="T29" fmla="*/ 8 h 112"/>
                  <a:gd name="T30" fmla="*/ 55 w 72"/>
                  <a:gd name="T31" fmla="*/ 8 h 112"/>
                  <a:gd name="T32" fmla="*/ 64 w 72"/>
                  <a:gd name="T33" fmla="*/ 17 h 112"/>
                  <a:gd name="T34" fmla="*/ 64 w 72"/>
                  <a:gd name="T35" fmla="*/ 94 h 11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72" h="112">
                    <a:moveTo>
                      <a:pt x="55" y="0"/>
                    </a:moveTo>
                    <a:cubicBezTo>
                      <a:pt x="17" y="0"/>
                      <a:pt x="17" y="0"/>
                      <a:pt x="17" y="0"/>
                    </a:cubicBezTo>
                    <a:cubicBezTo>
                      <a:pt x="8" y="0"/>
                      <a:pt x="0" y="8"/>
                      <a:pt x="0" y="17"/>
                    </a:cubicBezTo>
                    <a:cubicBezTo>
                      <a:pt x="0" y="94"/>
                      <a:pt x="0" y="94"/>
                      <a:pt x="0" y="94"/>
                    </a:cubicBezTo>
                    <a:cubicBezTo>
                      <a:pt x="0" y="104"/>
                      <a:pt x="8" y="112"/>
                      <a:pt x="17" y="112"/>
                    </a:cubicBezTo>
                    <a:cubicBezTo>
                      <a:pt x="55" y="112"/>
                      <a:pt x="55" y="112"/>
                      <a:pt x="55" y="112"/>
                    </a:cubicBezTo>
                    <a:cubicBezTo>
                      <a:pt x="64" y="112"/>
                      <a:pt x="72" y="104"/>
                      <a:pt x="72" y="94"/>
                    </a:cubicBezTo>
                    <a:cubicBezTo>
                      <a:pt x="72" y="17"/>
                      <a:pt x="72" y="17"/>
                      <a:pt x="72" y="17"/>
                    </a:cubicBezTo>
                    <a:cubicBezTo>
                      <a:pt x="72" y="8"/>
                      <a:pt x="64" y="0"/>
                      <a:pt x="55" y="0"/>
                    </a:cubicBezTo>
                    <a:close/>
                    <a:moveTo>
                      <a:pt x="64" y="94"/>
                    </a:moveTo>
                    <a:cubicBezTo>
                      <a:pt x="64" y="100"/>
                      <a:pt x="60" y="104"/>
                      <a:pt x="55" y="104"/>
                    </a:cubicBezTo>
                    <a:cubicBezTo>
                      <a:pt x="17" y="104"/>
                      <a:pt x="17" y="104"/>
                      <a:pt x="17" y="104"/>
                    </a:cubicBezTo>
                    <a:cubicBezTo>
                      <a:pt x="12" y="104"/>
                      <a:pt x="8" y="100"/>
                      <a:pt x="8" y="94"/>
                    </a:cubicBezTo>
                    <a:cubicBezTo>
                      <a:pt x="8" y="17"/>
                      <a:pt x="8" y="17"/>
                      <a:pt x="8" y="17"/>
                    </a:cubicBezTo>
                    <a:cubicBezTo>
                      <a:pt x="8" y="12"/>
                      <a:pt x="12" y="8"/>
                      <a:pt x="17" y="8"/>
                    </a:cubicBezTo>
                    <a:cubicBezTo>
                      <a:pt x="55" y="8"/>
                      <a:pt x="55" y="8"/>
                      <a:pt x="55" y="8"/>
                    </a:cubicBezTo>
                    <a:cubicBezTo>
                      <a:pt x="60" y="8"/>
                      <a:pt x="64" y="12"/>
                      <a:pt x="64" y="17"/>
                    </a:cubicBezTo>
                    <a:lnTo>
                      <a:pt x="64" y="94"/>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40" name="Freeform 592"/>
              <p:cNvSpPr/>
              <p:nvPr/>
            </p:nvSpPr>
            <p:spPr bwMode="auto">
              <a:xfrm>
                <a:off x="4051" y="2275"/>
                <a:ext cx="27" cy="26"/>
              </a:xfrm>
              <a:custGeom>
                <a:gdLst>
                  <a:gd name="T0" fmla="*/ 11 w 14"/>
                  <a:gd name="T1" fmla="*/ 0 h 13"/>
                  <a:gd name="T2" fmla="*/ 3 w 14"/>
                  <a:gd name="T3" fmla="*/ 0 h 13"/>
                  <a:gd name="T4" fmla="*/ 0 w 14"/>
                  <a:gd name="T5" fmla="*/ 3 h 13"/>
                  <a:gd name="T6" fmla="*/ 0 w 14"/>
                  <a:gd name="T7" fmla="*/ 10 h 13"/>
                  <a:gd name="T8" fmla="*/ 3 w 14"/>
                  <a:gd name="T9" fmla="*/ 13 h 13"/>
                  <a:gd name="T10" fmla="*/ 11 w 14"/>
                  <a:gd name="T11" fmla="*/ 13 h 13"/>
                  <a:gd name="T12" fmla="*/ 14 w 14"/>
                  <a:gd name="T13" fmla="*/ 10 h 13"/>
                  <a:gd name="T14" fmla="*/ 14 w 14"/>
                  <a:gd name="T15" fmla="*/ 3 h 13"/>
                  <a:gd name="T16" fmla="*/ 11 w 14"/>
                  <a:gd name="T17" fmla="*/ 0 h 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4" h="13">
                    <a:moveTo>
                      <a:pt x="11" y="0"/>
                    </a:moveTo>
                    <a:cubicBezTo>
                      <a:pt x="3" y="0"/>
                      <a:pt x="3" y="0"/>
                      <a:pt x="3" y="0"/>
                    </a:cubicBezTo>
                    <a:cubicBezTo>
                      <a:pt x="2" y="0"/>
                      <a:pt x="0" y="1"/>
                      <a:pt x="0" y="3"/>
                    </a:cubicBezTo>
                    <a:cubicBezTo>
                      <a:pt x="0" y="10"/>
                      <a:pt x="0" y="10"/>
                      <a:pt x="0" y="10"/>
                    </a:cubicBezTo>
                    <a:cubicBezTo>
                      <a:pt x="0" y="12"/>
                      <a:pt x="2" y="13"/>
                      <a:pt x="3" y="13"/>
                    </a:cubicBezTo>
                    <a:cubicBezTo>
                      <a:pt x="11" y="13"/>
                      <a:pt x="11" y="13"/>
                      <a:pt x="11" y="13"/>
                    </a:cubicBezTo>
                    <a:cubicBezTo>
                      <a:pt x="12" y="13"/>
                      <a:pt x="14" y="12"/>
                      <a:pt x="14" y="10"/>
                    </a:cubicBezTo>
                    <a:cubicBezTo>
                      <a:pt x="14" y="3"/>
                      <a:pt x="14" y="3"/>
                      <a:pt x="14" y="3"/>
                    </a:cubicBezTo>
                    <a:cubicBezTo>
                      <a:pt x="14" y="1"/>
                      <a:pt x="12" y="0"/>
                      <a:pt x="11"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41" name="Freeform 593"/>
              <p:cNvSpPr/>
              <p:nvPr/>
            </p:nvSpPr>
            <p:spPr bwMode="auto">
              <a:xfrm>
                <a:off x="4018" y="2138"/>
                <a:ext cx="94" cy="128"/>
              </a:xfrm>
              <a:custGeom>
                <a:gdLst>
                  <a:gd name="T0" fmla="*/ 45 w 48"/>
                  <a:gd name="T1" fmla="*/ 0 h 65"/>
                  <a:gd name="T2" fmla="*/ 3 w 48"/>
                  <a:gd name="T3" fmla="*/ 0 h 65"/>
                  <a:gd name="T4" fmla="*/ 0 w 48"/>
                  <a:gd name="T5" fmla="*/ 3 h 65"/>
                  <a:gd name="T6" fmla="*/ 0 w 48"/>
                  <a:gd name="T7" fmla="*/ 62 h 65"/>
                  <a:gd name="T8" fmla="*/ 3 w 48"/>
                  <a:gd name="T9" fmla="*/ 65 h 65"/>
                  <a:gd name="T10" fmla="*/ 45 w 48"/>
                  <a:gd name="T11" fmla="*/ 65 h 65"/>
                  <a:gd name="T12" fmla="*/ 48 w 48"/>
                  <a:gd name="T13" fmla="*/ 62 h 65"/>
                  <a:gd name="T14" fmla="*/ 48 w 48"/>
                  <a:gd name="T15" fmla="*/ 3 h 65"/>
                  <a:gd name="T16" fmla="*/ 45 w 48"/>
                  <a:gd name="T17" fmla="*/ 0 h 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8" h="65">
                    <a:moveTo>
                      <a:pt x="45" y="0"/>
                    </a:moveTo>
                    <a:cubicBezTo>
                      <a:pt x="3" y="0"/>
                      <a:pt x="3" y="0"/>
                      <a:pt x="3" y="0"/>
                    </a:cubicBezTo>
                    <a:cubicBezTo>
                      <a:pt x="2" y="0"/>
                      <a:pt x="0" y="1"/>
                      <a:pt x="0" y="3"/>
                    </a:cubicBezTo>
                    <a:cubicBezTo>
                      <a:pt x="0" y="62"/>
                      <a:pt x="0" y="62"/>
                      <a:pt x="0" y="62"/>
                    </a:cubicBezTo>
                    <a:cubicBezTo>
                      <a:pt x="0" y="63"/>
                      <a:pt x="2" y="65"/>
                      <a:pt x="3" y="65"/>
                    </a:cubicBezTo>
                    <a:cubicBezTo>
                      <a:pt x="45" y="65"/>
                      <a:pt x="45" y="65"/>
                      <a:pt x="45" y="65"/>
                    </a:cubicBezTo>
                    <a:cubicBezTo>
                      <a:pt x="47" y="65"/>
                      <a:pt x="48" y="63"/>
                      <a:pt x="48" y="62"/>
                    </a:cubicBezTo>
                    <a:cubicBezTo>
                      <a:pt x="48" y="3"/>
                      <a:pt x="48" y="3"/>
                      <a:pt x="48" y="3"/>
                    </a:cubicBezTo>
                    <a:cubicBezTo>
                      <a:pt x="48" y="1"/>
                      <a:pt x="47" y="0"/>
                      <a:pt x="45" y="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42" name="Freeform 594"/>
              <p:cNvSpPr>
                <a:spLocks noEditPoints="1"/>
              </p:cNvSpPr>
              <p:nvPr/>
            </p:nvSpPr>
            <p:spPr bwMode="auto">
              <a:xfrm>
                <a:off x="4057" y="2330"/>
                <a:ext cx="113" cy="110"/>
              </a:xfrm>
              <a:custGeom>
                <a:gdLst>
                  <a:gd name="T0" fmla="*/ 55 w 58"/>
                  <a:gd name="T1" fmla="*/ 17 h 56"/>
                  <a:gd name="T2" fmla="*/ 43 w 58"/>
                  <a:gd name="T3" fmla="*/ 4 h 56"/>
                  <a:gd name="T4" fmla="*/ 31 w 58"/>
                  <a:gd name="T5" fmla="*/ 3 h 56"/>
                  <a:gd name="T6" fmla="*/ 4 w 58"/>
                  <a:gd name="T7" fmla="*/ 27 h 56"/>
                  <a:gd name="T8" fmla="*/ 3 w 58"/>
                  <a:gd name="T9" fmla="*/ 39 h 56"/>
                  <a:gd name="T10" fmla="*/ 15 w 58"/>
                  <a:gd name="T11" fmla="*/ 52 h 56"/>
                  <a:gd name="T12" fmla="*/ 26 w 58"/>
                  <a:gd name="T13" fmla="*/ 53 h 56"/>
                  <a:gd name="T14" fmla="*/ 54 w 58"/>
                  <a:gd name="T15" fmla="*/ 29 h 56"/>
                  <a:gd name="T16" fmla="*/ 55 w 58"/>
                  <a:gd name="T17" fmla="*/ 17 h 56"/>
                  <a:gd name="T18" fmla="*/ 24 w 58"/>
                  <a:gd name="T19" fmla="*/ 50 h 56"/>
                  <a:gd name="T20" fmla="*/ 17 w 58"/>
                  <a:gd name="T21" fmla="*/ 50 h 56"/>
                  <a:gd name="T22" fmla="*/ 6 w 58"/>
                  <a:gd name="T23" fmla="*/ 36 h 56"/>
                  <a:gd name="T24" fmla="*/ 6 w 58"/>
                  <a:gd name="T25" fmla="*/ 30 h 56"/>
                  <a:gd name="T26" fmla="*/ 34 w 58"/>
                  <a:gd name="T27" fmla="*/ 6 h 56"/>
                  <a:gd name="T28" fmla="*/ 40 w 58"/>
                  <a:gd name="T29" fmla="*/ 6 h 56"/>
                  <a:gd name="T30" fmla="*/ 52 w 58"/>
                  <a:gd name="T31" fmla="*/ 19 h 56"/>
                  <a:gd name="T32" fmla="*/ 51 w 58"/>
                  <a:gd name="T33" fmla="*/ 26 h 56"/>
                  <a:gd name="T34" fmla="*/ 24 w 58"/>
                  <a:gd name="T35" fmla="*/ 50 h 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7" h="56">
                    <a:moveTo>
                      <a:pt x="55" y="17"/>
                    </a:moveTo>
                    <a:cubicBezTo>
                      <a:pt x="43" y="4"/>
                      <a:pt x="43" y="4"/>
                      <a:pt x="43" y="4"/>
                    </a:cubicBezTo>
                    <a:cubicBezTo>
                      <a:pt x="40" y="0"/>
                      <a:pt x="35" y="0"/>
                      <a:pt x="31" y="3"/>
                    </a:cubicBezTo>
                    <a:cubicBezTo>
                      <a:pt x="4" y="27"/>
                      <a:pt x="4" y="27"/>
                      <a:pt x="4" y="27"/>
                    </a:cubicBezTo>
                    <a:cubicBezTo>
                      <a:pt x="1" y="30"/>
                      <a:pt x="0" y="35"/>
                      <a:pt x="3" y="39"/>
                    </a:cubicBezTo>
                    <a:cubicBezTo>
                      <a:pt x="15" y="52"/>
                      <a:pt x="15" y="52"/>
                      <a:pt x="15" y="52"/>
                    </a:cubicBezTo>
                    <a:cubicBezTo>
                      <a:pt x="18" y="55"/>
                      <a:pt x="23" y="56"/>
                      <a:pt x="26" y="53"/>
                    </a:cubicBezTo>
                    <a:cubicBezTo>
                      <a:pt x="54" y="29"/>
                      <a:pt x="54" y="29"/>
                      <a:pt x="54" y="29"/>
                    </a:cubicBezTo>
                    <a:cubicBezTo>
                      <a:pt x="57" y="26"/>
                      <a:pt x="58" y="20"/>
                      <a:pt x="55" y="17"/>
                    </a:cubicBezTo>
                    <a:close/>
                    <a:moveTo>
                      <a:pt x="24" y="50"/>
                    </a:moveTo>
                    <a:cubicBezTo>
                      <a:pt x="22" y="52"/>
                      <a:pt x="19" y="52"/>
                      <a:pt x="17" y="50"/>
                    </a:cubicBezTo>
                    <a:cubicBezTo>
                      <a:pt x="6" y="36"/>
                      <a:pt x="6" y="36"/>
                      <a:pt x="6" y="36"/>
                    </a:cubicBezTo>
                    <a:cubicBezTo>
                      <a:pt x="4" y="34"/>
                      <a:pt x="4" y="31"/>
                      <a:pt x="6" y="30"/>
                    </a:cubicBezTo>
                    <a:cubicBezTo>
                      <a:pt x="34" y="6"/>
                      <a:pt x="34" y="6"/>
                      <a:pt x="34" y="6"/>
                    </a:cubicBezTo>
                    <a:cubicBezTo>
                      <a:pt x="36" y="4"/>
                      <a:pt x="39" y="4"/>
                      <a:pt x="40" y="6"/>
                    </a:cubicBezTo>
                    <a:cubicBezTo>
                      <a:pt x="52" y="19"/>
                      <a:pt x="52" y="19"/>
                      <a:pt x="52" y="19"/>
                    </a:cubicBezTo>
                    <a:cubicBezTo>
                      <a:pt x="54" y="21"/>
                      <a:pt x="53" y="24"/>
                      <a:pt x="51" y="26"/>
                    </a:cubicBezTo>
                    <a:lnTo>
                      <a:pt x="24" y="50"/>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43" name="Freeform 595"/>
              <p:cNvSpPr/>
              <p:nvPr/>
            </p:nvSpPr>
            <p:spPr bwMode="auto">
              <a:xfrm>
                <a:off x="4080" y="2399"/>
                <a:ext cx="16" cy="15"/>
              </a:xfrm>
              <a:custGeom>
                <a:gdLst>
                  <a:gd name="T0" fmla="*/ 8 w 8"/>
                  <a:gd name="T1" fmla="*/ 3 h 8"/>
                  <a:gd name="T2" fmla="*/ 5 w 8"/>
                  <a:gd name="T3" fmla="*/ 1 h 8"/>
                  <a:gd name="T4" fmla="*/ 3 w 8"/>
                  <a:gd name="T5" fmla="*/ 0 h 8"/>
                  <a:gd name="T6" fmla="*/ 1 w 8"/>
                  <a:gd name="T7" fmla="*/ 3 h 8"/>
                  <a:gd name="T8" fmla="*/ 1 w 8"/>
                  <a:gd name="T9" fmla="*/ 5 h 8"/>
                  <a:gd name="T10" fmla="*/ 3 w 8"/>
                  <a:gd name="T11" fmla="*/ 8 h 8"/>
                  <a:gd name="T12" fmla="*/ 5 w 8"/>
                  <a:gd name="T13" fmla="*/ 8 h 8"/>
                  <a:gd name="T14" fmla="*/ 8 w 8"/>
                  <a:gd name="T15" fmla="*/ 5 h 8"/>
                  <a:gd name="T16" fmla="*/ 8 w 8"/>
                  <a:gd name="T17" fmla="*/ 3 h 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 h="8">
                    <a:moveTo>
                      <a:pt x="8" y="3"/>
                    </a:moveTo>
                    <a:cubicBezTo>
                      <a:pt x="5" y="1"/>
                      <a:pt x="5" y="1"/>
                      <a:pt x="5" y="1"/>
                    </a:cubicBezTo>
                    <a:cubicBezTo>
                      <a:pt x="5" y="0"/>
                      <a:pt x="4" y="0"/>
                      <a:pt x="3" y="0"/>
                    </a:cubicBezTo>
                    <a:cubicBezTo>
                      <a:pt x="1" y="3"/>
                      <a:pt x="1" y="3"/>
                      <a:pt x="1" y="3"/>
                    </a:cubicBezTo>
                    <a:cubicBezTo>
                      <a:pt x="0" y="3"/>
                      <a:pt x="0" y="4"/>
                      <a:pt x="1" y="5"/>
                    </a:cubicBezTo>
                    <a:cubicBezTo>
                      <a:pt x="3" y="8"/>
                      <a:pt x="3" y="8"/>
                      <a:pt x="3" y="8"/>
                    </a:cubicBezTo>
                    <a:cubicBezTo>
                      <a:pt x="4" y="8"/>
                      <a:pt x="4" y="8"/>
                      <a:pt x="5" y="8"/>
                    </a:cubicBezTo>
                    <a:cubicBezTo>
                      <a:pt x="8" y="5"/>
                      <a:pt x="8" y="5"/>
                      <a:pt x="8" y="5"/>
                    </a:cubicBezTo>
                    <a:cubicBezTo>
                      <a:pt x="8" y="5"/>
                      <a:pt x="8" y="4"/>
                      <a:pt x="8" y="3"/>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44" name="Freeform 596"/>
              <p:cNvSpPr/>
              <p:nvPr/>
            </p:nvSpPr>
            <p:spPr bwMode="auto">
              <a:xfrm>
                <a:off x="4082" y="2344"/>
                <a:ext cx="75" cy="70"/>
              </a:xfrm>
              <a:custGeom>
                <a:gdLst>
                  <a:gd name="T0" fmla="*/ 37 w 38"/>
                  <a:gd name="T1" fmla="*/ 16 h 36"/>
                  <a:gd name="T2" fmla="*/ 24 w 38"/>
                  <a:gd name="T3" fmla="*/ 1 h 36"/>
                  <a:gd name="T4" fmla="*/ 22 w 38"/>
                  <a:gd name="T5" fmla="*/ 0 h 36"/>
                  <a:gd name="T6" fmla="*/ 1 w 38"/>
                  <a:gd name="T7" fmla="*/ 19 h 36"/>
                  <a:gd name="T8" fmla="*/ 1 w 38"/>
                  <a:gd name="T9" fmla="*/ 21 h 36"/>
                  <a:gd name="T10" fmla="*/ 14 w 38"/>
                  <a:gd name="T11" fmla="*/ 36 h 36"/>
                  <a:gd name="T12" fmla="*/ 16 w 38"/>
                  <a:gd name="T13" fmla="*/ 36 h 36"/>
                  <a:gd name="T14" fmla="*/ 37 w 38"/>
                  <a:gd name="T15" fmla="*/ 17 h 36"/>
                  <a:gd name="T16" fmla="*/ 37 w 38"/>
                  <a:gd name="T17" fmla="*/ 16 h 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8" h="36">
                    <a:moveTo>
                      <a:pt x="37" y="16"/>
                    </a:moveTo>
                    <a:cubicBezTo>
                      <a:pt x="24" y="1"/>
                      <a:pt x="24" y="1"/>
                      <a:pt x="24" y="1"/>
                    </a:cubicBezTo>
                    <a:cubicBezTo>
                      <a:pt x="23" y="0"/>
                      <a:pt x="23" y="0"/>
                      <a:pt x="22" y="0"/>
                    </a:cubicBezTo>
                    <a:cubicBezTo>
                      <a:pt x="1" y="19"/>
                      <a:pt x="1" y="19"/>
                      <a:pt x="1" y="19"/>
                    </a:cubicBezTo>
                    <a:cubicBezTo>
                      <a:pt x="0" y="19"/>
                      <a:pt x="0" y="20"/>
                      <a:pt x="1" y="21"/>
                    </a:cubicBezTo>
                    <a:cubicBezTo>
                      <a:pt x="14" y="36"/>
                      <a:pt x="14" y="36"/>
                      <a:pt x="14" y="36"/>
                    </a:cubicBezTo>
                    <a:cubicBezTo>
                      <a:pt x="14" y="36"/>
                      <a:pt x="15" y="36"/>
                      <a:pt x="16" y="36"/>
                    </a:cubicBezTo>
                    <a:cubicBezTo>
                      <a:pt x="37" y="17"/>
                      <a:pt x="37" y="17"/>
                      <a:pt x="37" y="17"/>
                    </a:cubicBezTo>
                    <a:cubicBezTo>
                      <a:pt x="38" y="17"/>
                      <a:pt x="38" y="16"/>
                      <a:pt x="37" y="16"/>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45" name="Freeform 597"/>
              <p:cNvSpPr>
                <a:spLocks noEditPoints="1"/>
              </p:cNvSpPr>
              <p:nvPr/>
            </p:nvSpPr>
            <p:spPr bwMode="auto">
              <a:xfrm>
                <a:off x="4663" y="1108"/>
                <a:ext cx="63" cy="86"/>
              </a:xfrm>
              <a:custGeom>
                <a:gdLst>
                  <a:gd name="T0" fmla="*/ 0 w 63"/>
                  <a:gd name="T1" fmla="*/ 74 h 86"/>
                  <a:gd name="T2" fmla="*/ 10 w 63"/>
                  <a:gd name="T3" fmla="*/ 84 h 86"/>
                  <a:gd name="T4" fmla="*/ 63 w 63"/>
                  <a:gd name="T5" fmla="*/ 86 h 86"/>
                  <a:gd name="T6" fmla="*/ 63 w 63"/>
                  <a:gd name="T7" fmla="*/ 0 h 86"/>
                  <a:gd name="T8" fmla="*/ 0 w 63"/>
                  <a:gd name="T9" fmla="*/ 0 h 86"/>
                  <a:gd name="T10" fmla="*/ 0 w 63"/>
                  <a:gd name="T11" fmla="*/ 74 h 86"/>
                  <a:gd name="T12" fmla="*/ 18 w 63"/>
                  <a:gd name="T13" fmla="*/ 78 h 86"/>
                  <a:gd name="T14" fmla="*/ 12 w 63"/>
                  <a:gd name="T15" fmla="*/ 78 h 86"/>
                  <a:gd name="T16" fmla="*/ 12 w 63"/>
                  <a:gd name="T17" fmla="*/ 65 h 86"/>
                  <a:gd name="T18" fmla="*/ 18 w 63"/>
                  <a:gd name="T19" fmla="*/ 65 h 86"/>
                  <a:gd name="T20" fmla="*/ 18 w 63"/>
                  <a:gd name="T21" fmla="*/ 78 h 86"/>
                  <a:gd name="T22" fmla="*/ 29 w 63"/>
                  <a:gd name="T23" fmla="*/ 78 h 86"/>
                  <a:gd name="T24" fmla="*/ 24 w 63"/>
                  <a:gd name="T25" fmla="*/ 78 h 86"/>
                  <a:gd name="T26" fmla="*/ 24 w 63"/>
                  <a:gd name="T27" fmla="*/ 65 h 86"/>
                  <a:gd name="T28" fmla="*/ 29 w 63"/>
                  <a:gd name="T29" fmla="*/ 65 h 86"/>
                  <a:gd name="T30" fmla="*/ 29 w 63"/>
                  <a:gd name="T31" fmla="*/ 78 h 86"/>
                  <a:gd name="T32" fmla="*/ 43 w 63"/>
                  <a:gd name="T33" fmla="*/ 78 h 86"/>
                  <a:gd name="T34" fmla="*/ 37 w 63"/>
                  <a:gd name="T35" fmla="*/ 78 h 86"/>
                  <a:gd name="T36" fmla="*/ 37 w 63"/>
                  <a:gd name="T37" fmla="*/ 65 h 86"/>
                  <a:gd name="T38" fmla="*/ 43 w 63"/>
                  <a:gd name="T39" fmla="*/ 65 h 86"/>
                  <a:gd name="T40" fmla="*/ 43 w 63"/>
                  <a:gd name="T41" fmla="*/ 78 h 86"/>
                  <a:gd name="T42" fmla="*/ 55 w 63"/>
                  <a:gd name="T43" fmla="*/ 78 h 86"/>
                  <a:gd name="T44" fmla="*/ 49 w 63"/>
                  <a:gd name="T45" fmla="*/ 78 h 86"/>
                  <a:gd name="T46" fmla="*/ 49 w 63"/>
                  <a:gd name="T47" fmla="*/ 65 h 86"/>
                  <a:gd name="T48" fmla="*/ 55 w 63"/>
                  <a:gd name="T49" fmla="*/ 65 h 86"/>
                  <a:gd name="T50" fmla="*/ 55 w 63"/>
                  <a:gd name="T51" fmla="*/ 78 h 86"/>
                  <a:gd name="T52" fmla="*/ 10 w 63"/>
                  <a:gd name="T53" fmla="*/ 8 h 86"/>
                  <a:gd name="T54" fmla="*/ 55 w 63"/>
                  <a:gd name="T55" fmla="*/ 8 h 86"/>
                  <a:gd name="T56" fmla="*/ 55 w 63"/>
                  <a:gd name="T57" fmla="*/ 22 h 86"/>
                  <a:gd name="T58" fmla="*/ 10 w 63"/>
                  <a:gd name="T59" fmla="*/ 22 h 86"/>
                  <a:gd name="T60" fmla="*/ 10 w 63"/>
                  <a:gd name="T61" fmla="*/ 8 h 8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62" h="86">
                    <a:moveTo>
                      <a:pt x="0" y="74"/>
                    </a:moveTo>
                    <a:lnTo>
                      <a:pt x="10" y="84"/>
                    </a:lnTo>
                    <a:lnTo>
                      <a:pt x="63" y="86"/>
                    </a:lnTo>
                    <a:lnTo>
                      <a:pt x="63" y="0"/>
                    </a:lnTo>
                    <a:lnTo>
                      <a:pt x="0" y="0"/>
                    </a:lnTo>
                    <a:lnTo>
                      <a:pt x="0" y="74"/>
                    </a:lnTo>
                    <a:close/>
                    <a:moveTo>
                      <a:pt x="18" y="78"/>
                    </a:moveTo>
                    <a:lnTo>
                      <a:pt x="12" y="78"/>
                    </a:lnTo>
                    <a:lnTo>
                      <a:pt x="12" y="65"/>
                    </a:lnTo>
                    <a:lnTo>
                      <a:pt x="18" y="65"/>
                    </a:lnTo>
                    <a:lnTo>
                      <a:pt x="18" y="78"/>
                    </a:lnTo>
                    <a:close/>
                    <a:moveTo>
                      <a:pt x="29" y="78"/>
                    </a:moveTo>
                    <a:lnTo>
                      <a:pt x="24" y="78"/>
                    </a:lnTo>
                    <a:lnTo>
                      <a:pt x="24" y="65"/>
                    </a:lnTo>
                    <a:lnTo>
                      <a:pt x="29" y="65"/>
                    </a:lnTo>
                    <a:lnTo>
                      <a:pt x="29" y="78"/>
                    </a:lnTo>
                    <a:close/>
                    <a:moveTo>
                      <a:pt x="43" y="78"/>
                    </a:moveTo>
                    <a:lnTo>
                      <a:pt x="37" y="78"/>
                    </a:lnTo>
                    <a:lnTo>
                      <a:pt x="37" y="65"/>
                    </a:lnTo>
                    <a:lnTo>
                      <a:pt x="43" y="65"/>
                    </a:lnTo>
                    <a:lnTo>
                      <a:pt x="43" y="78"/>
                    </a:lnTo>
                    <a:close/>
                    <a:moveTo>
                      <a:pt x="55" y="78"/>
                    </a:moveTo>
                    <a:lnTo>
                      <a:pt x="49" y="78"/>
                    </a:lnTo>
                    <a:lnTo>
                      <a:pt x="49" y="65"/>
                    </a:lnTo>
                    <a:lnTo>
                      <a:pt x="55" y="65"/>
                    </a:lnTo>
                    <a:lnTo>
                      <a:pt x="55" y="78"/>
                    </a:lnTo>
                    <a:close/>
                    <a:moveTo>
                      <a:pt x="10" y="8"/>
                    </a:moveTo>
                    <a:lnTo>
                      <a:pt x="55" y="8"/>
                    </a:lnTo>
                    <a:lnTo>
                      <a:pt x="55" y="22"/>
                    </a:lnTo>
                    <a:lnTo>
                      <a:pt x="10" y="22"/>
                    </a:lnTo>
                    <a:lnTo>
                      <a:pt x="10" y="8"/>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46" name="Freeform 598"/>
              <p:cNvSpPr>
                <a:spLocks noEditPoints="1"/>
              </p:cNvSpPr>
              <p:nvPr/>
            </p:nvSpPr>
            <p:spPr bwMode="auto">
              <a:xfrm>
                <a:off x="4479" y="723"/>
                <a:ext cx="49" cy="66"/>
              </a:xfrm>
              <a:custGeom>
                <a:gdLst>
                  <a:gd name="T0" fmla="*/ 49 w 49"/>
                  <a:gd name="T1" fmla="*/ 10 h 66"/>
                  <a:gd name="T2" fmla="*/ 43 w 49"/>
                  <a:gd name="T3" fmla="*/ 0 h 66"/>
                  <a:gd name="T4" fmla="*/ 0 w 49"/>
                  <a:gd name="T5" fmla="*/ 0 h 66"/>
                  <a:gd name="T6" fmla="*/ 0 w 49"/>
                  <a:gd name="T7" fmla="*/ 66 h 66"/>
                  <a:gd name="T8" fmla="*/ 49 w 49"/>
                  <a:gd name="T9" fmla="*/ 66 h 66"/>
                  <a:gd name="T10" fmla="*/ 49 w 49"/>
                  <a:gd name="T11" fmla="*/ 10 h 66"/>
                  <a:gd name="T12" fmla="*/ 36 w 49"/>
                  <a:gd name="T13" fmla="*/ 6 h 66"/>
                  <a:gd name="T14" fmla="*/ 41 w 49"/>
                  <a:gd name="T15" fmla="*/ 6 h 66"/>
                  <a:gd name="T16" fmla="*/ 41 w 49"/>
                  <a:gd name="T17" fmla="*/ 15 h 66"/>
                  <a:gd name="T18" fmla="*/ 36 w 49"/>
                  <a:gd name="T19" fmla="*/ 15 h 66"/>
                  <a:gd name="T20" fmla="*/ 36 w 49"/>
                  <a:gd name="T21" fmla="*/ 6 h 66"/>
                  <a:gd name="T22" fmla="*/ 26 w 49"/>
                  <a:gd name="T23" fmla="*/ 6 h 66"/>
                  <a:gd name="T24" fmla="*/ 32 w 49"/>
                  <a:gd name="T25" fmla="*/ 6 h 66"/>
                  <a:gd name="T26" fmla="*/ 32 w 49"/>
                  <a:gd name="T27" fmla="*/ 15 h 66"/>
                  <a:gd name="T28" fmla="*/ 26 w 49"/>
                  <a:gd name="T29" fmla="*/ 15 h 66"/>
                  <a:gd name="T30" fmla="*/ 26 w 49"/>
                  <a:gd name="T31" fmla="*/ 6 h 66"/>
                  <a:gd name="T32" fmla="*/ 16 w 49"/>
                  <a:gd name="T33" fmla="*/ 6 h 66"/>
                  <a:gd name="T34" fmla="*/ 22 w 49"/>
                  <a:gd name="T35" fmla="*/ 6 h 66"/>
                  <a:gd name="T36" fmla="*/ 20 w 49"/>
                  <a:gd name="T37" fmla="*/ 15 h 66"/>
                  <a:gd name="T38" fmla="*/ 16 w 49"/>
                  <a:gd name="T39" fmla="*/ 15 h 66"/>
                  <a:gd name="T40" fmla="*/ 16 w 49"/>
                  <a:gd name="T41" fmla="*/ 6 h 66"/>
                  <a:gd name="T42" fmla="*/ 6 w 49"/>
                  <a:gd name="T43" fmla="*/ 6 h 66"/>
                  <a:gd name="T44" fmla="*/ 12 w 49"/>
                  <a:gd name="T45" fmla="*/ 6 h 66"/>
                  <a:gd name="T46" fmla="*/ 12 w 49"/>
                  <a:gd name="T47" fmla="*/ 15 h 66"/>
                  <a:gd name="T48" fmla="*/ 6 w 49"/>
                  <a:gd name="T49" fmla="*/ 15 h 66"/>
                  <a:gd name="T50" fmla="*/ 6 w 49"/>
                  <a:gd name="T51" fmla="*/ 6 h 66"/>
                  <a:gd name="T52" fmla="*/ 41 w 49"/>
                  <a:gd name="T53" fmla="*/ 60 h 66"/>
                  <a:gd name="T54" fmla="*/ 6 w 49"/>
                  <a:gd name="T55" fmla="*/ 60 h 66"/>
                  <a:gd name="T56" fmla="*/ 6 w 49"/>
                  <a:gd name="T57" fmla="*/ 49 h 66"/>
                  <a:gd name="T58" fmla="*/ 41 w 49"/>
                  <a:gd name="T59" fmla="*/ 51 h 66"/>
                  <a:gd name="T60" fmla="*/ 41 w 49"/>
                  <a:gd name="T61" fmla="*/ 60 h 6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49" h="66">
                    <a:moveTo>
                      <a:pt x="49" y="10"/>
                    </a:moveTo>
                    <a:lnTo>
                      <a:pt x="43" y="0"/>
                    </a:lnTo>
                    <a:lnTo>
                      <a:pt x="0" y="0"/>
                    </a:lnTo>
                    <a:lnTo>
                      <a:pt x="0" y="66"/>
                    </a:lnTo>
                    <a:lnTo>
                      <a:pt x="49" y="66"/>
                    </a:lnTo>
                    <a:lnTo>
                      <a:pt x="49" y="10"/>
                    </a:lnTo>
                    <a:close/>
                    <a:moveTo>
                      <a:pt x="36" y="6"/>
                    </a:moveTo>
                    <a:lnTo>
                      <a:pt x="41" y="6"/>
                    </a:lnTo>
                    <a:lnTo>
                      <a:pt x="41" y="15"/>
                    </a:lnTo>
                    <a:lnTo>
                      <a:pt x="36" y="15"/>
                    </a:lnTo>
                    <a:lnTo>
                      <a:pt x="36" y="6"/>
                    </a:lnTo>
                    <a:close/>
                    <a:moveTo>
                      <a:pt x="26" y="6"/>
                    </a:moveTo>
                    <a:lnTo>
                      <a:pt x="32" y="6"/>
                    </a:lnTo>
                    <a:lnTo>
                      <a:pt x="32" y="15"/>
                    </a:lnTo>
                    <a:lnTo>
                      <a:pt x="26" y="15"/>
                    </a:lnTo>
                    <a:lnTo>
                      <a:pt x="26" y="6"/>
                    </a:lnTo>
                    <a:close/>
                    <a:moveTo>
                      <a:pt x="16" y="6"/>
                    </a:moveTo>
                    <a:lnTo>
                      <a:pt x="22" y="6"/>
                    </a:lnTo>
                    <a:lnTo>
                      <a:pt x="20" y="15"/>
                    </a:lnTo>
                    <a:lnTo>
                      <a:pt x="16" y="15"/>
                    </a:lnTo>
                    <a:lnTo>
                      <a:pt x="16" y="6"/>
                    </a:lnTo>
                    <a:close/>
                    <a:moveTo>
                      <a:pt x="6" y="6"/>
                    </a:moveTo>
                    <a:lnTo>
                      <a:pt x="12" y="6"/>
                    </a:lnTo>
                    <a:lnTo>
                      <a:pt x="12" y="15"/>
                    </a:lnTo>
                    <a:lnTo>
                      <a:pt x="6" y="15"/>
                    </a:lnTo>
                    <a:lnTo>
                      <a:pt x="6" y="6"/>
                    </a:lnTo>
                    <a:close/>
                    <a:moveTo>
                      <a:pt x="41" y="60"/>
                    </a:moveTo>
                    <a:lnTo>
                      <a:pt x="6" y="60"/>
                    </a:lnTo>
                    <a:lnTo>
                      <a:pt x="6" y="49"/>
                    </a:lnTo>
                    <a:lnTo>
                      <a:pt x="41" y="51"/>
                    </a:lnTo>
                    <a:lnTo>
                      <a:pt x="41" y="60"/>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47" name="Freeform 599"/>
              <p:cNvSpPr/>
              <p:nvPr/>
            </p:nvSpPr>
            <p:spPr bwMode="auto">
              <a:xfrm>
                <a:off x="4495" y="1218"/>
                <a:ext cx="244" cy="148"/>
              </a:xfrm>
              <a:custGeom>
                <a:gdLst>
                  <a:gd name="T0" fmla="*/ 18 w 244"/>
                  <a:gd name="T1" fmla="*/ 76 h 148"/>
                  <a:gd name="T2" fmla="*/ 18 w 244"/>
                  <a:gd name="T3" fmla="*/ 52 h 148"/>
                  <a:gd name="T4" fmla="*/ 76 w 244"/>
                  <a:gd name="T5" fmla="*/ 25 h 148"/>
                  <a:gd name="T6" fmla="*/ 76 w 244"/>
                  <a:gd name="T7" fmla="*/ 76 h 148"/>
                  <a:gd name="T8" fmla="*/ 84 w 244"/>
                  <a:gd name="T9" fmla="*/ 76 h 148"/>
                  <a:gd name="T10" fmla="*/ 84 w 244"/>
                  <a:gd name="T11" fmla="*/ 52 h 148"/>
                  <a:gd name="T12" fmla="*/ 143 w 244"/>
                  <a:gd name="T13" fmla="*/ 25 h 148"/>
                  <a:gd name="T14" fmla="*/ 143 w 244"/>
                  <a:gd name="T15" fmla="*/ 76 h 148"/>
                  <a:gd name="T16" fmla="*/ 162 w 244"/>
                  <a:gd name="T17" fmla="*/ 76 h 148"/>
                  <a:gd name="T18" fmla="*/ 162 w 244"/>
                  <a:gd name="T19" fmla="*/ 0 h 148"/>
                  <a:gd name="T20" fmla="*/ 188 w 244"/>
                  <a:gd name="T21" fmla="*/ 0 h 148"/>
                  <a:gd name="T22" fmla="*/ 188 w 244"/>
                  <a:gd name="T23" fmla="*/ 76 h 148"/>
                  <a:gd name="T24" fmla="*/ 197 w 244"/>
                  <a:gd name="T25" fmla="*/ 76 h 148"/>
                  <a:gd name="T26" fmla="*/ 197 w 244"/>
                  <a:gd name="T27" fmla="*/ 0 h 148"/>
                  <a:gd name="T28" fmla="*/ 223 w 244"/>
                  <a:gd name="T29" fmla="*/ 0 h 148"/>
                  <a:gd name="T30" fmla="*/ 223 w 244"/>
                  <a:gd name="T31" fmla="*/ 76 h 148"/>
                  <a:gd name="T32" fmla="*/ 244 w 244"/>
                  <a:gd name="T33" fmla="*/ 76 h 148"/>
                  <a:gd name="T34" fmla="*/ 244 w 244"/>
                  <a:gd name="T35" fmla="*/ 148 h 148"/>
                  <a:gd name="T36" fmla="*/ 0 w 244"/>
                  <a:gd name="T37" fmla="*/ 148 h 148"/>
                  <a:gd name="T38" fmla="*/ 0 w 244"/>
                  <a:gd name="T39" fmla="*/ 76 h 148"/>
                  <a:gd name="T40" fmla="*/ 18 w 244"/>
                  <a:gd name="T41" fmla="*/ 76 h 14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44" h="148">
                    <a:moveTo>
                      <a:pt x="18" y="76"/>
                    </a:moveTo>
                    <a:lnTo>
                      <a:pt x="18" y="52"/>
                    </a:lnTo>
                    <a:lnTo>
                      <a:pt x="76" y="25"/>
                    </a:lnTo>
                    <a:lnTo>
                      <a:pt x="76" y="76"/>
                    </a:lnTo>
                    <a:lnTo>
                      <a:pt x="84" y="76"/>
                    </a:lnTo>
                    <a:lnTo>
                      <a:pt x="84" y="52"/>
                    </a:lnTo>
                    <a:lnTo>
                      <a:pt x="143" y="25"/>
                    </a:lnTo>
                    <a:lnTo>
                      <a:pt x="143" y="76"/>
                    </a:lnTo>
                    <a:lnTo>
                      <a:pt x="162" y="76"/>
                    </a:lnTo>
                    <a:lnTo>
                      <a:pt x="162" y="0"/>
                    </a:lnTo>
                    <a:lnTo>
                      <a:pt x="188" y="0"/>
                    </a:lnTo>
                    <a:lnTo>
                      <a:pt x="188" y="76"/>
                    </a:lnTo>
                    <a:lnTo>
                      <a:pt x="197" y="76"/>
                    </a:lnTo>
                    <a:lnTo>
                      <a:pt x="197" y="0"/>
                    </a:lnTo>
                    <a:lnTo>
                      <a:pt x="223" y="0"/>
                    </a:lnTo>
                    <a:lnTo>
                      <a:pt x="223" y="76"/>
                    </a:lnTo>
                    <a:lnTo>
                      <a:pt x="244" y="76"/>
                    </a:lnTo>
                    <a:lnTo>
                      <a:pt x="244" y="148"/>
                    </a:lnTo>
                    <a:lnTo>
                      <a:pt x="0" y="148"/>
                    </a:lnTo>
                    <a:lnTo>
                      <a:pt x="0" y="76"/>
                    </a:lnTo>
                    <a:lnTo>
                      <a:pt x="18" y="76"/>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48" name="Freeform 600"/>
              <p:cNvSpPr/>
              <p:nvPr/>
            </p:nvSpPr>
            <p:spPr bwMode="auto">
              <a:xfrm>
                <a:off x="3752" y="2283"/>
                <a:ext cx="59" cy="30"/>
              </a:xfrm>
              <a:custGeom>
                <a:gdLst>
                  <a:gd name="T0" fmla="*/ 30 w 30"/>
                  <a:gd name="T1" fmla="*/ 0 h 15"/>
                  <a:gd name="T2" fmla="*/ 17 w 30"/>
                  <a:gd name="T3" fmla="*/ 0 h 15"/>
                  <a:gd name="T4" fmla="*/ 0 w 30"/>
                  <a:gd name="T5" fmla="*/ 15 h 15"/>
                  <a:gd name="T6" fmla="*/ 30 w 30"/>
                  <a:gd name="T7" fmla="*/ 15 h 15"/>
                  <a:gd name="T8" fmla="*/ 30 w 30"/>
                  <a:gd name="T9" fmla="*/ 0 h 15"/>
                </a:gdLst>
                <a:cxnLst>
                  <a:cxn ang="0">
                    <a:pos x="T0" y="T1"/>
                  </a:cxn>
                  <a:cxn ang="0">
                    <a:pos x="T2" y="T3"/>
                  </a:cxn>
                  <a:cxn ang="0">
                    <a:pos x="T4" y="T5"/>
                  </a:cxn>
                  <a:cxn ang="0">
                    <a:pos x="T6" y="T7"/>
                  </a:cxn>
                  <a:cxn ang="0">
                    <a:pos x="T8" y="T9"/>
                  </a:cxn>
                </a:cxnLst>
                <a:rect l="0" t="0" r="r" b="b"/>
                <a:pathLst>
                  <a:path w="30" h="15">
                    <a:moveTo>
                      <a:pt x="30" y="0"/>
                    </a:moveTo>
                    <a:cubicBezTo>
                      <a:pt x="30" y="0"/>
                      <a:pt x="28" y="0"/>
                      <a:pt x="17" y="0"/>
                    </a:cubicBezTo>
                    <a:cubicBezTo>
                      <a:pt x="5" y="0"/>
                      <a:pt x="0" y="15"/>
                      <a:pt x="0" y="15"/>
                    </a:cubicBezTo>
                    <a:cubicBezTo>
                      <a:pt x="30" y="15"/>
                      <a:pt x="30" y="15"/>
                      <a:pt x="30" y="15"/>
                    </a:cubicBezTo>
                    <a:lnTo>
                      <a:pt x="30" y="0"/>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49" name="Freeform 601"/>
              <p:cNvSpPr>
                <a:spLocks noEditPoints="1"/>
              </p:cNvSpPr>
              <p:nvPr/>
            </p:nvSpPr>
            <p:spPr bwMode="auto">
              <a:xfrm>
                <a:off x="3713" y="2318"/>
                <a:ext cx="203" cy="61"/>
              </a:xfrm>
              <a:custGeom>
                <a:gdLst>
                  <a:gd name="T0" fmla="*/ 102 w 104"/>
                  <a:gd name="T1" fmla="*/ 24 h 31"/>
                  <a:gd name="T2" fmla="*/ 102 w 104"/>
                  <a:gd name="T3" fmla="*/ 21 h 31"/>
                  <a:gd name="T4" fmla="*/ 102 w 104"/>
                  <a:gd name="T5" fmla="*/ 9 h 31"/>
                  <a:gd name="T6" fmla="*/ 92 w 104"/>
                  <a:gd name="T7" fmla="*/ 0 h 31"/>
                  <a:gd name="T8" fmla="*/ 12 w 104"/>
                  <a:gd name="T9" fmla="*/ 0 h 31"/>
                  <a:gd name="T10" fmla="*/ 3 w 104"/>
                  <a:gd name="T11" fmla="*/ 9 h 31"/>
                  <a:gd name="T12" fmla="*/ 3 w 104"/>
                  <a:gd name="T13" fmla="*/ 21 h 31"/>
                  <a:gd name="T14" fmla="*/ 3 w 104"/>
                  <a:gd name="T15" fmla="*/ 22 h 31"/>
                  <a:gd name="T16" fmla="*/ 0 w 104"/>
                  <a:gd name="T17" fmla="*/ 26 h 31"/>
                  <a:gd name="T18" fmla="*/ 3 w 104"/>
                  <a:gd name="T19" fmla="*/ 29 h 31"/>
                  <a:gd name="T20" fmla="*/ 7 w 104"/>
                  <a:gd name="T21" fmla="*/ 29 h 31"/>
                  <a:gd name="T22" fmla="*/ 12 w 104"/>
                  <a:gd name="T23" fmla="*/ 31 h 31"/>
                  <a:gd name="T24" fmla="*/ 14 w 104"/>
                  <a:gd name="T25" fmla="*/ 31 h 31"/>
                  <a:gd name="T26" fmla="*/ 13 w 104"/>
                  <a:gd name="T27" fmla="*/ 27 h 31"/>
                  <a:gd name="T28" fmla="*/ 25 w 104"/>
                  <a:gd name="T29" fmla="*/ 15 h 31"/>
                  <a:gd name="T30" fmla="*/ 36 w 104"/>
                  <a:gd name="T31" fmla="*/ 27 h 31"/>
                  <a:gd name="T32" fmla="*/ 35 w 104"/>
                  <a:gd name="T33" fmla="*/ 31 h 31"/>
                  <a:gd name="T34" fmla="*/ 68 w 104"/>
                  <a:gd name="T35" fmla="*/ 31 h 31"/>
                  <a:gd name="T36" fmla="*/ 67 w 104"/>
                  <a:gd name="T37" fmla="*/ 27 h 31"/>
                  <a:gd name="T38" fmla="*/ 79 w 104"/>
                  <a:gd name="T39" fmla="*/ 15 h 31"/>
                  <a:gd name="T40" fmla="*/ 91 w 104"/>
                  <a:gd name="T41" fmla="*/ 27 h 31"/>
                  <a:gd name="T42" fmla="*/ 90 w 104"/>
                  <a:gd name="T43" fmla="*/ 31 h 31"/>
                  <a:gd name="T44" fmla="*/ 92 w 104"/>
                  <a:gd name="T45" fmla="*/ 31 h 31"/>
                  <a:gd name="T46" fmla="*/ 98 w 104"/>
                  <a:gd name="T47" fmla="*/ 29 h 31"/>
                  <a:gd name="T48" fmla="*/ 99 w 104"/>
                  <a:gd name="T49" fmla="*/ 29 h 31"/>
                  <a:gd name="T50" fmla="*/ 101 w 104"/>
                  <a:gd name="T51" fmla="*/ 29 h 31"/>
                  <a:gd name="T52" fmla="*/ 104 w 104"/>
                  <a:gd name="T53" fmla="*/ 26 h 31"/>
                  <a:gd name="T54" fmla="*/ 102 w 104"/>
                  <a:gd name="T55" fmla="*/ 24 h 31"/>
                  <a:gd name="T56" fmla="*/ 5 w 104"/>
                  <a:gd name="T57" fmla="*/ 19 h 31"/>
                  <a:gd name="T58" fmla="*/ 4 w 104"/>
                  <a:gd name="T59" fmla="*/ 14 h 31"/>
                  <a:gd name="T60" fmla="*/ 5 w 104"/>
                  <a:gd name="T61" fmla="*/ 10 h 31"/>
                  <a:gd name="T62" fmla="*/ 6 w 104"/>
                  <a:gd name="T63" fmla="*/ 14 h 31"/>
                  <a:gd name="T64" fmla="*/ 5 w 104"/>
                  <a:gd name="T65" fmla="*/ 19 h 31"/>
                  <a:gd name="T66" fmla="*/ 47 w 104"/>
                  <a:gd name="T67" fmla="*/ 7 h 31"/>
                  <a:gd name="T68" fmla="*/ 46 w 104"/>
                  <a:gd name="T69" fmla="*/ 8 h 31"/>
                  <a:gd name="T70" fmla="*/ 38 w 104"/>
                  <a:gd name="T71" fmla="*/ 8 h 31"/>
                  <a:gd name="T72" fmla="*/ 37 w 104"/>
                  <a:gd name="T73" fmla="*/ 7 h 31"/>
                  <a:gd name="T74" fmla="*/ 37 w 104"/>
                  <a:gd name="T75" fmla="*/ 6 h 31"/>
                  <a:gd name="T76" fmla="*/ 38 w 104"/>
                  <a:gd name="T77" fmla="*/ 5 h 31"/>
                  <a:gd name="T78" fmla="*/ 46 w 104"/>
                  <a:gd name="T79" fmla="*/ 5 h 31"/>
                  <a:gd name="T80" fmla="*/ 47 w 104"/>
                  <a:gd name="T81" fmla="*/ 6 h 31"/>
                  <a:gd name="T82" fmla="*/ 47 w 104"/>
                  <a:gd name="T83" fmla="*/ 7 h 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04" h="31">
                    <a:moveTo>
                      <a:pt x="102" y="24"/>
                    </a:moveTo>
                    <a:cubicBezTo>
                      <a:pt x="102" y="23"/>
                      <a:pt x="102" y="22"/>
                      <a:pt x="102" y="21"/>
                    </a:cubicBezTo>
                    <a:cubicBezTo>
                      <a:pt x="102" y="9"/>
                      <a:pt x="102" y="9"/>
                      <a:pt x="102" y="9"/>
                    </a:cubicBezTo>
                    <a:cubicBezTo>
                      <a:pt x="102" y="4"/>
                      <a:pt x="98" y="0"/>
                      <a:pt x="92" y="0"/>
                    </a:cubicBezTo>
                    <a:cubicBezTo>
                      <a:pt x="12" y="0"/>
                      <a:pt x="12" y="0"/>
                      <a:pt x="12" y="0"/>
                    </a:cubicBezTo>
                    <a:cubicBezTo>
                      <a:pt x="7" y="0"/>
                      <a:pt x="3" y="4"/>
                      <a:pt x="3" y="9"/>
                    </a:cubicBezTo>
                    <a:cubicBezTo>
                      <a:pt x="3" y="21"/>
                      <a:pt x="3" y="21"/>
                      <a:pt x="3" y="21"/>
                    </a:cubicBezTo>
                    <a:cubicBezTo>
                      <a:pt x="3" y="21"/>
                      <a:pt x="3" y="22"/>
                      <a:pt x="3" y="22"/>
                    </a:cubicBezTo>
                    <a:cubicBezTo>
                      <a:pt x="1" y="23"/>
                      <a:pt x="0" y="24"/>
                      <a:pt x="0" y="26"/>
                    </a:cubicBezTo>
                    <a:cubicBezTo>
                      <a:pt x="0" y="28"/>
                      <a:pt x="1" y="29"/>
                      <a:pt x="3" y="29"/>
                    </a:cubicBezTo>
                    <a:cubicBezTo>
                      <a:pt x="7" y="29"/>
                      <a:pt x="7" y="29"/>
                      <a:pt x="7" y="29"/>
                    </a:cubicBezTo>
                    <a:cubicBezTo>
                      <a:pt x="9" y="30"/>
                      <a:pt x="10" y="31"/>
                      <a:pt x="12" y="31"/>
                    </a:cubicBezTo>
                    <a:cubicBezTo>
                      <a:pt x="14" y="31"/>
                      <a:pt x="14" y="31"/>
                      <a:pt x="14" y="31"/>
                    </a:cubicBezTo>
                    <a:cubicBezTo>
                      <a:pt x="13" y="29"/>
                      <a:pt x="13" y="28"/>
                      <a:pt x="13" y="27"/>
                    </a:cubicBezTo>
                    <a:cubicBezTo>
                      <a:pt x="13" y="20"/>
                      <a:pt x="18" y="15"/>
                      <a:pt x="25" y="15"/>
                    </a:cubicBezTo>
                    <a:cubicBezTo>
                      <a:pt x="31" y="15"/>
                      <a:pt x="36" y="20"/>
                      <a:pt x="36" y="27"/>
                    </a:cubicBezTo>
                    <a:cubicBezTo>
                      <a:pt x="36" y="28"/>
                      <a:pt x="36" y="29"/>
                      <a:pt x="35" y="31"/>
                    </a:cubicBezTo>
                    <a:cubicBezTo>
                      <a:pt x="68" y="31"/>
                      <a:pt x="68" y="31"/>
                      <a:pt x="68" y="31"/>
                    </a:cubicBezTo>
                    <a:cubicBezTo>
                      <a:pt x="68" y="29"/>
                      <a:pt x="67" y="28"/>
                      <a:pt x="67" y="27"/>
                    </a:cubicBezTo>
                    <a:cubicBezTo>
                      <a:pt x="67" y="20"/>
                      <a:pt x="73" y="15"/>
                      <a:pt x="79" y="15"/>
                    </a:cubicBezTo>
                    <a:cubicBezTo>
                      <a:pt x="85" y="15"/>
                      <a:pt x="91" y="20"/>
                      <a:pt x="91" y="27"/>
                    </a:cubicBezTo>
                    <a:cubicBezTo>
                      <a:pt x="91" y="28"/>
                      <a:pt x="90" y="29"/>
                      <a:pt x="90" y="31"/>
                    </a:cubicBezTo>
                    <a:cubicBezTo>
                      <a:pt x="92" y="31"/>
                      <a:pt x="92" y="31"/>
                      <a:pt x="92" y="31"/>
                    </a:cubicBezTo>
                    <a:cubicBezTo>
                      <a:pt x="95" y="31"/>
                      <a:pt x="97" y="30"/>
                      <a:pt x="98" y="29"/>
                    </a:cubicBezTo>
                    <a:cubicBezTo>
                      <a:pt x="99" y="29"/>
                      <a:pt x="99" y="29"/>
                      <a:pt x="99" y="29"/>
                    </a:cubicBezTo>
                    <a:cubicBezTo>
                      <a:pt x="101" y="29"/>
                      <a:pt x="101" y="29"/>
                      <a:pt x="101" y="29"/>
                    </a:cubicBezTo>
                    <a:cubicBezTo>
                      <a:pt x="103" y="29"/>
                      <a:pt x="104" y="27"/>
                      <a:pt x="104" y="26"/>
                    </a:cubicBezTo>
                    <a:cubicBezTo>
                      <a:pt x="104" y="25"/>
                      <a:pt x="103" y="24"/>
                      <a:pt x="102" y="24"/>
                    </a:cubicBezTo>
                    <a:close/>
                    <a:moveTo>
                      <a:pt x="5" y="19"/>
                    </a:moveTo>
                    <a:cubicBezTo>
                      <a:pt x="5" y="19"/>
                      <a:pt x="4" y="17"/>
                      <a:pt x="4" y="14"/>
                    </a:cubicBezTo>
                    <a:cubicBezTo>
                      <a:pt x="4" y="12"/>
                      <a:pt x="5" y="10"/>
                      <a:pt x="5" y="10"/>
                    </a:cubicBezTo>
                    <a:cubicBezTo>
                      <a:pt x="6" y="10"/>
                      <a:pt x="6" y="12"/>
                      <a:pt x="6" y="14"/>
                    </a:cubicBezTo>
                    <a:cubicBezTo>
                      <a:pt x="6" y="17"/>
                      <a:pt x="6" y="19"/>
                      <a:pt x="5" y="19"/>
                    </a:cubicBezTo>
                    <a:close/>
                    <a:moveTo>
                      <a:pt x="47" y="7"/>
                    </a:moveTo>
                    <a:cubicBezTo>
                      <a:pt x="47" y="8"/>
                      <a:pt x="46" y="8"/>
                      <a:pt x="46" y="8"/>
                    </a:cubicBezTo>
                    <a:cubicBezTo>
                      <a:pt x="38" y="8"/>
                      <a:pt x="38" y="8"/>
                      <a:pt x="38" y="8"/>
                    </a:cubicBezTo>
                    <a:cubicBezTo>
                      <a:pt x="37" y="8"/>
                      <a:pt x="37" y="8"/>
                      <a:pt x="37" y="7"/>
                    </a:cubicBezTo>
                    <a:cubicBezTo>
                      <a:pt x="37" y="6"/>
                      <a:pt x="37" y="6"/>
                      <a:pt x="37" y="6"/>
                    </a:cubicBezTo>
                    <a:cubicBezTo>
                      <a:pt x="37" y="5"/>
                      <a:pt x="37" y="5"/>
                      <a:pt x="38" y="5"/>
                    </a:cubicBezTo>
                    <a:cubicBezTo>
                      <a:pt x="46" y="5"/>
                      <a:pt x="46" y="5"/>
                      <a:pt x="46" y="5"/>
                    </a:cubicBezTo>
                    <a:cubicBezTo>
                      <a:pt x="46" y="5"/>
                      <a:pt x="47" y="5"/>
                      <a:pt x="47" y="6"/>
                    </a:cubicBezTo>
                    <a:lnTo>
                      <a:pt x="47" y="7"/>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50" name="Freeform 602"/>
              <p:cNvSpPr>
                <a:spLocks noEditPoints="1"/>
              </p:cNvSpPr>
              <p:nvPr/>
            </p:nvSpPr>
            <p:spPr bwMode="auto">
              <a:xfrm>
                <a:off x="3742" y="2352"/>
                <a:ext cx="37" cy="37"/>
              </a:xfrm>
              <a:custGeom>
                <a:gdLst>
                  <a:gd name="T0" fmla="*/ 10 w 19"/>
                  <a:gd name="T1" fmla="*/ 0 h 19"/>
                  <a:gd name="T2" fmla="*/ 0 w 19"/>
                  <a:gd name="T3" fmla="*/ 10 h 19"/>
                  <a:gd name="T4" fmla="*/ 10 w 19"/>
                  <a:gd name="T5" fmla="*/ 19 h 19"/>
                  <a:gd name="T6" fmla="*/ 19 w 19"/>
                  <a:gd name="T7" fmla="*/ 10 h 19"/>
                  <a:gd name="T8" fmla="*/ 10 w 19"/>
                  <a:gd name="T9" fmla="*/ 0 h 19"/>
                  <a:gd name="T10" fmla="*/ 10 w 19"/>
                  <a:gd name="T11" fmla="*/ 14 h 19"/>
                  <a:gd name="T12" fmla="*/ 5 w 19"/>
                  <a:gd name="T13" fmla="*/ 10 h 19"/>
                  <a:gd name="T14" fmla="*/ 10 w 19"/>
                  <a:gd name="T15" fmla="*/ 5 h 19"/>
                  <a:gd name="T16" fmla="*/ 14 w 19"/>
                  <a:gd name="T17" fmla="*/ 10 h 19"/>
                  <a:gd name="T18" fmla="*/ 10 w 19"/>
                  <a:gd name="T19" fmla="*/ 14 h 1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 h="19">
                    <a:moveTo>
                      <a:pt x="10" y="0"/>
                    </a:moveTo>
                    <a:cubicBezTo>
                      <a:pt x="4" y="0"/>
                      <a:pt x="0" y="4"/>
                      <a:pt x="0" y="10"/>
                    </a:cubicBezTo>
                    <a:cubicBezTo>
                      <a:pt x="0" y="15"/>
                      <a:pt x="4" y="19"/>
                      <a:pt x="10" y="19"/>
                    </a:cubicBezTo>
                    <a:cubicBezTo>
                      <a:pt x="15" y="19"/>
                      <a:pt x="19" y="15"/>
                      <a:pt x="19" y="10"/>
                    </a:cubicBezTo>
                    <a:cubicBezTo>
                      <a:pt x="19" y="4"/>
                      <a:pt x="15" y="0"/>
                      <a:pt x="10" y="0"/>
                    </a:cubicBezTo>
                    <a:close/>
                    <a:moveTo>
                      <a:pt x="10" y="14"/>
                    </a:moveTo>
                    <a:cubicBezTo>
                      <a:pt x="7" y="14"/>
                      <a:pt x="5" y="12"/>
                      <a:pt x="5" y="10"/>
                    </a:cubicBezTo>
                    <a:cubicBezTo>
                      <a:pt x="5" y="7"/>
                      <a:pt x="7" y="5"/>
                      <a:pt x="10" y="5"/>
                    </a:cubicBezTo>
                    <a:cubicBezTo>
                      <a:pt x="12" y="5"/>
                      <a:pt x="14" y="7"/>
                      <a:pt x="14" y="10"/>
                    </a:cubicBezTo>
                    <a:cubicBezTo>
                      <a:pt x="14" y="12"/>
                      <a:pt x="12" y="14"/>
                      <a:pt x="10" y="14"/>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51" name="Freeform 603"/>
              <p:cNvSpPr>
                <a:spLocks noEditPoints="1"/>
              </p:cNvSpPr>
              <p:nvPr/>
            </p:nvSpPr>
            <p:spPr bwMode="auto">
              <a:xfrm>
                <a:off x="3850" y="2352"/>
                <a:ext cx="35" cy="37"/>
              </a:xfrm>
              <a:custGeom>
                <a:gdLst>
                  <a:gd name="T0" fmla="*/ 9 w 18"/>
                  <a:gd name="T1" fmla="*/ 0 h 19"/>
                  <a:gd name="T2" fmla="*/ 0 w 18"/>
                  <a:gd name="T3" fmla="*/ 10 h 19"/>
                  <a:gd name="T4" fmla="*/ 9 w 18"/>
                  <a:gd name="T5" fmla="*/ 19 h 19"/>
                  <a:gd name="T6" fmla="*/ 18 w 18"/>
                  <a:gd name="T7" fmla="*/ 10 h 19"/>
                  <a:gd name="T8" fmla="*/ 9 w 18"/>
                  <a:gd name="T9" fmla="*/ 0 h 19"/>
                  <a:gd name="T10" fmla="*/ 9 w 18"/>
                  <a:gd name="T11" fmla="*/ 14 h 19"/>
                  <a:gd name="T12" fmla="*/ 5 w 18"/>
                  <a:gd name="T13" fmla="*/ 10 h 19"/>
                  <a:gd name="T14" fmla="*/ 9 w 18"/>
                  <a:gd name="T15" fmla="*/ 5 h 19"/>
                  <a:gd name="T16" fmla="*/ 13 w 18"/>
                  <a:gd name="T17" fmla="*/ 10 h 19"/>
                  <a:gd name="T18" fmla="*/ 9 w 18"/>
                  <a:gd name="T19" fmla="*/ 14 h 1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8" h="19">
                    <a:moveTo>
                      <a:pt x="9" y="0"/>
                    </a:moveTo>
                    <a:cubicBezTo>
                      <a:pt x="4" y="0"/>
                      <a:pt x="0" y="4"/>
                      <a:pt x="0" y="10"/>
                    </a:cubicBezTo>
                    <a:cubicBezTo>
                      <a:pt x="0" y="15"/>
                      <a:pt x="4" y="19"/>
                      <a:pt x="9" y="19"/>
                    </a:cubicBezTo>
                    <a:cubicBezTo>
                      <a:pt x="14" y="19"/>
                      <a:pt x="18" y="15"/>
                      <a:pt x="18" y="10"/>
                    </a:cubicBezTo>
                    <a:cubicBezTo>
                      <a:pt x="18" y="4"/>
                      <a:pt x="14" y="0"/>
                      <a:pt x="9" y="0"/>
                    </a:cubicBezTo>
                    <a:close/>
                    <a:moveTo>
                      <a:pt x="9" y="14"/>
                    </a:moveTo>
                    <a:cubicBezTo>
                      <a:pt x="7" y="14"/>
                      <a:pt x="5" y="12"/>
                      <a:pt x="5" y="10"/>
                    </a:cubicBezTo>
                    <a:cubicBezTo>
                      <a:pt x="5" y="7"/>
                      <a:pt x="7" y="5"/>
                      <a:pt x="9" y="5"/>
                    </a:cubicBezTo>
                    <a:cubicBezTo>
                      <a:pt x="11" y="5"/>
                      <a:pt x="13" y="7"/>
                      <a:pt x="13" y="10"/>
                    </a:cubicBezTo>
                    <a:cubicBezTo>
                      <a:pt x="13" y="12"/>
                      <a:pt x="11" y="14"/>
                      <a:pt x="9" y="14"/>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52" name="Freeform 604"/>
              <p:cNvSpPr/>
              <p:nvPr/>
            </p:nvSpPr>
            <p:spPr bwMode="auto">
              <a:xfrm>
                <a:off x="4342" y="3376"/>
                <a:ext cx="88" cy="43"/>
              </a:xfrm>
              <a:custGeom>
                <a:gdLst>
                  <a:gd name="T0" fmla="*/ 45 w 45"/>
                  <a:gd name="T1" fmla="*/ 0 h 22"/>
                  <a:gd name="T2" fmla="*/ 25 w 45"/>
                  <a:gd name="T3" fmla="*/ 0 h 22"/>
                  <a:gd name="T4" fmla="*/ 0 w 45"/>
                  <a:gd name="T5" fmla="*/ 22 h 22"/>
                  <a:gd name="T6" fmla="*/ 45 w 45"/>
                  <a:gd name="T7" fmla="*/ 22 h 22"/>
                  <a:gd name="T8" fmla="*/ 45 w 45"/>
                  <a:gd name="T9" fmla="*/ 0 h 22"/>
                </a:gdLst>
                <a:cxnLst>
                  <a:cxn ang="0">
                    <a:pos x="T0" y="T1"/>
                  </a:cxn>
                  <a:cxn ang="0">
                    <a:pos x="T2" y="T3"/>
                  </a:cxn>
                  <a:cxn ang="0">
                    <a:pos x="T4" y="T5"/>
                  </a:cxn>
                  <a:cxn ang="0">
                    <a:pos x="T6" y="T7"/>
                  </a:cxn>
                  <a:cxn ang="0">
                    <a:pos x="T8" y="T9"/>
                  </a:cxn>
                </a:cxnLst>
                <a:rect l="0" t="0" r="r" b="b"/>
                <a:pathLst>
                  <a:path w="45" h="22">
                    <a:moveTo>
                      <a:pt x="45" y="0"/>
                    </a:moveTo>
                    <a:cubicBezTo>
                      <a:pt x="45" y="0"/>
                      <a:pt x="43" y="0"/>
                      <a:pt x="25" y="0"/>
                    </a:cubicBezTo>
                    <a:cubicBezTo>
                      <a:pt x="7" y="0"/>
                      <a:pt x="0" y="22"/>
                      <a:pt x="0" y="22"/>
                    </a:cubicBezTo>
                    <a:cubicBezTo>
                      <a:pt x="45" y="22"/>
                      <a:pt x="45" y="22"/>
                      <a:pt x="45" y="22"/>
                    </a:cubicBezTo>
                    <a:lnTo>
                      <a:pt x="45" y="0"/>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53" name="Freeform 605"/>
              <p:cNvSpPr>
                <a:spLocks noEditPoints="1"/>
              </p:cNvSpPr>
              <p:nvPr/>
            </p:nvSpPr>
            <p:spPr bwMode="auto">
              <a:xfrm>
                <a:off x="4282" y="3427"/>
                <a:ext cx="309" cy="92"/>
              </a:xfrm>
              <a:custGeom>
                <a:gdLst>
                  <a:gd name="T0" fmla="*/ 155 w 158"/>
                  <a:gd name="T1" fmla="*/ 37 h 47"/>
                  <a:gd name="T2" fmla="*/ 156 w 158"/>
                  <a:gd name="T3" fmla="*/ 33 h 47"/>
                  <a:gd name="T4" fmla="*/ 156 w 158"/>
                  <a:gd name="T5" fmla="*/ 15 h 47"/>
                  <a:gd name="T6" fmla="*/ 141 w 158"/>
                  <a:gd name="T7" fmla="*/ 0 h 47"/>
                  <a:gd name="T8" fmla="*/ 19 w 158"/>
                  <a:gd name="T9" fmla="*/ 0 h 47"/>
                  <a:gd name="T10" fmla="*/ 4 w 158"/>
                  <a:gd name="T11" fmla="*/ 15 h 47"/>
                  <a:gd name="T12" fmla="*/ 4 w 158"/>
                  <a:gd name="T13" fmla="*/ 33 h 47"/>
                  <a:gd name="T14" fmla="*/ 4 w 158"/>
                  <a:gd name="T15" fmla="*/ 35 h 47"/>
                  <a:gd name="T16" fmla="*/ 0 w 158"/>
                  <a:gd name="T17" fmla="*/ 40 h 47"/>
                  <a:gd name="T18" fmla="*/ 5 w 158"/>
                  <a:gd name="T19" fmla="*/ 45 h 47"/>
                  <a:gd name="T20" fmla="*/ 11 w 158"/>
                  <a:gd name="T21" fmla="*/ 45 h 47"/>
                  <a:gd name="T22" fmla="*/ 19 w 158"/>
                  <a:gd name="T23" fmla="*/ 47 h 47"/>
                  <a:gd name="T24" fmla="*/ 21 w 158"/>
                  <a:gd name="T25" fmla="*/ 47 h 47"/>
                  <a:gd name="T26" fmla="*/ 20 w 158"/>
                  <a:gd name="T27" fmla="*/ 41 h 47"/>
                  <a:gd name="T28" fmla="*/ 37 w 158"/>
                  <a:gd name="T29" fmla="*/ 24 h 47"/>
                  <a:gd name="T30" fmla="*/ 55 w 158"/>
                  <a:gd name="T31" fmla="*/ 41 h 47"/>
                  <a:gd name="T32" fmla="*/ 54 w 158"/>
                  <a:gd name="T33" fmla="*/ 47 h 47"/>
                  <a:gd name="T34" fmla="*/ 104 w 158"/>
                  <a:gd name="T35" fmla="*/ 47 h 47"/>
                  <a:gd name="T36" fmla="*/ 103 w 158"/>
                  <a:gd name="T37" fmla="*/ 41 h 47"/>
                  <a:gd name="T38" fmla="*/ 120 w 158"/>
                  <a:gd name="T39" fmla="*/ 24 h 47"/>
                  <a:gd name="T40" fmla="*/ 138 w 158"/>
                  <a:gd name="T41" fmla="*/ 41 h 47"/>
                  <a:gd name="T42" fmla="*/ 137 w 158"/>
                  <a:gd name="T43" fmla="*/ 47 h 47"/>
                  <a:gd name="T44" fmla="*/ 141 w 158"/>
                  <a:gd name="T45" fmla="*/ 47 h 47"/>
                  <a:gd name="T46" fmla="*/ 150 w 158"/>
                  <a:gd name="T47" fmla="*/ 44 h 47"/>
                  <a:gd name="T48" fmla="*/ 151 w 158"/>
                  <a:gd name="T49" fmla="*/ 44 h 47"/>
                  <a:gd name="T50" fmla="*/ 154 w 158"/>
                  <a:gd name="T51" fmla="*/ 44 h 47"/>
                  <a:gd name="T52" fmla="*/ 158 w 158"/>
                  <a:gd name="T53" fmla="*/ 40 h 47"/>
                  <a:gd name="T54" fmla="*/ 155 w 158"/>
                  <a:gd name="T55" fmla="*/ 37 h 47"/>
                  <a:gd name="T56" fmla="*/ 8 w 158"/>
                  <a:gd name="T57" fmla="*/ 29 h 47"/>
                  <a:gd name="T58" fmla="*/ 6 w 158"/>
                  <a:gd name="T59" fmla="*/ 22 h 47"/>
                  <a:gd name="T60" fmla="*/ 8 w 158"/>
                  <a:gd name="T61" fmla="*/ 15 h 47"/>
                  <a:gd name="T62" fmla="*/ 9 w 158"/>
                  <a:gd name="T63" fmla="*/ 22 h 47"/>
                  <a:gd name="T64" fmla="*/ 8 w 158"/>
                  <a:gd name="T65" fmla="*/ 29 h 47"/>
                  <a:gd name="T66" fmla="*/ 71 w 158"/>
                  <a:gd name="T67" fmla="*/ 12 h 47"/>
                  <a:gd name="T68" fmla="*/ 70 w 158"/>
                  <a:gd name="T69" fmla="*/ 13 h 47"/>
                  <a:gd name="T70" fmla="*/ 57 w 158"/>
                  <a:gd name="T71" fmla="*/ 13 h 47"/>
                  <a:gd name="T72" fmla="*/ 56 w 158"/>
                  <a:gd name="T73" fmla="*/ 12 h 47"/>
                  <a:gd name="T74" fmla="*/ 56 w 158"/>
                  <a:gd name="T75" fmla="*/ 10 h 47"/>
                  <a:gd name="T76" fmla="*/ 57 w 158"/>
                  <a:gd name="T77" fmla="*/ 8 h 47"/>
                  <a:gd name="T78" fmla="*/ 70 w 158"/>
                  <a:gd name="T79" fmla="*/ 8 h 47"/>
                  <a:gd name="T80" fmla="*/ 71 w 158"/>
                  <a:gd name="T81" fmla="*/ 10 h 47"/>
                  <a:gd name="T82" fmla="*/ 71 w 158"/>
                  <a:gd name="T83" fmla="*/ 12 h 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58" h="47">
                    <a:moveTo>
                      <a:pt x="155" y="37"/>
                    </a:moveTo>
                    <a:cubicBezTo>
                      <a:pt x="155" y="35"/>
                      <a:pt x="156" y="34"/>
                      <a:pt x="156" y="33"/>
                    </a:cubicBezTo>
                    <a:cubicBezTo>
                      <a:pt x="156" y="15"/>
                      <a:pt x="156" y="15"/>
                      <a:pt x="156" y="15"/>
                    </a:cubicBezTo>
                    <a:cubicBezTo>
                      <a:pt x="156" y="7"/>
                      <a:pt x="149" y="0"/>
                      <a:pt x="141" y="0"/>
                    </a:cubicBezTo>
                    <a:cubicBezTo>
                      <a:pt x="19" y="0"/>
                      <a:pt x="19" y="0"/>
                      <a:pt x="19" y="0"/>
                    </a:cubicBezTo>
                    <a:cubicBezTo>
                      <a:pt x="10" y="0"/>
                      <a:pt x="4" y="7"/>
                      <a:pt x="4" y="15"/>
                    </a:cubicBezTo>
                    <a:cubicBezTo>
                      <a:pt x="4" y="33"/>
                      <a:pt x="4" y="33"/>
                      <a:pt x="4" y="33"/>
                    </a:cubicBezTo>
                    <a:cubicBezTo>
                      <a:pt x="4" y="33"/>
                      <a:pt x="4" y="34"/>
                      <a:pt x="4" y="35"/>
                    </a:cubicBezTo>
                    <a:cubicBezTo>
                      <a:pt x="1" y="35"/>
                      <a:pt x="0" y="37"/>
                      <a:pt x="0" y="40"/>
                    </a:cubicBezTo>
                    <a:cubicBezTo>
                      <a:pt x="0" y="43"/>
                      <a:pt x="2" y="45"/>
                      <a:pt x="5" y="45"/>
                    </a:cubicBezTo>
                    <a:cubicBezTo>
                      <a:pt x="11" y="45"/>
                      <a:pt x="11" y="45"/>
                      <a:pt x="11" y="45"/>
                    </a:cubicBezTo>
                    <a:cubicBezTo>
                      <a:pt x="13" y="47"/>
                      <a:pt x="16" y="47"/>
                      <a:pt x="19" y="47"/>
                    </a:cubicBezTo>
                    <a:cubicBezTo>
                      <a:pt x="21" y="47"/>
                      <a:pt x="21" y="47"/>
                      <a:pt x="21" y="47"/>
                    </a:cubicBezTo>
                    <a:cubicBezTo>
                      <a:pt x="20" y="46"/>
                      <a:pt x="20" y="44"/>
                      <a:pt x="20" y="41"/>
                    </a:cubicBezTo>
                    <a:cubicBezTo>
                      <a:pt x="20" y="32"/>
                      <a:pt x="27" y="24"/>
                      <a:pt x="37" y="24"/>
                    </a:cubicBezTo>
                    <a:cubicBezTo>
                      <a:pt x="47" y="24"/>
                      <a:pt x="55" y="32"/>
                      <a:pt x="55" y="41"/>
                    </a:cubicBezTo>
                    <a:cubicBezTo>
                      <a:pt x="55" y="44"/>
                      <a:pt x="55" y="46"/>
                      <a:pt x="54" y="47"/>
                    </a:cubicBezTo>
                    <a:cubicBezTo>
                      <a:pt x="104" y="47"/>
                      <a:pt x="104" y="47"/>
                      <a:pt x="104" y="47"/>
                    </a:cubicBezTo>
                    <a:cubicBezTo>
                      <a:pt x="103" y="46"/>
                      <a:pt x="103" y="44"/>
                      <a:pt x="103" y="41"/>
                    </a:cubicBezTo>
                    <a:cubicBezTo>
                      <a:pt x="103" y="32"/>
                      <a:pt x="111" y="24"/>
                      <a:pt x="120" y="24"/>
                    </a:cubicBezTo>
                    <a:cubicBezTo>
                      <a:pt x="130" y="24"/>
                      <a:pt x="138" y="32"/>
                      <a:pt x="138" y="41"/>
                    </a:cubicBezTo>
                    <a:cubicBezTo>
                      <a:pt x="138" y="44"/>
                      <a:pt x="138" y="46"/>
                      <a:pt x="137" y="47"/>
                    </a:cubicBezTo>
                    <a:cubicBezTo>
                      <a:pt x="141" y="47"/>
                      <a:pt x="141" y="47"/>
                      <a:pt x="141" y="47"/>
                    </a:cubicBezTo>
                    <a:cubicBezTo>
                      <a:pt x="144" y="47"/>
                      <a:pt x="147" y="46"/>
                      <a:pt x="150" y="44"/>
                    </a:cubicBezTo>
                    <a:cubicBezTo>
                      <a:pt x="150" y="44"/>
                      <a:pt x="150" y="44"/>
                      <a:pt x="151" y="44"/>
                    </a:cubicBezTo>
                    <a:cubicBezTo>
                      <a:pt x="154" y="44"/>
                      <a:pt x="154" y="44"/>
                      <a:pt x="154" y="44"/>
                    </a:cubicBezTo>
                    <a:cubicBezTo>
                      <a:pt x="157" y="44"/>
                      <a:pt x="158" y="43"/>
                      <a:pt x="158" y="40"/>
                    </a:cubicBezTo>
                    <a:cubicBezTo>
                      <a:pt x="158" y="38"/>
                      <a:pt x="157" y="37"/>
                      <a:pt x="155" y="37"/>
                    </a:cubicBezTo>
                    <a:close/>
                    <a:moveTo>
                      <a:pt x="8" y="29"/>
                    </a:moveTo>
                    <a:cubicBezTo>
                      <a:pt x="7" y="29"/>
                      <a:pt x="6" y="26"/>
                      <a:pt x="6" y="22"/>
                    </a:cubicBezTo>
                    <a:cubicBezTo>
                      <a:pt x="6" y="18"/>
                      <a:pt x="7" y="15"/>
                      <a:pt x="8" y="15"/>
                    </a:cubicBezTo>
                    <a:cubicBezTo>
                      <a:pt x="9" y="15"/>
                      <a:pt x="9" y="18"/>
                      <a:pt x="9" y="22"/>
                    </a:cubicBezTo>
                    <a:cubicBezTo>
                      <a:pt x="9" y="26"/>
                      <a:pt x="9" y="29"/>
                      <a:pt x="8" y="29"/>
                    </a:cubicBezTo>
                    <a:close/>
                    <a:moveTo>
                      <a:pt x="71" y="12"/>
                    </a:moveTo>
                    <a:cubicBezTo>
                      <a:pt x="71" y="13"/>
                      <a:pt x="71" y="13"/>
                      <a:pt x="70" y="13"/>
                    </a:cubicBezTo>
                    <a:cubicBezTo>
                      <a:pt x="57" y="13"/>
                      <a:pt x="57" y="13"/>
                      <a:pt x="57" y="13"/>
                    </a:cubicBezTo>
                    <a:cubicBezTo>
                      <a:pt x="56" y="13"/>
                      <a:pt x="56" y="13"/>
                      <a:pt x="56" y="12"/>
                    </a:cubicBezTo>
                    <a:cubicBezTo>
                      <a:pt x="56" y="10"/>
                      <a:pt x="56" y="10"/>
                      <a:pt x="56" y="10"/>
                    </a:cubicBezTo>
                    <a:cubicBezTo>
                      <a:pt x="56" y="9"/>
                      <a:pt x="56" y="8"/>
                      <a:pt x="57" y="8"/>
                    </a:cubicBezTo>
                    <a:cubicBezTo>
                      <a:pt x="70" y="8"/>
                      <a:pt x="70" y="8"/>
                      <a:pt x="70" y="8"/>
                    </a:cubicBezTo>
                    <a:cubicBezTo>
                      <a:pt x="71" y="8"/>
                      <a:pt x="71" y="9"/>
                      <a:pt x="71" y="10"/>
                    </a:cubicBezTo>
                    <a:lnTo>
                      <a:pt x="71" y="12"/>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54" name="Freeform 606"/>
              <p:cNvSpPr>
                <a:spLocks noEditPoints="1"/>
              </p:cNvSpPr>
              <p:nvPr/>
            </p:nvSpPr>
            <p:spPr bwMode="auto">
              <a:xfrm>
                <a:off x="4327" y="3480"/>
                <a:ext cx="56" cy="57"/>
              </a:xfrm>
              <a:custGeom>
                <a:gdLst>
                  <a:gd name="T0" fmla="*/ 14 w 29"/>
                  <a:gd name="T1" fmla="*/ 0 h 29"/>
                  <a:gd name="T2" fmla="*/ 0 w 29"/>
                  <a:gd name="T3" fmla="*/ 14 h 29"/>
                  <a:gd name="T4" fmla="*/ 14 w 29"/>
                  <a:gd name="T5" fmla="*/ 29 h 29"/>
                  <a:gd name="T6" fmla="*/ 29 w 29"/>
                  <a:gd name="T7" fmla="*/ 14 h 29"/>
                  <a:gd name="T8" fmla="*/ 14 w 29"/>
                  <a:gd name="T9" fmla="*/ 0 h 29"/>
                  <a:gd name="T10" fmla="*/ 14 w 29"/>
                  <a:gd name="T11" fmla="*/ 21 h 29"/>
                  <a:gd name="T12" fmla="*/ 8 w 29"/>
                  <a:gd name="T13" fmla="*/ 14 h 29"/>
                  <a:gd name="T14" fmla="*/ 14 w 29"/>
                  <a:gd name="T15" fmla="*/ 8 h 29"/>
                  <a:gd name="T16" fmla="*/ 21 w 29"/>
                  <a:gd name="T17" fmla="*/ 14 h 29"/>
                  <a:gd name="T18" fmla="*/ 14 w 29"/>
                  <a:gd name="T19" fmla="*/ 21 h 2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8" h="28">
                    <a:moveTo>
                      <a:pt x="14" y="0"/>
                    </a:moveTo>
                    <a:cubicBezTo>
                      <a:pt x="6" y="0"/>
                      <a:pt x="0" y="6"/>
                      <a:pt x="0" y="14"/>
                    </a:cubicBezTo>
                    <a:cubicBezTo>
                      <a:pt x="0" y="22"/>
                      <a:pt x="6" y="29"/>
                      <a:pt x="14" y="29"/>
                    </a:cubicBezTo>
                    <a:cubicBezTo>
                      <a:pt x="22" y="29"/>
                      <a:pt x="29" y="22"/>
                      <a:pt x="29" y="14"/>
                    </a:cubicBezTo>
                    <a:cubicBezTo>
                      <a:pt x="29" y="6"/>
                      <a:pt x="22" y="0"/>
                      <a:pt x="14" y="0"/>
                    </a:cubicBezTo>
                    <a:close/>
                    <a:moveTo>
                      <a:pt x="14" y="21"/>
                    </a:moveTo>
                    <a:cubicBezTo>
                      <a:pt x="11" y="21"/>
                      <a:pt x="8" y="18"/>
                      <a:pt x="8" y="14"/>
                    </a:cubicBezTo>
                    <a:cubicBezTo>
                      <a:pt x="8" y="11"/>
                      <a:pt x="11" y="8"/>
                      <a:pt x="14" y="8"/>
                    </a:cubicBezTo>
                    <a:cubicBezTo>
                      <a:pt x="18" y="8"/>
                      <a:pt x="21" y="11"/>
                      <a:pt x="21" y="14"/>
                    </a:cubicBezTo>
                    <a:cubicBezTo>
                      <a:pt x="21" y="18"/>
                      <a:pt x="18" y="21"/>
                      <a:pt x="14" y="2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55" name="Freeform 607"/>
              <p:cNvSpPr>
                <a:spLocks noEditPoints="1"/>
              </p:cNvSpPr>
              <p:nvPr/>
            </p:nvSpPr>
            <p:spPr bwMode="auto">
              <a:xfrm>
                <a:off x="4489" y="3480"/>
                <a:ext cx="57" cy="57"/>
              </a:xfrm>
              <a:custGeom>
                <a:gdLst>
                  <a:gd name="T0" fmla="*/ 14 w 29"/>
                  <a:gd name="T1" fmla="*/ 0 h 29"/>
                  <a:gd name="T2" fmla="*/ 0 w 29"/>
                  <a:gd name="T3" fmla="*/ 14 h 29"/>
                  <a:gd name="T4" fmla="*/ 14 w 29"/>
                  <a:gd name="T5" fmla="*/ 29 h 29"/>
                  <a:gd name="T6" fmla="*/ 29 w 29"/>
                  <a:gd name="T7" fmla="*/ 14 h 29"/>
                  <a:gd name="T8" fmla="*/ 14 w 29"/>
                  <a:gd name="T9" fmla="*/ 0 h 29"/>
                  <a:gd name="T10" fmla="*/ 14 w 29"/>
                  <a:gd name="T11" fmla="*/ 21 h 29"/>
                  <a:gd name="T12" fmla="*/ 8 w 29"/>
                  <a:gd name="T13" fmla="*/ 14 h 29"/>
                  <a:gd name="T14" fmla="*/ 14 w 29"/>
                  <a:gd name="T15" fmla="*/ 8 h 29"/>
                  <a:gd name="T16" fmla="*/ 21 w 29"/>
                  <a:gd name="T17" fmla="*/ 14 h 29"/>
                  <a:gd name="T18" fmla="*/ 14 w 29"/>
                  <a:gd name="T19" fmla="*/ 21 h 2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8" h="28">
                    <a:moveTo>
                      <a:pt x="14" y="0"/>
                    </a:moveTo>
                    <a:cubicBezTo>
                      <a:pt x="6" y="0"/>
                      <a:pt x="0" y="6"/>
                      <a:pt x="0" y="14"/>
                    </a:cubicBezTo>
                    <a:cubicBezTo>
                      <a:pt x="0" y="22"/>
                      <a:pt x="6" y="29"/>
                      <a:pt x="14" y="29"/>
                    </a:cubicBezTo>
                    <a:cubicBezTo>
                      <a:pt x="22" y="29"/>
                      <a:pt x="29" y="22"/>
                      <a:pt x="29" y="14"/>
                    </a:cubicBezTo>
                    <a:cubicBezTo>
                      <a:pt x="29" y="6"/>
                      <a:pt x="22" y="0"/>
                      <a:pt x="14" y="0"/>
                    </a:cubicBezTo>
                    <a:close/>
                    <a:moveTo>
                      <a:pt x="14" y="21"/>
                    </a:moveTo>
                    <a:cubicBezTo>
                      <a:pt x="11" y="21"/>
                      <a:pt x="8" y="18"/>
                      <a:pt x="8" y="14"/>
                    </a:cubicBezTo>
                    <a:cubicBezTo>
                      <a:pt x="8" y="11"/>
                      <a:pt x="11" y="8"/>
                      <a:pt x="14" y="8"/>
                    </a:cubicBezTo>
                    <a:cubicBezTo>
                      <a:pt x="18" y="8"/>
                      <a:pt x="21" y="11"/>
                      <a:pt x="21" y="14"/>
                    </a:cubicBezTo>
                    <a:cubicBezTo>
                      <a:pt x="21" y="18"/>
                      <a:pt x="18" y="21"/>
                      <a:pt x="14" y="2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56" name="Freeform 608"/>
              <p:cNvSpPr/>
              <p:nvPr/>
            </p:nvSpPr>
            <p:spPr bwMode="auto">
              <a:xfrm>
                <a:off x="3570" y="3036"/>
                <a:ext cx="88" cy="43"/>
              </a:xfrm>
              <a:custGeom>
                <a:gdLst>
                  <a:gd name="T0" fmla="*/ 45 w 45"/>
                  <a:gd name="T1" fmla="*/ 0 h 22"/>
                  <a:gd name="T2" fmla="*/ 25 w 45"/>
                  <a:gd name="T3" fmla="*/ 0 h 22"/>
                  <a:gd name="T4" fmla="*/ 0 w 45"/>
                  <a:gd name="T5" fmla="*/ 22 h 22"/>
                  <a:gd name="T6" fmla="*/ 45 w 45"/>
                  <a:gd name="T7" fmla="*/ 22 h 22"/>
                  <a:gd name="T8" fmla="*/ 45 w 45"/>
                  <a:gd name="T9" fmla="*/ 0 h 22"/>
                </a:gdLst>
                <a:cxnLst>
                  <a:cxn ang="0">
                    <a:pos x="T0" y="T1"/>
                  </a:cxn>
                  <a:cxn ang="0">
                    <a:pos x="T2" y="T3"/>
                  </a:cxn>
                  <a:cxn ang="0">
                    <a:pos x="T4" y="T5"/>
                  </a:cxn>
                  <a:cxn ang="0">
                    <a:pos x="T6" y="T7"/>
                  </a:cxn>
                  <a:cxn ang="0">
                    <a:pos x="T8" y="T9"/>
                  </a:cxn>
                </a:cxnLst>
                <a:rect l="0" t="0" r="r" b="b"/>
                <a:pathLst>
                  <a:path w="45" h="22">
                    <a:moveTo>
                      <a:pt x="45" y="0"/>
                    </a:moveTo>
                    <a:cubicBezTo>
                      <a:pt x="45" y="0"/>
                      <a:pt x="43" y="0"/>
                      <a:pt x="25" y="0"/>
                    </a:cubicBezTo>
                    <a:cubicBezTo>
                      <a:pt x="7" y="0"/>
                      <a:pt x="0" y="22"/>
                      <a:pt x="0" y="22"/>
                    </a:cubicBezTo>
                    <a:cubicBezTo>
                      <a:pt x="45" y="22"/>
                      <a:pt x="45" y="22"/>
                      <a:pt x="45" y="22"/>
                    </a:cubicBezTo>
                    <a:lnTo>
                      <a:pt x="45" y="0"/>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57" name="Freeform 609"/>
              <p:cNvSpPr>
                <a:spLocks noEditPoints="1"/>
              </p:cNvSpPr>
              <p:nvPr/>
            </p:nvSpPr>
            <p:spPr bwMode="auto">
              <a:xfrm>
                <a:off x="3509" y="3087"/>
                <a:ext cx="309" cy="94"/>
              </a:xfrm>
              <a:custGeom>
                <a:gdLst>
                  <a:gd name="T0" fmla="*/ 155 w 158"/>
                  <a:gd name="T1" fmla="*/ 37 h 48"/>
                  <a:gd name="T2" fmla="*/ 156 w 158"/>
                  <a:gd name="T3" fmla="*/ 33 h 48"/>
                  <a:gd name="T4" fmla="*/ 156 w 158"/>
                  <a:gd name="T5" fmla="*/ 15 h 48"/>
                  <a:gd name="T6" fmla="*/ 141 w 158"/>
                  <a:gd name="T7" fmla="*/ 0 h 48"/>
                  <a:gd name="T8" fmla="*/ 19 w 158"/>
                  <a:gd name="T9" fmla="*/ 0 h 48"/>
                  <a:gd name="T10" fmla="*/ 4 w 158"/>
                  <a:gd name="T11" fmla="*/ 15 h 48"/>
                  <a:gd name="T12" fmla="*/ 4 w 158"/>
                  <a:gd name="T13" fmla="*/ 33 h 48"/>
                  <a:gd name="T14" fmla="*/ 4 w 158"/>
                  <a:gd name="T15" fmla="*/ 35 h 48"/>
                  <a:gd name="T16" fmla="*/ 0 w 158"/>
                  <a:gd name="T17" fmla="*/ 40 h 48"/>
                  <a:gd name="T18" fmla="*/ 5 w 158"/>
                  <a:gd name="T19" fmla="*/ 45 h 48"/>
                  <a:gd name="T20" fmla="*/ 11 w 158"/>
                  <a:gd name="T21" fmla="*/ 45 h 48"/>
                  <a:gd name="T22" fmla="*/ 19 w 158"/>
                  <a:gd name="T23" fmla="*/ 48 h 48"/>
                  <a:gd name="T24" fmla="*/ 21 w 158"/>
                  <a:gd name="T25" fmla="*/ 48 h 48"/>
                  <a:gd name="T26" fmla="*/ 20 w 158"/>
                  <a:gd name="T27" fmla="*/ 41 h 48"/>
                  <a:gd name="T28" fmla="*/ 37 w 158"/>
                  <a:gd name="T29" fmla="*/ 24 h 48"/>
                  <a:gd name="T30" fmla="*/ 55 w 158"/>
                  <a:gd name="T31" fmla="*/ 41 h 48"/>
                  <a:gd name="T32" fmla="*/ 54 w 158"/>
                  <a:gd name="T33" fmla="*/ 48 h 48"/>
                  <a:gd name="T34" fmla="*/ 104 w 158"/>
                  <a:gd name="T35" fmla="*/ 48 h 48"/>
                  <a:gd name="T36" fmla="*/ 103 w 158"/>
                  <a:gd name="T37" fmla="*/ 41 h 48"/>
                  <a:gd name="T38" fmla="*/ 120 w 158"/>
                  <a:gd name="T39" fmla="*/ 24 h 48"/>
                  <a:gd name="T40" fmla="*/ 138 w 158"/>
                  <a:gd name="T41" fmla="*/ 41 h 48"/>
                  <a:gd name="T42" fmla="*/ 137 w 158"/>
                  <a:gd name="T43" fmla="*/ 48 h 48"/>
                  <a:gd name="T44" fmla="*/ 141 w 158"/>
                  <a:gd name="T45" fmla="*/ 48 h 48"/>
                  <a:gd name="T46" fmla="*/ 150 w 158"/>
                  <a:gd name="T47" fmla="*/ 44 h 48"/>
                  <a:gd name="T48" fmla="*/ 151 w 158"/>
                  <a:gd name="T49" fmla="*/ 44 h 48"/>
                  <a:gd name="T50" fmla="*/ 155 w 158"/>
                  <a:gd name="T51" fmla="*/ 44 h 48"/>
                  <a:gd name="T52" fmla="*/ 158 w 158"/>
                  <a:gd name="T53" fmla="*/ 41 h 48"/>
                  <a:gd name="T54" fmla="*/ 155 w 158"/>
                  <a:gd name="T55" fmla="*/ 37 h 48"/>
                  <a:gd name="T56" fmla="*/ 8 w 158"/>
                  <a:gd name="T57" fmla="*/ 29 h 48"/>
                  <a:gd name="T58" fmla="*/ 6 w 158"/>
                  <a:gd name="T59" fmla="*/ 22 h 48"/>
                  <a:gd name="T60" fmla="*/ 8 w 158"/>
                  <a:gd name="T61" fmla="*/ 15 h 48"/>
                  <a:gd name="T62" fmla="*/ 9 w 158"/>
                  <a:gd name="T63" fmla="*/ 22 h 48"/>
                  <a:gd name="T64" fmla="*/ 8 w 158"/>
                  <a:gd name="T65" fmla="*/ 29 h 48"/>
                  <a:gd name="T66" fmla="*/ 72 w 158"/>
                  <a:gd name="T67" fmla="*/ 12 h 48"/>
                  <a:gd name="T68" fmla="*/ 70 w 158"/>
                  <a:gd name="T69" fmla="*/ 13 h 48"/>
                  <a:gd name="T70" fmla="*/ 57 w 158"/>
                  <a:gd name="T71" fmla="*/ 13 h 48"/>
                  <a:gd name="T72" fmla="*/ 56 w 158"/>
                  <a:gd name="T73" fmla="*/ 12 h 48"/>
                  <a:gd name="T74" fmla="*/ 56 w 158"/>
                  <a:gd name="T75" fmla="*/ 10 h 48"/>
                  <a:gd name="T76" fmla="*/ 57 w 158"/>
                  <a:gd name="T77" fmla="*/ 8 h 48"/>
                  <a:gd name="T78" fmla="*/ 70 w 158"/>
                  <a:gd name="T79" fmla="*/ 8 h 48"/>
                  <a:gd name="T80" fmla="*/ 72 w 158"/>
                  <a:gd name="T81" fmla="*/ 10 h 48"/>
                  <a:gd name="T82" fmla="*/ 72 w 158"/>
                  <a:gd name="T83" fmla="*/ 12 h 4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158" h="48">
                    <a:moveTo>
                      <a:pt x="155" y="37"/>
                    </a:moveTo>
                    <a:cubicBezTo>
                      <a:pt x="155" y="35"/>
                      <a:pt x="156" y="34"/>
                      <a:pt x="156" y="33"/>
                    </a:cubicBezTo>
                    <a:cubicBezTo>
                      <a:pt x="156" y="15"/>
                      <a:pt x="156" y="15"/>
                      <a:pt x="156" y="15"/>
                    </a:cubicBezTo>
                    <a:cubicBezTo>
                      <a:pt x="156" y="7"/>
                      <a:pt x="149" y="0"/>
                      <a:pt x="141" y="0"/>
                    </a:cubicBezTo>
                    <a:cubicBezTo>
                      <a:pt x="19" y="0"/>
                      <a:pt x="19" y="0"/>
                      <a:pt x="19" y="0"/>
                    </a:cubicBezTo>
                    <a:cubicBezTo>
                      <a:pt x="10" y="0"/>
                      <a:pt x="4" y="7"/>
                      <a:pt x="4" y="15"/>
                    </a:cubicBezTo>
                    <a:cubicBezTo>
                      <a:pt x="4" y="33"/>
                      <a:pt x="4" y="33"/>
                      <a:pt x="4" y="33"/>
                    </a:cubicBezTo>
                    <a:cubicBezTo>
                      <a:pt x="4" y="33"/>
                      <a:pt x="4" y="34"/>
                      <a:pt x="4" y="35"/>
                    </a:cubicBezTo>
                    <a:cubicBezTo>
                      <a:pt x="2" y="35"/>
                      <a:pt x="0" y="37"/>
                      <a:pt x="0" y="40"/>
                    </a:cubicBezTo>
                    <a:cubicBezTo>
                      <a:pt x="0" y="43"/>
                      <a:pt x="2" y="45"/>
                      <a:pt x="5" y="45"/>
                    </a:cubicBezTo>
                    <a:cubicBezTo>
                      <a:pt x="11" y="45"/>
                      <a:pt x="11" y="45"/>
                      <a:pt x="11" y="45"/>
                    </a:cubicBezTo>
                    <a:cubicBezTo>
                      <a:pt x="13" y="47"/>
                      <a:pt x="16" y="48"/>
                      <a:pt x="19" y="48"/>
                    </a:cubicBezTo>
                    <a:cubicBezTo>
                      <a:pt x="21" y="48"/>
                      <a:pt x="21" y="48"/>
                      <a:pt x="21" y="48"/>
                    </a:cubicBezTo>
                    <a:cubicBezTo>
                      <a:pt x="20" y="46"/>
                      <a:pt x="20" y="44"/>
                      <a:pt x="20" y="41"/>
                    </a:cubicBezTo>
                    <a:cubicBezTo>
                      <a:pt x="20" y="32"/>
                      <a:pt x="28" y="24"/>
                      <a:pt x="37" y="24"/>
                    </a:cubicBezTo>
                    <a:cubicBezTo>
                      <a:pt x="47" y="24"/>
                      <a:pt x="55" y="32"/>
                      <a:pt x="55" y="41"/>
                    </a:cubicBezTo>
                    <a:cubicBezTo>
                      <a:pt x="55" y="44"/>
                      <a:pt x="55" y="46"/>
                      <a:pt x="54" y="48"/>
                    </a:cubicBezTo>
                    <a:cubicBezTo>
                      <a:pt x="104" y="48"/>
                      <a:pt x="104" y="48"/>
                      <a:pt x="104" y="48"/>
                    </a:cubicBezTo>
                    <a:cubicBezTo>
                      <a:pt x="103" y="46"/>
                      <a:pt x="103" y="44"/>
                      <a:pt x="103" y="41"/>
                    </a:cubicBezTo>
                    <a:cubicBezTo>
                      <a:pt x="103" y="32"/>
                      <a:pt x="111" y="24"/>
                      <a:pt x="120" y="24"/>
                    </a:cubicBezTo>
                    <a:cubicBezTo>
                      <a:pt x="130" y="24"/>
                      <a:pt x="138" y="32"/>
                      <a:pt x="138" y="41"/>
                    </a:cubicBezTo>
                    <a:cubicBezTo>
                      <a:pt x="138" y="44"/>
                      <a:pt x="138" y="46"/>
                      <a:pt x="137" y="48"/>
                    </a:cubicBezTo>
                    <a:cubicBezTo>
                      <a:pt x="141" y="48"/>
                      <a:pt x="141" y="48"/>
                      <a:pt x="141" y="48"/>
                    </a:cubicBezTo>
                    <a:cubicBezTo>
                      <a:pt x="144" y="48"/>
                      <a:pt x="148" y="46"/>
                      <a:pt x="150" y="44"/>
                    </a:cubicBezTo>
                    <a:cubicBezTo>
                      <a:pt x="150" y="44"/>
                      <a:pt x="151" y="44"/>
                      <a:pt x="151" y="44"/>
                    </a:cubicBezTo>
                    <a:cubicBezTo>
                      <a:pt x="155" y="44"/>
                      <a:pt x="155" y="44"/>
                      <a:pt x="155" y="44"/>
                    </a:cubicBezTo>
                    <a:cubicBezTo>
                      <a:pt x="157" y="44"/>
                      <a:pt x="158" y="43"/>
                      <a:pt x="158" y="41"/>
                    </a:cubicBezTo>
                    <a:cubicBezTo>
                      <a:pt x="158" y="39"/>
                      <a:pt x="157" y="37"/>
                      <a:pt x="155" y="37"/>
                    </a:cubicBezTo>
                    <a:close/>
                    <a:moveTo>
                      <a:pt x="8" y="29"/>
                    </a:moveTo>
                    <a:cubicBezTo>
                      <a:pt x="7" y="29"/>
                      <a:pt x="6" y="26"/>
                      <a:pt x="6" y="22"/>
                    </a:cubicBezTo>
                    <a:cubicBezTo>
                      <a:pt x="6" y="18"/>
                      <a:pt x="7" y="15"/>
                      <a:pt x="8" y="15"/>
                    </a:cubicBezTo>
                    <a:cubicBezTo>
                      <a:pt x="9" y="15"/>
                      <a:pt x="9" y="18"/>
                      <a:pt x="9" y="22"/>
                    </a:cubicBezTo>
                    <a:cubicBezTo>
                      <a:pt x="9" y="26"/>
                      <a:pt x="9" y="29"/>
                      <a:pt x="8" y="29"/>
                    </a:cubicBezTo>
                    <a:close/>
                    <a:moveTo>
                      <a:pt x="72" y="12"/>
                    </a:moveTo>
                    <a:cubicBezTo>
                      <a:pt x="72" y="13"/>
                      <a:pt x="71" y="13"/>
                      <a:pt x="70" y="13"/>
                    </a:cubicBezTo>
                    <a:cubicBezTo>
                      <a:pt x="57" y="13"/>
                      <a:pt x="57" y="13"/>
                      <a:pt x="57" y="13"/>
                    </a:cubicBezTo>
                    <a:cubicBezTo>
                      <a:pt x="57" y="13"/>
                      <a:pt x="56" y="13"/>
                      <a:pt x="56" y="12"/>
                    </a:cubicBezTo>
                    <a:cubicBezTo>
                      <a:pt x="56" y="10"/>
                      <a:pt x="56" y="10"/>
                      <a:pt x="56" y="10"/>
                    </a:cubicBezTo>
                    <a:cubicBezTo>
                      <a:pt x="56" y="9"/>
                      <a:pt x="57" y="8"/>
                      <a:pt x="57" y="8"/>
                    </a:cubicBezTo>
                    <a:cubicBezTo>
                      <a:pt x="70" y="8"/>
                      <a:pt x="70" y="8"/>
                      <a:pt x="70" y="8"/>
                    </a:cubicBezTo>
                    <a:cubicBezTo>
                      <a:pt x="71" y="8"/>
                      <a:pt x="72" y="9"/>
                      <a:pt x="72" y="10"/>
                    </a:cubicBezTo>
                    <a:lnTo>
                      <a:pt x="72" y="12"/>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58" name="Freeform 610"/>
              <p:cNvSpPr>
                <a:spLocks noEditPoints="1"/>
              </p:cNvSpPr>
              <p:nvPr/>
            </p:nvSpPr>
            <p:spPr bwMode="auto">
              <a:xfrm>
                <a:off x="3554" y="3140"/>
                <a:ext cx="57" cy="56"/>
              </a:xfrm>
              <a:custGeom>
                <a:gdLst>
                  <a:gd name="T0" fmla="*/ 14 w 29"/>
                  <a:gd name="T1" fmla="*/ 0 h 29"/>
                  <a:gd name="T2" fmla="*/ 0 w 29"/>
                  <a:gd name="T3" fmla="*/ 14 h 29"/>
                  <a:gd name="T4" fmla="*/ 14 w 29"/>
                  <a:gd name="T5" fmla="*/ 29 h 29"/>
                  <a:gd name="T6" fmla="*/ 29 w 29"/>
                  <a:gd name="T7" fmla="*/ 14 h 29"/>
                  <a:gd name="T8" fmla="*/ 14 w 29"/>
                  <a:gd name="T9" fmla="*/ 0 h 29"/>
                  <a:gd name="T10" fmla="*/ 14 w 29"/>
                  <a:gd name="T11" fmla="*/ 21 h 29"/>
                  <a:gd name="T12" fmla="*/ 8 w 29"/>
                  <a:gd name="T13" fmla="*/ 14 h 29"/>
                  <a:gd name="T14" fmla="*/ 14 w 29"/>
                  <a:gd name="T15" fmla="*/ 8 h 29"/>
                  <a:gd name="T16" fmla="*/ 21 w 29"/>
                  <a:gd name="T17" fmla="*/ 14 h 29"/>
                  <a:gd name="T18" fmla="*/ 14 w 29"/>
                  <a:gd name="T19" fmla="*/ 21 h 2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8" h="28">
                    <a:moveTo>
                      <a:pt x="14" y="0"/>
                    </a:moveTo>
                    <a:cubicBezTo>
                      <a:pt x="6" y="0"/>
                      <a:pt x="0" y="6"/>
                      <a:pt x="0" y="14"/>
                    </a:cubicBezTo>
                    <a:cubicBezTo>
                      <a:pt x="0" y="22"/>
                      <a:pt x="6" y="29"/>
                      <a:pt x="14" y="29"/>
                    </a:cubicBezTo>
                    <a:cubicBezTo>
                      <a:pt x="22" y="29"/>
                      <a:pt x="29" y="22"/>
                      <a:pt x="29" y="14"/>
                    </a:cubicBezTo>
                    <a:cubicBezTo>
                      <a:pt x="29" y="6"/>
                      <a:pt x="22" y="0"/>
                      <a:pt x="14" y="0"/>
                    </a:cubicBezTo>
                    <a:close/>
                    <a:moveTo>
                      <a:pt x="14" y="21"/>
                    </a:moveTo>
                    <a:cubicBezTo>
                      <a:pt x="11" y="21"/>
                      <a:pt x="8" y="18"/>
                      <a:pt x="8" y="14"/>
                    </a:cubicBezTo>
                    <a:cubicBezTo>
                      <a:pt x="8" y="11"/>
                      <a:pt x="11" y="8"/>
                      <a:pt x="14" y="8"/>
                    </a:cubicBezTo>
                    <a:cubicBezTo>
                      <a:pt x="18" y="8"/>
                      <a:pt x="21" y="11"/>
                      <a:pt x="21" y="14"/>
                    </a:cubicBezTo>
                    <a:cubicBezTo>
                      <a:pt x="21" y="18"/>
                      <a:pt x="18" y="21"/>
                      <a:pt x="14" y="2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59" name="Freeform 611"/>
              <p:cNvSpPr>
                <a:spLocks noEditPoints="1"/>
              </p:cNvSpPr>
              <p:nvPr/>
            </p:nvSpPr>
            <p:spPr bwMode="auto">
              <a:xfrm>
                <a:off x="3717" y="3140"/>
                <a:ext cx="56" cy="56"/>
              </a:xfrm>
              <a:custGeom>
                <a:gdLst>
                  <a:gd name="T0" fmla="*/ 14 w 29"/>
                  <a:gd name="T1" fmla="*/ 0 h 29"/>
                  <a:gd name="T2" fmla="*/ 0 w 29"/>
                  <a:gd name="T3" fmla="*/ 14 h 29"/>
                  <a:gd name="T4" fmla="*/ 14 w 29"/>
                  <a:gd name="T5" fmla="*/ 29 h 29"/>
                  <a:gd name="T6" fmla="*/ 29 w 29"/>
                  <a:gd name="T7" fmla="*/ 14 h 29"/>
                  <a:gd name="T8" fmla="*/ 14 w 29"/>
                  <a:gd name="T9" fmla="*/ 0 h 29"/>
                  <a:gd name="T10" fmla="*/ 14 w 29"/>
                  <a:gd name="T11" fmla="*/ 21 h 29"/>
                  <a:gd name="T12" fmla="*/ 8 w 29"/>
                  <a:gd name="T13" fmla="*/ 14 h 29"/>
                  <a:gd name="T14" fmla="*/ 14 w 29"/>
                  <a:gd name="T15" fmla="*/ 8 h 29"/>
                  <a:gd name="T16" fmla="*/ 21 w 29"/>
                  <a:gd name="T17" fmla="*/ 14 h 29"/>
                  <a:gd name="T18" fmla="*/ 14 w 29"/>
                  <a:gd name="T19" fmla="*/ 21 h 2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8" h="28">
                    <a:moveTo>
                      <a:pt x="14" y="0"/>
                    </a:moveTo>
                    <a:cubicBezTo>
                      <a:pt x="6" y="0"/>
                      <a:pt x="0" y="6"/>
                      <a:pt x="0" y="14"/>
                    </a:cubicBezTo>
                    <a:cubicBezTo>
                      <a:pt x="0" y="22"/>
                      <a:pt x="6" y="29"/>
                      <a:pt x="14" y="29"/>
                    </a:cubicBezTo>
                    <a:cubicBezTo>
                      <a:pt x="22" y="29"/>
                      <a:pt x="29" y="22"/>
                      <a:pt x="29" y="14"/>
                    </a:cubicBezTo>
                    <a:cubicBezTo>
                      <a:pt x="29" y="6"/>
                      <a:pt x="22" y="0"/>
                      <a:pt x="14" y="0"/>
                    </a:cubicBezTo>
                    <a:close/>
                    <a:moveTo>
                      <a:pt x="14" y="21"/>
                    </a:moveTo>
                    <a:cubicBezTo>
                      <a:pt x="11" y="21"/>
                      <a:pt x="8" y="18"/>
                      <a:pt x="8" y="14"/>
                    </a:cubicBezTo>
                    <a:cubicBezTo>
                      <a:pt x="8" y="11"/>
                      <a:pt x="11" y="8"/>
                      <a:pt x="14" y="8"/>
                    </a:cubicBezTo>
                    <a:cubicBezTo>
                      <a:pt x="18" y="8"/>
                      <a:pt x="21" y="11"/>
                      <a:pt x="21" y="14"/>
                    </a:cubicBezTo>
                    <a:cubicBezTo>
                      <a:pt x="21" y="18"/>
                      <a:pt x="18" y="21"/>
                      <a:pt x="14" y="21"/>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60" name="Freeform 612"/>
              <p:cNvSpPr>
                <a:spLocks noEditPoints="1"/>
              </p:cNvSpPr>
              <p:nvPr/>
            </p:nvSpPr>
            <p:spPr bwMode="auto">
              <a:xfrm>
                <a:off x="4743" y="1800"/>
                <a:ext cx="71" cy="59"/>
              </a:xfrm>
              <a:custGeom>
                <a:gdLst>
                  <a:gd name="T0" fmla="*/ 30 w 36"/>
                  <a:gd name="T1" fmla="*/ 5 h 30"/>
                  <a:gd name="T2" fmla="*/ 30 w 36"/>
                  <a:gd name="T3" fmla="*/ 5 h 30"/>
                  <a:gd name="T4" fmla="*/ 30 w 36"/>
                  <a:gd name="T5" fmla="*/ 4 h 30"/>
                  <a:gd name="T6" fmla="*/ 27 w 36"/>
                  <a:gd name="T7" fmla="*/ 4 h 30"/>
                  <a:gd name="T8" fmla="*/ 26 w 36"/>
                  <a:gd name="T9" fmla="*/ 5 h 30"/>
                  <a:gd name="T10" fmla="*/ 24 w 36"/>
                  <a:gd name="T11" fmla="*/ 5 h 30"/>
                  <a:gd name="T12" fmla="*/ 24 w 36"/>
                  <a:gd name="T13" fmla="*/ 3 h 30"/>
                  <a:gd name="T14" fmla="*/ 20 w 36"/>
                  <a:gd name="T15" fmla="*/ 0 h 30"/>
                  <a:gd name="T16" fmla="*/ 17 w 36"/>
                  <a:gd name="T17" fmla="*/ 0 h 30"/>
                  <a:gd name="T18" fmla="*/ 12 w 36"/>
                  <a:gd name="T19" fmla="*/ 3 h 30"/>
                  <a:gd name="T20" fmla="*/ 12 w 36"/>
                  <a:gd name="T21" fmla="*/ 6 h 30"/>
                  <a:gd name="T22" fmla="*/ 10 w 36"/>
                  <a:gd name="T23" fmla="*/ 6 h 30"/>
                  <a:gd name="T24" fmla="*/ 10 w 36"/>
                  <a:gd name="T25" fmla="*/ 5 h 30"/>
                  <a:gd name="T26" fmla="*/ 7 w 36"/>
                  <a:gd name="T27" fmla="*/ 5 h 30"/>
                  <a:gd name="T28" fmla="*/ 6 w 36"/>
                  <a:gd name="T29" fmla="*/ 6 h 30"/>
                  <a:gd name="T30" fmla="*/ 6 w 36"/>
                  <a:gd name="T31" fmla="*/ 6 h 30"/>
                  <a:gd name="T32" fmla="*/ 1 w 36"/>
                  <a:gd name="T33" fmla="*/ 12 h 30"/>
                  <a:gd name="T34" fmla="*/ 1 w 36"/>
                  <a:gd name="T35" fmla="*/ 24 h 30"/>
                  <a:gd name="T36" fmla="*/ 7 w 36"/>
                  <a:gd name="T37" fmla="*/ 30 h 30"/>
                  <a:gd name="T38" fmla="*/ 30 w 36"/>
                  <a:gd name="T39" fmla="*/ 30 h 30"/>
                  <a:gd name="T40" fmla="*/ 36 w 36"/>
                  <a:gd name="T41" fmla="*/ 23 h 30"/>
                  <a:gd name="T42" fmla="*/ 36 w 36"/>
                  <a:gd name="T43" fmla="*/ 11 h 30"/>
                  <a:gd name="T44" fmla="*/ 30 w 36"/>
                  <a:gd name="T45" fmla="*/ 5 h 30"/>
                  <a:gd name="T46" fmla="*/ 14 w 36"/>
                  <a:gd name="T47" fmla="*/ 3 h 30"/>
                  <a:gd name="T48" fmla="*/ 17 w 36"/>
                  <a:gd name="T49" fmla="*/ 2 h 30"/>
                  <a:gd name="T50" fmla="*/ 20 w 36"/>
                  <a:gd name="T51" fmla="*/ 2 h 30"/>
                  <a:gd name="T52" fmla="*/ 22 w 36"/>
                  <a:gd name="T53" fmla="*/ 3 h 30"/>
                  <a:gd name="T54" fmla="*/ 22 w 36"/>
                  <a:gd name="T55" fmla="*/ 5 h 30"/>
                  <a:gd name="T56" fmla="*/ 14 w 36"/>
                  <a:gd name="T57" fmla="*/ 6 h 30"/>
                  <a:gd name="T58" fmla="*/ 14 w 36"/>
                  <a:gd name="T59" fmla="*/ 3 h 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6" h="30">
                    <a:moveTo>
                      <a:pt x="30" y="5"/>
                    </a:moveTo>
                    <a:cubicBezTo>
                      <a:pt x="30" y="5"/>
                      <a:pt x="30" y="5"/>
                      <a:pt x="30" y="5"/>
                    </a:cubicBezTo>
                    <a:cubicBezTo>
                      <a:pt x="30" y="5"/>
                      <a:pt x="30" y="4"/>
                      <a:pt x="30" y="4"/>
                    </a:cubicBezTo>
                    <a:cubicBezTo>
                      <a:pt x="27" y="4"/>
                      <a:pt x="27" y="4"/>
                      <a:pt x="27" y="4"/>
                    </a:cubicBezTo>
                    <a:cubicBezTo>
                      <a:pt x="26" y="4"/>
                      <a:pt x="26" y="5"/>
                      <a:pt x="26" y="5"/>
                    </a:cubicBezTo>
                    <a:cubicBezTo>
                      <a:pt x="24" y="5"/>
                      <a:pt x="24" y="5"/>
                      <a:pt x="24" y="5"/>
                    </a:cubicBezTo>
                    <a:cubicBezTo>
                      <a:pt x="24" y="3"/>
                      <a:pt x="24" y="3"/>
                      <a:pt x="24" y="3"/>
                    </a:cubicBezTo>
                    <a:cubicBezTo>
                      <a:pt x="24" y="1"/>
                      <a:pt x="22" y="0"/>
                      <a:pt x="20" y="0"/>
                    </a:cubicBezTo>
                    <a:cubicBezTo>
                      <a:pt x="17" y="0"/>
                      <a:pt x="17" y="0"/>
                      <a:pt x="17" y="0"/>
                    </a:cubicBezTo>
                    <a:cubicBezTo>
                      <a:pt x="14" y="0"/>
                      <a:pt x="12" y="1"/>
                      <a:pt x="12" y="3"/>
                    </a:cubicBezTo>
                    <a:cubicBezTo>
                      <a:pt x="12" y="6"/>
                      <a:pt x="12" y="6"/>
                      <a:pt x="12" y="6"/>
                    </a:cubicBezTo>
                    <a:cubicBezTo>
                      <a:pt x="10" y="6"/>
                      <a:pt x="10" y="6"/>
                      <a:pt x="10" y="6"/>
                    </a:cubicBezTo>
                    <a:cubicBezTo>
                      <a:pt x="10" y="5"/>
                      <a:pt x="10" y="5"/>
                      <a:pt x="10" y="5"/>
                    </a:cubicBezTo>
                    <a:cubicBezTo>
                      <a:pt x="7" y="5"/>
                      <a:pt x="7" y="5"/>
                      <a:pt x="7" y="5"/>
                    </a:cubicBezTo>
                    <a:cubicBezTo>
                      <a:pt x="6" y="5"/>
                      <a:pt x="6" y="5"/>
                      <a:pt x="6" y="6"/>
                    </a:cubicBezTo>
                    <a:cubicBezTo>
                      <a:pt x="6" y="6"/>
                      <a:pt x="6" y="6"/>
                      <a:pt x="6" y="6"/>
                    </a:cubicBezTo>
                    <a:cubicBezTo>
                      <a:pt x="3" y="6"/>
                      <a:pt x="0" y="9"/>
                      <a:pt x="1" y="12"/>
                    </a:cubicBezTo>
                    <a:cubicBezTo>
                      <a:pt x="1" y="24"/>
                      <a:pt x="1" y="24"/>
                      <a:pt x="1" y="24"/>
                    </a:cubicBezTo>
                    <a:cubicBezTo>
                      <a:pt x="1" y="27"/>
                      <a:pt x="4" y="30"/>
                      <a:pt x="7" y="30"/>
                    </a:cubicBezTo>
                    <a:cubicBezTo>
                      <a:pt x="30" y="30"/>
                      <a:pt x="30" y="30"/>
                      <a:pt x="30" y="30"/>
                    </a:cubicBezTo>
                    <a:cubicBezTo>
                      <a:pt x="33" y="29"/>
                      <a:pt x="36" y="27"/>
                      <a:pt x="36" y="23"/>
                    </a:cubicBezTo>
                    <a:cubicBezTo>
                      <a:pt x="36" y="11"/>
                      <a:pt x="36" y="11"/>
                      <a:pt x="36" y="11"/>
                    </a:cubicBezTo>
                    <a:cubicBezTo>
                      <a:pt x="36" y="8"/>
                      <a:pt x="33" y="6"/>
                      <a:pt x="30" y="5"/>
                    </a:cubicBezTo>
                    <a:close/>
                    <a:moveTo>
                      <a:pt x="14" y="3"/>
                    </a:moveTo>
                    <a:cubicBezTo>
                      <a:pt x="14" y="3"/>
                      <a:pt x="14" y="2"/>
                      <a:pt x="17" y="2"/>
                    </a:cubicBezTo>
                    <a:cubicBezTo>
                      <a:pt x="20" y="2"/>
                      <a:pt x="20" y="2"/>
                      <a:pt x="20" y="2"/>
                    </a:cubicBezTo>
                    <a:cubicBezTo>
                      <a:pt x="22" y="2"/>
                      <a:pt x="22" y="3"/>
                      <a:pt x="22" y="3"/>
                    </a:cubicBezTo>
                    <a:cubicBezTo>
                      <a:pt x="22" y="5"/>
                      <a:pt x="22" y="5"/>
                      <a:pt x="22" y="5"/>
                    </a:cubicBezTo>
                    <a:cubicBezTo>
                      <a:pt x="14" y="6"/>
                      <a:pt x="14" y="6"/>
                      <a:pt x="14" y="6"/>
                    </a:cubicBezTo>
                    <a:lnTo>
                      <a:pt x="14" y="3"/>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61" name="Freeform 613"/>
              <p:cNvSpPr>
                <a:spLocks noEditPoints="1"/>
              </p:cNvSpPr>
              <p:nvPr/>
            </p:nvSpPr>
            <p:spPr bwMode="auto">
              <a:xfrm>
                <a:off x="4923" y="1880"/>
                <a:ext cx="71" cy="59"/>
              </a:xfrm>
              <a:custGeom>
                <a:gdLst>
                  <a:gd name="T0" fmla="*/ 30 w 36"/>
                  <a:gd name="T1" fmla="*/ 5 h 30"/>
                  <a:gd name="T2" fmla="*/ 30 w 36"/>
                  <a:gd name="T3" fmla="*/ 5 h 30"/>
                  <a:gd name="T4" fmla="*/ 29 w 36"/>
                  <a:gd name="T5" fmla="*/ 5 h 30"/>
                  <a:gd name="T6" fmla="*/ 26 w 36"/>
                  <a:gd name="T7" fmla="*/ 5 h 30"/>
                  <a:gd name="T8" fmla="*/ 25 w 36"/>
                  <a:gd name="T9" fmla="*/ 5 h 30"/>
                  <a:gd name="T10" fmla="*/ 24 w 36"/>
                  <a:gd name="T11" fmla="*/ 5 h 30"/>
                  <a:gd name="T12" fmla="*/ 24 w 36"/>
                  <a:gd name="T13" fmla="*/ 3 h 30"/>
                  <a:gd name="T14" fmla="*/ 19 w 36"/>
                  <a:gd name="T15" fmla="*/ 0 h 30"/>
                  <a:gd name="T16" fmla="*/ 16 w 36"/>
                  <a:gd name="T17" fmla="*/ 0 h 30"/>
                  <a:gd name="T18" fmla="*/ 12 w 36"/>
                  <a:gd name="T19" fmla="*/ 3 h 30"/>
                  <a:gd name="T20" fmla="*/ 12 w 36"/>
                  <a:gd name="T21" fmla="*/ 6 h 30"/>
                  <a:gd name="T22" fmla="*/ 10 w 36"/>
                  <a:gd name="T23" fmla="*/ 6 h 30"/>
                  <a:gd name="T24" fmla="*/ 9 w 36"/>
                  <a:gd name="T25" fmla="*/ 5 h 30"/>
                  <a:gd name="T26" fmla="*/ 6 w 36"/>
                  <a:gd name="T27" fmla="*/ 5 h 30"/>
                  <a:gd name="T28" fmla="*/ 5 w 36"/>
                  <a:gd name="T29" fmla="*/ 6 h 30"/>
                  <a:gd name="T30" fmla="*/ 5 w 36"/>
                  <a:gd name="T31" fmla="*/ 6 h 30"/>
                  <a:gd name="T32" fmla="*/ 0 w 36"/>
                  <a:gd name="T33" fmla="*/ 12 h 30"/>
                  <a:gd name="T34" fmla="*/ 0 w 36"/>
                  <a:gd name="T35" fmla="*/ 24 h 30"/>
                  <a:gd name="T36" fmla="*/ 7 w 36"/>
                  <a:gd name="T37" fmla="*/ 30 h 30"/>
                  <a:gd name="T38" fmla="*/ 29 w 36"/>
                  <a:gd name="T39" fmla="*/ 30 h 30"/>
                  <a:gd name="T40" fmla="*/ 36 w 36"/>
                  <a:gd name="T41" fmla="*/ 23 h 30"/>
                  <a:gd name="T42" fmla="*/ 35 w 36"/>
                  <a:gd name="T43" fmla="*/ 11 h 30"/>
                  <a:gd name="T44" fmla="*/ 30 w 36"/>
                  <a:gd name="T45" fmla="*/ 5 h 30"/>
                  <a:gd name="T46" fmla="*/ 14 w 36"/>
                  <a:gd name="T47" fmla="*/ 3 h 30"/>
                  <a:gd name="T48" fmla="*/ 16 w 36"/>
                  <a:gd name="T49" fmla="*/ 2 h 30"/>
                  <a:gd name="T50" fmla="*/ 19 w 36"/>
                  <a:gd name="T51" fmla="*/ 2 h 30"/>
                  <a:gd name="T52" fmla="*/ 22 w 36"/>
                  <a:gd name="T53" fmla="*/ 3 h 30"/>
                  <a:gd name="T54" fmla="*/ 22 w 36"/>
                  <a:gd name="T55" fmla="*/ 5 h 30"/>
                  <a:gd name="T56" fmla="*/ 14 w 36"/>
                  <a:gd name="T57" fmla="*/ 6 h 30"/>
                  <a:gd name="T58" fmla="*/ 14 w 36"/>
                  <a:gd name="T59" fmla="*/ 3 h 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6" h="30">
                    <a:moveTo>
                      <a:pt x="30" y="5"/>
                    </a:moveTo>
                    <a:cubicBezTo>
                      <a:pt x="30" y="5"/>
                      <a:pt x="30" y="5"/>
                      <a:pt x="30" y="5"/>
                    </a:cubicBezTo>
                    <a:cubicBezTo>
                      <a:pt x="30" y="5"/>
                      <a:pt x="30" y="5"/>
                      <a:pt x="29" y="5"/>
                    </a:cubicBezTo>
                    <a:cubicBezTo>
                      <a:pt x="26" y="5"/>
                      <a:pt x="26" y="5"/>
                      <a:pt x="26" y="5"/>
                    </a:cubicBezTo>
                    <a:cubicBezTo>
                      <a:pt x="26" y="5"/>
                      <a:pt x="25" y="5"/>
                      <a:pt x="25" y="5"/>
                    </a:cubicBezTo>
                    <a:cubicBezTo>
                      <a:pt x="24" y="5"/>
                      <a:pt x="24" y="5"/>
                      <a:pt x="24" y="5"/>
                    </a:cubicBezTo>
                    <a:cubicBezTo>
                      <a:pt x="24" y="3"/>
                      <a:pt x="24" y="3"/>
                      <a:pt x="24" y="3"/>
                    </a:cubicBezTo>
                    <a:cubicBezTo>
                      <a:pt x="24" y="1"/>
                      <a:pt x="22" y="0"/>
                      <a:pt x="19" y="0"/>
                    </a:cubicBezTo>
                    <a:cubicBezTo>
                      <a:pt x="16" y="0"/>
                      <a:pt x="16" y="0"/>
                      <a:pt x="16" y="0"/>
                    </a:cubicBezTo>
                    <a:cubicBezTo>
                      <a:pt x="14" y="0"/>
                      <a:pt x="12" y="1"/>
                      <a:pt x="12" y="3"/>
                    </a:cubicBezTo>
                    <a:cubicBezTo>
                      <a:pt x="12" y="6"/>
                      <a:pt x="12" y="6"/>
                      <a:pt x="12" y="6"/>
                    </a:cubicBezTo>
                    <a:cubicBezTo>
                      <a:pt x="10" y="6"/>
                      <a:pt x="10" y="6"/>
                      <a:pt x="10" y="6"/>
                    </a:cubicBezTo>
                    <a:cubicBezTo>
                      <a:pt x="10" y="5"/>
                      <a:pt x="10" y="5"/>
                      <a:pt x="9" y="5"/>
                    </a:cubicBezTo>
                    <a:cubicBezTo>
                      <a:pt x="6" y="5"/>
                      <a:pt x="6" y="5"/>
                      <a:pt x="6" y="5"/>
                    </a:cubicBezTo>
                    <a:cubicBezTo>
                      <a:pt x="6" y="5"/>
                      <a:pt x="5" y="5"/>
                      <a:pt x="5" y="6"/>
                    </a:cubicBezTo>
                    <a:cubicBezTo>
                      <a:pt x="5" y="6"/>
                      <a:pt x="5" y="6"/>
                      <a:pt x="5" y="6"/>
                    </a:cubicBezTo>
                    <a:cubicBezTo>
                      <a:pt x="2" y="6"/>
                      <a:pt x="0" y="9"/>
                      <a:pt x="0" y="12"/>
                    </a:cubicBezTo>
                    <a:cubicBezTo>
                      <a:pt x="0" y="24"/>
                      <a:pt x="0" y="24"/>
                      <a:pt x="0" y="24"/>
                    </a:cubicBezTo>
                    <a:cubicBezTo>
                      <a:pt x="0" y="27"/>
                      <a:pt x="3" y="30"/>
                      <a:pt x="7" y="30"/>
                    </a:cubicBezTo>
                    <a:cubicBezTo>
                      <a:pt x="29" y="30"/>
                      <a:pt x="29" y="30"/>
                      <a:pt x="29" y="30"/>
                    </a:cubicBezTo>
                    <a:cubicBezTo>
                      <a:pt x="33" y="30"/>
                      <a:pt x="36" y="27"/>
                      <a:pt x="36" y="23"/>
                    </a:cubicBezTo>
                    <a:cubicBezTo>
                      <a:pt x="35" y="11"/>
                      <a:pt x="35" y="11"/>
                      <a:pt x="35" y="11"/>
                    </a:cubicBezTo>
                    <a:cubicBezTo>
                      <a:pt x="35" y="8"/>
                      <a:pt x="33" y="6"/>
                      <a:pt x="30" y="5"/>
                    </a:cubicBezTo>
                    <a:close/>
                    <a:moveTo>
                      <a:pt x="14" y="3"/>
                    </a:moveTo>
                    <a:cubicBezTo>
                      <a:pt x="14" y="3"/>
                      <a:pt x="14" y="2"/>
                      <a:pt x="16" y="2"/>
                    </a:cubicBezTo>
                    <a:cubicBezTo>
                      <a:pt x="19" y="2"/>
                      <a:pt x="19" y="2"/>
                      <a:pt x="19" y="2"/>
                    </a:cubicBezTo>
                    <a:cubicBezTo>
                      <a:pt x="21" y="2"/>
                      <a:pt x="22" y="3"/>
                      <a:pt x="22" y="3"/>
                    </a:cubicBezTo>
                    <a:cubicBezTo>
                      <a:pt x="22" y="5"/>
                      <a:pt x="22" y="5"/>
                      <a:pt x="22" y="5"/>
                    </a:cubicBezTo>
                    <a:cubicBezTo>
                      <a:pt x="14" y="6"/>
                      <a:pt x="14" y="6"/>
                      <a:pt x="14" y="6"/>
                    </a:cubicBezTo>
                    <a:lnTo>
                      <a:pt x="14" y="3"/>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62" name="Freeform 614"/>
              <p:cNvSpPr>
                <a:spLocks noEditPoints="1"/>
              </p:cNvSpPr>
              <p:nvPr/>
            </p:nvSpPr>
            <p:spPr bwMode="auto">
              <a:xfrm>
                <a:off x="4374" y="2244"/>
                <a:ext cx="76" cy="76"/>
              </a:xfrm>
              <a:custGeom>
                <a:gdLst>
                  <a:gd name="T0" fmla="*/ 37 w 39"/>
                  <a:gd name="T1" fmla="*/ 15 h 39"/>
                  <a:gd name="T2" fmla="*/ 34 w 39"/>
                  <a:gd name="T3" fmla="*/ 15 h 39"/>
                  <a:gd name="T4" fmla="*/ 33 w 39"/>
                  <a:gd name="T5" fmla="*/ 13 h 39"/>
                  <a:gd name="T6" fmla="*/ 35 w 39"/>
                  <a:gd name="T7" fmla="*/ 10 h 39"/>
                  <a:gd name="T8" fmla="*/ 35 w 39"/>
                  <a:gd name="T9" fmla="*/ 7 h 39"/>
                  <a:gd name="T10" fmla="*/ 32 w 39"/>
                  <a:gd name="T11" fmla="*/ 4 h 39"/>
                  <a:gd name="T12" fmla="*/ 28 w 39"/>
                  <a:gd name="T13" fmla="*/ 4 h 39"/>
                  <a:gd name="T14" fmla="*/ 26 w 39"/>
                  <a:gd name="T15" fmla="*/ 6 h 39"/>
                  <a:gd name="T16" fmla="*/ 24 w 39"/>
                  <a:gd name="T17" fmla="*/ 5 h 39"/>
                  <a:gd name="T18" fmla="*/ 24 w 39"/>
                  <a:gd name="T19" fmla="*/ 3 h 39"/>
                  <a:gd name="T20" fmla="*/ 21 w 39"/>
                  <a:gd name="T21" fmla="*/ 0 h 39"/>
                  <a:gd name="T22" fmla="*/ 18 w 39"/>
                  <a:gd name="T23" fmla="*/ 0 h 39"/>
                  <a:gd name="T24" fmla="*/ 15 w 39"/>
                  <a:gd name="T25" fmla="*/ 3 h 39"/>
                  <a:gd name="T26" fmla="*/ 15 w 39"/>
                  <a:gd name="T27" fmla="*/ 5 h 39"/>
                  <a:gd name="T28" fmla="*/ 12 w 39"/>
                  <a:gd name="T29" fmla="*/ 7 h 39"/>
                  <a:gd name="T30" fmla="*/ 10 w 39"/>
                  <a:gd name="T31" fmla="*/ 5 h 39"/>
                  <a:gd name="T32" fmla="*/ 7 w 39"/>
                  <a:gd name="T33" fmla="*/ 5 h 39"/>
                  <a:gd name="T34" fmla="*/ 4 w 39"/>
                  <a:gd name="T35" fmla="*/ 7 h 39"/>
                  <a:gd name="T36" fmla="*/ 4 w 39"/>
                  <a:gd name="T37" fmla="*/ 11 h 39"/>
                  <a:gd name="T38" fmla="*/ 6 w 39"/>
                  <a:gd name="T39" fmla="*/ 13 h 39"/>
                  <a:gd name="T40" fmla="*/ 5 w 39"/>
                  <a:gd name="T41" fmla="*/ 15 h 39"/>
                  <a:gd name="T42" fmla="*/ 3 w 39"/>
                  <a:gd name="T43" fmla="*/ 16 h 39"/>
                  <a:gd name="T44" fmla="*/ 0 w 39"/>
                  <a:gd name="T45" fmla="*/ 18 h 39"/>
                  <a:gd name="T46" fmla="*/ 0 w 39"/>
                  <a:gd name="T47" fmla="*/ 21 h 39"/>
                  <a:gd name="T48" fmla="*/ 3 w 39"/>
                  <a:gd name="T49" fmla="*/ 24 h 39"/>
                  <a:gd name="T50" fmla="*/ 5 w 39"/>
                  <a:gd name="T51" fmla="*/ 24 h 39"/>
                  <a:gd name="T52" fmla="*/ 6 w 39"/>
                  <a:gd name="T53" fmla="*/ 27 h 39"/>
                  <a:gd name="T54" fmla="*/ 5 w 39"/>
                  <a:gd name="T55" fmla="*/ 29 h 39"/>
                  <a:gd name="T56" fmla="*/ 5 w 39"/>
                  <a:gd name="T57" fmla="*/ 33 h 39"/>
                  <a:gd name="T58" fmla="*/ 7 w 39"/>
                  <a:gd name="T59" fmla="*/ 35 h 39"/>
                  <a:gd name="T60" fmla="*/ 11 w 39"/>
                  <a:gd name="T61" fmla="*/ 35 h 39"/>
                  <a:gd name="T62" fmla="*/ 12 w 39"/>
                  <a:gd name="T63" fmla="*/ 33 h 39"/>
                  <a:gd name="T64" fmla="*/ 15 w 39"/>
                  <a:gd name="T65" fmla="*/ 34 h 39"/>
                  <a:gd name="T66" fmla="*/ 16 w 39"/>
                  <a:gd name="T67" fmla="*/ 37 h 39"/>
                  <a:gd name="T68" fmla="*/ 18 w 39"/>
                  <a:gd name="T69" fmla="*/ 39 h 39"/>
                  <a:gd name="T70" fmla="*/ 21 w 39"/>
                  <a:gd name="T71" fmla="*/ 39 h 39"/>
                  <a:gd name="T72" fmla="*/ 24 w 39"/>
                  <a:gd name="T73" fmla="*/ 37 h 39"/>
                  <a:gd name="T74" fmla="*/ 24 w 39"/>
                  <a:gd name="T75" fmla="*/ 34 h 39"/>
                  <a:gd name="T76" fmla="*/ 27 w 39"/>
                  <a:gd name="T77" fmla="*/ 33 h 39"/>
                  <a:gd name="T78" fmla="*/ 29 w 39"/>
                  <a:gd name="T79" fmla="*/ 35 h 39"/>
                  <a:gd name="T80" fmla="*/ 33 w 39"/>
                  <a:gd name="T81" fmla="*/ 35 h 39"/>
                  <a:gd name="T82" fmla="*/ 35 w 39"/>
                  <a:gd name="T83" fmla="*/ 32 h 39"/>
                  <a:gd name="T84" fmla="*/ 35 w 39"/>
                  <a:gd name="T85" fmla="*/ 28 h 39"/>
                  <a:gd name="T86" fmla="*/ 33 w 39"/>
                  <a:gd name="T87" fmla="*/ 26 h 39"/>
                  <a:gd name="T88" fmla="*/ 34 w 39"/>
                  <a:gd name="T89" fmla="*/ 24 h 39"/>
                  <a:gd name="T90" fmla="*/ 37 w 39"/>
                  <a:gd name="T91" fmla="*/ 24 h 39"/>
                  <a:gd name="T92" fmla="*/ 39 w 39"/>
                  <a:gd name="T93" fmla="*/ 21 h 39"/>
                  <a:gd name="T94" fmla="*/ 39 w 39"/>
                  <a:gd name="T95" fmla="*/ 18 h 39"/>
                  <a:gd name="T96" fmla="*/ 37 w 39"/>
                  <a:gd name="T97" fmla="*/ 15 h 39"/>
                  <a:gd name="T98" fmla="*/ 25 w 39"/>
                  <a:gd name="T99" fmla="*/ 25 h 39"/>
                  <a:gd name="T100" fmla="*/ 14 w 39"/>
                  <a:gd name="T101" fmla="*/ 25 h 39"/>
                  <a:gd name="T102" fmla="*/ 14 w 39"/>
                  <a:gd name="T103" fmla="*/ 15 h 39"/>
                  <a:gd name="T104" fmla="*/ 25 w 39"/>
                  <a:gd name="T105" fmla="*/ 14 h 39"/>
                  <a:gd name="T106" fmla="*/ 25 w 39"/>
                  <a:gd name="T107" fmla="*/ 25 h 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9" h="39">
                    <a:moveTo>
                      <a:pt x="37" y="15"/>
                    </a:moveTo>
                    <a:cubicBezTo>
                      <a:pt x="34" y="15"/>
                      <a:pt x="34" y="15"/>
                      <a:pt x="34" y="15"/>
                    </a:cubicBezTo>
                    <a:cubicBezTo>
                      <a:pt x="33" y="14"/>
                      <a:pt x="33" y="13"/>
                      <a:pt x="33" y="13"/>
                    </a:cubicBezTo>
                    <a:cubicBezTo>
                      <a:pt x="35" y="10"/>
                      <a:pt x="35" y="10"/>
                      <a:pt x="35" y="10"/>
                    </a:cubicBezTo>
                    <a:cubicBezTo>
                      <a:pt x="36" y="9"/>
                      <a:pt x="36" y="8"/>
                      <a:pt x="35" y="7"/>
                    </a:cubicBezTo>
                    <a:cubicBezTo>
                      <a:pt x="32" y="4"/>
                      <a:pt x="32" y="4"/>
                      <a:pt x="32" y="4"/>
                    </a:cubicBezTo>
                    <a:cubicBezTo>
                      <a:pt x="31" y="3"/>
                      <a:pt x="29" y="3"/>
                      <a:pt x="28" y="4"/>
                    </a:cubicBezTo>
                    <a:cubicBezTo>
                      <a:pt x="26" y="6"/>
                      <a:pt x="26" y="6"/>
                      <a:pt x="26" y="6"/>
                    </a:cubicBezTo>
                    <a:cubicBezTo>
                      <a:pt x="25" y="6"/>
                      <a:pt x="25" y="6"/>
                      <a:pt x="24" y="5"/>
                    </a:cubicBezTo>
                    <a:cubicBezTo>
                      <a:pt x="24" y="3"/>
                      <a:pt x="24" y="3"/>
                      <a:pt x="24" y="3"/>
                    </a:cubicBezTo>
                    <a:cubicBezTo>
                      <a:pt x="24" y="1"/>
                      <a:pt x="22" y="0"/>
                      <a:pt x="21" y="0"/>
                    </a:cubicBezTo>
                    <a:cubicBezTo>
                      <a:pt x="18" y="0"/>
                      <a:pt x="18" y="0"/>
                      <a:pt x="18" y="0"/>
                    </a:cubicBezTo>
                    <a:cubicBezTo>
                      <a:pt x="16" y="0"/>
                      <a:pt x="15" y="1"/>
                      <a:pt x="15" y="3"/>
                    </a:cubicBezTo>
                    <a:cubicBezTo>
                      <a:pt x="15" y="5"/>
                      <a:pt x="15" y="5"/>
                      <a:pt x="15" y="5"/>
                    </a:cubicBezTo>
                    <a:cubicBezTo>
                      <a:pt x="14" y="6"/>
                      <a:pt x="13" y="6"/>
                      <a:pt x="12" y="7"/>
                    </a:cubicBezTo>
                    <a:cubicBezTo>
                      <a:pt x="10" y="5"/>
                      <a:pt x="10" y="5"/>
                      <a:pt x="10" y="5"/>
                    </a:cubicBezTo>
                    <a:cubicBezTo>
                      <a:pt x="9" y="4"/>
                      <a:pt x="8" y="4"/>
                      <a:pt x="7" y="5"/>
                    </a:cubicBezTo>
                    <a:cubicBezTo>
                      <a:pt x="4" y="7"/>
                      <a:pt x="4" y="7"/>
                      <a:pt x="4" y="7"/>
                    </a:cubicBezTo>
                    <a:cubicBezTo>
                      <a:pt x="3" y="8"/>
                      <a:pt x="3" y="10"/>
                      <a:pt x="4" y="11"/>
                    </a:cubicBezTo>
                    <a:cubicBezTo>
                      <a:pt x="6" y="13"/>
                      <a:pt x="6" y="13"/>
                      <a:pt x="6" y="13"/>
                    </a:cubicBezTo>
                    <a:cubicBezTo>
                      <a:pt x="6" y="14"/>
                      <a:pt x="5" y="14"/>
                      <a:pt x="5" y="15"/>
                    </a:cubicBezTo>
                    <a:cubicBezTo>
                      <a:pt x="3" y="16"/>
                      <a:pt x="3" y="16"/>
                      <a:pt x="3" y="16"/>
                    </a:cubicBezTo>
                    <a:cubicBezTo>
                      <a:pt x="1" y="16"/>
                      <a:pt x="0" y="17"/>
                      <a:pt x="0" y="18"/>
                    </a:cubicBezTo>
                    <a:cubicBezTo>
                      <a:pt x="0" y="21"/>
                      <a:pt x="0" y="21"/>
                      <a:pt x="0" y="21"/>
                    </a:cubicBezTo>
                    <a:cubicBezTo>
                      <a:pt x="0" y="23"/>
                      <a:pt x="1" y="24"/>
                      <a:pt x="3" y="24"/>
                    </a:cubicBezTo>
                    <a:cubicBezTo>
                      <a:pt x="5" y="24"/>
                      <a:pt x="5" y="24"/>
                      <a:pt x="5" y="24"/>
                    </a:cubicBezTo>
                    <a:cubicBezTo>
                      <a:pt x="5" y="25"/>
                      <a:pt x="6" y="26"/>
                      <a:pt x="6" y="27"/>
                    </a:cubicBezTo>
                    <a:cubicBezTo>
                      <a:pt x="5" y="29"/>
                      <a:pt x="5" y="29"/>
                      <a:pt x="5" y="29"/>
                    </a:cubicBezTo>
                    <a:cubicBezTo>
                      <a:pt x="4" y="30"/>
                      <a:pt x="4" y="32"/>
                      <a:pt x="5" y="33"/>
                    </a:cubicBezTo>
                    <a:cubicBezTo>
                      <a:pt x="7" y="35"/>
                      <a:pt x="7" y="35"/>
                      <a:pt x="7" y="35"/>
                    </a:cubicBezTo>
                    <a:cubicBezTo>
                      <a:pt x="8" y="36"/>
                      <a:pt x="10" y="36"/>
                      <a:pt x="11" y="35"/>
                    </a:cubicBezTo>
                    <a:cubicBezTo>
                      <a:pt x="12" y="33"/>
                      <a:pt x="12" y="33"/>
                      <a:pt x="12" y="33"/>
                    </a:cubicBezTo>
                    <a:cubicBezTo>
                      <a:pt x="13" y="34"/>
                      <a:pt x="14" y="34"/>
                      <a:pt x="15" y="34"/>
                    </a:cubicBezTo>
                    <a:cubicBezTo>
                      <a:pt x="16" y="37"/>
                      <a:pt x="16" y="37"/>
                      <a:pt x="16" y="37"/>
                    </a:cubicBezTo>
                    <a:cubicBezTo>
                      <a:pt x="16" y="38"/>
                      <a:pt x="17" y="39"/>
                      <a:pt x="18" y="39"/>
                    </a:cubicBezTo>
                    <a:cubicBezTo>
                      <a:pt x="21" y="39"/>
                      <a:pt x="21" y="39"/>
                      <a:pt x="21" y="39"/>
                    </a:cubicBezTo>
                    <a:cubicBezTo>
                      <a:pt x="23" y="39"/>
                      <a:pt x="24" y="38"/>
                      <a:pt x="24" y="37"/>
                    </a:cubicBezTo>
                    <a:cubicBezTo>
                      <a:pt x="24" y="34"/>
                      <a:pt x="24" y="34"/>
                      <a:pt x="24" y="34"/>
                    </a:cubicBezTo>
                    <a:cubicBezTo>
                      <a:pt x="25" y="34"/>
                      <a:pt x="26" y="33"/>
                      <a:pt x="27" y="33"/>
                    </a:cubicBezTo>
                    <a:cubicBezTo>
                      <a:pt x="29" y="35"/>
                      <a:pt x="29" y="35"/>
                      <a:pt x="29" y="35"/>
                    </a:cubicBezTo>
                    <a:cubicBezTo>
                      <a:pt x="30" y="36"/>
                      <a:pt x="32" y="36"/>
                      <a:pt x="33" y="35"/>
                    </a:cubicBezTo>
                    <a:cubicBezTo>
                      <a:pt x="35" y="32"/>
                      <a:pt x="35" y="32"/>
                      <a:pt x="35" y="32"/>
                    </a:cubicBezTo>
                    <a:cubicBezTo>
                      <a:pt x="36" y="31"/>
                      <a:pt x="36" y="29"/>
                      <a:pt x="35" y="28"/>
                    </a:cubicBezTo>
                    <a:cubicBezTo>
                      <a:pt x="33" y="26"/>
                      <a:pt x="33" y="26"/>
                      <a:pt x="33" y="26"/>
                    </a:cubicBezTo>
                    <a:cubicBezTo>
                      <a:pt x="33" y="26"/>
                      <a:pt x="34" y="25"/>
                      <a:pt x="34" y="24"/>
                    </a:cubicBezTo>
                    <a:cubicBezTo>
                      <a:pt x="37" y="24"/>
                      <a:pt x="37" y="24"/>
                      <a:pt x="37" y="24"/>
                    </a:cubicBezTo>
                    <a:cubicBezTo>
                      <a:pt x="38" y="24"/>
                      <a:pt x="39" y="22"/>
                      <a:pt x="39" y="21"/>
                    </a:cubicBezTo>
                    <a:cubicBezTo>
                      <a:pt x="39" y="18"/>
                      <a:pt x="39" y="18"/>
                      <a:pt x="39" y="18"/>
                    </a:cubicBezTo>
                    <a:cubicBezTo>
                      <a:pt x="39" y="16"/>
                      <a:pt x="38" y="15"/>
                      <a:pt x="37" y="15"/>
                    </a:cubicBezTo>
                    <a:close/>
                    <a:moveTo>
                      <a:pt x="25" y="25"/>
                    </a:moveTo>
                    <a:cubicBezTo>
                      <a:pt x="22" y="28"/>
                      <a:pt x="17" y="28"/>
                      <a:pt x="14" y="25"/>
                    </a:cubicBezTo>
                    <a:cubicBezTo>
                      <a:pt x="11" y="22"/>
                      <a:pt x="11" y="18"/>
                      <a:pt x="14" y="15"/>
                    </a:cubicBezTo>
                    <a:cubicBezTo>
                      <a:pt x="17" y="12"/>
                      <a:pt x="22" y="12"/>
                      <a:pt x="25" y="14"/>
                    </a:cubicBezTo>
                    <a:cubicBezTo>
                      <a:pt x="28" y="17"/>
                      <a:pt x="28" y="22"/>
                      <a:pt x="25" y="25"/>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63" name="Freeform 615"/>
              <p:cNvSpPr>
                <a:spLocks noEditPoints="1"/>
              </p:cNvSpPr>
              <p:nvPr/>
            </p:nvSpPr>
            <p:spPr bwMode="auto">
              <a:xfrm>
                <a:off x="3891" y="2475"/>
                <a:ext cx="62" cy="62"/>
              </a:xfrm>
              <a:custGeom>
                <a:gdLst>
                  <a:gd name="T0" fmla="*/ 29 w 32"/>
                  <a:gd name="T1" fmla="*/ 12 h 32"/>
                  <a:gd name="T2" fmla="*/ 27 w 32"/>
                  <a:gd name="T3" fmla="*/ 12 h 32"/>
                  <a:gd name="T4" fmla="*/ 26 w 32"/>
                  <a:gd name="T5" fmla="*/ 10 h 32"/>
                  <a:gd name="T6" fmla="*/ 28 w 32"/>
                  <a:gd name="T7" fmla="*/ 9 h 32"/>
                  <a:gd name="T8" fmla="*/ 28 w 32"/>
                  <a:gd name="T9" fmla="*/ 5 h 32"/>
                  <a:gd name="T10" fmla="*/ 26 w 32"/>
                  <a:gd name="T11" fmla="*/ 4 h 32"/>
                  <a:gd name="T12" fmla="*/ 23 w 32"/>
                  <a:gd name="T13" fmla="*/ 4 h 32"/>
                  <a:gd name="T14" fmla="*/ 21 w 32"/>
                  <a:gd name="T15" fmla="*/ 5 h 32"/>
                  <a:gd name="T16" fmla="*/ 19 w 32"/>
                  <a:gd name="T17" fmla="*/ 5 h 32"/>
                  <a:gd name="T18" fmla="*/ 19 w 32"/>
                  <a:gd name="T19" fmla="*/ 2 h 32"/>
                  <a:gd name="T20" fmla="*/ 17 w 32"/>
                  <a:gd name="T21" fmla="*/ 0 h 32"/>
                  <a:gd name="T22" fmla="*/ 14 w 32"/>
                  <a:gd name="T23" fmla="*/ 0 h 32"/>
                  <a:gd name="T24" fmla="*/ 12 w 32"/>
                  <a:gd name="T25" fmla="*/ 2 h 32"/>
                  <a:gd name="T26" fmla="*/ 12 w 32"/>
                  <a:gd name="T27" fmla="*/ 5 h 32"/>
                  <a:gd name="T28" fmla="*/ 10 w 32"/>
                  <a:gd name="T29" fmla="*/ 6 h 32"/>
                  <a:gd name="T30" fmla="*/ 9 w 32"/>
                  <a:gd name="T31" fmla="*/ 4 h 32"/>
                  <a:gd name="T32" fmla="*/ 5 w 32"/>
                  <a:gd name="T33" fmla="*/ 4 h 32"/>
                  <a:gd name="T34" fmla="*/ 4 w 32"/>
                  <a:gd name="T35" fmla="*/ 6 h 32"/>
                  <a:gd name="T36" fmla="*/ 4 w 32"/>
                  <a:gd name="T37" fmla="*/ 9 h 32"/>
                  <a:gd name="T38" fmla="*/ 5 w 32"/>
                  <a:gd name="T39" fmla="*/ 10 h 32"/>
                  <a:gd name="T40" fmla="*/ 4 w 32"/>
                  <a:gd name="T41" fmla="*/ 13 h 32"/>
                  <a:gd name="T42" fmla="*/ 2 w 32"/>
                  <a:gd name="T43" fmla="*/ 13 h 32"/>
                  <a:gd name="T44" fmla="*/ 0 w 32"/>
                  <a:gd name="T45" fmla="*/ 15 h 32"/>
                  <a:gd name="T46" fmla="*/ 0 w 32"/>
                  <a:gd name="T47" fmla="*/ 17 h 32"/>
                  <a:gd name="T48" fmla="*/ 2 w 32"/>
                  <a:gd name="T49" fmla="*/ 20 h 32"/>
                  <a:gd name="T50" fmla="*/ 4 w 32"/>
                  <a:gd name="T51" fmla="*/ 20 h 32"/>
                  <a:gd name="T52" fmla="*/ 5 w 32"/>
                  <a:gd name="T53" fmla="*/ 22 h 32"/>
                  <a:gd name="T54" fmla="*/ 4 w 32"/>
                  <a:gd name="T55" fmla="*/ 23 h 32"/>
                  <a:gd name="T56" fmla="*/ 4 w 32"/>
                  <a:gd name="T57" fmla="*/ 26 h 32"/>
                  <a:gd name="T58" fmla="*/ 6 w 32"/>
                  <a:gd name="T59" fmla="*/ 28 h 32"/>
                  <a:gd name="T60" fmla="*/ 9 w 32"/>
                  <a:gd name="T61" fmla="*/ 28 h 32"/>
                  <a:gd name="T62" fmla="*/ 10 w 32"/>
                  <a:gd name="T63" fmla="*/ 27 h 32"/>
                  <a:gd name="T64" fmla="*/ 13 w 32"/>
                  <a:gd name="T65" fmla="*/ 28 h 32"/>
                  <a:gd name="T66" fmla="*/ 13 w 32"/>
                  <a:gd name="T67" fmla="*/ 30 h 32"/>
                  <a:gd name="T68" fmla="*/ 15 w 32"/>
                  <a:gd name="T69" fmla="*/ 32 h 32"/>
                  <a:gd name="T70" fmla="*/ 17 w 32"/>
                  <a:gd name="T71" fmla="*/ 32 h 32"/>
                  <a:gd name="T72" fmla="*/ 20 w 32"/>
                  <a:gd name="T73" fmla="*/ 29 h 32"/>
                  <a:gd name="T74" fmla="*/ 20 w 32"/>
                  <a:gd name="T75" fmla="*/ 27 h 32"/>
                  <a:gd name="T76" fmla="*/ 22 w 32"/>
                  <a:gd name="T77" fmla="*/ 26 h 32"/>
                  <a:gd name="T78" fmla="*/ 23 w 32"/>
                  <a:gd name="T79" fmla="*/ 28 h 32"/>
                  <a:gd name="T80" fmla="*/ 26 w 32"/>
                  <a:gd name="T81" fmla="*/ 28 h 32"/>
                  <a:gd name="T82" fmla="*/ 28 w 32"/>
                  <a:gd name="T83" fmla="*/ 26 h 32"/>
                  <a:gd name="T84" fmla="*/ 28 w 32"/>
                  <a:gd name="T85" fmla="*/ 23 h 32"/>
                  <a:gd name="T86" fmla="*/ 26 w 32"/>
                  <a:gd name="T87" fmla="*/ 21 h 32"/>
                  <a:gd name="T88" fmla="*/ 27 w 32"/>
                  <a:gd name="T89" fmla="*/ 19 h 32"/>
                  <a:gd name="T90" fmla="*/ 30 w 32"/>
                  <a:gd name="T91" fmla="*/ 19 h 32"/>
                  <a:gd name="T92" fmla="*/ 32 w 32"/>
                  <a:gd name="T93" fmla="*/ 17 h 32"/>
                  <a:gd name="T94" fmla="*/ 32 w 32"/>
                  <a:gd name="T95" fmla="*/ 14 h 32"/>
                  <a:gd name="T96" fmla="*/ 29 w 32"/>
                  <a:gd name="T97" fmla="*/ 12 h 32"/>
                  <a:gd name="T98" fmla="*/ 20 w 32"/>
                  <a:gd name="T99" fmla="*/ 20 h 32"/>
                  <a:gd name="T100" fmla="*/ 12 w 32"/>
                  <a:gd name="T101" fmla="*/ 20 h 32"/>
                  <a:gd name="T102" fmla="*/ 11 w 32"/>
                  <a:gd name="T103" fmla="*/ 12 h 32"/>
                  <a:gd name="T104" fmla="*/ 20 w 32"/>
                  <a:gd name="T105" fmla="*/ 12 h 32"/>
                  <a:gd name="T106" fmla="*/ 20 w 32"/>
                  <a:gd name="T107" fmla="*/ 20 h 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2" h="32">
                    <a:moveTo>
                      <a:pt x="29" y="12"/>
                    </a:moveTo>
                    <a:cubicBezTo>
                      <a:pt x="27" y="12"/>
                      <a:pt x="27" y="12"/>
                      <a:pt x="27" y="12"/>
                    </a:cubicBezTo>
                    <a:cubicBezTo>
                      <a:pt x="27" y="12"/>
                      <a:pt x="27" y="11"/>
                      <a:pt x="26" y="10"/>
                    </a:cubicBezTo>
                    <a:cubicBezTo>
                      <a:pt x="28" y="9"/>
                      <a:pt x="28" y="9"/>
                      <a:pt x="28" y="9"/>
                    </a:cubicBezTo>
                    <a:cubicBezTo>
                      <a:pt x="29" y="8"/>
                      <a:pt x="29" y="6"/>
                      <a:pt x="28" y="5"/>
                    </a:cubicBezTo>
                    <a:cubicBezTo>
                      <a:pt x="26" y="4"/>
                      <a:pt x="26" y="4"/>
                      <a:pt x="26" y="4"/>
                    </a:cubicBezTo>
                    <a:cubicBezTo>
                      <a:pt x="25" y="3"/>
                      <a:pt x="24" y="3"/>
                      <a:pt x="23" y="4"/>
                    </a:cubicBezTo>
                    <a:cubicBezTo>
                      <a:pt x="21" y="5"/>
                      <a:pt x="21" y="5"/>
                      <a:pt x="21" y="5"/>
                    </a:cubicBezTo>
                    <a:cubicBezTo>
                      <a:pt x="21" y="5"/>
                      <a:pt x="20" y="5"/>
                      <a:pt x="19" y="5"/>
                    </a:cubicBezTo>
                    <a:cubicBezTo>
                      <a:pt x="19" y="2"/>
                      <a:pt x="19" y="2"/>
                      <a:pt x="19" y="2"/>
                    </a:cubicBezTo>
                    <a:cubicBezTo>
                      <a:pt x="19" y="1"/>
                      <a:pt x="18" y="0"/>
                      <a:pt x="17" y="0"/>
                    </a:cubicBezTo>
                    <a:cubicBezTo>
                      <a:pt x="14" y="0"/>
                      <a:pt x="14" y="0"/>
                      <a:pt x="14" y="0"/>
                    </a:cubicBezTo>
                    <a:cubicBezTo>
                      <a:pt x="13" y="0"/>
                      <a:pt x="12" y="1"/>
                      <a:pt x="12" y="2"/>
                    </a:cubicBezTo>
                    <a:cubicBezTo>
                      <a:pt x="12" y="5"/>
                      <a:pt x="12" y="5"/>
                      <a:pt x="12" y="5"/>
                    </a:cubicBezTo>
                    <a:cubicBezTo>
                      <a:pt x="12" y="5"/>
                      <a:pt x="11" y="5"/>
                      <a:pt x="10" y="6"/>
                    </a:cubicBezTo>
                    <a:cubicBezTo>
                      <a:pt x="9" y="4"/>
                      <a:pt x="9" y="4"/>
                      <a:pt x="9" y="4"/>
                    </a:cubicBezTo>
                    <a:cubicBezTo>
                      <a:pt x="8" y="3"/>
                      <a:pt x="6" y="3"/>
                      <a:pt x="5" y="4"/>
                    </a:cubicBezTo>
                    <a:cubicBezTo>
                      <a:pt x="4" y="6"/>
                      <a:pt x="4" y="6"/>
                      <a:pt x="4" y="6"/>
                    </a:cubicBezTo>
                    <a:cubicBezTo>
                      <a:pt x="3" y="7"/>
                      <a:pt x="3" y="8"/>
                      <a:pt x="4" y="9"/>
                    </a:cubicBezTo>
                    <a:cubicBezTo>
                      <a:pt x="5" y="10"/>
                      <a:pt x="5" y="10"/>
                      <a:pt x="5" y="10"/>
                    </a:cubicBezTo>
                    <a:cubicBezTo>
                      <a:pt x="5" y="11"/>
                      <a:pt x="5" y="12"/>
                      <a:pt x="4" y="13"/>
                    </a:cubicBezTo>
                    <a:cubicBezTo>
                      <a:pt x="2" y="13"/>
                      <a:pt x="2" y="13"/>
                      <a:pt x="2" y="13"/>
                    </a:cubicBezTo>
                    <a:cubicBezTo>
                      <a:pt x="1" y="13"/>
                      <a:pt x="0" y="14"/>
                      <a:pt x="0" y="15"/>
                    </a:cubicBezTo>
                    <a:cubicBezTo>
                      <a:pt x="0" y="17"/>
                      <a:pt x="0" y="17"/>
                      <a:pt x="0" y="17"/>
                    </a:cubicBezTo>
                    <a:cubicBezTo>
                      <a:pt x="0" y="19"/>
                      <a:pt x="1" y="20"/>
                      <a:pt x="2" y="20"/>
                    </a:cubicBezTo>
                    <a:cubicBezTo>
                      <a:pt x="4" y="20"/>
                      <a:pt x="4" y="20"/>
                      <a:pt x="4" y="20"/>
                    </a:cubicBezTo>
                    <a:cubicBezTo>
                      <a:pt x="5" y="20"/>
                      <a:pt x="5" y="21"/>
                      <a:pt x="5" y="22"/>
                    </a:cubicBezTo>
                    <a:cubicBezTo>
                      <a:pt x="4" y="23"/>
                      <a:pt x="4" y="23"/>
                      <a:pt x="4" y="23"/>
                    </a:cubicBezTo>
                    <a:cubicBezTo>
                      <a:pt x="3" y="24"/>
                      <a:pt x="3" y="26"/>
                      <a:pt x="4" y="26"/>
                    </a:cubicBezTo>
                    <a:cubicBezTo>
                      <a:pt x="6" y="28"/>
                      <a:pt x="6" y="28"/>
                      <a:pt x="6" y="28"/>
                    </a:cubicBezTo>
                    <a:cubicBezTo>
                      <a:pt x="7" y="29"/>
                      <a:pt x="8" y="29"/>
                      <a:pt x="9" y="28"/>
                    </a:cubicBezTo>
                    <a:cubicBezTo>
                      <a:pt x="10" y="27"/>
                      <a:pt x="10" y="27"/>
                      <a:pt x="10" y="27"/>
                    </a:cubicBezTo>
                    <a:cubicBezTo>
                      <a:pt x="11" y="27"/>
                      <a:pt x="12" y="27"/>
                      <a:pt x="13" y="28"/>
                    </a:cubicBezTo>
                    <a:cubicBezTo>
                      <a:pt x="13" y="30"/>
                      <a:pt x="13" y="30"/>
                      <a:pt x="13" y="30"/>
                    </a:cubicBezTo>
                    <a:cubicBezTo>
                      <a:pt x="13" y="31"/>
                      <a:pt x="14" y="32"/>
                      <a:pt x="15" y="32"/>
                    </a:cubicBezTo>
                    <a:cubicBezTo>
                      <a:pt x="17" y="32"/>
                      <a:pt x="17" y="32"/>
                      <a:pt x="17" y="32"/>
                    </a:cubicBezTo>
                    <a:cubicBezTo>
                      <a:pt x="19" y="32"/>
                      <a:pt x="20" y="31"/>
                      <a:pt x="20" y="29"/>
                    </a:cubicBezTo>
                    <a:cubicBezTo>
                      <a:pt x="20" y="27"/>
                      <a:pt x="20" y="27"/>
                      <a:pt x="20" y="27"/>
                    </a:cubicBezTo>
                    <a:cubicBezTo>
                      <a:pt x="20" y="27"/>
                      <a:pt x="21" y="27"/>
                      <a:pt x="22" y="26"/>
                    </a:cubicBezTo>
                    <a:cubicBezTo>
                      <a:pt x="23" y="28"/>
                      <a:pt x="23" y="28"/>
                      <a:pt x="23" y="28"/>
                    </a:cubicBezTo>
                    <a:cubicBezTo>
                      <a:pt x="24" y="29"/>
                      <a:pt x="25" y="29"/>
                      <a:pt x="26" y="28"/>
                    </a:cubicBezTo>
                    <a:cubicBezTo>
                      <a:pt x="28" y="26"/>
                      <a:pt x="28" y="26"/>
                      <a:pt x="28" y="26"/>
                    </a:cubicBezTo>
                    <a:cubicBezTo>
                      <a:pt x="29" y="25"/>
                      <a:pt x="29" y="24"/>
                      <a:pt x="28" y="23"/>
                    </a:cubicBezTo>
                    <a:cubicBezTo>
                      <a:pt x="26" y="21"/>
                      <a:pt x="26" y="21"/>
                      <a:pt x="26" y="21"/>
                    </a:cubicBezTo>
                    <a:cubicBezTo>
                      <a:pt x="27" y="21"/>
                      <a:pt x="27" y="20"/>
                      <a:pt x="27" y="19"/>
                    </a:cubicBezTo>
                    <a:cubicBezTo>
                      <a:pt x="30" y="19"/>
                      <a:pt x="30" y="19"/>
                      <a:pt x="30" y="19"/>
                    </a:cubicBezTo>
                    <a:cubicBezTo>
                      <a:pt x="31" y="19"/>
                      <a:pt x="32" y="18"/>
                      <a:pt x="32" y="17"/>
                    </a:cubicBezTo>
                    <a:cubicBezTo>
                      <a:pt x="32" y="14"/>
                      <a:pt x="32" y="14"/>
                      <a:pt x="32" y="14"/>
                    </a:cubicBezTo>
                    <a:cubicBezTo>
                      <a:pt x="32" y="13"/>
                      <a:pt x="31" y="12"/>
                      <a:pt x="29" y="12"/>
                    </a:cubicBezTo>
                    <a:close/>
                    <a:moveTo>
                      <a:pt x="20" y="20"/>
                    </a:moveTo>
                    <a:cubicBezTo>
                      <a:pt x="18" y="23"/>
                      <a:pt x="14" y="23"/>
                      <a:pt x="12" y="20"/>
                    </a:cubicBezTo>
                    <a:cubicBezTo>
                      <a:pt x="9" y="18"/>
                      <a:pt x="9" y="14"/>
                      <a:pt x="11" y="12"/>
                    </a:cubicBezTo>
                    <a:cubicBezTo>
                      <a:pt x="14" y="10"/>
                      <a:pt x="18" y="10"/>
                      <a:pt x="20" y="12"/>
                    </a:cubicBezTo>
                    <a:cubicBezTo>
                      <a:pt x="22" y="14"/>
                      <a:pt x="22" y="18"/>
                      <a:pt x="20" y="2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64" name="Freeform 616"/>
              <p:cNvSpPr>
                <a:spLocks noEditPoints="1"/>
              </p:cNvSpPr>
              <p:nvPr/>
            </p:nvSpPr>
            <p:spPr bwMode="auto">
              <a:xfrm>
                <a:off x="4911" y="1593"/>
                <a:ext cx="55" cy="55"/>
              </a:xfrm>
              <a:custGeom>
                <a:gdLst>
                  <a:gd name="T0" fmla="*/ 26 w 28"/>
                  <a:gd name="T1" fmla="*/ 16 h 28"/>
                  <a:gd name="T2" fmla="*/ 24 w 28"/>
                  <a:gd name="T3" fmla="*/ 15 h 28"/>
                  <a:gd name="T4" fmla="*/ 24 w 28"/>
                  <a:gd name="T5" fmla="*/ 13 h 28"/>
                  <a:gd name="T6" fmla="*/ 26 w 28"/>
                  <a:gd name="T7" fmla="*/ 12 h 28"/>
                  <a:gd name="T8" fmla="*/ 27 w 28"/>
                  <a:gd name="T9" fmla="*/ 9 h 28"/>
                  <a:gd name="T10" fmla="*/ 26 w 28"/>
                  <a:gd name="T11" fmla="*/ 7 h 28"/>
                  <a:gd name="T12" fmla="*/ 24 w 28"/>
                  <a:gd name="T13" fmla="*/ 6 h 28"/>
                  <a:gd name="T14" fmla="*/ 22 w 28"/>
                  <a:gd name="T15" fmla="*/ 7 h 28"/>
                  <a:gd name="T16" fmla="*/ 20 w 28"/>
                  <a:gd name="T17" fmla="*/ 6 h 28"/>
                  <a:gd name="T18" fmla="*/ 21 w 28"/>
                  <a:gd name="T19" fmla="*/ 4 h 28"/>
                  <a:gd name="T20" fmla="*/ 20 w 28"/>
                  <a:gd name="T21" fmla="*/ 2 h 28"/>
                  <a:gd name="T22" fmla="*/ 18 w 28"/>
                  <a:gd name="T23" fmla="*/ 1 h 28"/>
                  <a:gd name="T24" fmla="*/ 15 w 28"/>
                  <a:gd name="T25" fmla="*/ 2 h 28"/>
                  <a:gd name="T26" fmla="*/ 15 w 28"/>
                  <a:gd name="T27" fmla="*/ 4 h 28"/>
                  <a:gd name="T28" fmla="*/ 13 w 28"/>
                  <a:gd name="T29" fmla="*/ 4 h 28"/>
                  <a:gd name="T30" fmla="*/ 12 w 28"/>
                  <a:gd name="T31" fmla="*/ 2 h 28"/>
                  <a:gd name="T32" fmla="*/ 9 w 28"/>
                  <a:gd name="T33" fmla="*/ 1 h 28"/>
                  <a:gd name="T34" fmla="*/ 7 w 28"/>
                  <a:gd name="T35" fmla="*/ 2 h 28"/>
                  <a:gd name="T36" fmla="*/ 6 w 28"/>
                  <a:gd name="T37" fmla="*/ 4 h 28"/>
                  <a:gd name="T38" fmla="*/ 7 w 28"/>
                  <a:gd name="T39" fmla="*/ 6 h 28"/>
                  <a:gd name="T40" fmla="*/ 6 w 28"/>
                  <a:gd name="T41" fmla="*/ 7 h 28"/>
                  <a:gd name="T42" fmla="*/ 4 w 28"/>
                  <a:gd name="T43" fmla="*/ 7 h 28"/>
                  <a:gd name="T44" fmla="*/ 1 w 28"/>
                  <a:gd name="T45" fmla="*/ 8 h 28"/>
                  <a:gd name="T46" fmla="*/ 1 w 28"/>
                  <a:gd name="T47" fmla="*/ 10 h 28"/>
                  <a:gd name="T48" fmla="*/ 2 w 28"/>
                  <a:gd name="T49" fmla="*/ 12 h 28"/>
                  <a:gd name="T50" fmla="*/ 3 w 28"/>
                  <a:gd name="T51" fmla="*/ 13 h 28"/>
                  <a:gd name="T52" fmla="*/ 3 w 28"/>
                  <a:gd name="T53" fmla="*/ 15 h 28"/>
                  <a:gd name="T54" fmla="*/ 2 w 28"/>
                  <a:gd name="T55" fmla="*/ 16 h 28"/>
                  <a:gd name="T56" fmla="*/ 1 w 28"/>
                  <a:gd name="T57" fmla="*/ 19 h 28"/>
                  <a:gd name="T58" fmla="*/ 2 w 28"/>
                  <a:gd name="T59" fmla="*/ 21 h 28"/>
                  <a:gd name="T60" fmla="*/ 4 w 28"/>
                  <a:gd name="T61" fmla="*/ 22 h 28"/>
                  <a:gd name="T62" fmla="*/ 6 w 28"/>
                  <a:gd name="T63" fmla="*/ 21 h 28"/>
                  <a:gd name="T64" fmla="*/ 7 w 28"/>
                  <a:gd name="T65" fmla="*/ 22 h 28"/>
                  <a:gd name="T66" fmla="*/ 7 w 28"/>
                  <a:gd name="T67" fmla="*/ 24 h 28"/>
                  <a:gd name="T68" fmla="*/ 8 w 28"/>
                  <a:gd name="T69" fmla="*/ 26 h 28"/>
                  <a:gd name="T70" fmla="*/ 10 w 28"/>
                  <a:gd name="T71" fmla="*/ 27 h 28"/>
                  <a:gd name="T72" fmla="*/ 12 w 28"/>
                  <a:gd name="T73" fmla="*/ 26 h 28"/>
                  <a:gd name="T74" fmla="*/ 13 w 28"/>
                  <a:gd name="T75" fmla="*/ 25 h 28"/>
                  <a:gd name="T76" fmla="*/ 15 w 28"/>
                  <a:gd name="T77" fmla="*/ 24 h 28"/>
                  <a:gd name="T78" fmla="*/ 16 w 28"/>
                  <a:gd name="T79" fmla="*/ 26 h 28"/>
                  <a:gd name="T80" fmla="*/ 19 w 28"/>
                  <a:gd name="T81" fmla="*/ 27 h 28"/>
                  <a:gd name="T82" fmla="*/ 21 w 28"/>
                  <a:gd name="T83" fmla="*/ 26 h 28"/>
                  <a:gd name="T84" fmla="*/ 22 w 28"/>
                  <a:gd name="T85" fmla="*/ 24 h 28"/>
                  <a:gd name="T86" fmla="*/ 21 w 28"/>
                  <a:gd name="T87" fmla="*/ 22 h 28"/>
                  <a:gd name="T88" fmla="*/ 22 w 28"/>
                  <a:gd name="T89" fmla="*/ 20 h 28"/>
                  <a:gd name="T90" fmla="*/ 24 w 28"/>
                  <a:gd name="T91" fmla="*/ 21 h 28"/>
                  <a:gd name="T92" fmla="*/ 26 w 28"/>
                  <a:gd name="T93" fmla="*/ 20 h 28"/>
                  <a:gd name="T94" fmla="*/ 27 w 28"/>
                  <a:gd name="T95" fmla="*/ 18 h 28"/>
                  <a:gd name="T96" fmla="*/ 26 w 28"/>
                  <a:gd name="T97" fmla="*/ 16 h 28"/>
                  <a:gd name="T98" fmla="*/ 16 w 28"/>
                  <a:gd name="T99" fmla="*/ 19 h 28"/>
                  <a:gd name="T100" fmla="*/ 9 w 28"/>
                  <a:gd name="T101" fmla="*/ 16 h 28"/>
                  <a:gd name="T102" fmla="*/ 12 w 28"/>
                  <a:gd name="T103" fmla="*/ 9 h 28"/>
                  <a:gd name="T104" fmla="*/ 19 w 28"/>
                  <a:gd name="T105" fmla="*/ 12 h 28"/>
                  <a:gd name="T106" fmla="*/ 16 w 28"/>
                  <a:gd name="T107" fmla="*/ 19 h 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8" h="28">
                    <a:moveTo>
                      <a:pt x="26" y="16"/>
                    </a:moveTo>
                    <a:cubicBezTo>
                      <a:pt x="24" y="15"/>
                      <a:pt x="24" y="15"/>
                      <a:pt x="24" y="15"/>
                    </a:cubicBezTo>
                    <a:cubicBezTo>
                      <a:pt x="24" y="14"/>
                      <a:pt x="24" y="13"/>
                      <a:pt x="24" y="13"/>
                    </a:cubicBezTo>
                    <a:cubicBezTo>
                      <a:pt x="26" y="12"/>
                      <a:pt x="26" y="12"/>
                      <a:pt x="26" y="12"/>
                    </a:cubicBezTo>
                    <a:cubicBezTo>
                      <a:pt x="27" y="12"/>
                      <a:pt x="28" y="10"/>
                      <a:pt x="27" y="9"/>
                    </a:cubicBezTo>
                    <a:cubicBezTo>
                      <a:pt x="26" y="7"/>
                      <a:pt x="26" y="7"/>
                      <a:pt x="26" y="7"/>
                    </a:cubicBezTo>
                    <a:cubicBezTo>
                      <a:pt x="26" y="6"/>
                      <a:pt x="25" y="6"/>
                      <a:pt x="24" y="6"/>
                    </a:cubicBezTo>
                    <a:cubicBezTo>
                      <a:pt x="22" y="7"/>
                      <a:pt x="22" y="7"/>
                      <a:pt x="22" y="7"/>
                    </a:cubicBezTo>
                    <a:cubicBezTo>
                      <a:pt x="21" y="7"/>
                      <a:pt x="21" y="6"/>
                      <a:pt x="20" y="6"/>
                    </a:cubicBezTo>
                    <a:cubicBezTo>
                      <a:pt x="21" y="4"/>
                      <a:pt x="21" y="4"/>
                      <a:pt x="21" y="4"/>
                    </a:cubicBezTo>
                    <a:cubicBezTo>
                      <a:pt x="22" y="3"/>
                      <a:pt x="21" y="2"/>
                      <a:pt x="20" y="2"/>
                    </a:cubicBezTo>
                    <a:cubicBezTo>
                      <a:pt x="18" y="1"/>
                      <a:pt x="18" y="1"/>
                      <a:pt x="18" y="1"/>
                    </a:cubicBezTo>
                    <a:cubicBezTo>
                      <a:pt x="17" y="0"/>
                      <a:pt x="16" y="1"/>
                      <a:pt x="15" y="2"/>
                    </a:cubicBezTo>
                    <a:cubicBezTo>
                      <a:pt x="15" y="4"/>
                      <a:pt x="15" y="4"/>
                      <a:pt x="15" y="4"/>
                    </a:cubicBezTo>
                    <a:cubicBezTo>
                      <a:pt x="14" y="4"/>
                      <a:pt x="13" y="4"/>
                      <a:pt x="13" y="4"/>
                    </a:cubicBezTo>
                    <a:cubicBezTo>
                      <a:pt x="12" y="2"/>
                      <a:pt x="12" y="2"/>
                      <a:pt x="12" y="2"/>
                    </a:cubicBezTo>
                    <a:cubicBezTo>
                      <a:pt x="12" y="1"/>
                      <a:pt x="10" y="0"/>
                      <a:pt x="9" y="1"/>
                    </a:cubicBezTo>
                    <a:cubicBezTo>
                      <a:pt x="7" y="2"/>
                      <a:pt x="7" y="2"/>
                      <a:pt x="7" y="2"/>
                    </a:cubicBezTo>
                    <a:cubicBezTo>
                      <a:pt x="6" y="2"/>
                      <a:pt x="6" y="3"/>
                      <a:pt x="6" y="4"/>
                    </a:cubicBezTo>
                    <a:cubicBezTo>
                      <a:pt x="7" y="6"/>
                      <a:pt x="7" y="6"/>
                      <a:pt x="7" y="6"/>
                    </a:cubicBezTo>
                    <a:cubicBezTo>
                      <a:pt x="7" y="6"/>
                      <a:pt x="6" y="7"/>
                      <a:pt x="6" y="7"/>
                    </a:cubicBezTo>
                    <a:cubicBezTo>
                      <a:pt x="4" y="7"/>
                      <a:pt x="4" y="7"/>
                      <a:pt x="4" y="7"/>
                    </a:cubicBezTo>
                    <a:cubicBezTo>
                      <a:pt x="3" y="6"/>
                      <a:pt x="2" y="7"/>
                      <a:pt x="1" y="8"/>
                    </a:cubicBezTo>
                    <a:cubicBezTo>
                      <a:pt x="1" y="10"/>
                      <a:pt x="1" y="10"/>
                      <a:pt x="1" y="10"/>
                    </a:cubicBezTo>
                    <a:cubicBezTo>
                      <a:pt x="0" y="11"/>
                      <a:pt x="1" y="12"/>
                      <a:pt x="2" y="12"/>
                    </a:cubicBezTo>
                    <a:cubicBezTo>
                      <a:pt x="3" y="13"/>
                      <a:pt x="3" y="13"/>
                      <a:pt x="3" y="13"/>
                    </a:cubicBezTo>
                    <a:cubicBezTo>
                      <a:pt x="3" y="14"/>
                      <a:pt x="3" y="15"/>
                      <a:pt x="3" y="15"/>
                    </a:cubicBezTo>
                    <a:cubicBezTo>
                      <a:pt x="2" y="16"/>
                      <a:pt x="2" y="16"/>
                      <a:pt x="2" y="16"/>
                    </a:cubicBezTo>
                    <a:cubicBezTo>
                      <a:pt x="1" y="16"/>
                      <a:pt x="0" y="18"/>
                      <a:pt x="1" y="19"/>
                    </a:cubicBezTo>
                    <a:cubicBezTo>
                      <a:pt x="2" y="21"/>
                      <a:pt x="2" y="21"/>
                      <a:pt x="2" y="21"/>
                    </a:cubicBezTo>
                    <a:cubicBezTo>
                      <a:pt x="2" y="22"/>
                      <a:pt x="3" y="22"/>
                      <a:pt x="4" y="22"/>
                    </a:cubicBezTo>
                    <a:cubicBezTo>
                      <a:pt x="6" y="21"/>
                      <a:pt x="6" y="21"/>
                      <a:pt x="6" y="21"/>
                    </a:cubicBezTo>
                    <a:cubicBezTo>
                      <a:pt x="6" y="21"/>
                      <a:pt x="7" y="22"/>
                      <a:pt x="7" y="22"/>
                    </a:cubicBezTo>
                    <a:cubicBezTo>
                      <a:pt x="7" y="24"/>
                      <a:pt x="7" y="24"/>
                      <a:pt x="7" y="24"/>
                    </a:cubicBezTo>
                    <a:cubicBezTo>
                      <a:pt x="6" y="25"/>
                      <a:pt x="7" y="26"/>
                      <a:pt x="8" y="26"/>
                    </a:cubicBezTo>
                    <a:cubicBezTo>
                      <a:pt x="10" y="27"/>
                      <a:pt x="10" y="27"/>
                      <a:pt x="10" y="27"/>
                    </a:cubicBezTo>
                    <a:cubicBezTo>
                      <a:pt x="11" y="28"/>
                      <a:pt x="12" y="27"/>
                      <a:pt x="12" y="26"/>
                    </a:cubicBezTo>
                    <a:cubicBezTo>
                      <a:pt x="13" y="25"/>
                      <a:pt x="13" y="25"/>
                      <a:pt x="13" y="25"/>
                    </a:cubicBezTo>
                    <a:cubicBezTo>
                      <a:pt x="14" y="25"/>
                      <a:pt x="15" y="25"/>
                      <a:pt x="15" y="24"/>
                    </a:cubicBezTo>
                    <a:cubicBezTo>
                      <a:pt x="16" y="26"/>
                      <a:pt x="16" y="26"/>
                      <a:pt x="16" y="26"/>
                    </a:cubicBezTo>
                    <a:cubicBezTo>
                      <a:pt x="16" y="27"/>
                      <a:pt x="18" y="28"/>
                      <a:pt x="19" y="27"/>
                    </a:cubicBezTo>
                    <a:cubicBezTo>
                      <a:pt x="21" y="26"/>
                      <a:pt x="21" y="26"/>
                      <a:pt x="21" y="26"/>
                    </a:cubicBezTo>
                    <a:cubicBezTo>
                      <a:pt x="21" y="26"/>
                      <a:pt x="22" y="25"/>
                      <a:pt x="22" y="24"/>
                    </a:cubicBezTo>
                    <a:cubicBezTo>
                      <a:pt x="21" y="22"/>
                      <a:pt x="21" y="22"/>
                      <a:pt x="21" y="22"/>
                    </a:cubicBezTo>
                    <a:cubicBezTo>
                      <a:pt x="21" y="21"/>
                      <a:pt x="22" y="21"/>
                      <a:pt x="22" y="20"/>
                    </a:cubicBezTo>
                    <a:cubicBezTo>
                      <a:pt x="24" y="21"/>
                      <a:pt x="24" y="21"/>
                      <a:pt x="24" y="21"/>
                    </a:cubicBezTo>
                    <a:cubicBezTo>
                      <a:pt x="25" y="22"/>
                      <a:pt x="26" y="21"/>
                      <a:pt x="26" y="20"/>
                    </a:cubicBezTo>
                    <a:cubicBezTo>
                      <a:pt x="27" y="18"/>
                      <a:pt x="27" y="18"/>
                      <a:pt x="27" y="18"/>
                    </a:cubicBezTo>
                    <a:cubicBezTo>
                      <a:pt x="28" y="17"/>
                      <a:pt x="27" y="16"/>
                      <a:pt x="26" y="16"/>
                    </a:cubicBezTo>
                    <a:close/>
                    <a:moveTo>
                      <a:pt x="16" y="19"/>
                    </a:moveTo>
                    <a:cubicBezTo>
                      <a:pt x="13" y="20"/>
                      <a:pt x="10" y="19"/>
                      <a:pt x="9" y="16"/>
                    </a:cubicBezTo>
                    <a:cubicBezTo>
                      <a:pt x="8" y="14"/>
                      <a:pt x="9" y="10"/>
                      <a:pt x="12" y="9"/>
                    </a:cubicBezTo>
                    <a:cubicBezTo>
                      <a:pt x="14" y="8"/>
                      <a:pt x="17" y="9"/>
                      <a:pt x="19" y="12"/>
                    </a:cubicBezTo>
                    <a:cubicBezTo>
                      <a:pt x="20" y="15"/>
                      <a:pt x="19" y="18"/>
                      <a:pt x="16" y="19"/>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65" name="Freeform 617"/>
              <p:cNvSpPr>
                <a:spLocks noEditPoints="1"/>
              </p:cNvSpPr>
              <p:nvPr/>
            </p:nvSpPr>
            <p:spPr bwMode="auto">
              <a:xfrm>
                <a:off x="3805" y="2831"/>
                <a:ext cx="52" cy="52"/>
              </a:xfrm>
              <a:custGeom>
                <a:gdLst>
                  <a:gd name="T0" fmla="*/ 25 w 27"/>
                  <a:gd name="T1" fmla="*/ 15 h 27"/>
                  <a:gd name="T2" fmla="*/ 24 w 27"/>
                  <a:gd name="T3" fmla="*/ 15 h 27"/>
                  <a:gd name="T4" fmla="*/ 23 w 27"/>
                  <a:gd name="T5" fmla="*/ 13 h 27"/>
                  <a:gd name="T6" fmla="*/ 25 w 27"/>
                  <a:gd name="T7" fmla="*/ 12 h 27"/>
                  <a:gd name="T8" fmla="*/ 26 w 27"/>
                  <a:gd name="T9" fmla="*/ 9 h 27"/>
                  <a:gd name="T10" fmla="*/ 26 w 27"/>
                  <a:gd name="T11" fmla="*/ 7 h 27"/>
                  <a:gd name="T12" fmla="*/ 23 w 27"/>
                  <a:gd name="T13" fmla="*/ 6 h 27"/>
                  <a:gd name="T14" fmla="*/ 21 w 27"/>
                  <a:gd name="T15" fmla="*/ 7 h 27"/>
                  <a:gd name="T16" fmla="*/ 20 w 27"/>
                  <a:gd name="T17" fmla="*/ 6 h 27"/>
                  <a:gd name="T18" fmla="*/ 20 w 27"/>
                  <a:gd name="T19" fmla="*/ 4 h 27"/>
                  <a:gd name="T20" fmla="*/ 19 w 27"/>
                  <a:gd name="T21" fmla="*/ 1 h 27"/>
                  <a:gd name="T22" fmla="*/ 17 w 27"/>
                  <a:gd name="T23" fmla="*/ 0 h 27"/>
                  <a:gd name="T24" fmla="*/ 15 w 27"/>
                  <a:gd name="T25" fmla="*/ 2 h 27"/>
                  <a:gd name="T26" fmla="*/ 14 w 27"/>
                  <a:gd name="T27" fmla="*/ 3 h 27"/>
                  <a:gd name="T28" fmla="*/ 12 w 27"/>
                  <a:gd name="T29" fmla="*/ 3 h 27"/>
                  <a:gd name="T30" fmla="*/ 11 w 27"/>
                  <a:gd name="T31" fmla="*/ 2 h 27"/>
                  <a:gd name="T32" fmla="*/ 9 w 27"/>
                  <a:gd name="T33" fmla="*/ 1 h 27"/>
                  <a:gd name="T34" fmla="*/ 7 w 27"/>
                  <a:gd name="T35" fmla="*/ 2 h 27"/>
                  <a:gd name="T36" fmla="*/ 6 w 27"/>
                  <a:gd name="T37" fmla="*/ 4 h 27"/>
                  <a:gd name="T38" fmla="*/ 6 w 27"/>
                  <a:gd name="T39" fmla="*/ 6 h 27"/>
                  <a:gd name="T40" fmla="*/ 5 w 27"/>
                  <a:gd name="T41" fmla="*/ 7 h 27"/>
                  <a:gd name="T42" fmla="*/ 3 w 27"/>
                  <a:gd name="T43" fmla="*/ 7 h 27"/>
                  <a:gd name="T44" fmla="*/ 1 w 27"/>
                  <a:gd name="T45" fmla="*/ 8 h 27"/>
                  <a:gd name="T46" fmla="*/ 0 w 27"/>
                  <a:gd name="T47" fmla="*/ 10 h 27"/>
                  <a:gd name="T48" fmla="*/ 1 w 27"/>
                  <a:gd name="T49" fmla="*/ 12 h 27"/>
                  <a:gd name="T50" fmla="*/ 3 w 27"/>
                  <a:gd name="T51" fmla="*/ 13 h 27"/>
                  <a:gd name="T52" fmla="*/ 3 w 27"/>
                  <a:gd name="T53" fmla="*/ 15 h 27"/>
                  <a:gd name="T54" fmla="*/ 1 w 27"/>
                  <a:gd name="T55" fmla="*/ 16 h 27"/>
                  <a:gd name="T56" fmla="*/ 0 w 27"/>
                  <a:gd name="T57" fmla="*/ 18 h 27"/>
                  <a:gd name="T58" fmla="*/ 1 w 27"/>
                  <a:gd name="T59" fmla="*/ 20 h 27"/>
                  <a:gd name="T60" fmla="*/ 4 w 27"/>
                  <a:gd name="T61" fmla="*/ 21 h 27"/>
                  <a:gd name="T62" fmla="*/ 5 w 27"/>
                  <a:gd name="T63" fmla="*/ 21 h 27"/>
                  <a:gd name="T64" fmla="*/ 7 w 27"/>
                  <a:gd name="T65" fmla="*/ 22 h 27"/>
                  <a:gd name="T66" fmla="*/ 6 w 27"/>
                  <a:gd name="T67" fmla="*/ 24 h 27"/>
                  <a:gd name="T68" fmla="*/ 7 w 27"/>
                  <a:gd name="T69" fmla="*/ 26 h 27"/>
                  <a:gd name="T70" fmla="*/ 9 w 27"/>
                  <a:gd name="T71" fmla="*/ 27 h 27"/>
                  <a:gd name="T72" fmla="*/ 12 w 27"/>
                  <a:gd name="T73" fmla="*/ 26 h 27"/>
                  <a:gd name="T74" fmla="*/ 12 w 27"/>
                  <a:gd name="T75" fmla="*/ 24 h 27"/>
                  <a:gd name="T76" fmla="*/ 15 w 27"/>
                  <a:gd name="T77" fmla="*/ 24 h 27"/>
                  <a:gd name="T78" fmla="*/ 15 w 27"/>
                  <a:gd name="T79" fmla="*/ 26 h 27"/>
                  <a:gd name="T80" fmla="*/ 18 w 27"/>
                  <a:gd name="T81" fmla="*/ 27 h 27"/>
                  <a:gd name="T82" fmla="*/ 20 w 27"/>
                  <a:gd name="T83" fmla="*/ 26 h 27"/>
                  <a:gd name="T84" fmla="*/ 21 w 27"/>
                  <a:gd name="T85" fmla="*/ 23 h 27"/>
                  <a:gd name="T86" fmla="*/ 20 w 27"/>
                  <a:gd name="T87" fmla="*/ 22 h 27"/>
                  <a:gd name="T88" fmla="*/ 21 w 27"/>
                  <a:gd name="T89" fmla="*/ 20 h 27"/>
                  <a:gd name="T90" fmla="*/ 23 w 27"/>
                  <a:gd name="T91" fmla="*/ 21 h 27"/>
                  <a:gd name="T92" fmla="*/ 26 w 27"/>
                  <a:gd name="T93" fmla="*/ 20 h 27"/>
                  <a:gd name="T94" fmla="*/ 27 w 27"/>
                  <a:gd name="T95" fmla="*/ 18 h 27"/>
                  <a:gd name="T96" fmla="*/ 25 w 27"/>
                  <a:gd name="T97" fmla="*/ 15 h 27"/>
                  <a:gd name="T98" fmla="*/ 15 w 27"/>
                  <a:gd name="T99" fmla="*/ 19 h 27"/>
                  <a:gd name="T100" fmla="*/ 8 w 27"/>
                  <a:gd name="T101" fmla="*/ 16 h 27"/>
                  <a:gd name="T102" fmla="*/ 11 w 27"/>
                  <a:gd name="T103" fmla="*/ 9 h 27"/>
                  <a:gd name="T104" fmla="*/ 18 w 27"/>
                  <a:gd name="T105" fmla="*/ 12 h 27"/>
                  <a:gd name="T106" fmla="*/ 15 w 27"/>
                  <a:gd name="T107" fmla="*/ 19 h 2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7" h="27">
                    <a:moveTo>
                      <a:pt x="25" y="15"/>
                    </a:moveTo>
                    <a:cubicBezTo>
                      <a:pt x="24" y="15"/>
                      <a:pt x="24" y="15"/>
                      <a:pt x="24" y="15"/>
                    </a:cubicBezTo>
                    <a:cubicBezTo>
                      <a:pt x="24" y="14"/>
                      <a:pt x="24" y="13"/>
                      <a:pt x="23" y="13"/>
                    </a:cubicBezTo>
                    <a:cubicBezTo>
                      <a:pt x="25" y="12"/>
                      <a:pt x="25" y="12"/>
                      <a:pt x="25" y="12"/>
                    </a:cubicBezTo>
                    <a:cubicBezTo>
                      <a:pt x="26" y="11"/>
                      <a:pt x="27" y="10"/>
                      <a:pt x="26" y="9"/>
                    </a:cubicBezTo>
                    <a:cubicBezTo>
                      <a:pt x="26" y="7"/>
                      <a:pt x="26" y="7"/>
                      <a:pt x="26" y="7"/>
                    </a:cubicBezTo>
                    <a:cubicBezTo>
                      <a:pt x="25" y="6"/>
                      <a:pt x="24" y="6"/>
                      <a:pt x="23" y="6"/>
                    </a:cubicBezTo>
                    <a:cubicBezTo>
                      <a:pt x="21" y="7"/>
                      <a:pt x="21" y="7"/>
                      <a:pt x="21" y="7"/>
                    </a:cubicBezTo>
                    <a:cubicBezTo>
                      <a:pt x="21" y="7"/>
                      <a:pt x="20" y="6"/>
                      <a:pt x="20" y="6"/>
                    </a:cubicBezTo>
                    <a:cubicBezTo>
                      <a:pt x="20" y="4"/>
                      <a:pt x="20" y="4"/>
                      <a:pt x="20" y="4"/>
                    </a:cubicBezTo>
                    <a:cubicBezTo>
                      <a:pt x="21" y="3"/>
                      <a:pt x="20" y="2"/>
                      <a:pt x="19" y="1"/>
                    </a:cubicBezTo>
                    <a:cubicBezTo>
                      <a:pt x="17" y="0"/>
                      <a:pt x="17" y="0"/>
                      <a:pt x="17" y="0"/>
                    </a:cubicBezTo>
                    <a:cubicBezTo>
                      <a:pt x="16" y="0"/>
                      <a:pt x="15" y="1"/>
                      <a:pt x="15" y="2"/>
                    </a:cubicBezTo>
                    <a:cubicBezTo>
                      <a:pt x="14" y="3"/>
                      <a:pt x="14" y="3"/>
                      <a:pt x="14" y="3"/>
                    </a:cubicBezTo>
                    <a:cubicBezTo>
                      <a:pt x="13" y="3"/>
                      <a:pt x="13" y="3"/>
                      <a:pt x="12" y="3"/>
                    </a:cubicBezTo>
                    <a:cubicBezTo>
                      <a:pt x="11" y="2"/>
                      <a:pt x="11" y="2"/>
                      <a:pt x="11" y="2"/>
                    </a:cubicBezTo>
                    <a:cubicBezTo>
                      <a:pt x="11" y="1"/>
                      <a:pt x="10" y="0"/>
                      <a:pt x="9" y="1"/>
                    </a:cubicBezTo>
                    <a:cubicBezTo>
                      <a:pt x="7" y="2"/>
                      <a:pt x="7" y="2"/>
                      <a:pt x="7" y="2"/>
                    </a:cubicBezTo>
                    <a:cubicBezTo>
                      <a:pt x="6" y="2"/>
                      <a:pt x="5" y="3"/>
                      <a:pt x="6" y="4"/>
                    </a:cubicBezTo>
                    <a:cubicBezTo>
                      <a:pt x="6" y="6"/>
                      <a:pt x="6" y="6"/>
                      <a:pt x="6" y="6"/>
                    </a:cubicBezTo>
                    <a:cubicBezTo>
                      <a:pt x="6" y="6"/>
                      <a:pt x="5" y="7"/>
                      <a:pt x="5" y="7"/>
                    </a:cubicBezTo>
                    <a:cubicBezTo>
                      <a:pt x="3" y="7"/>
                      <a:pt x="3" y="7"/>
                      <a:pt x="3" y="7"/>
                    </a:cubicBezTo>
                    <a:cubicBezTo>
                      <a:pt x="2" y="6"/>
                      <a:pt x="1" y="7"/>
                      <a:pt x="1" y="8"/>
                    </a:cubicBezTo>
                    <a:cubicBezTo>
                      <a:pt x="0" y="10"/>
                      <a:pt x="0" y="10"/>
                      <a:pt x="0" y="10"/>
                    </a:cubicBezTo>
                    <a:cubicBezTo>
                      <a:pt x="0" y="11"/>
                      <a:pt x="0" y="12"/>
                      <a:pt x="1" y="12"/>
                    </a:cubicBezTo>
                    <a:cubicBezTo>
                      <a:pt x="3" y="13"/>
                      <a:pt x="3" y="13"/>
                      <a:pt x="3" y="13"/>
                    </a:cubicBezTo>
                    <a:cubicBezTo>
                      <a:pt x="3" y="14"/>
                      <a:pt x="3" y="14"/>
                      <a:pt x="3" y="15"/>
                    </a:cubicBezTo>
                    <a:cubicBezTo>
                      <a:pt x="1" y="16"/>
                      <a:pt x="1" y="16"/>
                      <a:pt x="1" y="16"/>
                    </a:cubicBezTo>
                    <a:cubicBezTo>
                      <a:pt x="0" y="16"/>
                      <a:pt x="0" y="17"/>
                      <a:pt x="0" y="18"/>
                    </a:cubicBezTo>
                    <a:cubicBezTo>
                      <a:pt x="1" y="20"/>
                      <a:pt x="1" y="20"/>
                      <a:pt x="1" y="20"/>
                    </a:cubicBezTo>
                    <a:cubicBezTo>
                      <a:pt x="1" y="21"/>
                      <a:pt x="3" y="22"/>
                      <a:pt x="4" y="21"/>
                    </a:cubicBezTo>
                    <a:cubicBezTo>
                      <a:pt x="5" y="21"/>
                      <a:pt x="5" y="21"/>
                      <a:pt x="5" y="21"/>
                    </a:cubicBezTo>
                    <a:cubicBezTo>
                      <a:pt x="6" y="21"/>
                      <a:pt x="6" y="22"/>
                      <a:pt x="7" y="22"/>
                    </a:cubicBezTo>
                    <a:cubicBezTo>
                      <a:pt x="6" y="24"/>
                      <a:pt x="6" y="24"/>
                      <a:pt x="6" y="24"/>
                    </a:cubicBezTo>
                    <a:cubicBezTo>
                      <a:pt x="6" y="25"/>
                      <a:pt x="6" y="26"/>
                      <a:pt x="7" y="26"/>
                    </a:cubicBezTo>
                    <a:cubicBezTo>
                      <a:pt x="9" y="27"/>
                      <a:pt x="9" y="27"/>
                      <a:pt x="9" y="27"/>
                    </a:cubicBezTo>
                    <a:cubicBezTo>
                      <a:pt x="10" y="27"/>
                      <a:pt x="11" y="27"/>
                      <a:pt x="12" y="26"/>
                    </a:cubicBezTo>
                    <a:cubicBezTo>
                      <a:pt x="12" y="24"/>
                      <a:pt x="12" y="24"/>
                      <a:pt x="12" y="24"/>
                    </a:cubicBezTo>
                    <a:cubicBezTo>
                      <a:pt x="13" y="24"/>
                      <a:pt x="14" y="24"/>
                      <a:pt x="15" y="24"/>
                    </a:cubicBezTo>
                    <a:cubicBezTo>
                      <a:pt x="15" y="26"/>
                      <a:pt x="15" y="26"/>
                      <a:pt x="15" y="26"/>
                    </a:cubicBezTo>
                    <a:cubicBezTo>
                      <a:pt x="16" y="27"/>
                      <a:pt x="17" y="27"/>
                      <a:pt x="18" y="27"/>
                    </a:cubicBezTo>
                    <a:cubicBezTo>
                      <a:pt x="20" y="26"/>
                      <a:pt x="20" y="26"/>
                      <a:pt x="20" y="26"/>
                    </a:cubicBezTo>
                    <a:cubicBezTo>
                      <a:pt x="21" y="26"/>
                      <a:pt x="21" y="24"/>
                      <a:pt x="21" y="23"/>
                    </a:cubicBezTo>
                    <a:cubicBezTo>
                      <a:pt x="20" y="22"/>
                      <a:pt x="20" y="22"/>
                      <a:pt x="20" y="22"/>
                    </a:cubicBezTo>
                    <a:cubicBezTo>
                      <a:pt x="21" y="21"/>
                      <a:pt x="21" y="21"/>
                      <a:pt x="21" y="20"/>
                    </a:cubicBezTo>
                    <a:cubicBezTo>
                      <a:pt x="23" y="21"/>
                      <a:pt x="23" y="21"/>
                      <a:pt x="23" y="21"/>
                    </a:cubicBezTo>
                    <a:cubicBezTo>
                      <a:pt x="24" y="21"/>
                      <a:pt x="25" y="21"/>
                      <a:pt x="26" y="20"/>
                    </a:cubicBezTo>
                    <a:cubicBezTo>
                      <a:pt x="27" y="18"/>
                      <a:pt x="27" y="18"/>
                      <a:pt x="27" y="18"/>
                    </a:cubicBezTo>
                    <a:cubicBezTo>
                      <a:pt x="27" y="17"/>
                      <a:pt x="26" y="16"/>
                      <a:pt x="25" y="15"/>
                    </a:cubicBezTo>
                    <a:close/>
                    <a:moveTo>
                      <a:pt x="15" y="19"/>
                    </a:moveTo>
                    <a:cubicBezTo>
                      <a:pt x="13" y="20"/>
                      <a:pt x="9" y="19"/>
                      <a:pt x="8" y="16"/>
                    </a:cubicBezTo>
                    <a:cubicBezTo>
                      <a:pt x="7" y="13"/>
                      <a:pt x="8" y="10"/>
                      <a:pt x="11" y="9"/>
                    </a:cubicBezTo>
                    <a:cubicBezTo>
                      <a:pt x="14" y="8"/>
                      <a:pt x="17" y="9"/>
                      <a:pt x="18" y="12"/>
                    </a:cubicBezTo>
                    <a:cubicBezTo>
                      <a:pt x="19" y="14"/>
                      <a:pt x="18" y="17"/>
                      <a:pt x="15" y="19"/>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66" name="Freeform 618"/>
              <p:cNvSpPr>
                <a:spLocks noEditPoints="1"/>
              </p:cNvSpPr>
              <p:nvPr/>
            </p:nvSpPr>
            <p:spPr bwMode="auto">
              <a:xfrm>
                <a:off x="4690" y="3161"/>
                <a:ext cx="65" cy="65"/>
              </a:xfrm>
              <a:custGeom>
                <a:gdLst>
                  <a:gd name="T0" fmla="*/ 31 w 33"/>
                  <a:gd name="T1" fmla="*/ 18 h 33"/>
                  <a:gd name="T2" fmla="*/ 29 w 33"/>
                  <a:gd name="T3" fmla="*/ 18 h 33"/>
                  <a:gd name="T4" fmla="*/ 28 w 33"/>
                  <a:gd name="T5" fmla="*/ 15 h 33"/>
                  <a:gd name="T6" fmla="*/ 31 w 33"/>
                  <a:gd name="T7" fmla="*/ 14 h 33"/>
                  <a:gd name="T8" fmla="*/ 32 w 33"/>
                  <a:gd name="T9" fmla="*/ 11 h 33"/>
                  <a:gd name="T10" fmla="*/ 31 w 33"/>
                  <a:gd name="T11" fmla="*/ 9 h 33"/>
                  <a:gd name="T12" fmla="*/ 28 w 33"/>
                  <a:gd name="T13" fmla="*/ 8 h 33"/>
                  <a:gd name="T14" fmla="*/ 26 w 33"/>
                  <a:gd name="T15" fmla="*/ 9 h 33"/>
                  <a:gd name="T16" fmla="*/ 24 w 33"/>
                  <a:gd name="T17" fmla="*/ 7 h 33"/>
                  <a:gd name="T18" fmla="*/ 25 w 33"/>
                  <a:gd name="T19" fmla="*/ 5 h 33"/>
                  <a:gd name="T20" fmla="*/ 23 w 33"/>
                  <a:gd name="T21" fmla="*/ 2 h 33"/>
                  <a:gd name="T22" fmla="*/ 21 w 33"/>
                  <a:gd name="T23" fmla="*/ 1 h 33"/>
                  <a:gd name="T24" fmla="*/ 18 w 33"/>
                  <a:gd name="T25" fmla="*/ 2 h 33"/>
                  <a:gd name="T26" fmla="*/ 17 w 33"/>
                  <a:gd name="T27" fmla="*/ 4 h 33"/>
                  <a:gd name="T28" fmla="*/ 15 w 33"/>
                  <a:gd name="T29" fmla="*/ 4 h 33"/>
                  <a:gd name="T30" fmla="*/ 14 w 33"/>
                  <a:gd name="T31" fmla="*/ 2 h 33"/>
                  <a:gd name="T32" fmla="*/ 11 w 33"/>
                  <a:gd name="T33" fmla="*/ 1 h 33"/>
                  <a:gd name="T34" fmla="*/ 8 w 33"/>
                  <a:gd name="T35" fmla="*/ 2 h 33"/>
                  <a:gd name="T36" fmla="*/ 7 w 33"/>
                  <a:gd name="T37" fmla="*/ 5 h 33"/>
                  <a:gd name="T38" fmla="*/ 8 w 33"/>
                  <a:gd name="T39" fmla="*/ 7 h 33"/>
                  <a:gd name="T40" fmla="*/ 6 w 33"/>
                  <a:gd name="T41" fmla="*/ 9 h 33"/>
                  <a:gd name="T42" fmla="*/ 4 w 33"/>
                  <a:gd name="T43" fmla="*/ 8 h 33"/>
                  <a:gd name="T44" fmla="*/ 1 w 33"/>
                  <a:gd name="T45" fmla="*/ 9 h 33"/>
                  <a:gd name="T46" fmla="*/ 0 w 33"/>
                  <a:gd name="T47" fmla="*/ 12 h 33"/>
                  <a:gd name="T48" fmla="*/ 2 w 33"/>
                  <a:gd name="T49" fmla="*/ 15 h 33"/>
                  <a:gd name="T50" fmla="*/ 4 w 33"/>
                  <a:gd name="T51" fmla="*/ 16 h 33"/>
                  <a:gd name="T52" fmla="*/ 4 w 33"/>
                  <a:gd name="T53" fmla="*/ 18 h 33"/>
                  <a:gd name="T54" fmla="*/ 2 w 33"/>
                  <a:gd name="T55" fmla="*/ 19 h 33"/>
                  <a:gd name="T56" fmla="*/ 1 w 33"/>
                  <a:gd name="T57" fmla="*/ 22 h 33"/>
                  <a:gd name="T58" fmla="*/ 2 w 33"/>
                  <a:gd name="T59" fmla="*/ 24 h 33"/>
                  <a:gd name="T60" fmla="*/ 5 w 33"/>
                  <a:gd name="T61" fmla="*/ 26 h 33"/>
                  <a:gd name="T62" fmla="*/ 7 w 33"/>
                  <a:gd name="T63" fmla="*/ 25 h 33"/>
                  <a:gd name="T64" fmla="*/ 8 w 33"/>
                  <a:gd name="T65" fmla="*/ 27 h 33"/>
                  <a:gd name="T66" fmla="*/ 8 w 33"/>
                  <a:gd name="T67" fmla="*/ 29 h 33"/>
                  <a:gd name="T68" fmla="*/ 9 w 33"/>
                  <a:gd name="T69" fmla="*/ 32 h 33"/>
                  <a:gd name="T70" fmla="*/ 11 w 33"/>
                  <a:gd name="T71" fmla="*/ 32 h 33"/>
                  <a:gd name="T72" fmla="*/ 14 w 33"/>
                  <a:gd name="T73" fmla="*/ 31 h 33"/>
                  <a:gd name="T74" fmla="*/ 15 w 33"/>
                  <a:gd name="T75" fmla="*/ 29 h 33"/>
                  <a:gd name="T76" fmla="*/ 18 w 33"/>
                  <a:gd name="T77" fmla="*/ 29 h 33"/>
                  <a:gd name="T78" fmla="*/ 19 w 33"/>
                  <a:gd name="T79" fmla="*/ 31 h 33"/>
                  <a:gd name="T80" fmla="*/ 22 w 33"/>
                  <a:gd name="T81" fmla="*/ 32 h 33"/>
                  <a:gd name="T82" fmla="*/ 24 w 33"/>
                  <a:gd name="T83" fmla="*/ 31 h 33"/>
                  <a:gd name="T84" fmla="*/ 25 w 33"/>
                  <a:gd name="T85" fmla="*/ 28 h 33"/>
                  <a:gd name="T86" fmla="*/ 24 w 33"/>
                  <a:gd name="T87" fmla="*/ 26 h 33"/>
                  <a:gd name="T88" fmla="*/ 26 w 33"/>
                  <a:gd name="T89" fmla="*/ 24 h 33"/>
                  <a:gd name="T90" fmla="*/ 28 w 33"/>
                  <a:gd name="T91" fmla="*/ 25 h 33"/>
                  <a:gd name="T92" fmla="*/ 31 w 33"/>
                  <a:gd name="T93" fmla="*/ 24 h 33"/>
                  <a:gd name="T94" fmla="*/ 32 w 33"/>
                  <a:gd name="T95" fmla="*/ 21 h 33"/>
                  <a:gd name="T96" fmla="*/ 31 w 33"/>
                  <a:gd name="T97" fmla="*/ 18 h 33"/>
                  <a:gd name="T98" fmla="*/ 19 w 33"/>
                  <a:gd name="T99" fmla="*/ 22 h 33"/>
                  <a:gd name="T100" fmla="*/ 10 w 33"/>
                  <a:gd name="T101" fmla="*/ 19 h 33"/>
                  <a:gd name="T102" fmla="*/ 14 w 33"/>
                  <a:gd name="T103" fmla="*/ 11 h 33"/>
                  <a:gd name="T104" fmla="*/ 22 w 33"/>
                  <a:gd name="T105" fmla="*/ 14 h 33"/>
                  <a:gd name="T106" fmla="*/ 19 w 33"/>
                  <a:gd name="T107" fmla="*/ 22 h 3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3" h="33">
                    <a:moveTo>
                      <a:pt x="31" y="18"/>
                    </a:moveTo>
                    <a:cubicBezTo>
                      <a:pt x="29" y="18"/>
                      <a:pt x="29" y="18"/>
                      <a:pt x="29" y="18"/>
                    </a:cubicBezTo>
                    <a:cubicBezTo>
                      <a:pt x="29" y="17"/>
                      <a:pt x="29" y="16"/>
                      <a:pt x="28" y="15"/>
                    </a:cubicBezTo>
                    <a:cubicBezTo>
                      <a:pt x="31" y="14"/>
                      <a:pt x="31" y="14"/>
                      <a:pt x="31" y="14"/>
                    </a:cubicBezTo>
                    <a:cubicBezTo>
                      <a:pt x="32" y="14"/>
                      <a:pt x="32" y="12"/>
                      <a:pt x="32" y="11"/>
                    </a:cubicBezTo>
                    <a:cubicBezTo>
                      <a:pt x="31" y="9"/>
                      <a:pt x="31" y="9"/>
                      <a:pt x="31" y="9"/>
                    </a:cubicBezTo>
                    <a:cubicBezTo>
                      <a:pt x="30" y="8"/>
                      <a:pt x="29" y="7"/>
                      <a:pt x="28" y="8"/>
                    </a:cubicBezTo>
                    <a:cubicBezTo>
                      <a:pt x="26" y="9"/>
                      <a:pt x="26" y="9"/>
                      <a:pt x="26" y="9"/>
                    </a:cubicBezTo>
                    <a:cubicBezTo>
                      <a:pt x="25" y="8"/>
                      <a:pt x="25" y="8"/>
                      <a:pt x="24" y="7"/>
                    </a:cubicBezTo>
                    <a:cubicBezTo>
                      <a:pt x="25" y="5"/>
                      <a:pt x="25" y="5"/>
                      <a:pt x="25" y="5"/>
                    </a:cubicBezTo>
                    <a:cubicBezTo>
                      <a:pt x="25" y="4"/>
                      <a:pt x="25" y="2"/>
                      <a:pt x="23" y="2"/>
                    </a:cubicBezTo>
                    <a:cubicBezTo>
                      <a:pt x="21" y="1"/>
                      <a:pt x="21" y="1"/>
                      <a:pt x="21" y="1"/>
                    </a:cubicBezTo>
                    <a:cubicBezTo>
                      <a:pt x="20" y="0"/>
                      <a:pt x="19" y="1"/>
                      <a:pt x="18" y="2"/>
                    </a:cubicBezTo>
                    <a:cubicBezTo>
                      <a:pt x="17" y="4"/>
                      <a:pt x="17" y="4"/>
                      <a:pt x="17" y="4"/>
                    </a:cubicBezTo>
                    <a:cubicBezTo>
                      <a:pt x="16" y="4"/>
                      <a:pt x="16" y="4"/>
                      <a:pt x="15" y="4"/>
                    </a:cubicBezTo>
                    <a:cubicBezTo>
                      <a:pt x="14" y="2"/>
                      <a:pt x="14" y="2"/>
                      <a:pt x="14" y="2"/>
                    </a:cubicBezTo>
                    <a:cubicBezTo>
                      <a:pt x="13" y="1"/>
                      <a:pt x="12" y="1"/>
                      <a:pt x="11" y="1"/>
                    </a:cubicBezTo>
                    <a:cubicBezTo>
                      <a:pt x="8" y="2"/>
                      <a:pt x="8" y="2"/>
                      <a:pt x="8" y="2"/>
                    </a:cubicBezTo>
                    <a:cubicBezTo>
                      <a:pt x="7" y="3"/>
                      <a:pt x="7" y="4"/>
                      <a:pt x="7" y="5"/>
                    </a:cubicBezTo>
                    <a:cubicBezTo>
                      <a:pt x="8" y="7"/>
                      <a:pt x="8" y="7"/>
                      <a:pt x="8" y="7"/>
                    </a:cubicBezTo>
                    <a:cubicBezTo>
                      <a:pt x="7" y="8"/>
                      <a:pt x="7" y="8"/>
                      <a:pt x="6" y="9"/>
                    </a:cubicBezTo>
                    <a:cubicBezTo>
                      <a:pt x="4" y="8"/>
                      <a:pt x="4" y="8"/>
                      <a:pt x="4" y="8"/>
                    </a:cubicBezTo>
                    <a:cubicBezTo>
                      <a:pt x="3" y="8"/>
                      <a:pt x="2" y="8"/>
                      <a:pt x="1" y="9"/>
                    </a:cubicBezTo>
                    <a:cubicBezTo>
                      <a:pt x="0" y="12"/>
                      <a:pt x="0" y="12"/>
                      <a:pt x="0" y="12"/>
                    </a:cubicBezTo>
                    <a:cubicBezTo>
                      <a:pt x="0" y="13"/>
                      <a:pt x="1" y="14"/>
                      <a:pt x="2" y="15"/>
                    </a:cubicBezTo>
                    <a:cubicBezTo>
                      <a:pt x="4" y="16"/>
                      <a:pt x="4" y="16"/>
                      <a:pt x="4" y="16"/>
                    </a:cubicBezTo>
                    <a:cubicBezTo>
                      <a:pt x="3" y="16"/>
                      <a:pt x="4" y="17"/>
                      <a:pt x="4" y="18"/>
                    </a:cubicBezTo>
                    <a:cubicBezTo>
                      <a:pt x="2" y="19"/>
                      <a:pt x="2" y="19"/>
                      <a:pt x="2" y="19"/>
                    </a:cubicBezTo>
                    <a:cubicBezTo>
                      <a:pt x="1" y="20"/>
                      <a:pt x="0" y="21"/>
                      <a:pt x="1" y="22"/>
                    </a:cubicBezTo>
                    <a:cubicBezTo>
                      <a:pt x="2" y="24"/>
                      <a:pt x="2" y="24"/>
                      <a:pt x="2" y="24"/>
                    </a:cubicBezTo>
                    <a:cubicBezTo>
                      <a:pt x="2" y="26"/>
                      <a:pt x="4" y="26"/>
                      <a:pt x="5" y="26"/>
                    </a:cubicBezTo>
                    <a:cubicBezTo>
                      <a:pt x="7" y="25"/>
                      <a:pt x="7" y="25"/>
                      <a:pt x="7" y="25"/>
                    </a:cubicBezTo>
                    <a:cubicBezTo>
                      <a:pt x="7" y="26"/>
                      <a:pt x="8" y="26"/>
                      <a:pt x="8" y="27"/>
                    </a:cubicBezTo>
                    <a:cubicBezTo>
                      <a:pt x="8" y="29"/>
                      <a:pt x="8" y="29"/>
                      <a:pt x="8" y="29"/>
                    </a:cubicBezTo>
                    <a:cubicBezTo>
                      <a:pt x="7" y="30"/>
                      <a:pt x="8" y="31"/>
                      <a:pt x="9" y="32"/>
                    </a:cubicBezTo>
                    <a:cubicBezTo>
                      <a:pt x="11" y="32"/>
                      <a:pt x="11" y="32"/>
                      <a:pt x="11" y="32"/>
                    </a:cubicBezTo>
                    <a:cubicBezTo>
                      <a:pt x="13" y="33"/>
                      <a:pt x="14" y="32"/>
                      <a:pt x="14" y="31"/>
                    </a:cubicBezTo>
                    <a:cubicBezTo>
                      <a:pt x="15" y="29"/>
                      <a:pt x="15" y="29"/>
                      <a:pt x="15" y="29"/>
                    </a:cubicBezTo>
                    <a:cubicBezTo>
                      <a:pt x="16" y="29"/>
                      <a:pt x="17" y="29"/>
                      <a:pt x="18" y="29"/>
                    </a:cubicBezTo>
                    <a:cubicBezTo>
                      <a:pt x="19" y="31"/>
                      <a:pt x="19" y="31"/>
                      <a:pt x="19" y="31"/>
                    </a:cubicBezTo>
                    <a:cubicBezTo>
                      <a:pt x="19" y="32"/>
                      <a:pt x="21" y="33"/>
                      <a:pt x="22" y="32"/>
                    </a:cubicBezTo>
                    <a:cubicBezTo>
                      <a:pt x="24" y="31"/>
                      <a:pt x="24" y="31"/>
                      <a:pt x="24" y="31"/>
                    </a:cubicBezTo>
                    <a:cubicBezTo>
                      <a:pt x="25" y="31"/>
                      <a:pt x="26" y="29"/>
                      <a:pt x="25" y="28"/>
                    </a:cubicBezTo>
                    <a:cubicBezTo>
                      <a:pt x="24" y="26"/>
                      <a:pt x="24" y="26"/>
                      <a:pt x="24" y="26"/>
                    </a:cubicBezTo>
                    <a:cubicBezTo>
                      <a:pt x="25" y="26"/>
                      <a:pt x="25" y="25"/>
                      <a:pt x="26" y="24"/>
                    </a:cubicBezTo>
                    <a:cubicBezTo>
                      <a:pt x="28" y="25"/>
                      <a:pt x="28" y="25"/>
                      <a:pt x="28" y="25"/>
                    </a:cubicBezTo>
                    <a:cubicBezTo>
                      <a:pt x="29" y="26"/>
                      <a:pt x="31" y="25"/>
                      <a:pt x="31" y="24"/>
                    </a:cubicBezTo>
                    <a:cubicBezTo>
                      <a:pt x="32" y="21"/>
                      <a:pt x="32" y="21"/>
                      <a:pt x="32" y="21"/>
                    </a:cubicBezTo>
                    <a:cubicBezTo>
                      <a:pt x="33" y="20"/>
                      <a:pt x="32" y="19"/>
                      <a:pt x="31" y="18"/>
                    </a:cubicBezTo>
                    <a:close/>
                    <a:moveTo>
                      <a:pt x="19" y="22"/>
                    </a:moveTo>
                    <a:cubicBezTo>
                      <a:pt x="15" y="24"/>
                      <a:pt x="12" y="22"/>
                      <a:pt x="10" y="19"/>
                    </a:cubicBezTo>
                    <a:cubicBezTo>
                      <a:pt x="9" y="16"/>
                      <a:pt x="10" y="12"/>
                      <a:pt x="14" y="11"/>
                    </a:cubicBezTo>
                    <a:cubicBezTo>
                      <a:pt x="17" y="10"/>
                      <a:pt x="20" y="11"/>
                      <a:pt x="22" y="14"/>
                    </a:cubicBezTo>
                    <a:cubicBezTo>
                      <a:pt x="23" y="17"/>
                      <a:pt x="22" y="21"/>
                      <a:pt x="19" y="2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67" name="Freeform 619"/>
              <p:cNvSpPr>
                <a:spLocks noEditPoints="1"/>
              </p:cNvSpPr>
              <p:nvPr/>
            </p:nvSpPr>
            <p:spPr bwMode="auto">
              <a:xfrm>
                <a:off x="4749" y="1730"/>
                <a:ext cx="53" cy="53"/>
              </a:xfrm>
              <a:custGeom>
                <a:gdLst>
                  <a:gd name="T0" fmla="*/ 26 w 27"/>
                  <a:gd name="T1" fmla="*/ 15 h 27"/>
                  <a:gd name="T2" fmla="*/ 24 w 27"/>
                  <a:gd name="T3" fmla="*/ 14 h 27"/>
                  <a:gd name="T4" fmla="*/ 24 w 27"/>
                  <a:gd name="T5" fmla="*/ 12 h 27"/>
                  <a:gd name="T6" fmla="*/ 26 w 27"/>
                  <a:gd name="T7" fmla="*/ 11 h 27"/>
                  <a:gd name="T8" fmla="*/ 27 w 27"/>
                  <a:gd name="T9" fmla="*/ 9 h 27"/>
                  <a:gd name="T10" fmla="*/ 26 w 27"/>
                  <a:gd name="T11" fmla="*/ 7 h 27"/>
                  <a:gd name="T12" fmla="*/ 23 w 27"/>
                  <a:gd name="T13" fmla="*/ 6 h 27"/>
                  <a:gd name="T14" fmla="*/ 21 w 27"/>
                  <a:gd name="T15" fmla="*/ 7 h 27"/>
                  <a:gd name="T16" fmla="*/ 20 w 27"/>
                  <a:gd name="T17" fmla="*/ 5 h 27"/>
                  <a:gd name="T18" fmla="*/ 21 w 27"/>
                  <a:gd name="T19" fmla="*/ 3 h 27"/>
                  <a:gd name="T20" fmla="*/ 20 w 27"/>
                  <a:gd name="T21" fmla="*/ 1 h 27"/>
                  <a:gd name="T22" fmla="*/ 18 w 27"/>
                  <a:gd name="T23" fmla="*/ 0 h 27"/>
                  <a:gd name="T24" fmla="*/ 15 w 27"/>
                  <a:gd name="T25" fmla="*/ 1 h 27"/>
                  <a:gd name="T26" fmla="*/ 14 w 27"/>
                  <a:gd name="T27" fmla="*/ 3 h 27"/>
                  <a:gd name="T28" fmla="*/ 12 w 27"/>
                  <a:gd name="T29" fmla="*/ 3 h 27"/>
                  <a:gd name="T30" fmla="*/ 12 w 27"/>
                  <a:gd name="T31" fmla="*/ 1 h 27"/>
                  <a:gd name="T32" fmla="*/ 9 w 27"/>
                  <a:gd name="T33" fmla="*/ 0 h 27"/>
                  <a:gd name="T34" fmla="*/ 7 w 27"/>
                  <a:gd name="T35" fmla="*/ 1 h 27"/>
                  <a:gd name="T36" fmla="*/ 6 w 27"/>
                  <a:gd name="T37" fmla="*/ 4 h 27"/>
                  <a:gd name="T38" fmla="*/ 7 w 27"/>
                  <a:gd name="T39" fmla="*/ 5 h 27"/>
                  <a:gd name="T40" fmla="*/ 5 w 27"/>
                  <a:gd name="T41" fmla="*/ 7 h 27"/>
                  <a:gd name="T42" fmla="*/ 4 w 27"/>
                  <a:gd name="T43" fmla="*/ 6 h 27"/>
                  <a:gd name="T44" fmla="*/ 1 w 27"/>
                  <a:gd name="T45" fmla="*/ 7 h 27"/>
                  <a:gd name="T46" fmla="*/ 0 w 27"/>
                  <a:gd name="T47" fmla="*/ 9 h 27"/>
                  <a:gd name="T48" fmla="*/ 1 w 27"/>
                  <a:gd name="T49" fmla="*/ 12 h 27"/>
                  <a:gd name="T50" fmla="*/ 3 w 27"/>
                  <a:gd name="T51" fmla="*/ 12 h 27"/>
                  <a:gd name="T52" fmla="*/ 3 w 27"/>
                  <a:gd name="T53" fmla="*/ 15 h 27"/>
                  <a:gd name="T54" fmla="*/ 1 w 27"/>
                  <a:gd name="T55" fmla="*/ 15 h 27"/>
                  <a:gd name="T56" fmla="*/ 0 w 27"/>
                  <a:gd name="T57" fmla="*/ 18 h 27"/>
                  <a:gd name="T58" fmla="*/ 1 w 27"/>
                  <a:gd name="T59" fmla="*/ 20 h 27"/>
                  <a:gd name="T60" fmla="*/ 4 w 27"/>
                  <a:gd name="T61" fmla="*/ 21 h 27"/>
                  <a:gd name="T62" fmla="*/ 5 w 27"/>
                  <a:gd name="T63" fmla="*/ 20 h 27"/>
                  <a:gd name="T64" fmla="*/ 7 w 27"/>
                  <a:gd name="T65" fmla="*/ 22 h 27"/>
                  <a:gd name="T66" fmla="*/ 6 w 27"/>
                  <a:gd name="T67" fmla="*/ 23 h 27"/>
                  <a:gd name="T68" fmla="*/ 7 w 27"/>
                  <a:gd name="T69" fmla="*/ 26 h 27"/>
                  <a:gd name="T70" fmla="*/ 10 w 27"/>
                  <a:gd name="T71" fmla="*/ 27 h 27"/>
                  <a:gd name="T72" fmla="*/ 12 w 27"/>
                  <a:gd name="T73" fmla="*/ 26 h 27"/>
                  <a:gd name="T74" fmla="*/ 13 w 27"/>
                  <a:gd name="T75" fmla="*/ 24 h 27"/>
                  <a:gd name="T76" fmla="*/ 15 w 27"/>
                  <a:gd name="T77" fmla="*/ 24 h 27"/>
                  <a:gd name="T78" fmla="*/ 16 w 27"/>
                  <a:gd name="T79" fmla="*/ 25 h 27"/>
                  <a:gd name="T80" fmla="*/ 18 w 27"/>
                  <a:gd name="T81" fmla="*/ 26 h 27"/>
                  <a:gd name="T82" fmla="*/ 20 w 27"/>
                  <a:gd name="T83" fmla="*/ 26 h 27"/>
                  <a:gd name="T84" fmla="*/ 21 w 27"/>
                  <a:gd name="T85" fmla="*/ 23 h 27"/>
                  <a:gd name="T86" fmla="*/ 20 w 27"/>
                  <a:gd name="T87" fmla="*/ 21 h 27"/>
                  <a:gd name="T88" fmla="*/ 22 w 27"/>
                  <a:gd name="T89" fmla="*/ 20 h 27"/>
                  <a:gd name="T90" fmla="*/ 24 w 27"/>
                  <a:gd name="T91" fmla="*/ 20 h 27"/>
                  <a:gd name="T92" fmla="*/ 26 w 27"/>
                  <a:gd name="T93" fmla="*/ 19 h 27"/>
                  <a:gd name="T94" fmla="*/ 27 w 27"/>
                  <a:gd name="T95" fmla="*/ 17 h 27"/>
                  <a:gd name="T96" fmla="*/ 26 w 27"/>
                  <a:gd name="T97" fmla="*/ 15 h 27"/>
                  <a:gd name="T98" fmla="*/ 15 w 27"/>
                  <a:gd name="T99" fmla="*/ 18 h 27"/>
                  <a:gd name="T100" fmla="*/ 9 w 27"/>
                  <a:gd name="T101" fmla="*/ 15 h 27"/>
                  <a:gd name="T102" fmla="*/ 11 w 27"/>
                  <a:gd name="T103" fmla="*/ 9 h 27"/>
                  <a:gd name="T104" fmla="*/ 18 w 27"/>
                  <a:gd name="T105" fmla="*/ 11 h 27"/>
                  <a:gd name="T106" fmla="*/ 15 w 27"/>
                  <a:gd name="T107" fmla="*/ 18 h 2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7" h="27">
                    <a:moveTo>
                      <a:pt x="26" y="15"/>
                    </a:moveTo>
                    <a:cubicBezTo>
                      <a:pt x="24" y="14"/>
                      <a:pt x="24" y="14"/>
                      <a:pt x="24" y="14"/>
                    </a:cubicBezTo>
                    <a:cubicBezTo>
                      <a:pt x="24" y="13"/>
                      <a:pt x="24" y="13"/>
                      <a:pt x="24" y="12"/>
                    </a:cubicBezTo>
                    <a:cubicBezTo>
                      <a:pt x="26" y="11"/>
                      <a:pt x="26" y="11"/>
                      <a:pt x="26" y="11"/>
                    </a:cubicBezTo>
                    <a:cubicBezTo>
                      <a:pt x="27" y="11"/>
                      <a:pt x="27" y="10"/>
                      <a:pt x="27" y="9"/>
                    </a:cubicBezTo>
                    <a:cubicBezTo>
                      <a:pt x="26" y="7"/>
                      <a:pt x="26" y="7"/>
                      <a:pt x="26" y="7"/>
                    </a:cubicBezTo>
                    <a:cubicBezTo>
                      <a:pt x="25" y="6"/>
                      <a:pt x="24" y="5"/>
                      <a:pt x="23" y="6"/>
                    </a:cubicBezTo>
                    <a:cubicBezTo>
                      <a:pt x="21" y="7"/>
                      <a:pt x="21" y="7"/>
                      <a:pt x="21" y="7"/>
                    </a:cubicBezTo>
                    <a:cubicBezTo>
                      <a:pt x="21" y="6"/>
                      <a:pt x="20" y="6"/>
                      <a:pt x="20" y="5"/>
                    </a:cubicBezTo>
                    <a:cubicBezTo>
                      <a:pt x="21" y="3"/>
                      <a:pt x="21" y="3"/>
                      <a:pt x="21" y="3"/>
                    </a:cubicBezTo>
                    <a:cubicBezTo>
                      <a:pt x="21" y="2"/>
                      <a:pt x="21" y="1"/>
                      <a:pt x="20" y="1"/>
                    </a:cubicBezTo>
                    <a:cubicBezTo>
                      <a:pt x="18" y="0"/>
                      <a:pt x="18" y="0"/>
                      <a:pt x="18" y="0"/>
                    </a:cubicBezTo>
                    <a:cubicBezTo>
                      <a:pt x="17" y="0"/>
                      <a:pt x="15" y="0"/>
                      <a:pt x="15" y="1"/>
                    </a:cubicBezTo>
                    <a:cubicBezTo>
                      <a:pt x="14" y="3"/>
                      <a:pt x="14" y="3"/>
                      <a:pt x="14" y="3"/>
                    </a:cubicBezTo>
                    <a:cubicBezTo>
                      <a:pt x="14" y="3"/>
                      <a:pt x="13" y="3"/>
                      <a:pt x="12" y="3"/>
                    </a:cubicBezTo>
                    <a:cubicBezTo>
                      <a:pt x="12" y="1"/>
                      <a:pt x="12" y="1"/>
                      <a:pt x="12" y="1"/>
                    </a:cubicBezTo>
                    <a:cubicBezTo>
                      <a:pt x="11" y="0"/>
                      <a:pt x="10" y="0"/>
                      <a:pt x="9" y="0"/>
                    </a:cubicBezTo>
                    <a:cubicBezTo>
                      <a:pt x="7" y="1"/>
                      <a:pt x="7" y="1"/>
                      <a:pt x="7" y="1"/>
                    </a:cubicBezTo>
                    <a:cubicBezTo>
                      <a:pt x="6" y="1"/>
                      <a:pt x="6" y="3"/>
                      <a:pt x="6" y="4"/>
                    </a:cubicBezTo>
                    <a:cubicBezTo>
                      <a:pt x="7" y="5"/>
                      <a:pt x="7" y="5"/>
                      <a:pt x="7" y="5"/>
                    </a:cubicBezTo>
                    <a:cubicBezTo>
                      <a:pt x="6" y="6"/>
                      <a:pt x="6" y="6"/>
                      <a:pt x="5" y="7"/>
                    </a:cubicBezTo>
                    <a:cubicBezTo>
                      <a:pt x="4" y="6"/>
                      <a:pt x="4" y="6"/>
                      <a:pt x="4" y="6"/>
                    </a:cubicBezTo>
                    <a:cubicBezTo>
                      <a:pt x="3" y="6"/>
                      <a:pt x="1" y="6"/>
                      <a:pt x="1" y="7"/>
                    </a:cubicBezTo>
                    <a:cubicBezTo>
                      <a:pt x="0" y="9"/>
                      <a:pt x="0" y="9"/>
                      <a:pt x="0" y="9"/>
                    </a:cubicBezTo>
                    <a:cubicBezTo>
                      <a:pt x="0" y="10"/>
                      <a:pt x="0" y="11"/>
                      <a:pt x="1" y="12"/>
                    </a:cubicBezTo>
                    <a:cubicBezTo>
                      <a:pt x="3" y="12"/>
                      <a:pt x="3" y="12"/>
                      <a:pt x="3" y="12"/>
                    </a:cubicBezTo>
                    <a:cubicBezTo>
                      <a:pt x="3" y="13"/>
                      <a:pt x="3" y="14"/>
                      <a:pt x="3" y="15"/>
                    </a:cubicBezTo>
                    <a:cubicBezTo>
                      <a:pt x="1" y="15"/>
                      <a:pt x="1" y="15"/>
                      <a:pt x="1" y="15"/>
                    </a:cubicBezTo>
                    <a:cubicBezTo>
                      <a:pt x="0" y="16"/>
                      <a:pt x="0" y="17"/>
                      <a:pt x="0" y="18"/>
                    </a:cubicBezTo>
                    <a:cubicBezTo>
                      <a:pt x="1" y="20"/>
                      <a:pt x="1" y="20"/>
                      <a:pt x="1" y="20"/>
                    </a:cubicBezTo>
                    <a:cubicBezTo>
                      <a:pt x="2" y="21"/>
                      <a:pt x="3" y="21"/>
                      <a:pt x="4" y="21"/>
                    </a:cubicBezTo>
                    <a:cubicBezTo>
                      <a:pt x="5" y="20"/>
                      <a:pt x="5" y="20"/>
                      <a:pt x="5" y="20"/>
                    </a:cubicBezTo>
                    <a:cubicBezTo>
                      <a:pt x="6" y="21"/>
                      <a:pt x="6" y="21"/>
                      <a:pt x="7" y="22"/>
                    </a:cubicBezTo>
                    <a:cubicBezTo>
                      <a:pt x="6" y="23"/>
                      <a:pt x="6" y="23"/>
                      <a:pt x="6" y="23"/>
                    </a:cubicBezTo>
                    <a:cubicBezTo>
                      <a:pt x="6" y="24"/>
                      <a:pt x="6" y="25"/>
                      <a:pt x="7" y="26"/>
                    </a:cubicBezTo>
                    <a:cubicBezTo>
                      <a:pt x="10" y="27"/>
                      <a:pt x="10" y="27"/>
                      <a:pt x="10" y="27"/>
                    </a:cubicBezTo>
                    <a:cubicBezTo>
                      <a:pt x="11" y="27"/>
                      <a:pt x="12" y="27"/>
                      <a:pt x="12" y="26"/>
                    </a:cubicBezTo>
                    <a:cubicBezTo>
                      <a:pt x="13" y="24"/>
                      <a:pt x="13" y="24"/>
                      <a:pt x="13" y="24"/>
                    </a:cubicBezTo>
                    <a:cubicBezTo>
                      <a:pt x="13" y="24"/>
                      <a:pt x="14" y="24"/>
                      <a:pt x="15" y="24"/>
                    </a:cubicBezTo>
                    <a:cubicBezTo>
                      <a:pt x="16" y="25"/>
                      <a:pt x="16" y="25"/>
                      <a:pt x="16" y="25"/>
                    </a:cubicBezTo>
                    <a:cubicBezTo>
                      <a:pt x="16" y="26"/>
                      <a:pt x="17" y="27"/>
                      <a:pt x="18" y="26"/>
                    </a:cubicBezTo>
                    <a:cubicBezTo>
                      <a:pt x="20" y="26"/>
                      <a:pt x="20" y="26"/>
                      <a:pt x="20" y="26"/>
                    </a:cubicBezTo>
                    <a:cubicBezTo>
                      <a:pt x="21" y="25"/>
                      <a:pt x="22" y="24"/>
                      <a:pt x="21" y="23"/>
                    </a:cubicBezTo>
                    <a:cubicBezTo>
                      <a:pt x="20" y="21"/>
                      <a:pt x="20" y="21"/>
                      <a:pt x="20" y="21"/>
                    </a:cubicBezTo>
                    <a:cubicBezTo>
                      <a:pt x="21" y="21"/>
                      <a:pt x="21" y="20"/>
                      <a:pt x="22" y="20"/>
                    </a:cubicBezTo>
                    <a:cubicBezTo>
                      <a:pt x="24" y="20"/>
                      <a:pt x="24" y="20"/>
                      <a:pt x="24" y="20"/>
                    </a:cubicBezTo>
                    <a:cubicBezTo>
                      <a:pt x="25" y="21"/>
                      <a:pt x="26" y="20"/>
                      <a:pt x="26" y="19"/>
                    </a:cubicBezTo>
                    <a:cubicBezTo>
                      <a:pt x="27" y="17"/>
                      <a:pt x="27" y="17"/>
                      <a:pt x="27" y="17"/>
                    </a:cubicBezTo>
                    <a:cubicBezTo>
                      <a:pt x="27" y="16"/>
                      <a:pt x="27" y="15"/>
                      <a:pt x="26" y="15"/>
                    </a:cubicBezTo>
                    <a:close/>
                    <a:moveTo>
                      <a:pt x="15" y="18"/>
                    </a:moveTo>
                    <a:cubicBezTo>
                      <a:pt x="13" y="19"/>
                      <a:pt x="10" y="18"/>
                      <a:pt x="9" y="15"/>
                    </a:cubicBezTo>
                    <a:cubicBezTo>
                      <a:pt x="7" y="13"/>
                      <a:pt x="9" y="10"/>
                      <a:pt x="11" y="9"/>
                    </a:cubicBezTo>
                    <a:cubicBezTo>
                      <a:pt x="14" y="7"/>
                      <a:pt x="17" y="9"/>
                      <a:pt x="18" y="11"/>
                    </a:cubicBezTo>
                    <a:cubicBezTo>
                      <a:pt x="19" y="14"/>
                      <a:pt x="18" y="17"/>
                      <a:pt x="15" y="18"/>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68" name="Freeform 620"/>
              <p:cNvSpPr>
                <a:spLocks noEditPoints="1"/>
              </p:cNvSpPr>
              <p:nvPr/>
            </p:nvSpPr>
            <p:spPr bwMode="auto">
              <a:xfrm>
                <a:off x="4284" y="1530"/>
                <a:ext cx="53" cy="53"/>
              </a:xfrm>
              <a:custGeom>
                <a:gdLst>
                  <a:gd name="T0" fmla="*/ 26 w 27"/>
                  <a:gd name="T1" fmla="*/ 15 h 27"/>
                  <a:gd name="T2" fmla="*/ 24 w 27"/>
                  <a:gd name="T3" fmla="*/ 14 h 27"/>
                  <a:gd name="T4" fmla="*/ 24 w 27"/>
                  <a:gd name="T5" fmla="*/ 13 h 27"/>
                  <a:gd name="T6" fmla="*/ 26 w 27"/>
                  <a:gd name="T7" fmla="*/ 12 h 27"/>
                  <a:gd name="T8" fmla="*/ 27 w 27"/>
                  <a:gd name="T9" fmla="*/ 9 h 27"/>
                  <a:gd name="T10" fmla="*/ 26 w 27"/>
                  <a:gd name="T11" fmla="*/ 7 h 27"/>
                  <a:gd name="T12" fmla="*/ 23 w 27"/>
                  <a:gd name="T13" fmla="*/ 6 h 27"/>
                  <a:gd name="T14" fmla="*/ 21 w 27"/>
                  <a:gd name="T15" fmla="*/ 7 h 27"/>
                  <a:gd name="T16" fmla="*/ 20 w 27"/>
                  <a:gd name="T17" fmla="*/ 6 h 27"/>
                  <a:gd name="T18" fmla="*/ 21 w 27"/>
                  <a:gd name="T19" fmla="*/ 4 h 27"/>
                  <a:gd name="T20" fmla="*/ 20 w 27"/>
                  <a:gd name="T21" fmla="*/ 1 h 27"/>
                  <a:gd name="T22" fmla="*/ 18 w 27"/>
                  <a:gd name="T23" fmla="*/ 0 h 27"/>
                  <a:gd name="T24" fmla="*/ 15 w 27"/>
                  <a:gd name="T25" fmla="*/ 2 h 27"/>
                  <a:gd name="T26" fmla="*/ 14 w 27"/>
                  <a:gd name="T27" fmla="*/ 3 h 27"/>
                  <a:gd name="T28" fmla="*/ 12 w 27"/>
                  <a:gd name="T29" fmla="*/ 3 h 27"/>
                  <a:gd name="T30" fmla="*/ 11 w 27"/>
                  <a:gd name="T31" fmla="*/ 2 h 27"/>
                  <a:gd name="T32" fmla="*/ 9 w 27"/>
                  <a:gd name="T33" fmla="*/ 1 h 27"/>
                  <a:gd name="T34" fmla="*/ 7 w 27"/>
                  <a:gd name="T35" fmla="*/ 1 h 27"/>
                  <a:gd name="T36" fmla="*/ 6 w 27"/>
                  <a:gd name="T37" fmla="*/ 4 h 27"/>
                  <a:gd name="T38" fmla="*/ 7 w 27"/>
                  <a:gd name="T39" fmla="*/ 6 h 27"/>
                  <a:gd name="T40" fmla="*/ 5 w 27"/>
                  <a:gd name="T41" fmla="*/ 7 h 27"/>
                  <a:gd name="T42" fmla="*/ 3 w 27"/>
                  <a:gd name="T43" fmla="*/ 7 h 27"/>
                  <a:gd name="T44" fmla="*/ 1 w 27"/>
                  <a:gd name="T45" fmla="*/ 8 h 27"/>
                  <a:gd name="T46" fmla="*/ 0 w 27"/>
                  <a:gd name="T47" fmla="*/ 10 h 27"/>
                  <a:gd name="T48" fmla="*/ 1 w 27"/>
                  <a:gd name="T49" fmla="*/ 12 h 27"/>
                  <a:gd name="T50" fmla="*/ 3 w 27"/>
                  <a:gd name="T51" fmla="*/ 13 h 27"/>
                  <a:gd name="T52" fmla="*/ 3 w 27"/>
                  <a:gd name="T53" fmla="*/ 15 h 27"/>
                  <a:gd name="T54" fmla="*/ 1 w 27"/>
                  <a:gd name="T55" fmla="*/ 16 h 27"/>
                  <a:gd name="T56" fmla="*/ 0 w 27"/>
                  <a:gd name="T57" fmla="*/ 18 h 27"/>
                  <a:gd name="T58" fmla="*/ 1 w 27"/>
                  <a:gd name="T59" fmla="*/ 20 h 27"/>
                  <a:gd name="T60" fmla="*/ 4 w 27"/>
                  <a:gd name="T61" fmla="*/ 21 h 27"/>
                  <a:gd name="T62" fmla="*/ 5 w 27"/>
                  <a:gd name="T63" fmla="*/ 21 h 27"/>
                  <a:gd name="T64" fmla="*/ 7 w 27"/>
                  <a:gd name="T65" fmla="*/ 22 h 27"/>
                  <a:gd name="T66" fmla="*/ 6 w 27"/>
                  <a:gd name="T67" fmla="*/ 24 h 27"/>
                  <a:gd name="T68" fmla="*/ 7 w 27"/>
                  <a:gd name="T69" fmla="*/ 26 h 27"/>
                  <a:gd name="T70" fmla="*/ 9 w 27"/>
                  <a:gd name="T71" fmla="*/ 27 h 27"/>
                  <a:gd name="T72" fmla="*/ 12 w 27"/>
                  <a:gd name="T73" fmla="*/ 26 h 27"/>
                  <a:gd name="T74" fmla="*/ 13 w 27"/>
                  <a:gd name="T75" fmla="*/ 24 h 27"/>
                  <a:gd name="T76" fmla="*/ 15 w 27"/>
                  <a:gd name="T77" fmla="*/ 24 h 27"/>
                  <a:gd name="T78" fmla="*/ 15 w 27"/>
                  <a:gd name="T79" fmla="*/ 26 h 27"/>
                  <a:gd name="T80" fmla="*/ 18 w 27"/>
                  <a:gd name="T81" fmla="*/ 27 h 27"/>
                  <a:gd name="T82" fmla="*/ 20 w 27"/>
                  <a:gd name="T83" fmla="*/ 26 h 27"/>
                  <a:gd name="T84" fmla="*/ 21 w 27"/>
                  <a:gd name="T85" fmla="*/ 23 h 27"/>
                  <a:gd name="T86" fmla="*/ 20 w 27"/>
                  <a:gd name="T87" fmla="*/ 22 h 27"/>
                  <a:gd name="T88" fmla="*/ 22 w 27"/>
                  <a:gd name="T89" fmla="*/ 20 h 27"/>
                  <a:gd name="T90" fmla="*/ 23 w 27"/>
                  <a:gd name="T91" fmla="*/ 21 h 27"/>
                  <a:gd name="T92" fmla="*/ 26 w 27"/>
                  <a:gd name="T93" fmla="*/ 20 h 27"/>
                  <a:gd name="T94" fmla="*/ 27 w 27"/>
                  <a:gd name="T95" fmla="*/ 18 h 27"/>
                  <a:gd name="T96" fmla="*/ 26 w 27"/>
                  <a:gd name="T97" fmla="*/ 15 h 27"/>
                  <a:gd name="T98" fmla="*/ 15 w 27"/>
                  <a:gd name="T99" fmla="*/ 19 h 27"/>
                  <a:gd name="T100" fmla="*/ 8 w 27"/>
                  <a:gd name="T101" fmla="*/ 16 h 27"/>
                  <a:gd name="T102" fmla="*/ 11 w 27"/>
                  <a:gd name="T103" fmla="*/ 9 h 27"/>
                  <a:gd name="T104" fmla="*/ 18 w 27"/>
                  <a:gd name="T105" fmla="*/ 12 h 27"/>
                  <a:gd name="T106" fmla="*/ 15 w 27"/>
                  <a:gd name="T107" fmla="*/ 19 h 2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7" h="27">
                    <a:moveTo>
                      <a:pt x="26" y="15"/>
                    </a:moveTo>
                    <a:cubicBezTo>
                      <a:pt x="24" y="14"/>
                      <a:pt x="24" y="14"/>
                      <a:pt x="24" y="14"/>
                    </a:cubicBezTo>
                    <a:cubicBezTo>
                      <a:pt x="24" y="14"/>
                      <a:pt x="24" y="13"/>
                      <a:pt x="24" y="13"/>
                    </a:cubicBezTo>
                    <a:cubicBezTo>
                      <a:pt x="26" y="12"/>
                      <a:pt x="26" y="12"/>
                      <a:pt x="26" y="12"/>
                    </a:cubicBezTo>
                    <a:cubicBezTo>
                      <a:pt x="27" y="11"/>
                      <a:pt x="27" y="10"/>
                      <a:pt x="27" y="9"/>
                    </a:cubicBezTo>
                    <a:cubicBezTo>
                      <a:pt x="26" y="7"/>
                      <a:pt x="26" y="7"/>
                      <a:pt x="26" y="7"/>
                    </a:cubicBezTo>
                    <a:cubicBezTo>
                      <a:pt x="25" y="6"/>
                      <a:pt x="24" y="6"/>
                      <a:pt x="23" y="6"/>
                    </a:cubicBezTo>
                    <a:cubicBezTo>
                      <a:pt x="21" y="7"/>
                      <a:pt x="21" y="7"/>
                      <a:pt x="21" y="7"/>
                    </a:cubicBezTo>
                    <a:cubicBezTo>
                      <a:pt x="21" y="6"/>
                      <a:pt x="20" y="6"/>
                      <a:pt x="20" y="6"/>
                    </a:cubicBezTo>
                    <a:cubicBezTo>
                      <a:pt x="21" y="4"/>
                      <a:pt x="21" y="4"/>
                      <a:pt x="21" y="4"/>
                    </a:cubicBezTo>
                    <a:cubicBezTo>
                      <a:pt x="21" y="3"/>
                      <a:pt x="21" y="2"/>
                      <a:pt x="20" y="1"/>
                    </a:cubicBezTo>
                    <a:cubicBezTo>
                      <a:pt x="18" y="0"/>
                      <a:pt x="18" y="0"/>
                      <a:pt x="18" y="0"/>
                    </a:cubicBezTo>
                    <a:cubicBezTo>
                      <a:pt x="17" y="0"/>
                      <a:pt x="15" y="1"/>
                      <a:pt x="15" y="2"/>
                    </a:cubicBezTo>
                    <a:cubicBezTo>
                      <a:pt x="14" y="3"/>
                      <a:pt x="14" y="3"/>
                      <a:pt x="14" y="3"/>
                    </a:cubicBezTo>
                    <a:cubicBezTo>
                      <a:pt x="14" y="3"/>
                      <a:pt x="13" y="3"/>
                      <a:pt x="12" y="3"/>
                    </a:cubicBezTo>
                    <a:cubicBezTo>
                      <a:pt x="11" y="2"/>
                      <a:pt x="11" y="2"/>
                      <a:pt x="11" y="2"/>
                    </a:cubicBezTo>
                    <a:cubicBezTo>
                      <a:pt x="11" y="1"/>
                      <a:pt x="10" y="0"/>
                      <a:pt x="9" y="1"/>
                    </a:cubicBezTo>
                    <a:cubicBezTo>
                      <a:pt x="7" y="1"/>
                      <a:pt x="7" y="1"/>
                      <a:pt x="7" y="1"/>
                    </a:cubicBezTo>
                    <a:cubicBezTo>
                      <a:pt x="6" y="2"/>
                      <a:pt x="5" y="3"/>
                      <a:pt x="6" y="4"/>
                    </a:cubicBezTo>
                    <a:cubicBezTo>
                      <a:pt x="7" y="6"/>
                      <a:pt x="7" y="6"/>
                      <a:pt x="7" y="6"/>
                    </a:cubicBezTo>
                    <a:cubicBezTo>
                      <a:pt x="6" y="6"/>
                      <a:pt x="6" y="7"/>
                      <a:pt x="5" y="7"/>
                    </a:cubicBezTo>
                    <a:cubicBezTo>
                      <a:pt x="3" y="7"/>
                      <a:pt x="3" y="7"/>
                      <a:pt x="3" y="7"/>
                    </a:cubicBezTo>
                    <a:cubicBezTo>
                      <a:pt x="2" y="6"/>
                      <a:pt x="1" y="7"/>
                      <a:pt x="1" y="8"/>
                    </a:cubicBezTo>
                    <a:cubicBezTo>
                      <a:pt x="0" y="10"/>
                      <a:pt x="0" y="10"/>
                      <a:pt x="0" y="10"/>
                    </a:cubicBezTo>
                    <a:cubicBezTo>
                      <a:pt x="0" y="11"/>
                      <a:pt x="0" y="12"/>
                      <a:pt x="1" y="12"/>
                    </a:cubicBezTo>
                    <a:cubicBezTo>
                      <a:pt x="3" y="13"/>
                      <a:pt x="3" y="13"/>
                      <a:pt x="3" y="13"/>
                    </a:cubicBezTo>
                    <a:cubicBezTo>
                      <a:pt x="3" y="14"/>
                      <a:pt x="3" y="14"/>
                      <a:pt x="3" y="15"/>
                    </a:cubicBezTo>
                    <a:cubicBezTo>
                      <a:pt x="1" y="16"/>
                      <a:pt x="1" y="16"/>
                      <a:pt x="1" y="16"/>
                    </a:cubicBezTo>
                    <a:cubicBezTo>
                      <a:pt x="0" y="16"/>
                      <a:pt x="0" y="17"/>
                      <a:pt x="0" y="18"/>
                    </a:cubicBezTo>
                    <a:cubicBezTo>
                      <a:pt x="1" y="20"/>
                      <a:pt x="1" y="20"/>
                      <a:pt x="1" y="20"/>
                    </a:cubicBezTo>
                    <a:cubicBezTo>
                      <a:pt x="2" y="21"/>
                      <a:pt x="3" y="22"/>
                      <a:pt x="4" y="21"/>
                    </a:cubicBezTo>
                    <a:cubicBezTo>
                      <a:pt x="5" y="21"/>
                      <a:pt x="5" y="21"/>
                      <a:pt x="5" y="21"/>
                    </a:cubicBezTo>
                    <a:cubicBezTo>
                      <a:pt x="6" y="21"/>
                      <a:pt x="6" y="22"/>
                      <a:pt x="7" y="22"/>
                    </a:cubicBezTo>
                    <a:cubicBezTo>
                      <a:pt x="6" y="24"/>
                      <a:pt x="6" y="24"/>
                      <a:pt x="6" y="24"/>
                    </a:cubicBezTo>
                    <a:cubicBezTo>
                      <a:pt x="6" y="25"/>
                      <a:pt x="6" y="26"/>
                      <a:pt x="7" y="26"/>
                    </a:cubicBezTo>
                    <a:cubicBezTo>
                      <a:pt x="9" y="27"/>
                      <a:pt x="9" y="27"/>
                      <a:pt x="9" y="27"/>
                    </a:cubicBezTo>
                    <a:cubicBezTo>
                      <a:pt x="10" y="27"/>
                      <a:pt x="12" y="27"/>
                      <a:pt x="12" y="26"/>
                    </a:cubicBezTo>
                    <a:cubicBezTo>
                      <a:pt x="13" y="24"/>
                      <a:pt x="13" y="24"/>
                      <a:pt x="13" y="24"/>
                    </a:cubicBezTo>
                    <a:cubicBezTo>
                      <a:pt x="13" y="24"/>
                      <a:pt x="14" y="24"/>
                      <a:pt x="15" y="24"/>
                    </a:cubicBezTo>
                    <a:cubicBezTo>
                      <a:pt x="15" y="26"/>
                      <a:pt x="15" y="26"/>
                      <a:pt x="15" y="26"/>
                    </a:cubicBezTo>
                    <a:cubicBezTo>
                      <a:pt x="16" y="27"/>
                      <a:pt x="17" y="27"/>
                      <a:pt x="18" y="27"/>
                    </a:cubicBezTo>
                    <a:cubicBezTo>
                      <a:pt x="20" y="26"/>
                      <a:pt x="20" y="26"/>
                      <a:pt x="20" y="26"/>
                    </a:cubicBezTo>
                    <a:cubicBezTo>
                      <a:pt x="21" y="26"/>
                      <a:pt x="21" y="24"/>
                      <a:pt x="21" y="23"/>
                    </a:cubicBezTo>
                    <a:cubicBezTo>
                      <a:pt x="20" y="22"/>
                      <a:pt x="20" y="22"/>
                      <a:pt x="20" y="22"/>
                    </a:cubicBezTo>
                    <a:cubicBezTo>
                      <a:pt x="21" y="21"/>
                      <a:pt x="21" y="21"/>
                      <a:pt x="22" y="20"/>
                    </a:cubicBezTo>
                    <a:cubicBezTo>
                      <a:pt x="23" y="21"/>
                      <a:pt x="23" y="21"/>
                      <a:pt x="23" y="21"/>
                    </a:cubicBezTo>
                    <a:cubicBezTo>
                      <a:pt x="24" y="21"/>
                      <a:pt x="26" y="21"/>
                      <a:pt x="26" y="20"/>
                    </a:cubicBezTo>
                    <a:cubicBezTo>
                      <a:pt x="27" y="18"/>
                      <a:pt x="27" y="18"/>
                      <a:pt x="27" y="18"/>
                    </a:cubicBezTo>
                    <a:cubicBezTo>
                      <a:pt x="27" y="17"/>
                      <a:pt x="27" y="16"/>
                      <a:pt x="26" y="15"/>
                    </a:cubicBezTo>
                    <a:close/>
                    <a:moveTo>
                      <a:pt x="15" y="19"/>
                    </a:moveTo>
                    <a:cubicBezTo>
                      <a:pt x="13" y="20"/>
                      <a:pt x="10" y="19"/>
                      <a:pt x="8" y="16"/>
                    </a:cubicBezTo>
                    <a:cubicBezTo>
                      <a:pt x="7" y="13"/>
                      <a:pt x="9" y="10"/>
                      <a:pt x="11" y="9"/>
                    </a:cubicBezTo>
                    <a:cubicBezTo>
                      <a:pt x="14" y="8"/>
                      <a:pt x="17" y="9"/>
                      <a:pt x="18" y="12"/>
                    </a:cubicBezTo>
                    <a:cubicBezTo>
                      <a:pt x="19" y="14"/>
                      <a:pt x="18" y="17"/>
                      <a:pt x="15" y="19"/>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69" name="Freeform 621"/>
              <p:cNvSpPr>
                <a:spLocks noEditPoints="1"/>
              </p:cNvSpPr>
              <p:nvPr/>
            </p:nvSpPr>
            <p:spPr bwMode="auto">
              <a:xfrm>
                <a:off x="4217" y="1372"/>
                <a:ext cx="65" cy="65"/>
              </a:xfrm>
              <a:custGeom>
                <a:gdLst>
                  <a:gd name="T0" fmla="*/ 31 w 33"/>
                  <a:gd name="T1" fmla="*/ 18 h 33"/>
                  <a:gd name="T2" fmla="*/ 29 w 33"/>
                  <a:gd name="T3" fmla="*/ 17 h 33"/>
                  <a:gd name="T4" fmla="*/ 29 w 33"/>
                  <a:gd name="T5" fmla="*/ 15 h 33"/>
                  <a:gd name="T6" fmla="*/ 31 w 33"/>
                  <a:gd name="T7" fmla="*/ 14 h 33"/>
                  <a:gd name="T8" fmla="*/ 32 w 33"/>
                  <a:gd name="T9" fmla="*/ 11 h 33"/>
                  <a:gd name="T10" fmla="*/ 31 w 33"/>
                  <a:gd name="T11" fmla="*/ 9 h 33"/>
                  <a:gd name="T12" fmla="*/ 28 w 33"/>
                  <a:gd name="T13" fmla="*/ 7 h 33"/>
                  <a:gd name="T14" fmla="*/ 26 w 33"/>
                  <a:gd name="T15" fmla="*/ 8 h 33"/>
                  <a:gd name="T16" fmla="*/ 24 w 33"/>
                  <a:gd name="T17" fmla="*/ 7 h 33"/>
                  <a:gd name="T18" fmla="*/ 25 w 33"/>
                  <a:gd name="T19" fmla="*/ 5 h 33"/>
                  <a:gd name="T20" fmla="*/ 24 w 33"/>
                  <a:gd name="T21" fmla="*/ 2 h 33"/>
                  <a:gd name="T22" fmla="*/ 21 w 33"/>
                  <a:gd name="T23" fmla="*/ 1 h 33"/>
                  <a:gd name="T24" fmla="*/ 18 w 33"/>
                  <a:gd name="T25" fmla="*/ 2 h 33"/>
                  <a:gd name="T26" fmla="*/ 18 w 33"/>
                  <a:gd name="T27" fmla="*/ 4 h 33"/>
                  <a:gd name="T28" fmla="*/ 15 w 33"/>
                  <a:gd name="T29" fmla="*/ 4 h 33"/>
                  <a:gd name="T30" fmla="*/ 14 w 33"/>
                  <a:gd name="T31" fmla="*/ 2 h 33"/>
                  <a:gd name="T32" fmla="*/ 11 w 33"/>
                  <a:gd name="T33" fmla="*/ 1 h 33"/>
                  <a:gd name="T34" fmla="*/ 9 w 33"/>
                  <a:gd name="T35" fmla="*/ 2 h 33"/>
                  <a:gd name="T36" fmla="*/ 8 w 33"/>
                  <a:gd name="T37" fmla="*/ 5 h 33"/>
                  <a:gd name="T38" fmla="*/ 9 w 33"/>
                  <a:gd name="T39" fmla="*/ 7 h 33"/>
                  <a:gd name="T40" fmla="*/ 7 w 33"/>
                  <a:gd name="T41" fmla="*/ 9 h 33"/>
                  <a:gd name="T42" fmla="*/ 5 w 33"/>
                  <a:gd name="T43" fmla="*/ 8 h 33"/>
                  <a:gd name="T44" fmla="*/ 2 w 33"/>
                  <a:gd name="T45" fmla="*/ 9 h 33"/>
                  <a:gd name="T46" fmla="*/ 1 w 33"/>
                  <a:gd name="T47" fmla="*/ 12 h 33"/>
                  <a:gd name="T48" fmla="*/ 2 w 33"/>
                  <a:gd name="T49" fmla="*/ 15 h 33"/>
                  <a:gd name="T50" fmla="*/ 4 w 33"/>
                  <a:gd name="T51" fmla="*/ 15 h 33"/>
                  <a:gd name="T52" fmla="*/ 4 w 33"/>
                  <a:gd name="T53" fmla="*/ 18 h 33"/>
                  <a:gd name="T54" fmla="*/ 2 w 33"/>
                  <a:gd name="T55" fmla="*/ 19 h 33"/>
                  <a:gd name="T56" fmla="*/ 1 w 33"/>
                  <a:gd name="T57" fmla="*/ 22 h 33"/>
                  <a:gd name="T58" fmla="*/ 2 w 33"/>
                  <a:gd name="T59" fmla="*/ 24 h 33"/>
                  <a:gd name="T60" fmla="*/ 5 w 33"/>
                  <a:gd name="T61" fmla="*/ 25 h 33"/>
                  <a:gd name="T62" fmla="*/ 7 w 33"/>
                  <a:gd name="T63" fmla="*/ 25 h 33"/>
                  <a:gd name="T64" fmla="*/ 9 w 33"/>
                  <a:gd name="T65" fmla="*/ 27 h 33"/>
                  <a:gd name="T66" fmla="*/ 8 w 33"/>
                  <a:gd name="T67" fmla="*/ 28 h 33"/>
                  <a:gd name="T68" fmla="*/ 9 w 33"/>
                  <a:gd name="T69" fmla="*/ 31 h 33"/>
                  <a:gd name="T70" fmla="*/ 12 w 33"/>
                  <a:gd name="T71" fmla="*/ 32 h 33"/>
                  <a:gd name="T72" fmla="*/ 15 w 33"/>
                  <a:gd name="T73" fmla="*/ 31 h 33"/>
                  <a:gd name="T74" fmla="*/ 16 w 33"/>
                  <a:gd name="T75" fmla="*/ 29 h 33"/>
                  <a:gd name="T76" fmla="*/ 18 w 33"/>
                  <a:gd name="T77" fmla="*/ 29 h 33"/>
                  <a:gd name="T78" fmla="*/ 19 w 33"/>
                  <a:gd name="T79" fmla="*/ 31 h 33"/>
                  <a:gd name="T80" fmla="*/ 22 w 33"/>
                  <a:gd name="T81" fmla="*/ 32 h 33"/>
                  <a:gd name="T82" fmla="*/ 24 w 33"/>
                  <a:gd name="T83" fmla="*/ 31 h 33"/>
                  <a:gd name="T84" fmla="*/ 26 w 33"/>
                  <a:gd name="T85" fmla="*/ 28 h 33"/>
                  <a:gd name="T86" fmla="*/ 25 w 33"/>
                  <a:gd name="T87" fmla="*/ 26 h 33"/>
                  <a:gd name="T88" fmla="*/ 26 w 33"/>
                  <a:gd name="T89" fmla="*/ 24 h 33"/>
                  <a:gd name="T90" fmla="*/ 29 w 33"/>
                  <a:gd name="T91" fmla="*/ 25 h 33"/>
                  <a:gd name="T92" fmla="*/ 32 w 33"/>
                  <a:gd name="T93" fmla="*/ 24 h 33"/>
                  <a:gd name="T94" fmla="*/ 33 w 33"/>
                  <a:gd name="T95" fmla="*/ 21 h 33"/>
                  <a:gd name="T96" fmla="*/ 31 w 33"/>
                  <a:gd name="T97" fmla="*/ 18 h 33"/>
                  <a:gd name="T98" fmla="*/ 19 w 33"/>
                  <a:gd name="T99" fmla="*/ 22 h 33"/>
                  <a:gd name="T100" fmla="*/ 11 w 33"/>
                  <a:gd name="T101" fmla="*/ 19 h 33"/>
                  <a:gd name="T102" fmla="*/ 14 w 33"/>
                  <a:gd name="T103" fmla="*/ 11 h 33"/>
                  <a:gd name="T104" fmla="*/ 22 w 33"/>
                  <a:gd name="T105" fmla="*/ 14 h 33"/>
                  <a:gd name="T106" fmla="*/ 19 w 33"/>
                  <a:gd name="T107" fmla="*/ 22 h 3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3" h="33">
                    <a:moveTo>
                      <a:pt x="31" y="18"/>
                    </a:moveTo>
                    <a:cubicBezTo>
                      <a:pt x="29" y="17"/>
                      <a:pt x="29" y="17"/>
                      <a:pt x="29" y="17"/>
                    </a:cubicBezTo>
                    <a:cubicBezTo>
                      <a:pt x="29" y="17"/>
                      <a:pt x="29" y="16"/>
                      <a:pt x="29" y="15"/>
                    </a:cubicBezTo>
                    <a:cubicBezTo>
                      <a:pt x="31" y="14"/>
                      <a:pt x="31" y="14"/>
                      <a:pt x="31" y="14"/>
                    </a:cubicBezTo>
                    <a:cubicBezTo>
                      <a:pt x="32" y="14"/>
                      <a:pt x="33" y="12"/>
                      <a:pt x="32" y="11"/>
                    </a:cubicBezTo>
                    <a:cubicBezTo>
                      <a:pt x="31" y="9"/>
                      <a:pt x="31" y="9"/>
                      <a:pt x="31" y="9"/>
                    </a:cubicBezTo>
                    <a:cubicBezTo>
                      <a:pt x="31" y="7"/>
                      <a:pt x="29" y="7"/>
                      <a:pt x="28" y="7"/>
                    </a:cubicBezTo>
                    <a:cubicBezTo>
                      <a:pt x="26" y="8"/>
                      <a:pt x="26" y="8"/>
                      <a:pt x="26" y="8"/>
                    </a:cubicBezTo>
                    <a:cubicBezTo>
                      <a:pt x="25" y="8"/>
                      <a:pt x="25" y="7"/>
                      <a:pt x="24" y="7"/>
                    </a:cubicBezTo>
                    <a:cubicBezTo>
                      <a:pt x="25" y="5"/>
                      <a:pt x="25" y="5"/>
                      <a:pt x="25" y="5"/>
                    </a:cubicBezTo>
                    <a:cubicBezTo>
                      <a:pt x="26" y="3"/>
                      <a:pt x="25" y="2"/>
                      <a:pt x="24" y="2"/>
                    </a:cubicBezTo>
                    <a:cubicBezTo>
                      <a:pt x="21" y="1"/>
                      <a:pt x="21" y="1"/>
                      <a:pt x="21" y="1"/>
                    </a:cubicBezTo>
                    <a:cubicBezTo>
                      <a:pt x="20" y="0"/>
                      <a:pt x="19" y="1"/>
                      <a:pt x="18" y="2"/>
                    </a:cubicBezTo>
                    <a:cubicBezTo>
                      <a:pt x="18" y="4"/>
                      <a:pt x="18" y="4"/>
                      <a:pt x="18" y="4"/>
                    </a:cubicBezTo>
                    <a:cubicBezTo>
                      <a:pt x="17" y="4"/>
                      <a:pt x="16" y="4"/>
                      <a:pt x="15" y="4"/>
                    </a:cubicBezTo>
                    <a:cubicBezTo>
                      <a:pt x="14" y="2"/>
                      <a:pt x="14" y="2"/>
                      <a:pt x="14" y="2"/>
                    </a:cubicBezTo>
                    <a:cubicBezTo>
                      <a:pt x="14" y="1"/>
                      <a:pt x="12" y="0"/>
                      <a:pt x="11" y="1"/>
                    </a:cubicBezTo>
                    <a:cubicBezTo>
                      <a:pt x="9" y="2"/>
                      <a:pt x="9" y="2"/>
                      <a:pt x="9" y="2"/>
                    </a:cubicBezTo>
                    <a:cubicBezTo>
                      <a:pt x="8" y="2"/>
                      <a:pt x="7" y="4"/>
                      <a:pt x="8" y="5"/>
                    </a:cubicBezTo>
                    <a:cubicBezTo>
                      <a:pt x="9" y="7"/>
                      <a:pt x="9" y="7"/>
                      <a:pt x="9" y="7"/>
                    </a:cubicBezTo>
                    <a:cubicBezTo>
                      <a:pt x="8" y="7"/>
                      <a:pt x="7" y="8"/>
                      <a:pt x="7" y="9"/>
                    </a:cubicBezTo>
                    <a:cubicBezTo>
                      <a:pt x="5" y="8"/>
                      <a:pt x="5" y="8"/>
                      <a:pt x="5" y="8"/>
                    </a:cubicBezTo>
                    <a:cubicBezTo>
                      <a:pt x="4" y="7"/>
                      <a:pt x="2" y="8"/>
                      <a:pt x="2" y="9"/>
                    </a:cubicBezTo>
                    <a:cubicBezTo>
                      <a:pt x="1" y="12"/>
                      <a:pt x="1" y="12"/>
                      <a:pt x="1" y="12"/>
                    </a:cubicBezTo>
                    <a:cubicBezTo>
                      <a:pt x="0" y="13"/>
                      <a:pt x="1" y="14"/>
                      <a:pt x="2" y="15"/>
                    </a:cubicBezTo>
                    <a:cubicBezTo>
                      <a:pt x="4" y="15"/>
                      <a:pt x="4" y="15"/>
                      <a:pt x="4" y="15"/>
                    </a:cubicBezTo>
                    <a:cubicBezTo>
                      <a:pt x="4" y="16"/>
                      <a:pt x="4" y="17"/>
                      <a:pt x="4" y="18"/>
                    </a:cubicBezTo>
                    <a:cubicBezTo>
                      <a:pt x="2" y="19"/>
                      <a:pt x="2" y="19"/>
                      <a:pt x="2" y="19"/>
                    </a:cubicBezTo>
                    <a:cubicBezTo>
                      <a:pt x="1" y="19"/>
                      <a:pt x="1" y="21"/>
                      <a:pt x="1" y="22"/>
                    </a:cubicBezTo>
                    <a:cubicBezTo>
                      <a:pt x="2" y="24"/>
                      <a:pt x="2" y="24"/>
                      <a:pt x="2" y="24"/>
                    </a:cubicBezTo>
                    <a:cubicBezTo>
                      <a:pt x="3" y="25"/>
                      <a:pt x="4" y="26"/>
                      <a:pt x="5" y="25"/>
                    </a:cubicBezTo>
                    <a:cubicBezTo>
                      <a:pt x="7" y="25"/>
                      <a:pt x="7" y="25"/>
                      <a:pt x="7" y="25"/>
                    </a:cubicBezTo>
                    <a:cubicBezTo>
                      <a:pt x="7" y="25"/>
                      <a:pt x="8" y="26"/>
                      <a:pt x="9" y="27"/>
                    </a:cubicBezTo>
                    <a:cubicBezTo>
                      <a:pt x="8" y="28"/>
                      <a:pt x="8" y="28"/>
                      <a:pt x="8" y="28"/>
                    </a:cubicBezTo>
                    <a:cubicBezTo>
                      <a:pt x="8" y="30"/>
                      <a:pt x="8" y="31"/>
                      <a:pt x="9" y="31"/>
                    </a:cubicBezTo>
                    <a:cubicBezTo>
                      <a:pt x="12" y="32"/>
                      <a:pt x="12" y="32"/>
                      <a:pt x="12" y="32"/>
                    </a:cubicBezTo>
                    <a:cubicBezTo>
                      <a:pt x="13" y="33"/>
                      <a:pt x="14" y="32"/>
                      <a:pt x="15" y="31"/>
                    </a:cubicBezTo>
                    <a:cubicBezTo>
                      <a:pt x="16" y="29"/>
                      <a:pt x="16" y="29"/>
                      <a:pt x="16" y="29"/>
                    </a:cubicBezTo>
                    <a:cubicBezTo>
                      <a:pt x="16" y="29"/>
                      <a:pt x="17" y="29"/>
                      <a:pt x="18" y="29"/>
                    </a:cubicBezTo>
                    <a:cubicBezTo>
                      <a:pt x="19" y="31"/>
                      <a:pt x="19" y="31"/>
                      <a:pt x="19" y="31"/>
                    </a:cubicBezTo>
                    <a:cubicBezTo>
                      <a:pt x="20" y="32"/>
                      <a:pt x="21" y="33"/>
                      <a:pt x="22" y="32"/>
                    </a:cubicBezTo>
                    <a:cubicBezTo>
                      <a:pt x="24" y="31"/>
                      <a:pt x="24" y="31"/>
                      <a:pt x="24" y="31"/>
                    </a:cubicBezTo>
                    <a:cubicBezTo>
                      <a:pt x="26" y="31"/>
                      <a:pt x="26" y="29"/>
                      <a:pt x="26" y="28"/>
                    </a:cubicBezTo>
                    <a:cubicBezTo>
                      <a:pt x="25" y="26"/>
                      <a:pt x="25" y="26"/>
                      <a:pt x="25" y="26"/>
                    </a:cubicBezTo>
                    <a:cubicBezTo>
                      <a:pt x="25" y="25"/>
                      <a:pt x="26" y="25"/>
                      <a:pt x="26" y="24"/>
                    </a:cubicBezTo>
                    <a:cubicBezTo>
                      <a:pt x="29" y="25"/>
                      <a:pt x="29" y="25"/>
                      <a:pt x="29" y="25"/>
                    </a:cubicBezTo>
                    <a:cubicBezTo>
                      <a:pt x="30" y="25"/>
                      <a:pt x="31" y="25"/>
                      <a:pt x="32" y="24"/>
                    </a:cubicBezTo>
                    <a:cubicBezTo>
                      <a:pt x="33" y="21"/>
                      <a:pt x="33" y="21"/>
                      <a:pt x="33" y="21"/>
                    </a:cubicBezTo>
                    <a:cubicBezTo>
                      <a:pt x="33" y="20"/>
                      <a:pt x="32" y="19"/>
                      <a:pt x="31" y="18"/>
                    </a:cubicBezTo>
                    <a:close/>
                    <a:moveTo>
                      <a:pt x="19" y="22"/>
                    </a:moveTo>
                    <a:cubicBezTo>
                      <a:pt x="16" y="24"/>
                      <a:pt x="12" y="22"/>
                      <a:pt x="11" y="19"/>
                    </a:cubicBezTo>
                    <a:cubicBezTo>
                      <a:pt x="9" y="16"/>
                      <a:pt x="11" y="12"/>
                      <a:pt x="14" y="11"/>
                    </a:cubicBezTo>
                    <a:cubicBezTo>
                      <a:pt x="17" y="9"/>
                      <a:pt x="21" y="11"/>
                      <a:pt x="22" y="14"/>
                    </a:cubicBezTo>
                    <a:cubicBezTo>
                      <a:pt x="24" y="17"/>
                      <a:pt x="22" y="21"/>
                      <a:pt x="19" y="2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70" name="Freeform 622"/>
              <p:cNvSpPr>
                <a:spLocks noEditPoints="1"/>
              </p:cNvSpPr>
              <p:nvPr/>
            </p:nvSpPr>
            <p:spPr bwMode="auto">
              <a:xfrm>
                <a:off x="4254" y="824"/>
                <a:ext cx="53" cy="53"/>
              </a:xfrm>
              <a:custGeom>
                <a:gdLst>
                  <a:gd name="T0" fmla="*/ 26 w 27"/>
                  <a:gd name="T1" fmla="*/ 15 h 27"/>
                  <a:gd name="T2" fmla="*/ 24 w 27"/>
                  <a:gd name="T3" fmla="*/ 14 h 27"/>
                  <a:gd name="T4" fmla="*/ 24 w 27"/>
                  <a:gd name="T5" fmla="*/ 13 h 27"/>
                  <a:gd name="T6" fmla="*/ 26 w 27"/>
                  <a:gd name="T7" fmla="*/ 12 h 27"/>
                  <a:gd name="T8" fmla="*/ 27 w 27"/>
                  <a:gd name="T9" fmla="*/ 9 h 27"/>
                  <a:gd name="T10" fmla="*/ 26 w 27"/>
                  <a:gd name="T11" fmla="*/ 7 h 27"/>
                  <a:gd name="T12" fmla="*/ 23 w 27"/>
                  <a:gd name="T13" fmla="*/ 6 h 27"/>
                  <a:gd name="T14" fmla="*/ 21 w 27"/>
                  <a:gd name="T15" fmla="*/ 7 h 27"/>
                  <a:gd name="T16" fmla="*/ 20 w 27"/>
                  <a:gd name="T17" fmla="*/ 6 h 27"/>
                  <a:gd name="T18" fmla="*/ 21 w 27"/>
                  <a:gd name="T19" fmla="*/ 4 h 27"/>
                  <a:gd name="T20" fmla="*/ 20 w 27"/>
                  <a:gd name="T21" fmla="*/ 1 h 27"/>
                  <a:gd name="T22" fmla="*/ 18 w 27"/>
                  <a:gd name="T23" fmla="*/ 0 h 27"/>
                  <a:gd name="T24" fmla="*/ 15 w 27"/>
                  <a:gd name="T25" fmla="*/ 1 h 27"/>
                  <a:gd name="T26" fmla="*/ 15 w 27"/>
                  <a:gd name="T27" fmla="*/ 3 h 27"/>
                  <a:gd name="T28" fmla="*/ 12 w 27"/>
                  <a:gd name="T29" fmla="*/ 3 h 27"/>
                  <a:gd name="T30" fmla="*/ 12 w 27"/>
                  <a:gd name="T31" fmla="*/ 2 h 27"/>
                  <a:gd name="T32" fmla="*/ 9 w 27"/>
                  <a:gd name="T33" fmla="*/ 1 h 27"/>
                  <a:gd name="T34" fmla="*/ 7 w 27"/>
                  <a:gd name="T35" fmla="*/ 1 h 27"/>
                  <a:gd name="T36" fmla="*/ 6 w 27"/>
                  <a:gd name="T37" fmla="*/ 4 h 27"/>
                  <a:gd name="T38" fmla="*/ 7 w 27"/>
                  <a:gd name="T39" fmla="*/ 6 h 27"/>
                  <a:gd name="T40" fmla="*/ 5 w 27"/>
                  <a:gd name="T41" fmla="*/ 7 h 27"/>
                  <a:gd name="T42" fmla="*/ 4 w 27"/>
                  <a:gd name="T43" fmla="*/ 6 h 27"/>
                  <a:gd name="T44" fmla="*/ 1 w 27"/>
                  <a:gd name="T45" fmla="*/ 8 h 27"/>
                  <a:gd name="T46" fmla="*/ 0 w 27"/>
                  <a:gd name="T47" fmla="*/ 10 h 27"/>
                  <a:gd name="T48" fmla="*/ 2 w 27"/>
                  <a:gd name="T49" fmla="*/ 12 h 27"/>
                  <a:gd name="T50" fmla="*/ 3 w 27"/>
                  <a:gd name="T51" fmla="*/ 13 h 27"/>
                  <a:gd name="T52" fmla="*/ 3 w 27"/>
                  <a:gd name="T53" fmla="*/ 15 h 27"/>
                  <a:gd name="T54" fmla="*/ 2 w 27"/>
                  <a:gd name="T55" fmla="*/ 16 h 27"/>
                  <a:gd name="T56" fmla="*/ 1 w 27"/>
                  <a:gd name="T57" fmla="*/ 18 h 27"/>
                  <a:gd name="T58" fmla="*/ 1 w 27"/>
                  <a:gd name="T59" fmla="*/ 20 h 27"/>
                  <a:gd name="T60" fmla="*/ 4 w 27"/>
                  <a:gd name="T61" fmla="*/ 21 h 27"/>
                  <a:gd name="T62" fmla="*/ 5 w 27"/>
                  <a:gd name="T63" fmla="*/ 21 h 27"/>
                  <a:gd name="T64" fmla="*/ 7 w 27"/>
                  <a:gd name="T65" fmla="*/ 22 h 27"/>
                  <a:gd name="T66" fmla="*/ 7 w 27"/>
                  <a:gd name="T67" fmla="*/ 24 h 27"/>
                  <a:gd name="T68" fmla="*/ 8 w 27"/>
                  <a:gd name="T69" fmla="*/ 26 h 27"/>
                  <a:gd name="T70" fmla="*/ 10 w 27"/>
                  <a:gd name="T71" fmla="*/ 27 h 27"/>
                  <a:gd name="T72" fmla="*/ 12 w 27"/>
                  <a:gd name="T73" fmla="*/ 26 h 27"/>
                  <a:gd name="T74" fmla="*/ 13 w 27"/>
                  <a:gd name="T75" fmla="*/ 24 h 27"/>
                  <a:gd name="T76" fmla="*/ 15 w 27"/>
                  <a:gd name="T77" fmla="*/ 24 h 27"/>
                  <a:gd name="T78" fmla="*/ 16 w 27"/>
                  <a:gd name="T79" fmla="*/ 26 h 27"/>
                  <a:gd name="T80" fmla="*/ 18 w 27"/>
                  <a:gd name="T81" fmla="*/ 27 h 27"/>
                  <a:gd name="T82" fmla="*/ 20 w 27"/>
                  <a:gd name="T83" fmla="*/ 26 h 27"/>
                  <a:gd name="T84" fmla="*/ 21 w 27"/>
                  <a:gd name="T85" fmla="*/ 23 h 27"/>
                  <a:gd name="T86" fmla="*/ 20 w 27"/>
                  <a:gd name="T87" fmla="*/ 22 h 27"/>
                  <a:gd name="T88" fmla="*/ 22 w 27"/>
                  <a:gd name="T89" fmla="*/ 20 h 27"/>
                  <a:gd name="T90" fmla="*/ 24 w 27"/>
                  <a:gd name="T91" fmla="*/ 21 h 27"/>
                  <a:gd name="T92" fmla="*/ 26 w 27"/>
                  <a:gd name="T93" fmla="*/ 20 h 27"/>
                  <a:gd name="T94" fmla="*/ 27 w 27"/>
                  <a:gd name="T95" fmla="*/ 18 h 27"/>
                  <a:gd name="T96" fmla="*/ 26 w 27"/>
                  <a:gd name="T97" fmla="*/ 15 h 27"/>
                  <a:gd name="T98" fmla="*/ 16 w 27"/>
                  <a:gd name="T99" fmla="*/ 19 h 27"/>
                  <a:gd name="T100" fmla="*/ 9 w 27"/>
                  <a:gd name="T101" fmla="*/ 16 h 27"/>
                  <a:gd name="T102" fmla="*/ 11 w 27"/>
                  <a:gd name="T103" fmla="*/ 9 h 27"/>
                  <a:gd name="T104" fmla="*/ 18 w 27"/>
                  <a:gd name="T105" fmla="*/ 12 h 27"/>
                  <a:gd name="T106" fmla="*/ 16 w 27"/>
                  <a:gd name="T107" fmla="*/ 19 h 2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7" h="27">
                    <a:moveTo>
                      <a:pt x="26" y="15"/>
                    </a:moveTo>
                    <a:cubicBezTo>
                      <a:pt x="24" y="14"/>
                      <a:pt x="24" y="14"/>
                      <a:pt x="24" y="14"/>
                    </a:cubicBezTo>
                    <a:cubicBezTo>
                      <a:pt x="24" y="14"/>
                      <a:pt x="24" y="13"/>
                      <a:pt x="24" y="13"/>
                    </a:cubicBezTo>
                    <a:cubicBezTo>
                      <a:pt x="26" y="12"/>
                      <a:pt x="26" y="12"/>
                      <a:pt x="26" y="12"/>
                    </a:cubicBezTo>
                    <a:cubicBezTo>
                      <a:pt x="27" y="11"/>
                      <a:pt x="27" y="10"/>
                      <a:pt x="27" y="9"/>
                    </a:cubicBezTo>
                    <a:cubicBezTo>
                      <a:pt x="26" y="7"/>
                      <a:pt x="26" y="7"/>
                      <a:pt x="26" y="7"/>
                    </a:cubicBezTo>
                    <a:cubicBezTo>
                      <a:pt x="26" y="6"/>
                      <a:pt x="24" y="6"/>
                      <a:pt x="23" y="6"/>
                    </a:cubicBezTo>
                    <a:cubicBezTo>
                      <a:pt x="21" y="7"/>
                      <a:pt x="21" y="7"/>
                      <a:pt x="21" y="7"/>
                    </a:cubicBezTo>
                    <a:cubicBezTo>
                      <a:pt x="21" y="6"/>
                      <a:pt x="21" y="6"/>
                      <a:pt x="20" y="6"/>
                    </a:cubicBezTo>
                    <a:cubicBezTo>
                      <a:pt x="21" y="4"/>
                      <a:pt x="21" y="4"/>
                      <a:pt x="21" y="4"/>
                    </a:cubicBezTo>
                    <a:cubicBezTo>
                      <a:pt x="21" y="3"/>
                      <a:pt x="21" y="2"/>
                      <a:pt x="20" y="1"/>
                    </a:cubicBezTo>
                    <a:cubicBezTo>
                      <a:pt x="18" y="0"/>
                      <a:pt x="18" y="0"/>
                      <a:pt x="18" y="0"/>
                    </a:cubicBezTo>
                    <a:cubicBezTo>
                      <a:pt x="17" y="0"/>
                      <a:pt x="16" y="0"/>
                      <a:pt x="15" y="1"/>
                    </a:cubicBezTo>
                    <a:cubicBezTo>
                      <a:pt x="15" y="3"/>
                      <a:pt x="15" y="3"/>
                      <a:pt x="15" y="3"/>
                    </a:cubicBezTo>
                    <a:cubicBezTo>
                      <a:pt x="14" y="3"/>
                      <a:pt x="13" y="3"/>
                      <a:pt x="12" y="3"/>
                    </a:cubicBezTo>
                    <a:cubicBezTo>
                      <a:pt x="12" y="2"/>
                      <a:pt x="12" y="2"/>
                      <a:pt x="12" y="2"/>
                    </a:cubicBezTo>
                    <a:cubicBezTo>
                      <a:pt x="11" y="1"/>
                      <a:pt x="10" y="0"/>
                      <a:pt x="9" y="1"/>
                    </a:cubicBezTo>
                    <a:cubicBezTo>
                      <a:pt x="7" y="1"/>
                      <a:pt x="7" y="1"/>
                      <a:pt x="7" y="1"/>
                    </a:cubicBezTo>
                    <a:cubicBezTo>
                      <a:pt x="6" y="2"/>
                      <a:pt x="6" y="3"/>
                      <a:pt x="6" y="4"/>
                    </a:cubicBezTo>
                    <a:cubicBezTo>
                      <a:pt x="7" y="6"/>
                      <a:pt x="7" y="6"/>
                      <a:pt x="7" y="6"/>
                    </a:cubicBezTo>
                    <a:cubicBezTo>
                      <a:pt x="6" y="6"/>
                      <a:pt x="6" y="7"/>
                      <a:pt x="5" y="7"/>
                    </a:cubicBezTo>
                    <a:cubicBezTo>
                      <a:pt x="4" y="6"/>
                      <a:pt x="4" y="6"/>
                      <a:pt x="4" y="6"/>
                    </a:cubicBezTo>
                    <a:cubicBezTo>
                      <a:pt x="3" y="6"/>
                      <a:pt x="2" y="7"/>
                      <a:pt x="1" y="8"/>
                    </a:cubicBezTo>
                    <a:cubicBezTo>
                      <a:pt x="0" y="10"/>
                      <a:pt x="0" y="10"/>
                      <a:pt x="0" y="10"/>
                    </a:cubicBezTo>
                    <a:cubicBezTo>
                      <a:pt x="0" y="11"/>
                      <a:pt x="1" y="12"/>
                      <a:pt x="2" y="12"/>
                    </a:cubicBezTo>
                    <a:cubicBezTo>
                      <a:pt x="3" y="13"/>
                      <a:pt x="3" y="13"/>
                      <a:pt x="3" y="13"/>
                    </a:cubicBezTo>
                    <a:cubicBezTo>
                      <a:pt x="3" y="13"/>
                      <a:pt x="3" y="14"/>
                      <a:pt x="3" y="15"/>
                    </a:cubicBezTo>
                    <a:cubicBezTo>
                      <a:pt x="2" y="16"/>
                      <a:pt x="2" y="16"/>
                      <a:pt x="2" y="16"/>
                    </a:cubicBezTo>
                    <a:cubicBezTo>
                      <a:pt x="1" y="16"/>
                      <a:pt x="0" y="17"/>
                      <a:pt x="1" y="18"/>
                    </a:cubicBezTo>
                    <a:cubicBezTo>
                      <a:pt x="1" y="20"/>
                      <a:pt x="1" y="20"/>
                      <a:pt x="1" y="20"/>
                    </a:cubicBezTo>
                    <a:cubicBezTo>
                      <a:pt x="2" y="21"/>
                      <a:pt x="3" y="22"/>
                      <a:pt x="4" y="21"/>
                    </a:cubicBezTo>
                    <a:cubicBezTo>
                      <a:pt x="5" y="21"/>
                      <a:pt x="5" y="21"/>
                      <a:pt x="5" y="21"/>
                    </a:cubicBezTo>
                    <a:cubicBezTo>
                      <a:pt x="6" y="21"/>
                      <a:pt x="7" y="22"/>
                      <a:pt x="7" y="22"/>
                    </a:cubicBezTo>
                    <a:cubicBezTo>
                      <a:pt x="7" y="24"/>
                      <a:pt x="7" y="24"/>
                      <a:pt x="7" y="24"/>
                    </a:cubicBezTo>
                    <a:cubicBezTo>
                      <a:pt x="6" y="25"/>
                      <a:pt x="7" y="26"/>
                      <a:pt x="8" y="26"/>
                    </a:cubicBezTo>
                    <a:cubicBezTo>
                      <a:pt x="10" y="27"/>
                      <a:pt x="10" y="27"/>
                      <a:pt x="10" y="27"/>
                    </a:cubicBezTo>
                    <a:cubicBezTo>
                      <a:pt x="11" y="27"/>
                      <a:pt x="12" y="27"/>
                      <a:pt x="12" y="26"/>
                    </a:cubicBezTo>
                    <a:cubicBezTo>
                      <a:pt x="13" y="24"/>
                      <a:pt x="13" y="24"/>
                      <a:pt x="13" y="24"/>
                    </a:cubicBezTo>
                    <a:cubicBezTo>
                      <a:pt x="14" y="24"/>
                      <a:pt x="14" y="24"/>
                      <a:pt x="15" y="24"/>
                    </a:cubicBezTo>
                    <a:cubicBezTo>
                      <a:pt x="16" y="26"/>
                      <a:pt x="16" y="26"/>
                      <a:pt x="16" y="26"/>
                    </a:cubicBezTo>
                    <a:cubicBezTo>
                      <a:pt x="16" y="27"/>
                      <a:pt x="17" y="27"/>
                      <a:pt x="18" y="27"/>
                    </a:cubicBezTo>
                    <a:cubicBezTo>
                      <a:pt x="20" y="26"/>
                      <a:pt x="20" y="26"/>
                      <a:pt x="20" y="26"/>
                    </a:cubicBezTo>
                    <a:cubicBezTo>
                      <a:pt x="21" y="25"/>
                      <a:pt x="22" y="24"/>
                      <a:pt x="21" y="23"/>
                    </a:cubicBezTo>
                    <a:cubicBezTo>
                      <a:pt x="20" y="22"/>
                      <a:pt x="20" y="22"/>
                      <a:pt x="20" y="22"/>
                    </a:cubicBezTo>
                    <a:cubicBezTo>
                      <a:pt x="21" y="21"/>
                      <a:pt x="21" y="21"/>
                      <a:pt x="22" y="20"/>
                    </a:cubicBezTo>
                    <a:cubicBezTo>
                      <a:pt x="24" y="21"/>
                      <a:pt x="24" y="21"/>
                      <a:pt x="24" y="21"/>
                    </a:cubicBezTo>
                    <a:cubicBezTo>
                      <a:pt x="25" y="21"/>
                      <a:pt x="26" y="21"/>
                      <a:pt x="26" y="20"/>
                    </a:cubicBezTo>
                    <a:cubicBezTo>
                      <a:pt x="27" y="18"/>
                      <a:pt x="27" y="18"/>
                      <a:pt x="27" y="18"/>
                    </a:cubicBezTo>
                    <a:cubicBezTo>
                      <a:pt x="27" y="17"/>
                      <a:pt x="27" y="16"/>
                      <a:pt x="26" y="15"/>
                    </a:cubicBezTo>
                    <a:close/>
                    <a:moveTo>
                      <a:pt x="16" y="19"/>
                    </a:moveTo>
                    <a:cubicBezTo>
                      <a:pt x="13" y="20"/>
                      <a:pt x="10" y="19"/>
                      <a:pt x="9" y="16"/>
                    </a:cubicBezTo>
                    <a:cubicBezTo>
                      <a:pt x="8" y="13"/>
                      <a:pt x="9" y="10"/>
                      <a:pt x="11" y="9"/>
                    </a:cubicBezTo>
                    <a:cubicBezTo>
                      <a:pt x="14" y="8"/>
                      <a:pt x="17" y="9"/>
                      <a:pt x="18" y="12"/>
                    </a:cubicBezTo>
                    <a:cubicBezTo>
                      <a:pt x="19" y="14"/>
                      <a:pt x="18" y="17"/>
                      <a:pt x="16" y="19"/>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71" name="Freeform 623"/>
              <p:cNvSpPr>
                <a:spLocks noEditPoints="1"/>
              </p:cNvSpPr>
              <p:nvPr/>
            </p:nvSpPr>
            <p:spPr bwMode="auto">
              <a:xfrm>
                <a:off x="4947" y="1642"/>
                <a:ext cx="47" cy="82"/>
              </a:xfrm>
              <a:custGeom>
                <a:gdLst>
                  <a:gd name="T0" fmla="*/ 12 w 24"/>
                  <a:gd name="T1" fmla="*/ 42 h 42"/>
                  <a:gd name="T2" fmla="*/ 24 w 24"/>
                  <a:gd name="T3" fmla="*/ 30 h 42"/>
                  <a:gd name="T4" fmla="*/ 11 w 24"/>
                  <a:gd name="T5" fmla="*/ 0 h 42"/>
                  <a:gd name="T6" fmla="*/ 0 w 24"/>
                  <a:gd name="T7" fmla="*/ 30 h 42"/>
                  <a:gd name="T8" fmla="*/ 12 w 24"/>
                  <a:gd name="T9" fmla="*/ 42 h 42"/>
                  <a:gd name="T10" fmla="*/ 19 w 24"/>
                  <a:gd name="T11" fmla="*/ 27 h 42"/>
                  <a:gd name="T12" fmla="*/ 12 w 24"/>
                  <a:gd name="T13" fmla="*/ 37 h 42"/>
                  <a:gd name="T14" fmla="*/ 19 w 24"/>
                  <a:gd name="T15" fmla="*/ 27 h 4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42">
                    <a:moveTo>
                      <a:pt x="12" y="42"/>
                    </a:moveTo>
                    <a:cubicBezTo>
                      <a:pt x="19" y="42"/>
                      <a:pt x="24" y="36"/>
                      <a:pt x="24" y="30"/>
                    </a:cubicBezTo>
                    <a:cubicBezTo>
                      <a:pt x="24" y="17"/>
                      <a:pt x="11" y="0"/>
                      <a:pt x="11" y="0"/>
                    </a:cubicBezTo>
                    <a:cubicBezTo>
                      <a:pt x="11" y="0"/>
                      <a:pt x="0" y="18"/>
                      <a:pt x="0" y="30"/>
                    </a:cubicBezTo>
                    <a:cubicBezTo>
                      <a:pt x="0" y="37"/>
                      <a:pt x="6" y="42"/>
                      <a:pt x="12" y="42"/>
                    </a:cubicBezTo>
                    <a:close/>
                    <a:moveTo>
                      <a:pt x="19" y="27"/>
                    </a:moveTo>
                    <a:cubicBezTo>
                      <a:pt x="19" y="27"/>
                      <a:pt x="20" y="37"/>
                      <a:pt x="12" y="37"/>
                    </a:cubicBezTo>
                    <a:lnTo>
                      <a:pt x="19" y="27"/>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72" name="Freeform 624"/>
              <p:cNvSpPr>
                <a:spLocks noEditPoints="1"/>
              </p:cNvSpPr>
              <p:nvPr/>
            </p:nvSpPr>
            <p:spPr bwMode="auto">
              <a:xfrm>
                <a:off x="4747" y="1636"/>
                <a:ext cx="47" cy="80"/>
              </a:xfrm>
              <a:custGeom>
                <a:gdLst>
                  <a:gd name="T0" fmla="*/ 13 w 24"/>
                  <a:gd name="T1" fmla="*/ 41 h 41"/>
                  <a:gd name="T2" fmla="*/ 24 w 24"/>
                  <a:gd name="T3" fmla="*/ 29 h 41"/>
                  <a:gd name="T4" fmla="*/ 12 w 24"/>
                  <a:gd name="T5" fmla="*/ 0 h 41"/>
                  <a:gd name="T6" fmla="*/ 1 w 24"/>
                  <a:gd name="T7" fmla="*/ 29 h 41"/>
                  <a:gd name="T8" fmla="*/ 13 w 24"/>
                  <a:gd name="T9" fmla="*/ 41 h 41"/>
                  <a:gd name="T10" fmla="*/ 19 w 24"/>
                  <a:gd name="T11" fmla="*/ 27 h 41"/>
                  <a:gd name="T12" fmla="*/ 12 w 24"/>
                  <a:gd name="T13" fmla="*/ 36 h 41"/>
                  <a:gd name="T14" fmla="*/ 19 w 24"/>
                  <a:gd name="T15" fmla="*/ 27 h 4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4" h="41">
                    <a:moveTo>
                      <a:pt x="13" y="41"/>
                    </a:moveTo>
                    <a:cubicBezTo>
                      <a:pt x="19" y="41"/>
                      <a:pt x="24" y="35"/>
                      <a:pt x="24" y="29"/>
                    </a:cubicBezTo>
                    <a:cubicBezTo>
                      <a:pt x="24" y="17"/>
                      <a:pt x="12" y="0"/>
                      <a:pt x="12" y="0"/>
                    </a:cubicBezTo>
                    <a:cubicBezTo>
                      <a:pt x="12" y="0"/>
                      <a:pt x="0" y="17"/>
                      <a:pt x="1" y="29"/>
                    </a:cubicBezTo>
                    <a:cubicBezTo>
                      <a:pt x="1" y="36"/>
                      <a:pt x="6" y="41"/>
                      <a:pt x="13" y="41"/>
                    </a:cubicBezTo>
                    <a:close/>
                    <a:moveTo>
                      <a:pt x="19" y="27"/>
                    </a:moveTo>
                    <a:cubicBezTo>
                      <a:pt x="19" y="27"/>
                      <a:pt x="21" y="36"/>
                      <a:pt x="12" y="36"/>
                    </a:cubicBezTo>
                    <a:lnTo>
                      <a:pt x="19" y="27"/>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73" name="Freeform 625"/>
              <p:cNvSpPr>
                <a:spLocks noEditPoints="1"/>
              </p:cNvSpPr>
              <p:nvPr/>
            </p:nvSpPr>
            <p:spPr bwMode="auto">
              <a:xfrm>
                <a:off x="4550" y="2451"/>
                <a:ext cx="66" cy="114"/>
              </a:xfrm>
              <a:custGeom>
                <a:gdLst>
                  <a:gd name="T0" fmla="*/ 17 w 34"/>
                  <a:gd name="T1" fmla="*/ 58 h 58"/>
                  <a:gd name="T2" fmla="*/ 33 w 34"/>
                  <a:gd name="T3" fmla="*/ 41 h 58"/>
                  <a:gd name="T4" fmla="*/ 16 w 34"/>
                  <a:gd name="T5" fmla="*/ 0 h 58"/>
                  <a:gd name="T6" fmla="*/ 0 w 34"/>
                  <a:gd name="T7" fmla="*/ 42 h 58"/>
                  <a:gd name="T8" fmla="*/ 17 w 34"/>
                  <a:gd name="T9" fmla="*/ 58 h 58"/>
                  <a:gd name="T10" fmla="*/ 27 w 34"/>
                  <a:gd name="T11" fmla="*/ 38 h 58"/>
                  <a:gd name="T12" fmla="*/ 17 w 34"/>
                  <a:gd name="T13" fmla="*/ 51 h 58"/>
                  <a:gd name="T14" fmla="*/ 27 w 34"/>
                  <a:gd name="T15" fmla="*/ 38 h 58"/>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4" h="57">
                    <a:moveTo>
                      <a:pt x="17" y="58"/>
                    </a:moveTo>
                    <a:cubicBezTo>
                      <a:pt x="26" y="57"/>
                      <a:pt x="34" y="50"/>
                      <a:pt x="33" y="41"/>
                    </a:cubicBezTo>
                    <a:cubicBezTo>
                      <a:pt x="33" y="24"/>
                      <a:pt x="16" y="0"/>
                      <a:pt x="16" y="0"/>
                    </a:cubicBezTo>
                    <a:cubicBezTo>
                      <a:pt x="16" y="0"/>
                      <a:pt x="0" y="25"/>
                      <a:pt x="0" y="42"/>
                    </a:cubicBezTo>
                    <a:cubicBezTo>
                      <a:pt x="1" y="51"/>
                      <a:pt x="8" y="58"/>
                      <a:pt x="17" y="58"/>
                    </a:cubicBezTo>
                    <a:close/>
                    <a:moveTo>
                      <a:pt x="27" y="38"/>
                    </a:moveTo>
                    <a:cubicBezTo>
                      <a:pt x="27" y="38"/>
                      <a:pt x="29" y="51"/>
                      <a:pt x="17" y="51"/>
                    </a:cubicBezTo>
                    <a:lnTo>
                      <a:pt x="27" y="38"/>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74" name="Freeform 626"/>
              <p:cNvSpPr>
                <a:spLocks noEditPoints="1"/>
              </p:cNvSpPr>
              <p:nvPr/>
            </p:nvSpPr>
            <p:spPr bwMode="auto">
              <a:xfrm>
                <a:off x="3938" y="2084"/>
                <a:ext cx="45" cy="60"/>
              </a:xfrm>
              <a:custGeom>
                <a:gdLst>
                  <a:gd name="T0" fmla="*/ 7 w 23"/>
                  <a:gd name="T1" fmla="*/ 29 h 31"/>
                  <a:gd name="T2" fmla="*/ 19 w 23"/>
                  <a:gd name="T3" fmla="*/ 25 h 31"/>
                  <a:gd name="T4" fmla="*/ 22 w 23"/>
                  <a:gd name="T5" fmla="*/ 0 h 31"/>
                  <a:gd name="T6" fmla="*/ 3 w 23"/>
                  <a:gd name="T7" fmla="*/ 16 h 31"/>
                  <a:gd name="T8" fmla="*/ 7 w 23"/>
                  <a:gd name="T9" fmla="*/ 29 h 31"/>
                  <a:gd name="T10" fmla="*/ 17 w 23"/>
                  <a:gd name="T11" fmla="*/ 22 h 31"/>
                  <a:gd name="T12" fmla="*/ 8 w 23"/>
                  <a:gd name="T13" fmla="*/ 25 h 31"/>
                  <a:gd name="T14" fmla="*/ 17 w 23"/>
                  <a:gd name="T15" fmla="*/ 22 h 3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3" h="31">
                    <a:moveTo>
                      <a:pt x="7" y="29"/>
                    </a:moveTo>
                    <a:cubicBezTo>
                      <a:pt x="11" y="31"/>
                      <a:pt x="17" y="29"/>
                      <a:pt x="19" y="25"/>
                    </a:cubicBezTo>
                    <a:cubicBezTo>
                      <a:pt x="23" y="17"/>
                      <a:pt x="22" y="0"/>
                      <a:pt x="22" y="0"/>
                    </a:cubicBezTo>
                    <a:cubicBezTo>
                      <a:pt x="22" y="0"/>
                      <a:pt x="7" y="8"/>
                      <a:pt x="3" y="16"/>
                    </a:cubicBezTo>
                    <a:cubicBezTo>
                      <a:pt x="0" y="21"/>
                      <a:pt x="2" y="26"/>
                      <a:pt x="7" y="29"/>
                    </a:cubicBezTo>
                    <a:close/>
                    <a:moveTo>
                      <a:pt x="17" y="22"/>
                    </a:moveTo>
                    <a:cubicBezTo>
                      <a:pt x="17" y="22"/>
                      <a:pt x="14" y="29"/>
                      <a:pt x="8" y="25"/>
                    </a:cubicBezTo>
                    <a:lnTo>
                      <a:pt x="17" y="22"/>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75" name="Freeform 627"/>
              <p:cNvSpPr>
                <a:spLocks noEditPoints="1"/>
              </p:cNvSpPr>
              <p:nvPr/>
            </p:nvSpPr>
            <p:spPr bwMode="auto">
              <a:xfrm>
                <a:off x="4603" y="3402"/>
                <a:ext cx="54" cy="95"/>
              </a:xfrm>
              <a:custGeom>
                <a:gdLst>
                  <a:gd name="T0" fmla="*/ 15 w 28"/>
                  <a:gd name="T1" fmla="*/ 49 h 49"/>
                  <a:gd name="T2" fmla="*/ 28 w 28"/>
                  <a:gd name="T3" fmla="*/ 35 h 49"/>
                  <a:gd name="T4" fmla="*/ 13 w 28"/>
                  <a:gd name="T5" fmla="*/ 0 h 49"/>
                  <a:gd name="T6" fmla="*/ 0 w 28"/>
                  <a:gd name="T7" fmla="*/ 36 h 49"/>
                  <a:gd name="T8" fmla="*/ 15 w 28"/>
                  <a:gd name="T9" fmla="*/ 49 h 49"/>
                  <a:gd name="T10" fmla="*/ 23 w 28"/>
                  <a:gd name="T11" fmla="*/ 32 h 49"/>
                  <a:gd name="T12" fmla="*/ 14 w 28"/>
                  <a:gd name="T13" fmla="*/ 44 h 49"/>
                  <a:gd name="T14" fmla="*/ 23 w 28"/>
                  <a:gd name="T15" fmla="*/ 32 h 49"/>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49">
                    <a:moveTo>
                      <a:pt x="15" y="49"/>
                    </a:moveTo>
                    <a:cubicBezTo>
                      <a:pt x="22" y="49"/>
                      <a:pt x="28" y="43"/>
                      <a:pt x="28" y="35"/>
                    </a:cubicBezTo>
                    <a:cubicBezTo>
                      <a:pt x="28" y="21"/>
                      <a:pt x="13" y="0"/>
                      <a:pt x="13" y="0"/>
                    </a:cubicBezTo>
                    <a:cubicBezTo>
                      <a:pt x="13" y="0"/>
                      <a:pt x="0" y="21"/>
                      <a:pt x="0" y="36"/>
                    </a:cubicBezTo>
                    <a:cubicBezTo>
                      <a:pt x="0" y="43"/>
                      <a:pt x="7" y="49"/>
                      <a:pt x="15" y="49"/>
                    </a:cubicBezTo>
                    <a:close/>
                    <a:moveTo>
                      <a:pt x="23" y="32"/>
                    </a:moveTo>
                    <a:cubicBezTo>
                      <a:pt x="23" y="32"/>
                      <a:pt x="24" y="43"/>
                      <a:pt x="14" y="44"/>
                    </a:cubicBezTo>
                    <a:lnTo>
                      <a:pt x="23" y="32"/>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76" name="Freeform 628"/>
              <p:cNvSpPr>
                <a:spLocks noEditPoints="1"/>
              </p:cNvSpPr>
              <p:nvPr/>
            </p:nvSpPr>
            <p:spPr bwMode="auto">
              <a:xfrm>
                <a:off x="4202" y="662"/>
                <a:ext cx="60" cy="100"/>
              </a:xfrm>
              <a:custGeom>
                <a:gdLst>
                  <a:gd name="T0" fmla="*/ 11 w 31"/>
                  <a:gd name="T1" fmla="*/ 0 h 51"/>
                  <a:gd name="T2" fmla="*/ 2 w 31"/>
                  <a:gd name="T3" fmla="*/ 37 h 51"/>
                  <a:gd name="T4" fmla="*/ 18 w 31"/>
                  <a:gd name="T5" fmla="*/ 50 h 51"/>
                  <a:gd name="T6" fmla="*/ 30 w 31"/>
                  <a:gd name="T7" fmla="*/ 34 h 51"/>
                  <a:gd name="T8" fmla="*/ 11 w 31"/>
                  <a:gd name="T9" fmla="*/ 0 h 51"/>
                  <a:gd name="T10" fmla="*/ 17 w 31"/>
                  <a:gd name="T11" fmla="*/ 44 h 51"/>
                  <a:gd name="T12" fmla="*/ 24 w 31"/>
                  <a:gd name="T13" fmla="*/ 32 h 51"/>
                  <a:gd name="T14" fmla="*/ 17 w 31"/>
                  <a:gd name="T15" fmla="*/ 44 h 5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1" h="51">
                    <a:moveTo>
                      <a:pt x="11" y="0"/>
                    </a:moveTo>
                    <a:cubicBezTo>
                      <a:pt x="11" y="0"/>
                      <a:pt x="0" y="23"/>
                      <a:pt x="2" y="37"/>
                    </a:cubicBezTo>
                    <a:cubicBezTo>
                      <a:pt x="3" y="45"/>
                      <a:pt x="10" y="51"/>
                      <a:pt x="18" y="50"/>
                    </a:cubicBezTo>
                    <a:cubicBezTo>
                      <a:pt x="25" y="49"/>
                      <a:pt x="31" y="42"/>
                      <a:pt x="30" y="34"/>
                    </a:cubicBezTo>
                    <a:cubicBezTo>
                      <a:pt x="28" y="19"/>
                      <a:pt x="11" y="0"/>
                      <a:pt x="11" y="0"/>
                    </a:cubicBezTo>
                    <a:close/>
                    <a:moveTo>
                      <a:pt x="17" y="44"/>
                    </a:moveTo>
                    <a:cubicBezTo>
                      <a:pt x="24" y="32"/>
                      <a:pt x="24" y="32"/>
                      <a:pt x="24" y="32"/>
                    </a:cubicBezTo>
                    <a:cubicBezTo>
                      <a:pt x="24" y="32"/>
                      <a:pt x="27" y="43"/>
                      <a:pt x="17" y="44"/>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77" name="Freeform 629"/>
              <p:cNvSpPr/>
              <p:nvPr/>
            </p:nvSpPr>
            <p:spPr bwMode="auto">
              <a:xfrm>
                <a:off x="4661" y="1687"/>
                <a:ext cx="84" cy="174"/>
              </a:xfrm>
              <a:custGeom>
                <a:gdLst>
                  <a:gd name="T0" fmla="*/ 42 w 43"/>
                  <a:gd name="T1" fmla="*/ 10 h 89"/>
                  <a:gd name="T2" fmla="*/ 42 w 43"/>
                  <a:gd name="T3" fmla="*/ 10 h 89"/>
                  <a:gd name="T4" fmla="*/ 42 w 43"/>
                  <a:gd name="T5" fmla="*/ 10 h 89"/>
                  <a:gd name="T6" fmla="*/ 26 w 43"/>
                  <a:gd name="T7" fmla="*/ 1 h 89"/>
                  <a:gd name="T8" fmla="*/ 25 w 43"/>
                  <a:gd name="T9" fmla="*/ 1 h 89"/>
                  <a:gd name="T10" fmla="*/ 18 w 43"/>
                  <a:gd name="T11" fmla="*/ 1 h 89"/>
                  <a:gd name="T12" fmla="*/ 0 w 43"/>
                  <a:gd name="T13" fmla="*/ 12 h 89"/>
                  <a:gd name="T14" fmla="*/ 1 w 43"/>
                  <a:gd name="T15" fmla="*/ 39 h 89"/>
                  <a:gd name="T16" fmla="*/ 5 w 43"/>
                  <a:gd name="T17" fmla="*/ 43 h 89"/>
                  <a:gd name="T18" fmla="*/ 9 w 43"/>
                  <a:gd name="T19" fmla="*/ 39 h 89"/>
                  <a:gd name="T20" fmla="*/ 9 w 43"/>
                  <a:gd name="T21" fmla="*/ 18 h 89"/>
                  <a:gd name="T22" fmla="*/ 11 w 43"/>
                  <a:gd name="T23" fmla="*/ 18 h 89"/>
                  <a:gd name="T24" fmla="*/ 11 w 43"/>
                  <a:gd name="T25" fmla="*/ 31 h 89"/>
                  <a:gd name="T26" fmla="*/ 11 w 43"/>
                  <a:gd name="T27" fmla="*/ 42 h 89"/>
                  <a:gd name="T28" fmla="*/ 12 w 43"/>
                  <a:gd name="T29" fmla="*/ 84 h 89"/>
                  <a:gd name="T30" fmla="*/ 17 w 43"/>
                  <a:gd name="T31" fmla="*/ 89 h 89"/>
                  <a:gd name="T32" fmla="*/ 22 w 43"/>
                  <a:gd name="T33" fmla="*/ 83 h 89"/>
                  <a:gd name="T34" fmla="*/ 21 w 43"/>
                  <a:gd name="T35" fmla="*/ 45 h 89"/>
                  <a:gd name="T36" fmla="*/ 23 w 43"/>
                  <a:gd name="T37" fmla="*/ 45 h 89"/>
                  <a:gd name="T38" fmla="*/ 24 w 43"/>
                  <a:gd name="T39" fmla="*/ 83 h 89"/>
                  <a:gd name="T40" fmla="*/ 29 w 43"/>
                  <a:gd name="T41" fmla="*/ 88 h 89"/>
                  <a:gd name="T42" fmla="*/ 34 w 43"/>
                  <a:gd name="T43" fmla="*/ 83 h 89"/>
                  <a:gd name="T44" fmla="*/ 33 w 43"/>
                  <a:gd name="T45" fmla="*/ 41 h 89"/>
                  <a:gd name="T46" fmla="*/ 33 w 43"/>
                  <a:gd name="T47" fmla="*/ 30 h 89"/>
                  <a:gd name="T48" fmla="*/ 32 w 43"/>
                  <a:gd name="T49" fmla="*/ 17 h 89"/>
                  <a:gd name="T50" fmla="*/ 34 w 43"/>
                  <a:gd name="T51" fmla="*/ 17 h 89"/>
                  <a:gd name="T52" fmla="*/ 34 w 43"/>
                  <a:gd name="T53" fmla="*/ 38 h 89"/>
                  <a:gd name="T54" fmla="*/ 38 w 43"/>
                  <a:gd name="T55" fmla="*/ 42 h 89"/>
                  <a:gd name="T56" fmla="*/ 43 w 43"/>
                  <a:gd name="T57" fmla="*/ 38 h 89"/>
                  <a:gd name="T58" fmla="*/ 42 w 43"/>
                  <a:gd name="T59" fmla="*/ 11 h 89"/>
                  <a:gd name="T60" fmla="*/ 42 w 43"/>
                  <a:gd name="T61" fmla="*/ 10 h 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43" h="89">
                    <a:moveTo>
                      <a:pt x="42" y="10"/>
                    </a:moveTo>
                    <a:cubicBezTo>
                      <a:pt x="42" y="10"/>
                      <a:pt x="42" y="10"/>
                      <a:pt x="42" y="10"/>
                    </a:cubicBezTo>
                    <a:cubicBezTo>
                      <a:pt x="42" y="10"/>
                      <a:pt x="42" y="10"/>
                      <a:pt x="42" y="10"/>
                    </a:cubicBezTo>
                    <a:cubicBezTo>
                      <a:pt x="41" y="3"/>
                      <a:pt x="31" y="1"/>
                      <a:pt x="26" y="1"/>
                    </a:cubicBezTo>
                    <a:cubicBezTo>
                      <a:pt x="25" y="1"/>
                      <a:pt x="25" y="1"/>
                      <a:pt x="25" y="1"/>
                    </a:cubicBezTo>
                    <a:cubicBezTo>
                      <a:pt x="18" y="1"/>
                      <a:pt x="18" y="1"/>
                      <a:pt x="18" y="1"/>
                    </a:cubicBezTo>
                    <a:cubicBezTo>
                      <a:pt x="18" y="1"/>
                      <a:pt x="0" y="0"/>
                      <a:pt x="0" y="12"/>
                    </a:cubicBezTo>
                    <a:cubicBezTo>
                      <a:pt x="1" y="39"/>
                      <a:pt x="1" y="39"/>
                      <a:pt x="1" y="39"/>
                    </a:cubicBezTo>
                    <a:cubicBezTo>
                      <a:pt x="1" y="41"/>
                      <a:pt x="3" y="43"/>
                      <a:pt x="5" y="43"/>
                    </a:cubicBezTo>
                    <a:cubicBezTo>
                      <a:pt x="8" y="43"/>
                      <a:pt x="9" y="41"/>
                      <a:pt x="9" y="39"/>
                    </a:cubicBezTo>
                    <a:cubicBezTo>
                      <a:pt x="9" y="18"/>
                      <a:pt x="9" y="18"/>
                      <a:pt x="9" y="18"/>
                    </a:cubicBezTo>
                    <a:cubicBezTo>
                      <a:pt x="11" y="18"/>
                      <a:pt x="11" y="18"/>
                      <a:pt x="11" y="18"/>
                    </a:cubicBezTo>
                    <a:cubicBezTo>
                      <a:pt x="11" y="31"/>
                      <a:pt x="11" y="31"/>
                      <a:pt x="11" y="31"/>
                    </a:cubicBezTo>
                    <a:cubicBezTo>
                      <a:pt x="11" y="42"/>
                      <a:pt x="11" y="42"/>
                      <a:pt x="11" y="42"/>
                    </a:cubicBezTo>
                    <a:cubicBezTo>
                      <a:pt x="12" y="84"/>
                      <a:pt x="12" y="84"/>
                      <a:pt x="12" y="84"/>
                    </a:cubicBezTo>
                    <a:cubicBezTo>
                      <a:pt x="12" y="86"/>
                      <a:pt x="14" y="89"/>
                      <a:pt x="17" y="89"/>
                    </a:cubicBezTo>
                    <a:cubicBezTo>
                      <a:pt x="20" y="88"/>
                      <a:pt x="22" y="86"/>
                      <a:pt x="22" y="83"/>
                    </a:cubicBezTo>
                    <a:cubicBezTo>
                      <a:pt x="21" y="45"/>
                      <a:pt x="21" y="45"/>
                      <a:pt x="21" y="45"/>
                    </a:cubicBezTo>
                    <a:cubicBezTo>
                      <a:pt x="23" y="45"/>
                      <a:pt x="23" y="45"/>
                      <a:pt x="23" y="45"/>
                    </a:cubicBezTo>
                    <a:cubicBezTo>
                      <a:pt x="24" y="83"/>
                      <a:pt x="24" y="83"/>
                      <a:pt x="24" y="83"/>
                    </a:cubicBezTo>
                    <a:cubicBezTo>
                      <a:pt x="24" y="86"/>
                      <a:pt x="26" y="88"/>
                      <a:pt x="29" y="88"/>
                    </a:cubicBezTo>
                    <a:cubicBezTo>
                      <a:pt x="32" y="88"/>
                      <a:pt x="34" y="86"/>
                      <a:pt x="34" y="83"/>
                    </a:cubicBezTo>
                    <a:cubicBezTo>
                      <a:pt x="33" y="41"/>
                      <a:pt x="33" y="41"/>
                      <a:pt x="33" y="41"/>
                    </a:cubicBezTo>
                    <a:cubicBezTo>
                      <a:pt x="33" y="30"/>
                      <a:pt x="33" y="30"/>
                      <a:pt x="33" y="30"/>
                    </a:cubicBezTo>
                    <a:cubicBezTo>
                      <a:pt x="32" y="17"/>
                      <a:pt x="32" y="17"/>
                      <a:pt x="32" y="17"/>
                    </a:cubicBezTo>
                    <a:cubicBezTo>
                      <a:pt x="34" y="17"/>
                      <a:pt x="34" y="17"/>
                      <a:pt x="34" y="17"/>
                    </a:cubicBezTo>
                    <a:cubicBezTo>
                      <a:pt x="34" y="38"/>
                      <a:pt x="34" y="38"/>
                      <a:pt x="34" y="38"/>
                    </a:cubicBezTo>
                    <a:cubicBezTo>
                      <a:pt x="34" y="40"/>
                      <a:pt x="36" y="42"/>
                      <a:pt x="38" y="42"/>
                    </a:cubicBezTo>
                    <a:cubicBezTo>
                      <a:pt x="41" y="42"/>
                      <a:pt x="43" y="40"/>
                      <a:pt x="43" y="38"/>
                    </a:cubicBezTo>
                    <a:cubicBezTo>
                      <a:pt x="42" y="11"/>
                      <a:pt x="42" y="11"/>
                      <a:pt x="42" y="11"/>
                    </a:cubicBezTo>
                    <a:cubicBezTo>
                      <a:pt x="42" y="11"/>
                      <a:pt x="42" y="11"/>
                      <a:pt x="42" y="10"/>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78" name="Freeform 630"/>
              <p:cNvSpPr/>
              <p:nvPr/>
            </p:nvSpPr>
            <p:spPr bwMode="auto">
              <a:xfrm>
                <a:off x="4683" y="1650"/>
                <a:ext cx="37" cy="37"/>
              </a:xfrm>
              <a:custGeom>
                <a:gdLst>
                  <a:gd name="T0" fmla="*/ 10 w 19"/>
                  <a:gd name="T1" fmla="*/ 19 h 19"/>
                  <a:gd name="T2" fmla="*/ 19 w 19"/>
                  <a:gd name="T3" fmla="*/ 9 h 19"/>
                  <a:gd name="T4" fmla="*/ 10 w 19"/>
                  <a:gd name="T5" fmla="*/ 0 h 19"/>
                  <a:gd name="T6" fmla="*/ 0 w 19"/>
                  <a:gd name="T7" fmla="*/ 9 h 19"/>
                  <a:gd name="T8" fmla="*/ 10 w 19"/>
                  <a:gd name="T9" fmla="*/ 19 h 19"/>
                </a:gdLst>
                <a:cxnLst>
                  <a:cxn ang="0">
                    <a:pos x="T0" y="T1"/>
                  </a:cxn>
                  <a:cxn ang="0">
                    <a:pos x="T2" y="T3"/>
                  </a:cxn>
                  <a:cxn ang="0">
                    <a:pos x="T4" y="T5"/>
                  </a:cxn>
                  <a:cxn ang="0">
                    <a:pos x="T6" y="T7"/>
                  </a:cxn>
                  <a:cxn ang="0">
                    <a:pos x="T8" y="T9"/>
                  </a:cxn>
                </a:cxnLst>
                <a:rect l="0" t="0" r="r" b="b"/>
                <a:pathLst>
                  <a:path w="19" h="19">
                    <a:moveTo>
                      <a:pt x="10" y="19"/>
                    </a:moveTo>
                    <a:cubicBezTo>
                      <a:pt x="15" y="18"/>
                      <a:pt x="19" y="14"/>
                      <a:pt x="19" y="9"/>
                    </a:cubicBezTo>
                    <a:cubicBezTo>
                      <a:pt x="19" y="4"/>
                      <a:pt x="15" y="0"/>
                      <a:pt x="10" y="0"/>
                    </a:cubicBezTo>
                    <a:cubicBezTo>
                      <a:pt x="4" y="0"/>
                      <a:pt x="0" y="4"/>
                      <a:pt x="0" y="9"/>
                    </a:cubicBezTo>
                    <a:cubicBezTo>
                      <a:pt x="1" y="15"/>
                      <a:pt x="5" y="19"/>
                      <a:pt x="10" y="19"/>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79" name="Freeform 631"/>
              <p:cNvSpPr/>
              <p:nvPr/>
            </p:nvSpPr>
            <p:spPr bwMode="auto">
              <a:xfrm>
                <a:off x="4653" y="3292"/>
                <a:ext cx="118" cy="241"/>
              </a:xfrm>
              <a:custGeom>
                <a:gdLst>
                  <a:gd name="T0" fmla="*/ 59 w 60"/>
                  <a:gd name="T1" fmla="*/ 14 h 123"/>
                  <a:gd name="T2" fmla="*/ 59 w 60"/>
                  <a:gd name="T3" fmla="*/ 14 h 123"/>
                  <a:gd name="T4" fmla="*/ 59 w 60"/>
                  <a:gd name="T5" fmla="*/ 13 h 123"/>
                  <a:gd name="T6" fmla="*/ 36 w 60"/>
                  <a:gd name="T7" fmla="*/ 1 h 123"/>
                  <a:gd name="T8" fmla="*/ 35 w 60"/>
                  <a:gd name="T9" fmla="*/ 1 h 123"/>
                  <a:gd name="T10" fmla="*/ 26 w 60"/>
                  <a:gd name="T11" fmla="*/ 1 h 123"/>
                  <a:gd name="T12" fmla="*/ 1 w 60"/>
                  <a:gd name="T13" fmla="*/ 16 h 123"/>
                  <a:gd name="T14" fmla="*/ 1 w 60"/>
                  <a:gd name="T15" fmla="*/ 54 h 123"/>
                  <a:gd name="T16" fmla="*/ 8 w 60"/>
                  <a:gd name="T17" fmla="*/ 60 h 123"/>
                  <a:gd name="T18" fmla="*/ 13 w 60"/>
                  <a:gd name="T19" fmla="*/ 54 h 123"/>
                  <a:gd name="T20" fmla="*/ 13 w 60"/>
                  <a:gd name="T21" fmla="*/ 24 h 123"/>
                  <a:gd name="T22" fmla="*/ 15 w 60"/>
                  <a:gd name="T23" fmla="*/ 24 h 123"/>
                  <a:gd name="T24" fmla="*/ 15 w 60"/>
                  <a:gd name="T25" fmla="*/ 42 h 123"/>
                  <a:gd name="T26" fmla="*/ 16 w 60"/>
                  <a:gd name="T27" fmla="*/ 57 h 123"/>
                  <a:gd name="T28" fmla="*/ 17 w 60"/>
                  <a:gd name="T29" fmla="*/ 116 h 123"/>
                  <a:gd name="T30" fmla="*/ 24 w 60"/>
                  <a:gd name="T31" fmla="*/ 123 h 123"/>
                  <a:gd name="T32" fmla="*/ 31 w 60"/>
                  <a:gd name="T33" fmla="*/ 116 h 123"/>
                  <a:gd name="T34" fmla="*/ 30 w 60"/>
                  <a:gd name="T35" fmla="*/ 62 h 123"/>
                  <a:gd name="T36" fmla="*/ 32 w 60"/>
                  <a:gd name="T37" fmla="*/ 62 h 123"/>
                  <a:gd name="T38" fmla="*/ 33 w 60"/>
                  <a:gd name="T39" fmla="*/ 115 h 123"/>
                  <a:gd name="T40" fmla="*/ 40 w 60"/>
                  <a:gd name="T41" fmla="*/ 122 h 123"/>
                  <a:gd name="T42" fmla="*/ 47 w 60"/>
                  <a:gd name="T43" fmla="*/ 115 h 123"/>
                  <a:gd name="T44" fmla="*/ 46 w 60"/>
                  <a:gd name="T45" fmla="*/ 57 h 123"/>
                  <a:gd name="T46" fmla="*/ 45 w 60"/>
                  <a:gd name="T47" fmla="*/ 42 h 123"/>
                  <a:gd name="T48" fmla="*/ 45 w 60"/>
                  <a:gd name="T49" fmla="*/ 24 h 123"/>
                  <a:gd name="T50" fmla="*/ 47 w 60"/>
                  <a:gd name="T51" fmla="*/ 24 h 123"/>
                  <a:gd name="T52" fmla="*/ 48 w 60"/>
                  <a:gd name="T53" fmla="*/ 52 h 123"/>
                  <a:gd name="T54" fmla="*/ 54 w 60"/>
                  <a:gd name="T55" fmla="*/ 58 h 123"/>
                  <a:gd name="T56" fmla="*/ 60 w 60"/>
                  <a:gd name="T57" fmla="*/ 52 h 123"/>
                  <a:gd name="T58" fmla="*/ 59 w 60"/>
                  <a:gd name="T59" fmla="*/ 15 h 123"/>
                  <a:gd name="T60" fmla="*/ 59 w 60"/>
                  <a:gd name="T61" fmla="*/ 14 h 1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60" h="123">
                    <a:moveTo>
                      <a:pt x="59" y="14"/>
                    </a:moveTo>
                    <a:cubicBezTo>
                      <a:pt x="59" y="14"/>
                      <a:pt x="59" y="14"/>
                      <a:pt x="59" y="14"/>
                    </a:cubicBezTo>
                    <a:cubicBezTo>
                      <a:pt x="59" y="14"/>
                      <a:pt x="59" y="13"/>
                      <a:pt x="59" y="13"/>
                    </a:cubicBezTo>
                    <a:cubicBezTo>
                      <a:pt x="57" y="3"/>
                      <a:pt x="43" y="1"/>
                      <a:pt x="36" y="1"/>
                    </a:cubicBezTo>
                    <a:cubicBezTo>
                      <a:pt x="36" y="1"/>
                      <a:pt x="35" y="1"/>
                      <a:pt x="35" y="1"/>
                    </a:cubicBezTo>
                    <a:cubicBezTo>
                      <a:pt x="26" y="1"/>
                      <a:pt x="26" y="1"/>
                      <a:pt x="26" y="1"/>
                    </a:cubicBezTo>
                    <a:cubicBezTo>
                      <a:pt x="26" y="1"/>
                      <a:pt x="0" y="0"/>
                      <a:pt x="1" y="16"/>
                    </a:cubicBezTo>
                    <a:cubicBezTo>
                      <a:pt x="1" y="54"/>
                      <a:pt x="1" y="54"/>
                      <a:pt x="1" y="54"/>
                    </a:cubicBezTo>
                    <a:cubicBezTo>
                      <a:pt x="2" y="57"/>
                      <a:pt x="4" y="60"/>
                      <a:pt x="8" y="60"/>
                    </a:cubicBezTo>
                    <a:cubicBezTo>
                      <a:pt x="11" y="60"/>
                      <a:pt x="13" y="57"/>
                      <a:pt x="13" y="54"/>
                    </a:cubicBezTo>
                    <a:cubicBezTo>
                      <a:pt x="13" y="24"/>
                      <a:pt x="13" y="24"/>
                      <a:pt x="13" y="24"/>
                    </a:cubicBezTo>
                    <a:cubicBezTo>
                      <a:pt x="15" y="24"/>
                      <a:pt x="15" y="24"/>
                      <a:pt x="15" y="24"/>
                    </a:cubicBezTo>
                    <a:cubicBezTo>
                      <a:pt x="15" y="42"/>
                      <a:pt x="15" y="42"/>
                      <a:pt x="15" y="42"/>
                    </a:cubicBezTo>
                    <a:cubicBezTo>
                      <a:pt x="16" y="57"/>
                      <a:pt x="16" y="57"/>
                      <a:pt x="16" y="57"/>
                    </a:cubicBezTo>
                    <a:cubicBezTo>
                      <a:pt x="17" y="116"/>
                      <a:pt x="17" y="116"/>
                      <a:pt x="17" y="116"/>
                    </a:cubicBezTo>
                    <a:cubicBezTo>
                      <a:pt x="17" y="120"/>
                      <a:pt x="20" y="123"/>
                      <a:pt x="24" y="123"/>
                    </a:cubicBezTo>
                    <a:cubicBezTo>
                      <a:pt x="28" y="123"/>
                      <a:pt x="31" y="119"/>
                      <a:pt x="31" y="116"/>
                    </a:cubicBezTo>
                    <a:cubicBezTo>
                      <a:pt x="30" y="62"/>
                      <a:pt x="30" y="62"/>
                      <a:pt x="30" y="62"/>
                    </a:cubicBezTo>
                    <a:cubicBezTo>
                      <a:pt x="32" y="62"/>
                      <a:pt x="32" y="62"/>
                      <a:pt x="32" y="62"/>
                    </a:cubicBezTo>
                    <a:cubicBezTo>
                      <a:pt x="33" y="115"/>
                      <a:pt x="33" y="115"/>
                      <a:pt x="33" y="115"/>
                    </a:cubicBezTo>
                    <a:cubicBezTo>
                      <a:pt x="33" y="119"/>
                      <a:pt x="36" y="122"/>
                      <a:pt x="40" y="122"/>
                    </a:cubicBezTo>
                    <a:cubicBezTo>
                      <a:pt x="44" y="122"/>
                      <a:pt x="47" y="119"/>
                      <a:pt x="47" y="115"/>
                    </a:cubicBezTo>
                    <a:cubicBezTo>
                      <a:pt x="46" y="57"/>
                      <a:pt x="46" y="57"/>
                      <a:pt x="46" y="57"/>
                    </a:cubicBezTo>
                    <a:cubicBezTo>
                      <a:pt x="45" y="42"/>
                      <a:pt x="45" y="42"/>
                      <a:pt x="45" y="42"/>
                    </a:cubicBezTo>
                    <a:cubicBezTo>
                      <a:pt x="45" y="24"/>
                      <a:pt x="45" y="24"/>
                      <a:pt x="45" y="24"/>
                    </a:cubicBezTo>
                    <a:cubicBezTo>
                      <a:pt x="47" y="24"/>
                      <a:pt x="47" y="24"/>
                      <a:pt x="47" y="24"/>
                    </a:cubicBezTo>
                    <a:cubicBezTo>
                      <a:pt x="48" y="52"/>
                      <a:pt x="48" y="52"/>
                      <a:pt x="48" y="52"/>
                    </a:cubicBezTo>
                    <a:cubicBezTo>
                      <a:pt x="48" y="56"/>
                      <a:pt x="50" y="58"/>
                      <a:pt x="54" y="58"/>
                    </a:cubicBezTo>
                    <a:cubicBezTo>
                      <a:pt x="57" y="58"/>
                      <a:pt x="60" y="55"/>
                      <a:pt x="60" y="52"/>
                    </a:cubicBezTo>
                    <a:cubicBezTo>
                      <a:pt x="59" y="15"/>
                      <a:pt x="59" y="15"/>
                      <a:pt x="59" y="15"/>
                    </a:cubicBezTo>
                    <a:cubicBezTo>
                      <a:pt x="59" y="14"/>
                      <a:pt x="59" y="14"/>
                      <a:pt x="59" y="14"/>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80" name="Freeform 632"/>
              <p:cNvSpPr/>
              <p:nvPr/>
            </p:nvSpPr>
            <p:spPr bwMode="auto">
              <a:xfrm>
                <a:off x="4685" y="3239"/>
                <a:ext cx="50" cy="51"/>
              </a:xfrm>
              <a:custGeom>
                <a:gdLst>
                  <a:gd name="T0" fmla="*/ 14 w 26"/>
                  <a:gd name="T1" fmla="*/ 26 h 26"/>
                  <a:gd name="T2" fmla="*/ 26 w 26"/>
                  <a:gd name="T3" fmla="*/ 13 h 26"/>
                  <a:gd name="T4" fmla="*/ 13 w 26"/>
                  <a:gd name="T5" fmla="*/ 0 h 26"/>
                  <a:gd name="T6" fmla="*/ 0 w 26"/>
                  <a:gd name="T7" fmla="*/ 13 h 26"/>
                  <a:gd name="T8" fmla="*/ 14 w 26"/>
                  <a:gd name="T9" fmla="*/ 26 h 26"/>
                </a:gdLst>
                <a:cxnLst>
                  <a:cxn ang="0">
                    <a:pos x="T0" y="T1"/>
                  </a:cxn>
                  <a:cxn ang="0">
                    <a:pos x="T2" y="T3"/>
                  </a:cxn>
                  <a:cxn ang="0">
                    <a:pos x="T4" y="T5"/>
                  </a:cxn>
                  <a:cxn ang="0">
                    <a:pos x="T6" y="T7"/>
                  </a:cxn>
                  <a:cxn ang="0">
                    <a:pos x="T8" y="T9"/>
                  </a:cxn>
                </a:cxnLst>
                <a:rect l="0" t="0" r="r" b="b"/>
                <a:pathLst>
                  <a:path w="26" h="26">
                    <a:moveTo>
                      <a:pt x="14" y="26"/>
                    </a:moveTo>
                    <a:cubicBezTo>
                      <a:pt x="21" y="26"/>
                      <a:pt x="26" y="20"/>
                      <a:pt x="26" y="13"/>
                    </a:cubicBezTo>
                    <a:cubicBezTo>
                      <a:pt x="26" y="6"/>
                      <a:pt x="20" y="0"/>
                      <a:pt x="13" y="0"/>
                    </a:cubicBezTo>
                    <a:cubicBezTo>
                      <a:pt x="6" y="0"/>
                      <a:pt x="0" y="6"/>
                      <a:pt x="0" y="13"/>
                    </a:cubicBezTo>
                    <a:cubicBezTo>
                      <a:pt x="0" y="21"/>
                      <a:pt x="6" y="26"/>
                      <a:pt x="14" y="26"/>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grpSp>
        <p:sp>
          <p:nvSpPr>
            <p:cNvPr id="74" name="Freeform 634"/>
            <p:cNvSpPr>
              <a:spLocks noEditPoints="1"/>
            </p:cNvSpPr>
            <p:nvPr/>
          </p:nvSpPr>
          <p:spPr bwMode="auto">
            <a:xfrm>
              <a:off x="4313" y="1294"/>
              <a:ext cx="153" cy="277"/>
            </a:xfrm>
            <a:custGeom>
              <a:gdLst>
                <a:gd name="T0" fmla="*/ 37 w 78"/>
                <a:gd name="T1" fmla="*/ 22 h 142"/>
                <a:gd name="T2" fmla="*/ 48 w 78"/>
                <a:gd name="T3" fmla="*/ 10 h 142"/>
                <a:gd name="T4" fmla="*/ 37 w 78"/>
                <a:gd name="T5" fmla="*/ 0 h 142"/>
                <a:gd name="T6" fmla="*/ 26 w 78"/>
                <a:gd name="T7" fmla="*/ 11 h 142"/>
                <a:gd name="T8" fmla="*/ 37 w 78"/>
                <a:gd name="T9" fmla="*/ 22 h 142"/>
                <a:gd name="T10" fmla="*/ 67 w 78"/>
                <a:gd name="T11" fmla="*/ 60 h 142"/>
                <a:gd name="T12" fmla="*/ 74 w 78"/>
                <a:gd name="T13" fmla="*/ 64 h 142"/>
                <a:gd name="T14" fmla="*/ 78 w 78"/>
                <a:gd name="T15" fmla="*/ 57 h 142"/>
                <a:gd name="T16" fmla="*/ 72 w 78"/>
                <a:gd name="T17" fmla="*/ 35 h 142"/>
                <a:gd name="T18" fmla="*/ 67 w 78"/>
                <a:gd name="T19" fmla="*/ 30 h 142"/>
                <a:gd name="T20" fmla="*/ 53 w 78"/>
                <a:gd name="T21" fmla="*/ 25 h 142"/>
                <a:gd name="T22" fmla="*/ 42 w 78"/>
                <a:gd name="T23" fmla="*/ 23 h 142"/>
                <a:gd name="T24" fmla="*/ 33 w 78"/>
                <a:gd name="T25" fmla="*/ 28 h 142"/>
                <a:gd name="T26" fmla="*/ 33 w 78"/>
                <a:gd name="T27" fmla="*/ 28 h 142"/>
                <a:gd name="T28" fmla="*/ 33 w 78"/>
                <a:gd name="T29" fmla="*/ 29 h 142"/>
                <a:gd name="T30" fmla="*/ 32 w 78"/>
                <a:gd name="T31" fmla="*/ 29 h 142"/>
                <a:gd name="T32" fmla="*/ 20 w 78"/>
                <a:gd name="T33" fmla="*/ 49 h 142"/>
                <a:gd name="T34" fmla="*/ 20 w 78"/>
                <a:gd name="T35" fmla="*/ 50 h 142"/>
                <a:gd name="T36" fmla="*/ 2 w 78"/>
                <a:gd name="T37" fmla="*/ 65 h 142"/>
                <a:gd name="T38" fmla="*/ 2 w 78"/>
                <a:gd name="T39" fmla="*/ 73 h 142"/>
                <a:gd name="T40" fmla="*/ 10 w 78"/>
                <a:gd name="T41" fmla="*/ 73 h 142"/>
                <a:gd name="T42" fmla="*/ 27 w 78"/>
                <a:gd name="T43" fmla="*/ 58 h 142"/>
                <a:gd name="T44" fmla="*/ 28 w 78"/>
                <a:gd name="T45" fmla="*/ 57 h 142"/>
                <a:gd name="T46" fmla="*/ 30 w 78"/>
                <a:gd name="T47" fmla="*/ 55 h 142"/>
                <a:gd name="T48" fmla="*/ 32 w 78"/>
                <a:gd name="T49" fmla="*/ 51 h 142"/>
                <a:gd name="T50" fmla="*/ 35 w 78"/>
                <a:gd name="T51" fmla="*/ 69 h 142"/>
                <a:gd name="T52" fmla="*/ 37 w 78"/>
                <a:gd name="T53" fmla="*/ 74 h 142"/>
                <a:gd name="T54" fmla="*/ 27 w 78"/>
                <a:gd name="T55" fmla="*/ 99 h 142"/>
                <a:gd name="T56" fmla="*/ 27 w 78"/>
                <a:gd name="T57" fmla="*/ 99 h 142"/>
                <a:gd name="T58" fmla="*/ 27 w 78"/>
                <a:gd name="T59" fmla="*/ 100 h 142"/>
                <a:gd name="T60" fmla="*/ 26 w 78"/>
                <a:gd name="T61" fmla="*/ 104 h 142"/>
                <a:gd name="T62" fmla="*/ 21 w 78"/>
                <a:gd name="T63" fmla="*/ 135 h 142"/>
                <a:gd name="T64" fmla="*/ 28 w 78"/>
                <a:gd name="T65" fmla="*/ 142 h 142"/>
                <a:gd name="T66" fmla="*/ 35 w 78"/>
                <a:gd name="T67" fmla="*/ 135 h 142"/>
                <a:gd name="T68" fmla="*/ 40 w 78"/>
                <a:gd name="T69" fmla="*/ 106 h 142"/>
                <a:gd name="T70" fmla="*/ 50 w 78"/>
                <a:gd name="T71" fmla="*/ 89 h 142"/>
                <a:gd name="T72" fmla="*/ 62 w 78"/>
                <a:gd name="T73" fmla="*/ 135 h 142"/>
                <a:gd name="T74" fmla="*/ 71 w 78"/>
                <a:gd name="T75" fmla="*/ 140 h 142"/>
                <a:gd name="T76" fmla="*/ 76 w 78"/>
                <a:gd name="T77" fmla="*/ 131 h 142"/>
                <a:gd name="T78" fmla="*/ 62 w 78"/>
                <a:gd name="T79" fmla="*/ 71 h 142"/>
                <a:gd name="T80" fmla="*/ 63 w 78"/>
                <a:gd name="T81" fmla="*/ 63 h 142"/>
                <a:gd name="T82" fmla="*/ 59 w 78"/>
                <a:gd name="T83" fmla="*/ 39 h 142"/>
                <a:gd name="T84" fmla="*/ 62 w 78"/>
                <a:gd name="T85" fmla="*/ 41 h 142"/>
                <a:gd name="T86" fmla="*/ 67 w 78"/>
                <a:gd name="T87" fmla="*/ 60 h 14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78" h="142">
                  <a:moveTo>
                    <a:pt x="37" y="22"/>
                  </a:moveTo>
                  <a:cubicBezTo>
                    <a:pt x="44" y="22"/>
                    <a:pt x="48" y="16"/>
                    <a:pt x="48" y="10"/>
                  </a:cubicBezTo>
                  <a:cubicBezTo>
                    <a:pt x="48" y="4"/>
                    <a:pt x="43" y="0"/>
                    <a:pt x="37" y="0"/>
                  </a:cubicBezTo>
                  <a:cubicBezTo>
                    <a:pt x="31" y="0"/>
                    <a:pt x="26" y="5"/>
                    <a:pt x="26" y="11"/>
                  </a:cubicBezTo>
                  <a:cubicBezTo>
                    <a:pt x="26" y="17"/>
                    <a:pt x="31" y="22"/>
                    <a:pt x="37" y="22"/>
                  </a:cubicBezTo>
                  <a:close/>
                  <a:moveTo>
                    <a:pt x="67" y="60"/>
                  </a:moveTo>
                  <a:cubicBezTo>
                    <a:pt x="68" y="63"/>
                    <a:pt x="71" y="65"/>
                    <a:pt x="74" y="64"/>
                  </a:cubicBezTo>
                  <a:cubicBezTo>
                    <a:pt x="77" y="63"/>
                    <a:pt x="78" y="60"/>
                    <a:pt x="78" y="57"/>
                  </a:cubicBezTo>
                  <a:cubicBezTo>
                    <a:pt x="72" y="35"/>
                    <a:pt x="72" y="35"/>
                    <a:pt x="72" y="35"/>
                  </a:cubicBezTo>
                  <a:cubicBezTo>
                    <a:pt x="72" y="32"/>
                    <a:pt x="70" y="31"/>
                    <a:pt x="67" y="30"/>
                  </a:cubicBezTo>
                  <a:cubicBezTo>
                    <a:pt x="53" y="25"/>
                    <a:pt x="53" y="25"/>
                    <a:pt x="53" y="25"/>
                  </a:cubicBezTo>
                  <a:cubicBezTo>
                    <a:pt x="50" y="23"/>
                    <a:pt x="46" y="22"/>
                    <a:pt x="42" y="23"/>
                  </a:cubicBezTo>
                  <a:cubicBezTo>
                    <a:pt x="38" y="24"/>
                    <a:pt x="35" y="26"/>
                    <a:pt x="33" y="28"/>
                  </a:cubicBezTo>
                  <a:cubicBezTo>
                    <a:pt x="33" y="28"/>
                    <a:pt x="33" y="28"/>
                    <a:pt x="33" y="28"/>
                  </a:cubicBezTo>
                  <a:cubicBezTo>
                    <a:pt x="33" y="28"/>
                    <a:pt x="33" y="29"/>
                    <a:pt x="33" y="29"/>
                  </a:cubicBezTo>
                  <a:cubicBezTo>
                    <a:pt x="32" y="29"/>
                    <a:pt x="32" y="29"/>
                    <a:pt x="32" y="29"/>
                  </a:cubicBezTo>
                  <a:cubicBezTo>
                    <a:pt x="20" y="49"/>
                    <a:pt x="20" y="49"/>
                    <a:pt x="20" y="49"/>
                  </a:cubicBezTo>
                  <a:cubicBezTo>
                    <a:pt x="20" y="49"/>
                    <a:pt x="20" y="49"/>
                    <a:pt x="20" y="50"/>
                  </a:cubicBezTo>
                  <a:cubicBezTo>
                    <a:pt x="2" y="65"/>
                    <a:pt x="2" y="65"/>
                    <a:pt x="2" y="65"/>
                  </a:cubicBezTo>
                  <a:cubicBezTo>
                    <a:pt x="0" y="67"/>
                    <a:pt x="0" y="71"/>
                    <a:pt x="2" y="73"/>
                  </a:cubicBezTo>
                  <a:cubicBezTo>
                    <a:pt x="4" y="75"/>
                    <a:pt x="7" y="76"/>
                    <a:pt x="10" y="73"/>
                  </a:cubicBezTo>
                  <a:cubicBezTo>
                    <a:pt x="27" y="58"/>
                    <a:pt x="27" y="58"/>
                    <a:pt x="27" y="58"/>
                  </a:cubicBezTo>
                  <a:cubicBezTo>
                    <a:pt x="28" y="58"/>
                    <a:pt x="28" y="57"/>
                    <a:pt x="28" y="57"/>
                  </a:cubicBezTo>
                  <a:cubicBezTo>
                    <a:pt x="29" y="56"/>
                    <a:pt x="30" y="56"/>
                    <a:pt x="30" y="55"/>
                  </a:cubicBezTo>
                  <a:cubicBezTo>
                    <a:pt x="32" y="51"/>
                    <a:pt x="32" y="51"/>
                    <a:pt x="32" y="51"/>
                  </a:cubicBezTo>
                  <a:cubicBezTo>
                    <a:pt x="35" y="69"/>
                    <a:pt x="35" y="69"/>
                    <a:pt x="35" y="69"/>
                  </a:cubicBezTo>
                  <a:cubicBezTo>
                    <a:pt x="36" y="71"/>
                    <a:pt x="36" y="72"/>
                    <a:pt x="37" y="74"/>
                  </a:cubicBezTo>
                  <a:cubicBezTo>
                    <a:pt x="27" y="99"/>
                    <a:pt x="27" y="99"/>
                    <a:pt x="27" y="99"/>
                  </a:cubicBezTo>
                  <a:cubicBezTo>
                    <a:pt x="27" y="99"/>
                    <a:pt x="27" y="99"/>
                    <a:pt x="27" y="99"/>
                  </a:cubicBezTo>
                  <a:cubicBezTo>
                    <a:pt x="27" y="99"/>
                    <a:pt x="27" y="99"/>
                    <a:pt x="27" y="100"/>
                  </a:cubicBezTo>
                  <a:cubicBezTo>
                    <a:pt x="26" y="101"/>
                    <a:pt x="25" y="102"/>
                    <a:pt x="26" y="104"/>
                  </a:cubicBezTo>
                  <a:cubicBezTo>
                    <a:pt x="21" y="135"/>
                    <a:pt x="21" y="135"/>
                    <a:pt x="21" y="135"/>
                  </a:cubicBezTo>
                  <a:cubicBezTo>
                    <a:pt x="21" y="139"/>
                    <a:pt x="24" y="142"/>
                    <a:pt x="28" y="142"/>
                  </a:cubicBezTo>
                  <a:cubicBezTo>
                    <a:pt x="32" y="142"/>
                    <a:pt x="35" y="138"/>
                    <a:pt x="35" y="135"/>
                  </a:cubicBezTo>
                  <a:cubicBezTo>
                    <a:pt x="40" y="106"/>
                    <a:pt x="40" y="106"/>
                    <a:pt x="40" y="106"/>
                  </a:cubicBezTo>
                  <a:cubicBezTo>
                    <a:pt x="50" y="89"/>
                    <a:pt x="50" y="89"/>
                    <a:pt x="50" y="89"/>
                  </a:cubicBezTo>
                  <a:cubicBezTo>
                    <a:pt x="62" y="135"/>
                    <a:pt x="62" y="135"/>
                    <a:pt x="62" y="135"/>
                  </a:cubicBezTo>
                  <a:cubicBezTo>
                    <a:pt x="63" y="139"/>
                    <a:pt x="67" y="141"/>
                    <a:pt x="71" y="140"/>
                  </a:cubicBezTo>
                  <a:cubicBezTo>
                    <a:pt x="75" y="139"/>
                    <a:pt x="77" y="135"/>
                    <a:pt x="76" y="131"/>
                  </a:cubicBezTo>
                  <a:cubicBezTo>
                    <a:pt x="62" y="71"/>
                    <a:pt x="62" y="71"/>
                    <a:pt x="62" y="71"/>
                  </a:cubicBezTo>
                  <a:cubicBezTo>
                    <a:pt x="63" y="68"/>
                    <a:pt x="63" y="66"/>
                    <a:pt x="63" y="63"/>
                  </a:cubicBezTo>
                  <a:cubicBezTo>
                    <a:pt x="59" y="39"/>
                    <a:pt x="59" y="39"/>
                    <a:pt x="59" y="39"/>
                  </a:cubicBezTo>
                  <a:cubicBezTo>
                    <a:pt x="62" y="41"/>
                    <a:pt x="62" y="41"/>
                    <a:pt x="62" y="41"/>
                  </a:cubicBezTo>
                  <a:lnTo>
                    <a:pt x="67" y="60"/>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75" name="Freeform 635"/>
            <p:cNvSpPr/>
            <p:nvPr/>
          </p:nvSpPr>
          <p:spPr bwMode="auto">
            <a:xfrm>
              <a:off x="4043" y="1663"/>
              <a:ext cx="77" cy="55"/>
            </a:xfrm>
            <a:custGeom>
              <a:gdLst>
                <a:gd name="T0" fmla="*/ 16 w 39"/>
                <a:gd name="T1" fmla="*/ 24 h 28"/>
                <a:gd name="T2" fmla="*/ 2 w 39"/>
                <a:gd name="T3" fmla="*/ 7 h 28"/>
                <a:gd name="T4" fmla="*/ 6 w 39"/>
                <a:gd name="T5" fmla="*/ 0 h 28"/>
                <a:gd name="T6" fmla="*/ 33 w 39"/>
                <a:gd name="T7" fmla="*/ 0 h 28"/>
                <a:gd name="T8" fmla="*/ 37 w 39"/>
                <a:gd name="T9" fmla="*/ 7 h 28"/>
                <a:gd name="T10" fmla="*/ 24 w 39"/>
                <a:gd name="T11" fmla="*/ 24 h 28"/>
                <a:gd name="T12" fmla="*/ 16 w 39"/>
                <a:gd name="T13" fmla="*/ 24 h 28"/>
              </a:gdLst>
              <a:cxnLst>
                <a:cxn ang="0">
                  <a:pos x="T0" y="T1"/>
                </a:cxn>
                <a:cxn ang="0">
                  <a:pos x="T2" y="T3"/>
                </a:cxn>
                <a:cxn ang="0">
                  <a:pos x="T4" y="T5"/>
                </a:cxn>
                <a:cxn ang="0">
                  <a:pos x="T6" y="T7"/>
                </a:cxn>
                <a:cxn ang="0">
                  <a:pos x="T8" y="T9"/>
                </a:cxn>
                <a:cxn ang="0">
                  <a:pos x="T10" y="T11"/>
                </a:cxn>
                <a:cxn ang="0">
                  <a:pos x="T12" y="T13"/>
                </a:cxn>
              </a:cxnLst>
              <a:rect l="0" t="0" r="r" b="b"/>
              <a:pathLst>
                <a:path w="39" h="28">
                  <a:moveTo>
                    <a:pt x="16" y="24"/>
                  </a:moveTo>
                  <a:cubicBezTo>
                    <a:pt x="2" y="7"/>
                    <a:pt x="2" y="7"/>
                    <a:pt x="2" y="7"/>
                  </a:cubicBezTo>
                  <a:cubicBezTo>
                    <a:pt x="0" y="4"/>
                    <a:pt x="2" y="1"/>
                    <a:pt x="6" y="0"/>
                  </a:cubicBezTo>
                  <a:cubicBezTo>
                    <a:pt x="33" y="0"/>
                    <a:pt x="33" y="0"/>
                    <a:pt x="33" y="0"/>
                  </a:cubicBezTo>
                  <a:cubicBezTo>
                    <a:pt x="37" y="0"/>
                    <a:pt x="39" y="3"/>
                    <a:pt x="37" y="7"/>
                  </a:cubicBezTo>
                  <a:cubicBezTo>
                    <a:pt x="24" y="24"/>
                    <a:pt x="24" y="24"/>
                    <a:pt x="24" y="24"/>
                  </a:cubicBezTo>
                  <a:cubicBezTo>
                    <a:pt x="22" y="28"/>
                    <a:pt x="18" y="28"/>
                    <a:pt x="16" y="24"/>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76" name="Freeform 636"/>
            <p:cNvSpPr>
              <a:spLocks noEditPoints="1"/>
            </p:cNvSpPr>
            <p:nvPr/>
          </p:nvSpPr>
          <p:spPr bwMode="auto">
            <a:xfrm>
              <a:off x="4221" y="451"/>
              <a:ext cx="84" cy="111"/>
            </a:xfrm>
            <a:custGeom>
              <a:gdLst>
                <a:gd name="T0" fmla="*/ 31 w 43"/>
                <a:gd name="T1" fmla="*/ 17 h 57"/>
                <a:gd name="T2" fmla="*/ 37 w 43"/>
                <a:gd name="T3" fmla="*/ 9 h 57"/>
                <a:gd name="T4" fmla="*/ 29 w 43"/>
                <a:gd name="T5" fmla="*/ 0 h 57"/>
                <a:gd name="T6" fmla="*/ 14 w 43"/>
                <a:gd name="T7" fmla="*/ 0 h 57"/>
                <a:gd name="T8" fmla="*/ 7 w 43"/>
                <a:gd name="T9" fmla="*/ 9 h 57"/>
                <a:gd name="T10" fmla="*/ 13 w 43"/>
                <a:gd name="T11" fmla="*/ 16 h 57"/>
                <a:gd name="T12" fmla="*/ 0 w 43"/>
                <a:gd name="T13" fmla="*/ 36 h 57"/>
                <a:gd name="T14" fmla="*/ 22 w 43"/>
                <a:gd name="T15" fmla="*/ 57 h 57"/>
                <a:gd name="T16" fmla="*/ 43 w 43"/>
                <a:gd name="T17" fmla="*/ 36 h 57"/>
                <a:gd name="T18" fmla="*/ 31 w 43"/>
                <a:gd name="T19" fmla="*/ 17 h 57"/>
                <a:gd name="T20" fmla="*/ 26 w 43"/>
                <a:gd name="T21" fmla="*/ 2 h 57"/>
                <a:gd name="T22" fmla="*/ 31 w 43"/>
                <a:gd name="T23" fmla="*/ 9 h 57"/>
                <a:gd name="T24" fmla="*/ 26 w 43"/>
                <a:gd name="T25" fmla="*/ 9 h 57"/>
                <a:gd name="T26" fmla="*/ 26 w 43"/>
                <a:gd name="T27" fmla="*/ 2 h 57"/>
                <a:gd name="T28" fmla="*/ 11 w 43"/>
                <a:gd name="T29" fmla="*/ 9 h 57"/>
                <a:gd name="T30" fmla="*/ 16 w 43"/>
                <a:gd name="T31" fmla="*/ 9 h 57"/>
                <a:gd name="T32" fmla="*/ 17 w 43"/>
                <a:gd name="T33" fmla="*/ 16 h 57"/>
                <a:gd name="T34" fmla="*/ 11 w 43"/>
                <a:gd name="T35" fmla="*/ 9 h 57"/>
                <a:gd name="T36" fmla="*/ 22 w 43"/>
                <a:gd name="T37" fmla="*/ 52 h 57"/>
                <a:gd name="T38" fmla="*/ 6 w 43"/>
                <a:gd name="T39" fmla="*/ 36 h 57"/>
                <a:gd name="T40" fmla="*/ 21 w 43"/>
                <a:gd name="T41" fmla="*/ 21 h 57"/>
                <a:gd name="T42" fmla="*/ 37 w 43"/>
                <a:gd name="T43" fmla="*/ 36 h 57"/>
                <a:gd name="T44" fmla="*/ 22 w 43"/>
                <a:gd name="T45" fmla="*/ 52 h 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43" h="57">
                  <a:moveTo>
                    <a:pt x="31" y="17"/>
                  </a:moveTo>
                  <a:cubicBezTo>
                    <a:pt x="37" y="9"/>
                    <a:pt x="37" y="9"/>
                    <a:pt x="37" y="9"/>
                  </a:cubicBezTo>
                  <a:cubicBezTo>
                    <a:pt x="29" y="0"/>
                    <a:pt x="29" y="0"/>
                    <a:pt x="29" y="0"/>
                  </a:cubicBezTo>
                  <a:cubicBezTo>
                    <a:pt x="14" y="0"/>
                    <a:pt x="14" y="0"/>
                    <a:pt x="14" y="0"/>
                  </a:cubicBezTo>
                  <a:cubicBezTo>
                    <a:pt x="7" y="9"/>
                    <a:pt x="7" y="9"/>
                    <a:pt x="7" y="9"/>
                  </a:cubicBezTo>
                  <a:cubicBezTo>
                    <a:pt x="13" y="16"/>
                    <a:pt x="13" y="16"/>
                    <a:pt x="13" y="16"/>
                  </a:cubicBezTo>
                  <a:cubicBezTo>
                    <a:pt x="5" y="20"/>
                    <a:pt x="0" y="27"/>
                    <a:pt x="0" y="36"/>
                  </a:cubicBezTo>
                  <a:cubicBezTo>
                    <a:pt x="0" y="48"/>
                    <a:pt x="10" y="57"/>
                    <a:pt x="22" y="57"/>
                  </a:cubicBezTo>
                  <a:cubicBezTo>
                    <a:pt x="33" y="57"/>
                    <a:pt x="43" y="47"/>
                    <a:pt x="43" y="36"/>
                  </a:cubicBezTo>
                  <a:cubicBezTo>
                    <a:pt x="43" y="27"/>
                    <a:pt x="38" y="20"/>
                    <a:pt x="31" y="17"/>
                  </a:cubicBezTo>
                  <a:close/>
                  <a:moveTo>
                    <a:pt x="26" y="2"/>
                  </a:moveTo>
                  <a:cubicBezTo>
                    <a:pt x="31" y="9"/>
                    <a:pt x="31" y="9"/>
                    <a:pt x="31" y="9"/>
                  </a:cubicBezTo>
                  <a:cubicBezTo>
                    <a:pt x="26" y="9"/>
                    <a:pt x="26" y="9"/>
                    <a:pt x="26" y="9"/>
                  </a:cubicBezTo>
                  <a:lnTo>
                    <a:pt x="26" y="2"/>
                  </a:lnTo>
                  <a:close/>
                  <a:moveTo>
                    <a:pt x="11" y="9"/>
                  </a:moveTo>
                  <a:cubicBezTo>
                    <a:pt x="16" y="9"/>
                    <a:pt x="16" y="9"/>
                    <a:pt x="16" y="9"/>
                  </a:cubicBezTo>
                  <a:cubicBezTo>
                    <a:pt x="17" y="16"/>
                    <a:pt x="17" y="16"/>
                    <a:pt x="17" y="16"/>
                  </a:cubicBezTo>
                  <a:lnTo>
                    <a:pt x="11" y="9"/>
                  </a:lnTo>
                  <a:close/>
                  <a:moveTo>
                    <a:pt x="22" y="52"/>
                  </a:moveTo>
                  <a:cubicBezTo>
                    <a:pt x="13" y="52"/>
                    <a:pt x="6" y="45"/>
                    <a:pt x="6" y="36"/>
                  </a:cubicBezTo>
                  <a:cubicBezTo>
                    <a:pt x="6" y="28"/>
                    <a:pt x="13" y="21"/>
                    <a:pt x="21" y="21"/>
                  </a:cubicBezTo>
                  <a:cubicBezTo>
                    <a:pt x="30" y="20"/>
                    <a:pt x="37" y="27"/>
                    <a:pt x="37" y="36"/>
                  </a:cubicBezTo>
                  <a:cubicBezTo>
                    <a:pt x="37" y="44"/>
                    <a:pt x="30" y="51"/>
                    <a:pt x="22" y="5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77" name="Freeform 637"/>
            <p:cNvSpPr>
              <a:spLocks noEditPoints="1"/>
            </p:cNvSpPr>
            <p:nvPr/>
          </p:nvSpPr>
          <p:spPr bwMode="auto">
            <a:xfrm>
              <a:off x="4953" y="1745"/>
              <a:ext cx="76" cy="102"/>
            </a:xfrm>
            <a:custGeom>
              <a:gdLst>
                <a:gd name="T0" fmla="*/ 28 w 39"/>
                <a:gd name="T1" fmla="*/ 15 h 52"/>
                <a:gd name="T2" fmla="*/ 33 w 39"/>
                <a:gd name="T3" fmla="*/ 8 h 52"/>
                <a:gd name="T4" fmla="*/ 26 w 39"/>
                <a:gd name="T5" fmla="*/ 0 h 52"/>
                <a:gd name="T6" fmla="*/ 13 w 39"/>
                <a:gd name="T7" fmla="*/ 0 h 52"/>
                <a:gd name="T8" fmla="*/ 6 w 39"/>
                <a:gd name="T9" fmla="*/ 9 h 52"/>
                <a:gd name="T10" fmla="*/ 12 w 39"/>
                <a:gd name="T11" fmla="*/ 15 h 52"/>
                <a:gd name="T12" fmla="*/ 0 w 39"/>
                <a:gd name="T13" fmla="*/ 33 h 52"/>
                <a:gd name="T14" fmla="*/ 20 w 39"/>
                <a:gd name="T15" fmla="*/ 52 h 52"/>
                <a:gd name="T16" fmla="*/ 39 w 39"/>
                <a:gd name="T17" fmla="*/ 32 h 52"/>
                <a:gd name="T18" fmla="*/ 28 w 39"/>
                <a:gd name="T19" fmla="*/ 15 h 52"/>
                <a:gd name="T20" fmla="*/ 24 w 39"/>
                <a:gd name="T21" fmla="*/ 2 h 52"/>
                <a:gd name="T22" fmla="*/ 28 w 39"/>
                <a:gd name="T23" fmla="*/ 8 h 52"/>
                <a:gd name="T24" fmla="*/ 24 w 39"/>
                <a:gd name="T25" fmla="*/ 8 h 52"/>
                <a:gd name="T26" fmla="*/ 24 w 39"/>
                <a:gd name="T27" fmla="*/ 2 h 52"/>
                <a:gd name="T28" fmla="*/ 10 w 39"/>
                <a:gd name="T29" fmla="*/ 8 h 52"/>
                <a:gd name="T30" fmla="*/ 14 w 39"/>
                <a:gd name="T31" fmla="*/ 8 h 52"/>
                <a:gd name="T32" fmla="*/ 15 w 39"/>
                <a:gd name="T33" fmla="*/ 14 h 52"/>
                <a:gd name="T34" fmla="*/ 10 w 39"/>
                <a:gd name="T35" fmla="*/ 8 h 52"/>
                <a:gd name="T36" fmla="*/ 19 w 39"/>
                <a:gd name="T37" fmla="*/ 47 h 52"/>
                <a:gd name="T38" fmla="*/ 5 w 39"/>
                <a:gd name="T39" fmla="*/ 33 h 52"/>
                <a:gd name="T40" fmla="*/ 19 w 39"/>
                <a:gd name="T41" fmla="*/ 19 h 52"/>
                <a:gd name="T42" fmla="*/ 33 w 39"/>
                <a:gd name="T43" fmla="*/ 33 h 52"/>
                <a:gd name="T44" fmla="*/ 19 w 39"/>
                <a:gd name="T45" fmla="*/ 47 h 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9" h="52">
                  <a:moveTo>
                    <a:pt x="28" y="15"/>
                  </a:moveTo>
                  <a:cubicBezTo>
                    <a:pt x="33" y="8"/>
                    <a:pt x="33" y="8"/>
                    <a:pt x="33" y="8"/>
                  </a:cubicBezTo>
                  <a:cubicBezTo>
                    <a:pt x="26" y="0"/>
                    <a:pt x="26" y="0"/>
                    <a:pt x="26" y="0"/>
                  </a:cubicBezTo>
                  <a:cubicBezTo>
                    <a:pt x="13" y="0"/>
                    <a:pt x="13" y="0"/>
                    <a:pt x="13" y="0"/>
                  </a:cubicBezTo>
                  <a:cubicBezTo>
                    <a:pt x="6" y="9"/>
                    <a:pt x="6" y="9"/>
                    <a:pt x="6" y="9"/>
                  </a:cubicBezTo>
                  <a:cubicBezTo>
                    <a:pt x="12" y="15"/>
                    <a:pt x="12" y="15"/>
                    <a:pt x="12" y="15"/>
                  </a:cubicBezTo>
                  <a:cubicBezTo>
                    <a:pt x="5" y="18"/>
                    <a:pt x="0" y="25"/>
                    <a:pt x="0" y="33"/>
                  </a:cubicBezTo>
                  <a:cubicBezTo>
                    <a:pt x="0" y="44"/>
                    <a:pt x="9" y="52"/>
                    <a:pt x="20" y="52"/>
                  </a:cubicBezTo>
                  <a:cubicBezTo>
                    <a:pt x="30" y="52"/>
                    <a:pt x="39" y="43"/>
                    <a:pt x="39" y="32"/>
                  </a:cubicBezTo>
                  <a:cubicBezTo>
                    <a:pt x="39" y="25"/>
                    <a:pt x="34" y="18"/>
                    <a:pt x="28" y="15"/>
                  </a:cubicBezTo>
                  <a:close/>
                  <a:moveTo>
                    <a:pt x="24" y="2"/>
                  </a:moveTo>
                  <a:cubicBezTo>
                    <a:pt x="28" y="8"/>
                    <a:pt x="28" y="8"/>
                    <a:pt x="28" y="8"/>
                  </a:cubicBezTo>
                  <a:cubicBezTo>
                    <a:pt x="24" y="8"/>
                    <a:pt x="24" y="8"/>
                    <a:pt x="24" y="8"/>
                  </a:cubicBezTo>
                  <a:lnTo>
                    <a:pt x="24" y="2"/>
                  </a:lnTo>
                  <a:close/>
                  <a:moveTo>
                    <a:pt x="10" y="8"/>
                  </a:moveTo>
                  <a:cubicBezTo>
                    <a:pt x="14" y="8"/>
                    <a:pt x="14" y="8"/>
                    <a:pt x="14" y="8"/>
                  </a:cubicBezTo>
                  <a:cubicBezTo>
                    <a:pt x="15" y="14"/>
                    <a:pt x="15" y="14"/>
                    <a:pt x="15" y="14"/>
                  </a:cubicBezTo>
                  <a:lnTo>
                    <a:pt x="10" y="8"/>
                  </a:lnTo>
                  <a:close/>
                  <a:moveTo>
                    <a:pt x="19" y="47"/>
                  </a:moveTo>
                  <a:cubicBezTo>
                    <a:pt x="12" y="47"/>
                    <a:pt x="5" y="41"/>
                    <a:pt x="5" y="33"/>
                  </a:cubicBezTo>
                  <a:cubicBezTo>
                    <a:pt x="5" y="25"/>
                    <a:pt x="11" y="19"/>
                    <a:pt x="19" y="19"/>
                  </a:cubicBezTo>
                  <a:cubicBezTo>
                    <a:pt x="27" y="19"/>
                    <a:pt x="33" y="25"/>
                    <a:pt x="33" y="33"/>
                  </a:cubicBezTo>
                  <a:cubicBezTo>
                    <a:pt x="34" y="40"/>
                    <a:pt x="27" y="47"/>
                    <a:pt x="19" y="47"/>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78" name="Freeform 638"/>
            <p:cNvSpPr>
              <a:spLocks noEditPoints="1"/>
            </p:cNvSpPr>
            <p:nvPr/>
          </p:nvSpPr>
          <p:spPr bwMode="auto">
            <a:xfrm>
              <a:off x="4127" y="1679"/>
              <a:ext cx="77" cy="102"/>
            </a:xfrm>
            <a:custGeom>
              <a:gdLst>
                <a:gd name="T0" fmla="*/ 28 w 39"/>
                <a:gd name="T1" fmla="*/ 15 h 52"/>
                <a:gd name="T2" fmla="*/ 33 w 39"/>
                <a:gd name="T3" fmla="*/ 8 h 52"/>
                <a:gd name="T4" fmla="*/ 26 w 39"/>
                <a:gd name="T5" fmla="*/ 0 h 52"/>
                <a:gd name="T6" fmla="*/ 13 w 39"/>
                <a:gd name="T7" fmla="*/ 0 h 52"/>
                <a:gd name="T8" fmla="*/ 6 w 39"/>
                <a:gd name="T9" fmla="*/ 9 h 52"/>
                <a:gd name="T10" fmla="*/ 12 w 39"/>
                <a:gd name="T11" fmla="*/ 15 h 52"/>
                <a:gd name="T12" fmla="*/ 0 w 39"/>
                <a:gd name="T13" fmla="*/ 33 h 52"/>
                <a:gd name="T14" fmla="*/ 20 w 39"/>
                <a:gd name="T15" fmla="*/ 52 h 52"/>
                <a:gd name="T16" fmla="*/ 39 w 39"/>
                <a:gd name="T17" fmla="*/ 33 h 52"/>
                <a:gd name="T18" fmla="*/ 28 w 39"/>
                <a:gd name="T19" fmla="*/ 15 h 52"/>
                <a:gd name="T20" fmla="*/ 24 w 39"/>
                <a:gd name="T21" fmla="*/ 2 h 52"/>
                <a:gd name="T22" fmla="*/ 28 w 39"/>
                <a:gd name="T23" fmla="*/ 8 h 52"/>
                <a:gd name="T24" fmla="*/ 24 w 39"/>
                <a:gd name="T25" fmla="*/ 8 h 52"/>
                <a:gd name="T26" fmla="*/ 24 w 39"/>
                <a:gd name="T27" fmla="*/ 2 h 52"/>
                <a:gd name="T28" fmla="*/ 10 w 39"/>
                <a:gd name="T29" fmla="*/ 8 h 52"/>
                <a:gd name="T30" fmla="*/ 14 w 39"/>
                <a:gd name="T31" fmla="*/ 8 h 52"/>
                <a:gd name="T32" fmla="*/ 15 w 39"/>
                <a:gd name="T33" fmla="*/ 15 h 52"/>
                <a:gd name="T34" fmla="*/ 10 w 39"/>
                <a:gd name="T35" fmla="*/ 8 h 52"/>
                <a:gd name="T36" fmla="*/ 20 w 39"/>
                <a:gd name="T37" fmla="*/ 47 h 52"/>
                <a:gd name="T38" fmla="*/ 5 w 39"/>
                <a:gd name="T39" fmla="*/ 33 h 52"/>
                <a:gd name="T40" fmla="*/ 19 w 39"/>
                <a:gd name="T41" fmla="*/ 19 h 52"/>
                <a:gd name="T42" fmla="*/ 33 w 39"/>
                <a:gd name="T43" fmla="*/ 33 h 52"/>
                <a:gd name="T44" fmla="*/ 20 w 39"/>
                <a:gd name="T45" fmla="*/ 47 h 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9" h="52">
                  <a:moveTo>
                    <a:pt x="28" y="15"/>
                  </a:moveTo>
                  <a:cubicBezTo>
                    <a:pt x="33" y="8"/>
                    <a:pt x="33" y="8"/>
                    <a:pt x="33" y="8"/>
                  </a:cubicBezTo>
                  <a:cubicBezTo>
                    <a:pt x="26" y="0"/>
                    <a:pt x="26" y="0"/>
                    <a:pt x="26" y="0"/>
                  </a:cubicBezTo>
                  <a:cubicBezTo>
                    <a:pt x="13" y="0"/>
                    <a:pt x="13" y="0"/>
                    <a:pt x="13" y="0"/>
                  </a:cubicBezTo>
                  <a:cubicBezTo>
                    <a:pt x="6" y="9"/>
                    <a:pt x="6" y="9"/>
                    <a:pt x="6" y="9"/>
                  </a:cubicBezTo>
                  <a:cubicBezTo>
                    <a:pt x="12" y="15"/>
                    <a:pt x="12" y="15"/>
                    <a:pt x="12" y="15"/>
                  </a:cubicBezTo>
                  <a:cubicBezTo>
                    <a:pt x="5" y="18"/>
                    <a:pt x="0" y="25"/>
                    <a:pt x="0" y="33"/>
                  </a:cubicBezTo>
                  <a:cubicBezTo>
                    <a:pt x="0" y="44"/>
                    <a:pt x="9" y="52"/>
                    <a:pt x="20" y="52"/>
                  </a:cubicBezTo>
                  <a:cubicBezTo>
                    <a:pt x="30" y="52"/>
                    <a:pt x="39" y="43"/>
                    <a:pt x="39" y="33"/>
                  </a:cubicBezTo>
                  <a:cubicBezTo>
                    <a:pt x="39" y="25"/>
                    <a:pt x="34" y="19"/>
                    <a:pt x="28" y="15"/>
                  </a:cubicBezTo>
                  <a:close/>
                  <a:moveTo>
                    <a:pt x="24" y="2"/>
                  </a:moveTo>
                  <a:cubicBezTo>
                    <a:pt x="28" y="8"/>
                    <a:pt x="28" y="8"/>
                    <a:pt x="28" y="8"/>
                  </a:cubicBezTo>
                  <a:cubicBezTo>
                    <a:pt x="24" y="8"/>
                    <a:pt x="24" y="8"/>
                    <a:pt x="24" y="8"/>
                  </a:cubicBezTo>
                  <a:lnTo>
                    <a:pt x="24" y="2"/>
                  </a:lnTo>
                  <a:close/>
                  <a:moveTo>
                    <a:pt x="10" y="8"/>
                  </a:moveTo>
                  <a:cubicBezTo>
                    <a:pt x="14" y="8"/>
                    <a:pt x="14" y="8"/>
                    <a:pt x="14" y="8"/>
                  </a:cubicBezTo>
                  <a:cubicBezTo>
                    <a:pt x="15" y="15"/>
                    <a:pt x="15" y="15"/>
                    <a:pt x="15" y="15"/>
                  </a:cubicBezTo>
                  <a:lnTo>
                    <a:pt x="10" y="8"/>
                  </a:lnTo>
                  <a:close/>
                  <a:moveTo>
                    <a:pt x="20" y="47"/>
                  </a:moveTo>
                  <a:cubicBezTo>
                    <a:pt x="12" y="47"/>
                    <a:pt x="5" y="41"/>
                    <a:pt x="5" y="33"/>
                  </a:cubicBezTo>
                  <a:cubicBezTo>
                    <a:pt x="5" y="25"/>
                    <a:pt x="11" y="19"/>
                    <a:pt x="19" y="19"/>
                  </a:cubicBezTo>
                  <a:cubicBezTo>
                    <a:pt x="27" y="19"/>
                    <a:pt x="33" y="25"/>
                    <a:pt x="33" y="33"/>
                  </a:cubicBezTo>
                  <a:cubicBezTo>
                    <a:pt x="34" y="41"/>
                    <a:pt x="27" y="47"/>
                    <a:pt x="20" y="47"/>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79" name="Freeform 639"/>
            <p:cNvSpPr>
              <a:spLocks noEditPoints="1"/>
            </p:cNvSpPr>
            <p:nvPr/>
          </p:nvSpPr>
          <p:spPr bwMode="auto">
            <a:xfrm>
              <a:off x="4473" y="2230"/>
              <a:ext cx="77" cy="102"/>
            </a:xfrm>
            <a:custGeom>
              <a:gdLst>
                <a:gd name="T0" fmla="*/ 28 w 39"/>
                <a:gd name="T1" fmla="*/ 15 h 52"/>
                <a:gd name="T2" fmla="*/ 34 w 39"/>
                <a:gd name="T3" fmla="*/ 8 h 52"/>
                <a:gd name="T4" fmla="*/ 27 w 39"/>
                <a:gd name="T5" fmla="*/ 0 h 52"/>
                <a:gd name="T6" fmla="*/ 13 w 39"/>
                <a:gd name="T7" fmla="*/ 0 h 52"/>
                <a:gd name="T8" fmla="*/ 6 w 39"/>
                <a:gd name="T9" fmla="*/ 9 h 52"/>
                <a:gd name="T10" fmla="*/ 12 w 39"/>
                <a:gd name="T11" fmla="*/ 15 h 52"/>
                <a:gd name="T12" fmla="*/ 0 w 39"/>
                <a:gd name="T13" fmla="*/ 33 h 52"/>
                <a:gd name="T14" fmla="*/ 20 w 39"/>
                <a:gd name="T15" fmla="*/ 52 h 52"/>
                <a:gd name="T16" fmla="*/ 39 w 39"/>
                <a:gd name="T17" fmla="*/ 33 h 52"/>
                <a:gd name="T18" fmla="*/ 28 w 39"/>
                <a:gd name="T19" fmla="*/ 15 h 52"/>
                <a:gd name="T20" fmla="*/ 24 w 39"/>
                <a:gd name="T21" fmla="*/ 2 h 52"/>
                <a:gd name="T22" fmla="*/ 28 w 39"/>
                <a:gd name="T23" fmla="*/ 8 h 52"/>
                <a:gd name="T24" fmla="*/ 24 w 39"/>
                <a:gd name="T25" fmla="*/ 8 h 52"/>
                <a:gd name="T26" fmla="*/ 24 w 39"/>
                <a:gd name="T27" fmla="*/ 2 h 52"/>
                <a:gd name="T28" fmla="*/ 10 w 39"/>
                <a:gd name="T29" fmla="*/ 8 h 52"/>
                <a:gd name="T30" fmla="*/ 14 w 39"/>
                <a:gd name="T31" fmla="*/ 8 h 52"/>
                <a:gd name="T32" fmla="*/ 15 w 39"/>
                <a:gd name="T33" fmla="*/ 15 h 52"/>
                <a:gd name="T34" fmla="*/ 10 w 39"/>
                <a:gd name="T35" fmla="*/ 8 h 52"/>
                <a:gd name="T36" fmla="*/ 20 w 39"/>
                <a:gd name="T37" fmla="*/ 47 h 52"/>
                <a:gd name="T38" fmla="*/ 5 w 39"/>
                <a:gd name="T39" fmla="*/ 33 h 52"/>
                <a:gd name="T40" fmla="*/ 19 w 39"/>
                <a:gd name="T41" fmla="*/ 19 h 52"/>
                <a:gd name="T42" fmla="*/ 34 w 39"/>
                <a:gd name="T43" fmla="*/ 33 h 52"/>
                <a:gd name="T44" fmla="*/ 20 w 39"/>
                <a:gd name="T45" fmla="*/ 47 h 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9" h="52">
                  <a:moveTo>
                    <a:pt x="28" y="15"/>
                  </a:moveTo>
                  <a:cubicBezTo>
                    <a:pt x="34" y="8"/>
                    <a:pt x="34" y="8"/>
                    <a:pt x="34" y="8"/>
                  </a:cubicBezTo>
                  <a:cubicBezTo>
                    <a:pt x="27" y="0"/>
                    <a:pt x="27" y="0"/>
                    <a:pt x="27" y="0"/>
                  </a:cubicBezTo>
                  <a:cubicBezTo>
                    <a:pt x="13" y="0"/>
                    <a:pt x="13" y="0"/>
                    <a:pt x="13" y="0"/>
                  </a:cubicBezTo>
                  <a:cubicBezTo>
                    <a:pt x="6" y="9"/>
                    <a:pt x="6" y="9"/>
                    <a:pt x="6" y="9"/>
                  </a:cubicBezTo>
                  <a:cubicBezTo>
                    <a:pt x="12" y="15"/>
                    <a:pt x="12" y="15"/>
                    <a:pt x="12" y="15"/>
                  </a:cubicBezTo>
                  <a:cubicBezTo>
                    <a:pt x="5" y="18"/>
                    <a:pt x="0" y="25"/>
                    <a:pt x="0" y="33"/>
                  </a:cubicBezTo>
                  <a:cubicBezTo>
                    <a:pt x="0" y="44"/>
                    <a:pt x="9" y="52"/>
                    <a:pt x="20" y="52"/>
                  </a:cubicBezTo>
                  <a:cubicBezTo>
                    <a:pt x="30" y="52"/>
                    <a:pt x="39" y="43"/>
                    <a:pt x="39" y="33"/>
                  </a:cubicBezTo>
                  <a:cubicBezTo>
                    <a:pt x="39" y="25"/>
                    <a:pt x="34" y="19"/>
                    <a:pt x="28" y="15"/>
                  </a:cubicBezTo>
                  <a:close/>
                  <a:moveTo>
                    <a:pt x="24" y="2"/>
                  </a:moveTo>
                  <a:cubicBezTo>
                    <a:pt x="28" y="8"/>
                    <a:pt x="28" y="8"/>
                    <a:pt x="28" y="8"/>
                  </a:cubicBezTo>
                  <a:cubicBezTo>
                    <a:pt x="24" y="8"/>
                    <a:pt x="24" y="8"/>
                    <a:pt x="24" y="8"/>
                  </a:cubicBezTo>
                  <a:lnTo>
                    <a:pt x="24" y="2"/>
                  </a:lnTo>
                  <a:close/>
                  <a:moveTo>
                    <a:pt x="10" y="8"/>
                  </a:moveTo>
                  <a:cubicBezTo>
                    <a:pt x="14" y="8"/>
                    <a:pt x="14" y="8"/>
                    <a:pt x="14" y="8"/>
                  </a:cubicBezTo>
                  <a:cubicBezTo>
                    <a:pt x="15" y="15"/>
                    <a:pt x="15" y="15"/>
                    <a:pt x="15" y="15"/>
                  </a:cubicBezTo>
                  <a:lnTo>
                    <a:pt x="10" y="8"/>
                  </a:lnTo>
                  <a:close/>
                  <a:moveTo>
                    <a:pt x="20" y="47"/>
                  </a:moveTo>
                  <a:cubicBezTo>
                    <a:pt x="12" y="47"/>
                    <a:pt x="6" y="41"/>
                    <a:pt x="5" y="33"/>
                  </a:cubicBezTo>
                  <a:cubicBezTo>
                    <a:pt x="5" y="25"/>
                    <a:pt x="12" y="19"/>
                    <a:pt x="19" y="19"/>
                  </a:cubicBezTo>
                  <a:cubicBezTo>
                    <a:pt x="27" y="19"/>
                    <a:pt x="34" y="25"/>
                    <a:pt x="34" y="33"/>
                  </a:cubicBezTo>
                  <a:cubicBezTo>
                    <a:pt x="34" y="41"/>
                    <a:pt x="28" y="47"/>
                    <a:pt x="20" y="47"/>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80" name="Freeform 640"/>
            <p:cNvSpPr>
              <a:spLocks noEditPoints="1"/>
            </p:cNvSpPr>
            <p:nvPr/>
          </p:nvSpPr>
          <p:spPr bwMode="auto">
            <a:xfrm>
              <a:off x="3711" y="2402"/>
              <a:ext cx="164" cy="171"/>
            </a:xfrm>
            <a:custGeom>
              <a:gdLst>
                <a:gd name="T0" fmla="*/ 0 w 84"/>
                <a:gd name="T1" fmla="*/ 79 h 87"/>
                <a:gd name="T2" fmla="*/ 0 w 84"/>
                <a:gd name="T3" fmla="*/ 87 h 87"/>
                <a:gd name="T4" fmla="*/ 15 w 84"/>
                <a:gd name="T5" fmla="*/ 87 h 87"/>
                <a:gd name="T6" fmla="*/ 51 w 84"/>
                <a:gd name="T7" fmla="*/ 87 h 87"/>
                <a:gd name="T8" fmla="*/ 65 w 84"/>
                <a:gd name="T9" fmla="*/ 87 h 87"/>
                <a:gd name="T10" fmla="*/ 65 w 84"/>
                <a:gd name="T11" fmla="*/ 79 h 87"/>
                <a:gd name="T12" fmla="*/ 59 w 84"/>
                <a:gd name="T13" fmla="*/ 79 h 87"/>
                <a:gd name="T14" fmla="*/ 59 w 84"/>
                <a:gd name="T15" fmla="*/ 69 h 87"/>
                <a:gd name="T16" fmla="*/ 72 w 84"/>
                <a:gd name="T17" fmla="*/ 69 h 87"/>
                <a:gd name="T18" fmla="*/ 84 w 84"/>
                <a:gd name="T19" fmla="*/ 57 h 87"/>
                <a:gd name="T20" fmla="*/ 84 w 84"/>
                <a:gd name="T21" fmla="*/ 20 h 87"/>
                <a:gd name="T22" fmla="*/ 72 w 84"/>
                <a:gd name="T23" fmla="*/ 8 h 87"/>
                <a:gd name="T24" fmla="*/ 62 w 84"/>
                <a:gd name="T25" fmla="*/ 8 h 87"/>
                <a:gd name="T26" fmla="*/ 62 w 84"/>
                <a:gd name="T27" fmla="*/ 16 h 87"/>
                <a:gd name="T28" fmla="*/ 69 w 84"/>
                <a:gd name="T29" fmla="*/ 16 h 87"/>
                <a:gd name="T30" fmla="*/ 67 w 84"/>
                <a:gd name="T31" fmla="*/ 21 h 87"/>
                <a:gd name="T32" fmla="*/ 75 w 84"/>
                <a:gd name="T33" fmla="*/ 28 h 87"/>
                <a:gd name="T34" fmla="*/ 76 w 84"/>
                <a:gd name="T35" fmla="*/ 28 h 87"/>
                <a:gd name="T36" fmla="*/ 76 w 84"/>
                <a:gd name="T37" fmla="*/ 57 h 87"/>
                <a:gd name="T38" fmla="*/ 72 w 84"/>
                <a:gd name="T39" fmla="*/ 61 h 87"/>
                <a:gd name="T40" fmla="*/ 59 w 84"/>
                <a:gd name="T41" fmla="*/ 61 h 87"/>
                <a:gd name="T42" fmla="*/ 59 w 84"/>
                <a:gd name="T43" fmla="*/ 16 h 87"/>
                <a:gd name="T44" fmla="*/ 59 w 84"/>
                <a:gd name="T45" fmla="*/ 8 h 87"/>
                <a:gd name="T46" fmla="*/ 51 w 84"/>
                <a:gd name="T47" fmla="*/ 0 h 87"/>
                <a:gd name="T48" fmla="*/ 15 w 84"/>
                <a:gd name="T49" fmla="*/ 0 h 87"/>
                <a:gd name="T50" fmla="*/ 6 w 84"/>
                <a:gd name="T51" fmla="*/ 8 h 87"/>
                <a:gd name="T52" fmla="*/ 6 w 84"/>
                <a:gd name="T53" fmla="*/ 79 h 87"/>
                <a:gd name="T54" fmla="*/ 0 w 84"/>
                <a:gd name="T55" fmla="*/ 79 h 87"/>
                <a:gd name="T56" fmla="*/ 75 w 84"/>
                <a:gd name="T57" fmla="*/ 25 h 87"/>
                <a:gd name="T58" fmla="*/ 70 w 84"/>
                <a:gd name="T59" fmla="*/ 21 h 87"/>
                <a:gd name="T60" fmla="*/ 75 w 84"/>
                <a:gd name="T61" fmla="*/ 16 h 87"/>
                <a:gd name="T62" fmla="*/ 76 w 84"/>
                <a:gd name="T63" fmla="*/ 17 h 87"/>
                <a:gd name="T64" fmla="*/ 74 w 84"/>
                <a:gd name="T65" fmla="*/ 20 h 87"/>
                <a:gd name="T66" fmla="*/ 74 w 84"/>
                <a:gd name="T67" fmla="*/ 22 h 87"/>
                <a:gd name="T68" fmla="*/ 75 w 84"/>
                <a:gd name="T69" fmla="*/ 22 h 87"/>
                <a:gd name="T70" fmla="*/ 77 w 84"/>
                <a:gd name="T71" fmla="*/ 21 h 87"/>
                <a:gd name="T72" fmla="*/ 77 w 84"/>
                <a:gd name="T73" fmla="*/ 21 h 87"/>
                <a:gd name="T74" fmla="*/ 75 w 84"/>
                <a:gd name="T75" fmla="*/ 25 h 87"/>
                <a:gd name="T76" fmla="*/ 16 w 84"/>
                <a:gd name="T77" fmla="*/ 39 h 87"/>
                <a:gd name="T78" fmla="*/ 18 w 84"/>
                <a:gd name="T79" fmla="*/ 37 h 87"/>
                <a:gd name="T80" fmla="*/ 47 w 84"/>
                <a:gd name="T81" fmla="*/ 37 h 87"/>
                <a:gd name="T82" fmla="*/ 49 w 84"/>
                <a:gd name="T83" fmla="*/ 39 h 87"/>
                <a:gd name="T84" fmla="*/ 49 w 84"/>
                <a:gd name="T85" fmla="*/ 41 h 87"/>
                <a:gd name="T86" fmla="*/ 47 w 84"/>
                <a:gd name="T87" fmla="*/ 43 h 87"/>
                <a:gd name="T88" fmla="*/ 18 w 84"/>
                <a:gd name="T89" fmla="*/ 43 h 87"/>
                <a:gd name="T90" fmla="*/ 16 w 84"/>
                <a:gd name="T91" fmla="*/ 41 h 87"/>
                <a:gd name="T92" fmla="*/ 16 w 84"/>
                <a:gd name="T93" fmla="*/ 39 h 87"/>
                <a:gd name="T94" fmla="*/ 16 w 84"/>
                <a:gd name="T95" fmla="*/ 11 h 87"/>
                <a:gd name="T96" fmla="*/ 18 w 84"/>
                <a:gd name="T97" fmla="*/ 9 h 87"/>
                <a:gd name="T98" fmla="*/ 47 w 84"/>
                <a:gd name="T99" fmla="*/ 9 h 87"/>
                <a:gd name="T100" fmla="*/ 49 w 84"/>
                <a:gd name="T101" fmla="*/ 11 h 87"/>
                <a:gd name="T102" fmla="*/ 49 w 84"/>
                <a:gd name="T103" fmla="*/ 26 h 87"/>
                <a:gd name="T104" fmla="*/ 47 w 84"/>
                <a:gd name="T105" fmla="*/ 29 h 87"/>
                <a:gd name="T106" fmla="*/ 18 w 84"/>
                <a:gd name="T107" fmla="*/ 29 h 87"/>
                <a:gd name="T108" fmla="*/ 16 w 84"/>
                <a:gd name="T109" fmla="*/ 26 h 87"/>
                <a:gd name="T110" fmla="*/ 16 w 84"/>
                <a:gd name="T111" fmla="*/ 11 h 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84" h="87">
                  <a:moveTo>
                    <a:pt x="0" y="79"/>
                  </a:moveTo>
                  <a:cubicBezTo>
                    <a:pt x="0" y="87"/>
                    <a:pt x="0" y="87"/>
                    <a:pt x="0" y="87"/>
                  </a:cubicBezTo>
                  <a:cubicBezTo>
                    <a:pt x="15" y="87"/>
                    <a:pt x="15" y="87"/>
                    <a:pt x="15" y="87"/>
                  </a:cubicBezTo>
                  <a:cubicBezTo>
                    <a:pt x="51" y="87"/>
                    <a:pt x="51" y="87"/>
                    <a:pt x="51" y="87"/>
                  </a:cubicBezTo>
                  <a:cubicBezTo>
                    <a:pt x="65" y="87"/>
                    <a:pt x="65" y="87"/>
                    <a:pt x="65" y="87"/>
                  </a:cubicBezTo>
                  <a:cubicBezTo>
                    <a:pt x="65" y="79"/>
                    <a:pt x="65" y="79"/>
                    <a:pt x="65" y="79"/>
                  </a:cubicBezTo>
                  <a:cubicBezTo>
                    <a:pt x="59" y="79"/>
                    <a:pt x="59" y="79"/>
                    <a:pt x="59" y="79"/>
                  </a:cubicBezTo>
                  <a:cubicBezTo>
                    <a:pt x="59" y="69"/>
                    <a:pt x="59" y="69"/>
                    <a:pt x="59" y="69"/>
                  </a:cubicBezTo>
                  <a:cubicBezTo>
                    <a:pt x="72" y="69"/>
                    <a:pt x="72" y="69"/>
                    <a:pt x="72" y="69"/>
                  </a:cubicBezTo>
                  <a:cubicBezTo>
                    <a:pt x="79" y="69"/>
                    <a:pt x="84" y="63"/>
                    <a:pt x="84" y="57"/>
                  </a:cubicBezTo>
                  <a:cubicBezTo>
                    <a:pt x="84" y="20"/>
                    <a:pt x="84" y="20"/>
                    <a:pt x="84" y="20"/>
                  </a:cubicBezTo>
                  <a:cubicBezTo>
                    <a:pt x="84" y="14"/>
                    <a:pt x="79" y="8"/>
                    <a:pt x="72" y="8"/>
                  </a:cubicBezTo>
                  <a:cubicBezTo>
                    <a:pt x="62" y="8"/>
                    <a:pt x="62" y="8"/>
                    <a:pt x="62" y="8"/>
                  </a:cubicBezTo>
                  <a:cubicBezTo>
                    <a:pt x="62" y="16"/>
                    <a:pt x="62" y="16"/>
                    <a:pt x="62" y="16"/>
                  </a:cubicBezTo>
                  <a:cubicBezTo>
                    <a:pt x="69" y="16"/>
                    <a:pt x="69" y="16"/>
                    <a:pt x="69" y="16"/>
                  </a:cubicBezTo>
                  <a:cubicBezTo>
                    <a:pt x="68" y="18"/>
                    <a:pt x="67" y="19"/>
                    <a:pt x="67" y="21"/>
                  </a:cubicBezTo>
                  <a:cubicBezTo>
                    <a:pt x="67" y="25"/>
                    <a:pt x="71" y="28"/>
                    <a:pt x="75" y="28"/>
                  </a:cubicBezTo>
                  <a:cubicBezTo>
                    <a:pt x="75" y="28"/>
                    <a:pt x="76" y="28"/>
                    <a:pt x="76" y="28"/>
                  </a:cubicBezTo>
                  <a:cubicBezTo>
                    <a:pt x="76" y="57"/>
                    <a:pt x="76" y="57"/>
                    <a:pt x="76" y="57"/>
                  </a:cubicBezTo>
                  <a:cubicBezTo>
                    <a:pt x="76" y="59"/>
                    <a:pt x="74" y="61"/>
                    <a:pt x="72" y="61"/>
                  </a:cubicBezTo>
                  <a:cubicBezTo>
                    <a:pt x="59" y="61"/>
                    <a:pt x="59" y="61"/>
                    <a:pt x="59" y="61"/>
                  </a:cubicBezTo>
                  <a:cubicBezTo>
                    <a:pt x="59" y="16"/>
                    <a:pt x="59" y="16"/>
                    <a:pt x="59" y="16"/>
                  </a:cubicBezTo>
                  <a:cubicBezTo>
                    <a:pt x="59" y="8"/>
                    <a:pt x="59" y="8"/>
                    <a:pt x="59" y="8"/>
                  </a:cubicBezTo>
                  <a:cubicBezTo>
                    <a:pt x="59" y="4"/>
                    <a:pt x="55" y="0"/>
                    <a:pt x="51" y="0"/>
                  </a:cubicBezTo>
                  <a:cubicBezTo>
                    <a:pt x="15" y="0"/>
                    <a:pt x="15" y="0"/>
                    <a:pt x="15" y="0"/>
                  </a:cubicBezTo>
                  <a:cubicBezTo>
                    <a:pt x="10" y="0"/>
                    <a:pt x="6" y="4"/>
                    <a:pt x="6" y="8"/>
                  </a:cubicBezTo>
                  <a:cubicBezTo>
                    <a:pt x="6" y="79"/>
                    <a:pt x="6" y="79"/>
                    <a:pt x="6" y="79"/>
                  </a:cubicBezTo>
                  <a:lnTo>
                    <a:pt x="0" y="79"/>
                  </a:lnTo>
                  <a:close/>
                  <a:moveTo>
                    <a:pt x="75" y="25"/>
                  </a:moveTo>
                  <a:cubicBezTo>
                    <a:pt x="72" y="25"/>
                    <a:pt x="70" y="23"/>
                    <a:pt x="70" y="21"/>
                  </a:cubicBezTo>
                  <a:cubicBezTo>
                    <a:pt x="70" y="18"/>
                    <a:pt x="72" y="16"/>
                    <a:pt x="75" y="16"/>
                  </a:cubicBezTo>
                  <a:cubicBezTo>
                    <a:pt x="76" y="16"/>
                    <a:pt x="76" y="17"/>
                    <a:pt x="76" y="17"/>
                  </a:cubicBezTo>
                  <a:cubicBezTo>
                    <a:pt x="74" y="20"/>
                    <a:pt x="74" y="20"/>
                    <a:pt x="74" y="20"/>
                  </a:cubicBezTo>
                  <a:cubicBezTo>
                    <a:pt x="73" y="20"/>
                    <a:pt x="73" y="21"/>
                    <a:pt x="74" y="22"/>
                  </a:cubicBezTo>
                  <a:cubicBezTo>
                    <a:pt x="74" y="22"/>
                    <a:pt x="75" y="22"/>
                    <a:pt x="75" y="22"/>
                  </a:cubicBezTo>
                  <a:cubicBezTo>
                    <a:pt x="77" y="21"/>
                    <a:pt x="77" y="21"/>
                    <a:pt x="77" y="21"/>
                  </a:cubicBezTo>
                  <a:cubicBezTo>
                    <a:pt x="77" y="21"/>
                    <a:pt x="77" y="21"/>
                    <a:pt x="77" y="21"/>
                  </a:cubicBezTo>
                  <a:cubicBezTo>
                    <a:pt x="77" y="23"/>
                    <a:pt x="77" y="25"/>
                    <a:pt x="75" y="25"/>
                  </a:cubicBezTo>
                  <a:close/>
                  <a:moveTo>
                    <a:pt x="16" y="39"/>
                  </a:moveTo>
                  <a:cubicBezTo>
                    <a:pt x="16" y="38"/>
                    <a:pt x="17" y="37"/>
                    <a:pt x="18" y="37"/>
                  </a:cubicBezTo>
                  <a:cubicBezTo>
                    <a:pt x="47" y="37"/>
                    <a:pt x="47" y="37"/>
                    <a:pt x="47" y="37"/>
                  </a:cubicBezTo>
                  <a:cubicBezTo>
                    <a:pt x="48" y="37"/>
                    <a:pt x="49" y="38"/>
                    <a:pt x="49" y="39"/>
                  </a:cubicBezTo>
                  <a:cubicBezTo>
                    <a:pt x="49" y="41"/>
                    <a:pt x="49" y="41"/>
                    <a:pt x="49" y="41"/>
                  </a:cubicBezTo>
                  <a:cubicBezTo>
                    <a:pt x="49" y="42"/>
                    <a:pt x="48" y="43"/>
                    <a:pt x="47" y="43"/>
                  </a:cubicBezTo>
                  <a:cubicBezTo>
                    <a:pt x="18" y="43"/>
                    <a:pt x="18" y="43"/>
                    <a:pt x="18" y="43"/>
                  </a:cubicBezTo>
                  <a:cubicBezTo>
                    <a:pt x="17" y="43"/>
                    <a:pt x="16" y="42"/>
                    <a:pt x="16" y="41"/>
                  </a:cubicBezTo>
                  <a:lnTo>
                    <a:pt x="16" y="39"/>
                  </a:lnTo>
                  <a:close/>
                  <a:moveTo>
                    <a:pt x="16" y="11"/>
                  </a:moveTo>
                  <a:cubicBezTo>
                    <a:pt x="16" y="10"/>
                    <a:pt x="17" y="9"/>
                    <a:pt x="18" y="9"/>
                  </a:cubicBezTo>
                  <a:cubicBezTo>
                    <a:pt x="47" y="9"/>
                    <a:pt x="47" y="9"/>
                    <a:pt x="47" y="9"/>
                  </a:cubicBezTo>
                  <a:cubicBezTo>
                    <a:pt x="48" y="9"/>
                    <a:pt x="49" y="10"/>
                    <a:pt x="49" y="11"/>
                  </a:cubicBezTo>
                  <a:cubicBezTo>
                    <a:pt x="49" y="26"/>
                    <a:pt x="49" y="26"/>
                    <a:pt x="49" y="26"/>
                  </a:cubicBezTo>
                  <a:cubicBezTo>
                    <a:pt x="49" y="27"/>
                    <a:pt x="48" y="29"/>
                    <a:pt x="47" y="29"/>
                  </a:cubicBezTo>
                  <a:cubicBezTo>
                    <a:pt x="18" y="29"/>
                    <a:pt x="18" y="29"/>
                    <a:pt x="18" y="29"/>
                  </a:cubicBezTo>
                  <a:cubicBezTo>
                    <a:pt x="17" y="29"/>
                    <a:pt x="16" y="27"/>
                    <a:pt x="16" y="26"/>
                  </a:cubicBezTo>
                  <a:lnTo>
                    <a:pt x="16" y="11"/>
                  </a:ln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81" name="Freeform 641"/>
            <p:cNvSpPr/>
            <p:nvPr/>
          </p:nvSpPr>
          <p:spPr bwMode="auto">
            <a:xfrm>
              <a:off x="4556" y="1916"/>
              <a:ext cx="1016" cy="766"/>
            </a:xfrm>
            <a:custGeom>
              <a:gdLst>
                <a:gd name="T0" fmla="*/ 516 w 520"/>
                <a:gd name="T1" fmla="*/ 252 h 392"/>
                <a:gd name="T2" fmla="*/ 456 w 520"/>
                <a:gd name="T3" fmla="*/ 22 h 392"/>
                <a:gd name="T4" fmla="*/ 424 w 520"/>
                <a:gd name="T5" fmla="*/ 4 h 392"/>
                <a:gd name="T6" fmla="*/ 266 w 520"/>
                <a:gd name="T7" fmla="*/ 45 h 392"/>
                <a:gd name="T8" fmla="*/ 256 w 520"/>
                <a:gd name="T9" fmla="*/ 6 h 392"/>
                <a:gd name="T10" fmla="*/ 248 w 520"/>
                <a:gd name="T11" fmla="*/ 1 h 392"/>
                <a:gd name="T12" fmla="*/ 232 w 520"/>
                <a:gd name="T13" fmla="*/ 5 h 392"/>
                <a:gd name="T14" fmla="*/ 232 w 520"/>
                <a:gd name="T15" fmla="*/ 27 h 392"/>
                <a:gd name="T16" fmla="*/ 239 w 520"/>
                <a:gd name="T17" fmla="*/ 25 h 392"/>
                <a:gd name="T18" fmla="*/ 245 w 520"/>
                <a:gd name="T19" fmla="*/ 50 h 392"/>
                <a:gd name="T20" fmla="*/ 174 w 520"/>
                <a:gd name="T21" fmla="*/ 69 h 392"/>
                <a:gd name="T22" fmla="*/ 170 w 520"/>
                <a:gd name="T23" fmla="*/ 53 h 392"/>
                <a:gd name="T24" fmla="*/ 145 w 520"/>
                <a:gd name="T25" fmla="*/ 29 h 392"/>
                <a:gd name="T26" fmla="*/ 143 w 520"/>
                <a:gd name="T27" fmla="*/ 35 h 392"/>
                <a:gd name="T28" fmla="*/ 153 w 520"/>
                <a:gd name="T29" fmla="*/ 74 h 392"/>
                <a:gd name="T30" fmla="*/ 23 w 520"/>
                <a:gd name="T31" fmla="*/ 108 h 392"/>
                <a:gd name="T32" fmla="*/ 4 w 520"/>
                <a:gd name="T33" fmla="*/ 140 h 392"/>
                <a:gd name="T34" fmla="*/ 64 w 520"/>
                <a:gd name="T35" fmla="*/ 370 h 392"/>
                <a:gd name="T36" fmla="*/ 96 w 520"/>
                <a:gd name="T37" fmla="*/ 388 h 392"/>
                <a:gd name="T38" fmla="*/ 497 w 520"/>
                <a:gd name="T39" fmla="*/ 284 h 392"/>
                <a:gd name="T40" fmla="*/ 516 w 520"/>
                <a:gd name="T41" fmla="*/ 252 h 3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520" h="392">
                  <a:moveTo>
                    <a:pt x="516" y="252"/>
                  </a:moveTo>
                  <a:cubicBezTo>
                    <a:pt x="456" y="22"/>
                    <a:pt x="456" y="22"/>
                    <a:pt x="456" y="22"/>
                  </a:cubicBezTo>
                  <a:cubicBezTo>
                    <a:pt x="452" y="8"/>
                    <a:pt x="438" y="0"/>
                    <a:pt x="424" y="4"/>
                  </a:cubicBezTo>
                  <a:cubicBezTo>
                    <a:pt x="266" y="45"/>
                    <a:pt x="266" y="45"/>
                    <a:pt x="266" y="45"/>
                  </a:cubicBezTo>
                  <a:cubicBezTo>
                    <a:pt x="256" y="6"/>
                    <a:pt x="256" y="6"/>
                    <a:pt x="256" y="6"/>
                  </a:cubicBezTo>
                  <a:cubicBezTo>
                    <a:pt x="255" y="2"/>
                    <a:pt x="251" y="0"/>
                    <a:pt x="248" y="1"/>
                  </a:cubicBezTo>
                  <a:cubicBezTo>
                    <a:pt x="232" y="5"/>
                    <a:pt x="232" y="5"/>
                    <a:pt x="232" y="5"/>
                  </a:cubicBezTo>
                  <a:cubicBezTo>
                    <a:pt x="232" y="11"/>
                    <a:pt x="232" y="20"/>
                    <a:pt x="232" y="27"/>
                  </a:cubicBezTo>
                  <a:cubicBezTo>
                    <a:pt x="239" y="25"/>
                    <a:pt x="239" y="25"/>
                    <a:pt x="239" y="25"/>
                  </a:cubicBezTo>
                  <a:cubicBezTo>
                    <a:pt x="245" y="50"/>
                    <a:pt x="245" y="50"/>
                    <a:pt x="245" y="50"/>
                  </a:cubicBezTo>
                  <a:cubicBezTo>
                    <a:pt x="174" y="69"/>
                    <a:pt x="174" y="69"/>
                    <a:pt x="174" y="69"/>
                  </a:cubicBezTo>
                  <a:cubicBezTo>
                    <a:pt x="170" y="53"/>
                    <a:pt x="170" y="53"/>
                    <a:pt x="170" y="53"/>
                  </a:cubicBezTo>
                  <a:cubicBezTo>
                    <a:pt x="161" y="48"/>
                    <a:pt x="149" y="39"/>
                    <a:pt x="145" y="29"/>
                  </a:cubicBezTo>
                  <a:cubicBezTo>
                    <a:pt x="143" y="31"/>
                    <a:pt x="142" y="33"/>
                    <a:pt x="143" y="35"/>
                  </a:cubicBezTo>
                  <a:cubicBezTo>
                    <a:pt x="153" y="74"/>
                    <a:pt x="153" y="74"/>
                    <a:pt x="153" y="74"/>
                  </a:cubicBezTo>
                  <a:cubicBezTo>
                    <a:pt x="23" y="108"/>
                    <a:pt x="23" y="108"/>
                    <a:pt x="23" y="108"/>
                  </a:cubicBezTo>
                  <a:cubicBezTo>
                    <a:pt x="9" y="112"/>
                    <a:pt x="0" y="126"/>
                    <a:pt x="4" y="140"/>
                  </a:cubicBezTo>
                  <a:cubicBezTo>
                    <a:pt x="64" y="370"/>
                    <a:pt x="64" y="370"/>
                    <a:pt x="64" y="370"/>
                  </a:cubicBezTo>
                  <a:cubicBezTo>
                    <a:pt x="67" y="384"/>
                    <a:pt x="82" y="392"/>
                    <a:pt x="96" y="388"/>
                  </a:cubicBezTo>
                  <a:cubicBezTo>
                    <a:pt x="497" y="284"/>
                    <a:pt x="497" y="284"/>
                    <a:pt x="497" y="284"/>
                  </a:cubicBezTo>
                  <a:cubicBezTo>
                    <a:pt x="511" y="280"/>
                    <a:pt x="520" y="266"/>
                    <a:pt x="516" y="252"/>
                  </a:cubicBezTo>
                  <a:close/>
                </a:path>
              </a:pathLst>
            </a:custGeom>
            <a:solidFill>
              <a:srgbClr val="39363A"/>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grpSp>
      <p:grpSp>
        <p:nvGrpSpPr>
          <p:cNvPr id="281" name="Group 644"/>
          <p:cNvGrpSpPr>
            <a:grpSpLocks noChangeAspect="1"/>
          </p:cNvGrpSpPr>
          <p:nvPr/>
        </p:nvGrpSpPr>
        <p:grpSpPr>
          <a:xfrm>
            <a:off x="673735" y="1906270"/>
            <a:ext cx="7470775" cy="5066665"/>
            <a:chOff x="-174" y="803"/>
            <a:chExt cx="4952" cy="3358"/>
          </a:xfrm>
        </p:grpSpPr>
        <p:sp>
          <p:nvSpPr>
            <p:cNvPr id="282" name="AutoShape 643"/>
            <p:cNvSpPr>
              <a:spLocks noChangeAspect="1" noChangeArrowheads="1" noTextEdit="1"/>
            </p:cNvSpPr>
            <p:nvPr/>
          </p:nvSpPr>
          <p:spPr bwMode="auto">
            <a:xfrm>
              <a:off x="-174" y="1518"/>
              <a:ext cx="3968" cy="2643"/>
            </a:xfrm>
            <a:prstGeom prst="rect">
              <a:avLst/>
            </a:prstGeom>
            <a:no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83" name="Freeform 646"/>
            <p:cNvSpPr/>
            <p:nvPr/>
          </p:nvSpPr>
          <p:spPr bwMode="auto">
            <a:xfrm>
              <a:off x="538" y="2684"/>
              <a:ext cx="1518" cy="1003"/>
            </a:xfrm>
            <a:custGeom>
              <a:gdLst>
                <a:gd name="T0" fmla="*/ 1124 w 1124"/>
                <a:gd name="T1" fmla="*/ 440 h 743"/>
                <a:gd name="T2" fmla="*/ 734 w 1124"/>
                <a:gd name="T3" fmla="*/ 440 h 743"/>
                <a:gd name="T4" fmla="*/ 481 w 1124"/>
                <a:gd name="T5" fmla="*/ 743 h 743"/>
                <a:gd name="T6" fmla="*/ 478 w 1124"/>
                <a:gd name="T7" fmla="*/ 440 h 743"/>
                <a:gd name="T8" fmla="*/ 0 w 1124"/>
                <a:gd name="T9" fmla="*/ 440 h 743"/>
                <a:gd name="T10" fmla="*/ 0 w 1124"/>
                <a:gd name="T11" fmla="*/ 0 h 743"/>
                <a:gd name="T12" fmla="*/ 1124 w 1124"/>
                <a:gd name="T13" fmla="*/ 0 h 743"/>
                <a:gd name="T14" fmla="*/ 1124 w 1124"/>
                <a:gd name="T15" fmla="*/ 440 h 74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4" h="743">
                  <a:moveTo>
                    <a:pt x="1124" y="440"/>
                  </a:moveTo>
                  <a:lnTo>
                    <a:pt x="734" y="440"/>
                  </a:lnTo>
                  <a:lnTo>
                    <a:pt x="481" y="743"/>
                  </a:lnTo>
                  <a:lnTo>
                    <a:pt x="478" y="440"/>
                  </a:lnTo>
                  <a:lnTo>
                    <a:pt x="0" y="440"/>
                  </a:lnTo>
                  <a:lnTo>
                    <a:pt x="0" y="0"/>
                  </a:lnTo>
                  <a:lnTo>
                    <a:pt x="1124" y="0"/>
                  </a:lnTo>
                  <a:lnTo>
                    <a:pt x="1124" y="440"/>
                  </a:lnTo>
                  <a:close/>
                </a:path>
              </a:pathLst>
            </a:custGeom>
            <a:solidFill>
              <a:srgbClr val="4E798C"/>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84" name="Freeform 647"/>
            <p:cNvSpPr/>
            <p:nvPr/>
          </p:nvSpPr>
          <p:spPr bwMode="auto">
            <a:xfrm>
              <a:off x="1440" y="2048"/>
              <a:ext cx="1518" cy="1003"/>
            </a:xfrm>
            <a:custGeom>
              <a:gdLst>
                <a:gd name="T0" fmla="*/ 1124 w 1124"/>
                <a:gd name="T1" fmla="*/ 440 h 743"/>
                <a:gd name="T2" fmla="*/ 734 w 1124"/>
                <a:gd name="T3" fmla="*/ 440 h 743"/>
                <a:gd name="T4" fmla="*/ 481 w 1124"/>
                <a:gd name="T5" fmla="*/ 743 h 743"/>
                <a:gd name="T6" fmla="*/ 478 w 1124"/>
                <a:gd name="T7" fmla="*/ 440 h 743"/>
                <a:gd name="T8" fmla="*/ 0 w 1124"/>
                <a:gd name="T9" fmla="*/ 440 h 743"/>
                <a:gd name="T10" fmla="*/ 0 w 1124"/>
                <a:gd name="T11" fmla="*/ 0 h 743"/>
                <a:gd name="T12" fmla="*/ 1124 w 1124"/>
                <a:gd name="T13" fmla="*/ 0 h 743"/>
                <a:gd name="T14" fmla="*/ 1124 w 1124"/>
                <a:gd name="T15" fmla="*/ 440 h 743"/>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4" h="743">
                  <a:moveTo>
                    <a:pt x="1124" y="440"/>
                  </a:moveTo>
                  <a:lnTo>
                    <a:pt x="734" y="440"/>
                  </a:lnTo>
                  <a:lnTo>
                    <a:pt x="481" y="743"/>
                  </a:lnTo>
                  <a:lnTo>
                    <a:pt x="478" y="440"/>
                  </a:lnTo>
                  <a:lnTo>
                    <a:pt x="0" y="440"/>
                  </a:lnTo>
                  <a:lnTo>
                    <a:pt x="0" y="0"/>
                  </a:lnTo>
                  <a:lnTo>
                    <a:pt x="1124" y="0"/>
                  </a:lnTo>
                  <a:lnTo>
                    <a:pt x="1124" y="440"/>
                  </a:lnTo>
                  <a:close/>
                </a:path>
              </a:pathLst>
            </a:custGeom>
            <a:solidFill>
              <a:srgbClr val="595959"/>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85" name="Freeform 648"/>
            <p:cNvSpPr/>
            <p:nvPr/>
          </p:nvSpPr>
          <p:spPr bwMode="auto">
            <a:xfrm>
              <a:off x="2343" y="1431"/>
              <a:ext cx="1517" cy="1001"/>
            </a:xfrm>
            <a:custGeom>
              <a:gdLst>
                <a:gd name="T0" fmla="*/ 1123 w 1123"/>
                <a:gd name="T1" fmla="*/ 440 h 741"/>
                <a:gd name="T2" fmla="*/ 733 w 1123"/>
                <a:gd name="T3" fmla="*/ 440 h 741"/>
                <a:gd name="T4" fmla="*/ 482 w 1123"/>
                <a:gd name="T5" fmla="*/ 741 h 741"/>
                <a:gd name="T6" fmla="*/ 480 w 1123"/>
                <a:gd name="T7" fmla="*/ 440 h 741"/>
                <a:gd name="T8" fmla="*/ 0 w 1123"/>
                <a:gd name="T9" fmla="*/ 440 h 741"/>
                <a:gd name="T10" fmla="*/ 0 w 1123"/>
                <a:gd name="T11" fmla="*/ 0 h 741"/>
                <a:gd name="T12" fmla="*/ 1123 w 1123"/>
                <a:gd name="T13" fmla="*/ 0 h 741"/>
                <a:gd name="T14" fmla="*/ 1123 w 1123"/>
                <a:gd name="T15" fmla="*/ 440 h 741"/>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3" h="741">
                  <a:moveTo>
                    <a:pt x="1123" y="440"/>
                  </a:moveTo>
                  <a:lnTo>
                    <a:pt x="733" y="440"/>
                  </a:lnTo>
                  <a:lnTo>
                    <a:pt x="482" y="741"/>
                  </a:lnTo>
                  <a:lnTo>
                    <a:pt x="480" y="440"/>
                  </a:lnTo>
                  <a:lnTo>
                    <a:pt x="0" y="440"/>
                  </a:lnTo>
                  <a:lnTo>
                    <a:pt x="0" y="0"/>
                  </a:lnTo>
                  <a:lnTo>
                    <a:pt x="1123" y="0"/>
                  </a:lnTo>
                  <a:lnTo>
                    <a:pt x="1123" y="440"/>
                  </a:lnTo>
                  <a:close/>
                </a:path>
              </a:pathLst>
            </a:custGeom>
            <a:solidFill>
              <a:srgbClr val="7F7F7F"/>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sp>
          <p:nvSpPr>
            <p:cNvPr id="286" name="Freeform 649"/>
            <p:cNvSpPr/>
            <p:nvPr/>
          </p:nvSpPr>
          <p:spPr bwMode="auto">
            <a:xfrm>
              <a:off x="3260" y="803"/>
              <a:ext cx="1518" cy="1002"/>
            </a:xfrm>
            <a:custGeom>
              <a:gdLst>
                <a:gd name="T0" fmla="*/ 1124 w 1124"/>
                <a:gd name="T1" fmla="*/ 441 h 742"/>
                <a:gd name="T2" fmla="*/ 734 w 1124"/>
                <a:gd name="T3" fmla="*/ 441 h 742"/>
                <a:gd name="T4" fmla="*/ 483 w 1124"/>
                <a:gd name="T5" fmla="*/ 742 h 742"/>
                <a:gd name="T6" fmla="*/ 481 w 1124"/>
                <a:gd name="T7" fmla="*/ 441 h 742"/>
                <a:gd name="T8" fmla="*/ 0 w 1124"/>
                <a:gd name="T9" fmla="*/ 441 h 742"/>
                <a:gd name="T10" fmla="*/ 0 w 1124"/>
                <a:gd name="T11" fmla="*/ 0 h 742"/>
                <a:gd name="T12" fmla="*/ 1124 w 1124"/>
                <a:gd name="T13" fmla="*/ 0 h 742"/>
                <a:gd name="T14" fmla="*/ 1124 w 1124"/>
                <a:gd name="T15" fmla="*/ 441 h 74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24" h="742">
                  <a:moveTo>
                    <a:pt x="1124" y="441"/>
                  </a:moveTo>
                  <a:lnTo>
                    <a:pt x="734" y="441"/>
                  </a:lnTo>
                  <a:lnTo>
                    <a:pt x="483" y="742"/>
                  </a:lnTo>
                  <a:lnTo>
                    <a:pt x="481" y="441"/>
                  </a:lnTo>
                  <a:lnTo>
                    <a:pt x="0" y="441"/>
                  </a:lnTo>
                  <a:lnTo>
                    <a:pt x="0" y="0"/>
                  </a:lnTo>
                  <a:lnTo>
                    <a:pt x="1124" y="0"/>
                  </a:lnTo>
                  <a:lnTo>
                    <a:pt x="1124" y="441"/>
                  </a:lnTo>
                  <a:close/>
                </a:path>
              </a:pathLst>
            </a:custGeom>
            <a:solidFill>
              <a:srgbClr val="BFBFBF"/>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cs typeface="+mn-ea"/>
                <a:sym typeface="+mn-lt"/>
              </a:endParaRPr>
            </a:p>
          </p:txBody>
        </p:sp>
      </p:grpSp>
      <p:sp>
        <p:nvSpPr>
          <p:cNvPr id="295" name="Text Placeholder 32"/>
          <p:cNvSpPr txBox="1"/>
          <p:nvPr/>
        </p:nvSpPr>
        <p:spPr>
          <a:xfrm>
            <a:off x="4197985" y="5692775"/>
            <a:ext cx="6553200" cy="790575"/>
          </a:xfrm>
          <a:prstGeom prst="rect">
            <a:avLst/>
          </a:prstGeom>
        </p:spPr>
        <p:txBody>
          <a:bodyPr lIns="0" tIns="0" rIns="0" bIns="0">
            <a:noAutofit/>
          </a:bodyPr>
          <a:lstStyle>
            <a:defPPr>
              <a:defRPr lang="zh-CN"/>
            </a:defPPr>
            <a:lvl1pPr marL="171450" indent="-171450" algn="l" defTabSz="685800" rtl="0" eaLnBrk="1" latinLnBrk="0" hangingPunct="1">
              <a:lnSpc>
                <a:spcPct val="90000"/>
              </a:lnSpc>
              <a:spcBef>
                <a:spcPts val="750"/>
              </a:spcBef>
              <a:buFont typeface="Arial" pitchFamily="34" charset="0"/>
              <a:buChar char="•"/>
              <a:defRPr sz="2100" kern="1200">
                <a:solidFill>
                  <a:schemeClr val="tx1"/>
                </a:solidFill>
                <a:latin typeface="Neris Thin" panose="00000300000000000000" pitchFamily="50" charset="0"/>
                <a:ea typeface="+mn-ea"/>
                <a:cs typeface="+mn-cs"/>
              </a:defRPr>
            </a:lvl1pPr>
            <a:lvl2pPr marL="514350" indent="-171450" algn="l" defTabSz="685800" rtl="0" eaLnBrk="1" latinLnBrk="0" hangingPunct="1">
              <a:lnSpc>
                <a:spcPct val="90000"/>
              </a:lnSpc>
              <a:spcBef>
                <a:spcPts val="375"/>
              </a:spcBef>
              <a:buFont typeface="Arial" pitchFamily="34" charset="0"/>
              <a:buChar char="•"/>
              <a:defRPr sz="1800" kern="1200">
                <a:solidFill>
                  <a:schemeClr val="tx1"/>
                </a:solidFill>
                <a:latin typeface="Neris Thin" panose="00000300000000000000" pitchFamily="50" charset="0"/>
                <a:ea typeface="+mn-ea"/>
                <a:cs typeface="+mn-cs"/>
              </a:defRPr>
            </a:lvl2pPr>
            <a:lvl3pPr marL="857250" indent="-171450" algn="l" defTabSz="685800" rtl="0" eaLnBrk="1" latinLnBrk="0" hangingPunct="1">
              <a:lnSpc>
                <a:spcPct val="90000"/>
              </a:lnSpc>
              <a:spcBef>
                <a:spcPts val="375"/>
              </a:spcBef>
              <a:buFont typeface="Arial" pitchFamily="34" charset="0"/>
              <a:buChar char="•"/>
              <a:defRPr sz="1500" kern="1200">
                <a:solidFill>
                  <a:schemeClr val="tx1"/>
                </a:solidFill>
                <a:latin typeface="Neris Thin" panose="00000300000000000000" pitchFamily="50" charset="0"/>
                <a:ea typeface="+mn-ea"/>
                <a:cs typeface="+mn-cs"/>
              </a:defRPr>
            </a:lvl3pPr>
            <a:lvl4pPr marL="1200150" indent="-171450" algn="l" defTabSz="685800" rtl="0" eaLnBrk="1" latinLnBrk="0" hangingPunct="1">
              <a:lnSpc>
                <a:spcPct val="90000"/>
              </a:lnSpc>
              <a:spcBef>
                <a:spcPts val="375"/>
              </a:spcBef>
              <a:buFont typeface="Arial" pitchFamily="34" charset="0"/>
              <a:buChar char="•"/>
              <a:defRPr sz="1350" kern="1200">
                <a:solidFill>
                  <a:schemeClr val="tx1"/>
                </a:solidFill>
                <a:latin typeface="Neris Thin" panose="00000300000000000000" pitchFamily="50" charset="0"/>
                <a:ea typeface="+mn-ea"/>
                <a:cs typeface="+mn-cs"/>
              </a:defRPr>
            </a:lvl4pPr>
            <a:lvl5pPr marL="1543050" indent="-171450" algn="l" defTabSz="685800" rtl="0" eaLnBrk="1" latinLnBrk="0" hangingPunct="1">
              <a:lnSpc>
                <a:spcPct val="90000"/>
              </a:lnSpc>
              <a:spcBef>
                <a:spcPts val="375"/>
              </a:spcBef>
              <a:buFont typeface="Arial" pitchFamily="34" charset="0"/>
              <a:buChar char="•"/>
              <a:defRPr sz="1350" kern="1200">
                <a:solidFill>
                  <a:schemeClr val="tx1"/>
                </a:solidFill>
                <a:latin typeface="Neris Thin" panose="00000300000000000000" pitchFamily="50" charset="0"/>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a:lstStyle>
          <a:p>
            <a:pPr marL="0" indent="0">
              <a:lnSpc>
                <a:spcPct val="130000"/>
              </a:lnSpc>
              <a:buNone/>
              <a:defRPr/>
            </a:pPr>
            <a:r>
              <a:rPr lang="zh-CN" altLang="en-US" sz="1800" smtClean="0">
                <a:solidFill>
                  <a:schemeClr val="bg1">
                    <a:lumMod val="50000"/>
                  </a:schemeClr>
                </a:solidFill>
                <a:latin typeface="微软雅黑" charset="-122"/>
                <a:ea typeface="微软雅黑" charset="-122"/>
                <a:cs typeface="+mn-ea"/>
                <a:sym typeface="+mn-lt"/>
              </a:rPr>
              <a:t> </a:t>
            </a:r>
            <a:r>
              <a:rPr lang="zh-CN" altLang="zh-CN" sz="1800" smtClean="0">
                <a:sym typeface="+mn-ea"/>
              </a:rPr>
              <a:t>第一档为原中央苏区、海陆丰革命老区困难县、少数民族县，由省财政统筹中央和省级资金承担100%支出责任。</a:t>
            </a:r>
            <a:endParaRPr lang="zh-CN" altLang="en-US" sz="1800">
              <a:solidFill>
                <a:schemeClr val="bg1">
                  <a:lumMod val="50000"/>
                </a:schemeClr>
              </a:solidFill>
              <a:latin typeface="微软雅黑" charset="-122"/>
              <a:ea typeface="微软雅黑" charset="-122"/>
              <a:cs typeface="+mn-ea"/>
              <a:sym typeface="+mn-lt"/>
            </a:endParaRPr>
          </a:p>
        </p:txBody>
      </p:sp>
      <p:sp>
        <p:nvSpPr>
          <p:cNvPr id="2" name="矩形 1"/>
          <p:cNvSpPr/>
          <p:nvPr/>
        </p:nvSpPr>
        <p:spPr>
          <a:xfrm>
            <a:off x="2765537" y="4946251"/>
            <a:ext cx="486030"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mtClean="0">
                <a:solidFill>
                  <a:schemeClr val="bg1"/>
                </a:solidFill>
                <a:latin typeface="微软雅黑" charset="-122"/>
                <a:ea typeface="微软雅黑" charset="-122"/>
                <a:cs typeface="+mn-ea"/>
                <a:sym typeface="+mn-lt"/>
              </a:rPr>
              <a:t>01</a:t>
            </a:r>
            <a:endParaRPr lang="zh-CN" altLang="en-US" sz="2000">
              <a:solidFill>
                <a:schemeClr val="bg1"/>
              </a:solidFill>
            </a:endParaRPr>
          </a:p>
        </p:txBody>
      </p:sp>
      <p:sp>
        <p:nvSpPr>
          <p:cNvPr id="297" name="矩形 296"/>
          <p:cNvSpPr/>
          <p:nvPr/>
        </p:nvSpPr>
        <p:spPr>
          <a:xfrm>
            <a:off x="4198124" y="3901788"/>
            <a:ext cx="486030"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mtClean="0">
                <a:solidFill>
                  <a:schemeClr val="bg1"/>
                </a:solidFill>
                <a:latin typeface="微软雅黑" charset="-122"/>
                <a:ea typeface="微软雅黑" charset="-122"/>
                <a:cs typeface="+mn-ea"/>
                <a:sym typeface="+mn-lt"/>
              </a:rPr>
              <a:t>02</a:t>
            </a:r>
            <a:endParaRPr lang="zh-CN" altLang="en-US" sz="2000">
              <a:solidFill>
                <a:schemeClr val="bg1"/>
              </a:solidFill>
            </a:endParaRPr>
          </a:p>
        </p:txBody>
      </p:sp>
      <p:sp>
        <p:nvSpPr>
          <p:cNvPr id="298" name="矩形 297"/>
          <p:cNvSpPr/>
          <p:nvPr/>
        </p:nvSpPr>
        <p:spPr>
          <a:xfrm>
            <a:off x="5641773" y="2904606"/>
            <a:ext cx="486030"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mtClean="0">
                <a:solidFill>
                  <a:schemeClr val="bg1"/>
                </a:solidFill>
                <a:latin typeface="微软雅黑" charset="-122"/>
                <a:ea typeface="微软雅黑" charset="-122"/>
                <a:cs typeface="+mn-ea"/>
                <a:sym typeface="+mn-lt"/>
              </a:rPr>
              <a:t>03</a:t>
            </a:r>
            <a:endParaRPr lang="zh-CN" altLang="en-US" sz="2000">
              <a:solidFill>
                <a:schemeClr val="bg1"/>
              </a:solidFill>
            </a:endParaRPr>
          </a:p>
        </p:txBody>
      </p:sp>
      <p:sp>
        <p:nvSpPr>
          <p:cNvPr id="299" name="矩形 298"/>
          <p:cNvSpPr/>
          <p:nvPr/>
        </p:nvSpPr>
        <p:spPr>
          <a:xfrm>
            <a:off x="7028955" y="2043658"/>
            <a:ext cx="486030" cy="4001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smtClean="0">
                <a:solidFill>
                  <a:schemeClr val="bg1"/>
                </a:solidFill>
                <a:latin typeface="微软雅黑" charset="-122"/>
                <a:ea typeface="微软雅黑" charset="-122"/>
                <a:cs typeface="+mn-ea"/>
                <a:sym typeface="+mn-lt"/>
              </a:rPr>
              <a:t>04</a:t>
            </a:r>
            <a:endParaRPr lang="zh-CN" altLang="en-US" sz="2000">
              <a:solidFill>
                <a:schemeClr val="bg1"/>
              </a:solidFill>
            </a:endParaRPr>
          </a:p>
        </p:txBody>
      </p:sp>
      <p:sp>
        <p:nvSpPr>
          <p:cNvPr id="300" name="Text Placeholder 33"/>
          <p:cNvSpPr txBox="1"/>
          <p:nvPr/>
        </p:nvSpPr>
        <p:spPr>
          <a:xfrm>
            <a:off x="5378450" y="4756785"/>
            <a:ext cx="5475605" cy="777875"/>
          </a:xfrm>
          <a:prstGeom prst="rect">
            <a:avLst/>
          </a:prstGeom>
        </p:spPr>
        <p:txBody>
          <a:bodyPr lIns="0" tIns="0" rIns="0" bIns="0"/>
          <a:lstStyle>
            <a:defPPr>
              <a:defRPr lang="zh-CN"/>
            </a:defPPr>
            <a:lvl1pPr marL="171450" indent="-171450" algn="l" defTabSz="685800" rtl="0" eaLnBrk="1" latinLnBrk="0" hangingPunct="1">
              <a:lnSpc>
                <a:spcPct val="90000"/>
              </a:lnSpc>
              <a:spcBef>
                <a:spcPts val="750"/>
              </a:spcBef>
              <a:buFont typeface="Arial" pitchFamily="34" charset="0"/>
              <a:buChar char="•"/>
              <a:defRPr sz="2100" kern="1200">
                <a:solidFill>
                  <a:schemeClr val="tx1"/>
                </a:solidFill>
                <a:latin typeface="Neris Thin" panose="00000300000000000000" pitchFamily="50" charset="0"/>
                <a:ea typeface="+mn-ea"/>
                <a:cs typeface="+mn-cs"/>
              </a:defRPr>
            </a:lvl1pPr>
            <a:lvl2pPr marL="514350" indent="-171450" algn="l" defTabSz="685800" rtl="0" eaLnBrk="1" latinLnBrk="0" hangingPunct="1">
              <a:lnSpc>
                <a:spcPct val="90000"/>
              </a:lnSpc>
              <a:spcBef>
                <a:spcPts val="375"/>
              </a:spcBef>
              <a:buFont typeface="Arial" pitchFamily="34" charset="0"/>
              <a:buChar char="•"/>
              <a:defRPr sz="1800" kern="1200">
                <a:solidFill>
                  <a:schemeClr val="tx1"/>
                </a:solidFill>
                <a:latin typeface="Neris Thin" panose="00000300000000000000" pitchFamily="50" charset="0"/>
                <a:ea typeface="+mn-ea"/>
                <a:cs typeface="+mn-cs"/>
              </a:defRPr>
            </a:lvl2pPr>
            <a:lvl3pPr marL="857250" indent="-171450" algn="l" defTabSz="685800" rtl="0" eaLnBrk="1" latinLnBrk="0" hangingPunct="1">
              <a:lnSpc>
                <a:spcPct val="90000"/>
              </a:lnSpc>
              <a:spcBef>
                <a:spcPts val="375"/>
              </a:spcBef>
              <a:buFont typeface="Arial" pitchFamily="34" charset="0"/>
              <a:buChar char="•"/>
              <a:defRPr sz="1500" kern="1200">
                <a:solidFill>
                  <a:schemeClr val="tx1"/>
                </a:solidFill>
                <a:latin typeface="Neris Thin" panose="00000300000000000000" pitchFamily="50" charset="0"/>
                <a:ea typeface="+mn-ea"/>
                <a:cs typeface="+mn-cs"/>
              </a:defRPr>
            </a:lvl3pPr>
            <a:lvl4pPr marL="1200150" indent="-171450" algn="l" defTabSz="685800" rtl="0" eaLnBrk="1" latinLnBrk="0" hangingPunct="1">
              <a:lnSpc>
                <a:spcPct val="90000"/>
              </a:lnSpc>
              <a:spcBef>
                <a:spcPts val="375"/>
              </a:spcBef>
              <a:buFont typeface="Arial" pitchFamily="34" charset="0"/>
              <a:buChar char="•"/>
              <a:defRPr sz="1350" kern="1200">
                <a:solidFill>
                  <a:schemeClr val="tx1"/>
                </a:solidFill>
                <a:latin typeface="Neris Thin" panose="00000300000000000000" pitchFamily="50" charset="0"/>
                <a:ea typeface="+mn-ea"/>
                <a:cs typeface="+mn-cs"/>
              </a:defRPr>
            </a:lvl4pPr>
            <a:lvl5pPr marL="1543050" indent="-171450" algn="l" defTabSz="685800" rtl="0" eaLnBrk="1" latinLnBrk="0" hangingPunct="1">
              <a:lnSpc>
                <a:spcPct val="90000"/>
              </a:lnSpc>
              <a:spcBef>
                <a:spcPts val="375"/>
              </a:spcBef>
              <a:buFont typeface="Arial" pitchFamily="34" charset="0"/>
              <a:buChar char="•"/>
              <a:defRPr sz="1350" kern="1200">
                <a:solidFill>
                  <a:schemeClr val="tx1"/>
                </a:solidFill>
                <a:latin typeface="Neris Thin" panose="00000300000000000000" pitchFamily="50" charset="0"/>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a:lstStyle>
          <a:p>
            <a:pPr marL="0" indent="0">
              <a:buNone/>
            </a:pPr>
            <a:r>
              <a:rPr lang="zh-CN" altLang="zh-CN" sz="1800" smtClean="0">
                <a:sym typeface="+mn-ea"/>
              </a:rPr>
              <a:t>第二档为除第一档以外的北部生态发展区和东西两翼沿海经济带市县，由省财政统筹中央和省级资金分担85%支出责任。</a:t>
            </a:r>
            <a:endParaRPr lang="zh-CN" altLang="en-US" sz="1800">
              <a:solidFill>
                <a:schemeClr val="tx1">
                  <a:lumMod val="65000"/>
                  <a:lumOff val="35000"/>
                </a:schemeClr>
              </a:solidFill>
              <a:latin typeface="微软雅黑" charset="-122"/>
              <a:ea typeface="微软雅黑" charset="-122"/>
              <a:cs typeface="+mn-ea"/>
              <a:sym typeface="+mn-lt"/>
            </a:endParaRPr>
          </a:p>
        </p:txBody>
      </p:sp>
      <p:sp>
        <p:nvSpPr>
          <p:cNvPr id="301" name="Text Placeholder 33"/>
          <p:cNvSpPr txBox="1"/>
          <p:nvPr/>
        </p:nvSpPr>
        <p:spPr>
          <a:xfrm>
            <a:off x="6891020" y="3305175"/>
            <a:ext cx="4628515" cy="1279525"/>
          </a:xfrm>
          <a:prstGeom prst="rect">
            <a:avLst/>
          </a:prstGeom>
        </p:spPr>
        <p:txBody>
          <a:bodyPr lIns="0" tIns="0" rIns="0" bIns="0"/>
          <a:lstStyle>
            <a:defPPr>
              <a:defRPr lang="zh-CN"/>
            </a:defPPr>
            <a:lvl1pPr marL="171450" indent="-171450" algn="l" defTabSz="685800" rtl="0" eaLnBrk="1" latinLnBrk="0" hangingPunct="1">
              <a:lnSpc>
                <a:spcPct val="90000"/>
              </a:lnSpc>
              <a:spcBef>
                <a:spcPts val="750"/>
              </a:spcBef>
              <a:buFont typeface="Arial" pitchFamily="34" charset="0"/>
              <a:buChar char="•"/>
              <a:defRPr sz="2100" kern="1200">
                <a:solidFill>
                  <a:schemeClr val="tx1"/>
                </a:solidFill>
                <a:latin typeface="Neris Thin" panose="00000300000000000000" pitchFamily="50" charset="0"/>
                <a:ea typeface="+mn-ea"/>
                <a:cs typeface="+mn-cs"/>
              </a:defRPr>
            </a:lvl1pPr>
            <a:lvl2pPr marL="514350" indent="-171450" algn="l" defTabSz="685800" rtl="0" eaLnBrk="1" latinLnBrk="0" hangingPunct="1">
              <a:lnSpc>
                <a:spcPct val="90000"/>
              </a:lnSpc>
              <a:spcBef>
                <a:spcPts val="375"/>
              </a:spcBef>
              <a:buFont typeface="Arial" pitchFamily="34" charset="0"/>
              <a:buChar char="•"/>
              <a:defRPr sz="1800" kern="1200">
                <a:solidFill>
                  <a:schemeClr val="tx1"/>
                </a:solidFill>
                <a:latin typeface="Neris Thin" panose="00000300000000000000" pitchFamily="50" charset="0"/>
                <a:ea typeface="+mn-ea"/>
                <a:cs typeface="+mn-cs"/>
              </a:defRPr>
            </a:lvl2pPr>
            <a:lvl3pPr marL="857250" indent="-171450" algn="l" defTabSz="685800" rtl="0" eaLnBrk="1" latinLnBrk="0" hangingPunct="1">
              <a:lnSpc>
                <a:spcPct val="90000"/>
              </a:lnSpc>
              <a:spcBef>
                <a:spcPts val="375"/>
              </a:spcBef>
              <a:buFont typeface="Arial" pitchFamily="34" charset="0"/>
              <a:buChar char="•"/>
              <a:defRPr sz="1500" kern="1200">
                <a:solidFill>
                  <a:schemeClr val="tx1"/>
                </a:solidFill>
                <a:latin typeface="Neris Thin" panose="00000300000000000000" pitchFamily="50" charset="0"/>
                <a:ea typeface="+mn-ea"/>
                <a:cs typeface="+mn-cs"/>
              </a:defRPr>
            </a:lvl3pPr>
            <a:lvl4pPr marL="1200150" indent="-171450" algn="l" defTabSz="685800" rtl="0" eaLnBrk="1" latinLnBrk="0" hangingPunct="1">
              <a:lnSpc>
                <a:spcPct val="90000"/>
              </a:lnSpc>
              <a:spcBef>
                <a:spcPts val="375"/>
              </a:spcBef>
              <a:buFont typeface="Arial" pitchFamily="34" charset="0"/>
              <a:buChar char="•"/>
              <a:defRPr sz="1350" kern="1200">
                <a:solidFill>
                  <a:schemeClr val="tx1"/>
                </a:solidFill>
                <a:latin typeface="Neris Thin" panose="00000300000000000000" pitchFamily="50" charset="0"/>
                <a:ea typeface="+mn-ea"/>
                <a:cs typeface="+mn-cs"/>
              </a:defRPr>
            </a:lvl4pPr>
            <a:lvl5pPr marL="1543050" indent="-171450" algn="l" defTabSz="685800" rtl="0" eaLnBrk="1" latinLnBrk="0" hangingPunct="1">
              <a:lnSpc>
                <a:spcPct val="90000"/>
              </a:lnSpc>
              <a:spcBef>
                <a:spcPts val="375"/>
              </a:spcBef>
              <a:buFont typeface="Arial" pitchFamily="34" charset="0"/>
              <a:buChar char="•"/>
              <a:defRPr sz="1350" kern="1200">
                <a:solidFill>
                  <a:schemeClr val="tx1"/>
                </a:solidFill>
                <a:latin typeface="Neris Thin" panose="00000300000000000000" pitchFamily="50" charset="0"/>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a:lstStyle>
          <a:p>
            <a:pPr marL="0" indent="0">
              <a:buNone/>
            </a:pPr>
            <a:r>
              <a:rPr lang="zh-CN" altLang="zh-CN" sz="1800" smtClean="0">
                <a:sym typeface="+mn-ea"/>
              </a:rPr>
              <a:t>第三档为珠三角核心区财力相对薄弱市县，由省财政统筹中央和省级资金分担65%支出责任。包括：惠州市及惠城区、惠阳区、博罗县，肇庆市及端州区、鼎湖区、高要区、四会市，江门市恩平市、台山市、开平市、鹤山市。</a:t>
            </a:r>
            <a:endParaRPr lang="zh-CN" altLang="en-US" sz="1800">
              <a:solidFill>
                <a:schemeClr val="tx1">
                  <a:lumMod val="65000"/>
                  <a:lumOff val="35000"/>
                </a:schemeClr>
              </a:solidFill>
              <a:latin typeface="微软雅黑" charset="-122"/>
              <a:ea typeface="微软雅黑" charset="-122"/>
              <a:cs typeface="+mn-ea"/>
              <a:sym typeface="+mn-lt"/>
            </a:endParaRPr>
          </a:p>
        </p:txBody>
      </p:sp>
      <p:sp>
        <p:nvSpPr>
          <p:cNvPr id="302" name="Text Placeholder 33"/>
          <p:cNvSpPr txBox="1"/>
          <p:nvPr/>
        </p:nvSpPr>
        <p:spPr>
          <a:xfrm>
            <a:off x="8255635" y="1402715"/>
            <a:ext cx="3785235" cy="1764665"/>
          </a:xfrm>
          <a:prstGeom prst="rect">
            <a:avLst/>
          </a:prstGeom>
        </p:spPr>
        <p:txBody>
          <a:bodyPr lIns="0" tIns="0" rIns="0" bIns="0"/>
          <a:lstStyle>
            <a:defPPr>
              <a:defRPr lang="zh-CN"/>
            </a:defPPr>
            <a:lvl1pPr marL="171450" indent="-171450" algn="l" defTabSz="685800" rtl="0" eaLnBrk="1" latinLnBrk="0" hangingPunct="1">
              <a:lnSpc>
                <a:spcPct val="90000"/>
              </a:lnSpc>
              <a:spcBef>
                <a:spcPts val="750"/>
              </a:spcBef>
              <a:buFont typeface="Arial" pitchFamily="34" charset="0"/>
              <a:buChar char="•"/>
              <a:defRPr sz="2100" kern="1200">
                <a:solidFill>
                  <a:schemeClr val="tx1"/>
                </a:solidFill>
                <a:latin typeface="Neris Thin" panose="00000300000000000000" pitchFamily="50" charset="0"/>
                <a:ea typeface="+mn-ea"/>
                <a:cs typeface="+mn-cs"/>
              </a:defRPr>
            </a:lvl1pPr>
            <a:lvl2pPr marL="514350" indent="-171450" algn="l" defTabSz="685800" rtl="0" eaLnBrk="1" latinLnBrk="0" hangingPunct="1">
              <a:lnSpc>
                <a:spcPct val="90000"/>
              </a:lnSpc>
              <a:spcBef>
                <a:spcPts val="375"/>
              </a:spcBef>
              <a:buFont typeface="Arial" pitchFamily="34" charset="0"/>
              <a:buChar char="•"/>
              <a:defRPr sz="1800" kern="1200">
                <a:solidFill>
                  <a:schemeClr val="tx1"/>
                </a:solidFill>
                <a:latin typeface="Neris Thin" panose="00000300000000000000" pitchFamily="50" charset="0"/>
                <a:ea typeface="+mn-ea"/>
                <a:cs typeface="+mn-cs"/>
              </a:defRPr>
            </a:lvl2pPr>
            <a:lvl3pPr marL="857250" indent="-171450" algn="l" defTabSz="685800" rtl="0" eaLnBrk="1" latinLnBrk="0" hangingPunct="1">
              <a:lnSpc>
                <a:spcPct val="90000"/>
              </a:lnSpc>
              <a:spcBef>
                <a:spcPts val="375"/>
              </a:spcBef>
              <a:buFont typeface="Arial" pitchFamily="34" charset="0"/>
              <a:buChar char="•"/>
              <a:defRPr sz="1500" kern="1200">
                <a:solidFill>
                  <a:schemeClr val="tx1"/>
                </a:solidFill>
                <a:latin typeface="Neris Thin" panose="00000300000000000000" pitchFamily="50" charset="0"/>
                <a:ea typeface="+mn-ea"/>
                <a:cs typeface="+mn-cs"/>
              </a:defRPr>
            </a:lvl3pPr>
            <a:lvl4pPr marL="1200150" indent="-171450" algn="l" defTabSz="685800" rtl="0" eaLnBrk="1" latinLnBrk="0" hangingPunct="1">
              <a:lnSpc>
                <a:spcPct val="90000"/>
              </a:lnSpc>
              <a:spcBef>
                <a:spcPts val="375"/>
              </a:spcBef>
              <a:buFont typeface="Arial" pitchFamily="34" charset="0"/>
              <a:buChar char="•"/>
              <a:defRPr sz="1350" kern="1200">
                <a:solidFill>
                  <a:schemeClr val="tx1"/>
                </a:solidFill>
                <a:latin typeface="Neris Thin" panose="00000300000000000000" pitchFamily="50" charset="0"/>
                <a:ea typeface="+mn-ea"/>
                <a:cs typeface="+mn-cs"/>
              </a:defRPr>
            </a:lvl4pPr>
            <a:lvl5pPr marL="1543050" indent="-171450" algn="l" defTabSz="685800" rtl="0" eaLnBrk="1" latinLnBrk="0" hangingPunct="1">
              <a:lnSpc>
                <a:spcPct val="90000"/>
              </a:lnSpc>
              <a:spcBef>
                <a:spcPts val="375"/>
              </a:spcBef>
              <a:buFont typeface="Arial" pitchFamily="34" charset="0"/>
              <a:buChar char="•"/>
              <a:defRPr sz="1350" kern="1200">
                <a:solidFill>
                  <a:schemeClr val="tx1"/>
                </a:solidFill>
                <a:latin typeface="Neris Thin" panose="00000300000000000000" pitchFamily="50" charset="0"/>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a:lstStyle>
          <a:p>
            <a:pPr marL="0" indent="0">
              <a:buNone/>
            </a:pPr>
            <a:r>
              <a:rPr lang="zh-CN" altLang="zh-CN" sz="1800" smtClean="0">
                <a:sym typeface="+mn-ea"/>
              </a:rPr>
              <a:t>第四档为珠三角核心区其余市县，由省财政统筹中央和省级资金分担30%支出责任。包括：广州市及其所辖区，深圳市及其所辖区（由中央直接补助），</a:t>
            </a:r>
            <a:r>
              <a:rPr lang="zh-CN" altLang="zh-CN" sz="1800" smtClean="0">
                <a:solidFill>
                  <a:schemeClr val="accent1"/>
                </a:solidFill>
                <a:effectLst>
                  <a:outerShdw blurRad="38100" dist="25400" dir="5400000" algn="ctr" rotWithShape="0">
                    <a:srgbClr val="6E747A">
                      <a:alpha val="43000"/>
                    </a:srgbClr>
                  </a:outerShdw>
                </a:effectLst>
                <a:sym typeface="+mn-ea"/>
              </a:rPr>
              <a:t>珠海市及其所辖区</a:t>
            </a:r>
            <a:r>
              <a:rPr lang="zh-CN" altLang="zh-CN" sz="1800" smtClean="0">
                <a:sym typeface="+mn-ea"/>
              </a:rPr>
              <a:t>，佛山市及其所辖区，东莞市，中山市，江门市及蓬江区、江海区、新会区。</a:t>
            </a:r>
            <a:endParaRPr lang="zh-CN" altLang="en-US" sz="1800">
              <a:solidFill>
                <a:schemeClr val="tx1">
                  <a:lumMod val="65000"/>
                  <a:lumOff val="35000"/>
                </a:schemeClr>
              </a:solidFill>
              <a:latin typeface="微软雅黑" charset="-122"/>
              <a:ea typeface="微软雅黑" charset="-122"/>
              <a:cs typeface="+mn-ea"/>
              <a:sym typeface="+mn-lt"/>
            </a:endParaRPr>
          </a:p>
        </p:txBody>
      </p:sp>
      <p:sp>
        <p:nvSpPr>
          <p:cNvPr id="28" name="矩形 27"/>
          <p:cNvSpPr/>
          <p:nvPr/>
        </p:nvSpPr>
        <p:spPr>
          <a:xfrm>
            <a:off x="479376" y="161757"/>
            <a:ext cx="2214880" cy="33718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1600" smtClean="0">
                <a:sym typeface="+mn-ea"/>
              </a:rPr>
              <a:t>事权划分</a:t>
            </a:r>
            <a:r>
              <a:rPr lang="en-US" altLang="zh-CN" sz="1600" smtClean="0">
                <a:sym typeface="+mn-ea"/>
              </a:rPr>
              <a:t>——</a:t>
            </a:r>
            <a:r>
              <a:rPr lang="zh-CN" altLang="en-US" sz="1600" smtClean="0">
                <a:sym typeface="+mn-ea"/>
              </a:rPr>
              <a:t>省与地市</a:t>
            </a:r>
            <a:endParaRPr lang="en-US" altLang="zh-CN" sz="1600" b="1">
              <a:latin typeface="微软雅黑" charset="-122"/>
              <a:ea typeface="微软雅黑" charset="-122"/>
              <a:sym typeface="+mn-ea"/>
            </a:endParaRPr>
          </a:p>
        </p:txBody>
      </p:sp>
      <p:pic>
        <p:nvPicPr>
          <p:cNvPr id="27" name="图片 26"/>
          <p:cNvPicPr>
            <a:picLocks noChangeAspect="1"/>
          </p:cNvPicPr>
          <p:nvPr/>
        </p:nvPicPr>
        <p:blipFill>
          <a:blip r:embed="rId2"/>
          <a:stretch>
            <a:fillRect/>
          </a:stretch>
        </p:blipFill>
        <p:spPr>
          <a:xfrm>
            <a:off x="119336" y="116632"/>
            <a:ext cx="360040" cy="383679"/>
          </a:xfrm>
          <a:prstGeom prst="rect">
            <a:avLst/>
          </a:prstGeom>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500" fill="hold" nodeType="after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fade">
                                      <p:cBhvr>
                                        <p:cTn id="7" dur="500"/>
                                        <p:tgtEl>
                                          <p:spTgt spid="72"/>
                                        </p:tgtEl>
                                      </p:cBhvr>
                                    </p:animEffect>
                                    <p:anim calcmode="lin" valueType="num">
                                      <p:cBhvr>
                                        <p:cTn id="8" dur="500" fill="hold"/>
                                        <p:tgtEl>
                                          <p:spTgt spid="72"/>
                                        </p:tgtEl>
                                        <p:attrNameLst>
                                          <p:attrName>ppt_x</p:attrName>
                                        </p:attrNameLst>
                                      </p:cBhvr>
                                      <p:tavLst>
                                        <p:tav tm="0">
                                          <p:val>
                                            <p:strVal val="#ppt_x"/>
                                          </p:val>
                                        </p:tav>
                                        <p:tav tm="100000">
                                          <p:val>
                                            <p:strVal val="#ppt_x"/>
                                          </p:val>
                                        </p:tav>
                                      </p:tavLst>
                                    </p:anim>
                                    <p:anim calcmode="lin" valueType="num">
                                      <p:cBhvr>
                                        <p:cTn id="9" dur="500" fill="hold"/>
                                        <p:tgtEl>
                                          <p:spTgt spid="72"/>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500"/>
                            </p:stCondLst>
                            <p:childTnLst>
                              <p:par>
                                <p:cTn id="11" presetID="42" presetClass="entr" presetSubtype="0" dur="500" fill="hold" nodeType="afterEffect">
                                  <p:stCondLst>
                                    <p:cond delay="0"/>
                                  </p:stCondLst>
                                  <p:childTnLst>
                                    <p:set>
                                      <p:cBhvr>
                                        <p:cTn id="12" dur="1" fill="hold">
                                          <p:stCondLst>
                                            <p:cond delay="0"/>
                                          </p:stCondLst>
                                        </p:cTn>
                                        <p:tgtEl>
                                          <p:spTgt spid="281"/>
                                        </p:tgtEl>
                                        <p:attrNameLst>
                                          <p:attrName>style.visibility</p:attrName>
                                        </p:attrNameLst>
                                      </p:cBhvr>
                                      <p:to>
                                        <p:strVal val="visible"/>
                                      </p:to>
                                    </p:set>
                                    <p:animEffect transition="in" filter="fade">
                                      <p:cBhvr>
                                        <p:cTn id="13" dur="500"/>
                                        <p:tgtEl>
                                          <p:spTgt spid="281"/>
                                        </p:tgtEl>
                                      </p:cBhvr>
                                    </p:animEffect>
                                    <p:anim calcmode="lin" valueType="num">
                                      <p:cBhvr>
                                        <p:cTn id="14" dur="500" fill="hold"/>
                                        <p:tgtEl>
                                          <p:spTgt spid="281"/>
                                        </p:tgtEl>
                                        <p:attrNameLst>
                                          <p:attrName>ppt_x</p:attrName>
                                        </p:attrNameLst>
                                      </p:cBhvr>
                                      <p:tavLst>
                                        <p:tav tm="0">
                                          <p:val>
                                            <p:strVal val="#ppt_x"/>
                                          </p:val>
                                        </p:tav>
                                        <p:tav tm="100000">
                                          <p:val>
                                            <p:strVal val="#ppt_x"/>
                                          </p:val>
                                        </p:tav>
                                      </p:tavLst>
                                    </p:anim>
                                    <p:anim calcmode="lin" valueType="num">
                                      <p:cBhvr>
                                        <p:cTn id="15" dur="500" fill="hold"/>
                                        <p:tgtEl>
                                          <p:spTgt spid="281"/>
                                        </p:tgtEl>
                                        <p:attrNameLst>
                                          <p:attrName>ppt_y</p:attrName>
                                        </p:attrNameLst>
                                      </p:cBhvr>
                                      <p:tavLst>
                                        <p:tav tm="0">
                                          <p:val>
                                            <p:strVal val="#ppt_y+.1"/>
                                          </p:val>
                                        </p:tav>
                                        <p:tav tm="100000">
                                          <p:val>
                                            <p:strVal val="#ppt_y"/>
                                          </p:val>
                                        </p:tav>
                                      </p:tavLst>
                                    </p:anim>
                                  </p:childTnLst>
                                </p:cTn>
                              </p:par>
                            </p:childTnLst>
                          </p:cTn>
                        </p:par>
                      </p:childTnLst>
                    </p:cTn>
                  </p:par>
                  <p:par>
                    <p:cTn id="16" fill="hold" nodeType="clickPar">
                      <p:stCondLst>
                        <p:cond delay="indefinite"/>
                        <p:cond evt="onBegin" delay="0">
                          <p:tn val="15"/>
                        </p:cond>
                      </p:stCondLst>
                      <p:childTnLst>
                        <p:par>
                          <p:cTn id="17" fill="hold">
                            <p:stCondLst>
                              <p:cond delay="0"/>
                            </p:stCondLst>
                            <p:childTnLst>
                              <p:par>
                                <p:cTn id="18" presetID="22" presetClass="entr" presetSubtype="8" dur="500" fill="hold" grpId="0"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wipe(left)">
                                      <p:cBhvr>
                                        <p:cTn id="20" dur="500"/>
                                        <p:tgtEl>
                                          <p:spTgt spid="2"/>
                                        </p:tgtEl>
                                      </p:cBhvr>
                                    </p:animEffect>
                                  </p:childTnLst>
                                </p:cTn>
                              </p:par>
                              <p:par>
                                <p:cTn id="21" presetID="22" presetClass="entr" presetSubtype="8" dur="500" fill="hold" grpId="0" nodeType="withEffect">
                                  <p:stCondLst>
                                    <p:cond delay="0"/>
                                  </p:stCondLst>
                                  <p:childTnLst>
                                    <p:set>
                                      <p:cBhvr>
                                        <p:cTn id="22" dur="1" fill="hold">
                                          <p:stCondLst>
                                            <p:cond delay="0"/>
                                          </p:stCondLst>
                                        </p:cTn>
                                        <p:tgtEl>
                                          <p:spTgt spid="295"/>
                                        </p:tgtEl>
                                        <p:attrNameLst>
                                          <p:attrName>style.visibility</p:attrName>
                                        </p:attrNameLst>
                                      </p:cBhvr>
                                      <p:to>
                                        <p:strVal val="visible"/>
                                      </p:to>
                                    </p:set>
                                    <p:animEffect transition="in" filter="wipe(left)">
                                      <p:cBhvr>
                                        <p:cTn id="23" dur="500"/>
                                        <p:tgtEl>
                                          <p:spTgt spid="295"/>
                                        </p:tgtEl>
                                      </p:cBhvr>
                                    </p:animEffect>
                                  </p:childTnLst>
                                </p:cTn>
                              </p:par>
                            </p:childTnLst>
                          </p:cTn>
                        </p:par>
                      </p:childTnLst>
                    </p:cTn>
                  </p:par>
                  <p:par>
                    <p:cTn id="24" fill="hold" nodeType="clickPar">
                      <p:stCondLst>
                        <p:cond delay="indefinite"/>
                        <p:cond evt="onBegin" delay="0">
                          <p:tn val="23"/>
                        </p:cond>
                      </p:stCondLst>
                      <p:childTnLst>
                        <p:par>
                          <p:cTn id="25" fill="hold">
                            <p:stCondLst>
                              <p:cond delay="0"/>
                            </p:stCondLst>
                            <p:childTnLst>
                              <p:par>
                                <p:cTn id="26" presetID="22" presetClass="entr" presetSubtype="8" dur="500" fill="hold" grpId="0" nodeType="clickEffect">
                                  <p:stCondLst>
                                    <p:cond delay="0"/>
                                  </p:stCondLst>
                                  <p:childTnLst>
                                    <p:set>
                                      <p:cBhvr>
                                        <p:cTn id="27" dur="1" fill="hold">
                                          <p:stCondLst>
                                            <p:cond delay="0"/>
                                          </p:stCondLst>
                                        </p:cTn>
                                        <p:tgtEl>
                                          <p:spTgt spid="297"/>
                                        </p:tgtEl>
                                        <p:attrNameLst>
                                          <p:attrName>style.visibility</p:attrName>
                                        </p:attrNameLst>
                                      </p:cBhvr>
                                      <p:to>
                                        <p:strVal val="visible"/>
                                      </p:to>
                                    </p:set>
                                    <p:animEffect transition="in" filter="wipe(left)">
                                      <p:cBhvr>
                                        <p:cTn id="28" dur="500"/>
                                        <p:tgtEl>
                                          <p:spTgt spid="297"/>
                                        </p:tgtEl>
                                      </p:cBhvr>
                                    </p:animEffect>
                                  </p:childTnLst>
                                </p:cTn>
                              </p:par>
                              <p:par>
                                <p:cTn id="29" presetID="22" presetClass="entr" presetSubtype="8" dur="500" fill="hold" grpId="0" nodeType="withEffect">
                                  <p:stCondLst>
                                    <p:cond delay="0"/>
                                  </p:stCondLst>
                                  <p:childTnLst>
                                    <p:set>
                                      <p:cBhvr>
                                        <p:cTn id="30" dur="1" fill="hold">
                                          <p:stCondLst>
                                            <p:cond delay="0"/>
                                          </p:stCondLst>
                                        </p:cTn>
                                        <p:tgtEl>
                                          <p:spTgt spid="300"/>
                                        </p:tgtEl>
                                        <p:attrNameLst>
                                          <p:attrName>style.visibility</p:attrName>
                                        </p:attrNameLst>
                                      </p:cBhvr>
                                      <p:to>
                                        <p:strVal val="visible"/>
                                      </p:to>
                                    </p:set>
                                    <p:animEffect transition="in" filter="wipe(left)">
                                      <p:cBhvr>
                                        <p:cTn id="31" dur="500"/>
                                        <p:tgtEl>
                                          <p:spTgt spid="300"/>
                                        </p:tgtEl>
                                      </p:cBhvr>
                                    </p:animEffect>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22" presetClass="entr" presetSubtype="8" dur="500" fill="hold" grpId="0" nodeType="clickEffect">
                                  <p:stCondLst>
                                    <p:cond delay="0"/>
                                  </p:stCondLst>
                                  <p:childTnLst>
                                    <p:set>
                                      <p:cBhvr>
                                        <p:cTn id="35" dur="1" fill="hold">
                                          <p:stCondLst>
                                            <p:cond delay="0"/>
                                          </p:stCondLst>
                                        </p:cTn>
                                        <p:tgtEl>
                                          <p:spTgt spid="298"/>
                                        </p:tgtEl>
                                        <p:attrNameLst>
                                          <p:attrName>style.visibility</p:attrName>
                                        </p:attrNameLst>
                                      </p:cBhvr>
                                      <p:to>
                                        <p:strVal val="visible"/>
                                      </p:to>
                                    </p:set>
                                    <p:animEffect transition="in" filter="wipe(left)">
                                      <p:cBhvr>
                                        <p:cTn id="36" dur="500"/>
                                        <p:tgtEl>
                                          <p:spTgt spid="298"/>
                                        </p:tgtEl>
                                      </p:cBhvr>
                                    </p:animEffect>
                                  </p:childTnLst>
                                </p:cTn>
                              </p:par>
                              <p:par>
                                <p:cTn id="37" presetID="22" presetClass="entr" presetSubtype="8" dur="500" fill="hold" grpId="0" nodeType="withEffect">
                                  <p:stCondLst>
                                    <p:cond delay="0"/>
                                  </p:stCondLst>
                                  <p:childTnLst>
                                    <p:set>
                                      <p:cBhvr>
                                        <p:cTn id="38" dur="1" fill="hold">
                                          <p:stCondLst>
                                            <p:cond delay="0"/>
                                          </p:stCondLst>
                                        </p:cTn>
                                        <p:tgtEl>
                                          <p:spTgt spid="301"/>
                                        </p:tgtEl>
                                        <p:attrNameLst>
                                          <p:attrName>style.visibility</p:attrName>
                                        </p:attrNameLst>
                                      </p:cBhvr>
                                      <p:to>
                                        <p:strVal val="visible"/>
                                      </p:to>
                                    </p:set>
                                    <p:animEffect transition="in" filter="wipe(left)">
                                      <p:cBhvr>
                                        <p:cTn id="39" dur="500"/>
                                        <p:tgtEl>
                                          <p:spTgt spid="301"/>
                                        </p:tgtEl>
                                      </p:cBhvr>
                                    </p:animEffect>
                                  </p:childTnLst>
                                </p:cTn>
                              </p:par>
                            </p:childTnLst>
                          </p:cTn>
                        </p:par>
                      </p:childTnLst>
                    </p:cTn>
                  </p:par>
                  <p:par>
                    <p:cTn id="40" fill="hold" nodeType="clickPar">
                      <p:stCondLst>
                        <p:cond delay="indefinite"/>
                        <p:cond evt="onBegin" delay="0">
                          <p:tn val="39"/>
                        </p:cond>
                      </p:stCondLst>
                      <p:childTnLst>
                        <p:par>
                          <p:cTn id="41" fill="hold">
                            <p:stCondLst>
                              <p:cond delay="0"/>
                            </p:stCondLst>
                            <p:childTnLst>
                              <p:par>
                                <p:cTn id="42" presetID="22" presetClass="entr" presetSubtype="8" dur="500" fill="hold" grpId="0" nodeType="clickEffect">
                                  <p:stCondLst>
                                    <p:cond delay="0"/>
                                  </p:stCondLst>
                                  <p:childTnLst>
                                    <p:set>
                                      <p:cBhvr>
                                        <p:cTn id="43" dur="1" fill="hold">
                                          <p:stCondLst>
                                            <p:cond delay="0"/>
                                          </p:stCondLst>
                                        </p:cTn>
                                        <p:tgtEl>
                                          <p:spTgt spid="299"/>
                                        </p:tgtEl>
                                        <p:attrNameLst>
                                          <p:attrName>style.visibility</p:attrName>
                                        </p:attrNameLst>
                                      </p:cBhvr>
                                      <p:to>
                                        <p:strVal val="visible"/>
                                      </p:to>
                                    </p:set>
                                    <p:animEffect transition="in" filter="wipe(left)">
                                      <p:cBhvr>
                                        <p:cTn id="44" dur="500"/>
                                        <p:tgtEl>
                                          <p:spTgt spid="299"/>
                                        </p:tgtEl>
                                      </p:cBhvr>
                                    </p:animEffect>
                                  </p:childTnLst>
                                </p:cTn>
                              </p:par>
                              <p:par>
                                <p:cTn id="45" presetID="22" presetClass="entr" presetSubtype="8" dur="500" fill="hold" grpId="0" nodeType="withEffect">
                                  <p:stCondLst>
                                    <p:cond delay="0"/>
                                  </p:stCondLst>
                                  <p:childTnLst>
                                    <p:set>
                                      <p:cBhvr>
                                        <p:cTn id="46" dur="1" fill="hold">
                                          <p:stCondLst>
                                            <p:cond delay="0"/>
                                          </p:stCondLst>
                                        </p:cTn>
                                        <p:tgtEl>
                                          <p:spTgt spid="302"/>
                                        </p:tgtEl>
                                        <p:attrNameLst>
                                          <p:attrName>style.visibility</p:attrName>
                                        </p:attrNameLst>
                                      </p:cBhvr>
                                      <p:to>
                                        <p:strVal val="visible"/>
                                      </p:to>
                                    </p:set>
                                    <p:animEffect transition="in" filter="wipe(left)">
                                      <p:cBhvr>
                                        <p:cTn id="47" dur="500"/>
                                        <p:tgtEl>
                                          <p:spTgt spid="3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5" grpId="0"/>
      <p:bldP spid="2" grpId="0"/>
      <p:bldP spid="297" grpId="0"/>
      <p:bldP spid="298" grpId="0"/>
      <p:bldP spid="299" grpId="0"/>
      <p:bldP spid="300" grpId="0"/>
      <p:bldP spid="301" grpId="0"/>
      <p:bldP spid="302"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7" name="图片 26"/>
          <p:cNvPicPr>
            <a:picLocks noChangeAspect="1"/>
          </p:cNvPicPr>
          <p:nvPr/>
        </p:nvPicPr>
        <p:blipFill>
          <a:blip r:embed="rId2"/>
          <a:stretch>
            <a:fillRect/>
          </a:stretch>
        </p:blipFill>
        <p:spPr>
          <a:xfrm>
            <a:off x="119336" y="116632"/>
            <a:ext cx="360040" cy="383679"/>
          </a:xfrm>
          <a:prstGeom prst="rect">
            <a:avLst/>
          </a:prstGeom>
        </p:spPr>
      </p:pic>
      <p:sp>
        <p:nvSpPr>
          <p:cNvPr id="28" name="矩形 27"/>
          <p:cNvSpPr/>
          <p:nvPr/>
        </p:nvSpPr>
        <p:spPr>
          <a:xfrm>
            <a:off x="479376" y="163027"/>
            <a:ext cx="2011680" cy="33718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1600" smtClean="0">
                <a:sym typeface="+mn-ea"/>
              </a:rPr>
              <a:t>事权划分</a:t>
            </a:r>
            <a:r>
              <a:rPr lang="en-US" altLang="zh-CN" sz="1600" smtClean="0">
                <a:sym typeface="+mn-ea"/>
              </a:rPr>
              <a:t>——</a:t>
            </a:r>
            <a:r>
              <a:rPr lang="zh-CN" altLang="en-US" sz="1600" smtClean="0">
                <a:sym typeface="+mn-ea"/>
              </a:rPr>
              <a:t>市与区</a:t>
            </a:r>
            <a:endParaRPr lang="zh-CN" altLang="en-US" sz="1200">
              <a:latin typeface="微软雅黑" charset="-122"/>
              <a:ea typeface="微软雅黑" charset="-122"/>
            </a:endParaRPr>
          </a:p>
        </p:txBody>
      </p:sp>
      <p:sp>
        <p:nvSpPr>
          <p:cNvPr id="15" name="矩形 14"/>
          <p:cNvSpPr/>
          <p:nvPr/>
        </p:nvSpPr>
        <p:spPr>
          <a:xfrm>
            <a:off x="6724650" y="1562100"/>
            <a:ext cx="4122420" cy="4923155"/>
          </a:xfrm>
          <a:prstGeom prst="rect">
            <a:avLst/>
          </a:prstGeom>
          <a:solidFill>
            <a:schemeClr val="accent1">
              <a:lumMod val="20000"/>
              <a:lumOff val="80000"/>
            </a:schemeClr>
          </a:solidFill>
          <a:ln w="25400"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endParaRPr lang="zh-CN" altLang="en-US" sz="1400" b="1" kern="0">
              <a:solidFill>
                <a:sysClr val="window" lastClr="FFFFFF"/>
              </a:solidFill>
              <a:latin typeface="微软雅黑" charset="-122"/>
              <a:ea typeface="微软雅黑" charset="-122"/>
            </a:endParaRPr>
          </a:p>
        </p:txBody>
      </p:sp>
      <p:sp>
        <p:nvSpPr>
          <p:cNvPr id="20" name="矩形 19"/>
          <p:cNvSpPr/>
          <p:nvPr/>
        </p:nvSpPr>
        <p:spPr>
          <a:xfrm>
            <a:off x="1396365" y="1562100"/>
            <a:ext cx="3848100" cy="4794250"/>
          </a:xfrm>
          <a:prstGeom prst="rect">
            <a:avLst/>
          </a:prstGeom>
          <a:gradFill>
            <a:gsLst>
              <a:gs pos="33000">
                <a:srgbClr val="F9F9F9"/>
              </a:gs>
              <a:gs pos="100000">
                <a:srgbClr val="D7D7D7"/>
              </a:gs>
            </a:gsLst>
            <a:lin ang="5400000" scaled="0"/>
          </a:gradFill>
          <a:ln w="3175" cap="flat" cmpd="sng" algn="ctr">
            <a:solidFill>
              <a:srgbClr val="EAEAEA"/>
            </a:solid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endParaRPr lang="en-US" altLang="zh-CN" sz="1200" kern="0">
              <a:solidFill>
                <a:srgbClr val="4D4D4D"/>
              </a:solidFill>
              <a:latin typeface="微软雅黑" charset="-122"/>
              <a:ea typeface="微软雅黑" charset="-122"/>
            </a:endParaRPr>
          </a:p>
        </p:txBody>
      </p:sp>
      <p:sp>
        <p:nvSpPr>
          <p:cNvPr id="23" name="椭圆 22"/>
          <p:cNvSpPr/>
          <p:nvPr/>
        </p:nvSpPr>
        <p:spPr bwMode="auto">
          <a:xfrm>
            <a:off x="2816555" y="1044975"/>
            <a:ext cx="1006475" cy="1004888"/>
          </a:xfrm>
          <a:prstGeom prst="ellipse">
            <a:avLst/>
          </a:prstGeom>
          <a:solidFill>
            <a:schemeClr val="bg2">
              <a:lumMod val="75000"/>
            </a:schemeClr>
          </a:solidFill>
          <a:ln w="25400" cap="flat" cmpd="sng" algn="ctr">
            <a:noFill/>
            <a:prstDash val="solid"/>
          </a:ln>
          <a:effectLst>
            <a:outerShdw blurRad="50800" dist="38100" dir="2700000" algn="tl" rotWithShape="0">
              <a:prstClr val="black">
                <a:alpha val="40000"/>
              </a:prstClr>
            </a:outerShdw>
          </a:effectLst>
        </p:spPr>
        <p:txBody>
          <a:bodyPr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zh-CN" sz="2000" b="1" kern="0">
                <a:solidFill>
                  <a:sysClr val="window" lastClr="FFFFFF"/>
                </a:solidFill>
                <a:latin typeface="微软雅黑" charset="-122"/>
                <a:ea typeface="微软雅黑" charset="-122"/>
              </a:rPr>
              <a:t>财政体制</a:t>
            </a:r>
            <a:endParaRPr lang="zh-CN" sz="2000" b="1" kern="0">
              <a:solidFill>
                <a:sysClr val="window" lastClr="FFFFFF"/>
              </a:solidFill>
              <a:latin typeface="微软雅黑" charset="-122"/>
              <a:ea typeface="微软雅黑" charset="-122"/>
            </a:endParaRPr>
          </a:p>
        </p:txBody>
      </p:sp>
      <p:sp>
        <p:nvSpPr>
          <p:cNvPr id="24" name="椭圆 23"/>
          <p:cNvSpPr/>
          <p:nvPr/>
        </p:nvSpPr>
        <p:spPr bwMode="auto">
          <a:xfrm>
            <a:off x="8014032" y="1105014"/>
            <a:ext cx="1006475" cy="1004888"/>
          </a:xfrm>
          <a:prstGeom prst="ellipse">
            <a:avLst/>
          </a:prstGeom>
          <a:solidFill>
            <a:schemeClr val="accent3">
              <a:lumMod val="60000"/>
              <a:lumOff val="40000"/>
            </a:schemeClr>
          </a:solidFill>
          <a:ln w="25400" cap="flat" cmpd="sng" algn="ctr">
            <a:noFill/>
            <a:prstDash val="solid"/>
          </a:ln>
          <a:effectLst>
            <a:outerShdw blurRad="50800" dist="38100" dir="2700000" algn="tl" rotWithShape="0">
              <a:prstClr val="black">
                <a:alpha val="40000"/>
              </a:prstClr>
            </a:outerShdw>
          </a:effectLst>
        </p:spPr>
        <p:txBody>
          <a:bodyPr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zh-CN" sz="2000" b="1" kern="0">
                <a:solidFill>
                  <a:sysClr val="window" lastClr="FFFFFF"/>
                </a:solidFill>
                <a:latin typeface="微软雅黑" charset="-122"/>
                <a:ea typeface="微软雅黑" charset="-122"/>
              </a:rPr>
              <a:t>事权划分</a:t>
            </a:r>
            <a:endParaRPr lang="zh-CN" sz="2000" b="1" kern="0">
              <a:solidFill>
                <a:sysClr val="window" lastClr="FFFFFF"/>
              </a:solidFill>
              <a:latin typeface="微软雅黑" charset="-122"/>
              <a:ea typeface="微软雅黑" charset="-122"/>
            </a:endParaRPr>
          </a:p>
        </p:txBody>
      </p:sp>
      <p:sp>
        <p:nvSpPr>
          <p:cNvPr id="25" name="Text Box 44"/>
          <p:cNvSpPr txBox="1">
            <a:spLocks noChangeArrowheads="1"/>
          </p:cNvSpPr>
          <p:nvPr/>
        </p:nvSpPr>
        <p:spPr bwMode="auto">
          <a:xfrm>
            <a:off x="1473835" y="2110105"/>
            <a:ext cx="3693795" cy="4246245"/>
          </a:xfrm>
          <a:prstGeom prst="rect">
            <a:avLst/>
          </a:prstGeom>
          <a:noFill/>
          <a:ln>
            <a:noFill/>
          </a:ln>
          <a:effectLst/>
          <a:extLst>
            <a:ext uri="{909E8E84-426E-40DD-AFC4-6F175D3DCCD1}">
              <a14:hiddenFill xmlns:a14="http://schemas.microsoft.com/office/drawing/2010/main">
                <a:solidFill>
                  <a:srgbClr val="FFFFFF">
                    <a:alpha val="30000"/>
                  </a:srgbClr>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en-US"/>
            </a:defPPr>
            <a:lvl1pPr marL="0" indent="457200" algn="l" defTabSz="720725" rtl="0" eaLnBrk="1" latinLnBrk="0" hangingPunct="1">
              <a:lnSpc>
                <a:spcPct val="135000"/>
              </a:lnSpc>
              <a:defRPr sz="1600" kern="1200">
                <a:solidFill>
                  <a:schemeClr val="bg1">
                    <a:lumMod val="50000"/>
                  </a:schemeClr>
                </a:solidFill>
                <a:latin typeface="微软雅黑" charset="-122"/>
                <a:ea typeface="微软雅黑" charset="-122"/>
                <a:cs typeface="+mn-cs"/>
              </a:defRPr>
            </a:lvl1pPr>
            <a:lvl2pPr marL="457200" algn="l" defTabSz="720725" rtl="0" eaLnBrk="0" latinLnBrk="0" hangingPunct="0">
              <a:defRPr sz="1600" kern="1200">
                <a:solidFill>
                  <a:schemeClr val="tx1"/>
                </a:solidFill>
                <a:latin typeface="Arial" pitchFamily="34" charset="0"/>
                <a:ea typeface="宋体" pitchFamily="2" charset="-122"/>
                <a:cs typeface="+mn-cs"/>
              </a:defRPr>
            </a:lvl2pPr>
            <a:lvl3pPr marL="914400" algn="l" defTabSz="720725" rtl="0" eaLnBrk="0" latinLnBrk="0" hangingPunct="0">
              <a:defRPr sz="1600" kern="1200">
                <a:solidFill>
                  <a:schemeClr val="tx1"/>
                </a:solidFill>
                <a:latin typeface="Arial" pitchFamily="34" charset="0"/>
                <a:ea typeface="宋体" pitchFamily="2" charset="-122"/>
                <a:cs typeface="+mn-cs"/>
              </a:defRPr>
            </a:lvl3pPr>
            <a:lvl4pPr marL="1371600" algn="l" defTabSz="720725" rtl="0" eaLnBrk="0" latinLnBrk="0" hangingPunct="0">
              <a:defRPr sz="1600" kern="1200">
                <a:solidFill>
                  <a:schemeClr val="tx1"/>
                </a:solidFill>
                <a:latin typeface="Arial" pitchFamily="34" charset="0"/>
                <a:ea typeface="宋体" pitchFamily="2" charset="-122"/>
                <a:cs typeface="+mn-cs"/>
              </a:defRPr>
            </a:lvl4pPr>
            <a:lvl5pPr marL="1828800" algn="l" defTabSz="720725" rtl="0" eaLnBrk="0" latinLnBrk="0" hangingPunct="0">
              <a:defRPr sz="1600" kern="1200">
                <a:solidFill>
                  <a:schemeClr val="tx1"/>
                </a:solidFill>
                <a:latin typeface="Arial" pitchFamily="34" charset="0"/>
                <a:ea typeface="宋体" pitchFamily="2" charset="-122"/>
                <a:cs typeface="+mn-cs"/>
              </a:defRPr>
            </a:lvl5pPr>
            <a:lvl6pPr marL="2286000" algn="l" defTabSz="720725" rtl="0" eaLnBrk="0" fontAlgn="base" latinLnBrk="0" hangingPunct="0">
              <a:spcBef>
                <a:spcPct val="0"/>
              </a:spcBef>
              <a:spcAft>
                <a:spcPct val="0"/>
              </a:spcAft>
              <a:defRPr sz="1600" kern="1200">
                <a:solidFill>
                  <a:schemeClr val="tx1"/>
                </a:solidFill>
                <a:latin typeface="Arial" pitchFamily="34" charset="0"/>
                <a:ea typeface="宋体" pitchFamily="2" charset="-122"/>
                <a:cs typeface="+mn-cs"/>
              </a:defRPr>
            </a:lvl6pPr>
            <a:lvl7pPr marL="2743200" algn="l" defTabSz="720725" rtl="0" eaLnBrk="0" fontAlgn="base" latinLnBrk="0" hangingPunct="0">
              <a:spcBef>
                <a:spcPct val="0"/>
              </a:spcBef>
              <a:spcAft>
                <a:spcPct val="0"/>
              </a:spcAft>
              <a:defRPr sz="1600" kern="1200">
                <a:solidFill>
                  <a:schemeClr val="tx1"/>
                </a:solidFill>
                <a:latin typeface="Arial" pitchFamily="34" charset="0"/>
                <a:ea typeface="宋体" pitchFamily="2" charset="-122"/>
                <a:cs typeface="+mn-cs"/>
              </a:defRPr>
            </a:lvl7pPr>
            <a:lvl8pPr marL="3200400" algn="l" defTabSz="720725" rtl="0" eaLnBrk="0" fontAlgn="base" latinLnBrk="0" hangingPunct="0">
              <a:spcBef>
                <a:spcPct val="0"/>
              </a:spcBef>
              <a:spcAft>
                <a:spcPct val="0"/>
              </a:spcAft>
              <a:defRPr sz="1600" kern="1200">
                <a:solidFill>
                  <a:schemeClr val="tx1"/>
                </a:solidFill>
                <a:latin typeface="Arial" pitchFamily="34" charset="0"/>
                <a:ea typeface="宋体" pitchFamily="2" charset="-122"/>
                <a:cs typeface="+mn-cs"/>
              </a:defRPr>
            </a:lvl8pPr>
            <a:lvl9pPr marL="3657600" algn="l" defTabSz="720725" rtl="0" eaLnBrk="0" fontAlgn="base" latinLnBrk="0" hangingPunct="0">
              <a:spcBef>
                <a:spcPct val="0"/>
              </a:spcBef>
              <a:spcAft>
                <a:spcPct val="0"/>
              </a:spcAft>
              <a:defRPr sz="1600" kern="1200">
                <a:solidFill>
                  <a:schemeClr val="tx1"/>
                </a:solidFill>
                <a:latin typeface="Arial" pitchFamily="34" charset="0"/>
                <a:ea typeface="宋体" pitchFamily="2" charset="-122"/>
                <a:cs typeface="+mn-cs"/>
              </a:defRPr>
            </a:lvl9pPr>
          </a:lstStyle>
          <a:p>
            <a:pPr indent="0">
              <a:lnSpc>
                <a:spcPct val="150000"/>
              </a:lnSpc>
              <a:buFont typeface="Wingdings" panose="05000000000000000000" pitchFamily="2" charset="2"/>
              <a:buNone/>
            </a:pPr>
            <a:r>
              <a:rPr lang="zh-CN" altLang="zh-CN" smtClean="0">
                <a:sym typeface="+mn-ea"/>
              </a:rPr>
              <a:t>依据：珠海市人民政府关于印发珠海市财政体制改革方案的通知（珠府〔2020〕10号）</a:t>
            </a:r>
            <a:endParaRPr lang="zh-CN" altLang="zh-CN" smtClean="0">
              <a:sym typeface="+mn-ea"/>
            </a:endParaRPr>
          </a:p>
          <a:p>
            <a:pPr indent="0">
              <a:lnSpc>
                <a:spcPct val="150000"/>
              </a:lnSpc>
              <a:buFont typeface="Wingdings" panose="05000000000000000000" pitchFamily="2" charset="2"/>
              <a:buNone/>
            </a:pPr>
            <a:r>
              <a:rPr lang="zh-CN" altLang="zh-CN" smtClean="0">
                <a:sym typeface="+mn-ea"/>
              </a:rPr>
              <a:t>内容：将基本公共卫生服务、义务教育、学生资助、基本就业服务等八大类18项明确为基本公共服务领域市与区共同财政事权，对各区分类分档，市财政按不同类别给予补助。</a:t>
            </a:r>
            <a:endParaRPr lang="zh-CN" altLang="zh-CN" smtClean="0">
              <a:sym typeface="+mn-ea"/>
            </a:endParaRPr>
          </a:p>
          <a:p>
            <a:pPr indent="0">
              <a:lnSpc>
                <a:spcPct val="150000"/>
              </a:lnSpc>
              <a:buFont typeface="Wingdings" panose="05000000000000000000" pitchFamily="2" charset="2"/>
              <a:buNone/>
            </a:pPr>
            <a:r>
              <a:rPr lang="zh-CN" altLang="zh-CN" smtClean="0">
                <a:sym typeface="+mn-ea"/>
              </a:rPr>
              <a:t>修订：</a:t>
            </a:r>
            <a:r>
              <a:rPr lang="zh-CN" altLang="en-US">
                <a:sym typeface="+mn-ea"/>
              </a:rPr>
              <a:t>计划剔除上级转移支付资金后，市与区按照</a:t>
            </a:r>
            <a:r>
              <a:rPr lang="en-US" altLang="zh-CN">
                <a:sym typeface="+mn-ea"/>
              </a:rPr>
              <a:t>5</a:t>
            </a:r>
            <a:r>
              <a:rPr lang="zh-CN" altLang="en-US">
                <a:sym typeface="+mn-ea"/>
              </a:rPr>
              <a:t>：</a:t>
            </a:r>
            <a:r>
              <a:rPr lang="en-US" altLang="zh-CN">
                <a:sym typeface="+mn-ea"/>
              </a:rPr>
              <a:t>5</a:t>
            </a:r>
            <a:r>
              <a:rPr lang="zh-CN" altLang="en-US">
                <a:sym typeface="+mn-ea"/>
              </a:rPr>
              <a:t>比例分担。</a:t>
            </a:r>
            <a:endParaRPr lang="zh-CN" altLang="en-US" sz="2000"/>
          </a:p>
          <a:p>
            <a:pPr indent="0">
              <a:lnSpc>
                <a:spcPct val="150000"/>
              </a:lnSpc>
              <a:buFont typeface="Wingdings" panose="05000000000000000000" pitchFamily="2" charset="2"/>
              <a:buNone/>
            </a:pPr>
            <a:endParaRPr sz="2000">
              <a:solidFill>
                <a:schemeClr val="tx1"/>
              </a:solidFill>
            </a:endParaRPr>
          </a:p>
        </p:txBody>
      </p:sp>
      <p:sp>
        <p:nvSpPr>
          <p:cNvPr id="26" name="Text Box 44"/>
          <p:cNvSpPr txBox="1">
            <a:spLocks noChangeArrowheads="1"/>
          </p:cNvSpPr>
          <p:nvPr/>
        </p:nvSpPr>
        <p:spPr bwMode="auto">
          <a:xfrm>
            <a:off x="6843395" y="2232025"/>
            <a:ext cx="4003675" cy="3784600"/>
          </a:xfrm>
          <a:prstGeom prst="rect">
            <a:avLst/>
          </a:prstGeom>
          <a:noFill/>
          <a:ln>
            <a:noFill/>
          </a:ln>
          <a:effectLst/>
          <a:extLst>
            <a:ext uri="{909E8E84-426E-40DD-AFC4-6F175D3DCCD1}">
              <a14:hiddenFill xmlns:a14="http://schemas.microsoft.com/office/drawing/2010/main">
                <a:solidFill>
                  <a:srgbClr val="FFFFFF">
                    <a:alpha val="30000"/>
                  </a:srgbClr>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en-US"/>
            </a:defPPr>
            <a:lvl1pPr marL="0" indent="457200" algn="l" defTabSz="720725" rtl="0" eaLnBrk="1" latinLnBrk="0" hangingPunct="1">
              <a:lnSpc>
                <a:spcPct val="135000"/>
              </a:lnSpc>
              <a:defRPr sz="1600" kern="1200">
                <a:solidFill>
                  <a:schemeClr val="bg1">
                    <a:lumMod val="50000"/>
                  </a:schemeClr>
                </a:solidFill>
                <a:latin typeface="微软雅黑" charset="-122"/>
                <a:ea typeface="微软雅黑" charset="-122"/>
                <a:cs typeface="+mn-cs"/>
              </a:defRPr>
            </a:lvl1pPr>
            <a:lvl2pPr marL="457200" algn="l" defTabSz="720725" rtl="0" eaLnBrk="0" latinLnBrk="0" hangingPunct="0">
              <a:defRPr sz="1600" kern="1200">
                <a:solidFill>
                  <a:schemeClr val="tx1"/>
                </a:solidFill>
                <a:latin typeface="Arial" pitchFamily="34" charset="0"/>
                <a:ea typeface="宋体" pitchFamily="2" charset="-122"/>
                <a:cs typeface="+mn-cs"/>
              </a:defRPr>
            </a:lvl2pPr>
            <a:lvl3pPr marL="914400" algn="l" defTabSz="720725" rtl="0" eaLnBrk="0" latinLnBrk="0" hangingPunct="0">
              <a:defRPr sz="1600" kern="1200">
                <a:solidFill>
                  <a:schemeClr val="tx1"/>
                </a:solidFill>
                <a:latin typeface="Arial" pitchFamily="34" charset="0"/>
                <a:ea typeface="宋体" pitchFamily="2" charset="-122"/>
                <a:cs typeface="+mn-cs"/>
              </a:defRPr>
            </a:lvl3pPr>
            <a:lvl4pPr marL="1371600" algn="l" defTabSz="720725" rtl="0" eaLnBrk="0" latinLnBrk="0" hangingPunct="0">
              <a:defRPr sz="1600" kern="1200">
                <a:solidFill>
                  <a:schemeClr val="tx1"/>
                </a:solidFill>
                <a:latin typeface="Arial" pitchFamily="34" charset="0"/>
                <a:ea typeface="宋体" pitchFamily="2" charset="-122"/>
                <a:cs typeface="+mn-cs"/>
              </a:defRPr>
            </a:lvl4pPr>
            <a:lvl5pPr marL="1828800" algn="l" defTabSz="720725" rtl="0" eaLnBrk="0" latinLnBrk="0" hangingPunct="0">
              <a:defRPr sz="1600" kern="1200">
                <a:solidFill>
                  <a:schemeClr val="tx1"/>
                </a:solidFill>
                <a:latin typeface="Arial" pitchFamily="34" charset="0"/>
                <a:ea typeface="宋体" pitchFamily="2" charset="-122"/>
                <a:cs typeface="+mn-cs"/>
              </a:defRPr>
            </a:lvl5pPr>
            <a:lvl6pPr marL="2286000" algn="l" defTabSz="720725" rtl="0" eaLnBrk="0" fontAlgn="base" latinLnBrk="0" hangingPunct="0">
              <a:spcBef>
                <a:spcPct val="0"/>
              </a:spcBef>
              <a:spcAft>
                <a:spcPct val="0"/>
              </a:spcAft>
              <a:defRPr sz="1600" kern="1200">
                <a:solidFill>
                  <a:schemeClr val="tx1"/>
                </a:solidFill>
                <a:latin typeface="Arial" pitchFamily="34" charset="0"/>
                <a:ea typeface="宋体" pitchFamily="2" charset="-122"/>
                <a:cs typeface="+mn-cs"/>
              </a:defRPr>
            </a:lvl6pPr>
            <a:lvl7pPr marL="2743200" algn="l" defTabSz="720725" rtl="0" eaLnBrk="0" fontAlgn="base" latinLnBrk="0" hangingPunct="0">
              <a:spcBef>
                <a:spcPct val="0"/>
              </a:spcBef>
              <a:spcAft>
                <a:spcPct val="0"/>
              </a:spcAft>
              <a:defRPr sz="1600" kern="1200">
                <a:solidFill>
                  <a:schemeClr val="tx1"/>
                </a:solidFill>
                <a:latin typeface="Arial" pitchFamily="34" charset="0"/>
                <a:ea typeface="宋体" pitchFamily="2" charset="-122"/>
                <a:cs typeface="+mn-cs"/>
              </a:defRPr>
            </a:lvl7pPr>
            <a:lvl8pPr marL="3200400" algn="l" defTabSz="720725" rtl="0" eaLnBrk="0" fontAlgn="base" latinLnBrk="0" hangingPunct="0">
              <a:spcBef>
                <a:spcPct val="0"/>
              </a:spcBef>
              <a:spcAft>
                <a:spcPct val="0"/>
              </a:spcAft>
              <a:defRPr sz="1600" kern="1200">
                <a:solidFill>
                  <a:schemeClr val="tx1"/>
                </a:solidFill>
                <a:latin typeface="Arial" pitchFamily="34" charset="0"/>
                <a:ea typeface="宋体" pitchFamily="2" charset="-122"/>
                <a:cs typeface="+mn-cs"/>
              </a:defRPr>
            </a:lvl8pPr>
            <a:lvl9pPr marL="3657600" algn="l" defTabSz="720725" rtl="0" eaLnBrk="0" fontAlgn="base" latinLnBrk="0" hangingPunct="0">
              <a:spcBef>
                <a:spcPct val="0"/>
              </a:spcBef>
              <a:spcAft>
                <a:spcPct val="0"/>
              </a:spcAft>
              <a:defRPr sz="1600" kern="1200">
                <a:solidFill>
                  <a:schemeClr val="tx1"/>
                </a:solidFill>
                <a:latin typeface="Arial" pitchFamily="34" charset="0"/>
                <a:ea typeface="宋体" pitchFamily="2" charset="-122"/>
                <a:cs typeface="+mn-cs"/>
              </a:defRPr>
            </a:lvl9pPr>
          </a:lstStyle>
          <a:p>
            <a:pPr marL="285750" indent="-285750">
              <a:lnSpc>
                <a:spcPct val="150000"/>
              </a:lnSpc>
              <a:buFont typeface="Arial" pitchFamily="34" charset="0"/>
              <a:buChar char="•"/>
            </a:pPr>
            <a:r>
              <a:rPr lang="zh-CN" altLang="en-US">
                <a:solidFill>
                  <a:schemeClr val="tx1"/>
                </a:solidFill>
                <a:sym typeface="+mn-ea"/>
              </a:rPr>
              <a:t>依据：珠海市医疗卫生领域事权和支出责任划分改革实施方案（报批稿）</a:t>
            </a:r>
            <a:endParaRPr lang="zh-CN" altLang="en-US">
              <a:solidFill>
                <a:schemeClr val="tx1"/>
              </a:solidFill>
              <a:sym typeface="+mn-ea"/>
            </a:endParaRPr>
          </a:p>
          <a:p>
            <a:pPr marL="285750" indent="-285750">
              <a:lnSpc>
                <a:spcPct val="150000"/>
              </a:lnSpc>
              <a:buFont typeface="Arial" pitchFamily="34" charset="0"/>
              <a:buChar char="•"/>
            </a:pPr>
            <a:r>
              <a:rPr lang="zh-CN" altLang="en-US">
                <a:solidFill>
                  <a:schemeClr val="tx1"/>
                </a:solidFill>
              </a:rPr>
              <a:t>内容：明确为市级与区级共同财政事权，由市级财政和区级财政共同承担支出责任。香洲区、金湾区、斗门区、高新区、鹤洲新区，各区承担50%，余下部分由市级统筹中央、省、市资金安排。市与横琴粤澳深度合作区级财政事权和支出责任划分另行明确（下同）。</a:t>
            </a:r>
            <a:endParaRPr lang="zh-CN" altLang="en-US">
              <a:solidFill>
                <a:schemeClr val="tx1"/>
              </a:solidFill>
            </a:endParaRPr>
          </a:p>
          <a:p>
            <a:pPr marL="285750" indent="-285750">
              <a:lnSpc>
                <a:spcPct val="150000"/>
              </a:lnSpc>
              <a:buFont typeface="Arial" pitchFamily="34" charset="0"/>
              <a:buChar char="•"/>
            </a:pPr>
            <a:endParaRPr lang="zh-CN" altLang="en-US">
              <a:solidFill>
                <a:schemeClr val="tx1"/>
              </a:solidFill>
            </a:endParaRPr>
          </a:p>
        </p:txBody>
      </p:sp>
      <p:sp>
        <p:nvSpPr>
          <p:cNvPr id="2" name="灯片编号占位符 1"/>
          <p:cNvSpPr>
            <a:spLocks noGrp="1"/>
          </p:cNvSpPr>
          <p:nvPr>
            <p:ph type="sldNum" sz="quarter" idx="12"/>
          </p:nvPr>
        </p:nvSpPr>
        <p:spPr/>
        <p:txBody>
          <a:bodyPr/>
          <a:lstStyle/>
          <a:p>
            <a:fld id="{783D448F-181E-4E66-B469-D196B9D8B0C6}" type="slidenum">
              <a:rPr lang="zh-CN" altLang="en-US" smtClean="0"/>
              <a:t>8</a:t>
            </a:fld>
            <a:endParaRPr lang="zh-CN" altLang="en-US"/>
          </a:p>
        </p:txBody>
      </p:sp>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0" y="1485900"/>
            <a:ext cx="12192000" cy="3886200"/>
          </a:xfrm>
          <a:prstGeom prst="rect">
            <a:avLst/>
          </a:prstGeom>
          <a:solidFill>
            <a:srgbClr val="C00000">
              <a:alpha val="3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prstClr val="white"/>
              </a:solidFill>
              <a:latin typeface="微软雅黑" charset="-122"/>
              <a:ea typeface="微软雅黑" charset="-122"/>
            </a:endParaRPr>
          </a:p>
        </p:txBody>
      </p:sp>
      <p:sp>
        <p:nvSpPr>
          <p:cNvPr id="4" name="Text Placeholder 3"/>
          <p:cNvSpPr txBox="1"/>
          <p:nvPr/>
        </p:nvSpPr>
        <p:spPr>
          <a:xfrm>
            <a:off x="2062511" y="2800978"/>
            <a:ext cx="1641475" cy="1570037"/>
          </a:xfrm>
          <a:prstGeom prst="rect">
            <a:avLst/>
          </a:prstGeom>
        </p:spPr>
        <p:txBody>
          <a:bodyPr wrap="none" lIns="0" tIns="0" rIns="0" bIns="0" anchor="ctr"/>
          <a:lstStyle>
            <a:defPPr>
              <a:defRPr lang="zh-CN"/>
            </a:defPPr>
            <a:lvl1pPr marL="0" indent="0" algn="ctr" defTabSz="914400" rtl="0" eaLnBrk="1" latinLnBrk="0" hangingPunct="1">
              <a:buNone/>
              <a:defRPr sz="2800" b="1" kern="1200" baseline="0">
                <a:solidFill>
                  <a:schemeClr val="tx2">
                    <a:lumMod val="60000"/>
                    <a:lumOff val="40000"/>
                  </a:schemeClr>
                </a:solidFill>
                <a:latin typeface="+mn-lt"/>
                <a:ea typeface="+mn-ea"/>
                <a:cs typeface="+mn-cs"/>
              </a:defRPr>
            </a:lvl1pPr>
            <a:lvl2pPr marL="457200" indent="0" algn="l" defTabSz="914400" rtl="0" eaLnBrk="1" latinLnBrk="0" hangingPunct="1">
              <a:buNone/>
              <a:defRPr sz="1200" kern="1200">
                <a:solidFill>
                  <a:schemeClr val="tx1"/>
                </a:solidFill>
                <a:latin typeface="+mn-lt"/>
                <a:ea typeface="+mn-ea"/>
                <a:cs typeface="+mn-cs"/>
              </a:defRPr>
            </a:lvl2pPr>
            <a:lvl3pPr marL="914400" indent="0" algn="l" defTabSz="914400" rtl="0" eaLnBrk="1" latinLnBrk="0" hangingPunct="1">
              <a:buNone/>
              <a:defRPr sz="1000" kern="1200">
                <a:solidFill>
                  <a:schemeClr val="tx1"/>
                </a:solidFill>
                <a:latin typeface="+mn-lt"/>
                <a:ea typeface="+mn-ea"/>
                <a:cs typeface="+mn-cs"/>
              </a:defRPr>
            </a:lvl3pPr>
            <a:lvl4pPr marL="1371600" indent="0" algn="l" defTabSz="914400" rtl="0" eaLnBrk="1" latinLnBrk="0" hangingPunct="1">
              <a:buNone/>
              <a:defRPr sz="900" kern="1200">
                <a:solidFill>
                  <a:schemeClr val="tx1"/>
                </a:solidFill>
                <a:latin typeface="+mn-lt"/>
                <a:ea typeface="+mn-ea"/>
                <a:cs typeface="+mn-cs"/>
              </a:defRPr>
            </a:lvl4pPr>
            <a:lvl5pPr marL="1828800" indent="0" algn="l" defTabSz="914400" rtl="0" eaLnBrk="1" latinLnBrk="0" hangingPunct="1">
              <a:buNone/>
              <a:defRPr sz="900" kern="1200">
                <a:solidFill>
                  <a:schemeClr val="tx1"/>
                </a:solidFill>
                <a:latin typeface="+mn-lt"/>
                <a:ea typeface="+mn-ea"/>
                <a:cs typeface="+mn-cs"/>
              </a:defRPr>
            </a:lvl5pPr>
            <a:lvl6pPr marL="2286000" indent="0" algn="l" defTabSz="914400" rtl="0" eaLnBrk="1" latinLnBrk="0" hangingPunct="1">
              <a:buNone/>
              <a:defRPr sz="900" kern="1200">
                <a:solidFill>
                  <a:schemeClr val="tx1"/>
                </a:solidFill>
                <a:latin typeface="+mn-lt"/>
                <a:ea typeface="+mn-ea"/>
                <a:cs typeface="+mn-cs"/>
              </a:defRPr>
            </a:lvl6pPr>
            <a:lvl7pPr marL="2743200" indent="0" algn="l" defTabSz="914400" rtl="0" eaLnBrk="1" latinLnBrk="0" hangingPunct="1">
              <a:buNone/>
              <a:defRPr sz="900" kern="1200">
                <a:solidFill>
                  <a:schemeClr val="tx1"/>
                </a:solidFill>
                <a:latin typeface="+mn-lt"/>
                <a:ea typeface="+mn-ea"/>
                <a:cs typeface="+mn-cs"/>
              </a:defRPr>
            </a:lvl7pPr>
            <a:lvl8pPr marL="3200400" indent="0" algn="l" defTabSz="914400" rtl="0" eaLnBrk="1" latinLnBrk="0" hangingPunct="1">
              <a:buNone/>
              <a:defRPr sz="900" kern="1200">
                <a:solidFill>
                  <a:schemeClr val="tx1"/>
                </a:solidFill>
                <a:latin typeface="+mn-lt"/>
                <a:ea typeface="+mn-ea"/>
                <a:cs typeface="+mn-cs"/>
              </a:defRPr>
            </a:lvl8pPr>
            <a:lvl9pPr marL="3657600" indent="0" algn="l" defTabSz="914400" rtl="0" eaLnBrk="1" latinLnBrk="0" hangingPunct="1">
              <a:buNone/>
              <a:defRPr sz="900" kern="1200">
                <a:solidFill>
                  <a:schemeClr val="tx1"/>
                </a:solidFill>
                <a:latin typeface="+mn-lt"/>
                <a:ea typeface="+mn-ea"/>
                <a:cs typeface="+mn-cs"/>
              </a:defRPr>
            </a:lvl9pPr>
          </a:lstStyle>
          <a:p>
            <a:pPr>
              <a:spcBef>
                <a:spcPct val="20000"/>
              </a:spcBef>
              <a:defRPr/>
            </a:pPr>
            <a:r>
              <a:rPr lang="en-US" sz="11500">
                <a:solidFill>
                  <a:srgbClr val="C00000"/>
                </a:solidFill>
                <a:latin typeface="微软雅黑" charset="-122"/>
                <a:ea typeface="微软雅黑" charset="-122"/>
                <a:cs typeface="Arial" pitchFamily="34" charset="0"/>
              </a:rPr>
              <a:t>02</a:t>
            </a:r>
            <a:endParaRPr lang="en-US" sz="11500">
              <a:solidFill>
                <a:srgbClr val="C00000"/>
              </a:solidFill>
              <a:latin typeface="微软雅黑" charset="-122"/>
              <a:ea typeface="微软雅黑" charset="-122"/>
              <a:cs typeface="Arial" pitchFamily="34" charset="0"/>
            </a:endParaRPr>
          </a:p>
        </p:txBody>
      </p:sp>
      <p:sp>
        <p:nvSpPr>
          <p:cNvPr id="5" name="文本框 58"/>
          <p:cNvSpPr txBox="1"/>
          <p:nvPr/>
        </p:nvSpPr>
        <p:spPr>
          <a:xfrm>
            <a:off x="3950960" y="3591958"/>
            <a:ext cx="3173890" cy="5835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3200" b="1">
                <a:solidFill>
                  <a:schemeClr val="bg1"/>
                </a:solidFill>
                <a:latin typeface="微软雅黑" charset="-122"/>
                <a:ea typeface="微软雅黑" charset="-122"/>
              </a:rPr>
              <a:t>收支形势</a:t>
            </a:r>
            <a:endParaRPr lang="zh-CN" altLang="en-US" sz="3200" b="1">
              <a:solidFill>
                <a:schemeClr val="bg1"/>
              </a:solidFill>
              <a:latin typeface="微软雅黑" charset="-122"/>
              <a:ea typeface="微软雅黑" charset="-122"/>
            </a:endParaRPr>
          </a:p>
        </p:txBody>
      </p:sp>
      <p:sp>
        <p:nvSpPr>
          <p:cNvPr id="7" name="等腰三角形 6"/>
          <p:cNvSpPr/>
          <p:nvPr/>
        </p:nvSpPr>
        <p:spPr>
          <a:xfrm rot="9233090">
            <a:off x="8463340" y="2707314"/>
            <a:ext cx="266700" cy="230188"/>
          </a:xfrm>
          <a:prstGeom prst="triangle">
            <a:avLst/>
          </a:prstGeom>
          <a:solidFill>
            <a:schemeClr val="bg1"/>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rgbClr val="FFC20F"/>
              </a:solidFill>
              <a:latin typeface="微软雅黑" charset="-122"/>
              <a:ea typeface="幼圆" panose="02010509060101010101" charset="-122"/>
            </a:endParaRPr>
          </a:p>
        </p:txBody>
      </p:sp>
      <p:sp>
        <p:nvSpPr>
          <p:cNvPr id="8" name="等腰三角形 7"/>
          <p:cNvSpPr/>
          <p:nvPr/>
        </p:nvSpPr>
        <p:spPr>
          <a:xfrm rot="15569575">
            <a:off x="8110916" y="3382002"/>
            <a:ext cx="396875" cy="342900"/>
          </a:xfrm>
          <a:prstGeom prst="triangle">
            <a:avLst/>
          </a:prstGeom>
          <a:solidFill>
            <a:schemeClr val="accent2"/>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rgbClr val="FFC20F"/>
              </a:solidFill>
              <a:latin typeface="微软雅黑" charset="-122"/>
              <a:ea typeface="幼圆" panose="02010509060101010101" charset="-122"/>
            </a:endParaRPr>
          </a:p>
        </p:txBody>
      </p:sp>
      <p:sp>
        <p:nvSpPr>
          <p:cNvPr id="9" name="等腰三角形 8"/>
          <p:cNvSpPr/>
          <p:nvPr/>
        </p:nvSpPr>
        <p:spPr>
          <a:xfrm rot="21371396">
            <a:off x="7979153" y="2058028"/>
            <a:ext cx="266700" cy="230187"/>
          </a:xfrm>
          <a:prstGeom prst="triangle">
            <a:avLst/>
          </a:prstGeom>
          <a:solidFill>
            <a:schemeClr val="bg1"/>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rgbClr val="FFC20F"/>
              </a:solidFill>
              <a:latin typeface="微软雅黑" charset="-122"/>
              <a:ea typeface="幼圆" panose="02010509060101010101" charset="-122"/>
            </a:endParaRPr>
          </a:p>
        </p:txBody>
      </p:sp>
      <p:sp>
        <p:nvSpPr>
          <p:cNvPr id="10" name="等腰三角形 9"/>
          <p:cNvSpPr/>
          <p:nvPr/>
        </p:nvSpPr>
        <p:spPr>
          <a:xfrm rot="12912161">
            <a:off x="9020553" y="3740778"/>
            <a:ext cx="944562" cy="815975"/>
          </a:xfrm>
          <a:prstGeom prst="triangle">
            <a:avLst/>
          </a:prstGeom>
          <a:solidFill>
            <a:srgbClr val="C00000"/>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rgbClr val="FFC20F"/>
              </a:solidFill>
              <a:latin typeface="微软雅黑" charset="-122"/>
              <a:ea typeface="幼圆" panose="02010509060101010101" charset="-122"/>
            </a:endParaRPr>
          </a:p>
        </p:txBody>
      </p:sp>
      <p:sp>
        <p:nvSpPr>
          <p:cNvPr id="11" name="等腰三角形 10"/>
          <p:cNvSpPr/>
          <p:nvPr/>
        </p:nvSpPr>
        <p:spPr>
          <a:xfrm rot="12912161">
            <a:off x="8888790" y="3680452"/>
            <a:ext cx="1176338" cy="1014412"/>
          </a:xfrm>
          <a:prstGeom prst="triangle">
            <a:avLst/>
          </a:prstGeom>
          <a:noFill/>
          <a:ln w="12700" cap="flat" cmpd="sng" algn="ctr">
            <a:solidFill>
              <a:srgbClr val="C00000"/>
            </a:solid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rgbClr val="FFC20F"/>
              </a:solidFill>
              <a:latin typeface="微软雅黑" charset="-122"/>
              <a:ea typeface="幼圆" panose="02010509060101010101" charset="-122"/>
            </a:endParaRPr>
          </a:p>
        </p:txBody>
      </p:sp>
      <p:sp>
        <p:nvSpPr>
          <p:cNvPr id="12" name="椭圆 11"/>
          <p:cNvSpPr/>
          <p:nvPr/>
        </p:nvSpPr>
        <p:spPr>
          <a:xfrm rot="9110320">
            <a:off x="10209590" y="4045578"/>
            <a:ext cx="114300" cy="115887"/>
          </a:xfrm>
          <a:prstGeom prst="ellipse">
            <a:avLst/>
          </a:prstGeom>
          <a:solidFill>
            <a:srgbClr val="C00000"/>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rgbClr val="FFFFFF"/>
              </a:solidFill>
              <a:latin typeface="微软雅黑" charset="-122"/>
              <a:ea typeface="幼圆" panose="02010509060101010101" charset="-122"/>
            </a:endParaRPr>
          </a:p>
        </p:txBody>
      </p:sp>
      <p:sp>
        <p:nvSpPr>
          <p:cNvPr id="13" name="椭圆 12"/>
          <p:cNvSpPr/>
          <p:nvPr/>
        </p:nvSpPr>
        <p:spPr>
          <a:xfrm rot="9110320">
            <a:off x="9120565" y="4548814"/>
            <a:ext cx="115888" cy="115888"/>
          </a:xfrm>
          <a:prstGeom prst="ellipse">
            <a:avLst/>
          </a:prstGeom>
          <a:solidFill>
            <a:srgbClr val="C00000"/>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rgbClr val="FFFFFF"/>
              </a:solidFill>
              <a:latin typeface="微软雅黑" charset="-122"/>
              <a:ea typeface="幼圆" panose="02010509060101010101" charset="-122"/>
            </a:endParaRPr>
          </a:p>
        </p:txBody>
      </p:sp>
      <p:sp>
        <p:nvSpPr>
          <p:cNvPr id="14" name="椭圆 13"/>
          <p:cNvSpPr/>
          <p:nvPr/>
        </p:nvSpPr>
        <p:spPr>
          <a:xfrm rot="9110320">
            <a:off x="9238040" y="3385178"/>
            <a:ext cx="114300" cy="115887"/>
          </a:xfrm>
          <a:prstGeom prst="ellipse">
            <a:avLst/>
          </a:prstGeom>
          <a:solidFill>
            <a:srgbClr val="C00000"/>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rgbClr val="FFFFFF"/>
              </a:solidFill>
              <a:latin typeface="微软雅黑" charset="-122"/>
              <a:ea typeface="幼圆" panose="02010509060101010101" charset="-122"/>
            </a:endParaRPr>
          </a:p>
        </p:txBody>
      </p:sp>
      <p:sp>
        <p:nvSpPr>
          <p:cNvPr id="15" name="等腰三角形 14"/>
          <p:cNvSpPr/>
          <p:nvPr/>
        </p:nvSpPr>
        <p:spPr>
          <a:xfrm rot="18210216">
            <a:off x="7570372" y="2416009"/>
            <a:ext cx="127000" cy="109537"/>
          </a:xfrm>
          <a:prstGeom prst="triangle">
            <a:avLst/>
          </a:prstGeom>
          <a:solidFill>
            <a:schemeClr val="bg1"/>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rgbClr val="FFC20F"/>
              </a:solidFill>
              <a:latin typeface="微软雅黑" charset="-122"/>
              <a:ea typeface="幼圆" panose="02010509060101010101" charset="-122"/>
            </a:endParaRPr>
          </a:p>
        </p:txBody>
      </p:sp>
      <p:sp>
        <p:nvSpPr>
          <p:cNvPr id="16" name="等腰三角形 15"/>
          <p:cNvSpPr/>
          <p:nvPr/>
        </p:nvSpPr>
        <p:spPr>
          <a:xfrm rot="8748521">
            <a:off x="7928354" y="2567614"/>
            <a:ext cx="128587" cy="109538"/>
          </a:xfrm>
          <a:prstGeom prst="triangle">
            <a:avLst/>
          </a:prstGeom>
          <a:solidFill>
            <a:schemeClr val="accent2"/>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rgbClr val="FFC20F"/>
              </a:solidFill>
              <a:latin typeface="微软雅黑" charset="-122"/>
              <a:ea typeface="幼圆" panose="02010509060101010101" charset="-122"/>
            </a:endParaRPr>
          </a:p>
        </p:txBody>
      </p:sp>
      <p:cxnSp>
        <p:nvCxnSpPr>
          <p:cNvPr id="17" name="Straight Connector 13"/>
          <p:cNvCxnSpPr>
            <a:cxnSpLocks noChangeShapeType="1"/>
          </p:cNvCxnSpPr>
          <p:nvPr/>
        </p:nvCxnSpPr>
        <p:spPr bwMode="auto">
          <a:xfrm flipH="1">
            <a:off x="2045047" y="4363077"/>
            <a:ext cx="5760000" cy="0"/>
          </a:xfrm>
          <a:prstGeom prst="line">
            <a:avLst/>
          </a:prstGeom>
          <a:noFill/>
          <a:ln w="19050" cap="sq" algn="ctr">
            <a:solidFill>
              <a:srgbClr val="C00000"/>
            </a:solidFill>
            <a:miter lim="800000"/>
            <a:headEnd type="oval" w="med" len="med"/>
          </a:ln>
          <a:extLst>
            <a:ext uri="{909E8E84-426E-40DD-AFC4-6F175D3DCCD1}">
              <a14:hiddenFill xmlns:a14="http://schemas.microsoft.com/office/drawing/2010/main">
                <a:noFill/>
              </a14:hiddenFill>
            </a:ext>
          </a:extLst>
        </p:spPr>
      </p:cxnSp>
      <p:sp>
        <p:nvSpPr>
          <p:cNvPr id="3" name="灯片编号占位符 2"/>
          <p:cNvSpPr>
            <a:spLocks noGrp="1"/>
          </p:cNvSpPr>
          <p:nvPr>
            <p:ph type="sldNum" sz="quarter" idx="12"/>
          </p:nvPr>
        </p:nvSpPr>
        <p:spPr/>
        <p:txBody>
          <a:bodyPr/>
          <a:lstStyle/>
          <a:p>
            <a:fld id="{783D448F-181E-4E66-B469-D196B9D8B0C6}" type="slidenum">
              <a:rPr lang="zh-CN" altLang="en-US" smtClean="0"/>
              <a:t>9</a:t>
            </a:fld>
            <a:endParaRPr lang="zh-CN" altLang="en-US"/>
          </a:p>
        </p:txBody>
      </p:sp>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 name="Content Placeholder 2"/>
          <p:cNvSpPr txBox="1"/>
          <p:nvPr>
            <p:custDataLst>
              <p:tags r:id="rId2"/>
            </p:custDataLst>
          </p:nvPr>
        </p:nvSpPr>
        <p:spPr>
          <a:xfrm>
            <a:off x="336550" y="4430395"/>
            <a:ext cx="3912235" cy="2267585"/>
          </a:xfrm>
          <a:prstGeom prst="rect">
            <a:avLst/>
          </a:prstGeom>
          <a:noFill/>
        </p:spPr>
        <p:txBody>
          <a:bodyPr vert="horz" wrap="square" lIns="95200" tIns="49504" rIns="95200" bIns="49504"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228600" algn="just">
              <a:lnSpc>
                <a:spcPct val="130000"/>
              </a:lnSpc>
              <a:spcBef>
                <a:spcPct val="0"/>
              </a:spcBef>
              <a:spcAft>
                <a:spcPts val="1000"/>
              </a:spcAft>
              <a:buClrTx/>
              <a:buSzTx/>
              <a:buFontTx/>
            </a:pPr>
            <a:r>
              <a:rPr lang="en-US" altLang="zh-CN" sz="1905" b="1">
                <a:solidFill>
                  <a:schemeClr val="tx1"/>
                </a:solidFill>
                <a:effectLst/>
                <a:uFillTx/>
                <a:latin typeface="+mn-ea"/>
                <a:cs typeface="+mn-ea"/>
                <a:sym typeface="微软雅黑" charset="-122"/>
              </a:rPr>
              <a:t>2022</a:t>
            </a:r>
            <a:r>
              <a:rPr lang="zh-CN" altLang="en-US" sz="1905" b="1">
                <a:solidFill>
                  <a:schemeClr val="tx1"/>
                </a:solidFill>
                <a:effectLst/>
                <a:uFillTx/>
                <a:latin typeface="+mn-ea"/>
                <a:cs typeface="+mn-ea"/>
                <a:sym typeface="微软雅黑" charset="-122"/>
              </a:rPr>
              <a:t>年全市土地出让收入实现</a:t>
            </a:r>
            <a:r>
              <a:rPr lang="en-US" altLang="zh-CN" sz="1905" b="1">
                <a:solidFill>
                  <a:schemeClr val="tx1"/>
                </a:solidFill>
                <a:effectLst/>
                <a:uFillTx/>
                <a:latin typeface="+mn-ea"/>
                <a:cs typeface="+mn-ea"/>
                <a:sym typeface="微软雅黑" charset="-122"/>
              </a:rPr>
              <a:t>425</a:t>
            </a:r>
            <a:r>
              <a:rPr lang="zh-CN" altLang="en-US" sz="1905" b="1">
                <a:solidFill>
                  <a:schemeClr val="tx1"/>
                </a:solidFill>
                <a:effectLst/>
                <a:uFillTx/>
                <a:latin typeface="+mn-ea"/>
                <a:cs typeface="+mn-ea"/>
                <a:sym typeface="微软雅黑" charset="-122"/>
              </a:rPr>
              <a:t>亿元，但经营性用地国企占比超</a:t>
            </a:r>
            <a:r>
              <a:rPr lang="en-US" altLang="zh-CN" sz="1905" b="1">
                <a:solidFill>
                  <a:schemeClr val="tx1"/>
                </a:solidFill>
                <a:effectLst/>
                <a:uFillTx/>
                <a:latin typeface="+mn-ea"/>
                <a:cs typeface="+mn-ea"/>
                <a:sym typeface="微软雅黑" charset="-122"/>
              </a:rPr>
              <a:t>8</a:t>
            </a:r>
            <a:r>
              <a:rPr lang="zh-CN" altLang="en-US" sz="1905" b="1">
                <a:solidFill>
                  <a:schemeClr val="tx1"/>
                </a:solidFill>
                <a:effectLst/>
                <a:uFillTx/>
                <a:latin typeface="+mn-ea"/>
                <a:cs typeface="+mn-ea"/>
                <a:sym typeface="微软雅黑" charset="-122"/>
              </a:rPr>
              <a:t>成。</a:t>
            </a:r>
            <a:r>
              <a:rPr lang="en-US" altLang="zh-CN" sz="1905" b="1">
                <a:solidFill>
                  <a:schemeClr val="tx1"/>
                </a:solidFill>
                <a:effectLst/>
                <a:uFillTx/>
                <a:latin typeface="+mn-ea"/>
                <a:cs typeface="+mn-ea"/>
                <a:sym typeface="微软雅黑" charset="-122"/>
              </a:rPr>
              <a:t>2023</a:t>
            </a:r>
            <a:r>
              <a:rPr lang="zh-CN" altLang="en-US" sz="1905" b="1">
                <a:solidFill>
                  <a:schemeClr val="tx1"/>
                </a:solidFill>
                <a:effectLst/>
                <a:uFillTx/>
                <a:latin typeface="+mn-ea"/>
                <a:cs typeface="+mn-ea"/>
                <a:sym typeface="微软雅黑" charset="-122"/>
              </a:rPr>
              <a:t>年土地出让收入预算</a:t>
            </a:r>
            <a:r>
              <a:rPr lang="en-US" altLang="zh-CN" sz="1905" b="1">
                <a:solidFill>
                  <a:schemeClr val="tx1"/>
                </a:solidFill>
                <a:effectLst/>
                <a:uFillTx/>
                <a:latin typeface="+mn-ea"/>
                <a:cs typeface="+mn-ea"/>
                <a:sym typeface="微软雅黑" charset="-122"/>
              </a:rPr>
              <a:t>328</a:t>
            </a:r>
            <a:r>
              <a:rPr lang="zh-CN" altLang="en-US" sz="1905" b="1">
                <a:solidFill>
                  <a:schemeClr val="tx1"/>
                </a:solidFill>
                <a:effectLst/>
                <a:uFillTx/>
                <a:latin typeface="+mn-ea"/>
                <a:cs typeface="+mn-ea"/>
                <a:sym typeface="微软雅黑" charset="-122"/>
              </a:rPr>
              <a:t>亿元，上半年仅实现</a:t>
            </a:r>
            <a:r>
              <a:rPr lang="en-US" altLang="zh-CN" sz="1905" b="1">
                <a:solidFill>
                  <a:schemeClr val="tx1"/>
                </a:solidFill>
                <a:effectLst/>
                <a:uFillTx/>
                <a:latin typeface="+mn-ea"/>
                <a:cs typeface="+mn-ea"/>
                <a:sym typeface="微软雅黑" charset="-122"/>
              </a:rPr>
              <a:t>2.5</a:t>
            </a:r>
            <a:r>
              <a:rPr lang="zh-CN" altLang="en-US" sz="1905" b="1">
                <a:solidFill>
                  <a:schemeClr val="tx1"/>
                </a:solidFill>
                <a:effectLst/>
                <a:uFillTx/>
                <a:latin typeface="+mn-ea"/>
                <a:cs typeface="+mn-ea"/>
                <a:sym typeface="微软雅黑" charset="-122"/>
              </a:rPr>
              <a:t>亿元，仅完成年初预算的</a:t>
            </a:r>
            <a:r>
              <a:rPr lang="en-US" altLang="zh-CN" sz="1905" b="1">
                <a:solidFill>
                  <a:schemeClr val="tx1"/>
                </a:solidFill>
                <a:effectLst/>
                <a:uFillTx/>
                <a:latin typeface="+mn-ea"/>
                <a:cs typeface="+mn-ea"/>
                <a:sym typeface="微软雅黑" charset="-122"/>
              </a:rPr>
              <a:t>0.8</a:t>
            </a:r>
            <a:r>
              <a:rPr lang="zh-CN" altLang="en-US" sz="1905" b="1">
                <a:solidFill>
                  <a:schemeClr val="tx1"/>
                </a:solidFill>
                <a:effectLst/>
                <a:uFillTx/>
                <a:latin typeface="+mn-ea"/>
                <a:cs typeface="+mn-ea"/>
                <a:sym typeface="微软雅黑" charset="-122"/>
              </a:rPr>
              <a:t>%。</a:t>
            </a:r>
            <a:endParaRPr lang="en-US" altLang="zh-CN" sz="1905" b="1">
              <a:solidFill>
                <a:schemeClr val="tx1"/>
              </a:solidFill>
              <a:effectLst/>
              <a:uFillTx/>
              <a:latin typeface="+mn-ea"/>
              <a:cs typeface="+mn-ea"/>
              <a:sym typeface="微软雅黑" charset="-122"/>
            </a:endParaRPr>
          </a:p>
        </p:txBody>
      </p:sp>
      <p:sp>
        <p:nvSpPr>
          <p:cNvPr id="17" name="Rectangle 7"/>
          <p:cNvSpPr/>
          <p:nvPr>
            <p:custDataLst>
              <p:tags r:id="rId3"/>
            </p:custDataLst>
          </p:nvPr>
        </p:nvSpPr>
        <p:spPr>
          <a:xfrm>
            <a:off x="1122775" y="1184225"/>
            <a:ext cx="2901048" cy="67691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zh-CN" altLang="en-US" sz="2540" b="1" smtClean="0">
                <a:solidFill>
                  <a:srgbClr val="000000">
                    <a:lumMod val="75000"/>
                    <a:lumOff val="25000"/>
                  </a:srgbClr>
                </a:solidFill>
                <a:latin typeface="思源黑体 CN Bold" panose="020b0800000000000000" charset="-122"/>
                <a:ea typeface="思源黑体 CN Bold" panose="020b0800000000000000" charset="-122"/>
                <a:cs typeface="思源黑体 CN Regular" panose="020b0500000000000000" pitchFamily="34" charset="-122"/>
                <a:sym typeface="微软雅黑" charset="-122"/>
              </a:rPr>
              <a:t>土地收入不确定</a:t>
            </a:r>
            <a:endParaRPr lang="zh-CN" altLang="en-US" sz="2540" b="1" smtClean="0">
              <a:solidFill>
                <a:srgbClr val="000000">
                  <a:lumMod val="75000"/>
                  <a:lumOff val="25000"/>
                </a:srgbClr>
              </a:solidFill>
              <a:latin typeface="思源黑体 CN Bold" panose="020b0800000000000000" charset="-122"/>
              <a:ea typeface="思源黑体 CN Bold" panose="020b0800000000000000" charset="-122"/>
              <a:cs typeface="思源黑体 CN Regular" panose="020b0500000000000000" pitchFamily="34" charset="-122"/>
              <a:sym typeface="微软雅黑" charset="-122"/>
            </a:endParaRPr>
          </a:p>
        </p:txBody>
      </p:sp>
      <p:sp>
        <p:nvSpPr>
          <p:cNvPr id="18" name="椭圆 17"/>
          <p:cNvSpPr/>
          <p:nvPr>
            <p:custDataLst>
              <p:tags r:id="rId4"/>
            </p:custDataLst>
          </p:nvPr>
        </p:nvSpPr>
        <p:spPr>
          <a:xfrm>
            <a:off x="633109" y="1419990"/>
            <a:ext cx="452722" cy="376149"/>
          </a:xfrm>
          <a:prstGeom prst="ellipse">
            <a:avLst/>
          </a:prstGeom>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905">
              <a:cs typeface="思源黑体 CN Regular" panose="020b0500000000000000" pitchFamily="34" charset="-122"/>
            </a:endParaRPr>
          </a:p>
        </p:txBody>
      </p:sp>
      <p:sp>
        <p:nvSpPr>
          <p:cNvPr id="22" name="文本框 21"/>
          <p:cNvSpPr txBox="1"/>
          <p:nvPr>
            <p:custDataLst>
              <p:tags r:id="rId5"/>
            </p:custDataLst>
          </p:nvPr>
        </p:nvSpPr>
        <p:spPr>
          <a:xfrm>
            <a:off x="683486" y="1453575"/>
            <a:ext cx="349281" cy="3505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90" b="1">
                <a:solidFill>
                  <a:srgbClr val="FFFFFF"/>
                </a:solidFill>
                <a:latin typeface="思源黑体 CN Bold" panose="020b0800000000000000" charset="-122"/>
                <a:ea typeface="思源黑体 CN Bold" panose="020b0800000000000000" charset="-122"/>
                <a:cs typeface="思源黑体 CN Regular" panose="020b0500000000000000" pitchFamily="34" charset="-122"/>
              </a:rPr>
              <a:t>1</a:t>
            </a:r>
            <a:endParaRPr lang="en-US" altLang="zh-CN" sz="1690" b="1">
              <a:solidFill>
                <a:srgbClr val="FFFFFF"/>
              </a:solidFill>
              <a:latin typeface="思源黑体 CN Bold" panose="020b0800000000000000" charset="-122"/>
              <a:ea typeface="思源黑体 CN Bold" panose="020b0800000000000000" charset="-122"/>
              <a:cs typeface="思源黑体 CN Regular" panose="020b0500000000000000" pitchFamily="34" charset="-122"/>
            </a:endParaRPr>
          </a:p>
        </p:txBody>
      </p:sp>
      <p:sp>
        <p:nvSpPr>
          <p:cNvPr id="13" name="Content Placeholder 2"/>
          <p:cNvSpPr txBox="1"/>
          <p:nvPr>
            <p:custDataLst>
              <p:tags r:id="rId6"/>
            </p:custDataLst>
          </p:nvPr>
        </p:nvSpPr>
        <p:spPr>
          <a:xfrm>
            <a:off x="4248785" y="4369435"/>
            <a:ext cx="3825875" cy="2328545"/>
          </a:xfrm>
          <a:prstGeom prst="rect">
            <a:avLst/>
          </a:prstGeom>
          <a:noFill/>
        </p:spPr>
        <p:txBody>
          <a:bodyPr vert="horz" wrap="square" lIns="95200" tIns="49504" rIns="95200" bIns="49504"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228600" algn="just" fontAlgn="auto">
              <a:lnSpc>
                <a:spcPct val="110000"/>
              </a:lnSpc>
              <a:spcBef>
                <a:spcPct val="0"/>
              </a:spcBef>
              <a:spcAft>
                <a:spcPts val="1000"/>
              </a:spcAft>
              <a:buClrTx/>
              <a:buSzTx/>
              <a:buFontTx/>
            </a:pPr>
            <a:r>
              <a:rPr lang="zh-CN" altLang="en-US" sz="1905" b="1">
                <a:effectLst/>
                <a:uFillTx/>
                <a:latin typeface="+mn-ea"/>
                <a:cs typeface="+mn-ea"/>
                <a:sym typeface="微软雅黑" charset="-122"/>
              </a:rPr>
              <a:t>自2019年以来，全市一般公共预算收入税收收入占比逐年下降，从2019年的82.4%下降至2022年的66.4%（低于全省税收占比3.5个百分点），反映出一般公共预算收入质量不高，靠非税拉动的问题。</a:t>
            </a:r>
            <a:endParaRPr lang="zh-CN" altLang="en-US" sz="1905" b="1">
              <a:solidFill>
                <a:schemeClr val="tx1"/>
              </a:solidFill>
              <a:effectLst/>
              <a:uFillTx/>
              <a:latin typeface="+mn-ea"/>
              <a:cs typeface="+mn-ea"/>
              <a:sym typeface="微软雅黑" charset="-122"/>
            </a:endParaRPr>
          </a:p>
        </p:txBody>
      </p:sp>
      <p:sp>
        <p:nvSpPr>
          <p:cNvPr id="8" name="Rectangle 7"/>
          <p:cNvSpPr/>
          <p:nvPr>
            <p:custDataLst>
              <p:tags r:id="rId7"/>
            </p:custDataLst>
          </p:nvPr>
        </p:nvSpPr>
        <p:spPr>
          <a:xfrm>
            <a:off x="4953448" y="1184225"/>
            <a:ext cx="2577963" cy="67691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zh-CN" altLang="en-US" sz="2540" b="1" smtClean="0">
                <a:solidFill>
                  <a:srgbClr val="000000">
                    <a:lumMod val="75000"/>
                    <a:lumOff val="25000"/>
                  </a:srgbClr>
                </a:solidFill>
                <a:latin typeface="思源黑体 CN Bold" panose="020b0800000000000000" charset="-122"/>
                <a:ea typeface="思源黑体 CN Bold" panose="020b0800000000000000" charset="-122"/>
                <a:cs typeface="思源黑体 CN Regular" panose="020b0500000000000000" pitchFamily="34" charset="-122"/>
                <a:sym typeface="微软雅黑" charset="-122"/>
              </a:rPr>
              <a:t>税收占比逐年降</a:t>
            </a:r>
            <a:endParaRPr lang="zh-CN" altLang="en-US" sz="2540" b="1" smtClean="0">
              <a:solidFill>
                <a:srgbClr val="000000">
                  <a:lumMod val="75000"/>
                  <a:lumOff val="25000"/>
                </a:srgbClr>
              </a:solidFill>
              <a:latin typeface="思源黑体 CN Bold" panose="020b0800000000000000" charset="-122"/>
              <a:ea typeface="思源黑体 CN Bold" panose="020b0800000000000000" charset="-122"/>
              <a:cs typeface="思源黑体 CN Regular" panose="020b0500000000000000" pitchFamily="34" charset="-122"/>
              <a:sym typeface="微软雅黑" charset="-122"/>
            </a:endParaRPr>
          </a:p>
        </p:txBody>
      </p:sp>
      <p:sp>
        <p:nvSpPr>
          <p:cNvPr id="9" name="椭圆 8"/>
          <p:cNvSpPr/>
          <p:nvPr>
            <p:custDataLst>
              <p:tags r:id="rId8"/>
            </p:custDataLst>
          </p:nvPr>
        </p:nvSpPr>
        <p:spPr>
          <a:xfrm>
            <a:off x="4346908" y="1417303"/>
            <a:ext cx="452722" cy="376149"/>
          </a:xfrm>
          <a:prstGeom prst="ellipse">
            <a:avLst/>
          </a:prstGeom>
          <a:solidFill>
            <a:srgbClr val="F7B802"/>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905">
              <a:cs typeface="思源黑体 CN Regular" panose="020b0500000000000000" pitchFamily="34" charset="-122"/>
            </a:endParaRPr>
          </a:p>
        </p:txBody>
      </p:sp>
      <p:sp>
        <p:nvSpPr>
          <p:cNvPr id="10" name="文本框 9"/>
          <p:cNvSpPr txBox="1"/>
          <p:nvPr>
            <p:custDataLst>
              <p:tags r:id="rId9"/>
            </p:custDataLst>
          </p:nvPr>
        </p:nvSpPr>
        <p:spPr>
          <a:xfrm>
            <a:off x="4397285" y="1443499"/>
            <a:ext cx="349281" cy="3505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90" b="1">
                <a:solidFill>
                  <a:srgbClr val="FFFFFF"/>
                </a:solidFill>
                <a:latin typeface="思源黑体 CN Bold" panose="020b0800000000000000" charset="-122"/>
                <a:ea typeface="思源黑体 CN Bold" panose="020b0800000000000000" charset="-122"/>
                <a:cs typeface="思源黑体 CN Regular" panose="020b0500000000000000" pitchFamily="34" charset="-122"/>
              </a:rPr>
              <a:t>2</a:t>
            </a:r>
            <a:endParaRPr lang="en-US" altLang="zh-CN" sz="1690" b="1">
              <a:solidFill>
                <a:srgbClr val="FFFFFF"/>
              </a:solidFill>
              <a:latin typeface="思源黑体 CN Bold" panose="020b0800000000000000" charset="-122"/>
              <a:ea typeface="思源黑体 CN Bold" panose="020b0800000000000000" charset="-122"/>
              <a:cs typeface="思源黑体 CN Regular" panose="020b0500000000000000" pitchFamily="34" charset="-122"/>
            </a:endParaRPr>
          </a:p>
        </p:txBody>
      </p:sp>
      <p:sp>
        <p:nvSpPr>
          <p:cNvPr id="36" name="Content Placeholder 2"/>
          <p:cNvSpPr txBox="1"/>
          <p:nvPr>
            <p:custDataLst>
              <p:tags r:id="rId10"/>
            </p:custDataLst>
          </p:nvPr>
        </p:nvSpPr>
        <p:spPr>
          <a:xfrm>
            <a:off x="8159445" y="4430600"/>
            <a:ext cx="3844107" cy="2156139"/>
          </a:xfrm>
          <a:prstGeom prst="rect">
            <a:avLst/>
          </a:prstGeom>
          <a:noFill/>
        </p:spPr>
        <p:txBody>
          <a:bodyPr vert="horz" wrap="square" lIns="95200" tIns="49504" rIns="95200" bIns="49504"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228600" algn="just" fontAlgn="auto">
              <a:lnSpc>
                <a:spcPct val="110000"/>
              </a:lnSpc>
              <a:spcBef>
                <a:spcPct val="0"/>
              </a:spcBef>
              <a:spcAft>
                <a:spcPts val="1000"/>
              </a:spcAft>
              <a:buClrTx/>
              <a:buSzTx/>
              <a:buFontTx/>
            </a:pPr>
            <a:r>
              <a:rPr lang="en-US" sz="1905" b="1">
                <a:effectLst/>
                <a:uFillTx/>
                <a:latin typeface="+mn-ea"/>
                <a:cs typeface="+mn-ea"/>
                <a:sym typeface="微软雅黑" charset="-122"/>
              </a:rPr>
              <a:t>2021</a:t>
            </a:r>
            <a:r>
              <a:rPr lang="zh-CN" altLang="en-US" sz="1905" b="1">
                <a:effectLst/>
                <a:uFillTx/>
                <a:latin typeface="+mn-ea"/>
                <a:cs typeface="+mn-ea"/>
                <a:sym typeface="微软雅黑" charset="-122"/>
              </a:rPr>
              <a:t>年以来可用财力逐年下降，</a:t>
            </a:r>
            <a:r>
              <a:rPr lang="en-US" altLang="zh-CN" sz="1905" b="1">
                <a:effectLst/>
                <a:uFillTx/>
                <a:latin typeface="+mn-ea"/>
                <a:cs typeface="+mn-ea"/>
                <a:sym typeface="微软雅黑" charset="-122"/>
              </a:rPr>
              <a:t>2023</a:t>
            </a:r>
            <a:r>
              <a:rPr lang="zh-CN" altLang="en-US" sz="1905" b="1">
                <a:effectLst/>
                <a:uFillTx/>
                <a:latin typeface="+mn-ea"/>
                <a:cs typeface="+mn-ea"/>
                <a:sym typeface="微软雅黑" charset="-122"/>
              </a:rPr>
              <a:t>年年初预计仅为</a:t>
            </a:r>
            <a:r>
              <a:rPr lang="en-US" altLang="zh-CN" sz="1905" b="1">
                <a:effectLst/>
                <a:uFillTx/>
                <a:latin typeface="+mn-ea"/>
                <a:cs typeface="+mn-ea"/>
                <a:sym typeface="微软雅黑" charset="-122"/>
              </a:rPr>
              <a:t>1295</a:t>
            </a:r>
            <a:r>
              <a:rPr lang="zh-CN" altLang="en-US" sz="1905" b="1">
                <a:effectLst/>
                <a:uFillTx/>
                <a:latin typeface="+mn-ea"/>
                <a:cs typeface="+mn-ea"/>
                <a:sym typeface="微软雅黑" charset="-122"/>
              </a:rPr>
              <a:t>亿元，按此财力计算，若</a:t>
            </a:r>
            <a:r>
              <a:rPr lang="en-US" altLang="zh-CN" sz="1905" b="1">
                <a:effectLst/>
                <a:uFillTx/>
                <a:latin typeface="+mn-ea"/>
                <a:cs typeface="+mn-ea"/>
                <a:sym typeface="微软雅黑" charset="-122"/>
              </a:rPr>
              <a:t>2023</a:t>
            </a:r>
            <a:r>
              <a:rPr lang="zh-CN" altLang="en-US" sz="1905" b="1">
                <a:effectLst/>
                <a:uFillTx/>
                <a:latin typeface="+mn-ea"/>
                <a:cs typeface="+mn-ea"/>
                <a:sym typeface="微软雅黑" charset="-122"/>
              </a:rPr>
              <a:t>年新增债券</a:t>
            </a:r>
            <a:r>
              <a:rPr lang="en-US" altLang="zh-CN" sz="1905" b="1">
                <a:effectLst/>
                <a:uFillTx/>
                <a:latin typeface="+mn-ea"/>
                <a:cs typeface="+mn-ea"/>
                <a:sym typeface="微软雅黑" charset="-122"/>
              </a:rPr>
              <a:t>200</a:t>
            </a:r>
            <a:r>
              <a:rPr lang="zh-CN" altLang="en-US" sz="1905" b="1">
                <a:effectLst/>
                <a:uFillTx/>
                <a:latin typeface="+mn-ea"/>
                <a:cs typeface="+mn-ea"/>
                <a:sym typeface="微软雅黑" charset="-122"/>
              </a:rPr>
              <a:t>亿元后，我市债务率将达</a:t>
            </a:r>
            <a:r>
              <a:rPr lang="en-US" altLang="zh-CN" sz="1905" b="1">
                <a:effectLst/>
                <a:uFillTx/>
                <a:latin typeface="+mn-ea"/>
                <a:cs typeface="+mn-ea"/>
                <a:sym typeface="微软雅黑" charset="-122"/>
              </a:rPr>
              <a:t>109.9%</a:t>
            </a:r>
            <a:r>
              <a:rPr lang="zh-CN" altLang="en-US" sz="1905" b="1">
                <a:effectLst/>
                <a:uFillTx/>
                <a:latin typeface="+mn-ea"/>
                <a:cs typeface="+mn-ea"/>
                <a:sym typeface="微软雅黑" charset="-122"/>
              </a:rPr>
              <a:t>，逼近</a:t>
            </a:r>
            <a:r>
              <a:rPr lang="en-US" altLang="zh-CN" sz="1905" b="1">
                <a:effectLst/>
                <a:uFillTx/>
                <a:latin typeface="+mn-ea"/>
                <a:cs typeface="+mn-ea"/>
                <a:sym typeface="微软雅黑" charset="-122"/>
              </a:rPr>
              <a:t>120%</a:t>
            </a:r>
            <a:r>
              <a:rPr lang="zh-CN" altLang="en-US" sz="1905" b="1">
                <a:effectLst/>
                <a:uFillTx/>
                <a:latin typeface="+mn-ea"/>
                <a:cs typeface="+mn-ea"/>
                <a:sym typeface="微软雅黑" charset="-122"/>
              </a:rPr>
              <a:t>的预警线。</a:t>
            </a:r>
            <a:endParaRPr lang="zh-CN" altLang="en-US" sz="1905" b="1">
              <a:solidFill>
                <a:schemeClr val="tx1"/>
              </a:solidFill>
              <a:effectLst/>
              <a:uFillTx/>
              <a:latin typeface="+mn-ea"/>
              <a:cs typeface="+mn-ea"/>
              <a:sym typeface="微软雅黑" charset="-122"/>
            </a:endParaRPr>
          </a:p>
          <a:p>
            <a:pPr lvl="0" indent="-228600" algn="just" fontAlgn="auto">
              <a:lnSpc>
                <a:spcPct val="110000"/>
              </a:lnSpc>
              <a:spcBef>
                <a:spcPct val="0"/>
              </a:spcBef>
              <a:spcAft>
                <a:spcPts val="1000"/>
              </a:spcAft>
              <a:buClrTx/>
              <a:buSzTx/>
              <a:buFontTx/>
            </a:pPr>
            <a:endParaRPr lang="zh-CN" b="1">
              <a:solidFill>
                <a:schemeClr val="tx1"/>
              </a:solidFill>
              <a:effectLst/>
              <a:uFillTx/>
              <a:latin typeface="+mn-ea"/>
              <a:cs typeface="+mn-ea"/>
              <a:sym typeface="微软雅黑" charset="-122"/>
            </a:endParaRPr>
          </a:p>
        </p:txBody>
      </p:sp>
      <p:sp>
        <p:nvSpPr>
          <p:cNvPr id="4" name="灯片编号占位符 3"/>
          <p:cNvSpPr>
            <a:spLocks noGrp="1"/>
          </p:cNvSpPr>
          <p:nvPr>
            <p:ph type="sldNum" sz="quarter" idx="12"/>
          </p:nvPr>
        </p:nvSpPr>
        <p:spPr>
          <a:xfrm>
            <a:off x="8340803" y="6356244"/>
            <a:ext cx="2498703" cy="310323"/>
          </a:xfrm>
        </p:spPr>
        <p:txBody>
          <a:bodyPr/>
          <a:lstStyle/>
          <a:p>
            <a:fld id="{A05A0046-BDFD-4B45-AF8B-39E74DC53F7C}" type="slidenum">
              <a:rPr lang="zh-CN" altLang="en-US" sz="1270" smtClean="0"/>
              <a:t>10</a:t>
            </a:fld>
            <a:endParaRPr lang="zh-CN" altLang="en-US" sz="1270"/>
          </a:p>
        </p:txBody>
      </p:sp>
      <p:pic>
        <p:nvPicPr>
          <p:cNvPr id="19" name="http://photo-static-api.fotomore.com/creative/vcg/400/new/VCG41N1362542663.jpg" descr="templates\picture_hover\&amp;pky310_sjzg_VCG41N1362542663&amp;2&amp;src_toppic_inpsrchzd1&amp;"/>
          <p:cNvPicPr>
            <a:picLocks noChangeAspect="1"/>
          </p:cNvPicPr>
          <p:nvPr/>
        </p:nvPicPr>
        <p:blipFill>
          <a:blip r:embed="rId11"/>
          <a:stretch>
            <a:fillRect/>
          </a:stretch>
        </p:blipFill>
        <p:spPr>
          <a:xfrm>
            <a:off x="426227" y="2371081"/>
            <a:ext cx="3474675" cy="1779319"/>
          </a:xfrm>
          <a:prstGeom prst="roundRect">
            <a:avLst/>
          </a:prstGeom>
        </p:spPr>
      </p:pic>
      <p:sp>
        <p:nvSpPr>
          <p:cNvPr id="2" name="灯片编号占位符 3"/>
          <p:cNvSpPr>
            <a:spLocks noGrp="1"/>
          </p:cNvSpPr>
          <p:nvPr/>
        </p:nvSpPr>
        <p:spPr>
          <a:xfrm>
            <a:off x="9795693" y="6848596"/>
            <a:ext cx="2963516" cy="327787"/>
          </a:xfrm>
          <a:prstGeom prst="rect">
            <a:avLst/>
          </a:prstGeom>
        </p:spPr>
        <p:txBody>
          <a:bodyPr vert="horz" lIns="96723" tIns="48361" rIns="96723" bIns="48361"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05A0046-BDFD-4B45-AF8B-39E74DC53F7C}" type="slidenum">
              <a:rPr lang="zh-CN" altLang="en-US" sz="2540" smtClean="0">
                <a:solidFill>
                  <a:schemeClr val="tx1"/>
                </a:solidFill>
              </a:rPr>
              <a:t>10</a:t>
            </a:fld>
            <a:endParaRPr lang="zh-CN" altLang="en-US" sz="2540" smtClean="0">
              <a:solidFill>
                <a:schemeClr val="tx1"/>
              </a:solidFill>
            </a:endParaRPr>
          </a:p>
        </p:txBody>
      </p:sp>
      <p:sp>
        <p:nvSpPr>
          <p:cNvPr id="6" name="椭圆 5"/>
          <p:cNvSpPr/>
          <p:nvPr>
            <p:custDataLst>
              <p:tags r:id="rId12"/>
            </p:custDataLst>
          </p:nvPr>
        </p:nvSpPr>
        <p:spPr>
          <a:xfrm>
            <a:off x="8350583" y="1401428"/>
            <a:ext cx="452722" cy="376149"/>
          </a:xfrm>
          <a:prstGeom prst="ellipse">
            <a:avLst/>
          </a:prstGeom>
          <a:solidFill>
            <a:schemeClr val="accent2">
              <a:lumMod val="75000"/>
            </a:schemeClr>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905">
              <a:cs typeface="思源黑体 CN Regular" panose="020b0500000000000000" pitchFamily="34" charset="-122"/>
            </a:endParaRPr>
          </a:p>
        </p:txBody>
      </p:sp>
      <p:sp>
        <p:nvSpPr>
          <p:cNvPr id="7" name="文本框 6"/>
          <p:cNvSpPr txBox="1"/>
          <p:nvPr>
            <p:custDataLst>
              <p:tags r:id="rId13"/>
            </p:custDataLst>
          </p:nvPr>
        </p:nvSpPr>
        <p:spPr>
          <a:xfrm>
            <a:off x="8400960" y="1433339"/>
            <a:ext cx="349281" cy="3505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90" b="1">
                <a:solidFill>
                  <a:srgbClr val="FFFFFF"/>
                </a:solidFill>
                <a:latin typeface="思源黑体 CN Bold" panose="020b0800000000000000" charset="-122"/>
                <a:ea typeface="思源黑体 CN Bold" panose="020b0800000000000000" charset="-122"/>
                <a:cs typeface="思源黑体 CN Regular" panose="020b0500000000000000" pitchFamily="34" charset="-122"/>
              </a:rPr>
              <a:t>3</a:t>
            </a:r>
            <a:endParaRPr lang="en-US" altLang="zh-CN" sz="1690" b="1">
              <a:solidFill>
                <a:srgbClr val="FFFFFF"/>
              </a:solidFill>
              <a:latin typeface="思源黑体 CN Bold" panose="020b0800000000000000" charset="-122"/>
              <a:ea typeface="思源黑体 CN Bold" panose="020b0800000000000000" charset="-122"/>
              <a:cs typeface="思源黑体 CN Regular" panose="020b0500000000000000" pitchFamily="34" charset="-122"/>
            </a:endParaRPr>
          </a:p>
        </p:txBody>
      </p:sp>
      <p:sp>
        <p:nvSpPr>
          <p:cNvPr id="11" name="Rectangle 7"/>
          <p:cNvSpPr/>
          <p:nvPr>
            <p:custDataLst>
              <p:tags r:id="rId14"/>
            </p:custDataLst>
          </p:nvPr>
        </p:nvSpPr>
        <p:spPr>
          <a:xfrm>
            <a:off x="8926008" y="1184225"/>
            <a:ext cx="2577963" cy="67691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zh-CN" altLang="en-US" sz="2540" b="1" smtClean="0">
                <a:solidFill>
                  <a:srgbClr val="000000">
                    <a:lumMod val="75000"/>
                    <a:lumOff val="25000"/>
                  </a:srgbClr>
                </a:solidFill>
                <a:latin typeface="思源黑体 CN Bold" panose="020b0800000000000000" charset="-122"/>
                <a:ea typeface="思源黑体 CN Bold" panose="020b0800000000000000" charset="-122"/>
                <a:cs typeface="思源黑体 CN Regular" panose="020b0500000000000000" pitchFamily="34" charset="-122"/>
                <a:sym typeface="微软雅黑" charset="-122"/>
              </a:rPr>
              <a:t>可用财力降幅大</a:t>
            </a:r>
            <a:endParaRPr lang="zh-CN" altLang="en-US" sz="2540" b="1" smtClean="0">
              <a:solidFill>
                <a:srgbClr val="000000">
                  <a:lumMod val="75000"/>
                  <a:lumOff val="25000"/>
                </a:srgbClr>
              </a:solidFill>
              <a:latin typeface="思源黑体 CN Bold" panose="020b0800000000000000" charset="-122"/>
              <a:ea typeface="思源黑体 CN Bold" panose="020b0800000000000000" charset="-122"/>
              <a:cs typeface="思源黑体 CN Regular" panose="020b0500000000000000" pitchFamily="34" charset="-122"/>
              <a:sym typeface="微软雅黑" charset="-122"/>
            </a:endParaRPr>
          </a:p>
        </p:txBody>
      </p:sp>
      <p:graphicFrame>
        <p:nvGraphicFramePr>
          <p:cNvPr id="12" name="图表 11"/>
          <p:cNvGraphicFramePr/>
          <p:nvPr/>
        </p:nvGraphicFramePr>
        <p:xfrm>
          <a:off x="4337050" y="2184400"/>
          <a:ext cx="3737610" cy="2243455"/>
        </p:xfrm>
        <a:graphic>
          <a:graphicData uri="http://schemas.openxmlformats.org/drawingml/2006/chart">
            <c:chart xmlns:c="http://schemas.openxmlformats.org/drawingml/2006/chart" r:id="rId15"/>
          </a:graphicData>
        </a:graphic>
      </p:graphicFrame>
      <p:graphicFrame>
        <p:nvGraphicFramePr>
          <p:cNvPr id="23" name="图表 22" descr="7b0a202020202263686172745265734964223a20223230343732333131220a7d0a"/>
          <p:cNvGraphicFramePr/>
          <p:nvPr>
            <p:custDataLst>
              <p:tags r:id="rId16"/>
            </p:custDataLst>
          </p:nvPr>
        </p:nvGraphicFramePr>
        <p:xfrm>
          <a:off x="8248015" y="2155825"/>
          <a:ext cx="3571240" cy="2199005"/>
        </p:xfrm>
        <a:graphic>
          <a:graphicData uri="http://schemas.openxmlformats.org/drawingml/2006/chart">
            <c:chart xmlns:c="http://schemas.openxmlformats.org/drawingml/2006/chart" r:id="rId17"/>
          </a:graphicData>
        </a:graphic>
      </p:graphicFrame>
      <p:pic>
        <p:nvPicPr>
          <p:cNvPr id="14" name="图片 13"/>
          <p:cNvPicPr>
            <a:picLocks noChangeAspect="1"/>
          </p:cNvPicPr>
          <p:nvPr/>
        </p:nvPicPr>
        <p:blipFill>
          <a:blip r:embed="rId18"/>
          <a:stretch>
            <a:fillRect/>
          </a:stretch>
        </p:blipFill>
        <p:spPr>
          <a:xfrm>
            <a:off x="119336" y="116632"/>
            <a:ext cx="360040" cy="383679"/>
          </a:xfrm>
          <a:prstGeom prst="rect">
            <a:avLst/>
          </a:prstGeom>
        </p:spPr>
      </p:pic>
      <p:sp>
        <p:nvSpPr>
          <p:cNvPr id="16" name="文本框 15"/>
          <p:cNvSpPr txBox="1"/>
          <p:nvPr/>
        </p:nvSpPr>
        <p:spPr>
          <a:xfrm>
            <a:off x="542290" y="132080"/>
            <a:ext cx="3171190" cy="368300"/>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b="1">
                <a:latin typeface="微软雅黑" charset="-122"/>
                <a:ea typeface="微软雅黑" charset="-122"/>
                <a:sym typeface="+mn-ea"/>
              </a:rPr>
              <a:t>收支形势－税收增长存在隐忧</a:t>
            </a:r>
            <a:endParaRPr lang="zh-CN" altLang="en-US"/>
          </a:p>
        </p:txBody>
      </p:sp>
    </p:spTree>
  </p:cSld>
  <p:clrMapOvr>
    <a:masterClrMapping/>
  </p:clrMapOvr>
  <mc:AlternateContent>
    <mc:Choice xmlns:p14="http://schemas.microsoft.com/office/powerpoint/2010/main" Requires="p14">
      <p:transition advClick="0" p14:dur="250">
        <p:fade/>
      </p:transition>
    </mc:Choice>
    <mc:Fallback>
      <p:transition advClick="0">
        <p:fade/>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灯片编号占位符 3"/>
          <p:cNvSpPr>
            <a:spLocks noGrp="1"/>
          </p:cNvSpPr>
          <p:nvPr>
            <p:ph type="sldNum" sz="quarter" idx="12"/>
          </p:nvPr>
        </p:nvSpPr>
        <p:spPr>
          <a:xfrm>
            <a:off x="8340803" y="6099069"/>
            <a:ext cx="2498703" cy="310323"/>
          </a:xfrm>
        </p:spPr>
        <p:txBody>
          <a:bodyPr/>
          <a:lstStyle/>
          <a:p>
            <a:fld id="{A05A0046-BDFD-4B45-AF8B-39E74DC53F7C}" type="slidenum">
              <a:rPr lang="zh-CN" altLang="en-US" sz="1270" smtClean="0"/>
              <a:t>11</a:t>
            </a:fld>
            <a:endParaRPr lang="zh-CN" altLang="en-US" sz="1270"/>
          </a:p>
        </p:txBody>
      </p:sp>
      <p:sp>
        <p:nvSpPr>
          <p:cNvPr id="2" name="灯片编号占位符 3"/>
          <p:cNvSpPr>
            <a:spLocks noGrp="1"/>
          </p:cNvSpPr>
          <p:nvPr/>
        </p:nvSpPr>
        <p:spPr>
          <a:xfrm>
            <a:off x="9605603" y="6848596"/>
            <a:ext cx="2963516" cy="327787"/>
          </a:xfrm>
          <a:prstGeom prst="rect">
            <a:avLst/>
          </a:prstGeom>
        </p:spPr>
        <p:txBody>
          <a:bodyPr vert="horz" lIns="96723" tIns="48361" rIns="96723" bIns="48361"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05A0046-BDFD-4B45-AF8B-39E74DC53F7C}" type="slidenum">
              <a:rPr lang="zh-CN" altLang="en-US" sz="2540" smtClean="0">
                <a:solidFill>
                  <a:schemeClr val="tx1"/>
                </a:solidFill>
              </a:rPr>
              <a:t>11</a:t>
            </a:fld>
            <a:endParaRPr lang="zh-CN" altLang="en-US" sz="2540" smtClean="0">
              <a:solidFill>
                <a:schemeClr val="tx1"/>
              </a:solidFill>
            </a:endParaRPr>
          </a:p>
        </p:txBody>
      </p:sp>
      <p:sp>
        <p:nvSpPr>
          <p:cNvPr id="14" name="Content Placeholder 2"/>
          <p:cNvSpPr txBox="1"/>
          <p:nvPr>
            <p:custDataLst>
              <p:tags r:id="rId2"/>
            </p:custDataLst>
          </p:nvPr>
        </p:nvSpPr>
        <p:spPr>
          <a:xfrm>
            <a:off x="673100" y="4528185"/>
            <a:ext cx="3989070" cy="1881505"/>
          </a:xfrm>
          <a:prstGeom prst="rect">
            <a:avLst/>
          </a:prstGeom>
          <a:noFill/>
        </p:spPr>
        <p:txBody>
          <a:bodyPr vert="horz" wrap="square" lIns="95200" tIns="49504" rIns="95200" bIns="49504"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228600" algn="just">
              <a:lnSpc>
                <a:spcPct val="100000"/>
              </a:lnSpc>
              <a:spcBef>
                <a:spcPct val="0"/>
              </a:spcBef>
              <a:spcAft>
                <a:spcPts val="1000"/>
              </a:spcAft>
              <a:buClrTx/>
              <a:buSzTx/>
              <a:buFontTx/>
            </a:pPr>
            <a:r>
              <a:rPr lang="en-US" sz="1905" b="1">
                <a:solidFill>
                  <a:schemeClr val="tx1"/>
                </a:solidFill>
                <a:effectLst/>
                <a:uFillTx/>
                <a:latin typeface="+mn-ea"/>
                <a:cs typeface="+mn-ea"/>
                <a:sym typeface="微软雅黑" charset="-122"/>
              </a:rPr>
              <a:t>2022</a:t>
            </a:r>
            <a:r>
              <a:rPr lang="zh-CN" altLang="en-US" sz="1905" b="1">
                <a:solidFill>
                  <a:schemeClr val="tx1"/>
                </a:solidFill>
                <a:effectLst/>
                <a:uFillTx/>
                <a:latin typeface="+mn-ea"/>
                <a:cs typeface="+mn-ea"/>
                <a:sym typeface="微软雅黑" charset="-122"/>
              </a:rPr>
              <a:t>、</a:t>
            </a:r>
            <a:r>
              <a:rPr lang="en-US" sz="1905" b="1">
                <a:solidFill>
                  <a:schemeClr val="tx1"/>
                </a:solidFill>
                <a:effectLst/>
                <a:uFillTx/>
                <a:latin typeface="+mn-ea"/>
                <a:cs typeface="+mn-ea"/>
                <a:sym typeface="微软雅黑" charset="-122"/>
              </a:rPr>
              <a:t>2023年预计我市可筹集招商引资资金池资金35.2亿元</a:t>
            </a:r>
            <a:r>
              <a:rPr lang="zh-CN" altLang="en-US" sz="1905" b="1">
                <a:solidFill>
                  <a:schemeClr val="tx1"/>
                </a:solidFill>
                <a:effectLst/>
                <a:uFillTx/>
                <a:latin typeface="+mn-ea"/>
                <a:cs typeface="+mn-ea"/>
                <a:sym typeface="微软雅黑" charset="-122"/>
              </a:rPr>
              <a:t>。</a:t>
            </a:r>
            <a:endParaRPr lang="zh-CN" altLang="en-US" sz="1905" b="1">
              <a:solidFill>
                <a:schemeClr val="tx1"/>
              </a:solidFill>
              <a:effectLst/>
              <a:uFillTx/>
              <a:latin typeface="+mn-ea"/>
              <a:cs typeface="+mn-ea"/>
              <a:sym typeface="微软雅黑" charset="-122"/>
            </a:endParaRPr>
          </a:p>
          <a:p>
            <a:pPr lvl="0" indent="-228600" algn="just">
              <a:lnSpc>
                <a:spcPct val="100000"/>
              </a:lnSpc>
              <a:spcBef>
                <a:spcPct val="0"/>
              </a:spcBef>
              <a:spcAft>
                <a:spcPts val="1000"/>
              </a:spcAft>
              <a:buClrTx/>
              <a:buSzTx/>
              <a:buFontTx/>
            </a:pPr>
            <a:r>
              <a:rPr lang="zh-CN" altLang="en-US" sz="1905" b="1">
                <a:solidFill>
                  <a:schemeClr val="tx1"/>
                </a:solidFill>
                <a:effectLst/>
                <a:uFillTx/>
                <a:latin typeface="+mn-ea"/>
                <a:cs typeface="+mn-ea"/>
                <a:sym typeface="微软雅黑" charset="-122"/>
              </a:rPr>
              <a:t>目前，预计两年需安排支出</a:t>
            </a:r>
            <a:r>
              <a:rPr lang="en-US" altLang="zh-CN" sz="1905" b="1">
                <a:solidFill>
                  <a:schemeClr val="tx1"/>
                </a:solidFill>
                <a:effectLst/>
                <a:uFillTx/>
                <a:latin typeface="+mn-ea"/>
                <a:cs typeface="+mn-ea"/>
                <a:sym typeface="微软雅黑" charset="-122"/>
              </a:rPr>
              <a:t>97</a:t>
            </a:r>
            <a:r>
              <a:rPr lang="zh-CN" altLang="en-US" sz="1905" b="1">
                <a:solidFill>
                  <a:schemeClr val="tx1"/>
                </a:solidFill>
                <a:effectLst/>
                <a:uFillTx/>
                <a:latin typeface="+mn-ea"/>
                <a:cs typeface="+mn-ea"/>
                <a:sym typeface="微软雅黑" charset="-122"/>
              </a:rPr>
              <a:t>亿元。</a:t>
            </a:r>
            <a:endParaRPr lang="zh-CN" altLang="en-US" sz="1905" b="1">
              <a:solidFill>
                <a:schemeClr val="tx1"/>
              </a:solidFill>
              <a:effectLst/>
              <a:uFillTx/>
              <a:latin typeface="+mn-ea"/>
              <a:cs typeface="+mn-ea"/>
              <a:sym typeface="微软雅黑" charset="-122"/>
            </a:endParaRPr>
          </a:p>
          <a:p>
            <a:pPr lvl="0" indent="-228600" algn="just">
              <a:lnSpc>
                <a:spcPct val="110000"/>
              </a:lnSpc>
              <a:spcBef>
                <a:spcPct val="0"/>
              </a:spcBef>
              <a:spcAft>
                <a:spcPts val="1000"/>
              </a:spcAft>
              <a:buClrTx/>
              <a:buSzTx/>
              <a:buFontTx/>
            </a:pPr>
            <a:r>
              <a:rPr lang="zh-CN" sz="1905" b="1">
                <a:solidFill>
                  <a:schemeClr val="tx1"/>
                </a:solidFill>
                <a:effectLst/>
                <a:latin typeface="+mn-ea"/>
                <a:cs typeface="+mn-ea"/>
                <a:sym typeface="+mn-ea"/>
              </a:rPr>
              <a:t>预计到2023年年末，市级预计垫支规模将超过</a:t>
            </a:r>
            <a:r>
              <a:rPr lang="en-US" altLang="zh-CN" sz="1905" b="1">
                <a:solidFill>
                  <a:schemeClr val="tx1"/>
                </a:solidFill>
                <a:effectLst/>
                <a:latin typeface="+mn-ea"/>
                <a:cs typeface="+mn-ea"/>
                <a:sym typeface="+mn-ea"/>
              </a:rPr>
              <a:t>60</a:t>
            </a:r>
            <a:r>
              <a:rPr lang="zh-CN" sz="1905" b="1">
                <a:solidFill>
                  <a:schemeClr val="tx1"/>
                </a:solidFill>
                <a:effectLst/>
                <a:latin typeface="+mn-ea"/>
                <a:cs typeface="+mn-ea"/>
                <a:sym typeface="+mn-ea"/>
              </a:rPr>
              <a:t>亿元。</a:t>
            </a:r>
            <a:endParaRPr lang="zh-CN" sz="1905" b="1">
              <a:solidFill>
                <a:schemeClr val="tx1"/>
              </a:solidFill>
              <a:effectLst/>
              <a:uFillTx/>
              <a:latin typeface="+mn-ea"/>
              <a:cs typeface="+mn-ea"/>
              <a:sym typeface="+mn-ea"/>
            </a:endParaRPr>
          </a:p>
        </p:txBody>
      </p:sp>
      <p:sp>
        <p:nvSpPr>
          <p:cNvPr id="16" name="Rectangle 7"/>
          <p:cNvSpPr/>
          <p:nvPr>
            <p:custDataLst>
              <p:tags r:id="rId3"/>
            </p:custDataLst>
          </p:nvPr>
        </p:nvSpPr>
        <p:spPr>
          <a:xfrm>
            <a:off x="7372461" y="1348939"/>
            <a:ext cx="2449830" cy="67691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zh-CN" altLang="en-US" sz="2540" b="1" smtClean="0">
                <a:solidFill>
                  <a:srgbClr val="000000">
                    <a:lumMod val="75000"/>
                    <a:lumOff val="25000"/>
                  </a:srgbClr>
                </a:solidFill>
                <a:latin typeface="思源黑体 CN Bold" panose="020b0800000000000000" charset="-122"/>
                <a:ea typeface="思源黑体 CN Bold" panose="020b0800000000000000" charset="-122"/>
                <a:cs typeface="思源黑体 CN Regular" panose="020b0500000000000000" pitchFamily="34" charset="-122"/>
                <a:sym typeface="微软雅黑" charset="-122"/>
              </a:rPr>
              <a:t>潜在增支需求大</a:t>
            </a:r>
            <a:endParaRPr lang="zh-CN" altLang="en-US" sz="2540" b="1" smtClean="0">
              <a:solidFill>
                <a:srgbClr val="000000">
                  <a:lumMod val="75000"/>
                  <a:lumOff val="25000"/>
                </a:srgbClr>
              </a:solidFill>
              <a:latin typeface="思源黑体 CN Bold" panose="020b0800000000000000" charset="-122"/>
              <a:ea typeface="思源黑体 CN Bold" panose="020b0800000000000000" charset="-122"/>
              <a:cs typeface="思源黑体 CN Regular" panose="020b0500000000000000" pitchFamily="34" charset="-122"/>
              <a:sym typeface="微软雅黑" charset="-122"/>
            </a:endParaRPr>
          </a:p>
        </p:txBody>
      </p:sp>
      <p:sp>
        <p:nvSpPr>
          <p:cNvPr id="20" name="椭圆 19"/>
          <p:cNvSpPr/>
          <p:nvPr>
            <p:custDataLst>
              <p:tags r:id="rId4"/>
            </p:custDataLst>
          </p:nvPr>
        </p:nvSpPr>
        <p:spPr>
          <a:xfrm>
            <a:off x="6718802" y="1512630"/>
            <a:ext cx="443318" cy="443318"/>
          </a:xfrm>
          <a:prstGeom prst="ellipse">
            <a:avLst/>
          </a:prstGeom>
          <a:solidFill>
            <a:srgbClr val="F7B802"/>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905">
              <a:cs typeface="思源黑体 CN Regular" panose="020b0500000000000000" pitchFamily="34" charset="-122"/>
            </a:endParaRPr>
          </a:p>
        </p:txBody>
      </p:sp>
      <p:sp>
        <p:nvSpPr>
          <p:cNvPr id="21" name="文本框 20"/>
          <p:cNvSpPr txBox="1"/>
          <p:nvPr>
            <p:custDataLst>
              <p:tags r:id="rId5"/>
            </p:custDataLst>
          </p:nvPr>
        </p:nvSpPr>
        <p:spPr>
          <a:xfrm>
            <a:off x="6769385" y="1558646"/>
            <a:ext cx="342564" cy="3505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90" b="1">
                <a:solidFill>
                  <a:srgbClr val="FFFFFF"/>
                </a:solidFill>
                <a:latin typeface="思源黑体 CN Bold" panose="020b0800000000000000" charset="-122"/>
                <a:ea typeface="思源黑体 CN Bold" panose="020b0800000000000000" charset="-122"/>
                <a:cs typeface="思源黑体 CN Regular" panose="020b0500000000000000" pitchFamily="34" charset="-122"/>
              </a:rPr>
              <a:t>2</a:t>
            </a:r>
            <a:endParaRPr lang="en-US" altLang="zh-CN" sz="1690" b="1">
              <a:solidFill>
                <a:srgbClr val="FFFFFF"/>
              </a:solidFill>
              <a:latin typeface="思源黑体 CN Bold" panose="020b0800000000000000" charset="-122"/>
              <a:ea typeface="思源黑体 CN Bold" panose="020b0800000000000000" charset="-122"/>
              <a:cs typeface="思源黑体 CN Regular" panose="020b0500000000000000" pitchFamily="34" charset="-122"/>
            </a:endParaRPr>
          </a:p>
        </p:txBody>
      </p:sp>
      <p:pic>
        <p:nvPicPr>
          <p:cNvPr id="33" name="http://photo-static-api.fotomore.com/creative/vcg/veer/400/new/VCG41N679955418.jpg" descr="templates\picture_hover\&amp;pky270_sjzg_VCG41N679955418&amp;2&amp;src_toppic_inpsrchzd1&amp;"/>
          <p:cNvPicPr>
            <a:picLocks noChangeAspect="1"/>
          </p:cNvPicPr>
          <p:nvPr/>
        </p:nvPicPr>
        <p:blipFill>
          <a:blip r:embed="rId6"/>
          <a:stretch>
            <a:fillRect/>
          </a:stretch>
        </p:blipFill>
        <p:spPr>
          <a:xfrm>
            <a:off x="673320" y="2241651"/>
            <a:ext cx="3674840" cy="1976125"/>
          </a:xfrm>
          <a:prstGeom prst="roundRect">
            <a:avLst/>
          </a:prstGeom>
        </p:spPr>
      </p:pic>
      <p:sp>
        <p:nvSpPr>
          <p:cNvPr id="29" name="Rectangle 7"/>
          <p:cNvSpPr/>
          <p:nvPr>
            <p:custDataLst>
              <p:tags r:id="rId7"/>
            </p:custDataLst>
          </p:nvPr>
        </p:nvSpPr>
        <p:spPr>
          <a:xfrm>
            <a:off x="1116965" y="1395730"/>
            <a:ext cx="2940050" cy="67691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zh-CN" altLang="en-US" sz="2540" b="1" smtClean="0">
                <a:solidFill>
                  <a:srgbClr val="000000">
                    <a:lumMod val="75000"/>
                    <a:lumOff val="25000"/>
                  </a:srgbClr>
                </a:solidFill>
                <a:latin typeface="思源黑体 CN Bold" panose="020b0800000000000000" charset="-122"/>
                <a:ea typeface="思源黑体 CN Bold" panose="020b0800000000000000" charset="-122"/>
                <a:cs typeface="思源黑体 CN Regular" panose="020b0500000000000000" pitchFamily="34" charset="-122"/>
                <a:sym typeface="微软雅黑" charset="-122"/>
              </a:rPr>
              <a:t>招商资金池规模小</a:t>
            </a:r>
            <a:endParaRPr lang="zh-CN" altLang="en-US" sz="2540" b="1" smtClean="0">
              <a:solidFill>
                <a:srgbClr val="000000">
                  <a:lumMod val="75000"/>
                  <a:lumOff val="25000"/>
                </a:srgbClr>
              </a:solidFill>
              <a:latin typeface="思源黑体 CN Bold" panose="020b0800000000000000" charset="-122"/>
              <a:ea typeface="思源黑体 CN Bold" panose="020b0800000000000000" charset="-122"/>
              <a:cs typeface="思源黑体 CN Regular" panose="020b0500000000000000" pitchFamily="34" charset="-122"/>
              <a:sym typeface="微软雅黑" charset="-122"/>
            </a:endParaRPr>
          </a:p>
        </p:txBody>
      </p:sp>
      <p:sp>
        <p:nvSpPr>
          <p:cNvPr id="30" name="椭圆 29"/>
          <p:cNvSpPr/>
          <p:nvPr>
            <p:custDataLst>
              <p:tags r:id="rId8"/>
            </p:custDataLst>
          </p:nvPr>
        </p:nvSpPr>
        <p:spPr>
          <a:xfrm>
            <a:off x="712165" y="1579900"/>
            <a:ext cx="404360" cy="376149"/>
          </a:xfrm>
          <a:prstGeom prst="ellipse">
            <a:avLst/>
          </a:prstGeom>
          <a:solidFill>
            <a:schemeClr val="accent1">
              <a:lumMod val="75000"/>
            </a:schemeClr>
          </a:solidFill>
          <a:ln>
            <a:noFill/>
          </a:ln>
        </p:spPr>
        <p:style>
          <a:lnRef idx="2">
            <a:srgbClr val="7578EC">
              <a:shade val="50000"/>
            </a:srgbClr>
          </a:lnRef>
          <a:fillRef idx="1">
            <a:srgbClr val="7578EC"/>
          </a:fillRef>
          <a:effectRef idx="0">
            <a:srgbClr val="7578EC"/>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905">
              <a:cs typeface="思源黑体 CN Regular" panose="020b0500000000000000" pitchFamily="34" charset="-122"/>
            </a:endParaRPr>
          </a:p>
        </p:txBody>
      </p:sp>
      <p:sp>
        <p:nvSpPr>
          <p:cNvPr id="35" name="文本框 34"/>
          <p:cNvSpPr txBox="1"/>
          <p:nvPr>
            <p:custDataLst>
              <p:tags r:id="rId9"/>
            </p:custDataLst>
          </p:nvPr>
        </p:nvSpPr>
        <p:spPr>
          <a:xfrm>
            <a:off x="758927" y="1605424"/>
            <a:ext cx="311666" cy="3505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90" b="1">
                <a:solidFill>
                  <a:srgbClr val="FFFFFF"/>
                </a:solidFill>
                <a:latin typeface="思源黑体 CN Bold" panose="020b0800000000000000" charset="-122"/>
                <a:ea typeface="思源黑体 CN Bold" panose="020b0800000000000000" charset="-122"/>
                <a:cs typeface="思源黑体 CN Regular" panose="020b0500000000000000" pitchFamily="34" charset="-122"/>
              </a:rPr>
              <a:t>1</a:t>
            </a:r>
            <a:endParaRPr lang="en-US" altLang="zh-CN" sz="1690" b="1">
              <a:solidFill>
                <a:srgbClr val="FFFFFF"/>
              </a:solidFill>
              <a:latin typeface="思源黑体 CN Bold" panose="020b0800000000000000" charset="-122"/>
              <a:ea typeface="思源黑体 CN Bold" panose="020b0800000000000000" charset="-122"/>
              <a:cs typeface="思源黑体 CN Regular" panose="020b0500000000000000" pitchFamily="34" charset="-122"/>
            </a:endParaRPr>
          </a:p>
        </p:txBody>
      </p:sp>
      <p:sp>
        <p:nvSpPr>
          <p:cNvPr id="36" name="Content Placeholder 2"/>
          <p:cNvSpPr txBox="1"/>
          <p:nvPr>
            <p:custDataLst>
              <p:tags r:id="rId10"/>
            </p:custDataLst>
          </p:nvPr>
        </p:nvSpPr>
        <p:spPr>
          <a:xfrm>
            <a:off x="6643700" y="4433775"/>
            <a:ext cx="3844107" cy="2156139"/>
          </a:xfrm>
          <a:prstGeom prst="rect">
            <a:avLst/>
          </a:prstGeom>
          <a:noFill/>
        </p:spPr>
        <p:txBody>
          <a:bodyPr vert="horz" wrap="square" lIns="95200" tIns="49504" rIns="95200" bIns="49504"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228600" algn="just" fontAlgn="auto">
              <a:lnSpc>
                <a:spcPct val="100000"/>
              </a:lnSpc>
              <a:spcBef>
                <a:spcPct val="0"/>
              </a:spcBef>
              <a:spcAft>
                <a:spcPts val="1000"/>
              </a:spcAft>
              <a:buClrTx/>
              <a:buSzTx/>
              <a:buFontTx/>
            </a:pPr>
            <a:r>
              <a:rPr lang="zh-CN" sz="1905" b="1">
                <a:solidFill>
                  <a:schemeClr val="tx1"/>
                </a:solidFill>
                <a:effectLst/>
                <a:uFillTx/>
                <a:latin typeface="+mn-ea"/>
                <a:cs typeface="+mn-ea"/>
                <a:sym typeface="微软雅黑" charset="-122"/>
              </a:rPr>
              <a:t>为落实各项中央、省、市重点工作任务，支持制造业当家、产业第一，发展海洋经济，支持百县千镇万村高质量发展、建设绿美珠海，落实稳经济系列政策，未来潜在支出需求巨大。</a:t>
            </a:r>
            <a:endParaRPr lang="zh-CN" sz="1905" b="1">
              <a:solidFill>
                <a:schemeClr val="tx1"/>
              </a:solidFill>
              <a:effectLst/>
              <a:uFillTx/>
              <a:latin typeface="+mn-ea"/>
              <a:cs typeface="+mn-ea"/>
              <a:sym typeface="微软雅黑" charset="-122"/>
            </a:endParaRPr>
          </a:p>
        </p:txBody>
      </p:sp>
      <p:pic>
        <p:nvPicPr>
          <p:cNvPr id="15" name="http://photo-static-api.fotomore.com/creative/vcg/400/version23/VCG41482363831.jpg" descr="templates\picture_hover\&amp;pky110_sjzg_VCG41482363831&amp;2&amp;src_toppic_inpsrchzd1&amp;"/>
          <p:cNvPicPr>
            <a:picLocks noChangeAspect="1"/>
          </p:cNvPicPr>
          <p:nvPr>
            <p:custDataLst>
              <p:tags r:id="rId12"/>
            </p:custDataLst>
          </p:nvPr>
        </p:nvPicPr>
        <p:blipFill>
          <a:blip r:embed="rId11"/>
          <a:stretch>
            <a:fillRect/>
          </a:stretch>
        </p:blipFill>
        <p:spPr>
          <a:xfrm>
            <a:off x="6643743" y="2241513"/>
            <a:ext cx="3283242" cy="1842458"/>
          </a:xfrm>
          <a:prstGeom prst="roundRect">
            <a:avLst/>
          </a:prstGeom>
        </p:spPr>
      </p:pic>
      <p:sp>
        <p:nvSpPr>
          <p:cNvPr id="6" name="矩形 5"/>
          <p:cNvSpPr/>
          <p:nvPr/>
        </p:nvSpPr>
        <p:spPr>
          <a:xfrm>
            <a:off x="479376" y="161757"/>
            <a:ext cx="2227580" cy="33718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1600" b="1">
                <a:latin typeface="微软雅黑" charset="-122"/>
                <a:ea typeface="微软雅黑" charset="-122"/>
                <a:sym typeface="+mn-ea"/>
              </a:rPr>
              <a:t>收支形势－支出压力大</a:t>
            </a:r>
            <a:endParaRPr lang="zh-CN" altLang="en-US" sz="1200">
              <a:latin typeface="微软雅黑" charset="-122"/>
              <a:ea typeface="微软雅黑" charset="-122"/>
            </a:endParaRPr>
          </a:p>
        </p:txBody>
      </p:sp>
      <p:pic>
        <p:nvPicPr>
          <p:cNvPr id="27" name="图片 26"/>
          <p:cNvPicPr>
            <a:picLocks noChangeAspect="1"/>
          </p:cNvPicPr>
          <p:nvPr/>
        </p:nvPicPr>
        <p:blipFill>
          <a:blip r:embed="rId13"/>
          <a:stretch>
            <a:fillRect/>
          </a:stretch>
        </p:blipFill>
        <p:spPr>
          <a:xfrm>
            <a:off x="119336" y="116632"/>
            <a:ext cx="360040" cy="383679"/>
          </a:xfrm>
          <a:prstGeom prst="rect">
            <a:avLst/>
          </a:prstGeom>
        </p:spPr>
      </p:pic>
    </p:spTree>
  </p:cSld>
  <p:clrMapOvr>
    <a:masterClrMapping/>
  </p:clrMapOvr>
  <mc:AlternateContent>
    <mc:Choice xmlns:p14="http://schemas.microsoft.com/office/powerpoint/2010/main" Requires="p14">
      <p:transition advClick="0" p14:dur="250">
        <p:fade/>
      </p:transition>
    </mc:Choice>
    <mc:Fallback>
      <p:transition advClick="0">
        <p:fade/>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7" name="图片 26"/>
          <p:cNvPicPr>
            <a:picLocks noChangeAspect="1"/>
          </p:cNvPicPr>
          <p:nvPr/>
        </p:nvPicPr>
        <p:blipFill>
          <a:blip r:embed="rId2"/>
          <a:stretch>
            <a:fillRect/>
          </a:stretch>
        </p:blipFill>
        <p:spPr>
          <a:xfrm>
            <a:off x="119336" y="116632"/>
            <a:ext cx="360040" cy="383679"/>
          </a:xfrm>
          <a:prstGeom prst="rect">
            <a:avLst/>
          </a:prstGeom>
        </p:spPr>
      </p:pic>
      <p:sp>
        <p:nvSpPr>
          <p:cNvPr id="28" name="矩形 27"/>
          <p:cNvSpPr/>
          <p:nvPr/>
        </p:nvSpPr>
        <p:spPr>
          <a:xfrm>
            <a:off x="479376" y="161757"/>
            <a:ext cx="2227580" cy="33718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1600" b="1">
                <a:latin typeface="微软雅黑" charset="-122"/>
                <a:ea typeface="微软雅黑" charset="-122"/>
                <a:sym typeface="+mn-ea"/>
              </a:rPr>
              <a:t>收支形势－预算紧平衡</a:t>
            </a:r>
            <a:endParaRPr lang="zh-CN" altLang="en-US" sz="1200">
              <a:latin typeface="微软雅黑" charset="-122"/>
              <a:ea typeface="微软雅黑" charset="-122"/>
            </a:endParaRPr>
          </a:p>
        </p:txBody>
      </p:sp>
      <p:graphicFrame>
        <p:nvGraphicFramePr>
          <p:cNvPr id="6" name="图示 5"/>
          <p:cNvGraphicFramePr/>
          <p:nvPr/>
        </p:nvGraphicFramePr>
        <p:xfrm>
          <a:off x="2032000" y="719455"/>
          <a:ext cx="8128000" cy="5418455"/>
        </p:xfrm>
        <a:graphic>
          <a:graphicData uri="http://schemas.openxmlformats.org/drawingml/2006/diagram">
            <dgm:relIds xmlns:dgm="http://schemas.openxmlformats.org/drawingml/2006/diagram" r:dm="rId4" r:lo="rId5" r:qs="rId6" r:cs="rId7"/>
          </a:graphicData>
        </a:graphic>
      </p:graphicFrame>
      <p:sp>
        <p:nvSpPr>
          <p:cNvPr id="30" name="灯片编号占位符 1"/>
          <p:cNvSpPr>
            <a:spLocks noGrp="1"/>
          </p:cNvSpPr>
          <p:nvPr>
            <p:ph type="sldNum" sz="quarter" idx="12"/>
          </p:nvPr>
        </p:nvSpPr>
        <p:spPr/>
        <p:txBody>
          <a:bodyPr/>
          <a:lstStyle/>
          <a:p>
            <a:fld id="{783D448F-181E-4E66-B469-D196B9D8B0C6}" type="slidenum">
              <a:rPr lang="zh-CN" altLang="en-US" smtClean="0"/>
              <a:t>12</a:t>
            </a:fld>
            <a:endParaRPr lang="zh-CN" altLang="en-US"/>
          </a:p>
        </p:txBody>
      </p:sp>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7" name="图片 26"/>
          <p:cNvPicPr>
            <a:picLocks noChangeAspect="1"/>
          </p:cNvPicPr>
          <p:nvPr/>
        </p:nvPicPr>
        <p:blipFill>
          <a:blip r:embed="rId2"/>
          <a:stretch>
            <a:fillRect/>
          </a:stretch>
        </p:blipFill>
        <p:spPr>
          <a:xfrm>
            <a:off x="119336" y="116632"/>
            <a:ext cx="360040" cy="383679"/>
          </a:xfrm>
          <a:prstGeom prst="rect">
            <a:avLst/>
          </a:prstGeom>
        </p:spPr>
      </p:pic>
      <p:sp>
        <p:nvSpPr>
          <p:cNvPr id="28" name="矩形 27"/>
          <p:cNvSpPr/>
          <p:nvPr/>
        </p:nvSpPr>
        <p:spPr>
          <a:xfrm>
            <a:off x="479376" y="161757"/>
            <a:ext cx="2227580" cy="33718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1600" b="1">
                <a:latin typeface="微软雅黑" charset="-122"/>
                <a:ea typeface="微软雅黑" charset="-122"/>
                <a:sym typeface="+mn-ea"/>
              </a:rPr>
              <a:t>收支形势－预算紧平衡</a:t>
            </a:r>
            <a:endParaRPr lang="zh-CN" altLang="en-US" sz="1200">
              <a:latin typeface="微软雅黑" charset="-122"/>
              <a:ea typeface="微软雅黑" charset="-122"/>
            </a:endParaRPr>
          </a:p>
        </p:txBody>
      </p:sp>
      <p:grpSp>
        <p:nvGrpSpPr>
          <p:cNvPr id="12" name="组合 11"/>
          <p:cNvGrpSpPr/>
          <p:nvPr/>
        </p:nvGrpSpPr>
        <p:grpSpPr>
          <a:xfrm>
            <a:off x="353695" y="1798320"/>
            <a:ext cx="11730355" cy="4985385"/>
            <a:chOff x="468147" y="2294164"/>
            <a:chExt cx="11696203" cy="4403491"/>
          </a:xfrm>
        </p:grpSpPr>
        <p:grpSp>
          <p:nvGrpSpPr>
            <p:cNvPr id="15" name="组合 14"/>
            <p:cNvGrpSpPr/>
            <p:nvPr/>
          </p:nvGrpSpPr>
          <p:grpSpPr>
            <a:xfrm>
              <a:off x="468147" y="2294164"/>
              <a:ext cx="5700439" cy="4403062"/>
              <a:chOff x="468147" y="2294164"/>
              <a:chExt cx="5700439" cy="4403062"/>
            </a:xfrm>
          </p:grpSpPr>
          <p:grpSp>
            <p:nvGrpSpPr>
              <p:cNvPr id="16" name="组合 15"/>
              <p:cNvGrpSpPr/>
              <p:nvPr/>
            </p:nvGrpSpPr>
            <p:grpSpPr>
              <a:xfrm>
                <a:off x="468147" y="2294164"/>
                <a:ext cx="5700439" cy="4403062"/>
                <a:chOff x="-612079" y="2860675"/>
                <a:chExt cx="7989559" cy="4403062"/>
              </a:xfrm>
            </p:grpSpPr>
            <p:sp>
              <p:nvSpPr>
                <p:cNvPr id="17" name="矩形: 圆角 59"/>
                <p:cNvSpPr/>
                <p:nvPr/>
              </p:nvSpPr>
              <p:spPr>
                <a:xfrm>
                  <a:off x="-612079" y="3180828"/>
                  <a:ext cx="7989559" cy="4082909"/>
                </a:xfrm>
                <a:prstGeom prst="roundRect">
                  <a:avLst>
                    <a:gd name="adj" fmla="val 1956"/>
                  </a:avLst>
                </a:prstGeom>
                <a:noFill/>
                <a:ln w="12700" cap="flat" cmpd="sng" algn="ctr">
                  <a:solidFill>
                    <a:schemeClr val="bg2">
                      <a:lumMod val="50000"/>
                    </a:schemeClr>
                  </a:solidFill>
                  <a:prstDash val="sys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4572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Arial" pitchFamily="34" charset="0"/>
                    <a:ea typeface="微软雅黑" charset="-122"/>
                    <a:cs typeface="+mn-ea"/>
                    <a:sym typeface="Arial" pitchFamily="34" charset="0"/>
                  </a:endParaRPr>
                </a:p>
              </p:txBody>
            </p:sp>
            <p:sp>
              <p:nvSpPr>
                <p:cNvPr id="18" name="矩形: 圆角 60"/>
                <p:cNvSpPr/>
                <p:nvPr/>
              </p:nvSpPr>
              <p:spPr>
                <a:xfrm>
                  <a:off x="-232050" y="2860675"/>
                  <a:ext cx="6579743" cy="504825"/>
                </a:xfrm>
                <a:prstGeom prst="roundRect">
                  <a:avLst>
                    <a:gd name="adj" fmla="val 6733"/>
                  </a:avLst>
                </a:prstGeom>
                <a:solidFill>
                  <a:schemeClr val="accent1">
                    <a:lumMod val="75000"/>
                  </a:schemeClr>
                </a:solidFill>
                <a:ln w="12700" cap="flat" cmpd="sng" algn="ctr">
                  <a:no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4572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Arial" pitchFamily="34" charset="0"/>
                    <a:ea typeface="微软雅黑" charset="-122"/>
                    <a:cs typeface="+mn-ea"/>
                    <a:sym typeface="Arial" pitchFamily="34" charset="0"/>
                  </a:endParaRPr>
                </a:p>
              </p:txBody>
            </p:sp>
          </p:grpSp>
          <p:sp>
            <p:nvSpPr>
              <p:cNvPr id="19" name="矩形: 圆角 55"/>
              <p:cNvSpPr/>
              <p:nvPr/>
            </p:nvSpPr>
            <p:spPr>
              <a:xfrm>
                <a:off x="4968299" y="3816877"/>
                <a:ext cx="1132116" cy="1132116"/>
              </a:xfrm>
              <a:prstGeom prst="roundRect">
                <a:avLst>
                  <a:gd name="adj" fmla="val 3847"/>
                </a:avLst>
              </a:prstGeom>
              <a:solidFill>
                <a:schemeClr val="accent1">
                  <a:lumMod val="75000"/>
                </a:schemeClr>
              </a:solidFill>
              <a:ln w="12700" cap="flat" cmpd="sng" algn="ctr">
                <a:no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4572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Arial" pitchFamily="34" charset="0"/>
                  <a:ea typeface="微软雅黑" charset="-122"/>
                  <a:cs typeface="+mn-ea"/>
                  <a:sym typeface="Arial" pitchFamily="34" charset="0"/>
                </a:endParaRPr>
              </a:p>
            </p:txBody>
          </p:sp>
          <p:sp>
            <p:nvSpPr>
              <p:cNvPr id="20" name="矩形 19"/>
              <p:cNvSpPr/>
              <p:nvPr/>
            </p:nvSpPr>
            <p:spPr>
              <a:xfrm>
                <a:off x="710082" y="2355759"/>
                <a:ext cx="4723765" cy="406640"/>
              </a:xfrm>
              <a:prstGeom prst="rect">
                <a:avLst/>
              </a:prstGeom>
            </p:spPr>
            <p:txBody>
              <a:bodyPr wrap="square">
                <a:spAutoFit/>
                <a:scene3d>
                  <a:camera prst="orthographicFront"/>
                  <a:lightRig rig="threePt" dir="t"/>
                </a:scene3d>
                <a:sp3d contourW="127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457200" eaLnBrk="1" fontAlgn="auto" latinLnBrk="0" hangingPunct="1">
                  <a:lnSpc>
                    <a:spcPct val="100000"/>
                  </a:lnSpc>
                  <a:spcBef>
                    <a:spcPct val="0"/>
                  </a:spcBef>
                  <a:spcAft>
                    <a:spcPct val="0"/>
                  </a:spcAft>
                  <a:buClrTx/>
                  <a:buSzTx/>
                  <a:buFontTx/>
                  <a:buNone/>
                  <a:defRPr/>
                </a:pPr>
                <a:r>
                  <a:rPr lang="zh-CN" sz="2400" b="1" kern="0">
                    <a:solidFill>
                      <a:srgbClr val="FFFFFF"/>
                    </a:solidFill>
                    <a:latin typeface="思源黑体 Bold" panose="020b0800000000000000" charset="-122"/>
                    <a:ea typeface="思源黑体 Bold" panose="020b0800000000000000" charset="-122"/>
                    <a:cs typeface="思源黑体 Bold" panose="020b0800000000000000" charset="-122"/>
                    <a:sym typeface="Arial" pitchFamily="34" charset="0"/>
                  </a:rPr>
                  <a:t>积极争取更多的政策性支持</a:t>
                </a:r>
                <a:endParaRPr lang="zh-CN" sz="2400" b="1" kern="0">
                  <a:solidFill>
                    <a:srgbClr val="FFFFFF"/>
                  </a:solidFill>
                  <a:latin typeface="思源黑体 Bold" panose="020b0800000000000000" charset="-122"/>
                  <a:ea typeface="思源黑体 Bold" panose="020b0800000000000000" charset="-122"/>
                  <a:cs typeface="思源黑体 Bold" panose="020b0800000000000000" charset="-122"/>
                  <a:sym typeface="Arial" pitchFamily="34" charset="0"/>
                </a:endParaRPr>
              </a:p>
            </p:txBody>
          </p:sp>
        </p:grpSp>
        <p:grpSp>
          <p:nvGrpSpPr>
            <p:cNvPr id="83" name="组合 82"/>
            <p:cNvGrpSpPr/>
            <p:nvPr/>
          </p:nvGrpSpPr>
          <p:grpSpPr>
            <a:xfrm>
              <a:off x="6195305" y="2297339"/>
              <a:ext cx="5969045" cy="4400316"/>
              <a:chOff x="723420" y="2297339"/>
              <a:chExt cx="5969045" cy="4400316"/>
            </a:xfrm>
          </p:grpSpPr>
          <p:grpSp>
            <p:nvGrpSpPr>
              <p:cNvPr id="85" name="组合 84"/>
              <p:cNvGrpSpPr/>
              <p:nvPr/>
            </p:nvGrpSpPr>
            <p:grpSpPr>
              <a:xfrm>
                <a:off x="723420" y="2297339"/>
                <a:ext cx="5969045" cy="4400316"/>
                <a:chOff x="-254296" y="2863850"/>
                <a:chExt cx="8366031" cy="4400316"/>
              </a:xfrm>
            </p:grpSpPr>
            <p:sp>
              <p:nvSpPr>
                <p:cNvPr id="88" name="矩形: 圆角 87"/>
                <p:cNvSpPr/>
                <p:nvPr/>
              </p:nvSpPr>
              <p:spPr>
                <a:xfrm>
                  <a:off x="-254296" y="3180159"/>
                  <a:ext cx="8366031" cy="4084007"/>
                </a:xfrm>
                <a:prstGeom prst="roundRect">
                  <a:avLst>
                    <a:gd name="adj" fmla="val 1956"/>
                  </a:avLst>
                </a:prstGeom>
                <a:noFill/>
                <a:ln w="12700" cap="flat" cmpd="sng" algn="ctr">
                  <a:solidFill>
                    <a:schemeClr val="bg2">
                      <a:lumMod val="50000"/>
                    </a:schemeClr>
                  </a:solidFill>
                  <a:prstDash val="sys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4572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Arial" pitchFamily="34" charset="0"/>
                    <a:ea typeface="微软雅黑" charset="-122"/>
                    <a:cs typeface="+mn-ea"/>
                    <a:sym typeface="Arial" pitchFamily="34" charset="0"/>
                  </a:endParaRPr>
                </a:p>
              </p:txBody>
            </p:sp>
            <p:sp>
              <p:nvSpPr>
                <p:cNvPr id="89" name="矩形: 圆角 88"/>
                <p:cNvSpPr/>
                <p:nvPr/>
              </p:nvSpPr>
              <p:spPr>
                <a:xfrm>
                  <a:off x="583187" y="2863850"/>
                  <a:ext cx="6820934" cy="518795"/>
                </a:xfrm>
                <a:prstGeom prst="roundRect">
                  <a:avLst>
                    <a:gd name="adj" fmla="val 6733"/>
                  </a:avLst>
                </a:prstGeom>
                <a:solidFill>
                  <a:schemeClr val="accent1">
                    <a:lumMod val="75000"/>
                  </a:schemeClr>
                </a:solidFill>
                <a:ln w="12700" cap="flat" cmpd="sng" algn="ctr">
                  <a:no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4572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Arial" pitchFamily="34" charset="0"/>
                    <a:ea typeface="微软雅黑" charset="-122"/>
                    <a:cs typeface="+mn-ea"/>
                    <a:sym typeface="Arial" pitchFamily="34" charset="0"/>
                  </a:endParaRPr>
                </a:p>
              </p:txBody>
            </p:sp>
          </p:grpSp>
          <p:sp>
            <p:nvSpPr>
              <p:cNvPr id="87" name="矩形 86"/>
              <p:cNvSpPr/>
              <p:nvPr/>
            </p:nvSpPr>
            <p:spPr>
              <a:xfrm>
                <a:off x="1330477" y="2376606"/>
                <a:ext cx="4954270" cy="406640"/>
              </a:xfrm>
              <a:prstGeom prst="rect">
                <a:avLst/>
              </a:prstGeom>
            </p:spPr>
            <p:txBody>
              <a:bodyPr wrap="square">
                <a:spAutoFit/>
                <a:scene3d>
                  <a:camera prst="orthographicFront"/>
                  <a:lightRig rig="threePt" dir="t"/>
                </a:scene3d>
                <a:sp3d contourW="127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457200" eaLnBrk="1" fontAlgn="auto" latinLnBrk="0" hangingPunct="1">
                  <a:lnSpc>
                    <a:spcPct val="100000"/>
                  </a:lnSpc>
                  <a:spcBef>
                    <a:spcPct val="0"/>
                  </a:spcBef>
                  <a:spcAft>
                    <a:spcPct val="0"/>
                  </a:spcAft>
                  <a:buClrTx/>
                  <a:buSzTx/>
                  <a:buFontTx/>
                  <a:buNone/>
                  <a:defRPr/>
                </a:pPr>
                <a:r>
                  <a:rPr lang="zh-CN" sz="2400" b="1" kern="0">
                    <a:solidFill>
                      <a:srgbClr val="FFFFFF"/>
                    </a:solidFill>
                    <a:latin typeface="思源黑体 Bold" panose="020b0800000000000000" charset="-122"/>
                    <a:ea typeface="思源黑体 Bold" panose="020b0800000000000000" charset="-122"/>
                    <a:cs typeface="思源黑体 Bold" panose="020b0800000000000000" charset="-122"/>
                    <a:sym typeface="Arial" pitchFamily="34" charset="0"/>
                  </a:rPr>
                  <a:t>谋划税收和非税收入</a:t>
                </a:r>
                <a:endParaRPr lang="zh-CN" sz="2400" b="1" kern="0">
                  <a:solidFill>
                    <a:srgbClr val="FFFFFF"/>
                  </a:solidFill>
                  <a:latin typeface="思源黑体 Bold" panose="020b0800000000000000" charset="-122"/>
                  <a:ea typeface="思源黑体 Bold" panose="020b0800000000000000" charset="-122"/>
                  <a:cs typeface="思源黑体 Bold" panose="020b0800000000000000" charset="-122"/>
                  <a:sym typeface="Arial" pitchFamily="34" charset="0"/>
                </a:endParaRPr>
              </a:p>
            </p:txBody>
          </p:sp>
        </p:grpSp>
      </p:grpSp>
      <p:sp>
        <p:nvSpPr>
          <p:cNvPr id="25" name="文本框 24"/>
          <p:cNvSpPr txBox="1"/>
          <p:nvPr/>
        </p:nvSpPr>
        <p:spPr>
          <a:xfrm>
            <a:off x="360680" y="2313305"/>
            <a:ext cx="4575175" cy="430593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40000"/>
              </a:lnSpc>
              <a:buNone/>
            </a:pPr>
            <a:r>
              <a:rPr b="1">
                <a:cs typeface="仿宋_GB2312" charset="-122"/>
                <a:sym typeface="+mn-ea"/>
              </a:rPr>
              <a:t>●</a:t>
            </a:r>
            <a:r>
              <a:rPr lang="zh-CN" b="1">
                <a:solidFill>
                  <a:schemeClr val="accent1"/>
                </a:solidFill>
                <a:effectLst>
                  <a:outerShdw blurRad="38100" dist="25400" dir="5400000" algn="ctr" rotWithShape="0">
                    <a:srgbClr val="6E747A">
                      <a:alpha val="43000"/>
                    </a:srgbClr>
                  </a:outerShdw>
                </a:effectLst>
                <a:cs typeface="仿宋_GB2312" charset="-122"/>
                <a:sym typeface="+mn-ea"/>
              </a:rPr>
              <a:t>新增债券</a:t>
            </a:r>
            <a:r>
              <a:rPr lang="zh-CN" b="1">
                <a:cs typeface="仿宋_GB2312" charset="-122"/>
                <a:sym typeface="+mn-ea"/>
              </a:rPr>
              <a:t>：</a:t>
            </a:r>
            <a:r>
              <a:rPr b="1">
                <a:cs typeface="仿宋_GB2312" charset="-122"/>
                <a:sym typeface="+mn-ea"/>
              </a:rPr>
              <a:t>申报资金需求</a:t>
            </a:r>
            <a:r>
              <a:rPr b="1">
                <a:solidFill>
                  <a:srgbClr val="C00000"/>
                </a:solidFill>
                <a:cs typeface="仿宋_GB2312" charset="-122"/>
                <a:sym typeface="+mn-ea"/>
              </a:rPr>
              <a:t>超1600亿元</a:t>
            </a:r>
            <a:r>
              <a:rPr b="1">
                <a:cs typeface="仿宋_GB2312" charset="-122"/>
                <a:sym typeface="+mn-ea"/>
              </a:rPr>
              <a:t>，规模排名全省</a:t>
            </a:r>
            <a:r>
              <a:rPr b="1">
                <a:solidFill>
                  <a:srgbClr val="C00000"/>
                </a:solidFill>
                <a:cs typeface="仿宋_GB2312" charset="-122"/>
                <a:sym typeface="+mn-ea"/>
              </a:rPr>
              <a:t>第4</a:t>
            </a:r>
            <a:r>
              <a:rPr lang="zh-CN" b="1">
                <a:cs typeface="仿宋_GB2312" charset="-122"/>
                <a:sym typeface="+mn-ea"/>
              </a:rPr>
              <a:t>；</a:t>
            </a:r>
            <a:r>
              <a:rPr lang="zh-CN" b="1">
                <a:latin typeface="+mn-ea"/>
                <a:cs typeface="+mn-ea"/>
                <a:sym typeface="+mn-ea"/>
              </a:rPr>
              <a:t>争取到提前批资金</a:t>
            </a:r>
            <a:r>
              <a:rPr b="1">
                <a:solidFill>
                  <a:srgbClr val="C00000"/>
                </a:solidFill>
                <a:latin typeface="+mn-ea"/>
                <a:cs typeface="+mn-ea"/>
                <a:sym typeface="+mn-ea"/>
              </a:rPr>
              <a:t>149亿元</a:t>
            </a:r>
            <a:r>
              <a:rPr lang="zh-CN" b="1">
                <a:solidFill>
                  <a:srgbClr val="C00000"/>
                </a:solidFill>
                <a:latin typeface="+mn-ea"/>
                <a:cs typeface="+mn-ea"/>
                <a:sym typeface="+mn-ea"/>
              </a:rPr>
              <a:t>，</a:t>
            </a:r>
            <a:r>
              <a:rPr lang="zh-CN" b="1">
                <a:latin typeface="+mn-ea"/>
                <a:cs typeface="+mn-ea"/>
                <a:sym typeface="+mn-ea"/>
              </a:rPr>
              <a:t>为</a:t>
            </a:r>
            <a:r>
              <a:rPr lang="en-US" altLang="zh-CN" b="1">
                <a:latin typeface="+mn-ea"/>
                <a:cs typeface="+mn-ea"/>
                <a:sym typeface="+mn-ea"/>
              </a:rPr>
              <a:t>2022</a:t>
            </a:r>
            <a:r>
              <a:rPr lang="zh-CN" altLang="en-US" b="1">
                <a:latin typeface="+mn-ea"/>
                <a:cs typeface="+mn-ea"/>
                <a:sym typeface="+mn-ea"/>
              </a:rPr>
              <a:t>年提前批（</a:t>
            </a:r>
            <a:r>
              <a:rPr lang="en-US" altLang="zh-CN" b="1">
                <a:latin typeface="+mn-ea"/>
                <a:cs typeface="+mn-ea"/>
                <a:sym typeface="+mn-ea"/>
              </a:rPr>
              <a:t>54</a:t>
            </a:r>
            <a:r>
              <a:rPr lang="zh-CN" altLang="en-US" b="1">
                <a:latin typeface="+mn-ea"/>
                <a:cs typeface="+mn-ea"/>
                <a:sym typeface="+mn-ea"/>
              </a:rPr>
              <a:t>亿元）的</a:t>
            </a:r>
            <a:r>
              <a:rPr lang="en-US" altLang="zh-CN" b="1">
                <a:solidFill>
                  <a:srgbClr val="C00000"/>
                </a:solidFill>
                <a:latin typeface="+mn-ea"/>
                <a:cs typeface="+mn-ea"/>
                <a:sym typeface="+mn-ea"/>
              </a:rPr>
              <a:t>2.8</a:t>
            </a:r>
            <a:r>
              <a:rPr lang="zh-CN" altLang="en-US" b="1">
                <a:solidFill>
                  <a:srgbClr val="C00000"/>
                </a:solidFill>
                <a:latin typeface="+mn-ea"/>
                <a:cs typeface="+mn-ea"/>
                <a:sym typeface="+mn-ea"/>
              </a:rPr>
              <a:t>倍</a:t>
            </a:r>
            <a:r>
              <a:rPr lang="zh-CN" altLang="en-US" b="1">
                <a:latin typeface="+mn-ea"/>
                <a:cs typeface="+mn-ea"/>
                <a:sym typeface="+mn-ea"/>
              </a:rPr>
              <a:t>。</a:t>
            </a:r>
            <a:r>
              <a:rPr b="1">
                <a:latin typeface="+mn-ea"/>
                <a:cs typeface="+mn-ea"/>
                <a:sym typeface="+mn-ea"/>
              </a:rPr>
              <a:t>分配至</a:t>
            </a:r>
            <a:r>
              <a:rPr b="1">
                <a:solidFill>
                  <a:srgbClr val="C00000"/>
                </a:solidFill>
                <a:latin typeface="+mn-ea"/>
                <a:cs typeface="+mn-ea"/>
                <a:sym typeface="+mn-ea"/>
              </a:rPr>
              <a:t>88个项目</a:t>
            </a:r>
            <a:r>
              <a:rPr b="1">
                <a:latin typeface="+mn-ea"/>
                <a:cs typeface="+mn-ea"/>
                <a:sym typeface="+mn-ea"/>
              </a:rPr>
              <a:t>，重点投向产业园区基础设施(</a:t>
            </a:r>
            <a:r>
              <a:rPr b="1">
                <a:solidFill>
                  <a:srgbClr val="C00000"/>
                </a:solidFill>
                <a:latin typeface="+mn-ea"/>
                <a:cs typeface="+mn-ea"/>
                <a:sym typeface="+mn-ea"/>
              </a:rPr>
              <a:t>45个，资金占比超六成</a:t>
            </a:r>
            <a:r>
              <a:rPr b="1">
                <a:latin typeface="+mn-ea"/>
                <a:cs typeface="+mn-ea"/>
                <a:sym typeface="+mn-ea"/>
              </a:rPr>
              <a:t>)等项目。</a:t>
            </a:r>
            <a:endParaRPr b="1">
              <a:latin typeface="+mn-ea"/>
              <a:cs typeface="+mn-ea"/>
              <a:sym typeface="+mn-ea"/>
            </a:endParaRPr>
          </a:p>
          <a:p>
            <a:pPr indent="0" algn="just" fontAlgn="auto">
              <a:lnSpc>
                <a:spcPct val="140000"/>
              </a:lnSpc>
              <a:buNone/>
            </a:pPr>
            <a:endParaRPr b="1">
              <a:latin typeface="+mn-ea"/>
              <a:cs typeface="+mn-ea"/>
              <a:sym typeface="+mn-ea"/>
            </a:endParaRPr>
          </a:p>
          <a:p>
            <a:pPr indent="0" algn="just" fontAlgn="auto">
              <a:lnSpc>
                <a:spcPct val="140000"/>
              </a:lnSpc>
              <a:buNone/>
            </a:pPr>
            <a:r>
              <a:rPr b="1">
                <a:cs typeface="仿宋_GB2312" charset="-122"/>
                <a:sym typeface="+mn-ea"/>
              </a:rPr>
              <a:t>●</a:t>
            </a:r>
            <a:r>
              <a:rPr lang="zh-CN" b="1">
                <a:solidFill>
                  <a:schemeClr val="accent1"/>
                </a:solidFill>
                <a:effectLst>
                  <a:outerShdw blurRad="38100" dist="25400" dir="5400000" algn="ctr" rotWithShape="0">
                    <a:srgbClr val="6E747A">
                      <a:alpha val="43000"/>
                    </a:srgbClr>
                  </a:outerShdw>
                </a:effectLst>
                <a:cs typeface="仿宋_GB2312" charset="-122"/>
                <a:sym typeface="+mn-ea"/>
              </a:rPr>
              <a:t>政策性金融工具</a:t>
            </a:r>
            <a:r>
              <a:rPr lang="zh-CN" b="1">
                <a:cs typeface="仿宋_GB2312" charset="-122"/>
                <a:sym typeface="+mn-ea"/>
              </a:rPr>
              <a:t>：在</a:t>
            </a:r>
            <a:r>
              <a:rPr lang="en-US" altLang="zh-CN" b="1">
                <a:cs typeface="仿宋_GB2312" charset="-122"/>
                <a:sym typeface="+mn-ea"/>
              </a:rPr>
              <a:t>2022</a:t>
            </a:r>
            <a:r>
              <a:rPr lang="zh-CN" altLang="en-US" b="1">
                <a:cs typeface="仿宋_GB2312" charset="-122"/>
                <a:sym typeface="+mn-ea"/>
              </a:rPr>
              <a:t>年争取</a:t>
            </a:r>
            <a:r>
              <a:rPr lang="en-US" altLang="zh-CN" b="1">
                <a:cs typeface="仿宋_GB2312" charset="-122"/>
                <a:sym typeface="+mn-ea"/>
              </a:rPr>
              <a:t>39.7</a:t>
            </a:r>
            <a:r>
              <a:rPr lang="zh-CN" altLang="en-US" b="1">
                <a:cs typeface="仿宋_GB2312" charset="-122"/>
                <a:sym typeface="+mn-ea"/>
              </a:rPr>
              <a:t>亿元基础上，继续积极谋划项目，争取政策性开发性金融工具向我市投放。</a:t>
            </a:r>
            <a:endParaRPr lang="zh-CN" altLang="en-US" b="1">
              <a:latin typeface="+mn-ea"/>
              <a:cs typeface="仿宋_GB2312" charset="-122"/>
              <a:sym typeface="+mn-ea"/>
            </a:endParaRPr>
          </a:p>
        </p:txBody>
      </p:sp>
      <p:sp>
        <p:nvSpPr>
          <p:cNvPr id="4" name="iconfont-1191-866883"/>
          <p:cNvSpPr>
            <a:spLocks noChangeAspect="1"/>
          </p:cNvSpPr>
          <p:nvPr/>
        </p:nvSpPr>
        <p:spPr bwMode="auto">
          <a:xfrm>
            <a:off x="5130165" y="3863340"/>
            <a:ext cx="609600" cy="600075"/>
          </a:xfrm>
          <a:custGeom>
            <a:gdLst>
              <a:gd name="T0" fmla="*/ 2709 w 7873"/>
              <a:gd name="T1" fmla="*/ 1592 h 7791"/>
              <a:gd name="T2" fmla="*/ 5329 w 7873"/>
              <a:gd name="T3" fmla="*/ 1624 h 7791"/>
              <a:gd name="T4" fmla="*/ 5782 w 7873"/>
              <a:gd name="T5" fmla="*/ 969 h 7791"/>
              <a:gd name="T6" fmla="*/ 5477 w 7873"/>
              <a:gd name="T7" fmla="*/ 432 h 7791"/>
              <a:gd name="T8" fmla="*/ 4004 w 7873"/>
              <a:gd name="T9" fmla="*/ 13 h 7791"/>
              <a:gd name="T10" fmla="*/ 2709 w 7873"/>
              <a:gd name="T11" fmla="*/ 368 h 7791"/>
              <a:gd name="T12" fmla="*/ 2352 w 7873"/>
              <a:gd name="T13" fmla="*/ 840 h 7791"/>
              <a:gd name="T14" fmla="*/ 2709 w 7873"/>
              <a:gd name="T15" fmla="*/ 1592 h 7791"/>
              <a:gd name="T16" fmla="*/ 2699 w 7873"/>
              <a:gd name="T17" fmla="*/ 2258 h 7791"/>
              <a:gd name="T18" fmla="*/ 3046 w 7873"/>
              <a:gd name="T19" fmla="*/ 2376 h 7791"/>
              <a:gd name="T20" fmla="*/ 3351 w 7873"/>
              <a:gd name="T21" fmla="*/ 2537 h 7791"/>
              <a:gd name="T22" fmla="*/ 4656 w 7873"/>
              <a:gd name="T23" fmla="*/ 2570 h 7791"/>
              <a:gd name="T24" fmla="*/ 5624 w 7873"/>
              <a:gd name="T25" fmla="*/ 2076 h 7791"/>
              <a:gd name="T26" fmla="*/ 5782 w 7873"/>
              <a:gd name="T27" fmla="*/ 1335 h 7791"/>
              <a:gd name="T28" fmla="*/ 5698 w 7873"/>
              <a:gd name="T29" fmla="*/ 1592 h 7791"/>
              <a:gd name="T30" fmla="*/ 2331 w 7873"/>
              <a:gd name="T31" fmla="*/ 1335 h 7791"/>
              <a:gd name="T32" fmla="*/ 2699 w 7873"/>
              <a:gd name="T33" fmla="*/ 2258 h 7791"/>
              <a:gd name="T34" fmla="*/ 3730 w 7873"/>
              <a:gd name="T35" fmla="*/ 2903 h 7791"/>
              <a:gd name="T36" fmla="*/ 3888 w 7873"/>
              <a:gd name="T37" fmla="*/ 3300 h 7791"/>
              <a:gd name="T38" fmla="*/ 4414 w 7873"/>
              <a:gd name="T39" fmla="*/ 3128 h 7791"/>
              <a:gd name="T40" fmla="*/ 5519 w 7873"/>
              <a:gd name="T41" fmla="*/ 2849 h 7791"/>
              <a:gd name="T42" fmla="*/ 5782 w 7873"/>
              <a:gd name="T43" fmla="*/ 2011 h 7791"/>
              <a:gd name="T44" fmla="*/ 5761 w 7873"/>
              <a:gd name="T45" fmla="*/ 2140 h 7791"/>
              <a:gd name="T46" fmla="*/ 3730 w 7873"/>
              <a:gd name="T47" fmla="*/ 2903 h 7791"/>
              <a:gd name="T48" fmla="*/ 3330 w 7873"/>
              <a:gd name="T49" fmla="*/ 2967 h 7791"/>
              <a:gd name="T50" fmla="*/ 1752 w 7873"/>
              <a:gd name="T51" fmla="*/ 2494 h 7791"/>
              <a:gd name="T52" fmla="*/ 742 w 7873"/>
              <a:gd name="T53" fmla="*/ 2709 h 7791"/>
              <a:gd name="T54" fmla="*/ 152 w 7873"/>
              <a:gd name="T55" fmla="*/ 3644 h 7791"/>
              <a:gd name="T56" fmla="*/ 1815 w 7873"/>
              <a:gd name="T57" fmla="*/ 4428 h 7791"/>
              <a:gd name="T58" fmla="*/ 3530 w 7873"/>
              <a:gd name="T59" fmla="*/ 3687 h 7791"/>
              <a:gd name="T60" fmla="*/ 3330 w 7873"/>
              <a:gd name="T61" fmla="*/ 2967 h 7791"/>
              <a:gd name="T62" fmla="*/ 3236 w 7873"/>
              <a:gd name="T63" fmla="*/ 4267 h 7791"/>
              <a:gd name="T64" fmla="*/ 100 w 7873"/>
              <a:gd name="T65" fmla="*/ 3837 h 7791"/>
              <a:gd name="T66" fmla="*/ 289 w 7873"/>
              <a:gd name="T67" fmla="*/ 4567 h 7791"/>
              <a:gd name="T68" fmla="*/ 3036 w 7873"/>
              <a:gd name="T69" fmla="*/ 4825 h 7791"/>
              <a:gd name="T70" fmla="*/ 3288 w 7873"/>
              <a:gd name="T71" fmla="*/ 4234 h 7791"/>
              <a:gd name="T72" fmla="*/ 3236 w 7873"/>
              <a:gd name="T73" fmla="*/ 4267 h 7791"/>
              <a:gd name="T74" fmla="*/ 7676 w 7873"/>
              <a:gd name="T75" fmla="*/ 4686 h 7791"/>
              <a:gd name="T76" fmla="*/ 5708 w 7873"/>
              <a:gd name="T77" fmla="*/ 3407 h 7791"/>
              <a:gd name="T78" fmla="*/ 4193 w 7873"/>
              <a:gd name="T79" fmla="*/ 4063 h 7791"/>
              <a:gd name="T80" fmla="*/ 3572 w 7873"/>
              <a:gd name="T81" fmla="*/ 5620 h 7791"/>
              <a:gd name="T82" fmla="*/ 4214 w 7873"/>
              <a:gd name="T83" fmla="*/ 7145 h 7791"/>
              <a:gd name="T84" fmla="*/ 5740 w 7873"/>
              <a:gd name="T85" fmla="*/ 7779 h 7791"/>
              <a:gd name="T86" fmla="*/ 7245 w 7873"/>
              <a:gd name="T87" fmla="*/ 7134 h 7791"/>
              <a:gd name="T88" fmla="*/ 7866 w 7873"/>
              <a:gd name="T89" fmla="*/ 5577 h 7791"/>
              <a:gd name="T90" fmla="*/ 7676 w 7873"/>
              <a:gd name="T91" fmla="*/ 4686 h 7791"/>
              <a:gd name="T92" fmla="*/ 5719 w 7873"/>
              <a:gd name="T93" fmla="*/ 6286 h 7791"/>
              <a:gd name="T94" fmla="*/ 4267 w 7873"/>
              <a:gd name="T95" fmla="*/ 5953 h 7791"/>
              <a:gd name="T96" fmla="*/ 4330 w 7873"/>
              <a:gd name="T97" fmla="*/ 5556 h 7791"/>
              <a:gd name="T98" fmla="*/ 5603 w 7873"/>
              <a:gd name="T99" fmla="*/ 5867 h 7791"/>
              <a:gd name="T100" fmla="*/ 6908 w 7873"/>
              <a:gd name="T101" fmla="*/ 3977 h 7791"/>
              <a:gd name="T102" fmla="*/ 7255 w 7873"/>
              <a:gd name="T103" fmla="*/ 4535 h 7791"/>
              <a:gd name="T104" fmla="*/ 5719 w 7873"/>
              <a:gd name="T105" fmla="*/ 6286 h 7791"/>
              <a:gd name="T106" fmla="*/ 121 w 7873"/>
              <a:gd name="T107" fmla="*/ 4492 h 7791"/>
              <a:gd name="T108" fmla="*/ 152 w 7873"/>
              <a:gd name="T109" fmla="*/ 5008 h 7791"/>
              <a:gd name="T110" fmla="*/ 1310 w 7873"/>
              <a:gd name="T111" fmla="*/ 5738 h 7791"/>
              <a:gd name="T112" fmla="*/ 2930 w 7873"/>
              <a:gd name="T113" fmla="*/ 5566 h 7791"/>
              <a:gd name="T114" fmla="*/ 2962 w 7873"/>
              <a:gd name="T115" fmla="*/ 5169 h 7791"/>
              <a:gd name="T116" fmla="*/ 121 w 7873"/>
              <a:gd name="T117" fmla="*/ 4492 h 779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7873" h="7791">
                <a:moveTo>
                  <a:pt x="2709" y="1592"/>
                </a:moveTo>
                <a:cubicBezTo>
                  <a:pt x="3377" y="2060"/>
                  <a:pt x="4681" y="2036"/>
                  <a:pt x="5329" y="1624"/>
                </a:cubicBezTo>
                <a:cubicBezTo>
                  <a:pt x="5545" y="1487"/>
                  <a:pt x="5785" y="1286"/>
                  <a:pt x="5782" y="969"/>
                </a:cubicBezTo>
                <a:cubicBezTo>
                  <a:pt x="5780" y="712"/>
                  <a:pt x="5610" y="541"/>
                  <a:pt x="5477" y="432"/>
                </a:cubicBezTo>
                <a:cubicBezTo>
                  <a:pt x="5134" y="153"/>
                  <a:pt x="4575" y="0"/>
                  <a:pt x="4004" y="13"/>
                </a:cubicBezTo>
                <a:cubicBezTo>
                  <a:pt x="3452" y="27"/>
                  <a:pt x="3028" y="142"/>
                  <a:pt x="2709" y="368"/>
                </a:cubicBezTo>
                <a:cubicBezTo>
                  <a:pt x="2579" y="460"/>
                  <a:pt x="2397" y="651"/>
                  <a:pt x="2352" y="840"/>
                </a:cubicBezTo>
                <a:cubicBezTo>
                  <a:pt x="2268" y="1188"/>
                  <a:pt x="2508" y="1452"/>
                  <a:pt x="2709" y="1592"/>
                </a:cubicBezTo>
                <a:close/>
                <a:moveTo>
                  <a:pt x="2699" y="2258"/>
                </a:moveTo>
                <a:cubicBezTo>
                  <a:pt x="2797" y="2310"/>
                  <a:pt x="2931" y="2327"/>
                  <a:pt x="3046" y="2376"/>
                </a:cubicBezTo>
                <a:cubicBezTo>
                  <a:pt x="3149" y="2421"/>
                  <a:pt x="3244" y="2499"/>
                  <a:pt x="3351" y="2537"/>
                </a:cubicBezTo>
                <a:cubicBezTo>
                  <a:pt x="3702" y="2664"/>
                  <a:pt x="4247" y="2653"/>
                  <a:pt x="4656" y="2570"/>
                </a:cubicBezTo>
                <a:cubicBezTo>
                  <a:pt x="5060" y="2487"/>
                  <a:pt x="5429" y="2312"/>
                  <a:pt x="5624" y="2076"/>
                </a:cubicBezTo>
                <a:cubicBezTo>
                  <a:pt x="5764" y="1906"/>
                  <a:pt x="5830" y="1635"/>
                  <a:pt x="5782" y="1335"/>
                </a:cubicBezTo>
                <a:cubicBezTo>
                  <a:pt x="5772" y="1424"/>
                  <a:pt x="5742" y="1519"/>
                  <a:pt x="5698" y="1592"/>
                </a:cubicBezTo>
                <a:cubicBezTo>
                  <a:pt x="5156" y="2500"/>
                  <a:pt x="2595" y="2483"/>
                  <a:pt x="2331" y="1335"/>
                </a:cubicBezTo>
                <a:cubicBezTo>
                  <a:pt x="2289" y="1782"/>
                  <a:pt x="2428" y="2114"/>
                  <a:pt x="2699" y="2258"/>
                </a:cubicBezTo>
                <a:close/>
                <a:moveTo>
                  <a:pt x="3730" y="2903"/>
                </a:moveTo>
                <a:cubicBezTo>
                  <a:pt x="3794" y="3024"/>
                  <a:pt x="3869" y="3133"/>
                  <a:pt x="3888" y="3300"/>
                </a:cubicBezTo>
                <a:cubicBezTo>
                  <a:pt x="4160" y="3343"/>
                  <a:pt x="4254" y="3211"/>
                  <a:pt x="4414" y="3128"/>
                </a:cubicBezTo>
                <a:cubicBezTo>
                  <a:pt x="4739" y="2959"/>
                  <a:pt x="5059" y="2880"/>
                  <a:pt x="5519" y="2849"/>
                </a:cubicBezTo>
                <a:cubicBezTo>
                  <a:pt x="5727" y="2700"/>
                  <a:pt x="5840" y="2396"/>
                  <a:pt x="5782" y="2011"/>
                </a:cubicBezTo>
                <a:cubicBezTo>
                  <a:pt x="5775" y="2060"/>
                  <a:pt x="5774" y="2105"/>
                  <a:pt x="5761" y="2140"/>
                </a:cubicBezTo>
                <a:cubicBezTo>
                  <a:pt x="5540" y="2743"/>
                  <a:pt x="4538" y="2972"/>
                  <a:pt x="3730" y="2903"/>
                </a:cubicBezTo>
                <a:close/>
                <a:moveTo>
                  <a:pt x="3330" y="2967"/>
                </a:moveTo>
                <a:cubicBezTo>
                  <a:pt x="2977" y="2629"/>
                  <a:pt x="2385" y="2464"/>
                  <a:pt x="1752" y="2494"/>
                </a:cubicBezTo>
                <a:cubicBezTo>
                  <a:pt x="1329" y="2515"/>
                  <a:pt x="1030" y="2573"/>
                  <a:pt x="742" y="2709"/>
                </a:cubicBezTo>
                <a:cubicBezTo>
                  <a:pt x="435" y="2855"/>
                  <a:pt x="0" y="3158"/>
                  <a:pt x="152" y="3644"/>
                </a:cubicBezTo>
                <a:cubicBezTo>
                  <a:pt x="317" y="4167"/>
                  <a:pt x="1145" y="4424"/>
                  <a:pt x="1815" y="4428"/>
                </a:cubicBezTo>
                <a:cubicBezTo>
                  <a:pt x="2518" y="4432"/>
                  <a:pt x="3327" y="4194"/>
                  <a:pt x="3530" y="3687"/>
                </a:cubicBezTo>
                <a:cubicBezTo>
                  <a:pt x="3654" y="3377"/>
                  <a:pt x="3498" y="3127"/>
                  <a:pt x="3330" y="2967"/>
                </a:cubicBezTo>
                <a:close/>
                <a:moveTo>
                  <a:pt x="3236" y="4267"/>
                </a:moveTo>
                <a:cubicBezTo>
                  <a:pt x="2479" y="4956"/>
                  <a:pt x="393" y="4883"/>
                  <a:pt x="100" y="3837"/>
                </a:cubicBezTo>
                <a:cubicBezTo>
                  <a:pt x="89" y="4158"/>
                  <a:pt x="149" y="4405"/>
                  <a:pt x="289" y="4567"/>
                </a:cubicBezTo>
                <a:cubicBezTo>
                  <a:pt x="809" y="5172"/>
                  <a:pt x="2306" y="5269"/>
                  <a:pt x="3036" y="4825"/>
                </a:cubicBezTo>
                <a:cubicBezTo>
                  <a:pt x="3102" y="4610"/>
                  <a:pt x="3176" y="4403"/>
                  <a:pt x="3288" y="4234"/>
                </a:cubicBezTo>
                <a:cubicBezTo>
                  <a:pt x="3260" y="4206"/>
                  <a:pt x="3247" y="4256"/>
                  <a:pt x="3236" y="4267"/>
                </a:cubicBezTo>
                <a:close/>
                <a:moveTo>
                  <a:pt x="7676" y="4686"/>
                </a:moveTo>
                <a:cubicBezTo>
                  <a:pt x="7360" y="3976"/>
                  <a:pt x="6678" y="3405"/>
                  <a:pt x="5708" y="3407"/>
                </a:cubicBezTo>
                <a:cubicBezTo>
                  <a:pt x="5002" y="3409"/>
                  <a:pt x="4538" y="3710"/>
                  <a:pt x="4193" y="4063"/>
                </a:cubicBezTo>
                <a:cubicBezTo>
                  <a:pt x="3851" y="4412"/>
                  <a:pt x="3559" y="4942"/>
                  <a:pt x="3572" y="5620"/>
                </a:cubicBezTo>
                <a:cubicBezTo>
                  <a:pt x="3585" y="6291"/>
                  <a:pt x="3852" y="6780"/>
                  <a:pt x="4214" y="7145"/>
                </a:cubicBezTo>
                <a:cubicBezTo>
                  <a:pt x="4572" y="7506"/>
                  <a:pt x="5098" y="7791"/>
                  <a:pt x="5740" y="7779"/>
                </a:cubicBezTo>
                <a:cubicBezTo>
                  <a:pt x="6380" y="7767"/>
                  <a:pt x="6891" y="7500"/>
                  <a:pt x="7245" y="7134"/>
                </a:cubicBezTo>
                <a:cubicBezTo>
                  <a:pt x="7592" y="6776"/>
                  <a:pt x="7873" y="6254"/>
                  <a:pt x="7866" y="5577"/>
                </a:cubicBezTo>
                <a:cubicBezTo>
                  <a:pt x="7862" y="5260"/>
                  <a:pt x="7791" y="4942"/>
                  <a:pt x="7676" y="4686"/>
                </a:cubicBezTo>
                <a:close/>
                <a:moveTo>
                  <a:pt x="5719" y="6286"/>
                </a:moveTo>
                <a:cubicBezTo>
                  <a:pt x="5246" y="6164"/>
                  <a:pt x="4746" y="6069"/>
                  <a:pt x="4267" y="5953"/>
                </a:cubicBezTo>
                <a:cubicBezTo>
                  <a:pt x="4280" y="5812"/>
                  <a:pt x="4304" y="5683"/>
                  <a:pt x="4330" y="5556"/>
                </a:cubicBezTo>
                <a:cubicBezTo>
                  <a:pt x="4751" y="5663"/>
                  <a:pt x="5186" y="5756"/>
                  <a:pt x="5603" y="5867"/>
                </a:cubicBezTo>
                <a:cubicBezTo>
                  <a:pt x="6042" y="5241"/>
                  <a:pt x="6475" y="4609"/>
                  <a:pt x="6908" y="3977"/>
                </a:cubicBezTo>
                <a:cubicBezTo>
                  <a:pt x="7035" y="4151"/>
                  <a:pt x="7136" y="4353"/>
                  <a:pt x="7255" y="4535"/>
                </a:cubicBezTo>
                <a:cubicBezTo>
                  <a:pt x="6754" y="5129"/>
                  <a:pt x="6248" y="5720"/>
                  <a:pt x="5719" y="6286"/>
                </a:cubicBezTo>
                <a:close/>
                <a:moveTo>
                  <a:pt x="121" y="4492"/>
                </a:moveTo>
                <a:cubicBezTo>
                  <a:pt x="128" y="4663"/>
                  <a:pt x="104" y="4863"/>
                  <a:pt x="152" y="5008"/>
                </a:cubicBezTo>
                <a:cubicBezTo>
                  <a:pt x="286" y="5405"/>
                  <a:pt x="816" y="5648"/>
                  <a:pt x="1310" y="5738"/>
                </a:cubicBezTo>
                <a:cubicBezTo>
                  <a:pt x="1869" y="5840"/>
                  <a:pt x="2512" y="5761"/>
                  <a:pt x="2930" y="5566"/>
                </a:cubicBezTo>
                <a:cubicBezTo>
                  <a:pt x="2928" y="5421"/>
                  <a:pt x="2946" y="5296"/>
                  <a:pt x="2962" y="5169"/>
                </a:cubicBezTo>
                <a:cubicBezTo>
                  <a:pt x="2038" y="5580"/>
                  <a:pt x="359" y="5455"/>
                  <a:pt x="121" y="4492"/>
                </a:cubicBezTo>
                <a:close/>
              </a:path>
            </a:pathLst>
          </a:custGeom>
          <a:solidFill>
            <a:schemeClr val="bg1"/>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文本框 2"/>
          <p:cNvSpPr txBox="1"/>
          <p:nvPr/>
        </p:nvSpPr>
        <p:spPr>
          <a:xfrm>
            <a:off x="1370330" y="828675"/>
            <a:ext cx="9109075" cy="52197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2800" b="1">
                <a:latin typeface="方正小标宋简体" panose="02000000000000000000" charset="-122"/>
                <a:ea typeface="方正小标宋简体" panose="02000000000000000000" charset="-122"/>
                <a:cs typeface="仿宋_GB2312" charset="-122"/>
              </a:rPr>
              <a:t>开源</a:t>
            </a:r>
            <a:r>
              <a:rPr lang="en-US" altLang="zh-CN" sz="2800" b="1">
                <a:latin typeface="方正小标宋简体" panose="02000000000000000000" charset="-122"/>
                <a:ea typeface="方正小标宋简体" panose="02000000000000000000" charset="-122"/>
                <a:cs typeface="仿宋_GB2312" charset="-122"/>
              </a:rPr>
              <a:t>——</a:t>
            </a:r>
            <a:r>
              <a:rPr lang="zh-CN" sz="2800" b="1">
                <a:solidFill>
                  <a:srgbClr val="C00000"/>
                </a:solidFill>
                <a:latin typeface="方正小标宋简体" panose="02000000000000000000" charset="-122"/>
                <a:ea typeface="方正小标宋简体" panose="02000000000000000000" charset="-122"/>
                <a:cs typeface="仿宋_GB2312" charset="-122"/>
              </a:rPr>
              <a:t>谋划收入</a:t>
            </a:r>
            <a:r>
              <a:rPr lang="en-US" altLang="zh-CN" sz="2800" b="1">
                <a:solidFill>
                  <a:srgbClr val="C00000"/>
                </a:solidFill>
                <a:latin typeface="方正小标宋简体" panose="02000000000000000000" charset="-122"/>
                <a:ea typeface="方正小标宋简体" panose="02000000000000000000" charset="-122"/>
                <a:cs typeface="仿宋_GB2312" charset="-122"/>
              </a:rPr>
              <a:t>“</a:t>
            </a:r>
            <a:r>
              <a:rPr lang="zh-CN" altLang="en-US" sz="2800" b="1">
                <a:solidFill>
                  <a:srgbClr val="C00000"/>
                </a:solidFill>
                <a:latin typeface="方正小标宋简体" panose="02000000000000000000" charset="-122"/>
                <a:ea typeface="方正小标宋简体" panose="02000000000000000000" charset="-122"/>
                <a:cs typeface="仿宋_GB2312" charset="-122"/>
              </a:rPr>
              <a:t>撑大盘</a:t>
            </a:r>
            <a:r>
              <a:rPr lang="en-US" altLang="zh-CN" sz="2800" b="1">
                <a:solidFill>
                  <a:srgbClr val="C00000"/>
                </a:solidFill>
                <a:latin typeface="方正小标宋简体" panose="02000000000000000000" charset="-122"/>
                <a:ea typeface="方正小标宋简体" panose="02000000000000000000" charset="-122"/>
                <a:cs typeface="仿宋_GB2312" charset="-122"/>
              </a:rPr>
              <a:t>”</a:t>
            </a:r>
            <a:endParaRPr lang="en-US" altLang="zh-CN" sz="2800" b="1">
              <a:solidFill>
                <a:srgbClr val="C00000"/>
              </a:solidFill>
              <a:latin typeface="方正小标宋简体" panose="02000000000000000000" charset="-122"/>
              <a:ea typeface="方正小标宋简体" panose="02000000000000000000" charset="-122"/>
              <a:cs typeface="仿宋_GB2312" charset="-122"/>
            </a:endParaRPr>
          </a:p>
        </p:txBody>
      </p:sp>
      <p:pic>
        <p:nvPicPr>
          <p:cNvPr id="11" name="图片 10" descr="303b32313538303133393bb5c6c5dd"/>
          <p:cNvPicPr>
            <a:picLocks noChangeAspect="1"/>
          </p:cNvPicPr>
          <p:nvPr/>
        </p:nvPicPr>
        <p:blipFill>
          <a:blip r:embed="rId3"/>
          <a:stretch>
            <a:fillRect/>
          </a:stretch>
        </p:blipFill>
        <p:spPr>
          <a:xfrm>
            <a:off x="690880" y="828675"/>
            <a:ext cx="552450" cy="552450"/>
          </a:xfrm>
          <a:prstGeom prst="rect">
            <a:avLst/>
          </a:prstGeom>
        </p:spPr>
      </p:pic>
      <p:sp>
        <p:nvSpPr>
          <p:cNvPr id="2" name="Oval 12"/>
          <p:cNvSpPr/>
          <p:nvPr/>
        </p:nvSpPr>
        <p:spPr>
          <a:xfrm>
            <a:off x="602615" y="725170"/>
            <a:ext cx="728980" cy="728980"/>
          </a:xfrm>
          <a:prstGeom prst="ellipse">
            <a:avLst/>
          </a:prstGeom>
          <a:solidFill>
            <a:srgbClr val="C83120"/>
          </a:solidFill>
          <a:ln w="12700">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ctr">
              <a:buFont typeface="Arial" pitchFamily="34" charset="0"/>
              <a:buNone/>
            </a:pPr>
            <a:endParaRPr lang="en-US" altLang="zh-CN">
              <a:solidFill>
                <a:srgbClr val="F2F2F2"/>
              </a:solidFill>
              <a:latin typeface="微软雅黑" charset="-122"/>
              <a:ea typeface="微软雅黑" charset="-122"/>
              <a:sym typeface="FontAwesome" pitchFamily="2" charset="0"/>
            </a:endParaRPr>
          </a:p>
        </p:txBody>
      </p:sp>
      <p:pic>
        <p:nvPicPr>
          <p:cNvPr id="5" name="图片 4" descr="303b32313538303133393bb5c6c5dd"/>
          <p:cNvPicPr>
            <a:picLocks noChangeAspect="1"/>
          </p:cNvPicPr>
          <p:nvPr/>
        </p:nvPicPr>
        <p:blipFill>
          <a:blip r:embed="rId3"/>
          <a:stretch>
            <a:fillRect/>
          </a:stretch>
        </p:blipFill>
        <p:spPr>
          <a:xfrm>
            <a:off x="690880" y="725170"/>
            <a:ext cx="552450" cy="552450"/>
          </a:xfrm>
          <a:prstGeom prst="rect">
            <a:avLst/>
          </a:prstGeom>
        </p:spPr>
      </p:pic>
      <p:sp>
        <p:nvSpPr>
          <p:cNvPr id="26" name="文本框 25"/>
          <p:cNvSpPr txBox="1"/>
          <p:nvPr/>
        </p:nvSpPr>
        <p:spPr>
          <a:xfrm>
            <a:off x="6095365" y="2383155"/>
            <a:ext cx="4530090" cy="388874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a:lnSpc>
                <a:spcPct val="120000"/>
              </a:lnSpc>
            </a:pPr>
            <a:r>
              <a:rPr b="1">
                <a:cs typeface="仿宋_GB2312" charset="-122"/>
                <a:sym typeface="+mn-ea"/>
              </a:rPr>
              <a:t>●</a:t>
            </a:r>
            <a:r>
              <a:rPr lang="zh-CN" b="1">
                <a:solidFill>
                  <a:schemeClr val="accent1"/>
                </a:solidFill>
                <a:effectLst>
                  <a:outerShdw blurRad="38100" dist="25400" dir="5400000" algn="ctr" rotWithShape="0">
                    <a:srgbClr val="6E747A">
                      <a:alpha val="43000"/>
                    </a:srgbClr>
                  </a:outerShdw>
                </a:effectLst>
                <a:cs typeface="仿宋_GB2312" charset="-122"/>
                <a:sym typeface="+mn-ea"/>
              </a:rPr>
              <a:t>税收收入</a:t>
            </a:r>
            <a:r>
              <a:rPr lang="zh-CN" b="1">
                <a:cs typeface="仿宋_GB2312" charset="-122"/>
                <a:sym typeface="+mn-ea"/>
              </a:rPr>
              <a:t>：积极谋划地方税种征收和服务纳税大户，用好合作区</a:t>
            </a:r>
            <a:r>
              <a:rPr lang="en-US" altLang="zh-CN" b="1">
                <a:cs typeface="仿宋_GB2312" charset="-122"/>
                <a:sym typeface="+mn-ea"/>
              </a:rPr>
              <a:t>“</a:t>
            </a:r>
            <a:r>
              <a:rPr lang="zh-CN" altLang="en-US" b="1">
                <a:cs typeface="仿宋_GB2312" charset="-122"/>
                <a:sym typeface="+mn-ea"/>
              </a:rPr>
              <a:t>双</a:t>
            </a:r>
            <a:r>
              <a:rPr lang="en-US" altLang="zh-CN" b="1">
                <a:cs typeface="仿宋_GB2312" charset="-122"/>
                <a:sym typeface="+mn-ea"/>
              </a:rPr>
              <a:t>15%”</a:t>
            </a:r>
            <a:r>
              <a:rPr lang="zh-CN" altLang="en-US" b="1">
                <a:cs typeface="仿宋_GB2312" charset="-122"/>
                <a:sym typeface="+mn-ea"/>
              </a:rPr>
              <a:t>政策吸引更多企业来珠发展，</a:t>
            </a:r>
            <a:r>
              <a:rPr lang="zh-CN" b="1">
                <a:cs typeface="仿宋_GB2312" charset="-122"/>
                <a:sym typeface="+mn-ea"/>
              </a:rPr>
              <a:t>夯实税收</a:t>
            </a:r>
            <a:r>
              <a:rPr lang="en-US" altLang="zh-CN" b="1">
                <a:cs typeface="仿宋_GB2312" charset="-122"/>
                <a:sym typeface="+mn-ea"/>
              </a:rPr>
              <a:t>“</a:t>
            </a:r>
            <a:r>
              <a:rPr lang="zh-CN" b="1">
                <a:cs typeface="仿宋_GB2312" charset="-122"/>
                <a:sym typeface="+mn-ea"/>
              </a:rPr>
              <a:t>基本盘</a:t>
            </a:r>
            <a:r>
              <a:rPr lang="en-US" altLang="zh-CN" b="1">
                <a:cs typeface="仿宋_GB2312" charset="-122"/>
                <a:sym typeface="+mn-ea"/>
              </a:rPr>
              <a:t>”</a:t>
            </a:r>
            <a:r>
              <a:rPr lang="zh-CN" b="1">
                <a:cs typeface="仿宋_GB2312" charset="-122"/>
                <a:sym typeface="+mn-ea"/>
              </a:rPr>
              <a:t>。</a:t>
            </a:r>
            <a:endParaRPr lang="zh-CN" b="1">
              <a:cs typeface="仿宋_GB2312" charset="-122"/>
              <a:sym typeface="+mn-ea"/>
            </a:endParaRPr>
          </a:p>
          <a:p>
            <a:pPr indent="0" algn="just">
              <a:lnSpc>
                <a:spcPct val="120000"/>
              </a:lnSpc>
            </a:pPr>
            <a:endParaRPr lang="zh-CN" altLang="en-US" b="1">
              <a:solidFill>
                <a:schemeClr val="tx1"/>
              </a:solidFill>
              <a:latin typeface="黑体" panose="02010609060101010101" pitchFamily="49" charset="-122"/>
              <a:ea typeface="黑体" panose="02010609060101010101" pitchFamily="49" charset="-122"/>
              <a:cs typeface="黑体" panose="02010609060101010101" pitchFamily="49" charset="-122"/>
            </a:endParaRPr>
          </a:p>
          <a:p>
            <a:pPr indent="0" algn="just">
              <a:lnSpc>
                <a:spcPct val="120000"/>
              </a:lnSpc>
            </a:pPr>
            <a:r>
              <a:rPr b="1">
                <a:cs typeface="仿宋_GB2312" charset="-122"/>
                <a:sym typeface="+mn-ea"/>
              </a:rPr>
              <a:t>●</a:t>
            </a:r>
            <a:r>
              <a:rPr lang="zh-CN" altLang="en-US" b="1">
                <a:solidFill>
                  <a:schemeClr val="accent1"/>
                </a:solidFill>
                <a:effectLst>
                  <a:outerShdw blurRad="38100" dist="25400" dir="5400000" algn="ctr" rotWithShape="0">
                    <a:srgbClr val="6E747A">
                      <a:alpha val="43000"/>
                    </a:srgbClr>
                  </a:outerShdw>
                </a:effectLst>
                <a:latin typeface="黑体" panose="02010609060101010101" pitchFamily="49" charset="-122"/>
                <a:ea typeface="黑体" panose="02010609060101010101" pitchFamily="49" charset="-122"/>
                <a:cs typeface="黑体" panose="02010609060101010101" pitchFamily="49" charset="-122"/>
              </a:rPr>
              <a:t>非税收入</a:t>
            </a:r>
            <a:r>
              <a:rPr lang="zh-CN" altLang="en-US" b="1">
                <a:solidFill>
                  <a:schemeClr val="tx1"/>
                </a:solidFill>
                <a:latin typeface="黑体" panose="02010609060101010101" pitchFamily="49" charset="-122"/>
                <a:ea typeface="黑体" panose="02010609060101010101" pitchFamily="49" charset="-122"/>
                <a:cs typeface="黑体" panose="02010609060101010101" pitchFamily="49" charset="-122"/>
              </a:rPr>
              <a:t>：积极谋划盘活闲置、存量资产，出让自然资源，充实非税收入</a:t>
            </a:r>
            <a:r>
              <a:rPr lang="en-US" altLang="zh-CN" b="1">
                <a:solidFill>
                  <a:schemeClr val="tx1"/>
                </a:solidFill>
                <a:latin typeface="黑体" panose="02010609060101010101" pitchFamily="49" charset="-122"/>
                <a:ea typeface="黑体" panose="02010609060101010101" pitchFamily="49" charset="-122"/>
                <a:cs typeface="黑体" panose="02010609060101010101" pitchFamily="49" charset="-122"/>
              </a:rPr>
              <a:t>“</a:t>
            </a:r>
            <a:r>
              <a:rPr lang="zh-CN" altLang="en-US" b="1">
                <a:solidFill>
                  <a:schemeClr val="tx1"/>
                </a:solidFill>
                <a:latin typeface="黑体" panose="02010609060101010101" pitchFamily="49" charset="-122"/>
                <a:ea typeface="黑体" panose="02010609060101010101" pitchFamily="49" charset="-122"/>
                <a:cs typeface="黑体" panose="02010609060101010101" pitchFamily="49" charset="-122"/>
              </a:rPr>
              <a:t>蓄水池</a:t>
            </a:r>
            <a:r>
              <a:rPr lang="en-US" altLang="zh-CN" b="1">
                <a:solidFill>
                  <a:schemeClr val="tx1"/>
                </a:solidFill>
                <a:latin typeface="黑体" panose="02010609060101010101" pitchFamily="49" charset="-122"/>
                <a:ea typeface="黑体" panose="02010609060101010101" pitchFamily="49" charset="-122"/>
                <a:cs typeface="黑体" panose="02010609060101010101" pitchFamily="49" charset="-122"/>
              </a:rPr>
              <a:t>”</a:t>
            </a:r>
            <a:r>
              <a:rPr lang="zh-CN" altLang="en-US" b="1">
                <a:solidFill>
                  <a:schemeClr val="tx1"/>
                </a:solidFill>
                <a:latin typeface="黑体" panose="02010609060101010101" pitchFamily="49" charset="-122"/>
                <a:ea typeface="黑体" panose="02010609060101010101" pitchFamily="49" charset="-122"/>
                <a:cs typeface="黑体" panose="02010609060101010101" pitchFamily="49" charset="-122"/>
              </a:rPr>
              <a:t>。</a:t>
            </a:r>
            <a:endParaRPr b="1">
              <a:latin typeface="黑体" panose="02010609060101010101" pitchFamily="49" charset="-122"/>
              <a:ea typeface="黑体" panose="02010609060101010101" pitchFamily="49" charset="-122"/>
              <a:cs typeface="黑体" panose="02010609060101010101" pitchFamily="49" charset="-122"/>
            </a:endParaRPr>
          </a:p>
          <a:p>
            <a:pPr indent="0" algn="just">
              <a:lnSpc>
                <a:spcPct val="120000"/>
              </a:lnSpc>
            </a:pPr>
            <a:endParaRPr b="1">
              <a:latin typeface="黑体" panose="02010609060101010101" pitchFamily="49" charset="-122"/>
              <a:ea typeface="黑体" panose="02010609060101010101" pitchFamily="49" charset="-122"/>
              <a:cs typeface="黑体" panose="02010609060101010101" pitchFamily="49" charset="-122"/>
            </a:endParaRPr>
          </a:p>
          <a:p>
            <a:pPr indent="0" algn="just">
              <a:lnSpc>
                <a:spcPct val="120000"/>
              </a:lnSpc>
            </a:pPr>
            <a:r>
              <a:rPr b="1">
                <a:cs typeface="仿宋_GB2312" charset="-122"/>
                <a:sym typeface="+mn-ea"/>
              </a:rPr>
              <a:t>●</a:t>
            </a:r>
            <a:r>
              <a:rPr lang="zh-CN" altLang="en-US" b="1">
                <a:solidFill>
                  <a:schemeClr val="accent1"/>
                </a:solidFill>
                <a:effectLst>
                  <a:outerShdw blurRad="38100" dist="25400" dir="5400000" algn="ctr" rotWithShape="0">
                    <a:srgbClr val="6E747A">
                      <a:alpha val="43000"/>
                    </a:srgbClr>
                  </a:outerShdw>
                </a:effectLst>
                <a:latin typeface="黑体" panose="02010609060101010101" pitchFamily="49" charset="-122"/>
                <a:ea typeface="黑体" panose="02010609060101010101" pitchFamily="49" charset="-122"/>
                <a:cs typeface="黑体" panose="02010609060101010101" pitchFamily="49" charset="-122"/>
              </a:rPr>
              <a:t>土地收入</a:t>
            </a:r>
            <a:r>
              <a:rPr lang="zh-CN" altLang="en-US" b="1">
                <a:solidFill>
                  <a:schemeClr val="tx1"/>
                </a:solidFill>
                <a:latin typeface="黑体" panose="02010609060101010101" pitchFamily="49" charset="-122"/>
                <a:ea typeface="黑体" panose="02010609060101010101" pitchFamily="49" charset="-122"/>
                <a:cs typeface="黑体" panose="02010609060101010101" pitchFamily="49" charset="-122"/>
              </a:rPr>
              <a:t>：积极谋划土地推介、土地整理、土地规划，尽早确定土地出让计划，力争实现土地出让收入。</a:t>
            </a:r>
            <a:endParaRPr b="1">
              <a:cs typeface="仿宋_GB2312" charset="-122"/>
              <a:sym typeface="+mn-ea"/>
            </a:endParaRPr>
          </a:p>
        </p:txBody>
      </p:sp>
      <p:sp>
        <p:nvSpPr>
          <p:cNvPr id="9" name="矩形: 圆角 55"/>
          <p:cNvSpPr/>
          <p:nvPr/>
        </p:nvSpPr>
        <p:spPr>
          <a:xfrm>
            <a:off x="10862022" y="3522250"/>
            <a:ext cx="1135422" cy="1281718"/>
          </a:xfrm>
          <a:prstGeom prst="roundRect">
            <a:avLst>
              <a:gd name="adj" fmla="val 3847"/>
            </a:avLst>
          </a:prstGeom>
          <a:solidFill>
            <a:schemeClr val="accent1">
              <a:lumMod val="75000"/>
            </a:schemeClr>
          </a:solidFill>
          <a:ln w="12700" cap="flat" cmpd="sng" algn="ctr">
            <a:no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4572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Arial" pitchFamily="34" charset="0"/>
              <a:ea typeface="微软雅黑" charset="-122"/>
              <a:cs typeface="+mn-ea"/>
              <a:sym typeface="Arial" pitchFamily="34" charset="0"/>
            </a:endParaRPr>
          </a:p>
        </p:txBody>
      </p:sp>
      <p:pic>
        <p:nvPicPr>
          <p:cNvPr id="10" name="图片 9" descr="32313538313539393b32313538313538353bbfaab7a2b9a4bedf"/>
          <p:cNvPicPr>
            <a:picLocks noChangeAspect="1"/>
          </p:cNvPicPr>
          <p:nvPr/>
        </p:nvPicPr>
        <p:blipFill>
          <a:blip r:embed="rId4"/>
          <a:stretch>
            <a:fillRect/>
          </a:stretch>
        </p:blipFill>
        <p:spPr>
          <a:xfrm>
            <a:off x="11049000" y="3845560"/>
            <a:ext cx="762000" cy="762000"/>
          </a:xfrm>
          <a:prstGeom prst="rect">
            <a:avLst/>
          </a:prstGeom>
        </p:spPr>
      </p:pic>
      <p:sp>
        <p:nvSpPr>
          <p:cNvPr id="13" name="灯片编号占位符 12"/>
          <p:cNvSpPr>
            <a:spLocks noGrp="1"/>
          </p:cNvSpPr>
          <p:nvPr>
            <p:ph type="sldNum" sz="quarter" idx="12"/>
          </p:nvPr>
        </p:nvSpPr>
        <p:spPr/>
        <p:txBody>
          <a:bodyPr/>
          <a:lstStyle/>
          <a:p>
            <a:fld id="{783D448F-181E-4E66-B469-D196B9D8B0C6}" type="slidenum">
              <a:rPr lang="zh-CN" altLang="en-US" smtClean="0"/>
              <a:t>13</a:t>
            </a:fld>
            <a:endParaRPr lang="zh-CN" altLang="en-US"/>
          </a:p>
        </p:txBody>
      </p:sp>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7" name="图片 26"/>
          <p:cNvPicPr>
            <a:picLocks noChangeAspect="1"/>
          </p:cNvPicPr>
          <p:nvPr/>
        </p:nvPicPr>
        <p:blipFill>
          <a:blip r:embed="rId2"/>
          <a:stretch>
            <a:fillRect/>
          </a:stretch>
        </p:blipFill>
        <p:spPr>
          <a:xfrm>
            <a:off x="119336" y="116632"/>
            <a:ext cx="360040" cy="383679"/>
          </a:xfrm>
          <a:prstGeom prst="rect">
            <a:avLst/>
          </a:prstGeom>
        </p:spPr>
      </p:pic>
      <p:sp>
        <p:nvSpPr>
          <p:cNvPr id="28" name="矩形 27"/>
          <p:cNvSpPr/>
          <p:nvPr/>
        </p:nvSpPr>
        <p:spPr>
          <a:xfrm>
            <a:off x="479376" y="161757"/>
            <a:ext cx="2227580" cy="33718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1600" b="1">
                <a:latin typeface="微软雅黑" charset="-122"/>
                <a:ea typeface="微软雅黑" charset="-122"/>
                <a:sym typeface="+mn-ea"/>
              </a:rPr>
              <a:t>收支形势－预算紧平衡</a:t>
            </a:r>
            <a:endParaRPr lang="zh-CN" altLang="en-US" sz="1200">
              <a:latin typeface="微软雅黑" charset="-122"/>
              <a:ea typeface="微软雅黑" charset="-122"/>
            </a:endParaRPr>
          </a:p>
        </p:txBody>
      </p:sp>
      <p:sp>
        <p:nvSpPr>
          <p:cNvPr id="4" name="iconfont-1191-866883"/>
          <p:cNvSpPr>
            <a:spLocks noChangeAspect="1"/>
          </p:cNvSpPr>
          <p:nvPr/>
        </p:nvSpPr>
        <p:spPr bwMode="auto">
          <a:xfrm>
            <a:off x="5130165" y="3863340"/>
            <a:ext cx="609600" cy="600075"/>
          </a:xfrm>
          <a:custGeom>
            <a:gdLst>
              <a:gd name="T0" fmla="*/ 2709 w 7873"/>
              <a:gd name="T1" fmla="*/ 1592 h 7791"/>
              <a:gd name="T2" fmla="*/ 5329 w 7873"/>
              <a:gd name="T3" fmla="*/ 1624 h 7791"/>
              <a:gd name="T4" fmla="*/ 5782 w 7873"/>
              <a:gd name="T5" fmla="*/ 969 h 7791"/>
              <a:gd name="T6" fmla="*/ 5477 w 7873"/>
              <a:gd name="T7" fmla="*/ 432 h 7791"/>
              <a:gd name="T8" fmla="*/ 4004 w 7873"/>
              <a:gd name="T9" fmla="*/ 13 h 7791"/>
              <a:gd name="T10" fmla="*/ 2709 w 7873"/>
              <a:gd name="T11" fmla="*/ 368 h 7791"/>
              <a:gd name="T12" fmla="*/ 2352 w 7873"/>
              <a:gd name="T13" fmla="*/ 840 h 7791"/>
              <a:gd name="T14" fmla="*/ 2709 w 7873"/>
              <a:gd name="T15" fmla="*/ 1592 h 7791"/>
              <a:gd name="T16" fmla="*/ 2699 w 7873"/>
              <a:gd name="T17" fmla="*/ 2258 h 7791"/>
              <a:gd name="T18" fmla="*/ 3046 w 7873"/>
              <a:gd name="T19" fmla="*/ 2376 h 7791"/>
              <a:gd name="T20" fmla="*/ 3351 w 7873"/>
              <a:gd name="T21" fmla="*/ 2537 h 7791"/>
              <a:gd name="T22" fmla="*/ 4656 w 7873"/>
              <a:gd name="T23" fmla="*/ 2570 h 7791"/>
              <a:gd name="T24" fmla="*/ 5624 w 7873"/>
              <a:gd name="T25" fmla="*/ 2076 h 7791"/>
              <a:gd name="T26" fmla="*/ 5782 w 7873"/>
              <a:gd name="T27" fmla="*/ 1335 h 7791"/>
              <a:gd name="T28" fmla="*/ 5698 w 7873"/>
              <a:gd name="T29" fmla="*/ 1592 h 7791"/>
              <a:gd name="T30" fmla="*/ 2331 w 7873"/>
              <a:gd name="T31" fmla="*/ 1335 h 7791"/>
              <a:gd name="T32" fmla="*/ 2699 w 7873"/>
              <a:gd name="T33" fmla="*/ 2258 h 7791"/>
              <a:gd name="T34" fmla="*/ 3730 w 7873"/>
              <a:gd name="T35" fmla="*/ 2903 h 7791"/>
              <a:gd name="T36" fmla="*/ 3888 w 7873"/>
              <a:gd name="T37" fmla="*/ 3300 h 7791"/>
              <a:gd name="T38" fmla="*/ 4414 w 7873"/>
              <a:gd name="T39" fmla="*/ 3128 h 7791"/>
              <a:gd name="T40" fmla="*/ 5519 w 7873"/>
              <a:gd name="T41" fmla="*/ 2849 h 7791"/>
              <a:gd name="T42" fmla="*/ 5782 w 7873"/>
              <a:gd name="T43" fmla="*/ 2011 h 7791"/>
              <a:gd name="T44" fmla="*/ 5761 w 7873"/>
              <a:gd name="T45" fmla="*/ 2140 h 7791"/>
              <a:gd name="T46" fmla="*/ 3730 w 7873"/>
              <a:gd name="T47" fmla="*/ 2903 h 7791"/>
              <a:gd name="T48" fmla="*/ 3330 w 7873"/>
              <a:gd name="T49" fmla="*/ 2967 h 7791"/>
              <a:gd name="T50" fmla="*/ 1752 w 7873"/>
              <a:gd name="T51" fmla="*/ 2494 h 7791"/>
              <a:gd name="T52" fmla="*/ 742 w 7873"/>
              <a:gd name="T53" fmla="*/ 2709 h 7791"/>
              <a:gd name="T54" fmla="*/ 152 w 7873"/>
              <a:gd name="T55" fmla="*/ 3644 h 7791"/>
              <a:gd name="T56" fmla="*/ 1815 w 7873"/>
              <a:gd name="T57" fmla="*/ 4428 h 7791"/>
              <a:gd name="T58" fmla="*/ 3530 w 7873"/>
              <a:gd name="T59" fmla="*/ 3687 h 7791"/>
              <a:gd name="T60" fmla="*/ 3330 w 7873"/>
              <a:gd name="T61" fmla="*/ 2967 h 7791"/>
              <a:gd name="T62" fmla="*/ 3236 w 7873"/>
              <a:gd name="T63" fmla="*/ 4267 h 7791"/>
              <a:gd name="T64" fmla="*/ 100 w 7873"/>
              <a:gd name="T65" fmla="*/ 3837 h 7791"/>
              <a:gd name="T66" fmla="*/ 289 w 7873"/>
              <a:gd name="T67" fmla="*/ 4567 h 7791"/>
              <a:gd name="T68" fmla="*/ 3036 w 7873"/>
              <a:gd name="T69" fmla="*/ 4825 h 7791"/>
              <a:gd name="T70" fmla="*/ 3288 w 7873"/>
              <a:gd name="T71" fmla="*/ 4234 h 7791"/>
              <a:gd name="T72" fmla="*/ 3236 w 7873"/>
              <a:gd name="T73" fmla="*/ 4267 h 7791"/>
              <a:gd name="T74" fmla="*/ 7676 w 7873"/>
              <a:gd name="T75" fmla="*/ 4686 h 7791"/>
              <a:gd name="T76" fmla="*/ 5708 w 7873"/>
              <a:gd name="T77" fmla="*/ 3407 h 7791"/>
              <a:gd name="T78" fmla="*/ 4193 w 7873"/>
              <a:gd name="T79" fmla="*/ 4063 h 7791"/>
              <a:gd name="T80" fmla="*/ 3572 w 7873"/>
              <a:gd name="T81" fmla="*/ 5620 h 7791"/>
              <a:gd name="T82" fmla="*/ 4214 w 7873"/>
              <a:gd name="T83" fmla="*/ 7145 h 7791"/>
              <a:gd name="T84" fmla="*/ 5740 w 7873"/>
              <a:gd name="T85" fmla="*/ 7779 h 7791"/>
              <a:gd name="T86" fmla="*/ 7245 w 7873"/>
              <a:gd name="T87" fmla="*/ 7134 h 7791"/>
              <a:gd name="T88" fmla="*/ 7866 w 7873"/>
              <a:gd name="T89" fmla="*/ 5577 h 7791"/>
              <a:gd name="T90" fmla="*/ 7676 w 7873"/>
              <a:gd name="T91" fmla="*/ 4686 h 7791"/>
              <a:gd name="T92" fmla="*/ 5719 w 7873"/>
              <a:gd name="T93" fmla="*/ 6286 h 7791"/>
              <a:gd name="T94" fmla="*/ 4267 w 7873"/>
              <a:gd name="T95" fmla="*/ 5953 h 7791"/>
              <a:gd name="T96" fmla="*/ 4330 w 7873"/>
              <a:gd name="T97" fmla="*/ 5556 h 7791"/>
              <a:gd name="T98" fmla="*/ 5603 w 7873"/>
              <a:gd name="T99" fmla="*/ 5867 h 7791"/>
              <a:gd name="T100" fmla="*/ 6908 w 7873"/>
              <a:gd name="T101" fmla="*/ 3977 h 7791"/>
              <a:gd name="T102" fmla="*/ 7255 w 7873"/>
              <a:gd name="T103" fmla="*/ 4535 h 7791"/>
              <a:gd name="T104" fmla="*/ 5719 w 7873"/>
              <a:gd name="T105" fmla="*/ 6286 h 7791"/>
              <a:gd name="T106" fmla="*/ 121 w 7873"/>
              <a:gd name="T107" fmla="*/ 4492 h 7791"/>
              <a:gd name="T108" fmla="*/ 152 w 7873"/>
              <a:gd name="T109" fmla="*/ 5008 h 7791"/>
              <a:gd name="T110" fmla="*/ 1310 w 7873"/>
              <a:gd name="T111" fmla="*/ 5738 h 7791"/>
              <a:gd name="T112" fmla="*/ 2930 w 7873"/>
              <a:gd name="T113" fmla="*/ 5566 h 7791"/>
              <a:gd name="T114" fmla="*/ 2962 w 7873"/>
              <a:gd name="T115" fmla="*/ 5169 h 7791"/>
              <a:gd name="T116" fmla="*/ 121 w 7873"/>
              <a:gd name="T117" fmla="*/ 4492 h 779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7873" h="7791">
                <a:moveTo>
                  <a:pt x="2709" y="1592"/>
                </a:moveTo>
                <a:cubicBezTo>
                  <a:pt x="3377" y="2060"/>
                  <a:pt x="4681" y="2036"/>
                  <a:pt x="5329" y="1624"/>
                </a:cubicBezTo>
                <a:cubicBezTo>
                  <a:pt x="5545" y="1487"/>
                  <a:pt x="5785" y="1286"/>
                  <a:pt x="5782" y="969"/>
                </a:cubicBezTo>
                <a:cubicBezTo>
                  <a:pt x="5780" y="712"/>
                  <a:pt x="5610" y="541"/>
                  <a:pt x="5477" y="432"/>
                </a:cubicBezTo>
                <a:cubicBezTo>
                  <a:pt x="5134" y="153"/>
                  <a:pt x="4575" y="0"/>
                  <a:pt x="4004" y="13"/>
                </a:cubicBezTo>
                <a:cubicBezTo>
                  <a:pt x="3452" y="27"/>
                  <a:pt x="3028" y="142"/>
                  <a:pt x="2709" y="368"/>
                </a:cubicBezTo>
                <a:cubicBezTo>
                  <a:pt x="2579" y="460"/>
                  <a:pt x="2397" y="651"/>
                  <a:pt x="2352" y="840"/>
                </a:cubicBezTo>
                <a:cubicBezTo>
                  <a:pt x="2268" y="1188"/>
                  <a:pt x="2508" y="1452"/>
                  <a:pt x="2709" y="1592"/>
                </a:cubicBezTo>
                <a:close/>
                <a:moveTo>
                  <a:pt x="2699" y="2258"/>
                </a:moveTo>
                <a:cubicBezTo>
                  <a:pt x="2797" y="2310"/>
                  <a:pt x="2931" y="2327"/>
                  <a:pt x="3046" y="2376"/>
                </a:cubicBezTo>
                <a:cubicBezTo>
                  <a:pt x="3149" y="2421"/>
                  <a:pt x="3244" y="2499"/>
                  <a:pt x="3351" y="2537"/>
                </a:cubicBezTo>
                <a:cubicBezTo>
                  <a:pt x="3702" y="2664"/>
                  <a:pt x="4247" y="2653"/>
                  <a:pt x="4656" y="2570"/>
                </a:cubicBezTo>
                <a:cubicBezTo>
                  <a:pt x="5060" y="2487"/>
                  <a:pt x="5429" y="2312"/>
                  <a:pt x="5624" y="2076"/>
                </a:cubicBezTo>
                <a:cubicBezTo>
                  <a:pt x="5764" y="1906"/>
                  <a:pt x="5830" y="1635"/>
                  <a:pt x="5782" y="1335"/>
                </a:cubicBezTo>
                <a:cubicBezTo>
                  <a:pt x="5772" y="1424"/>
                  <a:pt x="5742" y="1519"/>
                  <a:pt x="5698" y="1592"/>
                </a:cubicBezTo>
                <a:cubicBezTo>
                  <a:pt x="5156" y="2500"/>
                  <a:pt x="2595" y="2483"/>
                  <a:pt x="2331" y="1335"/>
                </a:cubicBezTo>
                <a:cubicBezTo>
                  <a:pt x="2289" y="1782"/>
                  <a:pt x="2428" y="2114"/>
                  <a:pt x="2699" y="2258"/>
                </a:cubicBezTo>
                <a:close/>
                <a:moveTo>
                  <a:pt x="3730" y="2903"/>
                </a:moveTo>
                <a:cubicBezTo>
                  <a:pt x="3794" y="3024"/>
                  <a:pt x="3869" y="3133"/>
                  <a:pt x="3888" y="3300"/>
                </a:cubicBezTo>
                <a:cubicBezTo>
                  <a:pt x="4160" y="3343"/>
                  <a:pt x="4254" y="3211"/>
                  <a:pt x="4414" y="3128"/>
                </a:cubicBezTo>
                <a:cubicBezTo>
                  <a:pt x="4739" y="2959"/>
                  <a:pt x="5059" y="2880"/>
                  <a:pt x="5519" y="2849"/>
                </a:cubicBezTo>
                <a:cubicBezTo>
                  <a:pt x="5727" y="2700"/>
                  <a:pt x="5840" y="2396"/>
                  <a:pt x="5782" y="2011"/>
                </a:cubicBezTo>
                <a:cubicBezTo>
                  <a:pt x="5775" y="2060"/>
                  <a:pt x="5774" y="2105"/>
                  <a:pt x="5761" y="2140"/>
                </a:cubicBezTo>
                <a:cubicBezTo>
                  <a:pt x="5540" y="2743"/>
                  <a:pt x="4538" y="2972"/>
                  <a:pt x="3730" y="2903"/>
                </a:cubicBezTo>
                <a:close/>
                <a:moveTo>
                  <a:pt x="3330" y="2967"/>
                </a:moveTo>
                <a:cubicBezTo>
                  <a:pt x="2977" y="2629"/>
                  <a:pt x="2385" y="2464"/>
                  <a:pt x="1752" y="2494"/>
                </a:cubicBezTo>
                <a:cubicBezTo>
                  <a:pt x="1329" y="2515"/>
                  <a:pt x="1030" y="2573"/>
                  <a:pt x="742" y="2709"/>
                </a:cubicBezTo>
                <a:cubicBezTo>
                  <a:pt x="435" y="2855"/>
                  <a:pt x="0" y="3158"/>
                  <a:pt x="152" y="3644"/>
                </a:cubicBezTo>
                <a:cubicBezTo>
                  <a:pt x="317" y="4167"/>
                  <a:pt x="1145" y="4424"/>
                  <a:pt x="1815" y="4428"/>
                </a:cubicBezTo>
                <a:cubicBezTo>
                  <a:pt x="2518" y="4432"/>
                  <a:pt x="3327" y="4194"/>
                  <a:pt x="3530" y="3687"/>
                </a:cubicBezTo>
                <a:cubicBezTo>
                  <a:pt x="3654" y="3377"/>
                  <a:pt x="3498" y="3127"/>
                  <a:pt x="3330" y="2967"/>
                </a:cubicBezTo>
                <a:close/>
                <a:moveTo>
                  <a:pt x="3236" y="4267"/>
                </a:moveTo>
                <a:cubicBezTo>
                  <a:pt x="2479" y="4956"/>
                  <a:pt x="393" y="4883"/>
                  <a:pt x="100" y="3837"/>
                </a:cubicBezTo>
                <a:cubicBezTo>
                  <a:pt x="89" y="4158"/>
                  <a:pt x="149" y="4405"/>
                  <a:pt x="289" y="4567"/>
                </a:cubicBezTo>
                <a:cubicBezTo>
                  <a:pt x="809" y="5172"/>
                  <a:pt x="2306" y="5269"/>
                  <a:pt x="3036" y="4825"/>
                </a:cubicBezTo>
                <a:cubicBezTo>
                  <a:pt x="3102" y="4610"/>
                  <a:pt x="3176" y="4403"/>
                  <a:pt x="3288" y="4234"/>
                </a:cubicBezTo>
                <a:cubicBezTo>
                  <a:pt x="3260" y="4206"/>
                  <a:pt x="3247" y="4256"/>
                  <a:pt x="3236" y="4267"/>
                </a:cubicBezTo>
                <a:close/>
                <a:moveTo>
                  <a:pt x="7676" y="4686"/>
                </a:moveTo>
                <a:cubicBezTo>
                  <a:pt x="7360" y="3976"/>
                  <a:pt x="6678" y="3405"/>
                  <a:pt x="5708" y="3407"/>
                </a:cubicBezTo>
                <a:cubicBezTo>
                  <a:pt x="5002" y="3409"/>
                  <a:pt x="4538" y="3710"/>
                  <a:pt x="4193" y="4063"/>
                </a:cubicBezTo>
                <a:cubicBezTo>
                  <a:pt x="3851" y="4412"/>
                  <a:pt x="3559" y="4942"/>
                  <a:pt x="3572" y="5620"/>
                </a:cubicBezTo>
                <a:cubicBezTo>
                  <a:pt x="3585" y="6291"/>
                  <a:pt x="3852" y="6780"/>
                  <a:pt x="4214" y="7145"/>
                </a:cubicBezTo>
                <a:cubicBezTo>
                  <a:pt x="4572" y="7506"/>
                  <a:pt x="5098" y="7791"/>
                  <a:pt x="5740" y="7779"/>
                </a:cubicBezTo>
                <a:cubicBezTo>
                  <a:pt x="6380" y="7767"/>
                  <a:pt x="6891" y="7500"/>
                  <a:pt x="7245" y="7134"/>
                </a:cubicBezTo>
                <a:cubicBezTo>
                  <a:pt x="7592" y="6776"/>
                  <a:pt x="7873" y="6254"/>
                  <a:pt x="7866" y="5577"/>
                </a:cubicBezTo>
                <a:cubicBezTo>
                  <a:pt x="7862" y="5260"/>
                  <a:pt x="7791" y="4942"/>
                  <a:pt x="7676" y="4686"/>
                </a:cubicBezTo>
                <a:close/>
                <a:moveTo>
                  <a:pt x="5719" y="6286"/>
                </a:moveTo>
                <a:cubicBezTo>
                  <a:pt x="5246" y="6164"/>
                  <a:pt x="4746" y="6069"/>
                  <a:pt x="4267" y="5953"/>
                </a:cubicBezTo>
                <a:cubicBezTo>
                  <a:pt x="4280" y="5812"/>
                  <a:pt x="4304" y="5683"/>
                  <a:pt x="4330" y="5556"/>
                </a:cubicBezTo>
                <a:cubicBezTo>
                  <a:pt x="4751" y="5663"/>
                  <a:pt x="5186" y="5756"/>
                  <a:pt x="5603" y="5867"/>
                </a:cubicBezTo>
                <a:cubicBezTo>
                  <a:pt x="6042" y="5241"/>
                  <a:pt x="6475" y="4609"/>
                  <a:pt x="6908" y="3977"/>
                </a:cubicBezTo>
                <a:cubicBezTo>
                  <a:pt x="7035" y="4151"/>
                  <a:pt x="7136" y="4353"/>
                  <a:pt x="7255" y="4535"/>
                </a:cubicBezTo>
                <a:cubicBezTo>
                  <a:pt x="6754" y="5129"/>
                  <a:pt x="6248" y="5720"/>
                  <a:pt x="5719" y="6286"/>
                </a:cubicBezTo>
                <a:close/>
                <a:moveTo>
                  <a:pt x="121" y="4492"/>
                </a:moveTo>
                <a:cubicBezTo>
                  <a:pt x="128" y="4663"/>
                  <a:pt x="104" y="4863"/>
                  <a:pt x="152" y="5008"/>
                </a:cubicBezTo>
                <a:cubicBezTo>
                  <a:pt x="286" y="5405"/>
                  <a:pt x="816" y="5648"/>
                  <a:pt x="1310" y="5738"/>
                </a:cubicBezTo>
                <a:cubicBezTo>
                  <a:pt x="1869" y="5840"/>
                  <a:pt x="2512" y="5761"/>
                  <a:pt x="2930" y="5566"/>
                </a:cubicBezTo>
                <a:cubicBezTo>
                  <a:pt x="2928" y="5421"/>
                  <a:pt x="2946" y="5296"/>
                  <a:pt x="2962" y="5169"/>
                </a:cubicBezTo>
                <a:cubicBezTo>
                  <a:pt x="2038" y="5580"/>
                  <a:pt x="359" y="5455"/>
                  <a:pt x="121" y="4492"/>
                </a:cubicBezTo>
                <a:close/>
              </a:path>
            </a:pathLst>
          </a:custGeom>
          <a:solidFill>
            <a:schemeClr val="bg1"/>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文本框 2"/>
          <p:cNvSpPr txBox="1"/>
          <p:nvPr/>
        </p:nvSpPr>
        <p:spPr>
          <a:xfrm>
            <a:off x="1370330" y="828675"/>
            <a:ext cx="9109075" cy="52197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2800" b="1">
                <a:latin typeface="方正小标宋简体" panose="02000000000000000000" charset="-122"/>
                <a:ea typeface="方正小标宋简体" panose="02000000000000000000" charset="-122"/>
                <a:cs typeface="仿宋_GB2312" charset="-122"/>
                <a:sym typeface="+mn-ea"/>
              </a:rPr>
              <a:t>节流</a:t>
            </a:r>
            <a:r>
              <a:rPr lang="en-US" altLang="zh-CN" sz="2800" b="1">
                <a:latin typeface="方正小标宋简体" panose="02000000000000000000" charset="-122"/>
                <a:ea typeface="方正小标宋简体" panose="02000000000000000000" charset="-122"/>
                <a:cs typeface="仿宋_GB2312" charset="-122"/>
                <a:sym typeface="+mn-ea"/>
              </a:rPr>
              <a:t>——</a:t>
            </a:r>
            <a:r>
              <a:rPr lang="zh-CN" altLang="en-US" sz="2800" b="1">
                <a:solidFill>
                  <a:srgbClr val="C00000"/>
                </a:solidFill>
                <a:latin typeface="方正小标宋简体" panose="02000000000000000000" charset="-122"/>
                <a:ea typeface="方正小标宋简体" panose="02000000000000000000" charset="-122"/>
                <a:cs typeface="仿宋_GB2312" charset="-122"/>
                <a:sym typeface="+mn-ea"/>
              </a:rPr>
              <a:t>部门预算</a:t>
            </a:r>
            <a:r>
              <a:rPr lang="en-US" altLang="zh-CN" sz="2800" b="1">
                <a:solidFill>
                  <a:srgbClr val="C00000"/>
                </a:solidFill>
                <a:latin typeface="方正小标宋简体" panose="02000000000000000000" charset="-122"/>
                <a:ea typeface="方正小标宋简体" panose="02000000000000000000" charset="-122"/>
                <a:cs typeface="仿宋_GB2312" charset="-122"/>
                <a:sym typeface="+mn-ea"/>
              </a:rPr>
              <a:t>“</a:t>
            </a:r>
            <a:r>
              <a:rPr lang="zh-CN" altLang="en-US" sz="2800" b="1">
                <a:solidFill>
                  <a:srgbClr val="C00000"/>
                </a:solidFill>
                <a:latin typeface="方正小标宋简体" panose="02000000000000000000" charset="-122"/>
                <a:ea typeface="方正小标宋简体" panose="02000000000000000000" charset="-122"/>
                <a:cs typeface="仿宋_GB2312" charset="-122"/>
                <a:sym typeface="+mn-ea"/>
              </a:rPr>
              <a:t>挤水分</a:t>
            </a:r>
            <a:r>
              <a:rPr lang="en-US" altLang="zh-CN" sz="2800" b="1">
                <a:solidFill>
                  <a:srgbClr val="C00000"/>
                </a:solidFill>
                <a:latin typeface="方正小标宋简体" panose="02000000000000000000" charset="-122"/>
                <a:ea typeface="方正小标宋简体" panose="02000000000000000000" charset="-122"/>
                <a:cs typeface="仿宋_GB2312" charset="-122"/>
                <a:sym typeface="+mn-ea"/>
              </a:rPr>
              <a:t>”“</a:t>
            </a:r>
            <a:r>
              <a:rPr lang="zh-CN" altLang="en-US" sz="2800" b="1">
                <a:solidFill>
                  <a:srgbClr val="C00000"/>
                </a:solidFill>
                <a:latin typeface="方正小标宋简体" panose="02000000000000000000" charset="-122"/>
                <a:ea typeface="方正小标宋简体" panose="02000000000000000000" charset="-122"/>
                <a:cs typeface="仿宋_GB2312" charset="-122"/>
                <a:sym typeface="+mn-ea"/>
              </a:rPr>
              <a:t>提绩效</a:t>
            </a:r>
            <a:r>
              <a:rPr lang="en-US" altLang="zh-CN" sz="2800" b="1">
                <a:solidFill>
                  <a:srgbClr val="C00000"/>
                </a:solidFill>
                <a:latin typeface="方正小标宋简体" panose="02000000000000000000" charset="-122"/>
                <a:ea typeface="方正小标宋简体" panose="02000000000000000000" charset="-122"/>
                <a:cs typeface="仿宋_GB2312" charset="-122"/>
                <a:sym typeface="+mn-ea"/>
              </a:rPr>
              <a:t>”</a:t>
            </a:r>
            <a:endParaRPr lang="en-US" altLang="zh-CN" sz="2800" b="1">
              <a:solidFill>
                <a:srgbClr val="C00000"/>
              </a:solidFill>
              <a:latin typeface="方正小标宋简体" panose="02000000000000000000" charset="-122"/>
              <a:ea typeface="方正小标宋简体" panose="02000000000000000000" charset="-122"/>
              <a:cs typeface="仿宋_GB2312" charset="-122"/>
            </a:endParaRPr>
          </a:p>
        </p:txBody>
      </p:sp>
      <p:pic>
        <p:nvPicPr>
          <p:cNvPr id="11" name="图片 10" descr="303b32313538303133393bb5c6c5dd"/>
          <p:cNvPicPr>
            <a:picLocks noChangeAspect="1"/>
          </p:cNvPicPr>
          <p:nvPr/>
        </p:nvPicPr>
        <p:blipFill>
          <a:blip r:embed="rId3"/>
          <a:stretch>
            <a:fillRect/>
          </a:stretch>
        </p:blipFill>
        <p:spPr>
          <a:xfrm>
            <a:off x="690880" y="828675"/>
            <a:ext cx="552450" cy="552450"/>
          </a:xfrm>
          <a:prstGeom prst="rect">
            <a:avLst/>
          </a:prstGeom>
        </p:spPr>
      </p:pic>
      <p:sp>
        <p:nvSpPr>
          <p:cNvPr id="2" name="Oval 12"/>
          <p:cNvSpPr/>
          <p:nvPr/>
        </p:nvSpPr>
        <p:spPr>
          <a:xfrm>
            <a:off x="602615" y="725170"/>
            <a:ext cx="728980" cy="728980"/>
          </a:xfrm>
          <a:prstGeom prst="ellipse">
            <a:avLst/>
          </a:prstGeom>
          <a:solidFill>
            <a:srgbClr val="C83120"/>
          </a:solidFill>
          <a:ln w="12700">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gn="ctr">
              <a:buFont typeface="Arial" pitchFamily="34" charset="0"/>
              <a:buNone/>
            </a:pPr>
            <a:endParaRPr lang="en-US" altLang="zh-CN">
              <a:solidFill>
                <a:srgbClr val="F2F2F2"/>
              </a:solidFill>
              <a:latin typeface="微软雅黑" charset="-122"/>
              <a:ea typeface="微软雅黑" charset="-122"/>
              <a:sym typeface="FontAwesome" pitchFamily="2" charset="0"/>
            </a:endParaRPr>
          </a:p>
        </p:txBody>
      </p:sp>
      <p:pic>
        <p:nvPicPr>
          <p:cNvPr id="5" name="图片 4" descr="303b32313538303133393bb5c6c5dd"/>
          <p:cNvPicPr>
            <a:picLocks noChangeAspect="1"/>
          </p:cNvPicPr>
          <p:nvPr/>
        </p:nvPicPr>
        <p:blipFill>
          <a:blip r:embed="rId3"/>
          <a:stretch>
            <a:fillRect/>
          </a:stretch>
        </p:blipFill>
        <p:spPr>
          <a:xfrm>
            <a:off x="690880" y="725170"/>
            <a:ext cx="552450" cy="552450"/>
          </a:xfrm>
          <a:prstGeom prst="rect">
            <a:avLst/>
          </a:prstGeom>
        </p:spPr>
      </p:pic>
      <p:pic>
        <p:nvPicPr>
          <p:cNvPr id="10" name="图片 9" descr="32313538313539393b32313538313538353bbfaab7a2b9a4bedf"/>
          <p:cNvPicPr>
            <a:picLocks noChangeAspect="1"/>
          </p:cNvPicPr>
          <p:nvPr/>
        </p:nvPicPr>
        <p:blipFill>
          <a:blip r:embed="rId4"/>
          <a:stretch>
            <a:fillRect/>
          </a:stretch>
        </p:blipFill>
        <p:spPr>
          <a:xfrm>
            <a:off x="11049000" y="3863340"/>
            <a:ext cx="762000" cy="762000"/>
          </a:xfrm>
          <a:prstGeom prst="rect">
            <a:avLst/>
          </a:prstGeom>
        </p:spPr>
      </p:pic>
      <p:pic>
        <p:nvPicPr>
          <p:cNvPr id="6" name="图片 5"/>
          <p:cNvPicPr>
            <a:picLocks noChangeAspect="1"/>
          </p:cNvPicPr>
          <p:nvPr/>
        </p:nvPicPr>
        <p:blipFill>
          <a:blip r:embed="rId5"/>
          <a:stretch>
            <a:fillRect/>
          </a:stretch>
        </p:blipFill>
        <p:spPr>
          <a:xfrm>
            <a:off x="331470" y="2406015"/>
            <a:ext cx="5195570" cy="3081655"/>
          </a:xfrm>
          <a:prstGeom prst="rect">
            <a:avLst/>
          </a:prstGeom>
        </p:spPr>
      </p:pic>
      <p:sp>
        <p:nvSpPr>
          <p:cNvPr id="7" name="文本框 6"/>
          <p:cNvSpPr txBox="1"/>
          <p:nvPr/>
        </p:nvSpPr>
        <p:spPr>
          <a:xfrm>
            <a:off x="1033780" y="1794510"/>
            <a:ext cx="3483610" cy="460375"/>
          </a:xfrm>
          <a:prstGeom prst="rect">
            <a:avLst/>
          </a:prstGeom>
          <a:noFill/>
        </p:spPr>
        <p:txBody>
          <a:bodyPr wrap="square" rtlCol="0">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solidFill>
                  <a:schemeClr val="accent1"/>
                </a:solidFill>
                <a:effectLst>
                  <a:outerShdw blurRad="38100" dist="25400" dir="5400000" algn="ctr" rotWithShape="0">
                    <a:srgbClr val="6E747A">
                      <a:alpha val="43000"/>
                    </a:srgbClr>
                  </a:outerShdw>
                </a:effectLst>
                <a:latin typeface="方正公文小标宋" panose="02000500000000000000" charset="-122"/>
                <a:ea typeface="方正公文小标宋" panose="02000500000000000000" charset="-122"/>
              </a:rPr>
              <a:t>“</a:t>
            </a:r>
            <a:r>
              <a:rPr lang="zh-CN" altLang="en-US" sz="2400">
                <a:solidFill>
                  <a:schemeClr val="accent1"/>
                </a:solidFill>
                <a:effectLst>
                  <a:outerShdw blurRad="38100" dist="25400" dir="5400000" algn="ctr" rotWithShape="0">
                    <a:srgbClr val="6E747A">
                      <a:alpha val="43000"/>
                    </a:srgbClr>
                  </a:outerShdw>
                </a:effectLst>
                <a:latin typeface="方正公文小标宋" panose="02000500000000000000" charset="-122"/>
                <a:ea typeface="方正公文小标宋" panose="02000500000000000000" charset="-122"/>
              </a:rPr>
              <a:t>六重滤网</a:t>
            </a:r>
            <a:r>
              <a:rPr lang="en-US" altLang="zh-CN" sz="2400">
                <a:solidFill>
                  <a:schemeClr val="accent1"/>
                </a:solidFill>
                <a:effectLst>
                  <a:outerShdw blurRad="38100" dist="25400" dir="5400000" algn="ctr" rotWithShape="0">
                    <a:srgbClr val="6E747A">
                      <a:alpha val="43000"/>
                    </a:srgbClr>
                  </a:outerShdw>
                </a:effectLst>
                <a:latin typeface="方正公文小标宋" panose="02000500000000000000" charset="-122"/>
                <a:ea typeface="方正公文小标宋" panose="02000500000000000000" charset="-122"/>
              </a:rPr>
              <a:t>”</a:t>
            </a:r>
            <a:r>
              <a:rPr lang="zh-CN" altLang="en-US" sz="2400">
                <a:solidFill>
                  <a:schemeClr val="accent1"/>
                </a:solidFill>
                <a:effectLst>
                  <a:outerShdw blurRad="38100" dist="25400" dir="5400000" algn="ctr" rotWithShape="0">
                    <a:srgbClr val="6E747A">
                      <a:alpha val="43000"/>
                    </a:srgbClr>
                  </a:outerShdw>
                </a:effectLst>
                <a:latin typeface="方正公文小标宋" panose="02000500000000000000" charset="-122"/>
                <a:ea typeface="方正公文小标宋" panose="02000500000000000000" charset="-122"/>
              </a:rPr>
              <a:t>严格审核</a:t>
            </a:r>
            <a:endParaRPr lang="zh-CN" altLang="en-US" sz="2400">
              <a:solidFill>
                <a:schemeClr val="accent1"/>
              </a:solidFill>
              <a:effectLst>
                <a:outerShdw blurRad="38100" dist="25400" dir="5400000" algn="ctr" rotWithShape="0">
                  <a:srgbClr val="6E747A">
                    <a:alpha val="43000"/>
                  </a:srgbClr>
                </a:outerShdw>
              </a:effectLst>
              <a:latin typeface="方正公文小标宋" panose="02000500000000000000" charset="-122"/>
              <a:ea typeface="方正公文小标宋" panose="02000500000000000000" charset="-122"/>
            </a:endParaRPr>
          </a:p>
        </p:txBody>
      </p:sp>
      <p:graphicFrame>
        <p:nvGraphicFramePr>
          <p:cNvPr id="41" name="图表 40" descr="7b0a202020202263686172745265734964223a20223230343734393832220a7d0a"/>
          <p:cNvGraphicFramePr/>
          <p:nvPr/>
        </p:nvGraphicFramePr>
        <p:xfrm>
          <a:off x="7386320" y="1454150"/>
          <a:ext cx="2911475" cy="2931795"/>
        </p:xfrm>
        <a:graphic>
          <a:graphicData uri="http://schemas.openxmlformats.org/drawingml/2006/chart">
            <c:chart xmlns:c="http://schemas.openxmlformats.org/drawingml/2006/chart" r:id="rId6"/>
          </a:graphicData>
        </a:graphic>
      </p:graphicFrame>
      <p:sp>
        <p:nvSpPr>
          <p:cNvPr id="13" name="矩形: 圆角 67"/>
          <p:cNvSpPr/>
          <p:nvPr/>
        </p:nvSpPr>
        <p:spPr>
          <a:xfrm>
            <a:off x="7325995" y="4566920"/>
            <a:ext cx="1339215" cy="1242695"/>
          </a:xfrm>
          <a:prstGeom prst="roundRect">
            <a:avLst>
              <a:gd name="adj" fmla="val 8439"/>
            </a:avLst>
          </a:prstGeom>
          <a:solidFill>
            <a:srgbClr val="D61B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3200" b="1">
                <a:solidFill>
                  <a:schemeClr val="bg1"/>
                </a:solidFill>
                <a:effectLst>
                  <a:outerShdw blurRad="38100" dist="19050" dir="2700000" algn="tl" rotWithShape="0">
                    <a:schemeClr val="dk1">
                      <a:alpha val="40000"/>
                    </a:schemeClr>
                  </a:outerShdw>
                </a:effectLst>
                <a:latin typeface="方正公文小标宋" panose="02000500000000000000" charset="-122"/>
                <a:ea typeface="方正公文小标宋" panose="02000500000000000000" charset="-122"/>
                <a:cs typeface="方正公文小标宋" panose="02000500000000000000" charset="-122"/>
              </a:rPr>
              <a:t>103</a:t>
            </a:r>
            <a:r>
              <a:rPr lang="zh-CN" altLang="en-US" sz="3200" b="1">
                <a:solidFill>
                  <a:schemeClr val="bg1"/>
                </a:solidFill>
                <a:effectLst>
                  <a:outerShdw blurRad="38100" dist="19050" dir="2700000" algn="tl" rotWithShape="0">
                    <a:schemeClr val="dk1">
                      <a:alpha val="40000"/>
                    </a:schemeClr>
                  </a:outerShdw>
                </a:effectLst>
                <a:latin typeface="方正公文小标宋" panose="02000500000000000000" charset="-122"/>
                <a:ea typeface="方正公文小标宋" panose="02000500000000000000" charset="-122"/>
                <a:cs typeface="方正公文小标宋" panose="02000500000000000000" charset="-122"/>
              </a:rPr>
              <a:t>家</a:t>
            </a:r>
            <a:endParaRPr lang="zh-CN" altLang="en-US" sz="3200" b="1">
              <a:solidFill>
                <a:schemeClr val="bg1"/>
              </a:solidFill>
              <a:effectLst>
                <a:outerShdw blurRad="38100" dist="19050" dir="2700000" algn="tl" rotWithShape="0">
                  <a:schemeClr val="dk1">
                    <a:alpha val="40000"/>
                  </a:schemeClr>
                </a:outerShdw>
              </a:effectLst>
              <a:latin typeface="方正公文小标宋" panose="02000500000000000000" charset="-122"/>
              <a:ea typeface="方正公文小标宋" panose="02000500000000000000" charset="-122"/>
              <a:cs typeface="方正公文小标宋" panose="02000500000000000000" charset="-122"/>
            </a:endParaRPr>
          </a:p>
        </p:txBody>
      </p:sp>
      <p:sp>
        <p:nvSpPr>
          <p:cNvPr id="33" name="矩形: 圆角 68"/>
          <p:cNvSpPr/>
          <p:nvPr/>
        </p:nvSpPr>
        <p:spPr>
          <a:xfrm>
            <a:off x="8958580" y="4566920"/>
            <a:ext cx="1339215" cy="1203325"/>
          </a:xfrm>
          <a:prstGeom prst="roundRect">
            <a:avLst>
              <a:gd name="adj" fmla="val 8439"/>
            </a:avLst>
          </a:prstGeom>
          <a:solidFill>
            <a:srgbClr val="D61B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3200" b="1">
                <a:latin typeface="方正公文小标宋" panose="02000500000000000000" charset="-122"/>
                <a:ea typeface="方正公文小标宋" panose="02000500000000000000" charset="-122"/>
                <a:cs typeface="方正公文小标宋" panose="02000500000000000000" charset="-122"/>
              </a:rPr>
              <a:t>64</a:t>
            </a:r>
            <a:r>
              <a:rPr lang="zh-CN" altLang="en-US" sz="3200" b="1">
                <a:latin typeface="方正公文小标宋" panose="02000500000000000000" charset="-122"/>
                <a:ea typeface="方正公文小标宋" panose="02000500000000000000" charset="-122"/>
                <a:cs typeface="方正公文小标宋" panose="02000500000000000000" charset="-122"/>
              </a:rPr>
              <a:t>家</a:t>
            </a:r>
            <a:endParaRPr lang="zh-CN" altLang="en-US" sz="3200" b="1">
              <a:latin typeface="方正公文小标宋" panose="02000500000000000000" charset="-122"/>
              <a:ea typeface="方正公文小标宋" panose="02000500000000000000" charset="-122"/>
              <a:cs typeface="方正公文小标宋" panose="02000500000000000000" charset="-122"/>
            </a:endParaRPr>
          </a:p>
        </p:txBody>
      </p:sp>
      <p:sp>
        <p:nvSpPr>
          <p:cNvPr id="35" name="矩形: 圆角 68"/>
          <p:cNvSpPr/>
          <p:nvPr/>
        </p:nvSpPr>
        <p:spPr>
          <a:xfrm>
            <a:off x="10591165" y="4566920"/>
            <a:ext cx="1339215" cy="1203325"/>
          </a:xfrm>
          <a:prstGeom prst="roundRect">
            <a:avLst>
              <a:gd name="adj" fmla="val 8439"/>
            </a:avLst>
          </a:prstGeom>
          <a:solidFill>
            <a:srgbClr val="D61B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3200" b="1">
                <a:latin typeface="方正公文小标宋" panose="02000500000000000000" charset="-122"/>
                <a:ea typeface="方正公文小标宋" panose="02000500000000000000" charset="-122"/>
                <a:cs typeface="方正公文小标宋" panose="02000500000000000000" charset="-122"/>
              </a:rPr>
              <a:t>49</a:t>
            </a:r>
            <a:r>
              <a:rPr lang="zh-CN" altLang="en-US" sz="3200" b="1">
                <a:latin typeface="方正公文小标宋" panose="02000500000000000000" charset="-122"/>
                <a:ea typeface="方正公文小标宋" panose="02000500000000000000" charset="-122"/>
                <a:cs typeface="方正公文小标宋" panose="02000500000000000000" charset="-122"/>
              </a:rPr>
              <a:t>家</a:t>
            </a:r>
            <a:endParaRPr lang="zh-CN" altLang="en-US" sz="3200" b="1">
              <a:latin typeface="方正公文小标宋" panose="02000500000000000000" charset="-122"/>
              <a:ea typeface="方正公文小标宋" panose="02000500000000000000" charset="-122"/>
              <a:cs typeface="方正公文小标宋" panose="02000500000000000000" charset="-122"/>
            </a:endParaRPr>
          </a:p>
        </p:txBody>
      </p:sp>
      <p:sp>
        <p:nvSpPr>
          <p:cNvPr id="37" name="文本框 36"/>
          <p:cNvSpPr txBox="1"/>
          <p:nvPr/>
        </p:nvSpPr>
        <p:spPr>
          <a:xfrm>
            <a:off x="5720715" y="5880735"/>
            <a:ext cx="1245870" cy="706755"/>
          </a:xfrm>
          <a:prstGeom prst="rect">
            <a:avLst/>
          </a:prstGeom>
          <a:noFill/>
        </p:spPr>
        <p:txBody>
          <a:bodyPr wrap="square"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chemeClr val="tx1"/>
                </a:solidFill>
                <a:effectLst>
                  <a:outerShdw blurRad="38100" dist="19050" dir="2700000" algn="tl" rotWithShape="0">
                    <a:schemeClr val="dk1">
                      <a:alpha val="40000"/>
                    </a:schemeClr>
                  </a:outerShdw>
                </a:effectLst>
              </a:rPr>
              <a:t>核减率</a:t>
            </a:r>
            <a:endParaRPr lang="zh-CN" altLang="en-US" sz="2000">
              <a:solidFill>
                <a:schemeClr val="tx1"/>
              </a:solidFill>
              <a:effectLst>
                <a:outerShdw blurRad="38100" dist="19050" dir="2700000" algn="tl" rotWithShape="0">
                  <a:schemeClr val="dk1">
                    <a:alpha val="40000"/>
                  </a:schemeClr>
                </a:outerShdw>
              </a:effectLst>
            </a:endParaRPr>
          </a:p>
          <a:p>
            <a:pPr algn="ctr"/>
            <a:r>
              <a:rPr lang="en-US" altLang="zh-CN" sz="2000" b="1">
                <a:solidFill>
                  <a:srgbClr val="C00000"/>
                </a:solidFill>
                <a:effectLst>
                  <a:outerShdw blurRad="38100" dist="19050" dir="2700000" algn="tl" rotWithShape="0">
                    <a:schemeClr val="dk1">
                      <a:alpha val="40000"/>
                    </a:schemeClr>
                  </a:outerShdw>
                </a:effectLst>
              </a:rPr>
              <a:t>50%</a:t>
            </a:r>
            <a:r>
              <a:rPr lang="zh-CN" altLang="en-US" sz="2000" b="1">
                <a:solidFill>
                  <a:srgbClr val="C00000"/>
                </a:solidFill>
                <a:effectLst>
                  <a:outerShdw blurRad="38100" dist="19050" dir="2700000" algn="tl" rotWithShape="0">
                    <a:schemeClr val="dk1">
                      <a:alpha val="40000"/>
                    </a:schemeClr>
                  </a:outerShdw>
                </a:effectLst>
              </a:rPr>
              <a:t>以上</a:t>
            </a:r>
            <a:endParaRPr lang="zh-CN" altLang="en-US" sz="2000" b="1">
              <a:solidFill>
                <a:srgbClr val="C00000"/>
              </a:solidFill>
              <a:effectLst>
                <a:outerShdw blurRad="38100" dist="19050" dir="2700000" algn="tl" rotWithShape="0">
                  <a:schemeClr val="dk1">
                    <a:alpha val="40000"/>
                  </a:schemeClr>
                </a:outerShdw>
              </a:effectLst>
            </a:endParaRPr>
          </a:p>
        </p:txBody>
      </p:sp>
      <p:sp>
        <p:nvSpPr>
          <p:cNvPr id="39" name="文本框 38"/>
          <p:cNvSpPr txBox="1"/>
          <p:nvPr/>
        </p:nvSpPr>
        <p:spPr>
          <a:xfrm>
            <a:off x="8876030" y="5871210"/>
            <a:ext cx="1421765" cy="706755"/>
          </a:xfrm>
          <a:prstGeom prst="rect">
            <a:avLst/>
          </a:prstGeom>
          <a:noFill/>
        </p:spPr>
        <p:txBody>
          <a:bodyPr wrap="square"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chemeClr val="tx1"/>
                </a:solidFill>
                <a:effectLst>
                  <a:outerShdw blurRad="38100" dist="19050" dir="2700000" algn="tl" rotWithShape="0">
                    <a:schemeClr val="dk1">
                      <a:alpha val="40000"/>
                    </a:schemeClr>
                  </a:outerShdw>
                </a:effectLst>
              </a:rPr>
              <a:t>核减率</a:t>
            </a:r>
            <a:endParaRPr lang="zh-CN" altLang="en-US" sz="2000">
              <a:solidFill>
                <a:schemeClr val="tx1"/>
              </a:solidFill>
              <a:effectLst>
                <a:outerShdw blurRad="38100" dist="19050" dir="2700000" algn="tl" rotWithShape="0">
                  <a:schemeClr val="dk1">
                    <a:alpha val="40000"/>
                  </a:schemeClr>
                </a:outerShdw>
              </a:effectLst>
            </a:endParaRPr>
          </a:p>
          <a:p>
            <a:pPr algn="ctr"/>
            <a:r>
              <a:rPr lang="en-US" sz="2000" b="1">
                <a:solidFill>
                  <a:srgbClr val="C00000"/>
                </a:solidFill>
                <a:effectLst>
                  <a:outerShdw blurRad="38100" dist="19050" dir="2700000" algn="tl" rotWithShape="0">
                    <a:schemeClr val="dk1">
                      <a:alpha val="40000"/>
                    </a:schemeClr>
                  </a:outerShdw>
                </a:effectLst>
              </a:rPr>
              <a:t>30%-10%</a:t>
            </a:r>
            <a:endParaRPr lang="en-US" sz="2000" b="1">
              <a:solidFill>
                <a:srgbClr val="C00000"/>
              </a:solidFill>
              <a:effectLst>
                <a:outerShdw blurRad="38100" dist="19050" dir="2700000" algn="tl" rotWithShape="0">
                  <a:schemeClr val="dk1">
                    <a:alpha val="40000"/>
                  </a:schemeClr>
                </a:outerShdw>
              </a:effectLst>
            </a:endParaRPr>
          </a:p>
        </p:txBody>
      </p:sp>
      <p:sp>
        <p:nvSpPr>
          <p:cNvPr id="40" name="文本框 39"/>
          <p:cNvSpPr txBox="1"/>
          <p:nvPr/>
        </p:nvSpPr>
        <p:spPr>
          <a:xfrm>
            <a:off x="10591165" y="5835650"/>
            <a:ext cx="1245870" cy="706755"/>
          </a:xfrm>
          <a:prstGeom prst="rect">
            <a:avLst/>
          </a:prstGeom>
          <a:noFill/>
        </p:spPr>
        <p:txBody>
          <a:bodyPr wrap="square"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chemeClr val="tx1"/>
                </a:solidFill>
                <a:effectLst>
                  <a:outerShdw blurRad="38100" dist="19050" dir="2700000" algn="tl" rotWithShape="0">
                    <a:schemeClr val="dk1">
                      <a:alpha val="40000"/>
                    </a:schemeClr>
                  </a:outerShdw>
                </a:effectLst>
              </a:rPr>
              <a:t>核减率</a:t>
            </a:r>
            <a:endParaRPr lang="zh-CN" altLang="en-US" sz="2000">
              <a:solidFill>
                <a:schemeClr val="tx1"/>
              </a:solidFill>
              <a:effectLst>
                <a:outerShdw blurRad="38100" dist="19050" dir="2700000" algn="tl" rotWithShape="0">
                  <a:schemeClr val="dk1">
                    <a:alpha val="40000"/>
                  </a:schemeClr>
                </a:outerShdw>
              </a:effectLst>
            </a:endParaRPr>
          </a:p>
          <a:p>
            <a:pPr algn="ctr"/>
            <a:r>
              <a:rPr lang="en-US" sz="2000" b="1">
                <a:solidFill>
                  <a:srgbClr val="C00000"/>
                </a:solidFill>
                <a:effectLst>
                  <a:outerShdw blurRad="38100" dist="19050" dir="2700000" algn="tl" rotWithShape="0">
                    <a:schemeClr val="dk1">
                      <a:alpha val="40000"/>
                    </a:schemeClr>
                  </a:outerShdw>
                </a:effectLst>
              </a:rPr>
              <a:t>10%</a:t>
            </a:r>
            <a:r>
              <a:rPr lang="zh-CN" altLang="en-US" sz="2000" b="1">
                <a:solidFill>
                  <a:srgbClr val="C00000"/>
                </a:solidFill>
                <a:effectLst>
                  <a:outerShdw blurRad="38100" dist="19050" dir="2700000" algn="tl" rotWithShape="0">
                    <a:schemeClr val="dk1">
                      <a:alpha val="40000"/>
                    </a:schemeClr>
                  </a:outerShdw>
                </a:effectLst>
              </a:rPr>
              <a:t>以下</a:t>
            </a:r>
            <a:endParaRPr lang="zh-CN" altLang="en-US" sz="2000" b="1">
              <a:solidFill>
                <a:srgbClr val="C00000"/>
              </a:solidFill>
              <a:effectLst>
                <a:outerShdw blurRad="38100" dist="19050" dir="2700000" algn="tl" rotWithShape="0">
                  <a:schemeClr val="dk1">
                    <a:alpha val="40000"/>
                  </a:schemeClr>
                </a:outerShdw>
              </a:effectLst>
            </a:endParaRPr>
          </a:p>
        </p:txBody>
      </p:sp>
      <p:sp>
        <p:nvSpPr>
          <p:cNvPr id="14" name="矩形: 圆角 65"/>
          <p:cNvSpPr/>
          <p:nvPr/>
        </p:nvSpPr>
        <p:spPr>
          <a:xfrm>
            <a:off x="5664200" y="4547870"/>
            <a:ext cx="1368425" cy="1242060"/>
          </a:xfrm>
          <a:prstGeom prst="roundRect">
            <a:avLst>
              <a:gd name="adj" fmla="val 8439"/>
            </a:avLst>
          </a:prstGeom>
          <a:solidFill>
            <a:srgbClr val="D61B1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orthographicFront"/>
              <a:lightRig rig="threePt" dir="t"/>
            </a:scene3d>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3200" b="1">
                <a:solidFill>
                  <a:schemeClr val="bg1"/>
                </a:solidFill>
                <a:effectLst>
                  <a:outerShdw blurRad="38100" dist="19050" dir="2700000" algn="tl" rotWithShape="0">
                    <a:schemeClr val="dk1">
                      <a:alpha val="40000"/>
                    </a:schemeClr>
                  </a:outerShdw>
                </a:effectLst>
                <a:latin typeface="方正公文小标宋" panose="02000500000000000000" charset="-122"/>
                <a:ea typeface="方正公文小标宋" panose="02000500000000000000" charset="-122"/>
                <a:cs typeface="方正公文小标宋" panose="02000500000000000000" charset="-122"/>
              </a:rPr>
              <a:t>20</a:t>
            </a:r>
            <a:r>
              <a:rPr lang="zh-CN" altLang="en-US" sz="3200" b="1">
                <a:solidFill>
                  <a:schemeClr val="bg1"/>
                </a:solidFill>
                <a:effectLst>
                  <a:outerShdw blurRad="38100" dist="19050" dir="2700000" algn="tl" rotWithShape="0">
                    <a:schemeClr val="dk1">
                      <a:alpha val="40000"/>
                    </a:schemeClr>
                  </a:outerShdw>
                </a:effectLst>
                <a:latin typeface="方正公文小标宋" panose="02000500000000000000" charset="-122"/>
                <a:ea typeface="方正公文小标宋" panose="02000500000000000000" charset="-122"/>
                <a:cs typeface="方正公文小标宋" panose="02000500000000000000" charset="-122"/>
              </a:rPr>
              <a:t>家</a:t>
            </a:r>
            <a:endParaRPr lang="zh-CN" altLang="en-US" sz="3200" b="1">
              <a:solidFill>
                <a:schemeClr val="bg1"/>
              </a:solidFill>
              <a:effectLst>
                <a:outerShdw blurRad="38100" dist="19050" dir="2700000" algn="tl" rotWithShape="0">
                  <a:schemeClr val="dk1">
                    <a:alpha val="40000"/>
                  </a:schemeClr>
                </a:outerShdw>
              </a:effectLst>
              <a:latin typeface="方正公文小标宋" panose="02000500000000000000" charset="-122"/>
              <a:ea typeface="方正公文小标宋" panose="02000500000000000000" charset="-122"/>
              <a:cs typeface="方正公文小标宋" panose="02000500000000000000" charset="-122"/>
            </a:endParaRPr>
          </a:p>
        </p:txBody>
      </p:sp>
      <p:sp>
        <p:nvSpPr>
          <p:cNvPr id="21" name="文本框 20"/>
          <p:cNvSpPr txBox="1"/>
          <p:nvPr/>
        </p:nvSpPr>
        <p:spPr>
          <a:xfrm>
            <a:off x="7214235" y="5880735"/>
            <a:ext cx="1357630" cy="706755"/>
          </a:xfrm>
          <a:prstGeom prst="rect">
            <a:avLst/>
          </a:prstGeom>
          <a:noFill/>
        </p:spPr>
        <p:txBody>
          <a:bodyPr wrap="square"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solidFill>
                  <a:schemeClr val="tx1"/>
                </a:solidFill>
                <a:effectLst>
                  <a:outerShdw blurRad="38100" dist="19050" dir="2700000" algn="tl" rotWithShape="0">
                    <a:schemeClr val="dk1">
                      <a:alpha val="40000"/>
                    </a:schemeClr>
                  </a:outerShdw>
                </a:effectLst>
              </a:rPr>
              <a:t>核减率</a:t>
            </a:r>
            <a:endParaRPr lang="zh-CN" altLang="en-US" sz="2000">
              <a:solidFill>
                <a:schemeClr val="tx1"/>
              </a:solidFill>
              <a:effectLst>
                <a:outerShdw blurRad="38100" dist="19050" dir="2700000" algn="tl" rotWithShape="0">
                  <a:schemeClr val="dk1">
                    <a:alpha val="40000"/>
                  </a:schemeClr>
                </a:outerShdw>
              </a:effectLst>
            </a:endParaRPr>
          </a:p>
          <a:p>
            <a:pPr algn="ctr"/>
            <a:r>
              <a:rPr lang="en-US" sz="2000" b="1">
                <a:solidFill>
                  <a:srgbClr val="C00000"/>
                </a:solidFill>
                <a:effectLst>
                  <a:outerShdw blurRad="38100" dist="19050" dir="2700000" algn="tl" rotWithShape="0">
                    <a:schemeClr val="dk1">
                      <a:alpha val="40000"/>
                    </a:schemeClr>
                  </a:outerShdw>
                </a:effectLst>
              </a:rPr>
              <a:t>50%-30%</a:t>
            </a:r>
            <a:endParaRPr lang="en-US" sz="2000" b="1">
              <a:solidFill>
                <a:srgbClr val="C00000"/>
              </a:solidFill>
              <a:effectLst>
                <a:outerShdw blurRad="38100" dist="19050" dir="2700000" algn="tl" rotWithShape="0">
                  <a:schemeClr val="dk1">
                    <a:alpha val="40000"/>
                  </a:schemeClr>
                </a:outerShdw>
              </a:effectLst>
            </a:endParaRPr>
          </a:p>
        </p:txBody>
      </p:sp>
      <p:sp>
        <p:nvSpPr>
          <p:cNvPr id="22" name="灯片编号占位符 21"/>
          <p:cNvSpPr>
            <a:spLocks noGrp="1"/>
          </p:cNvSpPr>
          <p:nvPr>
            <p:ph type="sldNum" sz="quarter" idx="12"/>
          </p:nvPr>
        </p:nvSpPr>
        <p:spPr/>
        <p:txBody>
          <a:bodyPr/>
          <a:lstStyle/>
          <a:p>
            <a:fld id="{783D448F-181E-4E66-B469-D196B9D8B0C6}" type="slidenum">
              <a:rPr lang="zh-CN" altLang="en-US" smtClean="0"/>
              <a:t>14</a:t>
            </a:fld>
            <a:endParaRPr lang="zh-CN" altLang="en-US"/>
          </a:p>
        </p:txBody>
      </p:sp>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0" y="1485900"/>
            <a:ext cx="12192000" cy="3886200"/>
          </a:xfrm>
          <a:prstGeom prst="rect">
            <a:avLst/>
          </a:prstGeom>
          <a:solidFill>
            <a:srgbClr val="C00000">
              <a:alpha val="3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prstClr val="white"/>
              </a:solidFill>
              <a:latin typeface="微软雅黑" charset="-122"/>
              <a:ea typeface="微软雅黑" charset="-122"/>
            </a:endParaRPr>
          </a:p>
        </p:txBody>
      </p:sp>
      <p:sp>
        <p:nvSpPr>
          <p:cNvPr id="4" name="Text Placeholder 3"/>
          <p:cNvSpPr txBox="1"/>
          <p:nvPr/>
        </p:nvSpPr>
        <p:spPr>
          <a:xfrm>
            <a:off x="2062511" y="2800978"/>
            <a:ext cx="1641475" cy="1570037"/>
          </a:xfrm>
          <a:prstGeom prst="rect">
            <a:avLst/>
          </a:prstGeom>
        </p:spPr>
        <p:txBody>
          <a:bodyPr wrap="none" lIns="0" tIns="0" rIns="0" bIns="0" anchor="ctr"/>
          <a:lstStyle>
            <a:defPPr>
              <a:defRPr lang="zh-CN"/>
            </a:defPPr>
            <a:lvl1pPr marL="0" indent="0" algn="ctr" defTabSz="914400" rtl="0" eaLnBrk="1" latinLnBrk="0" hangingPunct="1">
              <a:buNone/>
              <a:defRPr sz="2800" b="1" kern="1200" baseline="0">
                <a:solidFill>
                  <a:schemeClr val="tx2">
                    <a:lumMod val="60000"/>
                    <a:lumOff val="40000"/>
                  </a:schemeClr>
                </a:solidFill>
                <a:latin typeface="+mn-lt"/>
                <a:ea typeface="+mn-ea"/>
                <a:cs typeface="+mn-cs"/>
              </a:defRPr>
            </a:lvl1pPr>
            <a:lvl2pPr marL="457200" indent="0" algn="l" defTabSz="914400" rtl="0" eaLnBrk="1" latinLnBrk="0" hangingPunct="1">
              <a:buNone/>
              <a:defRPr sz="1200" kern="1200">
                <a:solidFill>
                  <a:schemeClr val="tx1"/>
                </a:solidFill>
                <a:latin typeface="+mn-lt"/>
                <a:ea typeface="+mn-ea"/>
                <a:cs typeface="+mn-cs"/>
              </a:defRPr>
            </a:lvl2pPr>
            <a:lvl3pPr marL="914400" indent="0" algn="l" defTabSz="914400" rtl="0" eaLnBrk="1" latinLnBrk="0" hangingPunct="1">
              <a:buNone/>
              <a:defRPr sz="1000" kern="1200">
                <a:solidFill>
                  <a:schemeClr val="tx1"/>
                </a:solidFill>
                <a:latin typeface="+mn-lt"/>
                <a:ea typeface="+mn-ea"/>
                <a:cs typeface="+mn-cs"/>
              </a:defRPr>
            </a:lvl3pPr>
            <a:lvl4pPr marL="1371600" indent="0" algn="l" defTabSz="914400" rtl="0" eaLnBrk="1" latinLnBrk="0" hangingPunct="1">
              <a:buNone/>
              <a:defRPr sz="900" kern="1200">
                <a:solidFill>
                  <a:schemeClr val="tx1"/>
                </a:solidFill>
                <a:latin typeface="+mn-lt"/>
                <a:ea typeface="+mn-ea"/>
                <a:cs typeface="+mn-cs"/>
              </a:defRPr>
            </a:lvl4pPr>
            <a:lvl5pPr marL="1828800" indent="0" algn="l" defTabSz="914400" rtl="0" eaLnBrk="1" latinLnBrk="0" hangingPunct="1">
              <a:buNone/>
              <a:defRPr sz="900" kern="1200">
                <a:solidFill>
                  <a:schemeClr val="tx1"/>
                </a:solidFill>
                <a:latin typeface="+mn-lt"/>
                <a:ea typeface="+mn-ea"/>
                <a:cs typeface="+mn-cs"/>
              </a:defRPr>
            </a:lvl5pPr>
            <a:lvl6pPr marL="2286000" indent="0" algn="l" defTabSz="914400" rtl="0" eaLnBrk="1" latinLnBrk="0" hangingPunct="1">
              <a:buNone/>
              <a:defRPr sz="900" kern="1200">
                <a:solidFill>
                  <a:schemeClr val="tx1"/>
                </a:solidFill>
                <a:latin typeface="+mn-lt"/>
                <a:ea typeface="+mn-ea"/>
                <a:cs typeface="+mn-cs"/>
              </a:defRPr>
            </a:lvl6pPr>
            <a:lvl7pPr marL="2743200" indent="0" algn="l" defTabSz="914400" rtl="0" eaLnBrk="1" latinLnBrk="0" hangingPunct="1">
              <a:buNone/>
              <a:defRPr sz="900" kern="1200">
                <a:solidFill>
                  <a:schemeClr val="tx1"/>
                </a:solidFill>
                <a:latin typeface="+mn-lt"/>
                <a:ea typeface="+mn-ea"/>
                <a:cs typeface="+mn-cs"/>
              </a:defRPr>
            </a:lvl7pPr>
            <a:lvl8pPr marL="3200400" indent="0" algn="l" defTabSz="914400" rtl="0" eaLnBrk="1" latinLnBrk="0" hangingPunct="1">
              <a:buNone/>
              <a:defRPr sz="900" kern="1200">
                <a:solidFill>
                  <a:schemeClr val="tx1"/>
                </a:solidFill>
                <a:latin typeface="+mn-lt"/>
                <a:ea typeface="+mn-ea"/>
                <a:cs typeface="+mn-cs"/>
              </a:defRPr>
            </a:lvl8pPr>
            <a:lvl9pPr marL="3657600" indent="0" algn="l" defTabSz="914400" rtl="0" eaLnBrk="1" latinLnBrk="0" hangingPunct="1">
              <a:buNone/>
              <a:defRPr sz="900" kern="1200">
                <a:solidFill>
                  <a:schemeClr val="tx1"/>
                </a:solidFill>
                <a:latin typeface="+mn-lt"/>
                <a:ea typeface="+mn-ea"/>
                <a:cs typeface="+mn-cs"/>
              </a:defRPr>
            </a:lvl9pPr>
          </a:lstStyle>
          <a:p>
            <a:pPr>
              <a:spcBef>
                <a:spcPct val="20000"/>
              </a:spcBef>
              <a:defRPr/>
            </a:pPr>
            <a:r>
              <a:rPr lang="en-US" sz="11500">
                <a:solidFill>
                  <a:srgbClr val="C00000"/>
                </a:solidFill>
                <a:latin typeface="微软雅黑" charset="-122"/>
                <a:ea typeface="微软雅黑" charset="-122"/>
                <a:cs typeface="Arial" pitchFamily="34" charset="0"/>
              </a:rPr>
              <a:t>03</a:t>
            </a:r>
            <a:endParaRPr lang="en-US" sz="11500">
              <a:solidFill>
                <a:srgbClr val="C00000"/>
              </a:solidFill>
              <a:latin typeface="微软雅黑" charset="-122"/>
              <a:ea typeface="微软雅黑" charset="-122"/>
              <a:cs typeface="Arial" pitchFamily="34" charset="0"/>
            </a:endParaRPr>
          </a:p>
        </p:txBody>
      </p:sp>
      <p:sp>
        <p:nvSpPr>
          <p:cNvPr id="5" name="文本框 58"/>
          <p:cNvSpPr txBox="1"/>
          <p:nvPr/>
        </p:nvSpPr>
        <p:spPr>
          <a:xfrm>
            <a:off x="3950960" y="3591958"/>
            <a:ext cx="3173890" cy="5835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3200" b="1">
                <a:solidFill>
                  <a:schemeClr val="bg1"/>
                </a:solidFill>
                <a:latin typeface="微软雅黑" charset="-122"/>
                <a:ea typeface="微软雅黑" charset="-122"/>
              </a:rPr>
              <a:t>资金管理</a:t>
            </a:r>
            <a:endParaRPr lang="zh-CN" altLang="en-US" sz="3200" b="1">
              <a:solidFill>
                <a:schemeClr val="bg1"/>
              </a:solidFill>
              <a:latin typeface="微软雅黑" charset="-122"/>
              <a:ea typeface="微软雅黑" charset="-122"/>
            </a:endParaRPr>
          </a:p>
        </p:txBody>
      </p:sp>
      <p:sp>
        <p:nvSpPr>
          <p:cNvPr id="7" name="等腰三角形 6"/>
          <p:cNvSpPr/>
          <p:nvPr/>
        </p:nvSpPr>
        <p:spPr>
          <a:xfrm rot="9233090">
            <a:off x="8463340" y="2707314"/>
            <a:ext cx="266700" cy="230188"/>
          </a:xfrm>
          <a:prstGeom prst="triangle">
            <a:avLst/>
          </a:prstGeom>
          <a:solidFill>
            <a:schemeClr val="bg1"/>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rgbClr val="FFC20F"/>
              </a:solidFill>
              <a:latin typeface="微软雅黑" charset="-122"/>
              <a:ea typeface="幼圆" panose="02010509060101010101" charset="-122"/>
            </a:endParaRPr>
          </a:p>
        </p:txBody>
      </p:sp>
      <p:sp>
        <p:nvSpPr>
          <p:cNvPr id="8" name="等腰三角形 7"/>
          <p:cNvSpPr/>
          <p:nvPr/>
        </p:nvSpPr>
        <p:spPr>
          <a:xfrm rot="15569575">
            <a:off x="8110916" y="3382002"/>
            <a:ext cx="396875" cy="342900"/>
          </a:xfrm>
          <a:prstGeom prst="triangle">
            <a:avLst/>
          </a:prstGeom>
          <a:solidFill>
            <a:schemeClr val="accent2"/>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rgbClr val="FFC20F"/>
              </a:solidFill>
              <a:latin typeface="微软雅黑" charset="-122"/>
              <a:ea typeface="幼圆" panose="02010509060101010101" charset="-122"/>
            </a:endParaRPr>
          </a:p>
        </p:txBody>
      </p:sp>
      <p:sp>
        <p:nvSpPr>
          <p:cNvPr id="9" name="等腰三角形 8"/>
          <p:cNvSpPr/>
          <p:nvPr/>
        </p:nvSpPr>
        <p:spPr>
          <a:xfrm rot="21371396">
            <a:off x="7979153" y="2058028"/>
            <a:ext cx="266700" cy="230187"/>
          </a:xfrm>
          <a:prstGeom prst="triangle">
            <a:avLst/>
          </a:prstGeom>
          <a:solidFill>
            <a:schemeClr val="bg1"/>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rgbClr val="FFC20F"/>
              </a:solidFill>
              <a:latin typeface="微软雅黑" charset="-122"/>
              <a:ea typeface="幼圆" panose="02010509060101010101" charset="-122"/>
            </a:endParaRPr>
          </a:p>
        </p:txBody>
      </p:sp>
      <p:sp>
        <p:nvSpPr>
          <p:cNvPr id="10" name="等腰三角形 9"/>
          <p:cNvSpPr/>
          <p:nvPr/>
        </p:nvSpPr>
        <p:spPr>
          <a:xfrm rot="12912161">
            <a:off x="9020553" y="3740778"/>
            <a:ext cx="944562" cy="815975"/>
          </a:xfrm>
          <a:prstGeom prst="triangle">
            <a:avLst/>
          </a:prstGeom>
          <a:solidFill>
            <a:srgbClr val="C00000"/>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rgbClr val="FFC20F"/>
              </a:solidFill>
              <a:latin typeface="微软雅黑" charset="-122"/>
              <a:ea typeface="幼圆" panose="02010509060101010101" charset="-122"/>
            </a:endParaRPr>
          </a:p>
        </p:txBody>
      </p:sp>
      <p:sp>
        <p:nvSpPr>
          <p:cNvPr id="11" name="等腰三角形 10"/>
          <p:cNvSpPr/>
          <p:nvPr/>
        </p:nvSpPr>
        <p:spPr>
          <a:xfrm rot="12912161">
            <a:off x="8888790" y="3680452"/>
            <a:ext cx="1176338" cy="1014412"/>
          </a:xfrm>
          <a:prstGeom prst="triangle">
            <a:avLst/>
          </a:prstGeom>
          <a:noFill/>
          <a:ln w="12700" cap="flat" cmpd="sng" algn="ctr">
            <a:solidFill>
              <a:srgbClr val="C00000"/>
            </a:solid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rgbClr val="FFC20F"/>
              </a:solidFill>
              <a:latin typeface="微软雅黑" charset="-122"/>
              <a:ea typeface="幼圆" panose="02010509060101010101" charset="-122"/>
            </a:endParaRPr>
          </a:p>
        </p:txBody>
      </p:sp>
      <p:sp>
        <p:nvSpPr>
          <p:cNvPr id="12" name="椭圆 11"/>
          <p:cNvSpPr/>
          <p:nvPr/>
        </p:nvSpPr>
        <p:spPr>
          <a:xfrm rot="9110320">
            <a:off x="10209590" y="4045578"/>
            <a:ext cx="114300" cy="115887"/>
          </a:xfrm>
          <a:prstGeom prst="ellipse">
            <a:avLst/>
          </a:prstGeom>
          <a:solidFill>
            <a:srgbClr val="C00000"/>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rgbClr val="FFFFFF"/>
              </a:solidFill>
              <a:latin typeface="微软雅黑" charset="-122"/>
              <a:ea typeface="幼圆" panose="02010509060101010101" charset="-122"/>
            </a:endParaRPr>
          </a:p>
        </p:txBody>
      </p:sp>
      <p:sp>
        <p:nvSpPr>
          <p:cNvPr id="13" name="椭圆 12"/>
          <p:cNvSpPr/>
          <p:nvPr/>
        </p:nvSpPr>
        <p:spPr>
          <a:xfrm rot="9110320">
            <a:off x="9120565" y="4548814"/>
            <a:ext cx="115888" cy="115888"/>
          </a:xfrm>
          <a:prstGeom prst="ellipse">
            <a:avLst/>
          </a:prstGeom>
          <a:solidFill>
            <a:srgbClr val="C00000"/>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rgbClr val="FFFFFF"/>
              </a:solidFill>
              <a:latin typeface="微软雅黑" charset="-122"/>
              <a:ea typeface="幼圆" panose="02010509060101010101" charset="-122"/>
            </a:endParaRPr>
          </a:p>
        </p:txBody>
      </p:sp>
      <p:sp>
        <p:nvSpPr>
          <p:cNvPr id="14" name="椭圆 13"/>
          <p:cNvSpPr/>
          <p:nvPr/>
        </p:nvSpPr>
        <p:spPr>
          <a:xfrm rot="9110320">
            <a:off x="9238040" y="3385178"/>
            <a:ext cx="114300" cy="115887"/>
          </a:xfrm>
          <a:prstGeom prst="ellipse">
            <a:avLst/>
          </a:prstGeom>
          <a:solidFill>
            <a:srgbClr val="C00000"/>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rgbClr val="FFFFFF"/>
              </a:solidFill>
              <a:latin typeface="微软雅黑" charset="-122"/>
              <a:ea typeface="幼圆" panose="02010509060101010101" charset="-122"/>
            </a:endParaRPr>
          </a:p>
        </p:txBody>
      </p:sp>
      <p:sp>
        <p:nvSpPr>
          <p:cNvPr id="15" name="等腰三角形 14"/>
          <p:cNvSpPr/>
          <p:nvPr/>
        </p:nvSpPr>
        <p:spPr>
          <a:xfrm rot="18210216">
            <a:off x="7570372" y="2416009"/>
            <a:ext cx="127000" cy="109537"/>
          </a:xfrm>
          <a:prstGeom prst="triangle">
            <a:avLst/>
          </a:prstGeom>
          <a:solidFill>
            <a:schemeClr val="bg1"/>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rgbClr val="FFC20F"/>
              </a:solidFill>
              <a:latin typeface="微软雅黑" charset="-122"/>
              <a:ea typeface="幼圆" panose="02010509060101010101" charset="-122"/>
            </a:endParaRPr>
          </a:p>
        </p:txBody>
      </p:sp>
      <p:sp>
        <p:nvSpPr>
          <p:cNvPr id="16" name="等腰三角形 15"/>
          <p:cNvSpPr/>
          <p:nvPr/>
        </p:nvSpPr>
        <p:spPr>
          <a:xfrm rot="8748521">
            <a:off x="7928354" y="2567614"/>
            <a:ext cx="128587" cy="109538"/>
          </a:xfrm>
          <a:prstGeom prst="triangle">
            <a:avLst/>
          </a:prstGeom>
          <a:solidFill>
            <a:schemeClr val="accent2"/>
          </a:solidFill>
          <a:ln w="12700" cap="flat" cmpd="sng" algn="ctr">
            <a:noFill/>
            <a:prstDash val="solid"/>
            <a:miter lim="800000"/>
          </a:ln>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kern="0">
              <a:solidFill>
                <a:srgbClr val="FFC20F"/>
              </a:solidFill>
              <a:latin typeface="微软雅黑" charset="-122"/>
              <a:ea typeface="幼圆" panose="02010509060101010101" charset="-122"/>
            </a:endParaRPr>
          </a:p>
        </p:txBody>
      </p:sp>
      <p:cxnSp>
        <p:nvCxnSpPr>
          <p:cNvPr id="17" name="Straight Connector 13"/>
          <p:cNvCxnSpPr>
            <a:cxnSpLocks noChangeShapeType="1"/>
          </p:cNvCxnSpPr>
          <p:nvPr/>
        </p:nvCxnSpPr>
        <p:spPr bwMode="auto">
          <a:xfrm flipH="1">
            <a:off x="2045047" y="4363077"/>
            <a:ext cx="5760000" cy="0"/>
          </a:xfrm>
          <a:prstGeom prst="line">
            <a:avLst/>
          </a:prstGeom>
          <a:noFill/>
          <a:ln w="19050" cap="sq" algn="ctr">
            <a:solidFill>
              <a:srgbClr val="C00000"/>
            </a:solidFill>
            <a:miter lim="800000"/>
            <a:headEnd type="oval" w="med" len="med"/>
          </a:ln>
          <a:extLst>
            <a:ext uri="{909E8E84-426E-40DD-AFC4-6F175D3DCCD1}">
              <a14:hiddenFill xmlns:a14="http://schemas.microsoft.com/office/drawing/2010/main">
                <a:noFill/>
              </a14:hiddenFill>
            </a:ext>
          </a:extLst>
        </p:spPr>
      </p:cxnSp>
      <p:sp>
        <p:nvSpPr>
          <p:cNvPr id="3" name="灯片编号占位符 2"/>
          <p:cNvSpPr>
            <a:spLocks noGrp="1"/>
          </p:cNvSpPr>
          <p:nvPr>
            <p:ph type="sldNum" sz="quarter" idx="12"/>
          </p:nvPr>
        </p:nvSpPr>
        <p:spPr/>
        <p:txBody>
          <a:bodyPr/>
          <a:lstStyle/>
          <a:p>
            <a:fld id="{783D448F-181E-4E66-B469-D196B9D8B0C6}" type="slidenum">
              <a:rPr lang="zh-CN" altLang="en-US" smtClean="0"/>
              <a:t>15</a:t>
            </a:fld>
            <a:endParaRPr lang="zh-CN" altLang="en-US"/>
          </a:p>
        </p:txBody>
      </p:sp>
    </p:spTree>
  </p:cSld>
  <p:clrMapOvr>
    <a:masterClrMapping/>
  </p:clrMapOvr>
  <mc:AlternateContent>
    <mc:Choice xmlns:p14="http://schemas.microsoft.com/office/powerpoint/2010/main" Requires="p14">
      <p:transition spd="slow" advTm="3000" p14:dur="1500">
        <p:random/>
      </p:transition>
    </mc:Choice>
    <mc:Fallback>
      <p:transition spd="slow" advTm="3000">
        <p:random/>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图示 1"/>
          <p:cNvGraphicFramePr/>
          <p:nvPr/>
        </p:nvGraphicFramePr>
        <p:xfrm>
          <a:off x="1042670" y="1803400"/>
          <a:ext cx="10106660" cy="4553585"/>
        </p:xfrm>
        <a:graphic>
          <a:graphicData uri="http://schemas.openxmlformats.org/drawingml/2006/diagram">
            <dgm:relIds xmlns:dgm="http://schemas.openxmlformats.org/drawingml/2006/diagram" r:dm="rId3" r:lo="rId4" r:qs="rId5" r:cs="rId6"/>
          </a:graphicData>
        </a:graphic>
      </p:graphicFrame>
      <p:sp>
        <p:nvSpPr>
          <p:cNvPr id="100" name="文本框 99"/>
          <p:cNvSpPr txBox="1"/>
          <p:nvPr/>
        </p:nvSpPr>
        <p:spPr>
          <a:xfrm>
            <a:off x="2753360" y="822960"/>
            <a:ext cx="7074535" cy="70675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r>
              <a:rPr lang="zh-CN" sz="2400" b="0">
                <a:solidFill>
                  <a:srgbClr val="000000"/>
                </a:solidFill>
                <a:cs typeface="仿宋_GB2312" charset="-122"/>
              </a:rPr>
              <a:t>《关于做好2023年基本公共卫生服务工作的通知》</a:t>
            </a:r>
            <a:endParaRPr lang="zh-CN" sz="2000" b="0">
              <a:solidFill>
                <a:srgbClr val="000000"/>
              </a:solidFill>
              <a:cs typeface="仿宋_GB2312" charset="-122"/>
            </a:endParaRPr>
          </a:p>
          <a:p>
            <a:pPr marL="0" indent="0" algn="ctr"/>
            <a:r>
              <a:rPr lang="zh-CN" sz="1600" b="0">
                <a:solidFill>
                  <a:srgbClr val="000000"/>
                </a:solidFill>
                <a:cs typeface="仿宋_GB2312" charset="-122"/>
              </a:rPr>
              <a:t>（国卫基层发〔2023〕20号）</a:t>
            </a:r>
            <a:endParaRPr lang="zh-CN" altLang="en-US"/>
          </a:p>
        </p:txBody>
      </p:sp>
      <p:pic>
        <p:nvPicPr>
          <p:cNvPr id="27" name="图片 26"/>
          <p:cNvPicPr>
            <a:picLocks noChangeAspect="1"/>
          </p:cNvPicPr>
          <p:nvPr/>
        </p:nvPicPr>
        <p:blipFill>
          <a:blip r:embed="rId7"/>
          <a:stretch>
            <a:fillRect/>
          </a:stretch>
        </p:blipFill>
        <p:spPr>
          <a:xfrm>
            <a:off x="119336" y="116632"/>
            <a:ext cx="360040" cy="383679"/>
          </a:xfrm>
          <a:prstGeom prst="rect">
            <a:avLst/>
          </a:prstGeom>
        </p:spPr>
      </p:pic>
      <p:sp>
        <p:nvSpPr>
          <p:cNvPr id="28" name="矩形 27"/>
          <p:cNvSpPr/>
          <p:nvPr/>
        </p:nvSpPr>
        <p:spPr>
          <a:xfrm>
            <a:off x="479376" y="163027"/>
            <a:ext cx="2418080" cy="33718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1600" smtClean="0">
                <a:sym typeface="+mn-ea"/>
              </a:rPr>
              <a:t>资金管理</a:t>
            </a:r>
            <a:r>
              <a:rPr lang="en-US" altLang="zh-CN" sz="1600" smtClean="0">
                <a:sym typeface="+mn-ea"/>
              </a:rPr>
              <a:t>——</a:t>
            </a:r>
            <a:r>
              <a:rPr lang="zh-CN" altLang="en-US" sz="1600" smtClean="0">
                <a:sym typeface="+mn-ea"/>
              </a:rPr>
              <a:t>卫健委规定</a:t>
            </a:r>
            <a:endParaRPr lang="zh-CN" altLang="en-US" sz="1600" smtClean="0">
              <a:latin typeface="微软雅黑" charset="-122"/>
              <a:ea typeface="微软雅黑" charset="-122"/>
              <a:sym typeface="+mn-ea"/>
            </a:endParaRPr>
          </a:p>
        </p:txBody>
      </p:sp>
    </p:spTree>
  </p:cSld>
  <p:clrMapOvr>
    <a:masterClrMapping/>
  </p:clrMapOvr>
  <p:transition spd="slow"/>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表格 1"/>
          <p:cNvGraphicFramePr>
            <a:graphicFrameLocks noGrp="1"/>
          </p:cNvGraphicFramePr>
          <p:nvPr/>
        </p:nvGraphicFramePr>
        <p:xfrm>
          <a:off x="1264285" y="51435"/>
          <a:ext cx="9962515" cy="6755130"/>
        </p:xfrm>
        <a:graphic>
          <a:graphicData uri="http://schemas.openxmlformats.org/drawingml/2006/table">
            <a:tbl>
              <a:tblPr firstRow="1" bandRow="1">
                <a:tableStyleId>{5C22544A-7EE6-4342-B048-85BDC9FD1C3A}</a:tableStyleId>
              </a:tblPr>
              <a:tblGrid>
                <a:gridCol w="575310"/>
                <a:gridCol w="903605"/>
                <a:gridCol w="1689100"/>
                <a:gridCol w="1588770"/>
                <a:gridCol w="2222500"/>
                <a:gridCol w="2983230"/>
              </a:tblGrid>
              <a:tr h="196215">
                <a:tc gridSpan="6">
                  <a:txBody>
                    <a:bodyPr vert="horz" wrap="square"/>
                    <a:lstStyle/>
                    <a:p>
                      <a:pPr indent="0" algn="ctr">
                        <a:buNone/>
                      </a:pPr>
                      <a:r>
                        <a:rPr lang="zh-CN" sz="1200" b="1">
                          <a:solidFill>
                            <a:srgbClr val="000000"/>
                          </a:solidFill>
                          <a:latin typeface="Arial" pitchFamily="34" charset="0"/>
                          <a:ea typeface="方正小标宋简体" panose="02000000000000000000" charset="-122"/>
                          <a:sym typeface="+mn-ea"/>
                        </a:rPr>
                        <a:t>中央对地方转移支付区域绩效目标表（基本公共卫生服务补助资金）</a:t>
                      </a:r>
                      <a:r>
                        <a:rPr lang="zh-CN" sz="1200" b="1">
                          <a:solidFill>
                            <a:srgbClr val="000000"/>
                          </a:solidFill>
                          <a:latin typeface="Arial" pitchFamily="34" charset="0"/>
                          <a:ea typeface="仿宋_GB2312" charset="-122"/>
                          <a:sym typeface="+mn-ea"/>
                        </a:rPr>
                        <a:t>（2023年度）</a:t>
                      </a:r>
                      <a:endParaRPr lang="zh-CN" altLang="en-US" sz="1200" b="1">
                        <a:solidFill>
                          <a:srgbClr val="000000"/>
                        </a:solidFill>
                        <a:latin typeface="Arial" pitchFamily="34" charset="0"/>
                        <a:ea typeface="方正小标宋简体" panose="02000000000000000000" charset="-122"/>
                      </a:endParaRPr>
                    </a:p>
                  </a:txBody>
                  <a:tcPr marL="12700" marR="12700" marT="12700" anchor="ctr">
                    <a:lnL>
                      <a:noFill/>
                    </a:lnL>
                    <a:lnR cap="flat">
                      <a:noFill/>
                    </a:lnR>
                    <a:lnT cap="flat">
                      <a:noFill/>
                    </a:lnT>
                    <a:lnB w="12700">
                      <a:solidFill>
                        <a:schemeClr val="tx1"/>
                      </a:solidFill>
                      <a:prstDash val="solid"/>
                    </a:lnB>
                    <a:lnTlToBr>
                      <a:noFill/>
                    </a:lnTlToBr>
                    <a:lnBlToTr>
                      <a:noFill/>
                    </a:lnBlToTr>
                    <a:noFill/>
                  </a:tcPr>
                </a:tc>
                <a:tc hMerge="1">
                  <a:txBody>
                    <a:bodyPr vert="horz" wrap="square"/>
                    <a:lstStyle/>
                    <a:p/>
                  </a:txBody>
                  <a:tcPr>
                    <a:lnT cap="flat">
                      <a:noFill/>
                    </a:lnT>
                    <a:lnB w="12700">
                      <a:solidFill>
                        <a:schemeClr val="tx1"/>
                      </a:solidFill>
                      <a:prstDash val="solid"/>
                    </a:lnB>
                  </a:tcPr>
                </a:tc>
                <a:tc hMerge="1">
                  <a:txBody>
                    <a:bodyPr vert="horz" wrap="square"/>
                    <a:lstStyle/>
                    <a:p/>
                  </a:txBody>
                  <a:tcPr>
                    <a:lnT cap="flat">
                      <a:noFill/>
                    </a:lnT>
                    <a:lnB w="12700">
                      <a:solidFill>
                        <a:schemeClr val="tx1"/>
                      </a:solidFill>
                      <a:prstDash val="solid"/>
                    </a:lnB>
                  </a:tcPr>
                </a:tc>
                <a:tc hMerge="1">
                  <a:txBody>
                    <a:bodyPr vert="horz" wrap="square"/>
                    <a:lstStyle/>
                    <a:p/>
                  </a:txBody>
                  <a:tcPr>
                    <a:lnT cap="flat">
                      <a:noFill/>
                    </a:lnT>
                    <a:lnB w="12700">
                      <a:solidFill>
                        <a:schemeClr val="tx1"/>
                      </a:solidFill>
                      <a:prstDash val="solid"/>
                    </a:lnB>
                  </a:tcPr>
                </a:tc>
                <a:tc hMerge="1">
                  <a:txBody>
                    <a:bodyPr vert="horz" wrap="square"/>
                    <a:lstStyle/>
                    <a:p/>
                  </a:txBody>
                  <a:tcPr>
                    <a:lnT cap="flat">
                      <a:noFill/>
                    </a:lnT>
                    <a:lnB w="12700">
                      <a:solidFill>
                        <a:schemeClr val="tx1"/>
                      </a:solidFill>
                      <a:prstDash val="solid"/>
                    </a:lnB>
                  </a:tcPr>
                </a:tc>
                <a:tc hMerge="1">
                  <a:txBody>
                    <a:bodyPr vert="horz" wrap="square"/>
                    <a:lstStyle/>
                    <a:p/>
                  </a:txBody>
                  <a:tcPr>
                    <a:lnR cap="flat">
                      <a:noFill/>
                    </a:lnR>
                    <a:lnT cap="flat">
                      <a:noFill/>
                    </a:lnT>
                    <a:lnB w="12700">
                      <a:solidFill>
                        <a:schemeClr val="tx1"/>
                      </a:solidFill>
                      <a:prstDash val="solid"/>
                    </a:lnB>
                  </a:tcPr>
                </a:tc>
              </a:tr>
              <a:tr h="195580">
                <a:tc gridSpan="3">
                  <a:txBody>
                    <a:bodyPr vert="horz" wrap="square"/>
                    <a:lstStyle/>
                    <a:p>
                      <a:pPr indent="0" algn="ctr">
                        <a:buNone/>
                      </a:pPr>
                      <a:r>
                        <a:rPr lang="zh-CN" sz="1000" b="0">
                          <a:solidFill>
                            <a:srgbClr val="000000"/>
                          </a:solidFill>
                          <a:latin typeface="Arial" pitchFamily="34" charset="0"/>
                          <a:ea typeface="宋体" pitchFamily="2" charset="-122"/>
                        </a:rPr>
                        <a:t>项目名称</a:t>
                      </a:r>
                      <a:endParaRPr lang="zh-CN" altLang="en-US" sz="1000" b="0">
                        <a:solidFill>
                          <a:srgbClr val="000000"/>
                        </a:solidFill>
                        <a:latin typeface="Arial" pitchFamily="34" charset="0"/>
                        <a:ea typeface="宋体" pitchFamily="2" charset="-122"/>
                      </a:endParaRPr>
                    </a:p>
                  </a:txBody>
                  <a:tcPr marL="12700" marR="12700" marT="1270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hMerge="1">
                  <a:txBody>
                    <a:bodyPr vert="horz" wrap="square"/>
                    <a:lstStyle/>
                    <a:p/>
                  </a:txBody>
                  <a:tcP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c gridSpan="3">
                  <a:txBody>
                    <a:bodyPr vert="horz" wrap="square"/>
                    <a:lstStyle/>
                    <a:p>
                      <a:pPr indent="0" algn="ctr">
                        <a:buNone/>
                      </a:pPr>
                      <a:r>
                        <a:rPr lang="zh-CN" sz="1000" b="0">
                          <a:solidFill>
                            <a:srgbClr val="000000"/>
                          </a:solidFill>
                          <a:latin typeface="Arial" pitchFamily="34" charset="0"/>
                          <a:ea typeface="宋体" pitchFamily="2" charset="-122"/>
                        </a:rPr>
                        <a:t>基本公共卫生服务补助资金</a:t>
                      </a:r>
                      <a:endParaRPr lang="zh-CN" altLang="en-US" sz="1000" b="0">
                        <a:solidFill>
                          <a:srgbClr val="000000"/>
                        </a:solidFill>
                        <a:latin typeface="Arial" pitchFamily="34" charset="0"/>
                        <a:ea typeface="宋体" pitchFamily="2" charset="-122"/>
                      </a:endParaRPr>
                    </a:p>
                  </a:txBody>
                  <a:tcPr marL="12700" marR="12700" marT="1270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hMerge="1">
                  <a:txBody>
                    <a:bodyPr vert="horz" wrap="square"/>
                    <a:lstStyle/>
                    <a:p/>
                  </a:txBody>
                  <a:tcP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r>
              <a:tr h="195580">
                <a:tc gridSpan="3">
                  <a:txBody>
                    <a:bodyPr vert="horz" wrap="square"/>
                    <a:lstStyle/>
                    <a:p>
                      <a:pPr indent="0" algn="ctr">
                        <a:buNone/>
                      </a:pPr>
                      <a:r>
                        <a:rPr lang="zh-CN" sz="1000" b="0">
                          <a:solidFill>
                            <a:srgbClr val="000000"/>
                          </a:solidFill>
                          <a:latin typeface="Arial" pitchFamily="34" charset="0"/>
                          <a:ea typeface="宋体" pitchFamily="2" charset="-122"/>
                        </a:rPr>
                        <a:t>中央主管部门</a:t>
                      </a:r>
                      <a:endParaRPr lang="zh-CN" altLang="en-US" sz="1000" b="0">
                        <a:solidFill>
                          <a:srgbClr val="000000"/>
                        </a:solidFill>
                        <a:latin typeface="Arial" pitchFamily="34" charset="0"/>
                        <a:ea typeface="宋体" pitchFamily="2" charset="-122"/>
                      </a:endParaRPr>
                    </a:p>
                  </a:txBody>
                  <a:tcPr marL="12700" marR="12700" marT="1270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hMerge="1">
                  <a:txBody>
                    <a:bodyPr vert="horz" wrap="square"/>
                    <a:lstStyle/>
                    <a:p/>
                  </a:txBody>
                  <a:tcP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c gridSpan="3">
                  <a:txBody>
                    <a:bodyPr vert="horz" wrap="square"/>
                    <a:lstStyle/>
                    <a:p>
                      <a:pPr indent="0" algn="ctr">
                        <a:buNone/>
                      </a:pPr>
                      <a:r>
                        <a:rPr lang="zh-CN" sz="1000" b="0">
                          <a:solidFill>
                            <a:srgbClr val="000000"/>
                          </a:solidFill>
                          <a:latin typeface="Arial" pitchFamily="34" charset="0"/>
                          <a:ea typeface="宋体" pitchFamily="2" charset="-122"/>
                        </a:rPr>
                        <a:t>国家卫生健康委</a:t>
                      </a:r>
                      <a:endParaRPr lang="zh-CN" altLang="en-US" sz="1000" b="0">
                        <a:solidFill>
                          <a:srgbClr val="000000"/>
                        </a:solidFill>
                        <a:latin typeface="Arial" pitchFamily="34" charset="0"/>
                        <a:ea typeface="宋体" pitchFamily="2" charset="-122"/>
                      </a:endParaRPr>
                    </a:p>
                  </a:txBody>
                  <a:tcPr marL="12700" marR="12700" marT="1270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hMerge="1">
                  <a:txBody>
                    <a:bodyPr vert="horz" wrap="square"/>
                    <a:lstStyle/>
                    <a:p/>
                  </a:txBody>
                  <a:tcP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r>
              <a:tr h="195580">
                <a:tc gridSpan="3">
                  <a:txBody>
                    <a:bodyPr vert="horz" wrap="square"/>
                    <a:lstStyle/>
                    <a:p>
                      <a:pPr indent="0" algn="ctr">
                        <a:buNone/>
                      </a:pPr>
                      <a:r>
                        <a:rPr lang="zh-CN" sz="1000" b="0">
                          <a:solidFill>
                            <a:srgbClr val="000000"/>
                          </a:solidFill>
                          <a:latin typeface="Arial" pitchFamily="34" charset="0"/>
                          <a:ea typeface="宋体" pitchFamily="2" charset="-122"/>
                        </a:rPr>
                        <a:t>省级财政部门</a:t>
                      </a:r>
                      <a:endParaRPr lang="zh-CN" altLang="en-US" sz="1000" b="0">
                        <a:solidFill>
                          <a:srgbClr val="000000"/>
                        </a:solidFill>
                        <a:latin typeface="Arial" pitchFamily="34" charset="0"/>
                        <a:ea typeface="宋体" pitchFamily="2" charset="-122"/>
                      </a:endParaRPr>
                    </a:p>
                  </a:txBody>
                  <a:tcPr marL="12700" marR="12700" marT="1270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hMerge="1">
                  <a:txBody>
                    <a:bodyPr vert="horz" wrap="square"/>
                    <a:lstStyle/>
                    <a:p/>
                  </a:txBody>
                  <a:tcPr>
                    <a:lnT w="12700">
                      <a:solidFill>
                        <a:schemeClr val="tx1"/>
                      </a:solidFill>
                      <a:prstDash val="solid"/>
                    </a:lnT>
                    <a:lnB w="12700">
                      <a:solidFill>
                        <a:schemeClr val="tx1"/>
                      </a:solidFill>
                      <a:prstDash val="solid"/>
                    </a:lnB>
                  </a:tcPr>
                </a:tc>
                <a:tc hMerge="1">
                  <a:txBody>
                    <a:bodyPr vert="horz" wrap="square"/>
                    <a:lstStyle/>
                    <a:p/>
                  </a:txBody>
                  <a:tcPr>
                    <a:lnR w="12700">
                      <a:solidFill>
                        <a:schemeClr val="tx1"/>
                      </a:solidFill>
                      <a:prstDash val="solid"/>
                    </a:lnR>
                    <a:lnT w="12700">
                      <a:solidFill>
                        <a:schemeClr val="tx1"/>
                      </a:solidFill>
                      <a:prstDash val="solid"/>
                    </a:lnT>
                    <a:lnB w="12700">
                      <a:solidFill>
                        <a:schemeClr val="tx1"/>
                      </a:solidFill>
                      <a:prstDash val="solid"/>
                    </a:lnB>
                  </a:tcPr>
                </a:tc>
                <a:tc>
                  <a:txBody>
                    <a:bodyPr vert="horz" wrap="square"/>
                    <a:lstStyle/>
                    <a:p>
                      <a:pPr indent="0">
                        <a:buNone/>
                      </a:pPr>
                      <a:r>
                        <a:rPr lang="zh-CN" sz="1000" b="0">
                          <a:solidFill>
                            <a:srgbClr val="000000"/>
                          </a:solidFill>
                          <a:latin typeface="Arial" pitchFamily="34" charset="0"/>
                          <a:ea typeface="宋体" pitchFamily="2" charset="-122"/>
                        </a:rPr>
                        <a:t>广东省财政厅</a:t>
                      </a:r>
                      <a:endParaRPr lang="zh-CN" altLang="en-US" sz="1000" b="0">
                        <a:solidFill>
                          <a:srgbClr val="000000"/>
                        </a:solidFill>
                        <a:latin typeface="Arial" pitchFamily="34" charset="0"/>
                        <a:ea typeface="宋体" pitchFamily="2" charset="-122"/>
                      </a:endParaRPr>
                    </a:p>
                  </a:txBody>
                  <a:tcPr marL="12700" marR="12700" marT="1270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zh-CN" sz="1000" b="0">
                          <a:solidFill>
                            <a:srgbClr val="000000"/>
                          </a:solidFill>
                          <a:latin typeface="Arial" pitchFamily="34" charset="0"/>
                          <a:ea typeface="宋体" pitchFamily="2" charset="-122"/>
                        </a:rPr>
                        <a:t>省级主管部门</a:t>
                      </a:r>
                      <a:endParaRPr lang="zh-CN" altLang="en-US" sz="1000" b="0">
                        <a:solidFill>
                          <a:srgbClr val="000000"/>
                        </a:solidFill>
                        <a:latin typeface="Arial" pitchFamily="34" charset="0"/>
                        <a:ea typeface="宋体" pitchFamily="2" charset="-122"/>
                      </a:endParaRPr>
                    </a:p>
                  </a:txBody>
                  <a:tcPr marL="12700" marR="12700" marT="12700" anchor="ctr">
                    <a:lnL w="12700">
                      <a:solidFill>
                        <a:schemeClr val="tx1"/>
                      </a:solidFill>
                      <a:prstDash val="solid"/>
                    </a:lnL>
                    <a:lnR w="6350" cap="flat" cmpd="sng">
                      <a:solidFill>
                        <a:srgbClr val="000000"/>
                      </a:solidFill>
                      <a:prstDash val="solid"/>
                      <a:headEnd type="none" w="med" len="med"/>
                      <a:tailEnd type="none" w="med" len="med"/>
                    </a:lnR>
                    <a:lnT w="12700">
                      <a:solidFill>
                        <a:schemeClr val="tx1"/>
                      </a:solidFill>
                      <a:prstDash val="soli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buNone/>
                      </a:pPr>
                      <a:r>
                        <a:rPr lang="zh-CN" sz="1000" b="0">
                          <a:solidFill>
                            <a:srgbClr val="000000"/>
                          </a:solidFill>
                          <a:latin typeface="Arial" pitchFamily="34" charset="0"/>
                          <a:ea typeface="宋体" pitchFamily="2" charset="-122"/>
                        </a:rPr>
                        <a:t>广东省卫生健康委</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12700">
                      <a:solidFill>
                        <a:schemeClr val="tx1"/>
                      </a:solidFill>
                      <a:prstDash val="solid"/>
                    </a:lnT>
                    <a:lnB w="6350" cap="flat" cmpd="sng">
                      <a:solidFill>
                        <a:srgbClr val="000000"/>
                      </a:solidFill>
                      <a:prstDash val="solid"/>
                      <a:headEnd type="none" w="med" len="med"/>
                      <a:tailEnd type="none" w="med" len="med"/>
                    </a:lnB>
                    <a:lnTlToBr>
                      <a:noFill/>
                    </a:lnTlToBr>
                    <a:lnBlToTr>
                      <a:noFill/>
                    </a:lnBlToTr>
                    <a:noFill/>
                  </a:tcPr>
                </a:tc>
              </a:tr>
              <a:tr h="359410">
                <a:tc>
                  <a:txBody>
                    <a:bodyPr vert="horz" wrap="square"/>
                    <a:lstStyle/>
                    <a:p>
                      <a:pPr indent="0" algn="ctr">
                        <a:buNone/>
                      </a:pPr>
                      <a:r>
                        <a:rPr lang="zh-CN" sz="1000" b="0">
                          <a:solidFill>
                            <a:srgbClr val="000000"/>
                          </a:solidFill>
                          <a:latin typeface="Arial" pitchFamily="34" charset="0"/>
                          <a:ea typeface="宋体" pitchFamily="2" charset="-122"/>
                        </a:rPr>
                        <a:t>年度总体目标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12700">
                      <a:solidFill>
                        <a:schemeClr val="tx1"/>
                      </a:solidFill>
                      <a:prstDash val="solid"/>
                    </a:lnT>
                    <a:lnB w="6350" cap="flat" cmpd="sng">
                      <a:solidFill>
                        <a:srgbClr val="000000"/>
                      </a:solidFill>
                      <a:prstDash val="solid"/>
                      <a:headEnd type="none" w="med" len="med"/>
                      <a:tailEnd type="none" w="med" len="med"/>
                    </a:lnB>
                    <a:lnTlToBr>
                      <a:noFill/>
                    </a:lnTlToBr>
                    <a:lnBlToTr>
                      <a:noFill/>
                    </a:lnBlToTr>
                    <a:noFill/>
                  </a:tcPr>
                </a:tc>
                <a:tc gridSpan="5">
                  <a:txBody>
                    <a:bodyPr vert="horz" wrap="square"/>
                    <a:lstStyle/>
                    <a:p>
                      <a:pPr indent="0">
                        <a:buNone/>
                      </a:pPr>
                      <a:r>
                        <a:rPr lang="zh-CN" sz="1000" b="0">
                          <a:solidFill>
                            <a:srgbClr val="000000"/>
                          </a:solidFill>
                          <a:latin typeface="Arial" pitchFamily="34" charset="0"/>
                          <a:ea typeface="宋体" pitchFamily="2" charset="-122"/>
                        </a:rPr>
                        <a:t>1.免费向城乡居民提供基本公共卫生服务。2.保持重点地方病防治措施全面落实。开展职业病防治，最大限度地保护放射工作人员、患者和公众的健康权益。同时推进妇幼卫生、健康素养促进、医养结合和老年健康服务、卫生应急等方面工作。</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12700">
                      <a:solidFill>
                        <a:schemeClr val="tx1"/>
                      </a:solidFill>
                      <a:prstDash val="solid"/>
                    </a:lnT>
                    <a:lnB w="635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T w="12700">
                      <a:solidFill>
                        <a:schemeClr val="tx1"/>
                      </a:solidFill>
                      <a:prstDash val="solid"/>
                    </a:lnT>
                    <a:lnB w="6350" cap="flat" cmpd="sng">
                      <a:solidFill>
                        <a:srgbClr val="000000"/>
                      </a:solidFill>
                      <a:prstDash val="solid"/>
                      <a:headEnd type="none" w="med" len="med"/>
                      <a:tailEnd type="none" w="med" len="med"/>
                    </a:lnB>
                  </a:tcPr>
                </a:tc>
                <a:tc hMerge="1">
                  <a:txBody>
                    <a:bodyPr vert="horz" wrap="square"/>
                    <a:lstStyle/>
                    <a:p/>
                  </a:txBody>
                  <a:tcP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hMerge="1">
                  <a:txBody>
                    <a:bodyPr vert="horz" wrap="square"/>
                    <a:lstStyle/>
                    <a:p/>
                  </a:txBody>
                  <a:tcP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hMerge="1">
                  <a:txBody>
                    <a:bodyPr vert="horz" wrap="square"/>
                    <a:lstStyle/>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r>
              <a:tr h="263525">
                <a:tc rowSpan="25">
                  <a:txBody>
                    <a:bodyPr vert="horz" wrap="square"/>
                    <a:lstStyle/>
                    <a:p>
                      <a:pPr indent="0" algn="ctr">
                        <a:buNone/>
                      </a:pPr>
                      <a:r>
                        <a:rPr lang="zh-CN" sz="1000" b="0">
                          <a:solidFill>
                            <a:srgbClr val="000000"/>
                          </a:solidFill>
                          <a:latin typeface="Arial" pitchFamily="34" charset="0"/>
                          <a:ea typeface="宋体" pitchFamily="2" charset="-122"/>
                        </a:rPr>
                        <a:t>绩效指标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zh-CN" sz="1000" b="0">
                          <a:solidFill>
                            <a:srgbClr val="000000"/>
                          </a:solidFill>
                          <a:latin typeface="Arial" pitchFamily="34" charset="0"/>
                          <a:ea typeface="宋体" pitchFamily="2" charset="-122"/>
                        </a:rPr>
                        <a:t>一级</a:t>
                      </a:r>
                      <a:endParaRPr lang="zh-CN" sz="1000" b="0">
                        <a:solidFill>
                          <a:srgbClr val="000000"/>
                        </a:solidFill>
                        <a:latin typeface="Arial" pitchFamily="34" charset="0"/>
                        <a:ea typeface="宋体" pitchFamily="2" charset="-122"/>
                      </a:endParaRPr>
                    </a:p>
                    <a:p>
                      <a:pPr indent="0" algn="ctr">
                        <a:buNone/>
                      </a:pPr>
                      <a:r>
                        <a:rPr lang="zh-CN" sz="1000" b="0">
                          <a:solidFill>
                            <a:srgbClr val="000000"/>
                          </a:solidFill>
                          <a:latin typeface="Arial" pitchFamily="34" charset="0"/>
                          <a:ea typeface="宋体" pitchFamily="2" charset="-122"/>
                        </a:rPr>
                        <a:t>指标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zh-CN" sz="1000" b="0">
                          <a:solidFill>
                            <a:srgbClr val="000000"/>
                          </a:solidFill>
                          <a:latin typeface="Arial" pitchFamily="34" charset="0"/>
                          <a:ea typeface="宋体" pitchFamily="2" charset="-122"/>
                        </a:rPr>
                        <a:t>二级指标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gridSpan="2">
                  <a:txBody>
                    <a:bodyPr vert="horz" wrap="square"/>
                    <a:lstStyle/>
                    <a:p>
                      <a:pPr indent="0" algn="ctr">
                        <a:buNone/>
                      </a:pPr>
                      <a:r>
                        <a:rPr lang="zh-CN" sz="1000" b="0">
                          <a:solidFill>
                            <a:srgbClr val="000000"/>
                          </a:solidFill>
                          <a:latin typeface="Arial" pitchFamily="34" charset="0"/>
                          <a:ea typeface="宋体" pitchFamily="2" charset="-122"/>
                        </a:rPr>
                        <a:t>三级指标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vert="horz" wrap="square"/>
                    <a:lstStyle/>
                    <a:p>
                      <a:pPr indent="0" algn="ctr">
                        <a:buNone/>
                      </a:pPr>
                      <a:r>
                        <a:rPr lang="zh-CN" sz="1000" b="0">
                          <a:solidFill>
                            <a:srgbClr val="000000"/>
                          </a:solidFill>
                          <a:latin typeface="Arial" pitchFamily="34" charset="0"/>
                          <a:ea typeface="宋体" pitchFamily="2" charset="-122"/>
                        </a:rPr>
                        <a:t>指标值</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95580">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rowSpan="20">
                  <a:txBody>
                    <a:bodyPr vert="horz" wrap="square"/>
                    <a:lstStyle/>
                    <a:p>
                      <a:pPr indent="0" algn="ctr">
                        <a:buNone/>
                      </a:pPr>
                      <a:r>
                        <a:rPr lang="zh-CN" sz="1000" b="0">
                          <a:solidFill>
                            <a:srgbClr val="000000"/>
                          </a:solidFill>
                          <a:latin typeface="Arial" pitchFamily="34" charset="0"/>
                          <a:ea typeface="宋体" pitchFamily="2" charset="-122"/>
                        </a:rPr>
                        <a:t>产</a:t>
                      </a:r>
                      <a:endParaRPr lang="zh-CN" sz="1000" b="0">
                        <a:solidFill>
                          <a:srgbClr val="000000"/>
                        </a:solidFill>
                        <a:latin typeface="Arial" pitchFamily="34" charset="0"/>
                        <a:ea typeface="宋体" pitchFamily="2" charset="-122"/>
                      </a:endParaRPr>
                    </a:p>
                    <a:p>
                      <a:pPr indent="0" algn="ctr">
                        <a:buNone/>
                      </a:pPr>
                      <a:r>
                        <a:rPr lang="zh-CN" sz="1000" b="0">
                          <a:solidFill>
                            <a:srgbClr val="000000"/>
                          </a:solidFill>
                          <a:latin typeface="Arial" pitchFamily="34" charset="0"/>
                          <a:ea typeface="宋体" pitchFamily="2" charset="-122"/>
                        </a:rPr>
                        <a:t>出</a:t>
                      </a:r>
                      <a:endParaRPr lang="zh-CN" sz="1000" b="0">
                        <a:solidFill>
                          <a:srgbClr val="000000"/>
                        </a:solidFill>
                        <a:latin typeface="Arial" pitchFamily="34" charset="0"/>
                        <a:ea typeface="宋体" pitchFamily="2" charset="-122"/>
                      </a:endParaRPr>
                    </a:p>
                    <a:p>
                      <a:pPr indent="0" algn="ctr">
                        <a:buNone/>
                      </a:pPr>
                      <a:r>
                        <a:rPr lang="zh-CN" sz="1000" b="0">
                          <a:solidFill>
                            <a:srgbClr val="000000"/>
                          </a:solidFill>
                          <a:latin typeface="Arial" pitchFamily="34" charset="0"/>
                          <a:ea typeface="宋体" pitchFamily="2" charset="-122"/>
                        </a:rPr>
                        <a:t>指</a:t>
                      </a:r>
                      <a:endParaRPr lang="zh-CN" sz="1000" b="0">
                        <a:solidFill>
                          <a:srgbClr val="000000"/>
                        </a:solidFill>
                        <a:latin typeface="Arial" pitchFamily="34" charset="0"/>
                        <a:ea typeface="宋体" pitchFamily="2" charset="-122"/>
                      </a:endParaRPr>
                    </a:p>
                    <a:p>
                      <a:pPr indent="0" algn="ctr">
                        <a:buNone/>
                      </a:pPr>
                      <a:r>
                        <a:rPr lang="zh-CN" sz="1000" b="0">
                          <a:solidFill>
                            <a:srgbClr val="000000"/>
                          </a:solidFill>
                          <a:latin typeface="Arial" pitchFamily="34" charset="0"/>
                          <a:ea typeface="宋体" pitchFamily="2" charset="-122"/>
                        </a:rPr>
                        <a:t>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rowSpan="15">
                  <a:txBody>
                    <a:bodyPr vert="horz" wrap="square"/>
                    <a:lstStyle/>
                    <a:p>
                      <a:pPr indent="0" algn="ctr">
                        <a:buNone/>
                      </a:pPr>
                      <a:r>
                        <a:rPr lang="zh-CN" sz="1000" b="0">
                          <a:solidFill>
                            <a:srgbClr val="000000"/>
                          </a:solidFill>
                          <a:latin typeface="Arial" pitchFamily="34" charset="0"/>
                          <a:ea typeface="宋体" pitchFamily="2" charset="-122"/>
                        </a:rPr>
                        <a:t>数量指标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gridSpan="2">
                  <a:txBody>
                    <a:bodyPr vert="horz" wrap="square"/>
                    <a:lstStyle/>
                    <a:p>
                      <a:pPr indent="0">
                        <a:buNone/>
                      </a:pPr>
                      <a:r>
                        <a:rPr lang="zh-CN" sz="1000" b="0">
                          <a:solidFill>
                            <a:srgbClr val="000000"/>
                          </a:solidFill>
                          <a:latin typeface="Arial" pitchFamily="34" charset="0"/>
                          <a:ea typeface="宋体" pitchFamily="2" charset="-122"/>
                        </a:rPr>
                        <a:t>适龄儿童国家免疫规划疫苗接种率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vert="horz" wrap="square"/>
                    <a:lstStyle/>
                    <a:p>
                      <a:pPr indent="0" algn="ctr">
                        <a:buNone/>
                      </a:pPr>
                      <a:r>
                        <a:rPr lang="en-US" sz="1000" b="0">
                          <a:solidFill>
                            <a:srgbClr val="000000"/>
                          </a:solidFill>
                          <a:latin typeface="Times New Roman" charset="0"/>
                        </a:rPr>
                        <a:t>≥90%</a:t>
                      </a:r>
                      <a:endParaRPr lang="en-US" altLang="en-US" sz="1000" b="0">
                        <a:solidFill>
                          <a:srgbClr val="000000"/>
                        </a:solidFill>
                        <a:latin typeface="Times New Roman" charset="0"/>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95580">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gridSpan="2">
                  <a:txBody>
                    <a:bodyPr vert="horz" wrap="square"/>
                    <a:lstStyle/>
                    <a:p>
                      <a:pPr indent="0">
                        <a:buNone/>
                      </a:pPr>
                      <a:r>
                        <a:rPr lang="zh-CN" sz="1000" b="0">
                          <a:solidFill>
                            <a:srgbClr val="000000"/>
                          </a:solidFill>
                          <a:latin typeface="Arial" pitchFamily="34" charset="0"/>
                          <a:ea typeface="宋体" pitchFamily="2" charset="-122"/>
                        </a:rPr>
                        <a:t>7岁以下儿童健康管理率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vert="horz" wrap="square"/>
                    <a:lstStyle/>
                    <a:p>
                      <a:pPr indent="0" algn="ctr">
                        <a:buNone/>
                      </a:pPr>
                      <a:r>
                        <a:rPr lang="en-US" sz="1000" b="0">
                          <a:solidFill>
                            <a:srgbClr val="000000"/>
                          </a:solidFill>
                          <a:latin typeface="Times New Roman" charset="0"/>
                        </a:rPr>
                        <a:t>≥85%</a:t>
                      </a:r>
                      <a:endParaRPr lang="en-US" altLang="en-US" sz="1000" b="0">
                        <a:solidFill>
                          <a:srgbClr val="000000"/>
                        </a:solidFill>
                        <a:latin typeface="Times New Roman" charset="0"/>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95580">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gridSpan="2">
                  <a:txBody>
                    <a:bodyPr vert="horz" wrap="square"/>
                    <a:lstStyle/>
                    <a:p>
                      <a:pPr indent="0">
                        <a:buNone/>
                      </a:pPr>
                      <a:r>
                        <a:rPr lang="zh-CN" sz="1000" b="0">
                          <a:solidFill>
                            <a:srgbClr val="000000"/>
                          </a:solidFill>
                          <a:latin typeface="Arial" pitchFamily="34" charset="0"/>
                          <a:ea typeface="宋体" pitchFamily="2" charset="-122"/>
                        </a:rPr>
                        <a:t>0-6岁儿童眼保健和视力检查覆盖率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vert="horz" wrap="square"/>
                    <a:lstStyle/>
                    <a:p>
                      <a:pPr indent="0" algn="ctr">
                        <a:buNone/>
                      </a:pPr>
                      <a:r>
                        <a:rPr lang="en-US" sz="1000" b="0">
                          <a:solidFill>
                            <a:srgbClr val="000000"/>
                          </a:solidFill>
                          <a:latin typeface="Times New Roman" charset="0"/>
                        </a:rPr>
                        <a:t>≥90%</a:t>
                      </a:r>
                      <a:endParaRPr lang="en-US" altLang="en-US" sz="1000" b="0">
                        <a:solidFill>
                          <a:srgbClr val="000000"/>
                        </a:solidFill>
                        <a:latin typeface="Times New Roman" charset="0"/>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95580">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gridSpan="2">
                  <a:txBody>
                    <a:bodyPr vert="horz" wrap="square"/>
                    <a:lstStyle/>
                    <a:p>
                      <a:pPr indent="0">
                        <a:buNone/>
                      </a:pPr>
                      <a:r>
                        <a:rPr lang="zh-CN" sz="1000" b="0">
                          <a:solidFill>
                            <a:srgbClr val="000000"/>
                          </a:solidFill>
                          <a:latin typeface="Arial" pitchFamily="34" charset="0"/>
                          <a:ea typeface="宋体" pitchFamily="2" charset="-122"/>
                        </a:rPr>
                        <a:t>孕产妇系统管理率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vert="horz" wrap="square"/>
                    <a:lstStyle/>
                    <a:p>
                      <a:pPr indent="0" algn="ctr">
                        <a:buNone/>
                      </a:pPr>
                      <a:r>
                        <a:rPr lang="en-US" sz="1000" b="0">
                          <a:solidFill>
                            <a:srgbClr val="000000"/>
                          </a:solidFill>
                          <a:latin typeface="Times New Roman" charset="0"/>
                        </a:rPr>
                        <a:t>≥90%</a:t>
                      </a:r>
                      <a:endParaRPr lang="en-US" altLang="en-US" sz="1000" b="0">
                        <a:solidFill>
                          <a:srgbClr val="000000"/>
                        </a:solidFill>
                        <a:latin typeface="Times New Roman" charset="0"/>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95580">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gridSpan="2">
                  <a:txBody>
                    <a:bodyPr vert="horz" wrap="square"/>
                    <a:lstStyle/>
                    <a:p>
                      <a:pPr indent="0">
                        <a:buNone/>
                      </a:pPr>
                      <a:r>
                        <a:rPr lang="zh-CN" sz="1000" b="0">
                          <a:solidFill>
                            <a:srgbClr val="000000"/>
                          </a:solidFill>
                          <a:latin typeface="Arial" pitchFamily="34" charset="0"/>
                          <a:ea typeface="宋体" pitchFamily="2" charset="-122"/>
                        </a:rPr>
                        <a:t>3岁以下儿童系统管理率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vert="horz" wrap="square"/>
                    <a:lstStyle/>
                    <a:p>
                      <a:pPr indent="0" algn="ctr">
                        <a:buNone/>
                      </a:pPr>
                      <a:r>
                        <a:rPr lang="en-US" sz="1000" b="0">
                          <a:solidFill>
                            <a:srgbClr val="000000"/>
                          </a:solidFill>
                          <a:latin typeface="Times New Roman" charset="0"/>
                        </a:rPr>
                        <a:t>≥80%</a:t>
                      </a:r>
                      <a:endParaRPr lang="en-US" altLang="en-US" sz="1000" b="0">
                        <a:solidFill>
                          <a:srgbClr val="000000"/>
                        </a:solidFill>
                        <a:latin typeface="Times New Roman" charset="0"/>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95580">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gridSpan="2">
                  <a:txBody>
                    <a:bodyPr vert="horz" wrap="square"/>
                    <a:lstStyle/>
                    <a:p>
                      <a:pPr indent="0">
                        <a:buNone/>
                      </a:pPr>
                      <a:r>
                        <a:rPr lang="zh-CN" sz="1000" b="0">
                          <a:solidFill>
                            <a:srgbClr val="000000"/>
                          </a:solidFill>
                          <a:latin typeface="Arial" pitchFamily="34" charset="0"/>
                          <a:ea typeface="宋体" pitchFamily="2" charset="-122"/>
                        </a:rPr>
                        <a:t>高血压患者管理人数</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vert="horz" wrap="square"/>
                    <a:lstStyle/>
                    <a:p>
                      <a:pPr indent="0" algn="ctr">
                        <a:buNone/>
                      </a:pPr>
                      <a:r>
                        <a:rPr lang="en-US" sz="1000" b="0">
                          <a:solidFill>
                            <a:srgbClr val="000000"/>
                          </a:solidFill>
                          <a:latin typeface="Times New Roman" charset="0"/>
                        </a:rPr>
                        <a:t>490.16</a:t>
                      </a:r>
                      <a:r>
                        <a:rPr lang="en-US" sz="1000" b="0">
                          <a:solidFill>
                            <a:srgbClr val="000000"/>
                          </a:solidFill>
                          <a:latin typeface="宋体" charset="0"/>
                        </a:rPr>
                        <a:t>万人（含深圳）</a:t>
                      </a:r>
                      <a:endParaRPr lang="en-US" altLang="en-US" sz="1000" b="0">
                        <a:solidFill>
                          <a:srgbClr val="000000"/>
                        </a:solidFill>
                        <a:latin typeface="Times New Roman" charset="0"/>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95580">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gridSpan="2">
                  <a:txBody>
                    <a:bodyPr vert="horz" wrap="square"/>
                    <a:lstStyle/>
                    <a:p>
                      <a:pPr indent="0">
                        <a:buNone/>
                      </a:pPr>
                      <a:r>
                        <a:rPr lang="zh-CN" sz="1000" b="0">
                          <a:solidFill>
                            <a:srgbClr val="000000"/>
                          </a:solidFill>
                          <a:latin typeface="Arial" pitchFamily="34" charset="0"/>
                          <a:ea typeface="宋体" pitchFamily="2" charset="-122"/>
                        </a:rPr>
                        <a:t>2型糖尿病患者管理人数</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vert="horz" wrap="square"/>
                    <a:lstStyle/>
                    <a:p>
                      <a:pPr indent="0" algn="ctr">
                        <a:buNone/>
                      </a:pPr>
                      <a:r>
                        <a:rPr lang="en-US" sz="1000" b="0">
                          <a:solidFill>
                            <a:srgbClr val="000000"/>
                          </a:solidFill>
                          <a:latin typeface="Times New Roman" charset="0"/>
                        </a:rPr>
                        <a:t>199.97</a:t>
                      </a:r>
                      <a:r>
                        <a:rPr lang="en-US" sz="1000" b="0">
                          <a:solidFill>
                            <a:srgbClr val="000000"/>
                          </a:solidFill>
                          <a:latin typeface="宋体" charset="0"/>
                        </a:rPr>
                        <a:t>万人（含深圳）</a:t>
                      </a:r>
                      <a:endParaRPr lang="en-US" altLang="en-US" sz="1000" b="0">
                        <a:solidFill>
                          <a:srgbClr val="000000"/>
                        </a:solidFill>
                        <a:latin typeface="Times New Roman" charset="0"/>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95580">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gridSpan="2">
                  <a:txBody>
                    <a:bodyPr vert="horz" wrap="square"/>
                    <a:lstStyle/>
                    <a:p>
                      <a:pPr indent="0">
                        <a:buNone/>
                      </a:pPr>
                      <a:r>
                        <a:rPr lang="zh-CN" sz="1000" b="0">
                          <a:solidFill>
                            <a:srgbClr val="000000"/>
                          </a:solidFill>
                          <a:latin typeface="Arial" pitchFamily="34" charset="0"/>
                          <a:ea typeface="宋体" pitchFamily="2" charset="-122"/>
                        </a:rPr>
                        <a:t>肺结核患者管理率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vert="horz" wrap="square"/>
                    <a:lstStyle/>
                    <a:p>
                      <a:pPr indent="0" algn="ctr">
                        <a:buNone/>
                      </a:pPr>
                      <a:r>
                        <a:rPr lang="en-US" sz="1000" b="0">
                          <a:solidFill>
                            <a:srgbClr val="000000"/>
                          </a:solidFill>
                          <a:latin typeface="Times New Roman" charset="0"/>
                        </a:rPr>
                        <a:t>≥90%</a:t>
                      </a:r>
                      <a:endParaRPr lang="en-US" altLang="en-US" sz="1000" b="0">
                        <a:solidFill>
                          <a:srgbClr val="000000"/>
                        </a:solidFill>
                        <a:latin typeface="Times New Roman" charset="0"/>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95580">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gridSpan="2">
                  <a:txBody>
                    <a:bodyPr vert="horz" wrap="square"/>
                    <a:lstStyle/>
                    <a:p>
                      <a:pPr indent="0">
                        <a:buNone/>
                      </a:pPr>
                      <a:r>
                        <a:rPr lang="zh-CN" sz="1000" b="0">
                          <a:solidFill>
                            <a:srgbClr val="000000"/>
                          </a:solidFill>
                          <a:latin typeface="Arial" pitchFamily="34" charset="0"/>
                          <a:ea typeface="宋体" pitchFamily="2" charset="-122"/>
                        </a:rPr>
                        <a:t>社区在册居家严重精神障碍患者健康管理率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vert="horz" wrap="square"/>
                    <a:lstStyle/>
                    <a:p>
                      <a:pPr indent="0" algn="ctr">
                        <a:buNone/>
                      </a:pPr>
                      <a:r>
                        <a:rPr lang="en-US" sz="1000" b="0">
                          <a:solidFill>
                            <a:srgbClr val="000000"/>
                          </a:solidFill>
                          <a:latin typeface="Times New Roman" charset="0"/>
                        </a:rPr>
                        <a:t>≥80%</a:t>
                      </a:r>
                      <a:endParaRPr lang="en-US" altLang="en-US" sz="1000" b="0">
                        <a:solidFill>
                          <a:srgbClr val="000000"/>
                        </a:solidFill>
                        <a:latin typeface="Times New Roman" charset="0"/>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95580">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gridSpan="2">
                  <a:txBody>
                    <a:bodyPr vert="horz" wrap="square"/>
                    <a:lstStyle/>
                    <a:p>
                      <a:pPr indent="0">
                        <a:buNone/>
                      </a:pPr>
                      <a:r>
                        <a:rPr lang="zh-CN" sz="1000" b="0">
                          <a:solidFill>
                            <a:srgbClr val="000000"/>
                          </a:solidFill>
                          <a:latin typeface="Arial" pitchFamily="34" charset="0"/>
                          <a:ea typeface="宋体" pitchFamily="2" charset="-122"/>
                        </a:rPr>
                        <a:t>儿童中医药健康管理率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vert="horz" wrap="square"/>
                    <a:lstStyle/>
                    <a:p>
                      <a:pPr indent="0" algn="ctr">
                        <a:buNone/>
                      </a:pPr>
                      <a:r>
                        <a:rPr lang="en-US" sz="1000" b="0">
                          <a:solidFill>
                            <a:srgbClr val="000000"/>
                          </a:solidFill>
                          <a:latin typeface="Times New Roman" charset="0"/>
                        </a:rPr>
                        <a:t>≥77%</a:t>
                      </a:r>
                      <a:endParaRPr lang="en-US" altLang="en-US" sz="1000" b="0">
                        <a:solidFill>
                          <a:srgbClr val="000000"/>
                        </a:solidFill>
                        <a:latin typeface="Times New Roman" charset="0"/>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95580">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gridSpan="2">
                  <a:txBody>
                    <a:bodyPr vert="horz" wrap="square"/>
                    <a:lstStyle/>
                    <a:p>
                      <a:pPr indent="0">
                        <a:buNone/>
                      </a:pPr>
                      <a:r>
                        <a:rPr lang="zh-CN" sz="1000" b="0">
                          <a:solidFill>
                            <a:srgbClr val="000000"/>
                          </a:solidFill>
                          <a:latin typeface="Arial" pitchFamily="34" charset="0"/>
                          <a:ea typeface="宋体" pitchFamily="2" charset="-122"/>
                        </a:rPr>
                        <a:t>老年人中医药健康管理率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vert="horz" wrap="square"/>
                    <a:lstStyle/>
                    <a:p>
                      <a:pPr indent="0" algn="ctr">
                        <a:buNone/>
                      </a:pPr>
                      <a:r>
                        <a:rPr lang="en-US" sz="1000" b="0">
                          <a:solidFill>
                            <a:srgbClr val="000000"/>
                          </a:solidFill>
                          <a:latin typeface="Times New Roman" charset="0"/>
                        </a:rPr>
                        <a:t>≥70%</a:t>
                      </a:r>
                      <a:endParaRPr lang="en-US" altLang="en-US" sz="1000" b="0">
                        <a:solidFill>
                          <a:srgbClr val="000000"/>
                        </a:solidFill>
                        <a:latin typeface="Times New Roman" charset="0"/>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95580">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gridSpan="2">
                  <a:txBody>
                    <a:bodyPr vert="horz" wrap="square"/>
                    <a:lstStyle/>
                    <a:p>
                      <a:pPr indent="0">
                        <a:buNone/>
                      </a:pPr>
                      <a:r>
                        <a:rPr lang="zh-CN" sz="1000" b="0">
                          <a:solidFill>
                            <a:srgbClr val="000000"/>
                          </a:solidFill>
                          <a:latin typeface="Arial" pitchFamily="34" charset="0"/>
                          <a:ea typeface="宋体" pitchFamily="2" charset="-122"/>
                        </a:rPr>
                        <a:t>卫生监督协管各专业每年巡查（访）2次完成率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vert="horz" wrap="square"/>
                    <a:lstStyle/>
                    <a:p>
                      <a:pPr indent="0" algn="ctr">
                        <a:buNone/>
                      </a:pPr>
                      <a:r>
                        <a:rPr lang="en-US" sz="1000" b="0">
                          <a:solidFill>
                            <a:srgbClr val="000000"/>
                          </a:solidFill>
                          <a:latin typeface="Times New Roman" charset="0"/>
                        </a:rPr>
                        <a:t>≥90%</a:t>
                      </a:r>
                      <a:endParaRPr lang="en-US" altLang="en-US" sz="1000" b="0">
                        <a:solidFill>
                          <a:srgbClr val="000000"/>
                        </a:solidFill>
                        <a:latin typeface="Times New Roman" charset="0"/>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95580">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gridSpan="2">
                  <a:txBody>
                    <a:bodyPr vert="horz" wrap="square"/>
                    <a:lstStyle/>
                    <a:p>
                      <a:pPr indent="0">
                        <a:buNone/>
                      </a:pPr>
                      <a:r>
                        <a:rPr lang="zh-CN" sz="1000" b="0">
                          <a:solidFill>
                            <a:srgbClr val="000000"/>
                          </a:solidFill>
                          <a:latin typeface="Arial" pitchFamily="34" charset="0"/>
                          <a:ea typeface="宋体" pitchFamily="2" charset="-122"/>
                        </a:rPr>
                        <a:t>职业健康检查服务覆盖率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vert="horz" wrap="square"/>
                    <a:lstStyle/>
                    <a:p>
                      <a:pPr indent="0" algn="ctr">
                        <a:buNone/>
                      </a:pPr>
                      <a:r>
                        <a:rPr lang="en-US" sz="1000" b="0">
                          <a:solidFill>
                            <a:srgbClr val="000000"/>
                          </a:solidFill>
                          <a:latin typeface="Times New Roman" charset="0"/>
                        </a:rPr>
                        <a:t>≥90%</a:t>
                      </a:r>
                      <a:endParaRPr lang="en-US" altLang="en-US" sz="1000" b="0">
                        <a:solidFill>
                          <a:srgbClr val="000000"/>
                        </a:solidFill>
                        <a:latin typeface="Times New Roman" charset="0"/>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95580">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gridSpan="2">
                  <a:txBody>
                    <a:bodyPr vert="horz" wrap="square"/>
                    <a:lstStyle/>
                    <a:p>
                      <a:pPr indent="0">
                        <a:buNone/>
                      </a:pPr>
                      <a:r>
                        <a:rPr lang="zh-CN" sz="1000" b="0">
                          <a:solidFill>
                            <a:srgbClr val="000000"/>
                          </a:solidFill>
                          <a:latin typeface="Arial" pitchFamily="34" charset="0"/>
                          <a:ea typeface="宋体" pitchFamily="2" charset="-122"/>
                        </a:rPr>
                        <a:t>地方病防治工作任务完成率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vert="horz" wrap="square"/>
                    <a:lstStyle/>
                    <a:p>
                      <a:pPr indent="0" algn="ctr">
                        <a:buNone/>
                      </a:pPr>
                      <a:r>
                        <a:rPr lang="en-US" sz="1000" b="0">
                          <a:solidFill>
                            <a:srgbClr val="000000"/>
                          </a:solidFill>
                          <a:latin typeface="Times New Roman" charset="0"/>
                        </a:rPr>
                        <a:t>≥95%</a:t>
                      </a:r>
                      <a:endParaRPr lang="en-US" altLang="en-US" sz="1000" b="0">
                        <a:solidFill>
                          <a:srgbClr val="000000"/>
                        </a:solidFill>
                        <a:latin typeface="Times New Roman" charset="0"/>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95580">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B w="6350" cap="flat" cmpd="sng">
                      <a:solidFill>
                        <a:srgbClr val="000000"/>
                      </a:solidFill>
                      <a:prstDash val="solid"/>
                      <a:headEnd type="none" w="med" len="med"/>
                      <a:tailEnd type="none" w="med" len="med"/>
                    </a:lnB>
                  </a:tcPr>
                </a:tc>
                <a:tc gridSpan="2">
                  <a:txBody>
                    <a:bodyPr vert="horz" wrap="square"/>
                    <a:lstStyle/>
                    <a:p>
                      <a:pPr indent="0">
                        <a:buNone/>
                      </a:pPr>
                      <a:r>
                        <a:rPr lang="zh-CN" sz="1000" b="0">
                          <a:solidFill>
                            <a:srgbClr val="000000"/>
                          </a:solidFill>
                          <a:latin typeface="Arial" pitchFamily="34" charset="0"/>
                          <a:ea typeface="宋体" pitchFamily="2" charset="-122"/>
                        </a:rPr>
                        <a:t>宫颈癌、乳腺癌筛查目标人群覆盖率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vert="horz" wrap="square"/>
                    <a:lstStyle/>
                    <a:p>
                      <a:pPr indent="0" algn="ctr">
                        <a:buNone/>
                      </a:pPr>
                      <a:r>
                        <a:rPr lang="zh-CN" sz="1000" b="0">
                          <a:solidFill>
                            <a:srgbClr val="000000"/>
                          </a:solidFill>
                          <a:latin typeface="Arial" pitchFamily="34" charset="0"/>
                          <a:ea typeface="宋体" pitchFamily="2" charset="-122"/>
                        </a:rPr>
                        <a:t>较上年提高</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95580">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rowSpan="5">
                  <a:txBody>
                    <a:bodyPr vert="horz" wrap="square"/>
                    <a:lstStyle/>
                    <a:p>
                      <a:pPr indent="0" algn="ctr">
                        <a:buNone/>
                      </a:pPr>
                      <a:r>
                        <a:rPr lang="zh-CN" sz="1000" b="0">
                          <a:solidFill>
                            <a:srgbClr val="000000"/>
                          </a:solidFill>
                          <a:latin typeface="Arial" pitchFamily="34" charset="0"/>
                          <a:ea typeface="宋体" pitchFamily="2" charset="-122"/>
                        </a:rPr>
                        <a:t>质量指标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gridSpan="2">
                  <a:txBody>
                    <a:bodyPr vert="horz" wrap="square"/>
                    <a:lstStyle/>
                    <a:p>
                      <a:pPr indent="0">
                        <a:buNone/>
                      </a:pPr>
                      <a:r>
                        <a:rPr lang="zh-CN" sz="1000" b="0">
                          <a:solidFill>
                            <a:srgbClr val="000000"/>
                          </a:solidFill>
                          <a:latin typeface="Arial" pitchFamily="34" charset="0"/>
                          <a:ea typeface="宋体" pitchFamily="2" charset="-122"/>
                        </a:rPr>
                        <a:t>居民规范化电子健康档案覆盖率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vert="horz" wrap="square"/>
                    <a:lstStyle/>
                    <a:p>
                      <a:pPr indent="0" algn="ctr">
                        <a:buNone/>
                      </a:pPr>
                      <a:r>
                        <a:rPr lang="en-US" sz="1000" b="0">
                          <a:solidFill>
                            <a:srgbClr val="000000"/>
                          </a:solidFill>
                          <a:latin typeface="Times New Roman" charset="0"/>
                        </a:rPr>
                        <a:t>≥62%</a:t>
                      </a:r>
                      <a:endParaRPr lang="en-US" altLang="en-US" sz="1000" b="0">
                        <a:solidFill>
                          <a:srgbClr val="000000"/>
                        </a:solidFill>
                        <a:latin typeface="Times New Roman" charset="0"/>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95580">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gridSpan="2">
                  <a:txBody>
                    <a:bodyPr vert="horz" wrap="square"/>
                    <a:lstStyle/>
                    <a:p>
                      <a:pPr indent="0">
                        <a:buNone/>
                      </a:pPr>
                      <a:r>
                        <a:rPr lang="zh-CN" sz="1000" b="0">
                          <a:solidFill>
                            <a:srgbClr val="000000"/>
                          </a:solidFill>
                          <a:latin typeface="Arial" pitchFamily="34" charset="0"/>
                          <a:ea typeface="宋体" pitchFamily="2" charset="-122"/>
                        </a:rPr>
                        <a:t>高血压患者基层规范管理服务率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vert="horz" wrap="square"/>
                    <a:lstStyle/>
                    <a:p>
                      <a:pPr indent="0" algn="ctr">
                        <a:buNone/>
                      </a:pPr>
                      <a:r>
                        <a:rPr lang="en-US" sz="1000" b="0">
                          <a:solidFill>
                            <a:srgbClr val="000000"/>
                          </a:solidFill>
                          <a:latin typeface="Times New Roman" charset="0"/>
                        </a:rPr>
                        <a:t>≥62%</a:t>
                      </a:r>
                      <a:endParaRPr lang="en-US" altLang="en-US" sz="1000" b="0">
                        <a:solidFill>
                          <a:srgbClr val="000000"/>
                        </a:solidFill>
                        <a:latin typeface="Times New Roman" charset="0"/>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95580">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gridSpan="2">
                  <a:txBody>
                    <a:bodyPr vert="horz" wrap="square"/>
                    <a:lstStyle/>
                    <a:p>
                      <a:pPr indent="0">
                        <a:buNone/>
                      </a:pPr>
                      <a:r>
                        <a:rPr lang="zh-CN" sz="1000" b="0">
                          <a:solidFill>
                            <a:srgbClr val="000000"/>
                          </a:solidFill>
                          <a:latin typeface="Arial" pitchFamily="34" charset="0"/>
                          <a:ea typeface="宋体" pitchFamily="2" charset="-122"/>
                        </a:rPr>
                        <a:t>2型糖尿病患者基层规范管理服务率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vert="horz" wrap="square"/>
                    <a:lstStyle/>
                    <a:p>
                      <a:pPr indent="0" algn="ctr">
                        <a:buNone/>
                      </a:pPr>
                      <a:r>
                        <a:rPr lang="en-US" sz="1000" b="0">
                          <a:solidFill>
                            <a:srgbClr val="000000"/>
                          </a:solidFill>
                          <a:latin typeface="Times New Roman" charset="0"/>
                        </a:rPr>
                        <a:t>≥62%</a:t>
                      </a:r>
                      <a:endParaRPr lang="en-US" altLang="en-US" sz="1000" b="0">
                        <a:solidFill>
                          <a:srgbClr val="000000"/>
                        </a:solidFill>
                        <a:latin typeface="Times New Roman" charset="0"/>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95580">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gridSpan="2">
                  <a:txBody>
                    <a:bodyPr vert="horz" wrap="square"/>
                    <a:lstStyle/>
                    <a:p>
                      <a:pPr indent="0">
                        <a:buNone/>
                      </a:pPr>
                      <a:r>
                        <a:rPr lang="zh-CN" sz="1000" b="0">
                          <a:solidFill>
                            <a:srgbClr val="000000"/>
                          </a:solidFill>
                          <a:latin typeface="Arial" pitchFamily="34" charset="0"/>
                          <a:ea typeface="宋体" pitchFamily="2" charset="-122"/>
                        </a:rPr>
                        <a:t>65岁及以上老年人城乡社区规范健康管理服务率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vert="horz" wrap="square"/>
                    <a:lstStyle/>
                    <a:p>
                      <a:pPr indent="0" algn="ctr">
                        <a:buNone/>
                      </a:pPr>
                      <a:r>
                        <a:rPr lang="en-US" sz="1000" b="0">
                          <a:solidFill>
                            <a:srgbClr val="000000"/>
                          </a:solidFill>
                          <a:latin typeface="Times New Roman" charset="0"/>
                        </a:rPr>
                        <a:t>≥62%</a:t>
                      </a:r>
                      <a:endParaRPr lang="en-US" altLang="en-US" sz="1000" b="0">
                        <a:solidFill>
                          <a:srgbClr val="000000"/>
                        </a:solidFill>
                        <a:latin typeface="Times New Roman" charset="0"/>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95580">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B w="6350" cap="flat" cmpd="sng">
                      <a:solidFill>
                        <a:srgbClr val="000000"/>
                      </a:solidFill>
                      <a:prstDash val="solid"/>
                      <a:headEnd type="none" w="med" len="med"/>
                      <a:tailEnd type="none" w="med" len="med"/>
                    </a:lnB>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B w="6350" cap="flat" cmpd="sng">
                      <a:solidFill>
                        <a:srgbClr val="000000"/>
                      </a:solidFill>
                      <a:prstDash val="solid"/>
                      <a:headEnd type="none" w="med" len="med"/>
                      <a:tailEnd type="none" w="med" len="med"/>
                    </a:lnB>
                  </a:tcPr>
                </a:tc>
                <a:tc gridSpan="2">
                  <a:txBody>
                    <a:bodyPr vert="horz" wrap="square"/>
                    <a:lstStyle/>
                    <a:p>
                      <a:pPr indent="0">
                        <a:buNone/>
                      </a:pPr>
                      <a:r>
                        <a:rPr lang="zh-CN" sz="1000" b="0">
                          <a:solidFill>
                            <a:srgbClr val="000000"/>
                          </a:solidFill>
                          <a:latin typeface="Arial" pitchFamily="34" charset="0"/>
                          <a:ea typeface="宋体" pitchFamily="2" charset="-122"/>
                        </a:rPr>
                        <a:t>传染病和突发公共卫生事件相关信息报告率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vert="horz" wrap="square"/>
                    <a:lstStyle/>
                    <a:p>
                      <a:pPr indent="0" algn="ctr">
                        <a:buNone/>
                      </a:pPr>
                      <a:r>
                        <a:rPr lang="en-US" sz="1000" b="0">
                          <a:solidFill>
                            <a:srgbClr val="000000"/>
                          </a:solidFill>
                          <a:latin typeface="Times New Roman" charset="0"/>
                        </a:rPr>
                        <a:t>≥95%</a:t>
                      </a:r>
                      <a:endParaRPr lang="en-US" altLang="en-US" sz="1000" b="0">
                        <a:solidFill>
                          <a:srgbClr val="000000"/>
                        </a:solidFill>
                        <a:latin typeface="Times New Roman" charset="0"/>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95580">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rowSpan="3">
                  <a:txBody>
                    <a:bodyPr vert="horz" wrap="square"/>
                    <a:lstStyle/>
                    <a:p>
                      <a:pPr indent="0" algn="ctr">
                        <a:buNone/>
                      </a:pPr>
                      <a:r>
                        <a:rPr lang="zh-CN" sz="1000" b="0">
                          <a:solidFill>
                            <a:srgbClr val="000000"/>
                          </a:solidFill>
                          <a:latin typeface="Arial" pitchFamily="34" charset="0"/>
                          <a:ea typeface="宋体" pitchFamily="2" charset="-122"/>
                        </a:rPr>
                        <a:t>效</a:t>
                      </a:r>
                      <a:endParaRPr lang="zh-CN" sz="1000" b="0">
                        <a:solidFill>
                          <a:srgbClr val="000000"/>
                        </a:solidFill>
                        <a:latin typeface="Arial" pitchFamily="34" charset="0"/>
                        <a:ea typeface="宋体" pitchFamily="2" charset="-122"/>
                      </a:endParaRPr>
                    </a:p>
                    <a:p>
                      <a:pPr indent="0" algn="ctr">
                        <a:buNone/>
                      </a:pPr>
                      <a:r>
                        <a:rPr lang="zh-CN" sz="1000" b="0">
                          <a:solidFill>
                            <a:srgbClr val="000000"/>
                          </a:solidFill>
                          <a:latin typeface="Arial" pitchFamily="34" charset="0"/>
                          <a:ea typeface="宋体" pitchFamily="2" charset="-122"/>
                        </a:rPr>
                        <a:t>益</a:t>
                      </a:r>
                      <a:endParaRPr lang="zh-CN" sz="1000" b="0">
                        <a:solidFill>
                          <a:srgbClr val="000000"/>
                        </a:solidFill>
                        <a:latin typeface="Arial" pitchFamily="34" charset="0"/>
                        <a:ea typeface="宋体" pitchFamily="2" charset="-122"/>
                      </a:endParaRPr>
                    </a:p>
                    <a:p>
                      <a:pPr indent="0" algn="ctr">
                        <a:buNone/>
                      </a:pPr>
                      <a:r>
                        <a:rPr lang="zh-CN" sz="1000" b="0">
                          <a:solidFill>
                            <a:srgbClr val="000000"/>
                          </a:solidFill>
                          <a:latin typeface="Arial" pitchFamily="34" charset="0"/>
                          <a:ea typeface="宋体" pitchFamily="2" charset="-122"/>
                        </a:rPr>
                        <a:t>指</a:t>
                      </a:r>
                      <a:endParaRPr lang="zh-CN" sz="1000" b="0">
                        <a:solidFill>
                          <a:srgbClr val="000000"/>
                        </a:solidFill>
                        <a:latin typeface="Arial" pitchFamily="34" charset="0"/>
                        <a:ea typeface="宋体" pitchFamily="2" charset="-122"/>
                      </a:endParaRPr>
                    </a:p>
                    <a:p>
                      <a:pPr indent="0" algn="ctr">
                        <a:buNone/>
                      </a:pPr>
                      <a:r>
                        <a:rPr lang="zh-CN" sz="1000" b="0">
                          <a:solidFill>
                            <a:srgbClr val="000000"/>
                          </a:solidFill>
                          <a:latin typeface="Arial" pitchFamily="34" charset="0"/>
                          <a:ea typeface="宋体" pitchFamily="2" charset="-122"/>
                        </a:rPr>
                        <a:t>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rowSpan="2">
                  <a:txBody>
                    <a:bodyPr vert="horz" wrap="square"/>
                    <a:lstStyle/>
                    <a:p>
                      <a:pPr indent="0" algn="ctr">
                        <a:buNone/>
                      </a:pPr>
                      <a:r>
                        <a:rPr lang="zh-CN" sz="1000" b="0">
                          <a:solidFill>
                            <a:srgbClr val="000000"/>
                          </a:solidFill>
                          <a:latin typeface="Arial" pitchFamily="34" charset="0"/>
                          <a:ea typeface="宋体" pitchFamily="2" charset="-122"/>
                        </a:rPr>
                        <a:t>社会效益</a:t>
                      </a:r>
                      <a:endParaRPr lang="zh-CN" sz="1000" b="0">
                        <a:solidFill>
                          <a:srgbClr val="000000"/>
                        </a:solidFill>
                        <a:latin typeface="Arial" pitchFamily="34" charset="0"/>
                        <a:ea typeface="宋体" pitchFamily="2" charset="-122"/>
                      </a:endParaRPr>
                    </a:p>
                    <a:p>
                      <a:pPr indent="0" algn="ctr">
                        <a:buNone/>
                      </a:pPr>
                      <a:r>
                        <a:rPr lang="zh-CN" sz="1000" b="0">
                          <a:solidFill>
                            <a:srgbClr val="000000"/>
                          </a:solidFill>
                          <a:latin typeface="Arial" pitchFamily="34" charset="0"/>
                          <a:ea typeface="宋体" pitchFamily="2" charset="-122"/>
                        </a:rPr>
                        <a:t>指标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gridSpan="2">
                  <a:txBody>
                    <a:bodyPr vert="horz" wrap="square"/>
                    <a:lstStyle/>
                    <a:p>
                      <a:pPr indent="0">
                        <a:buNone/>
                      </a:pPr>
                      <a:r>
                        <a:rPr lang="zh-CN" sz="1000" b="0">
                          <a:solidFill>
                            <a:srgbClr val="000000"/>
                          </a:solidFill>
                          <a:latin typeface="Arial" pitchFamily="34" charset="0"/>
                          <a:ea typeface="宋体" pitchFamily="2" charset="-122"/>
                        </a:rPr>
                        <a:t>城乡居民公共卫生差距</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vert="horz" wrap="square"/>
                    <a:lstStyle/>
                    <a:p>
                      <a:pPr indent="0" algn="ctr">
                        <a:buNone/>
                      </a:pPr>
                      <a:r>
                        <a:rPr lang="zh-CN" sz="1000" b="0">
                          <a:solidFill>
                            <a:srgbClr val="000000"/>
                          </a:solidFill>
                          <a:latin typeface="Arial" pitchFamily="34" charset="0"/>
                          <a:ea typeface="宋体" pitchFamily="2" charset="-122"/>
                        </a:rPr>
                        <a:t>不断缩小</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95580">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B w="6350" cap="flat" cmpd="sng">
                      <a:solidFill>
                        <a:srgbClr val="000000"/>
                      </a:solidFill>
                      <a:prstDash val="solid"/>
                      <a:headEnd type="none" w="med" len="med"/>
                      <a:tailEnd type="none" w="med" len="med"/>
                    </a:lnB>
                  </a:tcPr>
                </a:tc>
                <a:tc gridSpan="2">
                  <a:txBody>
                    <a:bodyPr vert="horz" wrap="square"/>
                    <a:lstStyle/>
                    <a:p>
                      <a:pPr indent="0">
                        <a:buNone/>
                      </a:pPr>
                      <a:r>
                        <a:rPr lang="zh-CN" sz="1000" b="0">
                          <a:solidFill>
                            <a:srgbClr val="000000"/>
                          </a:solidFill>
                          <a:latin typeface="Arial" pitchFamily="34" charset="0"/>
                          <a:ea typeface="宋体" pitchFamily="2" charset="-122"/>
                        </a:rPr>
                        <a:t>居民健康素养水平</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vert="horz" wrap="square"/>
                    <a:lstStyle/>
                    <a:p>
                      <a:pPr indent="0" algn="ctr">
                        <a:buNone/>
                      </a:pPr>
                      <a:r>
                        <a:rPr lang="zh-CN" sz="1000" b="0">
                          <a:solidFill>
                            <a:srgbClr val="000000"/>
                          </a:solidFill>
                          <a:latin typeface="Arial" pitchFamily="34" charset="0"/>
                          <a:ea typeface="宋体" pitchFamily="2" charset="-122"/>
                        </a:rPr>
                        <a:t>不断提高</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95580">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B w="6350" cap="flat" cmpd="sng">
                      <a:solidFill>
                        <a:srgbClr val="000000"/>
                      </a:solidFill>
                      <a:prstDash val="solid"/>
                      <a:headEnd type="none" w="med" len="med"/>
                      <a:tailEnd type="none" w="med" len="med"/>
                    </a:lnB>
                  </a:tcPr>
                </a:tc>
                <a:tc>
                  <a:txBody>
                    <a:bodyPr vert="horz" wrap="square"/>
                    <a:lstStyle/>
                    <a:p>
                      <a:pPr indent="0" algn="ctr">
                        <a:buNone/>
                      </a:pPr>
                      <a:r>
                        <a:rPr lang="zh-CN" sz="1000" b="0">
                          <a:solidFill>
                            <a:srgbClr val="000000"/>
                          </a:solidFill>
                          <a:latin typeface="Arial" pitchFamily="34" charset="0"/>
                          <a:ea typeface="宋体" pitchFamily="2" charset="-122"/>
                        </a:rPr>
                        <a:t>可持续影响指标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gridSpan="2">
                  <a:txBody>
                    <a:bodyPr vert="horz" wrap="square"/>
                    <a:lstStyle/>
                    <a:p>
                      <a:pPr indent="0">
                        <a:buNone/>
                      </a:pPr>
                      <a:r>
                        <a:rPr lang="zh-CN" sz="1000" b="0">
                          <a:solidFill>
                            <a:srgbClr val="000000"/>
                          </a:solidFill>
                          <a:latin typeface="Arial" pitchFamily="34" charset="0"/>
                          <a:ea typeface="宋体" pitchFamily="2" charset="-122"/>
                        </a:rPr>
                        <a:t>基本公共卫生服务水平</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vert="horz" wrap="square"/>
                    <a:lstStyle/>
                    <a:p>
                      <a:pPr indent="0" algn="ctr">
                        <a:buNone/>
                      </a:pPr>
                      <a:r>
                        <a:rPr lang="zh-CN" sz="1000" b="0">
                          <a:solidFill>
                            <a:srgbClr val="000000"/>
                          </a:solidFill>
                          <a:latin typeface="Arial" pitchFamily="34" charset="0"/>
                          <a:ea typeface="宋体" pitchFamily="2" charset="-122"/>
                        </a:rPr>
                        <a:t>不断提高</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264160">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B w="6350" cap="flat" cmpd="sng">
                      <a:solidFill>
                        <a:srgbClr val="000000"/>
                      </a:solidFill>
                      <a:prstDash val="solid"/>
                      <a:headEnd type="none" w="med" len="med"/>
                      <a:tailEnd type="none" w="med" len="med"/>
                    </a:lnB>
                  </a:tcPr>
                </a:tc>
                <a:tc>
                  <a:txBody>
                    <a:bodyPr vert="horz" wrap="square"/>
                    <a:lstStyle/>
                    <a:p>
                      <a:pPr indent="0" algn="ctr">
                        <a:buNone/>
                      </a:pPr>
                      <a:r>
                        <a:rPr lang="zh-CN" sz="1000" b="0">
                          <a:solidFill>
                            <a:srgbClr val="000000"/>
                          </a:solidFill>
                          <a:latin typeface="Arial" pitchFamily="34" charset="0"/>
                          <a:ea typeface="宋体" pitchFamily="2" charset="-122"/>
                        </a:rPr>
                        <a:t>满意度指标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zh-CN" sz="1000" b="0">
                          <a:solidFill>
                            <a:srgbClr val="000000"/>
                          </a:solidFill>
                          <a:latin typeface="Arial" pitchFamily="34" charset="0"/>
                          <a:ea typeface="宋体" pitchFamily="2" charset="-122"/>
                        </a:rPr>
                        <a:t>服务对象满意度指标</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gridSpan="2">
                  <a:txBody>
                    <a:bodyPr vert="horz" wrap="square"/>
                    <a:lstStyle/>
                    <a:p>
                      <a:pPr indent="0">
                        <a:buNone/>
                      </a:pPr>
                      <a:r>
                        <a:rPr lang="zh-CN" sz="1000" b="0">
                          <a:solidFill>
                            <a:srgbClr val="000000"/>
                          </a:solidFill>
                          <a:latin typeface="Arial" pitchFamily="34" charset="0"/>
                          <a:ea typeface="宋体" pitchFamily="2" charset="-122"/>
                        </a:rPr>
                        <a:t>服务对象满意度</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a:txBody>
                    <a:bodyPr vert="horz" wrap="square"/>
                    <a:lstStyle/>
                    <a:p>
                      <a:pPr indent="0" algn="ctr">
                        <a:buNone/>
                      </a:pPr>
                      <a:r>
                        <a:rPr lang="zh-CN" sz="1000" b="0">
                          <a:solidFill>
                            <a:srgbClr val="000000"/>
                          </a:solidFill>
                          <a:latin typeface="Arial" pitchFamily="34" charset="0"/>
                          <a:ea typeface="宋体" pitchFamily="2" charset="-122"/>
                        </a:rPr>
                        <a:t>较上年提高</a:t>
                      </a:r>
                      <a:endParaRPr lang="zh-CN" altLang="en-US" sz="1000" b="0">
                        <a:solidFill>
                          <a:srgbClr val="000000"/>
                        </a:solidFill>
                        <a:latin typeface="Arial" pitchFamily="34" charset="0"/>
                        <a:ea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bl>
          </a:graphicData>
        </a:graphic>
      </p:graphicFrame>
    </p:spTree>
  </p:cSld>
  <p:clrMapOvr>
    <a:masterClrMapping/>
  </p:clrMapOvr>
  <p:transition spd="slow"/>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表格 1"/>
          <p:cNvGraphicFramePr>
            <a:graphicFrameLocks noGrp="1"/>
          </p:cNvGraphicFramePr>
          <p:nvPr/>
        </p:nvGraphicFramePr>
        <p:xfrm>
          <a:off x="995045" y="1168400"/>
          <a:ext cx="10141585" cy="5332095"/>
        </p:xfrm>
        <a:graphic>
          <a:graphicData uri="http://schemas.openxmlformats.org/drawingml/2006/table">
            <a:tbl>
              <a:tblPr firstRow="1" bandRow="1">
                <a:tableStyleId>{5C22544A-7EE6-4342-B048-85BDC9FD1C3A}</a:tableStyleId>
              </a:tblPr>
              <a:tblGrid>
                <a:gridCol w="845185"/>
                <a:gridCol w="845820"/>
                <a:gridCol w="843915"/>
                <a:gridCol w="1174115"/>
                <a:gridCol w="880110"/>
                <a:gridCol w="881380"/>
                <a:gridCol w="879475"/>
                <a:gridCol w="974725"/>
                <a:gridCol w="845185"/>
                <a:gridCol w="845185"/>
                <a:gridCol w="1126490"/>
              </a:tblGrid>
              <a:tr h="301625">
                <a:tc rowSpan="2">
                  <a:txBody>
                    <a:bodyPr vert="horz" wrap="square"/>
                    <a:lstStyle/>
                    <a:p>
                      <a:pPr indent="0" algn="ctr">
                        <a:buNone/>
                      </a:pPr>
                      <a:r>
                        <a:rPr lang="zh-CN" sz="1200" b="0">
                          <a:solidFill>
                            <a:srgbClr val="000000"/>
                          </a:solidFill>
                          <a:latin typeface="Arial" pitchFamily="34" charset="0"/>
                          <a:ea typeface="宋体" pitchFamily="2" charset="-122"/>
                        </a:rPr>
                        <a:t>地市</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rowSpan="2">
                  <a:txBody>
                    <a:bodyPr vert="horz" wrap="square"/>
                    <a:lstStyle/>
                    <a:p>
                      <a:pPr indent="0" algn="ctr">
                        <a:buNone/>
                      </a:pPr>
                      <a:r>
                        <a:rPr lang="zh-CN" sz="1200" b="0">
                          <a:solidFill>
                            <a:srgbClr val="000000"/>
                          </a:solidFill>
                          <a:latin typeface="Arial" pitchFamily="34" charset="0"/>
                          <a:ea typeface="宋体" pitchFamily="2" charset="-122"/>
                        </a:rPr>
                        <a:t>2021年人均基本公共卫生服务补助标准（元）</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rowSpan="2">
                  <a:txBody>
                    <a:bodyPr vert="horz" wrap="square"/>
                    <a:lstStyle/>
                    <a:p>
                      <a:pPr indent="0" algn="ctr">
                        <a:buNone/>
                      </a:pPr>
                      <a:r>
                        <a:rPr lang="zh-CN" sz="1200" b="0">
                          <a:solidFill>
                            <a:srgbClr val="000000"/>
                          </a:solidFill>
                          <a:latin typeface="Arial" pitchFamily="34" charset="0"/>
                          <a:ea typeface="宋体" pitchFamily="2" charset="-122"/>
                        </a:rPr>
                        <a:t>2022年人均基本公共卫生服务补助标准（元）</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gridSpan="7">
                  <a:txBody>
                    <a:bodyPr vert="horz" wrap="square"/>
                    <a:lstStyle/>
                    <a:p>
                      <a:pPr indent="0" algn="ctr">
                        <a:buNone/>
                      </a:pPr>
                      <a:r>
                        <a:rPr lang="zh-CN" sz="1200" b="0">
                          <a:solidFill>
                            <a:srgbClr val="000000"/>
                          </a:solidFill>
                          <a:latin typeface="Arial" pitchFamily="34" charset="0"/>
                          <a:ea typeface="宋体" pitchFamily="2" charset="-122"/>
                        </a:rPr>
                        <a:t>2022年预算下达数</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hMerge="1">
                  <a:txBody>
                    <a:bodyPr vert="horz" wrap="square"/>
                    <a:lstStyle/>
                    <a:p/>
                  </a:txBody>
                  <a:tcP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hMerge="1">
                  <a:txBody>
                    <a:bodyPr vert="horz" wrap="square"/>
                    <a:lstStyle/>
                    <a:p/>
                  </a:txBody>
                  <a:tcP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hMerge="1">
                  <a:txBody>
                    <a:bodyPr vert="horz" wrap="square"/>
                    <a:lstStyle/>
                    <a:p/>
                  </a:txBody>
                  <a:tcP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hMerge="1">
                  <a:txBody>
                    <a:bodyPr vert="horz" wrap="square"/>
                    <a:lstStyle/>
                    <a:p/>
                  </a:txBody>
                  <a:tcP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hMerge="1">
                  <a:txBody>
                    <a:bodyPr vert="horz" wrap="square"/>
                    <a:lstStyle/>
                    <a:p/>
                  </a:txBody>
                  <a:tcP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hMerge="1">
                  <a:txBody>
                    <a:bodyPr vert="horz" wrap="square"/>
                    <a:lstStyle/>
                    <a:p/>
                  </a:txBody>
                  <a:tcPr>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tcPr>
                </a:tc>
                <a:tc rowSpan="2">
                  <a:txBody>
                    <a:bodyPr vert="horz" wrap="square"/>
                    <a:lstStyle/>
                    <a:p>
                      <a:pPr indent="0" algn="ctr">
                        <a:buNone/>
                      </a:pPr>
                      <a:r>
                        <a:rPr lang="zh-CN" sz="1200" b="0">
                          <a:solidFill>
                            <a:srgbClr val="000000"/>
                          </a:solidFill>
                          <a:latin typeface="Arial" pitchFamily="34" charset="0"/>
                          <a:ea typeface="宋体" pitchFamily="2" charset="-122"/>
                        </a:rPr>
                        <a:t>2022年支出</a:t>
                      </a:r>
                      <a:endParaRPr lang="zh-CN" sz="1200" b="0">
                        <a:solidFill>
                          <a:srgbClr val="000000"/>
                        </a:solidFill>
                        <a:latin typeface="Arial" pitchFamily="34" charset="0"/>
                        <a:ea typeface="宋体" pitchFamily="2" charset="-122"/>
                      </a:endParaRPr>
                    </a:p>
                    <a:p>
                      <a:pPr indent="0" algn="ctr">
                        <a:buNone/>
                      </a:pPr>
                      <a:r>
                        <a:rPr lang="zh-CN" sz="1200" b="0">
                          <a:solidFill>
                            <a:srgbClr val="000000"/>
                          </a:solidFill>
                          <a:latin typeface="Arial" pitchFamily="34" charset="0"/>
                          <a:ea typeface="宋体" pitchFamily="2" charset="-122"/>
                        </a:rPr>
                        <a:t>（万元，含中央资金和地方资金）</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1772920">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B w="6350" cap="flat" cmpd="sng">
                      <a:solidFill>
                        <a:srgbClr val="000000"/>
                      </a:solidFill>
                      <a:prstDash val="solid"/>
                      <a:headEnd type="none" w="med" len="med"/>
                      <a:tailEnd type="none" w="med" len="med"/>
                    </a:lnB>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B w="6350" cap="flat" cmpd="sng">
                      <a:solidFill>
                        <a:srgbClr val="000000"/>
                      </a:solidFill>
                      <a:prstDash val="solid"/>
                      <a:headEnd type="none" w="med" len="med"/>
                      <a:tailEnd type="none" w="med" len="med"/>
                    </a:lnB>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B w="6350" cap="flat" cmpd="sng">
                      <a:solidFill>
                        <a:srgbClr val="000000"/>
                      </a:solidFill>
                      <a:prstDash val="solid"/>
                      <a:headEnd type="none" w="med" len="med"/>
                      <a:tailEnd type="none" w="med" len="med"/>
                    </a:lnB>
                  </a:tcPr>
                </a:tc>
                <a:tc>
                  <a:txBody>
                    <a:bodyPr vert="horz" wrap="square"/>
                    <a:lstStyle/>
                    <a:p>
                      <a:pPr indent="0" algn="ctr">
                        <a:buNone/>
                      </a:pPr>
                      <a:r>
                        <a:rPr lang="zh-CN" sz="1200" b="0">
                          <a:solidFill>
                            <a:srgbClr val="000000"/>
                          </a:solidFill>
                          <a:latin typeface="Arial" pitchFamily="34" charset="0"/>
                          <a:ea typeface="宋体" pitchFamily="2" charset="-122"/>
                        </a:rPr>
                        <a:t>小计</a:t>
                      </a:r>
                      <a:endParaRPr lang="zh-CN" sz="1200" b="0">
                        <a:solidFill>
                          <a:srgbClr val="000000"/>
                        </a:solidFill>
                        <a:latin typeface="Arial" pitchFamily="34" charset="0"/>
                        <a:ea typeface="宋体" pitchFamily="2" charset="-122"/>
                      </a:endParaRPr>
                    </a:p>
                    <a:p>
                      <a:pPr indent="0" algn="ctr">
                        <a:buNone/>
                      </a:pPr>
                      <a:r>
                        <a:rPr lang="zh-CN" sz="1200" b="0">
                          <a:solidFill>
                            <a:srgbClr val="000000"/>
                          </a:solidFill>
                          <a:latin typeface="Arial" pitchFamily="34" charset="0"/>
                          <a:ea typeface="宋体" pitchFamily="2" charset="-122"/>
                        </a:rPr>
                        <a:t>（万元）</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zh-CN" sz="1200" b="0">
                          <a:solidFill>
                            <a:srgbClr val="000000"/>
                          </a:solidFill>
                          <a:latin typeface="Arial" pitchFamily="34" charset="0"/>
                          <a:ea typeface="宋体" pitchFamily="2" charset="-122"/>
                        </a:rPr>
                        <a:t>中央财政承担部分下达数（万元）</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zh-CN" sz="1200" b="0">
                          <a:solidFill>
                            <a:srgbClr val="000000"/>
                          </a:solidFill>
                          <a:latin typeface="Arial" pitchFamily="34" charset="0"/>
                          <a:ea typeface="宋体" pitchFamily="2" charset="-122"/>
                        </a:rPr>
                        <a:t>省财政承担部分下达数（万元）</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zh-CN" sz="1200" b="0">
                          <a:solidFill>
                            <a:srgbClr val="000000"/>
                          </a:solidFill>
                          <a:latin typeface="Arial" pitchFamily="34" charset="0"/>
                          <a:ea typeface="宋体" pitchFamily="2" charset="-122"/>
                        </a:rPr>
                        <a:t>市财政承担部分下达数（万元）</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zh-CN" sz="1200" b="0">
                          <a:solidFill>
                            <a:srgbClr val="000000"/>
                          </a:solidFill>
                          <a:latin typeface="Arial" pitchFamily="34" charset="0"/>
                          <a:ea typeface="宋体" pitchFamily="2" charset="-122"/>
                        </a:rPr>
                        <a:t>县级财政承担部分下达数（万元）</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zh-CN" sz="1200" b="0">
                          <a:solidFill>
                            <a:srgbClr val="000000"/>
                          </a:solidFill>
                          <a:latin typeface="Arial" pitchFamily="34" charset="0"/>
                          <a:ea typeface="宋体" pitchFamily="2" charset="-122"/>
                        </a:rPr>
                        <a:t>本地区常住人口数（万人，截至2020年底省级以上统计数据）</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zh-CN" sz="1200" b="0">
                          <a:solidFill>
                            <a:srgbClr val="000000"/>
                          </a:solidFill>
                          <a:latin typeface="Arial" pitchFamily="34" charset="0"/>
                          <a:ea typeface="宋体" pitchFamily="2" charset="-122"/>
                        </a:rPr>
                        <a:t>2022年人均金额（元）</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vMerge="1">
                  <a:txBody>
                    <a:bodyPr vert="horz" wrap="square"/>
                    <a:lstStyle/>
                    <a:p/>
                  </a:txBody>
                  <a:tcP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B w="6350" cap="flat" cmpd="sng">
                      <a:solidFill>
                        <a:srgbClr val="000000"/>
                      </a:solidFill>
                      <a:prstDash val="solid"/>
                      <a:headEnd type="none" w="med" len="med"/>
                      <a:tailEnd type="none" w="med" len="med"/>
                    </a:lnB>
                  </a:tcPr>
                </a:tc>
              </a:tr>
              <a:tr h="281305">
                <a:tc>
                  <a:txBody>
                    <a:bodyPr vert="horz" wrap="square"/>
                    <a:lstStyle/>
                    <a:p>
                      <a:pPr indent="0" algn="ctr">
                        <a:buNone/>
                      </a:pPr>
                      <a:r>
                        <a:rPr lang="en-US" sz="1200" b="0">
                          <a:solidFill>
                            <a:srgbClr val="000000"/>
                          </a:solidFill>
                          <a:latin typeface="宋体" pitchFamily="2" charset="-122"/>
                        </a:rPr>
                        <a:t>A</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200" b="0">
                          <a:solidFill>
                            <a:srgbClr val="000000"/>
                          </a:solidFill>
                          <a:latin typeface="宋体" pitchFamily="2" charset="-122"/>
                        </a:rPr>
                        <a:t>B</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200" b="0">
                          <a:solidFill>
                            <a:srgbClr val="000000"/>
                          </a:solidFill>
                          <a:latin typeface="宋体" pitchFamily="2" charset="-122"/>
                        </a:rPr>
                        <a:t>C</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200" b="0">
                          <a:solidFill>
                            <a:srgbClr val="000000"/>
                          </a:solidFill>
                          <a:latin typeface="宋体" pitchFamily="2" charset="-122"/>
                        </a:rPr>
                        <a:t>D=E+F+G+H</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200" b="0">
                          <a:solidFill>
                            <a:srgbClr val="000000"/>
                          </a:solidFill>
                          <a:latin typeface="宋体" pitchFamily="2" charset="-122"/>
                        </a:rPr>
                        <a:t>E</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200" b="0">
                          <a:solidFill>
                            <a:srgbClr val="000000"/>
                          </a:solidFill>
                          <a:latin typeface="宋体" pitchFamily="2" charset="-122"/>
                        </a:rPr>
                        <a:t>F</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200" b="0">
                          <a:solidFill>
                            <a:srgbClr val="000000"/>
                          </a:solidFill>
                          <a:latin typeface="宋体" pitchFamily="2" charset="-122"/>
                        </a:rPr>
                        <a:t>G</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200" b="0">
                          <a:solidFill>
                            <a:srgbClr val="000000"/>
                          </a:solidFill>
                          <a:latin typeface="宋体" pitchFamily="2" charset="-122"/>
                        </a:rPr>
                        <a:t>H</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200" b="0">
                          <a:solidFill>
                            <a:srgbClr val="000000"/>
                          </a:solidFill>
                          <a:latin typeface="宋体" pitchFamily="2" charset="-122"/>
                        </a:rPr>
                        <a:t>J</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200" b="0">
                          <a:solidFill>
                            <a:srgbClr val="000000"/>
                          </a:solidFill>
                          <a:latin typeface="宋体" pitchFamily="2" charset="-122"/>
                        </a:rPr>
                        <a:t>K=D/J</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200" b="0">
                          <a:solidFill>
                            <a:srgbClr val="000000"/>
                          </a:solidFill>
                          <a:latin typeface="宋体" pitchFamily="2" charset="-122"/>
                        </a:rPr>
                        <a:t>L</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330835">
                <a:tc>
                  <a:txBody>
                    <a:bodyPr vert="horz" wrap="square"/>
                    <a:lstStyle/>
                    <a:p>
                      <a:pPr indent="0" algn="ctr">
                        <a:buNone/>
                      </a:pPr>
                      <a:r>
                        <a:rPr lang="zh-CN" sz="1200" b="0">
                          <a:solidFill>
                            <a:srgbClr val="000000"/>
                          </a:solidFill>
                          <a:latin typeface="Arial" pitchFamily="34" charset="0"/>
                          <a:ea typeface="宋体" pitchFamily="2" charset="-122"/>
                        </a:rPr>
                        <a:t>广州市</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79</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84</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115,386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45,457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69,929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1,868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200" b="0">
                          <a:solidFill>
                            <a:srgbClr val="000000"/>
                          </a:solidFill>
                          <a:latin typeface="宋体" pitchFamily="2" charset="-122"/>
                        </a:rPr>
                        <a:t> 61.8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157,883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330835">
                <a:tc>
                  <a:txBody>
                    <a:bodyPr vert="horz" wrap="square"/>
                    <a:lstStyle/>
                    <a:p>
                      <a:pPr indent="0" algn="ctr">
                        <a:buNone/>
                      </a:pPr>
                      <a:r>
                        <a:rPr lang="zh-CN" sz="1200" b="0">
                          <a:solidFill>
                            <a:srgbClr val="000000"/>
                          </a:solidFill>
                          <a:latin typeface="Arial" pitchFamily="34" charset="0"/>
                          <a:ea typeface="宋体" pitchFamily="2" charset="-122"/>
                        </a:rPr>
                        <a:t>深圳市</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134</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134</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265,884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44,177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221,707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1,756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200" b="0">
                          <a:solidFill>
                            <a:srgbClr val="000000"/>
                          </a:solidFill>
                          <a:latin typeface="宋体" pitchFamily="2" charset="-122"/>
                        </a:rPr>
                        <a:t> 151.4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218,685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330200">
                <a:tc>
                  <a:txBody>
                    <a:bodyPr vert="horz" wrap="square"/>
                    <a:lstStyle/>
                    <a:p>
                      <a:pPr indent="0" algn="ctr">
                        <a:buNone/>
                      </a:pPr>
                      <a:r>
                        <a:rPr lang="zh-CN" sz="1200" b="0">
                          <a:solidFill>
                            <a:srgbClr val="000000"/>
                          </a:solidFill>
                          <a:latin typeface="Arial" pitchFamily="34" charset="0"/>
                          <a:ea typeface="宋体" pitchFamily="2" charset="-122"/>
                        </a:rPr>
                        <a:t>珠海市</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79</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84</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21,703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6,017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1,927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13,759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242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200" b="0">
                          <a:solidFill>
                            <a:srgbClr val="000000"/>
                          </a:solidFill>
                          <a:latin typeface="宋体" pitchFamily="2" charset="-122"/>
                        </a:rPr>
                        <a:t> 89.6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21,248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330200">
                <a:tc>
                  <a:txBody>
                    <a:bodyPr vert="horz" wrap="square"/>
                    <a:lstStyle/>
                    <a:p>
                      <a:pPr indent="0" algn="ctr">
                        <a:buNone/>
                      </a:pPr>
                      <a:r>
                        <a:rPr lang="zh-CN" sz="1200" b="0">
                          <a:solidFill>
                            <a:srgbClr val="000000"/>
                          </a:solidFill>
                          <a:latin typeface="Arial" pitchFamily="34" charset="0"/>
                          <a:ea typeface="宋体" pitchFamily="2" charset="-122"/>
                        </a:rPr>
                        <a:t>佛山市</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79</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84</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83,756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23,371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1,200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59,185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950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200" b="0">
                          <a:solidFill>
                            <a:srgbClr val="000000"/>
                          </a:solidFill>
                          <a:latin typeface="宋体" pitchFamily="2" charset="-122"/>
                        </a:rPr>
                        <a:t> 88.2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79,086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330835">
                <a:tc>
                  <a:txBody>
                    <a:bodyPr vert="horz" wrap="square"/>
                    <a:lstStyle/>
                    <a:p>
                      <a:pPr indent="0" algn="ctr">
                        <a:buNone/>
                      </a:pPr>
                      <a:r>
                        <a:rPr lang="zh-CN" sz="1200" b="0">
                          <a:solidFill>
                            <a:srgbClr val="000000"/>
                          </a:solidFill>
                          <a:latin typeface="Arial" pitchFamily="34" charset="0"/>
                          <a:ea typeface="宋体" pitchFamily="2" charset="-122"/>
                        </a:rPr>
                        <a:t>惠州市</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79</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84</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50,766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14,903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21,295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7,536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7,032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604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200" b="0">
                          <a:solidFill>
                            <a:srgbClr val="000000"/>
                          </a:solidFill>
                          <a:latin typeface="宋体" pitchFamily="2" charset="-122"/>
                        </a:rPr>
                        <a:t> 84.0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47,299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330835">
                <a:tc>
                  <a:txBody>
                    <a:bodyPr vert="horz" wrap="square"/>
                    <a:lstStyle/>
                    <a:p>
                      <a:pPr indent="0" algn="ctr">
                        <a:buNone/>
                      </a:pPr>
                      <a:r>
                        <a:rPr lang="zh-CN" sz="1200" b="0">
                          <a:solidFill>
                            <a:srgbClr val="000000"/>
                          </a:solidFill>
                          <a:latin typeface="Arial" pitchFamily="34" charset="0"/>
                          <a:ea typeface="宋体" pitchFamily="2" charset="-122"/>
                        </a:rPr>
                        <a:t>东莞市</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86</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91.5</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97,133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25,872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6,824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64,437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1,047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200" b="0">
                          <a:solidFill>
                            <a:srgbClr val="000000"/>
                          </a:solidFill>
                          <a:latin typeface="宋体" pitchFamily="2" charset="-122"/>
                        </a:rPr>
                        <a:t> 92.8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96,619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331470">
                <a:tc>
                  <a:txBody>
                    <a:bodyPr vert="horz" wrap="square"/>
                    <a:lstStyle/>
                    <a:p>
                      <a:pPr indent="0" algn="ctr">
                        <a:buNone/>
                      </a:pPr>
                      <a:r>
                        <a:rPr lang="zh-CN" sz="1200" b="0">
                          <a:solidFill>
                            <a:srgbClr val="000000"/>
                          </a:solidFill>
                          <a:latin typeface="Arial" pitchFamily="34" charset="0"/>
                          <a:ea typeface="宋体" pitchFamily="2" charset="-122"/>
                        </a:rPr>
                        <a:t>中山市</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79</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84</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39,581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10,896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10,004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18,681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442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200" b="0">
                          <a:solidFill>
                            <a:srgbClr val="000000"/>
                          </a:solidFill>
                          <a:latin typeface="宋体" pitchFamily="2" charset="-122"/>
                        </a:rPr>
                        <a:t> 89.6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37,138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330200">
                <a:tc>
                  <a:txBody>
                    <a:bodyPr vert="horz" wrap="square"/>
                    <a:lstStyle/>
                    <a:p>
                      <a:pPr indent="0" algn="ctr">
                        <a:buNone/>
                      </a:pPr>
                      <a:r>
                        <a:rPr lang="zh-CN" sz="1200" b="0">
                          <a:solidFill>
                            <a:srgbClr val="000000"/>
                          </a:solidFill>
                          <a:latin typeface="Arial" pitchFamily="34" charset="0"/>
                          <a:ea typeface="宋体" pitchFamily="2" charset="-122"/>
                        </a:rPr>
                        <a:t>江门市</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79</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84</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40,856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12,165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7,853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3,146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17,692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480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200" b="0">
                          <a:solidFill>
                            <a:srgbClr val="000000"/>
                          </a:solidFill>
                          <a:latin typeface="宋体" pitchFamily="2" charset="-122"/>
                        </a:rPr>
                        <a:t> 85.2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38,433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r h="330835">
                <a:tc>
                  <a:txBody>
                    <a:bodyPr vert="horz" wrap="square"/>
                    <a:lstStyle/>
                    <a:p>
                      <a:pPr indent="0" algn="ctr">
                        <a:buNone/>
                      </a:pPr>
                      <a:r>
                        <a:rPr lang="zh-CN" sz="1200" b="0">
                          <a:solidFill>
                            <a:srgbClr val="000000"/>
                          </a:solidFill>
                          <a:latin typeface="Arial" pitchFamily="34" charset="0"/>
                          <a:ea typeface="宋体" pitchFamily="2" charset="-122"/>
                        </a:rPr>
                        <a:t>肇庆市</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79</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84</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8,911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2,514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6,397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200" b="0">
                          <a:solidFill>
                            <a:srgbClr val="000000"/>
                          </a:solidFill>
                          <a:latin typeface="宋体" pitchFamily="2" charset="-122"/>
                        </a:rPr>
                        <a:t> 411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200" b="0">
                          <a:solidFill>
                            <a:srgbClr val="000000"/>
                          </a:solidFill>
                          <a:latin typeface="宋体" pitchFamily="2" charset="-122"/>
                        </a:rPr>
                        <a:t> 87.4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r">
                        <a:buNone/>
                      </a:pPr>
                      <a:r>
                        <a:rPr lang="en-US" sz="1200" b="0">
                          <a:solidFill>
                            <a:srgbClr val="000000"/>
                          </a:solidFill>
                          <a:latin typeface="宋体" pitchFamily="2" charset="-122"/>
                        </a:rPr>
                        <a:t> 35,938 </a:t>
                      </a:r>
                      <a:endParaRPr lang="en-US" altLang="en-US" sz="1200" b="0">
                        <a:solidFill>
                          <a:srgbClr val="000000"/>
                        </a:solidFill>
                        <a:latin typeface="宋体" pitchFamily="2" charset="-122"/>
                      </a:endParaRPr>
                    </a:p>
                  </a:txBody>
                  <a:tcPr marL="12700" marR="12700" marT="12700" anchor="ctr">
                    <a:lnL w="6350" cap="flat" cmpd="sng">
                      <a:solidFill>
                        <a:srgbClr val="000000"/>
                      </a:solidFill>
                      <a:prstDash val="solid"/>
                      <a:headEnd type="none" w="med" len="med"/>
                      <a:tailEnd type="none" w="med" len="med"/>
                    </a:lnL>
                    <a:lnR w="6350" cap="flat" cmpd="sng">
                      <a:solidFill>
                        <a:srgbClr val="000000"/>
                      </a:solidFill>
                      <a:prstDash val="solid"/>
                      <a:headEnd type="none" w="med" len="med"/>
                      <a:tailEnd type="none" w="med" len="med"/>
                    </a:lnR>
                    <a:lnT w="6350" cap="flat" cmpd="sng">
                      <a:solidFill>
                        <a:srgbClr val="000000"/>
                      </a:solidFill>
                      <a:prstDash val="solid"/>
                      <a:headEnd type="none" w="med" len="med"/>
                      <a:tailEnd type="none" w="med" len="med"/>
                    </a:lnT>
                    <a:lnB w="6350" cap="flat" cmpd="sng">
                      <a:solidFill>
                        <a:srgbClr val="000000"/>
                      </a:solidFill>
                      <a:prstDash val="solid"/>
                      <a:headEnd type="none" w="med" len="med"/>
                      <a:tailEnd type="none" w="med" len="med"/>
                    </a:lnB>
                    <a:lnTlToBr>
                      <a:noFill/>
                    </a:lnTlToBr>
                    <a:lnBlToTr>
                      <a:noFill/>
                    </a:lnBlToTr>
                    <a:noFill/>
                  </a:tcPr>
                </a:tc>
              </a:tr>
            </a:tbl>
          </a:graphicData>
        </a:graphic>
      </p:graphicFrame>
      <p:sp>
        <p:nvSpPr>
          <p:cNvPr id="3" name="文本框 2"/>
          <p:cNvSpPr txBox="1"/>
          <p:nvPr/>
        </p:nvSpPr>
        <p:spPr>
          <a:xfrm>
            <a:off x="2772410" y="661035"/>
            <a:ext cx="6329045" cy="36830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a:t>2022年基本公共卫生服务补助资金到位情况统计表</a:t>
            </a:r>
            <a:endParaRPr lang="zh-CN" altLang="en-US"/>
          </a:p>
        </p:txBody>
      </p:sp>
      <p:pic>
        <p:nvPicPr>
          <p:cNvPr id="27" name="图片 26"/>
          <p:cNvPicPr>
            <a:picLocks noChangeAspect="1"/>
          </p:cNvPicPr>
          <p:nvPr/>
        </p:nvPicPr>
        <p:blipFill>
          <a:blip r:embed="rId2"/>
          <a:stretch>
            <a:fillRect/>
          </a:stretch>
        </p:blipFill>
        <p:spPr>
          <a:xfrm>
            <a:off x="119336" y="116632"/>
            <a:ext cx="360040" cy="383679"/>
          </a:xfrm>
          <a:prstGeom prst="rect">
            <a:avLst/>
          </a:prstGeom>
        </p:spPr>
      </p:pic>
      <p:sp>
        <p:nvSpPr>
          <p:cNvPr id="28" name="矩形 27"/>
          <p:cNvSpPr/>
          <p:nvPr/>
        </p:nvSpPr>
        <p:spPr>
          <a:xfrm>
            <a:off x="479376" y="163027"/>
            <a:ext cx="2621280" cy="33718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1600" smtClean="0">
                <a:sym typeface="+mn-ea"/>
              </a:rPr>
              <a:t>资金管理</a:t>
            </a:r>
            <a:r>
              <a:rPr lang="en-US" altLang="zh-CN" sz="1600" smtClean="0">
                <a:sym typeface="+mn-ea"/>
              </a:rPr>
              <a:t>——</a:t>
            </a:r>
            <a:r>
              <a:rPr lang="zh-CN" altLang="en-US" sz="1600" smtClean="0">
                <a:sym typeface="+mn-ea"/>
              </a:rPr>
              <a:t>资金到位情况</a:t>
            </a:r>
            <a:endParaRPr lang="zh-CN" altLang="en-US" sz="1600" smtClean="0">
              <a:latin typeface="微软雅黑" charset="-122"/>
              <a:ea typeface="微软雅黑" charset="-122"/>
              <a:sym typeface="+mn-ea"/>
            </a:endParaRPr>
          </a:p>
        </p:txBody>
      </p:sp>
    </p:spTree>
  </p:cSld>
  <p:clrMapOvr>
    <a:masterClrMapping/>
  </p:clrMapOvr>
  <p:transition spd="slow"/>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https://d.book118.com/886130200220010101</a:t>
            </a:r>
          </a:p>
        </p:txBody>
      </p:sp>
    </p:spTree>
  </p:cSld>
  <p:clrMapOvr>
    <a:masterClrMapping/>
  </p:clrMapOvr>
  <p:transition/>
  <p:timing/>
</p:sld>
</file>

<file path=ppt/tags/tag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0"/>
  <p:tag name="KSO_WM_UNIT_COMPATIBLE" val="0"/>
  <p:tag name="KSO_WM_UNIT_HIGHLIGHT" val="0"/>
  <p:tag name="KSO_WM_UNIT_ID" val="custom0_3*i*5"/>
  <p:tag name="KSO_WM_UNIT_INDEX" val="5"/>
  <p:tag name="KSO_WM_UNIT_LAYERLEVEL" val="1"/>
  <p:tag name="KSO_WM_UNIT_TYPE" val="i"/>
</p:tagLst>
</file>

<file path=ppt/tags/tag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0"/>
  <p:tag name="KSO_WM_UNIT_COMPATIBLE" val="0"/>
  <p:tag name="KSO_WM_UNIT_HIGHLIGHT" val="0"/>
  <p:tag name="KSO_WM_UNIT_ID" val="custom0_3*i*5"/>
  <p:tag name="KSO_WM_UNIT_INDEX" val="5"/>
  <p:tag name="KSO_WM_UNIT_LAYERLEVEL" val="1"/>
  <p:tag name="KSO_WM_UNIT_TYPE" val="i"/>
</p:tagLst>
</file>

<file path=ppt/tags/tag3.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0"/>
  <p:tag name="KSO_WM_UNIT_COMPATIBLE" val="0"/>
  <p:tag name="KSO_WM_UNIT_HIGHLIGHT" val="0"/>
  <p:tag name="KSO_WM_UNIT_ID" val="custom0_3*i*5"/>
  <p:tag name="KSO_WM_UNIT_INDEX" val="5"/>
  <p:tag name="KSO_WM_UNIT_LAYERLEVEL" val="1"/>
  <p:tag name="KSO_WM_UNIT_TYPE" val="i"/>
</p:tagLst>
</file>

<file path=ppt/tags/tag4.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0"/>
  <p:tag name="KSO_WM_UNIT_COMPATIBLE" val="0"/>
  <p:tag name="KSO_WM_UNIT_HIGHLIGHT" val="0"/>
  <p:tag name="KSO_WM_UNIT_ID" val="custom0_3*i*5"/>
  <p:tag name="KSO_WM_UNIT_INDEX" val="5"/>
  <p:tag name="KSO_WM_UNIT_LAYERLEVEL" val="1"/>
  <p:tag name="KSO_WM_UNIT_TYPE" val="i"/>
</p:tagLst>
</file>

<file path=ppt/tags/tag5.xml><?xml version="1.0" encoding="utf-8"?>
<p:tagLst xmlns:p="http://schemas.openxmlformats.org/presentationml/2006/main">
  <p:tag name="KSO_WM_BEAUTIFY_FLAG" val="#wm#"/>
  <p:tag name="KSO_WM_DIAGRAM_GROUP_CODE" val="l1r1-1"/>
  <p:tag name="KSO_WM_TAG_VERSION" val="1.0"/>
  <p:tag name="KSO_WM_TEMPLATE_CATEGORY" val="custom"/>
  <p:tag name="KSO_WM_TEMPLATE_INDEX" val="0"/>
  <p:tag name="KSO_WM_UNIT_COMPATIBLE" val="0"/>
  <p:tag name="KSO_WM_UNIT_DIAGRAM_CONTRAST_TITLE_CNT" val="6"/>
  <p:tag name="KSO_WM_UNIT_DIAGRAM_DIMENSION_TITLE_CNT" val="2"/>
  <p:tag name="KSO_WM_UNIT_HIGHLIGHT" val="0"/>
  <p:tag name="KSO_WM_UNIT_ID" val="custom0_10*r_i*1_28"/>
  <p:tag name="KSO_WM_UNIT_INDEX" val="1_28"/>
  <p:tag name="KSO_WM_UNIT_LAYERLEVEL" val="1_1"/>
  <p:tag name="KSO_WM_UNIT_LINE_FILL_TYPE" val="2"/>
  <p:tag name="KSO_WM_UNIT_LINE_FORE_SCHEMECOLOR_INDEX" val="10"/>
  <p:tag name="KSO_WM_UNIT_TEXT_FILL_FORE_SCHEMECOLOR_INDEX" val="13"/>
  <p:tag name="KSO_WM_UNIT_TEXT_FILL_TYPE" val="1"/>
  <p:tag name="KSO_WM_UNIT_TYPE" val="r_i"/>
  <p:tag name="KSO_WM_UNIT_USESOURCEFORMAT_APPLY" val="1"/>
</p:tagLst>
</file>

<file path=ppt/tags/tag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0"/>
  <p:tag name="KSO_WM_UNIT_COMPATIBLE" val="0"/>
  <p:tag name="KSO_WM_UNIT_HIGHLIGHT" val="0"/>
  <p:tag name="KSO_WM_UNIT_ID" val="custom0_3*i*5"/>
  <p:tag name="KSO_WM_UNIT_INDEX" val="5"/>
  <p:tag name="KSO_WM_UNIT_LAYERLEVEL" val="1"/>
  <p:tag name="KSO_WM_UNIT_TYPE" val="i"/>
</p:tagLst>
</file>

<file path=ppt/tags/tag7.xml><?xml version="1.0" encoding="utf-8"?>
<p:tagLst xmlns:p="http://schemas.openxmlformats.org/presentationml/2006/main">
  <p:tag name="KSO_WM_BEAUTIFY_FLAG" val="#wm#"/>
  <p:tag name="KSO_WM_DIAGRAM_GROUP_CODE" val="r1-1"/>
  <p:tag name="KSO_WM_TAG_VERSION" val="1.0"/>
  <p:tag name="KSO_WM_TEMPLATE_CATEGORY" val="custom"/>
  <p:tag name="KSO_WM_TEMPLATE_INDEX" val="0"/>
  <p:tag name="KSO_WM_UNIT_COMPATIBLE" val="0"/>
  <p:tag name="KSO_WM_UNIT_HIGHLIGHT" val="0"/>
  <p:tag name="KSO_WM_UNIT_ID" val="custom0_9*r_i*1_5"/>
  <p:tag name="KSO_WM_UNIT_INDEX" val="1_5"/>
  <p:tag name="KSO_WM_UNIT_LAYERLEVEL" val="1_1"/>
  <p:tag name="KSO_WM_UNIT_TYPE" val="r_i"/>
  <p:tag name="KSO_WM_UNIT_USESOURCEFORMAT_APPLY" val="0"/>
</p:tagLst>
</file>

<file path=ppt/tags/tag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0"/>
  <p:tag name="KSO_WM_UNIT_COMPATIBLE" val="0"/>
  <p:tag name="KSO_WM_UNIT_HIGHLIGHT" val="0"/>
  <p:tag name="KSO_WM_UNIT_ID" val="custom0_3*i*5"/>
  <p:tag name="KSO_WM_UNIT_INDEX" val="5"/>
  <p:tag name="KSO_WM_UNIT_LAYERLEVEL" val="1"/>
  <p:tag name="KSO_WM_UNIT_TYPE" val="i"/>
</p:tagLst>
</file>

<file path=ppt/tags/tag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0"/>
  <p:tag name="KSO_WM_UNIT_COMPATIBLE" val="0"/>
  <p:tag name="KSO_WM_UNIT_HIGHLIGHT" val="0"/>
  <p:tag name="KSO_WM_UNIT_ID" val="custom0_3*i*5"/>
  <p:tag name="KSO_WM_UNIT_INDEX" val="5"/>
  <p:tag name="KSO_WM_UNIT_LAYERLEVEL" val="1"/>
  <p:tag name="KSO_WM_UNIT_TYPE" val="i"/>
</p:tagLst>
</file>

<file path=ppt/tags/tag1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0"/>
  <p:tag name="KSO_WM_UNIT_COMPATIBLE" val="0"/>
  <p:tag name="KSO_WM_UNIT_HIGHLIGHT" val="0"/>
  <p:tag name="KSO_WM_UNIT_ID" val="custom0_3*i*5"/>
  <p:tag name="KSO_WM_UNIT_INDEX" val="5"/>
  <p:tag name="KSO_WM_UNIT_LAYERLEVEL" val="1"/>
  <p:tag name="KSO_WM_UNIT_TYPE" val="i"/>
</p:tagLst>
</file>

<file path=ppt/tags/tag11.xml><?xml version="1.0" encoding="utf-8"?>
<p:tagLst xmlns:p="http://schemas.openxmlformats.org/presentationml/2006/main">
  <p:tag name="KSO_WM_TAG_VERSION" val="1.0"/>
  <p:tag name="KSO_WM_TEMPLATE_CATEGORY" val="custom"/>
  <p:tag name="KSO_WM_TEMPLATE_INDEX" val="20184686"/>
</p:tagLst>
</file>

<file path=ppt/tags/tag12.xml><?xml version="1.0" encoding="utf-8"?>
<p:tagLst xmlns:p="http://schemas.openxmlformats.org/presentationml/2006/main">
  <p:tag name="KSO_WM_TAG_VERSION" val="1.0"/>
  <p:tag name="KSO_WM_TEMPLATE_CATEGORY" val="custom"/>
  <p:tag name="KSO_WM_TEMPLATE_INDEX" val="20184686"/>
</p:tagLst>
</file>

<file path=ppt/tags/tag13.xml><?xml version="1.0" encoding="utf-8"?>
<p:tagLst xmlns:p="http://schemas.openxmlformats.org/presentationml/2006/main">
  <p:tag name="KSO_WM_BEAUTIFY_FLAG" val="#wm#"/>
  <p:tag name="KSO_WM_COMBINE_RELATE_SLIDE_ID" val="custom925310_1"/>
  <p:tag name="KSO_WM_TAG_VERSION" val="1.0"/>
  <p:tag name="KSO_WM_TEMPLATE_CATEGORY" val="custom"/>
  <p:tag name="KSO_WM_TEMPLATE_INDEX" val="0"/>
  <p:tag name="KSO_WM_TEMPLATE_SUBCATEGORY" val="combine"/>
  <p:tag name="KSO_WM_TEMPLATE_THUMBS_INDEX" val="1、8、11、15、21、27、28、31、"/>
</p:tagLst>
</file>

<file path=ppt/tags/tag14.xml><?xml version="1.0" encoding="utf-8"?>
<p:tagLst xmlns:p="http://schemas.openxmlformats.org/presentationml/2006/main">
  <p:tag name="KSO_WM_BEAUTIFY_FLAG" val="#wm#"/>
  <p:tag name="KSO_WM_TAG_VERSION" val="1.0"/>
  <p:tag name="KSO_WM_TEMPLATE_CATEGORY" val="diagram"/>
  <p:tag name="KSO_WM_TEMPLATE_INDEX" val="20228357"/>
  <p:tag name="KSO_WM_UNIT_COMPATIBLE" val="0"/>
  <p:tag name="KSO_WM_UNIT_DIAGRAM_ISNUMVISUAL" val="0"/>
  <p:tag name="KSO_WM_UNIT_DIAGRAM_ISREFERUNIT" val="0"/>
  <p:tag name="KSO_WM_UNIT_HIGHLIGHT" val="0"/>
  <p:tag name="KSO_WM_UNIT_ID" val="diagram20228357_1*h_f*1_1"/>
  <p:tag name="KSO_WM_UNIT_INDEX" val="1_1"/>
  <p:tag name="KSO_WM_UNIT_LAYERLEVEL" val="1_1"/>
  <p:tag name="KSO_WM_UNIT_NOCLEAR" val="0"/>
  <p:tag name="KSO_WM_UNIT_PRESET_TEXT" val="单击此处输入你的正文，文字是您思想的提炼，为了最终演示发布的良好效果请尽量"/>
  <p:tag name="KSO_WM_UNIT_SUBTYPE" val="a"/>
  <p:tag name="KSO_WM_UNIT_TYPE" val="h_f"/>
</p:tagLst>
</file>

<file path=ppt/tags/tag15.xml><?xml version="1.0" encoding="utf-8"?>
<p:tagLst xmlns:p="http://schemas.openxmlformats.org/presentationml/2006/main">
  <p:tag name="KSO_WM_BEAUTIFY_FLAG" val="#wm#"/>
  <p:tag name="KSO_WM_TAG_VERSION" val="1.0"/>
  <p:tag name="KSO_WM_TEMPLATE_CATEGORY" val="diagram"/>
  <p:tag name="KSO_WM_TEMPLATE_INDEX" val="20228357"/>
  <p:tag name="KSO_WM_UNIT_COMPATIBLE" val="0"/>
  <p:tag name="KSO_WM_UNIT_DIAGRAM_ISNUMVISUAL" val="0"/>
  <p:tag name="KSO_WM_UNIT_DIAGRAM_ISREFERUNIT" val="0"/>
  <p:tag name="KSO_WM_UNIT_HIGHLIGHT" val="0"/>
  <p:tag name="KSO_WM_UNIT_ID" val="diagram20228357_1*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Lst>
</file>

<file path=ppt/tags/tag16.xml><?xml version="1.0" encoding="utf-8"?>
<p:tagLst xmlns:p="http://schemas.openxmlformats.org/presentationml/2006/main">
  <p:tag name="KSO_WM_BEAUTIFY_FLAG" val="#wm#"/>
  <p:tag name="KSO_WM_TAG_VERSION" val="1.0"/>
  <p:tag name="KSO_WM_TEMPLATE_CATEGORY" val="diagram"/>
  <p:tag name="KSO_WM_TEMPLATE_INDEX" val="20228357"/>
  <p:tag name="KSO_WM_UNIT_COMPATIBLE" val="0"/>
  <p:tag name="KSO_WM_UNIT_DIAGRAM_ISNUMVISUAL" val="0"/>
  <p:tag name="KSO_WM_UNIT_DIAGRAM_ISREFERUNIT" val="0"/>
  <p:tag name="KSO_WM_UNIT_HIGHLIGHT" val="0"/>
  <p:tag name="KSO_WM_UNIT_ID" val="diagram20228357_1*h_i*1_1"/>
  <p:tag name="KSO_WM_UNIT_INDEX" val="1_1"/>
  <p:tag name="KSO_WM_UNIT_LAYERLEVEL" val="1_1"/>
  <p:tag name="KSO_WM_UNIT_TYPE" val="h_i"/>
</p:tagLst>
</file>

<file path=ppt/tags/tag17.xml><?xml version="1.0" encoding="utf-8"?>
<p:tagLst xmlns:p="http://schemas.openxmlformats.org/presentationml/2006/main">
  <p:tag name="KSO_WM_BEAUTIFY_FLAG" val="#wm#"/>
  <p:tag name="KSO_WM_TAG_VERSION" val="1.0"/>
  <p:tag name="KSO_WM_TEMPLATE_CATEGORY" val="diagram"/>
  <p:tag name="KSO_WM_TEMPLATE_INDEX" val="20228357"/>
  <p:tag name="KSO_WM_UNIT_COMPATIBLE" val="0"/>
  <p:tag name="KSO_WM_UNIT_DIAGRAM_ISNUMVISUAL" val="0"/>
  <p:tag name="KSO_WM_UNIT_DIAGRAM_ISREFERUNIT" val="0"/>
  <p:tag name="KSO_WM_UNIT_HIGHLIGHT" val="0"/>
  <p:tag name="KSO_WM_UNIT_ID" val="diagram20228357_1*h_i*1_2"/>
  <p:tag name="KSO_WM_UNIT_INDEX" val="1_2"/>
  <p:tag name="KSO_WM_UNIT_LAYERLEVEL" val="1_1"/>
  <p:tag name="KSO_WM_UNIT_TYPE" val="h_i"/>
</p:tagLst>
</file>

<file path=ppt/tags/tag18.xml><?xml version="1.0" encoding="utf-8"?>
<p:tagLst xmlns:p="http://schemas.openxmlformats.org/presentationml/2006/main">
  <p:tag name="KSO_WM_BEAUTIFY_FLAG" val="#wm#"/>
  <p:tag name="KSO_WM_TAG_VERSION" val="1.0"/>
  <p:tag name="KSO_WM_TEMPLATE_CATEGORY" val="diagram"/>
  <p:tag name="KSO_WM_TEMPLATE_INDEX" val="20228357"/>
  <p:tag name="KSO_WM_UNIT_COMPATIBLE" val="0"/>
  <p:tag name="KSO_WM_UNIT_DIAGRAM_ISNUMVISUAL" val="0"/>
  <p:tag name="KSO_WM_UNIT_DIAGRAM_ISREFERUNIT" val="0"/>
  <p:tag name="KSO_WM_UNIT_HIGHLIGHT" val="0"/>
  <p:tag name="KSO_WM_UNIT_ID" val="diagram20228357_1*h_f*2_1"/>
  <p:tag name="KSO_WM_UNIT_INDEX" val="2_1"/>
  <p:tag name="KSO_WM_UNIT_LAYERLEVEL" val="1_1"/>
  <p:tag name="KSO_WM_UNIT_NOCLEAR" val="0"/>
  <p:tag name="KSO_WM_UNIT_PRESET_TEXT" val="单击此处输入你的正文，文字是您思想的提炼，为了最终演示发布的良好效果请尽量"/>
  <p:tag name="KSO_WM_UNIT_SUBTYPE" val="a"/>
  <p:tag name="KSO_WM_UNIT_TYPE" val="h_f"/>
</p:tagLst>
</file>

<file path=ppt/tags/tag19.xml><?xml version="1.0" encoding="utf-8"?>
<p:tagLst xmlns:p="http://schemas.openxmlformats.org/presentationml/2006/main">
  <p:tag name="KSO_WM_BEAUTIFY_FLAG" val="#wm#"/>
  <p:tag name="KSO_WM_TAG_VERSION" val="1.0"/>
  <p:tag name="KSO_WM_TEMPLATE_CATEGORY" val="diagram"/>
  <p:tag name="KSO_WM_TEMPLATE_INDEX" val="20228357"/>
  <p:tag name="KSO_WM_UNIT_COMPATIBLE" val="0"/>
  <p:tag name="KSO_WM_UNIT_DIAGRAM_ISNUMVISUAL" val="0"/>
  <p:tag name="KSO_WM_UNIT_DIAGRAM_ISREFERUNIT" val="0"/>
  <p:tag name="KSO_WM_UNIT_HIGHLIGHT" val="0"/>
  <p:tag name="KSO_WM_UNIT_ID" val="diagram20228357_1*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Lst>
</file>

<file path=ppt/tags/tag20.xml><?xml version="1.0" encoding="utf-8"?>
<p:tagLst xmlns:p="http://schemas.openxmlformats.org/presentationml/2006/main">
  <p:tag name="KSO_WM_BEAUTIFY_FLAG" val="#wm#"/>
  <p:tag name="KSO_WM_TAG_VERSION" val="1.0"/>
  <p:tag name="KSO_WM_TEMPLATE_CATEGORY" val="diagram"/>
  <p:tag name="KSO_WM_TEMPLATE_INDEX" val="20228357"/>
  <p:tag name="KSO_WM_UNIT_COMPATIBLE" val="0"/>
  <p:tag name="KSO_WM_UNIT_DIAGRAM_ISNUMVISUAL" val="0"/>
  <p:tag name="KSO_WM_UNIT_DIAGRAM_ISREFERUNIT" val="0"/>
  <p:tag name="KSO_WM_UNIT_HIGHLIGHT" val="0"/>
  <p:tag name="KSO_WM_UNIT_ID" val="diagram20228357_1*h_i*2_1"/>
  <p:tag name="KSO_WM_UNIT_INDEX" val="2_1"/>
  <p:tag name="KSO_WM_UNIT_LAYERLEVEL" val="1_1"/>
  <p:tag name="KSO_WM_UNIT_TYPE" val="h_i"/>
</p:tagLst>
</file>

<file path=ppt/tags/tag21.xml><?xml version="1.0" encoding="utf-8"?>
<p:tagLst xmlns:p="http://schemas.openxmlformats.org/presentationml/2006/main">
  <p:tag name="KSO_WM_BEAUTIFY_FLAG" val="#wm#"/>
  <p:tag name="KSO_WM_TAG_VERSION" val="1.0"/>
  <p:tag name="KSO_WM_TEMPLATE_CATEGORY" val="diagram"/>
  <p:tag name="KSO_WM_TEMPLATE_INDEX" val="20228357"/>
  <p:tag name="KSO_WM_UNIT_COMPATIBLE" val="0"/>
  <p:tag name="KSO_WM_UNIT_DIAGRAM_ISNUMVISUAL" val="0"/>
  <p:tag name="KSO_WM_UNIT_DIAGRAM_ISREFERUNIT" val="0"/>
  <p:tag name="KSO_WM_UNIT_HIGHLIGHT" val="0"/>
  <p:tag name="KSO_WM_UNIT_ID" val="diagram20228357_1*h_i*2_2"/>
  <p:tag name="KSO_WM_UNIT_INDEX" val="2_2"/>
  <p:tag name="KSO_WM_UNIT_LAYERLEVEL" val="1_1"/>
  <p:tag name="KSO_WM_UNIT_TYPE" val="h_i"/>
</p:tagLst>
</file>

<file path=ppt/tags/tag22.xml><?xml version="1.0" encoding="utf-8"?>
<p:tagLst xmlns:p="http://schemas.openxmlformats.org/presentationml/2006/main">
  <p:tag name="KSO_WM_BEAUTIFY_FLAG" val="#wm#"/>
  <p:tag name="KSO_WM_TAG_VERSION" val="1.0"/>
  <p:tag name="KSO_WM_TEMPLATE_CATEGORY" val="diagram"/>
  <p:tag name="KSO_WM_TEMPLATE_INDEX" val="20228357"/>
  <p:tag name="KSO_WM_UNIT_COMPATIBLE" val="0"/>
  <p:tag name="KSO_WM_UNIT_DIAGRAM_ISNUMVISUAL" val="0"/>
  <p:tag name="KSO_WM_UNIT_DIAGRAM_ISREFERUNIT" val="0"/>
  <p:tag name="KSO_WM_UNIT_HIGHLIGHT" val="0"/>
  <p:tag name="KSO_WM_UNIT_ID" val="diagram20228357_1*h_f*3_1"/>
  <p:tag name="KSO_WM_UNIT_INDEX" val="3_1"/>
  <p:tag name="KSO_WM_UNIT_LAYERLEVEL" val="1_1"/>
  <p:tag name="KSO_WM_UNIT_NOCLEAR" val="0"/>
  <p:tag name="KSO_WM_UNIT_PRESET_TEXT" val="单击此处输入你的正文，文字是您思想的提炼，为了最终演示发布的良好效果请尽量"/>
  <p:tag name="KSO_WM_UNIT_SUBTYPE" val="a"/>
  <p:tag name="KSO_WM_UNIT_TYPE" val="h_f"/>
</p:tagLst>
</file>

<file path=ppt/tags/tag23.xml><?xml version="1.0" encoding="utf-8"?>
<p:tagLst xmlns:p="http://schemas.openxmlformats.org/presentationml/2006/main">
  <p:tag name="KSO_WM_BEAUTIFY_FLAG" val="#wm#"/>
  <p:tag name="KSO_WM_TAG_VERSION" val="1.0"/>
  <p:tag name="KSO_WM_TEMPLATE_CATEGORY" val="diagram"/>
  <p:tag name="KSO_WM_TEMPLATE_INDEX" val="20228357"/>
  <p:tag name="KSO_WM_UNIT_COMPATIBLE" val="0"/>
  <p:tag name="KSO_WM_UNIT_DIAGRAM_ISNUMVISUAL" val="0"/>
  <p:tag name="KSO_WM_UNIT_DIAGRAM_ISREFERUNIT" val="0"/>
  <p:tag name="KSO_WM_UNIT_HIGHLIGHT" val="0"/>
  <p:tag name="KSO_WM_UNIT_ID" val="diagram20228357_1*h_i*2_1"/>
  <p:tag name="KSO_WM_UNIT_INDEX" val="2_1"/>
  <p:tag name="KSO_WM_UNIT_LAYERLEVEL" val="1_1"/>
  <p:tag name="KSO_WM_UNIT_TYPE" val="h_i"/>
</p:tagLst>
</file>

<file path=ppt/tags/tag24.xml><?xml version="1.0" encoding="utf-8"?>
<p:tagLst xmlns:p="http://schemas.openxmlformats.org/presentationml/2006/main">
  <p:tag name="KSO_WM_BEAUTIFY_FLAG" val="#wm#"/>
  <p:tag name="KSO_WM_TAG_VERSION" val="1.0"/>
  <p:tag name="KSO_WM_TEMPLATE_CATEGORY" val="diagram"/>
  <p:tag name="KSO_WM_TEMPLATE_INDEX" val="20228357"/>
  <p:tag name="KSO_WM_UNIT_COMPATIBLE" val="0"/>
  <p:tag name="KSO_WM_UNIT_DIAGRAM_ISNUMVISUAL" val="0"/>
  <p:tag name="KSO_WM_UNIT_DIAGRAM_ISREFERUNIT" val="0"/>
  <p:tag name="KSO_WM_UNIT_HIGHLIGHT" val="0"/>
  <p:tag name="KSO_WM_UNIT_ID" val="diagram20228357_1*h_i*2_2"/>
  <p:tag name="KSO_WM_UNIT_INDEX" val="2_2"/>
  <p:tag name="KSO_WM_UNIT_LAYERLEVEL" val="1_1"/>
  <p:tag name="KSO_WM_UNIT_TYPE" val="h_i"/>
</p:tagLst>
</file>

<file path=ppt/tags/tag25.xml><?xml version="1.0" encoding="utf-8"?>
<p:tagLst xmlns:p="http://schemas.openxmlformats.org/presentationml/2006/main">
  <p:tag name="KSO_WM_BEAUTIFY_FLAG" val="#wm#"/>
  <p:tag name="KSO_WM_TAG_VERSION" val="1.0"/>
  <p:tag name="KSO_WM_TEMPLATE_CATEGORY" val="diagram"/>
  <p:tag name="KSO_WM_TEMPLATE_INDEX" val="20228357"/>
  <p:tag name="KSO_WM_UNIT_COMPATIBLE" val="0"/>
  <p:tag name="KSO_WM_UNIT_DIAGRAM_ISNUMVISUAL" val="0"/>
  <p:tag name="KSO_WM_UNIT_DIAGRAM_ISREFERUNIT" val="0"/>
  <p:tag name="KSO_WM_UNIT_HIGHLIGHT" val="0"/>
  <p:tag name="KSO_WM_UNIT_ID" val="diagram20228357_1*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wm#"/>
  <p:tag name="KSO_WM_TAG_VERSION" val="1.0"/>
  <p:tag name="KSO_WM_TEMPLATE_CATEGORY" val="diagram"/>
  <p:tag name="KSO_WM_TEMPLATE_INDEX" val="20228357"/>
  <p:tag name="KSO_WM_UNIT_COMPATIBLE" val="0"/>
  <p:tag name="KSO_WM_UNIT_DIAGRAM_ISNUMVISUAL" val="0"/>
  <p:tag name="KSO_WM_UNIT_DIAGRAM_ISREFERUNIT" val="0"/>
  <p:tag name="KSO_WM_UNIT_HIGHLIGHT" val="0"/>
  <p:tag name="KSO_WM_UNIT_ID" val="diagram20228357_1*h_f*2_1"/>
  <p:tag name="KSO_WM_UNIT_INDEX" val="2_1"/>
  <p:tag name="KSO_WM_UNIT_LAYERLEVEL" val="1_1"/>
  <p:tag name="KSO_WM_UNIT_NOCLEAR" val="0"/>
  <p:tag name="KSO_WM_UNIT_PRESET_TEXT" val="单击此处输入你的正文，文字是您思想的提炼，为了最终演示发布的良好效果请尽量"/>
  <p:tag name="KSO_WM_UNIT_SUBTYPE" val="a"/>
  <p:tag name="KSO_WM_UNIT_TYPE" val="h_f"/>
</p:tagLst>
</file>

<file path=ppt/tags/tag28.xml><?xml version="1.0" encoding="utf-8"?>
<p:tagLst xmlns:p="http://schemas.openxmlformats.org/presentationml/2006/main">
  <p:tag name="KSO_WM_BEAUTIFY_FLAG" val="#wm#"/>
  <p:tag name="KSO_WM_TAG_VERSION" val="1.0"/>
  <p:tag name="KSO_WM_TEMPLATE_CATEGORY" val="diagram"/>
  <p:tag name="KSO_WM_TEMPLATE_INDEX" val="20228357"/>
  <p:tag name="KSO_WM_UNIT_COMPATIBLE" val="0"/>
  <p:tag name="KSO_WM_UNIT_DIAGRAM_ISNUMVISUAL" val="0"/>
  <p:tag name="KSO_WM_UNIT_DIAGRAM_ISREFERUNIT" val="0"/>
  <p:tag name="KSO_WM_UNIT_HIGHLIGHT" val="0"/>
  <p:tag name="KSO_WM_UNIT_ID" val="diagram20228357_1*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Lst>
</file>

<file path=ppt/tags/tag29.xml><?xml version="1.0" encoding="utf-8"?>
<p:tagLst xmlns:p="http://schemas.openxmlformats.org/presentationml/2006/main">
  <p:tag name="KSO_WM_BEAUTIFY_FLAG" val="#wm#"/>
  <p:tag name="KSO_WM_TAG_VERSION" val="1.0"/>
  <p:tag name="KSO_WM_TEMPLATE_CATEGORY" val="diagram"/>
  <p:tag name="KSO_WM_TEMPLATE_INDEX" val="20228357"/>
  <p:tag name="KSO_WM_UNIT_COMPATIBLE" val="0"/>
  <p:tag name="KSO_WM_UNIT_DIAGRAM_ISNUMVISUAL" val="0"/>
  <p:tag name="KSO_WM_UNIT_DIAGRAM_ISREFERUNIT" val="0"/>
  <p:tag name="KSO_WM_UNIT_HIGHLIGHT" val="0"/>
  <p:tag name="KSO_WM_UNIT_ID" val="diagram20228357_1*h_i*2_1"/>
  <p:tag name="KSO_WM_UNIT_INDEX" val="2_1"/>
  <p:tag name="KSO_WM_UNIT_LAYERLEVEL" val="1_1"/>
  <p:tag name="KSO_WM_UNIT_TYPE" val="h_i"/>
</p:tagLst>
</file>

<file path=ppt/tags/tag30.xml><?xml version="1.0" encoding="utf-8"?>
<p:tagLst xmlns:p="http://schemas.openxmlformats.org/presentationml/2006/main">
  <p:tag name="KSO_WM_BEAUTIFY_FLAG" val="#wm#"/>
  <p:tag name="KSO_WM_TAG_VERSION" val="1.0"/>
  <p:tag name="KSO_WM_TEMPLATE_CATEGORY" val="diagram"/>
  <p:tag name="KSO_WM_TEMPLATE_INDEX" val="20228357"/>
  <p:tag name="KSO_WM_UNIT_COMPATIBLE" val="0"/>
  <p:tag name="KSO_WM_UNIT_DIAGRAM_ISNUMVISUAL" val="0"/>
  <p:tag name="KSO_WM_UNIT_DIAGRAM_ISREFERUNIT" val="0"/>
  <p:tag name="KSO_WM_UNIT_HIGHLIGHT" val="0"/>
  <p:tag name="KSO_WM_UNIT_ID" val="diagram20228357_1*h_i*2_2"/>
  <p:tag name="KSO_WM_UNIT_INDEX" val="2_2"/>
  <p:tag name="KSO_WM_UNIT_LAYERLEVEL" val="1_1"/>
  <p:tag name="KSO_WM_UNIT_TYPE" val="h_i"/>
</p:tagLst>
</file>

<file path=ppt/tags/tag31.xml><?xml version="1.0" encoding="utf-8"?>
<p:tagLst xmlns:p="http://schemas.openxmlformats.org/presentationml/2006/main">
  <p:tag name="KSO_WM_BEAUTIFY_FLAG" val="#wm#"/>
  <p:tag name="KSO_WM_TAG_VERSION" val="1.0"/>
  <p:tag name="KSO_WM_TEMPLATE_CATEGORY" val="diagram"/>
  <p:tag name="KSO_WM_TEMPLATE_INDEX" val="20228357"/>
  <p:tag name="KSO_WM_UNIT_COMPATIBLE" val="0"/>
  <p:tag name="KSO_WM_UNIT_DIAGRAM_ISNUMVISUAL" val="0"/>
  <p:tag name="KSO_WM_UNIT_DIAGRAM_ISREFERUNIT" val="0"/>
  <p:tag name="KSO_WM_UNIT_HIGHLIGHT" val="0"/>
  <p:tag name="KSO_WM_UNIT_ID" val="diagram20228357_1*h_a*3_1"/>
  <p:tag name="KSO_WM_UNIT_INDEX" val="3_1"/>
  <p:tag name="KSO_WM_UNIT_ISCONTENTSTITLE" val="0"/>
  <p:tag name="KSO_WM_UNIT_ISNUMDGMTITLE" val="0"/>
  <p:tag name="KSO_WM_UNIT_LAYERLEVEL" val="1_1"/>
  <p:tag name="KSO_WM_UNIT_NOCLEAR" val="0"/>
  <p:tag name="KSO_WM_UNIT_PRESET_TEXT" val="添加小标题"/>
  <p:tag name="KSO_WM_UNIT_TYPE" val="h_a"/>
</p:tagLst>
</file>

<file path=ppt/tags/tag32.xml><?xml version="1.0" encoding="utf-8"?>
<p:tagLst xmlns:p="http://schemas.openxmlformats.org/presentationml/2006/main">
  <p:tag name="KSO_WM_BEAUTIFY_FLAG" val="#wm#"/>
  <p:tag name="KSO_WM_TAG_VERSION" val="1.0"/>
  <p:tag name="KSO_WM_TEMPLATE_CATEGORY" val="diagram"/>
  <p:tag name="KSO_WM_TEMPLATE_INDEX" val="20228357"/>
  <p:tag name="KSO_WM_UNIT_COMPATIBLE" val="0"/>
  <p:tag name="KSO_WM_UNIT_DIAGRAM_ISNUMVISUAL" val="0"/>
  <p:tag name="KSO_WM_UNIT_DIAGRAM_ISREFERUNIT" val="0"/>
  <p:tag name="KSO_WM_UNIT_HIGHLIGHT" val="0"/>
  <p:tag name="KSO_WM_UNIT_ID" val="diagram20228357_1*h_i*3_1"/>
  <p:tag name="KSO_WM_UNIT_INDEX" val="3_1"/>
  <p:tag name="KSO_WM_UNIT_LAYERLEVEL" val="1_1"/>
  <p:tag name="KSO_WM_UNIT_TYPE" val="h_i"/>
</p:tagLst>
</file>

<file path=ppt/tags/tag33.xml><?xml version="1.0" encoding="utf-8"?>
<p:tagLst xmlns:p="http://schemas.openxmlformats.org/presentationml/2006/main">
  <p:tag name="KSO_WM_BEAUTIFY_FLAG" val="#wm#"/>
  <p:tag name="KSO_WM_TAG_VERSION" val="1.0"/>
  <p:tag name="KSO_WM_TEMPLATE_CATEGORY" val="diagram"/>
  <p:tag name="KSO_WM_TEMPLATE_INDEX" val="20228357"/>
  <p:tag name="KSO_WM_UNIT_COMPATIBLE" val="0"/>
  <p:tag name="KSO_WM_UNIT_DIAGRAM_ISNUMVISUAL" val="0"/>
  <p:tag name="KSO_WM_UNIT_DIAGRAM_ISREFERUNIT" val="0"/>
  <p:tag name="KSO_WM_UNIT_HIGHLIGHT" val="0"/>
  <p:tag name="KSO_WM_UNIT_ID" val="diagram20228357_1*h_i*3_2"/>
  <p:tag name="KSO_WM_UNIT_INDEX" val="3_2"/>
  <p:tag name="KSO_WM_UNIT_LAYERLEVEL" val="1_1"/>
  <p:tag name="KSO_WM_UNIT_TYPE" val="h_i"/>
</p:tagLst>
</file>

<file path=ppt/tags/tag34.xml><?xml version="1.0" encoding="utf-8"?>
<p:tagLst xmlns:p="http://schemas.openxmlformats.org/presentationml/2006/main">
  <p:tag name="KSO_WM_BEAUTIFY_FLAG" val="#wm#"/>
  <p:tag name="KSO_WM_TAG_VERSION" val="1.0"/>
  <p:tag name="KSO_WM_TEMPLATE_CATEGORY" val="diagram"/>
  <p:tag name="KSO_WM_TEMPLATE_INDEX" val="20228357"/>
  <p:tag name="KSO_WM_UNIT_COMPATIBLE" val="0"/>
  <p:tag name="KSO_WM_UNIT_DIAGRAM_ISNUMVISUAL" val="0"/>
  <p:tag name="KSO_WM_UNIT_DIAGRAM_ISREFERUNIT" val="0"/>
  <p:tag name="KSO_WM_UNIT_HIGHLIGHT" val="0"/>
  <p:tag name="KSO_WM_UNIT_ID" val="diagram20228357_1*h_f*3_1"/>
  <p:tag name="KSO_WM_UNIT_INDEX" val="3_1"/>
  <p:tag name="KSO_WM_UNIT_LAYERLEVEL" val="1_1"/>
  <p:tag name="KSO_WM_UNIT_NOCLEAR" val="0"/>
  <p:tag name="KSO_WM_UNIT_PRESET_TEXT" val="单击此处输入你的正文，文字是您思想的提炼，为了最终演示发布的良好效果请尽量"/>
  <p:tag name="KSO_WM_UNIT_SUBTYPE" val="a"/>
  <p:tag name="KSO_WM_UNIT_TYPE" val="h_f"/>
</p:tagLst>
</file>

<file path=ppt/tags/tag35.xml><?xml version="1.0" encoding="utf-8"?>
<p:tagLst xmlns:p="http://schemas.openxmlformats.org/presentationml/2006/main">
  <p:tag name="KSO_WM_BEAUTIFY_FLAG" val=""/>
  <p:tag name="KSO_WM_UNIT_PLACING_PICTURE_USER_VIEWPORT" val="{&quot;height&quot;:2901.508661417323,&quot;width&quot;:5170.459842519685}"/>
</p:tagLst>
</file>

<file path=ppt/tags/tag3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project intro">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c5odo011">
      <a:majorFont>
        <a:latin typeface="Arial"/>
        <a:ea typeface="SimHei"/>
        <a:cs typeface="Arial"/>
      </a:majorFont>
      <a:minorFont>
        <a:latin typeface="Arial"/>
        <a:ea typeface="SimHei"/>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xml><?xml version="1.0" encoding="utf-8"?>
<a:themeOverride xmlns:r="http://schemas.openxmlformats.org/officeDocument/2006/relationships"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135</Paragraphs>
  <Slides>19</Slides>
  <Notes>0</Notes>
  <TotalTime>1</TotalTime>
  <HiddenSlides>0</HiddenSlides>
  <MMClips>0</MMClips>
  <ScaleCrop>0</ScaleCrop>
  <HeadingPairs>
    <vt:vector baseType="variant" size="6">
      <vt:variant>
        <vt:lpstr>Fonts used</vt:lpstr>
      </vt:variant>
      <vt:variant>
        <vt:i4>20</vt:i4>
      </vt:variant>
      <vt:variant>
        <vt:lpstr>Theme</vt:lpstr>
      </vt:variant>
      <vt:variant>
        <vt:i4>1</vt:i4>
      </vt:variant>
      <vt:variant>
        <vt:lpstr>Slide Titles</vt:lpstr>
      </vt:variant>
      <vt:variant>
        <vt:i4>19</vt:i4>
      </vt:variant>
    </vt:vector>
  </HeadingPairs>
  <TitlesOfParts>
    <vt:vector baseType="lpstr" size="40">
      <vt:lpstr>Arial</vt:lpstr>
      <vt:lpstr>Calibri</vt:lpstr>
      <vt:lpstr>SimHei</vt:lpstr>
      <vt:lpstr>黑体</vt:lpstr>
      <vt:lpstr>DejaVu Sans</vt:lpstr>
      <vt:lpstr>微软雅黑</vt:lpstr>
      <vt:lpstr>宋体</vt:lpstr>
      <vt:lpstr>幼圆</vt:lpstr>
      <vt:lpstr>Neris Thin</vt:lpstr>
      <vt:lpstr>Wingdings</vt:lpstr>
      <vt:lpstr>思源黑体 CN Bold</vt:lpstr>
      <vt:lpstr>思源黑体 CN Regular</vt:lpstr>
      <vt:lpstr>Calibri Light</vt:lpstr>
      <vt:lpstr>思源黑体 Bold</vt:lpstr>
      <vt:lpstr>仿宋_GB2312</vt:lpstr>
      <vt:lpstr>方正小标宋简体</vt:lpstr>
      <vt:lpstr>FontAwesome</vt:lpstr>
      <vt:lpstr>方正公文小标宋</vt:lpstr>
      <vt:lpstr>汉仪旗黑-55简</vt:lpstr>
      <vt:lpstr>Times New Roman</vt:lpstr>
      <vt:lpstr>Office Theme</vt:lpstr>
      <vt:lpstr>基本公共卫生服务补助资金使用管理</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2024-09-26T11:31:36.598</cp:lastPrinted>
  <dcterms:created xsi:type="dcterms:W3CDTF">2024-09-26T03:31:36Z</dcterms:created>
  <dcterms:modified xsi:type="dcterms:W3CDTF">2024-09-26T03:31:40Z</dcterms:modified>
</cp:coreProperties>
</file>