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64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3FF467E-1368-4E39-BAC8-C089D54B80C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CA286B7-55D5-4462-B007-A5A70CDDB0F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91F3254-EF0E-4E30-8121-93679F42AD3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81FFA42-BD22-4ABB-94E3-115D9BC4D4A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1F761D95-E0BD-497A-A29B-7801F8E0B1B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08AEE007-00B4-410F-82C9-8E617FB317B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229AA8FD-3A07-4D0D-8E11-AA9DA45B5D8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84C5D45-31A9-47E6-932C-5C4C3898AB8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FF401C3-225F-496C-8513-BECAF345794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9DE50D6-993C-43E4-A8D1-9E893717341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4EB7108-81DD-46CC-8347-B33213F1721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封面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图片 22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  <p:sp>
        <p:nvSpPr>
          <p:cNvPr id="3" name="标题 1"/>
          <p:cNvSpPr>
            <a:spLocks noGrp="1"/>
          </p:cNvSpPr>
          <p:nvPr>
            <p:ph type="ctrTitle" idx="4294967295" hasCustomPrompt="1"/>
          </p:nvPr>
        </p:nvSpPr>
        <p:spPr>
          <a:xfrm>
            <a:off x="2829721" y="2606765"/>
            <a:ext cx="6532559" cy="1421928"/>
          </a:xfrm>
        </p:spPr>
        <p:txBody>
          <a:bodyPr wrap="none" anchor="t">
            <a:spAutoFit/>
          </a:bodyPr>
          <a:lstStyle>
            <a:lvl1pPr algn="ctr">
              <a:defRPr sz="9600" b="1" i="0" spc="300">
                <a:solidFill>
                  <a:schemeClr val="bg1"/>
                </a:solidFill>
                <a:latin typeface="+mj-ea"/>
                <a:ea typeface="+mj-ea"/>
              </a:defRPr>
            </a:lvl1pPr>
          </a:lstStyle>
          <a:p>
            <a:r>
              <a:rPr kumimoji="1" lang="zh-CN" altLang="en-US"/>
              <a:t>主标题样式</a:t>
            </a:r>
            <a:endParaRPr/>
          </a:p>
        </p:txBody>
      </p:sp>
      <p:sp>
        <p:nvSpPr>
          <p:cNvPr id="4" name="副标题 2"/>
          <p:cNvSpPr>
            <a:spLocks noGrp="1"/>
          </p:cNvSpPr>
          <p:nvPr>
            <p:ph type="subTitle" idx="1" hasCustomPrompt="1"/>
          </p:nvPr>
        </p:nvSpPr>
        <p:spPr>
          <a:xfrm>
            <a:off x="4560965" y="4178609"/>
            <a:ext cx="3070071" cy="397032"/>
          </a:xfrm>
        </p:spPr>
        <p:txBody>
          <a:bodyPr wrap="none">
            <a:spAutoFit/>
          </a:bodyPr>
          <a:lstStyle>
            <a:lvl1pPr marL="0" indent="0" algn="ctr">
              <a:buNone/>
              <a:defRPr sz="2200" b="0" i="0" spc="300">
                <a:solidFill>
                  <a:schemeClr val="bg1"/>
                </a:solidFill>
                <a:latin typeface="+mj-ea"/>
                <a:ea typeface="+mj-ea"/>
              </a:defRPr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kumimoji="1" lang="zh-CN" altLang="en-US"/>
              <a:t>点击编辑副标题样式</a:t>
            </a:r>
            <a:endParaRPr/>
          </a:p>
        </p:txBody>
      </p:sp>
      <p:sp>
        <p:nvSpPr>
          <p:cNvPr id="5" name="文本占位符 17"/>
          <p:cNvSpPr>
            <a:spLocks noGrp="1"/>
          </p:cNvSpPr>
          <p:nvPr>
            <p:ph type="body" sz="quarter" idx="10" hasCustomPrompt="1"/>
          </p:nvPr>
        </p:nvSpPr>
        <p:spPr>
          <a:xfrm>
            <a:off x="4176242" y="1627639"/>
            <a:ext cx="3839514" cy="840230"/>
          </a:xfrm>
        </p:spPr>
        <p:txBody>
          <a:bodyPr wrap="none" anchor="b">
            <a:spAutoFit/>
          </a:bodyPr>
          <a:lstStyle>
            <a:lvl1pPr marL="0" indent="0" algn="ctr">
              <a:buNone/>
              <a:defRPr sz="5400" b="0" i="0" spc="300">
                <a:solidFill>
                  <a:schemeClr val="bg1"/>
                </a:solidFill>
                <a:latin typeface="+mj-ea"/>
                <a:ea typeface="+mj-ea"/>
              </a:defRPr>
            </a:lvl1pPr>
          </a:lstStyle>
          <a:p>
            <a:pPr lvl="0"/>
            <a:r>
              <a:rPr kumimoji="1" lang="zh-CN" altLang="en-US"/>
              <a:t>主标题样式</a:t>
            </a:r>
            <a:endParaRPr/>
          </a:p>
        </p:txBody>
      </p:sp>
    </p:spTree>
  </p:cSld>
  <p:clrMapOvr>
    <a:masterClrMapping/>
  </p:clrMapOvr>
  <p:transition/>
  <p:timing/>
  <p:extLst>
    <p:ext uri="{DCECCB84-F9BA-43D5-87BE-67443E8EF086}">
      <p15:sldGuideLst xmlns:p15="http://schemas.microsoft.com/office/powerpoint/2012/main" xmlns="">
        <p15:guide id="1" orient="horz" pos="2160" userDrawn="true">
          <p15:clr>
            <a:srgbClr val="FBAE40"/>
          </p15:clr>
        </p15:guide>
        <p15:guide id="2" pos="3840" userDrawn="true">
          <p15:clr>
            <a:srgbClr val="FBAE40"/>
          </p15:clr>
        </p15:guide>
      </p15:sldGuideLst>
    </p:ext>
  </p:extLst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节标题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7" name="图片 12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  <p:sp>
        <p:nvSpPr>
          <p:cNvPr id="8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2023/12/5</a:t>
            </a:fld>
            <a:endParaRPr kumimoji="1" lang="zh-CN" altLang="en-US"/>
          </a:p>
        </p:txBody>
      </p:sp>
      <p:sp>
        <p:nvSpPr>
          <p:cNvPr id="9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10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仅标题">
    <p:bg>
      <p:bgPr>
        <a:gradFill>
          <a:gsLst>
            <a:gs pos="80000">
              <a:schemeClr val="bg1"/>
            </a:gs>
            <a:gs pos="100000">
              <a:schemeClr val="accent1">
                <a:lumMod val="20000"/>
                <a:lumOff val="80000"/>
              </a:schemeClr>
            </a:gs>
          </a:gsLst>
          <a:lin ang="16200000" scaled="1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12" name="图片 7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 flipH="1">
            <a:off x="0" y="-1"/>
            <a:ext cx="12192000" cy="6858000"/>
          </a:xfrm>
          <a:prstGeom prst="rect">
            <a:avLst/>
          </a:prstGeom>
        </p:spPr>
      </p:pic>
      <p:sp>
        <p:nvSpPr>
          <p:cNvPr id="13" name="矩形 6"/>
          <p:cNvSpPr/>
          <p:nvPr userDrawn="1"/>
        </p:nvSpPr>
        <p:spPr>
          <a:xfrm>
            <a:off x="0" y="1"/>
            <a:ext cx="12192000" cy="6857999"/>
          </a:xfrm>
          <a:prstGeom prst="rect">
            <a:avLst/>
          </a:prstGeom>
          <a:gradFill>
            <a:gsLst>
              <a:gs pos="85000">
                <a:schemeClr val="bg1"/>
              </a:gs>
              <a:gs pos="100000">
                <a:schemeClr val="bg1">
                  <a:alpha val="7500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14" name="日期占位符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2023/12/5</a:t>
            </a:fld>
            <a:endParaRPr kumimoji="1" lang="zh-CN" altLang="en-US"/>
          </a:p>
        </p:txBody>
      </p:sp>
      <p:sp>
        <p:nvSpPr>
          <p:cNvPr id="15" name="页脚占位符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16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封底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18" name="图片 5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</p:spTree>
  </p:cSld>
  <p:clrMapOvr>
    <a:masterClrMapping/>
  </p:clrMapOvr>
  <p:transition/>
  <p:timing/>
  <p:extLst>
    <p:ext uri="{DCECCB84-F9BA-43D5-87BE-67443E8EF086}">
      <p15:sldGuideLst xmlns:p15="http://schemas.microsoft.com/office/powerpoint/2012/main" xmlns="">
        <p15:guide id="3" orient="horz" pos="2160" userDrawn="true">
          <p15:clr>
            <a:srgbClr val="FBAE40"/>
          </p15:clr>
        </p15:guide>
        <p15:guide id="4" pos="3840" userDrawn="true">
          <p15:clr>
            <a:srgbClr val="FBAE40"/>
          </p15:clr>
        </p15:guide>
      </p15:sldGuideLst>
    </p:ext>
  </p:extLst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theme" Target="../theme/theme2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占位符 1"/>
          <p:cNvSpPr>
            <a:spLocks noGrp="1"/>
          </p:cNvSpPr>
          <p:nvPr>
            <p:ph type="title" idx="4294967295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kumimoji="1" lang="zh-CN" altLang="en-US"/>
              <a:t>单击此处编辑母版标题样式</a:t>
            </a:r>
            <a:endParaRPr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kumimoji="1" lang="zh-CN" altLang="en-US"/>
              <a:t>单击此处编辑母版文本样式</a:t>
            </a:r>
            <a:endParaRPr/>
          </a:p>
          <a:p>
            <a:pPr lvl="1"/>
            <a:r>
              <a:rPr kumimoji="1" lang="zh-CN" altLang="en-US"/>
              <a:t>二级</a:t>
            </a:r>
            <a:endParaRPr/>
          </a:p>
          <a:p>
            <a:pPr lvl="2"/>
            <a:r>
              <a:rPr kumimoji="1" lang="zh-CN" altLang="en-US"/>
              <a:t>三级</a:t>
            </a:r>
            <a:endParaRPr/>
          </a:p>
          <a:p>
            <a:pPr lvl="3"/>
            <a:r>
              <a:rPr kumimoji="1" lang="zh-CN" altLang="en-US"/>
              <a:t>四级</a:t>
            </a:r>
            <a:endParaRPr/>
          </a:p>
          <a:p>
            <a:pPr lvl="4"/>
            <a:r>
              <a:rPr kumimoji="1" lang="zh-CN" altLang="en-US"/>
              <a:t>五级</a:t>
            </a:r>
            <a:endParaRPr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50281522-3AB1-3541-90AB-7A631F5C75F8}" type="datetimeFigureOut">
              <a:rPr/>
              <a:t>2023/12/5</a:t>
            </a:fld>
            <a:endParaRPr kumimoji="1"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ctr" defTabSz="914400" rtl="0" eaLnBrk="1" latinLnBrk="0" hangingPunct="1">
              <a:lnSpc>
                <a:spcPct val="130000"/>
              </a:lnSpc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kumimoji="1"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r" defTabSz="914400" rtl="0" eaLnBrk="1" latinLnBrk="0" hangingPunct="1">
              <a:lnSpc>
                <a:spcPct val="130000"/>
              </a:lnSpc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</p:sldLayoutIdLst>
  <p:transition/>
  <p:timing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itchFamily="34" charset="0"/>
        <a:buChar char="•"/>
        <a:defRPr sz="2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4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0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>
    <p:ext uri="{27BBF7A9-308A-43DC-89C8-2F10F3537804}">
      <p15:sldGuideLst xmlns:p15="http://schemas.microsoft.com/office/powerpoint/2012/main" xmlns="">
        <p15:guide id="1" orient="horz" pos="2160" userDrawn="true">
          <p15:clr>
            <a:srgbClr val="F26B43"/>
          </p15:clr>
        </p15:guide>
        <p15:guide id="2" pos="3840" userDrawn="true">
          <p15:clr>
            <a:srgbClr val="F26B43"/>
          </p15:clr>
        </p15:guide>
      </p15:sldGuideLst>
    </p:ext>
  </p:extLst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image" Target="../media/image2.jpeg" /><Relationship Id="rId3" Type="http://schemas.openxmlformats.org/officeDocument/2006/relationships/image" Target="../media/image3.jpeg" /><Relationship Id="rId4" Type="http://schemas.openxmlformats.org/officeDocument/2006/relationships/image" Target="../media/image4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image" Target="../media/image5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image" Target="../media/image2.jpeg" /><Relationship Id="rId3" Type="http://schemas.openxmlformats.org/officeDocument/2006/relationships/image" Target="../media/image6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image" Target="../media/image7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image" Target="../media/image8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image" Target="../media/image9.jpeg" /><Relationship Id="rId3" Type="http://schemas.openxmlformats.org/officeDocument/2006/relationships/image" Target="../media/image10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image" Target="../media/image11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88613023003001005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0,&quot;continueWritingContext&quot;:{&quot;outline&quot;:&quot;# 《千里江山图》赏析\n## 1.千里江山图的创作背景及作者\n### 1.1宋代绘画的发展与特点\n### 1.2王希孟的生平与创作\n### 1.3《千里江山图》的创作背景与动机\n## 2.千里江山图的艺术风格与特点\n### 2.1宋代山水画的发展与创新\n### 2.2《千里江山图》的构图与空间处理\n### 2.3《千里江山图》的色彩与技法\n## 3.千里江山图的主题与象征意义\n### 3.1《千里江山图》的题材与主题\n### 3.2《千里江山图》的象征与寓意\n### 3.3《千里江山图》的文化内涵与价值\n## 4.千里江山图的传承与影响\n### 4.1《千里江山图》的传世与收藏\n### 4.2《千里江山图》对后世绘画的影响\n### 4.3《千里江山图》在现代文化艺术领域的应用与传承\n## 5.千里江山图的鉴赏与赏析方法\n### 5.1《千里江山图》的鉴赏要点与方法\n### 5.2《千里江山图》的细节与局部赏析\n### 5.3《千里江山图》的整体与局部关系分析\n&quot;,&quot;templateId&quot;:&quot;4wo77tdatif1zkf5up7jagxk9w&quot;}}"/>
        <p:cNvGrpSpPr/>
        <p:nvPr/>
      </p:nvGrpSpPr>
      <p:grpSpPr>
        <a:xfrm>
          <a:off x="0" y="0"/>
          <a:ext cx="0" cy="0"/>
        </a:xfrm>
      </p:grpSpPr>
      <p:sp>
        <p:nvSpPr>
          <p:cNvPr id="2" name="标题 1" descr="{&quot;isTemplate&quot;:true,&quot;type&quot;:&quot;title&quot;,&quot;canOmit&quot;:false,&quot;range&quot;:0}"/>
          <p:cNvSpPr>
            <a:spLocks noGrp="1"/>
          </p:cNvSpPr>
          <p:nvPr>
            <p:ph type="ctrTitle" idx="4294967295"/>
          </p:nvPr>
        </p:nvSpPr>
        <p:spPr>
          <a:xfrm>
            <a:off x="571499" y="2606765"/>
            <a:ext cx="11055350" cy="1409700"/>
          </a:xfrm>
        </p:spPr>
        <p:txBody>
          <a:bodyPr vert="horz" wrap="square" lIns="91440" tIns="45720" rIns="91440" bIns="45720" anchor="t">
            <a:spAutoFit/>
          </a:bodyPr>
          <a:lstStyle/>
          <a:p>
            <a:r>
              <a:rPr lang="zh-CN" sz="8500"/>
              <a:t>《千里江山图》赏析</a:t>
            </a:r>
            <a:endParaRPr/>
          </a:p>
        </p:txBody>
      </p:sp>
      <p:sp>
        <p:nvSpPr>
          <p:cNvPr id="3" name="文本占位符 3" descr="{&quot;isTemplate&quot;:false,&quot;type&quot;:&quot;content&quot;,&quot;canOmit&quot;:true,&quot;range&quot;:0}"/>
          <p:cNvSpPr>
            <a:spLocks noGrp="1"/>
          </p:cNvSpPr>
          <p:nvPr>
            <p:ph type="body" sz="quarter" idx="10"/>
          </p:nvPr>
        </p:nvSpPr>
        <p:spPr>
          <a:xfrm>
            <a:off x="5934740" y="1987738"/>
            <a:ext cx="322524" cy="480131"/>
          </a:xfrm>
        </p:spPr>
        <p:txBody>
          <a:bodyPr/>
          <a:lstStyle/>
          <a:p>
            <a:pPr>
              <a:buFont typeface="Arial" pitchFamily="34" charset="0"/>
              <a:buNone/>
            </a:pPr>
            <a:r>
              <a:rPr lang="en-US" sz="2800" smtClean="0"/>
              <a:t> </a:t>
            </a:r>
            <a:endParaRPr/>
          </a:p>
        </p:txBody>
      </p:sp>
      <p:sp>
        <p:nvSpPr>
          <p:cNvPr id="4" name="文本占位符 20"/>
          <p:cNvSpPr txBox="1"/>
          <p:nvPr/>
        </p:nvSpPr>
        <p:spPr>
          <a:xfrm>
            <a:off x="571499" y="6137600"/>
            <a:ext cx="184731" cy="369332"/>
          </a:xfrm>
          <a:prstGeom prst="rect">
            <a:avLst/>
          </a:prstGeom>
        </p:spPr>
        <p:txBody>
          <a:bodyPr wrap="none" anchor="b">
            <a:sp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lnSpc>
                <a:spcPct val="150000"/>
              </a:lnSpc>
              <a:spcBef>
                <a:spcPts val="1000"/>
              </a:spcBef>
              <a:buFont typeface="Arial" pitchFamily="34" charset="0"/>
              <a:buNone/>
              <a:defRPr sz="1200" b="0" i="0" kern="1200" spc="3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kumimoji="1" lang="en-US" altLang="zh-CN" spc="80">
              <a:solidFill>
                <a:schemeClr val="bg1"/>
              </a:solidFill>
              <a:latin typeface="+mn-lt"/>
            </a:endParaRPr>
          </a:p>
        </p:txBody>
      </p:sp>
      <p:sp>
        <p:nvSpPr>
          <p:cNvPr id="5" name="文本占位符 20"/>
          <p:cNvSpPr txBox="1"/>
          <p:nvPr/>
        </p:nvSpPr>
        <p:spPr>
          <a:xfrm>
            <a:off x="11435770" y="6137600"/>
            <a:ext cx="184731" cy="369332"/>
          </a:xfrm>
          <a:prstGeom prst="rect">
            <a:avLst/>
          </a:prstGeom>
        </p:spPr>
        <p:txBody>
          <a:bodyPr wrap="none" anchor="b">
            <a:sp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lnSpc>
                <a:spcPct val="150000"/>
              </a:lnSpc>
              <a:spcBef>
                <a:spcPts val="1000"/>
              </a:spcBef>
              <a:buFont typeface="Arial" pitchFamily="34" charset="0"/>
              <a:buNone/>
              <a:defRPr sz="1200" b="0" i="0" kern="1200" spc="3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/>
            <a:endParaRPr kumimoji="1" lang="en-US" altLang="zh-CN" spc="80">
              <a:solidFill>
                <a:schemeClr val="bg1"/>
              </a:solidFill>
            </a:endParaRP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135" name="椭圆 1"/>
          <p:cNvSpPr>
            <a:spLocks noChangeAspect="1"/>
          </p:cNvSpPr>
          <p:nvPr/>
        </p:nvSpPr>
        <p:spPr>
          <a:xfrm>
            <a:off x="905941" y="2062530"/>
            <a:ext cx="2520000" cy="2520000"/>
          </a:xfrm>
          <a:prstGeom prst="ellipse">
            <a:avLst/>
          </a:prstGeom>
          <a:gradFill flip="none" rotWithShape="1">
            <a:gsLst>
              <a:gs pos="0">
                <a:schemeClr val="accent1">
                  <a:alpha val="50000"/>
                </a:schemeClr>
              </a:gs>
              <a:gs pos="100000">
                <a:schemeClr val="accent1"/>
              </a:gs>
            </a:gsLst>
            <a:lin ang="108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136" name="Tencent"/>
          <p:cNvSpPr txBox="1"/>
          <p:nvPr/>
        </p:nvSpPr>
        <p:spPr>
          <a:xfrm>
            <a:off x="1591103" y="2660810"/>
            <a:ext cx="1149675" cy="1323439"/>
          </a:xfrm>
          <a:prstGeom prst="rect">
            <a:avLst/>
          </a:prstGeom>
          <a:noFill/>
          <a:ln w="12700" cap="rnd">
            <a:noFill/>
            <a:prstDash val="solid"/>
            <a:round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none" lIns="91440" tIns="45720" rIns="91440" bIns="45720" numCol="1" spcCol="0" rtlCol="0" fromWordArt="0" anchor="ctr" anchorCtr="0" forceAA="0" compatLnSpc="1">
            <a:prstTxWarp prst="textNoShape">
              <a:avLst/>
            </a:prstTxWarp>
            <a:spAutoFit/>
          </a:bodyPr>
          <a:lstStyle>
            <a:defPPr>
              <a:defRPr lang="zh-CN"/>
            </a:defPPr>
            <a:lvl1pPr marL="0" algn="ctr" defTabSz="914354" rtl="0" eaLnBrk="1" latinLnBrk="0" hangingPunct="1">
              <a:lnSpc>
                <a:spcPct val="130000"/>
              </a:lnSpc>
              <a:defRPr sz="1400" b="1" kern="1200">
                <a:solidFill>
                  <a:schemeClr val="tx1">
                    <a:lumMod val="90000"/>
                    <a:lumOff val="10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z="8000" b="0">
                <a:solidFill>
                  <a:schemeClr val="bg1"/>
                </a:solidFill>
                <a:latin typeface="Microsoft YaHei Light" panose="020b0503020204020204" pitchFamily="34" charset="-122"/>
                <a:ea typeface="Microsoft YaHei Light" panose="020b0503020204020204" pitchFamily="34" charset="-122"/>
              </a:rPr>
              <a:t>01</a:t>
            </a:r>
            <a:endParaRPr lang="zh-CN" altLang="en-US" sz="8000" b="0">
              <a:solidFill>
                <a:schemeClr val="bg1"/>
              </a:solidFill>
              <a:latin typeface="Microsoft YaHei Light" panose="020b0503020204020204" pitchFamily="34" charset="-122"/>
              <a:ea typeface="Microsoft YaHei Light" panose="020b0503020204020204" pitchFamily="34" charset="-122"/>
            </a:endParaRPr>
          </a:p>
        </p:txBody>
      </p:sp>
      <p:sp>
        <p:nvSpPr>
          <p:cNvPr id="137" name="Tencent" descr="{&quot;isTemplate&quot;:true,&quot;type&quot;:&quot;title&quot;,&quot;canOmit&quot;:false,&quot;range&quot;:0}"/>
          <p:cNvSpPr txBox="1"/>
          <p:nvPr/>
        </p:nvSpPr>
        <p:spPr>
          <a:xfrm>
            <a:off x="2887007" y="2762250"/>
            <a:ext cx="8674100" cy="825500"/>
          </a:xfrm>
          <a:prstGeom prst="rect">
            <a:avLst/>
          </a:prstGeom>
          <a:noFill/>
          <a:ln w="12700" cap="rnd">
            <a:noFill/>
            <a:prstDash val="solid"/>
            <a:round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b" anchorCtr="0" forceAA="0" compatLnSpc="1">
            <a:prstTxWarp prst="textNoShape">
              <a:avLst/>
            </a:prstTxWarp>
            <a:spAutoFit/>
          </a:bodyPr>
          <a:lstStyle>
            <a:defPPr>
              <a:defRPr lang="zh-CN"/>
            </a:defPPr>
            <a:lvl1pPr marL="0" algn="ctr" defTabSz="914354" rtl="0" eaLnBrk="1" latinLnBrk="0" hangingPunct="1">
              <a:lnSpc>
                <a:spcPct val="130000"/>
              </a:lnSpc>
              <a:defRPr sz="1400" b="1" kern="1200">
                <a:solidFill>
                  <a:schemeClr val="tx1">
                    <a:lumMod val="90000"/>
                    <a:lumOff val="10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</a:pPr>
            <a:r>
              <a:rPr lang="zh-CN" sz="4400">
                <a:solidFill>
                  <a:srgbClr val="FFFFFF">
                    <a:alpha val="100000"/>
                  </a:srgbClr>
                </a:solidFill>
                <a:latin typeface="微软雅黑"/>
                <a:ea typeface="微软雅黑"/>
              </a:rPr>
              <a:t>千里江山图的创作背景及作者</a:t>
            </a:r>
            <a:endParaRPr lang="en-US" sz="4800" b="1">
              <a:solidFill>
                <a:srgbClr val="FFFFFF">
                  <a:alpha val="100000"/>
                </a:srgbClr>
              </a:solidFill>
              <a:latin typeface="微软雅黑"/>
              <a:ea typeface="微软雅黑"/>
            </a:endParaRP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174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宋代绘画的发展与特点</a:t>
            </a:r>
            <a:endParaRPr lang="en-US" altLang="zh-CN" sz="2800" b="1">
              <a:latin typeface="+mj-ea"/>
              <a:ea typeface="+mj-ea"/>
            </a:endParaRPr>
          </a:p>
        </p:txBody>
      </p:sp>
      <p:grpSp>
        <p:nvGrpSpPr>
          <p:cNvPr id="175" name="组合 174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46709" y="2074672"/>
            <a:ext cx="10884892" cy="4063380"/>
            <a:chOff x="646709" y="2074672"/>
            <a:chExt cx="10884892" cy="4063380"/>
          </a:xfrm>
        </p:grpSpPr>
        <p:grpSp>
          <p:nvGrpSpPr>
            <p:cNvPr id="176" name="组合 175"/>
            <p:cNvGrpSpPr/>
            <p:nvPr/>
          </p:nvGrpSpPr>
          <p:grpSpPr>
            <a:xfrm>
              <a:off x="646709" y="2074672"/>
              <a:ext cx="3384000" cy="4063380"/>
              <a:chOff x="646710" y="2074672"/>
              <a:chExt cx="3384000" cy="4063380"/>
            </a:xfrm>
          </p:grpSpPr>
          <p:sp>
            <p:nvSpPr>
              <p:cNvPr id="177" name="Tencent"/>
              <p:cNvSpPr/>
              <p:nvPr/>
            </p:nvSpPr>
            <p:spPr>
              <a:xfrm>
                <a:off x="646710" y="2074672"/>
                <a:ext cx="3384000" cy="406338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78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794414" y="4038059"/>
                <a:ext cx="3088592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宋代绘画的繁荣背景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79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794414" y="4409042"/>
                <a:ext cx="3088592" cy="1582697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经济的繁荣与政治的稳定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文人画的兴起与普及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绘画理论与技巧的完善</a:t>
                </a:r>
                <a:endParaRPr/>
              </a:p>
            </p:txBody>
          </p:sp>
          <p:pic>
            <p:nvPicPr>
              <p:cNvPr id="180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t="759" b="759"/>
              <a:stretch>
                <a:fillRect/>
              </a:stretch>
            </p:blipFill>
            <p:spPr>
              <a:xfrm>
                <a:off x="794414" y="2237798"/>
                <a:ext cx="3088592" cy="1710937"/>
              </a:xfrm>
              <a:prstGeom prst="rect">
                <a:avLst/>
              </a:prstGeom>
            </p:spPr>
          </p:pic>
        </p:grpSp>
        <p:grpSp>
          <p:nvGrpSpPr>
            <p:cNvPr id="181" name="组合 180"/>
            <p:cNvGrpSpPr/>
            <p:nvPr/>
          </p:nvGrpSpPr>
          <p:grpSpPr>
            <a:xfrm>
              <a:off x="4397155" y="2074672"/>
              <a:ext cx="3384000" cy="4063380"/>
              <a:chOff x="646710" y="2074672"/>
              <a:chExt cx="3384000" cy="4063380"/>
            </a:xfrm>
          </p:grpSpPr>
          <p:sp>
            <p:nvSpPr>
              <p:cNvPr id="182" name="Tencent"/>
              <p:cNvSpPr/>
              <p:nvPr/>
            </p:nvSpPr>
            <p:spPr>
              <a:xfrm>
                <a:off x="646710" y="2074672"/>
                <a:ext cx="3384000" cy="406338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83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794414" y="4038059"/>
                <a:ext cx="3088592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宋代绘画的主要特点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84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794414" y="4409042"/>
                <a:ext cx="3088592" cy="1582697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注重写实与意境的结合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强调笔墨与个性的表现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多样化的题材与风格</a:t>
                </a:r>
                <a:endParaRPr/>
              </a:p>
            </p:txBody>
          </p:sp>
          <p:pic>
            <p:nvPicPr>
              <p:cNvPr id="185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t="759" b="759"/>
              <a:stretch>
                <a:fillRect/>
              </a:stretch>
            </p:blipFill>
            <p:spPr>
              <a:xfrm>
                <a:off x="794414" y="2237798"/>
                <a:ext cx="3088592" cy="1710937"/>
              </a:xfrm>
              <a:prstGeom prst="rect">
                <a:avLst/>
              </a:prstGeom>
            </p:spPr>
          </p:pic>
        </p:grpSp>
        <p:grpSp>
          <p:nvGrpSpPr>
            <p:cNvPr id="186" name="组合 185"/>
            <p:cNvGrpSpPr/>
            <p:nvPr/>
          </p:nvGrpSpPr>
          <p:grpSpPr>
            <a:xfrm>
              <a:off x="8147601" y="2074672"/>
              <a:ext cx="3384000" cy="4063380"/>
              <a:chOff x="646710" y="2074672"/>
              <a:chExt cx="3384000" cy="4063380"/>
            </a:xfrm>
          </p:grpSpPr>
          <p:sp>
            <p:nvSpPr>
              <p:cNvPr id="187" name="Tencent"/>
              <p:cNvSpPr/>
              <p:nvPr/>
            </p:nvSpPr>
            <p:spPr>
              <a:xfrm>
                <a:off x="646710" y="2074672"/>
                <a:ext cx="3384000" cy="406338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88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794414" y="4038059"/>
                <a:ext cx="3088592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宋代绘画的代表作品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89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794414" y="4409042"/>
                <a:ext cx="3088592" cy="1582697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《清明上河图》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《千里江山图》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《晓江声》</a:t>
                </a:r>
                <a:endParaRPr/>
              </a:p>
            </p:txBody>
          </p:sp>
          <p:pic>
            <p:nvPicPr>
              <p:cNvPr id="190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4"/>
              <a:srcRect t="759" b="759"/>
              <a:stretch>
                <a:fillRect/>
              </a:stretch>
            </p:blipFill>
            <p:spPr>
              <a:xfrm>
                <a:off x="794414" y="2237798"/>
                <a:ext cx="3088592" cy="1710937"/>
              </a:xfrm>
              <a:prstGeom prst="rect">
                <a:avLst/>
              </a:prstGeom>
            </p:spPr>
          </p:pic>
        </p:grpSp>
      </p:grp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192" name="AutoShape 2"/>
          <p:cNvSpPr/>
          <p:nvPr/>
        </p:nvSpPr>
        <p:spPr>
          <a:xfrm>
            <a:off x="3470003" y="1095611"/>
            <a:ext cx="5251994" cy="5251994"/>
          </a:xfrm>
          <a:prstGeom prst="ellipse">
            <a:avLst/>
          </a:prstGeom>
          <a:gradFill>
            <a:gsLst>
              <a:gs pos="0">
                <a:schemeClr val="accent2">
                  <a:alpha val="40000"/>
                  <a:lumMod val="60000"/>
                  <a:lumOff val="40000"/>
                </a:schemeClr>
              </a:gs>
              <a:gs pos="100000">
                <a:schemeClr val="accent2">
                  <a:alpha val="40000"/>
                </a:schemeClr>
              </a:gs>
            </a:gsLst>
            <a:lin ang="0"/>
          </a:gradFill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93" name="AutoShape 3"/>
          <p:cNvSpPr/>
          <p:nvPr/>
        </p:nvSpPr>
        <p:spPr>
          <a:xfrm>
            <a:off x="3637982" y="1263590"/>
            <a:ext cx="4916037" cy="4916037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94" name="AutoShape 4"/>
          <p:cNvSpPr/>
          <p:nvPr/>
        </p:nvSpPr>
        <p:spPr>
          <a:xfrm>
            <a:off x="4282803" y="1908411"/>
            <a:ext cx="3626394" cy="362639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pic>
        <p:nvPicPr>
          <p:cNvPr id="195" name="Picture 5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1875" r="21875"/>
          <a:stretch>
            <a:fillRect/>
          </a:stretch>
        </p:blipFill>
        <p:spPr>
          <a:xfrm>
            <a:off x="4796012" y="2421620"/>
            <a:ext cx="2599976" cy="2599976"/>
          </a:xfrm>
          <a:prstGeom prst="ellipse">
            <a:avLst/>
          </a:prstGeom>
        </p:spPr>
      </p:pic>
      <p:grpSp>
        <p:nvGrpSpPr>
          <p:cNvPr id="196" name="Group 807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539110" y="1063099"/>
            <a:ext cx="11020552" cy="5284506"/>
            <a:chOff x="539110" y="1063099"/>
            <a:chExt cx="11020552" cy="5284506"/>
          </a:xfrm>
        </p:grpSpPr>
        <p:grpSp>
          <p:nvGrpSpPr>
            <p:cNvPr id="197" name="Group 808"/>
            <p:cNvGrpSpPr/>
            <p:nvPr/>
          </p:nvGrpSpPr>
          <p:grpSpPr>
            <a:xfrm>
              <a:off x="9146662" y="1063099"/>
              <a:ext cx="2413000" cy="2767131"/>
              <a:chOff x="9146662" y="1063099"/>
              <a:chExt cx="2413000" cy="2767131"/>
            </a:xfrm>
          </p:grpSpPr>
          <p:sp>
            <p:nvSpPr>
              <p:cNvPr id="198" name="TextBox 1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9146662" y="1612351"/>
                <a:ext cx="2228850" cy="2217879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北宋时期的一位画家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生活在宋徽宗时期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以山水画见长</a:t>
                </a:r>
                <a:endParaRPr/>
              </a:p>
            </p:txBody>
          </p:sp>
          <p:sp>
            <p:nvSpPr>
              <p:cNvPr id="199" name="TextBox 14" descr="{&quot;isTemplate&quot;:true,&quot;type&quot;:&quot;title&quot;,&quot;canOmit&quot;:false,&quot;range&quot;:0}"/>
              <p:cNvSpPr txBox="1"/>
              <p:nvPr/>
            </p:nvSpPr>
            <p:spPr>
              <a:xfrm>
                <a:off x="9146662" y="1063099"/>
                <a:ext cx="2413000" cy="4127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96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王希孟的生平简介</a:t>
                </a:r>
                <a:endParaRPr/>
              </a:p>
            </p:txBody>
          </p:sp>
        </p:grpSp>
        <p:grpSp>
          <p:nvGrpSpPr>
            <p:cNvPr id="200" name="Group 811"/>
            <p:cNvGrpSpPr/>
            <p:nvPr/>
          </p:nvGrpSpPr>
          <p:grpSpPr>
            <a:xfrm>
              <a:off x="9146662" y="3977215"/>
              <a:ext cx="2413000" cy="2370390"/>
              <a:chOff x="9146662" y="3977216"/>
              <a:chExt cx="2413000" cy="2370390"/>
            </a:xfrm>
          </p:grpSpPr>
          <p:sp>
            <p:nvSpPr>
              <p:cNvPr id="201" name="TextBox 15" descr="{&quot;isTemplate&quot;:true,&quot;type&quot;:&quot;title&quot;,&quot;canOmit&quot;:false,&quot;range&quot;:0}"/>
              <p:cNvSpPr txBox="1"/>
              <p:nvPr/>
            </p:nvSpPr>
            <p:spPr>
              <a:xfrm>
                <a:off x="9146662" y="3977216"/>
                <a:ext cx="2413000" cy="4127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96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王希孟的创作生涯</a:t>
                </a:r>
                <a:endParaRPr/>
              </a:p>
            </p:txBody>
          </p:sp>
          <p:sp>
            <p:nvSpPr>
              <p:cNvPr id="202" name="TextBox 16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9146662" y="4535997"/>
                <a:ext cx="2228850" cy="1811609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早期以临摹古人为主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后期形成自己的风格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《千里江山图》为其代表作</a:t>
                </a:r>
                <a:endParaRPr/>
              </a:p>
            </p:txBody>
          </p:sp>
        </p:grpSp>
        <p:grpSp>
          <p:nvGrpSpPr>
            <p:cNvPr id="203" name="Group 814"/>
            <p:cNvGrpSpPr/>
            <p:nvPr/>
          </p:nvGrpSpPr>
          <p:grpSpPr>
            <a:xfrm>
              <a:off x="539110" y="3172356"/>
              <a:ext cx="2413000" cy="2333785"/>
              <a:chOff x="539110" y="3172356"/>
              <a:chExt cx="2413000" cy="2333785"/>
            </a:xfrm>
          </p:grpSpPr>
          <p:sp>
            <p:nvSpPr>
              <p:cNvPr id="204" name="TextBox 12" descr="{&quot;isTemplate&quot;:true,&quot;type&quot;:&quot;title&quot;,&quot;canOmit&quot;:false,&quot;range&quot;:0}"/>
              <p:cNvSpPr txBox="1"/>
              <p:nvPr/>
            </p:nvSpPr>
            <p:spPr>
              <a:xfrm>
                <a:off x="539110" y="3172356"/>
                <a:ext cx="2413000" cy="4127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96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王希孟的艺术成就</a:t>
                </a:r>
                <a:endParaRPr/>
              </a:p>
            </p:txBody>
          </p:sp>
          <p:sp>
            <p:nvSpPr>
              <p:cNvPr id="205" name="TextBox 17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39110" y="3796745"/>
                <a:ext cx="2228850" cy="1709396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被誉为北宋画坛的翘楚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对后世山水画的发展产生了深远影响</a:t>
                </a:r>
                <a:endParaRPr/>
              </a:p>
            </p:txBody>
          </p:sp>
        </p:grpSp>
      </p:grpSp>
      <p:sp>
        <p:nvSpPr>
          <p:cNvPr id="206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57910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王希孟的生平与创作</a:t>
            </a:r>
            <a:endParaRPr lang="en-US" altLang="zh-CN" sz="2800" b="1">
              <a:latin typeface="+mj-ea"/>
              <a:ea typeface="+mj-ea"/>
            </a:endParaRPr>
          </a:p>
        </p:txBody>
      </p:sp>
      <p:sp>
        <p:nvSpPr>
          <p:cNvPr id="207" name="椭圆 3"/>
          <p:cNvSpPr>
            <a:spLocks noChangeAspect="1"/>
          </p:cNvSpPr>
          <p:nvPr/>
        </p:nvSpPr>
        <p:spPr>
          <a:xfrm>
            <a:off x="3148274" y="2946731"/>
            <a:ext cx="864000" cy="864000"/>
          </a:xfrm>
          <a:prstGeom prst="ellipse">
            <a:avLst/>
          </a:prstGeom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💡</a:t>
            </a:r>
            <a:endParaRPr/>
          </a:p>
        </p:txBody>
      </p:sp>
      <p:sp>
        <p:nvSpPr>
          <p:cNvPr id="208" name="椭圆 4"/>
          <p:cNvSpPr>
            <a:spLocks noChangeAspect="1"/>
          </p:cNvSpPr>
          <p:nvPr/>
        </p:nvSpPr>
        <p:spPr>
          <a:xfrm>
            <a:off x="7820653" y="4589596"/>
            <a:ext cx="864000" cy="864000"/>
          </a:xfrm>
          <a:prstGeom prst="ellipse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📖</a:t>
            </a:r>
            <a:endParaRPr/>
          </a:p>
        </p:txBody>
      </p:sp>
      <p:sp>
        <p:nvSpPr>
          <p:cNvPr id="209" name="椭圆 7"/>
          <p:cNvSpPr>
            <a:spLocks noChangeAspect="1"/>
          </p:cNvSpPr>
          <p:nvPr/>
        </p:nvSpPr>
        <p:spPr>
          <a:xfrm>
            <a:off x="7556197" y="1484021"/>
            <a:ext cx="864000" cy="864000"/>
          </a:xfrm>
          <a:prstGeom prst="ellipse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⌛️</a:t>
            </a:r>
            <a:endParaRPr/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211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《千里江山图》的创作背景与动机</a:t>
            </a:r>
            <a:endParaRPr lang="en-US" altLang="zh-CN" sz="2800" b="1">
              <a:latin typeface="+mj-ea"/>
              <a:ea typeface="+mj-ea"/>
            </a:endParaRPr>
          </a:p>
        </p:txBody>
      </p:sp>
      <p:grpSp>
        <p:nvGrpSpPr>
          <p:cNvPr id="212" name="组合 211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60399" y="2074672"/>
            <a:ext cx="10871202" cy="4536540"/>
            <a:chOff x="660399" y="2074672"/>
            <a:chExt cx="10871202" cy="4536540"/>
          </a:xfrm>
        </p:grpSpPr>
        <p:grpSp>
          <p:nvGrpSpPr>
            <p:cNvPr id="213" name="组合 212"/>
            <p:cNvGrpSpPr/>
            <p:nvPr/>
          </p:nvGrpSpPr>
          <p:grpSpPr>
            <a:xfrm>
              <a:off x="660399" y="2074672"/>
              <a:ext cx="5100082" cy="4536540"/>
              <a:chOff x="660399" y="2074672"/>
              <a:chExt cx="5100082" cy="4536540"/>
            </a:xfrm>
          </p:grpSpPr>
          <p:sp>
            <p:nvSpPr>
              <p:cNvPr id="214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15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《千里江山图》的创作背景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16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宋徽宗时期，政治稳定，经济繁荣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文人画与皇家绘画的交融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山水画的发展与创新</a:t>
                </a:r>
                <a:endParaRPr/>
              </a:p>
            </p:txBody>
          </p:sp>
          <p:pic>
            <p:nvPicPr>
              <p:cNvPr id="217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  <p:grpSp>
          <p:nvGrpSpPr>
            <p:cNvPr id="218" name="组合 217"/>
            <p:cNvGrpSpPr/>
            <p:nvPr/>
          </p:nvGrpSpPr>
          <p:grpSpPr>
            <a:xfrm>
              <a:off x="6431519" y="2074672"/>
              <a:ext cx="5100082" cy="4536540"/>
              <a:chOff x="660399" y="2074672"/>
              <a:chExt cx="5100082" cy="4536540"/>
            </a:xfrm>
          </p:grpSpPr>
          <p:sp>
            <p:nvSpPr>
              <p:cNvPr id="219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20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《千里江山图》的创作动机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21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王希孟为迎合皇帝宋徽宗的喜好而创作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以此为机会展示自己的艺术才华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表达对美好江山的热爱与向往</a:t>
                </a:r>
                <a:endParaRPr/>
              </a:p>
            </p:txBody>
          </p:sp>
          <p:pic>
            <p:nvPicPr>
              <p:cNvPr id="222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224" name="椭圆 1"/>
          <p:cNvSpPr>
            <a:spLocks noChangeAspect="1"/>
          </p:cNvSpPr>
          <p:nvPr/>
        </p:nvSpPr>
        <p:spPr>
          <a:xfrm>
            <a:off x="905941" y="2062530"/>
            <a:ext cx="2520000" cy="2520000"/>
          </a:xfrm>
          <a:prstGeom prst="ellipse">
            <a:avLst/>
          </a:prstGeom>
          <a:gradFill flip="none" rotWithShape="1">
            <a:gsLst>
              <a:gs pos="0">
                <a:schemeClr val="accent1">
                  <a:alpha val="50000"/>
                </a:schemeClr>
              </a:gs>
              <a:gs pos="100000">
                <a:schemeClr val="accent1"/>
              </a:gs>
            </a:gsLst>
            <a:lin ang="108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225" name="Tencent"/>
          <p:cNvSpPr txBox="1"/>
          <p:nvPr/>
        </p:nvSpPr>
        <p:spPr>
          <a:xfrm>
            <a:off x="1591103" y="2660810"/>
            <a:ext cx="1149675" cy="1323439"/>
          </a:xfrm>
          <a:prstGeom prst="rect">
            <a:avLst/>
          </a:prstGeom>
          <a:noFill/>
          <a:ln w="12700" cap="rnd">
            <a:noFill/>
            <a:prstDash val="solid"/>
            <a:round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none" lIns="91440" tIns="45720" rIns="91440" bIns="45720" numCol="1" spcCol="0" rtlCol="0" fromWordArt="0" anchor="ctr" anchorCtr="0" forceAA="0" compatLnSpc="1">
            <a:prstTxWarp prst="textNoShape">
              <a:avLst/>
            </a:prstTxWarp>
            <a:spAutoFit/>
          </a:bodyPr>
          <a:lstStyle>
            <a:defPPr>
              <a:defRPr lang="zh-CN"/>
            </a:defPPr>
            <a:lvl1pPr marL="0" algn="ctr" defTabSz="914354" rtl="0" eaLnBrk="1" latinLnBrk="0" hangingPunct="1">
              <a:lnSpc>
                <a:spcPct val="130000"/>
              </a:lnSpc>
              <a:defRPr sz="1400" b="1" kern="1200">
                <a:solidFill>
                  <a:schemeClr val="tx1">
                    <a:lumMod val="90000"/>
                    <a:lumOff val="10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z="8000" b="0">
                <a:solidFill>
                  <a:schemeClr val="bg1"/>
                </a:solidFill>
                <a:latin typeface="Microsoft YaHei Light" panose="020b0503020204020204" pitchFamily="34" charset="-122"/>
                <a:ea typeface="Microsoft YaHei Light" panose="020b0503020204020204" pitchFamily="34" charset="-122"/>
              </a:rPr>
              <a:t>02</a:t>
            </a:r>
            <a:endParaRPr lang="zh-CN" altLang="en-US" sz="8000" b="0">
              <a:solidFill>
                <a:schemeClr val="bg1"/>
              </a:solidFill>
              <a:latin typeface="Microsoft YaHei Light" panose="020b0503020204020204" pitchFamily="34" charset="-122"/>
              <a:ea typeface="Microsoft YaHei Light" panose="020b0503020204020204" pitchFamily="34" charset="-122"/>
            </a:endParaRPr>
          </a:p>
        </p:txBody>
      </p:sp>
      <p:sp>
        <p:nvSpPr>
          <p:cNvPr id="226" name="Tencent" descr="{&quot;isTemplate&quot;:true,&quot;type&quot;:&quot;title&quot;,&quot;canOmit&quot;:false,&quot;range&quot;:0}"/>
          <p:cNvSpPr txBox="1"/>
          <p:nvPr/>
        </p:nvSpPr>
        <p:spPr>
          <a:xfrm>
            <a:off x="2887007" y="2762250"/>
            <a:ext cx="8674100" cy="825500"/>
          </a:xfrm>
          <a:prstGeom prst="rect">
            <a:avLst/>
          </a:prstGeom>
          <a:noFill/>
          <a:ln w="12700" cap="rnd">
            <a:noFill/>
            <a:prstDash val="solid"/>
            <a:round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b" anchorCtr="0" forceAA="0" compatLnSpc="1">
            <a:prstTxWarp prst="textNoShape">
              <a:avLst/>
            </a:prstTxWarp>
            <a:spAutoFit/>
          </a:bodyPr>
          <a:lstStyle>
            <a:defPPr>
              <a:defRPr lang="zh-CN"/>
            </a:defPPr>
            <a:lvl1pPr marL="0" algn="ctr" defTabSz="914354" rtl="0" eaLnBrk="1" latinLnBrk="0" hangingPunct="1">
              <a:lnSpc>
                <a:spcPct val="130000"/>
              </a:lnSpc>
              <a:defRPr sz="1400" b="1" kern="1200">
                <a:solidFill>
                  <a:schemeClr val="tx1">
                    <a:lumMod val="90000"/>
                    <a:lumOff val="10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</a:pPr>
            <a:r>
              <a:rPr lang="zh-CN" sz="4400">
                <a:solidFill>
                  <a:srgbClr val="FFFFFF">
                    <a:alpha val="100000"/>
                  </a:srgbClr>
                </a:solidFill>
                <a:latin typeface="微软雅黑"/>
                <a:ea typeface="微软雅黑"/>
              </a:rPr>
              <a:t>千里江山图的艺术风格与特点</a:t>
            </a:r>
            <a:endParaRPr lang="en-US" sz="4800" b="1">
              <a:solidFill>
                <a:srgbClr val="FFFFFF">
                  <a:alpha val="100000"/>
                </a:srgbClr>
              </a:solidFill>
              <a:latin typeface="微软雅黑"/>
              <a:ea typeface="微软雅黑"/>
            </a:endParaRP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3}"/>
        <p:cNvGrpSpPr/>
        <p:nvPr/>
      </p:nvGrpSpPr>
      <p:grpSpPr>
        <a:xfrm>
          <a:off x="0" y="0"/>
          <a:ext cx="0" cy="0"/>
        </a:xfrm>
      </p:grpSpPr>
      <p:grpSp>
        <p:nvGrpSpPr>
          <p:cNvPr id="228" name="Group 743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5982796" y="1521950"/>
            <a:ext cx="5783287" cy="4824775"/>
            <a:chOff x="5982796" y="1521950"/>
            <a:chExt cx="5783287" cy="4824775"/>
          </a:xfrm>
        </p:grpSpPr>
        <p:grpSp>
          <p:nvGrpSpPr>
            <p:cNvPr id="229" name="Group 9"/>
            <p:cNvGrpSpPr/>
            <p:nvPr/>
          </p:nvGrpSpPr>
          <p:grpSpPr>
            <a:xfrm>
              <a:off x="5982796" y="1521950"/>
              <a:ext cx="5687135" cy="1523479"/>
              <a:chOff x="5982796" y="1521950"/>
              <a:chExt cx="5687135" cy="1523479"/>
            </a:xfrm>
          </p:grpSpPr>
          <p:sp>
            <p:nvSpPr>
              <p:cNvPr id="230" name="TextBox 10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82796" y="1521950"/>
                <a:ext cx="56134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宋代山水画的发展历程</a:t>
                </a:r>
                <a:endParaRPr/>
              </a:p>
            </p:txBody>
          </p:sp>
          <p:sp>
            <p:nvSpPr>
              <p:cNvPr id="231" name="TextBox 11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982796" y="1992485"/>
                <a:ext cx="5687135" cy="1052944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从北宋的写实主义到南宋的意境主义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从李成、范宽到郭熙、米芾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山水画风格的多元化与个性化</a:t>
                </a:r>
                <a:endParaRPr/>
              </a:p>
            </p:txBody>
          </p:sp>
        </p:grpSp>
        <p:grpSp>
          <p:nvGrpSpPr>
            <p:cNvPr id="232" name="Group 2"/>
            <p:cNvGrpSpPr/>
            <p:nvPr/>
          </p:nvGrpSpPr>
          <p:grpSpPr>
            <a:xfrm>
              <a:off x="5982796" y="3170591"/>
              <a:ext cx="5783287" cy="1523479"/>
              <a:chOff x="5982796" y="3170591"/>
              <a:chExt cx="5783287" cy="1523479"/>
            </a:xfrm>
          </p:grpSpPr>
          <p:sp>
            <p:nvSpPr>
              <p:cNvPr id="233" name="TextBox 3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82796" y="3170591"/>
                <a:ext cx="56134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宋代山水画的主要创新</a:t>
                </a:r>
                <a:endParaRPr/>
              </a:p>
            </p:txBody>
          </p:sp>
          <p:sp>
            <p:nvSpPr>
              <p:cNvPr id="234" name="TextBox 4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982796" y="3641126"/>
                <a:ext cx="5783287" cy="1052944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笔墨的运用与技巧的完善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写意与写实的结合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强调画面的空间感与立体感</a:t>
                </a:r>
                <a:endParaRPr/>
              </a:p>
            </p:txBody>
          </p:sp>
        </p:grpSp>
        <p:grpSp>
          <p:nvGrpSpPr>
            <p:cNvPr id="235" name="Group 5"/>
            <p:cNvGrpSpPr/>
            <p:nvPr/>
          </p:nvGrpSpPr>
          <p:grpSpPr>
            <a:xfrm>
              <a:off x="5982796" y="4823246"/>
              <a:ext cx="5783287" cy="1523479"/>
              <a:chOff x="5982796" y="4823246"/>
              <a:chExt cx="5783287" cy="1523479"/>
            </a:xfrm>
          </p:grpSpPr>
          <p:sp>
            <p:nvSpPr>
              <p:cNvPr id="236" name="TextBox 6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82796" y="4823246"/>
                <a:ext cx="56134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宋代山水画的代表作品</a:t>
                </a:r>
                <a:endParaRPr/>
              </a:p>
            </p:txBody>
          </p:sp>
          <p:sp>
            <p:nvSpPr>
              <p:cNvPr id="237" name="TextBox 7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982796" y="5293781"/>
                <a:ext cx="5783287" cy="1052944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《千里江山图》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《溪山行旅图》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《早春图》</a:t>
                </a:r>
                <a:endParaRPr/>
              </a:p>
            </p:txBody>
          </p:sp>
        </p:grpSp>
      </p:grpSp>
      <p:pic>
        <p:nvPicPr>
          <p:cNvPr id="238" name="Picture 18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1478" r="21478"/>
          <a:stretch>
            <a:fillRect/>
          </a:stretch>
        </p:blipFill>
        <p:spPr>
          <a:xfrm>
            <a:off x="641457" y="1883900"/>
            <a:ext cx="3722789" cy="3671084"/>
          </a:xfrm>
          <a:prstGeom prst="rect">
            <a:avLst/>
          </a:prstGeom>
        </p:spPr>
      </p:pic>
      <p:sp>
        <p:nvSpPr>
          <p:cNvPr id="239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100953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宋代山水画的发展与创新</a:t>
            </a:r>
            <a:endParaRPr lang="en-US" altLang="zh-CN" sz="2800" b="1">
              <a:latin typeface="+mj-ea"/>
              <a:ea typeface="+mj-ea"/>
            </a:endParaRPr>
          </a:p>
        </p:txBody>
      </p:sp>
      <p:sp>
        <p:nvSpPr>
          <p:cNvPr id="240" name="椭圆 7"/>
          <p:cNvSpPr>
            <a:spLocks noChangeAspect="1"/>
          </p:cNvSpPr>
          <p:nvPr/>
        </p:nvSpPr>
        <p:spPr>
          <a:xfrm>
            <a:off x="4804244" y="1524563"/>
            <a:ext cx="864000" cy="864000"/>
          </a:xfrm>
          <a:prstGeom prst="ellipse">
            <a:avLst/>
          </a:prstGeom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💡</a:t>
            </a:r>
            <a:endParaRPr/>
          </a:p>
        </p:txBody>
      </p:sp>
      <p:sp>
        <p:nvSpPr>
          <p:cNvPr id="241" name="椭圆 8"/>
          <p:cNvSpPr>
            <a:spLocks noChangeAspect="1"/>
          </p:cNvSpPr>
          <p:nvPr/>
        </p:nvSpPr>
        <p:spPr>
          <a:xfrm>
            <a:off x="4804244" y="3170591"/>
            <a:ext cx="864000" cy="864000"/>
          </a:xfrm>
          <a:prstGeom prst="ellipse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📖</a:t>
            </a:r>
            <a:endParaRPr/>
          </a:p>
        </p:txBody>
      </p:sp>
      <p:sp>
        <p:nvSpPr>
          <p:cNvPr id="242" name="椭圆 9"/>
          <p:cNvSpPr>
            <a:spLocks noChangeAspect="1"/>
          </p:cNvSpPr>
          <p:nvPr/>
        </p:nvSpPr>
        <p:spPr>
          <a:xfrm>
            <a:off x="4804244" y="4822844"/>
            <a:ext cx="864000" cy="864000"/>
          </a:xfrm>
          <a:prstGeom prst="ellipse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⌛️</a:t>
            </a:r>
            <a:endParaRPr/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244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245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246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247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《千里江山图》的构图特点</a:t>
                </a:r>
                <a:endParaRPr/>
              </a:p>
            </p:txBody>
          </p:sp>
          <p:sp>
            <p:nvSpPr>
              <p:cNvPr id="248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长卷式的布局，展现辽阔的江山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层次分明的远近关系，增强空间感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细腻的人物描绘，点缀画面</a:t>
                </a:r>
                <a:endParaRPr/>
              </a:p>
            </p:txBody>
          </p:sp>
          <p:sp>
            <p:nvSpPr>
              <p:cNvPr id="249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50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51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52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253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254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《千里江山图》的空间处理</a:t>
                </a:r>
                <a:endParaRPr/>
              </a:p>
            </p:txBody>
          </p:sp>
          <p:sp>
            <p:nvSpPr>
              <p:cNvPr id="255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运用透视法，表现空间的深度与广度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利用色彩与光影，增强画面的立体感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通过景物的排列与组合，展现江山的韵律与节奏</a:t>
                </a:r>
                <a:endParaRPr/>
              </a:p>
            </p:txBody>
          </p:sp>
          <p:sp>
            <p:nvSpPr>
              <p:cNvPr id="256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57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58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59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260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《千里江山图》的构图与空间处理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262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《千里江山图》的色彩与技法</a:t>
            </a:r>
            <a:endParaRPr lang="en-US" altLang="zh-CN" sz="2800" b="1">
              <a:latin typeface="+mj-ea"/>
              <a:ea typeface="+mj-ea"/>
            </a:endParaRPr>
          </a:p>
        </p:txBody>
      </p:sp>
      <p:grpSp>
        <p:nvGrpSpPr>
          <p:cNvPr id="263" name="组合 262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60399" y="2074672"/>
            <a:ext cx="10871202" cy="4536540"/>
            <a:chOff x="660399" y="2074672"/>
            <a:chExt cx="10871202" cy="4536540"/>
          </a:xfrm>
        </p:grpSpPr>
        <p:grpSp>
          <p:nvGrpSpPr>
            <p:cNvPr id="264" name="组合 263"/>
            <p:cNvGrpSpPr/>
            <p:nvPr/>
          </p:nvGrpSpPr>
          <p:grpSpPr>
            <a:xfrm>
              <a:off x="660399" y="2074672"/>
              <a:ext cx="5100082" cy="4536540"/>
              <a:chOff x="660399" y="2074672"/>
              <a:chExt cx="5100082" cy="4536540"/>
            </a:xfrm>
          </p:grpSpPr>
          <p:sp>
            <p:nvSpPr>
              <p:cNvPr id="265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66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《千里江山图》的色彩特点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67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色彩丰富，以青绿为主色调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色彩搭配和谐，富有层次感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色彩运用得当，表现画面的氛围与意境</a:t>
                </a:r>
                <a:endParaRPr/>
              </a:p>
            </p:txBody>
          </p:sp>
          <p:pic>
            <p:nvPicPr>
              <p:cNvPr id="268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  <p:grpSp>
          <p:nvGrpSpPr>
            <p:cNvPr id="269" name="组合 268"/>
            <p:cNvGrpSpPr/>
            <p:nvPr/>
          </p:nvGrpSpPr>
          <p:grpSpPr>
            <a:xfrm>
              <a:off x="6431519" y="2074672"/>
              <a:ext cx="5100082" cy="4536540"/>
              <a:chOff x="660399" y="2074672"/>
              <a:chExt cx="5100082" cy="4536540"/>
            </a:xfrm>
          </p:grpSpPr>
          <p:sp>
            <p:nvSpPr>
              <p:cNvPr id="270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71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《千里江山图》的技法特点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72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细腻的笔触，展现山水的质感与纹理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精确的描绘，体现画家的高超技艺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疏密有致的线条，表现画面的动态与韵律</a:t>
                </a:r>
                <a:endParaRPr/>
              </a:p>
            </p:txBody>
          </p:sp>
          <p:pic>
            <p:nvPicPr>
              <p:cNvPr id="273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7" name="椭圆 1"/>
          <p:cNvSpPr>
            <a:spLocks noChangeAspect="1"/>
          </p:cNvSpPr>
          <p:nvPr/>
        </p:nvSpPr>
        <p:spPr>
          <a:xfrm>
            <a:off x="905941" y="2062530"/>
            <a:ext cx="2520000" cy="2520000"/>
          </a:xfrm>
          <a:prstGeom prst="ellipse">
            <a:avLst/>
          </a:prstGeom>
          <a:gradFill flip="none" rotWithShape="1">
            <a:gsLst>
              <a:gs pos="0">
                <a:schemeClr val="accent1">
                  <a:alpha val="50000"/>
                </a:schemeClr>
              </a:gs>
              <a:gs pos="100000">
                <a:schemeClr val="accent1"/>
              </a:gs>
            </a:gsLst>
            <a:lin ang="108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8" name="Tencent"/>
          <p:cNvSpPr txBox="1"/>
          <p:nvPr/>
        </p:nvSpPr>
        <p:spPr>
          <a:xfrm>
            <a:off x="1591103" y="2660810"/>
            <a:ext cx="1149675" cy="1323439"/>
          </a:xfrm>
          <a:prstGeom prst="rect">
            <a:avLst/>
          </a:prstGeom>
          <a:noFill/>
          <a:ln w="12700" cap="rnd">
            <a:noFill/>
            <a:prstDash val="solid"/>
            <a:round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none" lIns="91440" tIns="45720" rIns="91440" bIns="45720" numCol="1" spcCol="0" rtlCol="0" fromWordArt="0" anchor="ctr" anchorCtr="0" forceAA="0" compatLnSpc="1">
            <a:prstTxWarp prst="textNoShape">
              <a:avLst/>
            </a:prstTxWarp>
            <a:spAutoFit/>
          </a:bodyPr>
          <a:lstStyle>
            <a:defPPr>
              <a:defRPr lang="zh-CN"/>
            </a:defPPr>
            <a:lvl1pPr marL="0" algn="ctr" defTabSz="914354" rtl="0" eaLnBrk="1" latinLnBrk="0" hangingPunct="1">
              <a:lnSpc>
                <a:spcPct val="130000"/>
              </a:lnSpc>
              <a:defRPr sz="1400" b="1" kern="1200">
                <a:solidFill>
                  <a:schemeClr val="tx1">
                    <a:lumMod val="90000"/>
                    <a:lumOff val="10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z="8000" b="0">
                <a:solidFill>
                  <a:schemeClr val="bg1"/>
                </a:solidFill>
                <a:latin typeface="Microsoft YaHei Light" panose="020b0503020204020204" pitchFamily="34" charset="-122"/>
                <a:ea typeface="Microsoft YaHei Light" panose="020b0503020204020204" pitchFamily="34" charset="-122"/>
              </a:rPr>
              <a:t>03</a:t>
            </a:r>
            <a:endParaRPr lang="zh-CN" altLang="en-US" sz="8000" b="0">
              <a:solidFill>
                <a:schemeClr val="bg1"/>
              </a:solidFill>
              <a:latin typeface="Microsoft YaHei Light" panose="020b0503020204020204" pitchFamily="34" charset="-122"/>
              <a:ea typeface="Microsoft YaHei Light" panose="020b0503020204020204" pitchFamily="34" charset="-122"/>
            </a:endParaRPr>
          </a:p>
        </p:txBody>
      </p:sp>
      <p:sp>
        <p:nvSpPr>
          <p:cNvPr id="9" name="Tencent" descr="{&quot;isTemplate&quot;:true,&quot;type&quot;:&quot;title&quot;,&quot;canOmit&quot;:false,&quot;range&quot;:0}"/>
          <p:cNvSpPr txBox="1"/>
          <p:nvPr/>
        </p:nvSpPr>
        <p:spPr>
          <a:xfrm>
            <a:off x="2887007" y="2762250"/>
            <a:ext cx="8674100" cy="825500"/>
          </a:xfrm>
          <a:prstGeom prst="rect">
            <a:avLst/>
          </a:prstGeom>
          <a:noFill/>
          <a:ln w="12700" cap="rnd">
            <a:noFill/>
            <a:prstDash val="solid"/>
            <a:round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b" anchorCtr="0" forceAA="0" compatLnSpc="1">
            <a:prstTxWarp prst="textNoShape">
              <a:avLst/>
            </a:prstTxWarp>
            <a:spAutoFit/>
          </a:bodyPr>
          <a:lstStyle>
            <a:defPPr>
              <a:defRPr lang="zh-CN"/>
            </a:defPPr>
            <a:lvl1pPr marL="0" algn="ctr" defTabSz="914354" rtl="0" eaLnBrk="1" latinLnBrk="0" hangingPunct="1">
              <a:lnSpc>
                <a:spcPct val="130000"/>
              </a:lnSpc>
              <a:defRPr sz="1400" b="1" kern="1200">
                <a:solidFill>
                  <a:schemeClr val="tx1">
                    <a:lumMod val="90000"/>
                    <a:lumOff val="10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</a:pPr>
            <a:r>
              <a:rPr lang="zh-CN" sz="4400">
                <a:solidFill>
                  <a:srgbClr val="FFFFFF">
                    <a:alpha val="100000"/>
                  </a:srgbClr>
                </a:solidFill>
                <a:latin typeface="微软雅黑"/>
                <a:ea typeface="微软雅黑"/>
              </a:rPr>
              <a:t>千里江山图的主题与象征意义</a:t>
            </a:r>
            <a:endParaRPr lang="en-US" sz="4800" b="1">
              <a:solidFill>
                <a:srgbClr val="FFFFFF">
                  <a:alpha val="100000"/>
                </a:srgbClr>
              </a:solidFill>
              <a:latin typeface="微软雅黑"/>
              <a:ea typeface="微软雅黑"/>
            </a:endParaRP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11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12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13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14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《千里江山图》的题材</a:t>
                </a:r>
                <a:endParaRPr/>
              </a:p>
            </p:txBody>
          </p:sp>
          <p:sp>
            <p:nvSpPr>
              <p:cNvPr id="15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以江山为主题，展现大自然的美丽与壮观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融合了文人画与皇家绘画的元素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反映了当时社会的政治与文化背景</a:t>
                </a:r>
                <a:endParaRPr/>
              </a:p>
            </p:txBody>
          </p:sp>
          <p:sp>
            <p:nvSpPr>
              <p:cNvPr id="16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7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8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19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20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21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《千里江山图》的主题</a:t>
                </a:r>
                <a:endParaRPr/>
              </a:p>
            </p:txBody>
          </p:sp>
          <p:sp>
            <p:nvSpPr>
              <p:cNvPr id="22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对美好生活的向往与追求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对国家繁荣昌盛的赞美与祝愿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对江山永存的理想与信仰</a:t>
                </a:r>
                <a:endParaRPr/>
              </a:p>
            </p:txBody>
          </p:sp>
          <p:sp>
            <p:nvSpPr>
              <p:cNvPr id="23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4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5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6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27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《千里江山图》的题材与主题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https://d.book118.com/886130230030010051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​​">
  <a:themeElements>
    <a:clrScheme name="template_ppt_techno_Silky_purple">
      <a:dk1>
        <a:srgbClr val="000000"/>
      </a:dk1>
      <a:lt1>
        <a:srgbClr val="FFFFFF"/>
      </a:lt1>
      <a:dk2>
        <a:srgbClr val="161433"/>
      </a:dk2>
      <a:lt2>
        <a:srgbClr val="DFDBF8"/>
      </a:lt2>
      <a:accent1>
        <a:srgbClr val="6154FA"/>
      </a:accent1>
      <a:accent2>
        <a:srgbClr val="7E75FE"/>
      </a:accent2>
      <a:accent3>
        <a:srgbClr val="3023D6"/>
      </a:accent3>
      <a:accent4>
        <a:srgbClr val="8533FE"/>
      </a:accent4>
      <a:accent5>
        <a:srgbClr val="B26BFF"/>
      </a:accent5>
      <a:accent6>
        <a:srgbClr val="6B23D7"/>
      </a:accent6>
      <a:hlink>
        <a:srgbClr val="175CEB"/>
      </a:hlink>
      <a:folHlink>
        <a:srgbClr val="81868F"/>
      </a:folHlink>
    </a:clrScheme>
    <a:fontScheme name="Arial Black-Arial">
      <a:majorFont>
        <a:latin typeface="Arial Black"/>
        <a:ea typeface="微软雅黑"/>
        <a:cs typeface="Arial"/>
        <a:font script="Jpan" typeface="ＭＳ ゴシック"/>
        <a:font script="Hang" typeface="굴림"/>
        <a:font script="Hans" typeface="微软雅黑"/>
        <a:font script="Hant" typeface="微軟正黑體"/>
        <a:font script="Arab" typeface="Tahoma"/>
        <a:font script="Hebr" typeface="Tahoma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ajorFont>
      <a:minorFont>
        <a:latin typeface="Arial"/>
        <a:ea typeface="黑体"/>
        <a:cs typeface="Arial"/>
        <a:font script="Jpan" typeface="ＭＳ Ｐゴシック"/>
        <a:font script="Hang" typeface="굴림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89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8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21">
      <vt:lpstr>Arial</vt:lpstr>
      <vt:lpstr>Calibri</vt:lpstr>
      <vt:lpstr>Arial Black</vt:lpstr>
      <vt:lpstr>微软雅黑</vt:lpstr>
      <vt:lpstr>黑体</vt:lpstr>
      <vt:lpstr>Microsoft YaHei</vt:lpstr>
      <vt:lpstr>Microsoft YaHei Light</vt:lpstr>
      <vt:lpstr>Microsoft Yahei</vt:lpstr>
      <vt:lpstr>Office Theme</vt:lpstr>
      <vt:lpstr>《千里江山图》赏析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2024-09-16T20:43:11.622</cp:lastPrinted>
  <dcterms:created xsi:type="dcterms:W3CDTF">2024-09-16T12:43:11Z</dcterms:created>
  <dcterms:modified xsi:type="dcterms:W3CDTF">2024-09-16T12:43:13Z</dcterms:modified>
</cp:coreProperties>
</file>