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2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E1346-E679-4CB9-A291-9E1C8099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9F6BD-7A7B-4108-91F6-DE3C4A33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1ED23-5E5D-4494-9BC1-19BD5947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2F47F-FA1B-42DC-8062-17653CEB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AF51DC-2E7E-4F26-B2E8-CBEC2B6B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AC1AC4-37EB-4EF8-AA2A-333F9C84E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76108-407F-475E-98F6-63889A6EA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CD94C-4C8A-4F6A-988A-3DA7A311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7DE7E-B493-48E3-8A27-549AB7FC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D7203-74B9-40FC-8C3C-022E5AB5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C6AE1-85F1-4F9F-9E27-20C99A0A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22" r:id="rId2"/>
    <p:sldLayoutId id="2147484523" r:id="rId3"/>
    <p:sldLayoutId id="2147484524" r:id="rId4"/>
    <p:sldLayoutId id="2147484525" r:id="rId5"/>
    <p:sldLayoutId id="2147484526" r:id="rId6"/>
    <p:sldLayoutId id="2147484527" r:id="rId7"/>
    <p:sldLayoutId id="2147484528" r:id="rId8"/>
    <p:sldLayoutId id="2147484529" r:id="rId9"/>
    <p:sldLayoutId id="2147484530" r:id="rId10"/>
    <p:sldLayoutId id="21474845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4205102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9259"/>
          </a:bodyPr>
          <a:lstStyle/>
          <a:p>
            <a:r>
              <a:rPr lang="zh-CN" altLang="en-US"/>
              <a:t>成本材料主管自查自纠问题总结及整改措施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自查自纠问题总结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整改措施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具体实施计划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监督与考核机制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总结与展望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自查自纠问题总结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成本核算不准确</a:t>
            </a:r>
            <a:endParaRPr lang="zh-CN" altLang="en-US"/>
          </a:p>
        </p:txBody>
      </p:sp>
      <p:sp>
        <p:nvSpPr>
          <p:cNvPr id="1048942" name="任意多边形 20"/>
          <p:cNvSpPr/>
          <p:nvPr>
            <p:custDataLst>
              <p:tags r:id="rId2"/>
            </p:custDataLst>
          </p:nvPr>
        </p:nvSpPr>
        <p:spPr>
          <a:xfrm rot="2700000">
            <a:off x="934343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2150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成本核算方法选择不当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2"/>
          <p:cNvSpPr/>
          <p:nvPr>
            <p:custDataLst>
              <p:tags r:id="rId4"/>
            </p:custDataLst>
          </p:nvPr>
        </p:nvSpPr>
        <p:spPr>
          <a:xfrm>
            <a:off x="729797" y="2781234"/>
            <a:ext cx="1583752" cy="11215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5221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1773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成本数据收集不完整或不准确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3"/>
          <p:cNvSpPr/>
          <p:nvPr>
            <p:custDataLst>
              <p:tags r:id="rId7"/>
            </p:custDataLst>
          </p:nvPr>
        </p:nvSpPr>
        <p:spPr>
          <a:xfrm>
            <a:off x="2559419" y="2781234"/>
            <a:ext cx="1583752" cy="11215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216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1396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成本分摊不合理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4"/>
          <p:cNvSpPr/>
          <p:nvPr>
            <p:custDataLst>
              <p:tags r:id="rId10"/>
            </p:custDataLst>
          </p:nvPr>
        </p:nvSpPr>
        <p:spPr>
          <a:xfrm>
            <a:off x="4389042" y="2781234"/>
            <a:ext cx="1583752" cy="11215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839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1018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成本核算周期设置不合理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5"/>
          <p:cNvSpPr/>
          <p:nvPr>
            <p:custDataLst>
              <p:tags r:id="rId13"/>
            </p:custDataLst>
          </p:nvPr>
        </p:nvSpPr>
        <p:spPr>
          <a:xfrm>
            <a:off x="6219292" y="2781234"/>
            <a:ext cx="1583752" cy="11215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5344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11269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成本核算人员能力不足或责任心不强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6"/>
          <p:cNvSpPr/>
          <p:nvPr>
            <p:custDataLst>
              <p:tags r:id="rId16"/>
            </p:custDataLst>
          </p:nvPr>
        </p:nvSpPr>
        <p:spPr>
          <a:xfrm>
            <a:off x="8048915" y="2781234"/>
            <a:ext cx="1583752" cy="11215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3712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40892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成本核算系统不完善或存在缺陷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7"/>
          <p:cNvSpPr/>
          <p:nvPr>
            <p:custDataLst>
              <p:tags r:id="rId19"/>
            </p:custDataLst>
          </p:nvPr>
        </p:nvSpPr>
        <p:spPr>
          <a:xfrm>
            <a:off x="9879166" y="2781234"/>
            <a:ext cx="1583752" cy="11215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材料采购管理不规范</a:t>
            </a:r>
            <a:endParaRPr lang="zh-CN" altLang="en-US"/>
          </a:p>
        </p:txBody>
      </p:sp>
      <p:sp>
        <p:nvSpPr>
          <p:cNvPr id="104901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90751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25389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采购流程不规范，存在随意采购现象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2"/>
          <p:cNvSpPr/>
          <p:nvPr>
            <p:custDataLst>
              <p:tags r:id="rId4"/>
            </p:custDataLst>
          </p:nvPr>
        </p:nvSpPr>
        <p:spPr>
          <a:xfrm>
            <a:off x="1360980" y="2666913"/>
            <a:ext cx="1776181" cy="1257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5637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9607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采购价格不透明，存在价格虚高现象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3"/>
          <p:cNvSpPr/>
          <p:nvPr>
            <p:custDataLst>
              <p:tags r:id="rId7"/>
            </p:custDataLst>
          </p:nvPr>
        </p:nvSpPr>
        <p:spPr>
          <a:xfrm>
            <a:off x="3925866" y="2666913"/>
            <a:ext cx="1776181" cy="1257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855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492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采购质量不达标，存在劣质材料现象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4"/>
          <p:cNvSpPr/>
          <p:nvPr>
            <p:custDataLst>
              <p:tags r:id="rId10"/>
            </p:custDataLst>
          </p:nvPr>
        </p:nvSpPr>
        <p:spPr>
          <a:xfrm>
            <a:off x="6489416" y="2666913"/>
            <a:ext cx="1776181" cy="1257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4073" y="1271588"/>
            <a:ext cx="1316509" cy="131879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18710" y="3054317"/>
            <a:ext cx="2047716" cy="31231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采购数量不合理，存在库存积压现象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5"/>
          <p:cNvSpPr/>
          <p:nvPr>
            <p:custDataLst>
              <p:tags r:id="rId13"/>
            </p:custDataLst>
          </p:nvPr>
        </p:nvSpPr>
        <p:spPr>
          <a:xfrm>
            <a:off x="9054302" y="2666913"/>
            <a:ext cx="1776181" cy="1257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库存管理存在漏洞</a:t>
            </a:r>
            <a:endParaRPr lang="zh-CN" altLang="en-US"/>
          </a:p>
        </p:txBody>
      </p:sp>
      <p:sp>
        <p:nvSpPr>
          <p:cNvPr id="1049070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库存管理流程不完善，导致库存不准确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6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库存盘点不及时，导致库存积压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2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库存管理信息化程度低，导致库存信息传递不畅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88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库存管理制度不健全，导致库存管理混乱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成本控制不到位</a:t>
            </a:r>
            <a:endParaRPr lang="zh-CN" altLang="en-US"/>
          </a:p>
        </p:txBody>
      </p:sp>
      <p:sp>
        <p:nvSpPr>
          <p:cNvPr id="1049128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成本分析不到位，未能及时发现和解决成本问题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8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成本控制措施不力，未能有效降低成本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成本核算不准确，存在漏算、错算等问题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0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成本预算制定不合理，缺乏科学依据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整改措施</a:t>
            </a:r>
            <a:endParaRPr lang="zh-CN" altLang="en-US"/>
          </a:p>
        </p:txBody>
      </p:sp>
      <p:sp>
        <p:nvSpPr>
          <p:cNvPr id="10491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优化成本核算流程</a:t>
            </a:r>
            <a:endParaRPr lang="zh-CN" altLang="en-US"/>
          </a:p>
        </p:txBody>
      </p:sp>
      <p:sp>
        <p:nvSpPr>
          <p:cNvPr id="1049256" name="圆角矩形 3"/>
          <p:cNvSpPr/>
          <p:nvPr>
            <p:custDataLst>
              <p:tags r:id="rId2"/>
            </p:custDataLst>
          </p:nvPr>
        </p:nvSpPr>
        <p:spPr>
          <a:xfrm rot="16200000">
            <a:off x="2763128" y="1104594"/>
            <a:ext cx="1106034" cy="52469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4"/>
          <p:cNvSpPr/>
          <p:nvPr>
            <p:custDataLst>
              <p:tags r:id="rId3"/>
            </p:custDataLst>
          </p:nvPr>
        </p:nvSpPr>
        <p:spPr>
          <a:xfrm rot="16200000">
            <a:off x="2763128" y="-279234"/>
            <a:ext cx="1106034" cy="52465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1"/>
          <p:cNvSpPr/>
          <p:nvPr>
            <p:custDataLst>
              <p:tags r:id="rId4"/>
            </p:custDataLst>
          </p:nvPr>
        </p:nvSpPr>
        <p:spPr>
          <a:xfrm rot="16200000">
            <a:off x="8323207" y="-282409"/>
            <a:ext cx="1106034" cy="52469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5"/>
            </p:custDataLst>
          </p:nvPr>
        </p:nvSpPr>
        <p:spPr>
          <a:xfrm rot="16200000">
            <a:off x="2763128" y="2484611"/>
            <a:ext cx="1106034" cy="52465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31"/>
          <p:cNvSpPr/>
          <p:nvPr>
            <p:custDataLst>
              <p:tags r:id="rId6"/>
            </p:custDataLst>
          </p:nvPr>
        </p:nvSpPr>
        <p:spPr>
          <a:xfrm rot="16200000">
            <a:off x="8323207" y="1100148"/>
            <a:ext cx="1106034" cy="52469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34"/>
          <p:cNvSpPr/>
          <p:nvPr>
            <p:custDataLst>
              <p:tags r:id="rId7"/>
            </p:custDataLst>
          </p:nvPr>
        </p:nvSpPr>
        <p:spPr>
          <a:xfrm rot="16200000">
            <a:off x="8323207" y="2482706"/>
            <a:ext cx="1106034" cy="52469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文本框 5"/>
          <p:cNvSpPr txBox="1"/>
          <p:nvPr>
            <p:custDataLst>
              <p:tags r:id="rId8"/>
            </p:custDataLst>
          </p:nvPr>
        </p:nvSpPr>
        <p:spPr>
          <a:xfrm>
            <a:off x="6444021" y="4554319"/>
            <a:ext cx="5026272" cy="110512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加强成本核算人员的培训和考核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0" name="文本框 6"/>
          <p:cNvSpPr txBox="1"/>
          <p:nvPr>
            <p:custDataLst>
              <p:tags r:id="rId9"/>
            </p:custDataLst>
          </p:nvPr>
        </p:nvSpPr>
        <p:spPr>
          <a:xfrm>
            <a:off x="6444021" y="3171762"/>
            <a:ext cx="5026272" cy="110512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针对存在的问题提出改进措施并落实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0"/>
            </p:custDataLst>
          </p:nvPr>
        </p:nvSpPr>
        <p:spPr>
          <a:xfrm>
            <a:off x="883943" y="4554954"/>
            <a:ext cx="5026272" cy="11060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加强成本核算数据的准确性和及时性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1"/>
            </p:custDataLst>
          </p:nvPr>
        </p:nvSpPr>
        <p:spPr>
          <a:xfrm>
            <a:off x="6444021" y="1789204"/>
            <a:ext cx="5026272" cy="110512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定期对成本核算结果进行审查和分析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6" name="文本框 15"/>
          <p:cNvSpPr txBox="1"/>
          <p:nvPr>
            <p:custDataLst>
              <p:tags r:id="rId12"/>
            </p:custDataLst>
          </p:nvPr>
        </p:nvSpPr>
        <p:spPr>
          <a:xfrm>
            <a:off x="883943" y="1791109"/>
            <a:ext cx="5026272" cy="110603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明确成本核算的目标和原则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78" name="文本框 16"/>
          <p:cNvSpPr txBox="1"/>
          <p:nvPr>
            <p:custDataLst>
              <p:tags r:id="rId13"/>
            </p:custDataLst>
          </p:nvPr>
        </p:nvSpPr>
        <p:spPr>
          <a:xfrm>
            <a:off x="883943" y="3176207"/>
            <a:ext cx="5026272" cy="110512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制定详细的成本核算流程和标准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80" name="圆角矩形 7"/>
          <p:cNvSpPr/>
          <p:nvPr>
            <p:custDataLst>
              <p:tags r:id="rId14"/>
            </p:custDataLst>
          </p:nvPr>
        </p:nvSpPr>
        <p:spPr>
          <a:xfrm rot="16200000">
            <a:off x="198062" y="3669660"/>
            <a:ext cx="1104214" cy="1155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圆角矩形 8"/>
          <p:cNvSpPr/>
          <p:nvPr>
            <p:custDataLst>
              <p:tags r:id="rId15"/>
            </p:custDataLst>
          </p:nvPr>
        </p:nvSpPr>
        <p:spPr>
          <a:xfrm rot="16200000">
            <a:off x="198062" y="2285833"/>
            <a:ext cx="1104214" cy="1155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8140" y="2283292"/>
            <a:ext cx="1104214" cy="1155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圆角矩形 27"/>
          <p:cNvSpPr/>
          <p:nvPr>
            <p:custDataLst>
              <p:tags r:id="rId17"/>
            </p:custDataLst>
          </p:nvPr>
        </p:nvSpPr>
        <p:spPr>
          <a:xfrm rot="16200000">
            <a:off x="198062" y="5049042"/>
            <a:ext cx="1104214" cy="1155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8140" y="3665850"/>
            <a:ext cx="1104214" cy="1155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8140" y="5048407"/>
            <a:ext cx="1104214" cy="1155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加强材料采购管理</a:t>
            </a:r>
            <a:endParaRPr lang="zh-CN" altLang="en-US"/>
          </a:p>
        </p:txBody>
      </p:sp>
      <p:sp>
        <p:nvSpPr>
          <p:cNvPr id="104932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4003" y="3858316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4"/>
          <p:cNvSpPr/>
          <p:nvPr>
            <p:custDataLst>
              <p:tags r:id="rId3"/>
            </p:custDataLst>
          </p:nvPr>
        </p:nvSpPr>
        <p:spPr>
          <a:xfrm>
            <a:off x="705897" y="4212615"/>
            <a:ext cx="176008" cy="1773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5"/>
          <p:cNvSpPr txBox="1"/>
          <p:nvPr>
            <p:custDataLst>
              <p:tags r:id="rId4"/>
            </p:custDataLst>
          </p:nvPr>
        </p:nvSpPr>
        <p:spPr>
          <a:xfrm>
            <a:off x="999585" y="416949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定期对采购情况进行分析和评估，及时发现和解决问题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5726" y="3858316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矩形 57"/>
          <p:cNvSpPr/>
          <p:nvPr>
            <p:custDataLst>
              <p:tags r:id="rId6"/>
            </p:custDataLst>
          </p:nvPr>
        </p:nvSpPr>
        <p:spPr>
          <a:xfrm>
            <a:off x="4357620" y="4212615"/>
            <a:ext cx="176008" cy="17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58"/>
          <p:cNvSpPr txBox="1"/>
          <p:nvPr>
            <p:custDataLst>
              <p:tags r:id="rId7"/>
            </p:custDataLst>
          </p:nvPr>
        </p:nvSpPr>
        <p:spPr>
          <a:xfrm>
            <a:off x="4651307" y="416949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加强与供应商的沟通和协调，建立良好的合作关系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6824" y="3858316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61"/>
          <p:cNvSpPr/>
          <p:nvPr>
            <p:custDataLst>
              <p:tags r:id="rId9"/>
            </p:custDataLst>
          </p:nvPr>
        </p:nvSpPr>
        <p:spPr>
          <a:xfrm>
            <a:off x="8009343" y="4212615"/>
            <a:ext cx="176008" cy="1773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62"/>
          <p:cNvSpPr txBox="1"/>
          <p:nvPr>
            <p:custDataLst>
              <p:tags r:id="rId10"/>
            </p:custDataLst>
          </p:nvPr>
        </p:nvSpPr>
        <p:spPr>
          <a:xfrm>
            <a:off x="8303030" y="416949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提高采购人员的专业素质和职业道德，确保采购工作的质量和效率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79631" y="1395090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矩形 65"/>
          <p:cNvSpPr/>
          <p:nvPr>
            <p:custDataLst>
              <p:tags r:id="rId12"/>
            </p:custDataLst>
          </p:nvPr>
        </p:nvSpPr>
        <p:spPr>
          <a:xfrm>
            <a:off x="692150" y="1748765"/>
            <a:ext cx="176008" cy="17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66"/>
          <p:cNvSpPr txBox="1"/>
          <p:nvPr>
            <p:custDataLst>
              <p:tags r:id="rId13"/>
            </p:custDataLst>
          </p:nvPr>
        </p:nvSpPr>
        <p:spPr>
          <a:xfrm>
            <a:off x="985838" y="170564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建立完善的采购制度，明确采购流程和职责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1354" y="1395090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69"/>
          <p:cNvSpPr/>
          <p:nvPr>
            <p:custDataLst>
              <p:tags r:id="rId15"/>
            </p:custDataLst>
          </p:nvPr>
        </p:nvSpPr>
        <p:spPr>
          <a:xfrm>
            <a:off x="4343248" y="1748765"/>
            <a:ext cx="176008" cy="17736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70"/>
          <p:cNvSpPr txBox="1"/>
          <p:nvPr>
            <p:custDataLst>
              <p:tags r:id="rId16"/>
            </p:custDataLst>
          </p:nvPr>
        </p:nvSpPr>
        <p:spPr>
          <a:xfrm>
            <a:off x="4636936" y="170564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对供应商进行严格筛选和评估，确保供应商的质量和信誉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3077" y="1395090"/>
            <a:ext cx="3403088" cy="219596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矩形 73"/>
          <p:cNvSpPr/>
          <p:nvPr>
            <p:custDataLst>
              <p:tags r:id="rId18"/>
            </p:custDataLst>
          </p:nvPr>
        </p:nvSpPr>
        <p:spPr>
          <a:xfrm>
            <a:off x="7994971" y="1748765"/>
            <a:ext cx="176008" cy="1773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4"/>
          <p:cNvSpPr txBox="1"/>
          <p:nvPr>
            <p:custDataLst>
              <p:tags r:id="rId19"/>
            </p:custDataLst>
          </p:nvPr>
        </p:nvSpPr>
        <p:spPr>
          <a:xfrm>
            <a:off x="8288658" y="1705649"/>
            <a:ext cx="2991572" cy="124185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加强采购合同的管理和执行，确保合同的合法性和有效性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完善库存管理制度</a:t>
            </a:r>
            <a:endParaRPr lang="zh-CN" altLang="en-US"/>
          </a:p>
        </p:txBody>
      </p:sp>
      <p:sp>
        <p:nvSpPr>
          <p:cNvPr id="1049396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00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建立库存管理制度，明确库存管理职责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4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6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定期盘点库存，确保库存数据的准确性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0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2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优化库存管理流程，提高库存周转率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6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8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加强库存管理培训，提高员工库存管理能力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强化成本控制意识</a:t>
            </a:r>
            <a:endParaRPr lang="zh-CN" altLang="en-US"/>
          </a:p>
        </p:txBody>
      </p:sp>
      <p:sp>
        <p:nvSpPr>
          <p:cNvPr id="10494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加强员工培训，提高成本控制意识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定期进行成本分析，及时发现问题并改进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加强与供应商的沟通，争取最优惠的价格和条件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制定严格的成本控制制度，确保执行到位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具体实施计划</a:t>
            </a:r>
            <a:endParaRPr lang="zh-CN" altLang="en-US"/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https://d.book118.com/886142051022010052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成本材料主管自查自纠问题总结及整改措施</vt:lpstr>
      <vt:lpstr>目录</vt:lpstr>
      <vt:lpstr>添加章节标题</vt:lpstr>
      <vt:lpstr>自查自纠问题总结</vt:lpstr>
      <vt:lpstr>PowerPoint Presentation</vt:lpstr>
      <vt:lpstr>成本核算不准确</vt:lpstr>
      <vt:lpstr>材料采购管理不规范</vt:lpstr>
      <vt:lpstr>库存管理存在漏洞</vt:lpstr>
      <vt:lpstr>成本控制不到位</vt:lpstr>
      <vt:lpstr>整改措施</vt:lpstr>
      <vt:lpstr>PowerPoint Presentation</vt:lpstr>
      <vt:lpstr>优化成本核算流程</vt:lpstr>
      <vt:lpstr>加强材料采购管理</vt:lpstr>
      <vt:lpstr>完善库存管理制度</vt:lpstr>
      <vt:lpstr>强化成本控制意识</vt:lpstr>
      <vt:lpstr>具体实施计划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2024-09-18T06:57:36.231</cp:lastPrinted>
  <dcterms:created xsi:type="dcterms:W3CDTF">2024-09-17T22:57:36Z</dcterms:created>
  <dcterms:modified xsi:type="dcterms:W3CDTF">2024-09-17T22:57:38Z</dcterms:modified>
</cp:coreProperties>
</file>