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B6B70-DEA4-4B97-8C59-5F9611379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B608B-9438-4CE2-A4B3-D219D0671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27999-E16F-468D-BB02-CAC7D8633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C43BC-C165-4FAB-9983-18185039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B62893-2F53-41F3-853B-100138202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ECD08-9604-4469-93CB-9DF81C72D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D5194-2FAD-4152-B3CE-474626577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445A1-645B-4411-AAC0-EC597408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AD097-820B-4FB2-8E7D-AC7E58541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B4CB7-8C56-41A6-B64B-ACF64708F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65842-4F37-43F1-8039-0B96C54F5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5514314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14400" y="914400"/>
            <a:ext cx="914400" cy="38862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91659" y="2390678"/>
            <a:ext cx="4132816" cy="41328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 rot="5400000">
            <a:off x="8284656" y="1377659"/>
            <a:ext cx="1261487" cy="52478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7000"/>
              </a:lnSpc>
              <a:spcBef>
                <a:spcPts val="375"/>
              </a:spcBef>
            </a:pPr>
            <a:r>
              <a:rPr lang="en-US" sz="1200">
                <a:solidFill>
                  <a:schemeClr val="dk2">
                    <a:lumMod val="20000"/>
                    <a:lumOff val="80000"/>
                  </a:schemeClr>
                </a:solidFill>
                <a:latin typeface="PingFang SC"/>
                <a:ea typeface="PingFang SC"/>
                <a:cs typeface="PingFang SC"/>
              </a:rPr>
              <a:t>2023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8906256" y="369038"/>
            <a:ext cx="0" cy="598625"/>
          </a:xfrm>
          <a:prstGeom prst="line">
            <a:avLst/>
          </a:prstGeom>
          <a:ln w="12700">
            <a:solidFill>
              <a:schemeClr val="dk2">
                <a:lumMod val="20000"/>
                <a:lumOff val="80000"/>
              </a:schemeClr>
            </a:solidFill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932037" y="3217545"/>
            <a:ext cx="2452061" cy="245206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793860" y="-945345"/>
            <a:ext cx="1890689" cy="1890689"/>
          </a:xfrm>
          <a:prstGeom prst="ellipse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554609" y="1404899"/>
            <a:ext cx="6034783" cy="2026253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12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最新《公司法》详细解读讲解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23118" y="607791"/>
            <a:ext cx="3973637" cy="3973637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3800" y="1088473"/>
            <a:ext cx="3012274" cy="301227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3426" y="1805967"/>
            <a:ext cx="2720242" cy="1892808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6000" b="1">
                <a:solidFill>
                  <a:srgbClr val="FFFFFF"/>
                </a:solidFill>
                <a:latin typeface="PingFang SC"/>
                <a:ea typeface="PingFang SC"/>
                <a:cs typeface="PingFang SC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51442" y="1549935"/>
            <a:ext cx="2316990" cy="781241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2100">
                <a:solidFill>
                  <a:srgbClr val="FFFFFF"/>
                </a:solidFill>
                <a:latin typeface="PingFang SC"/>
                <a:ea typeface="PingFang SC"/>
                <a:cs typeface="PingFang SC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41926" y="857250"/>
            <a:ext cx="4360432" cy="347472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《公司法》修订的背景和意义</a:t>
            </a:r>
          </a:p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《公司法》的主要内容和特点</a:t>
            </a:r>
          </a:p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《公司法》修订的主要修改点和亮点</a:t>
            </a:r>
          </a:p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《公司法》修订对公司运营和管理…</a:t>
            </a:r>
          </a:p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《公司法》修订后的实践应用和案…</a:t>
            </a:r>
          </a:p>
          <a:p>
            <a:pPr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《公司法》修订后的风险防范和应…</a:t>
            </a:r>
          </a:p>
        </p:txBody>
      </p:sp>
      <p:sp>
        <p:nvSpPr>
          <p:cNvPr id="9" name="AutoShape 9"/>
          <p:cNvSpPr/>
          <p:nvPr/>
        </p:nvSpPr>
        <p:spPr>
          <a:xfrm>
            <a:off x="8480543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02359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09782" y="249174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480543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02359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09782" y="381413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480543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802359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509782" y="513652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5984261" y="665118"/>
            <a:ext cx="3484859" cy="4022561"/>
          </a:xfrm>
          <a:prstGeom prst="parallelogram">
            <a:avLst>
              <a:gd name="adj" fmla="val 30204"/>
            </a:avLst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64987" y="2654046"/>
            <a:ext cx="5419274" cy="73152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《公司法》修订的背景和意义</a:t>
            </a:r>
          </a:p>
        </p:txBody>
      </p:sp>
      <p:sp>
        <p:nvSpPr>
          <p:cNvPr id="6" name="AutoShape 6"/>
          <p:cNvSpPr/>
          <p:nvPr/>
        </p:nvSpPr>
        <p:spPr>
          <a:xfrm>
            <a:off x="0" y="4689057"/>
            <a:ext cx="454443" cy="45444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9895" y="4689057"/>
            <a:ext cx="8934104" cy="45444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4867873"/>
            <a:ext cx="396784" cy="275627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H="1">
            <a:off x="5488453" y="0"/>
            <a:ext cx="3104896" cy="3988670"/>
          </a:xfrm>
          <a:prstGeom prst="parallelogram">
            <a:avLst>
              <a:gd name="adj" fmla="val 30204"/>
            </a:avLst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663820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861879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flipH="1">
            <a:off x="1036857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677125" y="3538982"/>
            <a:ext cx="13004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564987" y="1591999"/>
            <a:ext cx="6512490" cy="148590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Freeform 15"/>
          <p:cNvSpPr/>
          <p:nvPr/>
        </p:nvSpPr>
        <p:spPr>
          <a:xfrm flipH="1">
            <a:off x="1946564" y="3487166"/>
            <a:ext cx="87489" cy="93829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480543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02359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09782" y="249174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480543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02359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509782" y="381413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480543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02359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509782" y="513652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22228" y="1076153"/>
            <a:ext cx="478598" cy="47859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823286" y="1177211"/>
            <a:ext cx="276482" cy="2764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961527" y="1554751"/>
            <a:ext cx="0" cy="65441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305091" y="915387"/>
            <a:ext cx="5168469" cy="54864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经济全球化的推进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05091" y="1326867"/>
            <a:ext cx="5168469" cy="90297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随着全球经济一体化的深入发展，企业面临的国内外市场竞争日益激烈，要求企业必须具备更高的灵活性和适应性。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1376438" y="1580970"/>
            <a:ext cx="3829808" cy="3829808"/>
          </a:xfrm>
          <a:prstGeom prst="ellipse">
            <a:avLst/>
          </a:prstGeom>
          <a:gradFill>
            <a:gsLst>
              <a:gs pos="0">
                <a:schemeClr val="accent2"/>
              </a:gs>
              <a:gs pos="100000">
                <a:schemeClr val="accent1"/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-1177516" y="1779892"/>
            <a:ext cx="3431964" cy="3431964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21131" y="70409"/>
            <a:ext cx="7502661" cy="69494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修订背景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722228" y="2366397"/>
            <a:ext cx="478598" cy="47859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823286" y="2467455"/>
            <a:ext cx="276482" cy="2764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2961527" y="2844995"/>
            <a:ext cx="0" cy="65441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305091" y="2205631"/>
            <a:ext cx="5168469" cy="54864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国内外形势的变化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305091" y="2617111"/>
            <a:ext cx="5168469" cy="90297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国内外政治、经济和社会形势的变化对企业法制建设提出了新的要求，需要《公司法》作出相应的调整和适应。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722228" y="3656641"/>
            <a:ext cx="478598" cy="47859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823286" y="3757699"/>
            <a:ext cx="276482" cy="2764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2961527" y="4135239"/>
            <a:ext cx="0" cy="65441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305091" y="3495874"/>
            <a:ext cx="5168469" cy="54864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现行《公司法》的不足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05091" y="3907354"/>
            <a:ext cx="5168469" cy="90297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现行《公司法》在很多方面已经滞后于实践需要，存在一些缺陷和不足，如对股东权利保护不足、公司治理结构不尽完善等。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527056" y="4462033"/>
            <a:ext cx="3380739" cy="3380739"/>
          </a:xfrm>
          <a:prstGeom prst="ellipse">
            <a:avLst/>
          </a:prstGeom>
          <a:solidFill>
            <a:schemeClr val="accent1">
              <a:alpha val="1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8673" y="-2559346"/>
            <a:ext cx="3380739" cy="3380739"/>
          </a:xfrm>
          <a:prstGeom prst="ellipse">
            <a:avLst/>
          </a:prstGeom>
          <a:solidFill>
            <a:schemeClr val="accent1">
              <a:alpha val="1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4543" y="1316208"/>
            <a:ext cx="478598" cy="47859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5601" y="1417266"/>
            <a:ext cx="276482" cy="2764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823842" y="1794806"/>
            <a:ext cx="0" cy="65441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309042" y="4088496"/>
            <a:ext cx="427500" cy="4275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84543" y="2852400"/>
            <a:ext cx="478598" cy="47859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5601" y="2953458"/>
            <a:ext cx="276482" cy="2764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 flipH="1">
            <a:off x="823842" y="3330998"/>
            <a:ext cx="0" cy="65441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4770246" y="1316208"/>
            <a:ext cx="478598" cy="47859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871304" y="1417266"/>
            <a:ext cx="276482" cy="2764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5009545" y="1794806"/>
            <a:ext cx="0" cy="65441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770246" y="2852400"/>
            <a:ext cx="478598" cy="47859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871304" y="2953458"/>
            <a:ext cx="276482" cy="2764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5009545" y="3330998"/>
            <a:ext cx="0" cy="65441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1181180" y="1233912"/>
            <a:ext cx="3390820" cy="51206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完善公司治理结构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81180" y="1651690"/>
            <a:ext cx="2929374" cy="114300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新《公司法》完善了公司治理结构，明确了股东会、董事会、监事会和经理层的职责和权利，有利于提高公司的治理水平和经营效率。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81180" y="2770104"/>
            <a:ext cx="3589066" cy="51206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降低创业成本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81180" y="3187882"/>
            <a:ext cx="2929374" cy="114300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新《公司法》简化了公司设立和注销程序，降低了公司的设立门槛和创业成本，有利于促进市场主体的发展和创新。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428474" y="2770104"/>
            <a:ext cx="3568287" cy="51206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适应经济全球化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428474" y="3187882"/>
            <a:ext cx="2929374" cy="114300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新《公司法》借鉴了国际上一些先进的公司法制理念和制度，与国际接轨，有利于促进中国企业的国际化发展和参与国际竞争。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486309" y="1233912"/>
            <a:ext cx="3510452" cy="51206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保护小股东利益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486309" y="1651690"/>
            <a:ext cx="2929374" cy="114300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新《公司法》更加注重对小股东权益的保护，增加了一系列措施，如股东大会的分类表决制度、董事会的提名权等，有利于促进公司的民主决策和小股东利益的维护。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821131" y="70409"/>
            <a:ext cx="7502661" cy="69494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修订意义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5984261" y="665118"/>
            <a:ext cx="3484859" cy="4022561"/>
          </a:xfrm>
          <a:prstGeom prst="parallelogram">
            <a:avLst>
              <a:gd name="adj" fmla="val 30204"/>
            </a:avLst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64987" y="2654046"/>
            <a:ext cx="5419274" cy="73152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《公司法》的主要内容和特点</a:t>
            </a:r>
          </a:p>
        </p:txBody>
      </p:sp>
      <p:sp>
        <p:nvSpPr>
          <p:cNvPr id="6" name="AutoShape 6"/>
          <p:cNvSpPr/>
          <p:nvPr/>
        </p:nvSpPr>
        <p:spPr>
          <a:xfrm>
            <a:off x="0" y="4689057"/>
            <a:ext cx="454443" cy="45444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9895" y="4689057"/>
            <a:ext cx="8934104" cy="45444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4867873"/>
            <a:ext cx="396784" cy="275627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H="1">
            <a:off x="5488453" y="0"/>
            <a:ext cx="3104896" cy="3988670"/>
          </a:xfrm>
          <a:prstGeom prst="parallelogram">
            <a:avLst>
              <a:gd name="adj" fmla="val 30204"/>
            </a:avLst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663820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861879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flipH="1">
            <a:off x="1036857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677125" y="3538982"/>
            <a:ext cx="13004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564987" y="1591999"/>
            <a:ext cx="6512490" cy="148590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Freeform 15"/>
          <p:cNvSpPr/>
          <p:nvPr/>
        </p:nvSpPr>
        <p:spPr>
          <a:xfrm flipH="1">
            <a:off x="1946564" y="3487166"/>
            <a:ext cx="87489" cy="93829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480543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02359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09782" y="249174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480543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02359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509782" y="381413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480543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02359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509782" y="513652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57580" y="1922046"/>
            <a:ext cx="1828800" cy="182880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2677" y="824766"/>
            <a:ext cx="3261479" cy="454343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375"/>
              </a:spcBef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501042" y="824766"/>
            <a:ext cx="3370179" cy="454343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375"/>
              </a:spcBef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股东权利和义务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501042" y="2223370"/>
            <a:ext cx="3370179" cy="454343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375"/>
              </a:spcBef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公司融资和担保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01042" y="3691151"/>
            <a:ext cx="3370179" cy="454343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375"/>
              </a:spcBef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公司并购、分立、解散和清算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82677" y="3691151"/>
            <a:ext cx="3310895" cy="46863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375"/>
              </a:spcBef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公司组织机构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82677" y="2223370"/>
            <a:ext cx="3261479" cy="454343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375"/>
              </a:spcBef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公司设立条件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0925" y="77383"/>
            <a:ext cx="7502661" cy="82296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5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282677" y="1096800"/>
            <a:ext cx="3364992" cy="90297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公司法规定了公司的定义、分类、设立、组织、运营、变更、解散和清算等事宜。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2677" y="2511575"/>
            <a:ext cx="3364992" cy="90297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规定了设立公司的最低注册资本、股东出资方式、出资期限等要求。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2677" y="3981473"/>
            <a:ext cx="3364992" cy="90297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阐述了公司股东会、董事会、监事会等组织机构的组成、职责和权利。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501042" y="1096800"/>
            <a:ext cx="3364992" cy="90297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详细规定了股东的权利和义务，包括股息分配、股权转让、股东会表决权等。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501042" y="2511575"/>
            <a:ext cx="3364992" cy="90297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涉及公司债券发行、股票上市、资产抵押、对外担保等事宜。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501042" y="3981473"/>
            <a:ext cx="3364992" cy="90297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规定了公司合并、分立、解散和清算的程序和要求。</a:t>
            </a:r>
          </a:p>
        </p:txBody>
      </p:sp>
      <p:sp>
        <p:nvSpPr>
          <p:cNvPr id="38" name="Freeform 38"/>
          <p:cNvSpPr/>
          <p:nvPr/>
        </p:nvSpPr>
        <p:spPr>
          <a:xfrm>
            <a:off x="4122684" y="2387150"/>
            <a:ext cx="898591" cy="898591"/>
          </a:xfrm>
          <a:custGeom>
            <a:rect l="l" t="t" r="r" b="b"/>
            <a:pathLst>
              <a:path w="406400" h="406400">
                <a:moveTo>
                  <a:pt x="384924" y="113957"/>
                </a:moveTo>
                <a:lnTo>
                  <a:pt x="258267" y="240614"/>
                </a:lnTo>
                <a:lnTo>
                  <a:pt x="402628" y="240614"/>
                </a:lnTo>
                <a:cubicBezTo>
                  <a:pt x="404914" y="228397"/>
                  <a:pt x="406400" y="216002"/>
                  <a:pt x="406400" y="203200"/>
                </a:cubicBezTo>
                <a:cubicBezTo>
                  <a:pt x="406400" y="171031"/>
                  <a:pt x="398259" y="140995"/>
                  <a:pt x="384924" y="113957"/>
                </a:cubicBezTo>
                <a:close/>
                <a:moveTo>
                  <a:pt x="267398" y="193548"/>
                </a:moveTo>
                <a:lnTo>
                  <a:pt x="371577" y="89421"/>
                </a:lnTo>
                <a:cubicBezTo>
                  <a:pt x="346774" y="52857"/>
                  <a:pt x="310058" y="25654"/>
                  <a:pt x="267398" y="11367"/>
                </a:cubicBezTo>
                <a:lnTo>
                  <a:pt x="267398" y="193548"/>
                </a:lnTo>
                <a:close/>
                <a:moveTo>
                  <a:pt x="212700" y="267398"/>
                </a:moveTo>
                <a:lnTo>
                  <a:pt x="316903" y="371627"/>
                </a:lnTo>
                <a:cubicBezTo>
                  <a:pt x="353517" y="346875"/>
                  <a:pt x="380746" y="310109"/>
                  <a:pt x="395034" y="267398"/>
                </a:cubicBezTo>
                <a:lnTo>
                  <a:pt x="212700" y="267398"/>
                </a:lnTo>
                <a:close/>
                <a:moveTo>
                  <a:pt x="240576" y="149149"/>
                </a:moveTo>
                <a:lnTo>
                  <a:pt x="240576" y="3772"/>
                </a:lnTo>
                <a:cubicBezTo>
                  <a:pt x="228422" y="1511"/>
                  <a:pt x="216002" y="0"/>
                  <a:pt x="203200" y="0"/>
                </a:cubicBezTo>
                <a:cubicBezTo>
                  <a:pt x="170752" y="0"/>
                  <a:pt x="140487" y="8306"/>
                  <a:pt x="113284" y="21857"/>
                </a:cubicBezTo>
                <a:lnTo>
                  <a:pt x="240576" y="149149"/>
                </a:lnTo>
                <a:close/>
                <a:moveTo>
                  <a:pt x="165824" y="258470"/>
                </a:moveTo>
                <a:lnTo>
                  <a:pt x="165824" y="402641"/>
                </a:lnTo>
                <a:cubicBezTo>
                  <a:pt x="177978" y="404914"/>
                  <a:pt x="190398" y="406400"/>
                  <a:pt x="203200" y="406400"/>
                </a:cubicBezTo>
                <a:cubicBezTo>
                  <a:pt x="235344" y="406400"/>
                  <a:pt x="265316" y="398259"/>
                  <a:pt x="292354" y="384962"/>
                </a:cubicBezTo>
                <a:lnTo>
                  <a:pt x="165824" y="258470"/>
                </a:lnTo>
                <a:close/>
                <a:moveTo>
                  <a:pt x="138976" y="213017"/>
                </a:moveTo>
                <a:lnTo>
                  <a:pt x="34925" y="317056"/>
                </a:lnTo>
                <a:cubicBezTo>
                  <a:pt x="59677" y="353568"/>
                  <a:pt x="96368" y="380759"/>
                  <a:pt x="138976" y="395046"/>
                </a:cubicBezTo>
                <a:lnTo>
                  <a:pt x="138976" y="213017"/>
                </a:lnTo>
                <a:close/>
                <a:moveTo>
                  <a:pt x="3772" y="165824"/>
                </a:moveTo>
                <a:cubicBezTo>
                  <a:pt x="1511" y="177978"/>
                  <a:pt x="0" y="190398"/>
                  <a:pt x="0" y="203200"/>
                </a:cubicBezTo>
                <a:cubicBezTo>
                  <a:pt x="0" y="235445"/>
                  <a:pt x="8192" y="265506"/>
                  <a:pt x="21526" y="292544"/>
                </a:cubicBezTo>
                <a:lnTo>
                  <a:pt x="148260" y="165811"/>
                </a:lnTo>
                <a:lnTo>
                  <a:pt x="3772" y="165811"/>
                </a:lnTo>
                <a:close/>
                <a:moveTo>
                  <a:pt x="88849" y="35319"/>
                </a:moveTo>
                <a:cubicBezTo>
                  <a:pt x="52591" y="60071"/>
                  <a:pt x="25578" y="96571"/>
                  <a:pt x="11367" y="138976"/>
                </a:cubicBezTo>
                <a:lnTo>
                  <a:pt x="192519" y="138976"/>
                </a:lnTo>
                <a:lnTo>
                  <a:pt x="88849" y="35319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8205" y="1125161"/>
            <a:ext cx="1207008" cy="120700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3878" y="1125161"/>
            <a:ext cx="1207008" cy="120700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36857" y="1125161"/>
            <a:ext cx="1207008" cy="120700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962531" y="1125161"/>
            <a:ext cx="1207008" cy="120700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63229" y="-696105"/>
            <a:ext cx="1769881" cy="17698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787590" y="4405143"/>
            <a:ext cx="1769881" cy="17698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2998" y="4332881"/>
            <a:ext cx="472557" cy="4725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69076" y="2406343"/>
            <a:ext cx="1861650" cy="76781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强调股东自治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076" y="3125873"/>
            <a:ext cx="1861650" cy="1553623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公司法贯彻了“股东自治”原则，允许股东自行约定公司章程和管理方式，充分发挥股东的自主权。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573487" y="3125873"/>
            <a:ext cx="1861650" cy="1553623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降低了公司设立门槛，简化公司设立程序，鼓励民间资本投资兴业，促进了市场经济的发展。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647814" y="3125873"/>
            <a:ext cx="1861650" cy="1553623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公司法加强了对中小股东的保护，明确了股东权益范围及股东会、董事会、监事会的职责和权利，保障了股东合法权益。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722140" y="3125873"/>
            <a:ext cx="1861650" cy="1553623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公司法要求公司建立完善的治理结构，明确公司内部机构的设置及其职责，强化董事、监事和高管人员的义务和责任意识。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21131" y="70409"/>
            <a:ext cx="7502661" cy="69494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特点解析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560884" y="2406343"/>
            <a:ext cx="1861650" cy="76781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鼓励投资兴业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635210" y="2406343"/>
            <a:ext cx="1861650" cy="76781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保护股东权益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709536" y="2406343"/>
            <a:ext cx="1861650" cy="76781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加强公司治理</a:t>
            </a:r>
          </a:p>
        </p:txBody>
      </p:sp>
      <p:sp>
        <p:nvSpPr>
          <p:cNvPr id="40" name="Freeform 40"/>
          <p:cNvSpPr/>
          <p:nvPr/>
        </p:nvSpPr>
        <p:spPr>
          <a:xfrm>
            <a:off x="1163755" y="1458849"/>
            <a:ext cx="507254" cy="539632"/>
          </a:xfrm>
          <a:custGeom>
            <a:rect l="l" t="t" r="r" b="b"/>
            <a:pathLst>
              <a:path w="365760" h="406400">
                <a:moveTo>
                  <a:pt x="40640" y="121920"/>
                </a:moveTo>
                <a:cubicBezTo>
                  <a:pt x="40640" y="99568"/>
                  <a:pt x="58928" y="81280"/>
                  <a:pt x="81280" y="81280"/>
                </a:cubicBezTo>
                <a:lnTo>
                  <a:pt x="243840" y="81280"/>
                </a:lnTo>
                <a:lnTo>
                  <a:pt x="325120" y="0"/>
                </a:lnTo>
                <a:lnTo>
                  <a:pt x="365760" y="0"/>
                </a:lnTo>
                <a:lnTo>
                  <a:pt x="365760" y="325120"/>
                </a:lnTo>
                <a:lnTo>
                  <a:pt x="325120" y="325120"/>
                </a:lnTo>
                <a:lnTo>
                  <a:pt x="243840" y="243840"/>
                </a:lnTo>
                <a:lnTo>
                  <a:pt x="81280" y="243840"/>
                </a:lnTo>
                <a:cubicBezTo>
                  <a:pt x="58839" y="243840"/>
                  <a:pt x="40640" y="225641"/>
                  <a:pt x="40640" y="203200"/>
                </a:cubicBezTo>
                <a:lnTo>
                  <a:pt x="40640" y="203200"/>
                </a:lnTo>
                <a:lnTo>
                  <a:pt x="0" y="203200"/>
                </a:lnTo>
                <a:lnTo>
                  <a:pt x="0" y="121920"/>
                </a:lnTo>
                <a:lnTo>
                  <a:pt x="40640" y="121920"/>
                </a:lnTo>
                <a:close/>
                <a:moveTo>
                  <a:pt x="203200" y="304800"/>
                </a:moveTo>
                <a:lnTo>
                  <a:pt x="203200" y="406400"/>
                </a:lnTo>
                <a:lnTo>
                  <a:pt x="142240" y="406400"/>
                </a:lnTo>
                <a:lnTo>
                  <a:pt x="108306" y="304800"/>
                </a:lnTo>
                <a:lnTo>
                  <a:pt x="81280" y="304800"/>
                </a:lnTo>
                <a:lnTo>
                  <a:pt x="81280" y="264160"/>
                </a:lnTo>
                <a:lnTo>
                  <a:pt x="243840" y="264160"/>
                </a:lnTo>
                <a:lnTo>
                  <a:pt x="243840" y="304800"/>
                </a:lnTo>
                <a:lnTo>
                  <a:pt x="203200" y="30480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163486" y="1400442"/>
            <a:ext cx="656446" cy="656446"/>
          </a:xfrm>
          <a:custGeom>
            <a:rect l="l" t="t" r="r" b="b"/>
            <a:pathLst>
              <a:path w="406400" h="406400">
                <a:moveTo>
                  <a:pt x="348691" y="130454"/>
                </a:moveTo>
                <a:cubicBezTo>
                  <a:pt x="332613" y="98857"/>
                  <a:pt x="307543" y="73787"/>
                  <a:pt x="276873" y="58141"/>
                </a:cubicBezTo>
                <a:lnTo>
                  <a:pt x="275946" y="57709"/>
                </a:lnTo>
                <a:lnTo>
                  <a:pt x="248717" y="112370"/>
                </a:lnTo>
                <a:cubicBezTo>
                  <a:pt x="268389" y="122403"/>
                  <a:pt x="283997" y="138011"/>
                  <a:pt x="293764" y="157112"/>
                </a:cubicBezTo>
                <a:lnTo>
                  <a:pt x="294030" y="157683"/>
                </a:lnTo>
                <a:lnTo>
                  <a:pt x="348691" y="130454"/>
                </a:lnTo>
                <a:close/>
                <a:moveTo>
                  <a:pt x="348691" y="275946"/>
                </a:moveTo>
                <a:lnTo>
                  <a:pt x="294030" y="248717"/>
                </a:lnTo>
                <a:cubicBezTo>
                  <a:pt x="283997" y="268389"/>
                  <a:pt x="268389" y="283997"/>
                  <a:pt x="249288" y="293764"/>
                </a:cubicBezTo>
                <a:lnTo>
                  <a:pt x="248717" y="294030"/>
                </a:lnTo>
                <a:lnTo>
                  <a:pt x="275946" y="348691"/>
                </a:lnTo>
                <a:cubicBezTo>
                  <a:pt x="307543" y="332613"/>
                  <a:pt x="332613" y="307543"/>
                  <a:pt x="348259" y="276873"/>
                </a:cubicBezTo>
                <a:lnTo>
                  <a:pt x="348691" y="275946"/>
                </a:lnTo>
                <a:close/>
                <a:moveTo>
                  <a:pt x="130454" y="57709"/>
                </a:moveTo>
                <a:cubicBezTo>
                  <a:pt x="98857" y="73787"/>
                  <a:pt x="73787" y="98857"/>
                  <a:pt x="58141" y="129527"/>
                </a:cubicBezTo>
                <a:lnTo>
                  <a:pt x="57709" y="130454"/>
                </a:lnTo>
                <a:lnTo>
                  <a:pt x="112370" y="157683"/>
                </a:lnTo>
                <a:cubicBezTo>
                  <a:pt x="122403" y="138011"/>
                  <a:pt x="138011" y="122403"/>
                  <a:pt x="157112" y="112636"/>
                </a:cubicBezTo>
                <a:lnTo>
                  <a:pt x="157683" y="112370"/>
                </a:lnTo>
                <a:lnTo>
                  <a:pt x="130454" y="57709"/>
                </a:lnTo>
                <a:close/>
                <a:moveTo>
                  <a:pt x="57709" y="275946"/>
                </a:moveTo>
                <a:cubicBezTo>
                  <a:pt x="73787" y="307543"/>
                  <a:pt x="98857" y="332613"/>
                  <a:pt x="129527" y="348259"/>
                </a:cubicBezTo>
                <a:lnTo>
                  <a:pt x="130454" y="348691"/>
                </a:lnTo>
                <a:lnTo>
                  <a:pt x="157683" y="294030"/>
                </a:lnTo>
                <a:cubicBezTo>
                  <a:pt x="138011" y="283997"/>
                  <a:pt x="122403" y="268389"/>
                  <a:pt x="112636" y="249288"/>
                </a:cubicBezTo>
                <a:lnTo>
                  <a:pt x="112370" y="248717"/>
                </a:lnTo>
                <a:lnTo>
                  <a:pt x="57709" y="275946"/>
                </a:lnTo>
                <a:close/>
                <a:moveTo>
                  <a:pt x="203200" y="406400"/>
                </a:moveTo>
                <a:cubicBezTo>
                  <a:pt x="90970" y="406400"/>
                  <a:pt x="0" y="315430"/>
                  <a:pt x="0" y="203200"/>
                </a:cubicBezTo>
                <a:cubicBezTo>
                  <a:pt x="0" y="90970"/>
                  <a:pt x="90970" y="0"/>
                  <a:pt x="203200" y="0"/>
                </a:cubicBezTo>
                <a:lnTo>
                  <a:pt x="203200" y="0"/>
                </a:lnTo>
                <a:cubicBezTo>
                  <a:pt x="315430" y="0"/>
                  <a:pt x="406400" y="90970"/>
                  <a:pt x="406400" y="203200"/>
                </a:cubicBezTo>
                <a:cubicBezTo>
                  <a:pt x="406400" y="315430"/>
                  <a:pt x="315430" y="406400"/>
                  <a:pt x="203200" y="406400"/>
                </a:cubicBezTo>
                <a:lnTo>
                  <a:pt x="203200" y="406400"/>
                </a:lnTo>
                <a:close/>
                <a:moveTo>
                  <a:pt x="203200" y="264160"/>
                </a:moveTo>
                <a:cubicBezTo>
                  <a:pt x="236868" y="264160"/>
                  <a:pt x="264160" y="236868"/>
                  <a:pt x="264160" y="203200"/>
                </a:cubicBezTo>
                <a:cubicBezTo>
                  <a:pt x="264160" y="169532"/>
                  <a:pt x="236868" y="142240"/>
                  <a:pt x="203200" y="142240"/>
                </a:cubicBezTo>
                <a:lnTo>
                  <a:pt x="203200" y="142240"/>
                </a:lnTo>
                <a:cubicBezTo>
                  <a:pt x="169532" y="142240"/>
                  <a:pt x="142240" y="169532"/>
                  <a:pt x="142240" y="203200"/>
                </a:cubicBezTo>
                <a:cubicBezTo>
                  <a:pt x="142240" y="236868"/>
                  <a:pt x="169532" y="264160"/>
                  <a:pt x="203200" y="264160"/>
                </a:cubicBezTo>
                <a:lnTo>
                  <a:pt x="203200" y="26416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128873" y="1381168"/>
            <a:ext cx="663033" cy="663033"/>
          </a:xfrm>
          <a:custGeom>
            <a:rect l="l" t="t" r="r" b="b"/>
            <a:pathLst>
              <a:path w="534988" h="310693">
                <a:moveTo>
                  <a:pt x="414515" y="175171"/>
                </a:moveTo>
                <a:cubicBezTo>
                  <a:pt x="414515" y="175171"/>
                  <a:pt x="356197" y="115709"/>
                  <a:pt x="275831" y="115709"/>
                </a:cubicBezTo>
                <a:cubicBezTo>
                  <a:pt x="197307" y="115709"/>
                  <a:pt x="119685" y="175171"/>
                  <a:pt x="119685" y="175171"/>
                </a:cubicBezTo>
                <a:lnTo>
                  <a:pt x="76086" y="156972"/>
                </a:lnTo>
                <a:lnTo>
                  <a:pt x="76086" y="210362"/>
                </a:lnTo>
                <a:cubicBezTo>
                  <a:pt x="82956" y="212699"/>
                  <a:pt x="87986" y="219024"/>
                  <a:pt x="87986" y="226682"/>
                </a:cubicBezTo>
                <a:cubicBezTo>
                  <a:pt x="87986" y="234416"/>
                  <a:pt x="82855" y="240754"/>
                  <a:pt x="75883" y="243040"/>
                </a:cubicBezTo>
                <a:lnTo>
                  <a:pt x="88773" y="278993"/>
                </a:lnTo>
                <a:lnTo>
                  <a:pt x="50724" y="278993"/>
                </a:lnTo>
                <a:lnTo>
                  <a:pt x="63729" y="242735"/>
                </a:lnTo>
                <a:cubicBezTo>
                  <a:pt x="57480" y="240080"/>
                  <a:pt x="53111" y="233908"/>
                  <a:pt x="53111" y="226682"/>
                </a:cubicBezTo>
                <a:cubicBezTo>
                  <a:pt x="53111" y="219608"/>
                  <a:pt x="57353" y="213588"/>
                  <a:pt x="63411" y="210845"/>
                </a:cubicBezTo>
                <a:lnTo>
                  <a:pt x="63411" y="151676"/>
                </a:lnTo>
                <a:lnTo>
                  <a:pt x="0" y="125234"/>
                </a:lnTo>
                <a:lnTo>
                  <a:pt x="279006" y="0"/>
                </a:lnTo>
                <a:lnTo>
                  <a:pt x="534988" y="126809"/>
                </a:lnTo>
                <a:lnTo>
                  <a:pt x="414515" y="175171"/>
                </a:lnTo>
                <a:close/>
                <a:moveTo>
                  <a:pt x="272656" y="145834"/>
                </a:moveTo>
                <a:cubicBezTo>
                  <a:pt x="353504" y="145834"/>
                  <a:pt x="393128" y="188633"/>
                  <a:pt x="393128" y="188633"/>
                </a:cubicBezTo>
                <a:lnTo>
                  <a:pt x="393128" y="277406"/>
                </a:lnTo>
                <a:cubicBezTo>
                  <a:pt x="393128" y="277406"/>
                  <a:pt x="351917" y="310692"/>
                  <a:pt x="266319" y="310692"/>
                </a:cubicBezTo>
                <a:cubicBezTo>
                  <a:pt x="180721" y="310692"/>
                  <a:pt x="152184" y="277406"/>
                  <a:pt x="152184" y="277406"/>
                </a:cubicBezTo>
                <a:lnTo>
                  <a:pt x="152184" y="188633"/>
                </a:lnTo>
                <a:cubicBezTo>
                  <a:pt x="152184" y="188633"/>
                  <a:pt x="191808" y="145834"/>
                  <a:pt x="272656" y="145834"/>
                </a:cubicBezTo>
                <a:close/>
                <a:moveTo>
                  <a:pt x="271069" y="291668"/>
                </a:moveTo>
                <a:cubicBezTo>
                  <a:pt x="327101" y="291668"/>
                  <a:pt x="372529" y="280301"/>
                  <a:pt x="372529" y="266306"/>
                </a:cubicBezTo>
                <a:cubicBezTo>
                  <a:pt x="372529" y="252310"/>
                  <a:pt x="327101" y="240944"/>
                  <a:pt x="271069" y="240944"/>
                </a:cubicBezTo>
                <a:cubicBezTo>
                  <a:pt x="215036" y="240944"/>
                  <a:pt x="169621" y="252310"/>
                  <a:pt x="169621" y="266306"/>
                </a:cubicBezTo>
                <a:cubicBezTo>
                  <a:pt x="169621" y="280301"/>
                  <a:pt x="215036" y="291668"/>
                  <a:pt x="271069" y="291668"/>
                </a:cubicBez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335951" y="1424254"/>
            <a:ext cx="608821" cy="608821"/>
          </a:xfrm>
          <a:custGeom>
            <a:rect l="l" t="t" r="r" b="b"/>
            <a:pathLst>
              <a:path w="406400" h="406400">
                <a:moveTo>
                  <a:pt x="406400" y="228206"/>
                </a:moveTo>
                <a:lnTo>
                  <a:pt x="406400" y="177406"/>
                </a:lnTo>
                <a:lnTo>
                  <a:pt x="345681" y="152108"/>
                </a:lnTo>
                <a:cubicBezTo>
                  <a:pt x="343992" y="147345"/>
                  <a:pt x="342214" y="142735"/>
                  <a:pt x="340030" y="138214"/>
                </a:cubicBezTo>
                <a:lnTo>
                  <a:pt x="364541" y="77191"/>
                </a:lnTo>
                <a:lnTo>
                  <a:pt x="328612" y="41275"/>
                </a:lnTo>
                <a:lnTo>
                  <a:pt x="268135" y="66180"/>
                </a:lnTo>
                <a:cubicBezTo>
                  <a:pt x="263525" y="63945"/>
                  <a:pt x="258813" y="62065"/>
                  <a:pt x="253949" y="60325"/>
                </a:cubicBezTo>
                <a:lnTo>
                  <a:pt x="228206" y="0"/>
                </a:lnTo>
                <a:lnTo>
                  <a:pt x="177406" y="0"/>
                </a:lnTo>
                <a:lnTo>
                  <a:pt x="152298" y="60122"/>
                </a:lnTo>
                <a:cubicBezTo>
                  <a:pt x="147244" y="61913"/>
                  <a:pt x="142380" y="63792"/>
                  <a:pt x="137566" y="66078"/>
                </a:cubicBezTo>
                <a:lnTo>
                  <a:pt x="77191" y="41821"/>
                </a:lnTo>
                <a:lnTo>
                  <a:pt x="41275" y="77737"/>
                </a:lnTo>
                <a:lnTo>
                  <a:pt x="65888" y="137566"/>
                </a:lnTo>
                <a:cubicBezTo>
                  <a:pt x="63500" y="142481"/>
                  <a:pt x="61570" y="147485"/>
                  <a:pt x="59728" y="152654"/>
                </a:cubicBezTo>
                <a:lnTo>
                  <a:pt x="0" y="178194"/>
                </a:lnTo>
                <a:lnTo>
                  <a:pt x="0" y="228994"/>
                </a:lnTo>
                <a:lnTo>
                  <a:pt x="59779" y="253898"/>
                </a:lnTo>
                <a:cubicBezTo>
                  <a:pt x="61620" y="259055"/>
                  <a:pt x="63602" y="264071"/>
                  <a:pt x="65976" y="268986"/>
                </a:cubicBezTo>
                <a:lnTo>
                  <a:pt x="41821" y="329209"/>
                </a:lnTo>
                <a:lnTo>
                  <a:pt x="77737" y="365125"/>
                </a:lnTo>
                <a:lnTo>
                  <a:pt x="137719" y="340424"/>
                </a:lnTo>
                <a:cubicBezTo>
                  <a:pt x="142532" y="342710"/>
                  <a:pt x="147447" y="344538"/>
                  <a:pt x="152502" y="346278"/>
                </a:cubicBezTo>
                <a:lnTo>
                  <a:pt x="178194" y="406400"/>
                </a:lnTo>
                <a:lnTo>
                  <a:pt x="228994" y="406400"/>
                </a:lnTo>
                <a:lnTo>
                  <a:pt x="254140" y="345973"/>
                </a:lnTo>
                <a:cubicBezTo>
                  <a:pt x="258953" y="344183"/>
                  <a:pt x="263716" y="342303"/>
                  <a:pt x="268275" y="340119"/>
                </a:cubicBezTo>
                <a:lnTo>
                  <a:pt x="329197" y="364528"/>
                </a:lnTo>
                <a:lnTo>
                  <a:pt x="365112" y="328613"/>
                </a:lnTo>
                <a:lnTo>
                  <a:pt x="340106" y="267995"/>
                </a:lnTo>
                <a:cubicBezTo>
                  <a:pt x="342240" y="263436"/>
                  <a:pt x="343979" y="258813"/>
                  <a:pt x="345669" y="254102"/>
                </a:cubicBezTo>
                <a:lnTo>
                  <a:pt x="406400" y="228206"/>
                </a:lnTo>
                <a:close/>
                <a:moveTo>
                  <a:pt x="202806" y="279400"/>
                </a:moveTo>
                <a:cubicBezTo>
                  <a:pt x="160744" y="279400"/>
                  <a:pt x="126606" y="245262"/>
                  <a:pt x="126606" y="203200"/>
                </a:cubicBezTo>
                <a:cubicBezTo>
                  <a:pt x="126606" y="161138"/>
                  <a:pt x="160744" y="127000"/>
                  <a:pt x="202806" y="127000"/>
                </a:cubicBezTo>
                <a:cubicBezTo>
                  <a:pt x="244869" y="127000"/>
                  <a:pt x="279006" y="161138"/>
                  <a:pt x="279006" y="203200"/>
                </a:cubicBezTo>
                <a:cubicBezTo>
                  <a:pt x="279006" y="245262"/>
                  <a:pt x="244869" y="279400"/>
                  <a:pt x="202806" y="279400"/>
                </a:cubicBez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5984261" y="665118"/>
            <a:ext cx="3484859" cy="4022561"/>
          </a:xfrm>
          <a:prstGeom prst="parallelogram">
            <a:avLst>
              <a:gd name="adj" fmla="val 30204"/>
            </a:avLst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64987" y="2654046"/>
            <a:ext cx="5419274" cy="73152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《公司法》修订的主要修改点和亮点</a:t>
            </a:r>
          </a:p>
        </p:txBody>
      </p:sp>
      <p:sp>
        <p:nvSpPr>
          <p:cNvPr id="6" name="AutoShape 6"/>
          <p:cNvSpPr/>
          <p:nvPr/>
        </p:nvSpPr>
        <p:spPr>
          <a:xfrm>
            <a:off x="0" y="4689057"/>
            <a:ext cx="454443" cy="45444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9895" y="4689057"/>
            <a:ext cx="8934104" cy="45444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4867873"/>
            <a:ext cx="396784" cy="275627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H="1">
            <a:off x="5488453" y="0"/>
            <a:ext cx="3104896" cy="3988670"/>
          </a:xfrm>
          <a:prstGeom prst="parallelogram">
            <a:avLst>
              <a:gd name="adj" fmla="val 30204"/>
            </a:avLst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663820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861879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flipH="1">
            <a:off x="1036857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677125" y="3538982"/>
            <a:ext cx="13004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564987" y="1591999"/>
            <a:ext cx="6512490" cy="148590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Freeform 15"/>
          <p:cNvSpPr/>
          <p:nvPr/>
        </p:nvSpPr>
        <p:spPr>
          <a:xfrm flipH="1">
            <a:off x="1946564" y="3487166"/>
            <a:ext cx="87489" cy="93829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480543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02359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09782" y="249174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480543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02359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509782" y="381413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480543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02359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509782" y="513652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06891" y="811849"/>
            <a:ext cx="0" cy="4331651"/>
          </a:xfrm>
          <a:prstGeom prst="line">
            <a:avLst/>
          </a:prstGeom>
          <a:ln w="2540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897" y="999259"/>
            <a:ext cx="502109" cy="502109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41212" y="1085574"/>
            <a:ext cx="329479" cy="329479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14027" y="981680"/>
            <a:ext cx="6892301" cy="483413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/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39851" y="1105425"/>
            <a:ext cx="207612" cy="235922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14027" y="2300495"/>
            <a:ext cx="6892301" cy="483413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/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39851" y="2424240"/>
            <a:ext cx="207612" cy="235922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14027" y="3619310"/>
            <a:ext cx="6892301" cy="483413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/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39851" y="3743055"/>
            <a:ext cx="207612" cy="235922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779888" y="946707"/>
            <a:ext cx="5365178" cy="54864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取消最低注册资本要求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04617" y="1536237"/>
            <a:ext cx="6726440" cy="64008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新《公司法》取消了对公司设立时的最低注册资本要求，将公司的最低注册资本降低至法律、法规和国务院决定未作规定的部分。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795207" y="2268144"/>
            <a:ext cx="5365178" cy="54864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简化公司设立和变更程序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04617" y="2838772"/>
            <a:ext cx="6711121" cy="64008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新《公司法》简化了公司设立和变更的程序，取消了公司章程中关于股东会、董事会召开和表决机制的规定，并允许股东自行约定表决权大小。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22639" y="3591878"/>
            <a:ext cx="5365178" cy="54864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加强公司治理和监督机制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18333" y="4157587"/>
            <a:ext cx="6683689" cy="64008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新《公司法》加强了公司治理和监督机制，明确了股东的权利和义务，加强了对公司董事、监事和高管的监督，完善了公司的清算和破产制度。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21131" y="70409"/>
            <a:ext cx="7502661" cy="69494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修改点概览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4897" y="2300495"/>
            <a:ext cx="502109" cy="502109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41212" y="2386810"/>
            <a:ext cx="329479" cy="329479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54897" y="3619310"/>
            <a:ext cx="502109" cy="502109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41212" y="3705625"/>
            <a:ext cx="329479" cy="329479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681162" y="874010"/>
            <a:ext cx="3762306" cy="4300144"/>
          </a:xfrm>
          <a:prstGeom prst="parallelogram">
            <a:avLst>
              <a:gd name="adj" fmla="val 30204"/>
            </a:avLst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121496" y="874010"/>
            <a:ext cx="3225108" cy="4300144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954166" y="874010"/>
            <a:ext cx="4716394" cy="566928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适应市场经济发展的需要</a:t>
            </a:r>
          </a:p>
        </p:txBody>
      </p:sp>
      <p:sp>
        <p:nvSpPr>
          <p:cNvPr id="7" name="AutoShape 7"/>
          <p:cNvSpPr/>
          <p:nvPr/>
        </p:nvSpPr>
        <p:spPr>
          <a:xfrm>
            <a:off x="2931650" y="1020314"/>
            <a:ext cx="526101" cy="4125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263715" y="1020314"/>
            <a:ext cx="412578" cy="4125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725362" y="1020314"/>
            <a:ext cx="412578" cy="4125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857978" y="924851"/>
            <a:ext cx="599774" cy="59436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954166" y="1269086"/>
            <a:ext cx="4593178" cy="100584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新《公司法》的修订是为了更好地适应市场经济发展的需要，降低市场主体准入的门槛，激发市场活力。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41222" y="26648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31287" y="264270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16844" y="26555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99826" y="272285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78709" y="26918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41222" y="35481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31287" y="35260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16844" y="35388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99826" y="36061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78709" y="35751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41222" y="443143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31287" y="44093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16844" y="442218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99826" y="44894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78709" y="44584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41222" y="531474"/>
            <a:ext cx="63111" cy="6311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31287" y="529261"/>
            <a:ext cx="58603" cy="58603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16844" y="530549"/>
            <a:ext cx="56028" cy="56028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99826" y="537276"/>
            <a:ext cx="51928" cy="5192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78709" y="534176"/>
            <a:ext cx="49195" cy="4919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21131" y="70409"/>
            <a:ext cx="7502661" cy="694944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亮点解读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624477" y="2178101"/>
            <a:ext cx="4716394" cy="566928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突出股东权益保护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601962" y="2324405"/>
            <a:ext cx="526101" cy="4125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2934026" y="2324405"/>
            <a:ext cx="412578" cy="4125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395673" y="2324405"/>
            <a:ext cx="412578" cy="4125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436781" y="2228942"/>
            <a:ext cx="826933" cy="59436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4477" y="2573177"/>
            <a:ext cx="4593178" cy="100584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新《公司法》加强了对股东权益的保护，特别是对中小股东权益的保护，完善了公司的治理结构，有利于维护市场秩序和投资者权益。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323671" y="3482193"/>
            <a:ext cx="4716394" cy="566928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强调公司社会责任</a:t>
            </a:r>
          </a:p>
        </p:txBody>
      </p:sp>
      <p:sp>
        <p:nvSpPr>
          <p:cNvPr id="40" name="AutoShape 40"/>
          <p:cNvSpPr/>
          <p:nvPr/>
        </p:nvSpPr>
        <p:spPr>
          <a:xfrm>
            <a:off x="2301156" y="3628497"/>
            <a:ext cx="526101" cy="412578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2633220" y="3628497"/>
            <a:ext cx="412578" cy="4125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094867" y="3628497"/>
            <a:ext cx="412578" cy="41257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2158875" y="3533034"/>
            <a:ext cx="836783" cy="59436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323671" y="3877269"/>
            <a:ext cx="4593178" cy="100584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新《公司法》强调了公司的社会责任，要求公司在经营活动中应当关注社会利益和环境保护，推动可持续发展。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" y="0"/>
            <a:ext cx="9142571" cy="51435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5984261" y="665118"/>
            <a:ext cx="3484859" cy="4022561"/>
          </a:xfrm>
          <a:prstGeom prst="parallelogram">
            <a:avLst>
              <a:gd name="adj" fmla="val 30204"/>
            </a:avLst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64987" y="2654046"/>
            <a:ext cx="5419274" cy="73152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《公司法》修订对公司运营和管理的影响</a:t>
            </a:r>
          </a:p>
        </p:txBody>
      </p:sp>
      <p:sp>
        <p:nvSpPr>
          <p:cNvPr id="6" name="AutoShape 6"/>
          <p:cNvSpPr/>
          <p:nvPr/>
        </p:nvSpPr>
        <p:spPr>
          <a:xfrm>
            <a:off x="0" y="4689057"/>
            <a:ext cx="454443" cy="45444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9895" y="4689057"/>
            <a:ext cx="8934104" cy="45444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4867873"/>
            <a:ext cx="396784" cy="275627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H="1">
            <a:off x="5488453" y="0"/>
            <a:ext cx="3104896" cy="3988670"/>
          </a:xfrm>
          <a:prstGeom prst="parallelogram">
            <a:avLst>
              <a:gd name="adj" fmla="val 30204"/>
            </a:avLst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663820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861879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flipH="1">
            <a:off x="1036857" y="1498170"/>
            <a:ext cx="174978" cy="187658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677125" y="3538982"/>
            <a:ext cx="13004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564987" y="1591999"/>
            <a:ext cx="6512490" cy="1485900"/>
          </a:xfrm>
          <a:prstGeom prst="rect">
            <a:avLst/>
          </a:prstGeom>
        </p:spPr>
        <p:txBody>
          <a:bodyPr lIns="91440" tIns="91440" rIns="47625" bIns="9144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Freeform 15"/>
          <p:cNvSpPr/>
          <p:nvPr/>
        </p:nvSpPr>
        <p:spPr>
          <a:xfrm flipH="1">
            <a:off x="1946564" y="3487166"/>
            <a:ext cx="87489" cy="93829"/>
          </a:xfrm>
          <a:custGeom>
            <a:rect l="l" t="t" r="r" b="b"/>
            <a:pathLst>
              <a:path w="2540000" h="2540000">
                <a:moveTo>
                  <a:pt x="1016000" y="0"/>
                </a:moveTo>
                <a:lnTo>
                  <a:pt x="2540000" y="0"/>
                </a:lnTo>
                <a:lnTo>
                  <a:pt x="1524000" y="1270000"/>
                </a:lnTo>
                <a:lnTo>
                  <a:pt x="2540000" y="2540000"/>
                </a:lnTo>
                <a:lnTo>
                  <a:pt x="1016000" y="2540000"/>
                </a:lnTo>
                <a:lnTo>
                  <a:pt x="0" y="1270000"/>
                </a:lnTo>
                <a:lnTo>
                  <a:pt x="101600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480543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02359" y="249174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09782" y="249174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480543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02359" y="381413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509782" y="381413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480543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02359" y="513652"/>
            <a:ext cx="67322" cy="6482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509782" y="513652"/>
            <a:ext cx="327149" cy="6482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https://d.book118.com/886155143143010033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5A44DF"/>
      </a:accent3>
      <a:accent4>
        <a:srgbClr val="8F7FF1"/>
      </a:accent4>
      <a:accent5>
        <a:srgbClr val="ABB3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2024-09-02T07:11:26.924</cp:lastPrinted>
  <dcterms:created xsi:type="dcterms:W3CDTF">2024-09-01T23:11:26Z</dcterms:created>
  <dcterms:modified xsi:type="dcterms:W3CDTF">2024-09-01T23:11:28Z</dcterms:modified>
</cp:coreProperties>
</file>