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6ECA869-B448-4A79-9076-0D2371C70A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862EA2D-46A6-4012-9C68-9B9D74D91C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7526E2D-5562-44C3-94EA-70291794133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AFDDDC1-A019-4A12-A30B-2D27DE34502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B13DAD9-DED5-4602-AED2-0DC465FE910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08FF19C-5EBE-4608-9030-8F4B1BDEF3A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A3BA9E8-DB87-471D-89E7-BB3A3C677CF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6CD2319-831B-4BBA-999C-4D856AE956E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AC1A906-F4F7-4A83-BAB9-66A15FB6950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7C80DB3-924E-4C6C-A147-67FF174B99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EF90C9-123E-41AA-9486-974D5412F6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86202133021010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470139" y="529006"/>
            <a:ext cx="7248525" cy="16573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050" b="1">
                <a:solidFill>
                  <a:srgbClr val="FFFFFF">
                    <a:alpha val="100000"/>
                  </a:srgbClr>
                </a:solidFill>
                <a:latin typeface="Microsoft Yahei"/>
                <a:ea typeface="Microsoft Yahei"/>
                <a:cs typeface="Microsoft Yahei"/>
              </a:rPr>
              <a:t>国际经融学课件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5170170" y="171260"/>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4467920" y="1030644"/>
            <a:ext cx="3256160" cy="572922"/>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b="1">
                <a:solidFill>
                  <a:srgbClr val="FFFFFF">
                    <a:alpha val="100000"/>
                  </a:srgbClr>
                </a:solidFill>
                <a:latin typeface="微软雅黑"/>
                <a:ea typeface="微软雅黑"/>
                <a:cs typeface="微软雅黑"/>
              </a:rPr>
              <a:t>CONTENTS</a:t>
            </a:r>
            <a:endParaRPr lang="en-US" sz="1100"/>
          </a:p>
        </p:txBody>
      </p:sp>
      <p:sp>
        <p:nvSpPr>
          <p:cNvPr id="5" name="TextBox 5"/>
          <p:cNvSpPr txBox="1"/>
          <p:nvPr/>
        </p:nvSpPr>
        <p:spPr>
          <a:xfrm>
            <a:off x="2054178" y="1507605"/>
            <a:ext cx="8083645" cy="5056027"/>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国际经融学概述</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国际货币体系</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国际收支</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外汇市场与汇率决定</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国际资本流动与金融危机</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国际金融组织与政策协调</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990837"/>
            <a:ext cx="7405389" cy="1138956"/>
            <a:chOff x="2393306" y="1990837"/>
            <a:chExt cx="7405389" cy="1138956"/>
          </a:xfrm>
        </p:grpSpPr>
        <p:sp>
          <p:nvSpPr>
            <p:cNvPr id="3" name="TextBox 3"/>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国际经融学概述</a:t>
            </a:r>
          </a:p>
        </p:txBody>
      </p:sp>
      <p:grpSp>
        <p:nvGrpSpPr>
          <p:cNvPr id="5" name="Group 5"/>
          <p:cNvGrpSpPr/>
          <p:nvPr/>
        </p:nvGrpSpPr>
        <p:grpSpPr>
          <a:xfrm>
            <a:off x="5017700" y="5577969"/>
            <a:ext cx="2156600" cy="638034"/>
            <a:chOff x="5017700" y="5577969"/>
            <a:chExt cx="2156600" cy="638034"/>
          </a:xfrm>
        </p:grpSpPr>
        <p:sp>
          <p:nvSpPr>
            <p:cNvPr id="6" name="TextBox 6"/>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C21401">
                      <a:alpha val="100000"/>
                    </a:srgbClr>
                  </a:solidFill>
                  <a:latin typeface="Microsoft Yahei"/>
                  <a:ea typeface="Microsoft Yahei"/>
                  <a:cs typeface="Microsoft Yahei"/>
                </a:rP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679" b="2679"/>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国际经融学是一门研究国际经济活动中金融现象和规律的学科。</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国际经融学主要探讨国际经济体系中货币、资本、金融机构和金融市场的运行机制、发展规律和相互影响，以及国际金融政策和监管等问题。</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国际经融学的定义</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详细描述</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总结词</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国际经融学的研究对象包括国际金融市场、跨国金融机构、国际资本流动、国际货币体系、国际金融政策协调等。</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国际经融学研究的内容涵盖了外汇市场、股票市场、债券市场、衍生品市场等各类金融市场的运作机制和风险特征，以及跨国银行、保险公司、证券公司等金融机构的业务模式和风险管理。此外，国际经融学还涉及国际资本流动、国际货币体系、国际金融政策协调等方面的研究。</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国际经融学的研究对象和内容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国际经融学具有跨学科、全球化、实践导向等特点。</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国际经融学是一门跨学科的综合性学科，涉及经济学、金融学、货币银行学、统计学等多个学科领域。同时，国际经融学的研究范围广泛，涉及全球各个国家和地区的金融现象和问题。此外，国际经融学还强调实践导向，关注国际金融市场的实际运作和政策效果，注重解决实际问题。</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国际经融学的学科特点</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990837"/>
            <a:ext cx="7405389" cy="1138956"/>
            <a:chOff x="2393306" y="1990837"/>
            <a:chExt cx="7405389" cy="1138956"/>
          </a:xfrm>
        </p:grpSpPr>
        <p:sp>
          <p:nvSpPr>
            <p:cNvPr id="3" name="TextBox 3"/>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国际货币体系</a:t>
            </a:r>
          </a:p>
        </p:txBody>
      </p:sp>
      <p:grpSp>
        <p:nvGrpSpPr>
          <p:cNvPr id="5" name="Group 5"/>
          <p:cNvGrpSpPr/>
          <p:nvPr/>
        </p:nvGrpSpPr>
        <p:grpSpPr>
          <a:xfrm>
            <a:off x="5017700" y="5577969"/>
            <a:ext cx="2156600" cy="638034"/>
            <a:chOff x="5017700" y="5577969"/>
            <a:chExt cx="2156600" cy="638034"/>
          </a:xfrm>
        </p:grpSpPr>
        <p:sp>
          <p:nvSpPr>
            <p:cNvPr id="6" name="TextBox 6"/>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C21401">
                      <a:alpha val="100000"/>
                    </a:srgbClr>
                  </a:solidFill>
                  <a:latin typeface="Microsoft Yahei"/>
                  <a:ea typeface="Microsoft Yahei"/>
                  <a:cs typeface="Microsoft Yahei"/>
                </a:rPr>
                <a:t>CHAPTER</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国际金本位制是一种以黄金为基础的货币制度，各国货币之间的汇率由其含金量决定。</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在金本位制下，各国央行持有一定数量的黄金，并根据黄金含量发行货币。各国货币之间的汇率由其含金量决定，因此货币价值与黄金价值直接相关。这种制度促进了国际贸易和投资的发展，因为货币价值相对稳定，降低了汇率风险。</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国际金本位制</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9632" y="2076770"/>
            <a:ext cx="1303226" cy="130322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05045" y="2076770"/>
            <a:ext cx="1347972" cy="134797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a:off x="2099221" y="2318568"/>
            <a:ext cx="3468643" cy="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5" name="TextBox 5"/>
          <p:cNvSpPr txBox="1"/>
          <p:nvPr/>
        </p:nvSpPr>
        <p:spPr>
          <a:xfrm>
            <a:off x="1964092"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布雷顿森林体系是一种以美元为中心的国际货币体系，美元与黄金挂钩，其他国家货币与美元挂钩。</a:t>
            </a:r>
          </a:p>
        </p:txBody>
      </p:sp>
      <p:cxnSp>
        <p:nvCxnSpPr>
          <p:cNvPr id="6" name="Connector 6"/>
          <p:cNvCxnSpPr/>
          <p:nvPr/>
        </p:nvCxnSpPr>
        <p:spPr>
          <a:xfrm>
            <a:off x="6516784" y="2318568"/>
            <a:ext cx="3468643" cy="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7" name="TextBox 7"/>
          <p:cNvSpPr txBox="1"/>
          <p:nvPr/>
        </p:nvSpPr>
        <p:spPr>
          <a:xfrm>
            <a:off x="6381655"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布雷顿森林体系下，美元与黄金直接挂钩，其他国家货币与美元挂钩。这种体系确立了美元作为全球主要储备货币的地位，促进了国际货币合作和国际贸易的发展。然而，布雷顿森林体系也存在着特里芬难题等问题，最终导致了体系的瓦解。</a:t>
            </a:r>
          </a:p>
        </p:txBody>
      </p:sp>
      <p:sp>
        <p:nvSpPr>
          <p:cNvPr id="8" name="TextBox 8"/>
          <p:cNvSpPr txBox="1"/>
          <p:nvPr/>
        </p:nvSpPr>
        <p:spPr>
          <a:xfrm>
            <a:off x="1964092"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总结词</a:t>
            </a:r>
          </a:p>
        </p:txBody>
      </p:sp>
      <p:sp>
        <p:nvSpPr>
          <p:cNvPr id="9" name="TextBox 9"/>
          <p:cNvSpPr txBox="1"/>
          <p:nvPr/>
        </p:nvSpPr>
        <p:spPr>
          <a:xfrm>
            <a:off x="6381655"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详细描述</a:t>
            </a:r>
          </a:p>
        </p:txBody>
      </p:sp>
      <p:sp>
        <p:nvSpPr>
          <p:cNvPr id="10" name="Freeform 10"/>
          <p:cNvSpPr/>
          <p:nvPr/>
        </p:nvSpPr>
        <p:spPr>
          <a:xfrm>
            <a:off x="10761443" y="2433168"/>
            <a:ext cx="635177" cy="635177"/>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794451" y="2401589"/>
            <a:ext cx="653588" cy="65358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布雷顿森林体系</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4969" r="24969"/>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牙买加体系是在布雷顿森林体系瓦解后形成的国际货币体系，各国货币之间的汇率由市场供求决定。</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牙买加体系是在布雷顿森林体系瓦解后形成的国际货币体系。在这个体系中，各国货币之间的汇率由市场供求决定，国际储备货币呈现多元化趋势。这一体系强调了货币政策和财政政策的协调配合，以促进经济增长和稳定物价。</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牙买加体系</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欧元是欧洲经融联盟的统一货币，实现了欧洲区域经济一体化和货币稳定。</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欧元及欧洲经融联盟是欧洲区域经济一体化的重要成果。欧元作为统一货币，消除了成员国之间的汇率风险，促进了贸易和投资的发展。欧洲经融联盟则提供了一系列的政策协调和监管机制，以确保欧元区的经济稳定和金融安全。欧元的出现对国际货币体系产生了深远的影响，推动了全球金融市场的整合和发展。</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欧元及欧洲经融联盟</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990837"/>
            <a:ext cx="7405389" cy="1138956"/>
            <a:chOff x="2393306" y="1990837"/>
            <a:chExt cx="7405389" cy="1138956"/>
          </a:xfrm>
        </p:grpSpPr>
        <p:sp>
          <p:nvSpPr>
            <p:cNvPr id="3" name="TextBox 3"/>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国际收支</a:t>
            </a:r>
          </a:p>
        </p:txBody>
      </p:sp>
      <p:grpSp>
        <p:nvGrpSpPr>
          <p:cNvPr id="5" name="Group 5"/>
          <p:cNvGrpSpPr/>
          <p:nvPr/>
        </p:nvGrpSpPr>
        <p:grpSpPr>
          <a:xfrm>
            <a:off x="5017700" y="5577969"/>
            <a:ext cx="2156600" cy="638034"/>
            <a:chOff x="5017700" y="5577969"/>
            <a:chExt cx="2156600" cy="638034"/>
          </a:xfrm>
        </p:grpSpPr>
        <p:sp>
          <p:nvSpPr>
            <p:cNvPr id="6" name="TextBox 6"/>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C21401">
                      <a:alpha val="100000"/>
                    </a:srgbClr>
                  </a:solidFill>
                  <a:latin typeface="Microsoft Yahei"/>
                  <a:ea typeface="Microsoft Yahei"/>
                  <a:cs typeface="Microsoft Yahei"/>
                </a:rPr>
                <a:t>CHAPTER</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3750" r="375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国际收支是指一个国家与其他国家之间发生的经济往来关系，包括商品和服务的进出口、投资收益、单方面转移等。</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国际收支是一个国家在一定时期内所有对外经济往来的统计报表，反映了该国在国际贸易、国际投资、国际援助等方面的活动状况。它是国家经济实力的重要体现，也是制定对外经济政策的重要依据。</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国际收支的概念</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3457" y="1876457"/>
            <a:ext cx="3105086" cy="3105086"/>
          </a:xfrm>
          <a:prstGeom prst="ellipse">
            <a:avLst/>
          </a:prstGeom>
          <a:solidFill>
            <a:schemeClr val="accent2">
              <a:alpha val="2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838682" y="2171682"/>
            <a:ext cx="2514635" cy="251463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97329"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797329"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国际收支平衡表是一种统计工具，用于记录和反映一个国家在一定时期内的国际经济交易活动。</a:t>
            </a:r>
          </a:p>
        </p:txBody>
      </p:sp>
      <p:sp>
        <p:nvSpPr>
          <p:cNvPr id="6" name="TextBox 6"/>
          <p:cNvSpPr txBox="1"/>
          <p:nvPr/>
        </p:nvSpPr>
        <p:spPr>
          <a:xfrm>
            <a:off x="7936144"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325" b="1">
                <a:solidFill>
                  <a:schemeClr val="accent1">
                    <a:alpha val="100000"/>
                  </a:schemeClr>
                </a:solidFill>
                <a:latin typeface="Microsoft Yahei"/>
                <a:ea typeface="Microsoft Yahei"/>
                <a:cs typeface="Microsoft Yahei"/>
              </a:rPr>
              <a:t>详细描述</a:t>
            </a:r>
          </a:p>
        </p:txBody>
      </p:sp>
      <p:sp>
        <p:nvSpPr>
          <p:cNvPr id="7" name="TextBox 7"/>
          <p:cNvSpPr txBox="1"/>
          <p:nvPr/>
        </p:nvSpPr>
        <p:spPr>
          <a:xfrm>
            <a:off x="7936144"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6000"/>
              </a:lnSpc>
            </a:pPr>
            <a:r>
              <a:rPr lang="en-US" sz="1350">
                <a:solidFill>
                  <a:schemeClr val="dk1">
                    <a:alpha val="100000"/>
                  </a:schemeClr>
                </a:solidFill>
                <a:latin typeface="Microsoft Yahei"/>
                <a:ea typeface="Microsoft Yahei"/>
                <a:cs typeface="Microsoft Yahei"/>
              </a:rPr>
              <a:t>国际收支平衡表采用复式记账法，对每一笔经济交易进行双重记录，以保持平衡。它包括经常账户、资本账户和金融账户三个主要组成部分，以及误差与遗漏项目。编制国际收支平衡表有助于了解一个国家的国际经济地位和对外经济关系。</a:t>
            </a:r>
          </a:p>
        </p:txBody>
      </p:sp>
      <p:sp>
        <p:nvSpPr>
          <p:cNvPr id="8" name="Freeform 8"/>
          <p:cNvSpPr/>
          <p:nvPr/>
        </p:nvSpPr>
        <p:spPr>
          <a:xfrm>
            <a:off x="5503755" y="2836755"/>
            <a:ext cx="1184490" cy="1184490"/>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国际收支平衡表的编制原理</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https://d.book118.com/886202133021010032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5C0B15"/>
      </a:dk1>
      <a:lt1>
        <a:srgbClr val="FFFCF9"/>
      </a:lt1>
      <a:dk2>
        <a:srgbClr val="000000"/>
      </a:dk2>
      <a:lt2>
        <a:srgbClr val="FFFFFF"/>
      </a:lt2>
      <a:accent1>
        <a:srgbClr val="BA242F"/>
      </a:accent1>
      <a:accent2>
        <a:srgbClr val="C49E6D"/>
      </a:accent2>
      <a:accent3>
        <a:srgbClr val="E71A34"/>
      </a:accent3>
      <a:accent4>
        <a:srgbClr val="E8C496"/>
      </a:accent4>
      <a:accent5>
        <a:srgbClr val="EA6A6A"/>
      </a:accent5>
      <a:accent6>
        <a:srgbClr val="979797"/>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67</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2024-08-31T00:43:29.669</cp:lastPrinted>
  <dcterms:created xsi:type="dcterms:W3CDTF">2024-08-30T16:43:29Z</dcterms:created>
  <dcterms:modified xsi:type="dcterms:W3CDTF">2024-08-30T16:43:31Z</dcterms:modified>
</cp:coreProperties>
</file>