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3597E-9561-4F3B-BA87-723C068FD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A3EF3-47BB-47E3-BC9F-13690DC6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B033E-07C3-419A-91E5-64406D9E8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37143-C751-45D5-861F-C6B4EFA9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D9861-2020-4AA2-A5E5-776B5B293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4FFDE1-7EC3-4CCA-BDBA-FC564F6BF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486FE-D031-4641-B97C-97E6EFA35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7777B-CE38-4394-83C9-06B17BC98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8B024-45FE-489D-9C45-252CEA031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86951-1E83-4AC6-95A3-F17C2FE7E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6B083-8F10-46AC-AFC7-7E9D8C9D7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0220404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2024年iPhone手机市场环境与对策分析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市场环境挑战与对策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根据市场研究报告，2024年全球智能手机市场规模预计将达到XXXX亿美元，其中iPhone的市场份额预计将占据约XX%。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随着5G技术的普及和消费者对高端智能手机的需求增加，iPhone的市场规模有望继续扩大。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148379" y="3359274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137181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2915088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692994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470901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248808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026715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804622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582528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360435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138342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2024年iPhone手机市场总体规模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Android手机品牌众多，如三星、华为、小米等，它们在市场份额、技术创新和价格方面与iPhone竞争激烈。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苹果公司的其他产品线，如iPad、Mac和Apple Watch等，与iPhone存在一定的竞争关系，但总体来说，它们更多是互补关系。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Android阵营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Apple阵营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710489" y="1766850"/>
            <a:ext cx="1267038" cy="1900623"/>
          </a:xfrm>
          <a:custGeom>
            <a:rect l="l" t="t" r="r" b="b"/>
            <a:pathLst>
              <a:path w="795457" h="1193225">
                <a:moveTo>
                  <a:pt x="106466" y="397688"/>
                </a:moveTo>
                <a:cubicBezTo>
                  <a:pt x="38741" y="514719"/>
                  <a:pt x="0" y="650574"/>
                  <a:pt x="0" y="795457"/>
                </a:cubicBezTo>
                <a:cubicBezTo>
                  <a:pt x="0" y="940339"/>
                  <a:pt x="38781" y="1076235"/>
                  <a:pt x="106466" y="1193225"/>
                </a:cubicBezTo>
                <a:lnTo>
                  <a:pt x="795457" y="795457"/>
                </a:lnTo>
                <a:lnTo>
                  <a:pt x="795457" y="0"/>
                </a:lnTo>
                <a:cubicBezTo>
                  <a:pt x="501036" y="0"/>
                  <a:pt x="244021" y="159941"/>
                  <a:pt x="106466" y="39768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06490" y="1766850"/>
            <a:ext cx="1267038" cy="1900623"/>
          </a:xfrm>
          <a:custGeom>
            <a:rect l="l" t="t" r="r" b="b"/>
            <a:pathLst>
              <a:path w="795457" h="1193225">
                <a:moveTo>
                  <a:pt x="688991" y="397688"/>
                </a:moveTo>
                <a:cubicBezTo>
                  <a:pt x="551436" y="159941"/>
                  <a:pt x="294420" y="0"/>
                  <a:pt x="0" y="0"/>
                </a:cubicBezTo>
                <a:lnTo>
                  <a:pt x="0" y="795457"/>
                </a:lnTo>
                <a:lnTo>
                  <a:pt x="688991" y="1193225"/>
                </a:lnTo>
                <a:cubicBezTo>
                  <a:pt x="756716" y="1076194"/>
                  <a:pt x="795457" y="940339"/>
                  <a:pt x="795457" y="795457"/>
                </a:cubicBezTo>
                <a:cubicBezTo>
                  <a:pt x="795457" y="650574"/>
                  <a:pt x="756675" y="514679"/>
                  <a:pt x="688991" y="39768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944552" y="3137057"/>
            <a:ext cx="2194911" cy="1267038"/>
          </a:xfrm>
          <a:custGeom>
            <a:rect l="l" t="t" r="r" b="b"/>
            <a:pathLst>
              <a:path w="1377982" h="795457">
                <a:moveTo>
                  <a:pt x="688991" y="0"/>
                </a:moveTo>
                <a:lnTo>
                  <a:pt x="0" y="397769"/>
                </a:lnTo>
                <a:cubicBezTo>
                  <a:pt x="137555" y="635515"/>
                  <a:pt x="394571" y="795457"/>
                  <a:pt x="688991" y="795457"/>
                </a:cubicBezTo>
                <a:cubicBezTo>
                  <a:pt x="983411" y="795457"/>
                  <a:pt x="1240427" y="635515"/>
                  <a:pt x="1377982" y="397769"/>
                </a:cubicBezTo>
                <a:lnTo>
                  <a:pt x="68899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04876" y="1378835"/>
            <a:ext cx="1792838" cy="2272831"/>
          </a:xfrm>
          <a:custGeom>
            <a:rect l="l" t="t" r="r" b="b"/>
            <a:pathLst>
              <a:path w="1131249" h="1433765">
                <a:moveTo>
                  <a:pt x="1021990" y="1219741"/>
                </a:moveTo>
                <a:cubicBezTo>
                  <a:pt x="1029438" y="1168815"/>
                  <a:pt x="1033284" y="1117202"/>
                  <a:pt x="1033284" y="1065386"/>
                </a:cubicBezTo>
                <a:cubicBezTo>
                  <a:pt x="1033284" y="879172"/>
                  <a:pt x="984545" y="695792"/>
                  <a:pt x="892328" y="535122"/>
                </a:cubicBezTo>
                <a:cubicBezTo>
                  <a:pt x="800476" y="375059"/>
                  <a:pt x="667941" y="240783"/>
                  <a:pt x="509052" y="146745"/>
                </a:cubicBezTo>
                <a:cubicBezTo>
                  <a:pt x="373844" y="66713"/>
                  <a:pt x="222323" y="17893"/>
                  <a:pt x="65944" y="3320"/>
                </a:cubicBezTo>
                <a:cubicBezTo>
                  <a:pt x="30482" y="0"/>
                  <a:pt x="0" y="28216"/>
                  <a:pt x="0" y="63839"/>
                </a:cubicBezTo>
                <a:lnTo>
                  <a:pt x="0" y="63839"/>
                </a:lnTo>
                <a:cubicBezTo>
                  <a:pt x="0" y="95091"/>
                  <a:pt x="23722" y="121363"/>
                  <a:pt x="54812" y="124237"/>
                </a:cubicBezTo>
                <a:cubicBezTo>
                  <a:pt x="193338" y="137151"/>
                  <a:pt x="327534" y="180425"/>
                  <a:pt x="447237" y="251267"/>
                </a:cubicBezTo>
                <a:cubicBezTo>
                  <a:pt x="588071" y="334618"/>
                  <a:pt x="705588" y="453674"/>
                  <a:pt x="786996" y="595560"/>
                </a:cubicBezTo>
                <a:cubicBezTo>
                  <a:pt x="868687" y="737892"/>
                  <a:pt x="911840" y="900344"/>
                  <a:pt x="911840" y="1065386"/>
                </a:cubicBezTo>
                <a:cubicBezTo>
                  <a:pt x="911840" y="1108741"/>
                  <a:pt x="908723" y="1151894"/>
                  <a:pt x="902853" y="1194521"/>
                </a:cubicBezTo>
                <a:lnTo>
                  <a:pt x="828975" y="1178855"/>
                </a:lnTo>
                <a:cubicBezTo>
                  <a:pt x="812661" y="1175414"/>
                  <a:pt x="799383" y="1192092"/>
                  <a:pt x="806427" y="1207232"/>
                </a:cubicBezTo>
                <a:lnTo>
                  <a:pt x="904918" y="1418261"/>
                </a:lnTo>
                <a:cubicBezTo>
                  <a:pt x="910545" y="1430284"/>
                  <a:pt x="926009" y="1433765"/>
                  <a:pt x="936210" y="1425264"/>
                </a:cubicBezTo>
                <a:lnTo>
                  <a:pt x="1118254" y="1273621"/>
                </a:lnTo>
                <a:cubicBezTo>
                  <a:pt x="1131249" y="1262813"/>
                  <a:pt x="1126026" y="1241763"/>
                  <a:pt x="1109510" y="1238281"/>
                </a:cubicBezTo>
                <a:lnTo>
                  <a:pt x="1021990" y="12197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57744" y="3907781"/>
            <a:ext cx="2692853" cy="862177"/>
          </a:xfrm>
          <a:custGeom>
            <a:rect l="l" t="t" r="r" b="b"/>
            <a:pathLst>
              <a:path w="1701225" h="548723">
                <a:moveTo>
                  <a:pt x="1661351" y="15585"/>
                </a:moveTo>
                <a:cubicBezTo>
                  <a:pt x="1634350" y="0"/>
                  <a:pt x="1599900" y="7368"/>
                  <a:pt x="1581724" y="32709"/>
                </a:cubicBezTo>
                <a:cubicBezTo>
                  <a:pt x="1504648" y="140025"/>
                  <a:pt x="1405550" y="230743"/>
                  <a:pt x="1291271" y="297861"/>
                </a:cubicBezTo>
                <a:cubicBezTo>
                  <a:pt x="1146996" y="382548"/>
                  <a:pt x="981792" y="427320"/>
                  <a:pt x="813511" y="427320"/>
                </a:cubicBezTo>
                <a:cubicBezTo>
                  <a:pt x="645231" y="427320"/>
                  <a:pt x="479986" y="382548"/>
                  <a:pt x="335752" y="297861"/>
                </a:cubicBezTo>
                <a:cubicBezTo>
                  <a:pt x="290453" y="271265"/>
                  <a:pt x="247624" y="240864"/>
                  <a:pt x="207547" y="207305"/>
                </a:cubicBezTo>
                <a:lnTo>
                  <a:pt x="264990" y="152695"/>
                </a:lnTo>
                <a:cubicBezTo>
                  <a:pt x="277094" y="141199"/>
                  <a:pt x="270860" y="120796"/>
                  <a:pt x="254384" y="118043"/>
                </a:cubicBezTo>
                <a:lnTo>
                  <a:pt x="24694" y="79667"/>
                </a:lnTo>
                <a:cubicBezTo>
                  <a:pt x="11618" y="77481"/>
                  <a:pt x="0" y="88290"/>
                  <a:pt x="1214" y="101487"/>
                </a:cubicBezTo>
                <a:lnTo>
                  <a:pt x="23074" y="337411"/>
                </a:lnTo>
                <a:cubicBezTo>
                  <a:pt x="24653" y="354252"/>
                  <a:pt x="44934" y="361862"/>
                  <a:pt x="57160" y="350204"/>
                </a:cubicBezTo>
                <a:lnTo>
                  <a:pt x="118974" y="291465"/>
                </a:lnTo>
                <a:cubicBezTo>
                  <a:pt x="167228" y="332918"/>
                  <a:pt x="219206" y="370201"/>
                  <a:pt x="274301" y="402546"/>
                </a:cubicBezTo>
                <a:cubicBezTo>
                  <a:pt x="437197" y="498203"/>
                  <a:pt x="623654" y="548723"/>
                  <a:pt x="813552" y="548723"/>
                </a:cubicBezTo>
                <a:cubicBezTo>
                  <a:pt x="1003449" y="548723"/>
                  <a:pt x="1189906" y="498162"/>
                  <a:pt x="1352803" y="402546"/>
                </a:cubicBezTo>
                <a:cubicBezTo>
                  <a:pt x="1481573" y="326927"/>
                  <a:pt x="1593302" y="224792"/>
                  <a:pt x="1680215" y="103915"/>
                </a:cubicBezTo>
                <a:cubicBezTo>
                  <a:pt x="1701225" y="74648"/>
                  <a:pt x="1692602" y="33640"/>
                  <a:pt x="1661351" y="15585"/>
                </a:cubicBezTo>
                <a:lnTo>
                  <a:pt x="1661351" y="1558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352624" y="1317392"/>
            <a:ext cx="1423750" cy="2506003"/>
          </a:xfrm>
          <a:custGeom>
            <a:rect l="l" t="t" r="r" b="b"/>
            <a:pathLst>
              <a:path w="897753" h="1586986">
                <a:moveTo>
                  <a:pt x="879091" y="68939"/>
                </a:moveTo>
                <a:lnTo>
                  <a:pt x="651060" y="4574"/>
                </a:lnTo>
                <a:cubicBezTo>
                  <a:pt x="634787" y="0"/>
                  <a:pt x="620375" y="16192"/>
                  <a:pt x="626852" y="31777"/>
                </a:cubicBezTo>
                <a:lnTo>
                  <a:pt x="662314" y="117436"/>
                </a:lnTo>
                <a:cubicBezTo>
                  <a:pt x="614789" y="136867"/>
                  <a:pt x="568600" y="159779"/>
                  <a:pt x="524192" y="186052"/>
                </a:cubicBezTo>
                <a:cubicBezTo>
                  <a:pt x="365343" y="280049"/>
                  <a:pt x="232808" y="414366"/>
                  <a:pt x="140915" y="574429"/>
                </a:cubicBezTo>
                <a:cubicBezTo>
                  <a:pt x="48739" y="735099"/>
                  <a:pt x="0" y="918438"/>
                  <a:pt x="0" y="1104693"/>
                </a:cubicBezTo>
                <a:cubicBezTo>
                  <a:pt x="0" y="1255566"/>
                  <a:pt x="31980" y="1404375"/>
                  <a:pt x="93147" y="1540919"/>
                </a:cubicBezTo>
                <a:cubicBezTo>
                  <a:pt x="107923" y="1573870"/>
                  <a:pt x="147797" y="1586986"/>
                  <a:pt x="179049" y="1568932"/>
                </a:cubicBezTo>
                <a:lnTo>
                  <a:pt x="179049" y="1568932"/>
                </a:lnTo>
                <a:cubicBezTo>
                  <a:pt x="205969" y="1553387"/>
                  <a:pt x="216818" y="1519990"/>
                  <a:pt x="204106" y="1491653"/>
                </a:cubicBezTo>
                <a:cubicBezTo>
                  <a:pt x="149821" y="1370573"/>
                  <a:pt x="121444" y="1238564"/>
                  <a:pt x="121444" y="1104693"/>
                </a:cubicBezTo>
                <a:cubicBezTo>
                  <a:pt x="121444" y="939650"/>
                  <a:pt x="164597" y="777199"/>
                  <a:pt x="246288" y="634908"/>
                </a:cubicBezTo>
                <a:cubicBezTo>
                  <a:pt x="327736" y="493021"/>
                  <a:pt x="445213" y="373965"/>
                  <a:pt x="586047" y="290615"/>
                </a:cubicBezTo>
                <a:cubicBezTo>
                  <a:pt x="625516" y="267257"/>
                  <a:pt x="666564" y="246935"/>
                  <a:pt x="708786" y="229690"/>
                </a:cubicBezTo>
                <a:lnTo>
                  <a:pt x="736556" y="296768"/>
                </a:lnTo>
                <a:cubicBezTo>
                  <a:pt x="742952" y="312191"/>
                  <a:pt x="764205" y="313689"/>
                  <a:pt x="772706" y="299318"/>
                </a:cubicBezTo>
                <a:lnTo>
                  <a:pt x="891033" y="98733"/>
                </a:lnTo>
                <a:cubicBezTo>
                  <a:pt x="897753" y="87277"/>
                  <a:pt x="891883" y="72542"/>
                  <a:pt x="879091" y="6893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097271" y="2367420"/>
            <a:ext cx="563222" cy="563222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428529" y="2367420"/>
            <a:ext cx="473550" cy="47355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36942" y="3465511"/>
            <a:ext cx="610131" cy="61013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75549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5549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随着5G网络的普及，消费者对支持5G技术的智能手机需求增加，这将为iPhone提供更大的市场机会。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6602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人工智能和机器学习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6602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人工智能和机器学习技术在智能手机上的应用将进一步增强，为用户带来更智能、便捷的使用体验。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37603" y="4916262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折叠屏技术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37603" y="5472140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折叠屏手机市场预计将逐渐兴起，为iPhone提供新的产品形态和市场机会。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市场发展趋势和预测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iPhone的时尚外观和强大功能吸引着年轻人，他们追求个性化和高品质的生活方式。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中产阶级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中产阶级消费者对手机的品质和性能有较高要求，他们认为iPhone是一个可靠且具有品牌影响力的选择。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高收入群体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高收入群体更注重手机的品质和品牌形象，他们愿意为iPhone的高端配置和优质服务买单。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目标消费者群体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许多消费者对iPhone品牌忠诚，他们愿意持续购买该品牌的产品。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对于价格敏感的消费者，iPhone的高价可能会影响他们的购买决策。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商家推出的促销活动和优惠券等可以吸引更多消费者购买iPhone。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消费者购买行为分析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消费者对手机的功能和性能有较高要求，他们希望iPhone能够不断推出创新功能。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消费者对售后服务和维修保养有较高期望，他们希望获得便捷和专业的服务。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随着个性化需求的增加，消费者希望iPhone能够提供更多的定制选项，以满足他们的个性化需求。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消费者需求和期望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苹果公司的iPhone系列一直以其卓越的品质、创新的技术和用户体验而受到消费者的青睐。在2024年，苹果可能会继续推出具有影响力的产品，如iPhone 16系列，进一步巩固其在高端市场的地位。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三星公司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作为全球最大的智能手机制造商之一，三星公司在产品线、技术创新和全球市场份额方面具有显著优势。在2024年，三星可能会推出Galaxy S24系列等新产品，与iPhone展开竞争。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华为公司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华为在手机领域的实力不容小觑，特别是在5G、AI和摄像头技术方面。预计华为将在2024年继续推出具有竞争力的新品，如Mate 60系列，与iPhone争夺市场份额。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竞争对手产品分析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https://d.book118.com/886202204043010054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2024-09-21T08:21:43.714</cp:lastPrinted>
  <dcterms:created xsi:type="dcterms:W3CDTF">2024-09-21T00:21:43Z</dcterms:created>
  <dcterms:modified xsi:type="dcterms:W3CDTF">2024-09-21T00:21:45Z</dcterms:modified>
</cp:coreProperties>
</file>