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9144000" cy="51435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Relationship Id="rId5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A1AF7C-CA2B-48E8-B0DC-05B6934EC0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FE087B-5A20-40FD-A6CC-F3D3024B15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FFB56E-70BE-488A-B617-65488C38D1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A20533-C543-4688-8CCA-4A68FD31F5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F78579-2EBE-448E-BE08-29CEA271A1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3AEDE5-CEC4-4D4A-9B9B-0855708608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E1777B-3B1F-4E54-B70A-D3CEC71A74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031A03-F1C3-4F26-AD83-EF04DABBEB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27E1E0-C3A9-4AF8-AFA8-EFD7E26E04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5E4C7C-7F5A-496D-8E26-50A121A1D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132343-7DB7-45A2-AC54-2AD876D267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1594485"/>
            <a:ext cx="7772400" cy="108013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2880360"/>
            <a:ext cx="6400800" cy="128587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1600" b="0" i="0">
                <a:solidFill>
                  <a:schemeClr val="tx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chemeClr val="tx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1600" b="0" i="0">
                <a:solidFill>
                  <a:schemeClr val="tx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183005"/>
            <a:ext cx="3977640" cy="339471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183005"/>
            <a:ext cx="3977640" cy="339471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bk object 16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blipFill>
            <a:blip r:embed="rId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7" name="bk object 17"/>
          <p:cNvSpPr/>
          <p:nvPr/>
        </p:nvSpPr>
        <p:spPr>
          <a:xfrm>
            <a:off x="7222262" y="0"/>
            <a:ext cx="1922145" cy="2112645"/>
          </a:xfrm>
          <a:custGeom>
            <a:rect l="l" t="t" r="r" b="b"/>
            <a:pathLst>
              <a:path w="1922145" h="2112645">
                <a:moveTo>
                  <a:pt x="1921738" y="0"/>
                </a:moveTo>
                <a:lnTo>
                  <a:pt x="182727" y="0"/>
                </a:lnTo>
                <a:lnTo>
                  <a:pt x="177393" y="48260"/>
                </a:lnTo>
                <a:lnTo>
                  <a:pt x="2387" y="1643379"/>
                </a:lnTo>
                <a:lnTo>
                  <a:pt x="0" y="1689024"/>
                </a:lnTo>
                <a:lnTo>
                  <a:pt x="2284" y="1733340"/>
                </a:lnTo>
                <a:lnTo>
                  <a:pt x="8987" y="1776142"/>
                </a:lnTo>
                <a:lnTo>
                  <a:pt x="19853" y="1817243"/>
                </a:lnTo>
                <a:lnTo>
                  <a:pt x="34628" y="1856459"/>
                </a:lnTo>
                <a:lnTo>
                  <a:pt x="53059" y="1893604"/>
                </a:lnTo>
                <a:lnTo>
                  <a:pt x="74890" y="1928490"/>
                </a:lnTo>
                <a:lnTo>
                  <a:pt x="99867" y="1960932"/>
                </a:lnTo>
                <a:lnTo>
                  <a:pt x="127737" y="1990745"/>
                </a:lnTo>
                <a:lnTo>
                  <a:pt x="158244" y="2017742"/>
                </a:lnTo>
                <a:lnTo>
                  <a:pt x="191136" y="2041737"/>
                </a:lnTo>
                <a:lnTo>
                  <a:pt x="226157" y="2062545"/>
                </a:lnTo>
                <a:lnTo>
                  <a:pt x="263053" y="2079979"/>
                </a:lnTo>
                <a:lnTo>
                  <a:pt x="301570" y="2093853"/>
                </a:lnTo>
                <a:lnTo>
                  <a:pt x="341454" y="2103982"/>
                </a:lnTo>
                <a:lnTo>
                  <a:pt x="382451" y="2110180"/>
                </a:lnTo>
                <a:lnTo>
                  <a:pt x="424306" y="2112260"/>
                </a:lnTo>
                <a:lnTo>
                  <a:pt x="466765" y="2110037"/>
                </a:lnTo>
                <a:lnTo>
                  <a:pt x="509573" y="2103324"/>
                </a:lnTo>
                <a:lnTo>
                  <a:pt x="552477" y="2091936"/>
                </a:lnTo>
                <a:lnTo>
                  <a:pt x="595223" y="2075688"/>
                </a:lnTo>
                <a:lnTo>
                  <a:pt x="1921738" y="1491869"/>
                </a:lnTo>
                <a:lnTo>
                  <a:pt x="1921738" y="0"/>
                </a:lnTo>
                <a:close/>
              </a:path>
            </a:pathLst>
          </a:custGeom>
          <a:solidFill>
            <a:srgbClr val="FFFFFF">
              <a:alpha val="1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bk object 18"/>
          <p:cNvSpPr/>
          <p:nvPr/>
        </p:nvSpPr>
        <p:spPr>
          <a:xfrm>
            <a:off x="7222262" y="0"/>
            <a:ext cx="1922145" cy="2112645"/>
          </a:xfrm>
          <a:custGeom>
            <a:rect l="l" t="t" r="r" b="b"/>
            <a:pathLst>
              <a:path w="1922145" h="2112645">
                <a:moveTo>
                  <a:pt x="182727" y="0"/>
                </a:moveTo>
                <a:lnTo>
                  <a:pt x="1921738" y="0"/>
                </a:lnTo>
                <a:lnTo>
                  <a:pt x="1921738" y="1491869"/>
                </a:lnTo>
                <a:lnTo>
                  <a:pt x="1864334" y="1517141"/>
                </a:lnTo>
                <a:lnTo>
                  <a:pt x="1826363" y="1533850"/>
                </a:lnTo>
                <a:lnTo>
                  <a:pt x="1787744" y="1550844"/>
                </a:lnTo>
                <a:lnTo>
                  <a:pt x="1748470" y="1568127"/>
                </a:lnTo>
                <a:lnTo>
                  <a:pt x="1708538" y="1585699"/>
                </a:lnTo>
                <a:lnTo>
                  <a:pt x="1667940" y="1603565"/>
                </a:lnTo>
                <a:lnTo>
                  <a:pt x="1626671" y="1621727"/>
                </a:lnTo>
                <a:lnTo>
                  <a:pt x="1584726" y="1640186"/>
                </a:lnTo>
                <a:lnTo>
                  <a:pt x="1542099" y="1658946"/>
                </a:lnTo>
                <a:lnTo>
                  <a:pt x="1498785" y="1678008"/>
                </a:lnTo>
                <a:lnTo>
                  <a:pt x="1454778" y="1697376"/>
                </a:lnTo>
                <a:lnTo>
                  <a:pt x="1410072" y="1717051"/>
                </a:lnTo>
                <a:lnTo>
                  <a:pt x="1364662" y="1737037"/>
                </a:lnTo>
                <a:lnTo>
                  <a:pt x="1318543" y="1757334"/>
                </a:lnTo>
                <a:lnTo>
                  <a:pt x="1271708" y="1777947"/>
                </a:lnTo>
                <a:lnTo>
                  <a:pt x="1224152" y="1798878"/>
                </a:lnTo>
                <a:lnTo>
                  <a:pt x="1175869" y="1820128"/>
                </a:lnTo>
                <a:lnTo>
                  <a:pt x="1126855" y="1841700"/>
                </a:lnTo>
                <a:lnTo>
                  <a:pt x="1077103" y="1863598"/>
                </a:lnTo>
                <a:lnTo>
                  <a:pt x="1026608" y="1885822"/>
                </a:lnTo>
                <a:lnTo>
                  <a:pt x="975364" y="1908376"/>
                </a:lnTo>
                <a:lnTo>
                  <a:pt x="923366" y="1931262"/>
                </a:lnTo>
                <a:lnTo>
                  <a:pt x="870607" y="1954482"/>
                </a:lnTo>
                <a:lnTo>
                  <a:pt x="817084" y="1978040"/>
                </a:lnTo>
                <a:lnTo>
                  <a:pt x="762789" y="2001937"/>
                </a:lnTo>
                <a:lnTo>
                  <a:pt x="707718" y="2026175"/>
                </a:lnTo>
                <a:lnTo>
                  <a:pt x="651864" y="2050758"/>
                </a:lnTo>
                <a:lnTo>
                  <a:pt x="595223" y="2075688"/>
                </a:lnTo>
                <a:lnTo>
                  <a:pt x="552477" y="2091936"/>
                </a:lnTo>
                <a:lnTo>
                  <a:pt x="509573" y="2103324"/>
                </a:lnTo>
                <a:lnTo>
                  <a:pt x="466765" y="2110037"/>
                </a:lnTo>
                <a:lnTo>
                  <a:pt x="424306" y="2112260"/>
                </a:lnTo>
                <a:lnTo>
                  <a:pt x="382451" y="2110180"/>
                </a:lnTo>
                <a:lnTo>
                  <a:pt x="341454" y="2103982"/>
                </a:lnTo>
                <a:lnTo>
                  <a:pt x="301570" y="2093853"/>
                </a:lnTo>
                <a:lnTo>
                  <a:pt x="263053" y="2079979"/>
                </a:lnTo>
                <a:lnTo>
                  <a:pt x="226157" y="2062545"/>
                </a:lnTo>
                <a:lnTo>
                  <a:pt x="191136" y="2041737"/>
                </a:lnTo>
                <a:lnTo>
                  <a:pt x="158244" y="2017742"/>
                </a:lnTo>
                <a:lnTo>
                  <a:pt x="127737" y="1990745"/>
                </a:lnTo>
                <a:lnTo>
                  <a:pt x="99867" y="1960932"/>
                </a:lnTo>
                <a:lnTo>
                  <a:pt x="74890" y="1928490"/>
                </a:lnTo>
                <a:lnTo>
                  <a:pt x="53059" y="1893604"/>
                </a:lnTo>
                <a:lnTo>
                  <a:pt x="34628" y="1856459"/>
                </a:lnTo>
                <a:lnTo>
                  <a:pt x="19853" y="1817243"/>
                </a:lnTo>
                <a:lnTo>
                  <a:pt x="8987" y="1776142"/>
                </a:lnTo>
                <a:lnTo>
                  <a:pt x="2284" y="1733340"/>
                </a:lnTo>
                <a:lnTo>
                  <a:pt x="0" y="1689024"/>
                </a:lnTo>
                <a:lnTo>
                  <a:pt x="2387" y="1643379"/>
                </a:lnTo>
                <a:lnTo>
                  <a:pt x="5121" y="1618456"/>
                </a:lnTo>
                <a:lnTo>
                  <a:pt x="24262" y="1443989"/>
                </a:lnTo>
                <a:lnTo>
                  <a:pt x="76217" y="970438"/>
                </a:lnTo>
                <a:lnTo>
                  <a:pt x="177393" y="48260"/>
                </a:lnTo>
                <a:lnTo>
                  <a:pt x="182727" y="0"/>
                </a:lnTo>
                <a:close/>
              </a:path>
            </a:pathLst>
          </a:custGeom>
          <a:ln w="9524">
            <a:solidFill>
              <a:srgbClr val="D2CAB6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9" name="bk object 19"/>
          <p:cNvSpPr/>
          <p:nvPr/>
        </p:nvSpPr>
        <p:spPr>
          <a:xfrm>
            <a:off x="0" y="1360932"/>
            <a:ext cx="3165475" cy="3782695"/>
          </a:xfrm>
          <a:custGeom>
            <a:rect l="l" t="t" r="r" b="b"/>
            <a:pathLst>
              <a:path w="3165475" h="3782695">
                <a:moveTo>
                  <a:pt x="0" y="0"/>
                </a:moveTo>
                <a:lnTo>
                  <a:pt x="0" y="3782567"/>
                </a:lnTo>
                <a:lnTo>
                  <a:pt x="897534" y="3782567"/>
                </a:lnTo>
                <a:lnTo>
                  <a:pt x="2895346" y="2776639"/>
                </a:lnTo>
                <a:lnTo>
                  <a:pt x="2935877" y="2754175"/>
                </a:lnTo>
                <a:lnTo>
                  <a:pt x="2973164" y="2728793"/>
                </a:lnTo>
                <a:lnTo>
                  <a:pt x="3007194" y="2700739"/>
                </a:lnTo>
                <a:lnTo>
                  <a:pt x="3037952" y="2670258"/>
                </a:lnTo>
                <a:lnTo>
                  <a:pt x="3065424" y="2637597"/>
                </a:lnTo>
                <a:lnTo>
                  <a:pt x="3089596" y="2603000"/>
                </a:lnTo>
                <a:lnTo>
                  <a:pt x="3110453" y="2566714"/>
                </a:lnTo>
                <a:lnTo>
                  <a:pt x="3127981" y="2528983"/>
                </a:lnTo>
                <a:lnTo>
                  <a:pt x="3142167" y="2490055"/>
                </a:lnTo>
                <a:lnTo>
                  <a:pt x="3152995" y="2450174"/>
                </a:lnTo>
                <a:lnTo>
                  <a:pt x="3160451" y="2409586"/>
                </a:lnTo>
                <a:lnTo>
                  <a:pt x="3164522" y="2368537"/>
                </a:lnTo>
                <a:lnTo>
                  <a:pt x="3165193" y="2327272"/>
                </a:lnTo>
                <a:lnTo>
                  <a:pt x="3162450" y="2286037"/>
                </a:lnTo>
                <a:lnTo>
                  <a:pt x="3156278" y="2245078"/>
                </a:lnTo>
                <a:lnTo>
                  <a:pt x="3146664" y="2204640"/>
                </a:lnTo>
                <a:lnTo>
                  <a:pt x="3133594" y="2164969"/>
                </a:lnTo>
                <a:lnTo>
                  <a:pt x="3117052" y="2126311"/>
                </a:lnTo>
                <a:lnTo>
                  <a:pt x="3097025" y="2088911"/>
                </a:lnTo>
                <a:lnTo>
                  <a:pt x="3073498" y="2053015"/>
                </a:lnTo>
                <a:lnTo>
                  <a:pt x="3046458" y="2018869"/>
                </a:lnTo>
                <a:lnTo>
                  <a:pt x="3015890" y="1986717"/>
                </a:lnTo>
                <a:lnTo>
                  <a:pt x="2981780" y="1956807"/>
                </a:lnTo>
                <a:lnTo>
                  <a:pt x="2944114" y="1929383"/>
                </a:lnTo>
                <a:lnTo>
                  <a:pt x="51527" y="28701"/>
                </a:lnTo>
                <a:lnTo>
                  <a:pt x="0" y="0"/>
                </a:lnTo>
                <a:close/>
              </a:path>
            </a:pathLst>
          </a:custGeom>
          <a:solidFill>
            <a:srgbClr val="13A469">
              <a:alpha val="5097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0" name="bk object 20"/>
          <p:cNvSpPr/>
          <p:nvPr/>
        </p:nvSpPr>
        <p:spPr>
          <a:xfrm>
            <a:off x="0" y="158559"/>
            <a:ext cx="3699764" cy="4984938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1" name="bk object 21"/>
          <p:cNvSpPr/>
          <p:nvPr/>
        </p:nvSpPr>
        <p:spPr>
          <a:xfrm>
            <a:off x="0" y="795982"/>
            <a:ext cx="2700044" cy="4347516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2" name="bk object 22"/>
          <p:cNvSpPr/>
          <p:nvPr/>
        </p:nvSpPr>
        <p:spPr>
          <a:xfrm>
            <a:off x="472440" y="714768"/>
            <a:ext cx="4067175" cy="3973449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3" name="bk object 23"/>
          <p:cNvSpPr/>
          <p:nvPr/>
        </p:nvSpPr>
        <p:spPr>
          <a:xfrm>
            <a:off x="1540704" y="1352336"/>
            <a:ext cx="1998345" cy="1905000"/>
          </a:xfrm>
          <a:custGeom>
            <a:rect l="l" t="t" r="r" b="b"/>
            <a:pathLst>
              <a:path w="1998345" h="1905000">
                <a:moveTo>
                  <a:pt x="786813" y="0"/>
                </a:moveTo>
                <a:lnTo>
                  <a:pt x="746457" y="6028"/>
                </a:lnTo>
                <a:lnTo>
                  <a:pt x="707720" y="19260"/>
                </a:lnTo>
                <a:lnTo>
                  <a:pt x="671748" y="39524"/>
                </a:lnTo>
                <a:lnTo>
                  <a:pt x="639686" y="66651"/>
                </a:lnTo>
                <a:lnTo>
                  <a:pt x="612681" y="100467"/>
                </a:lnTo>
                <a:lnTo>
                  <a:pt x="591879" y="140802"/>
                </a:lnTo>
                <a:lnTo>
                  <a:pt x="15299" y="1601810"/>
                </a:lnTo>
                <a:lnTo>
                  <a:pt x="3177" y="1645283"/>
                </a:lnTo>
                <a:lnTo>
                  <a:pt x="0" y="1688233"/>
                </a:lnTo>
                <a:lnTo>
                  <a:pt x="5051" y="1729760"/>
                </a:lnTo>
                <a:lnTo>
                  <a:pt x="17616" y="1768963"/>
                </a:lnTo>
                <a:lnTo>
                  <a:pt x="36979" y="1804942"/>
                </a:lnTo>
                <a:lnTo>
                  <a:pt x="62424" y="1836796"/>
                </a:lnTo>
                <a:lnTo>
                  <a:pt x="93236" y="1863625"/>
                </a:lnTo>
                <a:lnTo>
                  <a:pt x="128699" y="1884527"/>
                </a:lnTo>
                <a:lnTo>
                  <a:pt x="168097" y="1898603"/>
                </a:lnTo>
                <a:lnTo>
                  <a:pt x="210715" y="1904952"/>
                </a:lnTo>
                <a:lnTo>
                  <a:pt x="255837" y="1902673"/>
                </a:lnTo>
                <a:lnTo>
                  <a:pt x="1808539" y="1671025"/>
                </a:lnTo>
                <a:lnTo>
                  <a:pt x="1852732" y="1659962"/>
                </a:lnTo>
                <a:lnTo>
                  <a:pt x="1891870" y="1641405"/>
                </a:lnTo>
                <a:lnTo>
                  <a:pt x="1925554" y="1616422"/>
                </a:lnTo>
                <a:lnTo>
                  <a:pt x="1953384" y="1586076"/>
                </a:lnTo>
                <a:lnTo>
                  <a:pt x="1974959" y="1551433"/>
                </a:lnTo>
                <a:lnTo>
                  <a:pt x="1989879" y="1513559"/>
                </a:lnTo>
                <a:lnTo>
                  <a:pt x="1997744" y="1473520"/>
                </a:lnTo>
                <a:lnTo>
                  <a:pt x="1998154" y="1432380"/>
                </a:lnTo>
                <a:lnTo>
                  <a:pt x="1990709" y="1391205"/>
                </a:lnTo>
                <a:lnTo>
                  <a:pt x="1975009" y="1351061"/>
                </a:lnTo>
                <a:lnTo>
                  <a:pt x="1950652" y="1313012"/>
                </a:lnTo>
                <a:lnTo>
                  <a:pt x="972752" y="83906"/>
                </a:lnTo>
                <a:lnTo>
                  <a:pt x="941497" y="51348"/>
                </a:lnTo>
                <a:lnTo>
                  <a:pt x="906129" y="26849"/>
                </a:lnTo>
                <a:lnTo>
                  <a:pt x="867795" y="10239"/>
                </a:lnTo>
                <a:lnTo>
                  <a:pt x="827641" y="1346"/>
                </a:lnTo>
                <a:lnTo>
                  <a:pt x="786813" y="0"/>
                </a:lnTo>
                <a:close/>
              </a:path>
            </a:pathLst>
          </a:custGeom>
          <a:solidFill>
            <a:srgbClr val="13A46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1600" b="0" i="0">
                <a:solidFill>
                  <a:schemeClr val="tx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5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bk object 16"/>
          <p:cNvSpPr/>
          <p:nvPr/>
        </p:nvSpPr>
        <p:spPr>
          <a:xfrm>
            <a:off x="761" y="366268"/>
            <a:ext cx="2048383" cy="427228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7" name="bk object 17"/>
          <p:cNvSpPr/>
          <p:nvPr/>
        </p:nvSpPr>
        <p:spPr>
          <a:xfrm>
            <a:off x="7793735" y="288036"/>
            <a:ext cx="355600" cy="60960"/>
          </a:xfrm>
          <a:custGeom>
            <a:rect l="l" t="t" r="r" b="b"/>
            <a:pathLst>
              <a:path w="355600" h="60960">
                <a:moveTo>
                  <a:pt x="324612" y="0"/>
                </a:moveTo>
                <a:lnTo>
                  <a:pt x="30480" y="0"/>
                </a:lnTo>
                <a:lnTo>
                  <a:pt x="18591" y="2387"/>
                </a:lnTo>
                <a:lnTo>
                  <a:pt x="8905" y="8905"/>
                </a:lnTo>
                <a:lnTo>
                  <a:pt x="2387" y="18591"/>
                </a:lnTo>
                <a:lnTo>
                  <a:pt x="0" y="30479"/>
                </a:lnTo>
                <a:lnTo>
                  <a:pt x="2387" y="42368"/>
                </a:lnTo>
                <a:lnTo>
                  <a:pt x="8905" y="52054"/>
                </a:lnTo>
                <a:lnTo>
                  <a:pt x="18591" y="58572"/>
                </a:lnTo>
                <a:lnTo>
                  <a:pt x="30480" y="60960"/>
                </a:lnTo>
                <a:lnTo>
                  <a:pt x="324612" y="60960"/>
                </a:lnTo>
                <a:lnTo>
                  <a:pt x="336500" y="58572"/>
                </a:lnTo>
                <a:lnTo>
                  <a:pt x="346186" y="52054"/>
                </a:lnTo>
                <a:lnTo>
                  <a:pt x="352704" y="42368"/>
                </a:lnTo>
                <a:lnTo>
                  <a:pt x="355092" y="30479"/>
                </a:lnTo>
                <a:lnTo>
                  <a:pt x="352704" y="18591"/>
                </a:lnTo>
                <a:lnTo>
                  <a:pt x="346186" y="8905"/>
                </a:lnTo>
                <a:lnTo>
                  <a:pt x="336500" y="2387"/>
                </a:lnTo>
                <a:lnTo>
                  <a:pt x="324612" y="0"/>
                </a:lnTo>
                <a:close/>
              </a:path>
            </a:pathLst>
          </a:custGeom>
          <a:solidFill>
            <a:srgbClr val="12DC8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bk object 18"/>
          <p:cNvSpPr/>
          <p:nvPr/>
        </p:nvSpPr>
        <p:spPr>
          <a:xfrm>
            <a:off x="7885176" y="393191"/>
            <a:ext cx="205740" cy="62865"/>
          </a:xfrm>
          <a:custGeom>
            <a:rect l="l" t="t" r="r" b="b"/>
            <a:pathLst>
              <a:path w="205740" h="62865">
                <a:moveTo>
                  <a:pt x="174498" y="0"/>
                </a:moveTo>
                <a:lnTo>
                  <a:pt x="31242" y="0"/>
                </a:lnTo>
                <a:lnTo>
                  <a:pt x="19073" y="2452"/>
                </a:lnTo>
                <a:lnTo>
                  <a:pt x="9144" y="9144"/>
                </a:lnTo>
                <a:lnTo>
                  <a:pt x="2452" y="19073"/>
                </a:lnTo>
                <a:lnTo>
                  <a:pt x="0" y="31242"/>
                </a:lnTo>
                <a:lnTo>
                  <a:pt x="2452" y="43410"/>
                </a:lnTo>
                <a:lnTo>
                  <a:pt x="9144" y="53340"/>
                </a:lnTo>
                <a:lnTo>
                  <a:pt x="19073" y="60031"/>
                </a:lnTo>
                <a:lnTo>
                  <a:pt x="31242" y="62484"/>
                </a:lnTo>
                <a:lnTo>
                  <a:pt x="174498" y="62484"/>
                </a:lnTo>
                <a:lnTo>
                  <a:pt x="186666" y="60031"/>
                </a:lnTo>
                <a:lnTo>
                  <a:pt x="196596" y="53340"/>
                </a:lnTo>
                <a:lnTo>
                  <a:pt x="203287" y="43410"/>
                </a:lnTo>
                <a:lnTo>
                  <a:pt x="205740" y="31242"/>
                </a:lnTo>
                <a:lnTo>
                  <a:pt x="203287" y="19073"/>
                </a:lnTo>
                <a:lnTo>
                  <a:pt x="196596" y="9144"/>
                </a:lnTo>
                <a:lnTo>
                  <a:pt x="186666" y="2452"/>
                </a:lnTo>
                <a:lnTo>
                  <a:pt x="174498" y="0"/>
                </a:lnTo>
                <a:close/>
              </a:path>
            </a:pathLst>
          </a:custGeom>
          <a:solidFill>
            <a:srgbClr val="12DC8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9" name="bk object 19"/>
          <p:cNvSpPr/>
          <p:nvPr/>
        </p:nvSpPr>
        <p:spPr>
          <a:xfrm>
            <a:off x="7885176" y="499872"/>
            <a:ext cx="264160" cy="60960"/>
          </a:xfrm>
          <a:custGeom>
            <a:rect l="l" t="t" r="r" b="b"/>
            <a:pathLst>
              <a:path w="264159" h="60957">
                <a:moveTo>
                  <a:pt x="233172" y="0"/>
                </a:moveTo>
                <a:lnTo>
                  <a:pt x="30479" y="0"/>
                </a:lnTo>
                <a:lnTo>
                  <a:pt x="18591" y="2387"/>
                </a:lnTo>
                <a:lnTo>
                  <a:pt x="8905" y="8905"/>
                </a:lnTo>
                <a:lnTo>
                  <a:pt x="2387" y="18591"/>
                </a:lnTo>
                <a:lnTo>
                  <a:pt x="0" y="30479"/>
                </a:lnTo>
                <a:lnTo>
                  <a:pt x="2387" y="42368"/>
                </a:lnTo>
                <a:lnTo>
                  <a:pt x="8905" y="52054"/>
                </a:lnTo>
                <a:lnTo>
                  <a:pt x="18591" y="58572"/>
                </a:lnTo>
                <a:lnTo>
                  <a:pt x="30479" y="60960"/>
                </a:lnTo>
                <a:lnTo>
                  <a:pt x="233172" y="60960"/>
                </a:lnTo>
                <a:lnTo>
                  <a:pt x="245060" y="58572"/>
                </a:lnTo>
                <a:lnTo>
                  <a:pt x="254746" y="52054"/>
                </a:lnTo>
                <a:lnTo>
                  <a:pt x="261264" y="42368"/>
                </a:lnTo>
                <a:lnTo>
                  <a:pt x="263651" y="30479"/>
                </a:lnTo>
                <a:lnTo>
                  <a:pt x="261264" y="18591"/>
                </a:lnTo>
                <a:lnTo>
                  <a:pt x="254746" y="8905"/>
                </a:lnTo>
                <a:lnTo>
                  <a:pt x="245060" y="2387"/>
                </a:lnTo>
                <a:lnTo>
                  <a:pt x="233172" y="0"/>
                </a:lnTo>
                <a:close/>
              </a:path>
            </a:pathLst>
          </a:custGeom>
          <a:solidFill>
            <a:srgbClr val="12DC8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0" name="bk object 20"/>
          <p:cNvSpPr/>
          <p:nvPr/>
        </p:nvSpPr>
        <p:spPr>
          <a:xfrm>
            <a:off x="7793735" y="288036"/>
            <a:ext cx="264160" cy="60960"/>
          </a:xfrm>
          <a:custGeom>
            <a:rect l="l" t="t" r="r" b="b"/>
            <a:pathLst>
              <a:path w="264159" h="60960">
                <a:moveTo>
                  <a:pt x="233172" y="0"/>
                </a:moveTo>
                <a:lnTo>
                  <a:pt x="30480" y="0"/>
                </a:lnTo>
                <a:lnTo>
                  <a:pt x="18591" y="2387"/>
                </a:lnTo>
                <a:lnTo>
                  <a:pt x="8905" y="8905"/>
                </a:lnTo>
                <a:lnTo>
                  <a:pt x="2387" y="18591"/>
                </a:lnTo>
                <a:lnTo>
                  <a:pt x="0" y="30479"/>
                </a:lnTo>
                <a:lnTo>
                  <a:pt x="2387" y="42368"/>
                </a:lnTo>
                <a:lnTo>
                  <a:pt x="8905" y="52054"/>
                </a:lnTo>
                <a:lnTo>
                  <a:pt x="18591" y="58572"/>
                </a:lnTo>
                <a:lnTo>
                  <a:pt x="30480" y="60960"/>
                </a:lnTo>
                <a:lnTo>
                  <a:pt x="233172" y="60960"/>
                </a:lnTo>
                <a:lnTo>
                  <a:pt x="245060" y="58572"/>
                </a:lnTo>
                <a:lnTo>
                  <a:pt x="254746" y="52054"/>
                </a:lnTo>
                <a:lnTo>
                  <a:pt x="261264" y="42368"/>
                </a:lnTo>
                <a:lnTo>
                  <a:pt x="263652" y="30479"/>
                </a:lnTo>
                <a:lnTo>
                  <a:pt x="261264" y="18591"/>
                </a:lnTo>
                <a:lnTo>
                  <a:pt x="254746" y="8905"/>
                </a:lnTo>
                <a:lnTo>
                  <a:pt x="245060" y="2387"/>
                </a:lnTo>
                <a:lnTo>
                  <a:pt x="233172" y="0"/>
                </a:lnTo>
                <a:close/>
              </a:path>
            </a:pathLst>
          </a:custGeom>
          <a:solidFill>
            <a:srgbClr val="13A46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1" name="bk object 21"/>
          <p:cNvSpPr/>
          <p:nvPr/>
        </p:nvSpPr>
        <p:spPr>
          <a:xfrm>
            <a:off x="7885176" y="393191"/>
            <a:ext cx="79375" cy="62865"/>
          </a:xfrm>
          <a:custGeom>
            <a:rect l="l" t="t" r="r" b="b"/>
            <a:pathLst>
              <a:path w="79375" h="62865">
                <a:moveTo>
                  <a:pt x="48005" y="0"/>
                </a:moveTo>
                <a:lnTo>
                  <a:pt x="31242" y="0"/>
                </a:lnTo>
                <a:lnTo>
                  <a:pt x="19073" y="2452"/>
                </a:lnTo>
                <a:lnTo>
                  <a:pt x="9144" y="9144"/>
                </a:lnTo>
                <a:lnTo>
                  <a:pt x="2452" y="19073"/>
                </a:lnTo>
                <a:lnTo>
                  <a:pt x="0" y="31242"/>
                </a:lnTo>
                <a:lnTo>
                  <a:pt x="2452" y="43410"/>
                </a:lnTo>
                <a:lnTo>
                  <a:pt x="9144" y="53340"/>
                </a:lnTo>
                <a:lnTo>
                  <a:pt x="19073" y="60031"/>
                </a:lnTo>
                <a:lnTo>
                  <a:pt x="31242" y="62484"/>
                </a:lnTo>
                <a:lnTo>
                  <a:pt x="48005" y="62484"/>
                </a:lnTo>
                <a:lnTo>
                  <a:pt x="60174" y="60031"/>
                </a:lnTo>
                <a:lnTo>
                  <a:pt x="70103" y="53340"/>
                </a:lnTo>
                <a:lnTo>
                  <a:pt x="76795" y="43410"/>
                </a:lnTo>
                <a:lnTo>
                  <a:pt x="79248" y="31242"/>
                </a:lnTo>
                <a:lnTo>
                  <a:pt x="76795" y="19073"/>
                </a:lnTo>
                <a:lnTo>
                  <a:pt x="70103" y="9144"/>
                </a:lnTo>
                <a:lnTo>
                  <a:pt x="60174" y="2452"/>
                </a:lnTo>
                <a:lnTo>
                  <a:pt x="48005" y="0"/>
                </a:lnTo>
                <a:close/>
              </a:path>
            </a:pathLst>
          </a:custGeom>
          <a:solidFill>
            <a:srgbClr val="13A46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2" name="bk object 22"/>
          <p:cNvSpPr/>
          <p:nvPr/>
        </p:nvSpPr>
        <p:spPr>
          <a:xfrm>
            <a:off x="7885176" y="499872"/>
            <a:ext cx="79375" cy="60960"/>
          </a:xfrm>
          <a:custGeom>
            <a:rect l="l" t="t" r="r" b="b"/>
            <a:pathLst>
              <a:path w="79375" h="60957">
                <a:moveTo>
                  <a:pt x="48768" y="0"/>
                </a:moveTo>
                <a:lnTo>
                  <a:pt x="30479" y="0"/>
                </a:lnTo>
                <a:lnTo>
                  <a:pt x="18591" y="2387"/>
                </a:lnTo>
                <a:lnTo>
                  <a:pt x="8905" y="8905"/>
                </a:lnTo>
                <a:lnTo>
                  <a:pt x="2387" y="18591"/>
                </a:lnTo>
                <a:lnTo>
                  <a:pt x="0" y="30479"/>
                </a:lnTo>
                <a:lnTo>
                  <a:pt x="2387" y="42368"/>
                </a:lnTo>
                <a:lnTo>
                  <a:pt x="8905" y="52054"/>
                </a:lnTo>
                <a:lnTo>
                  <a:pt x="18591" y="58572"/>
                </a:lnTo>
                <a:lnTo>
                  <a:pt x="30479" y="60960"/>
                </a:lnTo>
                <a:lnTo>
                  <a:pt x="48768" y="60960"/>
                </a:lnTo>
                <a:lnTo>
                  <a:pt x="60656" y="58572"/>
                </a:lnTo>
                <a:lnTo>
                  <a:pt x="70342" y="52054"/>
                </a:lnTo>
                <a:lnTo>
                  <a:pt x="76860" y="42368"/>
                </a:lnTo>
                <a:lnTo>
                  <a:pt x="79248" y="30479"/>
                </a:lnTo>
                <a:lnTo>
                  <a:pt x="76860" y="18591"/>
                </a:lnTo>
                <a:lnTo>
                  <a:pt x="70342" y="8905"/>
                </a:lnTo>
                <a:lnTo>
                  <a:pt x="60656" y="2387"/>
                </a:lnTo>
                <a:lnTo>
                  <a:pt x="48768" y="0"/>
                </a:lnTo>
                <a:close/>
              </a:path>
            </a:pathLst>
          </a:custGeom>
          <a:solidFill>
            <a:srgbClr val="13A46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79019" y="292735"/>
            <a:ext cx="8585961" cy="26924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600" b="0" i="0">
                <a:solidFill>
                  <a:schemeClr val="tx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266801" y="856408"/>
            <a:ext cx="8553450" cy="13944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200" b="0" i="0">
                <a:solidFill>
                  <a:schemeClr val="tx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4783455"/>
            <a:ext cx="2926080" cy="25717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4783455"/>
            <a:ext cx="2103120" cy="25717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4783455"/>
            <a:ext cx="2103120" cy="25717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6.png" /><Relationship Id="rId11" Type="http://schemas.openxmlformats.org/officeDocument/2006/relationships/image" Target="../media/image17.png" /><Relationship Id="rId12" Type="http://schemas.openxmlformats.org/officeDocument/2006/relationships/image" Target="../media/image18.png" /><Relationship Id="rId13" Type="http://schemas.openxmlformats.org/officeDocument/2006/relationships/image" Target="../media/image19.png" /><Relationship Id="rId14" Type="http://schemas.openxmlformats.org/officeDocument/2006/relationships/image" Target="../media/image20.png" /><Relationship Id="rId15" Type="http://schemas.openxmlformats.org/officeDocument/2006/relationships/image" Target="../media/image21.png" /><Relationship Id="rId16" Type="http://schemas.openxmlformats.org/officeDocument/2006/relationships/image" Target="../media/image22.png" /><Relationship Id="rId17" Type="http://schemas.openxmlformats.org/officeDocument/2006/relationships/image" Target="../media/image23.png" /><Relationship Id="rId18" Type="http://schemas.openxmlformats.org/officeDocument/2006/relationships/image" Target="../media/image24.png" /><Relationship Id="rId19" Type="http://schemas.openxmlformats.org/officeDocument/2006/relationships/image" Target="../media/image25.png" /><Relationship Id="rId2" Type="http://schemas.openxmlformats.org/officeDocument/2006/relationships/image" Target="../media/image8.png" /><Relationship Id="rId20" Type="http://schemas.openxmlformats.org/officeDocument/2006/relationships/image" Target="../media/image26.png" /><Relationship Id="rId21" Type="http://schemas.openxmlformats.org/officeDocument/2006/relationships/image" Target="../media/image27.png" /><Relationship Id="rId22" Type="http://schemas.openxmlformats.org/officeDocument/2006/relationships/image" Target="../media/image28.png" /><Relationship Id="rId23" Type="http://schemas.openxmlformats.org/officeDocument/2006/relationships/image" Target="../media/image29.png" /><Relationship Id="rId24" Type="http://schemas.openxmlformats.org/officeDocument/2006/relationships/image" Target="../media/image30.png" /><Relationship Id="rId25" Type="http://schemas.openxmlformats.org/officeDocument/2006/relationships/image" Target="../media/image31.png" /><Relationship Id="rId26" Type="http://schemas.openxmlformats.org/officeDocument/2006/relationships/image" Target="../media/image32.png" /><Relationship Id="rId27" Type="http://schemas.openxmlformats.org/officeDocument/2006/relationships/image" Target="../media/image33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12.png" /><Relationship Id="rId7" Type="http://schemas.openxmlformats.org/officeDocument/2006/relationships/image" Target="../media/image13.png" /><Relationship Id="rId8" Type="http://schemas.openxmlformats.org/officeDocument/2006/relationships/image" Target="../media/image14.png" /><Relationship Id="rId9" Type="http://schemas.openxmlformats.org/officeDocument/2006/relationships/image" Target="../media/image1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42.png" /><Relationship Id="rId11" Type="http://schemas.openxmlformats.org/officeDocument/2006/relationships/image" Target="../media/image43.png" /><Relationship Id="rId2" Type="http://schemas.openxmlformats.org/officeDocument/2006/relationships/image" Target="../media/image34.png" /><Relationship Id="rId3" Type="http://schemas.openxmlformats.org/officeDocument/2006/relationships/image" Target="../media/image35.png" /><Relationship Id="rId4" Type="http://schemas.openxmlformats.org/officeDocument/2006/relationships/image" Target="../media/image36.png" /><Relationship Id="rId5" Type="http://schemas.openxmlformats.org/officeDocument/2006/relationships/image" Target="../media/image37.png" /><Relationship Id="rId6" Type="http://schemas.openxmlformats.org/officeDocument/2006/relationships/image" Target="../media/image38.png" /><Relationship Id="rId7" Type="http://schemas.openxmlformats.org/officeDocument/2006/relationships/image" Target="../media/image39.png" /><Relationship Id="rId8" Type="http://schemas.openxmlformats.org/officeDocument/2006/relationships/image" Target="../media/image40.png" /><Relationship Id="rId9" Type="http://schemas.openxmlformats.org/officeDocument/2006/relationships/image" Target="../media/image4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4.png" /><Relationship Id="rId3" Type="http://schemas.openxmlformats.org/officeDocument/2006/relationships/image" Target="../media/image45.png" /><Relationship Id="rId4" Type="http://schemas.openxmlformats.org/officeDocument/2006/relationships/image" Target="../media/image46.png" /><Relationship Id="rId5" Type="http://schemas.openxmlformats.org/officeDocument/2006/relationships/image" Target="../media/image47.png" /><Relationship Id="rId6" Type="http://schemas.openxmlformats.org/officeDocument/2006/relationships/image" Target="../media/image48.png" /><Relationship Id="rId7" Type="http://schemas.openxmlformats.org/officeDocument/2006/relationships/image" Target="../media/image49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50.png" /><Relationship Id="rId3" Type="http://schemas.openxmlformats.org/officeDocument/2006/relationships/image" Target="../media/image51.png" /><Relationship Id="rId4" Type="http://schemas.openxmlformats.org/officeDocument/2006/relationships/image" Target="../media/image52.png" /><Relationship Id="rId5" Type="http://schemas.openxmlformats.org/officeDocument/2006/relationships/image" Target="../media/image53.png" /><Relationship Id="rId6" Type="http://schemas.openxmlformats.org/officeDocument/2006/relationships/image" Target="../media/image54.png" /><Relationship Id="rId7" Type="http://schemas.openxmlformats.org/officeDocument/2006/relationships/image" Target="../media/image5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64.jpeg" /><Relationship Id="rId11" Type="http://schemas.openxmlformats.org/officeDocument/2006/relationships/image" Target="../media/image65.jpeg" /><Relationship Id="rId12" Type="http://schemas.openxmlformats.org/officeDocument/2006/relationships/image" Target="../media/image66.jpeg" /><Relationship Id="rId13" Type="http://schemas.openxmlformats.org/officeDocument/2006/relationships/image" Target="../media/image67.jpeg" /><Relationship Id="rId14" Type="http://schemas.openxmlformats.org/officeDocument/2006/relationships/image" Target="../media/image68.jpeg" /><Relationship Id="rId15" Type="http://schemas.openxmlformats.org/officeDocument/2006/relationships/image" Target="../media/image69.jpeg" /><Relationship Id="rId16" Type="http://schemas.openxmlformats.org/officeDocument/2006/relationships/image" Target="../media/image70.jpeg" /><Relationship Id="rId17" Type="http://schemas.openxmlformats.org/officeDocument/2006/relationships/image" Target="../media/image71.jpeg" /><Relationship Id="rId18" Type="http://schemas.openxmlformats.org/officeDocument/2006/relationships/image" Target="../media/image72.jpeg" /><Relationship Id="rId19" Type="http://schemas.openxmlformats.org/officeDocument/2006/relationships/image" Target="../media/image73.jpeg" /><Relationship Id="rId2" Type="http://schemas.openxmlformats.org/officeDocument/2006/relationships/image" Target="../media/image56.jpeg" /><Relationship Id="rId20" Type="http://schemas.openxmlformats.org/officeDocument/2006/relationships/image" Target="../media/image74.jpeg" /><Relationship Id="rId21" Type="http://schemas.openxmlformats.org/officeDocument/2006/relationships/image" Target="../media/image75.jpeg" /><Relationship Id="rId22" Type="http://schemas.openxmlformats.org/officeDocument/2006/relationships/image" Target="../media/image76.jpeg" /><Relationship Id="rId23" Type="http://schemas.openxmlformats.org/officeDocument/2006/relationships/image" Target="../media/image77.jpeg" /><Relationship Id="rId24" Type="http://schemas.openxmlformats.org/officeDocument/2006/relationships/image" Target="../media/image78.jpeg" /><Relationship Id="rId25" Type="http://schemas.openxmlformats.org/officeDocument/2006/relationships/image" Target="../media/image79.jpeg" /><Relationship Id="rId26" Type="http://schemas.openxmlformats.org/officeDocument/2006/relationships/image" Target="../media/image80.jpeg" /><Relationship Id="rId27" Type="http://schemas.openxmlformats.org/officeDocument/2006/relationships/image" Target="../media/image81.jpeg" /><Relationship Id="rId28" Type="http://schemas.openxmlformats.org/officeDocument/2006/relationships/image" Target="../media/image82.jpeg" /><Relationship Id="rId29" Type="http://schemas.openxmlformats.org/officeDocument/2006/relationships/image" Target="../media/image83.png" /><Relationship Id="rId3" Type="http://schemas.openxmlformats.org/officeDocument/2006/relationships/image" Target="../media/image57.jpeg" /><Relationship Id="rId30" Type="http://schemas.openxmlformats.org/officeDocument/2006/relationships/image" Target="../media/image84.png" /><Relationship Id="rId31" Type="http://schemas.openxmlformats.org/officeDocument/2006/relationships/image" Target="../media/image85.jpeg" /><Relationship Id="rId32" Type="http://schemas.openxmlformats.org/officeDocument/2006/relationships/image" Target="../media/image86.jpeg" /><Relationship Id="rId33" Type="http://schemas.openxmlformats.org/officeDocument/2006/relationships/image" Target="../media/image87.png" /><Relationship Id="rId34" Type="http://schemas.openxmlformats.org/officeDocument/2006/relationships/image" Target="../media/image88.jpeg" /><Relationship Id="rId4" Type="http://schemas.openxmlformats.org/officeDocument/2006/relationships/image" Target="../media/image58.jpeg" /><Relationship Id="rId5" Type="http://schemas.openxmlformats.org/officeDocument/2006/relationships/image" Target="../media/image59.jpeg" /><Relationship Id="rId6" Type="http://schemas.openxmlformats.org/officeDocument/2006/relationships/image" Target="../media/image60.jpeg" /><Relationship Id="rId7" Type="http://schemas.openxmlformats.org/officeDocument/2006/relationships/image" Target="../media/image61.jpeg" /><Relationship Id="rId8" Type="http://schemas.openxmlformats.org/officeDocument/2006/relationships/image" Target="../media/image62.png" /><Relationship Id="rId9" Type="http://schemas.openxmlformats.org/officeDocument/2006/relationships/image" Target="../media/image6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9.png" /><Relationship Id="rId3" Type="http://schemas.openxmlformats.org/officeDocument/2006/relationships/image" Target="../media/image90.png" /><Relationship Id="rId4" Type="http://schemas.openxmlformats.org/officeDocument/2006/relationships/image" Target="../media/image91.png" /><Relationship Id="rId5" Type="http://schemas.openxmlformats.org/officeDocument/2006/relationships/image" Target="../media/image9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3.png" /><Relationship Id="rId3" Type="http://schemas.openxmlformats.org/officeDocument/2006/relationships/image" Target="../media/image94.png" /><Relationship Id="rId4" Type="http://schemas.openxmlformats.org/officeDocument/2006/relationships/image" Target="../media/image95.png" /><Relationship Id="rId5" Type="http://schemas.openxmlformats.org/officeDocument/2006/relationships/image" Target="../media/image96.png" /><Relationship Id="rId6" Type="http://schemas.openxmlformats.org/officeDocument/2006/relationships/image" Target="../media/image97.png" /><Relationship Id="rId7" Type="http://schemas.openxmlformats.org/officeDocument/2006/relationships/image" Target="../media/image98.png" /><Relationship Id="rId8" Type="http://schemas.openxmlformats.org/officeDocument/2006/relationships/image" Target="../media/image99.png" /><Relationship Id="rId9" Type="http://schemas.openxmlformats.org/officeDocument/2006/relationships/image" Target="../media/image100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1.png" /><Relationship Id="rId3" Type="http://schemas.openxmlformats.org/officeDocument/2006/relationships/image" Target="../media/image102.png" /><Relationship Id="rId4" Type="http://schemas.openxmlformats.org/officeDocument/2006/relationships/image" Target="../media/image103.png" /><Relationship Id="rId5" Type="http://schemas.openxmlformats.org/officeDocument/2006/relationships/image" Target="../media/image104.png" /><Relationship Id="rId6" Type="http://schemas.openxmlformats.org/officeDocument/2006/relationships/image" Target="../media/image105.png" /><Relationship Id="rId7" Type="http://schemas.openxmlformats.org/officeDocument/2006/relationships/image" Target="../media/image106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7.png" /><Relationship Id="rId3" Type="http://schemas.openxmlformats.org/officeDocument/2006/relationships/image" Target="../media/image108.png" /><Relationship Id="rId4" Type="http://schemas.openxmlformats.org/officeDocument/2006/relationships/image" Target="../media/image109.png" /><Relationship Id="rId5" Type="http://schemas.openxmlformats.org/officeDocument/2006/relationships/image" Target="../media/image110.png" /><Relationship Id="rId6" Type="http://schemas.openxmlformats.org/officeDocument/2006/relationships/image" Target="../media/image111.png" /><Relationship Id="rId7" Type="http://schemas.openxmlformats.org/officeDocument/2006/relationships/image" Target="../media/image112.png" /><Relationship Id="rId8" Type="http://schemas.openxmlformats.org/officeDocument/2006/relationships/image" Target="../media/image11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4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6203035015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4570"/>
            <a:ext cx="9143999" cy="5138927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7773923" y="288036"/>
            <a:ext cx="355600" cy="60960"/>
          </a:xfrm>
          <a:custGeom>
            <a:rect l="l" t="t" r="r" b="b"/>
            <a:pathLst>
              <a:path w="355600" h="60960">
                <a:moveTo>
                  <a:pt x="324611" y="0"/>
                </a:moveTo>
                <a:lnTo>
                  <a:pt x="30479" y="0"/>
                </a:lnTo>
                <a:lnTo>
                  <a:pt x="18591" y="2387"/>
                </a:lnTo>
                <a:lnTo>
                  <a:pt x="8905" y="8905"/>
                </a:lnTo>
                <a:lnTo>
                  <a:pt x="2387" y="18591"/>
                </a:lnTo>
                <a:lnTo>
                  <a:pt x="0" y="30479"/>
                </a:lnTo>
                <a:lnTo>
                  <a:pt x="2387" y="42368"/>
                </a:lnTo>
                <a:lnTo>
                  <a:pt x="8905" y="52054"/>
                </a:lnTo>
                <a:lnTo>
                  <a:pt x="18591" y="58572"/>
                </a:lnTo>
                <a:lnTo>
                  <a:pt x="30479" y="60960"/>
                </a:lnTo>
                <a:lnTo>
                  <a:pt x="324611" y="60960"/>
                </a:lnTo>
                <a:lnTo>
                  <a:pt x="336500" y="58572"/>
                </a:lnTo>
                <a:lnTo>
                  <a:pt x="346186" y="52054"/>
                </a:lnTo>
                <a:lnTo>
                  <a:pt x="352704" y="42368"/>
                </a:lnTo>
                <a:lnTo>
                  <a:pt x="355092" y="30479"/>
                </a:lnTo>
                <a:lnTo>
                  <a:pt x="352704" y="18591"/>
                </a:lnTo>
                <a:lnTo>
                  <a:pt x="346186" y="8905"/>
                </a:lnTo>
                <a:lnTo>
                  <a:pt x="336500" y="2387"/>
                </a:lnTo>
                <a:lnTo>
                  <a:pt x="324611" y="0"/>
                </a:lnTo>
                <a:close/>
              </a:path>
            </a:pathLst>
          </a:custGeom>
          <a:solidFill>
            <a:srgbClr val="12DC8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7865364" y="393191"/>
            <a:ext cx="204470" cy="62865"/>
          </a:xfrm>
          <a:custGeom>
            <a:rect l="l" t="t" r="r" b="b"/>
            <a:pathLst>
              <a:path w="204470" h="62865">
                <a:moveTo>
                  <a:pt x="172974" y="0"/>
                </a:moveTo>
                <a:lnTo>
                  <a:pt x="31241" y="0"/>
                </a:lnTo>
                <a:lnTo>
                  <a:pt x="19073" y="2452"/>
                </a:lnTo>
                <a:lnTo>
                  <a:pt x="9144" y="9144"/>
                </a:lnTo>
                <a:lnTo>
                  <a:pt x="2452" y="19073"/>
                </a:lnTo>
                <a:lnTo>
                  <a:pt x="0" y="31242"/>
                </a:lnTo>
                <a:lnTo>
                  <a:pt x="2452" y="43410"/>
                </a:lnTo>
                <a:lnTo>
                  <a:pt x="9144" y="53340"/>
                </a:lnTo>
                <a:lnTo>
                  <a:pt x="19073" y="60031"/>
                </a:lnTo>
                <a:lnTo>
                  <a:pt x="31241" y="62484"/>
                </a:lnTo>
                <a:lnTo>
                  <a:pt x="172974" y="62484"/>
                </a:lnTo>
                <a:lnTo>
                  <a:pt x="185142" y="60031"/>
                </a:lnTo>
                <a:lnTo>
                  <a:pt x="195071" y="53340"/>
                </a:lnTo>
                <a:lnTo>
                  <a:pt x="201763" y="43410"/>
                </a:lnTo>
                <a:lnTo>
                  <a:pt x="204215" y="31242"/>
                </a:lnTo>
                <a:lnTo>
                  <a:pt x="201763" y="19073"/>
                </a:lnTo>
                <a:lnTo>
                  <a:pt x="195072" y="9144"/>
                </a:lnTo>
                <a:lnTo>
                  <a:pt x="185142" y="2452"/>
                </a:lnTo>
                <a:lnTo>
                  <a:pt x="172974" y="0"/>
                </a:lnTo>
                <a:close/>
              </a:path>
            </a:pathLst>
          </a:custGeom>
          <a:solidFill>
            <a:srgbClr val="12DC8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7865364" y="499872"/>
            <a:ext cx="264160" cy="60960"/>
          </a:xfrm>
          <a:custGeom>
            <a:rect l="l" t="t" r="r" b="b"/>
            <a:pathLst>
              <a:path w="264159" h="60957">
                <a:moveTo>
                  <a:pt x="233171" y="0"/>
                </a:moveTo>
                <a:lnTo>
                  <a:pt x="30479" y="0"/>
                </a:lnTo>
                <a:lnTo>
                  <a:pt x="18591" y="2387"/>
                </a:lnTo>
                <a:lnTo>
                  <a:pt x="8905" y="8905"/>
                </a:lnTo>
                <a:lnTo>
                  <a:pt x="2387" y="18591"/>
                </a:lnTo>
                <a:lnTo>
                  <a:pt x="0" y="30479"/>
                </a:lnTo>
                <a:lnTo>
                  <a:pt x="2387" y="42368"/>
                </a:lnTo>
                <a:lnTo>
                  <a:pt x="8905" y="52054"/>
                </a:lnTo>
                <a:lnTo>
                  <a:pt x="18591" y="58572"/>
                </a:lnTo>
                <a:lnTo>
                  <a:pt x="30479" y="60960"/>
                </a:lnTo>
                <a:lnTo>
                  <a:pt x="233171" y="60960"/>
                </a:lnTo>
                <a:lnTo>
                  <a:pt x="245060" y="58572"/>
                </a:lnTo>
                <a:lnTo>
                  <a:pt x="254746" y="52054"/>
                </a:lnTo>
                <a:lnTo>
                  <a:pt x="261264" y="42368"/>
                </a:lnTo>
                <a:lnTo>
                  <a:pt x="263651" y="30479"/>
                </a:lnTo>
                <a:lnTo>
                  <a:pt x="261264" y="18591"/>
                </a:lnTo>
                <a:lnTo>
                  <a:pt x="254746" y="8905"/>
                </a:lnTo>
                <a:lnTo>
                  <a:pt x="245060" y="2387"/>
                </a:lnTo>
                <a:lnTo>
                  <a:pt x="233171" y="0"/>
                </a:lnTo>
                <a:close/>
              </a:path>
            </a:pathLst>
          </a:custGeom>
          <a:solidFill>
            <a:srgbClr val="12DC8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7773923" y="288036"/>
            <a:ext cx="264160" cy="60960"/>
          </a:xfrm>
          <a:custGeom>
            <a:rect l="l" t="t" r="r" b="b"/>
            <a:pathLst>
              <a:path w="264159" h="60960">
                <a:moveTo>
                  <a:pt x="233172" y="0"/>
                </a:moveTo>
                <a:lnTo>
                  <a:pt x="30479" y="0"/>
                </a:lnTo>
                <a:lnTo>
                  <a:pt x="18591" y="2387"/>
                </a:lnTo>
                <a:lnTo>
                  <a:pt x="8905" y="8905"/>
                </a:lnTo>
                <a:lnTo>
                  <a:pt x="2387" y="18591"/>
                </a:lnTo>
                <a:lnTo>
                  <a:pt x="0" y="30479"/>
                </a:lnTo>
                <a:lnTo>
                  <a:pt x="2387" y="42368"/>
                </a:lnTo>
                <a:lnTo>
                  <a:pt x="8905" y="52054"/>
                </a:lnTo>
                <a:lnTo>
                  <a:pt x="18591" y="58572"/>
                </a:lnTo>
                <a:lnTo>
                  <a:pt x="30479" y="60960"/>
                </a:lnTo>
                <a:lnTo>
                  <a:pt x="233172" y="60960"/>
                </a:lnTo>
                <a:lnTo>
                  <a:pt x="245060" y="58572"/>
                </a:lnTo>
                <a:lnTo>
                  <a:pt x="254746" y="52054"/>
                </a:lnTo>
                <a:lnTo>
                  <a:pt x="261264" y="42368"/>
                </a:lnTo>
                <a:lnTo>
                  <a:pt x="263651" y="30479"/>
                </a:lnTo>
                <a:lnTo>
                  <a:pt x="261264" y="18591"/>
                </a:lnTo>
                <a:lnTo>
                  <a:pt x="254746" y="8905"/>
                </a:lnTo>
                <a:lnTo>
                  <a:pt x="245060" y="2387"/>
                </a:lnTo>
                <a:lnTo>
                  <a:pt x="233172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7865364" y="393191"/>
            <a:ext cx="79375" cy="62865"/>
          </a:xfrm>
          <a:custGeom>
            <a:rect l="l" t="t" r="r" b="b"/>
            <a:pathLst>
              <a:path w="79375" h="62865">
                <a:moveTo>
                  <a:pt x="48005" y="0"/>
                </a:moveTo>
                <a:lnTo>
                  <a:pt x="31241" y="0"/>
                </a:lnTo>
                <a:lnTo>
                  <a:pt x="19073" y="2452"/>
                </a:lnTo>
                <a:lnTo>
                  <a:pt x="9144" y="9144"/>
                </a:lnTo>
                <a:lnTo>
                  <a:pt x="2452" y="19073"/>
                </a:lnTo>
                <a:lnTo>
                  <a:pt x="0" y="31242"/>
                </a:lnTo>
                <a:lnTo>
                  <a:pt x="2452" y="43410"/>
                </a:lnTo>
                <a:lnTo>
                  <a:pt x="9144" y="53340"/>
                </a:lnTo>
                <a:lnTo>
                  <a:pt x="19073" y="60031"/>
                </a:lnTo>
                <a:lnTo>
                  <a:pt x="31241" y="62484"/>
                </a:lnTo>
                <a:lnTo>
                  <a:pt x="48005" y="62484"/>
                </a:lnTo>
                <a:lnTo>
                  <a:pt x="60174" y="60031"/>
                </a:lnTo>
                <a:lnTo>
                  <a:pt x="70103" y="53340"/>
                </a:lnTo>
                <a:lnTo>
                  <a:pt x="76795" y="43410"/>
                </a:lnTo>
                <a:lnTo>
                  <a:pt x="79247" y="31242"/>
                </a:lnTo>
                <a:lnTo>
                  <a:pt x="76795" y="19073"/>
                </a:lnTo>
                <a:lnTo>
                  <a:pt x="70103" y="9144"/>
                </a:lnTo>
                <a:lnTo>
                  <a:pt x="60174" y="2452"/>
                </a:lnTo>
                <a:lnTo>
                  <a:pt x="48005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7865364" y="499872"/>
            <a:ext cx="79375" cy="60960"/>
          </a:xfrm>
          <a:custGeom>
            <a:rect l="l" t="t" r="r" b="b"/>
            <a:pathLst>
              <a:path w="79375" h="60957">
                <a:moveTo>
                  <a:pt x="48767" y="0"/>
                </a:moveTo>
                <a:lnTo>
                  <a:pt x="30479" y="0"/>
                </a:lnTo>
                <a:lnTo>
                  <a:pt x="18591" y="2387"/>
                </a:lnTo>
                <a:lnTo>
                  <a:pt x="8905" y="8905"/>
                </a:lnTo>
                <a:lnTo>
                  <a:pt x="2387" y="18591"/>
                </a:lnTo>
                <a:lnTo>
                  <a:pt x="0" y="30479"/>
                </a:lnTo>
                <a:lnTo>
                  <a:pt x="2387" y="42368"/>
                </a:lnTo>
                <a:lnTo>
                  <a:pt x="8905" y="52054"/>
                </a:lnTo>
                <a:lnTo>
                  <a:pt x="18591" y="58572"/>
                </a:lnTo>
                <a:lnTo>
                  <a:pt x="30479" y="60960"/>
                </a:lnTo>
                <a:lnTo>
                  <a:pt x="48767" y="60960"/>
                </a:lnTo>
                <a:lnTo>
                  <a:pt x="60656" y="58572"/>
                </a:lnTo>
                <a:lnTo>
                  <a:pt x="70342" y="52054"/>
                </a:lnTo>
                <a:lnTo>
                  <a:pt x="76860" y="42368"/>
                </a:lnTo>
                <a:lnTo>
                  <a:pt x="79247" y="30479"/>
                </a:lnTo>
                <a:lnTo>
                  <a:pt x="76860" y="18591"/>
                </a:lnTo>
                <a:lnTo>
                  <a:pt x="70342" y="8905"/>
                </a:lnTo>
                <a:lnTo>
                  <a:pt x="60656" y="2387"/>
                </a:lnTo>
                <a:lnTo>
                  <a:pt x="48767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 txBox="1"/>
          <p:nvPr/>
        </p:nvSpPr>
        <p:spPr>
          <a:xfrm>
            <a:off x="8207120" y="292735"/>
            <a:ext cx="657860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spc="-10">
                <a:solidFill>
                  <a:srgbClr val="FFFFFF"/>
                </a:solidFill>
                <a:latin typeface="微软雅黑"/>
                <a:cs typeface="微软雅黑"/>
              </a:rPr>
              <a:t>TE</a:t>
            </a:r>
            <a:r>
              <a:rPr sz="1600" spc="-5">
                <a:solidFill>
                  <a:srgbClr val="FFFFFF"/>
                </a:solidFill>
                <a:latin typeface="微软雅黑"/>
                <a:cs typeface="微软雅黑"/>
              </a:rPr>
              <a:t>智库</a:t>
            </a:r>
            <a:endParaRPr sz="1600">
              <a:latin typeface="微软雅黑"/>
              <a:cs typeface="微软雅黑"/>
            </a:endParaRPr>
          </a:p>
        </p:txBody>
      </p:sp>
      <p:sp>
        <p:nvSpPr>
          <p:cNvPr id="11" name="object 11"/>
          <p:cNvSpPr txBox="1">
            <a:spLocks noGrp="1"/>
          </p:cNvSpPr>
          <p:nvPr>
            <p:ph type="title"/>
          </p:nvPr>
        </p:nvSpPr>
        <p:spPr>
          <a:xfrm>
            <a:off x="1491741" y="1903552"/>
            <a:ext cx="6240145" cy="4521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800" b="1" spc="-5">
                <a:solidFill>
                  <a:srgbClr val="FFFFFF"/>
                </a:solidFill>
                <a:latin typeface="Arial"/>
                <a:cs typeface="Arial"/>
              </a:rPr>
              <a:t>AIGC</a:t>
            </a:r>
            <a:r>
              <a:rPr sz="2800" b="1" spc="-10">
                <a:solidFill>
                  <a:srgbClr val="FFFFFF"/>
                </a:solidFill>
                <a:latin typeface="微软雅黑"/>
                <a:cs typeface="微软雅黑"/>
              </a:rPr>
              <a:t>入局与低代码产品市场的</a:t>
            </a: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发</a:t>
            </a:r>
            <a:r>
              <a:rPr sz="2800" b="1" spc="-10">
                <a:solidFill>
                  <a:srgbClr val="FFFFFF"/>
                </a:solidFill>
                <a:latin typeface="微软雅黑"/>
                <a:cs typeface="微软雅黑"/>
              </a:rPr>
              <a:t>展研究</a:t>
            </a:r>
            <a:endParaRPr sz="2800">
              <a:latin typeface="微软雅黑"/>
              <a:cs typeface="微软雅黑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633780" y="4183481"/>
            <a:ext cx="1116965" cy="4826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FFFFFF"/>
                </a:solidFill>
                <a:latin typeface="微软雅黑"/>
                <a:cs typeface="微软雅黑"/>
              </a:rPr>
              <a:t>报告撰写</a:t>
            </a:r>
            <a:r>
              <a:rPr sz="1000" spc="-10">
                <a:solidFill>
                  <a:srgbClr val="FFFFFF"/>
                </a:solidFill>
                <a:latin typeface="微软雅黑"/>
                <a:cs typeface="微软雅黑"/>
              </a:rPr>
              <a:t>：</a:t>
            </a:r>
            <a:r>
              <a:rPr sz="1000" spc="5">
                <a:solidFill>
                  <a:srgbClr val="FFFFFF"/>
                </a:solidFill>
                <a:latin typeface="Arial"/>
                <a:cs typeface="Arial"/>
              </a:rPr>
              <a:t>T</a:t>
            </a:r>
            <a:r>
              <a:rPr sz="1000" spc="-10">
                <a:solidFill>
                  <a:srgbClr val="FFFFFF"/>
                </a:solidFill>
                <a:latin typeface="Arial"/>
                <a:cs typeface="Arial"/>
              </a:rPr>
              <a:t>E</a:t>
            </a:r>
            <a:r>
              <a:rPr sz="1000" spc="-5">
                <a:solidFill>
                  <a:srgbClr val="FFFFFF"/>
                </a:solidFill>
                <a:latin typeface="Arial"/>
                <a:cs typeface="Arial"/>
              </a:rPr>
              <a:t>·</a:t>
            </a:r>
            <a:r>
              <a:rPr sz="1000" spc="-5">
                <a:solidFill>
                  <a:srgbClr val="FFFFFF"/>
                </a:solidFill>
                <a:latin typeface="微软雅黑"/>
                <a:cs typeface="微软雅黑"/>
              </a:rPr>
              <a:t>智库</a:t>
            </a:r>
            <a:endParaRPr sz="10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</a:pPr>
            <a:endParaRPr sz="6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tabLst>
                <a:tab pos="384175"/>
              </a:tabLst>
            </a:pPr>
            <a:r>
              <a:rPr sz="1000" spc="-5">
                <a:solidFill>
                  <a:srgbClr val="FFFFFF"/>
                </a:solidFill>
                <a:latin typeface="微软雅黑"/>
                <a:cs typeface="微软雅黑"/>
              </a:rPr>
              <a:t>时	间</a:t>
            </a:r>
            <a:r>
              <a:rPr sz="1000" spc="-10">
                <a:solidFill>
                  <a:srgbClr val="FFFFFF"/>
                </a:solidFill>
                <a:latin typeface="微软雅黑"/>
                <a:cs typeface="微软雅黑"/>
              </a:rPr>
              <a:t>：</a:t>
            </a:r>
            <a:r>
              <a:rPr sz="1000" spc="-10">
                <a:solidFill>
                  <a:srgbClr val="FFFFFF"/>
                </a:solidFill>
                <a:latin typeface="Arial"/>
                <a:cs typeface="Arial"/>
              </a:rPr>
              <a:t>2023.11</a:t>
            </a:r>
            <a:endParaRPr sz="1000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 rot="19860000">
            <a:off x="415282" y="705323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4" name="object 14"/>
          <p:cNvSpPr txBox="1"/>
          <p:nvPr/>
        </p:nvSpPr>
        <p:spPr>
          <a:xfrm rot="19860000">
            <a:off x="3177532" y="705323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5" name="object 15"/>
          <p:cNvSpPr txBox="1"/>
          <p:nvPr/>
        </p:nvSpPr>
        <p:spPr>
          <a:xfrm rot="19860000">
            <a:off x="5939782" y="705323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6" name="object 16"/>
          <p:cNvSpPr txBox="1"/>
          <p:nvPr/>
        </p:nvSpPr>
        <p:spPr>
          <a:xfrm rot="19860000">
            <a:off x="415281" y="25055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7" name="object 17"/>
          <p:cNvSpPr txBox="1"/>
          <p:nvPr/>
        </p:nvSpPr>
        <p:spPr>
          <a:xfrm rot="19860000">
            <a:off x="3177532" y="25055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8" name="object 18"/>
          <p:cNvSpPr txBox="1"/>
          <p:nvPr/>
        </p:nvSpPr>
        <p:spPr>
          <a:xfrm rot="19860000">
            <a:off x="5939782" y="25055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9" name="object 19"/>
          <p:cNvSpPr txBox="1"/>
          <p:nvPr/>
        </p:nvSpPr>
        <p:spPr>
          <a:xfrm rot="19860000">
            <a:off x="415281" y="427719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20" name="object 20"/>
          <p:cNvSpPr txBox="1"/>
          <p:nvPr/>
        </p:nvSpPr>
        <p:spPr>
          <a:xfrm rot="19860000">
            <a:off x="3177531" y="427719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21" name="object 21"/>
          <p:cNvSpPr txBox="1"/>
          <p:nvPr/>
        </p:nvSpPr>
        <p:spPr>
          <a:xfrm rot="19860000">
            <a:off x="5939782" y="427719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3992371" y="1955672"/>
            <a:ext cx="3829685" cy="750570"/>
          </a:xfrm>
          <a:prstGeom prst="rect">
            <a:avLst/>
          </a:prstGeom>
        </p:spPr>
        <p:txBody>
          <a:bodyPr vert="horz" wrap="square" lIns="0" tIns="53975" rIns="0" bIns="0" rtlCol="0">
            <a:spAutoFit/>
          </a:bodyPr>
          <a:lstStyle/>
          <a:p>
            <a:pPr marL="12700" marR="5080">
              <a:lnSpc>
                <a:spcPts val="2710"/>
              </a:lnSpc>
              <a:spcBef>
                <a:spcPts val="425"/>
              </a:spcBef>
            </a:pPr>
            <a:r>
              <a:rPr sz="2500" b="1" spc="-5">
                <a:solidFill>
                  <a:srgbClr val="FFFFFF"/>
                </a:solidFill>
                <a:latin typeface="微软雅黑"/>
                <a:cs typeface="微软雅黑"/>
              </a:rPr>
              <a:t>低代码产品在企业数字化旅 </a:t>
            </a:r>
            <a:r>
              <a:rPr sz="2500" b="1" spc="-10">
                <a:solidFill>
                  <a:srgbClr val="FFFFFF"/>
                </a:solidFill>
                <a:latin typeface="微软雅黑"/>
                <a:cs typeface="微软雅黑"/>
              </a:rPr>
              <a:t>途中的新变数</a:t>
            </a:r>
            <a:endParaRPr sz="25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144014" y="1918792"/>
            <a:ext cx="787400" cy="84899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400" b="1" spc="-5">
                <a:solidFill>
                  <a:srgbClr val="FFFFFF"/>
                </a:solidFill>
                <a:latin typeface="Arial"/>
                <a:cs typeface="Arial"/>
              </a:rPr>
              <a:t>01</a:t>
            </a:r>
            <a:endParaRPr sz="54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 rot="19860000">
            <a:off x="415282" y="705323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5" name="object 5"/>
          <p:cNvSpPr txBox="1"/>
          <p:nvPr/>
        </p:nvSpPr>
        <p:spPr>
          <a:xfrm rot="19860000">
            <a:off x="3177532" y="705323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/>
          <p:nvPr/>
        </p:nvSpPr>
        <p:spPr>
          <a:xfrm rot="19860000">
            <a:off x="5939782" y="705323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/>
          <p:nvPr/>
        </p:nvSpPr>
        <p:spPr>
          <a:xfrm rot="19860000">
            <a:off x="415281" y="25055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8" name="object 8"/>
          <p:cNvSpPr txBox="1"/>
          <p:nvPr/>
        </p:nvSpPr>
        <p:spPr>
          <a:xfrm rot="19860000">
            <a:off x="3177532" y="25055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 rot="19860000">
            <a:off x="5939782" y="25055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 rot="19860000">
            <a:off x="415281" y="427719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1" name="object 11"/>
          <p:cNvSpPr txBox="1"/>
          <p:nvPr/>
        </p:nvSpPr>
        <p:spPr>
          <a:xfrm rot="19860000">
            <a:off x="3177531" y="427719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2" name="object 12"/>
          <p:cNvSpPr txBox="1"/>
          <p:nvPr/>
        </p:nvSpPr>
        <p:spPr>
          <a:xfrm rot="19860000">
            <a:off x="5939782" y="427719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7940675">
              <a:lnSpc>
                <a:spcPct val="100000"/>
              </a:lnSpc>
              <a:spcBef>
                <a:spcPts val="95"/>
              </a:spcBef>
            </a:pPr>
            <a:r>
              <a:rPr spc="-10"/>
              <a:t>TE</a:t>
            </a:r>
            <a:r>
              <a:rPr spc="-5"/>
              <a:t>智库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44981" y="436880"/>
            <a:ext cx="5363845" cy="2393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b="1">
                <a:latin typeface="微软雅黑"/>
                <a:cs typeface="微软雅黑"/>
              </a:rPr>
              <a:t>中国低代码产品的发展</a:t>
            </a:r>
            <a:r>
              <a:rPr sz="1400" b="1" spc="-15">
                <a:latin typeface="微软雅黑"/>
                <a:cs typeface="微软雅黑"/>
              </a:rPr>
              <a:t>走</a:t>
            </a:r>
            <a:r>
              <a:rPr sz="1400" b="1">
                <a:latin typeface="微软雅黑"/>
                <a:cs typeface="微软雅黑"/>
              </a:rPr>
              <a:t>向新</a:t>
            </a:r>
            <a:r>
              <a:rPr sz="1400" b="1" spc="-15">
                <a:latin typeface="微软雅黑"/>
                <a:cs typeface="微软雅黑"/>
              </a:rPr>
              <a:t>的</a:t>
            </a:r>
            <a:r>
              <a:rPr sz="1400" b="1">
                <a:latin typeface="微软雅黑"/>
                <a:cs typeface="微软雅黑"/>
              </a:rPr>
              <a:t>拐点</a:t>
            </a:r>
            <a:r>
              <a:rPr sz="1400" b="1" spc="-15">
                <a:latin typeface="微软雅黑"/>
                <a:cs typeface="微软雅黑"/>
              </a:rPr>
              <a:t>：</a:t>
            </a:r>
            <a:r>
              <a:rPr sz="1400" b="1">
                <a:latin typeface="微软雅黑"/>
                <a:cs typeface="微软雅黑"/>
              </a:rPr>
              <a:t>数字</a:t>
            </a:r>
            <a:r>
              <a:rPr sz="1400" b="1" spc="-15">
                <a:latin typeface="微软雅黑"/>
                <a:cs typeface="微软雅黑"/>
              </a:rPr>
              <a:t>化</a:t>
            </a:r>
            <a:r>
              <a:rPr sz="1400" b="1">
                <a:latin typeface="微软雅黑"/>
                <a:cs typeface="微软雅黑"/>
              </a:rPr>
              <a:t>实践</a:t>
            </a:r>
            <a:r>
              <a:rPr sz="1400" b="1" spc="-15">
                <a:latin typeface="微软雅黑"/>
                <a:cs typeface="微软雅黑"/>
              </a:rPr>
              <a:t>与</a:t>
            </a:r>
            <a:r>
              <a:rPr sz="1400" b="1">
                <a:latin typeface="微软雅黑"/>
                <a:cs typeface="微软雅黑"/>
              </a:rPr>
              <a:t>创新</a:t>
            </a:r>
            <a:r>
              <a:rPr sz="1400" b="1" spc="-15">
                <a:latin typeface="微软雅黑"/>
                <a:cs typeface="微软雅黑"/>
              </a:rPr>
              <a:t>的</a:t>
            </a:r>
            <a:r>
              <a:rPr sz="1400" b="1">
                <a:latin typeface="微软雅黑"/>
                <a:cs typeface="微软雅黑"/>
              </a:rPr>
              <a:t>重要</a:t>
            </a:r>
            <a:r>
              <a:rPr sz="1400" b="1" spc="-15">
                <a:latin typeface="微软雅黑"/>
                <a:cs typeface="微软雅黑"/>
              </a:rPr>
              <a:t>基</a:t>
            </a:r>
            <a:r>
              <a:rPr sz="1400" b="1">
                <a:latin typeface="微软雅黑"/>
                <a:cs typeface="微软雅黑"/>
              </a:rPr>
              <a:t>盘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67106" y="860789"/>
            <a:ext cx="3074035" cy="1010285"/>
          </a:xfrm>
          <a:prstGeom prst="rect">
            <a:avLst/>
          </a:prstGeom>
        </p:spPr>
        <p:txBody>
          <a:bodyPr vert="horz" wrap="square" lIns="0" tIns="9525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750"/>
              </a:spcBef>
            </a:pPr>
            <a:r>
              <a:rPr sz="1200">
                <a:latin typeface="微软雅黑"/>
                <a:cs typeface="微软雅黑"/>
              </a:rPr>
              <a:t>在信息化建设过程中，低代码产品从默默无闻</a:t>
            </a:r>
            <a:endParaRPr sz="12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860"/>
              </a:spcBef>
            </a:pPr>
            <a:r>
              <a:rPr sz="1200">
                <a:latin typeface="微软雅黑"/>
                <a:cs typeface="微软雅黑"/>
              </a:rPr>
              <a:t>的战术级角色扮演，蜕变为</a:t>
            </a:r>
            <a:r>
              <a:rPr sz="1600" b="1" spc="-5">
                <a:solidFill>
                  <a:srgbClr val="13A469"/>
                </a:solidFill>
                <a:latin typeface="微软雅黑"/>
                <a:cs typeface="微软雅黑"/>
              </a:rPr>
              <a:t>数字化实践与</a:t>
            </a:r>
            <a:endParaRPr sz="16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960"/>
              </a:spcBef>
            </a:pPr>
            <a:r>
              <a:rPr sz="1600" b="1" spc="-5">
                <a:solidFill>
                  <a:srgbClr val="13A469"/>
                </a:solidFill>
                <a:latin typeface="微软雅黑"/>
                <a:cs typeface="微软雅黑"/>
              </a:rPr>
              <a:t>创新的重要基</a:t>
            </a:r>
            <a:r>
              <a:rPr sz="1600" b="1" spc="-20">
                <a:solidFill>
                  <a:srgbClr val="13A469"/>
                </a:solidFill>
                <a:latin typeface="微软雅黑"/>
                <a:cs typeface="微软雅黑"/>
              </a:rPr>
              <a:t>盘</a:t>
            </a:r>
            <a:r>
              <a:rPr sz="1200">
                <a:latin typeface="微软雅黑"/>
                <a:cs typeface="微软雅黑"/>
              </a:rPr>
              <a:t>。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266801" y="4922621"/>
            <a:ext cx="1915795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>
                <a:latin typeface="微软雅黑"/>
                <a:cs typeface="微软雅黑"/>
              </a:rPr>
              <a:t>注</a:t>
            </a:r>
            <a:r>
              <a:rPr sz="600" spc="-5">
                <a:latin typeface="微软雅黑"/>
                <a:cs typeface="微软雅黑"/>
              </a:rPr>
              <a:t>：AI1.0：</a:t>
            </a:r>
            <a:r>
              <a:rPr sz="600">
                <a:latin typeface="微软雅黑"/>
                <a:cs typeface="微软雅黑"/>
              </a:rPr>
              <a:t>辨别式人工智能</a:t>
            </a:r>
            <a:r>
              <a:rPr sz="600" spc="-5">
                <a:latin typeface="微软雅黑"/>
                <a:cs typeface="微软雅黑"/>
              </a:rPr>
              <a:t>；AI2.0：</a:t>
            </a:r>
            <a:r>
              <a:rPr sz="600">
                <a:latin typeface="微软雅黑"/>
                <a:cs typeface="微软雅黑"/>
              </a:rPr>
              <a:t>生成式人工智能。</a:t>
            </a:r>
            <a:endParaRPr sz="600">
              <a:latin typeface="微软雅黑"/>
              <a:cs typeface="微软雅黑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1950720" y="0"/>
            <a:ext cx="3714115" cy="5143500"/>
          </a:xfrm>
          <a:custGeom>
            <a:rect l="l" t="t" r="r" b="b"/>
            <a:pathLst>
              <a:path w="3714115" h="5143500">
                <a:moveTo>
                  <a:pt x="23622" y="5044395"/>
                </a:moveTo>
                <a:lnTo>
                  <a:pt x="18923" y="5044395"/>
                </a:lnTo>
                <a:lnTo>
                  <a:pt x="13554" y="5068939"/>
                </a:lnTo>
                <a:lnTo>
                  <a:pt x="8556" y="5093018"/>
                </a:lnTo>
                <a:lnTo>
                  <a:pt x="3938" y="5117910"/>
                </a:lnTo>
                <a:lnTo>
                  <a:pt x="0" y="5143499"/>
                </a:lnTo>
                <a:lnTo>
                  <a:pt x="4699" y="5143499"/>
                </a:lnTo>
                <a:lnTo>
                  <a:pt x="8637" y="5118955"/>
                </a:lnTo>
                <a:lnTo>
                  <a:pt x="13255" y="5093947"/>
                </a:lnTo>
                <a:lnTo>
                  <a:pt x="18400" y="5068590"/>
                </a:lnTo>
                <a:lnTo>
                  <a:pt x="23622" y="5044395"/>
                </a:lnTo>
                <a:close/>
              </a:path>
              <a:path w="3714115" h="5143500">
                <a:moveTo>
                  <a:pt x="63754" y="4848669"/>
                </a:moveTo>
                <a:lnTo>
                  <a:pt x="58928" y="4848669"/>
                </a:lnTo>
                <a:lnTo>
                  <a:pt x="53667" y="4872824"/>
                </a:lnTo>
                <a:lnTo>
                  <a:pt x="48371" y="4896980"/>
                </a:lnTo>
                <a:lnTo>
                  <a:pt x="37718" y="4945291"/>
                </a:lnTo>
                <a:lnTo>
                  <a:pt x="42418" y="4947767"/>
                </a:lnTo>
                <a:lnTo>
                  <a:pt x="47751" y="4923573"/>
                </a:lnTo>
                <a:lnTo>
                  <a:pt x="53085" y="4899147"/>
                </a:lnTo>
                <a:lnTo>
                  <a:pt x="58419" y="4874256"/>
                </a:lnTo>
                <a:lnTo>
                  <a:pt x="63754" y="4848669"/>
                </a:lnTo>
                <a:close/>
              </a:path>
              <a:path w="3714115" h="5143500">
                <a:moveTo>
                  <a:pt x="108585" y="4655413"/>
                </a:moveTo>
                <a:lnTo>
                  <a:pt x="103759" y="4655413"/>
                </a:lnTo>
                <a:lnTo>
                  <a:pt x="98123" y="4679569"/>
                </a:lnTo>
                <a:lnTo>
                  <a:pt x="85899" y="4727879"/>
                </a:lnTo>
                <a:lnTo>
                  <a:pt x="80263" y="4752035"/>
                </a:lnTo>
                <a:lnTo>
                  <a:pt x="84962" y="4752035"/>
                </a:lnTo>
                <a:lnTo>
                  <a:pt x="90654" y="4727879"/>
                </a:lnTo>
                <a:lnTo>
                  <a:pt x="102893" y="4679569"/>
                </a:lnTo>
                <a:lnTo>
                  <a:pt x="108585" y="4655413"/>
                </a:lnTo>
                <a:close/>
              </a:path>
              <a:path w="3714115" h="5143500">
                <a:moveTo>
                  <a:pt x="160400" y="4462157"/>
                </a:moveTo>
                <a:lnTo>
                  <a:pt x="155702" y="4462157"/>
                </a:lnTo>
                <a:lnTo>
                  <a:pt x="148689" y="4486313"/>
                </a:lnTo>
                <a:lnTo>
                  <a:pt x="141890" y="4510470"/>
                </a:lnTo>
                <a:lnTo>
                  <a:pt x="135520" y="4534629"/>
                </a:lnTo>
                <a:lnTo>
                  <a:pt x="129793" y="4558792"/>
                </a:lnTo>
                <a:lnTo>
                  <a:pt x="134493" y="4558792"/>
                </a:lnTo>
                <a:lnTo>
                  <a:pt x="140219" y="4534629"/>
                </a:lnTo>
                <a:lnTo>
                  <a:pt x="146589" y="4510470"/>
                </a:lnTo>
                <a:lnTo>
                  <a:pt x="153388" y="4486313"/>
                </a:lnTo>
                <a:lnTo>
                  <a:pt x="160400" y="4462157"/>
                </a:lnTo>
                <a:close/>
              </a:path>
              <a:path w="3714115" h="5143500">
                <a:moveTo>
                  <a:pt x="217043" y="4271378"/>
                </a:moveTo>
                <a:lnTo>
                  <a:pt x="212344" y="4271378"/>
                </a:lnTo>
                <a:lnTo>
                  <a:pt x="203900" y="4295154"/>
                </a:lnTo>
                <a:lnTo>
                  <a:pt x="196135" y="4318461"/>
                </a:lnTo>
                <a:lnTo>
                  <a:pt x="188823" y="4341767"/>
                </a:lnTo>
                <a:lnTo>
                  <a:pt x="181737" y="4365536"/>
                </a:lnTo>
                <a:lnTo>
                  <a:pt x="186436" y="4368012"/>
                </a:lnTo>
                <a:lnTo>
                  <a:pt x="193522" y="4343857"/>
                </a:lnTo>
                <a:lnTo>
                  <a:pt x="200834" y="4319700"/>
                </a:lnTo>
                <a:lnTo>
                  <a:pt x="208599" y="4295541"/>
                </a:lnTo>
                <a:lnTo>
                  <a:pt x="217043" y="4271378"/>
                </a:lnTo>
                <a:close/>
              </a:path>
              <a:path w="3714115" h="5143500">
                <a:moveTo>
                  <a:pt x="271399" y="4080611"/>
                </a:moveTo>
                <a:lnTo>
                  <a:pt x="264239" y="4104728"/>
                </a:lnTo>
                <a:lnTo>
                  <a:pt x="256889" y="4128612"/>
                </a:lnTo>
                <a:lnTo>
                  <a:pt x="249110" y="4152033"/>
                </a:lnTo>
                <a:lnTo>
                  <a:pt x="240665" y="4174756"/>
                </a:lnTo>
                <a:lnTo>
                  <a:pt x="245363" y="4177233"/>
                </a:lnTo>
                <a:lnTo>
                  <a:pt x="252845" y="4153464"/>
                </a:lnTo>
                <a:lnTo>
                  <a:pt x="268616" y="4106856"/>
                </a:lnTo>
                <a:lnTo>
                  <a:pt x="276098" y="4083088"/>
                </a:lnTo>
                <a:lnTo>
                  <a:pt x="271399" y="4080611"/>
                </a:lnTo>
                <a:close/>
              </a:path>
              <a:path w="3714115" h="5143500">
                <a:moveTo>
                  <a:pt x="342138" y="3894785"/>
                </a:moveTo>
                <a:lnTo>
                  <a:pt x="337438" y="3894785"/>
                </a:lnTo>
                <a:lnTo>
                  <a:pt x="329975" y="3917470"/>
                </a:lnTo>
                <a:lnTo>
                  <a:pt x="321833" y="3940619"/>
                </a:lnTo>
                <a:lnTo>
                  <a:pt x="313239" y="3963768"/>
                </a:lnTo>
                <a:lnTo>
                  <a:pt x="304419" y="3986453"/>
                </a:lnTo>
                <a:lnTo>
                  <a:pt x="309118" y="3988943"/>
                </a:lnTo>
                <a:lnTo>
                  <a:pt x="317599" y="3966217"/>
                </a:lnTo>
                <a:lnTo>
                  <a:pt x="325628" y="3942792"/>
                </a:lnTo>
                <a:lnTo>
                  <a:pt x="333656" y="3918903"/>
                </a:lnTo>
                <a:lnTo>
                  <a:pt x="342138" y="3894785"/>
                </a:lnTo>
                <a:close/>
              </a:path>
              <a:path w="3714115" h="5143500">
                <a:moveTo>
                  <a:pt x="408178" y="3708908"/>
                </a:moveTo>
                <a:lnTo>
                  <a:pt x="399321" y="3731646"/>
                </a:lnTo>
                <a:lnTo>
                  <a:pt x="381656" y="3777934"/>
                </a:lnTo>
                <a:lnTo>
                  <a:pt x="372872" y="3800602"/>
                </a:lnTo>
                <a:lnTo>
                  <a:pt x="377571" y="3803142"/>
                </a:lnTo>
                <a:lnTo>
                  <a:pt x="386427" y="3780456"/>
                </a:lnTo>
                <a:lnTo>
                  <a:pt x="404092" y="3734133"/>
                </a:lnTo>
                <a:lnTo>
                  <a:pt x="412877" y="3711448"/>
                </a:lnTo>
                <a:lnTo>
                  <a:pt x="408178" y="3708908"/>
                </a:lnTo>
                <a:close/>
              </a:path>
              <a:path w="3714115" h="5143500">
                <a:moveTo>
                  <a:pt x="486029" y="3525647"/>
                </a:moveTo>
                <a:lnTo>
                  <a:pt x="475813" y="3548332"/>
                </a:lnTo>
                <a:lnTo>
                  <a:pt x="456239" y="3594655"/>
                </a:lnTo>
                <a:lnTo>
                  <a:pt x="446024" y="3617341"/>
                </a:lnTo>
                <a:lnTo>
                  <a:pt x="450723" y="3619754"/>
                </a:lnTo>
                <a:lnTo>
                  <a:pt x="459938" y="3596050"/>
                </a:lnTo>
                <a:lnTo>
                  <a:pt x="469582" y="3573002"/>
                </a:lnTo>
                <a:lnTo>
                  <a:pt x="479226" y="3550406"/>
                </a:lnTo>
                <a:lnTo>
                  <a:pt x="488442" y="3528060"/>
                </a:lnTo>
                <a:lnTo>
                  <a:pt x="486029" y="3525647"/>
                </a:lnTo>
                <a:close/>
              </a:path>
              <a:path w="3714115" h="5143500">
                <a:moveTo>
                  <a:pt x="566293" y="3344799"/>
                </a:moveTo>
                <a:lnTo>
                  <a:pt x="523875" y="3433953"/>
                </a:lnTo>
                <a:lnTo>
                  <a:pt x="528574" y="3436493"/>
                </a:lnTo>
                <a:lnTo>
                  <a:pt x="539130" y="3414131"/>
                </a:lnTo>
                <a:lnTo>
                  <a:pt x="549497" y="3391804"/>
                </a:lnTo>
                <a:lnTo>
                  <a:pt x="559435" y="3369502"/>
                </a:lnTo>
                <a:lnTo>
                  <a:pt x="568706" y="3347212"/>
                </a:lnTo>
                <a:lnTo>
                  <a:pt x="566293" y="3344799"/>
                </a:lnTo>
                <a:close/>
              </a:path>
              <a:path w="3714115" h="5143500">
                <a:moveTo>
                  <a:pt x="651256" y="3166364"/>
                </a:moveTo>
                <a:lnTo>
                  <a:pt x="640572" y="3188652"/>
                </a:lnTo>
                <a:lnTo>
                  <a:pt x="629697" y="3210941"/>
                </a:lnTo>
                <a:lnTo>
                  <a:pt x="618394" y="3233229"/>
                </a:lnTo>
                <a:lnTo>
                  <a:pt x="606425" y="3255518"/>
                </a:lnTo>
                <a:lnTo>
                  <a:pt x="611124" y="3258057"/>
                </a:lnTo>
                <a:lnTo>
                  <a:pt x="621807" y="3235769"/>
                </a:lnTo>
                <a:lnTo>
                  <a:pt x="632682" y="3213481"/>
                </a:lnTo>
                <a:lnTo>
                  <a:pt x="643985" y="3191192"/>
                </a:lnTo>
                <a:lnTo>
                  <a:pt x="655955" y="3168904"/>
                </a:lnTo>
                <a:lnTo>
                  <a:pt x="651256" y="3166364"/>
                </a:lnTo>
                <a:close/>
              </a:path>
              <a:path w="3714115" h="5143500">
                <a:moveTo>
                  <a:pt x="740918" y="2990469"/>
                </a:moveTo>
                <a:lnTo>
                  <a:pt x="728930" y="3011362"/>
                </a:lnTo>
                <a:lnTo>
                  <a:pt x="717597" y="3032934"/>
                </a:lnTo>
                <a:lnTo>
                  <a:pt x="706717" y="3054959"/>
                </a:lnTo>
                <a:lnTo>
                  <a:pt x="696087" y="3077210"/>
                </a:lnTo>
                <a:lnTo>
                  <a:pt x="698500" y="3079623"/>
                </a:lnTo>
                <a:lnTo>
                  <a:pt x="710505" y="3057372"/>
                </a:lnTo>
                <a:lnTo>
                  <a:pt x="722058" y="3035347"/>
                </a:lnTo>
                <a:lnTo>
                  <a:pt x="733611" y="3013775"/>
                </a:lnTo>
                <a:lnTo>
                  <a:pt x="745617" y="2992882"/>
                </a:lnTo>
                <a:lnTo>
                  <a:pt x="740918" y="2990469"/>
                </a:lnTo>
                <a:close/>
              </a:path>
              <a:path w="3714115" h="5143500">
                <a:moveTo>
                  <a:pt x="835279" y="2816987"/>
                </a:moveTo>
                <a:lnTo>
                  <a:pt x="822934" y="2837880"/>
                </a:lnTo>
                <a:lnTo>
                  <a:pt x="810815" y="2859452"/>
                </a:lnTo>
                <a:lnTo>
                  <a:pt x="799149" y="2881477"/>
                </a:lnTo>
                <a:lnTo>
                  <a:pt x="788162" y="2903728"/>
                </a:lnTo>
                <a:lnTo>
                  <a:pt x="790448" y="2906268"/>
                </a:lnTo>
                <a:lnTo>
                  <a:pt x="802830" y="2883999"/>
                </a:lnTo>
                <a:lnTo>
                  <a:pt x="815213" y="2861945"/>
                </a:lnTo>
                <a:lnTo>
                  <a:pt x="827595" y="2840366"/>
                </a:lnTo>
                <a:lnTo>
                  <a:pt x="839978" y="2819527"/>
                </a:lnTo>
                <a:lnTo>
                  <a:pt x="835279" y="2816987"/>
                </a:lnTo>
                <a:close/>
              </a:path>
              <a:path w="3714115" h="5143500">
                <a:moveTo>
                  <a:pt x="934338" y="2646045"/>
                </a:moveTo>
                <a:lnTo>
                  <a:pt x="921956" y="2666900"/>
                </a:lnTo>
                <a:lnTo>
                  <a:pt x="897191" y="2709517"/>
                </a:lnTo>
                <a:lnTo>
                  <a:pt x="884809" y="2730373"/>
                </a:lnTo>
                <a:lnTo>
                  <a:pt x="887222" y="2732786"/>
                </a:lnTo>
                <a:lnTo>
                  <a:pt x="912288" y="2690637"/>
                </a:lnTo>
                <a:lnTo>
                  <a:pt x="925387" y="2669367"/>
                </a:lnTo>
                <a:lnTo>
                  <a:pt x="939165" y="2648585"/>
                </a:lnTo>
                <a:lnTo>
                  <a:pt x="934338" y="2646045"/>
                </a:lnTo>
                <a:close/>
              </a:path>
              <a:path w="3714115" h="5143500">
                <a:moveTo>
                  <a:pt x="1038225" y="2477643"/>
                </a:moveTo>
                <a:lnTo>
                  <a:pt x="1024411" y="2498425"/>
                </a:lnTo>
                <a:lnTo>
                  <a:pt x="997737" y="2540990"/>
                </a:lnTo>
                <a:lnTo>
                  <a:pt x="983996" y="2561844"/>
                </a:lnTo>
                <a:lnTo>
                  <a:pt x="988694" y="2564257"/>
                </a:lnTo>
                <a:lnTo>
                  <a:pt x="1001436" y="2543853"/>
                </a:lnTo>
                <a:lnTo>
                  <a:pt x="1027824" y="2502999"/>
                </a:lnTo>
                <a:lnTo>
                  <a:pt x="1040638" y="2482596"/>
                </a:lnTo>
                <a:lnTo>
                  <a:pt x="1038225" y="2477643"/>
                </a:lnTo>
                <a:close/>
              </a:path>
              <a:path w="3714115" h="5143500">
                <a:moveTo>
                  <a:pt x="1144397" y="2314067"/>
                </a:moveTo>
                <a:lnTo>
                  <a:pt x="1130583" y="2334525"/>
                </a:lnTo>
                <a:lnTo>
                  <a:pt x="1103909" y="2375396"/>
                </a:lnTo>
                <a:lnTo>
                  <a:pt x="1090168" y="2395855"/>
                </a:lnTo>
                <a:lnTo>
                  <a:pt x="1094867" y="2398268"/>
                </a:lnTo>
                <a:lnTo>
                  <a:pt x="1107662" y="2377864"/>
                </a:lnTo>
                <a:lnTo>
                  <a:pt x="1121124" y="2357437"/>
                </a:lnTo>
                <a:lnTo>
                  <a:pt x="1135014" y="2337010"/>
                </a:lnTo>
                <a:lnTo>
                  <a:pt x="1149096" y="2316607"/>
                </a:lnTo>
                <a:lnTo>
                  <a:pt x="1144397" y="2314067"/>
                </a:lnTo>
                <a:close/>
              </a:path>
              <a:path w="3714115" h="5143500">
                <a:moveTo>
                  <a:pt x="1257681" y="2153031"/>
                </a:moveTo>
                <a:lnTo>
                  <a:pt x="1243508" y="2173110"/>
                </a:lnTo>
                <a:lnTo>
                  <a:pt x="1215211" y="2212270"/>
                </a:lnTo>
                <a:lnTo>
                  <a:pt x="1201039" y="2232279"/>
                </a:lnTo>
                <a:lnTo>
                  <a:pt x="1231709" y="2196099"/>
                </a:lnTo>
                <a:lnTo>
                  <a:pt x="1259967" y="2155571"/>
                </a:lnTo>
                <a:lnTo>
                  <a:pt x="1257681" y="2153031"/>
                </a:lnTo>
                <a:close/>
              </a:path>
              <a:path w="3714115" h="5143500">
                <a:moveTo>
                  <a:pt x="1373251" y="1994408"/>
                </a:moveTo>
                <a:lnTo>
                  <a:pt x="1357739" y="2014489"/>
                </a:lnTo>
                <a:lnTo>
                  <a:pt x="1342882" y="2034095"/>
                </a:lnTo>
                <a:lnTo>
                  <a:pt x="1328477" y="2053701"/>
                </a:lnTo>
                <a:lnTo>
                  <a:pt x="1314322" y="2073783"/>
                </a:lnTo>
                <a:lnTo>
                  <a:pt x="1319021" y="2076196"/>
                </a:lnTo>
                <a:lnTo>
                  <a:pt x="1333194" y="2057205"/>
                </a:lnTo>
                <a:lnTo>
                  <a:pt x="1347343" y="2037524"/>
                </a:lnTo>
                <a:lnTo>
                  <a:pt x="1361491" y="2017367"/>
                </a:lnTo>
                <a:lnTo>
                  <a:pt x="1375664" y="1996948"/>
                </a:lnTo>
                <a:lnTo>
                  <a:pt x="1373251" y="1994408"/>
                </a:lnTo>
                <a:close/>
              </a:path>
              <a:path w="3714115" h="5143500">
                <a:moveTo>
                  <a:pt x="1493646" y="1840864"/>
                </a:moveTo>
                <a:lnTo>
                  <a:pt x="1477758" y="1859478"/>
                </a:lnTo>
                <a:lnTo>
                  <a:pt x="1462071" y="1878329"/>
                </a:lnTo>
                <a:lnTo>
                  <a:pt x="1446837" y="1897657"/>
                </a:lnTo>
                <a:lnTo>
                  <a:pt x="1432306" y="1917700"/>
                </a:lnTo>
                <a:lnTo>
                  <a:pt x="1437005" y="1920113"/>
                </a:lnTo>
                <a:lnTo>
                  <a:pt x="1481439" y="1862302"/>
                </a:lnTo>
                <a:lnTo>
                  <a:pt x="1495933" y="1843277"/>
                </a:lnTo>
                <a:lnTo>
                  <a:pt x="1493646" y="1840864"/>
                </a:lnTo>
                <a:close/>
              </a:path>
              <a:path w="3714115" h="5143500">
                <a:moveTo>
                  <a:pt x="1616329" y="1689735"/>
                </a:moveTo>
                <a:lnTo>
                  <a:pt x="1600440" y="1708308"/>
                </a:lnTo>
                <a:lnTo>
                  <a:pt x="1584753" y="1726882"/>
                </a:lnTo>
                <a:lnTo>
                  <a:pt x="1569519" y="1745456"/>
                </a:lnTo>
                <a:lnTo>
                  <a:pt x="1554988" y="1764029"/>
                </a:lnTo>
                <a:lnTo>
                  <a:pt x="1557274" y="1766570"/>
                </a:lnTo>
                <a:lnTo>
                  <a:pt x="1621028" y="1692148"/>
                </a:lnTo>
                <a:lnTo>
                  <a:pt x="1616329" y="1689735"/>
                </a:lnTo>
                <a:close/>
              </a:path>
              <a:path w="3714115" h="5143500">
                <a:moveTo>
                  <a:pt x="1743709" y="1541018"/>
                </a:moveTo>
                <a:lnTo>
                  <a:pt x="1680083" y="1615439"/>
                </a:lnTo>
                <a:lnTo>
                  <a:pt x="1684782" y="1617852"/>
                </a:lnTo>
                <a:lnTo>
                  <a:pt x="1700688" y="1599316"/>
                </a:lnTo>
                <a:lnTo>
                  <a:pt x="1716595" y="1581007"/>
                </a:lnTo>
                <a:lnTo>
                  <a:pt x="1732502" y="1563149"/>
                </a:lnTo>
                <a:lnTo>
                  <a:pt x="1748408" y="1545971"/>
                </a:lnTo>
                <a:lnTo>
                  <a:pt x="1743709" y="1541018"/>
                </a:lnTo>
                <a:close/>
              </a:path>
              <a:path w="3714115" h="5143500">
                <a:moveTo>
                  <a:pt x="1875917" y="1397381"/>
                </a:moveTo>
                <a:lnTo>
                  <a:pt x="1859577" y="1415577"/>
                </a:lnTo>
                <a:lnTo>
                  <a:pt x="1826089" y="1451066"/>
                </a:lnTo>
                <a:lnTo>
                  <a:pt x="1809750" y="1469263"/>
                </a:lnTo>
                <a:lnTo>
                  <a:pt x="1814576" y="1471676"/>
                </a:lnTo>
                <a:lnTo>
                  <a:pt x="1830520" y="1454590"/>
                </a:lnTo>
                <a:lnTo>
                  <a:pt x="1846691" y="1437004"/>
                </a:lnTo>
                <a:lnTo>
                  <a:pt x="1863314" y="1419419"/>
                </a:lnTo>
                <a:lnTo>
                  <a:pt x="1880616" y="1402334"/>
                </a:lnTo>
                <a:lnTo>
                  <a:pt x="1875917" y="1397381"/>
                </a:lnTo>
                <a:close/>
              </a:path>
              <a:path w="3714115" h="5143500">
                <a:moveTo>
                  <a:pt x="2012695" y="1258570"/>
                </a:moveTo>
                <a:lnTo>
                  <a:pt x="1995035" y="1275371"/>
                </a:lnTo>
                <a:lnTo>
                  <a:pt x="1977612" y="1292399"/>
                </a:lnTo>
                <a:lnTo>
                  <a:pt x="1960618" y="1309879"/>
                </a:lnTo>
                <a:lnTo>
                  <a:pt x="1944243" y="1328039"/>
                </a:lnTo>
                <a:lnTo>
                  <a:pt x="1946656" y="1330452"/>
                </a:lnTo>
                <a:lnTo>
                  <a:pt x="1963995" y="1313366"/>
                </a:lnTo>
                <a:lnTo>
                  <a:pt x="1997769" y="1278195"/>
                </a:lnTo>
                <a:lnTo>
                  <a:pt x="2015108" y="1261110"/>
                </a:lnTo>
                <a:lnTo>
                  <a:pt x="2012695" y="1258570"/>
                </a:lnTo>
                <a:close/>
              </a:path>
              <a:path w="3714115" h="5143500">
                <a:moveTo>
                  <a:pt x="2149602" y="1122299"/>
                </a:moveTo>
                <a:lnTo>
                  <a:pt x="2133280" y="1139061"/>
                </a:lnTo>
                <a:lnTo>
                  <a:pt x="2116280" y="1155811"/>
                </a:lnTo>
                <a:lnTo>
                  <a:pt x="2098827" y="1172537"/>
                </a:lnTo>
                <a:lnTo>
                  <a:pt x="2081149" y="1189227"/>
                </a:lnTo>
                <a:lnTo>
                  <a:pt x="2083562" y="1191768"/>
                </a:lnTo>
                <a:lnTo>
                  <a:pt x="2154301" y="1124839"/>
                </a:lnTo>
                <a:lnTo>
                  <a:pt x="2149602" y="1122299"/>
                </a:lnTo>
                <a:close/>
              </a:path>
              <a:path w="3714115" h="5143500">
                <a:moveTo>
                  <a:pt x="2293493" y="990981"/>
                </a:moveTo>
                <a:lnTo>
                  <a:pt x="2275419" y="1006330"/>
                </a:lnTo>
                <a:lnTo>
                  <a:pt x="2256917" y="1022334"/>
                </a:lnTo>
                <a:lnTo>
                  <a:pt x="2238414" y="1038790"/>
                </a:lnTo>
                <a:lnTo>
                  <a:pt x="2220341" y="1055497"/>
                </a:lnTo>
                <a:lnTo>
                  <a:pt x="2225040" y="1057910"/>
                </a:lnTo>
                <a:lnTo>
                  <a:pt x="2242756" y="1042634"/>
                </a:lnTo>
                <a:lnTo>
                  <a:pt x="2260473" y="1026668"/>
                </a:lnTo>
                <a:lnTo>
                  <a:pt x="2278189" y="1010225"/>
                </a:lnTo>
                <a:lnTo>
                  <a:pt x="2295906" y="993521"/>
                </a:lnTo>
                <a:lnTo>
                  <a:pt x="2293493" y="990981"/>
                </a:lnTo>
                <a:close/>
              </a:path>
              <a:path w="3714115" h="5143500">
                <a:moveTo>
                  <a:pt x="2437510" y="862202"/>
                </a:moveTo>
                <a:lnTo>
                  <a:pt x="2419758" y="877496"/>
                </a:lnTo>
                <a:lnTo>
                  <a:pt x="2383397" y="909941"/>
                </a:lnTo>
                <a:lnTo>
                  <a:pt x="2364359" y="926591"/>
                </a:lnTo>
                <a:lnTo>
                  <a:pt x="2369058" y="929132"/>
                </a:lnTo>
                <a:lnTo>
                  <a:pt x="2386792" y="912766"/>
                </a:lnTo>
                <a:lnTo>
                  <a:pt x="2404729" y="896889"/>
                </a:lnTo>
                <a:lnTo>
                  <a:pt x="2442210" y="864743"/>
                </a:lnTo>
                <a:lnTo>
                  <a:pt x="2437510" y="862202"/>
                </a:lnTo>
                <a:close/>
              </a:path>
              <a:path w="3714115" h="5143500">
                <a:moveTo>
                  <a:pt x="2588514" y="738377"/>
                </a:moveTo>
                <a:lnTo>
                  <a:pt x="2569045" y="753614"/>
                </a:lnTo>
                <a:lnTo>
                  <a:pt x="2549826" y="769302"/>
                </a:lnTo>
                <a:lnTo>
                  <a:pt x="2512949" y="800226"/>
                </a:lnTo>
                <a:lnTo>
                  <a:pt x="2515362" y="802766"/>
                </a:lnTo>
                <a:lnTo>
                  <a:pt x="2534435" y="787907"/>
                </a:lnTo>
                <a:lnTo>
                  <a:pt x="2571726" y="758190"/>
                </a:lnTo>
                <a:lnTo>
                  <a:pt x="2590800" y="743331"/>
                </a:lnTo>
                <a:lnTo>
                  <a:pt x="2588514" y="738377"/>
                </a:lnTo>
                <a:close/>
              </a:path>
              <a:path w="3714115" h="5143500">
                <a:moveTo>
                  <a:pt x="2739517" y="619378"/>
                </a:moveTo>
                <a:lnTo>
                  <a:pt x="2700829" y="649096"/>
                </a:lnTo>
                <a:lnTo>
                  <a:pt x="2682063" y="663955"/>
                </a:lnTo>
                <a:lnTo>
                  <a:pt x="2663952" y="678814"/>
                </a:lnTo>
                <a:lnTo>
                  <a:pt x="2666365" y="681354"/>
                </a:lnTo>
                <a:lnTo>
                  <a:pt x="2704084" y="651938"/>
                </a:lnTo>
                <a:lnTo>
                  <a:pt x="2722729" y="637795"/>
                </a:lnTo>
                <a:lnTo>
                  <a:pt x="2741803" y="624332"/>
                </a:lnTo>
                <a:lnTo>
                  <a:pt x="2739517" y="619378"/>
                </a:lnTo>
                <a:close/>
              </a:path>
              <a:path w="3714115" h="5143500">
                <a:moveTo>
                  <a:pt x="2895219" y="505460"/>
                </a:moveTo>
                <a:lnTo>
                  <a:pt x="2875768" y="518850"/>
                </a:lnTo>
                <a:lnTo>
                  <a:pt x="2856293" y="532955"/>
                </a:lnTo>
                <a:lnTo>
                  <a:pt x="2836818" y="547536"/>
                </a:lnTo>
                <a:lnTo>
                  <a:pt x="2817368" y="562356"/>
                </a:lnTo>
                <a:lnTo>
                  <a:pt x="2819654" y="564896"/>
                </a:lnTo>
                <a:lnTo>
                  <a:pt x="2839160" y="551432"/>
                </a:lnTo>
                <a:lnTo>
                  <a:pt x="2858643" y="537289"/>
                </a:lnTo>
                <a:lnTo>
                  <a:pt x="2878125" y="522694"/>
                </a:lnTo>
                <a:lnTo>
                  <a:pt x="2897632" y="507873"/>
                </a:lnTo>
                <a:lnTo>
                  <a:pt x="2895219" y="505460"/>
                </a:lnTo>
                <a:close/>
              </a:path>
              <a:path w="3714115" h="5143500">
                <a:moveTo>
                  <a:pt x="3053334" y="393953"/>
                </a:moveTo>
                <a:lnTo>
                  <a:pt x="2973070" y="448437"/>
                </a:lnTo>
                <a:lnTo>
                  <a:pt x="2975483" y="453389"/>
                </a:lnTo>
                <a:lnTo>
                  <a:pt x="2995291" y="438947"/>
                </a:lnTo>
                <a:lnTo>
                  <a:pt x="3015551" y="425195"/>
                </a:lnTo>
                <a:lnTo>
                  <a:pt x="3055620" y="398907"/>
                </a:lnTo>
                <a:lnTo>
                  <a:pt x="3053334" y="393953"/>
                </a:lnTo>
                <a:close/>
              </a:path>
              <a:path w="3714115" h="5143500">
                <a:moveTo>
                  <a:pt x="3213735" y="287400"/>
                </a:moveTo>
                <a:lnTo>
                  <a:pt x="3173650" y="313737"/>
                </a:lnTo>
                <a:lnTo>
                  <a:pt x="3153352" y="327459"/>
                </a:lnTo>
                <a:lnTo>
                  <a:pt x="3133471" y="341884"/>
                </a:lnTo>
                <a:lnTo>
                  <a:pt x="3135884" y="344424"/>
                </a:lnTo>
                <a:lnTo>
                  <a:pt x="3155694" y="331394"/>
                </a:lnTo>
                <a:lnTo>
                  <a:pt x="3196266" y="305383"/>
                </a:lnTo>
                <a:lnTo>
                  <a:pt x="3216147" y="292353"/>
                </a:lnTo>
                <a:lnTo>
                  <a:pt x="3213735" y="287400"/>
                </a:lnTo>
                <a:close/>
              </a:path>
              <a:path w="3714115" h="5143500">
                <a:moveTo>
                  <a:pt x="3376549" y="188340"/>
                </a:moveTo>
                <a:lnTo>
                  <a:pt x="3356703" y="199901"/>
                </a:lnTo>
                <a:lnTo>
                  <a:pt x="3336178" y="212153"/>
                </a:lnTo>
                <a:lnTo>
                  <a:pt x="3293999" y="237871"/>
                </a:lnTo>
                <a:lnTo>
                  <a:pt x="3296284" y="242824"/>
                </a:lnTo>
                <a:lnTo>
                  <a:pt x="3338480" y="216788"/>
                </a:lnTo>
                <a:lnTo>
                  <a:pt x="3359042" y="203783"/>
                </a:lnTo>
                <a:lnTo>
                  <a:pt x="3378962" y="190753"/>
                </a:lnTo>
                <a:lnTo>
                  <a:pt x="3376549" y="188340"/>
                </a:lnTo>
                <a:close/>
              </a:path>
              <a:path w="3714115" h="5143500">
                <a:moveTo>
                  <a:pt x="3544062" y="91694"/>
                </a:moveTo>
                <a:lnTo>
                  <a:pt x="3522821" y="103215"/>
                </a:lnTo>
                <a:lnTo>
                  <a:pt x="3480339" y="127162"/>
                </a:lnTo>
                <a:lnTo>
                  <a:pt x="3459099" y="138684"/>
                </a:lnTo>
                <a:lnTo>
                  <a:pt x="3461512" y="143763"/>
                </a:lnTo>
                <a:lnTo>
                  <a:pt x="3482752" y="131151"/>
                </a:lnTo>
                <a:lnTo>
                  <a:pt x="3503993" y="119252"/>
                </a:lnTo>
                <a:lnTo>
                  <a:pt x="3525234" y="107830"/>
                </a:lnTo>
                <a:lnTo>
                  <a:pt x="3546475" y="96647"/>
                </a:lnTo>
                <a:lnTo>
                  <a:pt x="3544062" y="91694"/>
                </a:lnTo>
                <a:close/>
              </a:path>
              <a:path w="3714115" h="5143500">
                <a:moveTo>
                  <a:pt x="3711575" y="0"/>
                </a:moveTo>
                <a:lnTo>
                  <a:pt x="3626739" y="44576"/>
                </a:lnTo>
                <a:lnTo>
                  <a:pt x="3629025" y="49529"/>
                </a:lnTo>
                <a:lnTo>
                  <a:pt x="3650265" y="38046"/>
                </a:lnTo>
                <a:lnTo>
                  <a:pt x="3671506" y="26336"/>
                </a:lnTo>
                <a:lnTo>
                  <a:pt x="3692747" y="15079"/>
                </a:lnTo>
                <a:lnTo>
                  <a:pt x="3713988" y="4952"/>
                </a:lnTo>
                <a:lnTo>
                  <a:pt x="3711575" y="0"/>
                </a:lnTo>
                <a:close/>
              </a:path>
            </a:pathLst>
          </a:custGeom>
          <a:solidFill>
            <a:srgbClr val="1E1E1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3240023" y="2014727"/>
            <a:ext cx="739139" cy="507492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3107435" y="2231135"/>
            <a:ext cx="73151" cy="73151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3531108" y="2072639"/>
            <a:ext cx="391795" cy="391795"/>
          </a:xfrm>
          <a:custGeom>
            <a:rect l="l" t="t" r="r" b="b"/>
            <a:pathLst>
              <a:path w="391795" h="391794">
                <a:moveTo>
                  <a:pt x="195833" y="0"/>
                </a:moveTo>
                <a:lnTo>
                  <a:pt x="150915" y="5169"/>
                </a:lnTo>
                <a:lnTo>
                  <a:pt x="109690" y="19896"/>
                </a:lnTo>
                <a:lnTo>
                  <a:pt x="73329" y="43007"/>
                </a:lnTo>
                <a:lnTo>
                  <a:pt x="43007" y="73329"/>
                </a:lnTo>
                <a:lnTo>
                  <a:pt x="19896" y="109690"/>
                </a:lnTo>
                <a:lnTo>
                  <a:pt x="5169" y="150915"/>
                </a:lnTo>
                <a:lnTo>
                  <a:pt x="0" y="195834"/>
                </a:lnTo>
                <a:lnTo>
                  <a:pt x="5169" y="240752"/>
                </a:lnTo>
                <a:lnTo>
                  <a:pt x="19896" y="281977"/>
                </a:lnTo>
                <a:lnTo>
                  <a:pt x="43007" y="318338"/>
                </a:lnTo>
                <a:lnTo>
                  <a:pt x="73329" y="348660"/>
                </a:lnTo>
                <a:lnTo>
                  <a:pt x="109690" y="371771"/>
                </a:lnTo>
                <a:lnTo>
                  <a:pt x="150915" y="386498"/>
                </a:lnTo>
                <a:lnTo>
                  <a:pt x="195833" y="391668"/>
                </a:lnTo>
                <a:lnTo>
                  <a:pt x="240752" y="386498"/>
                </a:lnTo>
                <a:lnTo>
                  <a:pt x="281977" y="371771"/>
                </a:lnTo>
                <a:lnTo>
                  <a:pt x="318338" y="348660"/>
                </a:lnTo>
                <a:lnTo>
                  <a:pt x="348660" y="318338"/>
                </a:lnTo>
                <a:lnTo>
                  <a:pt x="371771" y="281977"/>
                </a:lnTo>
                <a:lnTo>
                  <a:pt x="386498" y="240752"/>
                </a:lnTo>
                <a:lnTo>
                  <a:pt x="391667" y="195834"/>
                </a:lnTo>
                <a:lnTo>
                  <a:pt x="386498" y="150915"/>
                </a:lnTo>
                <a:lnTo>
                  <a:pt x="371771" y="109690"/>
                </a:lnTo>
                <a:lnTo>
                  <a:pt x="348660" y="73329"/>
                </a:lnTo>
                <a:lnTo>
                  <a:pt x="318338" y="43007"/>
                </a:lnTo>
                <a:lnTo>
                  <a:pt x="281977" y="19896"/>
                </a:lnTo>
                <a:lnTo>
                  <a:pt x="240752" y="5169"/>
                </a:lnTo>
                <a:lnTo>
                  <a:pt x="195833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4064508" y="1920239"/>
            <a:ext cx="935736" cy="251460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 txBox="1"/>
          <p:nvPr/>
        </p:nvSpPr>
        <p:spPr>
          <a:xfrm>
            <a:off x="4143883" y="1953513"/>
            <a:ext cx="3415029" cy="61150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34620">
              <a:lnSpc>
                <a:spcPct val="100000"/>
              </a:lnSpc>
              <a:spcBef>
                <a:spcPts val="95"/>
              </a:spcBef>
            </a:pPr>
            <a:r>
              <a:rPr sz="1000" b="1" spc="-5">
                <a:solidFill>
                  <a:srgbClr val="FFFFFF"/>
                </a:solidFill>
                <a:latin typeface="微软雅黑"/>
                <a:cs typeface="微软雅黑"/>
              </a:rPr>
              <a:t>统一开发</a:t>
            </a:r>
            <a:endParaRPr sz="1000">
              <a:latin typeface="微软雅黑"/>
              <a:cs typeface="微软雅黑"/>
            </a:endParaRPr>
          </a:p>
          <a:p>
            <a:pPr marL="12700" marR="5080">
              <a:lnSpc>
                <a:spcPct val="150700"/>
              </a:lnSpc>
              <a:spcBef>
                <a:spcPts val="705"/>
              </a:spcBef>
            </a:pPr>
            <a:r>
              <a:rPr sz="750" spc="5">
                <a:latin typeface="微软雅黑"/>
                <a:cs typeface="微软雅黑"/>
              </a:rPr>
              <a:t>通</a:t>
            </a:r>
            <a:r>
              <a:rPr sz="750" spc="-10">
                <a:latin typeface="微软雅黑"/>
                <a:cs typeface="微软雅黑"/>
              </a:rPr>
              <a:t>过</a:t>
            </a:r>
            <a:r>
              <a:rPr sz="750" spc="5">
                <a:latin typeface="微软雅黑"/>
                <a:cs typeface="微软雅黑"/>
              </a:rPr>
              <a:t>构</a:t>
            </a:r>
            <a:r>
              <a:rPr sz="750" spc="-10">
                <a:latin typeface="微软雅黑"/>
                <a:cs typeface="微软雅黑"/>
              </a:rPr>
              <a:t>建</a:t>
            </a:r>
            <a:r>
              <a:rPr sz="750" spc="5">
                <a:latin typeface="微软雅黑"/>
                <a:cs typeface="微软雅黑"/>
              </a:rPr>
              <a:t>统</a:t>
            </a:r>
            <a:r>
              <a:rPr sz="750" spc="-10">
                <a:latin typeface="微软雅黑"/>
                <a:cs typeface="微软雅黑"/>
              </a:rPr>
              <a:t>一</a:t>
            </a:r>
            <a:r>
              <a:rPr sz="750" spc="5">
                <a:latin typeface="微软雅黑"/>
                <a:cs typeface="微软雅黑"/>
              </a:rPr>
              <a:t>技</a:t>
            </a:r>
            <a:r>
              <a:rPr sz="750" spc="-10">
                <a:latin typeface="微软雅黑"/>
                <a:cs typeface="微软雅黑"/>
              </a:rPr>
              <a:t>术</a:t>
            </a:r>
            <a:r>
              <a:rPr sz="750" spc="5">
                <a:latin typeface="微软雅黑"/>
                <a:cs typeface="微软雅黑"/>
              </a:rPr>
              <a:t>平</a:t>
            </a:r>
            <a:r>
              <a:rPr sz="750" spc="-10">
                <a:latin typeface="微软雅黑"/>
                <a:cs typeface="微软雅黑"/>
              </a:rPr>
              <a:t>台</a:t>
            </a:r>
            <a:r>
              <a:rPr sz="750" spc="5">
                <a:latin typeface="微软雅黑"/>
                <a:cs typeface="微软雅黑"/>
              </a:rPr>
              <a:t>，</a:t>
            </a:r>
            <a:r>
              <a:rPr sz="750" spc="-10">
                <a:latin typeface="微软雅黑"/>
                <a:cs typeface="微软雅黑"/>
              </a:rPr>
              <a:t>实</a:t>
            </a:r>
            <a:r>
              <a:rPr sz="750" spc="5">
                <a:latin typeface="微软雅黑"/>
                <a:cs typeface="微软雅黑"/>
              </a:rPr>
              <a:t>现</a:t>
            </a:r>
            <a:r>
              <a:rPr sz="750" spc="-10">
                <a:latin typeface="微软雅黑"/>
                <a:cs typeface="微软雅黑"/>
              </a:rPr>
              <a:t>应</a:t>
            </a:r>
            <a:r>
              <a:rPr sz="750" spc="5">
                <a:latin typeface="微软雅黑"/>
                <a:cs typeface="微软雅黑"/>
              </a:rPr>
              <a:t>用</a:t>
            </a:r>
            <a:r>
              <a:rPr sz="750" spc="-10">
                <a:latin typeface="微软雅黑"/>
                <a:cs typeface="微软雅黑"/>
              </a:rPr>
              <a:t>开</a:t>
            </a:r>
            <a:r>
              <a:rPr sz="750" spc="5">
                <a:latin typeface="微软雅黑"/>
                <a:cs typeface="微软雅黑"/>
              </a:rPr>
              <a:t>发</a:t>
            </a:r>
            <a:r>
              <a:rPr sz="750" spc="5">
                <a:latin typeface="Arial"/>
                <a:cs typeface="Arial"/>
              </a:rPr>
              <a:t>/</a:t>
            </a:r>
            <a:r>
              <a:rPr sz="750" spc="-10">
                <a:latin typeface="微软雅黑"/>
                <a:cs typeface="微软雅黑"/>
              </a:rPr>
              <a:t>发</a:t>
            </a:r>
            <a:r>
              <a:rPr sz="750" spc="5">
                <a:latin typeface="微软雅黑"/>
                <a:cs typeface="微软雅黑"/>
              </a:rPr>
              <a:t>布</a:t>
            </a:r>
            <a:r>
              <a:rPr sz="750" spc="-10">
                <a:latin typeface="Arial"/>
                <a:cs typeface="Arial"/>
              </a:rPr>
              <a:t>/</a:t>
            </a:r>
            <a:r>
              <a:rPr sz="750" spc="5">
                <a:latin typeface="微软雅黑"/>
                <a:cs typeface="微软雅黑"/>
              </a:rPr>
              <a:t>运</a:t>
            </a:r>
            <a:r>
              <a:rPr sz="750" spc="-10">
                <a:latin typeface="微软雅黑"/>
                <a:cs typeface="微软雅黑"/>
              </a:rPr>
              <a:t>维</a:t>
            </a:r>
            <a:r>
              <a:rPr sz="750" spc="5">
                <a:latin typeface="微软雅黑"/>
                <a:cs typeface="微软雅黑"/>
              </a:rPr>
              <a:t>的</a:t>
            </a:r>
            <a:r>
              <a:rPr sz="750" spc="-10">
                <a:latin typeface="微软雅黑"/>
                <a:cs typeface="微软雅黑"/>
              </a:rPr>
              <a:t>连</a:t>
            </a:r>
            <a:r>
              <a:rPr sz="750" spc="5">
                <a:latin typeface="微软雅黑"/>
                <a:cs typeface="微软雅黑"/>
              </a:rPr>
              <a:t>续</a:t>
            </a:r>
            <a:r>
              <a:rPr sz="750" spc="-10">
                <a:latin typeface="微软雅黑"/>
                <a:cs typeface="微软雅黑"/>
              </a:rPr>
              <a:t>性</a:t>
            </a:r>
            <a:r>
              <a:rPr sz="750" spc="5">
                <a:latin typeface="微软雅黑"/>
                <a:cs typeface="微软雅黑"/>
              </a:rPr>
              <a:t>作</a:t>
            </a:r>
            <a:r>
              <a:rPr sz="750" spc="-10">
                <a:latin typeface="微软雅黑"/>
                <a:cs typeface="微软雅黑"/>
              </a:rPr>
              <a:t>业</a:t>
            </a:r>
            <a:r>
              <a:rPr sz="750" spc="5">
                <a:latin typeface="微软雅黑"/>
                <a:cs typeface="微软雅黑"/>
              </a:rPr>
              <a:t>，</a:t>
            </a:r>
            <a:r>
              <a:rPr sz="750" spc="-10">
                <a:latin typeface="微软雅黑"/>
                <a:cs typeface="微软雅黑"/>
              </a:rPr>
              <a:t>消</a:t>
            </a:r>
            <a:r>
              <a:rPr sz="750" spc="5">
                <a:latin typeface="微软雅黑"/>
                <a:cs typeface="微软雅黑"/>
              </a:rPr>
              <a:t>除</a:t>
            </a:r>
            <a:r>
              <a:rPr sz="750" spc="-10">
                <a:latin typeface="微软雅黑"/>
                <a:cs typeface="微软雅黑"/>
              </a:rPr>
              <a:t>信</a:t>
            </a:r>
            <a:r>
              <a:rPr sz="750" spc="5">
                <a:latin typeface="微软雅黑"/>
                <a:cs typeface="微软雅黑"/>
              </a:rPr>
              <a:t>息</a:t>
            </a:r>
            <a:r>
              <a:rPr sz="750" spc="-10">
                <a:latin typeface="微软雅黑"/>
                <a:cs typeface="微软雅黑"/>
              </a:rPr>
              <a:t>孤</a:t>
            </a:r>
            <a:r>
              <a:rPr sz="750">
                <a:latin typeface="微软雅黑"/>
                <a:cs typeface="微软雅黑"/>
              </a:rPr>
              <a:t>岛， </a:t>
            </a:r>
            <a:r>
              <a:rPr sz="750" spc="5">
                <a:latin typeface="微软雅黑"/>
                <a:cs typeface="微软雅黑"/>
              </a:rPr>
              <a:t>提升数字化基</a:t>
            </a:r>
            <a:r>
              <a:rPr sz="750" spc="-10">
                <a:latin typeface="微软雅黑"/>
                <a:cs typeface="微软雅黑"/>
              </a:rPr>
              <a:t>建</a:t>
            </a:r>
            <a:r>
              <a:rPr sz="750" spc="5">
                <a:latin typeface="微软雅黑"/>
                <a:cs typeface="微软雅黑"/>
              </a:rPr>
              <a:t>采</a:t>
            </a:r>
            <a:r>
              <a:rPr sz="750" spc="-10">
                <a:latin typeface="微软雅黑"/>
                <a:cs typeface="微软雅黑"/>
              </a:rPr>
              <a:t>购</a:t>
            </a:r>
            <a:r>
              <a:rPr sz="750" spc="5">
                <a:latin typeface="微软雅黑"/>
                <a:cs typeface="微软雅黑"/>
              </a:rPr>
              <a:t>价</a:t>
            </a:r>
            <a:r>
              <a:rPr sz="750" spc="-10">
                <a:latin typeface="微软雅黑"/>
                <a:cs typeface="微软雅黑"/>
              </a:rPr>
              <a:t>值</a:t>
            </a:r>
            <a:r>
              <a:rPr sz="750" spc="5">
                <a:latin typeface="微软雅黑"/>
                <a:cs typeface="微软雅黑"/>
              </a:rPr>
              <a:t>，</a:t>
            </a:r>
            <a:r>
              <a:rPr sz="750" spc="-10">
                <a:latin typeface="微软雅黑"/>
                <a:cs typeface="微软雅黑"/>
              </a:rPr>
              <a:t>支</a:t>
            </a:r>
            <a:r>
              <a:rPr sz="750" spc="5">
                <a:latin typeface="微软雅黑"/>
                <a:cs typeface="微软雅黑"/>
              </a:rPr>
              <a:t>持</a:t>
            </a:r>
            <a:r>
              <a:rPr sz="750" spc="-10">
                <a:latin typeface="微软雅黑"/>
                <a:cs typeface="微软雅黑"/>
              </a:rPr>
              <a:t>业</a:t>
            </a:r>
            <a:r>
              <a:rPr sz="750" spc="5">
                <a:latin typeface="微软雅黑"/>
                <a:cs typeface="微软雅黑"/>
              </a:rPr>
              <a:t>务变</a:t>
            </a:r>
            <a:r>
              <a:rPr sz="750" spc="-10">
                <a:latin typeface="微软雅黑"/>
                <a:cs typeface="微软雅黑"/>
              </a:rPr>
              <a:t>化</a:t>
            </a:r>
            <a:r>
              <a:rPr sz="750" spc="5">
                <a:latin typeface="微软雅黑"/>
                <a:cs typeface="微软雅黑"/>
              </a:rPr>
              <a:t>和</a:t>
            </a:r>
            <a:r>
              <a:rPr sz="750" spc="-10">
                <a:latin typeface="微软雅黑"/>
                <a:cs typeface="微软雅黑"/>
              </a:rPr>
              <a:t>连</a:t>
            </a:r>
            <a:r>
              <a:rPr sz="750" spc="5">
                <a:latin typeface="微软雅黑"/>
                <a:cs typeface="微软雅黑"/>
              </a:rPr>
              <a:t>续</a:t>
            </a:r>
            <a:r>
              <a:rPr sz="750" spc="-10">
                <a:latin typeface="微软雅黑"/>
                <a:cs typeface="微软雅黑"/>
              </a:rPr>
              <a:t>性</a:t>
            </a:r>
            <a:r>
              <a:rPr sz="750" spc="5">
                <a:latin typeface="微软雅黑"/>
                <a:cs typeface="微软雅黑"/>
              </a:rPr>
              <a:t>发</a:t>
            </a:r>
            <a:r>
              <a:rPr sz="750" spc="-10">
                <a:latin typeface="微软雅黑"/>
                <a:cs typeface="微软雅黑"/>
              </a:rPr>
              <a:t>展</a:t>
            </a:r>
            <a:r>
              <a:rPr sz="750" spc="5">
                <a:latin typeface="微软雅黑"/>
                <a:cs typeface="微软雅黑"/>
              </a:rPr>
              <a:t>，</a:t>
            </a:r>
            <a:r>
              <a:rPr sz="750" spc="-10">
                <a:latin typeface="微软雅黑"/>
                <a:cs typeface="微软雅黑"/>
              </a:rPr>
              <a:t>从</a:t>
            </a:r>
            <a:r>
              <a:rPr sz="750" spc="5">
                <a:latin typeface="微软雅黑"/>
                <a:cs typeface="微软雅黑"/>
              </a:rPr>
              <a:t>根</a:t>
            </a:r>
            <a:r>
              <a:rPr sz="750" spc="-10">
                <a:latin typeface="微软雅黑"/>
                <a:cs typeface="微软雅黑"/>
              </a:rPr>
              <a:t>本</a:t>
            </a:r>
            <a:r>
              <a:rPr sz="750" spc="5">
                <a:latin typeface="微软雅黑"/>
                <a:cs typeface="微软雅黑"/>
              </a:rPr>
              <a:t>上</a:t>
            </a:r>
            <a:r>
              <a:rPr sz="750" spc="-10">
                <a:latin typeface="微软雅黑"/>
                <a:cs typeface="微软雅黑"/>
              </a:rPr>
              <a:t>解</a:t>
            </a:r>
            <a:r>
              <a:rPr sz="750" spc="5">
                <a:latin typeface="微软雅黑"/>
                <a:cs typeface="微软雅黑"/>
              </a:rPr>
              <a:t>决</a:t>
            </a:r>
            <a:r>
              <a:rPr sz="750" spc="-10">
                <a:latin typeface="微软雅黑"/>
                <a:cs typeface="微软雅黑"/>
              </a:rPr>
              <a:t>企</a:t>
            </a:r>
            <a:r>
              <a:rPr sz="750" spc="5">
                <a:latin typeface="微软雅黑"/>
                <a:cs typeface="微软雅黑"/>
              </a:rPr>
              <a:t>业数</a:t>
            </a:r>
            <a:endParaRPr sz="750">
              <a:latin typeface="微软雅黑"/>
              <a:cs typeface="微软雅黑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4143883" y="2594864"/>
            <a:ext cx="2889250" cy="1409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750" spc="5">
                <a:latin typeface="微软雅黑"/>
                <a:cs typeface="微软雅黑"/>
              </a:rPr>
              <a:t>字化转型中的</a:t>
            </a:r>
            <a:r>
              <a:rPr sz="750" spc="-10">
                <a:latin typeface="微软雅黑"/>
                <a:cs typeface="微软雅黑"/>
              </a:rPr>
              <a:t>效</a:t>
            </a:r>
            <a:r>
              <a:rPr sz="750" spc="5">
                <a:latin typeface="微软雅黑"/>
                <a:cs typeface="微软雅黑"/>
              </a:rPr>
              <a:t>率</a:t>
            </a:r>
            <a:r>
              <a:rPr sz="750" spc="-10">
                <a:latin typeface="微软雅黑"/>
                <a:cs typeface="微软雅黑"/>
              </a:rPr>
              <a:t>、</a:t>
            </a:r>
            <a:r>
              <a:rPr sz="750" spc="5">
                <a:latin typeface="微软雅黑"/>
                <a:cs typeface="微软雅黑"/>
              </a:rPr>
              <a:t>连</a:t>
            </a:r>
            <a:r>
              <a:rPr sz="750" spc="-10">
                <a:latin typeface="微软雅黑"/>
                <a:cs typeface="微软雅黑"/>
              </a:rPr>
              <a:t>通</a:t>
            </a:r>
            <a:r>
              <a:rPr sz="750" spc="5">
                <a:latin typeface="微软雅黑"/>
                <a:cs typeface="微软雅黑"/>
              </a:rPr>
              <a:t>性</a:t>
            </a:r>
            <a:r>
              <a:rPr sz="750" spc="-10">
                <a:latin typeface="微软雅黑"/>
                <a:cs typeface="微软雅黑"/>
              </a:rPr>
              <a:t>、</a:t>
            </a:r>
            <a:r>
              <a:rPr sz="750" spc="5">
                <a:latin typeface="微软雅黑"/>
                <a:cs typeface="微软雅黑"/>
              </a:rPr>
              <a:t>适</a:t>
            </a:r>
            <a:r>
              <a:rPr sz="750" spc="-10">
                <a:latin typeface="微软雅黑"/>
                <a:cs typeface="微软雅黑"/>
              </a:rPr>
              <a:t>应</a:t>
            </a:r>
            <a:r>
              <a:rPr sz="750" spc="5">
                <a:latin typeface="微软雅黑"/>
                <a:cs typeface="微软雅黑"/>
              </a:rPr>
              <a:t>性等</a:t>
            </a:r>
            <a:r>
              <a:rPr sz="750" spc="-10">
                <a:latin typeface="微软雅黑"/>
                <a:cs typeface="微软雅黑"/>
              </a:rPr>
              <a:t>诉</a:t>
            </a:r>
            <a:r>
              <a:rPr sz="750" spc="5">
                <a:latin typeface="微软雅黑"/>
                <a:cs typeface="微软雅黑"/>
              </a:rPr>
              <a:t>求</a:t>
            </a:r>
            <a:r>
              <a:rPr sz="750" spc="-10">
                <a:latin typeface="微软雅黑"/>
                <a:cs typeface="微软雅黑"/>
              </a:rPr>
              <a:t>，</a:t>
            </a:r>
            <a:r>
              <a:rPr sz="750" spc="5">
                <a:latin typeface="微软雅黑"/>
                <a:cs typeface="微软雅黑"/>
              </a:rPr>
              <a:t>促</a:t>
            </a:r>
            <a:r>
              <a:rPr sz="750" spc="-10">
                <a:latin typeface="微软雅黑"/>
                <a:cs typeface="微软雅黑"/>
              </a:rPr>
              <a:t>进</a:t>
            </a:r>
            <a:r>
              <a:rPr sz="750" spc="5">
                <a:latin typeface="微软雅黑"/>
                <a:cs typeface="微软雅黑"/>
              </a:rPr>
              <a:t>企</a:t>
            </a:r>
            <a:r>
              <a:rPr sz="750" spc="-10">
                <a:latin typeface="微软雅黑"/>
                <a:cs typeface="微软雅黑"/>
              </a:rPr>
              <a:t>业</a:t>
            </a:r>
            <a:r>
              <a:rPr sz="750" spc="5">
                <a:latin typeface="微软雅黑"/>
                <a:cs typeface="微软雅黑"/>
              </a:rPr>
              <a:t>的</a:t>
            </a:r>
            <a:r>
              <a:rPr sz="750" spc="-10">
                <a:latin typeface="微软雅黑"/>
                <a:cs typeface="微软雅黑"/>
              </a:rPr>
              <a:t>快</a:t>
            </a:r>
            <a:r>
              <a:rPr sz="750" spc="5">
                <a:latin typeface="微软雅黑"/>
                <a:cs typeface="微软雅黑"/>
              </a:rPr>
              <a:t>速</a:t>
            </a:r>
            <a:r>
              <a:rPr sz="750" spc="-10">
                <a:latin typeface="微软雅黑"/>
                <a:cs typeface="微软雅黑"/>
              </a:rPr>
              <a:t>发</a:t>
            </a:r>
            <a:r>
              <a:rPr sz="750" spc="5">
                <a:latin typeface="微软雅黑"/>
                <a:cs typeface="微软雅黑"/>
              </a:rPr>
              <a:t>展。</a:t>
            </a:r>
            <a:endParaRPr sz="750">
              <a:latin typeface="微软雅黑"/>
              <a:cs typeface="微软雅黑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2759710" y="2134870"/>
            <a:ext cx="23876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b="1">
                <a:solidFill>
                  <a:srgbClr val="C9C9C9"/>
                </a:solidFill>
                <a:latin typeface="Arial"/>
                <a:cs typeface="Arial"/>
              </a:rPr>
              <a:t>03</a:t>
            </a:r>
            <a:endParaRPr sz="1500">
              <a:latin typeface="Arial"/>
              <a:cs typeface="Arial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3618229" y="2153666"/>
            <a:ext cx="213360" cy="230123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>
            <a:off x="2662427" y="2983992"/>
            <a:ext cx="739139" cy="507491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>
            <a:off x="2951988" y="3043427"/>
            <a:ext cx="390525" cy="388620"/>
          </a:xfrm>
          <a:custGeom>
            <a:rect l="l" t="t" r="r" b="b"/>
            <a:pathLst>
              <a:path w="390525" h="388620">
                <a:moveTo>
                  <a:pt x="195072" y="0"/>
                </a:moveTo>
                <a:lnTo>
                  <a:pt x="150356" y="5131"/>
                </a:lnTo>
                <a:lnTo>
                  <a:pt x="109301" y="19749"/>
                </a:lnTo>
                <a:lnTo>
                  <a:pt x="73080" y="42687"/>
                </a:lnTo>
                <a:lnTo>
                  <a:pt x="42867" y="72778"/>
                </a:lnTo>
                <a:lnTo>
                  <a:pt x="19834" y="108857"/>
                </a:lnTo>
                <a:lnTo>
                  <a:pt x="5154" y="149756"/>
                </a:lnTo>
                <a:lnTo>
                  <a:pt x="0" y="194310"/>
                </a:lnTo>
                <a:lnTo>
                  <a:pt x="5154" y="238863"/>
                </a:lnTo>
                <a:lnTo>
                  <a:pt x="19834" y="279762"/>
                </a:lnTo>
                <a:lnTo>
                  <a:pt x="42867" y="315841"/>
                </a:lnTo>
                <a:lnTo>
                  <a:pt x="73080" y="345932"/>
                </a:lnTo>
                <a:lnTo>
                  <a:pt x="109301" y="368870"/>
                </a:lnTo>
                <a:lnTo>
                  <a:pt x="150356" y="383488"/>
                </a:lnTo>
                <a:lnTo>
                  <a:pt x="195072" y="388620"/>
                </a:lnTo>
                <a:lnTo>
                  <a:pt x="239787" y="383488"/>
                </a:lnTo>
                <a:lnTo>
                  <a:pt x="280842" y="368870"/>
                </a:lnTo>
                <a:lnTo>
                  <a:pt x="317063" y="345932"/>
                </a:lnTo>
                <a:lnTo>
                  <a:pt x="347276" y="315841"/>
                </a:lnTo>
                <a:lnTo>
                  <a:pt x="370309" y="279762"/>
                </a:lnTo>
                <a:lnTo>
                  <a:pt x="384989" y="238863"/>
                </a:lnTo>
                <a:lnTo>
                  <a:pt x="390144" y="194310"/>
                </a:lnTo>
                <a:lnTo>
                  <a:pt x="384989" y="149756"/>
                </a:lnTo>
                <a:lnTo>
                  <a:pt x="370309" y="108857"/>
                </a:lnTo>
                <a:lnTo>
                  <a:pt x="347276" y="72778"/>
                </a:lnTo>
                <a:lnTo>
                  <a:pt x="317063" y="42687"/>
                </a:lnTo>
                <a:lnTo>
                  <a:pt x="280842" y="19749"/>
                </a:lnTo>
                <a:lnTo>
                  <a:pt x="239787" y="5131"/>
                </a:lnTo>
                <a:lnTo>
                  <a:pt x="195072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>
            <a:off x="2546604" y="3201923"/>
            <a:ext cx="71627" cy="71627"/>
          </a:xfrm>
          <a:prstGeom prst="rect">
            <a:avLst/>
          </a:prstGeom>
          <a:blipFill>
            <a:blip r:embed="rId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>
            <a:off x="3486911" y="2932176"/>
            <a:ext cx="935736" cy="252984"/>
          </a:xfrm>
          <a:prstGeom prst="rect">
            <a:avLst/>
          </a:prstGeom>
          <a:blipFill>
            <a:blip r:embed="rId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 txBox="1"/>
          <p:nvPr/>
        </p:nvSpPr>
        <p:spPr>
          <a:xfrm>
            <a:off x="3566286" y="2966084"/>
            <a:ext cx="3361054" cy="9550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72390">
              <a:lnSpc>
                <a:spcPct val="100000"/>
              </a:lnSpc>
              <a:spcBef>
                <a:spcPts val="95"/>
              </a:spcBef>
            </a:pPr>
            <a:r>
              <a:rPr sz="1000" b="1" spc="-5">
                <a:solidFill>
                  <a:srgbClr val="FFFFFF"/>
                </a:solidFill>
                <a:latin typeface="微软雅黑"/>
                <a:cs typeface="微软雅黑"/>
              </a:rPr>
              <a:t>差异化开发</a:t>
            </a:r>
            <a:endParaRPr sz="1000">
              <a:latin typeface="微软雅黑"/>
              <a:cs typeface="微软雅黑"/>
            </a:endParaRPr>
          </a:p>
          <a:p>
            <a:pPr marL="12700" marR="5080">
              <a:lnSpc>
                <a:spcPct val="150300"/>
              </a:lnSpc>
              <a:spcBef>
                <a:spcPts val="705"/>
              </a:spcBef>
            </a:pPr>
            <a:r>
              <a:rPr sz="750" spc="5">
                <a:latin typeface="微软雅黑"/>
                <a:cs typeface="微软雅黑"/>
              </a:rPr>
              <a:t>让用户可以快</a:t>
            </a:r>
            <a:r>
              <a:rPr sz="750" spc="-10">
                <a:latin typeface="微软雅黑"/>
                <a:cs typeface="微软雅黑"/>
              </a:rPr>
              <a:t>速</a:t>
            </a:r>
            <a:r>
              <a:rPr sz="750" spc="5">
                <a:latin typeface="微软雅黑"/>
                <a:cs typeface="微软雅黑"/>
              </a:rPr>
              <a:t>开</a:t>
            </a:r>
            <a:r>
              <a:rPr sz="750" spc="-10">
                <a:latin typeface="微软雅黑"/>
                <a:cs typeface="微软雅黑"/>
              </a:rPr>
              <a:t>发</a:t>
            </a:r>
            <a:r>
              <a:rPr sz="750" spc="5">
                <a:latin typeface="微软雅黑"/>
                <a:cs typeface="微软雅黑"/>
              </a:rPr>
              <a:t>符</a:t>
            </a:r>
            <a:r>
              <a:rPr sz="750" spc="-10">
                <a:latin typeface="微软雅黑"/>
                <a:cs typeface="微软雅黑"/>
              </a:rPr>
              <a:t>合</a:t>
            </a:r>
            <a:r>
              <a:rPr sz="750" spc="5">
                <a:latin typeface="微软雅黑"/>
                <a:cs typeface="微软雅黑"/>
              </a:rPr>
              <a:t>自</a:t>
            </a:r>
            <a:r>
              <a:rPr sz="750" spc="-10">
                <a:latin typeface="微软雅黑"/>
                <a:cs typeface="微软雅黑"/>
              </a:rPr>
              <a:t>身</a:t>
            </a:r>
            <a:r>
              <a:rPr sz="750" spc="5">
                <a:latin typeface="微软雅黑"/>
                <a:cs typeface="微软雅黑"/>
              </a:rPr>
              <a:t>业</a:t>
            </a:r>
            <a:r>
              <a:rPr sz="750" spc="-10">
                <a:latin typeface="微软雅黑"/>
                <a:cs typeface="微软雅黑"/>
              </a:rPr>
              <a:t>务</a:t>
            </a:r>
            <a:r>
              <a:rPr sz="750" spc="5">
                <a:latin typeface="微软雅黑"/>
                <a:cs typeface="微软雅黑"/>
              </a:rPr>
              <a:t>需求</a:t>
            </a:r>
            <a:r>
              <a:rPr sz="750" spc="-10">
                <a:latin typeface="微软雅黑"/>
                <a:cs typeface="微软雅黑"/>
              </a:rPr>
              <a:t>的</a:t>
            </a:r>
            <a:r>
              <a:rPr sz="750" spc="5">
                <a:latin typeface="微软雅黑"/>
                <a:cs typeface="微软雅黑"/>
              </a:rPr>
              <a:t>应</a:t>
            </a:r>
            <a:r>
              <a:rPr sz="750" spc="-10">
                <a:latin typeface="微软雅黑"/>
                <a:cs typeface="微软雅黑"/>
              </a:rPr>
              <a:t>用</a:t>
            </a:r>
            <a:r>
              <a:rPr sz="750" spc="5">
                <a:latin typeface="微软雅黑"/>
                <a:cs typeface="微软雅黑"/>
              </a:rPr>
              <a:t>程</a:t>
            </a:r>
            <a:r>
              <a:rPr sz="750" spc="-10">
                <a:latin typeface="微软雅黑"/>
                <a:cs typeface="微软雅黑"/>
              </a:rPr>
              <a:t>序</a:t>
            </a:r>
            <a:r>
              <a:rPr sz="750" spc="5">
                <a:latin typeface="微软雅黑"/>
                <a:cs typeface="微软雅黑"/>
              </a:rPr>
              <a:t>，</a:t>
            </a:r>
            <a:r>
              <a:rPr sz="750" spc="-10">
                <a:latin typeface="微软雅黑"/>
                <a:cs typeface="微软雅黑"/>
              </a:rPr>
              <a:t>降</a:t>
            </a:r>
            <a:r>
              <a:rPr sz="750" spc="5">
                <a:latin typeface="微软雅黑"/>
                <a:cs typeface="微软雅黑"/>
              </a:rPr>
              <a:t>低</a:t>
            </a:r>
            <a:r>
              <a:rPr sz="750" spc="-10">
                <a:latin typeface="微软雅黑"/>
                <a:cs typeface="微软雅黑"/>
              </a:rPr>
              <a:t>开</a:t>
            </a:r>
            <a:r>
              <a:rPr sz="750" spc="5">
                <a:latin typeface="微软雅黑"/>
                <a:cs typeface="微软雅黑"/>
              </a:rPr>
              <a:t>发</a:t>
            </a:r>
            <a:r>
              <a:rPr sz="750" spc="-10">
                <a:latin typeface="微软雅黑"/>
                <a:cs typeface="微软雅黑"/>
              </a:rPr>
              <a:t>成</a:t>
            </a:r>
            <a:r>
              <a:rPr sz="750" spc="5">
                <a:latin typeface="微软雅黑"/>
                <a:cs typeface="微软雅黑"/>
              </a:rPr>
              <a:t>本</a:t>
            </a:r>
            <a:r>
              <a:rPr sz="750" spc="-10">
                <a:latin typeface="微软雅黑"/>
                <a:cs typeface="微软雅黑"/>
              </a:rPr>
              <a:t>，</a:t>
            </a:r>
            <a:r>
              <a:rPr sz="750" spc="5">
                <a:latin typeface="微软雅黑"/>
                <a:cs typeface="微软雅黑"/>
              </a:rPr>
              <a:t>加</a:t>
            </a:r>
            <a:r>
              <a:rPr sz="750" spc="-10">
                <a:latin typeface="微软雅黑"/>
                <a:cs typeface="微软雅黑"/>
              </a:rPr>
              <a:t>快</a:t>
            </a:r>
            <a:r>
              <a:rPr sz="750" spc="5">
                <a:latin typeface="微软雅黑"/>
                <a:cs typeface="微软雅黑"/>
              </a:rPr>
              <a:t>上线 速度。并且可</a:t>
            </a:r>
            <a:r>
              <a:rPr sz="750" spc="-10">
                <a:latin typeface="微软雅黑"/>
                <a:cs typeface="微软雅黑"/>
              </a:rPr>
              <a:t>以</a:t>
            </a:r>
            <a:r>
              <a:rPr sz="750" spc="5">
                <a:latin typeface="微软雅黑"/>
                <a:cs typeface="微软雅黑"/>
              </a:rPr>
              <a:t>通</a:t>
            </a:r>
            <a:r>
              <a:rPr sz="750" spc="-10">
                <a:latin typeface="微软雅黑"/>
                <a:cs typeface="微软雅黑"/>
              </a:rPr>
              <a:t>过</a:t>
            </a:r>
            <a:r>
              <a:rPr sz="750" spc="5">
                <a:latin typeface="微软雅黑"/>
                <a:cs typeface="微软雅黑"/>
              </a:rPr>
              <a:t>敏</a:t>
            </a:r>
            <a:r>
              <a:rPr sz="750" spc="-10">
                <a:latin typeface="微软雅黑"/>
                <a:cs typeface="微软雅黑"/>
              </a:rPr>
              <a:t>捷</a:t>
            </a:r>
            <a:r>
              <a:rPr sz="750" spc="5">
                <a:latin typeface="微软雅黑"/>
                <a:cs typeface="微软雅黑"/>
              </a:rPr>
              <a:t>性</a:t>
            </a:r>
            <a:r>
              <a:rPr sz="750" spc="-10">
                <a:latin typeface="微软雅黑"/>
                <a:cs typeface="微软雅黑"/>
              </a:rPr>
              <a:t>和</a:t>
            </a:r>
            <a:r>
              <a:rPr sz="750" spc="5">
                <a:latin typeface="微软雅黑"/>
                <a:cs typeface="微软雅黑"/>
              </a:rPr>
              <a:t>迭</a:t>
            </a:r>
            <a:r>
              <a:rPr sz="750" spc="-10">
                <a:latin typeface="微软雅黑"/>
                <a:cs typeface="微软雅黑"/>
              </a:rPr>
              <a:t>代</a:t>
            </a:r>
            <a:r>
              <a:rPr sz="750" spc="5">
                <a:latin typeface="微软雅黑"/>
                <a:cs typeface="微软雅黑"/>
              </a:rPr>
              <a:t>开发</a:t>
            </a:r>
            <a:r>
              <a:rPr sz="750" spc="-10">
                <a:latin typeface="微软雅黑"/>
                <a:cs typeface="微软雅黑"/>
              </a:rPr>
              <a:t>的</a:t>
            </a:r>
            <a:r>
              <a:rPr sz="750" spc="5">
                <a:latin typeface="微软雅黑"/>
                <a:cs typeface="微软雅黑"/>
              </a:rPr>
              <a:t>特</a:t>
            </a:r>
            <a:r>
              <a:rPr sz="750" spc="-10">
                <a:latin typeface="微软雅黑"/>
                <a:cs typeface="微软雅黑"/>
              </a:rPr>
              <a:t>点</a:t>
            </a:r>
            <a:r>
              <a:rPr sz="750" spc="5">
                <a:latin typeface="微软雅黑"/>
                <a:cs typeface="微软雅黑"/>
              </a:rPr>
              <a:t>，</a:t>
            </a:r>
            <a:r>
              <a:rPr sz="750" spc="-10">
                <a:latin typeface="微软雅黑"/>
                <a:cs typeface="微软雅黑"/>
              </a:rPr>
              <a:t>帮</a:t>
            </a:r>
            <a:r>
              <a:rPr sz="750" spc="5">
                <a:latin typeface="微软雅黑"/>
                <a:cs typeface="微软雅黑"/>
              </a:rPr>
              <a:t>助</a:t>
            </a:r>
            <a:r>
              <a:rPr sz="750" spc="-10">
                <a:latin typeface="微软雅黑"/>
                <a:cs typeface="微软雅黑"/>
              </a:rPr>
              <a:t>用</a:t>
            </a:r>
            <a:r>
              <a:rPr sz="750" spc="5">
                <a:latin typeface="微软雅黑"/>
                <a:cs typeface="微软雅黑"/>
              </a:rPr>
              <a:t>户</a:t>
            </a:r>
            <a:r>
              <a:rPr sz="750" spc="-10">
                <a:latin typeface="微软雅黑"/>
                <a:cs typeface="微软雅黑"/>
              </a:rPr>
              <a:t>快</a:t>
            </a:r>
            <a:r>
              <a:rPr sz="750" spc="5">
                <a:latin typeface="微软雅黑"/>
                <a:cs typeface="微软雅黑"/>
              </a:rPr>
              <a:t>速</a:t>
            </a:r>
            <a:r>
              <a:rPr sz="750" spc="-10">
                <a:latin typeface="微软雅黑"/>
                <a:cs typeface="微软雅黑"/>
              </a:rPr>
              <a:t>构</a:t>
            </a:r>
            <a:r>
              <a:rPr sz="750" spc="5">
                <a:latin typeface="微软雅黑"/>
                <a:cs typeface="微软雅黑"/>
              </a:rPr>
              <a:t>建</a:t>
            </a:r>
            <a:r>
              <a:rPr sz="750" spc="-10">
                <a:latin typeface="微软雅黑"/>
                <a:cs typeface="微软雅黑"/>
              </a:rPr>
              <a:t>出</a:t>
            </a:r>
            <a:r>
              <a:rPr sz="750" spc="5">
                <a:latin typeface="微软雅黑"/>
                <a:cs typeface="微软雅黑"/>
              </a:rPr>
              <a:t>一</a:t>
            </a:r>
            <a:r>
              <a:rPr sz="750" spc="-10">
                <a:latin typeface="微软雅黑"/>
                <a:cs typeface="微软雅黑"/>
              </a:rPr>
              <a:t>个</a:t>
            </a:r>
            <a:r>
              <a:rPr sz="750" spc="5">
                <a:latin typeface="微软雅黑"/>
                <a:cs typeface="微软雅黑"/>
              </a:rPr>
              <a:t>原型 </a:t>
            </a:r>
            <a:r>
              <a:rPr sz="750">
                <a:latin typeface="微软雅黑"/>
                <a:cs typeface="微软雅黑"/>
              </a:rPr>
              <a:t>应</a:t>
            </a:r>
            <a:r>
              <a:rPr sz="750" spc="-10">
                <a:latin typeface="微软雅黑"/>
                <a:cs typeface="微软雅黑"/>
              </a:rPr>
              <a:t>用</a:t>
            </a:r>
            <a:r>
              <a:rPr sz="750">
                <a:latin typeface="微软雅黑"/>
                <a:cs typeface="微软雅黑"/>
              </a:rPr>
              <a:t>程</a:t>
            </a:r>
            <a:r>
              <a:rPr sz="750" spc="-10">
                <a:latin typeface="微软雅黑"/>
                <a:cs typeface="微软雅黑"/>
              </a:rPr>
              <a:t>序</a:t>
            </a:r>
            <a:r>
              <a:rPr sz="750">
                <a:latin typeface="微软雅黑"/>
                <a:cs typeface="微软雅黑"/>
              </a:rPr>
              <a:t>，</a:t>
            </a:r>
            <a:r>
              <a:rPr sz="750" spc="-10">
                <a:latin typeface="微软雅黑"/>
                <a:cs typeface="微软雅黑"/>
              </a:rPr>
              <a:t>以</a:t>
            </a:r>
            <a:r>
              <a:rPr sz="750">
                <a:latin typeface="微软雅黑"/>
                <a:cs typeface="微软雅黑"/>
              </a:rPr>
              <a:t>验</a:t>
            </a:r>
            <a:r>
              <a:rPr sz="750" spc="-10">
                <a:latin typeface="微软雅黑"/>
                <a:cs typeface="微软雅黑"/>
              </a:rPr>
              <a:t>证</a:t>
            </a:r>
            <a:r>
              <a:rPr sz="750">
                <a:latin typeface="微软雅黑"/>
                <a:cs typeface="微软雅黑"/>
              </a:rPr>
              <a:t>需</a:t>
            </a:r>
            <a:r>
              <a:rPr sz="750" spc="-10">
                <a:latin typeface="微软雅黑"/>
                <a:cs typeface="微软雅黑"/>
              </a:rPr>
              <a:t>求</a:t>
            </a:r>
            <a:r>
              <a:rPr sz="750">
                <a:latin typeface="微软雅黑"/>
                <a:cs typeface="微软雅黑"/>
              </a:rPr>
              <a:t>和</a:t>
            </a:r>
            <a:r>
              <a:rPr sz="750" spc="-10">
                <a:latin typeface="微软雅黑"/>
                <a:cs typeface="微软雅黑"/>
              </a:rPr>
              <a:t>理</a:t>
            </a:r>
            <a:r>
              <a:rPr sz="750">
                <a:latin typeface="微软雅黑"/>
                <a:cs typeface="微软雅黑"/>
              </a:rPr>
              <a:t>解</a:t>
            </a:r>
            <a:r>
              <a:rPr sz="750" spc="-10">
                <a:latin typeface="微软雅黑"/>
                <a:cs typeface="微软雅黑"/>
              </a:rPr>
              <a:t>业</a:t>
            </a:r>
            <a:r>
              <a:rPr sz="750">
                <a:latin typeface="微软雅黑"/>
                <a:cs typeface="微软雅黑"/>
              </a:rPr>
              <a:t>务</a:t>
            </a:r>
            <a:r>
              <a:rPr sz="750" spc="-10">
                <a:latin typeface="微软雅黑"/>
                <a:cs typeface="微软雅黑"/>
              </a:rPr>
              <a:t>逻</a:t>
            </a:r>
            <a:r>
              <a:rPr sz="750">
                <a:latin typeface="微软雅黑"/>
                <a:cs typeface="微软雅黑"/>
              </a:rPr>
              <a:t>辑</a:t>
            </a:r>
            <a:r>
              <a:rPr sz="750" spc="-10">
                <a:latin typeface="微软雅黑"/>
                <a:cs typeface="微软雅黑"/>
              </a:rPr>
              <a:t>，</a:t>
            </a:r>
            <a:r>
              <a:rPr sz="750">
                <a:latin typeface="微软雅黑"/>
                <a:cs typeface="微软雅黑"/>
              </a:rPr>
              <a:t>然</a:t>
            </a:r>
            <a:r>
              <a:rPr sz="750" spc="-10">
                <a:latin typeface="微软雅黑"/>
                <a:cs typeface="微软雅黑"/>
              </a:rPr>
              <a:t>后</a:t>
            </a:r>
            <a:r>
              <a:rPr sz="750">
                <a:latin typeface="微软雅黑"/>
                <a:cs typeface="微软雅黑"/>
              </a:rPr>
              <a:t>根</a:t>
            </a:r>
            <a:r>
              <a:rPr sz="750" spc="-10">
                <a:latin typeface="微软雅黑"/>
                <a:cs typeface="微软雅黑"/>
              </a:rPr>
              <a:t>据</a:t>
            </a:r>
            <a:r>
              <a:rPr sz="750">
                <a:latin typeface="微软雅黑"/>
                <a:cs typeface="微软雅黑"/>
              </a:rPr>
              <a:t>反</a:t>
            </a:r>
            <a:r>
              <a:rPr sz="750" spc="-10">
                <a:latin typeface="微软雅黑"/>
                <a:cs typeface="微软雅黑"/>
              </a:rPr>
              <a:t>馈</a:t>
            </a:r>
            <a:r>
              <a:rPr sz="750">
                <a:latin typeface="微软雅黑"/>
                <a:cs typeface="微软雅黑"/>
              </a:rPr>
              <a:t>和</a:t>
            </a:r>
            <a:r>
              <a:rPr sz="750" spc="-10">
                <a:latin typeface="微软雅黑"/>
                <a:cs typeface="微软雅黑"/>
              </a:rPr>
              <a:t>需</a:t>
            </a:r>
            <a:r>
              <a:rPr sz="750">
                <a:latin typeface="微软雅黑"/>
                <a:cs typeface="微软雅黑"/>
              </a:rPr>
              <a:t>求</a:t>
            </a:r>
            <a:r>
              <a:rPr sz="750" spc="-10">
                <a:latin typeface="微软雅黑"/>
                <a:cs typeface="微软雅黑"/>
              </a:rPr>
              <a:t>变</a:t>
            </a:r>
            <a:r>
              <a:rPr sz="750">
                <a:latin typeface="微软雅黑"/>
                <a:cs typeface="微软雅黑"/>
              </a:rPr>
              <a:t>化</a:t>
            </a:r>
            <a:r>
              <a:rPr sz="750" spc="-10">
                <a:latin typeface="微软雅黑"/>
                <a:cs typeface="微软雅黑"/>
              </a:rPr>
              <a:t>，</a:t>
            </a:r>
            <a:r>
              <a:rPr sz="750">
                <a:latin typeface="微软雅黑"/>
                <a:cs typeface="微软雅黑"/>
              </a:rPr>
              <a:t>迭</a:t>
            </a:r>
            <a:r>
              <a:rPr sz="750" spc="-10">
                <a:latin typeface="微软雅黑"/>
                <a:cs typeface="微软雅黑"/>
              </a:rPr>
              <a:t>代</a:t>
            </a:r>
            <a:r>
              <a:rPr sz="750">
                <a:latin typeface="微软雅黑"/>
                <a:cs typeface="微软雅黑"/>
              </a:rPr>
              <a:t>开</a:t>
            </a:r>
            <a:r>
              <a:rPr sz="750" spc="-10">
                <a:latin typeface="微软雅黑"/>
                <a:cs typeface="微软雅黑"/>
              </a:rPr>
              <a:t>发</a:t>
            </a:r>
            <a:r>
              <a:rPr sz="750" spc="5">
                <a:latin typeface="微软雅黑"/>
                <a:cs typeface="微软雅黑"/>
              </a:rPr>
              <a:t>，  逐渐完善应用</a:t>
            </a:r>
            <a:r>
              <a:rPr sz="750" spc="-10">
                <a:latin typeface="微软雅黑"/>
                <a:cs typeface="微软雅黑"/>
              </a:rPr>
              <a:t>程</a:t>
            </a:r>
            <a:r>
              <a:rPr sz="750" spc="5">
                <a:latin typeface="微软雅黑"/>
                <a:cs typeface="微软雅黑"/>
              </a:rPr>
              <a:t>序。</a:t>
            </a:r>
            <a:endParaRPr sz="750">
              <a:latin typeface="微软雅黑"/>
              <a:cs typeface="微软雅黑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2194051" y="3104769"/>
            <a:ext cx="23876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b="1">
                <a:solidFill>
                  <a:srgbClr val="C9C9C9"/>
                </a:solidFill>
                <a:latin typeface="Arial"/>
                <a:cs typeface="Arial"/>
              </a:rPr>
              <a:t>02</a:t>
            </a:r>
            <a:endParaRPr sz="1500">
              <a:latin typeface="Arial"/>
              <a:cs typeface="Arial"/>
            </a:endParaRPr>
          </a:p>
        </p:txBody>
      </p:sp>
      <p:sp>
        <p:nvSpPr>
          <p:cNvPr id="21" name="object 21"/>
          <p:cNvSpPr/>
          <p:nvPr/>
        </p:nvSpPr>
        <p:spPr>
          <a:xfrm>
            <a:off x="3058795" y="3122929"/>
            <a:ext cx="188975" cy="230124"/>
          </a:xfrm>
          <a:prstGeom prst="rect">
            <a:avLst/>
          </a:prstGeom>
          <a:blipFill>
            <a:blip r:embed="rId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2" name="object 22"/>
          <p:cNvSpPr/>
          <p:nvPr/>
        </p:nvSpPr>
        <p:spPr>
          <a:xfrm>
            <a:off x="4840223" y="908303"/>
            <a:ext cx="935736" cy="251460"/>
          </a:xfrm>
          <a:prstGeom prst="rect">
            <a:avLst/>
          </a:prstGeom>
          <a:blipFill>
            <a:blip r:embed="rId10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3" name="object 23"/>
          <p:cNvSpPr txBox="1"/>
          <p:nvPr/>
        </p:nvSpPr>
        <p:spPr>
          <a:xfrm>
            <a:off x="4919217" y="941069"/>
            <a:ext cx="3270250" cy="4394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35255">
              <a:lnSpc>
                <a:spcPct val="100000"/>
              </a:lnSpc>
              <a:spcBef>
                <a:spcPts val="95"/>
              </a:spcBef>
            </a:pPr>
            <a:r>
              <a:rPr sz="1000" b="1" spc="-5">
                <a:solidFill>
                  <a:srgbClr val="FFFFFF"/>
                </a:solidFill>
                <a:latin typeface="微软雅黑"/>
                <a:cs typeface="微软雅黑"/>
              </a:rPr>
              <a:t>普世开发</a:t>
            </a:r>
            <a:endParaRPr sz="10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160"/>
              </a:spcBef>
            </a:pPr>
            <a:r>
              <a:rPr sz="750" spc="5">
                <a:latin typeface="微软雅黑"/>
                <a:cs typeface="微软雅黑"/>
              </a:rPr>
              <a:t>在生成式人工</a:t>
            </a:r>
            <a:r>
              <a:rPr sz="750" spc="-10">
                <a:latin typeface="微软雅黑"/>
                <a:cs typeface="微软雅黑"/>
              </a:rPr>
              <a:t>智</a:t>
            </a:r>
            <a:r>
              <a:rPr sz="750" spc="5">
                <a:latin typeface="微软雅黑"/>
                <a:cs typeface="微软雅黑"/>
              </a:rPr>
              <a:t>能</a:t>
            </a:r>
            <a:r>
              <a:rPr sz="750" spc="-10">
                <a:latin typeface="微软雅黑"/>
                <a:cs typeface="微软雅黑"/>
              </a:rPr>
              <a:t>快</a:t>
            </a:r>
            <a:r>
              <a:rPr sz="750" spc="5">
                <a:latin typeface="微软雅黑"/>
                <a:cs typeface="微软雅黑"/>
              </a:rPr>
              <a:t>速</a:t>
            </a:r>
            <a:r>
              <a:rPr sz="750" spc="-10">
                <a:latin typeface="微软雅黑"/>
                <a:cs typeface="微软雅黑"/>
              </a:rPr>
              <a:t>发</a:t>
            </a:r>
            <a:r>
              <a:rPr sz="750" spc="5">
                <a:latin typeface="微软雅黑"/>
                <a:cs typeface="微软雅黑"/>
              </a:rPr>
              <a:t>展</a:t>
            </a:r>
            <a:r>
              <a:rPr sz="750" spc="-10">
                <a:latin typeface="微软雅黑"/>
                <a:cs typeface="微软雅黑"/>
              </a:rPr>
              <a:t>的</a:t>
            </a:r>
            <a:r>
              <a:rPr sz="750" spc="5">
                <a:latin typeface="微软雅黑"/>
                <a:cs typeface="微软雅黑"/>
              </a:rPr>
              <a:t>背</a:t>
            </a:r>
            <a:r>
              <a:rPr sz="750" spc="-10">
                <a:latin typeface="微软雅黑"/>
                <a:cs typeface="微软雅黑"/>
              </a:rPr>
              <a:t>景</a:t>
            </a:r>
            <a:r>
              <a:rPr sz="750" spc="5">
                <a:latin typeface="微软雅黑"/>
                <a:cs typeface="微软雅黑"/>
              </a:rPr>
              <a:t>下，</a:t>
            </a:r>
            <a:r>
              <a:rPr sz="750" spc="-10">
                <a:latin typeface="微软雅黑"/>
                <a:cs typeface="微软雅黑"/>
              </a:rPr>
              <a:t>低</a:t>
            </a:r>
            <a:r>
              <a:rPr sz="750" spc="5">
                <a:latin typeface="微软雅黑"/>
                <a:cs typeface="微软雅黑"/>
              </a:rPr>
              <a:t>代</a:t>
            </a:r>
            <a:r>
              <a:rPr sz="750" spc="-10">
                <a:latin typeface="微软雅黑"/>
                <a:cs typeface="微软雅黑"/>
              </a:rPr>
              <a:t>码</a:t>
            </a:r>
            <a:r>
              <a:rPr sz="750" spc="5">
                <a:latin typeface="微软雅黑"/>
                <a:cs typeface="微软雅黑"/>
              </a:rPr>
              <a:t>产</a:t>
            </a:r>
            <a:r>
              <a:rPr sz="750" spc="-10">
                <a:latin typeface="微软雅黑"/>
                <a:cs typeface="微软雅黑"/>
              </a:rPr>
              <a:t>品</a:t>
            </a:r>
            <a:r>
              <a:rPr sz="750" spc="5">
                <a:latin typeface="微软雅黑"/>
                <a:cs typeface="微软雅黑"/>
              </a:rPr>
              <a:t>不</a:t>
            </a:r>
            <a:r>
              <a:rPr sz="750" spc="-10">
                <a:latin typeface="微软雅黑"/>
                <a:cs typeface="微软雅黑"/>
              </a:rPr>
              <a:t>止</a:t>
            </a:r>
            <a:r>
              <a:rPr sz="750" spc="5">
                <a:latin typeface="微软雅黑"/>
                <a:cs typeface="微软雅黑"/>
              </a:rPr>
              <a:t>在</a:t>
            </a:r>
            <a:r>
              <a:rPr sz="750" spc="-10">
                <a:latin typeface="微软雅黑"/>
                <a:cs typeface="微软雅黑"/>
              </a:rPr>
              <a:t>进</a:t>
            </a:r>
            <a:r>
              <a:rPr sz="750" spc="5">
                <a:latin typeface="微软雅黑"/>
                <a:cs typeface="微软雅黑"/>
              </a:rPr>
              <a:t>一</a:t>
            </a:r>
            <a:r>
              <a:rPr sz="750" spc="-10">
                <a:latin typeface="微软雅黑"/>
                <a:cs typeface="微软雅黑"/>
              </a:rPr>
              <a:t>步</a:t>
            </a:r>
            <a:r>
              <a:rPr sz="750" spc="5">
                <a:latin typeface="微软雅黑"/>
                <a:cs typeface="微软雅黑"/>
              </a:rPr>
              <a:t>减</a:t>
            </a:r>
            <a:r>
              <a:rPr sz="750" spc="-10">
                <a:latin typeface="微软雅黑"/>
                <a:cs typeface="微软雅黑"/>
              </a:rPr>
              <a:t>低</a:t>
            </a:r>
            <a:r>
              <a:rPr sz="750" spc="5">
                <a:latin typeface="微软雅黑"/>
                <a:cs typeface="微软雅黑"/>
              </a:rPr>
              <a:t>了</a:t>
            </a:r>
            <a:r>
              <a:rPr sz="750" spc="-10">
                <a:latin typeface="微软雅黑"/>
                <a:cs typeface="微软雅黑"/>
              </a:rPr>
              <a:t>数</a:t>
            </a:r>
            <a:r>
              <a:rPr sz="750" spc="5">
                <a:latin typeface="微软雅黑"/>
                <a:cs typeface="微软雅黑"/>
              </a:rPr>
              <a:t>字化</a:t>
            </a:r>
            <a:endParaRPr sz="750">
              <a:latin typeface="微软雅黑"/>
              <a:cs typeface="微软雅黑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4919217" y="1411604"/>
            <a:ext cx="3270250" cy="1409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750" spc="5">
                <a:latin typeface="微软雅黑"/>
                <a:cs typeface="微软雅黑"/>
              </a:rPr>
              <a:t>作业系统构建</a:t>
            </a:r>
            <a:r>
              <a:rPr sz="750" spc="-10">
                <a:latin typeface="微软雅黑"/>
                <a:cs typeface="微软雅黑"/>
              </a:rPr>
              <a:t>的</a:t>
            </a:r>
            <a:r>
              <a:rPr sz="750" spc="5">
                <a:latin typeface="微软雅黑"/>
                <a:cs typeface="微软雅黑"/>
              </a:rPr>
              <a:t>难</a:t>
            </a:r>
            <a:r>
              <a:rPr sz="750" spc="-10">
                <a:latin typeface="微软雅黑"/>
                <a:cs typeface="微软雅黑"/>
              </a:rPr>
              <a:t>度</a:t>
            </a:r>
            <a:r>
              <a:rPr sz="750" spc="5">
                <a:latin typeface="微软雅黑"/>
                <a:cs typeface="微软雅黑"/>
              </a:rPr>
              <a:t>和</a:t>
            </a:r>
            <a:r>
              <a:rPr sz="750" spc="-10">
                <a:latin typeface="微软雅黑"/>
                <a:cs typeface="微软雅黑"/>
              </a:rPr>
              <a:t>上</a:t>
            </a:r>
            <a:r>
              <a:rPr sz="750" spc="5">
                <a:latin typeface="微软雅黑"/>
                <a:cs typeface="微软雅黑"/>
              </a:rPr>
              <a:t>手</a:t>
            </a:r>
            <a:r>
              <a:rPr sz="750" spc="-10">
                <a:latin typeface="微软雅黑"/>
                <a:cs typeface="微软雅黑"/>
              </a:rPr>
              <a:t>门</a:t>
            </a:r>
            <a:r>
              <a:rPr sz="750" spc="5">
                <a:latin typeface="微软雅黑"/>
                <a:cs typeface="微软雅黑"/>
              </a:rPr>
              <a:t>槛</a:t>
            </a:r>
            <a:r>
              <a:rPr sz="750" spc="-10">
                <a:latin typeface="微软雅黑"/>
                <a:cs typeface="微软雅黑"/>
              </a:rPr>
              <a:t>，</a:t>
            </a:r>
            <a:r>
              <a:rPr sz="750" spc="5">
                <a:latin typeface="微软雅黑"/>
                <a:cs typeface="微软雅黑"/>
              </a:rPr>
              <a:t>更加</a:t>
            </a:r>
            <a:r>
              <a:rPr sz="750" spc="-10">
                <a:latin typeface="微软雅黑"/>
                <a:cs typeface="微软雅黑"/>
              </a:rPr>
              <a:t>速</a:t>
            </a:r>
            <a:r>
              <a:rPr sz="750" spc="5">
                <a:latin typeface="微软雅黑"/>
                <a:cs typeface="微软雅黑"/>
              </a:rPr>
              <a:t>人</a:t>
            </a:r>
            <a:r>
              <a:rPr sz="750" spc="-10">
                <a:latin typeface="微软雅黑"/>
                <a:cs typeface="微软雅黑"/>
              </a:rPr>
              <a:t>工</a:t>
            </a:r>
            <a:r>
              <a:rPr sz="750" spc="5">
                <a:latin typeface="微软雅黑"/>
                <a:cs typeface="微软雅黑"/>
              </a:rPr>
              <a:t>智</a:t>
            </a:r>
            <a:r>
              <a:rPr sz="750" spc="-10">
                <a:latin typeface="微软雅黑"/>
                <a:cs typeface="微软雅黑"/>
              </a:rPr>
              <a:t>能</a:t>
            </a:r>
            <a:r>
              <a:rPr sz="750" spc="5">
                <a:latin typeface="微软雅黑"/>
                <a:cs typeface="微软雅黑"/>
              </a:rPr>
              <a:t>应</a:t>
            </a:r>
            <a:r>
              <a:rPr sz="750" spc="-10">
                <a:latin typeface="微软雅黑"/>
                <a:cs typeface="微软雅黑"/>
              </a:rPr>
              <a:t>用</a:t>
            </a:r>
            <a:r>
              <a:rPr sz="750" spc="5">
                <a:latin typeface="微软雅黑"/>
                <a:cs typeface="微软雅黑"/>
              </a:rPr>
              <a:t>的</a:t>
            </a:r>
            <a:r>
              <a:rPr sz="750" spc="-10">
                <a:latin typeface="微软雅黑"/>
                <a:cs typeface="微软雅黑"/>
              </a:rPr>
              <a:t>试</a:t>
            </a:r>
            <a:r>
              <a:rPr sz="750" spc="5">
                <a:latin typeface="微软雅黑"/>
                <a:cs typeface="微软雅黑"/>
              </a:rPr>
              <a:t>验</a:t>
            </a:r>
            <a:r>
              <a:rPr sz="750" spc="-10">
                <a:latin typeface="微软雅黑"/>
                <a:cs typeface="微软雅黑"/>
              </a:rPr>
              <a:t>和</a:t>
            </a:r>
            <a:r>
              <a:rPr sz="750" spc="5">
                <a:latin typeface="微软雅黑"/>
                <a:cs typeface="微软雅黑"/>
              </a:rPr>
              <a:t>验</a:t>
            </a:r>
            <a:r>
              <a:rPr sz="750" spc="-10">
                <a:latin typeface="微软雅黑"/>
                <a:cs typeface="微软雅黑"/>
              </a:rPr>
              <a:t>证</a:t>
            </a:r>
            <a:r>
              <a:rPr sz="750" spc="5">
                <a:latin typeface="微软雅黑"/>
                <a:cs typeface="微软雅黑"/>
              </a:rPr>
              <a:t>，</a:t>
            </a:r>
            <a:r>
              <a:rPr sz="750" spc="-10">
                <a:latin typeface="微软雅黑"/>
                <a:cs typeface="微软雅黑"/>
              </a:rPr>
              <a:t>使</a:t>
            </a:r>
            <a:r>
              <a:rPr sz="750" spc="5">
                <a:latin typeface="微软雅黑"/>
                <a:cs typeface="微软雅黑"/>
              </a:rPr>
              <a:t>企业</a:t>
            </a:r>
            <a:endParaRPr sz="750">
              <a:latin typeface="微软雅黑"/>
              <a:cs typeface="微软雅黑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4919217" y="1582292"/>
            <a:ext cx="2317750" cy="1409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750" spc="5">
                <a:latin typeface="微软雅黑"/>
                <a:cs typeface="微软雅黑"/>
              </a:rPr>
              <a:t>能够更好地利</a:t>
            </a:r>
            <a:r>
              <a:rPr sz="750" spc="-10">
                <a:latin typeface="微软雅黑"/>
                <a:cs typeface="微软雅黑"/>
              </a:rPr>
              <a:t>用</a:t>
            </a:r>
            <a:r>
              <a:rPr sz="750" spc="5">
                <a:latin typeface="微软雅黑"/>
                <a:cs typeface="微软雅黑"/>
              </a:rPr>
              <a:t>人</a:t>
            </a:r>
            <a:r>
              <a:rPr sz="750" spc="-10">
                <a:latin typeface="微软雅黑"/>
                <a:cs typeface="微软雅黑"/>
              </a:rPr>
              <a:t>工</a:t>
            </a:r>
            <a:r>
              <a:rPr sz="750" spc="5">
                <a:latin typeface="微软雅黑"/>
                <a:cs typeface="微软雅黑"/>
              </a:rPr>
              <a:t>智</a:t>
            </a:r>
            <a:r>
              <a:rPr sz="750" spc="-10">
                <a:latin typeface="微软雅黑"/>
                <a:cs typeface="微软雅黑"/>
              </a:rPr>
              <a:t>能</a:t>
            </a:r>
            <a:r>
              <a:rPr sz="750" spc="5">
                <a:latin typeface="微软雅黑"/>
                <a:cs typeface="微软雅黑"/>
              </a:rPr>
              <a:t>技</a:t>
            </a:r>
            <a:r>
              <a:rPr sz="750" spc="-10">
                <a:latin typeface="微软雅黑"/>
                <a:cs typeface="微软雅黑"/>
              </a:rPr>
              <a:t>术</a:t>
            </a:r>
            <a:r>
              <a:rPr sz="750" spc="5">
                <a:latin typeface="微软雅黑"/>
                <a:cs typeface="微软雅黑"/>
              </a:rPr>
              <a:t>来</a:t>
            </a:r>
            <a:r>
              <a:rPr sz="750" spc="-10">
                <a:latin typeface="微软雅黑"/>
                <a:cs typeface="微软雅黑"/>
              </a:rPr>
              <a:t>推</a:t>
            </a:r>
            <a:r>
              <a:rPr sz="750" spc="5">
                <a:latin typeface="微软雅黑"/>
                <a:cs typeface="微软雅黑"/>
              </a:rPr>
              <a:t>动业</a:t>
            </a:r>
            <a:r>
              <a:rPr sz="750" spc="-10">
                <a:latin typeface="微软雅黑"/>
                <a:cs typeface="微软雅黑"/>
              </a:rPr>
              <a:t>务</a:t>
            </a:r>
            <a:r>
              <a:rPr sz="750" spc="5">
                <a:latin typeface="微软雅黑"/>
                <a:cs typeface="微软雅黑"/>
              </a:rPr>
              <a:t>发</a:t>
            </a:r>
            <a:r>
              <a:rPr sz="750" spc="-10">
                <a:latin typeface="微软雅黑"/>
                <a:cs typeface="微软雅黑"/>
              </a:rPr>
              <a:t>展</a:t>
            </a:r>
            <a:r>
              <a:rPr sz="750" spc="5">
                <a:latin typeface="微软雅黑"/>
                <a:cs typeface="微软雅黑"/>
              </a:rPr>
              <a:t>和</a:t>
            </a:r>
            <a:r>
              <a:rPr sz="750" spc="-10">
                <a:latin typeface="微软雅黑"/>
                <a:cs typeface="微软雅黑"/>
              </a:rPr>
              <a:t>创</a:t>
            </a:r>
            <a:r>
              <a:rPr sz="750" spc="5">
                <a:latin typeface="微软雅黑"/>
                <a:cs typeface="微软雅黑"/>
              </a:rPr>
              <a:t>新。</a:t>
            </a:r>
            <a:endParaRPr sz="750">
              <a:latin typeface="微软雅黑"/>
              <a:cs typeface="微软雅黑"/>
            </a:endParaRPr>
          </a:p>
        </p:txBody>
      </p:sp>
      <p:sp>
        <p:nvSpPr>
          <p:cNvPr id="26" name="object 26"/>
          <p:cNvSpPr/>
          <p:nvPr/>
        </p:nvSpPr>
        <p:spPr>
          <a:xfrm>
            <a:off x="4011167" y="993647"/>
            <a:ext cx="739140" cy="507491"/>
          </a:xfrm>
          <a:prstGeom prst="rect">
            <a:avLst/>
          </a:prstGeom>
          <a:blipFill>
            <a:blip r:embed="rId1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7" name="object 27"/>
          <p:cNvSpPr/>
          <p:nvPr/>
        </p:nvSpPr>
        <p:spPr>
          <a:xfrm>
            <a:off x="4300728" y="1053083"/>
            <a:ext cx="388620" cy="388620"/>
          </a:xfrm>
          <a:custGeom>
            <a:rect l="l" t="t" r="r" b="b"/>
            <a:pathLst>
              <a:path w="388620" h="388619">
                <a:moveTo>
                  <a:pt x="194310" y="0"/>
                </a:moveTo>
                <a:lnTo>
                  <a:pt x="149756" y="5131"/>
                </a:lnTo>
                <a:lnTo>
                  <a:pt x="108857" y="19749"/>
                </a:lnTo>
                <a:lnTo>
                  <a:pt x="72778" y="42687"/>
                </a:lnTo>
                <a:lnTo>
                  <a:pt x="42687" y="72778"/>
                </a:lnTo>
                <a:lnTo>
                  <a:pt x="19749" y="108857"/>
                </a:lnTo>
                <a:lnTo>
                  <a:pt x="5131" y="149756"/>
                </a:lnTo>
                <a:lnTo>
                  <a:pt x="0" y="194310"/>
                </a:lnTo>
                <a:lnTo>
                  <a:pt x="5131" y="238863"/>
                </a:lnTo>
                <a:lnTo>
                  <a:pt x="19749" y="279762"/>
                </a:lnTo>
                <a:lnTo>
                  <a:pt x="42687" y="315841"/>
                </a:lnTo>
                <a:lnTo>
                  <a:pt x="72778" y="345932"/>
                </a:lnTo>
                <a:lnTo>
                  <a:pt x="108857" y="368870"/>
                </a:lnTo>
                <a:lnTo>
                  <a:pt x="149756" y="383488"/>
                </a:lnTo>
                <a:lnTo>
                  <a:pt x="194310" y="388619"/>
                </a:lnTo>
                <a:lnTo>
                  <a:pt x="238863" y="383488"/>
                </a:lnTo>
                <a:lnTo>
                  <a:pt x="279762" y="368870"/>
                </a:lnTo>
                <a:lnTo>
                  <a:pt x="315841" y="345932"/>
                </a:lnTo>
                <a:lnTo>
                  <a:pt x="345932" y="315841"/>
                </a:lnTo>
                <a:lnTo>
                  <a:pt x="368870" y="279762"/>
                </a:lnTo>
                <a:lnTo>
                  <a:pt x="383488" y="238863"/>
                </a:lnTo>
                <a:lnTo>
                  <a:pt x="388620" y="194310"/>
                </a:lnTo>
                <a:lnTo>
                  <a:pt x="383488" y="149756"/>
                </a:lnTo>
                <a:lnTo>
                  <a:pt x="368870" y="108857"/>
                </a:lnTo>
                <a:lnTo>
                  <a:pt x="345932" y="72778"/>
                </a:lnTo>
                <a:lnTo>
                  <a:pt x="315841" y="42687"/>
                </a:lnTo>
                <a:lnTo>
                  <a:pt x="279762" y="19749"/>
                </a:lnTo>
                <a:lnTo>
                  <a:pt x="238863" y="5131"/>
                </a:lnTo>
                <a:lnTo>
                  <a:pt x="19431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8" name="object 28"/>
          <p:cNvSpPr/>
          <p:nvPr/>
        </p:nvSpPr>
        <p:spPr>
          <a:xfrm>
            <a:off x="3922776" y="1216152"/>
            <a:ext cx="71627" cy="73151"/>
          </a:xfrm>
          <a:prstGeom prst="rect">
            <a:avLst/>
          </a:prstGeom>
          <a:blipFill>
            <a:blip r:embed="rId1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9" name="object 29"/>
          <p:cNvSpPr txBox="1"/>
          <p:nvPr/>
        </p:nvSpPr>
        <p:spPr>
          <a:xfrm>
            <a:off x="3463290" y="1113231"/>
            <a:ext cx="238760" cy="2546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b="1">
                <a:solidFill>
                  <a:srgbClr val="20B477"/>
                </a:solidFill>
                <a:latin typeface="Arial"/>
                <a:cs typeface="Arial"/>
              </a:rPr>
              <a:t>04</a:t>
            </a:r>
            <a:endParaRPr sz="1500">
              <a:latin typeface="Arial"/>
              <a:cs typeface="Arial"/>
            </a:endParaRPr>
          </a:p>
        </p:txBody>
      </p:sp>
      <p:sp>
        <p:nvSpPr>
          <p:cNvPr id="30" name="object 30"/>
          <p:cNvSpPr/>
          <p:nvPr/>
        </p:nvSpPr>
        <p:spPr>
          <a:xfrm>
            <a:off x="4380229" y="1161541"/>
            <a:ext cx="231648" cy="172212"/>
          </a:xfrm>
          <a:prstGeom prst="rect">
            <a:avLst/>
          </a:prstGeom>
          <a:blipFill>
            <a:blip r:embed="rId1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1" name="object 31"/>
          <p:cNvSpPr/>
          <p:nvPr/>
        </p:nvSpPr>
        <p:spPr>
          <a:xfrm>
            <a:off x="403859" y="2442237"/>
            <a:ext cx="1217930" cy="2277745"/>
          </a:xfrm>
          <a:custGeom>
            <a:rect l="l" t="t" r="r" b="b"/>
            <a:pathLst>
              <a:path w="1217930" h="2277745">
                <a:moveTo>
                  <a:pt x="1160561" y="0"/>
                </a:moveTo>
                <a:lnTo>
                  <a:pt x="1117092" y="15466"/>
                </a:lnTo>
                <a:lnTo>
                  <a:pt x="50939" y="567281"/>
                </a:lnTo>
                <a:lnTo>
                  <a:pt x="13820" y="603492"/>
                </a:lnTo>
                <a:lnTo>
                  <a:pt x="0" y="652752"/>
                </a:lnTo>
                <a:lnTo>
                  <a:pt x="0" y="2213861"/>
                </a:lnTo>
                <a:lnTo>
                  <a:pt x="1244" y="2221303"/>
                </a:lnTo>
                <a:lnTo>
                  <a:pt x="3733" y="2227501"/>
                </a:lnTo>
                <a:lnTo>
                  <a:pt x="8699" y="2232454"/>
                </a:lnTo>
                <a:lnTo>
                  <a:pt x="26131" y="2264251"/>
                </a:lnTo>
                <a:lnTo>
                  <a:pt x="41001" y="2277563"/>
                </a:lnTo>
                <a:lnTo>
                  <a:pt x="61463" y="2274832"/>
                </a:lnTo>
                <a:lnTo>
                  <a:pt x="95669" y="2258502"/>
                </a:lnTo>
                <a:lnTo>
                  <a:pt x="88214" y="2220059"/>
                </a:lnTo>
                <a:lnTo>
                  <a:pt x="1145667" y="1647213"/>
                </a:lnTo>
                <a:lnTo>
                  <a:pt x="1166498" y="1630664"/>
                </a:lnTo>
                <a:lnTo>
                  <a:pt x="1182116" y="1609700"/>
                </a:lnTo>
                <a:lnTo>
                  <a:pt x="1191922" y="1585483"/>
                </a:lnTo>
                <a:lnTo>
                  <a:pt x="1195324" y="1559176"/>
                </a:lnTo>
                <a:lnTo>
                  <a:pt x="1195324" y="66266"/>
                </a:lnTo>
                <a:lnTo>
                  <a:pt x="1217676" y="30325"/>
                </a:lnTo>
                <a:lnTo>
                  <a:pt x="1211210" y="22074"/>
                </a:lnTo>
                <a:lnTo>
                  <a:pt x="1192053" y="7084"/>
                </a:lnTo>
                <a:lnTo>
                  <a:pt x="1160561" y="0"/>
                </a:lnTo>
                <a:close/>
              </a:path>
            </a:pathLst>
          </a:custGeom>
          <a:solidFill>
            <a:srgbClr val="86A895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2" name="object 32"/>
          <p:cNvSpPr/>
          <p:nvPr/>
        </p:nvSpPr>
        <p:spPr>
          <a:xfrm>
            <a:off x="452627" y="2464984"/>
            <a:ext cx="1195070" cy="2238375"/>
          </a:xfrm>
          <a:custGeom>
            <a:rect l="l" t="t" r="r" b="b"/>
            <a:pathLst>
              <a:path w="1195070" h="2238375">
                <a:moveTo>
                  <a:pt x="1142952" y="0"/>
                </a:moveTo>
                <a:lnTo>
                  <a:pt x="49682" y="559012"/>
                </a:lnTo>
                <a:lnTo>
                  <a:pt x="13196" y="595239"/>
                </a:lnTo>
                <a:lnTo>
                  <a:pt x="0" y="644610"/>
                </a:lnTo>
                <a:lnTo>
                  <a:pt x="0" y="2202570"/>
                </a:lnTo>
                <a:lnTo>
                  <a:pt x="5026" y="2220848"/>
                </a:lnTo>
                <a:lnTo>
                  <a:pt x="17853" y="2233426"/>
                </a:lnTo>
                <a:lnTo>
                  <a:pt x="35104" y="2238329"/>
                </a:lnTo>
                <a:lnTo>
                  <a:pt x="53403" y="2233583"/>
                </a:lnTo>
                <a:lnTo>
                  <a:pt x="1145159" y="1639401"/>
                </a:lnTo>
                <a:lnTo>
                  <a:pt x="1181608" y="1601879"/>
                </a:lnTo>
                <a:lnTo>
                  <a:pt x="1194816" y="1551326"/>
                </a:lnTo>
                <a:lnTo>
                  <a:pt x="1194816" y="52917"/>
                </a:lnTo>
                <a:lnTo>
                  <a:pt x="1187465" y="25642"/>
                </a:lnTo>
                <a:lnTo>
                  <a:pt x="1168590" y="7117"/>
                </a:lnTo>
                <a:lnTo>
                  <a:pt x="1142952" y="0"/>
                </a:lnTo>
                <a:close/>
              </a:path>
            </a:pathLst>
          </a:custGeom>
          <a:solidFill>
            <a:srgbClr val="D6E1D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3" name="object 33"/>
          <p:cNvSpPr/>
          <p:nvPr/>
        </p:nvSpPr>
        <p:spPr>
          <a:xfrm>
            <a:off x="1530096" y="2678890"/>
            <a:ext cx="550545" cy="722630"/>
          </a:xfrm>
          <a:custGeom>
            <a:rect l="l" t="t" r="r" b="b"/>
            <a:pathLst>
              <a:path w="550544" h="722629">
                <a:moveTo>
                  <a:pt x="523964" y="0"/>
                </a:moveTo>
                <a:lnTo>
                  <a:pt x="22351" y="255952"/>
                </a:lnTo>
                <a:lnTo>
                  <a:pt x="0" y="295703"/>
                </a:lnTo>
                <a:lnTo>
                  <a:pt x="0" y="696261"/>
                </a:lnTo>
                <a:lnTo>
                  <a:pt x="1269" y="699944"/>
                </a:lnTo>
                <a:lnTo>
                  <a:pt x="2540" y="702484"/>
                </a:lnTo>
                <a:lnTo>
                  <a:pt x="10802" y="716589"/>
                </a:lnTo>
                <a:lnTo>
                  <a:pt x="17684" y="722455"/>
                </a:lnTo>
                <a:lnTo>
                  <a:pt x="26900" y="721129"/>
                </a:lnTo>
                <a:lnTo>
                  <a:pt x="42163" y="713660"/>
                </a:lnTo>
                <a:lnTo>
                  <a:pt x="39750" y="696261"/>
                </a:lnTo>
                <a:lnTo>
                  <a:pt x="517905" y="437054"/>
                </a:lnTo>
                <a:lnTo>
                  <a:pt x="527131" y="429468"/>
                </a:lnTo>
                <a:lnTo>
                  <a:pt x="534177" y="419988"/>
                </a:lnTo>
                <a:lnTo>
                  <a:pt x="538676" y="409104"/>
                </a:lnTo>
                <a:lnTo>
                  <a:pt x="540258" y="397303"/>
                </a:lnTo>
                <a:lnTo>
                  <a:pt x="540258" y="30273"/>
                </a:lnTo>
                <a:lnTo>
                  <a:pt x="550164" y="14144"/>
                </a:lnTo>
                <a:lnTo>
                  <a:pt x="547177" y="10366"/>
                </a:lnTo>
                <a:lnTo>
                  <a:pt x="538368" y="3444"/>
                </a:lnTo>
                <a:lnTo>
                  <a:pt x="523964" y="0"/>
                </a:lnTo>
                <a:close/>
              </a:path>
            </a:pathLst>
          </a:custGeom>
          <a:solidFill>
            <a:srgbClr val="86A895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4" name="object 34"/>
          <p:cNvSpPr/>
          <p:nvPr/>
        </p:nvSpPr>
        <p:spPr>
          <a:xfrm>
            <a:off x="1551432" y="2688455"/>
            <a:ext cx="539750" cy="704850"/>
          </a:xfrm>
          <a:custGeom>
            <a:rect l="l" t="t" r="r" b="b"/>
            <a:pathLst>
              <a:path w="539750" h="704850">
                <a:moveTo>
                  <a:pt x="516510" y="0"/>
                </a:moveTo>
                <a:lnTo>
                  <a:pt x="22352" y="253118"/>
                </a:lnTo>
                <a:lnTo>
                  <a:pt x="0" y="291599"/>
                </a:lnTo>
                <a:lnTo>
                  <a:pt x="0" y="688728"/>
                </a:lnTo>
                <a:lnTo>
                  <a:pt x="2297" y="696924"/>
                </a:lnTo>
                <a:lnTo>
                  <a:pt x="8191" y="702476"/>
                </a:lnTo>
                <a:lnTo>
                  <a:pt x="16180" y="704552"/>
                </a:lnTo>
                <a:lnTo>
                  <a:pt x="24765" y="702317"/>
                </a:lnTo>
                <a:lnTo>
                  <a:pt x="517144" y="433077"/>
                </a:lnTo>
                <a:lnTo>
                  <a:pt x="539495" y="393326"/>
                </a:lnTo>
                <a:lnTo>
                  <a:pt x="539495" y="23502"/>
                </a:lnTo>
                <a:lnTo>
                  <a:pt x="536168" y="11191"/>
                </a:lnTo>
                <a:lnTo>
                  <a:pt x="527732" y="2928"/>
                </a:lnTo>
                <a:lnTo>
                  <a:pt x="516510" y="0"/>
                </a:lnTo>
                <a:close/>
              </a:path>
            </a:pathLst>
          </a:custGeom>
          <a:solidFill>
            <a:srgbClr val="E7E9E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5" name="object 35"/>
          <p:cNvSpPr/>
          <p:nvPr/>
        </p:nvSpPr>
        <p:spPr>
          <a:xfrm>
            <a:off x="1892807" y="3005327"/>
            <a:ext cx="134112" cy="134112"/>
          </a:xfrm>
          <a:prstGeom prst="rect">
            <a:avLst/>
          </a:prstGeom>
          <a:blipFill>
            <a:blip r:embed="rId1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6" name="object 36"/>
          <p:cNvSpPr/>
          <p:nvPr/>
        </p:nvSpPr>
        <p:spPr>
          <a:xfrm>
            <a:off x="1687067" y="3113532"/>
            <a:ext cx="134112" cy="134112"/>
          </a:xfrm>
          <a:prstGeom prst="rect">
            <a:avLst/>
          </a:prstGeom>
          <a:blipFill>
            <a:blip r:embed="rId1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7" name="object 37"/>
          <p:cNvSpPr/>
          <p:nvPr/>
        </p:nvSpPr>
        <p:spPr>
          <a:xfrm>
            <a:off x="899160" y="3503676"/>
            <a:ext cx="748665" cy="980440"/>
          </a:xfrm>
          <a:custGeom>
            <a:rect l="l" t="t" r="r" b="b"/>
            <a:pathLst>
              <a:path w="748664" h="980439">
                <a:moveTo>
                  <a:pt x="748284" y="0"/>
                </a:moveTo>
                <a:lnTo>
                  <a:pt x="713788" y="17763"/>
                </a:lnTo>
                <a:lnTo>
                  <a:pt x="678047" y="39254"/>
                </a:lnTo>
                <a:lnTo>
                  <a:pt x="641979" y="64778"/>
                </a:lnTo>
                <a:lnTo>
                  <a:pt x="606501" y="94640"/>
                </a:lnTo>
                <a:lnTo>
                  <a:pt x="572531" y="129147"/>
                </a:lnTo>
                <a:lnTo>
                  <a:pt x="540989" y="168605"/>
                </a:lnTo>
                <a:lnTo>
                  <a:pt x="512792" y="213318"/>
                </a:lnTo>
                <a:lnTo>
                  <a:pt x="488858" y="263594"/>
                </a:lnTo>
                <a:lnTo>
                  <a:pt x="470106" y="319737"/>
                </a:lnTo>
                <a:lnTo>
                  <a:pt x="457453" y="382054"/>
                </a:lnTo>
                <a:lnTo>
                  <a:pt x="442373" y="461143"/>
                </a:lnTo>
                <a:lnTo>
                  <a:pt x="422655" y="528966"/>
                </a:lnTo>
                <a:lnTo>
                  <a:pt x="399028" y="586520"/>
                </a:lnTo>
                <a:lnTo>
                  <a:pt x="372220" y="634804"/>
                </a:lnTo>
                <a:lnTo>
                  <a:pt x="342961" y="674816"/>
                </a:lnTo>
                <a:lnTo>
                  <a:pt x="311978" y="707554"/>
                </a:lnTo>
                <a:lnTo>
                  <a:pt x="280000" y="734015"/>
                </a:lnTo>
                <a:lnTo>
                  <a:pt x="247755" y="755198"/>
                </a:lnTo>
                <a:lnTo>
                  <a:pt x="185382" y="785723"/>
                </a:lnTo>
                <a:lnTo>
                  <a:pt x="130686" y="807114"/>
                </a:lnTo>
                <a:lnTo>
                  <a:pt x="108039" y="816878"/>
                </a:lnTo>
                <a:lnTo>
                  <a:pt x="46845" y="866198"/>
                </a:lnTo>
                <a:lnTo>
                  <a:pt x="21440" y="908296"/>
                </a:lnTo>
                <a:lnTo>
                  <a:pt x="7690" y="948067"/>
                </a:lnTo>
                <a:lnTo>
                  <a:pt x="0" y="979932"/>
                </a:lnTo>
                <a:lnTo>
                  <a:pt x="698627" y="600367"/>
                </a:lnTo>
                <a:lnTo>
                  <a:pt x="719458" y="583815"/>
                </a:lnTo>
                <a:lnTo>
                  <a:pt x="735076" y="562844"/>
                </a:lnTo>
                <a:lnTo>
                  <a:pt x="744882" y="538616"/>
                </a:lnTo>
                <a:lnTo>
                  <a:pt x="748284" y="512292"/>
                </a:lnTo>
                <a:lnTo>
                  <a:pt x="748284" y="0"/>
                </a:lnTo>
                <a:close/>
              </a:path>
            </a:pathLst>
          </a:custGeom>
          <a:solidFill>
            <a:srgbClr val="455F51">
              <a:alpha val="10195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38" name="object 38"/>
          <p:cNvSpPr/>
          <p:nvPr/>
        </p:nvSpPr>
        <p:spPr>
          <a:xfrm>
            <a:off x="452627" y="2592323"/>
            <a:ext cx="902969" cy="1236345"/>
          </a:xfrm>
          <a:custGeom>
            <a:rect l="l" t="t" r="r" b="b"/>
            <a:pathLst>
              <a:path w="902969" h="1236345">
                <a:moveTo>
                  <a:pt x="884428" y="0"/>
                </a:moveTo>
                <a:lnTo>
                  <a:pt x="49618" y="432688"/>
                </a:lnTo>
                <a:lnTo>
                  <a:pt x="13179" y="468899"/>
                </a:lnTo>
                <a:lnTo>
                  <a:pt x="0" y="518159"/>
                </a:lnTo>
                <a:lnTo>
                  <a:pt x="0" y="1235964"/>
                </a:lnTo>
                <a:lnTo>
                  <a:pt x="62839" y="1200808"/>
                </a:lnTo>
                <a:lnTo>
                  <a:pt x="113213" y="1162317"/>
                </a:lnTo>
                <a:lnTo>
                  <a:pt x="152571" y="1121425"/>
                </a:lnTo>
                <a:lnTo>
                  <a:pt x="182362" y="1079066"/>
                </a:lnTo>
                <a:lnTo>
                  <a:pt x="204038" y="1036174"/>
                </a:lnTo>
                <a:lnTo>
                  <a:pt x="219046" y="993685"/>
                </a:lnTo>
                <a:lnTo>
                  <a:pt x="228838" y="952532"/>
                </a:lnTo>
                <a:lnTo>
                  <a:pt x="234864" y="913650"/>
                </a:lnTo>
                <a:lnTo>
                  <a:pt x="241413" y="846435"/>
                </a:lnTo>
                <a:lnTo>
                  <a:pt x="244837" y="819971"/>
                </a:lnTo>
                <a:lnTo>
                  <a:pt x="250293" y="799515"/>
                </a:lnTo>
                <a:lnTo>
                  <a:pt x="259232" y="786002"/>
                </a:lnTo>
                <a:lnTo>
                  <a:pt x="281411" y="773108"/>
                </a:lnTo>
                <a:lnTo>
                  <a:pt x="308982" y="768689"/>
                </a:lnTo>
                <a:lnTo>
                  <a:pt x="523795" y="768689"/>
                </a:lnTo>
                <a:lnTo>
                  <a:pt x="533332" y="767415"/>
                </a:lnTo>
                <a:lnTo>
                  <a:pt x="596620" y="750062"/>
                </a:lnTo>
                <a:lnTo>
                  <a:pt x="648750" y="725290"/>
                </a:lnTo>
                <a:lnTo>
                  <a:pt x="694903" y="696315"/>
                </a:lnTo>
                <a:lnTo>
                  <a:pt x="735407" y="663590"/>
                </a:lnTo>
                <a:lnTo>
                  <a:pt x="770593" y="627570"/>
                </a:lnTo>
                <a:lnTo>
                  <a:pt x="800791" y="588706"/>
                </a:lnTo>
                <a:lnTo>
                  <a:pt x="826330" y="547453"/>
                </a:lnTo>
                <a:lnTo>
                  <a:pt x="847540" y="504263"/>
                </a:lnTo>
                <a:lnTo>
                  <a:pt x="864751" y="459591"/>
                </a:lnTo>
                <a:lnTo>
                  <a:pt x="878292" y="413890"/>
                </a:lnTo>
                <a:lnTo>
                  <a:pt x="888493" y="367612"/>
                </a:lnTo>
                <a:lnTo>
                  <a:pt x="895685" y="321212"/>
                </a:lnTo>
                <a:lnTo>
                  <a:pt x="900196" y="275142"/>
                </a:lnTo>
                <a:lnTo>
                  <a:pt x="902357" y="229857"/>
                </a:lnTo>
                <a:lnTo>
                  <a:pt x="902497" y="185809"/>
                </a:lnTo>
                <a:lnTo>
                  <a:pt x="900946" y="143452"/>
                </a:lnTo>
                <a:lnTo>
                  <a:pt x="898034" y="103239"/>
                </a:lnTo>
                <a:lnTo>
                  <a:pt x="894090" y="65624"/>
                </a:lnTo>
                <a:lnTo>
                  <a:pt x="889445" y="31059"/>
                </a:lnTo>
                <a:lnTo>
                  <a:pt x="884428" y="0"/>
                </a:lnTo>
                <a:close/>
              </a:path>
              <a:path w="902969" h="1236345">
                <a:moveTo>
                  <a:pt x="523795" y="768689"/>
                </a:moveTo>
                <a:lnTo>
                  <a:pt x="308982" y="768689"/>
                </a:lnTo>
                <a:lnTo>
                  <a:pt x="342107" y="769708"/>
                </a:lnTo>
                <a:lnTo>
                  <a:pt x="380944" y="773128"/>
                </a:lnTo>
                <a:lnTo>
                  <a:pt x="425654" y="775911"/>
                </a:lnTo>
                <a:lnTo>
                  <a:pt x="476397" y="775019"/>
                </a:lnTo>
                <a:lnTo>
                  <a:pt x="523795" y="768689"/>
                </a:lnTo>
                <a:close/>
              </a:path>
            </a:pathLst>
          </a:custGeom>
          <a:solidFill>
            <a:srgbClr val="455F51">
              <a:alpha val="10195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39" name="object 39"/>
          <p:cNvSpPr/>
          <p:nvPr/>
        </p:nvSpPr>
        <p:spPr>
          <a:xfrm>
            <a:off x="649223" y="3404401"/>
            <a:ext cx="868680" cy="534670"/>
          </a:xfrm>
          <a:custGeom>
            <a:rect l="l" t="t" r="r" b="b"/>
            <a:pathLst>
              <a:path w="868680" h="534670">
                <a:moveTo>
                  <a:pt x="837819" y="0"/>
                </a:moveTo>
                <a:lnTo>
                  <a:pt x="28536" y="443825"/>
                </a:lnTo>
                <a:lnTo>
                  <a:pt x="2015" y="479245"/>
                </a:lnTo>
                <a:lnTo>
                  <a:pt x="0" y="494688"/>
                </a:lnTo>
                <a:lnTo>
                  <a:pt x="5641" y="515283"/>
                </a:lnTo>
                <a:lnTo>
                  <a:pt x="20008" y="529251"/>
                </a:lnTo>
                <a:lnTo>
                  <a:pt x="39262" y="534618"/>
                </a:lnTo>
                <a:lnTo>
                  <a:pt x="59563" y="529410"/>
                </a:lnTo>
                <a:lnTo>
                  <a:pt x="838835" y="81875"/>
                </a:lnTo>
                <a:lnTo>
                  <a:pt x="866642" y="45263"/>
                </a:lnTo>
                <a:lnTo>
                  <a:pt x="868566" y="30667"/>
                </a:lnTo>
                <a:lnTo>
                  <a:pt x="864282" y="15271"/>
                </a:lnTo>
                <a:lnTo>
                  <a:pt x="853027" y="4373"/>
                </a:lnTo>
                <a:lnTo>
                  <a:pt x="837819" y="0"/>
                </a:lnTo>
                <a:close/>
              </a:path>
            </a:pathLst>
          </a:custGeom>
          <a:solidFill>
            <a:srgbClr val="455F51">
              <a:alpha val="1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40" name="object 40"/>
          <p:cNvSpPr/>
          <p:nvPr/>
        </p:nvSpPr>
        <p:spPr>
          <a:xfrm>
            <a:off x="996696" y="3404399"/>
            <a:ext cx="521334" cy="363220"/>
          </a:xfrm>
          <a:custGeom>
            <a:rect l="l" t="t" r="r" b="b"/>
            <a:pathLst>
              <a:path w="521334" h="363220">
                <a:moveTo>
                  <a:pt x="490239" y="0"/>
                </a:moveTo>
                <a:lnTo>
                  <a:pt x="473963" y="3772"/>
                </a:lnTo>
                <a:lnTo>
                  <a:pt x="0" y="266281"/>
                </a:lnTo>
                <a:lnTo>
                  <a:pt x="0" y="362928"/>
                </a:lnTo>
                <a:lnTo>
                  <a:pt x="491363" y="81750"/>
                </a:lnTo>
                <a:lnTo>
                  <a:pt x="519170" y="46210"/>
                </a:lnTo>
                <a:lnTo>
                  <a:pt x="521207" y="30950"/>
                </a:lnTo>
                <a:lnTo>
                  <a:pt x="516790" y="15220"/>
                </a:lnTo>
                <a:lnTo>
                  <a:pt x="505491" y="4359"/>
                </a:lnTo>
                <a:lnTo>
                  <a:pt x="490239" y="0"/>
                </a:lnTo>
                <a:close/>
              </a:path>
            </a:pathLst>
          </a:custGeom>
          <a:solidFill>
            <a:srgbClr val="13A46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1" name="object 41"/>
          <p:cNvSpPr/>
          <p:nvPr/>
        </p:nvSpPr>
        <p:spPr>
          <a:xfrm>
            <a:off x="649223" y="3664017"/>
            <a:ext cx="868680" cy="535305"/>
          </a:xfrm>
          <a:custGeom>
            <a:rect l="l" t="t" r="r" b="b"/>
            <a:pathLst>
              <a:path w="868680" h="535304">
                <a:moveTo>
                  <a:pt x="837819" y="0"/>
                </a:moveTo>
                <a:lnTo>
                  <a:pt x="28536" y="443556"/>
                </a:lnTo>
                <a:lnTo>
                  <a:pt x="2015" y="479142"/>
                </a:lnTo>
                <a:lnTo>
                  <a:pt x="0" y="494419"/>
                </a:lnTo>
                <a:lnTo>
                  <a:pt x="5641" y="515191"/>
                </a:lnTo>
                <a:lnTo>
                  <a:pt x="20008" y="529454"/>
                </a:lnTo>
                <a:lnTo>
                  <a:pt x="39262" y="534880"/>
                </a:lnTo>
                <a:lnTo>
                  <a:pt x="59563" y="529141"/>
                </a:lnTo>
                <a:lnTo>
                  <a:pt x="838835" y="81339"/>
                </a:lnTo>
                <a:lnTo>
                  <a:pt x="866642" y="45977"/>
                </a:lnTo>
                <a:lnTo>
                  <a:pt x="868680" y="30539"/>
                </a:lnTo>
                <a:lnTo>
                  <a:pt x="864282" y="14755"/>
                </a:lnTo>
                <a:lnTo>
                  <a:pt x="853027" y="3996"/>
                </a:lnTo>
                <a:lnTo>
                  <a:pt x="837819" y="0"/>
                </a:lnTo>
                <a:close/>
              </a:path>
            </a:pathLst>
          </a:custGeom>
          <a:solidFill>
            <a:srgbClr val="455F51">
              <a:alpha val="1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42" name="object 42"/>
          <p:cNvSpPr/>
          <p:nvPr/>
        </p:nvSpPr>
        <p:spPr>
          <a:xfrm>
            <a:off x="918972" y="3663962"/>
            <a:ext cx="599440" cy="408305"/>
          </a:xfrm>
          <a:custGeom>
            <a:rect l="l" t="t" r="r" b="b"/>
            <a:pathLst>
              <a:path w="599440" h="408304">
                <a:moveTo>
                  <a:pt x="568071" y="0"/>
                </a:moveTo>
                <a:lnTo>
                  <a:pt x="551815" y="4433"/>
                </a:lnTo>
                <a:lnTo>
                  <a:pt x="0" y="310337"/>
                </a:lnTo>
                <a:lnTo>
                  <a:pt x="0" y="408166"/>
                </a:lnTo>
                <a:lnTo>
                  <a:pt x="569214" y="81268"/>
                </a:lnTo>
                <a:lnTo>
                  <a:pt x="596896" y="45906"/>
                </a:lnTo>
                <a:lnTo>
                  <a:pt x="598932" y="30468"/>
                </a:lnTo>
                <a:lnTo>
                  <a:pt x="594534" y="14755"/>
                </a:lnTo>
                <a:lnTo>
                  <a:pt x="583279" y="4020"/>
                </a:lnTo>
                <a:lnTo>
                  <a:pt x="568071" y="0"/>
                </a:lnTo>
                <a:close/>
              </a:path>
            </a:pathLst>
          </a:custGeom>
          <a:solidFill>
            <a:srgbClr val="13A46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3" name="object 43"/>
          <p:cNvSpPr/>
          <p:nvPr/>
        </p:nvSpPr>
        <p:spPr>
          <a:xfrm>
            <a:off x="649223" y="3923103"/>
            <a:ext cx="868680" cy="535305"/>
          </a:xfrm>
          <a:custGeom>
            <a:rect l="l" t="t" r="r" b="b"/>
            <a:pathLst>
              <a:path w="868680" h="535304">
                <a:moveTo>
                  <a:pt x="837819" y="0"/>
                </a:moveTo>
                <a:lnTo>
                  <a:pt x="28536" y="444794"/>
                </a:lnTo>
                <a:lnTo>
                  <a:pt x="2015" y="480200"/>
                </a:lnTo>
                <a:lnTo>
                  <a:pt x="0" y="495645"/>
                </a:lnTo>
                <a:lnTo>
                  <a:pt x="5641" y="516229"/>
                </a:lnTo>
                <a:lnTo>
                  <a:pt x="20008" y="530068"/>
                </a:lnTo>
                <a:lnTo>
                  <a:pt x="39262" y="535068"/>
                </a:lnTo>
                <a:lnTo>
                  <a:pt x="59563" y="529135"/>
                </a:lnTo>
                <a:lnTo>
                  <a:pt x="838835" y="82603"/>
                </a:lnTo>
                <a:lnTo>
                  <a:pt x="866642" y="45971"/>
                </a:lnTo>
                <a:lnTo>
                  <a:pt x="868571" y="31332"/>
                </a:lnTo>
                <a:lnTo>
                  <a:pt x="864282" y="15268"/>
                </a:lnTo>
                <a:lnTo>
                  <a:pt x="853027" y="4145"/>
                </a:lnTo>
                <a:lnTo>
                  <a:pt x="837819" y="0"/>
                </a:lnTo>
                <a:close/>
              </a:path>
            </a:pathLst>
          </a:custGeom>
          <a:solidFill>
            <a:srgbClr val="455F51">
              <a:alpha val="1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44" name="object 44"/>
          <p:cNvSpPr/>
          <p:nvPr/>
        </p:nvSpPr>
        <p:spPr>
          <a:xfrm>
            <a:off x="1249680" y="3923084"/>
            <a:ext cx="268605" cy="219710"/>
          </a:xfrm>
          <a:custGeom>
            <a:rect l="l" t="t" r="r" b="b"/>
            <a:pathLst>
              <a:path w="268605" h="219710">
                <a:moveTo>
                  <a:pt x="237309" y="0"/>
                </a:moveTo>
                <a:lnTo>
                  <a:pt x="220979" y="4479"/>
                </a:lnTo>
                <a:lnTo>
                  <a:pt x="0" y="127326"/>
                </a:lnTo>
                <a:lnTo>
                  <a:pt x="0" y="219147"/>
                </a:lnTo>
                <a:lnTo>
                  <a:pt x="238378" y="82647"/>
                </a:lnTo>
                <a:lnTo>
                  <a:pt x="266186" y="46010"/>
                </a:lnTo>
                <a:lnTo>
                  <a:pt x="268223" y="30539"/>
                </a:lnTo>
                <a:lnTo>
                  <a:pt x="263824" y="14773"/>
                </a:lnTo>
                <a:lnTo>
                  <a:pt x="252555" y="4012"/>
                </a:lnTo>
                <a:lnTo>
                  <a:pt x="237309" y="0"/>
                </a:lnTo>
                <a:close/>
              </a:path>
            </a:pathLst>
          </a:custGeom>
          <a:solidFill>
            <a:srgbClr val="13A46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5" name="object 45"/>
          <p:cNvSpPr/>
          <p:nvPr/>
        </p:nvSpPr>
        <p:spPr>
          <a:xfrm>
            <a:off x="452627" y="2464984"/>
            <a:ext cx="1195070" cy="889635"/>
          </a:xfrm>
          <a:custGeom>
            <a:rect l="l" t="t" r="r" b="b"/>
            <a:pathLst>
              <a:path w="1195070" h="889635">
                <a:moveTo>
                  <a:pt x="1142952" y="0"/>
                </a:moveTo>
                <a:lnTo>
                  <a:pt x="49682" y="559266"/>
                </a:lnTo>
                <a:lnTo>
                  <a:pt x="13196" y="595540"/>
                </a:lnTo>
                <a:lnTo>
                  <a:pt x="0" y="644864"/>
                </a:lnTo>
                <a:lnTo>
                  <a:pt x="0" y="889339"/>
                </a:lnTo>
                <a:lnTo>
                  <a:pt x="1194816" y="257641"/>
                </a:lnTo>
                <a:lnTo>
                  <a:pt x="1194816" y="52917"/>
                </a:lnTo>
                <a:lnTo>
                  <a:pt x="1187465" y="25642"/>
                </a:lnTo>
                <a:lnTo>
                  <a:pt x="1168590" y="7117"/>
                </a:lnTo>
                <a:lnTo>
                  <a:pt x="1142952" y="0"/>
                </a:lnTo>
                <a:close/>
              </a:path>
            </a:pathLst>
          </a:custGeom>
          <a:solidFill>
            <a:srgbClr val="F5F5F5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6" name="object 46"/>
          <p:cNvSpPr/>
          <p:nvPr/>
        </p:nvSpPr>
        <p:spPr>
          <a:xfrm>
            <a:off x="896700" y="3620706"/>
            <a:ext cx="185323" cy="192909"/>
          </a:xfrm>
          <a:prstGeom prst="rect">
            <a:avLst/>
          </a:prstGeom>
          <a:blipFill>
            <a:blip r:embed="rId1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7" name="object 47"/>
          <p:cNvSpPr/>
          <p:nvPr/>
        </p:nvSpPr>
        <p:spPr>
          <a:xfrm>
            <a:off x="1486011" y="2609088"/>
            <a:ext cx="72612" cy="79248"/>
          </a:xfrm>
          <a:prstGeom prst="rect">
            <a:avLst/>
          </a:prstGeom>
          <a:blipFill>
            <a:blip r:embed="rId1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8" name="object 48"/>
          <p:cNvSpPr/>
          <p:nvPr/>
        </p:nvSpPr>
        <p:spPr>
          <a:xfrm>
            <a:off x="1385474" y="2665476"/>
            <a:ext cx="71310" cy="77724"/>
          </a:xfrm>
          <a:prstGeom prst="rect">
            <a:avLst/>
          </a:prstGeom>
          <a:blipFill>
            <a:blip r:embed="rId1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9" name="object 49"/>
          <p:cNvSpPr/>
          <p:nvPr/>
        </p:nvSpPr>
        <p:spPr>
          <a:xfrm>
            <a:off x="1281953" y="2724911"/>
            <a:ext cx="72771" cy="77724"/>
          </a:xfrm>
          <a:prstGeom prst="rect">
            <a:avLst/>
          </a:prstGeom>
          <a:blipFill>
            <a:blip r:embed="rId1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0" name="object 50"/>
          <p:cNvSpPr/>
          <p:nvPr/>
        </p:nvSpPr>
        <p:spPr>
          <a:xfrm>
            <a:off x="816187" y="3930694"/>
            <a:ext cx="187067" cy="193065"/>
          </a:xfrm>
          <a:prstGeom prst="rect">
            <a:avLst/>
          </a:prstGeom>
          <a:blipFill>
            <a:blip r:embed="rId20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1" name="object 51"/>
          <p:cNvSpPr/>
          <p:nvPr/>
        </p:nvSpPr>
        <p:spPr>
          <a:xfrm>
            <a:off x="1163485" y="3997211"/>
            <a:ext cx="186763" cy="193545"/>
          </a:xfrm>
          <a:prstGeom prst="rect">
            <a:avLst/>
          </a:prstGeom>
          <a:blipFill>
            <a:blip r:embed="rId2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2" name="object 52"/>
          <p:cNvSpPr/>
          <p:nvPr/>
        </p:nvSpPr>
        <p:spPr>
          <a:xfrm>
            <a:off x="1662683" y="2831740"/>
            <a:ext cx="364490" cy="212725"/>
          </a:xfrm>
          <a:custGeom>
            <a:rect l="l" t="t" r="r" b="b"/>
            <a:pathLst>
              <a:path w="364489" h="212725">
                <a:moveTo>
                  <a:pt x="352716" y="0"/>
                </a:moveTo>
                <a:lnTo>
                  <a:pt x="346837" y="1756"/>
                </a:lnTo>
                <a:lnTo>
                  <a:pt x="11176" y="177778"/>
                </a:lnTo>
                <a:lnTo>
                  <a:pt x="3683" y="182731"/>
                </a:lnTo>
                <a:lnTo>
                  <a:pt x="0" y="188954"/>
                </a:lnTo>
                <a:lnTo>
                  <a:pt x="0" y="197717"/>
                </a:lnTo>
                <a:lnTo>
                  <a:pt x="2099" y="205178"/>
                </a:lnTo>
                <a:lnTo>
                  <a:pt x="7461" y="210353"/>
                </a:lnTo>
                <a:lnTo>
                  <a:pt x="14680" y="212290"/>
                </a:lnTo>
                <a:lnTo>
                  <a:pt x="22352" y="210036"/>
                </a:lnTo>
                <a:lnTo>
                  <a:pt x="353060" y="30331"/>
                </a:lnTo>
                <a:lnTo>
                  <a:pt x="359283" y="26521"/>
                </a:lnTo>
                <a:lnTo>
                  <a:pt x="364236" y="19155"/>
                </a:lnTo>
                <a:lnTo>
                  <a:pt x="364236" y="11662"/>
                </a:lnTo>
                <a:lnTo>
                  <a:pt x="362571" y="5774"/>
                </a:lnTo>
                <a:lnTo>
                  <a:pt x="358346" y="1613"/>
                </a:lnTo>
                <a:lnTo>
                  <a:pt x="352716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3" name="object 53"/>
          <p:cNvSpPr/>
          <p:nvPr/>
        </p:nvSpPr>
        <p:spPr>
          <a:xfrm>
            <a:off x="1793748" y="2909464"/>
            <a:ext cx="233171" cy="145214"/>
          </a:xfrm>
          <a:prstGeom prst="rect">
            <a:avLst/>
          </a:prstGeom>
          <a:blipFill>
            <a:blip r:embed="rId2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4" name="object 54"/>
          <p:cNvSpPr/>
          <p:nvPr/>
        </p:nvSpPr>
        <p:spPr>
          <a:xfrm>
            <a:off x="292608" y="2741676"/>
            <a:ext cx="160020" cy="161544"/>
          </a:xfrm>
          <a:prstGeom prst="rect">
            <a:avLst/>
          </a:prstGeom>
          <a:blipFill>
            <a:blip r:embed="rId2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5" name="object 55"/>
          <p:cNvSpPr/>
          <p:nvPr/>
        </p:nvSpPr>
        <p:spPr>
          <a:xfrm>
            <a:off x="2125979" y="4030979"/>
            <a:ext cx="812292" cy="505967"/>
          </a:xfrm>
          <a:prstGeom prst="rect">
            <a:avLst/>
          </a:prstGeom>
          <a:blipFill>
            <a:blip r:embed="rId2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6" name="object 56"/>
          <p:cNvSpPr/>
          <p:nvPr/>
        </p:nvSpPr>
        <p:spPr>
          <a:xfrm>
            <a:off x="2490216" y="4088891"/>
            <a:ext cx="391795" cy="391795"/>
          </a:xfrm>
          <a:custGeom>
            <a:rect l="l" t="t" r="r" b="b"/>
            <a:pathLst>
              <a:path w="391794" h="391795">
                <a:moveTo>
                  <a:pt x="195833" y="0"/>
                </a:moveTo>
                <a:lnTo>
                  <a:pt x="150915" y="5172"/>
                </a:lnTo>
                <a:lnTo>
                  <a:pt x="109690" y="19905"/>
                </a:lnTo>
                <a:lnTo>
                  <a:pt x="73329" y="43023"/>
                </a:lnTo>
                <a:lnTo>
                  <a:pt x="43007" y="73351"/>
                </a:lnTo>
                <a:lnTo>
                  <a:pt x="19896" y="109712"/>
                </a:lnTo>
                <a:lnTo>
                  <a:pt x="5169" y="150931"/>
                </a:lnTo>
                <a:lnTo>
                  <a:pt x="0" y="195834"/>
                </a:lnTo>
                <a:lnTo>
                  <a:pt x="5169" y="240736"/>
                </a:lnTo>
                <a:lnTo>
                  <a:pt x="19896" y="281955"/>
                </a:lnTo>
                <a:lnTo>
                  <a:pt x="43007" y="318316"/>
                </a:lnTo>
                <a:lnTo>
                  <a:pt x="73329" y="348644"/>
                </a:lnTo>
                <a:lnTo>
                  <a:pt x="109690" y="371762"/>
                </a:lnTo>
                <a:lnTo>
                  <a:pt x="150915" y="386495"/>
                </a:lnTo>
                <a:lnTo>
                  <a:pt x="195833" y="391668"/>
                </a:lnTo>
                <a:lnTo>
                  <a:pt x="240752" y="386495"/>
                </a:lnTo>
                <a:lnTo>
                  <a:pt x="281977" y="371762"/>
                </a:lnTo>
                <a:lnTo>
                  <a:pt x="318338" y="348644"/>
                </a:lnTo>
                <a:lnTo>
                  <a:pt x="348660" y="318316"/>
                </a:lnTo>
                <a:lnTo>
                  <a:pt x="371771" y="281955"/>
                </a:lnTo>
                <a:lnTo>
                  <a:pt x="386498" y="240736"/>
                </a:lnTo>
                <a:lnTo>
                  <a:pt x="391667" y="195834"/>
                </a:lnTo>
                <a:lnTo>
                  <a:pt x="386498" y="150931"/>
                </a:lnTo>
                <a:lnTo>
                  <a:pt x="371771" y="109712"/>
                </a:lnTo>
                <a:lnTo>
                  <a:pt x="348660" y="73351"/>
                </a:lnTo>
                <a:lnTo>
                  <a:pt x="318338" y="43023"/>
                </a:lnTo>
                <a:lnTo>
                  <a:pt x="281977" y="19905"/>
                </a:lnTo>
                <a:lnTo>
                  <a:pt x="240752" y="5172"/>
                </a:lnTo>
                <a:lnTo>
                  <a:pt x="195833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7" name="object 57"/>
          <p:cNvSpPr/>
          <p:nvPr/>
        </p:nvSpPr>
        <p:spPr>
          <a:xfrm>
            <a:off x="3034283" y="3945635"/>
            <a:ext cx="935736" cy="251459"/>
          </a:xfrm>
          <a:prstGeom prst="rect">
            <a:avLst/>
          </a:prstGeom>
          <a:blipFill>
            <a:blip r:embed="rId2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8" name="object 58"/>
          <p:cNvSpPr txBox="1"/>
          <p:nvPr/>
        </p:nvSpPr>
        <p:spPr>
          <a:xfrm>
            <a:off x="3112770" y="3978655"/>
            <a:ext cx="3270885" cy="7823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34620">
              <a:lnSpc>
                <a:spcPct val="100000"/>
              </a:lnSpc>
              <a:spcBef>
                <a:spcPts val="95"/>
              </a:spcBef>
            </a:pPr>
            <a:r>
              <a:rPr sz="1000" b="1" spc="-5">
                <a:solidFill>
                  <a:srgbClr val="FFFFFF"/>
                </a:solidFill>
                <a:latin typeface="微软雅黑"/>
                <a:cs typeface="微软雅黑"/>
              </a:rPr>
              <a:t>能效开发</a:t>
            </a:r>
            <a:endParaRPr sz="1000">
              <a:latin typeface="微软雅黑"/>
              <a:cs typeface="微软雅黑"/>
            </a:endParaRPr>
          </a:p>
          <a:p>
            <a:pPr marL="12700" marR="5080" algn="just">
              <a:lnSpc>
                <a:spcPct val="150100"/>
              </a:lnSpc>
              <a:spcBef>
                <a:spcPts val="710"/>
              </a:spcBef>
            </a:pPr>
            <a:r>
              <a:rPr sz="750" spc="5">
                <a:latin typeface="微软雅黑"/>
                <a:cs typeface="微软雅黑"/>
              </a:rPr>
              <a:t>解决软件开发</a:t>
            </a:r>
            <a:r>
              <a:rPr sz="750" spc="-10">
                <a:latin typeface="微软雅黑"/>
                <a:cs typeface="微软雅黑"/>
              </a:rPr>
              <a:t>过</a:t>
            </a:r>
            <a:r>
              <a:rPr sz="750" spc="5">
                <a:latin typeface="微软雅黑"/>
                <a:cs typeface="微软雅黑"/>
              </a:rPr>
              <a:t>程</a:t>
            </a:r>
            <a:r>
              <a:rPr sz="750" spc="-10">
                <a:latin typeface="微软雅黑"/>
                <a:cs typeface="微软雅黑"/>
              </a:rPr>
              <a:t>中</a:t>
            </a:r>
            <a:r>
              <a:rPr sz="750" spc="5">
                <a:latin typeface="微软雅黑"/>
                <a:cs typeface="微软雅黑"/>
              </a:rPr>
              <a:t>的</a:t>
            </a:r>
            <a:r>
              <a:rPr sz="750" spc="-10">
                <a:latin typeface="微软雅黑"/>
                <a:cs typeface="微软雅黑"/>
              </a:rPr>
              <a:t>效</a:t>
            </a:r>
            <a:r>
              <a:rPr sz="750" spc="5">
                <a:latin typeface="微软雅黑"/>
                <a:cs typeface="微软雅黑"/>
              </a:rPr>
              <a:t>率</a:t>
            </a:r>
            <a:r>
              <a:rPr sz="750" spc="-10">
                <a:latin typeface="微软雅黑"/>
                <a:cs typeface="微软雅黑"/>
              </a:rPr>
              <a:t>、</a:t>
            </a:r>
            <a:r>
              <a:rPr sz="750" spc="5">
                <a:latin typeface="微软雅黑"/>
                <a:cs typeface="微软雅黑"/>
              </a:rPr>
              <a:t>成</a:t>
            </a:r>
            <a:r>
              <a:rPr sz="750" spc="-10">
                <a:latin typeface="微软雅黑"/>
                <a:cs typeface="微软雅黑"/>
              </a:rPr>
              <a:t>本</a:t>
            </a:r>
            <a:r>
              <a:rPr sz="750" spc="5">
                <a:latin typeface="微软雅黑"/>
                <a:cs typeface="微软雅黑"/>
              </a:rPr>
              <a:t>、团</a:t>
            </a:r>
            <a:r>
              <a:rPr sz="750" spc="-10">
                <a:latin typeface="微软雅黑"/>
                <a:cs typeface="微软雅黑"/>
              </a:rPr>
              <a:t>队</a:t>
            </a:r>
            <a:r>
              <a:rPr sz="750" spc="5">
                <a:latin typeface="微软雅黑"/>
                <a:cs typeface="微软雅黑"/>
              </a:rPr>
              <a:t>构</a:t>
            </a:r>
            <a:r>
              <a:rPr sz="750" spc="-10">
                <a:latin typeface="微软雅黑"/>
                <a:cs typeface="微软雅黑"/>
              </a:rPr>
              <a:t>成</a:t>
            </a:r>
            <a:r>
              <a:rPr sz="750" spc="5">
                <a:latin typeface="微软雅黑"/>
                <a:cs typeface="微软雅黑"/>
              </a:rPr>
              <a:t>（</a:t>
            </a:r>
            <a:r>
              <a:rPr sz="750" spc="-10">
                <a:latin typeface="微软雅黑"/>
                <a:cs typeface="微软雅黑"/>
              </a:rPr>
              <a:t>民</a:t>
            </a:r>
            <a:r>
              <a:rPr sz="750" spc="5">
                <a:latin typeface="微软雅黑"/>
                <a:cs typeface="微软雅黑"/>
              </a:rPr>
              <a:t>主</a:t>
            </a:r>
            <a:r>
              <a:rPr sz="750" spc="-10">
                <a:latin typeface="微软雅黑"/>
                <a:cs typeface="微软雅黑"/>
              </a:rPr>
              <a:t>化</a:t>
            </a:r>
            <a:r>
              <a:rPr sz="750" spc="5">
                <a:latin typeface="微软雅黑"/>
                <a:cs typeface="微软雅黑"/>
              </a:rPr>
              <a:t>开</a:t>
            </a:r>
            <a:r>
              <a:rPr sz="750" spc="-10">
                <a:latin typeface="微软雅黑"/>
                <a:cs typeface="微软雅黑"/>
              </a:rPr>
              <a:t>发</a:t>
            </a:r>
            <a:r>
              <a:rPr sz="750" spc="5">
                <a:latin typeface="微软雅黑"/>
                <a:cs typeface="微软雅黑"/>
              </a:rPr>
              <a:t>，</a:t>
            </a:r>
            <a:r>
              <a:rPr sz="750" spc="-10">
                <a:latin typeface="微软雅黑"/>
                <a:cs typeface="微软雅黑"/>
              </a:rPr>
              <a:t>让</a:t>
            </a:r>
            <a:r>
              <a:rPr sz="750" spc="5">
                <a:latin typeface="微软雅黑"/>
                <a:cs typeface="微软雅黑"/>
              </a:rPr>
              <a:t>业</a:t>
            </a:r>
            <a:r>
              <a:rPr sz="750" spc="-10">
                <a:latin typeface="微软雅黑"/>
                <a:cs typeface="微软雅黑"/>
              </a:rPr>
              <a:t>务</a:t>
            </a:r>
            <a:r>
              <a:rPr sz="750" spc="5">
                <a:latin typeface="微软雅黑"/>
                <a:cs typeface="微软雅黑"/>
              </a:rPr>
              <a:t>用</a:t>
            </a:r>
            <a:r>
              <a:rPr sz="750" spc="-10">
                <a:latin typeface="微软雅黑"/>
                <a:cs typeface="微软雅黑"/>
              </a:rPr>
              <a:t>户</a:t>
            </a:r>
            <a:r>
              <a:rPr sz="750">
                <a:latin typeface="微软雅黑"/>
                <a:cs typeface="微软雅黑"/>
              </a:rPr>
              <a:t>深度 参与到过程中</a:t>
            </a:r>
            <a:r>
              <a:rPr sz="750" spc="-10">
                <a:latin typeface="微软雅黑"/>
                <a:cs typeface="微软雅黑"/>
              </a:rPr>
              <a:t>）</a:t>
            </a:r>
            <a:r>
              <a:rPr sz="750">
                <a:latin typeface="微软雅黑"/>
                <a:cs typeface="微软雅黑"/>
              </a:rPr>
              <a:t>以</a:t>
            </a:r>
            <a:r>
              <a:rPr sz="750" spc="-10">
                <a:latin typeface="微软雅黑"/>
                <a:cs typeface="微软雅黑"/>
              </a:rPr>
              <a:t>及</a:t>
            </a:r>
            <a:r>
              <a:rPr sz="750">
                <a:latin typeface="微软雅黑"/>
                <a:cs typeface="微软雅黑"/>
              </a:rPr>
              <a:t>市</a:t>
            </a:r>
            <a:r>
              <a:rPr sz="750" spc="-10">
                <a:latin typeface="微软雅黑"/>
                <a:cs typeface="微软雅黑"/>
              </a:rPr>
              <a:t>场</a:t>
            </a:r>
            <a:r>
              <a:rPr sz="750">
                <a:latin typeface="微软雅黑"/>
                <a:cs typeface="微软雅黑"/>
              </a:rPr>
              <a:t>响</a:t>
            </a:r>
            <a:r>
              <a:rPr sz="750" spc="-10">
                <a:latin typeface="微软雅黑"/>
                <a:cs typeface="微软雅黑"/>
              </a:rPr>
              <a:t>应</a:t>
            </a:r>
            <a:r>
              <a:rPr sz="750">
                <a:latin typeface="微软雅黑"/>
                <a:cs typeface="微软雅黑"/>
              </a:rPr>
              <a:t>速</a:t>
            </a:r>
            <a:r>
              <a:rPr sz="750" spc="-10">
                <a:latin typeface="微软雅黑"/>
                <a:cs typeface="微软雅黑"/>
              </a:rPr>
              <a:t>度</a:t>
            </a:r>
            <a:r>
              <a:rPr sz="750">
                <a:latin typeface="微软雅黑"/>
                <a:cs typeface="微软雅黑"/>
              </a:rPr>
              <a:t>等问</a:t>
            </a:r>
            <a:r>
              <a:rPr sz="750" spc="-10">
                <a:latin typeface="微软雅黑"/>
                <a:cs typeface="微软雅黑"/>
              </a:rPr>
              <a:t>题</a:t>
            </a:r>
            <a:r>
              <a:rPr sz="750">
                <a:latin typeface="微软雅黑"/>
                <a:cs typeface="微软雅黑"/>
              </a:rPr>
              <a:t>，</a:t>
            </a:r>
            <a:r>
              <a:rPr sz="750" spc="-10">
                <a:latin typeface="微软雅黑"/>
                <a:cs typeface="微软雅黑"/>
              </a:rPr>
              <a:t>让</a:t>
            </a:r>
            <a:r>
              <a:rPr sz="750">
                <a:latin typeface="微软雅黑"/>
                <a:cs typeface="微软雅黑"/>
              </a:rPr>
              <a:t>企</a:t>
            </a:r>
            <a:r>
              <a:rPr sz="750" spc="-10">
                <a:latin typeface="微软雅黑"/>
                <a:cs typeface="微软雅黑"/>
              </a:rPr>
              <a:t>业</a:t>
            </a:r>
            <a:r>
              <a:rPr sz="750">
                <a:latin typeface="微软雅黑"/>
                <a:cs typeface="微软雅黑"/>
              </a:rPr>
              <a:t>能</a:t>
            </a:r>
            <a:r>
              <a:rPr sz="750" spc="-10">
                <a:latin typeface="微软雅黑"/>
                <a:cs typeface="微软雅黑"/>
              </a:rPr>
              <a:t>够</a:t>
            </a:r>
            <a:r>
              <a:rPr sz="750">
                <a:latin typeface="微软雅黑"/>
                <a:cs typeface="微软雅黑"/>
              </a:rPr>
              <a:t>更</a:t>
            </a:r>
            <a:r>
              <a:rPr sz="750" spc="-10">
                <a:latin typeface="微软雅黑"/>
                <a:cs typeface="微软雅黑"/>
              </a:rPr>
              <a:t>快</a:t>
            </a:r>
            <a:r>
              <a:rPr sz="750">
                <a:latin typeface="微软雅黑"/>
                <a:cs typeface="微软雅黑"/>
              </a:rPr>
              <a:t>、</a:t>
            </a:r>
            <a:r>
              <a:rPr sz="750" spc="-10">
                <a:latin typeface="微软雅黑"/>
                <a:cs typeface="微软雅黑"/>
              </a:rPr>
              <a:t>更</a:t>
            </a:r>
            <a:r>
              <a:rPr sz="750">
                <a:latin typeface="微软雅黑"/>
                <a:cs typeface="微软雅黑"/>
              </a:rPr>
              <a:t>好</a:t>
            </a:r>
            <a:r>
              <a:rPr sz="750" spc="-10">
                <a:latin typeface="微软雅黑"/>
                <a:cs typeface="微软雅黑"/>
              </a:rPr>
              <a:t>、</a:t>
            </a:r>
            <a:r>
              <a:rPr sz="750">
                <a:latin typeface="微软雅黑"/>
                <a:cs typeface="微软雅黑"/>
              </a:rPr>
              <a:t>更</a:t>
            </a:r>
            <a:r>
              <a:rPr sz="750" spc="-10">
                <a:latin typeface="微软雅黑"/>
                <a:cs typeface="微软雅黑"/>
              </a:rPr>
              <a:t>省</a:t>
            </a:r>
            <a:r>
              <a:rPr sz="750">
                <a:latin typeface="微软雅黑"/>
                <a:cs typeface="微软雅黑"/>
              </a:rPr>
              <a:t>地</a:t>
            </a:r>
            <a:r>
              <a:rPr sz="750" spc="5">
                <a:latin typeface="微软雅黑"/>
                <a:cs typeface="微软雅黑"/>
              </a:rPr>
              <a:t>构 建和部署应用</a:t>
            </a:r>
            <a:r>
              <a:rPr sz="750" spc="-10">
                <a:latin typeface="微软雅黑"/>
                <a:cs typeface="微软雅黑"/>
              </a:rPr>
              <a:t>程</a:t>
            </a:r>
            <a:r>
              <a:rPr sz="750" spc="5">
                <a:latin typeface="微软雅黑"/>
                <a:cs typeface="微软雅黑"/>
              </a:rPr>
              <a:t>序。</a:t>
            </a:r>
            <a:endParaRPr sz="750">
              <a:latin typeface="微软雅黑"/>
              <a:cs typeface="微软雅黑"/>
            </a:endParaRPr>
          </a:p>
        </p:txBody>
      </p:sp>
      <p:sp>
        <p:nvSpPr>
          <p:cNvPr id="59" name="object 59"/>
          <p:cNvSpPr txBox="1"/>
          <p:nvPr/>
        </p:nvSpPr>
        <p:spPr>
          <a:xfrm>
            <a:off x="1775205" y="4151477"/>
            <a:ext cx="239395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b="1">
                <a:solidFill>
                  <a:srgbClr val="C9C9C9"/>
                </a:solidFill>
                <a:latin typeface="Arial"/>
                <a:cs typeface="Arial"/>
              </a:rPr>
              <a:t>01</a:t>
            </a:r>
            <a:endParaRPr sz="1500">
              <a:latin typeface="Arial"/>
              <a:cs typeface="Arial"/>
            </a:endParaRPr>
          </a:p>
        </p:txBody>
      </p:sp>
      <p:sp>
        <p:nvSpPr>
          <p:cNvPr id="60" name="object 60"/>
          <p:cNvSpPr/>
          <p:nvPr/>
        </p:nvSpPr>
        <p:spPr>
          <a:xfrm>
            <a:off x="2577338" y="4169930"/>
            <a:ext cx="214884" cy="230124"/>
          </a:xfrm>
          <a:prstGeom prst="rect">
            <a:avLst/>
          </a:prstGeom>
          <a:blipFill>
            <a:blip r:embed="rId2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1" name="object 61"/>
          <p:cNvSpPr/>
          <p:nvPr/>
        </p:nvSpPr>
        <p:spPr>
          <a:xfrm>
            <a:off x="2121407" y="4802123"/>
            <a:ext cx="6423660" cy="0"/>
          </a:xfrm>
          <a:custGeom>
            <a:rect l="l" t="t" r="r" b="b"/>
            <a:pathLst>
              <a:path w="6423659">
                <a:moveTo>
                  <a:pt x="0" y="0"/>
                </a:moveTo>
                <a:lnTo>
                  <a:pt x="6423660" y="0"/>
                </a:lnTo>
              </a:path>
            </a:pathLst>
          </a:custGeom>
          <a:ln w="6350">
            <a:solidFill>
              <a:srgbClr val="C4C4C4"/>
            </a:solidFill>
            <a:prstDash val="sysDash"/>
          </a:ln>
        </p:spPr>
        <p:txBody>
          <a:bodyPr wrap="square" lIns="0" tIns="0" rIns="0" bIns="0" rtlCol="0"/>
          <a:lstStyle/>
          <a:p/>
        </p:txBody>
      </p:sp>
      <p:sp>
        <p:nvSpPr>
          <p:cNvPr id="62" name="object 62"/>
          <p:cNvSpPr/>
          <p:nvPr/>
        </p:nvSpPr>
        <p:spPr>
          <a:xfrm>
            <a:off x="2353055" y="3912108"/>
            <a:ext cx="6223000" cy="0"/>
          </a:xfrm>
          <a:custGeom>
            <a:rect l="l" t="t" r="r" b="b"/>
            <a:pathLst>
              <a:path w="6223000">
                <a:moveTo>
                  <a:pt x="0" y="0"/>
                </a:moveTo>
                <a:lnTo>
                  <a:pt x="6222492" y="0"/>
                </a:lnTo>
              </a:path>
            </a:pathLst>
          </a:custGeom>
          <a:ln w="6350">
            <a:solidFill>
              <a:srgbClr val="C4C4C4"/>
            </a:solidFill>
            <a:prstDash val="sysDash"/>
          </a:ln>
        </p:spPr>
        <p:txBody>
          <a:bodyPr wrap="square" lIns="0" tIns="0" rIns="0" bIns="0" rtlCol="0"/>
          <a:lstStyle/>
          <a:p/>
        </p:txBody>
      </p:sp>
      <p:sp>
        <p:nvSpPr>
          <p:cNvPr id="63" name="object 63"/>
          <p:cNvSpPr/>
          <p:nvPr/>
        </p:nvSpPr>
        <p:spPr>
          <a:xfrm>
            <a:off x="2802635" y="2808732"/>
            <a:ext cx="5751830" cy="0"/>
          </a:xfrm>
          <a:custGeom>
            <a:rect l="l" t="t" r="r" b="b"/>
            <a:pathLst>
              <a:path w="5751830">
                <a:moveTo>
                  <a:pt x="0" y="0"/>
                </a:moveTo>
                <a:lnTo>
                  <a:pt x="5751575" y="0"/>
                </a:lnTo>
              </a:path>
            </a:pathLst>
          </a:custGeom>
          <a:ln w="6350">
            <a:solidFill>
              <a:srgbClr val="C4C4C4"/>
            </a:solidFill>
            <a:prstDash val="sysDash"/>
          </a:ln>
        </p:spPr>
        <p:txBody>
          <a:bodyPr wrap="square" lIns="0" tIns="0" rIns="0" bIns="0" rtlCol="0"/>
          <a:lstStyle/>
          <a:p/>
        </p:txBody>
      </p:sp>
      <p:sp>
        <p:nvSpPr>
          <p:cNvPr id="64" name="object 64"/>
          <p:cNvSpPr/>
          <p:nvPr/>
        </p:nvSpPr>
        <p:spPr>
          <a:xfrm>
            <a:off x="3464052" y="1816607"/>
            <a:ext cx="5113020" cy="0"/>
          </a:xfrm>
          <a:custGeom>
            <a:rect l="l" t="t" r="r" b="b"/>
            <a:pathLst>
              <a:path w="5113020">
                <a:moveTo>
                  <a:pt x="0" y="0"/>
                </a:moveTo>
                <a:lnTo>
                  <a:pt x="5113020" y="0"/>
                </a:lnTo>
              </a:path>
            </a:pathLst>
          </a:custGeom>
          <a:ln w="6350">
            <a:solidFill>
              <a:srgbClr val="C4C4C4"/>
            </a:solidFill>
            <a:prstDash val="sysDash"/>
          </a:ln>
        </p:spPr>
        <p:txBody>
          <a:bodyPr wrap="square" lIns="0" tIns="0" rIns="0" bIns="0" rtlCol="0"/>
          <a:lstStyle/>
          <a:p/>
        </p:txBody>
      </p:sp>
      <p:sp>
        <p:nvSpPr>
          <p:cNvPr id="65" name="object 65"/>
          <p:cNvSpPr txBox="1"/>
          <p:nvPr/>
        </p:nvSpPr>
        <p:spPr>
          <a:xfrm>
            <a:off x="7378065" y="4608336"/>
            <a:ext cx="1046480" cy="1549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850" b="1" i="1" spc="-50">
                <a:solidFill>
                  <a:srgbClr val="F88030"/>
                </a:solidFill>
                <a:latin typeface="微软雅黑"/>
                <a:cs typeface="微软雅黑"/>
              </a:rPr>
              <a:t>成本优化、技术民主化</a:t>
            </a:r>
            <a:endParaRPr sz="850">
              <a:latin typeface="微软雅黑"/>
              <a:cs typeface="微软雅黑"/>
            </a:endParaRPr>
          </a:p>
        </p:txBody>
      </p:sp>
      <p:sp>
        <p:nvSpPr>
          <p:cNvPr id="66" name="object 66"/>
          <p:cNvSpPr txBox="1"/>
          <p:nvPr/>
        </p:nvSpPr>
        <p:spPr>
          <a:xfrm>
            <a:off x="7378065" y="3722308"/>
            <a:ext cx="1046480" cy="1549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850" b="1" i="1" spc="-50">
                <a:solidFill>
                  <a:srgbClr val="F88030"/>
                </a:solidFill>
                <a:latin typeface="微软雅黑"/>
                <a:cs typeface="微软雅黑"/>
              </a:rPr>
              <a:t>业务敏捷性、响应能力</a:t>
            </a:r>
            <a:endParaRPr sz="850">
              <a:latin typeface="微软雅黑"/>
              <a:cs typeface="微软雅黑"/>
            </a:endParaRPr>
          </a:p>
        </p:txBody>
      </p:sp>
      <p:sp>
        <p:nvSpPr>
          <p:cNvPr id="67" name="object 67"/>
          <p:cNvSpPr txBox="1"/>
          <p:nvPr/>
        </p:nvSpPr>
        <p:spPr>
          <a:xfrm>
            <a:off x="7429881" y="2623123"/>
            <a:ext cx="944880" cy="1549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850" b="1" i="1" spc="-50">
                <a:solidFill>
                  <a:srgbClr val="F88030"/>
                </a:solidFill>
                <a:latin typeface="微软雅黑"/>
                <a:cs typeface="微软雅黑"/>
              </a:rPr>
              <a:t>推动数字化转型成效</a:t>
            </a:r>
            <a:endParaRPr sz="850">
              <a:latin typeface="微软雅黑"/>
              <a:cs typeface="微软雅黑"/>
            </a:endParaRPr>
          </a:p>
        </p:txBody>
      </p:sp>
      <p:sp>
        <p:nvSpPr>
          <p:cNvPr id="68" name="object 68"/>
          <p:cNvSpPr txBox="1"/>
          <p:nvPr/>
        </p:nvSpPr>
        <p:spPr>
          <a:xfrm>
            <a:off x="7378065" y="1625919"/>
            <a:ext cx="1046480" cy="1549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850" b="1" i="1" spc="-50">
                <a:solidFill>
                  <a:srgbClr val="F88030"/>
                </a:solidFill>
                <a:latin typeface="微软雅黑"/>
                <a:cs typeface="微软雅黑"/>
              </a:rPr>
              <a:t>提升创新真实落地能力</a:t>
            </a:r>
            <a:endParaRPr sz="850">
              <a:latin typeface="微软雅黑"/>
              <a:cs typeface="微软雅黑"/>
            </a:endParaRPr>
          </a:p>
        </p:txBody>
      </p:sp>
      <p:sp>
        <p:nvSpPr>
          <p:cNvPr id="69" name="object 69"/>
          <p:cNvSpPr/>
          <p:nvPr/>
        </p:nvSpPr>
        <p:spPr>
          <a:xfrm>
            <a:off x="8401811" y="1249680"/>
            <a:ext cx="589788" cy="3555492"/>
          </a:xfrm>
          <a:prstGeom prst="rect">
            <a:avLst/>
          </a:prstGeom>
          <a:blipFill>
            <a:blip r:embed="rId2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0" name="object 70"/>
          <p:cNvSpPr txBox="1"/>
          <p:nvPr/>
        </p:nvSpPr>
        <p:spPr>
          <a:xfrm>
            <a:off x="8653398" y="1503495"/>
            <a:ext cx="87630" cy="12192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600" i="1">
                <a:latin typeface="微软雅黑"/>
                <a:cs typeface="微软雅黑"/>
              </a:rPr>
              <a:t>…</a:t>
            </a:r>
            <a:endParaRPr sz="600">
              <a:latin typeface="微软雅黑"/>
              <a:cs typeface="微软雅黑"/>
            </a:endParaRPr>
          </a:p>
        </p:txBody>
      </p:sp>
      <p:sp>
        <p:nvSpPr>
          <p:cNvPr id="71" name="object 71"/>
          <p:cNvSpPr txBox="1"/>
          <p:nvPr/>
        </p:nvSpPr>
        <p:spPr>
          <a:xfrm>
            <a:off x="8593963" y="1777815"/>
            <a:ext cx="208915" cy="12192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600" i="1" spc="-5">
                <a:latin typeface="微软雅黑"/>
                <a:cs typeface="微软雅黑"/>
              </a:rPr>
              <a:t>A</a:t>
            </a:r>
            <a:r>
              <a:rPr sz="600" i="1">
                <a:latin typeface="微软雅黑"/>
                <a:cs typeface="微软雅黑"/>
              </a:rPr>
              <a:t>I</a:t>
            </a:r>
            <a:r>
              <a:rPr sz="600" i="1" spc="-5">
                <a:latin typeface="微软雅黑"/>
                <a:cs typeface="微软雅黑"/>
              </a:rPr>
              <a:t>2</a:t>
            </a:r>
            <a:r>
              <a:rPr sz="600" i="1">
                <a:latin typeface="微软雅黑"/>
                <a:cs typeface="微软雅黑"/>
              </a:rPr>
              <a:t>.0</a:t>
            </a:r>
            <a:endParaRPr sz="600">
              <a:latin typeface="微软雅黑"/>
              <a:cs typeface="微软雅黑"/>
            </a:endParaRPr>
          </a:p>
        </p:txBody>
      </p:sp>
      <p:sp>
        <p:nvSpPr>
          <p:cNvPr id="72" name="object 72"/>
          <p:cNvSpPr txBox="1"/>
          <p:nvPr/>
        </p:nvSpPr>
        <p:spPr>
          <a:xfrm>
            <a:off x="8593963" y="2052516"/>
            <a:ext cx="208915" cy="12192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600" i="1" spc="-5">
                <a:latin typeface="微软雅黑"/>
                <a:cs typeface="微软雅黑"/>
              </a:rPr>
              <a:t>A</a:t>
            </a:r>
            <a:r>
              <a:rPr sz="600" i="1">
                <a:latin typeface="微软雅黑"/>
                <a:cs typeface="微软雅黑"/>
              </a:rPr>
              <a:t>I</a:t>
            </a:r>
            <a:r>
              <a:rPr sz="600" i="1" spc="-5">
                <a:latin typeface="微软雅黑"/>
                <a:cs typeface="微软雅黑"/>
              </a:rPr>
              <a:t>1</a:t>
            </a:r>
            <a:r>
              <a:rPr sz="600" i="1">
                <a:latin typeface="微软雅黑"/>
                <a:cs typeface="微软雅黑"/>
              </a:rPr>
              <a:t>.0</a:t>
            </a:r>
            <a:endParaRPr sz="600">
              <a:latin typeface="微软雅黑"/>
              <a:cs typeface="微软雅黑"/>
            </a:endParaRPr>
          </a:p>
        </p:txBody>
      </p:sp>
      <p:sp>
        <p:nvSpPr>
          <p:cNvPr id="73" name="object 73"/>
          <p:cNvSpPr txBox="1"/>
          <p:nvPr/>
        </p:nvSpPr>
        <p:spPr>
          <a:xfrm>
            <a:off x="8607679" y="2326836"/>
            <a:ext cx="179070" cy="12192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600" i="1" spc="-5">
                <a:latin typeface="微软雅黑"/>
                <a:cs typeface="微软雅黑"/>
              </a:rPr>
              <a:t>A</a:t>
            </a:r>
            <a:r>
              <a:rPr sz="600" i="1">
                <a:latin typeface="微软雅黑"/>
                <a:cs typeface="微软雅黑"/>
              </a:rPr>
              <a:t>Iot</a:t>
            </a:r>
            <a:endParaRPr sz="600">
              <a:latin typeface="微软雅黑"/>
              <a:cs typeface="微软雅黑"/>
            </a:endParaRPr>
          </a:p>
        </p:txBody>
      </p:sp>
      <p:sp>
        <p:nvSpPr>
          <p:cNvPr id="74" name="object 74"/>
          <p:cNvSpPr txBox="1"/>
          <p:nvPr/>
        </p:nvSpPr>
        <p:spPr>
          <a:xfrm>
            <a:off x="8571103" y="2601156"/>
            <a:ext cx="254000" cy="12192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600" i="1">
                <a:latin typeface="微软雅黑"/>
                <a:cs typeface="微软雅黑"/>
              </a:rPr>
              <a:t>大数据</a:t>
            </a:r>
            <a:endParaRPr sz="600">
              <a:latin typeface="微软雅黑"/>
              <a:cs typeface="微软雅黑"/>
            </a:endParaRPr>
          </a:p>
        </p:txBody>
      </p:sp>
      <p:sp>
        <p:nvSpPr>
          <p:cNvPr id="75" name="object 75"/>
          <p:cNvSpPr txBox="1"/>
          <p:nvPr/>
        </p:nvSpPr>
        <p:spPr>
          <a:xfrm>
            <a:off x="8647303" y="2875477"/>
            <a:ext cx="101600" cy="12192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600" i="1">
                <a:latin typeface="微软雅黑"/>
                <a:cs typeface="微软雅黑"/>
              </a:rPr>
              <a:t>云</a:t>
            </a:r>
            <a:endParaRPr sz="600">
              <a:latin typeface="微软雅黑"/>
              <a:cs typeface="微软雅黑"/>
            </a:endParaRPr>
          </a:p>
        </p:txBody>
      </p:sp>
      <p:sp>
        <p:nvSpPr>
          <p:cNvPr id="76" name="object 76"/>
          <p:cNvSpPr txBox="1"/>
          <p:nvPr/>
        </p:nvSpPr>
        <p:spPr>
          <a:xfrm>
            <a:off x="8571103" y="3150050"/>
            <a:ext cx="254000" cy="12192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600" i="1">
                <a:latin typeface="微软雅黑"/>
                <a:cs typeface="微软雅黑"/>
              </a:rPr>
              <a:t>移动化</a:t>
            </a:r>
            <a:endParaRPr sz="600">
              <a:latin typeface="微软雅黑"/>
              <a:cs typeface="微软雅黑"/>
            </a:endParaRPr>
          </a:p>
        </p:txBody>
      </p:sp>
      <p:sp>
        <p:nvSpPr>
          <p:cNvPr id="77" name="object 77"/>
          <p:cNvSpPr txBox="1"/>
          <p:nvPr/>
        </p:nvSpPr>
        <p:spPr>
          <a:xfrm>
            <a:off x="8571103" y="3424371"/>
            <a:ext cx="254000" cy="12192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600" i="1">
                <a:latin typeface="微软雅黑"/>
                <a:cs typeface="微软雅黑"/>
              </a:rPr>
              <a:t>互联网</a:t>
            </a:r>
            <a:endParaRPr sz="600">
              <a:latin typeface="微软雅黑"/>
              <a:cs typeface="微软雅黑"/>
            </a:endParaRPr>
          </a:p>
        </p:txBody>
      </p:sp>
      <p:sp>
        <p:nvSpPr>
          <p:cNvPr id="78" name="object 78"/>
          <p:cNvSpPr txBox="1"/>
          <p:nvPr/>
        </p:nvSpPr>
        <p:spPr>
          <a:xfrm>
            <a:off x="8639682" y="3698690"/>
            <a:ext cx="116205" cy="12192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600" i="1" spc="-5">
                <a:latin typeface="微软雅黑"/>
                <a:cs typeface="微软雅黑"/>
              </a:rPr>
              <a:t>BS</a:t>
            </a:r>
            <a:endParaRPr sz="600">
              <a:latin typeface="微软雅黑"/>
              <a:cs typeface="微软雅黑"/>
            </a:endParaRPr>
          </a:p>
        </p:txBody>
      </p:sp>
      <p:sp>
        <p:nvSpPr>
          <p:cNvPr id="79" name="object 79"/>
          <p:cNvSpPr txBox="1"/>
          <p:nvPr/>
        </p:nvSpPr>
        <p:spPr>
          <a:xfrm>
            <a:off x="8638158" y="3973010"/>
            <a:ext cx="119380" cy="12192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600" i="1" spc="-10">
                <a:latin typeface="微软雅黑"/>
                <a:cs typeface="微软雅黑"/>
              </a:rPr>
              <a:t>CS</a:t>
            </a:r>
            <a:endParaRPr sz="600">
              <a:latin typeface="微软雅黑"/>
              <a:cs typeface="微软雅黑"/>
            </a:endParaRPr>
          </a:p>
        </p:txBody>
      </p:sp>
      <p:sp>
        <p:nvSpPr>
          <p:cNvPr id="80" name="object 80"/>
          <p:cNvSpPr txBox="1"/>
          <p:nvPr/>
        </p:nvSpPr>
        <p:spPr>
          <a:xfrm>
            <a:off x="8636634" y="4247635"/>
            <a:ext cx="124460" cy="12192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600" i="1">
                <a:latin typeface="微软雅黑"/>
                <a:cs typeface="微软雅黑"/>
              </a:rPr>
              <a:t>PC</a:t>
            </a:r>
            <a:endParaRPr sz="600">
              <a:latin typeface="微软雅黑"/>
              <a:cs typeface="微软雅黑"/>
            </a:endParaRPr>
          </a:p>
        </p:txBody>
      </p:sp>
      <p:sp>
        <p:nvSpPr>
          <p:cNvPr id="81" name="object 81"/>
          <p:cNvSpPr txBox="1"/>
          <p:nvPr/>
        </p:nvSpPr>
        <p:spPr>
          <a:xfrm>
            <a:off x="8653398" y="4521955"/>
            <a:ext cx="87630" cy="12192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600" i="1">
                <a:latin typeface="微软雅黑"/>
                <a:cs typeface="微软雅黑"/>
              </a:rPr>
              <a:t>…</a:t>
            </a:r>
            <a:endParaRPr sz="600">
              <a:latin typeface="微软雅黑"/>
              <a:cs typeface="微软雅黑"/>
            </a:endParaRPr>
          </a:p>
        </p:txBody>
      </p:sp>
      <p:sp>
        <p:nvSpPr>
          <p:cNvPr id="82" name="object 82"/>
          <p:cNvSpPr txBox="1"/>
          <p:nvPr/>
        </p:nvSpPr>
        <p:spPr>
          <a:xfrm rot="19860000">
            <a:off x="415282" y="705323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83" name="object 83"/>
          <p:cNvSpPr txBox="1"/>
          <p:nvPr/>
        </p:nvSpPr>
        <p:spPr>
          <a:xfrm rot="19860000">
            <a:off x="3177532" y="705323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84" name="object 84"/>
          <p:cNvSpPr txBox="1"/>
          <p:nvPr/>
        </p:nvSpPr>
        <p:spPr>
          <a:xfrm rot="19860000">
            <a:off x="5939782" y="705323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85" name="object 85"/>
          <p:cNvSpPr txBox="1"/>
          <p:nvPr/>
        </p:nvSpPr>
        <p:spPr>
          <a:xfrm rot="19860000">
            <a:off x="415281" y="25055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86" name="object 86"/>
          <p:cNvSpPr txBox="1"/>
          <p:nvPr/>
        </p:nvSpPr>
        <p:spPr>
          <a:xfrm rot="19860000">
            <a:off x="3177532" y="25055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87" name="object 87"/>
          <p:cNvSpPr txBox="1"/>
          <p:nvPr/>
        </p:nvSpPr>
        <p:spPr>
          <a:xfrm rot="19860000">
            <a:off x="5939782" y="25055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88" name="object 88"/>
          <p:cNvSpPr txBox="1"/>
          <p:nvPr/>
        </p:nvSpPr>
        <p:spPr>
          <a:xfrm rot="19860000">
            <a:off x="415281" y="427719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89" name="object 89"/>
          <p:cNvSpPr txBox="1"/>
          <p:nvPr/>
        </p:nvSpPr>
        <p:spPr>
          <a:xfrm rot="19860000">
            <a:off x="3177531" y="427719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90" name="object 90"/>
          <p:cNvSpPr txBox="1"/>
          <p:nvPr/>
        </p:nvSpPr>
        <p:spPr>
          <a:xfrm rot="19860000">
            <a:off x="5939782" y="427719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7940675">
              <a:lnSpc>
                <a:spcPct val="100000"/>
              </a:lnSpc>
              <a:spcBef>
                <a:spcPts val="95"/>
              </a:spcBef>
            </a:pPr>
            <a:r>
              <a:rPr spc="-10"/>
              <a:t>TE</a:t>
            </a:r>
            <a:r>
              <a:rPr spc="-5"/>
              <a:t>智库</a:t>
            </a:r>
          </a:p>
        </p:txBody>
      </p:sp>
      <p:sp>
        <p:nvSpPr>
          <p:cNvPr id="3" name="object 3"/>
          <p:cNvSpPr/>
          <p:nvPr/>
        </p:nvSpPr>
        <p:spPr>
          <a:xfrm>
            <a:off x="783336" y="4114800"/>
            <a:ext cx="397764" cy="132587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1780032" y="4079747"/>
            <a:ext cx="399288" cy="167640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2776727" y="4005071"/>
            <a:ext cx="399288" cy="242315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4770120" y="3768852"/>
            <a:ext cx="399288" cy="478536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3773423" y="3909059"/>
            <a:ext cx="399288" cy="338328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5768340" y="3617976"/>
            <a:ext cx="397763" cy="629412"/>
          </a:xfrm>
          <a:prstGeom prst="rect">
            <a:avLst/>
          </a:prstGeom>
          <a:blipFill>
            <a:blip r:embed="rId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6765035" y="3421379"/>
            <a:ext cx="397764" cy="826008"/>
          </a:xfrm>
          <a:prstGeom prst="rect">
            <a:avLst/>
          </a:prstGeom>
          <a:blipFill>
            <a:blip r:embed="rId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7761731" y="3084576"/>
            <a:ext cx="399288" cy="1162812"/>
          </a:xfrm>
          <a:prstGeom prst="rect">
            <a:avLst/>
          </a:prstGeom>
          <a:blipFill>
            <a:blip r:embed="rId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484631" y="4247388"/>
            <a:ext cx="7975600" cy="0"/>
          </a:xfrm>
          <a:custGeom>
            <a:rect l="l" t="t" r="r" b="b"/>
            <a:pathLst>
              <a:path w="7975600">
                <a:moveTo>
                  <a:pt x="0" y="0"/>
                </a:moveTo>
                <a:lnTo>
                  <a:pt x="7975092" y="0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1978914" y="3019805"/>
            <a:ext cx="5981700" cy="749935"/>
          </a:xfrm>
          <a:custGeom>
            <a:rect l="l" t="t" r="r" b="b"/>
            <a:pathLst>
              <a:path w="5981700" h="749935">
                <a:moveTo>
                  <a:pt x="0" y="749807"/>
                </a:moveTo>
                <a:lnTo>
                  <a:pt x="996696" y="306324"/>
                </a:lnTo>
                <a:lnTo>
                  <a:pt x="1994915" y="303275"/>
                </a:lnTo>
                <a:lnTo>
                  <a:pt x="2991612" y="169163"/>
                </a:lnTo>
                <a:lnTo>
                  <a:pt x="3988308" y="352044"/>
                </a:lnTo>
                <a:lnTo>
                  <a:pt x="4985004" y="318516"/>
                </a:lnTo>
                <a:lnTo>
                  <a:pt x="5981700" y="0"/>
                </a:lnTo>
              </a:path>
            </a:pathLst>
          </a:custGeom>
          <a:ln w="28575">
            <a:solidFill>
              <a:srgbClr val="C9C9C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 txBox="1"/>
          <p:nvPr/>
        </p:nvSpPr>
        <p:spPr>
          <a:xfrm>
            <a:off x="1821560" y="3546728"/>
            <a:ext cx="31432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5">
                <a:solidFill>
                  <a:srgbClr val="404040"/>
                </a:solidFill>
                <a:latin typeface="Arial"/>
                <a:cs typeface="Arial"/>
              </a:rPr>
              <a:t>13</a:t>
            </a:r>
            <a:r>
              <a:rPr sz="800">
                <a:solidFill>
                  <a:srgbClr val="404040"/>
                </a:solidFill>
                <a:latin typeface="Arial"/>
                <a:cs typeface="Arial"/>
              </a:rPr>
              <a:t>.</a:t>
            </a:r>
            <a:r>
              <a:rPr sz="800" spc="-5">
                <a:solidFill>
                  <a:srgbClr val="404040"/>
                </a:solidFill>
                <a:latin typeface="Arial"/>
                <a:cs typeface="Arial"/>
              </a:rPr>
              <a:t>9</a:t>
            </a:r>
            <a:r>
              <a:rPr sz="800">
                <a:solidFill>
                  <a:srgbClr val="404040"/>
                </a:solidFill>
                <a:latin typeface="Arial"/>
                <a:cs typeface="Arial"/>
              </a:rPr>
              <a:t>%</a:t>
            </a:r>
            <a:endParaRPr sz="800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2818638" y="3102610"/>
            <a:ext cx="31432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5">
                <a:solidFill>
                  <a:srgbClr val="404040"/>
                </a:solidFill>
                <a:latin typeface="Arial"/>
                <a:cs typeface="Arial"/>
              </a:rPr>
              <a:t>26</a:t>
            </a:r>
            <a:r>
              <a:rPr sz="800">
                <a:solidFill>
                  <a:srgbClr val="404040"/>
                </a:solidFill>
                <a:latin typeface="Arial"/>
                <a:cs typeface="Arial"/>
              </a:rPr>
              <a:t>.</a:t>
            </a:r>
            <a:r>
              <a:rPr sz="800" spc="-5">
                <a:solidFill>
                  <a:srgbClr val="404040"/>
                </a:solidFill>
                <a:latin typeface="Arial"/>
                <a:cs typeface="Arial"/>
              </a:rPr>
              <a:t>8</a:t>
            </a:r>
            <a:r>
              <a:rPr sz="800">
                <a:solidFill>
                  <a:srgbClr val="404040"/>
                </a:solidFill>
                <a:latin typeface="Arial"/>
                <a:cs typeface="Arial"/>
              </a:rPr>
              <a:t>%</a:t>
            </a:r>
            <a:endParaRPr sz="800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3815588" y="3099308"/>
            <a:ext cx="31432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5">
                <a:solidFill>
                  <a:srgbClr val="404040"/>
                </a:solidFill>
                <a:latin typeface="Arial"/>
                <a:cs typeface="Arial"/>
              </a:rPr>
              <a:t>26</a:t>
            </a:r>
            <a:r>
              <a:rPr sz="800">
                <a:solidFill>
                  <a:srgbClr val="404040"/>
                </a:solidFill>
                <a:latin typeface="Arial"/>
                <a:cs typeface="Arial"/>
              </a:rPr>
              <a:t>.</a:t>
            </a:r>
            <a:r>
              <a:rPr sz="800" spc="-5">
                <a:solidFill>
                  <a:srgbClr val="404040"/>
                </a:solidFill>
                <a:latin typeface="Arial"/>
                <a:cs typeface="Arial"/>
              </a:rPr>
              <a:t>9</a:t>
            </a:r>
            <a:r>
              <a:rPr sz="800">
                <a:solidFill>
                  <a:srgbClr val="404040"/>
                </a:solidFill>
                <a:latin typeface="Arial"/>
                <a:cs typeface="Arial"/>
              </a:rPr>
              <a:t>%</a:t>
            </a:r>
            <a:endParaRPr sz="800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4812919" y="2966085"/>
            <a:ext cx="31432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5">
                <a:solidFill>
                  <a:srgbClr val="404040"/>
                </a:solidFill>
                <a:latin typeface="Arial"/>
                <a:cs typeface="Arial"/>
              </a:rPr>
              <a:t>30</a:t>
            </a:r>
            <a:r>
              <a:rPr sz="800">
                <a:solidFill>
                  <a:srgbClr val="404040"/>
                </a:solidFill>
                <a:latin typeface="Arial"/>
                <a:cs typeface="Arial"/>
              </a:rPr>
              <a:t>.</a:t>
            </a:r>
            <a:r>
              <a:rPr sz="800" spc="-5">
                <a:solidFill>
                  <a:srgbClr val="404040"/>
                </a:solidFill>
                <a:latin typeface="Arial"/>
                <a:cs typeface="Arial"/>
              </a:rPr>
              <a:t>8</a:t>
            </a:r>
            <a:r>
              <a:rPr sz="800">
                <a:solidFill>
                  <a:srgbClr val="404040"/>
                </a:solidFill>
                <a:latin typeface="Arial"/>
                <a:cs typeface="Arial"/>
              </a:rPr>
              <a:t>%</a:t>
            </a:r>
            <a:endParaRPr sz="800">
              <a:latin typeface="Arial"/>
              <a:cs typeface="Arial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5809869" y="3148711"/>
            <a:ext cx="31432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5">
                <a:solidFill>
                  <a:srgbClr val="404040"/>
                </a:solidFill>
                <a:latin typeface="Arial"/>
                <a:cs typeface="Arial"/>
              </a:rPr>
              <a:t>25</a:t>
            </a:r>
            <a:r>
              <a:rPr sz="800">
                <a:solidFill>
                  <a:srgbClr val="404040"/>
                </a:solidFill>
                <a:latin typeface="Arial"/>
                <a:cs typeface="Arial"/>
              </a:rPr>
              <a:t>.</a:t>
            </a:r>
            <a:r>
              <a:rPr sz="800" spc="-5">
                <a:solidFill>
                  <a:srgbClr val="404040"/>
                </a:solidFill>
                <a:latin typeface="Arial"/>
                <a:cs typeface="Arial"/>
              </a:rPr>
              <a:t>5</a:t>
            </a:r>
            <a:r>
              <a:rPr sz="800">
                <a:solidFill>
                  <a:srgbClr val="404040"/>
                </a:solidFill>
                <a:latin typeface="Arial"/>
                <a:cs typeface="Arial"/>
              </a:rPr>
              <a:t>%</a:t>
            </a:r>
            <a:endParaRPr sz="800">
              <a:latin typeface="Arial"/>
              <a:cs typeface="Arial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6806945" y="3115183"/>
            <a:ext cx="31432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5">
                <a:solidFill>
                  <a:srgbClr val="404040"/>
                </a:solidFill>
                <a:latin typeface="Arial"/>
                <a:cs typeface="Arial"/>
              </a:rPr>
              <a:t>26</a:t>
            </a:r>
            <a:r>
              <a:rPr sz="800">
                <a:solidFill>
                  <a:srgbClr val="404040"/>
                </a:solidFill>
                <a:latin typeface="Arial"/>
                <a:cs typeface="Arial"/>
              </a:rPr>
              <a:t>.</a:t>
            </a:r>
            <a:r>
              <a:rPr sz="800" spc="-5">
                <a:solidFill>
                  <a:srgbClr val="404040"/>
                </a:solidFill>
                <a:latin typeface="Arial"/>
                <a:cs typeface="Arial"/>
              </a:rPr>
              <a:t>5</a:t>
            </a:r>
            <a:r>
              <a:rPr sz="800">
                <a:solidFill>
                  <a:srgbClr val="404040"/>
                </a:solidFill>
                <a:latin typeface="Arial"/>
                <a:cs typeface="Arial"/>
              </a:rPr>
              <a:t>%</a:t>
            </a:r>
            <a:endParaRPr sz="800">
              <a:latin typeface="Arial"/>
              <a:cs typeface="Arial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7804150" y="2795777"/>
            <a:ext cx="31432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5">
                <a:solidFill>
                  <a:srgbClr val="404040"/>
                </a:solidFill>
                <a:latin typeface="Arial"/>
                <a:cs typeface="Arial"/>
              </a:rPr>
              <a:t>35</a:t>
            </a:r>
            <a:r>
              <a:rPr sz="800">
                <a:solidFill>
                  <a:srgbClr val="404040"/>
                </a:solidFill>
                <a:latin typeface="Arial"/>
                <a:cs typeface="Arial"/>
              </a:rPr>
              <a:t>.</a:t>
            </a:r>
            <a:r>
              <a:rPr sz="800" spc="-5">
                <a:solidFill>
                  <a:srgbClr val="404040"/>
                </a:solidFill>
                <a:latin typeface="Arial"/>
                <a:cs typeface="Arial"/>
              </a:rPr>
              <a:t>8</a:t>
            </a:r>
            <a:r>
              <a:rPr sz="800">
                <a:solidFill>
                  <a:srgbClr val="404040"/>
                </a:solidFill>
                <a:latin typeface="Arial"/>
                <a:cs typeface="Arial"/>
              </a:rPr>
              <a:t>%</a:t>
            </a:r>
            <a:endParaRPr sz="800">
              <a:latin typeface="Arial"/>
              <a:cs typeface="Arial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8538209" y="4175861"/>
            <a:ext cx="229235" cy="1320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700" spc="-10">
                <a:latin typeface="微软雅黑"/>
                <a:cs typeface="微软雅黑"/>
              </a:rPr>
              <a:t>0.0%</a:t>
            </a:r>
            <a:endParaRPr sz="700">
              <a:latin typeface="微软雅黑"/>
              <a:cs typeface="微软雅黑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8538209" y="3489197"/>
            <a:ext cx="282575" cy="1320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700" spc="-10">
                <a:latin typeface="微软雅黑"/>
                <a:cs typeface="微软雅黑"/>
              </a:rPr>
              <a:t>20.</a:t>
            </a:r>
            <a:r>
              <a:rPr sz="700" spc="5">
                <a:latin typeface="微软雅黑"/>
                <a:cs typeface="微软雅黑"/>
              </a:rPr>
              <a:t>0</a:t>
            </a:r>
            <a:r>
              <a:rPr sz="700" spc="-5">
                <a:latin typeface="微软雅黑"/>
                <a:cs typeface="微软雅黑"/>
              </a:rPr>
              <a:t>%</a:t>
            </a:r>
            <a:endParaRPr sz="700">
              <a:latin typeface="微软雅黑"/>
              <a:cs typeface="微软雅黑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8538209" y="2802077"/>
            <a:ext cx="282575" cy="1320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700" spc="-10">
                <a:latin typeface="微软雅黑"/>
                <a:cs typeface="微软雅黑"/>
              </a:rPr>
              <a:t>40</a:t>
            </a:r>
            <a:r>
              <a:rPr sz="700" spc="-5">
                <a:latin typeface="微软雅黑"/>
                <a:cs typeface="微软雅黑"/>
              </a:rPr>
              <a:t>.</a:t>
            </a:r>
            <a:r>
              <a:rPr sz="700" spc="5">
                <a:latin typeface="微软雅黑"/>
                <a:cs typeface="微软雅黑"/>
              </a:rPr>
              <a:t>0</a:t>
            </a:r>
            <a:r>
              <a:rPr sz="700" spc="-5">
                <a:latin typeface="微软雅黑"/>
                <a:cs typeface="微软雅黑"/>
              </a:rPr>
              <a:t>%</a:t>
            </a:r>
            <a:endParaRPr sz="700">
              <a:latin typeface="微软雅黑"/>
              <a:cs typeface="微软雅黑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308863" y="4166412"/>
            <a:ext cx="8572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>
                <a:latin typeface="微软雅黑"/>
                <a:cs typeface="微软雅黑"/>
              </a:rPr>
              <a:t>5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249427" y="3823208"/>
            <a:ext cx="14478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5">
                <a:latin typeface="微软雅黑"/>
                <a:cs typeface="微软雅黑"/>
              </a:rPr>
              <a:t>20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249427" y="3479672"/>
            <a:ext cx="14478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5">
                <a:latin typeface="微软雅黑"/>
                <a:cs typeface="微软雅黑"/>
              </a:rPr>
              <a:t>35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249427" y="3136519"/>
            <a:ext cx="14478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5">
                <a:latin typeface="微软雅黑"/>
                <a:cs typeface="微软雅黑"/>
              </a:rPr>
              <a:t>50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249427" y="2793238"/>
            <a:ext cx="14478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5">
                <a:latin typeface="微软雅黑"/>
                <a:cs typeface="微软雅黑"/>
              </a:rPr>
              <a:t>65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798982" y="4333138"/>
            <a:ext cx="36576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5">
                <a:latin typeface="微软雅黑"/>
                <a:cs typeface="微软雅黑"/>
              </a:rPr>
              <a:t>2019</a:t>
            </a:r>
            <a:r>
              <a:rPr sz="800">
                <a:latin typeface="微软雅黑"/>
                <a:cs typeface="微软雅黑"/>
              </a:rPr>
              <a:t>年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1796288" y="4333138"/>
            <a:ext cx="36576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5">
                <a:latin typeface="微软雅黑"/>
                <a:cs typeface="微软雅黑"/>
              </a:rPr>
              <a:t>2020</a:t>
            </a:r>
            <a:r>
              <a:rPr sz="800">
                <a:latin typeface="微软雅黑"/>
                <a:cs typeface="微软雅黑"/>
              </a:rPr>
              <a:t>年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2793238" y="4333138"/>
            <a:ext cx="36576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5">
                <a:latin typeface="微软雅黑"/>
                <a:cs typeface="微软雅黑"/>
              </a:rPr>
              <a:t>2021</a:t>
            </a:r>
            <a:r>
              <a:rPr sz="800">
                <a:latin typeface="微软雅黑"/>
                <a:cs typeface="微软雅黑"/>
              </a:rPr>
              <a:t>年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3790315" y="4333138"/>
            <a:ext cx="36576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5">
                <a:latin typeface="微软雅黑"/>
                <a:cs typeface="微软雅黑"/>
              </a:rPr>
              <a:t>2022</a:t>
            </a:r>
            <a:r>
              <a:rPr sz="800">
                <a:latin typeface="微软雅黑"/>
                <a:cs typeface="微软雅黑"/>
              </a:rPr>
              <a:t>年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4760214" y="4333138"/>
            <a:ext cx="42164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5">
                <a:latin typeface="微软雅黑"/>
                <a:cs typeface="微软雅黑"/>
              </a:rPr>
              <a:t>2023</a:t>
            </a:r>
            <a:r>
              <a:rPr sz="800">
                <a:latin typeface="微软雅黑"/>
                <a:cs typeface="微软雅黑"/>
              </a:rPr>
              <a:t>年E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5757164" y="4333138"/>
            <a:ext cx="42164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5">
                <a:latin typeface="微软雅黑"/>
                <a:cs typeface="微软雅黑"/>
              </a:rPr>
              <a:t>2024</a:t>
            </a:r>
            <a:r>
              <a:rPr sz="800">
                <a:latin typeface="微软雅黑"/>
                <a:cs typeface="微软雅黑"/>
              </a:rPr>
              <a:t>年E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6754114" y="4333138"/>
            <a:ext cx="42227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5">
                <a:latin typeface="微软雅黑"/>
                <a:cs typeface="微软雅黑"/>
              </a:rPr>
              <a:t>2025</a:t>
            </a:r>
            <a:r>
              <a:rPr sz="800">
                <a:latin typeface="微软雅黑"/>
                <a:cs typeface="微软雅黑"/>
              </a:rPr>
              <a:t>年E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7751444" y="4333138"/>
            <a:ext cx="42164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5">
                <a:latin typeface="微软雅黑"/>
                <a:cs typeface="微软雅黑"/>
              </a:rPr>
              <a:t>2026</a:t>
            </a:r>
            <a:r>
              <a:rPr sz="800">
                <a:latin typeface="微软雅黑"/>
                <a:cs typeface="微软雅黑"/>
              </a:rPr>
              <a:t>年E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36" name="object 36"/>
          <p:cNvSpPr/>
          <p:nvPr/>
        </p:nvSpPr>
        <p:spPr>
          <a:xfrm>
            <a:off x="3924300" y="4643628"/>
            <a:ext cx="243839" cy="51815"/>
          </a:xfrm>
          <a:prstGeom prst="rect">
            <a:avLst/>
          </a:prstGeom>
          <a:blipFill>
            <a:blip r:embed="rId10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7" name="object 37"/>
          <p:cNvSpPr txBox="1"/>
          <p:nvPr/>
        </p:nvSpPr>
        <p:spPr>
          <a:xfrm>
            <a:off x="4181602" y="4593742"/>
            <a:ext cx="229870" cy="1485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800">
                <a:solidFill>
                  <a:srgbClr val="585858"/>
                </a:solidFill>
                <a:latin typeface="微软雅黑"/>
                <a:cs typeface="微软雅黑"/>
              </a:rPr>
              <a:t>规模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38" name="object 38"/>
          <p:cNvSpPr/>
          <p:nvPr/>
        </p:nvSpPr>
        <p:spPr>
          <a:xfrm>
            <a:off x="4513326" y="4670297"/>
            <a:ext cx="243840" cy="0"/>
          </a:xfrm>
          <a:custGeom>
            <a:rect l="l" t="t" r="r" b="b"/>
            <a:pathLst>
              <a:path w="243839">
                <a:moveTo>
                  <a:pt x="0" y="0"/>
                </a:moveTo>
                <a:lnTo>
                  <a:pt x="243839" y="0"/>
                </a:lnTo>
              </a:path>
            </a:pathLst>
          </a:custGeom>
          <a:ln w="28575">
            <a:solidFill>
              <a:srgbClr val="C9C9C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9" name="object 39"/>
          <p:cNvSpPr txBox="1"/>
          <p:nvPr/>
        </p:nvSpPr>
        <p:spPr>
          <a:xfrm>
            <a:off x="4770882" y="4593742"/>
            <a:ext cx="434340" cy="1485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800">
                <a:solidFill>
                  <a:srgbClr val="585858"/>
                </a:solidFill>
                <a:latin typeface="微软雅黑"/>
                <a:cs typeface="微软雅黑"/>
              </a:rPr>
              <a:t>同比增速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40" name="object 40"/>
          <p:cNvSpPr/>
          <p:nvPr/>
        </p:nvSpPr>
        <p:spPr>
          <a:xfrm>
            <a:off x="4949952" y="2910839"/>
            <a:ext cx="3024505" cy="0"/>
          </a:xfrm>
          <a:custGeom>
            <a:rect l="l" t="t" r="r" b="b"/>
            <a:pathLst>
              <a:path w="3024504">
                <a:moveTo>
                  <a:pt x="0" y="0"/>
                </a:moveTo>
                <a:lnTo>
                  <a:pt x="3024504" y="0"/>
                </a:lnTo>
              </a:path>
            </a:pathLst>
          </a:custGeom>
          <a:ln w="6350">
            <a:solidFill>
              <a:srgbClr val="F9803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1" name="object 41"/>
          <p:cNvSpPr/>
          <p:nvPr/>
        </p:nvSpPr>
        <p:spPr>
          <a:xfrm flipH="1">
            <a:off x="4949952" y="2910839"/>
            <a:ext cx="0" cy="774065"/>
          </a:xfrm>
          <a:custGeom>
            <a:rect l="l" t="t" r="r" b="b"/>
            <a:pathLst>
              <a:path h="774064">
                <a:moveTo>
                  <a:pt x="0" y="0"/>
                </a:moveTo>
                <a:lnTo>
                  <a:pt x="0" y="773684"/>
                </a:lnTo>
              </a:path>
            </a:pathLst>
          </a:custGeom>
          <a:ln w="6350">
            <a:solidFill>
              <a:srgbClr val="F9803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2" name="object 42"/>
          <p:cNvSpPr/>
          <p:nvPr/>
        </p:nvSpPr>
        <p:spPr>
          <a:xfrm>
            <a:off x="7936992" y="2910839"/>
            <a:ext cx="76200" cy="192912"/>
          </a:xfrm>
          <a:prstGeom prst="rect">
            <a:avLst/>
          </a:prstGeom>
          <a:blipFill>
            <a:blip r:embed="rId1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3" name="object 43"/>
          <p:cNvSpPr txBox="1"/>
          <p:nvPr/>
        </p:nvSpPr>
        <p:spPr>
          <a:xfrm>
            <a:off x="944981" y="436880"/>
            <a:ext cx="5720080" cy="2393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b="1">
                <a:latin typeface="微软雅黑"/>
                <a:cs typeface="微软雅黑"/>
              </a:rPr>
              <a:t>中国低代码产品的发展</a:t>
            </a:r>
            <a:r>
              <a:rPr sz="1400" b="1" spc="-15">
                <a:latin typeface="微软雅黑"/>
                <a:cs typeface="微软雅黑"/>
              </a:rPr>
              <a:t>走</a:t>
            </a:r>
            <a:r>
              <a:rPr sz="1400" b="1">
                <a:latin typeface="微软雅黑"/>
                <a:cs typeface="微软雅黑"/>
              </a:rPr>
              <a:t>向新</a:t>
            </a:r>
            <a:r>
              <a:rPr sz="1400" b="1" spc="-15">
                <a:latin typeface="微软雅黑"/>
                <a:cs typeface="微软雅黑"/>
              </a:rPr>
              <a:t>的</a:t>
            </a:r>
            <a:r>
              <a:rPr sz="1400" b="1">
                <a:latin typeface="微软雅黑"/>
                <a:cs typeface="微软雅黑"/>
              </a:rPr>
              <a:t>拐点</a:t>
            </a:r>
            <a:r>
              <a:rPr sz="1400" b="1" spc="-15">
                <a:latin typeface="微软雅黑"/>
                <a:cs typeface="微软雅黑"/>
              </a:rPr>
              <a:t>：</a:t>
            </a:r>
            <a:r>
              <a:rPr sz="1400" b="1">
                <a:latin typeface="微软雅黑"/>
                <a:cs typeface="微软雅黑"/>
              </a:rPr>
              <a:t>在中</a:t>
            </a:r>
            <a:r>
              <a:rPr sz="1400" b="1" spc="-15">
                <a:latin typeface="微软雅黑"/>
                <a:cs typeface="微软雅黑"/>
              </a:rPr>
              <a:t>国</a:t>
            </a:r>
            <a:r>
              <a:rPr sz="1400" b="1">
                <a:latin typeface="微软雅黑"/>
                <a:cs typeface="微软雅黑"/>
              </a:rPr>
              <a:t>市场</a:t>
            </a:r>
            <a:r>
              <a:rPr sz="1400" b="1" spc="-15">
                <a:latin typeface="微软雅黑"/>
                <a:cs typeface="微软雅黑"/>
              </a:rPr>
              <a:t>的</a:t>
            </a:r>
            <a:r>
              <a:rPr sz="1400" b="1">
                <a:latin typeface="微软雅黑"/>
                <a:cs typeface="微软雅黑"/>
              </a:rPr>
              <a:t>增长</a:t>
            </a:r>
            <a:r>
              <a:rPr sz="1400" b="1" spc="-15">
                <a:latin typeface="微软雅黑"/>
                <a:cs typeface="微软雅黑"/>
              </a:rPr>
              <a:t>开</a:t>
            </a:r>
            <a:r>
              <a:rPr sz="1400" b="1">
                <a:latin typeface="微软雅黑"/>
                <a:cs typeface="微软雅黑"/>
              </a:rPr>
              <a:t>启了</a:t>
            </a:r>
            <a:r>
              <a:rPr sz="1400" b="1" spc="-15">
                <a:latin typeface="微软雅黑"/>
                <a:cs typeface="微软雅黑"/>
              </a:rPr>
              <a:t>颠</a:t>
            </a:r>
            <a:r>
              <a:rPr sz="1400" b="1">
                <a:latin typeface="微软雅黑"/>
                <a:cs typeface="微软雅黑"/>
              </a:rPr>
              <a:t>簸模式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44" name="object 44"/>
          <p:cNvSpPr txBox="1"/>
          <p:nvPr/>
        </p:nvSpPr>
        <p:spPr>
          <a:xfrm>
            <a:off x="267715" y="826177"/>
            <a:ext cx="8597265" cy="1870075"/>
          </a:xfrm>
          <a:prstGeom prst="rect">
            <a:avLst/>
          </a:prstGeom>
        </p:spPr>
        <p:txBody>
          <a:bodyPr vert="horz" wrap="square" lIns="0" tIns="26034" rIns="0" bIns="0" rtlCol="0">
            <a:spAutoFit/>
          </a:bodyPr>
          <a:lstStyle/>
          <a:p>
            <a:pPr marL="12700" marR="5080" algn="just">
              <a:lnSpc>
                <a:spcPct val="151200"/>
              </a:lnSpc>
              <a:spcBef>
                <a:spcPts val="204"/>
              </a:spcBef>
            </a:pPr>
            <a:r>
              <a:rPr sz="1200">
                <a:latin typeface="微软雅黑"/>
                <a:cs typeface="微软雅黑"/>
              </a:rPr>
              <a:t>受国内产业环境调整的影响，低代码产品</a:t>
            </a:r>
            <a:r>
              <a:rPr sz="1200" spc="-10">
                <a:latin typeface="微软雅黑"/>
                <a:cs typeface="微软雅黑"/>
              </a:rPr>
              <a:t>（LCDP）</a:t>
            </a:r>
            <a:r>
              <a:rPr sz="1200">
                <a:latin typeface="微软雅黑"/>
                <a:cs typeface="微软雅黑"/>
              </a:rPr>
              <a:t>在中国市场的增长开启了颠簸模式，预计</a:t>
            </a:r>
            <a:r>
              <a:rPr sz="1600" b="1" spc="-10">
                <a:solidFill>
                  <a:srgbClr val="13A469"/>
                </a:solidFill>
                <a:latin typeface="微软雅黑"/>
                <a:cs typeface="微软雅黑"/>
              </a:rPr>
              <a:t>2023</a:t>
            </a:r>
            <a:r>
              <a:rPr sz="1600" b="1" spc="-5">
                <a:solidFill>
                  <a:srgbClr val="13A469"/>
                </a:solidFill>
                <a:latin typeface="微软雅黑"/>
                <a:cs typeface="微软雅黑"/>
              </a:rPr>
              <a:t>年市场规模达到</a:t>
            </a:r>
            <a:r>
              <a:rPr sz="1600" b="1" spc="-10">
                <a:solidFill>
                  <a:srgbClr val="13A469"/>
                </a:solidFill>
                <a:latin typeface="微软雅黑"/>
                <a:cs typeface="微软雅黑"/>
              </a:rPr>
              <a:t>25.9  </a:t>
            </a:r>
            <a:r>
              <a:rPr sz="1200">
                <a:latin typeface="微软雅黑"/>
                <a:cs typeface="微软雅黑"/>
              </a:rPr>
              <a:t>亿人民币，同比增速达到30.8%；预计2</a:t>
            </a:r>
            <a:r>
              <a:rPr sz="1200" spc="-10">
                <a:latin typeface="微软雅黑"/>
                <a:cs typeface="微软雅黑"/>
              </a:rPr>
              <a:t>0</a:t>
            </a:r>
            <a:r>
              <a:rPr sz="1200">
                <a:latin typeface="微软雅黑"/>
                <a:cs typeface="微软雅黑"/>
              </a:rPr>
              <a:t>2</a:t>
            </a:r>
            <a:r>
              <a:rPr sz="1200" spc="-5">
                <a:latin typeface="微软雅黑"/>
                <a:cs typeface="微软雅黑"/>
              </a:rPr>
              <a:t>4</a:t>
            </a:r>
            <a:r>
              <a:rPr sz="1200">
                <a:latin typeface="微软雅黑"/>
                <a:cs typeface="微软雅黑"/>
              </a:rPr>
              <a:t>年市场周期还将处于调整阶段，虽然市场规模将继续保持增长，但同比增速水平出现 </a:t>
            </a:r>
            <a:r>
              <a:rPr sz="1200" spc="-5">
                <a:latin typeface="微软雅黑"/>
                <a:cs typeface="微软雅黑"/>
              </a:rPr>
              <a:t>下滑；但随着生成式人工智能技术与低代码产品的融合的加深与成熟，未来将迎来低代码产品快速发展的窗口期</a:t>
            </a:r>
            <a:r>
              <a:rPr sz="1200" spc="5">
                <a:latin typeface="微软雅黑"/>
                <a:cs typeface="微软雅黑"/>
              </a:rPr>
              <a:t>，</a:t>
            </a:r>
            <a:r>
              <a:rPr sz="1600" b="1" spc="-10">
                <a:solidFill>
                  <a:srgbClr val="13A469"/>
                </a:solidFill>
                <a:latin typeface="微软雅黑"/>
                <a:cs typeface="微软雅黑"/>
              </a:rPr>
              <a:t>预计2023</a:t>
            </a:r>
            <a:endParaRPr sz="16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960"/>
              </a:spcBef>
            </a:pPr>
            <a:r>
              <a:rPr sz="1600" b="1" spc="-5">
                <a:solidFill>
                  <a:srgbClr val="13A469"/>
                </a:solidFill>
                <a:latin typeface="微软雅黑"/>
                <a:cs typeface="微软雅黑"/>
              </a:rPr>
              <a:t>年到</a:t>
            </a:r>
            <a:r>
              <a:rPr sz="1600" b="1" spc="-10">
                <a:solidFill>
                  <a:srgbClr val="13A469"/>
                </a:solidFill>
                <a:latin typeface="微软雅黑"/>
                <a:cs typeface="微软雅黑"/>
              </a:rPr>
              <a:t>2026</a:t>
            </a:r>
            <a:r>
              <a:rPr sz="1600" b="1" spc="-5">
                <a:solidFill>
                  <a:srgbClr val="13A469"/>
                </a:solidFill>
                <a:latin typeface="微软雅黑"/>
                <a:cs typeface="微软雅黑"/>
              </a:rPr>
              <a:t>年期间的复合增长率</a:t>
            </a:r>
            <a:r>
              <a:rPr sz="1600" b="1" spc="-10">
                <a:solidFill>
                  <a:srgbClr val="13A469"/>
                </a:solidFill>
                <a:latin typeface="微软雅黑"/>
                <a:cs typeface="微软雅黑"/>
              </a:rPr>
              <a:t>（CAGR）</a:t>
            </a:r>
            <a:r>
              <a:rPr sz="1600" b="1" spc="-5">
                <a:solidFill>
                  <a:srgbClr val="13A469"/>
                </a:solidFill>
                <a:latin typeface="微软雅黑"/>
                <a:cs typeface="微软雅黑"/>
              </a:rPr>
              <a:t>将达</a:t>
            </a:r>
            <a:r>
              <a:rPr sz="1600" b="1" spc="5">
                <a:solidFill>
                  <a:srgbClr val="13A469"/>
                </a:solidFill>
                <a:latin typeface="微软雅黑"/>
                <a:cs typeface="微软雅黑"/>
              </a:rPr>
              <a:t>到</a:t>
            </a:r>
            <a:r>
              <a:rPr sz="1600" b="1" spc="-5">
                <a:solidFill>
                  <a:srgbClr val="13A469"/>
                </a:solidFill>
                <a:latin typeface="微软雅黑"/>
                <a:cs typeface="微软雅黑"/>
              </a:rPr>
              <a:t>29.2%</a:t>
            </a:r>
            <a:r>
              <a:rPr sz="1200">
                <a:latin typeface="微软雅黑"/>
                <a:cs typeface="微软雅黑"/>
              </a:rPr>
              <a:t>。</a:t>
            </a:r>
            <a:endParaRPr sz="12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</a:pPr>
            <a:endParaRPr sz="1300">
              <a:latin typeface="微软雅黑"/>
              <a:cs typeface="微软雅黑"/>
            </a:endParaRPr>
          </a:p>
          <a:p>
            <a:pPr marR="57785" algn="ctr">
              <a:lnSpc>
                <a:spcPct val="100000"/>
              </a:lnSpc>
            </a:pPr>
            <a:r>
              <a:rPr sz="1000" b="1" spc="-5">
                <a:latin typeface="微软雅黑"/>
                <a:cs typeface="微软雅黑"/>
              </a:rPr>
              <a:t>中国市场低代码产品的规模与增速</a:t>
            </a:r>
            <a:r>
              <a:rPr sz="1000" b="1" spc="5">
                <a:latin typeface="微软雅黑"/>
                <a:cs typeface="微软雅黑"/>
              </a:rPr>
              <a:t>变</a:t>
            </a:r>
            <a:r>
              <a:rPr sz="1000" b="1" spc="-5">
                <a:latin typeface="微软雅黑"/>
                <a:cs typeface="微软雅黑"/>
              </a:rPr>
              <a:t>化趋</a:t>
            </a:r>
            <a:r>
              <a:rPr sz="1000" b="1" spc="5">
                <a:latin typeface="微软雅黑"/>
                <a:cs typeface="微软雅黑"/>
              </a:rPr>
              <a:t>势</a:t>
            </a:r>
            <a:r>
              <a:rPr sz="1000" b="1" spc="-5">
                <a:latin typeface="微软雅黑"/>
                <a:cs typeface="微软雅黑"/>
              </a:rPr>
              <a:t>预测</a:t>
            </a:r>
            <a:r>
              <a:rPr sz="1000" b="1" spc="5">
                <a:latin typeface="微软雅黑"/>
                <a:cs typeface="微软雅黑"/>
              </a:rPr>
              <a:t>（</a:t>
            </a:r>
            <a:r>
              <a:rPr sz="1000" b="1" spc="-5">
                <a:latin typeface="微软雅黑"/>
                <a:cs typeface="微软雅黑"/>
              </a:rPr>
              <a:t>单位</a:t>
            </a:r>
            <a:r>
              <a:rPr sz="1000" b="1" spc="5">
                <a:latin typeface="微软雅黑"/>
                <a:cs typeface="微软雅黑"/>
              </a:rPr>
              <a:t>：</a:t>
            </a:r>
            <a:r>
              <a:rPr sz="1000" b="1" spc="-5">
                <a:latin typeface="微软雅黑"/>
                <a:cs typeface="微软雅黑"/>
              </a:rPr>
              <a:t>亿人</a:t>
            </a:r>
            <a:r>
              <a:rPr sz="1000" b="1" spc="5">
                <a:latin typeface="微软雅黑"/>
                <a:cs typeface="微软雅黑"/>
              </a:rPr>
              <a:t>民</a:t>
            </a:r>
            <a:r>
              <a:rPr sz="1000" b="1" spc="-5">
                <a:latin typeface="微软雅黑"/>
                <a:cs typeface="微软雅黑"/>
              </a:rPr>
              <a:t>币）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45" name="object 45"/>
          <p:cNvSpPr/>
          <p:nvPr/>
        </p:nvSpPr>
        <p:spPr>
          <a:xfrm>
            <a:off x="6146291" y="2761488"/>
            <a:ext cx="931544" cy="332740"/>
          </a:xfrm>
          <a:custGeom>
            <a:rect l="l" t="t" r="r" b="b"/>
            <a:pathLst>
              <a:path w="931544" h="332739">
                <a:moveTo>
                  <a:pt x="465582" y="0"/>
                </a:moveTo>
                <a:lnTo>
                  <a:pt x="396772" y="1802"/>
                </a:lnTo>
                <a:lnTo>
                  <a:pt x="331100" y="7037"/>
                </a:lnTo>
                <a:lnTo>
                  <a:pt x="269286" y="15447"/>
                </a:lnTo>
                <a:lnTo>
                  <a:pt x="212049" y="26774"/>
                </a:lnTo>
                <a:lnTo>
                  <a:pt x="160109" y="40762"/>
                </a:lnTo>
                <a:lnTo>
                  <a:pt x="114185" y="57151"/>
                </a:lnTo>
                <a:lnTo>
                  <a:pt x="74997" y="75685"/>
                </a:lnTo>
                <a:lnTo>
                  <a:pt x="19708" y="118157"/>
                </a:lnTo>
                <a:lnTo>
                  <a:pt x="0" y="166116"/>
                </a:lnTo>
                <a:lnTo>
                  <a:pt x="5047" y="190652"/>
                </a:lnTo>
                <a:lnTo>
                  <a:pt x="43265" y="236124"/>
                </a:lnTo>
                <a:lnTo>
                  <a:pt x="114185" y="275080"/>
                </a:lnTo>
                <a:lnTo>
                  <a:pt x="160109" y="291469"/>
                </a:lnTo>
                <a:lnTo>
                  <a:pt x="212049" y="305457"/>
                </a:lnTo>
                <a:lnTo>
                  <a:pt x="269286" y="316784"/>
                </a:lnTo>
                <a:lnTo>
                  <a:pt x="331100" y="325194"/>
                </a:lnTo>
                <a:lnTo>
                  <a:pt x="396772" y="330429"/>
                </a:lnTo>
                <a:lnTo>
                  <a:pt x="465582" y="332231"/>
                </a:lnTo>
                <a:lnTo>
                  <a:pt x="534391" y="330429"/>
                </a:lnTo>
                <a:lnTo>
                  <a:pt x="600063" y="325194"/>
                </a:lnTo>
                <a:lnTo>
                  <a:pt x="661877" y="316784"/>
                </a:lnTo>
                <a:lnTo>
                  <a:pt x="719114" y="305457"/>
                </a:lnTo>
                <a:lnTo>
                  <a:pt x="771054" y="291469"/>
                </a:lnTo>
                <a:lnTo>
                  <a:pt x="816978" y="275080"/>
                </a:lnTo>
                <a:lnTo>
                  <a:pt x="856166" y="256546"/>
                </a:lnTo>
                <a:lnTo>
                  <a:pt x="911455" y="214074"/>
                </a:lnTo>
                <a:lnTo>
                  <a:pt x="931163" y="166116"/>
                </a:lnTo>
                <a:lnTo>
                  <a:pt x="926116" y="141579"/>
                </a:lnTo>
                <a:lnTo>
                  <a:pt x="887898" y="96107"/>
                </a:lnTo>
                <a:lnTo>
                  <a:pt x="816978" y="57151"/>
                </a:lnTo>
                <a:lnTo>
                  <a:pt x="771054" y="40762"/>
                </a:lnTo>
                <a:lnTo>
                  <a:pt x="719114" y="26774"/>
                </a:lnTo>
                <a:lnTo>
                  <a:pt x="661877" y="15447"/>
                </a:lnTo>
                <a:lnTo>
                  <a:pt x="600063" y="7037"/>
                </a:lnTo>
                <a:lnTo>
                  <a:pt x="534391" y="1802"/>
                </a:lnTo>
                <a:lnTo>
                  <a:pt x="465582" y="0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6" name="object 46"/>
          <p:cNvSpPr txBox="1"/>
          <p:nvPr/>
        </p:nvSpPr>
        <p:spPr>
          <a:xfrm>
            <a:off x="6407022" y="2772537"/>
            <a:ext cx="413384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64135">
              <a:lnSpc>
                <a:spcPts val="955"/>
              </a:lnSpc>
              <a:spcBef>
                <a:spcPts val="100"/>
              </a:spcBef>
            </a:pPr>
            <a:r>
              <a:rPr sz="800">
                <a:solidFill>
                  <a:srgbClr val="FFFFFF"/>
                </a:solidFill>
                <a:latin typeface="微软雅黑"/>
                <a:cs typeface="微软雅黑"/>
              </a:rPr>
              <a:t>CAGR</a:t>
            </a:r>
            <a:endParaRPr sz="800">
              <a:latin typeface="微软雅黑"/>
              <a:cs typeface="微软雅黑"/>
            </a:endParaRPr>
          </a:p>
          <a:p>
            <a:pPr marL="12700">
              <a:lnSpc>
                <a:spcPts val="1195"/>
              </a:lnSpc>
            </a:pPr>
            <a:r>
              <a:rPr sz="1000" b="1" spc="-5">
                <a:solidFill>
                  <a:srgbClr val="FFFFFF"/>
                </a:solidFill>
                <a:latin typeface="微软雅黑"/>
                <a:cs typeface="微软雅黑"/>
              </a:rPr>
              <a:t>2</a:t>
            </a:r>
            <a:r>
              <a:rPr sz="1000" b="1" spc="-10">
                <a:solidFill>
                  <a:srgbClr val="FFFFFF"/>
                </a:solidFill>
                <a:latin typeface="微软雅黑"/>
                <a:cs typeface="微软雅黑"/>
              </a:rPr>
              <a:t>9</a:t>
            </a:r>
            <a:r>
              <a:rPr sz="1000" b="1" spc="-5">
                <a:solidFill>
                  <a:srgbClr val="FFFFFF"/>
                </a:solidFill>
                <a:latin typeface="微软雅黑"/>
                <a:cs typeface="微软雅黑"/>
              </a:rPr>
              <a:t>.2%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47" name="object 47"/>
          <p:cNvSpPr txBox="1"/>
          <p:nvPr/>
        </p:nvSpPr>
        <p:spPr>
          <a:xfrm>
            <a:off x="266801" y="4922621"/>
            <a:ext cx="1106805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-5">
                <a:latin typeface="微软雅黑"/>
                <a:cs typeface="微软雅黑"/>
              </a:rPr>
              <a:t>Source：TE</a:t>
            </a:r>
            <a:r>
              <a:rPr sz="600">
                <a:latin typeface="微软雅黑"/>
                <a:cs typeface="微软雅黑"/>
              </a:rPr>
              <a:t>智库</a:t>
            </a:r>
            <a:r>
              <a:rPr sz="600" spc="-45">
                <a:latin typeface="微软雅黑"/>
                <a:cs typeface="微软雅黑"/>
              </a:rPr>
              <a:t> </a:t>
            </a:r>
            <a:r>
              <a:rPr sz="600" spc="-5">
                <a:latin typeface="微软雅黑"/>
                <a:cs typeface="微软雅黑"/>
              </a:rPr>
              <a:t>2023</a:t>
            </a:r>
            <a:r>
              <a:rPr sz="600">
                <a:latin typeface="微软雅黑"/>
                <a:cs typeface="微软雅黑"/>
              </a:rPr>
              <a:t>年</a:t>
            </a:r>
            <a:r>
              <a:rPr sz="600" spc="-5">
                <a:latin typeface="微软雅黑"/>
                <a:cs typeface="微软雅黑"/>
              </a:rPr>
              <a:t>11</a:t>
            </a:r>
            <a:r>
              <a:rPr sz="600">
                <a:latin typeface="微软雅黑"/>
                <a:cs typeface="微软雅黑"/>
              </a:rPr>
              <a:t>月。</a:t>
            </a:r>
            <a:endParaRPr sz="600">
              <a:latin typeface="微软雅黑"/>
              <a:cs typeface="微软雅黑"/>
            </a:endParaRPr>
          </a:p>
        </p:txBody>
      </p:sp>
      <p:sp>
        <p:nvSpPr>
          <p:cNvPr id="48" name="object 48"/>
          <p:cNvSpPr txBox="1"/>
          <p:nvPr/>
        </p:nvSpPr>
        <p:spPr>
          <a:xfrm rot="19860000">
            <a:off x="415282" y="705323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49" name="object 49"/>
          <p:cNvSpPr txBox="1"/>
          <p:nvPr/>
        </p:nvSpPr>
        <p:spPr>
          <a:xfrm rot="19860000">
            <a:off x="3177532" y="705323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50" name="object 50"/>
          <p:cNvSpPr txBox="1"/>
          <p:nvPr/>
        </p:nvSpPr>
        <p:spPr>
          <a:xfrm rot="19860000">
            <a:off x="5939782" y="705323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51" name="object 51"/>
          <p:cNvSpPr txBox="1"/>
          <p:nvPr/>
        </p:nvSpPr>
        <p:spPr>
          <a:xfrm rot="19860000">
            <a:off x="415281" y="25055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52" name="object 52"/>
          <p:cNvSpPr txBox="1"/>
          <p:nvPr/>
        </p:nvSpPr>
        <p:spPr>
          <a:xfrm rot="19860000">
            <a:off x="3177532" y="25055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53" name="object 53"/>
          <p:cNvSpPr txBox="1"/>
          <p:nvPr/>
        </p:nvSpPr>
        <p:spPr>
          <a:xfrm rot="19860000">
            <a:off x="5939782" y="25055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54" name="object 54"/>
          <p:cNvSpPr txBox="1"/>
          <p:nvPr/>
        </p:nvSpPr>
        <p:spPr>
          <a:xfrm rot="19860000">
            <a:off x="415281" y="427719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55" name="object 55"/>
          <p:cNvSpPr txBox="1"/>
          <p:nvPr/>
        </p:nvSpPr>
        <p:spPr>
          <a:xfrm rot="19860000">
            <a:off x="3177531" y="427719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56" name="object 56"/>
          <p:cNvSpPr txBox="1"/>
          <p:nvPr/>
        </p:nvSpPr>
        <p:spPr>
          <a:xfrm rot="19860000">
            <a:off x="5939782" y="427719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7940675">
              <a:lnSpc>
                <a:spcPct val="100000"/>
              </a:lnSpc>
              <a:spcBef>
                <a:spcPts val="95"/>
              </a:spcBef>
            </a:pPr>
            <a:r>
              <a:rPr spc="-10"/>
              <a:t>TE</a:t>
            </a:r>
            <a:r>
              <a:rPr spc="-5"/>
              <a:t>智库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44981" y="436880"/>
            <a:ext cx="6253480" cy="2393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b="1">
                <a:latin typeface="微软雅黑"/>
                <a:cs typeface="微软雅黑"/>
              </a:rPr>
              <a:t>中国低代码产品的发展</a:t>
            </a:r>
            <a:r>
              <a:rPr sz="1400" b="1" spc="-15">
                <a:latin typeface="微软雅黑"/>
                <a:cs typeface="微软雅黑"/>
              </a:rPr>
              <a:t>走</a:t>
            </a:r>
            <a:r>
              <a:rPr sz="1400" b="1">
                <a:latin typeface="微软雅黑"/>
                <a:cs typeface="微软雅黑"/>
              </a:rPr>
              <a:t>向新</a:t>
            </a:r>
            <a:r>
              <a:rPr sz="1400" b="1" spc="-15">
                <a:latin typeface="微软雅黑"/>
                <a:cs typeface="微软雅黑"/>
              </a:rPr>
              <a:t>的</a:t>
            </a:r>
            <a:r>
              <a:rPr sz="1400" b="1">
                <a:latin typeface="微软雅黑"/>
                <a:cs typeface="微软雅黑"/>
              </a:rPr>
              <a:t>拐点</a:t>
            </a:r>
            <a:r>
              <a:rPr sz="1400" b="1" spc="-15">
                <a:latin typeface="微软雅黑"/>
                <a:cs typeface="微软雅黑"/>
              </a:rPr>
              <a:t>：</a:t>
            </a:r>
            <a:r>
              <a:rPr sz="1400" b="1">
                <a:latin typeface="微软雅黑"/>
                <a:cs typeface="微软雅黑"/>
              </a:rPr>
              <a:t>资本</a:t>
            </a:r>
            <a:r>
              <a:rPr sz="1400" b="1" spc="-15">
                <a:latin typeface="微软雅黑"/>
                <a:cs typeface="微软雅黑"/>
              </a:rPr>
              <a:t>市</a:t>
            </a:r>
            <a:r>
              <a:rPr sz="1400" b="1">
                <a:latin typeface="微软雅黑"/>
                <a:cs typeface="微软雅黑"/>
              </a:rPr>
              <a:t>场开</a:t>
            </a:r>
            <a:r>
              <a:rPr sz="1400" b="1" spc="-15">
                <a:latin typeface="微软雅黑"/>
                <a:cs typeface="微软雅黑"/>
              </a:rPr>
              <a:t>启</a:t>
            </a:r>
            <a:r>
              <a:rPr sz="1400" b="1">
                <a:latin typeface="微软雅黑"/>
                <a:cs typeface="微软雅黑"/>
              </a:rPr>
              <a:t>审慎</a:t>
            </a:r>
            <a:r>
              <a:rPr sz="1400" b="1" spc="-15">
                <a:latin typeface="微软雅黑"/>
                <a:cs typeface="微软雅黑"/>
              </a:rPr>
              <a:t>模</a:t>
            </a:r>
            <a:r>
              <a:rPr sz="1400" b="1">
                <a:latin typeface="微软雅黑"/>
                <a:cs typeface="微软雅黑"/>
              </a:rPr>
              <a:t>式，</a:t>
            </a:r>
            <a:r>
              <a:rPr sz="1400" b="1" spc="-15">
                <a:latin typeface="微软雅黑"/>
                <a:cs typeface="微软雅黑"/>
              </a:rPr>
              <a:t>捕</a:t>
            </a:r>
            <a:r>
              <a:rPr sz="1400" b="1">
                <a:latin typeface="微软雅黑"/>
                <a:cs typeface="微软雅黑"/>
              </a:rPr>
              <a:t>捉未</a:t>
            </a:r>
            <a:r>
              <a:rPr sz="1400" b="1" spc="-15">
                <a:latin typeface="微软雅黑"/>
                <a:cs typeface="微软雅黑"/>
              </a:rPr>
              <a:t>来</a:t>
            </a:r>
            <a:r>
              <a:rPr sz="1400" b="1">
                <a:latin typeface="微软雅黑"/>
                <a:cs typeface="微软雅黑"/>
              </a:rPr>
              <a:t>的先手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5682281" y="2991557"/>
            <a:ext cx="2210462" cy="1297813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5763767" y="3168395"/>
            <a:ext cx="165100" cy="20320"/>
          </a:xfrm>
          <a:custGeom>
            <a:rect l="l" t="t" r="r" b="b"/>
            <a:pathLst>
              <a:path w="165100" h="20319">
                <a:moveTo>
                  <a:pt x="164592" y="19812"/>
                </a:moveTo>
                <a:lnTo>
                  <a:pt x="56387" y="0"/>
                </a:lnTo>
                <a:lnTo>
                  <a:pt x="0" y="0"/>
                </a:lnTo>
              </a:path>
            </a:pathLst>
          </a:custGeom>
          <a:ln w="9524">
            <a:solidFill>
              <a:srgbClr val="A6A6A6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 txBox="1"/>
          <p:nvPr/>
        </p:nvSpPr>
        <p:spPr>
          <a:xfrm>
            <a:off x="7300976" y="3184017"/>
            <a:ext cx="31432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5">
                <a:solidFill>
                  <a:srgbClr val="404040"/>
                </a:solidFill>
                <a:latin typeface="Arial"/>
                <a:cs typeface="Arial"/>
              </a:rPr>
              <a:t>38</a:t>
            </a:r>
            <a:r>
              <a:rPr sz="800">
                <a:solidFill>
                  <a:srgbClr val="404040"/>
                </a:solidFill>
                <a:latin typeface="Arial"/>
                <a:cs typeface="Arial"/>
              </a:rPr>
              <a:t>.</a:t>
            </a:r>
            <a:r>
              <a:rPr sz="800" spc="-5">
                <a:solidFill>
                  <a:srgbClr val="404040"/>
                </a:solidFill>
                <a:latin typeface="Arial"/>
                <a:cs typeface="Arial"/>
              </a:rPr>
              <a:t>1</a:t>
            </a:r>
            <a:r>
              <a:rPr sz="800">
                <a:solidFill>
                  <a:srgbClr val="404040"/>
                </a:solidFill>
                <a:latin typeface="Arial"/>
                <a:cs typeface="Arial"/>
              </a:rPr>
              <a:t>%</a:t>
            </a:r>
            <a:endParaRPr sz="8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6776973" y="3832047"/>
            <a:ext cx="31432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5">
                <a:solidFill>
                  <a:srgbClr val="404040"/>
                </a:solidFill>
                <a:latin typeface="Arial"/>
                <a:cs typeface="Arial"/>
              </a:rPr>
              <a:t>19</a:t>
            </a:r>
            <a:r>
              <a:rPr sz="800">
                <a:solidFill>
                  <a:srgbClr val="404040"/>
                </a:solidFill>
                <a:latin typeface="Arial"/>
                <a:cs typeface="Arial"/>
              </a:rPr>
              <a:t>.</a:t>
            </a:r>
            <a:r>
              <a:rPr sz="800" spc="-5">
                <a:solidFill>
                  <a:srgbClr val="404040"/>
                </a:solidFill>
                <a:latin typeface="Arial"/>
                <a:cs typeface="Arial"/>
              </a:rPr>
              <a:t>0</a:t>
            </a:r>
            <a:r>
              <a:rPr sz="800">
                <a:solidFill>
                  <a:srgbClr val="404040"/>
                </a:solidFill>
                <a:latin typeface="Arial"/>
                <a:cs typeface="Arial"/>
              </a:rPr>
              <a:t>%</a:t>
            </a:r>
            <a:endParaRPr sz="80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5796534" y="3308096"/>
            <a:ext cx="380365" cy="4527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5">
                <a:solidFill>
                  <a:srgbClr val="404040"/>
                </a:solidFill>
                <a:latin typeface="Arial"/>
                <a:cs typeface="Arial"/>
              </a:rPr>
              <a:t>9.5%</a:t>
            </a:r>
            <a:endParaRPr sz="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250">
              <a:latin typeface="Arial"/>
              <a:cs typeface="Arial"/>
            </a:endParaRPr>
          </a:p>
          <a:p>
            <a:pPr marL="78105">
              <a:lnSpc>
                <a:spcPct val="100000"/>
              </a:lnSpc>
            </a:pPr>
            <a:r>
              <a:rPr sz="800" spc="-5">
                <a:solidFill>
                  <a:srgbClr val="404040"/>
                </a:solidFill>
                <a:latin typeface="Arial"/>
                <a:cs typeface="Arial"/>
              </a:rPr>
              <a:t>14</a:t>
            </a:r>
            <a:r>
              <a:rPr sz="800">
                <a:solidFill>
                  <a:srgbClr val="404040"/>
                </a:solidFill>
                <a:latin typeface="Arial"/>
                <a:cs typeface="Arial"/>
              </a:rPr>
              <a:t>.</a:t>
            </a:r>
            <a:r>
              <a:rPr sz="800" spc="-5">
                <a:solidFill>
                  <a:srgbClr val="404040"/>
                </a:solidFill>
                <a:latin typeface="Arial"/>
                <a:cs typeface="Arial"/>
              </a:rPr>
              <a:t>3</a:t>
            </a:r>
            <a:r>
              <a:rPr sz="800">
                <a:solidFill>
                  <a:srgbClr val="404040"/>
                </a:solidFill>
                <a:latin typeface="Arial"/>
                <a:cs typeface="Arial"/>
              </a:rPr>
              <a:t>%</a:t>
            </a:r>
            <a:endParaRPr sz="80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5491353" y="3050794"/>
            <a:ext cx="25781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5">
                <a:solidFill>
                  <a:srgbClr val="404040"/>
                </a:solidFill>
                <a:latin typeface="Arial"/>
                <a:cs typeface="Arial"/>
              </a:rPr>
              <a:t>4</a:t>
            </a:r>
            <a:r>
              <a:rPr sz="800">
                <a:solidFill>
                  <a:srgbClr val="404040"/>
                </a:solidFill>
                <a:latin typeface="Arial"/>
                <a:cs typeface="Arial"/>
              </a:rPr>
              <a:t>.</a:t>
            </a:r>
            <a:r>
              <a:rPr sz="800" spc="-5">
                <a:solidFill>
                  <a:srgbClr val="404040"/>
                </a:solidFill>
                <a:latin typeface="Arial"/>
                <a:cs typeface="Arial"/>
              </a:rPr>
              <a:t>8</a:t>
            </a:r>
            <a:r>
              <a:rPr sz="800">
                <a:solidFill>
                  <a:srgbClr val="404040"/>
                </a:solidFill>
                <a:latin typeface="Arial"/>
                <a:cs typeface="Arial"/>
              </a:rPr>
              <a:t>%</a:t>
            </a:r>
            <a:endParaRPr sz="800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5862954" y="2936494"/>
            <a:ext cx="25781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5">
                <a:solidFill>
                  <a:srgbClr val="404040"/>
                </a:solidFill>
                <a:latin typeface="Arial"/>
                <a:cs typeface="Arial"/>
              </a:rPr>
              <a:t>4</a:t>
            </a:r>
            <a:r>
              <a:rPr sz="800">
                <a:solidFill>
                  <a:srgbClr val="404040"/>
                </a:solidFill>
                <a:latin typeface="Arial"/>
                <a:cs typeface="Arial"/>
              </a:rPr>
              <a:t>.</a:t>
            </a:r>
            <a:r>
              <a:rPr sz="800" spc="-5">
                <a:solidFill>
                  <a:srgbClr val="404040"/>
                </a:solidFill>
                <a:latin typeface="Arial"/>
                <a:cs typeface="Arial"/>
              </a:rPr>
              <a:t>8</a:t>
            </a:r>
            <a:r>
              <a:rPr sz="800">
                <a:solidFill>
                  <a:srgbClr val="404040"/>
                </a:solidFill>
                <a:latin typeface="Arial"/>
                <a:cs typeface="Arial"/>
              </a:rPr>
              <a:t>%</a:t>
            </a:r>
            <a:endParaRPr sz="800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6482334" y="3031617"/>
            <a:ext cx="25781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5">
                <a:solidFill>
                  <a:srgbClr val="404040"/>
                </a:solidFill>
                <a:latin typeface="Arial"/>
                <a:cs typeface="Arial"/>
              </a:rPr>
              <a:t>9</a:t>
            </a:r>
            <a:r>
              <a:rPr sz="800">
                <a:solidFill>
                  <a:srgbClr val="404040"/>
                </a:solidFill>
                <a:latin typeface="Arial"/>
                <a:cs typeface="Arial"/>
              </a:rPr>
              <a:t>.</a:t>
            </a:r>
            <a:r>
              <a:rPr sz="800" spc="-5">
                <a:solidFill>
                  <a:srgbClr val="404040"/>
                </a:solidFill>
                <a:latin typeface="Arial"/>
                <a:cs typeface="Arial"/>
              </a:rPr>
              <a:t>5</a:t>
            </a:r>
            <a:r>
              <a:rPr sz="800">
                <a:solidFill>
                  <a:srgbClr val="404040"/>
                </a:solidFill>
                <a:latin typeface="Arial"/>
                <a:cs typeface="Arial"/>
              </a:rPr>
              <a:t>%</a:t>
            </a:r>
            <a:endParaRPr sz="800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5635878" y="2509265"/>
            <a:ext cx="230378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1" spc="-5">
                <a:latin typeface="微软雅黑"/>
                <a:cs typeface="微软雅黑"/>
              </a:rPr>
              <a:t>中国市场低代码产品部分投融资轮</a:t>
            </a:r>
            <a:r>
              <a:rPr sz="1000" b="1" spc="5">
                <a:latin typeface="微软雅黑"/>
                <a:cs typeface="微软雅黑"/>
              </a:rPr>
              <a:t>次</a:t>
            </a:r>
            <a:r>
              <a:rPr sz="1000" b="1" spc="-5">
                <a:latin typeface="微软雅黑"/>
                <a:cs typeface="微软雅黑"/>
              </a:rPr>
              <a:t>辑录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5239511" y="4637532"/>
            <a:ext cx="60960" cy="60960"/>
          </a:xfrm>
          <a:custGeom>
            <a:rect l="l" t="t" r="r" b="b"/>
            <a:pathLst>
              <a:path w="60960" h="60960">
                <a:moveTo>
                  <a:pt x="0" y="60959"/>
                </a:moveTo>
                <a:lnTo>
                  <a:pt x="60960" y="60959"/>
                </a:lnTo>
                <a:lnTo>
                  <a:pt x="60960" y="0"/>
                </a:lnTo>
                <a:lnTo>
                  <a:pt x="0" y="0"/>
                </a:lnTo>
                <a:lnTo>
                  <a:pt x="0" y="60959"/>
                </a:lnTo>
                <a:close/>
              </a:path>
            </a:pathLst>
          </a:custGeom>
          <a:solidFill>
            <a:srgbClr val="099D6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>
            <a:off x="5734811" y="4637532"/>
            <a:ext cx="59690" cy="60960"/>
          </a:xfrm>
          <a:custGeom>
            <a:rect l="l" t="t" r="r" b="b"/>
            <a:pathLst>
              <a:path w="59689" h="60960">
                <a:moveTo>
                  <a:pt x="0" y="60959"/>
                </a:moveTo>
                <a:lnTo>
                  <a:pt x="59436" y="60959"/>
                </a:lnTo>
                <a:lnTo>
                  <a:pt x="59436" y="0"/>
                </a:lnTo>
                <a:lnTo>
                  <a:pt x="0" y="0"/>
                </a:lnTo>
                <a:lnTo>
                  <a:pt x="0" y="60959"/>
                </a:lnTo>
                <a:close/>
              </a:path>
            </a:pathLst>
          </a:custGeom>
          <a:solidFill>
            <a:srgbClr val="0DB67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>
            <a:off x="6298691" y="4637532"/>
            <a:ext cx="60960" cy="60960"/>
          </a:xfrm>
          <a:custGeom>
            <a:rect l="l" t="t" r="r" b="b"/>
            <a:pathLst>
              <a:path w="60960" h="60960">
                <a:moveTo>
                  <a:pt x="0" y="60959"/>
                </a:moveTo>
                <a:lnTo>
                  <a:pt x="60960" y="60959"/>
                </a:lnTo>
                <a:lnTo>
                  <a:pt x="60960" y="0"/>
                </a:lnTo>
                <a:lnTo>
                  <a:pt x="0" y="0"/>
                </a:lnTo>
                <a:lnTo>
                  <a:pt x="0" y="60959"/>
                </a:lnTo>
                <a:close/>
              </a:path>
            </a:pathLst>
          </a:custGeom>
          <a:solidFill>
            <a:srgbClr val="0EC87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>
            <a:off x="6662928" y="4637532"/>
            <a:ext cx="59690" cy="60960"/>
          </a:xfrm>
          <a:custGeom>
            <a:rect l="l" t="t" r="r" b="b"/>
            <a:pathLst>
              <a:path w="59690" h="60960">
                <a:moveTo>
                  <a:pt x="0" y="60959"/>
                </a:moveTo>
                <a:lnTo>
                  <a:pt x="59435" y="60959"/>
                </a:lnTo>
                <a:lnTo>
                  <a:pt x="59435" y="0"/>
                </a:lnTo>
                <a:lnTo>
                  <a:pt x="0" y="0"/>
                </a:lnTo>
                <a:lnTo>
                  <a:pt x="0" y="60959"/>
                </a:lnTo>
                <a:close/>
              </a:path>
            </a:pathLst>
          </a:custGeom>
          <a:solidFill>
            <a:srgbClr val="12DC8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>
            <a:off x="7100316" y="4637532"/>
            <a:ext cx="60960" cy="60960"/>
          </a:xfrm>
          <a:custGeom>
            <a:rect l="l" t="t" r="r" b="b"/>
            <a:pathLst>
              <a:path w="60957" h="60960">
                <a:moveTo>
                  <a:pt x="0" y="60959"/>
                </a:moveTo>
                <a:lnTo>
                  <a:pt x="60959" y="60959"/>
                </a:lnTo>
                <a:lnTo>
                  <a:pt x="60959" y="0"/>
                </a:lnTo>
                <a:lnTo>
                  <a:pt x="0" y="0"/>
                </a:lnTo>
                <a:lnTo>
                  <a:pt x="0" y="60959"/>
                </a:lnTo>
                <a:close/>
              </a:path>
            </a:pathLst>
          </a:custGeom>
          <a:solidFill>
            <a:srgbClr val="74E1A6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>
            <a:off x="7455407" y="4637532"/>
            <a:ext cx="60960" cy="60960"/>
          </a:xfrm>
          <a:custGeom>
            <a:rect l="l" t="t" r="r" b="b"/>
            <a:pathLst>
              <a:path w="60957" h="60960">
                <a:moveTo>
                  <a:pt x="0" y="60959"/>
                </a:moveTo>
                <a:lnTo>
                  <a:pt x="60959" y="60959"/>
                </a:lnTo>
                <a:lnTo>
                  <a:pt x="60959" y="0"/>
                </a:lnTo>
                <a:lnTo>
                  <a:pt x="0" y="0"/>
                </a:lnTo>
                <a:lnTo>
                  <a:pt x="0" y="60959"/>
                </a:lnTo>
                <a:close/>
              </a:path>
            </a:pathLst>
          </a:custGeom>
          <a:solidFill>
            <a:srgbClr val="9FE9B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/>
          <p:nvPr/>
        </p:nvSpPr>
        <p:spPr>
          <a:xfrm>
            <a:off x="7885176" y="4637532"/>
            <a:ext cx="60960" cy="60960"/>
          </a:xfrm>
          <a:custGeom>
            <a:rect l="l" t="t" r="r" b="b"/>
            <a:pathLst>
              <a:path w="60957" h="60960">
                <a:moveTo>
                  <a:pt x="0" y="60959"/>
                </a:moveTo>
                <a:lnTo>
                  <a:pt x="60959" y="60959"/>
                </a:lnTo>
                <a:lnTo>
                  <a:pt x="60959" y="0"/>
                </a:lnTo>
                <a:lnTo>
                  <a:pt x="0" y="0"/>
                </a:lnTo>
                <a:lnTo>
                  <a:pt x="0" y="60959"/>
                </a:lnTo>
                <a:close/>
              </a:path>
            </a:pathLst>
          </a:custGeom>
          <a:solidFill>
            <a:srgbClr val="BEEED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 txBox="1"/>
          <p:nvPr/>
        </p:nvSpPr>
        <p:spPr>
          <a:xfrm>
            <a:off x="5313426" y="4587646"/>
            <a:ext cx="308102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506730"/>
                <a:tab pos="1072515"/>
                <a:tab pos="1435100"/>
                <a:tab pos="1873250"/>
                <a:tab pos="2228215"/>
                <a:tab pos="2659380"/>
              </a:tabLst>
            </a:pPr>
            <a:r>
              <a:rPr sz="800">
                <a:latin typeface="微软雅黑"/>
                <a:cs typeface="微软雅黑"/>
              </a:rPr>
              <a:t>天使轮	Pre-</a:t>
            </a:r>
            <a:r>
              <a:rPr sz="800" spc="-5">
                <a:latin typeface="微软雅黑"/>
                <a:cs typeface="微软雅黑"/>
              </a:rPr>
              <a:t>A</a:t>
            </a:r>
            <a:r>
              <a:rPr sz="800">
                <a:latin typeface="微软雅黑"/>
                <a:cs typeface="微软雅黑"/>
              </a:rPr>
              <a:t>轮	</a:t>
            </a:r>
            <a:r>
              <a:rPr sz="800" spc="-5">
                <a:latin typeface="微软雅黑"/>
                <a:cs typeface="微软雅黑"/>
              </a:rPr>
              <a:t>A</a:t>
            </a:r>
            <a:r>
              <a:rPr sz="800">
                <a:latin typeface="微软雅黑"/>
                <a:cs typeface="微软雅黑"/>
              </a:rPr>
              <a:t>轮	</a:t>
            </a:r>
            <a:r>
              <a:rPr sz="800" spc="-5">
                <a:latin typeface="微软雅黑"/>
                <a:cs typeface="微软雅黑"/>
              </a:rPr>
              <a:t>A</a:t>
            </a:r>
            <a:r>
              <a:rPr sz="800">
                <a:latin typeface="微软雅黑"/>
                <a:cs typeface="微软雅黑"/>
              </a:rPr>
              <a:t>+轮	</a:t>
            </a:r>
            <a:r>
              <a:rPr sz="800" spc="-5">
                <a:latin typeface="微软雅黑"/>
                <a:cs typeface="微软雅黑"/>
              </a:rPr>
              <a:t>B</a:t>
            </a:r>
            <a:r>
              <a:rPr sz="800">
                <a:latin typeface="微软雅黑"/>
                <a:cs typeface="微软雅黑"/>
              </a:rPr>
              <a:t>轮	</a:t>
            </a:r>
            <a:r>
              <a:rPr sz="800" spc="-5">
                <a:latin typeface="微软雅黑"/>
                <a:cs typeface="微软雅黑"/>
              </a:rPr>
              <a:t>B</a:t>
            </a:r>
            <a:r>
              <a:rPr sz="800">
                <a:latin typeface="微软雅黑"/>
                <a:cs typeface="微软雅黑"/>
              </a:rPr>
              <a:t>+轮	战略投资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267715" y="833888"/>
            <a:ext cx="8604885" cy="1409700"/>
          </a:xfrm>
          <a:prstGeom prst="rect">
            <a:avLst/>
          </a:prstGeom>
        </p:spPr>
        <p:txBody>
          <a:bodyPr vert="horz" wrap="square" lIns="0" tIns="13398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5"/>
              </a:spcBef>
            </a:pPr>
            <a:r>
              <a:rPr sz="1200">
                <a:latin typeface="微软雅黑"/>
                <a:cs typeface="微软雅黑"/>
              </a:rPr>
              <a:t>资本市场对生成式人工智能技术与低代码产品的结合持有积极态度，认为这种结合有望</a:t>
            </a:r>
            <a:r>
              <a:rPr sz="1200" spc="5">
                <a:latin typeface="微软雅黑"/>
                <a:cs typeface="微软雅黑"/>
              </a:rPr>
              <a:t>从</a:t>
            </a:r>
            <a:r>
              <a:rPr sz="1600" b="1" spc="-5">
                <a:solidFill>
                  <a:srgbClr val="13A469"/>
                </a:solidFill>
                <a:latin typeface="微软雅黑"/>
                <a:cs typeface="微软雅黑"/>
              </a:rPr>
              <a:t>组织运作方式、重复的开发任</a:t>
            </a:r>
            <a:endParaRPr sz="16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960"/>
              </a:spcBef>
            </a:pPr>
            <a:r>
              <a:rPr sz="1600" b="1" spc="-10">
                <a:solidFill>
                  <a:srgbClr val="13A469"/>
                </a:solidFill>
                <a:latin typeface="微软雅黑"/>
                <a:cs typeface="微软雅黑"/>
              </a:rPr>
              <a:t>务、分析代码质量、错误检测、提</a:t>
            </a:r>
            <a:r>
              <a:rPr sz="1600" b="1">
                <a:solidFill>
                  <a:srgbClr val="13A469"/>
                </a:solidFill>
                <a:latin typeface="微软雅黑"/>
                <a:cs typeface="微软雅黑"/>
              </a:rPr>
              <a:t>供</a:t>
            </a:r>
            <a:r>
              <a:rPr sz="1600" b="1" spc="-10">
                <a:solidFill>
                  <a:srgbClr val="13A469"/>
                </a:solidFill>
                <a:latin typeface="微软雅黑"/>
                <a:cs typeface="微软雅黑"/>
              </a:rPr>
              <a:t>作业</a:t>
            </a:r>
            <a:r>
              <a:rPr sz="1600" b="1">
                <a:solidFill>
                  <a:srgbClr val="13A469"/>
                </a:solidFill>
                <a:latin typeface="微软雅黑"/>
                <a:cs typeface="微软雅黑"/>
              </a:rPr>
              <a:t>帮</a:t>
            </a:r>
            <a:r>
              <a:rPr sz="1600" b="1" spc="-5">
                <a:solidFill>
                  <a:srgbClr val="13A469"/>
                </a:solidFill>
                <a:latin typeface="微软雅黑"/>
                <a:cs typeface="微软雅黑"/>
              </a:rPr>
              <a:t>助</a:t>
            </a:r>
            <a:r>
              <a:rPr sz="1200">
                <a:latin typeface="微软雅黑"/>
                <a:cs typeface="微软雅黑"/>
              </a:rPr>
              <a:t>等多方面改变软件开发的范式，加速创新并提高组织的效率。</a:t>
            </a:r>
            <a:endParaRPr sz="12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965"/>
              </a:spcBef>
            </a:pPr>
            <a:r>
              <a:rPr sz="1600" b="1" spc="-5">
                <a:solidFill>
                  <a:srgbClr val="13A469"/>
                </a:solidFill>
                <a:latin typeface="微软雅黑"/>
                <a:cs typeface="微软雅黑"/>
              </a:rPr>
              <a:t>低代码产品市场一直都有资本出手</a:t>
            </a:r>
            <a:r>
              <a:rPr sz="1600" b="1" spc="5">
                <a:solidFill>
                  <a:srgbClr val="13A469"/>
                </a:solidFill>
                <a:latin typeface="微软雅黑"/>
                <a:cs typeface="微软雅黑"/>
              </a:rPr>
              <a:t>的</a:t>
            </a:r>
            <a:r>
              <a:rPr sz="1600" b="1" spc="-5">
                <a:solidFill>
                  <a:srgbClr val="13A469"/>
                </a:solidFill>
                <a:latin typeface="微软雅黑"/>
                <a:cs typeface="微软雅黑"/>
              </a:rPr>
              <a:t>记</a:t>
            </a:r>
            <a:r>
              <a:rPr sz="1600" b="1">
                <a:solidFill>
                  <a:srgbClr val="13A469"/>
                </a:solidFill>
                <a:latin typeface="微软雅黑"/>
                <a:cs typeface="微软雅黑"/>
              </a:rPr>
              <a:t>录</a:t>
            </a:r>
            <a:r>
              <a:rPr sz="1200">
                <a:latin typeface="微软雅黑"/>
                <a:cs typeface="微软雅黑"/>
              </a:rPr>
              <a:t>，并且资本市场也对这一结合持乐观态度，但在投资决策时仍会考虑一系</a:t>
            </a:r>
            <a:endParaRPr sz="12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820"/>
              </a:spcBef>
            </a:pPr>
            <a:r>
              <a:rPr sz="1200">
                <a:latin typeface="微软雅黑"/>
                <a:cs typeface="微软雅黑"/>
              </a:rPr>
              <a:t>列因素，如技术的成熟度、产品的竞争力、市场的接受程度等，2023年截止</a:t>
            </a:r>
            <a:r>
              <a:rPr sz="1200" spc="-5">
                <a:latin typeface="微软雅黑"/>
                <a:cs typeface="微软雅黑"/>
              </a:rPr>
              <a:t>11</a:t>
            </a:r>
            <a:r>
              <a:rPr sz="1200">
                <a:latin typeface="微软雅黑"/>
                <a:cs typeface="微软雅黑"/>
              </a:rPr>
              <a:t>月份，可查询到的投资规模仅录得</a:t>
            </a:r>
            <a:r>
              <a:rPr sz="1200" spc="-5">
                <a:latin typeface="微软雅黑"/>
                <a:cs typeface="微软雅黑"/>
              </a:rPr>
              <a:t>2.91</a:t>
            </a:r>
            <a:r>
              <a:rPr sz="1200">
                <a:latin typeface="微软雅黑"/>
                <a:cs typeface="微软雅黑"/>
              </a:rPr>
              <a:t>亿。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22" name="object 22"/>
          <p:cNvSpPr/>
          <p:nvPr/>
        </p:nvSpPr>
        <p:spPr>
          <a:xfrm>
            <a:off x="612648" y="4245102"/>
            <a:ext cx="259079" cy="0"/>
          </a:xfrm>
          <a:custGeom>
            <a:rect l="l" t="t" r="r" b="b"/>
            <a:pathLst>
              <a:path w="259078">
                <a:moveTo>
                  <a:pt x="0" y="0"/>
                </a:moveTo>
                <a:lnTo>
                  <a:pt x="259079" y="0"/>
                </a:lnTo>
              </a:path>
            </a:pathLst>
          </a:custGeom>
          <a:ln w="3175">
            <a:solidFill>
              <a:srgbClr val="13A46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3" name="object 23"/>
          <p:cNvSpPr/>
          <p:nvPr/>
        </p:nvSpPr>
        <p:spPr>
          <a:xfrm>
            <a:off x="1440180" y="4169664"/>
            <a:ext cx="260604" cy="76200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4" name="object 24"/>
          <p:cNvSpPr/>
          <p:nvPr/>
        </p:nvSpPr>
        <p:spPr>
          <a:xfrm>
            <a:off x="2269235" y="3183635"/>
            <a:ext cx="259080" cy="1062227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5" name="object 25"/>
          <p:cNvSpPr/>
          <p:nvPr/>
        </p:nvSpPr>
        <p:spPr>
          <a:xfrm>
            <a:off x="3096767" y="3878579"/>
            <a:ext cx="259080" cy="367284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6" name="object 26"/>
          <p:cNvSpPr/>
          <p:nvPr/>
        </p:nvSpPr>
        <p:spPr>
          <a:xfrm>
            <a:off x="3924300" y="3867911"/>
            <a:ext cx="260603" cy="377952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7" name="object 27"/>
          <p:cNvSpPr/>
          <p:nvPr/>
        </p:nvSpPr>
        <p:spPr>
          <a:xfrm>
            <a:off x="329184" y="4245864"/>
            <a:ext cx="4139565" cy="0"/>
          </a:xfrm>
          <a:custGeom>
            <a:rect l="l" t="t" r="r" b="b"/>
            <a:pathLst>
              <a:path w="4139565">
                <a:moveTo>
                  <a:pt x="0" y="0"/>
                </a:moveTo>
                <a:lnTo>
                  <a:pt x="4139183" y="0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8" name="object 28"/>
          <p:cNvSpPr/>
          <p:nvPr/>
        </p:nvSpPr>
        <p:spPr>
          <a:xfrm>
            <a:off x="742950" y="3036570"/>
            <a:ext cx="3312160" cy="1036319"/>
          </a:xfrm>
          <a:custGeom>
            <a:rect l="l" t="t" r="r" b="b"/>
            <a:pathLst>
              <a:path w="3312160" h="1036319">
                <a:moveTo>
                  <a:pt x="0" y="1036320"/>
                </a:moveTo>
                <a:lnTo>
                  <a:pt x="827532" y="345948"/>
                </a:lnTo>
                <a:lnTo>
                  <a:pt x="1655064" y="345948"/>
                </a:lnTo>
                <a:lnTo>
                  <a:pt x="2484120" y="0"/>
                </a:lnTo>
                <a:lnTo>
                  <a:pt x="3311652" y="690372"/>
                </a:lnTo>
              </a:path>
            </a:pathLst>
          </a:custGeom>
          <a:ln w="28575">
            <a:solidFill>
              <a:srgbClr val="C9C9C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9" name="object 29"/>
          <p:cNvSpPr txBox="1"/>
          <p:nvPr/>
        </p:nvSpPr>
        <p:spPr>
          <a:xfrm>
            <a:off x="565810" y="4321555"/>
            <a:ext cx="35369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5">
                <a:latin typeface="Arial"/>
                <a:cs typeface="Arial"/>
              </a:rPr>
              <a:t>2018</a:t>
            </a:r>
            <a:r>
              <a:rPr sz="800">
                <a:latin typeface="微软雅黑"/>
                <a:cs typeface="微软雅黑"/>
              </a:rPr>
              <a:t>年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3050539" y="4321555"/>
            <a:ext cx="35306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5">
                <a:latin typeface="Arial"/>
                <a:cs typeface="Arial"/>
              </a:rPr>
              <a:t>2022</a:t>
            </a:r>
            <a:r>
              <a:rPr sz="800">
                <a:latin typeface="微软雅黑"/>
                <a:cs typeface="微软雅黑"/>
              </a:rPr>
              <a:t>年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3770503" y="4321555"/>
            <a:ext cx="56832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5">
                <a:latin typeface="Arial"/>
                <a:cs typeface="Arial"/>
              </a:rPr>
              <a:t>2023</a:t>
            </a:r>
            <a:r>
              <a:rPr sz="800">
                <a:latin typeface="微软雅黑"/>
                <a:cs typeface="微软雅黑"/>
              </a:rPr>
              <a:t>年</a:t>
            </a:r>
            <a:r>
              <a:rPr sz="800" spc="-5">
                <a:latin typeface="Arial"/>
                <a:cs typeface="Arial"/>
              </a:rPr>
              <a:t>11</a:t>
            </a:r>
            <a:r>
              <a:rPr sz="800">
                <a:latin typeface="微软雅黑"/>
                <a:cs typeface="微软雅黑"/>
              </a:rPr>
              <a:t>月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674623" y="2509265"/>
            <a:ext cx="3446779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1" spc="-5">
                <a:latin typeface="微软雅黑"/>
                <a:cs typeface="微软雅黑"/>
              </a:rPr>
              <a:t>中国市场低代码产品部分投融资信</a:t>
            </a:r>
            <a:r>
              <a:rPr sz="1000" b="1" spc="5">
                <a:latin typeface="微软雅黑"/>
                <a:cs typeface="微软雅黑"/>
              </a:rPr>
              <a:t>息</a:t>
            </a:r>
            <a:r>
              <a:rPr sz="1000" b="1" spc="-5">
                <a:latin typeface="微软雅黑"/>
                <a:cs typeface="微软雅黑"/>
              </a:rPr>
              <a:t>辑录</a:t>
            </a:r>
            <a:r>
              <a:rPr sz="1000" b="1" spc="5">
                <a:latin typeface="微软雅黑"/>
                <a:cs typeface="微软雅黑"/>
              </a:rPr>
              <a:t>（</a:t>
            </a:r>
            <a:r>
              <a:rPr sz="1000" b="1" spc="-5">
                <a:latin typeface="微软雅黑"/>
                <a:cs typeface="微软雅黑"/>
              </a:rPr>
              <a:t>单位</a:t>
            </a:r>
            <a:r>
              <a:rPr sz="1000" b="1" spc="5">
                <a:latin typeface="微软雅黑"/>
                <a:cs typeface="微软雅黑"/>
              </a:rPr>
              <a:t>：</a:t>
            </a:r>
            <a:r>
              <a:rPr sz="1000" b="1" spc="-5">
                <a:latin typeface="微软雅黑"/>
                <a:cs typeface="微软雅黑"/>
              </a:rPr>
              <a:t>亿人</a:t>
            </a:r>
            <a:r>
              <a:rPr sz="1000" b="1" spc="5">
                <a:latin typeface="微软雅黑"/>
                <a:cs typeface="微软雅黑"/>
              </a:rPr>
              <a:t>民</a:t>
            </a:r>
            <a:r>
              <a:rPr sz="1000" b="1" spc="-5">
                <a:latin typeface="微软雅黑"/>
                <a:cs typeface="微软雅黑"/>
              </a:rPr>
              <a:t>币）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33" name="object 33"/>
          <p:cNvSpPr/>
          <p:nvPr/>
        </p:nvSpPr>
        <p:spPr>
          <a:xfrm>
            <a:off x="1246632" y="4637532"/>
            <a:ext cx="243840" cy="60959"/>
          </a:xfrm>
          <a:prstGeom prst="rect">
            <a:avLst/>
          </a:prstGeom>
          <a:blipFill>
            <a:blip r:embed="rId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4" name="object 34"/>
          <p:cNvSpPr txBox="1"/>
          <p:nvPr/>
        </p:nvSpPr>
        <p:spPr>
          <a:xfrm>
            <a:off x="1394205" y="4321555"/>
            <a:ext cx="1181735" cy="4140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  <a:tabLst>
                <a:tab pos="828040"/>
              </a:tabLst>
            </a:pPr>
            <a:r>
              <a:rPr sz="800" spc="-5">
                <a:latin typeface="Arial"/>
                <a:cs typeface="Arial"/>
              </a:rPr>
              <a:t>2019</a:t>
            </a:r>
            <a:r>
              <a:rPr sz="800">
                <a:latin typeface="微软雅黑"/>
                <a:cs typeface="微软雅黑"/>
              </a:rPr>
              <a:t>年	</a:t>
            </a:r>
            <a:r>
              <a:rPr sz="800" spc="-5">
                <a:latin typeface="Arial"/>
                <a:cs typeface="Arial"/>
              </a:rPr>
              <a:t>2021</a:t>
            </a:r>
            <a:r>
              <a:rPr sz="800">
                <a:latin typeface="微软雅黑"/>
                <a:cs typeface="微软雅黑"/>
              </a:rPr>
              <a:t>年</a:t>
            </a:r>
            <a:endParaRPr sz="8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600">
              <a:latin typeface="微软雅黑"/>
              <a:cs typeface="微软雅黑"/>
            </a:endParaRPr>
          </a:p>
          <a:p>
            <a:pPr marR="10160" algn="ctr">
              <a:lnSpc>
                <a:spcPct val="100000"/>
              </a:lnSpc>
            </a:pPr>
            <a:r>
              <a:rPr sz="800">
                <a:latin typeface="微软雅黑"/>
                <a:cs typeface="微软雅黑"/>
              </a:rPr>
              <a:t>投融资金额（亿元）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35" name="object 35"/>
          <p:cNvSpPr/>
          <p:nvPr/>
        </p:nvSpPr>
        <p:spPr>
          <a:xfrm>
            <a:off x="2614422" y="4668773"/>
            <a:ext cx="243840" cy="0"/>
          </a:xfrm>
          <a:custGeom>
            <a:rect l="l" t="t" r="r" b="b"/>
            <a:pathLst>
              <a:path w="243839">
                <a:moveTo>
                  <a:pt x="0" y="0"/>
                </a:moveTo>
                <a:lnTo>
                  <a:pt x="243839" y="0"/>
                </a:lnTo>
              </a:path>
            </a:pathLst>
          </a:custGeom>
          <a:ln w="28575">
            <a:solidFill>
              <a:srgbClr val="C9C9C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6" name="object 36"/>
          <p:cNvSpPr txBox="1"/>
          <p:nvPr/>
        </p:nvSpPr>
        <p:spPr>
          <a:xfrm>
            <a:off x="2872232" y="4587646"/>
            <a:ext cx="74041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>
                <a:latin typeface="微软雅黑"/>
                <a:cs typeface="微软雅黑"/>
              </a:rPr>
              <a:t>投融资事件数量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266801" y="4922621"/>
            <a:ext cx="1106805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-5">
                <a:latin typeface="微软雅黑"/>
                <a:cs typeface="微软雅黑"/>
              </a:rPr>
              <a:t>Source：TE</a:t>
            </a:r>
            <a:r>
              <a:rPr sz="600">
                <a:latin typeface="微软雅黑"/>
                <a:cs typeface="微软雅黑"/>
              </a:rPr>
              <a:t>智库</a:t>
            </a:r>
            <a:r>
              <a:rPr sz="600" spc="-45">
                <a:latin typeface="微软雅黑"/>
                <a:cs typeface="微软雅黑"/>
              </a:rPr>
              <a:t> </a:t>
            </a:r>
            <a:r>
              <a:rPr sz="600" spc="-5">
                <a:latin typeface="微软雅黑"/>
                <a:cs typeface="微软雅黑"/>
              </a:rPr>
              <a:t>2023</a:t>
            </a:r>
            <a:r>
              <a:rPr sz="600">
                <a:latin typeface="微软雅黑"/>
                <a:cs typeface="微软雅黑"/>
              </a:rPr>
              <a:t>年</a:t>
            </a:r>
            <a:r>
              <a:rPr sz="600" spc="-5">
                <a:latin typeface="微软雅黑"/>
                <a:cs typeface="微软雅黑"/>
              </a:rPr>
              <a:t>11</a:t>
            </a:r>
            <a:r>
              <a:rPr sz="600">
                <a:latin typeface="微软雅黑"/>
                <a:cs typeface="微软雅黑"/>
              </a:rPr>
              <a:t>月。</a:t>
            </a:r>
            <a:endParaRPr sz="600">
              <a:latin typeface="微软雅黑"/>
              <a:cs typeface="微软雅黑"/>
            </a:endParaRPr>
          </a:p>
        </p:txBody>
      </p:sp>
      <p:sp>
        <p:nvSpPr>
          <p:cNvPr id="38" name="object 38"/>
          <p:cNvSpPr txBox="1"/>
          <p:nvPr/>
        </p:nvSpPr>
        <p:spPr>
          <a:xfrm rot="19860000">
            <a:off x="415282" y="705323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39" name="object 39"/>
          <p:cNvSpPr txBox="1"/>
          <p:nvPr/>
        </p:nvSpPr>
        <p:spPr>
          <a:xfrm rot="19860000">
            <a:off x="3177532" y="705323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40" name="object 40"/>
          <p:cNvSpPr txBox="1"/>
          <p:nvPr/>
        </p:nvSpPr>
        <p:spPr>
          <a:xfrm rot="19860000">
            <a:off x="5939782" y="705323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41" name="object 41"/>
          <p:cNvSpPr txBox="1"/>
          <p:nvPr/>
        </p:nvSpPr>
        <p:spPr>
          <a:xfrm rot="19860000">
            <a:off x="415281" y="25055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42" name="object 42"/>
          <p:cNvSpPr txBox="1"/>
          <p:nvPr/>
        </p:nvSpPr>
        <p:spPr>
          <a:xfrm rot="19860000">
            <a:off x="3177532" y="25055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43" name="object 43"/>
          <p:cNvSpPr txBox="1"/>
          <p:nvPr/>
        </p:nvSpPr>
        <p:spPr>
          <a:xfrm rot="19860000">
            <a:off x="5939782" y="25055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44" name="object 44"/>
          <p:cNvSpPr txBox="1"/>
          <p:nvPr/>
        </p:nvSpPr>
        <p:spPr>
          <a:xfrm rot="19860000">
            <a:off x="415281" y="427719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45" name="object 45"/>
          <p:cNvSpPr txBox="1"/>
          <p:nvPr/>
        </p:nvSpPr>
        <p:spPr>
          <a:xfrm rot="19860000">
            <a:off x="3177531" y="427719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46" name="object 46"/>
          <p:cNvSpPr txBox="1"/>
          <p:nvPr/>
        </p:nvSpPr>
        <p:spPr>
          <a:xfrm rot="19860000">
            <a:off x="5939782" y="427719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8207120" y="292735"/>
            <a:ext cx="657860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spc="-10">
                <a:latin typeface="微软雅黑"/>
                <a:cs typeface="微软雅黑"/>
              </a:rPr>
              <a:t>TE</a:t>
            </a:r>
            <a:r>
              <a:rPr sz="1600" spc="-5">
                <a:latin typeface="微软雅黑"/>
                <a:cs typeface="微软雅黑"/>
              </a:rPr>
              <a:t>智库</a:t>
            </a:r>
            <a:endParaRPr sz="1600">
              <a:latin typeface="微软雅黑"/>
              <a:cs typeface="微软雅黑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2412492" y="2982467"/>
            <a:ext cx="670560" cy="670560"/>
          </a:xfrm>
          <a:custGeom>
            <a:rect l="l" t="t" r="r" b="b"/>
            <a:pathLst>
              <a:path w="670560" h="670560">
                <a:moveTo>
                  <a:pt x="87502" y="626872"/>
                </a:moveTo>
                <a:lnTo>
                  <a:pt x="43687" y="626872"/>
                </a:lnTo>
                <a:lnTo>
                  <a:pt x="43687" y="670560"/>
                </a:lnTo>
                <a:lnTo>
                  <a:pt x="87502" y="670560"/>
                </a:lnTo>
                <a:lnTo>
                  <a:pt x="87502" y="626872"/>
                </a:lnTo>
                <a:close/>
              </a:path>
              <a:path w="670560" h="670560">
                <a:moveTo>
                  <a:pt x="204088" y="626872"/>
                </a:moveTo>
                <a:lnTo>
                  <a:pt x="160400" y="626872"/>
                </a:lnTo>
                <a:lnTo>
                  <a:pt x="160400" y="670560"/>
                </a:lnTo>
                <a:lnTo>
                  <a:pt x="204088" y="670560"/>
                </a:lnTo>
                <a:lnTo>
                  <a:pt x="204088" y="626872"/>
                </a:lnTo>
                <a:close/>
              </a:path>
              <a:path w="670560" h="670560">
                <a:moveTo>
                  <a:pt x="320675" y="626872"/>
                </a:moveTo>
                <a:lnTo>
                  <a:pt x="276987" y="626872"/>
                </a:lnTo>
                <a:lnTo>
                  <a:pt x="276987" y="670560"/>
                </a:lnTo>
                <a:lnTo>
                  <a:pt x="320675" y="670560"/>
                </a:lnTo>
                <a:lnTo>
                  <a:pt x="320675" y="626872"/>
                </a:lnTo>
                <a:close/>
              </a:path>
              <a:path w="670560" h="670560">
                <a:moveTo>
                  <a:pt x="437388" y="626872"/>
                </a:moveTo>
                <a:lnTo>
                  <a:pt x="393572" y="626872"/>
                </a:lnTo>
                <a:lnTo>
                  <a:pt x="393572" y="670560"/>
                </a:lnTo>
                <a:lnTo>
                  <a:pt x="437388" y="670560"/>
                </a:lnTo>
                <a:lnTo>
                  <a:pt x="437388" y="626872"/>
                </a:lnTo>
                <a:close/>
              </a:path>
              <a:path w="670560" h="670560">
                <a:moveTo>
                  <a:pt x="553974" y="626872"/>
                </a:moveTo>
                <a:lnTo>
                  <a:pt x="510285" y="626872"/>
                </a:lnTo>
                <a:lnTo>
                  <a:pt x="510285" y="670560"/>
                </a:lnTo>
                <a:lnTo>
                  <a:pt x="553974" y="670560"/>
                </a:lnTo>
                <a:lnTo>
                  <a:pt x="553974" y="626872"/>
                </a:lnTo>
                <a:close/>
              </a:path>
              <a:path w="670560" h="670560">
                <a:moveTo>
                  <a:pt x="670559" y="583057"/>
                </a:moveTo>
                <a:lnTo>
                  <a:pt x="0" y="583057"/>
                </a:lnTo>
                <a:lnTo>
                  <a:pt x="0" y="626872"/>
                </a:lnTo>
                <a:lnTo>
                  <a:pt x="626871" y="626872"/>
                </a:lnTo>
                <a:lnTo>
                  <a:pt x="626871" y="670560"/>
                </a:lnTo>
                <a:lnTo>
                  <a:pt x="670559" y="670560"/>
                </a:lnTo>
                <a:lnTo>
                  <a:pt x="670559" y="583057"/>
                </a:lnTo>
                <a:close/>
              </a:path>
              <a:path w="670560" h="670560">
                <a:moveTo>
                  <a:pt x="87502" y="0"/>
                </a:moveTo>
                <a:lnTo>
                  <a:pt x="0" y="0"/>
                </a:lnTo>
                <a:lnTo>
                  <a:pt x="0" y="43687"/>
                </a:lnTo>
                <a:lnTo>
                  <a:pt x="43687" y="43687"/>
                </a:lnTo>
                <a:lnTo>
                  <a:pt x="43687" y="116712"/>
                </a:lnTo>
                <a:lnTo>
                  <a:pt x="0" y="116712"/>
                </a:lnTo>
                <a:lnTo>
                  <a:pt x="0" y="160400"/>
                </a:lnTo>
                <a:lnTo>
                  <a:pt x="43687" y="160400"/>
                </a:lnTo>
                <a:lnTo>
                  <a:pt x="43687" y="233171"/>
                </a:lnTo>
                <a:lnTo>
                  <a:pt x="0" y="233171"/>
                </a:lnTo>
                <a:lnTo>
                  <a:pt x="0" y="276987"/>
                </a:lnTo>
                <a:lnTo>
                  <a:pt x="43687" y="276987"/>
                </a:lnTo>
                <a:lnTo>
                  <a:pt x="43687" y="349884"/>
                </a:lnTo>
                <a:lnTo>
                  <a:pt x="0" y="349884"/>
                </a:lnTo>
                <a:lnTo>
                  <a:pt x="0" y="393573"/>
                </a:lnTo>
                <a:lnTo>
                  <a:pt x="43687" y="393573"/>
                </a:lnTo>
                <a:lnTo>
                  <a:pt x="43687" y="466598"/>
                </a:lnTo>
                <a:lnTo>
                  <a:pt x="0" y="466598"/>
                </a:lnTo>
                <a:lnTo>
                  <a:pt x="0" y="510286"/>
                </a:lnTo>
                <a:lnTo>
                  <a:pt x="43687" y="510286"/>
                </a:lnTo>
                <a:lnTo>
                  <a:pt x="43687" y="583057"/>
                </a:lnTo>
                <a:lnTo>
                  <a:pt x="87502" y="583057"/>
                </a:lnTo>
                <a:lnTo>
                  <a:pt x="87502" y="497458"/>
                </a:lnTo>
                <a:lnTo>
                  <a:pt x="149317" y="435609"/>
                </a:lnTo>
                <a:lnTo>
                  <a:pt x="87502" y="435609"/>
                </a:lnTo>
                <a:lnTo>
                  <a:pt x="87502" y="0"/>
                </a:lnTo>
                <a:close/>
              </a:path>
              <a:path w="670560" h="670560">
                <a:moveTo>
                  <a:pt x="315213" y="207899"/>
                </a:moveTo>
                <a:lnTo>
                  <a:pt x="87502" y="435609"/>
                </a:lnTo>
                <a:lnTo>
                  <a:pt x="149317" y="435609"/>
                </a:lnTo>
                <a:lnTo>
                  <a:pt x="315213" y="269620"/>
                </a:lnTo>
                <a:lnTo>
                  <a:pt x="377029" y="269620"/>
                </a:lnTo>
                <a:lnTo>
                  <a:pt x="315213" y="207899"/>
                </a:lnTo>
                <a:close/>
              </a:path>
              <a:path w="670560" h="670560">
                <a:moveTo>
                  <a:pt x="377029" y="269620"/>
                </a:moveTo>
                <a:lnTo>
                  <a:pt x="315213" y="269620"/>
                </a:lnTo>
                <a:lnTo>
                  <a:pt x="398906" y="353313"/>
                </a:lnTo>
                <a:lnTo>
                  <a:pt x="460790" y="291464"/>
                </a:lnTo>
                <a:lnTo>
                  <a:pt x="398906" y="291464"/>
                </a:lnTo>
                <a:lnTo>
                  <a:pt x="377029" y="269620"/>
                </a:lnTo>
                <a:close/>
              </a:path>
              <a:path w="670560" h="670560">
                <a:moveTo>
                  <a:pt x="670432" y="50926"/>
                </a:moveTo>
                <a:lnTo>
                  <a:pt x="539241" y="51054"/>
                </a:lnTo>
                <a:lnTo>
                  <a:pt x="539369" y="94742"/>
                </a:lnTo>
                <a:lnTo>
                  <a:pt x="595757" y="94742"/>
                </a:lnTo>
                <a:lnTo>
                  <a:pt x="398906" y="291464"/>
                </a:lnTo>
                <a:lnTo>
                  <a:pt x="460790" y="291464"/>
                </a:lnTo>
                <a:lnTo>
                  <a:pt x="626744" y="125602"/>
                </a:lnTo>
                <a:lnTo>
                  <a:pt x="670432" y="125602"/>
                </a:lnTo>
                <a:lnTo>
                  <a:pt x="670432" y="50926"/>
                </a:lnTo>
                <a:close/>
              </a:path>
              <a:path w="670560" h="670560">
                <a:moveTo>
                  <a:pt x="670432" y="125602"/>
                </a:moveTo>
                <a:lnTo>
                  <a:pt x="626744" y="125602"/>
                </a:lnTo>
                <a:lnTo>
                  <a:pt x="626744" y="182118"/>
                </a:lnTo>
                <a:lnTo>
                  <a:pt x="670432" y="182118"/>
                </a:lnTo>
                <a:lnTo>
                  <a:pt x="670432" y="125602"/>
                </a:lnTo>
                <a:close/>
              </a:path>
            </a:pathLst>
          </a:custGeom>
          <a:solidFill>
            <a:srgbClr val="F88030">
              <a:alpha val="1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587159" y="2981832"/>
            <a:ext cx="626110" cy="671195"/>
          </a:xfrm>
          <a:custGeom>
            <a:rect l="l" t="t" r="r" b="b"/>
            <a:pathLst>
              <a:path w="626110" h="671195">
                <a:moveTo>
                  <a:pt x="296481" y="494538"/>
                </a:moveTo>
                <a:lnTo>
                  <a:pt x="286004" y="494538"/>
                </a:lnTo>
                <a:lnTo>
                  <a:pt x="280771" y="496569"/>
                </a:lnTo>
                <a:lnTo>
                  <a:pt x="276758" y="500761"/>
                </a:lnTo>
                <a:lnTo>
                  <a:pt x="272257" y="507515"/>
                </a:lnTo>
                <a:lnTo>
                  <a:pt x="270757" y="515175"/>
                </a:lnTo>
                <a:lnTo>
                  <a:pt x="272257" y="522835"/>
                </a:lnTo>
                <a:lnTo>
                  <a:pt x="276758" y="529590"/>
                </a:lnTo>
                <a:lnTo>
                  <a:pt x="330149" y="582930"/>
                </a:lnTo>
                <a:lnTo>
                  <a:pt x="276758" y="636397"/>
                </a:lnTo>
                <a:lnTo>
                  <a:pt x="272257" y="643151"/>
                </a:lnTo>
                <a:lnTo>
                  <a:pt x="270757" y="650811"/>
                </a:lnTo>
                <a:lnTo>
                  <a:pt x="272257" y="658471"/>
                </a:lnTo>
                <a:lnTo>
                  <a:pt x="276758" y="665226"/>
                </a:lnTo>
                <a:lnTo>
                  <a:pt x="280670" y="669290"/>
                </a:lnTo>
                <a:lnTo>
                  <a:pt x="286004" y="671195"/>
                </a:lnTo>
                <a:lnTo>
                  <a:pt x="296481" y="671195"/>
                </a:lnTo>
                <a:lnTo>
                  <a:pt x="301815" y="669290"/>
                </a:lnTo>
                <a:lnTo>
                  <a:pt x="305714" y="665226"/>
                </a:lnTo>
                <a:lnTo>
                  <a:pt x="359105" y="612013"/>
                </a:lnTo>
                <a:lnTo>
                  <a:pt x="417305" y="612013"/>
                </a:lnTo>
                <a:lnTo>
                  <a:pt x="388264" y="582930"/>
                </a:lnTo>
                <a:lnTo>
                  <a:pt x="417247" y="553974"/>
                </a:lnTo>
                <a:lnTo>
                  <a:pt x="359105" y="553974"/>
                </a:lnTo>
                <a:lnTo>
                  <a:pt x="305714" y="500761"/>
                </a:lnTo>
                <a:lnTo>
                  <a:pt x="301713" y="496569"/>
                </a:lnTo>
                <a:lnTo>
                  <a:pt x="296481" y="494538"/>
                </a:lnTo>
                <a:close/>
              </a:path>
              <a:path w="626110" h="671195">
                <a:moveTo>
                  <a:pt x="417305" y="612013"/>
                </a:moveTo>
                <a:lnTo>
                  <a:pt x="359105" y="612013"/>
                </a:lnTo>
                <a:lnTo>
                  <a:pt x="412711" y="665226"/>
                </a:lnTo>
                <a:lnTo>
                  <a:pt x="416610" y="669290"/>
                </a:lnTo>
                <a:lnTo>
                  <a:pt x="421944" y="671195"/>
                </a:lnTo>
                <a:lnTo>
                  <a:pt x="432422" y="671195"/>
                </a:lnTo>
                <a:lnTo>
                  <a:pt x="437756" y="669290"/>
                </a:lnTo>
                <a:lnTo>
                  <a:pt x="441655" y="665226"/>
                </a:lnTo>
                <a:lnTo>
                  <a:pt x="446162" y="658471"/>
                </a:lnTo>
                <a:lnTo>
                  <a:pt x="447665" y="650811"/>
                </a:lnTo>
                <a:lnTo>
                  <a:pt x="446162" y="643151"/>
                </a:lnTo>
                <a:lnTo>
                  <a:pt x="441655" y="636397"/>
                </a:lnTo>
                <a:lnTo>
                  <a:pt x="417305" y="612013"/>
                </a:lnTo>
                <a:close/>
              </a:path>
              <a:path w="626110" h="671195">
                <a:moveTo>
                  <a:pt x="482447" y="0"/>
                </a:moveTo>
                <a:lnTo>
                  <a:pt x="472224" y="2286"/>
                </a:lnTo>
                <a:lnTo>
                  <a:pt x="467550" y="5334"/>
                </a:lnTo>
                <a:lnTo>
                  <a:pt x="464464" y="10033"/>
                </a:lnTo>
                <a:lnTo>
                  <a:pt x="461502" y="17690"/>
                </a:lnTo>
                <a:lnTo>
                  <a:pt x="461718" y="25574"/>
                </a:lnTo>
                <a:lnTo>
                  <a:pt x="464900" y="32767"/>
                </a:lnTo>
                <a:lnTo>
                  <a:pt x="470839" y="38354"/>
                </a:lnTo>
                <a:lnTo>
                  <a:pt x="525678" y="73279"/>
                </a:lnTo>
                <a:lnTo>
                  <a:pt x="478876" y="88701"/>
                </a:lnTo>
                <a:lnTo>
                  <a:pt x="433306" y="107100"/>
                </a:lnTo>
                <a:lnTo>
                  <a:pt x="389102" y="128393"/>
                </a:lnTo>
                <a:lnTo>
                  <a:pt x="346400" y="152495"/>
                </a:lnTo>
                <a:lnTo>
                  <a:pt x="305334" y="179324"/>
                </a:lnTo>
                <a:lnTo>
                  <a:pt x="266040" y="208795"/>
                </a:lnTo>
                <a:lnTo>
                  <a:pt x="228652" y="240827"/>
                </a:lnTo>
                <a:lnTo>
                  <a:pt x="193306" y="275336"/>
                </a:lnTo>
                <a:lnTo>
                  <a:pt x="158028" y="314849"/>
                </a:lnTo>
                <a:lnTo>
                  <a:pt x="125747" y="356602"/>
                </a:lnTo>
                <a:lnTo>
                  <a:pt x="96553" y="400429"/>
                </a:lnTo>
                <a:lnTo>
                  <a:pt x="70535" y="446166"/>
                </a:lnTo>
                <a:lnTo>
                  <a:pt x="47782" y="493648"/>
                </a:lnTo>
                <a:lnTo>
                  <a:pt x="28382" y="542708"/>
                </a:lnTo>
                <a:lnTo>
                  <a:pt x="12425" y="593183"/>
                </a:lnTo>
                <a:lnTo>
                  <a:pt x="0" y="644906"/>
                </a:lnTo>
                <a:lnTo>
                  <a:pt x="19" y="653161"/>
                </a:lnTo>
                <a:lnTo>
                  <a:pt x="3001" y="660368"/>
                </a:lnTo>
                <a:lnTo>
                  <a:pt x="8517" y="665980"/>
                </a:lnTo>
                <a:lnTo>
                  <a:pt x="16014" y="669163"/>
                </a:lnTo>
                <a:lnTo>
                  <a:pt x="17462" y="669544"/>
                </a:lnTo>
                <a:lnTo>
                  <a:pt x="20129" y="669544"/>
                </a:lnTo>
                <a:lnTo>
                  <a:pt x="52041" y="604222"/>
                </a:lnTo>
                <a:lnTo>
                  <a:pt x="67150" y="556474"/>
                </a:lnTo>
                <a:lnTo>
                  <a:pt x="85505" y="510071"/>
                </a:lnTo>
                <a:lnTo>
                  <a:pt x="107022" y="465169"/>
                </a:lnTo>
                <a:lnTo>
                  <a:pt x="131621" y="421921"/>
                </a:lnTo>
                <a:lnTo>
                  <a:pt x="159220" y="380484"/>
                </a:lnTo>
                <a:lnTo>
                  <a:pt x="189736" y="341010"/>
                </a:lnTo>
                <a:lnTo>
                  <a:pt x="223088" y="303656"/>
                </a:lnTo>
                <a:lnTo>
                  <a:pt x="261182" y="266772"/>
                </a:lnTo>
                <a:lnTo>
                  <a:pt x="301736" y="232936"/>
                </a:lnTo>
                <a:lnTo>
                  <a:pt x="344571" y="202256"/>
                </a:lnTo>
                <a:lnTo>
                  <a:pt x="389508" y="174842"/>
                </a:lnTo>
                <a:lnTo>
                  <a:pt x="436368" y="150803"/>
                </a:lnTo>
                <a:lnTo>
                  <a:pt x="484971" y="130247"/>
                </a:lnTo>
                <a:lnTo>
                  <a:pt x="535139" y="113284"/>
                </a:lnTo>
                <a:lnTo>
                  <a:pt x="583677" y="113284"/>
                </a:lnTo>
                <a:lnTo>
                  <a:pt x="596353" y="93472"/>
                </a:lnTo>
                <a:lnTo>
                  <a:pt x="599318" y="85832"/>
                </a:lnTo>
                <a:lnTo>
                  <a:pt x="599127" y="77977"/>
                </a:lnTo>
                <a:lnTo>
                  <a:pt x="596009" y="70790"/>
                </a:lnTo>
                <a:lnTo>
                  <a:pt x="590194" y="65150"/>
                </a:lnTo>
                <a:lnTo>
                  <a:pt x="587979" y="63837"/>
                </a:lnTo>
                <a:lnTo>
                  <a:pt x="492810" y="3937"/>
                </a:lnTo>
                <a:lnTo>
                  <a:pt x="487984" y="762"/>
                </a:lnTo>
                <a:lnTo>
                  <a:pt x="482447" y="0"/>
                </a:lnTo>
                <a:close/>
              </a:path>
              <a:path w="626110" h="671195">
                <a:moveTo>
                  <a:pt x="427183" y="494569"/>
                </a:moveTo>
                <a:lnTo>
                  <a:pt x="419484" y="496117"/>
                </a:lnTo>
                <a:lnTo>
                  <a:pt x="412711" y="500761"/>
                </a:lnTo>
                <a:lnTo>
                  <a:pt x="359105" y="553974"/>
                </a:lnTo>
                <a:lnTo>
                  <a:pt x="417247" y="553974"/>
                </a:lnTo>
                <a:lnTo>
                  <a:pt x="441655" y="529590"/>
                </a:lnTo>
                <a:lnTo>
                  <a:pt x="446162" y="522835"/>
                </a:lnTo>
                <a:lnTo>
                  <a:pt x="447665" y="515175"/>
                </a:lnTo>
                <a:lnTo>
                  <a:pt x="446162" y="507515"/>
                </a:lnTo>
                <a:lnTo>
                  <a:pt x="441655" y="500761"/>
                </a:lnTo>
                <a:lnTo>
                  <a:pt x="434882" y="496117"/>
                </a:lnTo>
                <a:lnTo>
                  <a:pt x="427183" y="494569"/>
                </a:lnTo>
                <a:close/>
              </a:path>
              <a:path w="626110" h="671195">
                <a:moveTo>
                  <a:pt x="538124" y="271272"/>
                </a:moveTo>
                <a:lnTo>
                  <a:pt x="503938" y="278161"/>
                </a:lnTo>
                <a:lnTo>
                  <a:pt x="476019" y="296957"/>
                </a:lnTo>
                <a:lnTo>
                  <a:pt x="457194" y="324850"/>
                </a:lnTo>
                <a:lnTo>
                  <a:pt x="450291" y="359029"/>
                </a:lnTo>
                <a:lnTo>
                  <a:pt x="457194" y="393134"/>
                </a:lnTo>
                <a:lnTo>
                  <a:pt x="476019" y="420989"/>
                </a:lnTo>
                <a:lnTo>
                  <a:pt x="503938" y="439771"/>
                </a:lnTo>
                <a:lnTo>
                  <a:pt x="538124" y="446659"/>
                </a:lnTo>
                <a:lnTo>
                  <a:pt x="572307" y="439771"/>
                </a:lnTo>
                <a:lnTo>
                  <a:pt x="600222" y="420989"/>
                </a:lnTo>
                <a:lnTo>
                  <a:pt x="619043" y="393134"/>
                </a:lnTo>
                <a:lnTo>
                  <a:pt x="625944" y="359029"/>
                </a:lnTo>
                <a:lnTo>
                  <a:pt x="619043" y="324850"/>
                </a:lnTo>
                <a:lnTo>
                  <a:pt x="600222" y="296957"/>
                </a:lnTo>
                <a:lnTo>
                  <a:pt x="572307" y="278161"/>
                </a:lnTo>
                <a:lnTo>
                  <a:pt x="538124" y="271272"/>
                </a:lnTo>
                <a:close/>
              </a:path>
              <a:path w="626110" h="671195">
                <a:moveTo>
                  <a:pt x="88671" y="44958"/>
                </a:moveTo>
                <a:lnTo>
                  <a:pt x="54560" y="51843"/>
                </a:lnTo>
                <a:lnTo>
                  <a:pt x="26706" y="70612"/>
                </a:lnTo>
                <a:lnTo>
                  <a:pt x="7927" y="98428"/>
                </a:lnTo>
                <a:lnTo>
                  <a:pt x="1041" y="132461"/>
                </a:lnTo>
                <a:lnTo>
                  <a:pt x="7927" y="166473"/>
                </a:lnTo>
                <a:lnTo>
                  <a:pt x="26706" y="194246"/>
                </a:lnTo>
                <a:lnTo>
                  <a:pt x="54560" y="212971"/>
                </a:lnTo>
                <a:lnTo>
                  <a:pt x="88671" y="219837"/>
                </a:lnTo>
                <a:lnTo>
                  <a:pt x="122774" y="212971"/>
                </a:lnTo>
                <a:lnTo>
                  <a:pt x="150625" y="194246"/>
                </a:lnTo>
                <a:lnTo>
                  <a:pt x="169402" y="166473"/>
                </a:lnTo>
                <a:lnTo>
                  <a:pt x="176288" y="132461"/>
                </a:lnTo>
                <a:lnTo>
                  <a:pt x="169402" y="98428"/>
                </a:lnTo>
                <a:lnTo>
                  <a:pt x="150625" y="70612"/>
                </a:lnTo>
                <a:lnTo>
                  <a:pt x="122774" y="51843"/>
                </a:lnTo>
                <a:lnTo>
                  <a:pt x="88671" y="44958"/>
                </a:lnTo>
                <a:close/>
              </a:path>
              <a:path w="626110" h="671195">
                <a:moveTo>
                  <a:pt x="583677" y="113284"/>
                </a:moveTo>
                <a:lnTo>
                  <a:pt x="535139" y="113284"/>
                </a:lnTo>
                <a:lnTo>
                  <a:pt x="500418" y="167640"/>
                </a:lnTo>
                <a:lnTo>
                  <a:pt x="497595" y="174842"/>
                </a:lnTo>
                <a:lnTo>
                  <a:pt x="497554" y="179324"/>
                </a:lnTo>
                <a:lnTo>
                  <a:pt x="497644" y="183022"/>
                </a:lnTo>
                <a:lnTo>
                  <a:pt x="500762" y="190196"/>
                </a:lnTo>
                <a:lnTo>
                  <a:pt x="506577" y="195834"/>
                </a:lnTo>
                <a:lnTo>
                  <a:pt x="510070" y="198119"/>
                </a:lnTo>
                <a:lnTo>
                  <a:pt x="513969" y="199136"/>
                </a:lnTo>
                <a:lnTo>
                  <a:pt x="524446" y="199136"/>
                </a:lnTo>
                <a:lnTo>
                  <a:pt x="531025" y="195706"/>
                </a:lnTo>
                <a:lnTo>
                  <a:pt x="534924" y="189484"/>
                </a:lnTo>
                <a:lnTo>
                  <a:pt x="583677" y="113284"/>
                </a:lnTo>
                <a:close/>
              </a:path>
            </a:pathLst>
          </a:custGeom>
          <a:solidFill>
            <a:srgbClr val="F88030">
              <a:alpha val="1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944981" y="436880"/>
            <a:ext cx="5720080" cy="2393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b="1">
                <a:latin typeface="微软雅黑"/>
                <a:cs typeface="微软雅黑"/>
              </a:rPr>
              <a:t>中国低代码产品的发展</a:t>
            </a:r>
            <a:r>
              <a:rPr sz="1400" b="1" spc="-15">
                <a:latin typeface="微软雅黑"/>
                <a:cs typeface="微软雅黑"/>
              </a:rPr>
              <a:t>走</a:t>
            </a:r>
            <a:r>
              <a:rPr sz="1400" b="1">
                <a:latin typeface="微软雅黑"/>
                <a:cs typeface="微软雅黑"/>
              </a:rPr>
              <a:t>向新</a:t>
            </a:r>
            <a:r>
              <a:rPr sz="1400" b="1" spc="-15">
                <a:latin typeface="微软雅黑"/>
                <a:cs typeface="微软雅黑"/>
              </a:rPr>
              <a:t>的</a:t>
            </a:r>
            <a:r>
              <a:rPr sz="1400" b="1">
                <a:latin typeface="微软雅黑"/>
                <a:cs typeface="微软雅黑"/>
              </a:rPr>
              <a:t>拐点</a:t>
            </a:r>
            <a:r>
              <a:rPr sz="1400" b="1" spc="-15">
                <a:latin typeface="微软雅黑"/>
                <a:cs typeface="微软雅黑"/>
              </a:rPr>
              <a:t>：</a:t>
            </a:r>
            <a:r>
              <a:rPr sz="1400" b="1">
                <a:latin typeface="微软雅黑"/>
                <a:cs typeface="微软雅黑"/>
              </a:rPr>
              <a:t>着手</a:t>
            </a:r>
            <a:r>
              <a:rPr sz="1400" b="1" spc="-15">
                <a:latin typeface="微软雅黑"/>
                <a:cs typeface="微软雅黑"/>
              </a:rPr>
              <a:t>捋</a:t>
            </a:r>
            <a:r>
              <a:rPr sz="1400" b="1">
                <a:latin typeface="微软雅黑"/>
                <a:cs typeface="微软雅黑"/>
              </a:rPr>
              <a:t>顺战</a:t>
            </a:r>
            <a:r>
              <a:rPr sz="1400" b="1" spc="-15">
                <a:latin typeface="微软雅黑"/>
                <a:cs typeface="微软雅黑"/>
              </a:rPr>
              <a:t>略</a:t>
            </a:r>
            <a:r>
              <a:rPr sz="1400" b="1">
                <a:latin typeface="微软雅黑"/>
                <a:cs typeface="微软雅黑"/>
              </a:rPr>
              <a:t>、业</a:t>
            </a:r>
            <a:r>
              <a:rPr sz="1400" b="1" spc="-15">
                <a:latin typeface="微软雅黑"/>
                <a:cs typeface="微软雅黑"/>
              </a:rPr>
              <a:t>务</a:t>
            </a:r>
            <a:r>
              <a:rPr sz="1400" b="1">
                <a:latin typeface="微软雅黑"/>
                <a:cs typeface="微软雅黑"/>
              </a:rPr>
              <a:t>、技</a:t>
            </a:r>
            <a:r>
              <a:rPr sz="1400" b="1" spc="-15">
                <a:latin typeface="微软雅黑"/>
                <a:cs typeface="微软雅黑"/>
              </a:rPr>
              <a:t>术</a:t>
            </a:r>
            <a:r>
              <a:rPr sz="1400" b="1">
                <a:latin typeface="微软雅黑"/>
                <a:cs typeface="微软雅黑"/>
              </a:rPr>
              <a:t>的关系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2058670" y="2451861"/>
            <a:ext cx="1471168" cy="1731772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4369053" y="4029202"/>
            <a:ext cx="4601464" cy="817372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193294" y="2451861"/>
            <a:ext cx="1651000" cy="1731772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811174" y="1621917"/>
            <a:ext cx="59309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1" spc="-5">
                <a:solidFill>
                  <a:srgbClr val="1F2D3C"/>
                </a:solidFill>
                <a:latin typeface="微软雅黑"/>
                <a:cs typeface="微软雅黑"/>
              </a:rPr>
              <a:t>企业战</a:t>
            </a:r>
            <a:r>
              <a:rPr sz="1000" b="1" spc="-10">
                <a:solidFill>
                  <a:srgbClr val="1F2D3C"/>
                </a:solidFill>
                <a:latin typeface="微软雅黑"/>
                <a:cs typeface="微软雅黑"/>
              </a:rPr>
              <a:t>略</a:t>
            </a:r>
            <a:r>
              <a:rPr sz="1000" b="1" spc="-5">
                <a:solidFill>
                  <a:srgbClr val="1F2D3C"/>
                </a:solidFill>
                <a:latin typeface="微软雅黑"/>
                <a:cs typeface="微软雅黑"/>
              </a:rPr>
              <a:t>*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2527807" y="1600580"/>
            <a:ext cx="53276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1" spc="-5">
                <a:solidFill>
                  <a:srgbClr val="1F2D3C"/>
                </a:solidFill>
                <a:latin typeface="微软雅黑"/>
                <a:cs typeface="微软雅黑"/>
              </a:rPr>
              <a:t>业务实践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2143505" y="2767395"/>
            <a:ext cx="1116965" cy="1549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84785" indent="-172720">
              <a:lnSpc>
                <a:spcPct val="100000"/>
              </a:lnSpc>
              <a:spcBef>
                <a:spcPts val="95"/>
              </a:spcBef>
              <a:buSzPct val="94117"/>
              <a:buFont typeface="Wingdings"/>
              <a:buChar char=""/>
              <a:tabLst>
                <a:tab pos="185420"/>
              </a:tabLst>
            </a:pPr>
            <a:r>
              <a:rPr sz="850" i="1" spc="-50">
                <a:latin typeface="微软雅黑"/>
                <a:cs typeface="微软雅黑"/>
              </a:rPr>
              <a:t>不断变化的业务需求</a:t>
            </a:r>
            <a:endParaRPr sz="850">
              <a:latin typeface="微软雅黑"/>
              <a:cs typeface="微软雅黑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2143505" y="3133409"/>
            <a:ext cx="912494" cy="1549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84785" indent="-172720">
              <a:lnSpc>
                <a:spcPct val="100000"/>
              </a:lnSpc>
              <a:spcBef>
                <a:spcPts val="95"/>
              </a:spcBef>
              <a:buSzPct val="94117"/>
              <a:buFont typeface="Wingdings"/>
              <a:buChar char=""/>
              <a:tabLst>
                <a:tab pos="185420"/>
              </a:tabLst>
            </a:pPr>
            <a:r>
              <a:rPr sz="850" i="1" spc="-50">
                <a:latin typeface="微软雅黑"/>
                <a:cs typeface="微软雅黑"/>
              </a:rPr>
              <a:t>业务迭代的加快</a:t>
            </a:r>
            <a:endParaRPr sz="850">
              <a:latin typeface="微软雅黑"/>
              <a:cs typeface="微软雅黑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2143505" y="3499169"/>
            <a:ext cx="912494" cy="1549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84785" indent="-172720">
              <a:lnSpc>
                <a:spcPct val="100000"/>
              </a:lnSpc>
              <a:spcBef>
                <a:spcPts val="95"/>
              </a:spcBef>
              <a:buSzPct val="94117"/>
              <a:buFont typeface="Wingdings"/>
              <a:buChar char=""/>
              <a:tabLst>
                <a:tab pos="185420"/>
              </a:tabLst>
            </a:pPr>
            <a:r>
              <a:rPr sz="850" i="1" spc="-50">
                <a:latin typeface="微软雅黑"/>
                <a:cs typeface="微软雅黑"/>
              </a:rPr>
              <a:t>业务压力的陡增</a:t>
            </a:r>
            <a:endParaRPr sz="850">
              <a:latin typeface="微软雅黑"/>
              <a:cs typeface="微软雅黑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2143505" y="3864929"/>
            <a:ext cx="193040" cy="1549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850" i="1" spc="-35">
                <a:latin typeface="微软雅黑"/>
                <a:cs typeface="微软雅黑"/>
              </a:rPr>
              <a:t>……</a:t>
            </a:r>
            <a:endParaRPr sz="850">
              <a:latin typeface="微软雅黑"/>
              <a:cs typeface="微软雅黑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278384" y="2767395"/>
            <a:ext cx="1365885" cy="1549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84785" indent="-172720">
              <a:lnSpc>
                <a:spcPct val="100000"/>
              </a:lnSpc>
              <a:spcBef>
                <a:spcPts val="95"/>
              </a:spcBef>
              <a:buSzPct val="94117"/>
              <a:buFont typeface="Wingdings"/>
              <a:buChar char=""/>
              <a:tabLst>
                <a:tab pos="185420"/>
              </a:tabLst>
            </a:pPr>
            <a:r>
              <a:rPr sz="850" i="1" spc="-50">
                <a:latin typeface="微软雅黑"/>
                <a:cs typeface="微软雅黑"/>
              </a:rPr>
              <a:t>产品与服</a:t>
            </a:r>
            <a:r>
              <a:rPr sz="850" i="1" spc="-60">
                <a:latin typeface="微软雅黑"/>
                <a:cs typeface="微软雅黑"/>
              </a:rPr>
              <a:t>务</a:t>
            </a:r>
            <a:r>
              <a:rPr sz="850" i="1" spc="-20">
                <a:latin typeface="微软雅黑"/>
                <a:cs typeface="微软雅黑"/>
              </a:rPr>
              <a:t>-</a:t>
            </a:r>
            <a:r>
              <a:rPr sz="850" i="1" spc="-50">
                <a:latin typeface="微软雅黑"/>
                <a:cs typeface="微软雅黑"/>
              </a:rPr>
              <a:t>超个性化能力</a:t>
            </a:r>
            <a:endParaRPr sz="850">
              <a:latin typeface="微软雅黑"/>
              <a:cs typeface="微软雅黑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278384" y="3133409"/>
            <a:ext cx="855344" cy="1549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84785" indent="-172720">
              <a:lnSpc>
                <a:spcPct val="100000"/>
              </a:lnSpc>
              <a:spcBef>
                <a:spcPts val="95"/>
              </a:spcBef>
              <a:buSzPct val="94117"/>
              <a:buFont typeface="Wingdings"/>
              <a:buChar char=""/>
              <a:tabLst>
                <a:tab pos="185420"/>
              </a:tabLst>
            </a:pPr>
            <a:r>
              <a:rPr sz="850" i="1" spc="-50">
                <a:solidFill>
                  <a:srgbClr val="1F2D3C"/>
                </a:solidFill>
                <a:latin typeface="微软雅黑"/>
                <a:cs typeface="微软雅黑"/>
              </a:rPr>
              <a:t>价值</a:t>
            </a:r>
            <a:r>
              <a:rPr sz="850" i="1" spc="-55">
                <a:solidFill>
                  <a:srgbClr val="1F2D3C"/>
                </a:solidFill>
                <a:latin typeface="微软雅黑"/>
                <a:cs typeface="微软雅黑"/>
              </a:rPr>
              <a:t>链</a:t>
            </a:r>
            <a:r>
              <a:rPr sz="850" i="1" spc="-40">
                <a:solidFill>
                  <a:srgbClr val="1F2D3C"/>
                </a:solidFill>
                <a:latin typeface="微软雅黑"/>
                <a:cs typeface="微软雅黑"/>
              </a:rPr>
              <a:t>-灵活性</a:t>
            </a:r>
            <a:endParaRPr sz="850">
              <a:latin typeface="微软雅黑"/>
              <a:cs typeface="微软雅黑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278384" y="3499169"/>
            <a:ext cx="855344" cy="1549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84785" indent="-172720">
              <a:lnSpc>
                <a:spcPct val="100000"/>
              </a:lnSpc>
              <a:spcBef>
                <a:spcPts val="95"/>
              </a:spcBef>
              <a:buSzPct val="94117"/>
              <a:buFont typeface="Wingdings"/>
              <a:buChar char=""/>
              <a:tabLst>
                <a:tab pos="185420"/>
              </a:tabLst>
            </a:pPr>
            <a:r>
              <a:rPr sz="850" i="1" spc="-45">
                <a:solidFill>
                  <a:srgbClr val="1F2D3C"/>
                </a:solidFill>
                <a:latin typeface="微软雅黑"/>
                <a:cs typeface="微软雅黑"/>
              </a:rPr>
              <a:t>风险-管理能力</a:t>
            </a:r>
            <a:endParaRPr sz="850">
              <a:latin typeface="微软雅黑"/>
              <a:cs typeface="微软雅黑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278384" y="3864929"/>
            <a:ext cx="193040" cy="1549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850" i="1" spc="-35">
                <a:solidFill>
                  <a:srgbClr val="1F2D3C"/>
                </a:solidFill>
                <a:latin typeface="微软雅黑"/>
                <a:cs typeface="微软雅黑"/>
              </a:rPr>
              <a:t>……</a:t>
            </a:r>
            <a:endParaRPr sz="850">
              <a:latin typeface="微软雅黑"/>
              <a:cs typeface="微软雅黑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267715" y="824857"/>
            <a:ext cx="8503285" cy="695960"/>
          </a:xfrm>
          <a:prstGeom prst="rect">
            <a:avLst/>
          </a:prstGeom>
        </p:spPr>
        <p:txBody>
          <a:bodyPr vert="horz" wrap="square" lIns="0" tIns="1517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95"/>
              </a:spcBef>
            </a:pPr>
            <a:r>
              <a:rPr sz="1200" spc="-5">
                <a:latin typeface="微软雅黑"/>
                <a:cs typeface="微软雅黑"/>
              </a:rPr>
              <a:t>低代码作为统一的技术平台，通过</a:t>
            </a:r>
            <a:r>
              <a:rPr sz="1600" b="1" spc="-10">
                <a:solidFill>
                  <a:srgbClr val="13A469"/>
                </a:solidFill>
                <a:latin typeface="微软雅黑"/>
                <a:cs typeface="微软雅黑"/>
              </a:rPr>
              <a:t>降低技术应用门槛、统一技术</a:t>
            </a:r>
            <a:r>
              <a:rPr sz="1600" b="1" spc="-5">
                <a:solidFill>
                  <a:srgbClr val="13A469"/>
                </a:solidFill>
                <a:latin typeface="微软雅黑"/>
                <a:cs typeface="微软雅黑"/>
              </a:rPr>
              <a:t>栈</a:t>
            </a:r>
            <a:r>
              <a:rPr sz="1200" spc="-5">
                <a:latin typeface="微软雅黑"/>
                <a:cs typeface="微软雅黑"/>
              </a:rPr>
              <a:t>等方式，有效地捋顺了企业的战略、业务和技术的</a:t>
            </a:r>
            <a:endParaRPr sz="12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819"/>
              </a:spcBef>
            </a:pPr>
            <a:r>
              <a:rPr sz="1200">
                <a:latin typeface="微软雅黑"/>
                <a:cs typeface="微软雅黑"/>
              </a:rPr>
              <a:t>关系。它促进了企业战略与技术的对齐，加强了业务与技术之间的协作，为企业提供了更灵活、高效的技术支持。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20" name="object 20"/>
          <p:cNvSpPr/>
          <p:nvPr/>
        </p:nvSpPr>
        <p:spPr>
          <a:xfrm>
            <a:off x="3704844" y="2287523"/>
            <a:ext cx="635507" cy="358139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 txBox="1"/>
          <p:nvPr/>
        </p:nvSpPr>
        <p:spPr>
          <a:xfrm>
            <a:off x="3851275" y="2389124"/>
            <a:ext cx="25400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10">
                <a:latin typeface="微软雅黑"/>
                <a:cs typeface="微软雅黑"/>
              </a:rPr>
              <a:t>N</a:t>
            </a:r>
            <a:r>
              <a:rPr sz="800">
                <a:latin typeface="微软雅黑"/>
                <a:cs typeface="微软雅黑"/>
              </a:rPr>
              <a:t>ow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22" name="object 22"/>
          <p:cNvSpPr/>
          <p:nvPr/>
        </p:nvSpPr>
        <p:spPr>
          <a:xfrm>
            <a:off x="1703832" y="3139439"/>
            <a:ext cx="358140" cy="356870"/>
          </a:xfrm>
          <a:custGeom>
            <a:rect l="l" t="t" r="r" b="b"/>
            <a:pathLst>
              <a:path w="358139" h="356870">
                <a:moveTo>
                  <a:pt x="179831" y="0"/>
                </a:moveTo>
                <a:lnTo>
                  <a:pt x="179831" y="89154"/>
                </a:lnTo>
                <a:lnTo>
                  <a:pt x="0" y="89154"/>
                </a:lnTo>
                <a:lnTo>
                  <a:pt x="0" y="267462"/>
                </a:lnTo>
                <a:lnTo>
                  <a:pt x="179831" y="267462"/>
                </a:lnTo>
                <a:lnTo>
                  <a:pt x="179831" y="356616"/>
                </a:lnTo>
                <a:lnTo>
                  <a:pt x="358140" y="178308"/>
                </a:lnTo>
                <a:lnTo>
                  <a:pt x="179831" y="0"/>
                </a:lnTo>
                <a:close/>
              </a:path>
            </a:pathLst>
          </a:custGeom>
          <a:solidFill>
            <a:srgbClr val="C9C9C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3" name="object 23"/>
          <p:cNvSpPr/>
          <p:nvPr/>
        </p:nvSpPr>
        <p:spPr>
          <a:xfrm>
            <a:off x="4369053" y="1788922"/>
            <a:ext cx="4601464" cy="2182876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4" name="object 24"/>
          <p:cNvSpPr/>
          <p:nvPr/>
        </p:nvSpPr>
        <p:spPr>
          <a:xfrm>
            <a:off x="3704844" y="4066032"/>
            <a:ext cx="635507" cy="358140"/>
          </a:xfrm>
          <a:prstGeom prst="rect">
            <a:avLst/>
          </a:prstGeom>
          <a:blipFill>
            <a:blip r:embed="rId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5" name="object 25"/>
          <p:cNvSpPr txBox="1"/>
          <p:nvPr/>
        </p:nvSpPr>
        <p:spPr>
          <a:xfrm>
            <a:off x="3805554" y="4168546"/>
            <a:ext cx="34544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5">
                <a:latin typeface="微软雅黑"/>
                <a:cs typeface="微软雅黑"/>
              </a:rPr>
              <a:t>Before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266801" y="4922621"/>
            <a:ext cx="1280160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>
                <a:latin typeface="微软雅黑"/>
                <a:cs typeface="微软雅黑"/>
              </a:rPr>
              <a:t>注：*企业战略重点与变化见附录一。</a:t>
            </a:r>
            <a:endParaRPr sz="600">
              <a:latin typeface="微软雅黑"/>
              <a:cs typeface="微软雅黑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4454144" y="4063559"/>
            <a:ext cx="1670050" cy="7581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050" b="1" i="1" spc="-55">
                <a:solidFill>
                  <a:srgbClr val="C9C9C9"/>
                </a:solidFill>
                <a:latin typeface="微软雅黑"/>
                <a:cs typeface="微软雅黑"/>
              </a:rPr>
              <a:t>传统数字化业务系统建设方式</a:t>
            </a:r>
            <a:endParaRPr sz="1050">
              <a:latin typeface="微软雅黑"/>
              <a:cs typeface="微软雅黑"/>
            </a:endParaRPr>
          </a:p>
          <a:p>
            <a:pPr marL="252729" indent="-173355">
              <a:lnSpc>
                <a:spcPct val="100000"/>
              </a:lnSpc>
              <a:spcBef>
                <a:spcPts val="605"/>
              </a:spcBef>
              <a:buSzPct val="94117"/>
              <a:buFont typeface="Wingdings"/>
              <a:buChar char=""/>
              <a:tabLst>
                <a:tab pos="253365"/>
              </a:tabLst>
            </a:pPr>
            <a:r>
              <a:rPr sz="850" i="1" spc="-50">
                <a:solidFill>
                  <a:srgbClr val="C9C9C9"/>
                </a:solidFill>
                <a:latin typeface="微软雅黑"/>
                <a:cs typeface="微软雅黑"/>
              </a:rPr>
              <a:t>越来越割裂的系统</a:t>
            </a:r>
            <a:endParaRPr sz="850">
              <a:latin typeface="微软雅黑"/>
              <a:cs typeface="微软雅黑"/>
            </a:endParaRPr>
          </a:p>
          <a:p>
            <a:pPr marL="252729" indent="-173355">
              <a:lnSpc>
                <a:spcPct val="100000"/>
              </a:lnSpc>
              <a:spcBef>
                <a:spcPts val="420"/>
              </a:spcBef>
              <a:buSzPct val="94117"/>
              <a:buFont typeface="Wingdings"/>
              <a:buChar char=""/>
              <a:tabLst>
                <a:tab pos="253365"/>
              </a:tabLst>
            </a:pPr>
            <a:r>
              <a:rPr sz="850" i="1" spc="-50">
                <a:solidFill>
                  <a:srgbClr val="C9C9C9"/>
                </a:solidFill>
                <a:latin typeface="微软雅黑"/>
                <a:cs typeface="微软雅黑"/>
              </a:rPr>
              <a:t>同质化的能力和投入</a:t>
            </a:r>
            <a:endParaRPr sz="850">
              <a:latin typeface="微软雅黑"/>
              <a:cs typeface="微软雅黑"/>
            </a:endParaRPr>
          </a:p>
          <a:p>
            <a:pPr marL="252729" indent="-173355">
              <a:lnSpc>
                <a:spcPct val="100000"/>
              </a:lnSpc>
              <a:spcBef>
                <a:spcPts val="420"/>
              </a:spcBef>
              <a:buSzPct val="94117"/>
              <a:buFont typeface="Wingdings"/>
              <a:buChar char=""/>
              <a:tabLst>
                <a:tab pos="253365"/>
              </a:tabLst>
            </a:pPr>
            <a:r>
              <a:rPr sz="850" i="1" spc="-25">
                <a:solidFill>
                  <a:srgbClr val="C9C9C9"/>
                </a:solidFill>
                <a:latin typeface="微软雅黑"/>
                <a:cs typeface="微软雅黑"/>
              </a:rPr>
              <a:t>IT</a:t>
            </a:r>
            <a:r>
              <a:rPr sz="850" i="1" spc="-50">
                <a:solidFill>
                  <a:srgbClr val="C9C9C9"/>
                </a:solidFill>
                <a:latin typeface="微软雅黑"/>
                <a:cs typeface="微软雅黑"/>
              </a:rPr>
              <a:t>部门迟滞的响应</a:t>
            </a:r>
            <a:endParaRPr sz="850">
              <a:latin typeface="微软雅黑"/>
              <a:cs typeface="微软雅黑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6306439" y="4247069"/>
            <a:ext cx="1524000" cy="574675"/>
          </a:xfrm>
          <a:prstGeom prst="rect">
            <a:avLst/>
          </a:prstGeom>
        </p:spPr>
        <p:txBody>
          <a:bodyPr vert="horz" wrap="square" lIns="0" tIns="66040" rIns="0" bIns="0" rtlCol="0">
            <a:spAutoFit/>
          </a:bodyPr>
          <a:lstStyle/>
          <a:p>
            <a:pPr marL="184785" indent="-172720">
              <a:lnSpc>
                <a:spcPct val="100000"/>
              </a:lnSpc>
              <a:spcBef>
                <a:spcPts val="520"/>
              </a:spcBef>
              <a:buSzPct val="94117"/>
              <a:buFont typeface="Wingdings"/>
              <a:buChar char=""/>
              <a:tabLst>
                <a:tab pos="185420"/>
              </a:tabLst>
            </a:pPr>
            <a:r>
              <a:rPr sz="850" i="1" spc="-50">
                <a:solidFill>
                  <a:srgbClr val="C9C9C9"/>
                </a:solidFill>
                <a:latin typeface="微软雅黑"/>
                <a:cs typeface="微软雅黑"/>
              </a:rPr>
              <a:t>个人：选择顺手但非合</a:t>
            </a:r>
            <a:r>
              <a:rPr sz="850" i="1" spc="-65">
                <a:solidFill>
                  <a:srgbClr val="C9C9C9"/>
                </a:solidFill>
                <a:latin typeface="微软雅黑"/>
                <a:cs typeface="微软雅黑"/>
              </a:rPr>
              <a:t>规</a:t>
            </a:r>
            <a:r>
              <a:rPr sz="850" i="1" spc="-50">
                <a:solidFill>
                  <a:srgbClr val="C9C9C9"/>
                </a:solidFill>
                <a:latin typeface="微软雅黑"/>
                <a:cs typeface="微软雅黑"/>
              </a:rPr>
              <a:t>应用</a:t>
            </a:r>
            <a:endParaRPr sz="850">
              <a:latin typeface="微软雅黑"/>
              <a:cs typeface="微软雅黑"/>
            </a:endParaRPr>
          </a:p>
          <a:p>
            <a:pPr marL="184785" indent="-172720">
              <a:lnSpc>
                <a:spcPct val="100000"/>
              </a:lnSpc>
              <a:spcBef>
                <a:spcPts val="420"/>
              </a:spcBef>
              <a:buSzPct val="94117"/>
              <a:buFont typeface="Wingdings"/>
              <a:buChar char=""/>
              <a:tabLst>
                <a:tab pos="185420"/>
              </a:tabLst>
            </a:pPr>
            <a:r>
              <a:rPr sz="850" i="1" spc="-50">
                <a:solidFill>
                  <a:srgbClr val="C9C9C9"/>
                </a:solidFill>
                <a:latin typeface="微软雅黑"/>
                <a:cs typeface="微软雅黑"/>
              </a:rPr>
              <a:t>团队：脱离统一建设与</a:t>
            </a:r>
            <a:r>
              <a:rPr sz="850" i="1" spc="-65">
                <a:solidFill>
                  <a:srgbClr val="C9C9C9"/>
                </a:solidFill>
                <a:latin typeface="微软雅黑"/>
                <a:cs typeface="微软雅黑"/>
              </a:rPr>
              <a:t>管</a:t>
            </a:r>
            <a:r>
              <a:rPr sz="850" i="1" spc="-50">
                <a:solidFill>
                  <a:srgbClr val="C9C9C9"/>
                </a:solidFill>
                <a:latin typeface="微软雅黑"/>
                <a:cs typeface="微软雅黑"/>
              </a:rPr>
              <a:t>理</a:t>
            </a:r>
            <a:endParaRPr sz="850">
              <a:latin typeface="微软雅黑"/>
              <a:cs typeface="微软雅黑"/>
            </a:endParaRPr>
          </a:p>
          <a:p>
            <a:pPr marL="184785" indent="-172720">
              <a:lnSpc>
                <a:spcPct val="100000"/>
              </a:lnSpc>
              <a:spcBef>
                <a:spcPts val="420"/>
              </a:spcBef>
              <a:buSzPct val="94117"/>
              <a:buFont typeface="Wingdings"/>
              <a:buChar char=""/>
              <a:tabLst>
                <a:tab pos="185420"/>
              </a:tabLst>
            </a:pPr>
            <a:r>
              <a:rPr sz="850" i="1" spc="-50">
                <a:solidFill>
                  <a:srgbClr val="C9C9C9"/>
                </a:solidFill>
                <a:latin typeface="微软雅黑"/>
                <a:cs typeface="微软雅黑"/>
              </a:rPr>
              <a:t>组织：技术与业务完全</a:t>
            </a:r>
            <a:r>
              <a:rPr sz="850" i="1" spc="-60">
                <a:solidFill>
                  <a:srgbClr val="C9C9C9"/>
                </a:solidFill>
                <a:latin typeface="微软雅黑"/>
                <a:cs typeface="微软雅黑"/>
              </a:rPr>
              <a:t>脱</a:t>
            </a:r>
            <a:r>
              <a:rPr sz="850" i="1" spc="-45">
                <a:solidFill>
                  <a:srgbClr val="C9C9C9"/>
                </a:solidFill>
                <a:latin typeface="微软雅黑"/>
                <a:cs typeface="微软雅黑"/>
              </a:rPr>
              <a:t>节</a:t>
            </a:r>
            <a:endParaRPr sz="850">
              <a:latin typeface="微软雅黑"/>
              <a:cs typeface="微软雅黑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4454144" y="1527213"/>
            <a:ext cx="4377055" cy="2378710"/>
          </a:xfrm>
          <a:prstGeom prst="rect">
            <a:avLst/>
          </a:prstGeom>
        </p:spPr>
        <p:txBody>
          <a:bodyPr vert="horz" wrap="square" lIns="0" tIns="85090" rIns="0" bIns="0" rtlCol="0">
            <a:spAutoFit/>
          </a:bodyPr>
          <a:lstStyle/>
          <a:p>
            <a:pPr marL="164465" algn="ctr">
              <a:lnSpc>
                <a:spcPct val="100000"/>
              </a:lnSpc>
              <a:spcBef>
                <a:spcPts val="670"/>
              </a:spcBef>
            </a:pPr>
            <a:r>
              <a:rPr sz="1000" b="1" spc="-5">
                <a:solidFill>
                  <a:srgbClr val="1F2D3C"/>
                </a:solidFill>
                <a:latin typeface="微软雅黑"/>
                <a:cs typeface="微软雅黑"/>
              </a:rPr>
              <a:t>技术支持</a:t>
            </a:r>
            <a:endParaRPr sz="10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610"/>
              </a:spcBef>
            </a:pPr>
            <a:r>
              <a:rPr sz="1050" b="1" i="1" spc="-55">
                <a:solidFill>
                  <a:srgbClr val="13A469"/>
                </a:solidFill>
                <a:latin typeface="微软雅黑"/>
                <a:cs typeface="微软雅黑"/>
              </a:rPr>
              <a:t>基于低代码平台数字化业务系统建</a:t>
            </a:r>
            <a:r>
              <a:rPr sz="1050" b="1" i="1" spc="-45">
                <a:solidFill>
                  <a:srgbClr val="13A469"/>
                </a:solidFill>
                <a:latin typeface="微软雅黑"/>
                <a:cs typeface="微软雅黑"/>
              </a:rPr>
              <a:t>设</a:t>
            </a:r>
            <a:r>
              <a:rPr sz="1050" b="1" i="1" spc="-55">
                <a:solidFill>
                  <a:srgbClr val="13A469"/>
                </a:solidFill>
                <a:latin typeface="微软雅黑"/>
                <a:cs typeface="微软雅黑"/>
              </a:rPr>
              <a:t>方式</a:t>
            </a:r>
            <a:endParaRPr sz="1050">
              <a:latin typeface="微软雅黑"/>
              <a:cs typeface="微软雅黑"/>
            </a:endParaRPr>
          </a:p>
          <a:p>
            <a:pPr marL="192405" indent="-172720">
              <a:lnSpc>
                <a:spcPct val="100000"/>
              </a:lnSpc>
              <a:spcBef>
                <a:spcPts val="910"/>
              </a:spcBef>
              <a:buFont typeface="Wingdings"/>
              <a:buChar char=""/>
              <a:tabLst>
                <a:tab pos="193040"/>
              </a:tabLst>
            </a:pPr>
            <a:r>
              <a:rPr sz="800" b="1">
                <a:latin typeface="微软雅黑"/>
                <a:cs typeface="微软雅黑"/>
              </a:rPr>
              <a:t>对齐企业战略</a:t>
            </a:r>
            <a:endParaRPr sz="800">
              <a:latin typeface="微软雅黑"/>
              <a:cs typeface="微软雅黑"/>
            </a:endParaRPr>
          </a:p>
          <a:p>
            <a:pPr marL="20320" marR="5080">
              <a:lnSpc>
                <a:spcPct val="150000"/>
              </a:lnSpc>
              <a:spcBef>
                <a:spcPts val="55"/>
              </a:spcBef>
            </a:pPr>
            <a:r>
              <a:rPr sz="600">
                <a:latin typeface="微软雅黑"/>
                <a:cs typeface="微软雅黑"/>
              </a:rPr>
              <a:t>低代码平台允许企业将战略需求直接转化为技术实现。通过可视化的开发方式，企业可以快速将战略意图转化为具体的应用功能， 确保技术方向与战略方向保持一致。</a:t>
            </a:r>
            <a:endParaRPr sz="600">
              <a:latin typeface="微软雅黑"/>
              <a:cs typeface="微软雅黑"/>
            </a:endParaRPr>
          </a:p>
          <a:p>
            <a:pPr marL="192405" indent="-172720">
              <a:lnSpc>
                <a:spcPct val="100000"/>
              </a:lnSpc>
              <a:spcBef>
                <a:spcPts val="425"/>
              </a:spcBef>
              <a:buFont typeface="Wingdings"/>
              <a:buChar char=""/>
              <a:tabLst>
                <a:tab pos="193040"/>
              </a:tabLst>
            </a:pPr>
            <a:r>
              <a:rPr sz="800" b="1">
                <a:latin typeface="微软雅黑"/>
                <a:cs typeface="微软雅黑"/>
              </a:rPr>
              <a:t>桥接业务与技术</a:t>
            </a:r>
            <a:endParaRPr sz="800">
              <a:latin typeface="微软雅黑"/>
              <a:cs typeface="微软雅黑"/>
            </a:endParaRPr>
          </a:p>
          <a:p>
            <a:pPr marL="20320" marR="80645">
              <a:lnSpc>
                <a:spcPct val="150000"/>
              </a:lnSpc>
              <a:spcBef>
                <a:spcPts val="55"/>
              </a:spcBef>
            </a:pPr>
            <a:r>
              <a:rPr sz="600">
                <a:latin typeface="微软雅黑"/>
                <a:cs typeface="微软雅黑"/>
              </a:rPr>
              <a:t>基于共同的语言和开发环境，业务部门可以通过低代码平台描述业务需求，而技术部门则可以利用平台进行快速开发。这种桥接 作用加强了业务与技术之间的沟通与协作，促进了双方的理解与协</a:t>
            </a:r>
            <a:r>
              <a:rPr sz="600" spc="5">
                <a:latin typeface="微软雅黑"/>
                <a:cs typeface="微软雅黑"/>
              </a:rPr>
              <a:t>同</a:t>
            </a:r>
            <a:r>
              <a:rPr sz="600">
                <a:latin typeface="微软雅黑"/>
                <a:cs typeface="微软雅黑"/>
              </a:rPr>
              <a:t>；</a:t>
            </a:r>
            <a:endParaRPr sz="600">
              <a:latin typeface="微软雅黑"/>
              <a:cs typeface="微软雅黑"/>
            </a:endParaRPr>
          </a:p>
          <a:p>
            <a:pPr marL="192405" indent="-172720">
              <a:lnSpc>
                <a:spcPct val="100000"/>
              </a:lnSpc>
              <a:spcBef>
                <a:spcPts val="425"/>
              </a:spcBef>
              <a:buFont typeface="Wingdings"/>
              <a:buChar char=""/>
              <a:tabLst>
                <a:tab pos="193040"/>
              </a:tabLst>
            </a:pPr>
            <a:r>
              <a:rPr sz="800" b="1">
                <a:latin typeface="微软雅黑"/>
                <a:cs typeface="微软雅黑"/>
              </a:rPr>
              <a:t>加速技术应用与验证</a:t>
            </a:r>
            <a:endParaRPr sz="800">
              <a:latin typeface="微软雅黑"/>
              <a:cs typeface="微软雅黑"/>
            </a:endParaRPr>
          </a:p>
          <a:p>
            <a:pPr marL="20320" marR="81280">
              <a:lnSpc>
                <a:spcPct val="150000"/>
              </a:lnSpc>
              <a:spcBef>
                <a:spcPts val="60"/>
              </a:spcBef>
            </a:pPr>
            <a:r>
              <a:rPr sz="600">
                <a:latin typeface="微软雅黑"/>
                <a:cs typeface="微软雅黑"/>
              </a:rPr>
              <a:t>非技术人员也能轻松构建和验证技术应用，使得企业能够更快地试验新的技术方案和业务模式，及时调整和优化，确保技术与业 务目标保持同步；</a:t>
            </a:r>
            <a:endParaRPr sz="600">
              <a:latin typeface="微软雅黑"/>
              <a:cs typeface="微软雅黑"/>
            </a:endParaRPr>
          </a:p>
          <a:p>
            <a:pPr marL="192405" indent="-172720">
              <a:lnSpc>
                <a:spcPct val="100000"/>
              </a:lnSpc>
              <a:spcBef>
                <a:spcPts val="420"/>
              </a:spcBef>
              <a:buFont typeface="Wingdings"/>
              <a:buChar char=""/>
              <a:tabLst>
                <a:tab pos="193040"/>
              </a:tabLst>
            </a:pPr>
            <a:r>
              <a:rPr sz="800" b="1">
                <a:latin typeface="微软雅黑"/>
                <a:cs typeface="微软雅黑"/>
              </a:rPr>
              <a:t>统一技术栈与管理</a:t>
            </a:r>
            <a:endParaRPr sz="800">
              <a:latin typeface="微软雅黑"/>
              <a:cs typeface="微软雅黑"/>
            </a:endParaRPr>
          </a:p>
          <a:p>
            <a:pPr marL="20320" marR="81280">
              <a:lnSpc>
                <a:spcPct val="150000"/>
              </a:lnSpc>
              <a:spcBef>
                <a:spcPts val="60"/>
              </a:spcBef>
            </a:pPr>
            <a:r>
              <a:rPr sz="600">
                <a:latin typeface="微软雅黑"/>
                <a:cs typeface="微软雅黑"/>
              </a:rPr>
              <a:t>低代码平台提供了统一的技术框架和开发环境，有助于企业统一技术栈，减少技术碎片化和冗余。这种统一的管理方式提高了技 术的可控性，使得企业能够更有效地进行技术规划和资源分配。</a:t>
            </a:r>
            <a:endParaRPr sz="600">
              <a:latin typeface="微软雅黑"/>
              <a:cs typeface="微软雅黑"/>
            </a:endParaRPr>
          </a:p>
        </p:txBody>
      </p:sp>
      <p:sp>
        <p:nvSpPr>
          <p:cNvPr id="30" name="object 30"/>
          <p:cNvSpPr/>
          <p:nvPr/>
        </p:nvSpPr>
        <p:spPr>
          <a:xfrm>
            <a:off x="7863840" y="4323588"/>
            <a:ext cx="670560" cy="451484"/>
          </a:xfrm>
          <a:custGeom>
            <a:rect l="l" t="t" r="r" b="b"/>
            <a:pathLst>
              <a:path w="670559" h="451484">
                <a:moveTo>
                  <a:pt x="114173" y="275247"/>
                </a:moveTo>
                <a:lnTo>
                  <a:pt x="79924" y="282005"/>
                </a:lnTo>
                <a:lnTo>
                  <a:pt x="53731" y="300712"/>
                </a:lnTo>
                <a:lnTo>
                  <a:pt x="37002" y="328969"/>
                </a:lnTo>
                <a:lnTo>
                  <a:pt x="31114" y="364439"/>
                </a:lnTo>
                <a:lnTo>
                  <a:pt x="36548" y="398447"/>
                </a:lnTo>
                <a:lnTo>
                  <a:pt x="52292" y="425964"/>
                </a:lnTo>
                <a:lnTo>
                  <a:pt x="77513" y="444384"/>
                </a:lnTo>
                <a:lnTo>
                  <a:pt x="111378" y="451104"/>
                </a:lnTo>
                <a:lnTo>
                  <a:pt x="145605" y="444942"/>
                </a:lnTo>
                <a:lnTo>
                  <a:pt x="172116" y="427197"/>
                </a:lnTo>
                <a:lnTo>
                  <a:pt x="176184" y="420497"/>
                </a:lnTo>
                <a:lnTo>
                  <a:pt x="113410" y="420497"/>
                </a:lnTo>
                <a:lnTo>
                  <a:pt x="96045" y="416309"/>
                </a:lnTo>
                <a:lnTo>
                  <a:pt x="82978" y="404596"/>
                </a:lnTo>
                <a:lnTo>
                  <a:pt x="74745" y="386635"/>
                </a:lnTo>
                <a:lnTo>
                  <a:pt x="71973" y="364439"/>
                </a:lnTo>
                <a:lnTo>
                  <a:pt x="72008" y="362648"/>
                </a:lnTo>
                <a:lnTo>
                  <a:pt x="74654" y="340690"/>
                </a:lnTo>
                <a:lnTo>
                  <a:pt x="82724" y="322357"/>
                </a:lnTo>
                <a:lnTo>
                  <a:pt x="95724" y="310235"/>
                </a:lnTo>
                <a:lnTo>
                  <a:pt x="113283" y="305854"/>
                </a:lnTo>
                <a:lnTo>
                  <a:pt x="177345" y="305854"/>
                </a:lnTo>
                <a:lnTo>
                  <a:pt x="174405" y="300702"/>
                </a:lnTo>
                <a:lnTo>
                  <a:pt x="148980" y="282104"/>
                </a:lnTo>
                <a:lnTo>
                  <a:pt x="114173" y="275247"/>
                </a:lnTo>
                <a:close/>
              </a:path>
              <a:path w="670559" h="451484">
                <a:moveTo>
                  <a:pt x="177345" y="305854"/>
                </a:moveTo>
                <a:lnTo>
                  <a:pt x="113283" y="305854"/>
                </a:lnTo>
                <a:lnTo>
                  <a:pt x="130931" y="310425"/>
                </a:lnTo>
                <a:lnTo>
                  <a:pt x="143875" y="322778"/>
                </a:lnTo>
                <a:lnTo>
                  <a:pt x="151842" y="340867"/>
                </a:lnTo>
                <a:lnTo>
                  <a:pt x="154402" y="361391"/>
                </a:lnTo>
                <a:lnTo>
                  <a:pt x="154433" y="363702"/>
                </a:lnTo>
                <a:lnTo>
                  <a:pt x="151808" y="385660"/>
                </a:lnTo>
                <a:lnTo>
                  <a:pt x="143795" y="403993"/>
                </a:lnTo>
                <a:lnTo>
                  <a:pt x="130877" y="416115"/>
                </a:lnTo>
                <a:lnTo>
                  <a:pt x="113410" y="420497"/>
                </a:lnTo>
                <a:lnTo>
                  <a:pt x="176184" y="420497"/>
                </a:lnTo>
                <a:lnTo>
                  <a:pt x="189245" y="398977"/>
                </a:lnTo>
                <a:lnTo>
                  <a:pt x="195325" y="361391"/>
                </a:lnTo>
                <a:lnTo>
                  <a:pt x="190021" y="328123"/>
                </a:lnTo>
                <a:lnTo>
                  <a:pt x="177345" y="305854"/>
                </a:lnTo>
                <a:close/>
              </a:path>
              <a:path w="670559" h="451484">
                <a:moveTo>
                  <a:pt x="567054" y="276733"/>
                </a:moveTo>
                <a:lnTo>
                  <a:pt x="526047" y="280125"/>
                </a:lnTo>
                <a:lnTo>
                  <a:pt x="515500" y="429180"/>
                </a:lnTo>
                <a:lnTo>
                  <a:pt x="517007" y="436594"/>
                </a:lnTo>
                <a:lnTo>
                  <a:pt x="521133" y="442658"/>
                </a:lnTo>
                <a:lnTo>
                  <a:pt x="527226" y="446730"/>
                </a:lnTo>
                <a:lnTo>
                  <a:pt x="534669" y="448221"/>
                </a:lnTo>
                <a:lnTo>
                  <a:pt x="542093" y="446730"/>
                </a:lnTo>
                <a:lnTo>
                  <a:pt x="548147" y="442655"/>
                </a:lnTo>
                <a:lnTo>
                  <a:pt x="552225" y="436594"/>
                </a:lnTo>
                <a:lnTo>
                  <a:pt x="553713" y="429180"/>
                </a:lnTo>
                <a:lnTo>
                  <a:pt x="553719" y="381279"/>
                </a:lnTo>
                <a:lnTo>
                  <a:pt x="622535" y="381279"/>
                </a:lnTo>
                <a:lnTo>
                  <a:pt x="621998" y="380271"/>
                </a:lnTo>
                <a:lnTo>
                  <a:pt x="615749" y="373206"/>
                </a:lnTo>
                <a:lnTo>
                  <a:pt x="607821" y="368388"/>
                </a:lnTo>
                <a:lnTo>
                  <a:pt x="607821" y="367665"/>
                </a:lnTo>
                <a:lnTo>
                  <a:pt x="618686" y="361954"/>
                </a:lnTo>
                <a:lnTo>
                  <a:pt x="627667" y="353517"/>
                </a:lnTo>
                <a:lnTo>
                  <a:pt x="553846" y="353517"/>
                </a:lnTo>
                <a:lnTo>
                  <a:pt x="553846" y="306590"/>
                </a:lnTo>
                <a:lnTo>
                  <a:pt x="556640" y="306057"/>
                </a:lnTo>
                <a:lnTo>
                  <a:pt x="561848" y="305333"/>
                </a:lnTo>
                <a:lnTo>
                  <a:pt x="633936" y="305333"/>
                </a:lnTo>
                <a:lnTo>
                  <a:pt x="633856" y="305082"/>
                </a:lnTo>
                <a:lnTo>
                  <a:pt x="599567" y="279823"/>
                </a:lnTo>
                <a:lnTo>
                  <a:pt x="584632" y="277472"/>
                </a:lnTo>
                <a:lnTo>
                  <a:pt x="567054" y="276733"/>
                </a:lnTo>
                <a:close/>
              </a:path>
              <a:path w="670559" h="451484">
                <a:moveTo>
                  <a:pt x="622535" y="381279"/>
                </a:moveTo>
                <a:lnTo>
                  <a:pt x="565403" y="381279"/>
                </a:lnTo>
                <a:lnTo>
                  <a:pt x="575730" y="382694"/>
                </a:lnTo>
                <a:lnTo>
                  <a:pt x="583437" y="387092"/>
                </a:lnTo>
                <a:lnTo>
                  <a:pt x="589049" y="395420"/>
                </a:lnTo>
                <a:lnTo>
                  <a:pt x="593089" y="408622"/>
                </a:lnTo>
                <a:lnTo>
                  <a:pt x="594947" y="416157"/>
                </a:lnTo>
                <a:lnTo>
                  <a:pt x="596709" y="423022"/>
                </a:lnTo>
                <a:lnTo>
                  <a:pt x="598376" y="429180"/>
                </a:lnTo>
                <a:lnTo>
                  <a:pt x="600546" y="436594"/>
                </a:lnTo>
                <a:lnTo>
                  <a:pt x="602360" y="442658"/>
                </a:lnTo>
                <a:lnTo>
                  <a:pt x="609726" y="448221"/>
                </a:lnTo>
                <a:lnTo>
                  <a:pt x="624966" y="448221"/>
                </a:lnTo>
                <a:lnTo>
                  <a:pt x="630427" y="445490"/>
                </a:lnTo>
                <a:lnTo>
                  <a:pt x="633983" y="440880"/>
                </a:lnTo>
                <a:lnTo>
                  <a:pt x="637412" y="436270"/>
                </a:lnTo>
                <a:lnTo>
                  <a:pt x="638682" y="430301"/>
                </a:lnTo>
                <a:lnTo>
                  <a:pt x="637158" y="424751"/>
                </a:lnTo>
                <a:lnTo>
                  <a:pt x="632840" y="408305"/>
                </a:lnTo>
                <a:lnTo>
                  <a:pt x="630554" y="400240"/>
                </a:lnTo>
                <a:lnTo>
                  <a:pt x="626842" y="389357"/>
                </a:lnTo>
                <a:lnTo>
                  <a:pt x="622535" y="381279"/>
                </a:lnTo>
                <a:close/>
              </a:path>
              <a:path w="670559" h="451484">
                <a:moveTo>
                  <a:pt x="633936" y="305333"/>
                </a:moveTo>
                <a:lnTo>
                  <a:pt x="571373" y="305333"/>
                </a:lnTo>
                <a:lnTo>
                  <a:pt x="583245" y="306923"/>
                </a:lnTo>
                <a:lnTo>
                  <a:pt x="592153" y="311392"/>
                </a:lnTo>
                <a:lnTo>
                  <a:pt x="597751" y="318751"/>
                </a:lnTo>
                <a:lnTo>
                  <a:pt x="599693" y="329006"/>
                </a:lnTo>
                <a:lnTo>
                  <a:pt x="597606" y="339110"/>
                </a:lnTo>
                <a:lnTo>
                  <a:pt x="591565" y="346838"/>
                </a:lnTo>
                <a:lnTo>
                  <a:pt x="581906" y="351778"/>
                </a:lnTo>
                <a:lnTo>
                  <a:pt x="568959" y="353517"/>
                </a:lnTo>
                <a:lnTo>
                  <a:pt x="627667" y="353517"/>
                </a:lnTo>
                <a:lnTo>
                  <a:pt x="628348" y="352877"/>
                </a:lnTo>
                <a:lnTo>
                  <a:pt x="635271" y="340716"/>
                </a:lnTo>
                <a:lnTo>
                  <a:pt x="637920" y="325755"/>
                </a:lnTo>
                <a:lnTo>
                  <a:pt x="636889" y="314697"/>
                </a:lnTo>
                <a:lnTo>
                  <a:pt x="633936" y="305333"/>
                </a:lnTo>
                <a:close/>
              </a:path>
              <a:path w="670559" h="451484">
                <a:moveTo>
                  <a:pt x="478535" y="277977"/>
                </a:moveTo>
                <a:lnTo>
                  <a:pt x="399287" y="277977"/>
                </a:lnTo>
                <a:lnTo>
                  <a:pt x="391844" y="279484"/>
                </a:lnTo>
                <a:lnTo>
                  <a:pt x="385746" y="283584"/>
                </a:lnTo>
                <a:lnTo>
                  <a:pt x="381625" y="289646"/>
                </a:lnTo>
                <a:lnTo>
                  <a:pt x="380110" y="297040"/>
                </a:lnTo>
                <a:lnTo>
                  <a:pt x="380110" y="429145"/>
                </a:lnTo>
                <a:lnTo>
                  <a:pt x="381625" y="436594"/>
                </a:lnTo>
                <a:lnTo>
                  <a:pt x="385746" y="442655"/>
                </a:lnTo>
                <a:lnTo>
                  <a:pt x="391844" y="446730"/>
                </a:lnTo>
                <a:lnTo>
                  <a:pt x="399287" y="448221"/>
                </a:lnTo>
                <a:lnTo>
                  <a:pt x="481964" y="448221"/>
                </a:lnTo>
                <a:lnTo>
                  <a:pt x="489203" y="441198"/>
                </a:lnTo>
                <a:lnTo>
                  <a:pt x="489203" y="423697"/>
                </a:lnTo>
                <a:lnTo>
                  <a:pt x="481964" y="416687"/>
                </a:lnTo>
                <a:lnTo>
                  <a:pt x="418973" y="416687"/>
                </a:lnTo>
                <a:lnTo>
                  <a:pt x="418973" y="376250"/>
                </a:lnTo>
                <a:lnTo>
                  <a:pt x="474725" y="376250"/>
                </a:lnTo>
                <a:lnTo>
                  <a:pt x="481837" y="369227"/>
                </a:lnTo>
                <a:lnTo>
                  <a:pt x="481837" y="360641"/>
                </a:lnTo>
                <a:lnTo>
                  <a:pt x="474725" y="344919"/>
                </a:lnTo>
                <a:lnTo>
                  <a:pt x="418973" y="344919"/>
                </a:lnTo>
                <a:lnTo>
                  <a:pt x="418973" y="309613"/>
                </a:lnTo>
                <a:lnTo>
                  <a:pt x="478535" y="309613"/>
                </a:lnTo>
                <a:lnTo>
                  <a:pt x="485648" y="302488"/>
                </a:lnTo>
                <a:lnTo>
                  <a:pt x="485648" y="285102"/>
                </a:lnTo>
                <a:lnTo>
                  <a:pt x="478535" y="277977"/>
                </a:lnTo>
                <a:close/>
              </a:path>
              <a:path w="670559" h="451484">
                <a:moveTo>
                  <a:pt x="240664" y="277977"/>
                </a:moveTo>
                <a:lnTo>
                  <a:pt x="225425" y="277977"/>
                </a:lnTo>
                <a:lnTo>
                  <a:pt x="219455" y="281012"/>
                </a:lnTo>
                <a:lnTo>
                  <a:pt x="215645" y="286156"/>
                </a:lnTo>
                <a:lnTo>
                  <a:pt x="211962" y="291287"/>
                </a:lnTo>
                <a:lnTo>
                  <a:pt x="210819" y="297878"/>
                </a:lnTo>
                <a:lnTo>
                  <a:pt x="212851" y="303961"/>
                </a:lnTo>
                <a:lnTo>
                  <a:pt x="255117" y="435229"/>
                </a:lnTo>
                <a:lnTo>
                  <a:pt x="257555" y="442874"/>
                </a:lnTo>
                <a:lnTo>
                  <a:pt x="264921" y="448221"/>
                </a:lnTo>
                <a:lnTo>
                  <a:pt x="298703" y="448221"/>
                </a:lnTo>
                <a:lnTo>
                  <a:pt x="306069" y="442976"/>
                </a:lnTo>
                <a:lnTo>
                  <a:pt x="308843" y="434911"/>
                </a:lnTo>
                <a:lnTo>
                  <a:pt x="316956" y="410819"/>
                </a:lnTo>
                <a:lnTo>
                  <a:pt x="282828" y="410819"/>
                </a:lnTo>
                <a:lnTo>
                  <a:pt x="279554" y="395225"/>
                </a:lnTo>
                <a:lnTo>
                  <a:pt x="275875" y="380031"/>
                </a:lnTo>
                <a:lnTo>
                  <a:pt x="271863" y="365013"/>
                </a:lnTo>
                <a:lnTo>
                  <a:pt x="267588" y="349948"/>
                </a:lnTo>
                <a:lnTo>
                  <a:pt x="250565" y="290969"/>
                </a:lnTo>
                <a:lnTo>
                  <a:pt x="248538" y="283845"/>
                </a:lnTo>
                <a:lnTo>
                  <a:pt x="240664" y="277977"/>
                </a:lnTo>
                <a:close/>
              </a:path>
              <a:path w="670559" h="451484">
                <a:moveTo>
                  <a:pt x="341249" y="277977"/>
                </a:moveTo>
                <a:lnTo>
                  <a:pt x="326516" y="277977"/>
                </a:lnTo>
                <a:lnTo>
                  <a:pt x="319024" y="283527"/>
                </a:lnTo>
                <a:lnTo>
                  <a:pt x="314766" y="297878"/>
                </a:lnTo>
                <a:lnTo>
                  <a:pt x="298957" y="350786"/>
                </a:lnTo>
                <a:lnTo>
                  <a:pt x="294699" y="365469"/>
                </a:lnTo>
                <a:lnTo>
                  <a:pt x="290702" y="380407"/>
                </a:lnTo>
                <a:lnTo>
                  <a:pt x="286992" y="395544"/>
                </a:lnTo>
                <a:lnTo>
                  <a:pt x="283590" y="410819"/>
                </a:lnTo>
                <a:lnTo>
                  <a:pt x="316956" y="410819"/>
                </a:lnTo>
                <a:lnTo>
                  <a:pt x="353186" y="303225"/>
                </a:lnTo>
                <a:lnTo>
                  <a:pt x="355218" y="297459"/>
                </a:lnTo>
                <a:lnTo>
                  <a:pt x="354329" y="290969"/>
                </a:lnTo>
                <a:lnTo>
                  <a:pt x="350646" y="285940"/>
                </a:lnTo>
                <a:lnTo>
                  <a:pt x="346963" y="281012"/>
                </a:lnTo>
                <a:lnTo>
                  <a:pt x="341249" y="277977"/>
                </a:lnTo>
                <a:close/>
              </a:path>
              <a:path w="670559" h="451484">
                <a:moveTo>
                  <a:pt x="265429" y="1714"/>
                </a:moveTo>
                <a:lnTo>
                  <a:pt x="226440" y="1714"/>
                </a:lnTo>
                <a:lnTo>
                  <a:pt x="218820" y="7378"/>
                </a:lnTo>
                <a:lnTo>
                  <a:pt x="175767" y="147548"/>
                </a:lnTo>
                <a:lnTo>
                  <a:pt x="174116" y="153301"/>
                </a:lnTo>
                <a:lnTo>
                  <a:pt x="175259" y="159486"/>
                </a:lnTo>
                <a:lnTo>
                  <a:pt x="182371" y="169125"/>
                </a:lnTo>
                <a:lnTo>
                  <a:pt x="187959" y="171958"/>
                </a:lnTo>
                <a:lnTo>
                  <a:pt x="202564" y="171958"/>
                </a:lnTo>
                <a:lnTo>
                  <a:pt x="210057" y="166293"/>
                </a:lnTo>
                <a:lnTo>
                  <a:pt x="212403" y="157911"/>
                </a:lnTo>
                <a:lnTo>
                  <a:pt x="220599" y="128270"/>
                </a:lnTo>
                <a:lnTo>
                  <a:pt x="310601" y="128270"/>
                </a:lnTo>
                <a:lnTo>
                  <a:pt x="301651" y="99453"/>
                </a:lnTo>
                <a:lnTo>
                  <a:pt x="226186" y="99453"/>
                </a:lnTo>
                <a:lnTo>
                  <a:pt x="236219" y="63309"/>
                </a:lnTo>
                <a:lnTo>
                  <a:pt x="238312" y="55362"/>
                </a:lnTo>
                <a:lnTo>
                  <a:pt x="240333" y="46920"/>
                </a:lnTo>
                <a:lnTo>
                  <a:pt x="242292" y="38506"/>
                </a:lnTo>
                <a:lnTo>
                  <a:pt x="244220" y="30530"/>
                </a:lnTo>
                <a:lnTo>
                  <a:pt x="280244" y="30530"/>
                </a:lnTo>
                <a:lnTo>
                  <a:pt x="275589" y="15544"/>
                </a:lnTo>
                <a:lnTo>
                  <a:pt x="272923" y="7378"/>
                </a:lnTo>
                <a:lnTo>
                  <a:pt x="265429" y="1714"/>
                </a:lnTo>
                <a:close/>
              </a:path>
              <a:path w="670559" h="451484">
                <a:moveTo>
                  <a:pt x="310601" y="128270"/>
                </a:moveTo>
                <a:lnTo>
                  <a:pt x="269493" y="128270"/>
                </a:lnTo>
                <a:lnTo>
                  <a:pt x="278449" y="158127"/>
                </a:lnTo>
                <a:lnTo>
                  <a:pt x="280924" y="166293"/>
                </a:lnTo>
                <a:lnTo>
                  <a:pt x="288670" y="171958"/>
                </a:lnTo>
                <a:lnTo>
                  <a:pt x="303656" y="171958"/>
                </a:lnTo>
                <a:lnTo>
                  <a:pt x="309499" y="169024"/>
                </a:lnTo>
                <a:lnTo>
                  <a:pt x="313308" y="163880"/>
                </a:lnTo>
                <a:lnTo>
                  <a:pt x="316991" y="158851"/>
                </a:lnTo>
                <a:lnTo>
                  <a:pt x="318134" y="152361"/>
                </a:lnTo>
                <a:lnTo>
                  <a:pt x="316229" y="146392"/>
                </a:lnTo>
                <a:lnTo>
                  <a:pt x="310601" y="128270"/>
                </a:lnTo>
                <a:close/>
              </a:path>
              <a:path w="670559" h="451484">
                <a:moveTo>
                  <a:pt x="280244" y="30530"/>
                </a:moveTo>
                <a:lnTo>
                  <a:pt x="244728" y="30530"/>
                </a:lnTo>
                <a:lnTo>
                  <a:pt x="248860" y="46996"/>
                </a:lnTo>
                <a:lnTo>
                  <a:pt x="251057" y="55448"/>
                </a:lnTo>
                <a:lnTo>
                  <a:pt x="253237" y="63309"/>
                </a:lnTo>
                <a:lnTo>
                  <a:pt x="263905" y="99453"/>
                </a:lnTo>
                <a:lnTo>
                  <a:pt x="301651" y="99453"/>
                </a:lnTo>
                <a:lnTo>
                  <a:pt x="280244" y="30530"/>
                </a:lnTo>
                <a:close/>
              </a:path>
              <a:path w="670559" h="451484">
                <a:moveTo>
                  <a:pt x="659891" y="1714"/>
                </a:moveTo>
                <a:lnTo>
                  <a:pt x="568705" y="1714"/>
                </a:lnTo>
                <a:lnTo>
                  <a:pt x="561593" y="8839"/>
                </a:lnTo>
                <a:lnTo>
                  <a:pt x="561593" y="164934"/>
                </a:lnTo>
                <a:lnTo>
                  <a:pt x="568705" y="171958"/>
                </a:lnTo>
                <a:lnTo>
                  <a:pt x="663575" y="171958"/>
                </a:lnTo>
                <a:lnTo>
                  <a:pt x="670559" y="164934"/>
                </a:lnTo>
                <a:lnTo>
                  <a:pt x="670559" y="147434"/>
                </a:lnTo>
                <a:lnTo>
                  <a:pt x="663575" y="140423"/>
                </a:lnTo>
                <a:lnTo>
                  <a:pt x="600328" y="140423"/>
                </a:lnTo>
                <a:lnTo>
                  <a:pt x="600328" y="99987"/>
                </a:lnTo>
                <a:lnTo>
                  <a:pt x="656208" y="99987"/>
                </a:lnTo>
                <a:lnTo>
                  <a:pt x="663193" y="92964"/>
                </a:lnTo>
                <a:lnTo>
                  <a:pt x="663193" y="84264"/>
                </a:lnTo>
                <a:lnTo>
                  <a:pt x="656208" y="68656"/>
                </a:lnTo>
                <a:lnTo>
                  <a:pt x="600328" y="68656"/>
                </a:lnTo>
                <a:lnTo>
                  <a:pt x="600328" y="33248"/>
                </a:lnTo>
                <a:lnTo>
                  <a:pt x="659891" y="33248"/>
                </a:lnTo>
                <a:lnTo>
                  <a:pt x="667003" y="26225"/>
                </a:lnTo>
                <a:lnTo>
                  <a:pt x="667003" y="8839"/>
                </a:lnTo>
                <a:lnTo>
                  <a:pt x="659891" y="1714"/>
                </a:lnTo>
                <a:close/>
              </a:path>
              <a:path w="670559" h="451484">
                <a:moveTo>
                  <a:pt x="399923" y="1714"/>
                </a:moveTo>
                <a:lnTo>
                  <a:pt x="371728" y="1714"/>
                </a:lnTo>
                <a:lnTo>
                  <a:pt x="364694" y="3080"/>
                </a:lnTo>
                <a:lnTo>
                  <a:pt x="358917" y="6769"/>
                </a:lnTo>
                <a:lnTo>
                  <a:pt x="354851" y="12322"/>
                </a:lnTo>
                <a:lnTo>
                  <a:pt x="353059" y="19215"/>
                </a:lnTo>
                <a:lnTo>
                  <a:pt x="344610" y="152260"/>
                </a:lnTo>
                <a:lnTo>
                  <a:pt x="344169" y="158026"/>
                </a:lnTo>
                <a:lnTo>
                  <a:pt x="345820" y="162839"/>
                </a:lnTo>
                <a:lnTo>
                  <a:pt x="349250" y="166395"/>
                </a:lnTo>
                <a:lnTo>
                  <a:pt x="352551" y="169964"/>
                </a:lnTo>
                <a:lnTo>
                  <a:pt x="357250" y="171958"/>
                </a:lnTo>
                <a:lnTo>
                  <a:pt x="371475" y="171958"/>
                </a:lnTo>
                <a:lnTo>
                  <a:pt x="379475" y="164515"/>
                </a:lnTo>
                <a:lnTo>
                  <a:pt x="379989" y="152260"/>
                </a:lnTo>
                <a:lnTo>
                  <a:pt x="382043" y="106794"/>
                </a:lnTo>
                <a:lnTo>
                  <a:pt x="382877" y="90714"/>
                </a:lnTo>
                <a:lnTo>
                  <a:pt x="383722" y="70464"/>
                </a:lnTo>
                <a:lnTo>
                  <a:pt x="384381" y="53496"/>
                </a:lnTo>
                <a:lnTo>
                  <a:pt x="385063" y="36804"/>
                </a:lnTo>
                <a:lnTo>
                  <a:pt x="415908" y="36804"/>
                </a:lnTo>
                <a:lnTo>
                  <a:pt x="408770" y="12322"/>
                </a:lnTo>
                <a:lnTo>
                  <a:pt x="407288" y="7162"/>
                </a:lnTo>
                <a:lnTo>
                  <a:pt x="399923" y="1714"/>
                </a:lnTo>
                <a:close/>
              </a:path>
              <a:path w="670559" h="451484">
                <a:moveTo>
                  <a:pt x="524335" y="36804"/>
                </a:moveTo>
                <a:lnTo>
                  <a:pt x="489965" y="36804"/>
                </a:lnTo>
                <a:lnTo>
                  <a:pt x="490086" y="53496"/>
                </a:lnTo>
                <a:lnTo>
                  <a:pt x="490164" y="58597"/>
                </a:lnTo>
                <a:lnTo>
                  <a:pt x="490464" y="73602"/>
                </a:lnTo>
                <a:lnTo>
                  <a:pt x="490983" y="90714"/>
                </a:lnTo>
                <a:lnTo>
                  <a:pt x="491636" y="107315"/>
                </a:lnTo>
                <a:lnTo>
                  <a:pt x="493394" y="154038"/>
                </a:lnTo>
                <a:lnTo>
                  <a:pt x="495061" y="161038"/>
                </a:lnTo>
                <a:lnTo>
                  <a:pt x="499109" y="166731"/>
                </a:lnTo>
                <a:lnTo>
                  <a:pt x="504967" y="170558"/>
                </a:lnTo>
                <a:lnTo>
                  <a:pt x="512063" y="171958"/>
                </a:lnTo>
                <a:lnTo>
                  <a:pt x="517270" y="171958"/>
                </a:lnTo>
                <a:lnTo>
                  <a:pt x="522096" y="169862"/>
                </a:lnTo>
                <a:lnTo>
                  <a:pt x="525652" y="166090"/>
                </a:lnTo>
                <a:lnTo>
                  <a:pt x="529208" y="162420"/>
                </a:lnTo>
                <a:lnTo>
                  <a:pt x="530986" y="157391"/>
                </a:lnTo>
                <a:lnTo>
                  <a:pt x="530732" y="152260"/>
                </a:lnTo>
                <a:lnTo>
                  <a:pt x="524335" y="36804"/>
                </a:lnTo>
                <a:close/>
              </a:path>
              <a:path w="670559" h="451484">
                <a:moveTo>
                  <a:pt x="415908" y="36804"/>
                </a:moveTo>
                <a:lnTo>
                  <a:pt x="385571" y="36804"/>
                </a:lnTo>
                <a:lnTo>
                  <a:pt x="388975" y="53755"/>
                </a:lnTo>
                <a:lnTo>
                  <a:pt x="401347" y="104241"/>
                </a:lnTo>
                <a:lnTo>
                  <a:pt x="418845" y="167347"/>
                </a:lnTo>
                <a:lnTo>
                  <a:pt x="421258" y="169227"/>
                </a:lnTo>
                <a:lnTo>
                  <a:pt x="447675" y="169227"/>
                </a:lnTo>
                <a:lnTo>
                  <a:pt x="450087" y="167449"/>
                </a:lnTo>
                <a:lnTo>
                  <a:pt x="450723" y="164833"/>
                </a:lnTo>
                <a:lnTo>
                  <a:pt x="465035" y="119367"/>
                </a:lnTo>
                <a:lnTo>
                  <a:pt x="436752" y="119367"/>
                </a:lnTo>
                <a:lnTo>
                  <a:pt x="433683" y="104223"/>
                </a:lnTo>
                <a:lnTo>
                  <a:pt x="430054" y="88592"/>
                </a:lnTo>
                <a:lnTo>
                  <a:pt x="426036" y="72726"/>
                </a:lnTo>
                <a:lnTo>
                  <a:pt x="422185" y="58293"/>
                </a:lnTo>
                <a:lnTo>
                  <a:pt x="415908" y="36804"/>
                </a:lnTo>
                <a:close/>
              </a:path>
              <a:path w="670559" h="451484">
                <a:moveTo>
                  <a:pt x="504698" y="1714"/>
                </a:moveTo>
                <a:lnTo>
                  <a:pt x="477519" y="1714"/>
                </a:lnTo>
                <a:lnTo>
                  <a:pt x="470280" y="6959"/>
                </a:lnTo>
                <a:lnTo>
                  <a:pt x="467867" y="14706"/>
                </a:lnTo>
                <a:lnTo>
                  <a:pt x="453684" y="58597"/>
                </a:lnTo>
                <a:lnTo>
                  <a:pt x="449410" y="73602"/>
                </a:lnTo>
                <a:lnTo>
                  <a:pt x="445277" y="88901"/>
                </a:lnTo>
                <a:lnTo>
                  <a:pt x="441300" y="104241"/>
                </a:lnTo>
                <a:lnTo>
                  <a:pt x="437514" y="119367"/>
                </a:lnTo>
                <a:lnTo>
                  <a:pt x="465035" y="119367"/>
                </a:lnTo>
                <a:lnTo>
                  <a:pt x="470280" y="102704"/>
                </a:lnTo>
                <a:lnTo>
                  <a:pt x="475273" y="87076"/>
                </a:lnTo>
                <a:lnTo>
                  <a:pt x="480218" y="70464"/>
                </a:lnTo>
                <a:lnTo>
                  <a:pt x="484925" y="53496"/>
                </a:lnTo>
                <a:lnTo>
                  <a:pt x="489203" y="36804"/>
                </a:lnTo>
                <a:lnTo>
                  <a:pt x="524335" y="36804"/>
                </a:lnTo>
                <a:lnTo>
                  <a:pt x="523366" y="19316"/>
                </a:lnTo>
                <a:lnTo>
                  <a:pt x="521646" y="12414"/>
                </a:lnTo>
                <a:lnTo>
                  <a:pt x="517604" y="6824"/>
                </a:lnTo>
                <a:lnTo>
                  <a:pt x="511776" y="3080"/>
                </a:lnTo>
                <a:lnTo>
                  <a:pt x="504698" y="1714"/>
                </a:lnTo>
                <a:close/>
              </a:path>
              <a:path w="670559" h="451484">
                <a:moveTo>
                  <a:pt x="97535" y="0"/>
                </a:moveTo>
                <a:lnTo>
                  <a:pt x="58703" y="5939"/>
                </a:lnTo>
                <a:lnTo>
                  <a:pt x="27860" y="23248"/>
                </a:lnTo>
                <a:lnTo>
                  <a:pt x="7471" y="51161"/>
                </a:lnTo>
                <a:lnTo>
                  <a:pt x="0" y="88912"/>
                </a:lnTo>
                <a:lnTo>
                  <a:pt x="1448" y="107082"/>
                </a:lnTo>
                <a:lnTo>
                  <a:pt x="24129" y="150812"/>
                </a:lnTo>
                <a:lnTo>
                  <a:pt x="71778" y="172284"/>
                </a:lnTo>
                <a:lnTo>
                  <a:pt x="93599" y="173748"/>
                </a:lnTo>
                <a:lnTo>
                  <a:pt x="106011" y="173223"/>
                </a:lnTo>
                <a:lnTo>
                  <a:pt x="145923" y="165785"/>
                </a:lnTo>
                <a:lnTo>
                  <a:pt x="150494" y="159816"/>
                </a:lnTo>
                <a:lnTo>
                  <a:pt x="150494" y="142646"/>
                </a:lnTo>
                <a:lnTo>
                  <a:pt x="94360" y="142646"/>
                </a:lnTo>
                <a:lnTo>
                  <a:pt x="72572" y="138873"/>
                </a:lnTo>
                <a:lnTo>
                  <a:pt x="55594" y="127942"/>
                </a:lnTo>
                <a:lnTo>
                  <a:pt x="44569" y="110435"/>
                </a:lnTo>
                <a:lnTo>
                  <a:pt x="40639" y="86931"/>
                </a:lnTo>
                <a:lnTo>
                  <a:pt x="44932" y="62769"/>
                </a:lnTo>
                <a:lnTo>
                  <a:pt x="56784" y="45559"/>
                </a:lnTo>
                <a:lnTo>
                  <a:pt x="74662" y="35262"/>
                </a:lnTo>
                <a:lnTo>
                  <a:pt x="97027" y="31838"/>
                </a:lnTo>
                <a:lnTo>
                  <a:pt x="138083" y="31838"/>
                </a:lnTo>
                <a:lnTo>
                  <a:pt x="138937" y="31318"/>
                </a:lnTo>
                <a:lnTo>
                  <a:pt x="142239" y="18846"/>
                </a:lnTo>
                <a:lnTo>
                  <a:pt x="141477" y="14351"/>
                </a:lnTo>
                <a:lnTo>
                  <a:pt x="136905" y="6807"/>
                </a:lnTo>
                <a:lnTo>
                  <a:pt x="106382" y="240"/>
                </a:lnTo>
                <a:lnTo>
                  <a:pt x="97535" y="0"/>
                </a:lnTo>
                <a:close/>
              </a:path>
              <a:path w="670559" h="451484">
                <a:moveTo>
                  <a:pt x="143763" y="74460"/>
                </a:moveTo>
                <a:lnTo>
                  <a:pt x="93725" y="74460"/>
                </a:lnTo>
                <a:lnTo>
                  <a:pt x="86994" y="81267"/>
                </a:lnTo>
                <a:lnTo>
                  <a:pt x="86994" y="97815"/>
                </a:lnTo>
                <a:lnTo>
                  <a:pt x="93725" y="104521"/>
                </a:lnTo>
                <a:lnTo>
                  <a:pt x="113283" y="104521"/>
                </a:lnTo>
                <a:lnTo>
                  <a:pt x="113283" y="140131"/>
                </a:lnTo>
                <a:lnTo>
                  <a:pt x="110235" y="141693"/>
                </a:lnTo>
                <a:lnTo>
                  <a:pt x="103250" y="142646"/>
                </a:lnTo>
                <a:lnTo>
                  <a:pt x="150494" y="142646"/>
                </a:lnTo>
                <a:lnTo>
                  <a:pt x="150494" y="81267"/>
                </a:lnTo>
                <a:lnTo>
                  <a:pt x="143763" y="74460"/>
                </a:lnTo>
                <a:close/>
              </a:path>
              <a:path w="670559" h="451484">
                <a:moveTo>
                  <a:pt x="138083" y="31838"/>
                </a:moveTo>
                <a:lnTo>
                  <a:pt x="97027" y="31838"/>
                </a:lnTo>
                <a:lnTo>
                  <a:pt x="104425" y="32010"/>
                </a:lnTo>
                <a:lnTo>
                  <a:pt x="111061" y="32505"/>
                </a:lnTo>
                <a:lnTo>
                  <a:pt x="117030" y="33296"/>
                </a:lnTo>
                <a:lnTo>
                  <a:pt x="122427" y="34353"/>
                </a:lnTo>
                <a:lnTo>
                  <a:pt x="130682" y="36347"/>
                </a:lnTo>
                <a:lnTo>
                  <a:pt x="138083" y="31838"/>
                </a:lnTo>
                <a:close/>
              </a:path>
            </a:pathLst>
          </a:custGeom>
          <a:solidFill>
            <a:srgbClr val="F88030">
              <a:alpha val="1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31" name="object 31"/>
          <p:cNvSpPr/>
          <p:nvPr/>
        </p:nvSpPr>
        <p:spPr>
          <a:xfrm>
            <a:off x="7832740" y="2673095"/>
            <a:ext cx="732155" cy="647065"/>
          </a:xfrm>
          <a:custGeom>
            <a:rect l="l" t="t" r="r" b="b"/>
            <a:pathLst>
              <a:path w="732154" h="647064">
                <a:moveTo>
                  <a:pt x="440166" y="481076"/>
                </a:moveTo>
                <a:lnTo>
                  <a:pt x="386539" y="484696"/>
                </a:lnTo>
                <a:lnTo>
                  <a:pt x="334709" y="495394"/>
                </a:lnTo>
                <a:lnTo>
                  <a:pt x="285178" y="512921"/>
                </a:lnTo>
                <a:lnTo>
                  <a:pt x="238452" y="537031"/>
                </a:lnTo>
                <a:lnTo>
                  <a:pt x="195035" y="567477"/>
                </a:lnTo>
                <a:lnTo>
                  <a:pt x="155432" y="604012"/>
                </a:lnTo>
                <a:lnTo>
                  <a:pt x="148828" y="622538"/>
                </a:lnTo>
                <a:lnTo>
                  <a:pt x="150895" y="632140"/>
                </a:lnTo>
                <a:lnTo>
                  <a:pt x="156702" y="640207"/>
                </a:lnTo>
                <a:lnTo>
                  <a:pt x="165306" y="645259"/>
                </a:lnTo>
                <a:lnTo>
                  <a:pt x="174863" y="646811"/>
                </a:lnTo>
                <a:lnTo>
                  <a:pt x="184419" y="644743"/>
                </a:lnTo>
                <a:lnTo>
                  <a:pt x="193024" y="638937"/>
                </a:lnTo>
                <a:lnTo>
                  <a:pt x="227214" y="607269"/>
                </a:lnTo>
                <a:lnTo>
                  <a:pt x="264830" y="580963"/>
                </a:lnTo>
                <a:lnTo>
                  <a:pt x="305403" y="560197"/>
                </a:lnTo>
                <a:lnTo>
                  <a:pt x="348462" y="545145"/>
                </a:lnTo>
                <a:lnTo>
                  <a:pt x="393540" y="535984"/>
                </a:lnTo>
                <a:lnTo>
                  <a:pt x="440166" y="532892"/>
                </a:lnTo>
                <a:lnTo>
                  <a:pt x="633768" y="532892"/>
                </a:lnTo>
                <a:lnTo>
                  <a:pt x="595090" y="512921"/>
                </a:lnTo>
                <a:lnTo>
                  <a:pt x="545590" y="495394"/>
                </a:lnTo>
                <a:lnTo>
                  <a:pt x="493783" y="484696"/>
                </a:lnTo>
                <a:lnTo>
                  <a:pt x="440166" y="481076"/>
                </a:lnTo>
                <a:close/>
              </a:path>
              <a:path w="732154" h="647064">
                <a:moveTo>
                  <a:pt x="633768" y="532892"/>
                </a:moveTo>
                <a:lnTo>
                  <a:pt x="440166" y="532892"/>
                </a:lnTo>
                <a:lnTo>
                  <a:pt x="486792" y="535984"/>
                </a:lnTo>
                <a:lnTo>
                  <a:pt x="531869" y="545145"/>
                </a:lnTo>
                <a:lnTo>
                  <a:pt x="574929" y="560197"/>
                </a:lnTo>
                <a:lnTo>
                  <a:pt x="615501" y="580963"/>
                </a:lnTo>
                <a:lnTo>
                  <a:pt x="653117" y="607269"/>
                </a:lnTo>
                <a:lnTo>
                  <a:pt x="687308" y="638937"/>
                </a:lnTo>
                <a:lnTo>
                  <a:pt x="692515" y="644017"/>
                </a:lnTo>
                <a:lnTo>
                  <a:pt x="700262" y="646684"/>
                </a:lnTo>
                <a:lnTo>
                  <a:pt x="713216" y="646684"/>
                </a:lnTo>
                <a:lnTo>
                  <a:pt x="719693" y="644017"/>
                </a:lnTo>
                <a:lnTo>
                  <a:pt x="723503" y="640207"/>
                </a:lnTo>
                <a:lnTo>
                  <a:pt x="729559" y="632140"/>
                </a:lnTo>
                <a:lnTo>
                  <a:pt x="731948" y="622538"/>
                </a:lnTo>
                <a:lnTo>
                  <a:pt x="730432" y="612721"/>
                </a:lnTo>
                <a:lnTo>
                  <a:pt x="724773" y="604012"/>
                </a:lnTo>
                <a:lnTo>
                  <a:pt x="685179" y="567477"/>
                </a:lnTo>
                <a:lnTo>
                  <a:pt x="641785" y="537031"/>
                </a:lnTo>
                <a:lnTo>
                  <a:pt x="633768" y="532892"/>
                </a:lnTo>
                <a:close/>
              </a:path>
              <a:path w="732154" h="647064">
                <a:moveTo>
                  <a:pt x="193024" y="444881"/>
                </a:moveTo>
                <a:lnTo>
                  <a:pt x="140765" y="456160"/>
                </a:lnTo>
                <a:lnTo>
                  <a:pt x="91567" y="476059"/>
                </a:lnTo>
                <a:lnTo>
                  <a:pt x="46487" y="503959"/>
                </a:lnTo>
                <a:lnTo>
                  <a:pt x="6588" y="539242"/>
                </a:lnTo>
                <a:lnTo>
                  <a:pt x="0" y="557403"/>
                </a:lnTo>
                <a:lnTo>
                  <a:pt x="2105" y="566959"/>
                </a:lnTo>
                <a:lnTo>
                  <a:pt x="7985" y="575564"/>
                </a:lnTo>
                <a:lnTo>
                  <a:pt x="13065" y="579374"/>
                </a:lnTo>
                <a:lnTo>
                  <a:pt x="19542" y="581914"/>
                </a:lnTo>
                <a:lnTo>
                  <a:pt x="33766" y="581914"/>
                </a:lnTo>
                <a:lnTo>
                  <a:pt x="40243" y="579374"/>
                </a:lnTo>
                <a:lnTo>
                  <a:pt x="44180" y="574167"/>
                </a:lnTo>
                <a:lnTo>
                  <a:pt x="77539" y="544931"/>
                </a:lnTo>
                <a:lnTo>
                  <a:pt x="115030" y="521636"/>
                </a:lnTo>
                <a:lnTo>
                  <a:pt x="155926" y="504890"/>
                </a:lnTo>
                <a:lnTo>
                  <a:pt x="199501" y="495300"/>
                </a:lnTo>
                <a:lnTo>
                  <a:pt x="209113" y="492319"/>
                </a:lnTo>
                <a:lnTo>
                  <a:pt x="216296" y="485933"/>
                </a:lnTo>
                <a:lnTo>
                  <a:pt x="220575" y="477119"/>
                </a:lnTo>
                <a:lnTo>
                  <a:pt x="221472" y="466852"/>
                </a:lnTo>
                <a:lnTo>
                  <a:pt x="218491" y="457239"/>
                </a:lnTo>
                <a:lnTo>
                  <a:pt x="212105" y="450056"/>
                </a:lnTo>
                <a:lnTo>
                  <a:pt x="203291" y="445777"/>
                </a:lnTo>
                <a:lnTo>
                  <a:pt x="193024" y="444881"/>
                </a:lnTo>
                <a:close/>
              </a:path>
              <a:path w="732154" h="647064">
                <a:moveTo>
                  <a:pt x="441436" y="0"/>
                </a:moveTo>
                <a:lnTo>
                  <a:pt x="394691" y="4697"/>
                </a:lnTo>
                <a:lnTo>
                  <a:pt x="351180" y="18172"/>
                </a:lnTo>
                <a:lnTo>
                  <a:pt x="311828" y="39500"/>
                </a:lnTo>
                <a:lnTo>
                  <a:pt x="277558" y="67754"/>
                </a:lnTo>
                <a:lnTo>
                  <a:pt x="249295" y="102009"/>
                </a:lnTo>
                <a:lnTo>
                  <a:pt x="227963" y="141339"/>
                </a:lnTo>
                <a:lnTo>
                  <a:pt x="214485" y="184818"/>
                </a:lnTo>
                <a:lnTo>
                  <a:pt x="209788" y="231521"/>
                </a:lnTo>
                <a:lnTo>
                  <a:pt x="214485" y="278223"/>
                </a:lnTo>
                <a:lnTo>
                  <a:pt x="227963" y="321702"/>
                </a:lnTo>
                <a:lnTo>
                  <a:pt x="249295" y="361032"/>
                </a:lnTo>
                <a:lnTo>
                  <a:pt x="277558" y="395287"/>
                </a:lnTo>
                <a:lnTo>
                  <a:pt x="311828" y="423541"/>
                </a:lnTo>
                <a:lnTo>
                  <a:pt x="351219" y="444881"/>
                </a:lnTo>
                <a:lnTo>
                  <a:pt x="394691" y="458344"/>
                </a:lnTo>
                <a:lnTo>
                  <a:pt x="441436" y="463042"/>
                </a:lnTo>
                <a:lnTo>
                  <a:pt x="488180" y="458344"/>
                </a:lnTo>
                <a:lnTo>
                  <a:pt x="531691" y="444869"/>
                </a:lnTo>
                <a:lnTo>
                  <a:pt x="571043" y="423541"/>
                </a:lnTo>
                <a:lnTo>
                  <a:pt x="585981" y="411226"/>
                </a:lnTo>
                <a:lnTo>
                  <a:pt x="441436" y="411226"/>
                </a:lnTo>
                <a:lnTo>
                  <a:pt x="393498" y="404828"/>
                </a:lnTo>
                <a:lnTo>
                  <a:pt x="350504" y="386762"/>
                </a:lnTo>
                <a:lnTo>
                  <a:pt x="314134" y="358711"/>
                </a:lnTo>
                <a:lnTo>
                  <a:pt x="286072" y="322363"/>
                </a:lnTo>
                <a:lnTo>
                  <a:pt x="268001" y="279404"/>
                </a:lnTo>
                <a:lnTo>
                  <a:pt x="261604" y="231521"/>
                </a:lnTo>
                <a:lnTo>
                  <a:pt x="268001" y="183627"/>
                </a:lnTo>
                <a:lnTo>
                  <a:pt x="286072" y="140645"/>
                </a:lnTo>
                <a:lnTo>
                  <a:pt x="314134" y="104267"/>
                </a:lnTo>
                <a:lnTo>
                  <a:pt x="350504" y="76185"/>
                </a:lnTo>
                <a:lnTo>
                  <a:pt x="393498" y="58095"/>
                </a:lnTo>
                <a:lnTo>
                  <a:pt x="441436" y="51689"/>
                </a:lnTo>
                <a:lnTo>
                  <a:pt x="585827" y="51689"/>
                </a:lnTo>
                <a:lnTo>
                  <a:pt x="571043" y="39500"/>
                </a:lnTo>
                <a:lnTo>
                  <a:pt x="531691" y="18172"/>
                </a:lnTo>
                <a:lnTo>
                  <a:pt x="488180" y="4697"/>
                </a:lnTo>
                <a:lnTo>
                  <a:pt x="441436" y="0"/>
                </a:lnTo>
                <a:close/>
              </a:path>
              <a:path w="732154" h="647064">
                <a:moveTo>
                  <a:pt x="152489" y="86334"/>
                </a:moveTo>
                <a:lnTo>
                  <a:pt x="103175" y="119419"/>
                </a:lnTo>
                <a:lnTo>
                  <a:pt x="73421" y="158083"/>
                </a:lnTo>
                <a:lnTo>
                  <a:pt x="54574" y="203080"/>
                </a:lnTo>
                <a:lnTo>
                  <a:pt x="47990" y="252222"/>
                </a:lnTo>
                <a:lnTo>
                  <a:pt x="53989" y="298932"/>
                </a:lnTo>
                <a:lnTo>
                  <a:pt x="71114" y="341741"/>
                </a:lnTo>
                <a:lnTo>
                  <a:pt x="98053" y="378912"/>
                </a:lnTo>
                <a:lnTo>
                  <a:pt x="133496" y="408706"/>
                </a:lnTo>
                <a:lnTo>
                  <a:pt x="178800" y="430656"/>
                </a:lnTo>
                <a:lnTo>
                  <a:pt x="183880" y="430656"/>
                </a:lnTo>
                <a:lnTo>
                  <a:pt x="208037" y="402580"/>
                </a:lnTo>
                <a:lnTo>
                  <a:pt x="205089" y="392985"/>
                </a:lnTo>
                <a:lnTo>
                  <a:pt x="198997" y="385081"/>
                </a:lnTo>
                <a:lnTo>
                  <a:pt x="190357" y="380238"/>
                </a:lnTo>
                <a:lnTo>
                  <a:pt x="153078" y="360753"/>
                </a:lnTo>
                <a:lnTo>
                  <a:pt x="124063" y="331231"/>
                </a:lnTo>
                <a:lnTo>
                  <a:pt x="105239" y="294209"/>
                </a:lnTo>
                <a:lnTo>
                  <a:pt x="98536" y="252222"/>
                </a:lnTo>
                <a:lnTo>
                  <a:pt x="103250" y="216556"/>
                </a:lnTo>
                <a:lnTo>
                  <a:pt x="116824" y="184165"/>
                </a:lnTo>
                <a:lnTo>
                  <a:pt x="138398" y="156370"/>
                </a:lnTo>
                <a:lnTo>
                  <a:pt x="167116" y="134493"/>
                </a:lnTo>
                <a:lnTo>
                  <a:pt x="175099" y="128125"/>
                </a:lnTo>
                <a:lnTo>
                  <a:pt x="179546" y="119459"/>
                </a:lnTo>
                <a:lnTo>
                  <a:pt x="180349" y="109579"/>
                </a:lnTo>
                <a:lnTo>
                  <a:pt x="177403" y="99568"/>
                </a:lnTo>
                <a:lnTo>
                  <a:pt x="171035" y="91584"/>
                </a:lnTo>
                <a:lnTo>
                  <a:pt x="162369" y="87137"/>
                </a:lnTo>
                <a:lnTo>
                  <a:pt x="152489" y="86334"/>
                </a:lnTo>
                <a:close/>
              </a:path>
              <a:path w="732154" h="647064">
                <a:moveTo>
                  <a:pt x="585827" y="51689"/>
                </a:moveTo>
                <a:lnTo>
                  <a:pt x="441436" y="51689"/>
                </a:lnTo>
                <a:lnTo>
                  <a:pt x="489373" y="58095"/>
                </a:lnTo>
                <a:lnTo>
                  <a:pt x="532368" y="76185"/>
                </a:lnTo>
                <a:lnTo>
                  <a:pt x="568737" y="104267"/>
                </a:lnTo>
                <a:lnTo>
                  <a:pt x="596799" y="140645"/>
                </a:lnTo>
                <a:lnTo>
                  <a:pt x="614870" y="183627"/>
                </a:lnTo>
                <a:lnTo>
                  <a:pt x="621268" y="231521"/>
                </a:lnTo>
                <a:lnTo>
                  <a:pt x="614870" y="279404"/>
                </a:lnTo>
                <a:lnTo>
                  <a:pt x="596799" y="322363"/>
                </a:lnTo>
                <a:lnTo>
                  <a:pt x="568737" y="358711"/>
                </a:lnTo>
                <a:lnTo>
                  <a:pt x="532368" y="386762"/>
                </a:lnTo>
                <a:lnTo>
                  <a:pt x="489373" y="404828"/>
                </a:lnTo>
                <a:lnTo>
                  <a:pt x="441436" y="411226"/>
                </a:lnTo>
                <a:lnTo>
                  <a:pt x="585981" y="411226"/>
                </a:lnTo>
                <a:lnTo>
                  <a:pt x="633576" y="361032"/>
                </a:lnTo>
                <a:lnTo>
                  <a:pt x="654909" y="321702"/>
                </a:lnTo>
                <a:lnTo>
                  <a:pt x="668386" y="278223"/>
                </a:lnTo>
                <a:lnTo>
                  <a:pt x="673084" y="231521"/>
                </a:lnTo>
                <a:lnTo>
                  <a:pt x="668386" y="184818"/>
                </a:lnTo>
                <a:lnTo>
                  <a:pt x="654909" y="141339"/>
                </a:lnTo>
                <a:lnTo>
                  <a:pt x="633576" y="102009"/>
                </a:lnTo>
                <a:lnTo>
                  <a:pt x="605313" y="67754"/>
                </a:lnTo>
                <a:lnTo>
                  <a:pt x="585827" y="51689"/>
                </a:lnTo>
                <a:close/>
              </a:path>
            </a:pathLst>
          </a:custGeom>
          <a:solidFill>
            <a:srgbClr val="13A469">
              <a:alpha val="1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32" name="object 32"/>
          <p:cNvSpPr txBox="1"/>
          <p:nvPr/>
        </p:nvSpPr>
        <p:spPr>
          <a:xfrm rot="19860000">
            <a:off x="415282" y="705323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33" name="object 33"/>
          <p:cNvSpPr txBox="1"/>
          <p:nvPr/>
        </p:nvSpPr>
        <p:spPr>
          <a:xfrm rot="19860000">
            <a:off x="3177532" y="705323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34" name="object 34"/>
          <p:cNvSpPr txBox="1"/>
          <p:nvPr/>
        </p:nvSpPr>
        <p:spPr>
          <a:xfrm rot="19860000">
            <a:off x="5939782" y="705323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35" name="object 35"/>
          <p:cNvSpPr txBox="1"/>
          <p:nvPr/>
        </p:nvSpPr>
        <p:spPr>
          <a:xfrm rot="19860000">
            <a:off x="415281" y="25055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36" name="object 36"/>
          <p:cNvSpPr txBox="1"/>
          <p:nvPr/>
        </p:nvSpPr>
        <p:spPr>
          <a:xfrm rot="19860000">
            <a:off x="3177532" y="25055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37" name="object 37"/>
          <p:cNvSpPr txBox="1"/>
          <p:nvPr/>
        </p:nvSpPr>
        <p:spPr>
          <a:xfrm rot="19860000">
            <a:off x="5939782" y="25055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38" name="object 38"/>
          <p:cNvSpPr txBox="1"/>
          <p:nvPr/>
        </p:nvSpPr>
        <p:spPr>
          <a:xfrm rot="19860000">
            <a:off x="415281" y="427719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39" name="object 39"/>
          <p:cNvSpPr txBox="1"/>
          <p:nvPr/>
        </p:nvSpPr>
        <p:spPr>
          <a:xfrm rot="19860000">
            <a:off x="3177531" y="427719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40" name="object 40"/>
          <p:cNvSpPr txBox="1"/>
          <p:nvPr/>
        </p:nvSpPr>
        <p:spPr>
          <a:xfrm rot="19860000">
            <a:off x="5939782" y="427719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7940675">
              <a:lnSpc>
                <a:spcPct val="100000"/>
              </a:lnSpc>
              <a:spcBef>
                <a:spcPts val="95"/>
              </a:spcBef>
            </a:pPr>
            <a:r>
              <a:rPr spc="-10"/>
              <a:t>TE</a:t>
            </a:r>
            <a:r>
              <a:rPr spc="-5"/>
              <a:t>智库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44981" y="436880"/>
            <a:ext cx="5897245" cy="2393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b="1">
                <a:latin typeface="微软雅黑"/>
                <a:cs typeface="微软雅黑"/>
              </a:rPr>
              <a:t>中国低代码产品的发展</a:t>
            </a:r>
            <a:r>
              <a:rPr sz="1400" b="1" spc="-15">
                <a:latin typeface="微软雅黑"/>
                <a:cs typeface="微软雅黑"/>
              </a:rPr>
              <a:t>走</a:t>
            </a:r>
            <a:r>
              <a:rPr sz="1400" b="1">
                <a:latin typeface="微软雅黑"/>
                <a:cs typeface="微软雅黑"/>
              </a:rPr>
              <a:t>向新</a:t>
            </a:r>
            <a:r>
              <a:rPr sz="1400" b="1" spc="-15">
                <a:latin typeface="微软雅黑"/>
                <a:cs typeface="微软雅黑"/>
              </a:rPr>
              <a:t>的</a:t>
            </a:r>
            <a:r>
              <a:rPr sz="1400" b="1">
                <a:latin typeface="微软雅黑"/>
                <a:cs typeface="微软雅黑"/>
              </a:rPr>
              <a:t>拐点</a:t>
            </a:r>
            <a:r>
              <a:rPr sz="1400" b="1" spc="-15">
                <a:latin typeface="微软雅黑"/>
                <a:cs typeface="微软雅黑"/>
              </a:rPr>
              <a:t>：</a:t>
            </a:r>
            <a:r>
              <a:rPr sz="1400" b="1">
                <a:latin typeface="微软雅黑"/>
                <a:cs typeface="微软雅黑"/>
              </a:rPr>
              <a:t>低代</a:t>
            </a:r>
            <a:r>
              <a:rPr sz="1400" b="1" spc="-15">
                <a:latin typeface="微软雅黑"/>
                <a:cs typeface="微软雅黑"/>
              </a:rPr>
              <a:t>码</a:t>
            </a:r>
            <a:r>
              <a:rPr sz="1400" b="1">
                <a:latin typeface="微软雅黑"/>
                <a:cs typeface="微软雅黑"/>
              </a:rPr>
              <a:t>产品</a:t>
            </a:r>
            <a:r>
              <a:rPr sz="1400" b="1" spc="-15">
                <a:latin typeface="微软雅黑"/>
                <a:cs typeface="微软雅黑"/>
              </a:rPr>
              <a:t>供</a:t>
            </a:r>
            <a:r>
              <a:rPr sz="1400" b="1">
                <a:latin typeface="微软雅黑"/>
                <a:cs typeface="微软雅黑"/>
              </a:rPr>
              <a:t>给侧</a:t>
            </a:r>
            <a:r>
              <a:rPr sz="1400" b="1" spc="-15">
                <a:latin typeface="微软雅黑"/>
                <a:cs typeface="微软雅黑"/>
              </a:rPr>
              <a:t>的</a:t>
            </a:r>
            <a:r>
              <a:rPr sz="1400" b="1">
                <a:latin typeface="微软雅黑"/>
                <a:cs typeface="微软雅黑"/>
              </a:rPr>
              <a:t>发展</a:t>
            </a:r>
            <a:r>
              <a:rPr sz="1400" b="1" spc="-15">
                <a:latin typeface="微软雅黑"/>
                <a:cs typeface="微软雅黑"/>
              </a:rPr>
              <a:t>与</a:t>
            </a:r>
            <a:r>
              <a:rPr sz="1400" b="1">
                <a:latin typeface="微软雅黑"/>
                <a:cs typeface="微软雅黑"/>
              </a:rPr>
              <a:t>市场</a:t>
            </a:r>
            <a:r>
              <a:rPr sz="1400" b="1" spc="-15">
                <a:latin typeface="微软雅黑"/>
                <a:cs typeface="微软雅黑"/>
              </a:rPr>
              <a:t>结</a:t>
            </a:r>
            <a:r>
              <a:rPr sz="1400" b="1">
                <a:latin typeface="微软雅黑"/>
                <a:cs typeface="微软雅黑"/>
              </a:rPr>
              <a:t>构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71678" y="883157"/>
            <a:ext cx="8503285" cy="97218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>
                <a:latin typeface="微软雅黑"/>
                <a:cs typeface="微软雅黑"/>
              </a:rPr>
              <a:t>低代码产品供给侧，不</a:t>
            </a:r>
            <a:r>
              <a:rPr sz="1400" spc="-15">
                <a:latin typeface="微软雅黑"/>
                <a:cs typeface="微软雅黑"/>
              </a:rPr>
              <a:t>同</a:t>
            </a:r>
            <a:r>
              <a:rPr sz="1400">
                <a:latin typeface="微软雅黑"/>
                <a:cs typeface="微软雅黑"/>
              </a:rPr>
              <a:t>“出</a:t>
            </a:r>
            <a:r>
              <a:rPr sz="1400" spc="-15">
                <a:latin typeface="微软雅黑"/>
                <a:cs typeface="微软雅黑"/>
              </a:rPr>
              <a:t>身</a:t>
            </a:r>
            <a:r>
              <a:rPr sz="1400">
                <a:latin typeface="微软雅黑"/>
                <a:cs typeface="微软雅黑"/>
              </a:rPr>
              <a:t>”的</a:t>
            </a:r>
            <a:r>
              <a:rPr sz="1400" spc="-15">
                <a:latin typeface="微软雅黑"/>
                <a:cs typeface="微软雅黑"/>
              </a:rPr>
              <a:t>厂</a:t>
            </a:r>
            <a:r>
              <a:rPr sz="1400">
                <a:latin typeface="微软雅黑"/>
                <a:cs typeface="微软雅黑"/>
              </a:rPr>
              <a:t>商在</a:t>
            </a:r>
            <a:r>
              <a:rPr sz="1400" spc="-15">
                <a:latin typeface="微软雅黑"/>
                <a:cs typeface="微软雅黑"/>
              </a:rPr>
              <a:t>市</a:t>
            </a:r>
            <a:r>
              <a:rPr sz="1400">
                <a:latin typeface="微软雅黑"/>
                <a:cs typeface="微软雅黑"/>
              </a:rPr>
              <a:t>场博</a:t>
            </a:r>
            <a:r>
              <a:rPr sz="1400" spc="-15">
                <a:latin typeface="微软雅黑"/>
                <a:cs typeface="微软雅黑"/>
              </a:rPr>
              <a:t>弈</a:t>
            </a:r>
            <a:r>
              <a:rPr sz="1400">
                <a:latin typeface="微软雅黑"/>
                <a:cs typeface="微软雅黑"/>
              </a:rPr>
              <a:t>中探</a:t>
            </a:r>
            <a:r>
              <a:rPr sz="1400" spc="-15">
                <a:latin typeface="微软雅黑"/>
                <a:cs typeface="微软雅黑"/>
              </a:rPr>
              <a:t>索</a:t>
            </a:r>
            <a:r>
              <a:rPr sz="1400" spc="-55">
                <a:latin typeface="微软雅黑"/>
                <a:cs typeface="微软雅黑"/>
              </a:rPr>
              <a:t>出</a:t>
            </a:r>
            <a:r>
              <a:rPr sz="1400">
                <a:latin typeface="微软雅黑"/>
                <a:cs typeface="微软雅黑"/>
              </a:rPr>
              <a:t>自</a:t>
            </a:r>
            <a:r>
              <a:rPr sz="1400" spc="-15">
                <a:latin typeface="微软雅黑"/>
                <a:cs typeface="微软雅黑"/>
              </a:rPr>
              <a:t>己</a:t>
            </a:r>
            <a:r>
              <a:rPr sz="1400">
                <a:latin typeface="微软雅黑"/>
                <a:cs typeface="微软雅黑"/>
              </a:rPr>
              <a:t>的目</a:t>
            </a:r>
            <a:r>
              <a:rPr sz="1400" spc="-15">
                <a:latin typeface="微软雅黑"/>
                <a:cs typeface="微软雅黑"/>
              </a:rPr>
              <a:t>标</a:t>
            </a:r>
            <a:r>
              <a:rPr sz="1400">
                <a:latin typeface="微软雅黑"/>
                <a:cs typeface="微软雅黑"/>
              </a:rPr>
              <a:t>：</a:t>
            </a:r>
            <a:endParaRPr sz="1400">
              <a:latin typeface="微软雅黑"/>
              <a:cs typeface="微软雅黑"/>
            </a:endParaRPr>
          </a:p>
          <a:p>
            <a:pPr marL="299085" indent="-287020">
              <a:lnSpc>
                <a:spcPct val="100000"/>
              </a:lnSpc>
              <a:spcBef>
                <a:spcPts val="5"/>
              </a:spcBef>
              <a:buFont typeface="Wingdings"/>
              <a:buChar char=""/>
              <a:tabLst>
                <a:tab pos="299085"/>
                <a:tab pos="299720"/>
              </a:tabLst>
            </a:pPr>
            <a:r>
              <a:rPr sz="1200">
                <a:latin typeface="微软雅黑"/>
                <a:cs typeface="微软雅黑"/>
              </a:rPr>
              <a:t>原生类厂商强化产品技术底座能力的同时，积极布局各自优势垂直领域；</a:t>
            </a:r>
            <a:endParaRPr sz="1200">
              <a:latin typeface="微软雅黑"/>
              <a:cs typeface="微软雅黑"/>
            </a:endParaRPr>
          </a:p>
          <a:p>
            <a:pPr marL="299085" marR="5080" indent="-287020">
              <a:lnSpc>
                <a:spcPct val="100000"/>
              </a:lnSpc>
              <a:buFont typeface="Wingdings"/>
              <a:buChar char=""/>
              <a:tabLst>
                <a:tab pos="299085"/>
                <a:tab pos="299720"/>
              </a:tabLst>
            </a:pPr>
            <a:r>
              <a:rPr sz="1200">
                <a:latin typeface="微软雅黑"/>
                <a:cs typeface="微软雅黑"/>
              </a:rPr>
              <a:t>以泛微、蓝凌为代表的衍生产品厂商，用“无代码表单</a:t>
            </a:r>
            <a:r>
              <a:rPr sz="1200" spc="-5">
                <a:latin typeface="微软雅黑"/>
                <a:cs typeface="微软雅黑"/>
              </a:rPr>
              <a:t>+</a:t>
            </a:r>
            <a:r>
              <a:rPr sz="1200">
                <a:latin typeface="微软雅黑"/>
                <a:cs typeface="微软雅黑"/>
              </a:rPr>
              <a:t>低代码开发工具”能力，积极拓展中小企业市场的企业管理软件机 会；</a:t>
            </a:r>
            <a:endParaRPr sz="1200">
              <a:latin typeface="微软雅黑"/>
              <a:cs typeface="微软雅黑"/>
            </a:endParaRPr>
          </a:p>
          <a:p>
            <a:pPr marL="299085" indent="-287020">
              <a:lnSpc>
                <a:spcPct val="100000"/>
              </a:lnSpc>
              <a:buFont typeface="Wingdings"/>
              <a:buChar char=""/>
              <a:tabLst>
                <a:tab pos="299085"/>
                <a:tab pos="299720"/>
              </a:tabLst>
            </a:pPr>
            <a:r>
              <a:rPr sz="1200" spc="-5">
                <a:latin typeface="微软雅黑"/>
                <a:cs typeface="微软雅黑"/>
              </a:rPr>
              <a:t>互联网厂商基于低代码产品，着重“链接”能力的体现。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6124575" y="3857244"/>
            <a:ext cx="1906270" cy="0"/>
          </a:xfrm>
          <a:custGeom>
            <a:rect l="l" t="t" r="r" b="b"/>
            <a:pathLst>
              <a:path w="1906270">
                <a:moveTo>
                  <a:pt x="0" y="0"/>
                </a:moveTo>
                <a:lnTo>
                  <a:pt x="1906143" y="0"/>
                </a:lnTo>
              </a:path>
            </a:pathLst>
          </a:custGeom>
          <a:ln w="57150">
            <a:solidFill>
              <a:srgbClr val="13A46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1171955" y="3857244"/>
            <a:ext cx="4895850" cy="0"/>
          </a:xfrm>
          <a:custGeom>
            <a:rect l="l" t="t" r="r" b="b"/>
            <a:pathLst>
              <a:path w="4895850">
                <a:moveTo>
                  <a:pt x="0" y="0"/>
                </a:moveTo>
                <a:lnTo>
                  <a:pt x="4895469" y="0"/>
                </a:lnTo>
              </a:path>
            </a:pathLst>
          </a:custGeom>
          <a:ln w="57150">
            <a:solidFill>
              <a:srgbClr val="13A46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 flipH="1">
            <a:off x="6096000" y="1924811"/>
            <a:ext cx="0" cy="2905125"/>
          </a:xfrm>
          <a:custGeom>
            <a:rect l="l" t="t" r="r" b="b"/>
            <a:pathLst>
              <a:path h="2905125">
                <a:moveTo>
                  <a:pt x="0" y="2905125"/>
                </a:moveTo>
                <a:lnTo>
                  <a:pt x="0" y="0"/>
                </a:lnTo>
              </a:path>
            </a:pathLst>
          </a:custGeom>
          <a:ln w="57150">
            <a:solidFill>
              <a:srgbClr val="13A46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2179320" y="3416808"/>
            <a:ext cx="926592" cy="198588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3230799" y="3384803"/>
            <a:ext cx="742303" cy="298703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1242140" y="3398520"/>
            <a:ext cx="836525" cy="272796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4049267" y="3406140"/>
            <a:ext cx="582260" cy="256032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4707635" y="3412235"/>
            <a:ext cx="1171924" cy="243839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2177795" y="1917192"/>
            <a:ext cx="882395" cy="313944"/>
          </a:xfrm>
          <a:prstGeom prst="rect">
            <a:avLst/>
          </a:prstGeom>
          <a:blipFill>
            <a:blip r:embed="rId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>
            <a:off x="3276600" y="1989640"/>
            <a:ext cx="615695" cy="199233"/>
          </a:xfrm>
          <a:prstGeom prst="rect">
            <a:avLst/>
          </a:prstGeom>
          <a:blipFill>
            <a:blip r:embed="rId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>
            <a:off x="1193291" y="1975104"/>
            <a:ext cx="778798" cy="198119"/>
          </a:xfrm>
          <a:prstGeom prst="rect">
            <a:avLst/>
          </a:prstGeom>
          <a:blipFill>
            <a:blip r:embed="rId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>
            <a:off x="4122420" y="1917192"/>
            <a:ext cx="783405" cy="313944"/>
          </a:xfrm>
          <a:prstGeom prst="rect">
            <a:avLst/>
          </a:prstGeom>
          <a:blipFill>
            <a:blip r:embed="rId10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>
            <a:off x="5111496" y="1937004"/>
            <a:ext cx="731519" cy="272795"/>
          </a:xfrm>
          <a:prstGeom prst="rect">
            <a:avLst/>
          </a:prstGeom>
          <a:blipFill>
            <a:blip r:embed="rId1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>
            <a:off x="2016251" y="2455164"/>
            <a:ext cx="926592" cy="222504"/>
          </a:xfrm>
          <a:prstGeom prst="rect">
            <a:avLst/>
          </a:prstGeom>
          <a:blipFill>
            <a:blip r:embed="rId1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/>
          <p:nvPr/>
        </p:nvSpPr>
        <p:spPr>
          <a:xfrm>
            <a:off x="1193291" y="2435351"/>
            <a:ext cx="778798" cy="262128"/>
          </a:xfrm>
          <a:prstGeom prst="rect">
            <a:avLst/>
          </a:prstGeom>
          <a:blipFill>
            <a:blip r:embed="rId1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/>
          <p:nvPr/>
        </p:nvSpPr>
        <p:spPr>
          <a:xfrm>
            <a:off x="2993135" y="2410967"/>
            <a:ext cx="688848" cy="298703"/>
          </a:xfrm>
          <a:prstGeom prst="rect">
            <a:avLst/>
          </a:prstGeom>
          <a:blipFill>
            <a:blip r:embed="rId1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/>
          <p:nvPr/>
        </p:nvSpPr>
        <p:spPr>
          <a:xfrm>
            <a:off x="3742944" y="2430779"/>
            <a:ext cx="1021079" cy="271272"/>
          </a:xfrm>
          <a:prstGeom prst="rect">
            <a:avLst/>
          </a:prstGeom>
          <a:blipFill>
            <a:blip r:embed="rId1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2" name="object 22"/>
          <p:cNvSpPr/>
          <p:nvPr/>
        </p:nvSpPr>
        <p:spPr>
          <a:xfrm>
            <a:off x="4789932" y="2423160"/>
            <a:ext cx="1071430" cy="286512"/>
          </a:xfrm>
          <a:prstGeom prst="rect">
            <a:avLst/>
          </a:prstGeom>
          <a:blipFill>
            <a:blip r:embed="rId1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3" name="object 23"/>
          <p:cNvSpPr/>
          <p:nvPr/>
        </p:nvSpPr>
        <p:spPr>
          <a:xfrm>
            <a:off x="3726179" y="2901695"/>
            <a:ext cx="877824" cy="295716"/>
          </a:xfrm>
          <a:prstGeom prst="rect">
            <a:avLst/>
          </a:prstGeom>
          <a:blipFill>
            <a:blip r:embed="rId1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4" name="object 24"/>
          <p:cNvSpPr/>
          <p:nvPr/>
        </p:nvSpPr>
        <p:spPr>
          <a:xfrm>
            <a:off x="1193291" y="2926079"/>
            <a:ext cx="783492" cy="254507"/>
          </a:xfrm>
          <a:prstGeom prst="rect">
            <a:avLst/>
          </a:prstGeom>
          <a:blipFill>
            <a:blip r:embed="rId1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5" name="object 25"/>
          <p:cNvSpPr/>
          <p:nvPr/>
        </p:nvSpPr>
        <p:spPr>
          <a:xfrm>
            <a:off x="2005583" y="2933700"/>
            <a:ext cx="877824" cy="237744"/>
          </a:xfrm>
          <a:prstGeom prst="rect">
            <a:avLst/>
          </a:prstGeom>
          <a:blipFill>
            <a:blip r:embed="rId1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6" name="object 26"/>
          <p:cNvSpPr/>
          <p:nvPr/>
        </p:nvSpPr>
        <p:spPr>
          <a:xfrm>
            <a:off x="2875788" y="2909316"/>
            <a:ext cx="862584" cy="288036"/>
          </a:xfrm>
          <a:prstGeom prst="rect">
            <a:avLst/>
          </a:prstGeom>
          <a:blipFill>
            <a:blip r:embed="rId20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7" name="object 27"/>
          <p:cNvSpPr/>
          <p:nvPr/>
        </p:nvSpPr>
        <p:spPr>
          <a:xfrm>
            <a:off x="4689406" y="2951988"/>
            <a:ext cx="1171845" cy="243840"/>
          </a:xfrm>
          <a:prstGeom prst="rect">
            <a:avLst/>
          </a:prstGeom>
          <a:blipFill>
            <a:blip r:embed="rId2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8" name="object 28"/>
          <p:cNvSpPr/>
          <p:nvPr/>
        </p:nvSpPr>
        <p:spPr>
          <a:xfrm>
            <a:off x="1193291" y="3998976"/>
            <a:ext cx="1022349" cy="348996"/>
          </a:xfrm>
          <a:prstGeom prst="rect">
            <a:avLst/>
          </a:prstGeom>
          <a:blipFill>
            <a:blip r:embed="rId2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9" name="object 29"/>
          <p:cNvSpPr/>
          <p:nvPr/>
        </p:nvSpPr>
        <p:spPr>
          <a:xfrm>
            <a:off x="2439923" y="4018788"/>
            <a:ext cx="1732559" cy="310896"/>
          </a:xfrm>
          <a:prstGeom prst="rect">
            <a:avLst/>
          </a:prstGeom>
          <a:blipFill>
            <a:blip r:embed="rId2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0" name="object 30"/>
          <p:cNvSpPr/>
          <p:nvPr/>
        </p:nvSpPr>
        <p:spPr>
          <a:xfrm>
            <a:off x="4358640" y="3998976"/>
            <a:ext cx="615950" cy="310923"/>
          </a:xfrm>
          <a:prstGeom prst="rect">
            <a:avLst/>
          </a:prstGeom>
          <a:blipFill>
            <a:blip r:embed="rId2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1" name="object 31"/>
          <p:cNvSpPr/>
          <p:nvPr/>
        </p:nvSpPr>
        <p:spPr>
          <a:xfrm>
            <a:off x="5186171" y="3989832"/>
            <a:ext cx="688847" cy="367284"/>
          </a:xfrm>
          <a:prstGeom prst="rect">
            <a:avLst/>
          </a:prstGeom>
          <a:blipFill>
            <a:blip r:embed="rId2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2" name="object 32"/>
          <p:cNvSpPr/>
          <p:nvPr/>
        </p:nvSpPr>
        <p:spPr>
          <a:xfrm>
            <a:off x="5277611" y="4456176"/>
            <a:ext cx="597407" cy="431292"/>
          </a:xfrm>
          <a:prstGeom prst="rect">
            <a:avLst/>
          </a:prstGeom>
          <a:blipFill>
            <a:blip r:embed="rId2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3" name="object 33"/>
          <p:cNvSpPr/>
          <p:nvPr/>
        </p:nvSpPr>
        <p:spPr>
          <a:xfrm>
            <a:off x="1193291" y="4527803"/>
            <a:ext cx="1251204" cy="288036"/>
          </a:xfrm>
          <a:prstGeom prst="rect">
            <a:avLst/>
          </a:prstGeom>
          <a:blipFill>
            <a:blip r:embed="rId2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4" name="object 34"/>
          <p:cNvSpPr/>
          <p:nvPr/>
        </p:nvSpPr>
        <p:spPr>
          <a:xfrm>
            <a:off x="3137916" y="4527803"/>
            <a:ext cx="1353311" cy="288036"/>
          </a:xfrm>
          <a:prstGeom prst="rect">
            <a:avLst/>
          </a:prstGeom>
          <a:blipFill>
            <a:blip r:embed="rId2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5" name="object 35"/>
          <p:cNvSpPr/>
          <p:nvPr/>
        </p:nvSpPr>
        <p:spPr>
          <a:xfrm>
            <a:off x="6666903" y="2561019"/>
            <a:ext cx="970705" cy="222104"/>
          </a:xfrm>
          <a:prstGeom prst="rect">
            <a:avLst/>
          </a:prstGeom>
          <a:blipFill>
            <a:blip r:embed="rId2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6" name="object 36"/>
          <p:cNvSpPr/>
          <p:nvPr/>
        </p:nvSpPr>
        <p:spPr>
          <a:xfrm>
            <a:off x="6599256" y="3001638"/>
            <a:ext cx="1118723" cy="248171"/>
          </a:xfrm>
          <a:prstGeom prst="rect">
            <a:avLst/>
          </a:prstGeom>
          <a:blipFill>
            <a:blip r:embed="rId30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7" name="object 37"/>
          <p:cNvSpPr/>
          <p:nvPr/>
        </p:nvSpPr>
        <p:spPr>
          <a:xfrm>
            <a:off x="6667500" y="1975104"/>
            <a:ext cx="926592" cy="391644"/>
          </a:xfrm>
          <a:prstGeom prst="rect">
            <a:avLst/>
          </a:prstGeom>
          <a:blipFill>
            <a:blip r:embed="rId3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8" name="object 38"/>
          <p:cNvSpPr/>
          <p:nvPr/>
        </p:nvSpPr>
        <p:spPr>
          <a:xfrm>
            <a:off x="6669023" y="3398520"/>
            <a:ext cx="960120" cy="348996"/>
          </a:xfrm>
          <a:prstGeom prst="rect">
            <a:avLst/>
          </a:prstGeom>
          <a:blipFill>
            <a:blip r:embed="rId3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9" name="object 39"/>
          <p:cNvSpPr/>
          <p:nvPr/>
        </p:nvSpPr>
        <p:spPr>
          <a:xfrm>
            <a:off x="6615683" y="4523232"/>
            <a:ext cx="1066800" cy="309372"/>
          </a:xfrm>
          <a:prstGeom prst="rect">
            <a:avLst/>
          </a:prstGeom>
          <a:blipFill>
            <a:blip r:embed="rId3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0" name="object 40"/>
          <p:cNvSpPr/>
          <p:nvPr/>
        </p:nvSpPr>
        <p:spPr>
          <a:xfrm>
            <a:off x="6446520" y="4012691"/>
            <a:ext cx="1389340" cy="387740"/>
          </a:xfrm>
          <a:prstGeom prst="rect">
            <a:avLst/>
          </a:prstGeom>
          <a:blipFill>
            <a:blip r:embed="rId3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1" name="object 41"/>
          <p:cNvSpPr txBox="1"/>
          <p:nvPr/>
        </p:nvSpPr>
        <p:spPr>
          <a:xfrm>
            <a:off x="876706" y="2150429"/>
            <a:ext cx="128270" cy="1130300"/>
          </a:xfrm>
          <a:prstGeom prst="rect">
            <a:avLst/>
          </a:prstGeom>
        </p:spPr>
        <p:txBody>
          <a:bodyPr vert="horz" wrap="square" lIns="0" tIns="19685" rIns="0" bIns="0" rtlCol="0">
            <a:spAutoFit/>
          </a:bodyPr>
          <a:lstStyle/>
          <a:p>
            <a:pPr marL="12700" marR="5080" algn="just">
              <a:lnSpc>
                <a:spcPct val="94100"/>
              </a:lnSpc>
              <a:spcBef>
                <a:spcPts val="155"/>
              </a:spcBef>
            </a:pPr>
            <a:r>
              <a:rPr sz="850" b="1" i="1" spc="-30">
                <a:solidFill>
                  <a:srgbClr val="1F2D3C"/>
                </a:solidFill>
                <a:latin typeface="微软雅黑"/>
                <a:cs typeface="微软雅黑"/>
              </a:rPr>
              <a:t>低 代 码 产 品 原 </a:t>
            </a:r>
            <a:r>
              <a:rPr sz="850" b="1" i="1" spc="-35">
                <a:solidFill>
                  <a:srgbClr val="1F2D3C"/>
                </a:solidFill>
                <a:latin typeface="微软雅黑"/>
                <a:cs typeface="微软雅黑"/>
              </a:rPr>
              <a:t>生 厂 商</a:t>
            </a:r>
            <a:endParaRPr sz="850">
              <a:latin typeface="微软雅黑"/>
              <a:cs typeface="微软雅黑"/>
            </a:endParaRPr>
          </a:p>
        </p:txBody>
      </p:sp>
      <p:sp>
        <p:nvSpPr>
          <p:cNvPr id="42" name="object 42"/>
          <p:cNvSpPr txBox="1"/>
          <p:nvPr/>
        </p:nvSpPr>
        <p:spPr>
          <a:xfrm>
            <a:off x="876706" y="3759773"/>
            <a:ext cx="128270" cy="1130300"/>
          </a:xfrm>
          <a:prstGeom prst="rect">
            <a:avLst/>
          </a:prstGeom>
        </p:spPr>
        <p:txBody>
          <a:bodyPr vert="horz" wrap="square" lIns="0" tIns="19685" rIns="0" bIns="0" rtlCol="0">
            <a:spAutoFit/>
          </a:bodyPr>
          <a:lstStyle/>
          <a:p>
            <a:pPr marL="12700" marR="5080" algn="just">
              <a:lnSpc>
                <a:spcPct val="94100"/>
              </a:lnSpc>
              <a:spcBef>
                <a:spcPts val="155"/>
              </a:spcBef>
            </a:pPr>
            <a:r>
              <a:rPr sz="850" b="1" i="1" spc="-30">
                <a:solidFill>
                  <a:srgbClr val="1F2D3C"/>
                </a:solidFill>
                <a:latin typeface="微软雅黑"/>
                <a:cs typeface="微软雅黑"/>
              </a:rPr>
              <a:t>低 代 </a:t>
            </a:r>
            <a:r>
              <a:rPr sz="850" b="1" i="1" spc="-35">
                <a:solidFill>
                  <a:srgbClr val="1F2D3C"/>
                </a:solidFill>
                <a:latin typeface="微软雅黑"/>
                <a:cs typeface="微软雅黑"/>
              </a:rPr>
              <a:t>码 产 品 衍 生 厂 商</a:t>
            </a:r>
            <a:endParaRPr sz="850">
              <a:latin typeface="微软雅黑"/>
              <a:cs typeface="微软雅黑"/>
            </a:endParaRPr>
          </a:p>
        </p:txBody>
      </p:sp>
      <p:sp>
        <p:nvSpPr>
          <p:cNvPr id="43" name="object 43"/>
          <p:cNvSpPr txBox="1"/>
          <p:nvPr/>
        </p:nvSpPr>
        <p:spPr>
          <a:xfrm>
            <a:off x="8145906" y="2089469"/>
            <a:ext cx="127635" cy="1252220"/>
          </a:xfrm>
          <a:prstGeom prst="rect">
            <a:avLst/>
          </a:prstGeom>
        </p:spPr>
        <p:txBody>
          <a:bodyPr vert="horz" wrap="square" lIns="0" tIns="19685" rIns="0" bIns="0" rtlCol="0">
            <a:spAutoFit/>
          </a:bodyPr>
          <a:lstStyle/>
          <a:p>
            <a:pPr marL="12700" marR="5080" algn="just">
              <a:lnSpc>
                <a:spcPct val="94100"/>
              </a:lnSpc>
              <a:spcBef>
                <a:spcPts val="155"/>
              </a:spcBef>
            </a:pPr>
            <a:r>
              <a:rPr sz="850" b="1" i="1" spc="-35">
                <a:solidFill>
                  <a:srgbClr val="1F2D3C"/>
                </a:solidFill>
                <a:latin typeface="微软雅黑"/>
                <a:cs typeface="微软雅黑"/>
              </a:rPr>
              <a:t>低 代 码 产 品 互 联 网 厂 商</a:t>
            </a:r>
            <a:endParaRPr sz="850">
              <a:latin typeface="微软雅黑"/>
              <a:cs typeface="微软雅黑"/>
            </a:endParaRPr>
          </a:p>
        </p:txBody>
      </p:sp>
      <p:sp>
        <p:nvSpPr>
          <p:cNvPr id="44" name="object 44"/>
          <p:cNvSpPr txBox="1"/>
          <p:nvPr/>
        </p:nvSpPr>
        <p:spPr>
          <a:xfrm>
            <a:off x="8145906" y="3759773"/>
            <a:ext cx="128270" cy="1130300"/>
          </a:xfrm>
          <a:prstGeom prst="rect">
            <a:avLst/>
          </a:prstGeom>
        </p:spPr>
        <p:txBody>
          <a:bodyPr vert="horz" wrap="square" lIns="0" tIns="19685" rIns="0" bIns="0" rtlCol="0">
            <a:spAutoFit/>
          </a:bodyPr>
          <a:lstStyle/>
          <a:p>
            <a:pPr marL="12700" marR="5080" algn="just">
              <a:lnSpc>
                <a:spcPct val="94100"/>
              </a:lnSpc>
              <a:spcBef>
                <a:spcPts val="155"/>
              </a:spcBef>
            </a:pPr>
            <a:r>
              <a:rPr sz="850" b="1" i="1" spc="-30">
                <a:solidFill>
                  <a:srgbClr val="1F2D3C"/>
                </a:solidFill>
                <a:latin typeface="微软雅黑"/>
                <a:cs typeface="微软雅黑"/>
              </a:rPr>
              <a:t>低 代 </a:t>
            </a:r>
            <a:r>
              <a:rPr sz="850" b="1" i="1" spc="-35">
                <a:solidFill>
                  <a:srgbClr val="1F2D3C"/>
                </a:solidFill>
                <a:latin typeface="微软雅黑"/>
                <a:cs typeface="微软雅黑"/>
              </a:rPr>
              <a:t>码 产 品 国 外 厂 商</a:t>
            </a:r>
            <a:endParaRPr sz="850">
              <a:latin typeface="微软雅黑"/>
              <a:cs typeface="微软雅黑"/>
            </a:endParaRPr>
          </a:p>
        </p:txBody>
      </p:sp>
      <p:sp>
        <p:nvSpPr>
          <p:cNvPr id="45" name="object 45"/>
          <p:cNvSpPr txBox="1"/>
          <p:nvPr/>
        </p:nvSpPr>
        <p:spPr>
          <a:xfrm rot="19860000">
            <a:off x="415282" y="705323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46" name="object 46"/>
          <p:cNvSpPr txBox="1"/>
          <p:nvPr/>
        </p:nvSpPr>
        <p:spPr>
          <a:xfrm rot="19860000">
            <a:off x="3177532" y="705323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47" name="object 47"/>
          <p:cNvSpPr txBox="1"/>
          <p:nvPr/>
        </p:nvSpPr>
        <p:spPr>
          <a:xfrm rot="19860000">
            <a:off x="5939782" y="705323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48" name="object 48"/>
          <p:cNvSpPr txBox="1"/>
          <p:nvPr/>
        </p:nvSpPr>
        <p:spPr>
          <a:xfrm rot="19860000">
            <a:off x="415281" y="25055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49" name="object 49"/>
          <p:cNvSpPr txBox="1"/>
          <p:nvPr/>
        </p:nvSpPr>
        <p:spPr>
          <a:xfrm rot="19860000">
            <a:off x="3177532" y="25055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50" name="object 50"/>
          <p:cNvSpPr txBox="1"/>
          <p:nvPr/>
        </p:nvSpPr>
        <p:spPr>
          <a:xfrm rot="19860000">
            <a:off x="5939782" y="25055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51" name="object 51"/>
          <p:cNvSpPr txBox="1"/>
          <p:nvPr/>
        </p:nvSpPr>
        <p:spPr>
          <a:xfrm rot="19860000">
            <a:off x="415281" y="427719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52" name="object 52"/>
          <p:cNvSpPr txBox="1"/>
          <p:nvPr/>
        </p:nvSpPr>
        <p:spPr>
          <a:xfrm rot="19860000">
            <a:off x="3177531" y="427719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53" name="object 53"/>
          <p:cNvSpPr txBox="1"/>
          <p:nvPr/>
        </p:nvSpPr>
        <p:spPr>
          <a:xfrm rot="19860000">
            <a:off x="5939782" y="427719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7940675">
              <a:lnSpc>
                <a:spcPct val="100000"/>
              </a:lnSpc>
              <a:spcBef>
                <a:spcPts val="95"/>
              </a:spcBef>
            </a:pPr>
            <a:r>
              <a:rPr spc="-10"/>
              <a:t>TE</a:t>
            </a:r>
            <a:r>
              <a:rPr spc="-5"/>
              <a:t>智库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44981" y="436880"/>
            <a:ext cx="6430645" cy="2393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b="1">
                <a:latin typeface="微软雅黑"/>
                <a:cs typeface="微软雅黑"/>
              </a:rPr>
              <a:t>中国低代码产品的发展</a:t>
            </a:r>
            <a:r>
              <a:rPr sz="1400" b="1" spc="-15">
                <a:latin typeface="微软雅黑"/>
                <a:cs typeface="微软雅黑"/>
              </a:rPr>
              <a:t>走</a:t>
            </a:r>
            <a:r>
              <a:rPr sz="1400" b="1">
                <a:latin typeface="微软雅黑"/>
                <a:cs typeface="微软雅黑"/>
              </a:rPr>
              <a:t>向新</a:t>
            </a:r>
            <a:r>
              <a:rPr sz="1400" b="1" spc="-15">
                <a:latin typeface="微软雅黑"/>
                <a:cs typeface="微软雅黑"/>
              </a:rPr>
              <a:t>的</a:t>
            </a:r>
            <a:r>
              <a:rPr sz="1400" b="1">
                <a:latin typeface="微软雅黑"/>
                <a:cs typeface="微软雅黑"/>
              </a:rPr>
              <a:t>拐点</a:t>
            </a:r>
            <a:r>
              <a:rPr sz="1400" b="1" spc="-15">
                <a:latin typeface="微软雅黑"/>
                <a:cs typeface="微软雅黑"/>
              </a:rPr>
              <a:t>：</a:t>
            </a:r>
            <a:r>
              <a:rPr sz="1400" b="1">
                <a:latin typeface="微软雅黑"/>
                <a:cs typeface="微软雅黑"/>
              </a:rPr>
              <a:t>每个</a:t>
            </a:r>
            <a:r>
              <a:rPr sz="1400" b="1" spc="-15">
                <a:latin typeface="微软雅黑"/>
                <a:cs typeface="微软雅黑"/>
              </a:rPr>
              <a:t>商</a:t>
            </a:r>
            <a:r>
              <a:rPr sz="1400" b="1">
                <a:latin typeface="微软雅黑"/>
                <a:cs typeface="微软雅黑"/>
              </a:rPr>
              <a:t>业组</a:t>
            </a:r>
            <a:r>
              <a:rPr sz="1400" b="1" spc="-15">
                <a:latin typeface="微软雅黑"/>
                <a:cs typeface="微软雅黑"/>
              </a:rPr>
              <a:t>织</a:t>
            </a:r>
            <a:r>
              <a:rPr sz="1400" b="1">
                <a:latin typeface="微软雅黑"/>
                <a:cs typeface="微软雅黑"/>
              </a:rPr>
              <a:t>都需</a:t>
            </a:r>
            <a:r>
              <a:rPr sz="1400" b="1" spc="-15">
                <a:latin typeface="微软雅黑"/>
                <a:cs typeface="微软雅黑"/>
              </a:rPr>
              <a:t>要</a:t>
            </a:r>
            <a:r>
              <a:rPr sz="1400" b="1">
                <a:latin typeface="微软雅黑"/>
                <a:cs typeface="微软雅黑"/>
              </a:rPr>
              <a:t>一套</a:t>
            </a:r>
            <a:r>
              <a:rPr sz="1400" b="1" spc="-15">
                <a:latin typeface="微软雅黑"/>
                <a:cs typeface="微软雅黑"/>
              </a:rPr>
              <a:t>高</a:t>
            </a:r>
            <a:r>
              <a:rPr sz="1400" b="1">
                <a:latin typeface="微软雅黑"/>
                <a:cs typeface="微软雅黑"/>
              </a:rPr>
              <a:t>生产</a:t>
            </a:r>
            <a:r>
              <a:rPr sz="1400" b="1" spc="-15">
                <a:latin typeface="微软雅黑"/>
                <a:cs typeface="微软雅黑"/>
              </a:rPr>
              <a:t>力</a:t>
            </a:r>
            <a:r>
              <a:rPr sz="1400" b="1">
                <a:latin typeface="微软雅黑"/>
                <a:cs typeface="微软雅黑"/>
              </a:rPr>
              <a:t>作业</a:t>
            </a:r>
            <a:r>
              <a:rPr sz="1400" b="1" spc="-15">
                <a:latin typeface="微软雅黑"/>
                <a:cs typeface="微软雅黑"/>
              </a:rPr>
              <a:t>平</a:t>
            </a:r>
            <a:r>
              <a:rPr sz="1400" b="1">
                <a:latin typeface="微软雅黑"/>
                <a:cs typeface="微软雅黑"/>
              </a:rPr>
              <a:t>台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2227965" y="2769870"/>
            <a:ext cx="825500" cy="1456055"/>
          </a:xfrm>
          <a:custGeom>
            <a:rect l="l" t="t" r="r" b="b"/>
            <a:pathLst>
              <a:path w="825500" h="1456054">
                <a:moveTo>
                  <a:pt x="823717" y="0"/>
                </a:moveTo>
                <a:lnTo>
                  <a:pt x="772898" y="1908"/>
                </a:lnTo>
                <a:lnTo>
                  <a:pt x="722578" y="6889"/>
                </a:lnTo>
                <a:lnTo>
                  <a:pt x="672882" y="14884"/>
                </a:lnTo>
                <a:lnTo>
                  <a:pt x="623938" y="25836"/>
                </a:lnTo>
                <a:lnTo>
                  <a:pt x="575869" y="39686"/>
                </a:lnTo>
                <a:lnTo>
                  <a:pt x="528803" y="56376"/>
                </a:lnTo>
                <a:lnTo>
                  <a:pt x="482865" y="75850"/>
                </a:lnTo>
                <a:lnTo>
                  <a:pt x="438181" y="98049"/>
                </a:lnTo>
                <a:lnTo>
                  <a:pt x="394876" y="122916"/>
                </a:lnTo>
                <a:lnTo>
                  <a:pt x="353077" y="150393"/>
                </a:lnTo>
                <a:lnTo>
                  <a:pt x="312908" y="180421"/>
                </a:lnTo>
                <a:lnTo>
                  <a:pt x="274497" y="212944"/>
                </a:lnTo>
                <a:lnTo>
                  <a:pt x="237969" y="247903"/>
                </a:lnTo>
                <a:lnTo>
                  <a:pt x="203449" y="285242"/>
                </a:lnTo>
                <a:lnTo>
                  <a:pt x="172530" y="322957"/>
                </a:lnTo>
                <a:lnTo>
                  <a:pt x="144184" y="361926"/>
                </a:lnTo>
                <a:lnTo>
                  <a:pt x="118403" y="402039"/>
                </a:lnTo>
                <a:lnTo>
                  <a:pt x="95179" y="443186"/>
                </a:lnTo>
                <a:lnTo>
                  <a:pt x="74506" y="485257"/>
                </a:lnTo>
                <a:lnTo>
                  <a:pt x="56375" y="528143"/>
                </a:lnTo>
                <a:lnTo>
                  <a:pt x="40778" y="571733"/>
                </a:lnTo>
                <a:lnTo>
                  <a:pt x="27709" y="615919"/>
                </a:lnTo>
                <a:lnTo>
                  <a:pt x="17158" y="660589"/>
                </a:lnTo>
                <a:lnTo>
                  <a:pt x="9120" y="705636"/>
                </a:lnTo>
                <a:lnTo>
                  <a:pt x="3586" y="750948"/>
                </a:lnTo>
                <a:lnTo>
                  <a:pt x="548" y="796416"/>
                </a:lnTo>
                <a:lnTo>
                  <a:pt x="0" y="841931"/>
                </a:lnTo>
                <a:lnTo>
                  <a:pt x="1932" y="887382"/>
                </a:lnTo>
                <a:lnTo>
                  <a:pt x="6338" y="932660"/>
                </a:lnTo>
                <a:lnTo>
                  <a:pt x="13210" y="977655"/>
                </a:lnTo>
                <a:lnTo>
                  <a:pt x="22540" y="1022257"/>
                </a:lnTo>
                <a:lnTo>
                  <a:pt x="34321" y="1066358"/>
                </a:lnTo>
                <a:lnTo>
                  <a:pt x="48545" y="1109846"/>
                </a:lnTo>
                <a:lnTo>
                  <a:pt x="65204" y="1152612"/>
                </a:lnTo>
                <a:lnTo>
                  <a:pt x="84291" y="1194546"/>
                </a:lnTo>
                <a:lnTo>
                  <a:pt x="105799" y="1235539"/>
                </a:lnTo>
                <a:lnTo>
                  <a:pt x="129718" y="1275481"/>
                </a:lnTo>
                <a:lnTo>
                  <a:pt x="156043" y="1314263"/>
                </a:lnTo>
                <a:lnTo>
                  <a:pt x="184765" y="1351773"/>
                </a:lnTo>
                <a:lnTo>
                  <a:pt x="215876" y="1387904"/>
                </a:lnTo>
                <a:lnTo>
                  <a:pt x="249370" y="1422544"/>
                </a:lnTo>
                <a:lnTo>
                  <a:pt x="285237" y="1455585"/>
                </a:lnTo>
                <a:lnTo>
                  <a:pt x="421254" y="1299070"/>
                </a:lnTo>
                <a:lnTo>
                  <a:pt x="385928" y="1265850"/>
                </a:lnTo>
                <a:lnTo>
                  <a:pt x="353506" y="1230233"/>
                </a:lnTo>
                <a:lnTo>
                  <a:pt x="324081" y="1192412"/>
                </a:lnTo>
                <a:lnTo>
                  <a:pt x="297742" y="1152583"/>
                </a:lnTo>
                <a:lnTo>
                  <a:pt x="274580" y="1110939"/>
                </a:lnTo>
                <a:lnTo>
                  <a:pt x="254685" y="1067676"/>
                </a:lnTo>
                <a:lnTo>
                  <a:pt x="238148" y="1022988"/>
                </a:lnTo>
                <a:lnTo>
                  <a:pt x="225059" y="977070"/>
                </a:lnTo>
                <a:lnTo>
                  <a:pt x="215509" y="930116"/>
                </a:lnTo>
                <a:lnTo>
                  <a:pt x="209588" y="882322"/>
                </a:lnTo>
                <a:lnTo>
                  <a:pt x="207386" y="833882"/>
                </a:lnTo>
                <a:lnTo>
                  <a:pt x="208917" y="785240"/>
                </a:lnTo>
                <a:lnTo>
                  <a:pt x="214106" y="737599"/>
                </a:lnTo>
                <a:lnTo>
                  <a:pt x="222816" y="691096"/>
                </a:lnTo>
                <a:lnTo>
                  <a:pt x="234911" y="645871"/>
                </a:lnTo>
                <a:lnTo>
                  <a:pt x="250252" y="602063"/>
                </a:lnTo>
                <a:lnTo>
                  <a:pt x="268702" y="559812"/>
                </a:lnTo>
                <a:lnTo>
                  <a:pt x="290124" y="519255"/>
                </a:lnTo>
                <a:lnTo>
                  <a:pt x="314381" y="480534"/>
                </a:lnTo>
                <a:lnTo>
                  <a:pt x="341334" y="443785"/>
                </a:lnTo>
                <a:lnTo>
                  <a:pt x="370846" y="409150"/>
                </a:lnTo>
                <a:lnTo>
                  <a:pt x="402781" y="376766"/>
                </a:lnTo>
                <a:lnTo>
                  <a:pt x="437001" y="346773"/>
                </a:lnTo>
                <a:lnTo>
                  <a:pt x="473367" y="319311"/>
                </a:lnTo>
                <a:lnTo>
                  <a:pt x="511744" y="294517"/>
                </a:lnTo>
                <a:lnTo>
                  <a:pt x="551993" y="272532"/>
                </a:lnTo>
                <a:lnTo>
                  <a:pt x="593977" y="253495"/>
                </a:lnTo>
                <a:lnTo>
                  <a:pt x="637559" y="237544"/>
                </a:lnTo>
                <a:lnTo>
                  <a:pt x="682601" y="224819"/>
                </a:lnTo>
                <a:lnTo>
                  <a:pt x="728966" y="215459"/>
                </a:lnTo>
                <a:lnTo>
                  <a:pt x="776516" y="209603"/>
                </a:lnTo>
                <a:lnTo>
                  <a:pt x="825114" y="207391"/>
                </a:lnTo>
                <a:lnTo>
                  <a:pt x="823717" y="0"/>
                </a:lnTo>
                <a:close/>
              </a:path>
            </a:pathLst>
          </a:custGeom>
          <a:solidFill>
            <a:srgbClr val="13A46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3051682" y="2769870"/>
            <a:ext cx="835660" cy="1626235"/>
          </a:xfrm>
          <a:custGeom>
            <a:rect l="l" t="t" r="r" b="b"/>
            <a:pathLst>
              <a:path w="835660" h="1626235">
                <a:moveTo>
                  <a:pt x="0" y="0"/>
                </a:moveTo>
                <a:lnTo>
                  <a:pt x="1397" y="207391"/>
                </a:lnTo>
                <a:lnTo>
                  <a:pt x="50134" y="208932"/>
                </a:lnTo>
                <a:lnTo>
                  <a:pt x="98030" y="214192"/>
                </a:lnTo>
                <a:lnTo>
                  <a:pt x="144917" y="223048"/>
                </a:lnTo>
                <a:lnTo>
                  <a:pt x="190632" y="235376"/>
                </a:lnTo>
                <a:lnTo>
                  <a:pt x="235009" y="251052"/>
                </a:lnTo>
                <a:lnTo>
                  <a:pt x="277883" y="269955"/>
                </a:lnTo>
                <a:lnTo>
                  <a:pt x="319090" y="291961"/>
                </a:lnTo>
                <a:lnTo>
                  <a:pt x="358464" y="316946"/>
                </a:lnTo>
                <a:lnTo>
                  <a:pt x="395840" y="344787"/>
                </a:lnTo>
                <a:lnTo>
                  <a:pt x="431053" y="375362"/>
                </a:lnTo>
                <a:lnTo>
                  <a:pt x="463938" y="408547"/>
                </a:lnTo>
                <a:lnTo>
                  <a:pt x="494330" y="444219"/>
                </a:lnTo>
                <a:lnTo>
                  <a:pt x="522065" y="482255"/>
                </a:lnTo>
                <a:lnTo>
                  <a:pt x="546976" y="522531"/>
                </a:lnTo>
                <a:lnTo>
                  <a:pt x="568900" y="564925"/>
                </a:lnTo>
                <a:lnTo>
                  <a:pt x="587670" y="609314"/>
                </a:lnTo>
                <a:lnTo>
                  <a:pt x="603122" y="655574"/>
                </a:lnTo>
                <a:lnTo>
                  <a:pt x="614928" y="702768"/>
                </a:lnTo>
                <a:lnTo>
                  <a:pt x="622941" y="750002"/>
                </a:lnTo>
                <a:lnTo>
                  <a:pt x="627254" y="797104"/>
                </a:lnTo>
                <a:lnTo>
                  <a:pt x="627963" y="843903"/>
                </a:lnTo>
                <a:lnTo>
                  <a:pt x="625161" y="890228"/>
                </a:lnTo>
                <a:lnTo>
                  <a:pt x="618942" y="935906"/>
                </a:lnTo>
                <a:lnTo>
                  <a:pt x="609402" y="980766"/>
                </a:lnTo>
                <a:lnTo>
                  <a:pt x="596634" y="1024637"/>
                </a:lnTo>
                <a:lnTo>
                  <a:pt x="580732" y="1067347"/>
                </a:lnTo>
                <a:lnTo>
                  <a:pt x="561792" y="1108724"/>
                </a:lnTo>
                <a:lnTo>
                  <a:pt x="539906" y="1148597"/>
                </a:lnTo>
                <a:lnTo>
                  <a:pt x="515170" y="1186795"/>
                </a:lnTo>
                <a:lnTo>
                  <a:pt x="487678" y="1223145"/>
                </a:lnTo>
                <a:lnTo>
                  <a:pt x="457524" y="1257476"/>
                </a:lnTo>
                <a:lnTo>
                  <a:pt x="424802" y="1289617"/>
                </a:lnTo>
                <a:lnTo>
                  <a:pt x="389607" y="1319396"/>
                </a:lnTo>
                <a:lnTo>
                  <a:pt x="352033" y="1346642"/>
                </a:lnTo>
                <a:lnTo>
                  <a:pt x="312174" y="1371182"/>
                </a:lnTo>
                <a:lnTo>
                  <a:pt x="270125" y="1392846"/>
                </a:lnTo>
                <a:lnTo>
                  <a:pt x="225979" y="1411461"/>
                </a:lnTo>
                <a:lnTo>
                  <a:pt x="179831" y="1426857"/>
                </a:lnTo>
                <a:lnTo>
                  <a:pt x="237744" y="1625981"/>
                </a:lnTo>
                <a:lnTo>
                  <a:pt x="283561" y="1611194"/>
                </a:lnTo>
                <a:lnTo>
                  <a:pt x="328039" y="1593958"/>
                </a:lnTo>
                <a:lnTo>
                  <a:pt x="371112" y="1574361"/>
                </a:lnTo>
                <a:lnTo>
                  <a:pt x="412712" y="1552492"/>
                </a:lnTo>
                <a:lnTo>
                  <a:pt x="452773" y="1528441"/>
                </a:lnTo>
                <a:lnTo>
                  <a:pt x="491230" y="1502296"/>
                </a:lnTo>
                <a:lnTo>
                  <a:pt x="528016" y="1474146"/>
                </a:lnTo>
                <a:lnTo>
                  <a:pt x="563065" y="1444080"/>
                </a:lnTo>
                <a:lnTo>
                  <a:pt x="596311" y="1412188"/>
                </a:lnTo>
                <a:lnTo>
                  <a:pt x="627686" y="1378558"/>
                </a:lnTo>
                <a:lnTo>
                  <a:pt x="657126" y="1343279"/>
                </a:lnTo>
                <a:lnTo>
                  <a:pt x="684564" y="1306441"/>
                </a:lnTo>
                <a:lnTo>
                  <a:pt x="709933" y="1268131"/>
                </a:lnTo>
                <a:lnTo>
                  <a:pt x="733167" y="1228440"/>
                </a:lnTo>
                <a:lnTo>
                  <a:pt x="754200" y="1187456"/>
                </a:lnTo>
                <a:lnTo>
                  <a:pt x="772966" y="1145268"/>
                </a:lnTo>
                <a:lnTo>
                  <a:pt x="789399" y="1101966"/>
                </a:lnTo>
                <a:lnTo>
                  <a:pt x="803431" y="1057637"/>
                </a:lnTo>
                <a:lnTo>
                  <a:pt x="814998" y="1012372"/>
                </a:lnTo>
                <a:lnTo>
                  <a:pt x="824032" y="966258"/>
                </a:lnTo>
                <a:lnTo>
                  <a:pt x="830468" y="919386"/>
                </a:lnTo>
                <a:lnTo>
                  <a:pt x="834239" y="871844"/>
                </a:lnTo>
                <a:lnTo>
                  <a:pt x="835279" y="823722"/>
                </a:lnTo>
                <a:lnTo>
                  <a:pt x="833532" y="774995"/>
                </a:lnTo>
                <a:lnTo>
                  <a:pt x="829027" y="727029"/>
                </a:lnTo>
                <a:lnTo>
                  <a:pt x="821839" y="679901"/>
                </a:lnTo>
                <a:lnTo>
                  <a:pt x="812049" y="633688"/>
                </a:lnTo>
                <a:lnTo>
                  <a:pt x="799735" y="588467"/>
                </a:lnTo>
                <a:lnTo>
                  <a:pt x="784974" y="544316"/>
                </a:lnTo>
                <a:lnTo>
                  <a:pt x="767845" y="501312"/>
                </a:lnTo>
                <a:lnTo>
                  <a:pt x="748428" y="459532"/>
                </a:lnTo>
                <a:lnTo>
                  <a:pt x="726799" y="419054"/>
                </a:lnTo>
                <a:lnTo>
                  <a:pt x="703037" y="379954"/>
                </a:lnTo>
                <a:lnTo>
                  <a:pt x="677221" y="342310"/>
                </a:lnTo>
                <a:lnTo>
                  <a:pt x="649429" y="306199"/>
                </a:lnTo>
                <a:lnTo>
                  <a:pt x="619740" y="271699"/>
                </a:lnTo>
                <a:lnTo>
                  <a:pt x="588232" y="238886"/>
                </a:lnTo>
                <a:lnTo>
                  <a:pt x="554983" y="207839"/>
                </a:lnTo>
                <a:lnTo>
                  <a:pt x="520071" y="178634"/>
                </a:lnTo>
                <a:lnTo>
                  <a:pt x="483576" y="151349"/>
                </a:lnTo>
                <a:lnTo>
                  <a:pt x="445575" y="126060"/>
                </a:lnTo>
                <a:lnTo>
                  <a:pt x="406146" y="102845"/>
                </a:lnTo>
                <a:lnTo>
                  <a:pt x="365369" y="81782"/>
                </a:lnTo>
                <a:lnTo>
                  <a:pt x="323322" y="62948"/>
                </a:lnTo>
                <a:lnTo>
                  <a:pt x="280082" y="46419"/>
                </a:lnTo>
                <a:lnTo>
                  <a:pt x="235729" y="32274"/>
                </a:lnTo>
                <a:lnTo>
                  <a:pt x="190340" y="20589"/>
                </a:lnTo>
                <a:lnTo>
                  <a:pt x="143994" y="11442"/>
                </a:lnTo>
                <a:lnTo>
                  <a:pt x="96770" y="4910"/>
                </a:lnTo>
                <a:lnTo>
                  <a:pt x="48746" y="1070"/>
                </a:lnTo>
                <a:lnTo>
                  <a:pt x="0" y="0"/>
                </a:lnTo>
                <a:close/>
              </a:path>
            </a:pathLst>
          </a:custGeom>
          <a:solidFill>
            <a:srgbClr val="13A469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2513202" y="4068940"/>
            <a:ext cx="776605" cy="360045"/>
          </a:xfrm>
          <a:custGeom>
            <a:rect l="l" t="t" r="r" b="b"/>
            <a:pathLst>
              <a:path w="776604" h="360045">
                <a:moveTo>
                  <a:pt x="136017" y="0"/>
                </a:moveTo>
                <a:lnTo>
                  <a:pt x="0" y="156514"/>
                </a:lnTo>
                <a:lnTo>
                  <a:pt x="38387" y="187922"/>
                </a:lnTo>
                <a:lnTo>
                  <a:pt x="78300" y="216791"/>
                </a:lnTo>
                <a:lnTo>
                  <a:pt x="119615" y="243096"/>
                </a:lnTo>
                <a:lnTo>
                  <a:pt x="162207" y="266808"/>
                </a:lnTo>
                <a:lnTo>
                  <a:pt x="205956" y="287902"/>
                </a:lnTo>
                <a:lnTo>
                  <a:pt x="250736" y="306350"/>
                </a:lnTo>
                <a:lnTo>
                  <a:pt x="296425" y="322124"/>
                </a:lnTo>
                <a:lnTo>
                  <a:pt x="342901" y="335199"/>
                </a:lnTo>
                <a:lnTo>
                  <a:pt x="390039" y="345546"/>
                </a:lnTo>
                <a:lnTo>
                  <a:pt x="437716" y="353140"/>
                </a:lnTo>
                <a:lnTo>
                  <a:pt x="485810" y="357952"/>
                </a:lnTo>
                <a:lnTo>
                  <a:pt x="534198" y="359956"/>
                </a:lnTo>
                <a:lnTo>
                  <a:pt x="582755" y="359125"/>
                </a:lnTo>
                <a:lnTo>
                  <a:pt x="631360" y="355432"/>
                </a:lnTo>
                <a:lnTo>
                  <a:pt x="679888" y="348850"/>
                </a:lnTo>
                <a:lnTo>
                  <a:pt x="728217" y="339352"/>
                </a:lnTo>
                <a:lnTo>
                  <a:pt x="776224" y="326910"/>
                </a:lnTo>
                <a:lnTo>
                  <a:pt x="725475" y="152418"/>
                </a:lnTo>
                <a:lnTo>
                  <a:pt x="528366" y="152418"/>
                </a:lnTo>
                <a:lnTo>
                  <a:pt x="480999" y="149390"/>
                </a:lnTo>
                <a:lnTo>
                  <a:pt x="434092" y="142780"/>
                </a:lnTo>
                <a:lnTo>
                  <a:pt x="387853" y="132632"/>
                </a:lnTo>
                <a:lnTo>
                  <a:pt x="342489" y="118992"/>
                </a:lnTo>
                <a:lnTo>
                  <a:pt x="298205" y="101905"/>
                </a:lnTo>
                <a:lnTo>
                  <a:pt x="255209" y="81417"/>
                </a:lnTo>
                <a:lnTo>
                  <a:pt x="213708" y="57573"/>
                </a:lnTo>
                <a:lnTo>
                  <a:pt x="173908" y="30418"/>
                </a:lnTo>
                <a:lnTo>
                  <a:pt x="136017" y="0"/>
                </a:lnTo>
                <a:close/>
              </a:path>
              <a:path w="776604" h="360045">
                <a:moveTo>
                  <a:pt x="718312" y="127787"/>
                </a:moveTo>
                <a:lnTo>
                  <a:pt x="671167" y="139547"/>
                </a:lnTo>
                <a:lnTo>
                  <a:pt x="623657" y="147541"/>
                </a:lnTo>
                <a:lnTo>
                  <a:pt x="575988" y="151817"/>
                </a:lnTo>
                <a:lnTo>
                  <a:pt x="528366" y="152418"/>
                </a:lnTo>
                <a:lnTo>
                  <a:pt x="725475" y="152418"/>
                </a:lnTo>
                <a:lnTo>
                  <a:pt x="718312" y="127787"/>
                </a:lnTo>
                <a:close/>
              </a:path>
            </a:pathLst>
          </a:custGeom>
          <a:solidFill>
            <a:srgbClr val="13A469">
              <a:alpha val="3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 txBox="1"/>
          <p:nvPr/>
        </p:nvSpPr>
        <p:spPr>
          <a:xfrm>
            <a:off x="271068" y="849972"/>
            <a:ext cx="8611235" cy="1859914"/>
          </a:xfrm>
          <a:prstGeom prst="rect">
            <a:avLst/>
          </a:prstGeom>
        </p:spPr>
        <p:txBody>
          <a:bodyPr vert="horz" wrap="square" lIns="0" tIns="1016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00"/>
              </a:spcBef>
            </a:pPr>
            <a:r>
              <a:rPr sz="1100" b="1">
                <a:solidFill>
                  <a:srgbClr val="13A469"/>
                </a:solidFill>
                <a:latin typeface="微软雅黑"/>
                <a:cs typeface="微软雅黑"/>
              </a:rPr>
              <a:t>协作聚合</a:t>
            </a:r>
            <a:r>
              <a:rPr sz="1000" spc="-5">
                <a:latin typeface="微软雅黑"/>
                <a:cs typeface="微软雅黑"/>
              </a:rPr>
              <a:t>：</a:t>
            </a:r>
            <a:r>
              <a:rPr sz="1000" spc="5">
                <a:latin typeface="微软雅黑"/>
                <a:cs typeface="微软雅黑"/>
              </a:rPr>
              <a:t>业</a:t>
            </a:r>
            <a:r>
              <a:rPr sz="1000" spc="-5">
                <a:latin typeface="微软雅黑"/>
                <a:cs typeface="微软雅黑"/>
              </a:rPr>
              <a:t>务</a:t>
            </a:r>
            <a:r>
              <a:rPr sz="1000" spc="5">
                <a:latin typeface="微软雅黑"/>
                <a:cs typeface="微软雅黑"/>
              </a:rPr>
              <a:t>、产</a:t>
            </a:r>
            <a:r>
              <a:rPr sz="1000" spc="-5">
                <a:latin typeface="微软雅黑"/>
                <a:cs typeface="微软雅黑"/>
              </a:rPr>
              <a:t>品</a:t>
            </a:r>
            <a:r>
              <a:rPr sz="1000" spc="5">
                <a:latin typeface="微软雅黑"/>
                <a:cs typeface="微软雅黑"/>
              </a:rPr>
              <a:t>、</a:t>
            </a:r>
            <a:r>
              <a:rPr sz="1000" spc="-5">
                <a:latin typeface="微软雅黑"/>
                <a:cs typeface="微软雅黑"/>
              </a:rPr>
              <a:t>设</a:t>
            </a:r>
            <a:r>
              <a:rPr sz="1000" spc="5">
                <a:latin typeface="微软雅黑"/>
                <a:cs typeface="微软雅黑"/>
              </a:rPr>
              <a:t>计</a:t>
            </a:r>
            <a:r>
              <a:rPr sz="1000" spc="-5">
                <a:latin typeface="微软雅黑"/>
                <a:cs typeface="微软雅黑"/>
              </a:rPr>
              <a:t>、</a:t>
            </a:r>
            <a:r>
              <a:rPr sz="1000" spc="5">
                <a:latin typeface="微软雅黑"/>
                <a:cs typeface="微软雅黑"/>
              </a:rPr>
              <a:t>开发</a:t>
            </a:r>
            <a:r>
              <a:rPr sz="1000" spc="-5">
                <a:latin typeface="微软雅黑"/>
                <a:cs typeface="微软雅黑"/>
              </a:rPr>
              <a:t>、</a:t>
            </a:r>
            <a:r>
              <a:rPr sz="1000" spc="5">
                <a:latin typeface="微软雅黑"/>
                <a:cs typeface="微软雅黑"/>
              </a:rPr>
              <a:t>测试</a:t>
            </a:r>
            <a:r>
              <a:rPr sz="1000" spc="-5">
                <a:latin typeface="微软雅黑"/>
                <a:cs typeface="微软雅黑"/>
              </a:rPr>
              <a:t>与</a:t>
            </a:r>
            <a:r>
              <a:rPr sz="1000" spc="5">
                <a:latin typeface="微软雅黑"/>
                <a:cs typeface="微软雅黑"/>
              </a:rPr>
              <a:t>运</a:t>
            </a:r>
            <a:r>
              <a:rPr sz="1000" spc="-5">
                <a:latin typeface="微软雅黑"/>
                <a:cs typeface="微软雅黑"/>
              </a:rPr>
              <a:t>维</a:t>
            </a:r>
            <a:r>
              <a:rPr sz="1000" spc="5">
                <a:latin typeface="微软雅黑"/>
                <a:cs typeface="微软雅黑"/>
              </a:rPr>
              <a:t>人</a:t>
            </a:r>
            <a:r>
              <a:rPr sz="1000" spc="-5">
                <a:latin typeface="微软雅黑"/>
                <a:cs typeface="微软雅黑"/>
              </a:rPr>
              <a:t>员</a:t>
            </a:r>
            <a:r>
              <a:rPr sz="1000" spc="5">
                <a:latin typeface="微软雅黑"/>
                <a:cs typeface="微软雅黑"/>
              </a:rPr>
              <a:t>各</a:t>
            </a:r>
            <a:r>
              <a:rPr sz="1000" spc="-5">
                <a:latin typeface="微软雅黑"/>
                <a:cs typeface="微软雅黑"/>
              </a:rPr>
              <a:t>司</a:t>
            </a:r>
            <a:r>
              <a:rPr sz="1000" spc="5">
                <a:latin typeface="微软雅黑"/>
                <a:cs typeface="微软雅黑"/>
              </a:rPr>
              <a:t>其</a:t>
            </a:r>
            <a:r>
              <a:rPr sz="1000" spc="15">
                <a:latin typeface="微软雅黑"/>
                <a:cs typeface="微软雅黑"/>
              </a:rPr>
              <a:t>职</a:t>
            </a:r>
            <a:r>
              <a:rPr sz="1000" spc="-5">
                <a:latin typeface="微软雅黑"/>
                <a:cs typeface="微软雅黑"/>
              </a:rPr>
              <a:t>、</a:t>
            </a:r>
            <a:r>
              <a:rPr sz="1000" spc="5">
                <a:latin typeface="微软雅黑"/>
                <a:cs typeface="微软雅黑"/>
              </a:rPr>
              <a:t>各职</a:t>
            </a:r>
            <a:r>
              <a:rPr sz="1000" spc="-5">
                <a:latin typeface="微软雅黑"/>
                <a:cs typeface="微软雅黑"/>
              </a:rPr>
              <a:t>能</a:t>
            </a:r>
            <a:r>
              <a:rPr sz="1000" spc="5">
                <a:latin typeface="微软雅黑"/>
                <a:cs typeface="微软雅黑"/>
              </a:rPr>
              <a:t>角</a:t>
            </a:r>
            <a:r>
              <a:rPr sz="1000" spc="-5">
                <a:latin typeface="微软雅黑"/>
                <a:cs typeface="微软雅黑"/>
              </a:rPr>
              <a:t>色</a:t>
            </a:r>
            <a:r>
              <a:rPr sz="1000" spc="5">
                <a:latin typeface="微软雅黑"/>
                <a:cs typeface="微软雅黑"/>
              </a:rPr>
              <a:t>紧</a:t>
            </a:r>
            <a:r>
              <a:rPr sz="1000" spc="-5">
                <a:latin typeface="微软雅黑"/>
                <a:cs typeface="微软雅黑"/>
              </a:rPr>
              <a:t>密</a:t>
            </a:r>
            <a:r>
              <a:rPr sz="1000" spc="5">
                <a:latin typeface="微软雅黑"/>
                <a:cs typeface="微软雅黑"/>
              </a:rPr>
              <a:t>协</a:t>
            </a:r>
            <a:r>
              <a:rPr sz="1000">
                <a:latin typeface="微软雅黑"/>
                <a:cs typeface="微软雅黑"/>
              </a:rPr>
              <a:t>作</a:t>
            </a:r>
            <a:r>
              <a:rPr sz="1000" spc="5">
                <a:latin typeface="微软雅黑"/>
                <a:cs typeface="微软雅黑"/>
              </a:rPr>
              <a:t>，他</a:t>
            </a:r>
            <a:r>
              <a:rPr sz="1000" spc="-5">
                <a:latin typeface="微软雅黑"/>
                <a:cs typeface="微软雅黑"/>
              </a:rPr>
              <a:t>们</a:t>
            </a:r>
            <a:r>
              <a:rPr sz="1000" spc="5">
                <a:latin typeface="微软雅黑"/>
                <a:cs typeface="微软雅黑"/>
              </a:rPr>
              <a:t>聚合</a:t>
            </a:r>
            <a:r>
              <a:rPr sz="1000" spc="-5">
                <a:latin typeface="微软雅黑"/>
                <a:cs typeface="微软雅黑"/>
              </a:rPr>
              <a:t>到</a:t>
            </a:r>
            <a:r>
              <a:rPr sz="1000" spc="5">
                <a:latin typeface="微软雅黑"/>
                <a:cs typeface="微软雅黑"/>
              </a:rPr>
              <a:t>统</a:t>
            </a:r>
            <a:r>
              <a:rPr sz="1000" spc="-5">
                <a:latin typeface="微软雅黑"/>
                <a:cs typeface="微软雅黑"/>
              </a:rPr>
              <a:t>一</a:t>
            </a:r>
            <a:r>
              <a:rPr sz="1000" spc="5">
                <a:latin typeface="微软雅黑"/>
                <a:cs typeface="微软雅黑"/>
              </a:rPr>
              <a:t>的</a:t>
            </a:r>
            <a:r>
              <a:rPr sz="1000" spc="-5">
                <a:latin typeface="微软雅黑"/>
                <a:cs typeface="微软雅黑"/>
              </a:rPr>
              <a:t>低</a:t>
            </a:r>
            <a:r>
              <a:rPr sz="1000" spc="5">
                <a:latin typeface="微软雅黑"/>
                <a:cs typeface="微软雅黑"/>
              </a:rPr>
              <a:t>代</a:t>
            </a:r>
            <a:r>
              <a:rPr sz="1000" spc="-5">
                <a:latin typeface="微软雅黑"/>
                <a:cs typeface="微软雅黑"/>
              </a:rPr>
              <a:t>码</a:t>
            </a:r>
            <a:r>
              <a:rPr sz="1000" spc="5">
                <a:latin typeface="微软雅黑"/>
                <a:cs typeface="微软雅黑"/>
              </a:rPr>
              <a:t>产</a:t>
            </a:r>
            <a:r>
              <a:rPr sz="1000" spc="15">
                <a:latin typeface="微软雅黑"/>
                <a:cs typeface="微软雅黑"/>
              </a:rPr>
              <a:t>品</a:t>
            </a:r>
            <a:r>
              <a:rPr sz="1000" spc="-5">
                <a:latin typeface="微软雅黑"/>
                <a:cs typeface="微软雅黑"/>
              </a:rPr>
              <a:t>（</a:t>
            </a:r>
            <a:r>
              <a:rPr sz="1000" spc="5">
                <a:latin typeface="微软雅黑"/>
                <a:cs typeface="微软雅黑"/>
              </a:rPr>
              <a:t>开发</a:t>
            </a:r>
            <a:r>
              <a:rPr sz="1000" spc="-5">
                <a:latin typeface="微软雅黑"/>
                <a:cs typeface="微软雅黑"/>
              </a:rPr>
              <a:t>平</a:t>
            </a:r>
            <a:r>
              <a:rPr sz="1000" spc="5">
                <a:latin typeface="微软雅黑"/>
                <a:cs typeface="微软雅黑"/>
              </a:rPr>
              <a:t>台</a:t>
            </a:r>
            <a:r>
              <a:rPr sz="1000" spc="-5">
                <a:latin typeface="微软雅黑"/>
                <a:cs typeface="微软雅黑"/>
              </a:rPr>
              <a:t>）</a:t>
            </a:r>
            <a:r>
              <a:rPr sz="1000" spc="5">
                <a:latin typeface="微软雅黑"/>
                <a:cs typeface="微软雅黑"/>
              </a:rPr>
              <a:t>进</a:t>
            </a:r>
            <a:r>
              <a:rPr sz="1000" spc="-5">
                <a:latin typeface="微软雅黑"/>
                <a:cs typeface="微软雅黑"/>
              </a:rPr>
              <a:t>行</a:t>
            </a:r>
            <a:r>
              <a:rPr sz="1000" spc="5">
                <a:latin typeface="微软雅黑"/>
                <a:cs typeface="微软雅黑"/>
              </a:rPr>
              <a:t>作</a:t>
            </a:r>
            <a:r>
              <a:rPr sz="1000" spc="-5">
                <a:latin typeface="微软雅黑"/>
                <a:cs typeface="微软雅黑"/>
              </a:rPr>
              <a:t>业</a:t>
            </a:r>
            <a:r>
              <a:rPr sz="1000" spc="5">
                <a:latin typeface="微软雅黑"/>
                <a:cs typeface="微软雅黑"/>
              </a:rPr>
              <a:t>，</a:t>
            </a:r>
            <a:r>
              <a:rPr sz="1000" spc="-5">
                <a:latin typeface="微软雅黑"/>
                <a:cs typeface="微软雅黑"/>
              </a:rPr>
              <a:t>促</a:t>
            </a:r>
            <a:r>
              <a:rPr sz="1000" spc="5">
                <a:latin typeface="微软雅黑"/>
                <a:cs typeface="微软雅黑"/>
              </a:rPr>
              <a:t>进整</a:t>
            </a:r>
            <a:r>
              <a:rPr sz="1000" spc="-5">
                <a:latin typeface="微软雅黑"/>
                <a:cs typeface="微软雅黑"/>
              </a:rPr>
              <a:t>个</a:t>
            </a:r>
            <a:endParaRPr sz="10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625"/>
              </a:spcBef>
            </a:pPr>
            <a:r>
              <a:rPr sz="1000" spc="-10">
                <a:latin typeface="微软雅黑"/>
                <a:cs typeface="微软雅黑"/>
              </a:rPr>
              <a:t>项目流程的标准</a:t>
            </a:r>
            <a:r>
              <a:rPr sz="1000" spc="-5">
                <a:latin typeface="微软雅黑"/>
                <a:cs typeface="微软雅黑"/>
              </a:rPr>
              <a:t>化</a:t>
            </a:r>
            <a:r>
              <a:rPr sz="1000" spc="-10">
                <a:latin typeface="微软雅黑"/>
                <a:cs typeface="微软雅黑"/>
              </a:rPr>
              <a:t>、</a:t>
            </a:r>
            <a:r>
              <a:rPr sz="1000" spc="-5">
                <a:latin typeface="微软雅黑"/>
                <a:cs typeface="微软雅黑"/>
              </a:rPr>
              <a:t>规</a:t>
            </a:r>
            <a:r>
              <a:rPr sz="1000" spc="-10">
                <a:latin typeface="微软雅黑"/>
                <a:cs typeface="微软雅黑"/>
              </a:rPr>
              <a:t>范</a:t>
            </a:r>
            <a:r>
              <a:rPr sz="1000" spc="-5">
                <a:latin typeface="微软雅黑"/>
                <a:cs typeface="微软雅黑"/>
              </a:rPr>
              <a:t>化</a:t>
            </a:r>
            <a:r>
              <a:rPr sz="1000" spc="-10">
                <a:latin typeface="微软雅黑"/>
                <a:cs typeface="微软雅黑"/>
              </a:rPr>
              <a:t>和</a:t>
            </a:r>
            <a:r>
              <a:rPr sz="1000" spc="-5">
                <a:latin typeface="微软雅黑"/>
                <a:cs typeface="微软雅黑"/>
              </a:rPr>
              <a:t>统</a:t>
            </a:r>
            <a:r>
              <a:rPr sz="1000" spc="-10">
                <a:latin typeface="微软雅黑"/>
                <a:cs typeface="微软雅黑"/>
              </a:rPr>
              <a:t>一</a:t>
            </a:r>
            <a:r>
              <a:rPr sz="1000">
                <a:latin typeface="微软雅黑"/>
                <a:cs typeface="微软雅黑"/>
              </a:rPr>
              <a:t>化</a:t>
            </a:r>
            <a:r>
              <a:rPr sz="1000" spc="-5">
                <a:latin typeface="微软雅黑"/>
                <a:cs typeface="微软雅黑"/>
              </a:rPr>
              <a:t>；</a:t>
            </a:r>
            <a:endParaRPr sz="1000">
              <a:latin typeface="微软雅黑"/>
              <a:cs typeface="微软雅黑"/>
            </a:endParaRPr>
          </a:p>
          <a:p>
            <a:pPr marL="12700" marR="5080">
              <a:lnSpc>
                <a:spcPct val="147600"/>
              </a:lnSpc>
              <a:spcBef>
                <a:spcPts val="5"/>
              </a:spcBef>
            </a:pPr>
            <a:r>
              <a:rPr sz="1100" b="1">
                <a:solidFill>
                  <a:srgbClr val="13A469"/>
                </a:solidFill>
                <a:latin typeface="微软雅黑"/>
                <a:cs typeface="微软雅黑"/>
              </a:rPr>
              <a:t>应用聚合</a:t>
            </a:r>
            <a:r>
              <a:rPr sz="1000" spc="-5">
                <a:latin typeface="微软雅黑"/>
                <a:cs typeface="微软雅黑"/>
              </a:rPr>
              <a:t>：</a:t>
            </a:r>
            <a:r>
              <a:rPr sz="1000" spc="5">
                <a:latin typeface="微软雅黑"/>
                <a:cs typeface="微软雅黑"/>
              </a:rPr>
              <a:t>新</a:t>
            </a:r>
            <a:r>
              <a:rPr sz="1000" spc="-5">
                <a:latin typeface="微软雅黑"/>
                <a:cs typeface="微软雅黑"/>
              </a:rPr>
              <a:t>应</a:t>
            </a:r>
            <a:r>
              <a:rPr sz="1000" spc="5">
                <a:latin typeface="微软雅黑"/>
                <a:cs typeface="微软雅黑"/>
              </a:rPr>
              <a:t>用的</a:t>
            </a:r>
            <a:r>
              <a:rPr sz="1000" spc="-5">
                <a:latin typeface="微软雅黑"/>
                <a:cs typeface="微软雅黑"/>
              </a:rPr>
              <a:t>架</a:t>
            </a:r>
            <a:r>
              <a:rPr sz="1000" spc="5">
                <a:latin typeface="微软雅黑"/>
                <a:cs typeface="微软雅黑"/>
              </a:rPr>
              <a:t>构</a:t>
            </a:r>
            <a:r>
              <a:rPr sz="1000" spc="-5">
                <a:latin typeface="微软雅黑"/>
                <a:cs typeface="微软雅黑"/>
              </a:rPr>
              <a:t>设</a:t>
            </a:r>
            <a:r>
              <a:rPr sz="1000" spc="10">
                <a:latin typeface="微软雅黑"/>
                <a:cs typeface="微软雅黑"/>
              </a:rPr>
              <a:t>计</a:t>
            </a:r>
            <a:r>
              <a:rPr sz="1000" spc="-5">
                <a:latin typeface="微软雅黑"/>
                <a:cs typeface="微软雅黑"/>
              </a:rPr>
              <a:t>、</a:t>
            </a:r>
            <a:r>
              <a:rPr sz="1000" spc="5">
                <a:latin typeface="微软雅黑"/>
                <a:cs typeface="微软雅黑"/>
              </a:rPr>
              <a:t>资产</a:t>
            </a:r>
            <a:r>
              <a:rPr sz="1000" spc="-5">
                <a:latin typeface="微软雅黑"/>
                <a:cs typeface="微软雅黑"/>
              </a:rPr>
              <a:t>复</a:t>
            </a:r>
            <a:r>
              <a:rPr sz="1000" spc="5">
                <a:latin typeface="微软雅黑"/>
                <a:cs typeface="微软雅黑"/>
              </a:rPr>
              <a:t>用、</a:t>
            </a:r>
            <a:r>
              <a:rPr sz="1000" spc="-5">
                <a:latin typeface="微软雅黑"/>
                <a:cs typeface="微软雅黑"/>
              </a:rPr>
              <a:t>相</a:t>
            </a:r>
            <a:r>
              <a:rPr sz="1000" spc="5">
                <a:latin typeface="微软雅黑"/>
                <a:cs typeface="微软雅黑"/>
              </a:rPr>
              <a:t>互</a:t>
            </a:r>
            <a:r>
              <a:rPr sz="1000" spc="-5">
                <a:latin typeface="微软雅黑"/>
                <a:cs typeface="微软雅黑"/>
              </a:rPr>
              <a:t>调</a:t>
            </a:r>
            <a:r>
              <a:rPr sz="1000" spc="5">
                <a:latin typeface="微软雅黑"/>
                <a:cs typeface="微软雅黑"/>
              </a:rPr>
              <a:t>用</a:t>
            </a:r>
            <a:r>
              <a:rPr sz="1000" spc="-5">
                <a:latin typeface="微软雅黑"/>
                <a:cs typeface="微软雅黑"/>
              </a:rPr>
              <a:t>变</a:t>
            </a:r>
            <a:r>
              <a:rPr sz="1000" spc="5">
                <a:latin typeface="微软雅黑"/>
                <a:cs typeface="微软雅黑"/>
              </a:rPr>
              <a:t>得</a:t>
            </a:r>
            <a:r>
              <a:rPr sz="1000" spc="-5">
                <a:latin typeface="微软雅黑"/>
                <a:cs typeface="微软雅黑"/>
              </a:rPr>
              <a:t>更</a:t>
            </a:r>
            <a:r>
              <a:rPr sz="1000" spc="5">
                <a:latin typeface="微软雅黑"/>
                <a:cs typeface="微软雅黑"/>
              </a:rPr>
              <a:t>容易</a:t>
            </a:r>
            <a:r>
              <a:rPr sz="1000" spc="-5">
                <a:latin typeface="微软雅黑"/>
                <a:cs typeface="微软雅黑"/>
              </a:rPr>
              <a:t>；</a:t>
            </a:r>
            <a:r>
              <a:rPr sz="1000" spc="5">
                <a:latin typeface="微软雅黑"/>
                <a:cs typeface="微软雅黑"/>
              </a:rPr>
              <a:t>各应</a:t>
            </a:r>
            <a:r>
              <a:rPr sz="1000" spc="-5">
                <a:latin typeface="微软雅黑"/>
                <a:cs typeface="微软雅黑"/>
              </a:rPr>
              <a:t>用</a:t>
            </a:r>
            <a:r>
              <a:rPr sz="1000" spc="5">
                <a:latin typeface="微软雅黑"/>
                <a:cs typeface="微软雅黑"/>
              </a:rPr>
              <a:t>的</a:t>
            </a:r>
            <a:r>
              <a:rPr sz="1000" spc="-5">
                <a:latin typeface="微软雅黑"/>
                <a:cs typeface="微软雅黑"/>
              </a:rPr>
              <a:t>数</a:t>
            </a:r>
            <a:r>
              <a:rPr sz="1000" spc="5">
                <a:latin typeface="微软雅黑"/>
                <a:cs typeface="微软雅黑"/>
              </a:rPr>
              <a:t>据</a:t>
            </a:r>
            <a:r>
              <a:rPr sz="1000" spc="-5">
                <a:latin typeface="微软雅黑"/>
                <a:cs typeface="微软雅黑"/>
              </a:rPr>
              <a:t>都</a:t>
            </a:r>
            <a:r>
              <a:rPr sz="1000" spc="5">
                <a:latin typeface="微软雅黑"/>
                <a:cs typeface="微软雅黑"/>
              </a:rPr>
              <a:t>天</a:t>
            </a:r>
            <a:r>
              <a:rPr sz="1000" spc="-5">
                <a:latin typeface="微软雅黑"/>
                <a:cs typeface="微软雅黑"/>
              </a:rPr>
              <a:t>然</a:t>
            </a:r>
            <a:r>
              <a:rPr sz="1000" spc="5">
                <a:latin typeface="微软雅黑"/>
                <a:cs typeface="微软雅黑"/>
              </a:rPr>
              <a:t>互</a:t>
            </a:r>
            <a:r>
              <a:rPr sz="1000" spc="20">
                <a:latin typeface="微软雅黑"/>
                <a:cs typeface="微软雅黑"/>
              </a:rPr>
              <a:t>通</a:t>
            </a:r>
            <a:r>
              <a:rPr sz="1000" spc="-5">
                <a:latin typeface="微软雅黑"/>
                <a:cs typeface="微软雅黑"/>
              </a:rPr>
              <a:t>，</a:t>
            </a:r>
            <a:r>
              <a:rPr sz="1000" spc="5">
                <a:latin typeface="微软雅黑"/>
                <a:cs typeface="微软雅黑"/>
              </a:rPr>
              <a:t>同时</a:t>
            </a:r>
            <a:r>
              <a:rPr sz="1000" spc="-5">
                <a:latin typeface="微软雅黑"/>
                <a:cs typeface="微软雅黑"/>
              </a:rPr>
              <a:t>平</a:t>
            </a:r>
            <a:r>
              <a:rPr sz="1000" spc="5">
                <a:latin typeface="微软雅黑"/>
                <a:cs typeface="微软雅黑"/>
              </a:rPr>
              <a:t>台</a:t>
            </a:r>
            <a:r>
              <a:rPr sz="1000" spc="-5">
                <a:latin typeface="微软雅黑"/>
                <a:cs typeface="微软雅黑"/>
              </a:rPr>
              <a:t>外</a:t>
            </a:r>
            <a:r>
              <a:rPr sz="1000" spc="5">
                <a:latin typeface="微软雅黑"/>
                <a:cs typeface="微软雅黑"/>
              </a:rPr>
              <a:t>数</a:t>
            </a:r>
            <a:r>
              <a:rPr sz="1000" spc="-5">
                <a:latin typeface="微软雅黑"/>
                <a:cs typeface="微软雅黑"/>
              </a:rPr>
              <a:t>据</a:t>
            </a:r>
            <a:r>
              <a:rPr sz="1000" spc="5">
                <a:latin typeface="微软雅黑"/>
                <a:cs typeface="微软雅黑"/>
              </a:rPr>
              <a:t>也</a:t>
            </a:r>
            <a:r>
              <a:rPr sz="1000" spc="-5">
                <a:latin typeface="微软雅黑"/>
                <a:cs typeface="微软雅黑"/>
              </a:rPr>
              <a:t>能</a:t>
            </a:r>
            <a:r>
              <a:rPr sz="1000" spc="5">
                <a:latin typeface="微软雅黑"/>
                <a:cs typeface="微软雅黑"/>
              </a:rPr>
              <a:t>通过</a:t>
            </a:r>
            <a:r>
              <a:rPr sz="1000" spc="-5">
                <a:latin typeface="微软雅黑"/>
                <a:cs typeface="微软雅黑"/>
              </a:rPr>
              <a:t>集</a:t>
            </a:r>
            <a:r>
              <a:rPr sz="1000" spc="5">
                <a:latin typeface="微软雅黑"/>
                <a:cs typeface="微软雅黑"/>
              </a:rPr>
              <a:t>成能</a:t>
            </a:r>
            <a:r>
              <a:rPr sz="1000" spc="-5">
                <a:latin typeface="微软雅黑"/>
                <a:cs typeface="微软雅黑"/>
              </a:rPr>
              <a:t>力</a:t>
            </a:r>
            <a:r>
              <a:rPr sz="1000" spc="5">
                <a:latin typeface="微软雅黑"/>
                <a:cs typeface="微软雅黑"/>
              </a:rPr>
              <a:t>进</a:t>
            </a:r>
            <a:r>
              <a:rPr sz="1000" spc="-5">
                <a:latin typeface="微软雅黑"/>
                <a:cs typeface="微软雅黑"/>
              </a:rPr>
              <a:t>行</a:t>
            </a:r>
            <a:r>
              <a:rPr sz="1000" spc="5">
                <a:latin typeface="微软雅黑"/>
                <a:cs typeface="微软雅黑"/>
              </a:rPr>
              <a:t>打通，</a:t>
            </a:r>
            <a:r>
              <a:rPr sz="1000" spc="-5">
                <a:latin typeface="微软雅黑"/>
                <a:cs typeface="微软雅黑"/>
              </a:rPr>
              <a:t>消</a:t>
            </a:r>
            <a:r>
              <a:rPr sz="1000" spc="5">
                <a:latin typeface="微软雅黑"/>
                <a:cs typeface="微软雅黑"/>
              </a:rPr>
              <a:t>除</a:t>
            </a:r>
            <a:r>
              <a:rPr sz="1000" spc="-5">
                <a:latin typeface="微软雅黑"/>
                <a:cs typeface="微软雅黑"/>
              </a:rPr>
              <a:t>企</a:t>
            </a:r>
            <a:r>
              <a:rPr sz="1000" spc="5">
                <a:latin typeface="微软雅黑"/>
                <a:cs typeface="微软雅黑"/>
              </a:rPr>
              <a:t>业的</a:t>
            </a:r>
            <a:r>
              <a:rPr sz="1000" spc="-5">
                <a:latin typeface="微软雅黑"/>
                <a:cs typeface="微软雅黑"/>
              </a:rPr>
              <a:t>数 据孤岛问题；</a:t>
            </a:r>
            <a:endParaRPr sz="1000">
              <a:latin typeface="微软雅黑"/>
              <a:cs typeface="微软雅黑"/>
            </a:endParaRPr>
          </a:p>
          <a:p>
            <a:pPr marL="12700" marR="1179195">
              <a:lnSpc>
                <a:spcPts val="1980"/>
              </a:lnSpc>
              <a:spcBef>
                <a:spcPts val="150"/>
              </a:spcBef>
            </a:pPr>
            <a:r>
              <a:rPr sz="1100" b="1">
                <a:solidFill>
                  <a:srgbClr val="13A469"/>
                </a:solidFill>
                <a:latin typeface="微软雅黑"/>
                <a:cs typeface="微软雅黑"/>
              </a:rPr>
              <a:t>生态聚合</a:t>
            </a:r>
            <a:r>
              <a:rPr sz="1000" spc="-5">
                <a:latin typeface="微软雅黑"/>
                <a:cs typeface="微软雅黑"/>
              </a:rPr>
              <a:t>：平台聚合足够多的开发者和应用后，将形</a:t>
            </a:r>
            <a:r>
              <a:rPr sz="1000" spc="5">
                <a:latin typeface="微软雅黑"/>
                <a:cs typeface="微软雅黑"/>
              </a:rPr>
              <a:t>成</a:t>
            </a:r>
            <a:r>
              <a:rPr sz="1000" spc="-5">
                <a:latin typeface="微软雅黑"/>
                <a:cs typeface="微软雅黑"/>
              </a:rPr>
              <a:t>一个</a:t>
            </a:r>
            <a:r>
              <a:rPr sz="1000" spc="5">
                <a:latin typeface="微软雅黑"/>
                <a:cs typeface="微软雅黑"/>
              </a:rPr>
              <a:t>巨</a:t>
            </a:r>
            <a:r>
              <a:rPr sz="1000" spc="-5">
                <a:latin typeface="微软雅黑"/>
                <a:cs typeface="微软雅黑"/>
              </a:rPr>
              <a:t>大</a:t>
            </a:r>
            <a:r>
              <a:rPr sz="1000" spc="-15">
                <a:latin typeface="微软雅黑"/>
                <a:cs typeface="微软雅黑"/>
              </a:rPr>
              <a:t>的</a:t>
            </a:r>
            <a:r>
              <a:rPr sz="1000" spc="5">
                <a:latin typeface="微软雅黑"/>
                <a:cs typeface="微软雅黑"/>
              </a:rPr>
              <a:t>、</a:t>
            </a:r>
            <a:r>
              <a:rPr sz="1000" spc="-5">
                <a:latin typeface="微软雅黑"/>
                <a:cs typeface="微软雅黑"/>
              </a:rPr>
              <a:t>连接</a:t>
            </a:r>
            <a:r>
              <a:rPr sz="1000" spc="5">
                <a:latin typeface="微软雅黑"/>
                <a:cs typeface="微软雅黑"/>
              </a:rPr>
              <a:t>一</a:t>
            </a:r>
            <a:r>
              <a:rPr sz="1000" spc="-5">
                <a:latin typeface="微软雅黑"/>
                <a:cs typeface="微软雅黑"/>
              </a:rPr>
              <a:t>切、</a:t>
            </a:r>
            <a:r>
              <a:rPr sz="1000" spc="5">
                <a:latin typeface="微软雅黑"/>
                <a:cs typeface="微软雅黑"/>
              </a:rPr>
              <a:t>有</a:t>
            </a:r>
            <a:r>
              <a:rPr sz="1000" spc="-5">
                <a:latin typeface="微软雅黑"/>
                <a:cs typeface="微软雅黑"/>
              </a:rPr>
              <a:t>无限</a:t>
            </a:r>
            <a:r>
              <a:rPr sz="1000" spc="5">
                <a:latin typeface="微软雅黑"/>
                <a:cs typeface="微软雅黑"/>
              </a:rPr>
              <a:t>想</a:t>
            </a:r>
            <a:r>
              <a:rPr sz="1000" spc="-5">
                <a:latin typeface="微软雅黑"/>
                <a:cs typeface="微软雅黑"/>
              </a:rPr>
              <a:t>象力</a:t>
            </a:r>
            <a:r>
              <a:rPr sz="1000" spc="5">
                <a:latin typeface="微软雅黑"/>
                <a:cs typeface="微软雅黑"/>
              </a:rPr>
              <a:t>的</a:t>
            </a:r>
            <a:r>
              <a:rPr sz="1000" spc="-5">
                <a:latin typeface="微软雅黑"/>
                <a:cs typeface="微软雅黑"/>
              </a:rPr>
              <a:t>生态</a:t>
            </a:r>
            <a:r>
              <a:rPr sz="1000" spc="5">
                <a:latin typeface="微软雅黑"/>
                <a:cs typeface="微软雅黑"/>
              </a:rPr>
              <a:t>体</a:t>
            </a:r>
            <a:r>
              <a:rPr sz="1000">
                <a:latin typeface="微软雅黑"/>
                <a:cs typeface="微软雅黑"/>
              </a:rPr>
              <a:t>系</a:t>
            </a:r>
            <a:r>
              <a:rPr sz="1000" spc="-5">
                <a:latin typeface="微软雅黑"/>
                <a:cs typeface="微软雅黑"/>
              </a:rPr>
              <a:t>，</a:t>
            </a:r>
            <a:r>
              <a:rPr sz="1000" spc="5">
                <a:latin typeface="微软雅黑"/>
                <a:cs typeface="微软雅黑"/>
              </a:rPr>
              <a:t>彻</a:t>
            </a:r>
            <a:r>
              <a:rPr sz="1000" spc="-5">
                <a:latin typeface="微软雅黑"/>
                <a:cs typeface="微软雅黑"/>
              </a:rPr>
              <a:t>底放</a:t>
            </a:r>
            <a:r>
              <a:rPr sz="1000" spc="5">
                <a:latin typeface="微软雅黑"/>
                <a:cs typeface="微软雅黑"/>
              </a:rPr>
              <a:t>飞</a:t>
            </a:r>
            <a:r>
              <a:rPr sz="1000" spc="-5">
                <a:latin typeface="微软雅黑"/>
                <a:cs typeface="微软雅黑"/>
              </a:rPr>
              <a:t>低代</a:t>
            </a:r>
            <a:r>
              <a:rPr sz="1000" spc="5">
                <a:latin typeface="微软雅黑"/>
                <a:cs typeface="微软雅黑"/>
              </a:rPr>
              <a:t>码</a:t>
            </a:r>
            <a:r>
              <a:rPr sz="1000" spc="-5">
                <a:latin typeface="微软雅黑"/>
                <a:cs typeface="微软雅黑"/>
              </a:rPr>
              <a:t>的价</a:t>
            </a:r>
            <a:r>
              <a:rPr sz="1000" spc="10">
                <a:latin typeface="微软雅黑"/>
                <a:cs typeface="微软雅黑"/>
              </a:rPr>
              <a:t>值</a:t>
            </a:r>
            <a:r>
              <a:rPr sz="1000" spc="-5">
                <a:latin typeface="微软雅黑"/>
                <a:cs typeface="微软雅黑"/>
              </a:rPr>
              <a:t>。 </a:t>
            </a:r>
            <a:r>
              <a:rPr sz="1100" b="1">
                <a:solidFill>
                  <a:srgbClr val="13A469"/>
                </a:solidFill>
                <a:latin typeface="微软雅黑"/>
                <a:cs typeface="微软雅黑"/>
              </a:rPr>
              <a:t>技术与业务的进一步聚</a:t>
            </a:r>
            <a:r>
              <a:rPr sz="1100" b="1" spc="-15">
                <a:solidFill>
                  <a:srgbClr val="13A469"/>
                </a:solidFill>
                <a:latin typeface="微软雅黑"/>
                <a:cs typeface="微软雅黑"/>
              </a:rPr>
              <a:t>合</a:t>
            </a:r>
            <a:r>
              <a:rPr sz="1000" spc="-5">
                <a:latin typeface="微软雅黑"/>
                <a:cs typeface="微软雅黑"/>
              </a:rPr>
              <a:t>：持续提供安全可靠的技术保障和服务支持，确保企</a:t>
            </a:r>
            <a:r>
              <a:rPr sz="1000" spc="5">
                <a:latin typeface="微软雅黑"/>
                <a:cs typeface="微软雅黑"/>
              </a:rPr>
              <a:t>业</a:t>
            </a:r>
            <a:r>
              <a:rPr sz="1000" spc="-5">
                <a:latin typeface="微软雅黑"/>
                <a:cs typeface="微软雅黑"/>
              </a:rPr>
              <a:t>的业</a:t>
            </a:r>
            <a:r>
              <a:rPr sz="1000" spc="5">
                <a:latin typeface="微软雅黑"/>
                <a:cs typeface="微软雅黑"/>
              </a:rPr>
              <a:t>务</a:t>
            </a:r>
            <a:r>
              <a:rPr sz="1000" spc="-5">
                <a:latin typeface="微软雅黑"/>
                <a:cs typeface="微软雅黑"/>
              </a:rPr>
              <a:t>连续</a:t>
            </a:r>
            <a:r>
              <a:rPr sz="1000" spc="5">
                <a:latin typeface="微软雅黑"/>
                <a:cs typeface="微软雅黑"/>
              </a:rPr>
              <a:t>性</a:t>
            </a:r>
            <a:r>
              <a:rPr sz="1000" spc="-5">
                <a:latin typeface="微软雅黑"/>
                <a:cs typeface="微软雅黑"/>
              </a:rPr>
              <a:t>和健</a:t>
            </a:r>
            <a:r>
              <a:rPr sz="1000" spc="5">
                <a:latin typeface="微软雅黑"/>
                <a:cs typeface="微软雅黑"/>
              </a:rPr>
              <a:t>壮</a:t>
            </a:r>
            <a:r>
              <a:rPr sz="1000" spc="-5">
                <a:latin typeface="微软雅黑"/>
                <a:cs typeface="微软雅黑"/>
              </a:rPr>
              <a:t>性。</a:t>
            </a:r>
            <a:endParaRPr sz="10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800">
              <a:latin typeface="微软雅黑"/>
              <a:cs typeface="微软雅黑"/>
            </a:endParaRPr>
          </a:p>
          <a:p>
            <a:pPr marL="1832610">
              <a:lnSpc>
                <a:spcPct val="100000"/>
              </a:lnSpc>
            </a:pPr>
            <a:r>
              <a:rPr sz="1000" b="1" spc="-5">
                <a:latin typeface="微软雅黑"/>
                <a:cs typeface="微软雅黑"/>
              </a:rPr>
              <a:t>需求侧导入低代码产品的模式选择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3521964" y="3032760"/>
            <a:ext cx="982980" cy="673735"/>
          </a:xfrm>
          <a:custGeom>
            <a:rect l="l" t="t" r="r" b="b"/>
            <a:pathLst>
              <a:path w="982978" h="673735">
                <a:moveTo>
                  <a:pt x="389127" y="0"/>
                </a:moveTo>
                <a:lnTo>
                  <a:pt x="340185" y="5633"/>
                </a:lnTo>
                <a:lnTo>
                  <a:pt x="295238" y="21676"/>
                </a:lnTo>
                <a:lnTo>
                  <a:pt x="255573" y="46846"/>
                </a:lnTo>
                <a:lnTo>
                  <a:pt x="222480" y="79858"/>
                </a:lnTo>
                <a:lnTo>
                  <a:pt x="197246" y="119428"/>
                </a:lnTo>
                <a:lnTo>
                  <a:pt x="181161" y="164272"/>
                </a:lnTo>
                <a:lnTo>
                  <a:pt x="175513" y="213106"/>
                </a:lnTo>
                <a:lnTo>
                  <a:pt x="175640" y="222884"/>
                </a:lnTo>
                <a:lnTo>
                  <a:pt x="176149" y="227964"/>
                </a:lnTo>
                <a:lnTo>
                  <a:pt x="127867" y="244963"/>
                </a:lnTo>
                <a:lnTo>
                  <a:pt x="85381" y="271836"/>
                </a:lnTo>
                <a:lnTo>
                  <a:pt x="50022" y="307070"/>
                </a:lnTo>
                <a:lnTo>
                  <a:pt x="23118" y="349151"/>
                </a:lnTo>
                <a:lnTo>
                  <a:pt x="6001" y="396566"/>
                </a:lnTo>
                <a:lnTo>
                  <a:pt x="0" y="447801"/>
                </a:lnTo>
                <a:lnTo>
                  <a:pt x="4604" y="493274"/>
                </a:lnTo>
                <a:lnTo>
                  <a:pt x="17807" y="535644"/>
                </a:lnTo>
                <a:lnTo>
                  <a:pt x="38696" y="573998"/>
                </a:lnTo>
                <a:lnTo>
                  <a:pt x="66357" y="607425"/>
                </a:lnTo>
                <a:lnTo>
                  <a:pt x="99876" y="635011"/>
                </a:lnTo>
                <a:lnTo>
                  <a:pt x="138338" y="655845"/>
                </a:lnTo>
                <a:lnTo>
                  <a:pt x="180831" y="669015"/>
                </a:lnTo>
                <a:lnTo>
                  <a:pt x="226440" y="673607"/>
                </a:lnTo>
                <a:lnTo>
                  <a:pt x="756793" y="673607"/>
                </a:lnTo>
                <a:lnTo>
                  <a:pt x="802318" y="669015"/>
                </a:lnTo>
                <a:lnTo>
                  <a:pt x="844748" y="655845"/>
                </a:lnTo>
                <a:lnTo>
                  <a:pt x="883165" y="635011"/>
                </a:lnTo>
                <a:lnTo>
                  <a:pt x="916654" y="607425"/>
                </a:lnTo>
                <a:lnTo>
                  <a:pt x="944296" y="573998"/>
                </a:lnTo>
                <a:lnTo>
                  <a:pt x="965176" y="535644"/>
                </a:lnTo>
                <a:lnTo>
                  <a:pt x="978376" y="493274"/>
                </a:lnTo>
                <a:lnTo>
                  <a:pt x="982980" y="447801"/>
                </a:lnTo>
                <a:lnTo>
                  <a:pt x="978309" y="402495"/>
                </a:lnTo>
                <a:lnTo>
                  <a:pt x="964899" y="360012"/>
                </a:lnTo>
                <a:lnTo>
                  <a:pt x="943651" y="321388"/>
                </a:lnTo>
                <a:lnTo>
                  <a:pt x="915467" y="287659"/>
                </a:lnTo>
                <a:lnTo>
                  <a:pt x="881250" y="259858"/>
                </a:lnTo>
                <a:lnTo>
                  <a:pt x="841901" y="239022"/>
                </a:lnTo>
                <a:lnTo>
                  <a:pt x="798322" y="226187"/>
                </a:lnTo>
                <a:lnTo>
                  <a:pt x="768046" y="184758"/>
                </a:lnTo>
                <a:lnTo>
                  <a:pt x="729546" y="152285"/>
                </a:lnTo>
                <a:lnTo>
                  <a:pt x="684506" y="130010"/>
                </a:lnTo>
                <a:lnTo>
                  <a:pt x="643144" y="121031"/>
                </a:lnTo>
                <a:lnTo>
                  <a:pt x="581533" y="121031"/>
                </a:lnTo>
                <a:lnTo>
                  <a:pt x="555902" y="80012"/>
                </a:lnTo>
                <a:lnTo>
                  <a:pt x="522456" y="46442"/>
                </a:lnTo>
                <a:lnTo>
                  <a:pt x="482585" y="21279"/>
                </a:lnTo>
                <a:lnTo>
                  <a:pt x="437679" y="5479"/>
                </a:lnTo>
                <a:lnTo>
                  <a:pt x="389127" y="0"/>
                </a:lnTo>
                <a:close/>
              </a:path>
              <a:path w="982978" h="673735">
                <a:moveTo>
                  <a:pt x="634607" y="119177"/>
                </a:moveTo>
                <a:lnTo>
                  <a:pt x="581533" y="121031"/>
                </a:lnTo>
                <a:lnTo>
                  <a:pt x="643144" y="121031"/>
                </a:lnTo>
                <a:lnTo>
                  <a:pt x="634607" y="119177"/>
                </a:lnTo>
                <a:close/>
              </a:path>
            </a:pathLst>
          </a:custGeom>
          <a:solidFill>
            <a:srgbClr val="13A469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3684523" y="3115183"/>
            <a:ext cx="657860" cy="49910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sz="1100" b="1">
                <a:latin typeface="微软雅黑"/>
                <a:cs typeface="微软雅黑"/>
              </a:rPr>
              <a:t>45.6%</a:t>
            </a:r>
            <a:endParaRPr sz="1100">
              <a:latin typeface="微软雅黑"/>
              <a:cs typeface="微软雅黑"/>
            </a:endParaRPr>
          </a:p>
          <a:p>
            <a:pPr algn="ctr">
              <a:lnSpc>
                <a:spcPct val="100000"/>
              </a:lnSpc>
              <a:spcBef>
                <a:spcPts val="1205"/>
              </a:spcBef>
            </a:pPr>
            <a:r>
              <a:rPr sz="1000" spc="-5">
                <a:latin typeface="微软雅黑"/>
                <a:cs typeface="微软雅黑"/>
              </a:rPr>
              <a:t>私有化部署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1578863" y="2965704"/>
            <a:ext cx="1080770" cy="741045"/>
          </a:xfrm>
          <a:custGeom>
            <a:rect l="l" t="t" r="r" b="b"/>
            <a:pathLst>
              <a:path w="1080770" h="741045">
                <a:moveTo>
                  <a:pt x="427736" y="0"/>
                </a:moveTo>
                <a:lnTo>
                  <a:pt x="380453" y="4765"/>
                </a:lnTo>
                <a:lnTo>
                  <a:pt x="336395" y="18430"/>
                </a:lnTo>
                <a:lnTo>
                  <a:pt x="296509" y="40049"/>
                </a:lnTo>
                <a:lnTo>
                  <a:pt x="261747" y="68675"/>
                </a:lnTo>
                <a:lnTo>
                  <a:pt x="233056" y="103361"/>
                </a:lnTo>
                <a:lnTo>
                  <a:pt x="211387" y="143160"/>
                </a:lnTo>
                <a:lnTo>
                  <a:pt x="197689" y="187127"/>
                </a:lnTo>
                <a:lnTo>
                  <a:pt x="192912" y="234314"/>
                </a:lnTo>
                <a:lnTo>
                  <a:pt x="192912" y="239394"/>
                </a:lnTo>
                <a:lnTo>
                  <a:pt x="193167" y="244982"/>
                </a:lnTo>
                <a:lnTo>
                  <a:pt x="193548" y="250570"/>
                </a:lnTo>
                <a:lnTo>
                  <a:pt x="147716" y="265931"/>
                </a:lnTo>
                <a:lnTo>
                  <a:pt x="106413" y="289434"/>
                </a:lnTo>
                <a:lnTo>
                  <a:pt x="70557" y="320030"/>
                </a:lnTo>
                <a:lnTo>
                  <a:pt x="41068" y="356671"/>
                </a:lnTo>
                <a:lnTo>
                  <a:pt x="18865" y="398309"/>
                </a:lnTo>
                <a:lnTo>
                  <a:pt x="4869" y="443894"/>
                </a:lnTo>
                <a:lnTo>
                  <a:pt x="0" y="492378"/>
                </a:lnTo>
                <a:lnTo>
                  <a:pt x="4012" y="536984"/>
                </a:lnTo>
                <a:lnTo>
                  <a:pt x="15580" y="578976"/>
                </a:lnTo>
                <a:lnTo>
                  <a:pt x="33998" y="617652"/>
                </a:lnTo>
                <a:lnTo>
                  <a:pt x="58562" y="652308"/>
                </a:lnTo>
                <a:lnTo>
                  <a:pt x="88568" y="682240"/>
                </a:lnTo>
                <a:lnTo>
                  <a:pt x="123312" y="706745"/>
                </a:lnTo>
                <a:lnTo>
                  <a:pt x="162088" y="725120"/>
                </a:lnTo>
                <a:lnTo>
                  <a:pt x="204192" y="736660"/>
                </a:lnTo>
                <a:lnTo>
                  <a:pt x="248919" y="740663"/>
                </a:lnTo>
                <a:lnTo>
                  <a:pt x="831850" y="740663"/>
                </a:lnTo>
                <a:lnTo>
                  <a:pt x="881914" y="735615"/>
                </a:lnTo>
                <a:lnTo>
                  <a:pt x="928568" y="721139"/>
                </a:lnTo>
                <a:lnTo>
                  <a:pt x="970804" y="698236"/>
                </a:lnTo>
                <a:lnTo>
                  <a:pt x="1007618" y="667908"/>
                </a:lnTo>
                <a:lnTo>
                  <a:pt x="1038001" y="631157"/>
                </a:lnTo>
                <a:lnTo>
                  <a:pt x="1060950" y="588984"/>
                </a:lnTo>
                <a:lnTo>
                  <a:pt x="1075456" y="542390"/>
                </a:lnTo>
                <a:lnTo>
                  <a:pt x="1080516" y="492378"/>
                </a:lnTo>
                <a:lnTo>
                  <a:pt x="1075385" y="442556"/>
                </a:lnTo>
                <a:lnTo>
                  <a:pt x="1060653" y="395846"/>
                </a:lnTo>
                <a:lnTo>
                  <a:pt x="1037308" y="353386"/>
                </a:lnTo>
                <a:lnTo>
                  <a:pt x="1006339" y="316313"/>
                </a:lnTo>
                <a:lnTo>
                  <a:pt x="968733" y="285765"/>
                </a:lnTo>
                <a:lnTo>
                  <a:pt x="925481" y="262879"/>
                </a:lnTo>
                <a:lnTo>
                  <a:pt x="877569" y="248793"/>
                </a:lnTo>
                <a:lnTo>
                  <a:pt x="850519" y="210156"/>
                </a:lnTo>
                <a:lnTo>
                  <a:pt x="816953" y="178209"/>
                </a:lnTo>
                <a:lnTo>
                  <a:pt x="777954" y="153733"/>
                </a:lnTo>
                <a:lnTo>
                  <a:pt x="734605" y="137512"/>
                </a:lnTo>
                <a:lnTo>
                  <a:pt x="705116" y="132969"/>
                </a:lnTo>
                <a:lnTo>
                  <a:pt x="639191" y="132969"/>
                </a:lnTo>
                <a:lnTo>
                  <a:pt x="611006" y="87928"/>
                </a:lnTo>
                <a:lnTo>
                  <a:pt x="574250" y="51050"/>
                </a:lnTo>
                <a:lnTo>
                  <a:pt x="530441" y="23396"/>
                </a:lnTo>
                <a:lnTo>
                  <a:pt x="481097" y="6025"/>
                </a:lnTo>
                <a:lnTo>
                  <a:pt x="427736" y="0"/>
                </a:lnTo>
                <a:close/>
              </a:path>
              <a:path w="1080770" h="741045">
                <a:moveTo>
                  <a:pt x="687990" y="130330"/>
                </a:moveTo>
                <a:lnTo>
                  <a:pt x="639191" y="132969"/>
                </a:lnTo>
                <a:lnTo>
                  <a:pt x="705116" y="132969"/>
                </a:lnTo>
                <a:lnTo>
                  <a:pt x="687990" y="130330"/>
                </a:lnTo>
                <a:close/>
              </a:path>
            </a:pathLst>
          </a:custGeom>
          <a:solidFill>
            <a:srgbClr val="13A46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 txBox="1"/>
          <p:nvPr/>
        </p:nvSpPr>
        <p:spPr>
          <a:xfrm>
            <a:off x="1664970" y="3080969"/>
            <a:ext cx="911225" cy="49974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5"/>
              </a:spcBef>
            </a:pPr>
            <a:r>
              <a:rPr sz="1100" b="1">
                <a:latin typeface="微软雅黑"/>
                <a:cs typeface="微软雅黑"/>
              </a:rPr>
              <a:t>38.5%</a:t>
            </a:r>
            <a:endParaRPr sz="1100">
              <a:latin typeface="微软雅黑"/>
              <a:cs typeface="微软雅黑"/>
            </a:endParaRPr>
          </a:p>
          <a:p>
            <a:pPr algn="ctr">
              <a:lnSpc>
                <a:spcPct val="100000"/>
              </a:lnSpc>
              <a:spcBef>
                <a:spcPts val="1205"/>
              </a:spcBef>
            </a:pPr>
            <a:r>
              <a:rPr sz="1000" spc="-5">
                <a:latin typeface="微软雅黑"/>
                <a:cs typeface="微软雅黑"/>
              </a:rPr>
              <a:t>公有云方式导入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2659379" y="3805428"/>
            <a:ext cx="670560" cy="460375"/>
          </a:xfrm>
          <a:custGeom>
            <a:rect l="l" t="t" r="r" b="b"/>
            <a:pathLst>
              <a:path w="670560" h="460375">
                <a:moveTo>
                  <a:pt x="265430" y="0"/>
                </a:moveTo>
                <a:lnTo>
                  <a:pt x="219410" y="7431"/>
                </a:lnTo>
                <a:lnTo>
                  <a:pt x="179425" y="28116"/>
                </a:lnTo>
                <a:lnTo>
                  <a:pt x="147883" y="59642"/>
                </a:lnTo>
                <a:lnTo>
                  <a:pt x="127193" y="99597"/>
                </a:lnTo>
                <a:lnTo>
                  <a:pt x="119761" y="145567"/>
                </a:lnTo>
                <a:lnTo>
                  <a:pt x="119887" y="152247"/>
                </a:lnTo>
                <a:lnTo>
                  <a:pt x="120142" y="155740"/>
                </a:lnTo>
                <a:lnTo>
                  <a:pt x="72169" y="175780"/>
                </a:lnTo>
                <a:lnTo>
                  <a:pt x="34115" y="209821"/>
                </a:lnTo>
                <a:lnTo>
                  <a:pt x="9038" y="254375"/>
                </a:lnTo>
                <a:lnTo>
                  <a:pt x="0" y="305955"/>
                </a:lnTo>
                <a:lnTo>
                  <a:pt x="7880" y="354696"/>
                </a:lnTo>
                <a:lnTo>
                  <a:pt x="29817" y="397047"/>
                </a:lnTo>
                <a:lnTo>
                  <a:pt x="63258" y="430457"/>
                </a:lnTo>
                <a:lnTo>
                  <a:pt x="105647" y="452375"/>
                </a:lnTo>
                <a:lnTo>
                  <a:pt x="154431" y="460248"/>
                </a:lnTo>
                <a:lnTo>
                  <a:pt x="516255" y="460248"/>
                </a:lnTo>
                <a:lnTo>
                  <a:pt x="564977" y="452375"/>
                </a:lnTo>
                <a:lnTo>
                  <a:pt x="607329" y="430457"/>
                </a:lnTo>
                <a:lnTo>
                  <a:pt x="640750" y="397047"/>
                </a:lnTo>
                <a:lnTo>
                  <a:pt x="662680" y="354696"/>
                </a:lnTo>
                <a:lnTo>
                  <a:pt x="670559" y="305955"/>
                </a:lnTo>
                <a:lnTo>
                  <a:pt x="664394" y="263116"/>
                </a:lnTo>
                <a:lnTo>
                  <a:pt x="647025" y="224618"/>
                </a:lnTo>
                <a:lnTo>
                  <a:pt x="620139" y="192401"/>
                </a:lnTo>
                <a:lnTo>
                  <a:pt x="585427" y="168406"/>
                </a:lnTo>
                <a:lnTo>
                  <a:pt x="544576" y="154571"/>
                </a:lnTo>
                <a:lnTo>
                  <a:pt x="517850" y="120092"/>
                </a:lnTo>
                <a:lnTo>
                  <a:pt x="482790" y="95524"/>
                </a:lnTo>
                <a:lnTo>
                  <a:pt x="442141" y="82664"/>
                </a:lnTo>
                <a:lnTo>
                  <a:pt x="396620" y="82664"/>
                </a:lnTo>
                <a:lnTo>
                  <a:pt x="373925" y="48429"/>
                </a:lnTo>
                <a:lnTo>
                  <a:pt x="343265" y="22382"/>
                </a:lnTo>
                <a:lnTo>
                  <a:pt x="306484" y="5810"/>
                </a:lnTo>
                <a:lnTo>
                  <a:pt x="265430" y="0"/>
                </a:lnTo>
                <a:close/>
              </a:path>
              <a:path w="670560" h="460375">
                <a:moveTo>
                  <a:pt x="441634" y="82503"/>
                </a:moveTo>
                <a:lnTo>
                  <a:pt x="396620" y="82664"/>
                </a:lnTo>
                <a:lnTo>
                  <a:pt x="442141" y="82664"/>
                </a:lnTo>
                <a:lnTo>
                  <a:pt x="441634" y="82503"/>
                </a:lnTo>
                <a:close/>
              </a:path>
            </a:pathLst>
          </a:custGeom>
          <a:solidFill>
            <a:srgbClr val="13A469">
              <a:alpha val="3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 txBox="1"/>
          <p:nvPr/>
        </p:nvSpPr>
        <p:spPr>
          <a:xfrm>
            <a:off x="2766441" y="3781450"/>
            <a:ext cx="455930" cy="49910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sz="1100" b="1">
                <a:latin typeface="微软雅黑"/>
                <a:cs typeface="微软雅黑"/>
              </a:rPr>
              <a:t>15</a:t>
            </a:r>
            <a:r>
              <a:rPr sz="1100" b="1" spc="-5">
                <a:latin typeface="微软雅黑"/>
                <a:cs typeface="微软雅黑"/>
              </a:rPr>
              <a:t>.</a:t>
            </a:r>
            <a:r>
              <a:rPr sz="1100" b="1">
                <a:latin typeface="微软雅黑"/>
                <a:cs typeface="微软雅黑"/>
              </a:rPr>
              <a:t>9%</a:t>
            </a:r>
            <a:endParaRPr sz="1100">
              <a:latin typeface="微软雅黑"/>
              <a:cs typeface="微软雅黑"/>
            </a:endParaRPr>
          </a:p>
          <a:p>
            <a:pPr marL="1905" algn="ctr">
              <a:lnSpc>
                <a:spcPct val="100000"/>
              </a:lnSpc>
              <a:spcBef>
                <a:spcPts val="1205"/>
              </a:spcBef>
            </a:pPr>
            <a:r>
              <a:rPr sz="1000" spc="-5">
                <a:latin typeface="微软雅黑"/>
                <a:cs typeface="微软雅黑"/>
              </a:rPr>
              <a:t>其他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4876800" y="3148583"/>
            <a:ext cx="189230" cy="919480"/>
          </a:xfrm>
          <a:custGeom>
            <a:rect l="l" t="t" r="r" b="b"/>
            <a:pathLst>
              <a:path w="189229" h="919478">
                <a:moveTo>
                  <a:pt x="0" y="55499"/>
                </a:moveTo>
                <a:lnTo>
                  <a:pt x="0" y="813638"/>
                </a:lnTo>
                <a:lnTo>
                  <a:pt x="188975" y="918972"/>
                </a:lnTo>
                <a:lnTo>
                  <a:pt x="188975" y="76962"/>
                </a:lnTo>
                <a:lnTo>
                  <a:pt x="39242" y="76962"/>
                </a:lnTo>
                <a:lnTo>
                  <a:pt x="0" y="55499"/>
                </a:lnTo>
                <a:close/>
              </a:path>
              <a:path w="189229" h="919478">
                <a:moveTo>
                  <a:pt x="188975" y="0"/>
                </a:moveTo>
                <a:lnTo>
                  <a:pt x="39242" y="76962"/>
                </a:lnTo>
                <a:lnTo>
                  <a:pt x="188975" y="76962"/>
                </a:lnTo>
                <a:lnTo>
                  <a:pt x="188975" y="0"/>
                </a:lnTo>
                <a:close/>
              </a:path>
            </a:pathLst>
          </a:custGeom>
          <a:solidFill>
            <a:srgbClr val="13A469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>
            <a:off x="4757928" y="2479548"/>
            <a:ext cx="440690" cy="746760"/>
          </a:xfrm>
          <a:custGeom>
            <a:rect l="l" t="t" r="r" b="b"/>
            <a:pathLst>
              <a:path w="440689" h="746760">
                <a:moveTo>
                  <a:pt x="286004" y="0"/>
                </a:moveTo>
                <a:lnTo>
                  <a:pt x="0" y="661034"/>
                </a:lnTo>
                <a:lnTo>
                  <a:pt x="158114" y="746759"/>
                </a:lnTo>
                <a:lnTo>
                  <a:pt x="440436" y="85089"/>
                </a:lnTo>
                <a:lnTo>
                  <a:pt x="286004" y="0"/>
                </a:lnTo>
                <a:close/>
              </a:path>
            </a:pathLst>
          </a:custGeom>
          <a:solidFill>
            <a:srgbClr val="13A469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>
            <a:off x="4916423" y="2563367"/>
            <a:ext cx="638810" cy="1504315"/>
          </a:xfrm>
          <a:custGeom>
            <a:rect l="l" t="t" r="r" b="b"/>
            <a:pathLst>
              <a:path w="638810" h="1504314">
                <a:moveTo>
                  <a:pt x="496950" y="585215"/>
                </a:moveTo>
                <a:lnTo>
                  <a:pt x="149098" y="585215"/>
                </a:lnTo>
                <a:lnTo>
                  <a:pt x="149098" y="1504188"/>
                </a:lnTo>
                <a:lnTo>
                  <a:pt x="496950" y="1326337"/>
                </a:lnTo>
                <a:lnTo>
                  <a:pt x="496950" y="585215"/>
                </a:lnTo>
                <a:close/>
              </a:path>
              <a:path w="638810" h="1504314">
                <a:moveTo>
                  <a:pt x="281813" y="0"/>
                </a:moveTo>
                <a:lnTo>
                  <a:pt x="0" y="662177"/>
                </a:lnTo>
                <a:lnTo>
                  <a:pt x="149098" y="585215"/>
                </a:lnTo>
                <a:lnTo>
                  <a:pt x="496950" y="585215"/>
                </a:lnTo>
                <a:lnTo>
                  <a:pt x="496950" y="406781"/>
                </a:lnTo>
                <a:lnTo>
                  <a:pt x="638555" y="335533"/>
                </a:lnTo>
                <a:lnTo>
                  <a:pt x="281813" y="0"/>
                </a:lnTo>
                <a:close/>
              </a:path>
            </a:pathLst>
          </a:custGeom>
          <a:solidFill>
            <a:srgbClr val="13A46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>
            <a:off x="5253228" y="3355847"/>
            <a:ext cx="349250" cy="817244"/>
          </a:xfrm>
          <a:custGeom>
            <a:rect l="l" t="t" r="r" b="b"/>
            <a:pathLst>
              <a:path w="349250" h="817244">
                <a:moveTo>
                  <a:pt x="348996" y="0"/>
                </a:moveTo>
                <a:lnTo>
                  <a:pt x="0" y="176529"/>
                </a:lnTo>
                <a:lnTo>
                  <a:pt x="0" y="816863"/>
                </a:lnTo>
                <a:lnTo>
                  <a:pt x="348996" y="638492"/>
                </a:lnTo>
                <a:lnTo>
                  <a:pt x="348996" y="0"/>
                </a:lnTo>
                <a:close/>
              </a:path>
            </a:pathLst>
          </a:custGeom>
          <a:solidFill>
            <a:srgbClr val="A6A6A6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>
            <a:off x="5065776" y="3427476"/>
            <a:ext cx="187960" cy="745490"/>
          </a:xfrm>
          <a:custGeom>
            <a:rect l="l" t="t" r="r" b="b"/>
            <a:pathLst>
              <a:path w="187960" h="745489">
                <a:moveTo>
                  <a:pt x="0" y="0"/>
                </a:moveTo>
                <a:lnTo>
                  <a:pt x="0" y="640486"/>
                </a:lnTo>
                <a:lnTo>
                  <a:pt x="187451" y="745236"/>
                </a:lnTo>
                <a:lnTo>
                  <a:pt x="187451" y="104140"/>
                </a:lnTo>
                <a:lnTo>
                  <a:pt x="0" y="0"/>
                </a:lnTo>
                <a:close/>
              </a:path>
            </a:pathLst>
          </a:custGeom>
          <a:solidFill>
            <a:srgbClr val="A6A6A6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/>
          <p:nvPr/>
        </p:nvSpPr>
        <p:spPr>
          <a:xfrm>
            <a:off x="5253228" y="3686555"/>
            <a:ext cx="189230" cy="589915"/>
          </a:xfrm>
          <a:custGeom>
            <a:rect l="l" t="t" r="r" b="b"/>
            <a:pathLst>
              <a:path w="189229" h="589914">
                <a:moveTo>
                  <a:pt x="0" y="0"/>
                </a:moveTo>
                <a:lnTo>
                  <a:pt x="0" y="485813"/>
                </a:lnTo>
                <a:lnTo>
                  <a:pt x="188975" y="589788"/>
                </a:lnTo>
                <a:lnTo>
                  <a:pt x="188975" y="102743"/>
                </a:lnTo>
                <a:lnTo>
                  <a:pt x="0" y="0"/>
                </a:lnTo>
                <a:close/>
              </a:path>
            </a:pathLst>
          </a:custGeom>
          <a:solidFill>
            <a:srgbClr val="BEBEB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/>
          <p:nvPr/>
        </p:nvSpPr>
        <p:spPr>
          <a:xfrm>
            <a:off x="5442203" y="3608832"/>
            <a:ext cx="347980" cy="662940"/>
          </a:xfrm>
          <a:custGeom>
            <a:rect l="l" t="t" r="r" b="b"/>
            <a:pathLst>
              <a:path w="347979" h="662939">
                <a:moveTo>
                  <a:pt x="347472" y="0"/>
                </a:moveTo>
                <a:lnTo>
                  <a:pt x="0" y="176276"/>
                </a:lnTo>
                <a:lnTo>
                  <a:pt x="0" y="662940"/>
                </a:lnTo>
                <a:lnTo>
                  <a:pt x="347472" y="486029"/>
                </a:lnTo>
                <a:lnTo>
                  <a:pt x="347472" y="0"/>
                </a:lnTo>
                <a:close/>
              </a:path>
            </a:pathLst>
          </a:custGeom>
          <a:solidFill>
            <a:srgbClr val="BEBEB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/>
          <p:nvPr/>
        </p:nvSpPr>
        <p:spPr>
          <a:xfrm>
            <a:off x="5442203" y="3768852"/>
            <a:ext cx="536575" cy="280670"/>
          </a:xfrm>
          <a:custGeom>
            <a:rect l="l" t="t" r="r" b="b"/>
            <a:pathLst>
              <a:path w="536575" h="280670">
                <a:moveTo>
                  <a:pt x="348234" y="0"/>
                </a:moveTo>
                <a:lnTo>
                  <a:pt x="0" y="176911"/>
                </a:lnTo>
                <a:lnTo>
                  <a:pt x="187579" y="280416"/>
                </a:lnTo>
                <a:lnTo>
                  <a:pt x="536448" y="103505"/>
                </a:lnTo>
                <a:lnTo>
                  <a:pt x="348234" y="0"/>
                </a:lnTo>
                <a:close/>
              </a:path>
            </a:pathLst>
          </a:custGeom>
          <a:solidFill>
            <a:srgbClr val="F1F1F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2" name="object 22"/>
          <p:cNvSpPr/>
          <p:nvPr/>
        </p:nvSpPr>
        <p:spPr>
          <a:xfrm>
            <a:off x="5442203" y="3945635"/>
            <a:ext cx="187960" cy="436245"/>
          </a:xfrm>
          <a:custGeom>
            <a:rect l="l" t="t" r="r" b="b"/>
            <a:pathLst>
              <a:path w="187960" h="436245">
                <a:moveTo>
                  <a:pt x="0" y="0"/>
                </a:moveTo>
                <a:lnTo>
                  <a:pt x="0" y="330530"/>
                </a:lnTo>
                <a:lnTo>
                  <a:pt x="187451" y="435863"/>
                </a:lnTo>
                <a:lnTo>
                  <a:pt x="187451" y="104076"/>
                </a:lnTo>
                <a:lnTo>
                  <a:pt x="0" y="0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3" name="object 23"/>
          <p:cNvSpPr/>
          <p:nvPr/>
        </p:nvSpPr>
        <p:spPr>
          <a:xfrm>
            <a:off x="5629655" y="3872484"/>
            <a:ext cx="349250" cy="511175"/>
          </a:xfrm>
          <a:custGeom>
            <a:rect l="l" t="t" r="r" b="b"/>
            <a:pathLst>
              <a:path w="349250" h="511175">
                <a:moveTo>
                  <a:pt x="348996" y="0"/>
                </a:moveTo>
                <a:lnTo>
                  <a:pt x="0" y="178307"/>
                </a:lnTo>
                <a:lnTo>
                  <a:pt x="0" y="510908"/>
                </a:lnTo>
                <a:lnTo>
                  <a:pt x="348996" y="331965"/>
                </a:lnTo>
                <a:lnTo>
                  <a:pt x="348996" y="0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4" name="object 24"/>
          <p:cNvSpPr/>
          <p:nvPr/>
        </p:nvSpPr>
        <p:spPr>
          <a:xfrm>
            <a:off x="5065776" y="3253740"/>
            <a:ext cx="536575" cy="281940"/>
          </a:xfrm>
          <a:custGeom>
            <a:rect l="l" t="t" r="r" b="b"/>
            <a:pathLst>
              <a:path w="536575" h="281939">
                <a:moveTo>
                  <a:pt x="348234" y="0"/>
                </a:moveTo>
                <a:lnTo>
                  <a:pt x="0" y="177673"/>
                </a:lnTo>
                <a:lnTo>
                  <a:pt x="187578" y="281940"/>
                </a:lnTo>
                <a:lnTo>
                  <a:pt x="536448" y="104902"/>
                </a:lnTo>
                <a:lnTo>
                  <a:pt x="348234" y="0"/>
                </a:lnTo>
                <a:close/>
              </a:path>
            </a:pathLst>
          </a:custGeom>
          <a:solidFill>
            <a:srgbClr val="BEBEB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5" name="object 25"/>
          <p:cNvSpPr/>
          <p:nvPr/>
        </p:nvSpPr>
        <p:spPr>
          <a:xfrm>
            <a:off x="5260594" y="3320796"/>
            <a:ext cx="139826" cy="118872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6" name="object 26"/>
          <p:cNvSpPr/>
          <p:nvPr/>
        </p:nvSpPr>
        <p:spPr>
          <a:xfrm>
            <a:off x="5618988" y="3355847"/>
            <a:ext cx="1146175" cy="257810"/>
          </a:xfrm>
          <a:custGeom>
            <a:rect l="l" t="t" r="r" b="b"/>
            <a:pathLst>
              <a:path w="1146175" h="257810">
                <a:moveTo>
                  <a:pt x="1146047" y="0"/>
                </a:moveTo>
                <a:lnTo>
                  <a:pt x="635" y="0"/>
                </a:lnTo>
                <a:lnTo>
                  <a:pt x="0" y="141985"/>
                </a:lnTo>
                <a:lnTo>
                  <a:pt x="187706" y="247395"/>
                </a:lnTo>
                <a:lnTo>
                  <a:pt x="187706" y="257555"/>
                </a:lnTo>
                <a:lnTo>
                  <a:pt x="1146047" y="257555"/>
                </a:lnTo>
                <a:lnTo>
                  <a:pt x="1146047" y="0"/>
                </a:lnTo>
                <a:close/>
              </a:path>
            </a:pathLst>
          </a:custGeom>
          <a:solidFill>
            <a:srgbClr val="BEBEB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7" name="object 27"/>
          <p:cNvSpPr/>
          <p:nvPr/>
        </p:nvSpPr>
        <p:spPr>
          <a:xfrm>
            <a:off x="5253228" y="3508247"/>
            <a:ext cx="536575" cy="280670"/>
          </a:xfrm>
          <a:custGeom>
            <a:rect l="l" t="t" r="r" b="b"/>
            <a:pathLst>
              <a:path w="536575" h="280670">
                <a:moveTo>
                  <a:pt x="348869" y="0"/>
                </a:moveTo>
                <a:lnTo>
                  <a:pt x="0" y="177926"/>
                </a:lnTo>
                <a:lnTo>
                  <a:pt x="188213" y="280415"/>
                </a:lnTo>
                <a:lnTo>
                  <a:pt x="536448" y="104393"/>
                </a:lnTo>
                <a:lnTo>
                  <a:pt x="348869" y="0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8" name="object 28"/>
          <p:cNvSpPr/>
          <p:nvPr/>
        </p:nvSpPr>
        <p:spPr>
          <a:xfrm>
            <a:off x="5445252" y="3575303"/>
            <a:ext cx="144780" cy="117348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9" name="object 29"/>
          <p:cNvSpPr/>
          <p:nvPr/>
        </p:nvSpPr>
        <p:spPr>
          <a:xfrm>
            <a:off x="5806440" y="3613403"/>
            <a:ext cx="1146175" cy="259079"/>
          </a:xfrm>
          <a:custGeom>
            <a:rect l="l" t="t" r="r" b="b"/>
            <a:pathLst>
              <a:path w="1146175" h="259077">
                <a:moveTo>
                  <a:pt x="1146048" y="0"/>
                </a:moveTo>
                <a:lnTo>
                  <a:pt x="0" y="0"/>
                </a:lnTo>
                <a:lnTo>
                  <a:pt x="0" y="145923"/>
                </a:lnTo>
                <a:lnTo>
                  <a:pt x="189611" y="248920"/>
                </a:lnTo>
                <a:lnTo>
                  <a:pt x="189611" y="259080"/>
                </a:lnTo>
                <a:lnTo>
                  <a:pt x="1146048" y="259080"/>
                </a:lnTo>
                <a:lnTo>
                  <a:pt x="1146048" y="0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0" name="object 30"/>
          <p:cNvSpPr/>
          <p:nvPr/>
        </p:nvSpPr>
        <p:spPr>
          <a:xfrm>
            <a:off x="5633846" y="3823715"/>
            <a:ext cx="145161" cy="140208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1" name="object 31"/>
          <p:cNvSpPr txBox="1"/>
          <p:nvPr/>
        </p:nvSpPr>
        <p:spPr>
          <a:xfrm>
            <a:off x="5996940" y="3872484"/>
            <a:ext cx="1577340" cy="330835"/>
          </a:xfrm>
          <a:prstGeom prst="rect">
            <a:avLst/>
          </a:prstGeom>
          <a:solidFill>
            <a:srgbClr val="F1F1F1"/>
          </a:solidFill>
        </p:spPr>
        <p:txBody>
          <a:bodyPr vert="horz" wrap="square" lIns="0" tIns="93345" rIns="0" bIns="0" rtlCol="0">
            <a:spAutoFit/>
          </a:bodyPr>
          <a:lstStyle/>
          <a:p>
            <a:pPr marL="160655">
              <a:lnSpc>
                <a:spcPct val="100000"/>
              </a:lnSpc>
              <a:spcBef>
                <a:spcPts val="735"/>
              </a:spcBef>
            </a:pPr>
            <a:r>
              <a:rPr sz="900" b="1">
                <a:latin typeface="微软雅黑"/>
                <a:cs typeface="微软雅黑"/>
              </a:rPr>
              <a:t>技术与业务的进一步聚合</a:t>
            </a:r>
            <a:endParaRPr sz="900">
              <a:latin typeface="微软雅黑"/>
              <a:cs typeface="微软雅黑"/>
            </a:endParaRPr>
          </a:p>
        </p:txBody>
      </p:sp>
      <p:sp>
        <p:nvSpPr>
          <p:cNvPr id="32" name="object 32"/>
          <p:cNvSpPr/>
          <p:nvPr/>
        </p:nvSpPr>
        <p:spPr>
          <a:xfrm>
            <a:off x="5155691" y="2892551"/>
            <a:ext cx="160020" cy="166116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3" name="object 33"/>
          <p:cNvSpPr/>
          <p:nvPr/>
        </p:nvSpPr>
        <p:spPr>
          <a:xfrm>
            <a:off x="5430011" y="3096767"/>
            <a:ext cx="1146175" cy="259715"/>
          </a:xfrm>
          <a:custGeom>
            <a:rect l="l" t="t" r="r" b="b"/>
            <a:pathLst>
              <a:path w="1146175" h="259714">
                <a:moveTo>
                  <a:pt x="1146047" y="0"/>
                </a:moveTo>
                <a:lnTo>
                  <a:pt x="0" y="0"/>
                </a:lnTo>
                <a:lnTo>
                  <a:pt x="0" y="144018"/>
                </a:lnTo>
                <a:lnTo>
                  <a:pt x="188975" y="247142"/>
                </a:lnTo>
                <a:lnTo>
                  <a:pt x="188975" y="259714"/>
                </a:lnTo>
                <a:lnTo>
                  <a:pt x="1146047" y="259714"/>
                </a:lnTo>
                <a:lnTo>
                  <a:pt x="1146047" y="0"/>
                </a:lnTo>
                <a:close/>
              </a:path>
            </a:pathLst>
          </a:custGeom>
          <a:solidFill>
            <a:srgbClr val="13A46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4" name="object 34"/>
          <p:cNvSpPr txBox="1"/>
          <p:nvPr/>
        </p:nvSpPr>
        <p:spPr>
          <a:xfrm>
            <a:off x="5738621" y="3133725"/>
            <a:ext cx="908050" cy="69405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1" spc="-5">
                <a:solidFill>
                  <a:srgbClr val="FFFFFF"/>
                </a:solidFill>
                <a:latin typeface="微软雅黑"/>
                <a:cs typeface="微软雅黑"/>
              </a:rPr>
              <a:t>生态聚合</a:t>
            </a:r>
            <a:endParaRPr sz="1000">
              <a:latin typeface="微软雅黑"/>
              <a:cs typeface="微软雅黑"/>
            </a:endParaRPr>
          </a:p>
          <a:p>
            <a:pPr marL="200660">
              <a:lnSpc>
                <a:spcPct val="100000"/>
              </a:lnSpc>
              <a:spcBef>
                <a:spcPts val="835"/>
              </a:spcBef>
            </a:pPr>
            <a:r>
              <a:rPr sz="1000" b="1" spc="-5">
                <a:latin typeface="微软雅黑"/>
                <a:cs typeface="微软雅黑"/>
              </a:rPr>
              <a:t>协作聚合</a:t>
            </a:r>
            <a:endParaRPr sz="1000">
              <a:latin typeface="微软雅黑"/>
              <a:cs typeface="微软雅黑"/>
            </a:endParaRPr>
          </a:p>
          <a:p>
            <a:pPr marL="388620">
              <a:lnSpc>
                <a:spcPct val="100000"/>
              </a:lnSpc>
              <a:spcBef>
                <a:spcPts val="830"/>
              </a:spcBef>
            </a:pPr>
            <a:r>
              <a:rPr sz="1000" b="1" spc="-10">
                <a:latin typeface="微软雅黑"/>
                <a:cs typeface="微软雅黑"/>
              </a:rPr>
              <a:t>应用聚合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35" name="object 35"/>
          <p:cNvSpPr/>
          <p:nvPr/>
        </p:nvSpPr>
        <p:spPr>
          <a:xfrm>
            <a:off x="376427" y="4393691"/>
            <a:ext cx="8568055" cy="283845"/>
          </a:xfrm>
          <a:custGeom>
            <a:rect l="l" t="t" r="r" b="b"/>
            <a:pathLst>
              <a:path w="8568055" h="283845">
                <a:moveTo>
                  <a:pt x="8426196" y="0"/>
                </a:moveTo>
                <a:lnTo>
                  <a:pt x="0" y="0"/>
                </a:lnTo>
                <a:lnTo>
                  <a:pt x="0" y="283464"/>
                </a:lnTo>
                <a:lnTo>
                  <a:pt x="8426196" y="283464"/>
                </a:lnTo>
                <a:lnTo>
                  <a:pt x="8567928" y="141732"/>
                </a:lnTo>
                <a:lnTo>
                  <a:pt x="8426196" y="0"/>
                </a:lnTo>
                <a:close/>
              </a:path>
            </a:pathLst>
          </a:custGeom>
          <a:solidFill>
            <a:srgbClr val="13A46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6" name="object 36"/>
          <p:cNvSpPr/>
          <p:nvPr/>
        </p:nvSpPr>
        <p:spPr>
          <a:xfrm>
            <a:off x="376427" y="4393691"/>
            <a:ext cx="8568055" cy="283845"/>
          </a:xfrm>
          <a:custGeom>
            <a:rect l="l" t="t" r="r" b="b"/>
            <a:pathLst>
              <a:path w="8568055" h="283845">
                <a:moveTo>
                  <a:pt x="0" y="0"/>
                </a:moveTo>
                <a:lnTo>
                  <a:pt x="8426196" y="0"/>
                </a:lnTo>
                <a:lnTo>
                  <a:pt x="8567928" y="141732"/>
                </a:lnTo>
                <a:lnTo>
                  <a:pt x="8426196" y="283464"/>
                </a:lnTo>
                <a:lnTo>
                  <a:pt x="0" y="283464"/>
                </a:lnTo>
                <a:lnTo>
                  <a:pt x="0" y="0"/>
                </a:lnTo>
                <a:close/>
              </a:path>
            </a:pathLst>
          </a:custGeom>
          <a:ln w="9525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7" name="object 37"/>
          <p:cNvSpPr txBox="1"/>
          <p:nvPr/>
        </p:nvSpPr>
        <p:spPr>
          <a:xfrm>
            <a:off x="1756664" y="4403970"/>
            <a:ext cx="7061200" cy="24384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1400" b="1" i="1" spc="-45">
                <a:solidFill>
                  <a:srgbClr val="FFFFFF"/>
                </a:solidFill>
                <a:latin typeface="微软雅黑"/>
                <a:cs typeface="微软雅黑"/>
              </a:rPr>
              <a:t>将</a:t>
            </a:r>
            <a:r>
              <a:rPr sz="1400" b="1" i="1" spc="-55">
                <a:solidFill>
                  <a:srgbClr val="FFFFFF"/>
                </a:solidFill>
                <a:latin typeface="微软雅黑"/>
                <a:cs typeface="微软雅黑"/>
              </a:rPr>
              <a:t>所</a:t>
            </a:r>
            <a:r>
              <a:rPr sz="1400" b="1" i="1" spc="-45">
                <a:solidFill>
                  <a:srgbClr val="FFFFFF"/>
                </a:solidFill>
                <a:latin typeface="微软雅黑"/>
                <a:cs typeface="微软雅黑"/>
              </a:rPr>
              <a:t>有</a:t>
            </a:r>
            <a:r>
              <a:rPr sz="1400" b="1" i="1" spc="-55">
                <a:solidFill>
                  <a:srgbClr val="FFFFFF"/>
                </a:solidFill>
                <a:latin typeface="微软雅黑"/>
                <a:cs typeface="微软雅黑"/>
              </a:rPr>
              <a:t>与</a:t>
            </a:r>
            <a:r>
              <a:rPr sz="1400" b="1" i="1" spc="-45">
                <a:solidFill>
                  <a:srgbClr val="FFFFFF"/>
                </a:solidFill>
                <a:latin typeface="微软雅黑"/>
                <a:cs typeface="微软雅黑"/>
              </a:rPr>
              <a:t>应</a:t>
            </a:r>
            <a:r>
              <a:rPr sz="1400" b="1" i="1" spc="-55">
                <a:solidFill>
                  <a:srgbClr val="FFFFFF"/>
                </a:solidFill>
                <a:latin typeface="微软雅黑"/>
                <a:cs typeface="微软雅黑"/>
              </a:rPr>
              <a:t>用</a:t>
            </a:r>
            <a:r>
              <a:rPr sz="1400" b="1" i="1" spc="-60">
                <a:solidFill>
                  <a:srgbClr val="FFFFFF"/>
                </a:solidFill>
                <a:latin typeface="微软雅黑"/>
                <a:cs typeface="微软雅黑"/>
              </a:rPr>
              <a:t>开</a:t>
            </a:r>
            <a:r>
              <a:rPr sz="1400" b="1" i="1" spc="-45">
                <a:solidFill>
                  <a:srgbClr val="FFFFFF"/>
                </a:solidFill>
                <a:latin typeface="微软雅黑"/>
                <a:cs typeface="微软雅黑"/>
              </a:rPr>
              <a:t>发</a:t>
            </a:r>
            <a:r>
              <a:rPr sz="1400" b="1" i="1" spc="-65">
                <a:solidFill>
                  <a:srgbClr val="FFFFFF"/>
                </a:solidFill>
                <a:latin typeface="微软雅黑"/>
                <a:cs typeface="微软雅黑"/>
              </a:rPr>
              <a:t>相</a:t>
            </a:r>
            <a:r>
              <a:rPr sz="1400" b="1" i="1" spc="-45">
                <a:solidFill>
                  <a:srgbClr val="FFFFFF"/>
                </a:solidFill>
                <a:latin typeface="微软雅黑"/>
                <a:cs typeface="微软雅黑"/>
              </a:rPr>
              <a:t>关</a:t>
            </a:r>
            <a:r>
              <a:rPr sz="1400" b="1" i="1" spc="-55">
                <a:solidFill>
                  <a:srgbClr val="FFFFFF"/>
                </a:solidFill>
                <a:latin typeface="微软雅黑"/>
                <a:cs typeface="微软雅黑"/>
              </a:rPr>
              <a:t>的</a:t>
            </a:r>
            <a:r>
              <a:rPr sz="1400" b="1" i="1" spc="-60">
                <a:solidFill>
                  <a:srgbClr val="FFFFFF"/>
                </a:solidFill>
                <a:latin typeface="微软雅黑"/>
                <a:cs typeface="微软雅黑"/>
              </a:rPr>
              <a:t>活</a:t>
            </a:r>
            <a:r>
              <a:rPr sz="1400" b="1" i="1" spc="-45">
                <a:solidFill>
                  <a:srgbClr val="FFFFFF"/>
                </a:solidFill>
                <a:latin typeface="微软雅黑"/>
                <a:cs typeface="微软雅黑"/>
              </a:rPr>
              <a:t>动</a:t>
            </a:r>
            <a:r>
              <a:rPr sz="1400" b="1" i="1" spc="-65">
                <a:solidFill>
                  <a:srgbClr val="FFFFFF"/>
                </a:solidFill>
                <a:latin typeface="微软雅黑"/>
                <a:cs typeface="微软雅黑"/>
              </a:rPr>
              <a:t>都</a:t>
            </a:r>
            <a:r>
              <a:rPr sz="1400" b="1" i="1" spc="-45">
                <a:solidFill>
                  <a:srgbClr val="FFFFFF"/>
                </a:solidFill>
                <a:latin typeface="微软雅黑"/>
                <a:cs typeface="微软雅黑"/>
              </a:rPr>
              <a:t>聚</a:t>
            </a:r>
            <a:r>
              <a:rPr sz="1400" b="1" i="1" spc="-65">
                <a:solidFill>
                  <a:srgbClr val="FFFFFF"/>
                </a:solidFill>
                <a:latin typeface="微软雅黑"/>
                <a:cs typeface="微软雅黑"/>
              </a:rPr>
              <a:t>合</a:t>
            </a:r>
            <a:r>
              <a:rPr sz="1400" b="1" i="1" spc="-45">
                <a:solidFill>
                  <a:srgbClr val="FFFFFF"/>
                </a:solidFill>
                <a:latin typeface="微软雅黑"/>
                <a:cs typeface="微软雅黑"/>
              </a:rPr>
              <a:t>到</a:t>
            </a:r>
            <a:r>
              <a:rPr sz="1400" b="1" i="1" spc="-65">
                <a:solidFill>
                  <a:srgbClr val="FFFFFF"/>
                </a:solidFill>
                <a:latin typeface="微软雅黑"/>
                <a:cs typeface="微软雅黑"/>
              </a:rPr>
              <a:t>统</a:t>
            </a:r>
            <a:r>
              <a:rPr sz="1400" b="1" i="1" spc="-45">
                <a:solidFill>
                  <a:srgbClr val="FFFFFF"/>
                </a:solidFill>
                <a:latin typeface="微软雅黑"/>
                <a:cs typeface="微软雅黑"/>
              </a:rPr>
              <a:t>一</a:t>
            </a:r>
            <a:r>
              <a:rPr sz="1400" b="1" i="1" spc="-65">
                <a:solidFill>
                  <a:srgbClr val="FFFFFF"/>
                </a:solidFill>
                <a:latin typeface="微软雅黑"/>
                <a:cs typeface="微软雅黑"/>
              </a:rPr>
              <a:t>的</a:t>
            </a:r>
            <a:r>
              <a:rPr sz="1400" b="1" i="1" spc="-45">
                <a:solidFill>
                  <a:srgbClr val="FFFFFF"/>
                </a:solidFill>
                <a:latin typeface="微软雅黑"/>
                <a:cs typeface="微软雅黑"/>
              </a:rPr>
              <a:t>技</a:t>
            </a:r>
            <a:r>
              <a:rPr sz="1400" b="1" i="1" spc="-65">
                <a:solidFill>
                  <a:srgbClr val="FFFFFF"/>
                </a:solidFill>
                <a:latin typeface="微软雅黑"/>
                <a:cs typeface="微软雅黑"/>
              </a:rPr>
              <a:t>术</a:t>
            </a:r>
            <a:r>
              <a:rPr sz="1400" b="1" i="1" spc="-45">
                <a:solidFill>
                  <a:srgbClr val="FFFFFF"/>
                </a:solidFill>
                <a:latin typeface="微软雅黑"/>
                <a:cs typeface="微软雅黑"/>
              </a:rPr>
              <a:t>栈</a:t>
            </a:r>
            <a:r>
              <a:rPr sz="1400" b="1" i="1" spc="-65">
                <a:solidFill>
                  <a:srgbClr val="FFFFFF"/>
                </a:solidFill>
                <a:latin typeface="微软雅黑"/>
                <a:cs typeface="微软雅黑"/>
              </a:rPr>
              <a:t>平</a:t>
            </a:r>
            <a:r>
              <a:rPr sz="1400" b="1" i="1" spc="-45">
                <a:solidFill>
                  <a:srgbClr val="FFFFFF"/>
                </a:solidFill>
                <a:latin typeface="微软雅黑"/>
                <a:cs typeface="微软雅黑"/>
              </a:rPr>
              <a:t>台</a:t>
            </a:r>
            <a:r>
              <a:rPr sz="1400" b="1" i="1" spc="-65">
                <a:solidFill>
                  <a:srgbClr val="FFFFFF"/>
                </a:solidFill>
                <a:latin typeface="微软雅黑"/>
                <a:cs typeface="微软雅黑"/>
              </a:rPr>
              <a:t>，</a:t>
            </a:r>
            <a:r>
              <a:rPr sz="1400" b="1" i="1" spc="-45">
                <a:solidFill>
                  <a:srgbClr val="FFFFFF"/>
                </a:solidFill>
                <a:latin typeface="微软雅黑"/>
                <a:cs typeface="微软雅黑"/>
              </a:rPr>
              <a:t>将</a:t>
            </a:r>
            <a:r>
              <a:rPr sz="1400" b="1" i="1" spc="-65">
                <a:solidFill>
                  <a:srgbClr val="FFFFFF"/>
                </a:solidFill>
                <a:latin typeface="微软雅黑"/>
                <a:cs typeface="微软雅黑"/>
              </a:rPr>
              <a:t>会</a:t>
            </a:r>
            <a:r>
              <a:rPr sz="1400" b="1" i="1" spc="-45">
                <a:solidFill>
                  <a:srgbClr val="FFFFFF"/>
                </a:solidFill>
                <a:latin typeface="微软雅黑"/>
                <a:cs typeface="微软雅黑"/>
              </a:rPr>
              <a:t>产</a:t>
            </a:r>
            <a:r>
              <a:rPr sz="1400" b="1" i="1" spc="-65">
                <a:solidFill>
                  <a:srgbClr val="FFFFFF"/>
                </a:solidFill>
                <a:latin typeface="微软雅黑"/>
                <a:cs typeface="微软雅黑"/>
              </a:rPr>
              <a:t>生</a:t>
            </a:r>
            <a:r>
              <a:rPr sz="1400" b="1" i="1" spc="-45">
                <a:solidFill>
                  <a:srgbClr val="FFFFFF"/>
                </a:solidFill>
                <a:latin typeface="微软雅黑"/>
                <a:cs typeface="微软雅黑"/>
              </a:rPr>
              <a:t>更</a:t>
            </a:r>
            <a:r>
              <a:rPr sz="1400" b="1" i="1" spc="-65">
                <a:solidFill>
                  <a:srgbClr val="FFFFFF"/>
                </a:solidFill>
                <a:latin typeface="微软雅黑"/>
                <a:cs typeface="微软雅黑"/>
              </a:rPr>
              <a:t>多</a:t>
            </a:r>
            <a:r>
              <a:rPr sz="1400" b="1" i="1" spc="-45">
                <a:solidFill>
                  <a:srgbClr val="FFFFFF"/>
                </a:solidFill>
                <a:latin typeface="微软雅黑"/>
                <a:cs typeface="微软雅黑"/>
              </a:rPr>
              <a:t>聚</a:t>
            </a:r>
            <a:r>
              <a:rPr sz="1400" b="1" i="1" spc="-65">
                <a:solidFill>
                  <a:srgbClr val="FFFFFF"/>
                </a:solidFill>
                <a:latin typeface="微软雅黑"/>
                <a:cs typeface="微软雅黑"/>
              </a:rPr>
              <a:t>合</a:t>
            </a:r>
            <a:r>
              <a:rPr sz="1400" b="1" i="1" spc="-45">
                <a:solidFill>
                  <a:srgbClr val="FFFFFF"/>
                </a:solidFill>
                <a:latin typeface="微软雅黑"/>
                <a:cs typeface="微软雅黑"/>
              </a:rPr>
              <a:t>效</a:t>
            </a:r>
            <a:r>
              <a:rPr sz="1400" b="1" i="1" spc="-65">
                <a:solidFill>
                  <a:srgbClr val="FFFFFF"/>
                </a:solidFill>
                <a:latin typeface="微软雅黑"/>
                <a:cs typeface="微软雅黑"/>
              </a:rPr>
              <a:t>应</a:t>
            </a:r>
            <a:r>
              <a:rPr sz="1400" b="1" i="1" spc="-45">
                <a:solidFill>
                  <a:srgbClr val="FFFFFF"/>
                </a:solidFill>
                <a:latin typeface="微软雅黑"/>
                <a:cs typeface="微软雅黑"/>
              </a:rPr>
              <a:t>与</a:t>
            </a:r>
            <a:r>
              <a:rPr sz="1400" b="1" i="1" spc="-65">
                <a:solidFill>
                  <a:srgbClr val="FFFFFF"/>
                </a:solidFill>
                <a:latin typeface="微软雅黑"/>
                <a:cs typeface="微软雅黑"/>
              </a:rPr>
              <a:t>规</a:t>
            </a:r>
            <a:r>
              <a:rPr sz="1400" b="1" i="1" spc="-45">
                <a:solidFill>
                  <a:srgbClr val="FFFFFF"/>
                </a:solidFill>
                <a:latin typeface="微软雅黑"/>
                <a:cs typeface="微软雅黑"/>
              </a:rPr>
              <a:t>模</a:t>
            </a:r>
            <a:r>
              <a:rPr sz="1400" b="1" i="1" spc="-65">
                <a:solidFill>
                  <a:srgbClr val="FFFFFF"/>
                </a:solidFill>
                <a:latin typeface="微软雅黑"/>
                <a:cs typeface="微软雅黑"/>
              </a:rPr>
              <a:t>收</a:t>
            </a:r>
            <a:r>
              <a:rPr sz="1400" b="1" i="1" spc="-45">
                <a:solidFill>
                  <a:srgbClr val="FFFFFF"/>
                </a:solidFill>
                <a:latin typeface="微软雅黑"/>
                <a:cs typeface="微软雅黑"/>
              </a:rPr>
              <a:t>益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38" name="object 38"/>
          <p:cNvSpPr txBox="1"/>
          <p:nvPr/>
        </p:nvSpPr>
        <p:spPr>
          <a:xfrm rot="19860000">
            <a:off x="415282" y="705323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39" name="object 39"/>
          <p:cNvSpPr txBox="1"/>
          <p:nvPr/>
        </p:nvSpPr>
        <p:spPr>
          <a:xfrm rot="19860000">
            <a:off x="3177532" y="705323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40" name="object 40"/>
          <p:cNvSpPr txBox="1"/>
          <p:nvPr/>
        </p:nvSpPr>
        <p:spPr>
          <a:xfrm rot="19860000">
            <a:off x="5939782" y="705323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41" name="object 41"/>
          <p:cNvSpPr txBox="1"/>
          <p:nvPr/>
        </p:nvSpPr>
        <p:spPr>
          <a:xfrm rot="19860000">
            <a:off x="415281" y="25055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42" name="object 42"/>
          <p:cNvSpPr txBox="1"/>
          <p:nvPr/>
        </p:nvSpPr>
        <p:spPr>
          <a:xfrm rot="19860000">
            <a:off x="3177532" y="25055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43" name="object 43"/>
          <p:cNvSpPr txBox="1"/>
          <p:nvPr/>
        </p:nvSpPr>
        <p:spPr>
          <a:xfrm rot="19860000">
            <a:off x="5939782" y="25055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44" name="object 44"/>
          <p:cNvSpPr txBox="1"/>
          <p:nvPr/>
        </p:nvSpPr>
        <p:spPr>
          <a:xfrm rot="19860000">
            <a:off x="415281" y="427719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45" name="object 45"/>
          <p:cNvSpPr txBox="1"/>
          <p:nvPr/>
        </p:nvSpPr>
        <p:spPr>
          <a:xfrm rot="19860000">
            <a:off x="3177531" y="427719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46" name="object 46"/>
          <p:cNvSpPr txBox="1"/>
          <p:nvPr/>
        </p:nvSpPr>
        <p:spPr>
          <a:xfrm rot="19860000">
            <a:off x="5939782" y="427719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32281" y="412496"/>
            <a:ext cx="7945755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25400">
              <a:lnSpc>
                <a:spcPct val="100000"/>
              </a:lnSpc>
              <a:spcBef>
                <a:spcPts val="95"/>
              </a:spcBef>
            </a:pPr>
            <a:r>
              <a:rPr sz="1400" b="1">
                <a:latin typeface="微软雅黑"/>
                <a:cs typeface="微软雅黑"/>
              </a:rPr>
              <a:t>逐鹿数字化转型深水区</a:t>
            </a:r>
            <a:r>
              <a:rPr sz="1400" b="1" spc="-15">
                <a:latin typeface="微软雅黑"/>
                <a:cs typeface="微软雅黑"/>
              </a:rPr>
              <a:t>的</a:t>
            </a:r>
            <a:r>
              <a:rPr sz="1400" b="1">
                <a:latin typeface="微软雅黑"/>
                <a:cs typeface="微软雅黑"/>
              </a:rPr>
              <a:t>新困</a:t>
            </a:r>
            <a:r>
              <a:rPr sz="1400" b="1" spc="-15">
                <a:latin typeface="微软雅黑"/>
                <a:cs typeface="微软雅黑"/>
              </a:rPr>
              <a:t>顿</a:t>
            </a:r>
            <a:r>
              <a:rPr sz="1400" b="1">
                <a:latin typeface="微软雅黑"/>
                <a:cs typeface="微软雅黑"/>
              </a:rPr>
              <a:t>：以</a:t>
            </a:r>
            <a:r>
              <a:rPr sz="1400" b="1" spc="-15">
                <a:latin typeface="微软雅黑"/>
                <a:cs typeface="微软雅黑"/>
              </a:rPr>
              <a:t>低</a:t>
            </a:r>
            <a:r>
              <a:rPr sz="1400" b="1">
                <a:latin typeface="微软雅黑"/>
                <a:cs typeface="微软雅黑"/>
              </a:rPr>
              <a:t>代码</a:t>
            </a:r>
            <a:r>
              <a:rPr sz="1400" b="1" spc="-15">
                <a:latin typeface="微软雅黑"/>
                <a:cs typeface="微软雅黑"/>
              </a:rPr>
              <a:t>为</a:t>
            </a:r>
            <a:r>
              <a:rPr sz="1400" b="1">
                <a:latin typeface="微软雅黑"/>
                <a:cs typeface="微软雅黑"/>
              </a:rPr>
              <a:t>基础</a:t>
            </a:r>
            <a:r>
              <a:rPr sz="1400" b="1" spc="-15">
                <a:latin typeface="微软雅黑"/>
                <a:cs typeface="微软雅黑"/>
              </a:rPr>
              <a:t>的</a:t>
            </a:r>
            <a:r>
              <a:rPr sz="1400" b="1">
                <a:latin typeface="微软雅黑"/>
                <a:cs typeface="微软雅黑"/>
              </a:rPr>
              <a:t>技术</a:t>
            </a:r>
            <a:r>
              <a:rPr sz="1400" b="1" spc="-15">
                <a:latin typeface="微软雅黑"/>
                <a:cs typeface="微软雅黑"/>
              </a:rPr>
              <a:t>底</a:t>
            </a:r>
            <a:r>
              <a:rPr sz="1400" b="1">
                <a:latin typeface="微软雅黑"/>
                <a:cs typeface="微软雅黑"/>
              </a:rPr>
              <a:t>座，</a:t>
            </a:r>
            <a:r>
              <a:rPr sz="1400" b="1" spc="-15">
                <a:latin typeface="微软雅黑"/>
                <a:cs typeface="微软雅黑"/>
              </a:rPr>
              <a:t>所</a:t>
            </a:r>
            <a:r>
              <a:rPr sz="1400" b="1">
                <a:latin typeface="微软雅黑"/>
                <a:cs typeface="微软雅黑"/>
              </a:rPr>
              <a:t>需要</a:t>
            </a:r>
            <a:r>
              <a:rPr sz="1400" b="1" spc="-15">
                <a:latin typeface="微软雅黑"/>
                <a:cs typeface="微软雅黑"/>
              </a:rPr>
              <a:t>的</a:t>
            </a:r>
            <a:r>
              <a:rPr sz="1400" b="1">
                <a:latin typeface="微软雅黑"/>
                <a:cs typeface="微软雅黑"/>
              </a:rPr>
              <a:t>复杂</a:t>
            </a:r>
            <a:r>
              <a:rPr sz="1400" b="1" spc="-15">
                <a:latin typeface="微软雅黑"/>
                <a:cs typeface="微软雅黑"/>
              </a:rPr>
              <a:t>度</a:t>
            </a:r>
            <a:r>
              <a:rPr sz="1400" b="1">
                <a:latin typeface="微软雅黑"/>
                <a:cs typeface="微软雅黑"/>
              </a:rPr>
              <a:t>也在</a:t>
            </a:r>
            <a:r>
              <a:rPr sz="1400" b="1" spc="-15">
                <a:latin typeface="微软雅黑"/>
                <a:cs typeface="微软雅黑"/>
              </a:rPr>
              <a:t>不</a:t>
            </a:r>
            <a:r>
              <a:rPr sz="1400" b="1">
                <a:latin typeface="微软雅黑"/>
                <a:cs typeface="微软雅黑"/>
              </a:rPr>
              <a:t>断提</a:t>
            </a:r>
            <a:r>
              <a:rPr sz="1400" b="1" spc="-260">
                <a:latin typeface="微软雅黑"/>
                <a:cs typeface="微软雅黑"/>
              </a:rPr>
              <a:t>升</a:t>
            </a:r>
            <a:r>
              <a:rPr sz="2400" spc="-15" baseline="32986"/>
              <a:t>TE</a:t>
            </a:r>
            <a:r>
              <a:rPr sz="2400" spc="-7" baseline="32986"/>
              <a:t>智库</a:t>
            </a:r>
            <a:endParaRPr sz="2400" baseline="32986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408175" y="3683508"/>
            <a:ext cx="820419" cy="165100"/>
          </a:xfrm>
          <a:prstGeom prst="rect">
            <a:avLst/>
          </a:prstGeom>
          <a:ln w="12700">
            <a:solidFill>
              <a:srgbClr val="C9C9C9"/>
            </a:solidFill>
          </a:ln>
        </p:spPr>
        <p:txBody>
          <a:bodyPr vert="horz" wrap="square" lIns="0" tIns="42545" rIns="0" bIns="0" rtlCol="0">
            <a:spAutoFit/>
          </a:bodyPr>
          <a:lstStyle/>
          <a:p>
            <a:pPr marL="154305">
              <a:lnSpc>
                <a:spcPts val="960"/>
              </a:lnSpc>
              <a:spcBef>
                <a:spcPts val="335"/>
              </a:spcBef>
            </a:pPr>
            <a:r>
              <a:rPr sz="800">
                <a:solidFill>
                  <a:srgbClr val="3E3E3E"/>
                </a:solidFill>
                <a:latin typeface="微软雅黑"/>
                <a:cs typeface="微软雅黑"/>
              </a:rPr>
              <a:t>需求侧业务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484120" y="3500628"/>
            <a:ext cx="1138555" cy="167640"/>
          </a:xfrm>
          <a:prstGeom prst="rect">
            <a:avLst/>
          </a:prstGeom>
          <a:solidFill>
            <a:srgbClr val="12DC89"/>
          </a:solidFill>
        </p:spPr>
        <p:txBody>
          <a:bodyPr vert="horz" wrap="square" lIns="0" tIns="42545" rIns="0" bIns="0" rtlCol="0">
            <a:spAutoFit/>
          </a:bodyPr>
          <a:lstStyle/>
          <a:p>
            <a:pPr marL="1905" algn="ctr">
              <a:lnSpc>
                <a:spcPct val="100000"/>
              </a:lnSpc>
              <a:spcBef>
                <a:spcPts val="335"/>
              </a:spcBef>
            </a:pPr>
            <a:r>
              <a:rPr sz="800" spc="-5">
                <a:solidFill>
                  <a:srgbClr val="FFFFFF"/>
                </a:solidFill>
                <a:latin typeface="微软雅黑"/>
                <a:cs typeface="微软雅黑"/>
              </a:rPr>
              <a:t>UI</a:t>
            </a:r>
            <a:r>
              <a:rPr sz="800">
                <a:solidFill>
                  <a:srgbClr val="FFFFFF"/>
                </a:solidFill>
                <a:latin typeface="微软雅黑"/>
                <a:cs typeface="微软雅黑"/>
              </a:rPr>
              <a:t>组件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2484120" y="3723132"/>
            <a:ext cx="1138555" cy="167640"/>
          </a:xfrm>
          <a:prstGeom prst="rect">
            <a:avLst/>
          </a:prstGeom>
          <a:solidFill>
            <a:srgbClr val="12DC89"/>
          </a:solidFill>
        </p:spPr>
        <p:txBody>
          <a:bodyPr vert="horz" wrap="square" lIns="0" tIns="42545" rIns="0" bIns="0" rtlCol="0">
            <a:spAutoFit/>
          </a:bodyPr>
          <a:lstStyle/>
          <a:p>
            <a:pPr marL="263525">
              <a:lnSpc>
                <a:spcPct val="100000"/>
              </a:lnSpc>
              <a:spcBef>
                <a:spcPts val="335"/>
              </a:spcBef>
            </a:pPr>
            <a:r>
              <a:rPr sz="800">
                <a:solidFill>
                  <a:srgbClr val="FFFFFF"/>
                </a:solidFill>
                <a:latin typeface="微软雅黑"/>
                <a:cs typeface="微软雅黑"/>
              </a:rPr>
              <a:t>业务逻辑组件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2484120" y="3945635"/>
            <a:ext cx="1138555" cy="167640"/>
          </a:xfrm>
          <a:prstGeom prst="rect">
            <a:avLst/>
          </a:prstGeom>
          <a:solidFill>
            <a:srgbClr val="12DC89"/>
          </a:solidFill>
        </p:spPr>
        <p:txBody>
          <a:bodyPr vert="horz" wrap="square" lIns="0" tIns="43180" rIns="0" bIns="0" rtlCol="0">
            <a:spAutoFit/>
          </a:bodyPr>
          <a:lstStyle/>
          <a:p>
            <a:pPr marL="263525">
              <a:lnSpc>
                <a:spcPct val="100000"/>
              </a:lnSpc>
              <a:spcBef>
                <a:spcPts val="340"/>
              </a:spcBef>
            </a:pPr>
            <a:r>
              <a:rPr sz="800">
                <a:solidFill>
                  <a:srgbClr val="FFFFFF"/>
                </a:solidFill>
                <a:latin typeface="微软雅黑"/>
                <a:cs typeface="微软雅黑"/>
              </a:rPr>
              <a:t>数据访问组件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5227320" y="3758184"/>
            <a:ext cx="818515" cy="113030"/>
          </a:xfrm>
          <a:custGeom>
            <a:rect l="l" t="t" r="r" b="b"/>
            <a:pathLst>
              <a:path w="818514" h="113029">
                <a:moveTo>
                  <a:pt x="762000" y="0"/>
                </a:moveTo>
                <a:lnTo>
                  <a:pt x="762000" y="28193"/>
                </a:lnTo>
                <a:lnTo>
                  <a:pt x="0" y="28193"/>
                </a:lnTo>
                <a:lnTo>
                  <a:pt x="0" y="84581"/>
                </a:lnTo>
                <a:lnTo>
                  <a:pt x="762000" y="84581"/>
                </a:lnTo>
                <a:lnTo>
                  <a:pt x="762000" y="112775"/>
                </a:lnTo>
                <a:lnTo>
                  <a:pt x="818388" y="56387"/>
                </a:lnTo>
                <a:lnTo>
                  <a:pt x="762000" y="0"/>
                </a:lnTo>
                <a:close/>
              </a:path>
            </a:pathLst>
          </a:custGeom>
          <a:solidFill>
            <a:srgbClr val="13A46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3694176" y="3534155"/>
            <a:ext cx="119380" cy="504825"/>
          </a:xfrm>
          <a:custGeom>
            <a:rect l="l" t="t" r="r" b="b"/>
            <a:pathLst>
              <a:path w="119379" h="504825">
                <a:moveTo>
                  <a:pt x="0" y="0"/>
                </a:moveTo>
                <a:lnTo>
                  <a:pt x="23110" y="779"/>
                </a:lnTo>
                <a:lnTo>
                  <a:pt x="42005" y="2905"/>
                </a:lnTo>
                <a:lnTo>
                  <a:pt x="54756" y="6054"/>
                </a:lnTo>
                <a:lnTo>
                  <a:pt x="59436" y="9906"/>
                </a:lnTo>
                <a:lnTo>
                  <a:pt x="59436" y="242316"/>
                </a:lnTo>
                <a:lnTo>
                  <a:pt x="64115" y="246167"/>
                </a:lnTo>
                <a:lnTo>
                  <a:pt x="76866" y="249316"/>
                </a:lnTo>
                <a:lnTo>
                  <a:pt x="95761" y="251442"/>
                </a:lnTo>
                <a:lnTo>
                  <a:pt x="118872" y="252222"/>
                </a:lnTo>
                <a:lnTo>
                  <a:pt x="95761" y="253001"/>
                </a:lnTo>
                <a:lnTo>
                  <a:pt x="76866" y="255127"/>
                </a:lnTo>
                <a:lnTo>
                  <a:pt x="64115" y="258276"/>
                </a:lnTo>
                <a:lnTo>
                  <a:pt x="59436" y="262128"/>
                </a:lnTo>
                <a:lnTo>
                  <a:pt x="59436" y="494538"/>
                </a:lnTo>
                <a:lnTo>
                  <a:pt x="54756" y="498395"/>
                </a:lnTo>
                <a:lnTo>
                  <a:pt x="42005" y="501543"/>
                </a:lnTo>
                <a:lnTo>
                  <a:pt x="23110" y="503665"/>
                </a:lnTo>
                <a:lnTo>
                  <a:pt x="0" y="504444"/>
                </a:lnTo>
              </a:path>
            </a:pathLst>
          </a:custGeom>
          <a:ln w="6350">
            <a:solidFill>
              <a:srgbClr val="13A46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3947159" y="3703320"/>
            <a:ext cx="828040" cy="167640"/>
          </a:xfrm>
          <a:prstGeom prst="rect">
            <a:avLst/>
          </a:prstGeom>
          <a:solidFill>
            <a:srgbClr val="12DC89"/>
          </a:solidFill>
        </p:spPr>
        <p:txBody>
          <a:bodyPr vert="horz" wrap="square" lIns="0" tIns="41910" rIns="0" bIns="0" rtlCol="0">
            <a:spAutoFit/>
          </a:bodyPr>
          <a:lstStyle/>
          <a:p>
            <a:pPr marL="208915">
              <a:lnSpc>
                <a:spcPct val="100000"/>
              </a:lnSpc>
              <a:spcBef>
                <a:spcPts val="330"/>
              </a:spcBef>
            </a:pPr>
            <a:r>
              <a:rPr sz="800">
                <a:solidFill>
                  <a:srgbClr val="FFFFFF"/>
                </a:solidFill>
                <a:latin typeface="微软雅黑"/>
                <a:cs typeface="微软雅黑"/>
              </a:rPr>
              <a:t>快速构建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2484120" y="4373879"/>
            <a:ext cx="1138555" cy="166370"/>
          </a:xfrm>
          <a:prstGeom prst="rect">
            <a:avLst/>
          </a:prstGeom>
          <a:solidFill>
            <a:srgbClr val="12DC89"/>
          </a:solidFill>
        </p:spPr>
        <p:txBody>
          <a:bodyPr vert="horz" wrap="square" lIns="0" tIns="41910" rIns="0" bIns="0" rtlCol="0">
            <a:spAutoFit/>
          </a:bodyPr>
          <a:lstStyle/>
          <a:p>
            <a:pPr marL="313690">
              <a:lnSpc>
                <a:spcPct val="100000"/>
              </a:lnSpc>
              <a:spcBef>
                <a:spcPts val="330"/>
              </a:spcBef>
            </a:pPr>
            <a:r>
              <a:rPr sz="800">
                <a:solidFill>
                  <a:srgbClr val="FFFFFF"/>
                </a:solidFill>
                <a:latin typeface="微软雅黑"/>
                <a:cs typeface="微软雅黑"/>
              </a:rPr>
              <a:t>自动化部署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2484120" y="4596384"/>
            <a:ext cx="1138555" cy="166370"/>
          </a:xfrm>
          <a:prstGeom prst="rect">
            <a:avLst/>
          </a:prstGeom>
          <a:solidFill>
            <a:srgbClr val="12DC89"/>
          </a:solidFill>
        </p:spPr>
        <p:txBody>
          <a:bodyPr vert="horz" wrap="square" lIns="0" tIns="41910" rIns="0" bIns="0" rtlCol="0">
            <a:spAutoFit/>
          </a:bodyPr>
          <a:lstStyle/>
          <a:p>
            <a:pPr marL="365760">
              <a:lnSpc>
                <a:spcPct val="100000"/>
              </a:lnSpc>
              <a:spcBef>
                <a:spcPts val="330"/>
              </a:spcBef>
            </a:pPr>
            <a:r>
              <a:rPr sz="800">
                <a:solidFill>
                  <a:srgbClr val="FFFFFF"/>
                </a:solidFill>
                <a:latin typeface="微软雅黑"/>
                <a:cs typeface="微软雅黑"/>
              </a:rPr>
              <a:t>一键部署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6679692" y="4245864"/>
            <a:ext cx="1137285" cy="190500"/>
          </a:xfrm>
          <a:prstGeom prst="rect">
            <a:avLst/>
          </a:prstGeom>
          <a:solidFill>
            <a:srgbClr val="0DA468"/>
          </a:solidFill>
        </p:spPr>
        <p:txBody>
          <a:bodyPr vert="horz" wrap="square" lIns="0" tIns="42545" rIns="0" bIns="0" rtlCol="0">
            <a:spAutoFit/>
          </a:bodyPr>
          <a:lstStyle/>
          <a:p>
            <a:pPr marL="313055">
              <a:lnSpc>
                <a:spcPct val="100000"/>
              </a:lnSpc>
              <a:spcBef>
                <a:spcPts val="335"/>
              </a:spcBef>
            </a:pPr>
            <a:r>
              <a:rPr sz="800">
                <a:solidFill>
                  <a:srgbClr val="FFFFFF"/>
                </a:solidFill>
                <a:latin typeface="微软雅黑"/>
                <a:cs typeface="微软雅黑"/>
              </a:rPr>
              <a:t>多平台部署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6679692" y="4436364"/>
            <a:ext cx="1137285" cy="190500"/>
          </a:xfrm>
          <a:prstGeom prst="rect">
            <a:avLst/>
          </a:prstGeom>
          <a:solidFill>
            <a:srgbClr val="13A469"/>
          </a:solidFill>
        </p:spPr>
        <p:txBody>
          <a:bodyPr vert="horz" wrap="square" lIns="0" tIns="43180" rIns="0" bIns="0" rtlCol="0">
            <a:spAutoFit/>
          </a:bodyPr>
          <a:lstStyle/>
          <a:p>
            <a:pPr marL="211454">
              <a:lnSpc>
                <a:spcPct val="100000"/>
              </a:lnSpc>
              <a:spcBef>
                <a:spcPts val="340"/>
              </a:spcBef>
            </a:pPr>
            <a:r>
              <a:rPr sz="800">
                <a:solidFill>
                  <a:srgbClr val="FFFFFF"/>
                </a:solidFill>
                <a:latin typeface="微软雅黑"/>
                <a:cs typeface="微软雅黑"/>
              </a:rPr>
              <a:t>支持多数据类型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6679692" y="4626864"/>
            <a:ext cx="1137285" cy="167640"/>
          </a:xfrm>
          <a:prstGeom prst="rect">
            <a:avLst/>
          </a:prstGeom>
          <a:solidFill>
            <a:srgbClr val="13A469"/>
          </a:solidFill>
        </p:spPr>
        <p:txBody>
          <a:bodyPr vert="horz" wrap="square" lIns="0" tIns="43180" rIns="0" bIns="0" rtlCol="0">
            <a:spAutoFit/>
          </a:bodyPr>
          <a:lstStyle/>
          <a:p>
            <a:pPr marL="313055">
              <a:lnSpc>
                <a:spcPct val="100000"/>
              </a:lnSpc>
              <a:spcBef>
                <a:spcPts val="340"/>
              </a:spcBef>
            </a:pPr>
            <a:r>
              <a:rPr sz="800">
                <a:solidFill>
                  <a:srgbClr val="FFFFFF"/>
                </a:solidFill>
                <a:latin typeface="微软雅黑"/>
                <a:cs typeface="微软雅黑"/>
              </a:rPr>
              <a:t>自动化测试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6679692" y="3500628"/>
            <a:ext cx="1137285" cy="190500"/>
          </a:xfrm>
          <a:prstGeom prst="rect">
            <a:avLst/>
          </a:prstGeom>
          <a:solidFill>
            <a:srgbClr val="0DA468"/>
          </a:solidFill>
        </p:spPr>
        <p:txBody>
          <a:bodyPr vert="horz" wrap="square" lIns="0" tIns="42545" rIns="0" bIns="0" rtlCol="0">
            <a:spAutoFit/>
          </a:bodyPr>
          <a:lstStyle/>
          <a:p>
            <a:pPr marL="313055">
              <a:lnSpc>
                <a:spcPct val="100000"/>
              </a:lnSpc>
              <a:spcBef>
                <a:spcPts val="335"/>
              </a:spcBef>
            </a:pPr>
            <a:r>
              <a:rPr sz="800">
                <a:solidFill>
                  <a:srgbClr val="FFFFFF"/>
                </a:solidFill>
                <a:latin typeface="微软雅黑"/>
                <a:cs typeface="微软雅黑"/>
              </a:rPr>
              <a:t>定制化开发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6679692" y="3691128"/>
            <a:ext cx="1137285" cy="190500"/>
          </a:xfrm>
          <a:prstGeom prst="rect">
            <a:avLst/>
          </a:prstGeom>
          <a:solidFill>
            <a:srgbClr val="0DA468"/>
          </a:solidFill>
        </p:spPr>
        <p:txBody>
          <a:bodyPr vert="horz" wrap="square" lIns="0" tIns="43180" rIns="0" bIns="0" rtlCol="0">
            <a:spAutoFit/>
          </a:bodyPr>
          <a:lstStyle/>
          <a:p>
            <a:pPr marL="231140">
              <a:lnSpc>
                <a:spcPct val="100000"/>
              </a:lnSpc>
              <a:spcBef>
                <a:spcPts val="340"/>
              </a:spcBef>
            </a:pPr>
            <a:r>
              <a:rPr sz="800">
                <a:solidFill>
                  <a:srgbClr val="FFFFFF"/>
                </a:solidFill>
                <a:latin typeface="微软雅黑"/>
                <a:cs typeface="微软雅黑"/>
              </a:rPr>
              <a:t>扩展API、插件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17" name="object 17"/>
          <p:cNvSpPr/>
          <p:nvPr/>
        </p:nvSpPr>
        <p:spPr>
          <a:xfrm>
            <a:off x="5227320" y="4512564"/>
            <a:ext cx="818515" cy="113030"/>
          </a:xfrm>
          <a:custGeom>
            <a:rect l="l" t="t" r="r" b="b"/>
            <a:pathLst>
              <a:path w="818514" h="113029">
                <a:moveTo>
                  <a:pt x="762000" y="0"/>
                </a:moveTo>
                <a:lnTo>
                  <a:pt x="762000" y="28194"/>
                </a:lnTo>
                <a:lnTo>
                  <a:pt x="0" y="28194"/>
                </a:lnTo>
                <a:lnTo>
                  <a:pt x="0" y="84582"/>
                </a:lnTo>
                <a:lnTo>
                  <a:pt x="762000" y="84582"/>
                </a:lnTo>
                <a:lnTo>
                  <a:pt x="762000" y="112776"/>
                </a:lnTo>
                <a:lnTo>
                  <a:pt x="818388" y="56388"/>
                </a:lnTo>
                <a:lnTo>
                  <a:pt x="762000" y="0"/>
                </a:lnTo>
                <a:close/>
              </a:path>
            </a:pathLst>
          </a:custGeom>
          <a:solidFill>
            <a:srgbClr val="13A46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 txBox="1"/>
          <p:nvPr/>
        </p:nvSpPr>
        <p:spPr>
          <a:xfrm>
            <a:off x="5267959" y="3612007"/>
            <a:ext cx="74041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3E3E3E"/>
                </a:solidFill>
                <a:latin typeface="微软雅黑"/>
                <a:cs typeface="微软雅黑"/>
              </a:rPr>
              <a:t>业务复杂度提升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2999994" y="4198111"/>
            <a:ext cx="10858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3E3E3E"/>
                </a:solidFill>
                <a:latin typeface="微软雅黑"/>
                <a:cs typeface="微软雅黑"/>
              </a:rPr>
              <a:t>…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2999994" y="4848250"/>
            <a:ext cx="10858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3E3E3E"/>
                </a:solidFill>
                <a:latin typeface="微软雅黑"/>
                <a:cs typeface="微软雅黑"/>
              </a:rPr>
              <a:t>…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7194931" y="4102709"/>
            <a:ext cx="10858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3E3E3E"/>
                </a:solidFill>
                <a:latin typeface="微软雅黑"/>
                <a:cs typeface="微软雅黑"/>
              </a:rPr>
              <a:t>…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7194931" y="4848250"/>
            <a:ext cx="10858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3E3E3E"/>
                </a:solidFill>
                <a:latin typeface="微软雅黑"/>
                <a:cs typeface="微软雅黑"/>
              </a:rPr>
              <a:t>…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1331975" y="4524755"/>
            <a:ext cx="972819" cy="163195"/>
          </a:xfrm>
          <a:prstGeom prst="rect">
            <a:avLst/>
          </a:prstGeom>
          <a:ln w="12700">
            <a:solidFill>
              <a:srgbClr val="C9C9C9"/>
            </a:solidFill>
          </a:ln>
        </p:spPr>
        <p:txBody>
          <a:bodyPr vert="horz" wrap="square" lIns="0" tIns="42545" rIns="0" bIns="0" rtlCol="0">
            <a:spAutoFit/>
          </a:bodyPr>
          <a:lstStyle/>
          <a:p>
            <a:pPr marL="179070">
              <a:lnSpc>
                <a:spcPts val="950"/>
              </a:lnSpc>
              <a:spcBef>
                <a:spcPts val="335"/>
              </a:spcBef>
            </a:pPr>
            <a:r>
              <a:rPr sz="800">
                <a:solidFill>
                  <a:srgbClr val="3E3E3E"/>
                </a:solidFill>
                <a:latin typeface="微软雅黑"/>
                <a:cs typeface="微软雅黑"/>
              </a:rPr>
              <a:t>应用程序部署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6679692" y="3881628"/>
            <a:ext cx="1137285" cy="167640"/>
          </a:xfrm>
          <a:prstGeom prst="rect">
            <a:avLst/>
          </a:prstGeom>
          <a:solidFill>
            <a:srgbClr val="0DA468"/>
          </a:solidFill>
        </p:spPr>
        <p:txBody>
          <a:bodyPr vert="horz" wrap="square" lIns="0" tIns="43180" rIns="0" bIns="0" rtlCol="0">
            <a:spAutoFit/>
          </a:bodyPr>
          <a:lstStyle/>
          <a:p>
            <a:pPr marL="211454">
              <a:lnSpc>
                <a:spcPct val="100000"/>
              </a:lnSpc>
              <a:spcBef>
                <a:spcPts val="340"/>
              </a:spcBef>
            </a:pPr>
            <a:r>
              <a:rPr sz="800">
                <a:solidFill>
                  <a:srgbClr val="FFFFFF"/>
                </a:solidFill>
                <a:latin typeface="微软雅黑"/>
                <a:cs typeface="微软雅黑"/>
              </a:rPr>
              <a:t>平台监控与维护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268935" y="852677"/>
            <a:ext cx="8559800" cy="26441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200">
                <a:solidFill>
                  <a:srgbClr val="3E3E3E"/>
                </a:solidFill>
                <a:latin typeface="微软雅黑"/>
                <a:cs typeface="微软雅黑"/>
              </a:rPr>
              <a:t>低代码技术底座虽然可以降低应用程序的开发和部署难度，但是在面对复杂的业务需求和不断变化的技术环境时，其复杂度也会 不断提升：</a:t>
            </a:r>
            <a:endParaRPr sz="1200">
              <a:latin typeface="微软雅黑"/>
              <a:cs typeface="微软雅黑"/>
            </a:endParaRPr>
          </a:p>
          <a:p>
            <a:pPr marL="127000" indent="-114935">
              <a:lnSpc>
                <a:spcPct val="100000"/>
              </a:lnSpc>
              <a:spcBef>
                <a:spcPts val="1100"/>
              </a:spcBef>
              <a:buSzPct val="90000"/>
              <a:buAutoNum type="arabicPeriod"/>
              <a:tabLst>
                <a:tab pos="127635"/>
              </a:tabLst>
            </a:pPr>
            <a:r>
              <a:rPr sz="1000" b="1" spc="-5">
                <a:latin typeface="微软雅黑"/>
                <a:cs typeface="微软雅黑"/>
              </a:rPr>
              <a:t>组件与模块的局限性</a:t>
            </a:r>
            <a:r>
              <a:rPr sz="1000" spc="-5">
                <a:latin typeface="微软雅黑"/>
                <a:cs typeface="微软雅黑"/>
              </a:rPr>
              <a:t>：虽然低代码</a:t>
            </a:r>
            <a:r>
              <a:rPr sz="1000" spc="5">
                <a:latin typeface="微软雅黑"/>
                <a:cs typeface="微软雅黑"/>
              </a:rPr>
              <a:t>平</a:t>
            </a:r>
            <a:r>
              <a:rPr sz="1000" spc="-5">
                <a:latin typeface="微软雅黑"/>
                <a:cs typeface="微软雅黑"/>
              </a:rPr>
              <a:t>台提</a:t>
            </a:r>
            <a:r>
              <a:rPr sz="1000" spc="5">
                <a:latin typeface="微软雅黑"/>
                <a:cs typeface="微软雅黑"/>
              </a:rPr>
              <a:t>供</a:t>
            </a:r>
            <a:r>
              <a:rPr sz="1000" spc="-5">
                <a:latin typeface="微软雅黑"/>
                <a:cs typeface="微软雅黑"/>
              </a:rPr>
              <a:t>了丰</a:t>
            </a:r>
            <a:r>
              <a:rPr sz="1000" spc="5">
                <a:latin typeface="微软雅黑"/>
                <a:cs typeface="微软雅黑"/>
              </a:rPr>
              <a:t>富</a:t>
            </a:r>
            <a:r>
              <a:rPr sz="1000" spc="-5">
                <a:latin typeface="微软雅黑"/>
                <a:cs typeface="微软雅黑"/>
              </a:rPr>
              <a:t>的组</a:t>
            </a:r>
            <a:r>
              <a:rPr sz="1000" spc="5">
                <a:latin typeface="微软雅黑"/>
                <a:cs typeface="微软雅黑"/>
              </a:rPr>
              <a:t>件</a:t>
            </a:r>
            <a:r>
              <a:rPr sz="1000" spc="-5">
                <a:latin typeface="微软雅黑"/>
                <a:cs typeface="微软雅黑"/>
              </a:rPr>
              <a:t>和模</a:t>
            </a:r>
            <a:r>
              <a:rPr sz="1000" spc="5">
                <a:latin typeface="微软雅黑"/>
                <a:cs typeface="微软雅黑"/>
              </a:rPr>
              <a:t>块</a:t>
            </a:r>
            <a:r>
              <a:rPr sz="1000" spc="-5">
                <a:latin typeface="微软雅黑"/>
                <a:cs typeface="微软雅黑"/>
              </a:rPr>
              <a:t>，但</a:t>
            </a:r>
            <a:r>
              <a:rPr sz="1000" spc="5">
                <a:latin typeface="微软雅黑"/>
                <a:cs typeface="微软雅黑"/>
              </a:rPr>
              <a:t>当</a:t>
            </a:r>
            <a:r>
              <a:rPr sz="1000" spc="-5">
                <a:latin typeface="微软雅黑"/>
                <a:cs typeface="微软雅黑"/>
              </a:rPr>
              <a:t>业务</a:t>
            </a:r>
            <a:r>
              <a:rPr sz="1000" spc="5">
                <a:latin typeface="微软雅黑"/>
                <a:cs typeface="微软雅黑"/>
              </a:rPr>
              <a:t>需</a:t>
            </a:r>
            <a:r>
              <a:rPr sz="1000" spc="-5">
                <a:latin typeface="微软雅黑"/>
                <a:cs typeface="微软雅黑"/>
              </a:rPr>
              <a:t>求超</a:t>
            </a:r>
            <a:r>
              <a:rPr sz="1000" spc="5">
                <a:latin typeface="微软雅黑"/>
                <a:cs typeface="微软雅黑"/>
              </a:rPr>
              <a:t>出</a:t>
            </a:r>
            <a:r>
              <a:rPr sz="1000" spc="-5">
                <a:latin typeface="微软雅黑"/>
                <a:cs typeface="微软雅黑"/>
              </a:rPr>
              <a:t>这些</a:t>
            </a:r>
            <a:r>
              <a:rPr sz="1000" spc="5">
                <a:latin typeface="微软雅黑"/>
                <a:cs typeface="微软雅黑"/>
              </a:rPr>
              <a:t>预</a:t>
            </a:r>
            <a:r>
              <a:rPr sz="1000" spc="-5">
                <a:latin typeface="微软雅黑"/>
                <a:cs typeface="微软雅黑"/>
              </a:rPr>
              <a:t>设组</a:t>
            </a:r>
            <a:r>
              <a:rPr sz="1000" spc="5">
                <a:latin typeface="微软雅黑"/>
                <a:cs typeface="微软雅黑"/>
              </a:rPr>
              <a:t>件</a:t>
            </a:r>
            <a:r>
              <a:rPr sz="1000" spc="-5">
                <a:latin typeface="微软雅黑"/>
                <a:cs typeface="微软雅黑"/>
              </a:rPr>
              <a:t>的功</a:t>
            </a:r>
            <a:r>
              <a:rPr sz="1000" spc="5">
                <a:latin typeface="微软雅黑"/>
                <a:cs typeface="微软雅黑"/>
              </a:rPr>
              <a:t>能</a:t>
            </a:r>
            <a:r>
              <a:rPr sz="1000" spc="-5">
                <a:latin typeface="微软雅黑"/>
                <a:cs typeface="微软雅黑"/>
              </a:rPr>
              <a:t>范围</a:t>
            </a:r>
            <a:r>
              <a:rPr sz="1000" spc="5">
                <a:latin typeface="微软雅黑"/>
                <a:cs typeface="微软雅黑"/>
              </a:rPr>
              <a:t>时</a:t>
            </a:r>
            <a:r>
              <a:rPr sz="1000" spc="-5">
                <a:latin typeface="微软雅黑"/>
                <a:cs typeface="微软雅黑"/>
              </a:rPr>
              <a:t>，就</a:t>
            </a:r>
            <a:r>
              <a:rPr sz="1000" spc="5">
                <a:latin typeface="微软雅黑"/>
                <a:cs typeface="微软雅黑"/>
              </a:rPr>
              <a:t>需</a:t>
            </a:r>
            <a:r>
              <a:rPr sz="1000" spc="-5">
                <a:latin typeface="微软雅黑"/>
                <a:cs typeface="微软雅黑"/>
              </a:rPr>
              <a:t>要进</a:t>
            </a:r>
            <a:r>
              <a:rPr sz="1000" spc="5">
                <a:latin typeface="微软雅黑"/>
                <a:cs typeface="微软雅黑"/>
              </a:rPr>
              <a:t>行</a:t>
            </a:r>
            <a:r>
              <a:rPr sz="1000" spc="-5">
                <a:latin typeface="微软雅黑"/>
                <a:cs typeface="微软雅黑"/>
              </a:rPr>
              <a:t>定制</a:t>
            </a:r>
            <a:r>
              <a:rPr sz="1000" spc="5">
                <a:latin typeface="微软雅黑"/>
                <a:cs typeface="微软雅黑"/>
              </a:rPr>
              <a:t>化</a:t>
            </a:r>
            <a:r>
              <a:rPr sz="1000" spc="-5">
                <a:latin typeface="微软雅黑"/>
                <a:cs typeface="微软雅黑"/>
              </a:rPr>
              <a:t>开发</a:t>
            </a:r>
            <a:r>
              <a:rPr sz="1000" spc="5">
                <a:latin typeface="微软雅黑"/>
                <a:cs typeface="微软雅黑"/>
              </a:rPr>
              <a:t>。</a:t>
            </a:r>
            <a:r>
              <a:rPr sz="1000" spc="-5">
                <a:latin typeface="微软雅黑"/>
                <a:cs typeface="微软雅黑"/>
              </a:rPr>
              <a:t>这种</a:t>
            </a:r>
            <a:r>
              <a:rPr sz="1000" spc="5">
                <a:latin typeface="微软雅黑"/>
                <a:cs typeface="微软雅黑"/>
              </a:rPr>
              <a:t>定</a:t>
            </a:r>
            <a:r>
              <a:rPr sz="1000" spc="-5">
                <a:latin typeface="微软雅黑"/>
                <a:cs typeface="微软雅黑"/>
              </a:rPr>
              <a:t>制化</a:t>
            </a:r>
            <a:endParaRPr sz="10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buFont typeface="΢"/>
              <a:buAutoNum type="arabicPeriod"/>
            </a:pPr>
            <a:endParaRPr sz="6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1000" spc="-10">
                <a:latin typeface="微软雅黑"/>
                <a:cs typeface="微软雅黑"/>
              </a:rPr>
              <a:t>开发不仅增加了技术难度，而且可</a:t>
            </a:r>
            <a:r>
              <a:rPr sz="1000">
                <a:latin typeface="微软雅黑"/>
                <a:cs typeface="微软雅黑"/>
              </a:rPr>
              <a:t>能</a:t>
            </a:r>
            <a:r>
              <a:rPr sz="1000" spc="-10">
                <a:latin typeface="微软雅黑"/>
                <a:cs typeface="微软雅黑"/>
              </a:rPr>
              <a:t>需要</a:t>
            </a:r>
            <a:r>
              <a:rPr sz="1000">
                <a:latin typeface="微软雅黑"/>
                <a:cs typeface="微软雅黑"/>
              </a:rPr>
              <a:t>更</a:t>
            </a:r>
            <a:r>
              <a:rPr sz="1000" spc="-10">
                <a:latin typeface="微软雅黑"/>
                <a:cs typeface="微软雅黑"/>
              </a:rPr>
              <a:t>多的</a:t>
            </a:r>
            <a:r>
              <a:rPr sz="1000">
                <a:latin typeface="微软雅黑"/>
                <a:cs typeface="微软雅黑"/>
              </a:rPr>
              <a:t>开</a:t>
            </a:r>
            <a:r>
              <a:rPr sz="1000" spc="-10">
                <a:latin typeface="微软雅黑"/>
                <a:cs typeface="微软雅黑"/>
              </a:rPr>
              <a:t>发时</a:t>
            </a:r>
            <a:r>
              <a:rPr sz="1000">
                <a:latin typeface="微软雅黑"/>
                <a:cs typeface="微软雅黑"/>
              </a:rPr>
              <a:t>间</a:t>
            </a:r>
            <a:r>
              <a:rPr sz="1000" spc="-10">
                <a:latin typeface="微软雅黑"/>
                <a:cs typeface="微软雅黑"/>
              </a:rPr>
              <a:t>和资</a:t>
            </a:r>
            <a:r>
              <a:rPr sz="1000">
                <a:latin typeface="微软雅黑"/>
                <a:cs typeface="微软雅黑"/>
              </a:rPr>
              <a:t>源</a:t>
            </a:r>
            <a:r>
              <a:rPr sz="1000" spc="-5">
                <a:latin typeface="微软雅黑"/>
                <a:cs typeface="微软雅黑"/>
              </a:rPr>
              <a:t>。</a:t>
            </a:r>
            <a:endParaRPr sz="1000">
              <a:latin typeface="微软雅黑"/>
              <a:cs typeface="微软雅黑"/>
            </a:endParaRPr>
          </a:p>
          <a:p>
            <a:pPr marL="12700" marR="52705">
              <a:lnSpc>
                <a:spcPct val="200000"/>
              </a:lnSpc>
              <a:buSzPct val="90000"/>
              <a:buAutoNum type="arabicPeriod" startAt="2"/>
              <a:tabLst>
                <a:tab pos="127635"/>
              </a:tabLst>
            </a:pPr>
            <a:r>
              <a:rPr sz="1000" b="1" spc="-5">
                <a:latin typeface="微软雅黑"/>
                <a:cs typeface="微软雅黑"/>
              </a:rPr>
              <a:t>部署规模的扩大</a:t>
            </a:r>
            <a:r>
              <a:rPr sz="1000" spc="-5">
                <a:latin typeface="微软雅黑"/>
                <a:cs typeface="微软雅黑"/>
              </a:rPr>
              <a:t>：随着应用的复杂</a:t>
            </a:r>
            <a:r>
              <a:rPr sz="1000" spc="5">
                <a:latin typeface="微软雅黑"/>
                <a:cs typeface="微软雅黑"/>
              </a:rPr>
              <a:t>度</a:t>
            </a:r>
            <a:r>
              <a:rPr sz="1000" spc="-5">
                <a:latin typeface="微软雅黑"/>
                <a:cs typeface="微软雅黑"/>
              </a:rPr>
              <a:t>增加</a:t>
            </a:r>
            <a:r>
              <a:rPr sz="1000" spc="5">
                <a:latin typeface="微软雅黑"/>
                <a:cs typeface="微软雅黑"/>
              </a:rPr>
              <a:t>，</a:t>
            </a:r>
            <a:r>
              <a:rPr sz="1000" spc="-5">
                <a:latin typeface="微软雅黑"/>
                <a:cs typeface="微软雅黑"/>
              </a:rPr>
              <a:t>部署</a:t>
            </a:r>
            <a:r>
              <a:rPr sz="1000" spc="5">
                <a:latin typeface="微软雅黑"/>
                <a:cs typeface="微软雅黑"/>
              </a:rPr>
              <a:t>的</a:t>
            </a:r>
            <a:r>
              <a:rPr sz="1000" spc="-5">
                <a:latin typeface="微软雅黑"/>
                <a:cs typeface="微软雅黑"/>
              </a:rPr>
              <a:t>规模</a:t>
            </a:r>
            <a:r>
              <a:rPr sz="1000" spc="5">
                <a:latin typeface="微软雅黑"/>
                <a:cs typeface="微软雅黑"/>
              </a:rPr>
              <a:t>和</a:t>
            </a:r>
            <a:r>
              <a:rPr sz="1000" spc="-5">
                <a:latin typeface="微软雅黑"/>
                <a:cs typeface="微软雅黑"/>
              </a:rPr>
              <a:t>复杂</a:t>
            </a:r>
            <a:r>
              <a:rPr sz="1000" spc="5">
                <a:latin typeface="微软雅黑"/>
                <a:cs typeface="微软雅黑"/>
              </a:rPr>
              <a:t>性</a:t>
            </a:r>
            <a:r>
              <a:rPr sz="1000" spc="-5">
                <a:latin typeface="微软雅黑"/>
                <a:cs typeface="微软雅黑"/>
              </a:rPr>
              <a:t>也相</a:t>
            </a:r>
            <a:r>
              <a:rPr sz="1000" spc="5">
                <a:latin typeface="微软雅黑"/>
                <a:cs typeface="微软雅黑"/>
              </a:rPr>
              <a:t>应</a:t>
            </a:r>
            <a:r>
              <a:rPr sz="1000" spc="-5">
                <a:latin typeface="微软雅黑"/>
                <a:cs typeface="微软雅黑"/>
              </a:rPr>
              <a:t>增大</a:t>
            </a:r>
            <a:r>
              <a:rPr sz="1000" spc="5">
                <a:latin typeface="微软雅黑"/>
                <a:cs typeface="微软雅黑"/>
              </a:rPr>
              <a:t>。</a:t>
            </a:r>
            <a:r>
              <a:rPr sz="1000" spc="-5">
                <a:latin typeface="微软雅黑"/>
                <a:cs typeface="微软雅黑"/>
              </a:rPr>
              <a:t>多平</a:t>
            </a:r>
            <a:r>
              <a:rPr sz="1000" spc="5">
                <a:latin typeface="微软雅黑"/>
                <a:cs typeface="微软雅黑"/>
              </a:rPr>
              <a:t>台</a:t>
            </a:r>
            <a:r>
              <a:rPr sz="1000" spc="-5">
                <a:latin typeface="微软雅黑"/>
                <a:cs typeface="微软雅黑"/>
              </a:rPr>
              <a:t>部署</a:t>
            </a:r>
            <a:r>
              <a:rPr sz="1000" spc="5">
                <a:latin typeface="微软雅黑"/>
                <a:cs typeface="微软雅黑"/>
              </a:rPr>
              <a:t>、</a:t>
            </a:r>
            <a:r>
              <a:rPr sz="1000" spc="-5">
                <a:latin typeface="微软雅黑"/>
                <a:cs typeface="微软雅黑"/>
              </a:rPr>
              <a:t>多种</a:t>
            </a:r>
            <a:r>
              <a:rPr sz="1000" spc="5">
                <a:latin typeface="微软雅黑"/>
                <a:cs typeface="微软雅黑"/>
              </a:rPr>
              <a:t>数</a:t>
            </a:r>
            <a:r>
              <a:rPr sz="1000" spc="-5">
                <a:latin typeface="微软雅黑"/>
                <a:cs typeface="微软雅黑"/>
              </a:rPr>
              <a:t>据类</a:t>
            </a:r>
            <a:r>
              <a:rPr sz="1000" spc="5">
                <a:latin typeface="微软雅黑"/>
                <a:cs typeface="微软雅黑"/>
              </a:rPr>
              <a:t>型</a:t>
            </a:r>
            <a:r>
              <a:rPr sz="1000" spc="-5">
                <a:latin typeface="微软雅黑"/>
                <a:cs typeface="微软雅黑"/>
              </a:rPr>
              <a:t>支持</a:t>
            </a:r>
            <a:r>
              <a:rPr sz="1000" spc="5">
                <a:latin typeface="微软雅黑"/>
                <a:cs typeface="微软雅黑"/>
              </a:rPr>
              <a:t>、</a:t>
            </a:r>
            <a:r>
              <a:rPr sz="1000" spc="-5">
                <a:latin typeface="微软雅黑"/>
                <a:cs typeface="微软雅黑"/>
              </a:rPr>
              <a:t>自动</a:t>
            </a:r>
            <a:r>
              <a:rPr sz="1000" spc="5">
                <a:latin typeface="微软雅黑"/>
                <a:cs typeface="微软雅黑"/>
              </a:rPr>
              <a:t>化</a:t>
            </a:r>
            <a:r>
              <a:rPr sz="1000" spc="-5">
                <a:latin typeface="微软雅黑"/>
                <a:cs typeface="微软雅黑"/>
              </a:rPr>
              <a:t>测试</a:t>
            </a:r>
            <a:r>
              <a:rPr sz="1000" spc="5">
                <a:latin typeface="微软雅黑"/>
                <a:cs typeface="微软雅黑"/>
              </a:rPr>
              <a:t>和</a:t>
            </a:r>
            <a:r>
              <a:rPr sz="1000" spc="-5">
                <a:latin typeface="微软雅黑"/>
                <a:cs typeface="微软雅黑"/>
              </a:rPr>
              <a:t>监控</a:t>
            </a:r>
            <a:r>
              <a:rPr sz="1000" spc="5">
                <a:latin typeface="微软雅黑"/>
                <a:cs typeface="微软雅黑"/>
              </a:rPr>
              <a:t>等</a:t>
            </a:r>
            <a:r>
              <a:rPr sz="1000" spc="-5">
                <a:latin typeface="微软雅黑"/>
                <a:cs typeface="微软雅黑"/>
              </a:rPr>
              <a:t>高级</a:t>
            </a:r>
            <a:r>
              <a:rPr sz="1000" spc="5">
                <a:latin typeface="微软雅黑"/>
                <a:cs typeface="微软雅黑"/>
              </a:rPr>
              <a:t>需</a:t>
            </a:r>
            <a:r>
              <a:rPr sz="1000" spc="-5">
                <a:latin typeface="微软雅黑"/>
                <a:cs typeface="微软雅黑"/>
              </a:rPr>
              <a:t>求，</a:t>
            </a:r>
            <a:r>
              <a:rPr sz="1000" spc="5">
                <a:latin typeface="微软雅黑"/>
                <a:cs typeface="微软雅黑"/>
              </a:rPr>
              <a:t>都</a:t>
            </a:r>
            <a:r>
              <a:rPr sz="1000" spc="-5">
                <a:latin typeface="微软雅黑"/>
                <a:cs typeface="微软雅黑"/>
              </a:rPr>
              <a:t>需要 额外的技术和资源来实现。</a:t>
            </a:r>
            <a:endParaRPr sz="1000">
              <a:latin typeface="微软雅黑"/>
              <a:cs typeface="微软雅黑"/>
            </a:endParaRPr>
          </a:p>
          <a:p>
            <a:pPr marL="12700" marR="52705">
              <a:lnSpc>
                <a:spcPts val="2400"/>
              </a:lnSpc>
              <a:spcBef>
                <a:spcPts val="280"/>
              </a:spcBef>
              <a:buSzPct val="90000"/>
              <a:buAutoNum type="arabicPeriod" startAt="2"/>
              <a:tabLst>
                <a:tab pos="127635"/>
              </a:tabLst>
            </a:pPr>
            <a:r>
              <a:rPr sz="1000" b="1" spc="-5">
                <a:latin typeface="微软雅黑"/>
                <a:cs typeface="微软雅黑"/>
              </a:rPr>
              <a:t>技术更新与维护</a:t>
            </a:r>
            <a:r>
              <a:rPr sz="1000" spc="-5">
                <a:latin typeface="微软雅黑"/>
                <a:cs typeface="微软雅黑"/>
              </a:rPr>
              <a:t>：为了应对不断变</a:t>
            </a:r>
            <a:r>
              <a:rPr sz="1000" spc="5">
                <a:latin typeface="微软雅黑"/>
                <a:cs typeface="微软雅黑"/>
              </a:rPr>
              <a:t>化</a:t>
            </a:r>
            <a:r>
              <a:rPr sz="1000" spc="-5">
                <a:latin typeface="微软雅黑"/>
                <a:cs typeface="微软雅黑"/>
              </a:rPr>
              <a:t>的业</a:t>
            </a:r>
            <a:r>
              <a:rPr sz="1000" spc="5">
                <a:latin typeface="微软雅黑"/>
                <a:cs typeface="微软雅黑"/>
              </a:rPr>
              <a:t>务</a:t>
            </a:r>
            <a:r>
              <a:rPr sz="1000" spc="-5">
                <a:latin typeface="微软雅黑"/>
                <a:cs typeface="微软雅黑"/>
              </a:rPr>
              <a:t>需求</a:t>
            </a:r>
            <a:r>
              <a:rPr sz="1000" spc="5">
                <a:latin typeface="微软雅黑"/>
                <a:cs typeface="微软雅黑"/>
              </a:rPr>
              <a:t>和</a:t>
            </a:r>
            <a:r>
              <a:rPr sz="1000" spc="-5">
                <a:latin typeface="微软雅黑"/>
                <a:cs typeface="微软雅黑"/>
              </a:rPr>
              <a:t>技术</a:t>
            </a:r>
            <a:r>
              <a:rPr sz="1000" spc="5">
                <a:latin typeface="微软雅黑"/>
                <a:cs typeface="微软雅黑"/>
              </a:rPr>
              <a:t>发</a:t>
            </a:r>
            <a:r>
              <a:rPr sz="1000" spc="-5">
                <a:latin typeface="微软雅黑"/>
                <a:cs typeface="微软雅黑"/>
              </a:rPr>
              <a:t>展，</a:t>
            </a:r>
            <a:r>
              <a:rPr sz="1000" spc="5">
                <a:latin typeface="微软雅黑"/>
                <a:cs typeface="微软雅黑"/>
              </a:rPr>
              <a:t>低</a:t>
            </a:r>
            <a:r>
              <a:rPr sz="1000" spc="-5">
                <a:latin typeface="微软雅黑"/>
                <a:cs typeface="微软雅黑"/>
              </a:rPr>
              <a:t>代码</a:t>
            </a:r>
            <a:r>
              <a:rPr sz="1000" spc="5">
                <a:latin typeface="微软雅黑"/>
                <a:cs typeface="微软雅黑"/>
              </a:rPr>
              <a:t>技</a:t>
            </a:r>
            <a:r>
              <a:rPr sz="1000" spc="-5">
                <a:latin typeface="微软雅黑"/>
                <a:cs typeface="微软雅黑"/>
              </a:rPr>
              <a:t>术底</a:t>
            </a:r>
            <a:r>
              <a:rPr sz="1000" spc="5">
                <a:latin typeface="微软雅黑"/>
                <a:cs typeface="微软雅黑"/>
              </a:rPr>
              <a:t>座</a:t>
            </a:r>
            <a:r>
              <a:rPr sz="1000" spc="-5">
                <a:latin typeface="微软雅黑"/>
                <a:cs typeface="微软雅黑"/>
              </a:rPr>
              <a:t>必须</a:t>
            </a:r>
            <a:r>
              <a:rPr sz="1000" spc="5">
                <a:latin typeface="微软雅黑"/>
                <a:cs typeface="微软雅黑"/>
              </a:rPr>
              <a:t>不</a:t>
            </a:r>
            <a:r>
              <a:rPr sz="1000" spc="-5">
                <a:latin typeface="微软雅黑"/>
                <a:cs typeface="微软雅黑"/>
              </a:rPr>
              <a:t>断更</a:t>
            </a:r>
            <a:r>
              <a:rPr sz="1000" spc="5">
                <a:latin typeface="微软雅黑"/>
                <a:cs typeface="微软雅黑"/>
              </a:rPr>
              <a:t>新</a:t>
            </a:r>
            <a:r>
              <a:rPr sz="1000" spc="-5">
                <a:latin typeface="微软雅黑"/>
                <a:cs typeface="微软雅黑"/>
              </a:rPr>
              <a:t>和优</a:t>
            </a:r>
            <a:r>
              <a:rPr sz="1000" spc="5">
                <a:latin typeface="微软雅黑"/>
                <a:cs typeface="微软雅黑"/>
              </a:rPr>
              <a:t>化</a:t>
            </a:r>
            <a:r>
              <a:rPr sz="1000" spc="-5">
                <a:latin typeface="微软雅黑"/>
                <a:cs typeface="微软雅黑"/>
              </a:rPr>
              <a:t>。这</a:t>
            </a:r>
            <a:r>
              <a:rPr sz="1000" spc="5">
                <a:latin typeface="微软雅黑"/>
                <a:cs typeface="微软雅黑"/>
              </a:rPr>
              <a:t>种</a:t>
            </a:r>
            <a:r>
              <a:rPr sz="1000" spc="-5">
                <a:latin typeface="微软雅黑"/>
                <a:cs typeface="微软雅黑"/>
              </a:rPr>
              <a:t>持续</a:t>
            </a:r>
            <a:r>
              <a:rPr sz="1000" spc="5">
                <a:latin typeface="微软雅黑"/>
                <a:cs typeface="微软雅黑"/>
              </a:rPr>
              <a:t>的</a:t>
            </a:r>
            <a:r>
              <a:rPr sz="1000" spc="-5">
                <a:latin typeface="微软雅黑"/>
                <a:cs typeface="微软雅黑"/>
              </a:rPr>
              <a:t>研发</a:t>
            </a:r>
            <a:r>
              <a:rPr sz="1000" spc="5">
                <a:latin typeface="微软雅黑"/>
                <a:cs typeface="微软雅黑"/>
              </a:rPr>
              <a:t>和</a:t>
            </a:r>
            <a:r>
              <a:rPr sz="1000" spc="-5">
                <a:latin typeface="微软雅黑"/>
                <a:cs typeface="微软雅黑"/>
              </a:rPr>
              <a:t>维护</a:t>
            </a:r>
            <a:r>
              <a:rPr sz="1000" spc="5">
                <a:latin typeface="微软雅黑"/>
                <a:cs typeface="微软雅黑"/>
              </a:rPr>
              <a:t>工</a:t>
            </a:r>
            <a:r>
              <a:rPr sz="1000" spc="-5">
                <a:latin typeface="微软雅黑"/>
                <a:cs typeface="微软雅黑"/>
              </a:rPr>
              <a:t>作需</a:t>
            </a:r>
            <a:r>
              <a:rPr sz="1000" spc="5">
                <a:latin typeface="微软雅黑"/>
                <a:cs typeface="微软雅黑"/>
              </a:rPr>
              <a:t>要</a:t>
            </a:r>
            <a:r>
              <a:rPr sz="1000" spc="-5">
                <a:latin typeface="微软雅黑"/>
                <a:cs typeface="微软雅黑"/>
              </a:rPr>
              <a:t>大量</a:t>
            </a:r>
            <a:r>
              <a:rPr sz="1000" spc="5">
                <a:latin typeface="微软雅黑"/>
                <a:cs typeface="微软雅黑"/>
              </a:rPr>
              <a:t>的</a:t>
            </a:r>
            <a:r>
              <a:rPr sz="1000" spc="-5">
                <a:latin typeface="微软雅黑"/>
                <a:cs typeface="微软雅黑"/>
              </a:rPr>
              <a:t>资源</a:t>
            </a:r>
            <a:r>
              <a:rPr sz="1000" spc="5">
                <a:latin typeface="微软雅黑"/>
                <a:cs typeface="微软雅黑"/>
              </a:rPr>
              <a:t>投</a:t>
            </a:r>
            <a:r>
              <a:rPr sz="1000" spc="-5">
                <a:latin typeface="微软雅黑"/>
                <a:cs typeface="微软雅黑"/>
              </a:rPr>
              <a:t>入， 以确保技术底座的稳定性和先进性。</a:t>
            </a:r>
            <a:endParaRPr sz="1000">
              <a:latin typeface="微软雅黑"/>
              <a:cs typeface="微软雅黑"/>
            </a:endParaRPr>
          </a:p>
          <a:p>
            <a:pPr marR="1214120" algn="r">
              <a:lnSpc>
                <a:spcPct val="100000"/>
              </a:lnSpc>
              <a:spcBef>
                <a:spcPts val="755"/>
              </a:spcBef>
            </a:pPr>
            <a:r>
              <a:rPr sz="800">
                <a:solidFill>
                  <a:srgbClr val="3E3E3E"/>
                </a:solidFill>
                <a:latin typeface="微软雅黑"/>
                <a:cs typeface="微软雅黑"/>
              </a:rPr>
              <a:t>技术复杂度提升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26" name="object 26"/>
          <p:cNvSpPr txBox="1"/>
          <p:nvPr/>
        </p:nvSpPr>
        <p:spPr>
          <a:xfrm rot="19860000">
            <a:off x="415282" y="705323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27" name="object 27"/>
          <p:cNvSpPr txBox="1"/>
          <p:nvPr/>
        </p:nvSpPr>
        <p:spPr>
          <a:xfrm rot="19860000">
            <a:off x="3177532" y="705323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28" name="object 28"/>
          <p:cNvSpPr txBox="1"/>
          <p:nvPr/>
        </p:nvSpPr>
        <p:spPr>
          <a:xfrm rot="19860000">
            <a:off x="5939782" y="705323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29" name="object 29"/>
          <p:cNvSpPr txBox="1"/>
          <p:nvPr/>
        </p:nvSpPr>
        <p:spPr>
          <a:xfrm rot="19860000">
            <a:off x="415281" y="25055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30" name="object 30"/>
          <p:cNvSpPr txBox="1"/>
          <p:nvPr/>
        </p:nvSpPr>
        <p:spPr>
          <a:xfrm rot="19860000">
            <a:off x="3177532" y="25055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31" name="object 31"/>
          <p:cNvSpPr txBox="1"/>
          <p:nvPr/>
        </p:nvSpPr>
        <p:spPr>
          <a:xfrm rot="19860000">
            <a:off x="5939782" y="25055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32" name="object 32"/>
          <p:cNvSpPr txBox="1"/>
          <p:nvPr/>
        </p:nvSpPr>
        <p:spPr>
          <a:xfrm rot="19860000">
            <a:off x="415281" y="427719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33" name="object 33"/>
          <p:cNvSpPr txBox="1"/>
          <p:nvPr/>
        </p:nvSpPr>
        <p:spPr>
          <a:xfrm rot="19860000">
            <a:off x="3177531" y="427719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34" name="object 34"/>
          <p:cNvSpPr txBox="1"/>
          <p:nvPr/>
        </p:nvSpPr>
        <p:spPr>
          <a:xfrm rot="19860000">
            <a:off x="5939782" y="427719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6504178" y="1695981"/>
            <a:ext cx="2387600" cy="638810"/>
          </a:xfrm>
          <a:prstGeom prst="rect">
            <a:avLst/>
          </a:prstGeom>
        </p:spPr>
        <p:txBody>
          <a:bodyPr vert="horz" wrap="square" lIns="0" tIns="84455" rIns="0" bIns="0" rtlCol="0">
            <a:spAutoFit/>
          </a:bodyPr>
          <a:lstStyle/>
          <a:p>
            <a:pPr marL="12700" algn="just">
              <a:lnSpc>
                <a:spcPct val="100000"/>
              </a:lnSpc>
              <a:spcBef>
                <a:spcPts val="665"/>
              </a:spcBef>
            </a:pPr>
            <a:r>
              <a:rPr sz="800" b="1" spc="5">
                <a:latin typeface="微软雅黑"/>
                <a:cs typeface="微软雅黑"/>
              </a:rPr>
              <a:t>①</a:t>
            </a:r>
            <a:r>
              <a:rPr sz="800" b="1" spc="15">
                <a:latin typeface="微软雅黑"/>
                <a:cs typeface="微软雅黑"/>
              </a:rPr>
              <a:t> </a:t>
            </a:r>
            <a:r>
              <a:rPr sz="800" b="1" spc="5">
                <a:latin typeface="微软雅黑"/>
                <a:cs typeface="微软雅黑"/>
              </a:rPr>
              <a:t>提高开发综合能效</a:t>
            </a:r>
            <a:endParaRPr sz="800">
              <a:latin typeface="微软雅黑"/>
              <a:cs typeface="微软雅黑"/>
            </a:endParaRPr>
          </a:p>
          <a:p>
            <a:pPr marL="12700" marR="5080" algn="just">
              <a:lnSpc>
                <a:spcPct val="150000"/>
              </a:lnSpc>
              <a:spcBef>
                <a:spcPts val="60"/>
              </a:spcBef>
            </a:pPr>
            <a:r>
              <a:rPr sz="600">
                <a:latin typeface="微软雅黑"/>
                <a:cs typeface="微软雅黑"/>
              </a:rPr>
              <a:t>易用的开发环境和工具可以帮助开发人员更快地完成开发任务，减少重 复性工作，提高工作效率。这不仅可以降低开发成本，还可以让开发人 员有更多的时间进行创新和深入思考</a:t>
            </a:r>
            <a:endParaRPr sz="600">
              <a:latin typeface="微软雅黑"/>
              <a:cs typeface="微软雅黑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6937247" y="2378964"/>
            <a:ext cx="1924685" cy="0"/>
          </a:xfrm>
          <a:custGeom>
            <a:rect l="l" t="t" r="r" b="b"/>
            <a:pathLst>
              <a:path w="1924682">
                <a:moveTo>
                  <a:pt x="0" y="0"/>
                </a:moveTo>
                <a:lnTo>
                  <a:pt x="1924557" y="0"/>
                </a:lnTo>
              </a:path>
            </a:pathLst>
          </a:custGeom>
          <a:ln w="3175">
            <a:solidFill>
              <a:srgbClr val="BEBEB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6937247" y="4191000"/>
            <a:ext cx="1924685" cy="0"/>
          </a:xfrm>
          <a:custGeom>
            <a:rect l="l" t="t" r="r" b="b"/>
            <a:pathLst>
              <a:path w="1924682">
                <a:moveTo>
                  <a:pt x="0" y="0"/>
                </a:moveTo>
                <a:lnTo>
                  <a:pt x="1924557" y="0"/>
                </a:lnTo>
              </a:path>
            </a:pathLst>
          </a:custGeom>
          <a:ln w="3175">
            <a:solidFill>
              <a:srgbClr val="BEBEB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5667755" y="1688592"/>
            <a:ext cx="3249295" cy="3129280"/>
          </a:xfrm>
          <a:custGeom>
            <a:rect l="l" t="t" r="r" b="b"/>
            <a:pathLst>
              <a:path w="3249295" h="3129279">
                <a:moveTo>
                  <a:pt x="0" y="1578483"/>
                </a:moveTo>
                <a:lnTo>
                  <a:pt x="528066" y="3128772"/>
                </a:lnTo>
                <a:lnTo>
                  <a:pt x="1058799" y="3128772"/>
                </a:lnTo>
                <a:lnTo>
                  <a:pt x="0" y="1578483"/>
                </a:lnTo>
                <a:close/>
              </a:path>
              <a:path w="3249295" h="3129279">
                <a:moveTo>
                  <a:pt x="3245612" y="3117075"/>
                </a:moveTo>
                <a:lnTo>
                  <a:pt x="1058799" y="3128772"/>
                </a:lnTo>
                <a:lnTo>
                  <a:pt x="3245485" y="3128772"/>
                </a:lnTo>
                <a:lnTo>
                  <a:pt x="3245612" y="3117075"/>
                </a:lnTo>
                <a:close/>
              </a:path>
              <a:path w="3249295" h="3129279">
                <a:moveTo>
                  <a:pt x="1050163" y="2794"/>
                </a:moveTo>
                <a:lnTo>
                  <a:pt x="3249168" y="23241"/>
                </a:lnTo>
                <a:lnTo>
                  <a:pt x="3249168" y="11684"/>
                </a:lnTo>
                <a:lnTo>
                  <a:pt x="1050163" y="2794"/>
                </a:lnTo>
                <a:close/>
              </a:path>
              <a:path w="3249295" h="3129279">
                <a:moveTo>
                  <a:pt x="377063" y="0"/>
                </a:moveTo>
                <a:lnTo>
                  <a:pt x="0" y="1106678"/>
                </a:lnTo>
                <a:lnTo>
                  <a:pt x="754761" y="1524"/>
                </a:lnTo>
                <a:lnTo>
                  <a:pt x="377063" y="0"/>
                </a:lnTo>
                <a:close/>
              </a:path>
            </a:pathLst>
          </a:custGeom>
          <a:solidFill>
            <a:srgbClr val="9AF7D1">
              <a:alpha val="79998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4729226" y="2770758"/>
            <a:ext cx="560705" cy="1343025"/>
          </a:xfrm>
          <a:custGeom>
            <a:rect l="l" t="t" r="r" b="b"/>
            <a:pathLst>
              <a:path w="560704" h="1343025">
                <a:moveTo>
                  <a:pt x="516889" y="613537"/>
                </a:moveTo>
                <a:lnTo>
                  <a:pt x="122682" y="613537"/>
                </a:lnTo>
                <a:lnTo>
                  <a:pt x="122682" y="1342517"/>
                </a:lnTo>
                <a:lnTo>
                  <a:pt x="516889" y="1342517"/>
                </a:lnTo>
                <a:lnTo>
                  <a:pt x="516889" y="613537"/>
                </a:lnTo>
                <a:close/>
              </a:path>
              <a:path w="560704" h="1343025">
                <a:moveTo>
                  <a:pt x="42037" y="136271"/>
                </a:moveTo>
                <a:lnTo>
                  <a:pt x="24360" y="141523"/>
                </a:lnTo>
                <a:lnTo>
                  <a:pt x="10541" y="152765"/>
                </a:lnTo>
                <a:lnTo>
                  <a:pt x="1960" y="168364"/>
                </a:lnTo>
                <a:lnTo>
                  <a:pt x="0" y="186690"/>
                </a:lnTo>
                <a:lnTo>
                  <a:pt x="17652" y="381381"/>
                </a:lnTo>
                <a:lnTo>
                  <a:pt x="18034" y="389636"/>
                </a:lnTo>
                <a:lnTo>
                  <a:pt x="18796" y="393573"/>
                </a:lnTo>
                <a:lnTo>
                  <a:pt x="18923" y="395478"/>
                </a:lnTo>
                <a:lnTo>
                  <a:pt x="19812" y="398145"/>
                </a:lnTo>
                <a:lnTo>
                  <a:pt x="39481" y="446817"/>
                </a:lnTo>
                <a:lnTo>
                  <a:pt x="67637" y="478821"/>
                </a:lnTo>
                <a:lnTo>
                  <a:pt x="91694" y="503682"/>
                </a:lnTo>
                <a:lnTo>
                  <a:pt x="109912" y="523702"/>
                </a:lnTo>
                <a:lnTo>
                  <a:pt x="127428" y="544306"/>
                </a:lnTo>
                <a:lnTo>
                  <a:pt x="144254" y="565457"/>
                </a:lnTo>
                <a:lnTo>
                  <a:pt x="160400" y="587121"/>
                </a:lnTo>
                <a:lnTo>
                  <a:pt x="465836" y="587121"/>
                </a:lnTo>
                <a:lnTo>
                  <a:pt x="483566" y="536013"/>
                </a:lnTo>
                <a:lnTo>
                  <a:pt x="498808" y="484108"/>
                </a:lnTo>
                <a:lnTo>
                  <a:pt x="511502" y="431512"/>
                </a:lnTo>
                <a:lnTo>
                  <a:pt x="521588" y="378333"/>
                </a:lnTo>
                <a:lnTo>
                  <a:pt x="528748" y="327945"/>
                </a:lnTo>
                <a:lnTo>
                  <a:pt x="533526" y="277368"/>
                </a:lnTo>
                <a:lnTo>
                  <a:pt x="534415" y="241808"/>
                </a:lnTo>
                <a:lnTo>
                  <a:pt x="540512" y="238125"/>
                </a:lnTo>
                <a:lnTo>
                  <a:pt x="546554" y="231532"/>
                </a:lnTo>
                <a:lnTo>
                  <a:pt x="551227" y="223869"/>
                </a:lnTo>
                <a:lnTo>
                  <a:pt x="551493" y="223139"/>
                </a:lnTo>
                <a:lnTo>
                  <a:pt x="96647" y="223139"/>
                </a:lnTo>
                <a:lnTo>
                  <a:pt x="92583" y="178308"/>
                </a:lnTo>
                <a:lnTo>
                  <a:pt x="87310" y="160577"/>
                </a:lnTo>
                <a:lnTo>
                  <a:pt x="76025" y="146764"/>
                </a:lnTo>
                <a:lnTo>
                  <a:pt x="60382" y="138213"/>
                </a:lnTo>
                <a:lnTo>
                  <a:pt x="42037" y="136271"/>
                </a:lnTo>
                <a:close/>
              </a:path>
              <a:path w="560704" h="1343025">
                <a:moveTo>
                  <a:pt x="167259" y="21971"/>
                </a:moveTo>
                <a:lnTo>
                  <a:pt x="124475" y="37258"/>
                </a:lnTo>
                <a:lnTo>
                  <a:pt x="105028" y="78359"/>
                </a:lnTo>
                <a:lnTo>
                  <a:pt x="99060" y="199009"/>
                </a:lnTo>
                <a:lnTo>
                  <a:pt x="102108" y="218694"/>
                </a:lnTo>
                <a:lnTo>
                  <a:pt x="100711" y="219583"/>
                </a:lnTo>
                <a:lnTo>
                  <a:pt x="96647" y="223139"/>
                </a:lnTo>
                <a:lnTo>
                  <a:pt x="551493" y="223139"/>
                </a:lnTo>
                <a:lnTo>
                  <a:pt x="554353" y="215300"/>
                </a:lnTo>
                <a:lnTo>
                  <a:pt x="555751" y="205994"/>
                </a:lnTo>
                <a:lnTo>
                  <a:pt x="558215" y="156464"/>
                </a:lnTo>
                <a:lnTo>
                  <a:pt x="220218" y="156464"/>
                </a:lnTo>
                <a:lnTo>
                  <a:pt x="223774" y="84201"/>
                </a:lnTo>
                <a:lnTo>
                  <a:pt x="220265" y="60886"/>
                </a:lnTo>
                <a:lnTo>
                  <a:pt x="208470" y="41417"/>
                </a:lnTo>
                <a:lnTo>
                  <a:pt x="190198" y="27783"/>
                </a:lnTo>
                <a:lnTo>
                  <a:pt x="167259" y="21971"/>
                </a:lnTo>
                <a:close/>
              </a:path>
              <a:path w="560704" h="1343025">
                <a:moveTo>
                  <a:pt x="294004" y="0"/>
                </a:moveTo>
                <a:lnTo>
                  <a:pt x="251110" y="15287"/>
                </a:lnTo>
                <a:lnTo>
                  <a:pt x="231648" y="56388"/>
                </a:lnTo>
                <a:lnTo>
                  <a:pt x="226949" y="154305"/>
                </a:lnTo>
                <a:lnTo>
                  <a:pt x="220218" y="156464"/>
                </a:lnTo>
                <a:lnTo>
                  <a:pt x="558215" y="156464"/>
                </a:lnTo>
                <a:lnTo>
                  <a:pt x="558562" y="149479"/>
                </a:lnTo>
                <a:lnTo>
                  <a:pt x="465454" y="149479"/>
                </a:lnTo>
                <a:lnTo>
                  <a:pt x="459104" y="147574"/>
                </a:lnTo>
                <a:lnTo>
                  <a:pt x="459734" y="134493"/>
                </a:lnTo>
                <a:lnTo>
                  <a:pt x="346963" y="134493"/>
                </a:lnTo>
                <a:lnTo>
                  <a:pt x="350520" y="62230"/>
                </a:lnTo>
                <a:lnTo>
                  <a:pt x="346940" y="38844"/>
                </a:lnTo>
                <a:lnTo>
                  <a:pt x="335121" y="19351"/>
                </a:lnTo>
                <a:lnTo>
                  <a:pt x="316872" y="5740"/>
                </a:lnTo>
                <a:lnTo>
                  <a:pt x="294004" y="0"/>
                </a:lnTo>
                <a:close/>
              </a:path>
              <a:path w="560704" h="1343025">
                <a:moveTo>
                  <a:pt x="516382" y="60325"/>
                </a:moveTo>
                <a:lnTo>
                  <a:pt x="472162" y="86560"/>
                </a:lnTo>
                <a:lnTo>
                  <a:pt x="465454" y="149479"/>
                </a:lnTo>
                <a:lnTo>
                  <a:pt x="558562" y="149479"/>
                </a:lnTo>
                <a:lnTo>
                  <a:pt x="560577" y="108966"/>
                </a:lnTo>
                <a:lnTo>
                  <a:pt x="557762" y="90721"/>
                </a:lnTo>
                <a:lnTo>
                  <a:pt x="548528" y="75501"/>
                </a:lnTo>
                <a:lnTo>
                  <a:pt x="534271" y="64853"/>
                </a:lnTo>
                <a:lnTo>
                  <a:pt x="516382" y="60325"/>
                </a:lnTo>
                <a:close/>
              </a:path>
              <a:path w="560704" h="1343025">
                <a:moveTo>
                  <a:pt x="412241" y="20955"/>
                </a:moveTo>
                <a:lnTo>
                  <a:pt x="373935" y="34623"/>
                </a:lnTo>
                <a:lnTo>
                  <a:pt x="356488" y="71247"/>
                </a:lnTo>
                <a:lnTo>
                  <a:pt x="353440" y="134493"/>
                </a:lnTo>
                <a:lnTo>
                  <a:pt x="459734" y="134493"/>
                </a:lnTo>
                <a:lnTo>
                  <a:pt x="462436" y="78359"/>
                </a:lnTo>
                <a:lnTo>
                  <a:pt x="462408" y="75501"/>
                </a:lnTo>
                <a:lnTo>
                  <a:pt x="459372" y="55548"/>
                </a:lnTo>
                <a:lnTo>
                  <a:pt x="448865" y="38211"/>
                </a:lnTo>
                <a:lnTo>
                  <a:pt x="432619" y="26088"/>
                </a:lnTo>
                <a:lnTo>
                  <a:pt x="412241" y="20955"/>
                </a:lnTo>
                <a:close/>
              </a:path>
            </a:pathLst>
          </a:custGeom>
          <a:solidFill>
            <a:srgbClr val="A6A6A6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4633009" y="2903220"/>
            <a:ext cx="807720" cy="203200"/>
          </a:xfrm>
          <a:custGeom>
            <a:rect l="l" t="t" r="r" b="b"/>
            <a:pathLst>
              <a:path w="807720" h="203200">
                <a:moveTo>
                  <a:pt x="743027" y="0"/>
                </a:moveTo>
                <a:lnTo>
                  <a:pt x="64974" y="0"/>
                </a:lnTo>
                <a:lnTo>
                  <a:pt x="52411" y="47"/>
                </a:lnTo>
                <a:lnTo>
                  <a:pt x="12269" y="11890"/>
                </a:lnTo>
                <a:lnTo>
                  <a:pt x="0" y="50444"/>
                </a:lnTo>
                <a:lnTo>
                  <a:pt x="5" y="152247"/>
                </a:lnTo>
                <a:lnTo>
                  <a:pt x="12269" y="190801"/>
                </a:lnTo>
                <a:lnTo>
                  <a:pt x="52250" y="202644"/>
                </a:lnTo>
                <a:lnTo>
                  <a:pt x="64593" y="202692"/>
                </a:lnTo>
                <a:lnTo>
                  <a:pt x="742646" y="202692"/>
                </a:lnTo>
                <a:lnTo>
                  <a:pt x="780873" y="199644"/>
                </a:lnTo>
                <a:lnTo>
                  <a:pt x="806331" y="169636"/>
                </a:lnTo>
                <a:lnTo>
                  <a:pt x="807620" y="152247"/>
                </a:lnTo>
                <a:lnTo>
                  <a:pt x="807614" y="50444"/>
                </a:lnTo>
                <a:lnTo>
                  <a:pt x="795351" y="11890"/>
                </a:lnTo>
                <a:lnTo>
                  <a:pt x="755370" y="47"/>
                </a:lnTo>
                <a:lnTo>
                  <a:pt x="743027" y="0"/>
                </a:lnTo>
                <a:close/>
              </a:path>
            </a:pathLst>
          </a:custGeom>
          <a:solidFill>
            <a:srgbClr val="F1F1F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5395055" y="2840735"/>
            <a:ext cx="292735" cy="329565"/>
          </a:xfrm>
          <a:custGeom>
            <a:rect l="l" t="t" r="r" b="b"/>
            <a:pathLst>
              <a:path w="292735" h="329564">
                <a:moveTo>
                  <a:pt x="272700" y="0"/>
                </a:moveTo>
                <a:lnTo>
                  <a:pt x="112807" y="0"/>
                </a:lnTo>
                <a:lnTo>
                  <a:pt x="91186" y="95"/>
                </a:lnTo>
                <a:lnTo>
                  <a:pt x="53050" y="3744"/>
                </a:lnTo>
                <a:lnTo>
                  <a:pt x="16476" y="27052"/>
                </a:lnTo>
                <a:lnTo>
                  <a:pt x="1295" y="66629"/>
                </a:lnTo>
                <a:lnTo>
                  <a:pt x="0" y="91170"/>
                </a:lnTo>
                <a:lnTo>
                  <a:pt x="0" y="237696"/>
                </a:lnTo>
                <a:lnTo>
                  <a:pt x="3649" y="276090"/>
                </a:lnTo>
                <a:lnTo>
                  <a:pt x="27011" y="312666"/>
                </a:lnTo>
                <a:lnTo>
                  <a:pt x="66659" y="327792"/>
                </a:lnTo>
                <a:lnTo>
                  <a:pt x="272700" y="329183"/>
                </a:lnTo>
                <a:lnTo>
                  <a:pt x="277526" y="328930"/>
                </a:lnTo>
                <a:lnTo>
                  <a:pt x="287432" y="324103"/>
                </a:lnTo>
                <a:lnTo>
                  <a:pt x="289210" y="322452"/>
                </a:lnTo>
                <a:lnTo>
                  <a:pt x="292512" y="309371"/>
                </a:lnTo>
                <a:lnTo>
                  <a:pt x="292512" y="19812"/>
                </a:lnTo>
                <a:lnTo>
                  <a:pt x="277526" y="253"/>
                </a:lnTo>
                <a:lnTo>
                  <a:pt x="272700" y="0"/>
                </a:lnTo>
                <a:close/>
              </a:path>
            </a:pathLst>
          </a:custGeom>
          <a:solidFill>
            <a:srgbClr val="A6A6A6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4713096" y="2901772"/>
            <a:ext cx="96075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5"/>
              </a:spcBef>
            </a:pPr>
            <a:r>
              <a:rPr sz="1100" b="1">
                <a:latin typeface="微软雅黑"/>
                <a:cs typeface="微软雅黑"/>
              </a:rPr>
              <a:t>易用+配套服务</a:t>
            </a:r>
            <a:endParaRPr sz="11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title"/>
          </p:nvPr>
        </p:nvSpPr>
        <p:spPr>
          <a:xfrm>
            <a:off x="932281" y="420116"/>
            <a:ext cx="7945755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25400">
              <a:lnSpc>
                <a:spcPct val="100000"/>
              </a:lnSpc>
              <a:spcBef>
                <a:spcPts val="95"/>
              </a:spcBef>
            </a:pPr>
            <a:r>
              <a:rPr b="1" spc="-5">
                <a:latin typeface="微软雅黑"/>
                <a:cs typeface="微软雅黑"/>
              </a:rPr>
              <a:t>逐鹿数字化转型深水区的新困顿：</a:t>
            </a:r>
            <a:r>
              <a:rPr b="1" spc="5">
                <a:latin typeface="微软雅黑"/>
                <a:cs typeface="微软雅黑"/>
              </a:rPr>
              <a:t>如</a:t>
            </a:r>
            <a:r>
              <a:rPr b="1" spc="-5">
                <a:latin typeface="微软雅黑"/>
                <a:cs typeface="微软雅黑"/>
              </a:rPr>
              <a:t>何突</a:t>
            </a:r>
            <a:r>
              <a:rPr b="1" spc="5">
                <a:latin typeface="微软雅黑"/>
                <a:cs typeface="微软雅黑"/>
              </a:rPr>
              <a:t>破</a:t>
            </a:r>
            <a:r>
              <a:rPr b="1" spc="-5">
                <a:latin typeface="微软雅黑"/>
                <a:cs typeface="微软雅黑"/>
              </a:rPr>
              <a:t>低代</a:t>
            </a:r>
            <a:r>
              <a:rPr b="1" spc="5">
                <a:latin typeface="微软雅黑"/>
                <a:cs typeface="微软雅黑"/>
              </a:rPr>
              <a:t>码</a:t>
            </a:r>
            <a:r>
              <a:rPr b="1" spc="-5">
                <a:latin typeface="微软雅黑"/>
                <a:cs typeface="微软雅黑"/>
              </a:rPr>
              <a:t>产品</a:t>
            </a:r>
            <a:r>
              <a:rPr b="1" spc="5">
                <a:latin typeface="微软雅黑"/>
                <a:cs typeface="微软雅黑"/>
              </a:rPr>
              <a:t>的</a:t>
            </a:r>
            <a:r>
              <a:rPr b="1" spc="-5">
                <a:latin typeface="微软雅黑"/>
                <a:cs typeface="微软雅黑"/>
              </a:rPr>
              <a:t>“易</a:t>
            </a:r>
            <a:r>
              <a:rPr b="1" spc="5">
                <a:latin typeface="微软雅黑"/>
                <a:cs typeface="微软雅黑"/>
              </a:rPr>
              <a:t>用</a:t>
            </a:r>
            <a:r>
              <a:rPr b="1" spc="-5">
                <a:latin typeface="微软雅黑"/>
                <a:cs typeface="微软雅黑"/>
              </a:rPr>
              <a:t>性和</a:t>
            </a:r>
            <a:r>
              <a:rPr b="1" spc="5">
                <a:latin typeface="微软雅黑"/>
                <a:cs typeface="微软雅黑"/>
              </a:rPr>
              <a:t>配</a:t>
            </a:r>
            <a:r>
              <a:rPr b="1" spc="-5">
                <a:latin typeface="微软雅黑"/>
                <a:cs typeface="微软雅黑"/>
              </a:rPr>
              <a:t>套服</a:t>
            </a:r>
            <a:r>
              <a:rPr b="1" spc="5">
                <a:latin typeface="微软雅黑"/>
                <a:cs typeface="微软雅黑"/>
              </a:rPr>
              <a:t>务</a:t>
            </a:r>
            <a:r>
              <a:rPr b="1" spc="-5">
                <a:latin typeface="微软雅黑"/>
                <a:cs typeface="微软雅黑"/>
              </a:rPr>
              <a:t>”</a:t>
            </a:r>
            <a:r>
              <a:rPr b="1" spc="-360">
                <a:latin typeface="微软雅黑"/>
                <a:cs typeface="微软雅黑"/>
              </a:rPr>
              <a:t>能</a:t>
            </a:r>
            <a:r>
              <a:rPr sz="2400" spc="-855" baseline="34722"/>
              <a:t>T</a:t>
            </a:r>
            <a:r>
              <a:rPr sz="1600" b="1" spc="-1045">
                <a:latin typeface="微软雅黑"/>
                <a:cs typeface="微软雅黑"/>
              </a:rPr>
              <a:t>力</a:t>
            </a:r>
            <a:r>
              <a:rPr sz="2400" spc="-15" baseline="34722"/>
              <a:t>E</a:t>
            </a:r>
            <a:r>
              <a:rPr sz="2400" spc="-7" baseline="34722"/>
              <a:t>智库</a:t>
            </a:r>
            <a:endParaRPr sz="2400" baseline="34722">
              <a:latin typeface="微软雅黑"/>
              <a:cs typeface="微软雅黑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266801" y="847470"/>
            <a:ext cx="8559800" cy="84899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200">
                <a:solidFill>
                  <a:srgbClr val="3E3E3E"/>
                </a:solidFill>
                <a:latin typeface="微软雅黑"/>
                <a:cs typeface="微软雅黑"/>
              </a:rPr>
              <a:t>需求侧关注低代码产品的“易用性和配套服务”，一套易上手且具备完善配套服务的开发环境和工具，可以帮助使用人员更快、 更高效、更准确地完成开发任务，提高工作效率和质量；同时还可以提高使用人员的满意度和忠诚度，让整个团队更稳定、更高 </a:t>
            </a:r>
            <a:r>
              <a:rPr sz="1200" spc="-5">
                <a:solidFill>
                  <a:srgbClr val="3E3E3E"/>
                </a:solidFill>
                <a:latin typeface="微软雅黑"/>
                <a:cs typeface="微软雅黑"/>
              </a:rPr>
              <a:t>效。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615695" y="1930907"/>
            <a:ext cx="4258310" cy="2630805"/>
          </a:xfrm>
          <a:custGeom>
            <a:rect l="l" t="t" r="r" b="b"/>
            <a:pathLst>
              <a:path w="4258310" h="2630804">
                <a:moveTo>
                  <a:pt x="0" y="2630424"/>
                </a:moveTo>
                <a:lnTo>
                  <a:pt x="4258056" y="2630424"/>
                </a:lnTo>
                <a:lnTo>
                  <a:pt x="4258056" y="0"/>
                </a:lnTo>
                <a:lnTo>
                  <a:pt x="0" y="0"/>
                </a:lnTo>
                <a:lnTo>
                  <a:pt x="0" y="2630424"/>
                </a:lnTo>
                <a:close/>
              </a:path>
            </a:pathLst>
          </a:custGeom>
          <a:solidFill>
            <a:srgbClr val="F88030">
              <a:alpha val="1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 flipH="1">
            <a:off x="614172" y="2005583"/>
            <a:ext cx="0" cy="2560320"/>
          </a:xfrm>
          <a:custGeom>
            <a:rect l="l" t="t" r="r" b="b"/>
            <a:pathLst>
              <a:path h="2560320">
                <a:moveTo>
                  <a:pt x="0" y="2560320"/>
                </a:moveTo>
                <a:lnTo>
                  <a:pt x="0" y="0"/>
                </a:lnTo>
              </a:path>
            </a:pathLst>
          </a:custGeom>
          <a:ln w="9525">
            <a:solidFill>
              <a:srgbClr val="BEBEB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>
            <a:off x="614172" y="4565903"/>
            <a:ext cx="4264660" cy="0"/>
          </a:xfrm>
          <a:custGeom>
            <a:rect l="l" t="t" r="r" b="b"/>
            <a:pathLst>
              <a:path w="4264660">
                <a:moveTo>
                  <a:pt x="0" y="0"/>
                </a:moveTo>
                <a:lnTo>
                  <a:pt x="4264152" y="0"/>
                </a:lnTo>
              </a:path>
            </a:pathLst>
          </a:custGeom>
          <a:ln w="9525">
            <a:solidFill>
              <a:srgbClr val="BEBEB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>
            <a:off x="3274948" y="4346028"/>
            <a:ext cx="64008" cy="64007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>
            <a:off x="2615057" y="4442040"/>
            <a:ext cx="64007" cy="64007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>
            <a:off x="2102992" y="3849242"/>
            <a:ext cx="64007" cy="63969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>
            <a:off x="2209673" y="2514219"/>
            <a:ext cx="64007" cy="64007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/>
          <p:nvPr/>
        </p:nvSpPr>
        <p:spPr>
          <a:xfrm>
            <a:off x="1342516" y="2884551"/>
            <a:ext cx="64008" cy="64007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/>
          <p:nvPr/>
        </p:nvSpPr>
        <p:spPr>
          <a:xfrm>
            <a:off x="2359025" y="3136010"/>
            <a:ext cx="64007" cy="64007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/>
          <p:nvPr/>
        </p:nvSpPr>
        <p:spPr>
          <a:xfrm>
            <a:off x="1854580" y="3541395"/>
            <a:ext cx="64007" cy="64008"/>
          </a:xfrm>
          <a:prstGeom prst="rect">
            <a:avLst/>
          </a:prstGeom>
          <a:blipFill>
            <a:blip r:embed="rId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2" name="object 22"/>
          <p:cNvSpPr/>
          <p:nvPr/>
        </p:nvSpPr>
        <p:spPr>
          <a:xfrm>
            <a:off x="4035425" y="3958932"/>
            <a:ext cx="64008" cy="64007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3" name="object 23"/>
          <p:cNvSpPr txBox="1"/>
          <p:nvPr/>
        </p:nvSpPr>
        <p:spPr>
          <a:xfrm>
            <a:off x="205536" y="4118559"/>
            <a:ext cx="319405" cy="1485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800" spc="-10">
                <a:solidFill>
                  <a:srgbClr val="A4A4A4"/>
                </a:solidFill>
                <a:latin typeface="微软雅黑"/>
                <a:cs typeface="微软雅黑"/>
              </a:rPr>
              <a:t>20</a:t>
            </a:r>
            <a:r>
              <a:rPr sz="800">
                <a:solidFill>
                  <a:srgbClr val="A4A4A4"/>
                </a:solidFill>
                <a:latin typeface="微软雅黑"/>
                <a:cs typeface="微软雅黑"/>
              </a:rPr>
              <a:t>.</a:t>
            </a:r>
            <a:r>
              <a:rPr sz="800" spc="-10">
                <a:solidFill>
                  <a:srgbClr val="A4A4A4"/>
                </a:solidFill>
                <a:latin typeface="微软雅黑"/>
                <a:cs typeface="微软雅黑"/>
              </a:rPr>
              <a:t>0</a:t>
            </a:r>
            <a:r>
              <a:rPr sz="800" spc="5">
                <a:solidFill>
                  <a:srgbClr val="A4A4A4"/>
                </a:solidFill>
                <a:latin typeface="微软雅黑"/>
                <a:cs typeface="微软雅黑"/>
              </a:rPr>
              <a:t>%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205536" y="3753358"/>
            <a:ext cx="31940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5">
                <a:solidFill>
                  <a:srgbClr val="A4A4A4"/>
                </a:solidFill>
                <a:latin typeface="微软雅黑"/>
                <a:cs typeface="微软雅黑"/>
              </a:rPr>
              <a:t>30</a:t>
            </a:r>
            <a:r>
              <a:rPr sz="800">
                <a:solidFill>
                  <a:srgbClr val="A4A4A4"/>
                </a:solidFill>
                <a:latin typeface="微软雅黑"/>
                <a:cs typeface="微软雅黑"/>
              </a:rPr>
              <a:t>.</a:t>
            </a:r>
            <a:r>
              <a:rPr sz="800" spc="-5">
                <a:solidFill>
                  <a:srgbClr val="A4A4A4"/>
                </a:solidFill>
                <a:latin typeface="微软雅黑"/>
                <a:cs typeface="微软雅黑"/>
              </a:rPr>
              <a:t>0</a:t>
            </a:r>
            <a:r>
              <a:rPr sz="800">
                <a:solidFill>
                  <a:srgbClr val="A4A4A4"/>
                </a:solidFill>
                <a:latin typeface="微软雅黑"/>
                <a:cs typeface="微软雅黑"/>
              </a:rPr>
              <a:t>%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205536" y="3387597"/>
            <a:ext cx="31940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5">
                <a:solidFill>
                  <a:srgbClr val="A4A4A4"/>
                </a:solidFill>
                <a:latin typeface="微软雅黑"/>
                <a:cs typeface="微软雅黑"/>
              </a:rPr>
              <a:t>40</a:t>
            </a:r>
            <a:r>
              <a:rPr sz="800">
                <a:solidFill>
                  <a:srgbClr val="A4A4A4"/>
                </a:solidFill>
                <a:latin typeface="微软雅黑"/>
                <a:cs typeface="微软雅黑"/>
              </a:rPr>
              <a:t>.</a:t>
            </a:r>
            <a:r>
              <a:rPr sz="800" spc="-5">
                <a:solidFill>
                  <a:srgbClr val="A4A4A4"/>
                </a:solidFill>
                <a:latin typeface="微软雅黑"/>
                <a:cs typeface="微软雅黑"/>
              </a:rPr>
              <a:t>0</a:t>
            </a:r>
            <a:r>
              <a:rPr sz="800">
                <a:solidFill>
                  <a:srgbClr val="A4A4A4"/>
                </a:solidFill>
                <a:latin typeface="微软雅黑"/>
                <a:cs typeface="微软雅黑"/>
              </a:rPr>
              <a:t>%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205536" y="3021838"/>
            <a:ext cx="31940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5">
                <a:solidFill>
                  <a:srgbClr val="A4A4A4"/>
                </a:solidFill>
                <a:latin typeface="微软雅黑"/>
                <a:cs typeface="微软雅黑"/>
              </a:rPr>
              <a:t>50</a:t>
            </a:r>
            <a:r>
              <a:rPr sz="800">
                <a:solidFill>
                  <a:srgbClr val="A4A4A4"/>
                </a:solidFill>
                <a:latin typeface="微软雅黑"/>
                <a:cs typeface="微软雅黑"/>
              </a:rPr>
              <a:t>.</a:t>
            </a:r>
            <a:r>
              <a:rPr sz="800" spc="-5">
                <a:solidFill>
                  <a:srgbClr val="A4A4A4"/>
                </a:solidFill>
                <a:latin typeface="微软雅黑"/>
                <a:cs typeface="微软雅黑"/>
              </a:rPr>
              <a:t>0</a:t>
            </a:r>
            <a:r>
              <a:rPr sz="800">
                <a:solidFill>
                  <a:srgbClr val="A4A4A4"/>
                </a:solidFill>
                <a:latin typeface="微软雅黑"/>
                <a:cs typeface="微软雅黑"/>
              </a:rPr>
              <a:t>%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205536" y="2656459"/>
            <a:ext cx="31940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5">
                <a:solidFill>
                  <a:srgbClr val="A4A4A4"/>
                </a:solidFill>
                <a:latin typeface="微软雅黑"/>
                <a:cs typeface="微软雅黑"/>
              </a:rPr>
              <a:t>60</a:t>
            </a:r>
            <a:r>
              <a:rPr sz="800">
                <a:solidFill>
                  <a:srgbClr val="A4A4A4"/>
                </a:solidFill>
                <a:latin typeface="微软雅黑"/>
                <a:cs typeface="微软雅黑"/>
              </a:rPr>
              <a:t>.</a:t>
            </a:r>
            <a:r>
              <a:rPr sz="800" spc="-5">
                <a:solidFill>
                  <a:srgbClr val="A4A4A4"/>
                </a:solidFill>
                <a:latin typeface="微软雅黑"/>
                <a:cs typeface="微软雅黑"/>
              </a:rPr>
              <a:t>0</a:t>
            </a:r>
            <a:r>
              <a:rPr sz="800">
                <a:solidFill>
                  <a:srgbClr val="A4A4A4"/>
                </a:solidFill>
                <a:latin typeface="微软雅黑"/>
                <a:cs typeface="微软雅黑"/>
              </a:rPr>
              <a:t>%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205536" y="2290699"/>
            <a:ext cx="31940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5">
                <a:solidFill>
                  <a:srgbClr val="A4A4A4"/>
                </a:solidFill>
                <a:latin typeface="微软雅黑"/>
                <a:cs typeface="微软雅黑"/>
              </a:rPr>
              <a:t>70</a:t>
            </a:r>
            <a:r>
              <a:rPr sz="800">
                <a:solidFill>
                  <a:srgbClr val="A4A4A4"/>
                </a:solidFill>
                <a:latin typeface="微软雅黑"/>
                <a:cs typeface="微软雅黑"/>
              </a:rPr>
              <a:t>.</a:t>
            </a:r>
            <a:r>
              <a:rPr sz="800" spc="-5">
                <a:solidFill>
                  <a:srgbClr val="A4A4A4"/>
                </a:solidFill>
                <a:latin typeface="微软雅黑"/>
                <a:cs typeface="微软雅黑"/>
              </a:rPr>
              <a:t>0</a:t>
            </a:r>
            <a:r>
              <a:rPr sz="800">
                <a:solidFill>
                  <a:srgbClr val="A4A4A4"/>
                </a:solidFill>
                <a:latin typeface="微软雅黑"/>
                <a:cs typeface="微软雅黑"/>
              </a:rPr>
              <a:t>%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205536" y="1924939"/>
            <a:ext cx="31940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5">
                <a:solidFill>
                  <a:srgbClr val="A4A4A4"/>
                </a:solidFill>
                <a:latin typeface="微软雅黑"/>
                <a:cs typeface="微软雅黑"/>
              </a:rPr>
              <a:t>80</a:t>
            </a:r>
            <a:r>
              <a:rPr sz="800">
                <a:solidFill>
                  <a:srgbClr val="A4A4A4"/>
                </a:solidFill>
                <a:latin typeface="微软雅黑"/>
                <a:cs typeface="微软雅黑"/>
              </a:rPr>
              <a:t>.</a:t>
            </a:r>
            <a:r>
              <a:rPr sz="800" spc="-5">
                <a:solidFill>
                  <a:srgbClr val="A4A4A4"/>
                </a:solidFill>
                <a:latin typeface="微软雅黑"/>
                <a:cs typeface="微软雅黑"/>
              </a:rPr>
              <a:t>0</a:t>
            </a:r>
            <a:r>
              <a:rPr sz="800">
                <a:solidFill>
                  <a:srgbClr val="A4A4A4"/>
                </a:solidFill>
                <a:latin typeface="微软雅黑"/>
                <a:cs typeface="微软雅黑"/>
              </a:rPr>
              <a:t>%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1876805" y="4631537"/>
            <a:ext cx="31940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5">
                <a:solidFill>
                  <a:srgbClr val="A4A4A4"/>
                </a:solidFill>
                <a:latin typeface="微软雅黑"/>
                <a:cs typeface="微软雅黑"/>
              </a:rPr>
              <a:t>30</a:t>
            </a:r>
            <a:r>
              <a:rPr sz="800">
                <a:solidFill>
                  <a:srgbClr val="A4A4A4"/>
                </a:solidFill>
                <a:latin typeface="微软雅黑"/>
                <a:cs typeface="微软雅黑"/>
              </a:rPr>
              <a:t>.</a:t>
            </a:r>
            <a:r>
              <a:rPr sz="800" spc="-5">
                <a:solidFill>
                  <a:srgbClr val="A4A4A4"/>
                </a:solidFill>
                <a:latin typeface="微软雅黑"/>
                <a:cs typeface="微软雅黑"/>
              </a:rPr>
              <a:t>0</a:t>
            </a:r>
            <a:r>
              <a:rPr sz="800">
                <a:solidFill>
                  <a:srgbClr val="A4A4A4"/>
                </a:solidFill>
                <a:latin typeface="微软雅黑"/>
                <a:cs typeface="微软雅黑"/>
              </a:rPr>
              <a:t>%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2587244" y="4631537"/>
            <a:ext cx="31940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5">
                <a:solidFill>
                  <a:srgbClr val="A4A4A4"/>
                </a:solidFill>
                <a:latin typeface="微软雅黑"/>
                <a:cs typeface="微软雅黑"/>
              </a:rPr>
              <a:t>40</a:t>
            </a:r>
            <a:r>
              <a:rPr sz="800">
                <a:solidFill>
                  <a:srgbClr val="A4A4A4"/>
                </a:solidFill>
                <a:latin typeface="微软雅黑"/>
                <a:cs typeface="微软雅黑"/>
              </a:rPr>
              <a:t>.</a:t>
            </a:r>
            <a:r>
              <a:rPr sz="800" spc="-5">
                <a:solidFill>
                  <a:srgbClr val="A4A4A4"/>
                </a:solidFill>
                <a:latin typeface="微软雅黑"/>
                <a:cs typeface="微软雅黑"/>
              </a:rPr>
              <a:t>0</a:t>
            </a:r>
            <a:r>
              <a:rPr sz="800">
                <a:solidFill>
                  <a:srgbClr val="A4A4A4"/>
                </a:solidFill>
                <a:latin typeface="微软雅黑"/>
                <a:cs typeface="微软雅黑"/>
              </a:rPr>
              <a:t>%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3298063" y="4631537"/>
            <a:ext cx="1029969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723265"/>
              </a:tabLst>
            </a:pPr>
            <a:r>
              <a:rPr sz="800" spc="-5">
                <a:solidFill>
                  <a:srgbClr val="A4A4A4"/>
                </a:solidFill>
                <a:latin typeface="微软雅黑"/>
                <a:cs typeface="微软雅黑"/>
              </a:rPr>
              <a:t>50</a:t>
            </a:r>
            <a:r>
              <a:rPr sz="800">
                <a:solidFill>
                  <a:srgbClr val="A4A4A4"/>
                </a:solidFill>
                <a:latin typeface="微软雅黑"/>
                <a:cs typeface="微软雅黑"/>
              </a:rPr>
              <a:t>.</a:t>
            </a:r>
            <a:r>
              <a:rPr sz="800" spc="-5">
                <a:solidFill>
                  <a:srgbClr val="A4A4A4"/>
                </a:solidFill>
                <a:latin typeface="微软雅黑"/>
                <a:cs typeface="微软雅黑"/>
              </a:rPr>
              <a:t>0</a:t>
            </a:r>
            <a:r>
              <a:rPr sz="800">
                <a:solidFill>
                  <a:srgbClr val="A4A4A4"/>
                </a:solidFill>
                <a:latin typeface="微软雅黑"/>
                <a:cs typeface="微软雅黑"/>
              </a:rPr>
              <a:t>%	</a:t>
            </a:r>
            <a:r>
              <a:rPr sz="800" spc="-5">
                <a:solidFill>
                  <a:srgbClr val="A4A4A4"/>
                </a:solidFill>
                <a:latin typeface="微软雅黑"/>
                <a:cs typeface="微软雅黑"/>
              </a:rPr>
              <a:t>60</a:t>
            </a:r>
            <a:r>
              <a:rPr sz="800">
                <a:solidFill>
                  <a:srgbClr val="A4A4A4"/>
                </a:solidFill>
                <a:latin typeface="微软雅黑"/>
                <a:cs typeface="微软雅黑"/>
              </a:rPr>
              <a:t>.</a:t>
            </a:r>
            <a:r>
              <a:rPr sz="800" spc="-5">
                <a:solidFill>
                  <a:srgbClr val="A4A4A4"/>
                </a:solidFill>
                <a:latin typeface="微软雅黑"/>
                <a:cs typeface="微软雅黑"/>
              </a:rPr>
              <a:t>0</a:t>
            </a:r>
            <a:r>
              <a:rPr sz="800">
                <a:solidFill>
                  <a:srgbClr val="A4A4A4"/>
                </a:solidFill>
                <a:latin typeface="微软雅黑"/>
                <a:cs typeface="微软雅黑"/>
              </a:rPr>
              <a:t>%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4719573" y="4631537"/>
            <a:ext cx="31940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5">
                <a:solidFill>
                  <a:srgbClr val="A4A4A4"/>
                </a:solidFill>
                <a:latin typeface="微软雅黑"/>
                <a:cs typeface="微软雅黑"/>
              </a:rPr>
              <a:t>70</a:t>
            </a:r>
            <a:r>
              <a:rPr sz="800">
                <a:solidFill>
                  <a:srgbClr val="A4A4A4"/>
                </a:solidFill>
                <a:latin typeface="微软雅黑"/>
                <a:cs typeface="微软雅黑"/>
              </a:rPr>
              <a:t>.</a:t>
            </a:r>
            <a:r>
              <a:rPr sz="800" spc="-5">
                <a:solidFill>
                  <a:srgbClr val="A4A4A4"/>
                </a:solidFill>
                <a:latin typeface="微软雅黑"/>
                <a:cs typeface="微软雅黑"/>
              </a:rPr>
              <a:t>0</a:t>
            </a:r>
            <a:r>
              <a:rPr sz="800">
                <a:solidFill>
                  <a:srgbClr val="A4A4A4"/>
                </a:solidFill>
                <a:latin typeface="微软雅黑"/>
                <a:cs typeface="微软雅黑"/>
              </a:rPr>
              <a:t>%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1371091" y="1650873"/>
            <a:ext cx="255841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1" spc="-5">
                <a:latin typeface="微软雅黑"/>
                <a:cs typeface="微软雅黑"/>
              </a:rPr>
              <a:t>需求侧不同类型用户对低代码产品</a:t>
            </a:r>
            <a:r>
              <a:rPr sz="1000" b="1" spc="5">
                <a:latin typeface="微软雅黑"/>
                <a:cs typeface="微软雅黑"/>
              </a:rPr>
              <a:t>的</a:t>
            </a:r>
            <a:r>
              <a:rPr sz="1000" b="1" spc="-5">
                <a:latin typeface="微软雅黑"/>
                <a:cs typeface="微软雅黑"/>
              </a:rPr>
              <a:t>关注</a:t>
            </a:r>
            <a:r>
              <a:rPr sz="1000" b="1" spc="5">
                <a:latin typeface="微软雅黑"/>
                <a:cs typeface="微软雅黑"/>
              </a:rPr>
              <a:t>要</a:t>
            </a:r>
            <a:r>
              <a:rPr sz="1000" b="1" spc="-5">
                <a:latin typeface="微软雅黑"/>
                <a:cs typeface="微软雅黑"/>
              </a:rPr>
              <a:t>素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35" name="object 35"/>
          <p:cNvSpPr/>
          <p:nvPr/>
        </p:nvSpPr>
        <p:spPr>
          <a:xfrm flipH="1">
            <a:off x="3133344" y="1985772"/>
            <a:ext cx="0" cy="2576195"/>
          </a:xfrm>
          <a:custGeom>
            <a:rect l="l" t="t" r="r" b="b"/>
            <a:pathLst>
              <a:path h="2576195">
                <a:moveTo>
                  <a:pt x="0" y="0"/>
                </a:moveTo>
                <a:lnTo>
                  <a:pt x="0" y="2575928"/>
                </a:lnTo>
              </a:path>
            </a:pathLst>
          </a:custGeom>
          <a:ln w="6350">
            <a:solidFill>
              <a:srgbClr val="C9C9C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6" name="object 36"/>
          <p:cNvSpPr/>
          <p:nvPr/>
        </p:nvSpPr>
        <p:spPr>
          <a:xfrm>
            <a:off x="624840" y="3436620"/>
            <a:ext cx="4248785" cy="0"/>
          </a:xfrm>
          <a:custGeom>
            <a:rect l="l" t="t" r="r" b="b"/>
            <a:pathLst>
              <a:path w="4248785">
                <a:moveTo>
                  <a:pt x="0" y="0"/>
                </a:moveTo>
                <a:lnTo>
                  <a:pt x="4248658" y="0"/>
                </a:lnTo>
              </a:path>
            </a:pathLst>
          </a:custGeom>
          <a:ln w="6350">
            <a:solidFill>
              <a:srgbClr val="E2DED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7" name="object 37"/>
          <p:cNvSpPr txBox="1"/>
          <p:nvPr/>
        </p:nvSpPr>
        <p:spPr>
          <a:xfrm>
            <a:off x="3198622" y="1921103"/>
            <a:ext cx="1153795" cy="1000125"/>
          </a:xfrm>
          <a:prstGeom prst="rect">
            <a:avLst/>
          </a:prstGeom>
        </p:spPr>
        <p:txBody>
          <a:bodyPr vert="horz" wrap="square" lIns="0" tIns="33019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259"/>
              </a:spcBef>
            </a:pPr>
            <a:r>
              <a:rPr sz="800">
                <a:solidFill>
                  <a:srgbClr val="C9C9C9"/>
                </a:solidFill>
                <a:latin typeface="微软雅黑"/>
                <a:cs typeface="微软雅黑"/>
              </a:rPr>
              <a:t>μ=40.9%</a:t>
            </a:r>
            <a:endParaRPr sz="800">
              <a:latin typeface="微软雅黑"/>
              <a:cs typeface="微软雅黑"/>
            </a:endParaRPr>
          </a:p>
          <a:p>
            <a:pPr marL="313690">
              <a:lnSpc>
                <a:spcPct val="100000"/>
              </a:lnSpc>
              <a:spcBef>
                <a:spcPts val="160"/>
              </a:spcBef>
            </a:pPr>
            <a:r>
              <a:rPr sz="800" b="1">
                <a:latin typeface="微软雅黑"/>
                <a:cs typeface="微软雅黑"/>
              </a:rPr>
              <a:t>产品使用门槛低，</a:t>
            </a:r>
            <a:endParaRPr sz="800">
              <a:latin typeface="微软雅黑"/>
              <a:cs typeface="微软雅黑"/>
            </a:endParaRPr>
          </a:p>
          <a:p>
            <a:pPr marL="363855">
              <a:lnSpc>
                <a:spcPct val="100000"/>
              </a:lnSpc>
              <a:spcBef>
                <a:spcPts val="480"/>
              </a:spcBef>
            </a:pPr>
            <a:r>
              <a:rPr sz="800" b="1">
                <a:latin typeface="微软雅黑"/>
                <a:cs typeface="微软雅黑"/>
              </a:rPr>
              <a:t>好培训、易上手</a:t>
            </a:r>
            <a:endParaRPr sz="8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600">
              <a:latin typeface="微软雅黑"/>
              <a:cs typeface="微软雅黑"/>
            </a:endParaRPr>
          </a:p>
          <a:p>
            <a:pPr marL="528320" marR="5080" indent="-102235">
              <a:lnSpc>
                <a:spcPct val="150000"/>
              </a:lnSpc>
            </a:pPr>
            <a:r>
              <a:rPr sz="800" b="1">
                <a:latin typeface="微软雅黑"/>
                <a:cs typeface="微软雅黑"/>
              </a:rPr>
              <a:t>配套服务齐全， 比较有保障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2678938" y="4213656"/>
            <a:ext cx="52324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0"/>
              </a:spcBef>
            </a:pPr>
            <a:r>
              <a:rPr sz="800" b="1">
                <a:latin typeface="微软雅黑"/>
                <a:cs typeface="微软雅黑"/>
              </a:rPr>
              <a:t>与现有系统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39" name="object 39"/>
          <p:cNvSpPr txBox="1"/>
          <p:nvPr/>
        </p:nvSpPr>
        <p:spPr>
          <a:xfrm>
            <a:off x="2176017" y="2279961"/>
            <a:ext cx="740410" cy="392430"/>
          </a:xfrm>
          <a:prstGeom prst="rect">
            <a:avLst/>
          </a:prstGeom>
        </p:spPr>
        <p:txBody>
          <a:bodyPr vert="horz" wrap="square" lIns="0" tIns="7429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585"/>
              </a:spcBef>
            </a:pPr>
            <a:r>
              <a:rPr sz="800" b="1">
                <a:latin typeface="微软雅黑"/>
                <a:cs typeface="微软雅黑"/>
              </a:rPr>
              <a:t>在用户体验方面</a:t>
            </a:r>
            <a:endParaRPr sz="800">
              <a:latin typeface="微软雅黑"/>
              <a:cs typeface="微软雅黑"/>
            </a:endParaRPr>
          </a:p>
          <a:p>
            <a:pPr marL="1270" algn="ctr">
              <a:lnSpc>
                <a:spcPct val="100000"/>
              </a:lnSpc>
              <a:spcBef>
                <a:spcPts val="480"/>
              </a:spcBef>
            </a:pPr>
            <a:r>
              <a:rPr sz="800" b="1">
                <a:latin typeface="微软雅黑"/>
                <a:cs typeface="微软雅黑"/>
              </a:rPr>
              <a:t>表现优秀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40" name="object 40"/>
          <p:cNvSpPr txBox="1"/>
          <p:nvPr/>
        </p:nvSpPr>
        <p:spPr>
          <a:xfrm>
            <a:off x="1492122" y="2815590"/>
            <a:ext cx="435609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b="1">
                <a:latin typeface="微软雅黑"/>
                <a:cs typeface="微软雅黑"/>
              </a:rPr>
              <a:t>口碑较好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41" name="object 41"/>
          <p:cNvSpPr txBox="1"/>
          <p:nvPr/>
        </p:nvSpPr>
        <p:spPr>
          <a:xfrm>
            <a:off x="2207767" y="2953004"/>
            <a:ext cx="63817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b="1">
                <a:latin typeface="微软雅黑"/>
                <a:cs typeface="微软雅黑"/>
              </a:rPr>
              <a:t>有类似的案例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42" name="object 42"/>
          <p:cNvSpPr txBox="1"/>
          <p:nvPr/>
        </p:nvSpPr>
        <p:spPr>
          <a:xfrm>
            <a:off x="884224" y="3419347"/>
            <a:ext cx="103378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0"/>
              </a:spcBef>
            </a:pPr>
            <a:r>
              <a:rPr sz="800" b="1">
                <a:latin typeface="微软雅黑"/>
                <a:cs typeface="微软雅黑"/>
              </a:rPr>
              <a:t>模拟业务场景进行试用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43" name="object 43"/>
          <p:cNvSpPr txBox="1"/>
          <p:nvPr/>
        </p:nvSpPr>
        <p:spPr>
          <a:xfrm>
            <a:off x="986332" y="3602228"/>
            <a:ext cx="829944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0"/>
              </a:spcBef>
            </a:pPr>
            <a:r>
              <a:rPr sz="800" b="1">
                <a:latin typeface="微软雅黑"/>
                <a:cs typeface="微软雅黑"/>
              </a:rPr>
              <a:t>后，效果比较满意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44" name="object 44"/>
          <p:cNvSpPr txBox="1"/>
          <p:nvPr/>
        </p:nvSpPr>
        <p:spPr>
          <a:xfrm>
            <a:off x="1975992" y="3684523"/>
            <a:ext cx="103378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0"/>
              </a:spcBef>
            </a:pPr>
            <a:r>
              <a:rPr sz="800" b="1">
                <a:latin typeface="微软雅黑"/>
                <a:cs typeface="微软雅黑"/>
              </a:rPr>
              <a:t>能够快速进行调整部署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45" name="object 45"/>
          <p:cNvSpPr txBox="1"/>
          <p:nvPr/>
        </p:nvSpPr>
        <p:spPr>
          <a:xfrm>
            <a:off x="1264310" y="4313631"/>
            <a:ext cx="133858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0"/>
              </a:spcBef>
            </a:pPr>
            <a:r>
              <a:rPr sz="800" b="1">
                <a:latin typeface="微软雅黑"/>
                <a:cs typeface="微软雅黑"/>
              </a:rPr>
              <a:t>产品组件丰富，便于进</a:t>
            </a:r>
            <a:r>
              <a:rPr sz="800" b="1" spc="-15">
                <a:latin typeface="微软雅黑"/>
                <a:cs typeface="微软雅黑"/>
              </a:rPr>
              <a:t>行</a:t>
            </a:r>
            <a:r>
              <a:rPr sz="800" b="1">
                <a:latin typeface="微软雅黑"/>
                <a:cs typeface="微软雅黑"/>
              </a:rPr>
              <a:t>拓展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46" name="object 46"/>
          <p:cNvSpPr txBox="1"/>
          <p:nvPr/>
        </p:nvSpPr>
        <p:spPr>
          <a:xfrm>
            <a:off x="3136519" y="3503803"/>
            <a:ext cx="1842770" cy="10388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097915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C9C9C9"/>
                </a:solidFill>
                <a:latin typeface="微软雅黑"/>
                <a:cs typeface="微软雅黑"/>
              </a:rPr>
              <a:t>μ=41.6%</a:t>
            </a:r>
            <a:endParaRPr sz="8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800">
              <a:latin typeface="微软雅黑"/>
              <a:cs typeface="微软雅黑"/>
            </a:endParaRPr>
          </a:p>
          <a:p>
            <a:pPr marL="127635">
              <a:lnSpc>
                <a:spcPct val="100000"/>
              </a:lnSpc>
            </a:pPr>
            <a:r>
              <a:rPr sz="800" b="1">
                <a:latin typeface="微软雅黑"/>
                <a:cs typeface="微软雅黑"/>
              </a:rPr>
              <a:t>是否加入某个互联网生</a:t>
            </a:r>
            <a:r>
              <a:rPr sz="800" b="1" spc="-10">
                <a:latin typeface="微软雅黑"/>
                <a:cs typeface="微软雅黑"/>
              </a:rPr>
              <a:t>态</a:t>
            </a:r>
            <a:r>
              <a:rPr sz="800" b="1">
                <a:latin typeface="微软雅黑"/>
                <a:cs typeface="微软雅黑"/>
              </a:rPr>
              <a:t>，</a:t>
            </a:r>
            <a:endParaRPr sz="800">
              <a:latin typeface="微软雅黑"/>
              <a:cs typeface="微软雅黑"/>
            </a:endParaRPr>
          </a:p>
          <a:p>
            <a:pPr marL="127635">
              <a:lnSpc>
                <a:spcPct val="100000"/>
              </a:lnSpc>
              <a:spcBef>
                <a:spcPts val="480"/>
              </a:spcBef>
            </a:pPr>
            <a:r>
              <a:rPr sz="800" b="1" spc="5">
                <a:latin typeface="微软雅黑"/>
                <a:cs typeface="微软雅黑"/>
              </a:rPr>
              <a:t>能够打通主流的社交工具</a:t>
            </a:r>
            <a:endParaRPr sz="800">
              <a:latin typeface="微软雅黑"/>
              <a:cs typeface="微软雅黑"/>
            </a:endParaRPr>
          </a:p>
          <a:p>
            <a:pPr marL="52705">
              <a:lnSpc>
                <a:spcPct val="100000"/>
              </a:lnSpc>
              <a:spcBef>
                <a:spcPts val="725"/>
              </a:spcBef>
            </a:pPr>
            <a:r>
              <a:rPr sz="800" b="1">
                <a:latin typeface="微软雅黑"/>
                <a:cs typeface="微软雅黑"/>
              </a:rPr>
              <a:t>的集成能力</a:t>
            </a:r>
            <a:endParaRPr sz="800">
              <a:latin typeface="微软雅黑"/>
              <a:cs typeface="微软雅黑"/>
            </a:endParaRPr>
          </a:p>
          <a:p>
            <a:pPr marL="923290">
              <a:lnSpc>
                <a:spcPct val="100000"/>
              </a:lnSpc>
              <a:spcBef>
                <a:spcPts val="465"/>
              </a:spcBef>
            </a:pPr>
            <a:r>
              <a:rPr sz="800">
                <a:latin typeface="微软雅黑"/>
                <a:cs typeface="微软雅黑"/>
              </a:rPr>
              <a:t>技术用户对各类要素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47" name="object 47"/>
          <p:cNvSpPr txBox="1"/>
          <p:nvPr/>
        </p:nvSpPr>
        <p:spPr>
          <a:xfrm>
            <a:off x="4966461" y="4394403"/>
            <a:ext cx="53467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>
                <a:latin typeface="微软雅黑"/>
                <a:cs typeface="微软雅黑"/>
              </a:rPr>
              <a:t>的</a:t>
            </a:r>
            <a:r>
              <a:rPr sz="800" spc="-15">
                <a:latin typeface="微软雅黑"/>
                <a:cs typeface="微软雅黑"/>
              </a:rPr>
              <a:t>关</a:t>
            </a:r>
            <a:r>
              <a:rPr sz="800">
                <a:latin typeface="微软雅黑"/>
                <a:cs typeface="微软雅黑"/>
              </a:rPr>
              <a:t>注程度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48" name="object 48"/>
          <p:cNvSpPr txBox="1"/>
          <p:nvPr/>
        </p:nvSpPr>
        <p:spPr>
          <a:xfrm>
            <a:off x="646582" y="1722501"/>
            <a:ext cx="127635" cy="2698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5"/>
              </a:spcBef>
            </a:pPr>
            <a:r>
              <a:rPr sz="800">
                <a:latin typeface="微软雅黑"/>
                <a:cs typeface="微软雅黑"/>
              </a:rPr>
              <a:t>业 务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49" name="object 49"/>
          <p:cNvSpPr txBox="1"/>
          <p:nvPr/>
        </p:nvSpPr>
        <p:spPr>
          <a:xfrm>
            <a:off x="646582" y="1966341"/>
            <a:ext cx="127635" cy="14897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00000"/>
              </a:lnSpc>
              <a:spcBef>
                <a:spcPts val="100"/>
              </a:spcBef>
            </a:pPr>
            <a:r>
              <a:rPr sz="800">
                <a:latin typeface="微软雅黑"/>
                <a:cs typeface="微软雅黑"/>
              </a:rPr>
              <a:t>用 户 对 各 类 要 素 的 关 注 程 度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50" name="object 50"/>
          <p:cNvSpPr/>
          <p:nvPr/>
        </p:nvSpPr>
        <p:spPr>
          <a:xfrm>
            <a:off x="6937247" y="2869692"/>
            <a:ext cx="1924685" cy="0"/>
          </a:xfrm>
          <a:custGeom>
            <a:rect l="l" t="t" r="r" b="b"/>
            <a:pathLst>
              <a:path w="1924682">
                <a:moveTo>
                  <a:pt x="0" y="0"/>
                </a:moveTo>
                <a:lnTo>
                  <a:pt x="1924557" y="0"/>
                </a:lnTo>
              </a:path>
            </a:pathLst>
          </a:custGeom>
          <a:ln w="3175">
            <a:solidFill>
              <a:srgbClr val="BEBEB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1" name="object 51"/>
          <p:cNvSpPr txBox="1"/>
          <p:nvPr/>
        </p:nvSpPr>
        <p:spPr>
          <a:xfrm>
            <a:off x="6504178" y="2322147"/>
            <a:ext cx="2463800" cy="500380"/>
          </a:xfrm>
          <a:prstGeom prst="rect">
            <a:avLst/>
          </a:prstGeom>
        </p:spPr>
        <p:txBody>
          <a:bodyPr vert="horz" wrap="square" lIns="0" tIns="8382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60"/>
              </a:spcBef>
            </a:pPr>
            <a:r>
              <a:rPr sz="800" b="1">
                <a:latin typeface="微软雅黑"/>
                <a:cs typeface="微软雅黑"/>
              </a:rPr>
              <a:t>②</a:t>
            </a:r>
            <a:r>
              <a:rPr sz="800" b="1" spc="30">
                <a:latin typeface="微软雅黑"/>
                <a:cs typeface="微软雅黑"/>
              </a:rPr>
              <a:t> </a:t>
            </a:r>
            <a:r>
              <a:rPr sz="800" b="1">
                <a:latin typeface="微软雅黑"/>
                <a:cs typeface="微软雅黑"/>
              </a:rPr>
              <a:t>减少出错率</a:t>
            </a:r>
            <a:endParaRPr sz="8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55"/>
              </a:spcBef>
            </a:pPr>
            <a:r>
              <a:rPr sz="600">
                <a:latin typeface="微软雅黑"/>
                <a:cs typeface="微软雅黑"/>
              </a:rPr>
              <a:t>易用的开发环境和工具可以让开发人员更轻松地编写代码，减少出错率。 这不仅可以减少测试和调试的时间，还可以提高代码的质量和稳定性</a:t>
            </a:r>
            <a:endParaRPr sz="600">
              <a:latin typeface="微软雅黑"/>
              <a:cs typeface="微软雅黑"/>
            </a:endParaRPr>
          </a:p>
        </p:txBody>
      </p:sp>
      <p:sp>
        <p:nvSpPr>
          <p:cNvPr id="52" name="object 52"/>
          <p:cNvSpPr txBox="1"/>
          <p:nvPr/>
        </p:nvSpPr>
        <p:spPr>
          <a:xfrm>
            <a:off x="6504178" y="2878662"/>
            <a:ext cx="2387600" cy="1271270"/>
          </a:xfrm>
          <a:prstGeom prst="rect">
            <a:avLst/>
          </a:prstGeom>
        </p:spPr>
        <p:txBody>
          <a:bodyPr vert="horz" wrap="square" lIns="0" tIns="83820" rIns="0" bIns="0" rtlCol="0">
            <a:spAutoFit/>
          </a:bodyPr>
          <a:lstStyle/>
          <a:p>
            <a:pPr marL="12700" algn="just">
              <a:lnSpc>
                <a:spcPct val="100000"/>
              </a:lnSpc>
              <a:spcBef>
                <a:spcPts val="660"/>
              </a:spcBef>
            </a:pPr>
            <a:r>
              <a:rPr sz="800" b="1">
                <a:latin typeface="微软雅黑"/>
                <a:cs typeface="微软雅黑"/>
              </a:rPr>
              <a:t>③</a:t>
            </a:r>
            <a:r>
              <a:rPr sz="800" b="1" spc="30">
                <a:latin typeface="微软雅黑"/>
                <a:cs typeface="微软雅黑"/>
              </a:rPr>
              <a:t> </a:t>
            </a:r>
            <a:r>
              <a:rPr sz="800" b="1">
                <a:latin typeface="微软雅黑"/>
                <a:cs typeface="微软雅黑"/>
              </a:rPr>
              <a:t>增强可维护性</a:t>
            </a:r>
            <a:endParaRPr sz="800">
              <a:latin typeface="微软雅黑"/>
              <a:cs typeface="微软雅黑"/>
            </a:endParaRPr>
          </a:p>
          <a:p>
            <a:pPr marL="12700" marR="5080" algn="just">
              <a:lnSpc>
                <a:spcPct val="150200"/>
              </a:lnSpc>
              <a:spcBef>
                <a:spcPts val="55"/>
              </a:spcBef>
              <a:tabLst>
                <a:tab pos="2372995"/>
              </a:tabLst>
            </a:pPr>
            <a:r>
              <a:rPr sz="600">
                <a:latin typeface="微软雅黑"/>
                <a:cs typeface="微软雅黑"/>
              </a:rPr>
              <a:t>易用的开发环境和工具可以帮助开发人员更方便地维护和更新代码，提 高代码的可维护性。这不仅可以降低维护成本，还可以让代码更易于阅 读和理解    </a:t>
            </a:r>
            <a:r>
              <a:rPr sz="600" spc="20">
                <a:latin typeface="微软雅黑"/>
                <a:cs typeface="微软雅黑"/>
              </a:rPr>
              <a:t> </a:t>
            </a:r>
            <a:r>
              <a:rPr sz="600" u="sng">
                <a:uFill>
                  <a:solidFill>
                    <a:srgbClr val="BEBEBE"/>
                  </a:solidFill>
                </a:uFill>
                <a:latin typeface="Times New Roman"/>
                <a:cs typeface="Times New Roman"/>
              </a:rPr>
              <a:t> 	</a:t>
            </a:r>
            <a:endParaRPr sz="6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600">
              <a:latin typeface="Times New Roman"/>
              <a:cs typeface="Times New Roman"/>
            </a:endParaRPr>
          </a:p>
          <a:p>
            <a:pPr marL="12700" algn="just">
              <a:lnSpc>
                <a:spcPct val="100000"/>
              </a:lnSpc>
            </a:pPr>
            <a:r>
              <a:rPr sz="800" b="1">
                <a:latin typeface="微软雅黑"/>
                <a:cs typeface="微软雅黑"/>
              </a:rPr>
              <a:t>④</a:t>
            </a:r>
            <a:r>
              <a:rPr sz="800" b="1" spc="30">
                <a:latin typeface="微软雅黑"/>
                <a:cs typeface="微软雅黑"/>
              </a:rPr>
              <a:t> </a:t>
            </a:r>
            <a:r>
              <a:rPr sz="800" b="1">
                <a:latin typeface="微软雅黑"/>
                <a:cs typeface="微软雅黑"/>
              </a:rPr>
              <a:t>适应不断变化的需求</a:t>
            </a:r>
            <a:endParaRPr sz="800">
              <a:latin typeface="微软雅黑"/>
              <a:cs typeface="微软雅黑"/>
            </a:endParaRPr>
          </a:p>
          <a:p>
            <a:pPr marL="12700" marR="5080" algn="just">
              <a:lnSpc>
                <a:spcPct val="150000"/>
              </a:lnSpc>
              <a:spcBef>
                <a:spcPts val="55"/>
              </a:spcBef>
            </a:pPr>
            <a:r>
              <a:rPr sz="600">
                <a:latin typeface="微软雅黑"/>
                <a:cs typeface="微软雅黑"/>
              </a:rPr>
              <a:t>易用的开发环境和工具可以适应不断变化的需求，让开发人员更快地响 应市场变化和客户需求。这不仅可以提高企业的竞争力，还可以让客户 更满意企业的产品和服务</a:t>
            </a:r>
            <a:endParaRPr sz="600">
              <a:latin typeface="微软雅黑"/>
              <a:cs typeface="微软雅黑"/>
            </a:endParaRPr>
          </a:p>
        </p:txBody>
      </p:sp>
      <p:sp>
        <p:nvSpPr>
          <p:cNvPr id="53" name="object 53"/>
          <p:cNvSpPr txBox="1"/>
          <p:nvPr/>
        </p:nvSpPr>
        <p:spPr>
          <a:xfrm>
            <a:off x="6504178" y="4197252"/>
            <a:ext cx="2387600" cy="637540"/>
          </a:xfrm>
          <a:prstGeom prst="rect">
            <a:avLst/>
          </a:prstGeom>
        </p:spPr>
        <p:txBody>
          <a:bodyPr vert="horz" wrap="square" lIns="0" tIns="83820" rIns="0" bIns="0" rtlCol="0">
            <a:spAutoFit/>
          </a:bodyPr>
          <a:lstStyle/>
          <a:p>
            <a:pPr marL="12700" algn="just">
              <a:lnSpc>
                <a:spcPct val="100000"/>
              </a:lnSpc>
              <a:spcBef>
                <a:spcPts val="660"/>
              </a:spcBef>
            </a:pPr>
            <a:r>
              <a:rPr sz="800" b="1">
                <a:latin typeface="微软雅黑"/>
                <a:cs typeface="微软雅黑"/>
              </a:rPr>
              <a:t>⑤</a:t>
            </a:r>
            <a:r>
              <a:rPr sz="800" b="1" spc="30">
                <a:latin typeface="微软雅黑"/>
                <a:cs typeface="微软雅黑"/>
              </a:rPr>
              <a:t> </a:t>
            </a:r>
            <a:r>
              <a:rPr sz="800" b="1">
                <a:latin typeface="微软雅黑"/>
                <a:cs typeface="微软雅黑"/>
              </a:rPr>
              <a:t>提高开发人员的满意度</a:t>
            </a:r>
            <a:endParaRPr sz="800">
              <a:latin typeface="微软雅黑"/>
              <a:cs typeface="微软雅黑"/>
            </a:endParaRPr>
          </a:p>
          <a:p>
            <a:pPr marL="12700" marR="5080" algn="just">
              <a:lnSpc>
                <a:spcPct val="150000"/>
              </a:lnSpc>
              <a:spcBef>
                <a:spcPts val="55"/>
              </a:spcBef>
            </a:pPr>
            <a:r>
              <a:rPr sz="600">
                <a:latin typeface="微软雅黑"/>
                <a:cs typeface="微软雅黑"/>
              </a:rPr>
              <a:t>易用的开发环境和工具可以提高开发人员的满意度，让他们更愿意使用 这些工具和环境。这不仅可以提高工作效率，还可以增强开发团队的凝 聚力和稳定性</a:t>
            </a:r>
            <a:endParaRPr sz="600">
              <a:latin typeface="微软雅黑"/>
              <a:cs typeface="微软雅黑"/>
            </a:endParaRPr>
          </a:p>
        </p:txBody>
      </p:sp>
      <p:sp>
        <p:nvSpPr>
          <p:cNvPr id="54" name="object 54"/>
          <p:cNvSpPr/>
          <p:nvPr/>
        </p:nvSpPr>
        <p:spPr>
          <a:xfrm>
            <a:off x="4404359" y="2177795"/>
            <a:ext cx="220979" cy="220980"/>
          </a:xfrm>
          <a:prstGeom prst="rect">
            <a:avLst/>
          </a:prstGeom>
          <a:blipFill>
            <a:blip r:embed="rId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5" name="object 55"/>
          <p:cNvSpPr/>
          <p:nvPr/>
        </p:nvSpPr>
        <p:spPr>
          <a:xfrm>
            <a:off x="3430523" y="2743200"/>
            <a:ext cx="220979" cy="222504"/>
          </a:xfrm>
          <a:prstGeom prst="rect">
            <a:avLst/>
          </a:prstGeom>
          <a:blipFill>
            <a:blip r:embed="rId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6" name="object 56"/>
          <p:cNvSpPr txBox="1"/>
          <p:nvPr/>
        </p:nvSpPr>
        <p:spPr>
          <a:xfrm>
            <a:off x="205536" y="4460240"/>
            <a:ext cx="1279525" cy="579755"/>
          </a:xfrm>
          <a:prstGeom prst="rect">
            <a:avLst/>
          </a:prstGeom>
        </p:spPr>
        <p:txBody>
          <a:bodyPr vert="horz" wrap="square" lIns="0" tIns="374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95"/>
              </a:spcBef>
            </a:pPr>
            <a:r>
              <a:rPr sz="800" spc="-5">
                <a:solidFill>
                  <a:srgbClr val="A4A4A4"/>
                </a:solidFill>
                <a:latin typeface="微软雅黑"/>
                <a:cs typeface="微软雅黑"/>
              </a:rPr>
              <a:t>10.0%</a:t>
            </a:r>
            <a:endParaRPr sz="800">
              <a:latin typeface="微软雅黑"/>
              <a:cs typeface="微软雅黑"/>
            </a:endParaRPr>
          </a:p>
          <a:p>
            <a:pPr marL="262255">
              <a:lnSpc>
                <a:spcPct val="100000"/>
              </a:lnSpc>
              <a:spcBef>
                <a:spcPts val="195"/>
              </a:spcBef>
              <a:tabLst>
                <a:tab pos="972819"/>
              </a:tabLst>
            </a:pPr>
            <a:r>
              <a:rPr sz="800" spc="-5">
                <a:solidFill>
                  <a:srgbClr val="A4A4A4"/>
                </a:solidFill>
                <a:latin typeface="微软雅黑"/>
                <a:cs typeface="微软雅黑"/>
              </a:rPr>
              <a:t>10</a:t>
            </a:r>
            <a:r>
              <a:rPr sz="800">
                <a:solidFill>
                  <a:srgbClr val="A4A4A4"/>
                </a:solidFill>
                <a:latin typeface="微软雅黑"/>
                <a:cs typeface="微软雅黑"/>
              </a:rPr>
              <a:t>.</a:t>
            </a:r>
            <a:r>
              <a:rPr sz="800" spc="-5">
                <a:solidFill>
                  <a:srgbClr val="A4A4A4"/>
                </a:solidFill>
                <a:latin typeface="微软雅黑"/>
                <a:cs typeface="微软雅黑"/>
              </a:rPr>
              <a:t>0</a:t>
            </a:r>
            <a:r>
              <a:rPr sz="800">
                <a:solidFill>
                  <a:srgbClr val="A4A4A4"/>
                </a:solidFill>
                <a:latin typeface="微软雅黑"/>
                <a:cs typeface="微软雅黑"/>
              </a:rPr>
              <a:t>%	</a:t>
            </a:r>
            <a:r>
              <a:rPr sz="800" spc="-5">
                <a:solidFill>
                  <a:srgbClr val="A4A4A4"/>
                </a:solidFill>
                <a:latin typeface="微软雅黑"/>
                <a:cs typeface="微软雅黑"/>
              </a:rPr>
              <a:t>20</a:t>
            </a:r>
            <a:r>
              <a:rPr sz="800">
                <a:solidFill>
                  <a:srgbClr val="A4A4A4"/>
                </a:solidFill>
                <a:latin typeface="微软雅黑"/>
                <a:cs typeface="微软雅黑"/>
              </a:rPr>
              <a:t>.</a:t>
            </a:r>
            <a:r>
              <a:rPr sz="800" spc="-5">
                <a:solidFill>
                  <a:srgbClr val="A4A4A4"/>
                </a:solidFill>
                <a:latin typeface="微软雅黑"/>
                <a:cs typeface="微软雅黑"/>
              </a:rPr>
              <a:t>0</a:t>
            </a:r>
            <a:r>
              <a:rPr sz="800">
                <a:solidFill>
                  <a:srgbClr val="A4A4A4"/>
                </a:solidFill>
                <a:latin typeface="微软雅黑"/>
                <a:cs typeface="微软雅黑"/>
              </a:rPr>
              <a:t>%</a:t>
            </a:r>
            <a:endParaRPr sz="8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700">
              <a:latin typeface="微软雅黑"/>
              <a:cs typeface="微软雅黑"/>
            </a:endParaRPr>
          </a:p>
          <a:p>
            <a:pPr marL="73660">
              <a:lnSpc>
                <a:spcPct val="100000"/>
              </a:lnSpc>
            </a:pPr>
            <a:r>
              <a:rPr sz="600" spc="-5">
                <a:latin typeface="微软雅黑"/>
                <a:cs typeface="微软雅黑"/>
              </a:rPr>
              <a:t>Source：TE</a:t>
            </a:r>
            <a:r>
              <a:rPr sz="600">
                <a:latin typeface="微软雅黑"/>
                <a:cs typeface="微软雅黑"/>
              </a:rPr>
              <a:t>智库</a:t>
            </a:r>
            <a:r>
              <a:rPr sz="600" spc="-15">
                <a:latin typeface="微软雅黑"/>
                <a:cs typeface="微软雅黑"/>
              </a:rPr>
              <a:t> </a:t>
            </a:r>
            <a:r>
              <a:rPr sz="600" spc="-5">
                <a:latin typeface="微软雅黑"/>
                <a:cs typeface="微软雅黑"/>
              </a:rPr>
              <a:t>2023</a:t>
            </a:r>
            <a:r>
              <a:rPr sz="600">
                <a:latin typeface="微软雅黑"/>
                <a:cs typeface="微软雅黑"/>
              </a:rPr>
              <a:t>年</a:t>
            </a:r>
            <a:r>
              <a:rPr sz="600" spc="-5">
                <a:latin typeface="微软雅黑"/>
                <a:cs typeface="微软雅黑"/>
              </a:rPr>
              <a:t>11</a:t>
            </a:r>
            <a:r>
              <a:rPr sz="600">
                <a:latin typeface="微软雅黑"/>
                <a:cs typeface="微软雅黑"/>
              </a:rPr>
              <a:t>月。</a:t>
            </a:r>
            <a:endParaRPr sz="600">
              <a:latin typeface="微软雅黑"/>
              <a:cs typeface="微软雅黑"/>
            </a:endParaRPr>
          </a:p>
        </p:txBody>
      </p:sp>
      <p:sp>
        <p:nvSpPr>
          <p:cNvPr id="57" name="object 57"/>
          <p:cNvSpPr txBox="1"/>
          <p:nvPr/>
        </p:nvSpPr>
        <p:spPr>
          <a:xfrm rot="19860000">
            <a:off x="415282" y="705323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58" name="object 58"/>
          <p:cNvSpPr txBox="1"/>
          <p:nvPr/>
        </p:nvSpPr>
        <p:spPr>
          <a:xfrm rot="19860000">
            <a:off x="3177532" y="705323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59" name="object 59"/>
          <p:cNvSpPr txBox="1"/>
          <p:nvPr/>
        </p:nvSpPr>
        <p:spPr>
          <a:xfrm rot="19860000">
            <a:off x="5939782" y="705323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60" name="object 60"/>
          <p:cNvSpPr txBox="1"/>
          <p:nvPr/>
        </p:nvSpPr>
        <p:spPr>
          <a:xfrm rot="19860000">
            <a:off x="415281" y="25055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61" name="object 61"/>
          <p:cNvSpPr txBox="1"/>
          <p:nvPr/>
        </p:nvSpPr>
        <p:spPr>
          <a:xfrm rot="19860000">
            <a:off x="3177532" y="25055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62" name="object 62"/>
          <p:cNvSpPr txBox="1"/>
          <p:nvPr/>
        </p:nvSpPr>
        <p:spPr>
          <a:xfrm rot="19860000">
            <a:off x="5939782" y="25055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63" name="object 63"/>
          <p:cNvSpPr txBox="1"/>
          <p:nvPr/>
        </p:nvSpPr>
        <p:spPr>
          <a:xfrm rot="19860000">
            <a:off x="415281" y="427719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64" name="object 64"/>
          <p:cNvSpPr txBox="1"/>
          <p:nvPr/>
        </p:nvSpPr>
        <p:spPr>
          <a:xfrm rot="19860000">
            <a:off x="3177531" y="427719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65" name="object 65"/>
          <p:cNvSpPr txBox="1"/>
          <p:nvPr/>
        </p:nvSpPr>
        <p:spPr>
          <a:xfrm rot="19860000">
            <a:off x="5939782" y="427719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32281" y="420116"/>
            <a:ext cx="7945755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25400">
              <a:lnSpc>
                <a:spcPct val="100000"/>
              </a:lnSpc>
              <a:spcBef>
                <a:spcPts val="95"/>
              </a:spcBef>
            </a:pPr>
            <a:r>
              <a:rPr b="1" spc="-5">
                <a:latin typeface="微软雅黑"/>
                <a:cs typeface="微软雅黑"/>
              </a:rPr>
              <a:t>逐鹿数字化转型深水区的新困顿</a:t>
            </a:r>
            <a:r>
              <a:rPr b="1">
                <a:latin typeface="微软雅黑"/>
                <a:cs typeface="微软雅黑"/>
              </a:rPr>
              <a:t>：</a:t>
            </a:r>
            <a:r>
              <a:rPr b="1" spc="5">
                <a:latin typeface="微软雅黑"/>
                <a:cs typeface="微软雅黑"/>
              </a:rPr>
              <a:t>低</a:t>
            </a:r>
            <a:r>
              <a:rPr b="1" spc="-5">
                <a:latin typeface="微软雅黑"/>
                <a:cs typeface="微软雅黑"/>
              </a:rPr>
              <a:t>代码</a:t>
            </a:r>
            <a:r>
              <a:rPr b="1" spc="5">
                <a:latin typeface="微软雅黑"/>
                <a:cs typeface="微软雅黑"/>
              </a:rPr>
              <a:t>产</a:t>
            </a:r>
            <a:r>
              <a:rPr b="1" spc="-5">
                <a:latin typeface="微软雅黑"/>
                <a:cs typeface="微软雅黑"/>
              </a:rPr>
              <a:t>品如</a:t>
            </a:r>
            <a:r>
              <a:rPr b="1" spc="5">
                <a:latin typeface="微软雅黑"/>
                <a:cs typeface="微软雅黑"/>
              </a:rPr>
              <a:t>何</a:t>
            </a:r>
            <a:r>
              <a:rPr b="1" spc="-5">
                <a:latin typeface="微软雅黑"/>
                <a:cs typeface="微软雅黑"/>
              </a:rPr>
              <a:t>先天</a:t>
            </a:r>
            <a:r>
              <a:rPr b="1" spc="5">
                <a:latin typeface="微软雅黑"/>
                <a:cs typeface="微软雅黑"/>
              </a:rPr>
              <a:t>提</a:t>
            </a:r>
            <a:r>
              <a:rPr b="1" spc="-5">
                <a:latin typeface="微软雅黑"/>
                <a:cs typeface="微软雅黑"/>
              </a:rPr>
              <a:t>供更</a:t>
            </a:r>
            <a:r>
              <a:rPr b="1" spc="5">
                <a:latin typeface="微软雅黑"/>
                <a:cs typeface="微软雅黑"/>
              </a:rPr>
              <a:t>合</a:t>
            </a:r>
            <a:r>
              <a:rPr b="1" spc="-5">
                <a:latin typeface="微软雅黑"/>
                <a:cs typeface="微软雅黑"/>
              </a:rPr>
              <a:t>理的</a:t>
            </a:r>
            <a:r>
              <a:rPr b="1" spc="5">
                <a:latin typeface="微软雅黑"/>
                <a:cs typeface="微软雅黑"/>
              </a:rPr>
              <a:t>安</a:t>
            </a:r>
            <a:r>
              <a:rPr b="1" spc="-5">
                <a:latin typeface="微软雅黑"/>
                <a:cs typeface="微软雅黑"/>
              </a:rPr>
              <a:t>全与</a:t>
            </a:r>
            <a:r>
              <a:rPr b="1" spc="5">
                <a:latin typeface="微软雅黑"/>
                <a:cs typeface="微软雅黑"/>
              </a:rPr>
              <a:t>保</a:t>
            </a:r>
            <a:r>
              <a:rPr b="1" spc="-5">
                <a:latin typeface="微软雅黑"/>
                <a:cs typeface="微软雅黑"/>
              </a:rPr>
              <a:t>障</a:t>
            </a:r>
            <a:r>
              <a:rPr b="1" spc="-365">
                <a:latin typeface="微软雅黑"/>
                <a:cs typeface="微软雅黑"/>
              </a:rPr>
              <a:t>能</a:t>
            </a:r>
            <a:r>
              <a:rPr sz="2400" spc="-847" baseline="34722"/>
              <a:t>T</a:t>
            </a:r>
            <a:r>
              <a:rPr sz="1600" b="1" spc="-1050">
                <a:latin typeface="微软雅黑"/>
                <a:cs typeface="微软雅黑"/>
              </a:rPr>
              <a:t>力</a:t>
            </a:r>
            <a:r>
              <a:rPr sz="2400" spc="-15" baseline="34722"/>
              <a:t>E</a:t>
            </a:r>
            <a:r>
              <a:rPr sz="2400" spc="-7" baseline="34722"/>
              <a:t>智库</a:t>
            </a:r>
            <a:endParaRPr sz="2400" baseline="34722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66801" y="857356"/>
            <a:ext cx="8713470" cy="8483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50100"/>
              </a:lnSpc>
              <a:spcBef>
                <a:spcPts val="95"/>
              </a:spcBef>
            </a:pPr>
            <a:r>
              <a:rPr sz="1200">
                <a:solidFill>
                  <a:srgbClr val="3E3E3E"/>
                </a:solidFill>
                <a:latin typeface="微软雅黑"/>
                <a:cs typeface="微软雅黑"/>
              </a:rPr>
              <a:t>覆盖纵深越来越大的数字化业务系统，所包含的</a:t>
            </a:r>
            <a:r>
              <a:rPr sz="1200">
                <a:latin typeface="微软雅黑"/>
                <a:cs typeface="微软雅黑"/>
              </a:rPr>
              <a:t>数据不仅具备数据的一般特性，更包含</a:t>
            </a:r>
            <a:r>
              <a:rPr sz="1200" spc="-40">
                <a:latin typeface="微软雅黑"/>
                <a:cs typeface="微软雅黑"/>
              </a:rPr>
              <a:t>了</a:t>
            </a:r>
            <a:r>
              <a:rPr sz="1200">
                <a:latin typeface="微软雅黑"/>
                <a:cs typeface="微软雅黑"/>
              </a:rPr>
              <a:t>丰富的企业经营和生产信息等重要内容， </a:t>
            </a:r>
            <a:r>
              <a:rPr sz="1200" spc="-5">
                <a:latin typeface="微软雅黑"/>
                <a:cs typeface="微软雅黑"/>
              </a:rPr>
              <a:t>并且在业务运营过程中涉及到大量的业务数据，包括客户信息、交易数据、市场信息等等</a:t>
            </a:r>
            <a:r>
              <a:rPr sz="1200">
                <a:latin typeface="微软雅黑"/>
                <a:cs typeface="微软雅黑"/>
              </a:rPr>
              <a:t>。</a:t>
            </a:r>
            <a:r>
              <a:rPr sz="1200" spc="-5">
                <a:solidFill>
                  <a:srgbClr val="3E3E3E"/>
                </a:solidFill>
                <a:latin typeface="微软雅黑"/>
                <a:cs typeface="微软雅黑"/>
              </a:rPr>
              <a:t>导致建设数字化业务系统的低代码平 </a:t>
            </a:r>
            <a:r>
              <a:rPr sz="1200">
                <a:solidFill>
                  <a:srgbClr val="3E3E3E"/>
                </a:solidFill>
                <a:latin typeface="微软雅黑"/>
                <a:cs typeface="微软雅黑"/>
              </a:rPr>
              <a:t>台，需要采取有效的隐私保护和安全措施，确保数据的机密性和完整性。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48055" y="1869948"/>
            <a:ext cx="1659889" cy="247650"/>
          </a:xfrm>
          <a:prstGeom prst="rect">
            <a:avLst/>
          </a:prstGeom>
          <a:solidFill>
            <a:srgbClr val="13A469">
              <a:alpha val="19999"/>
            </a:srgbClr>
          </a:solidFill>
        </p:spPr>
        <p:txBody>
          <a:bodyPr vert="horz" wrap="square" lIns="0" tIns="41910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330"/>
              </a:spcBef>
            </a:pPr>
            <a:r>
              <a:rPr sz="1000" b="1" spc="-5">
                <a:latin typeface="微软雅黑"/>
                <a:cs typeface="微软雅黑"/>
              </a:rPr>
              <a:t>强化身份认证和访问控制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448055" y="2580639"/>
            <a:ext cx="3942715" cy="110489"/>
          </a:xfrm>
          <a:custGeom>
            <a:rect l="l" t="t" r="r" b="b"/>
            <a:pathLst>
              <a:path w="3942715" h="110488">
                <a:moveTo>
                  <a:pt x="0" y="110489"/>
                </a:moveTo>
                <a:lnTo>
                  <a:pt x="3942588" y="110489"/>
                </a:lnTo>
                <a:lnTo>
                  <a:pt x="3942588" y="0"/>
                </a:lnTo>
                <a:lnTo>
                  <a:pt x="0" y="0"/>
                </a:lnTo>
                <a:lnTo>
                  <a:pt x="0" y="110489"/>
                </a:lnTo>
                <a:close/>
              </a:path>
            </a:pathLst>
          </a:custGeom>
          <a:solidFill>
            <a:srgbClr val="13A469">
              <a:alpha val="1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448055" y="2117089"/>
            <a:ext cx="98425" cy="463550"/>
          </a:xfrm>
          <a:custGeom>
            <a:rect l="l" t="t" r="r" b="b"/>
            <a:pathLst>
              <a:path w="98425" h="463550">
                <a:moveTo>
                  <a:pt x="0" y="463550"/>
                </a:moveTo>
                <a:lnTo>
                  <a:pt x="97866" y="463550"/>
                </a:lnTo>
                <a:lnTo>
                  <a:pt x="97866" y="0"/>
                </a:lnTo>
                <a:lnTo>
                  <a:pt x="0" y="0"/>
                </a:lnTo>
                <a:lnTo>
                  <a:pt x="0" y="463550"/>
                </a:lnTo>
                <a:close/>
              </a:path>
            </a:pathLst>
          </a:custGeom>
          <a:solidFill>
            <a:srgbClr val="13A469">
              <a:alpha val="1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 txBox="1"/>
          <p:nvPr/>
        </p:nvSpPr>
        <p:spPr>
          <a:xfrm>
            <a:off x="663041" y="2155291"/>
            <a:ext cx="3048000" cy="391160"/>
          </a:xfrm>
          <a:prstGeom prst="rect">
            <a:avLst/>
          </a:prstGeom>
        </p:spPr>
        <p:txBody>
          <a:bodyPr vert="horz" wrap="square" lIns="0" tIns="73660" rIns="0" bIns="0" rtlCol="0">
            <a:spAutoFit/>
          </a:bodyPr>
          <a:lstStyle/>
          <a:p>
            <a:pPr marL="184785" indent="-172720">
              <a:lnSpc>
                <a:spcPct val="100000"/>
              </a:lnSpc>
              <a:spcBef>
                <a:spcPts val="580"/>
              </a:spcBef>
              <a:buFont typeface="Wingdings"/>
              <a:buChar char=""/>
              <a:tabLst>
                <a:tab pos="185420"/>
              </a:tabLst>
            </a:pPr>
            <a:r>
              <a:rPr sz="800">
                <a:solidFill>
                  <a:srgbClr val="3E3E3E"/>
                </a:solidFill>
                <a:latin typeface="微软雅黑"/>
                <a:cs typeface="微软雅黑"/>
              </a:rPr>
              <a:t>提供严格的身份认证机</a:t>
            </a:r>
            <a:r>
              <a:rPr sz="800" spc="-15">
                <a:solidFill>
                  <a:srgbClr val="3E3E3E"/>
                </a:solidFill>
                <a:latin typeface="微软雅黑"/>
                <a:cs typeface="微软雅黑"/>
              </a:rPr>
              <a:t>制</a:t>
            </a:r>
            <a:r>
              <a:rPr sz="800">
                <a:solidFill>
                  <a:srgbClr val="3E3E3E"/>
                </a:solidFill>
                <a:latin typeface="微软雅黑"/>
                <a:cs typeface="微软雅黑"/>
              </a:rPr>
              <a:t>，以</a:t>
            </a:r>
            <a:r>
              <a:rPr sz="800" spc="-15">
                <a:solidFill>
                  <a:srgbClr val="3E3E3E"/>
                </a:solidFill>
                <a:latin typeface="微软雅黑"/>
                <a:cs typeface="微软雅黑"/>
              </a:rPr>
              <a:t>确</a:t>
            </a:r>
            <a:r>
              <a:rPr sz="800">
                <a:solidFill>
                  <a:srgbClr val="3E3E3E"/>
                </a:solidFill>
                <a:latin typeface="微软雅黑"/>
                <a:cs typeface="微软雅黑"/>
              </a:rPr>
              <a:t>保只</a:t>
            </a:r>
            <a:r>
              <a:rPr sz="800" spc="-15">
                <a:solidFill>
                  <a:srgbClr val="3E3E3E"/>
                </a:solidFill>
                <a:latin typeface="微软雅黑"/>
                <a:cs typeface="微软雅黑"/>
              </a:rPr>
              <a:t>有</a:t>
            </a:r>
            <a:r>
              <a:rPr sz="800">
                <a:solidFill>
                  <a:srgbClr val="3E3E3E"/>
                </a:solidFill>
                <a:latin typeface="微软雅黑"/>
                <a:cs typeface="微软雅黑"/>
              </a:rPr>
              <a:t>合法</a:t>
            </a:r>
            <a:r>
              <a:rPr sz="800" spc="-15">
                <a:solidFill>
                  <a:srgbClr val="3E3E3E"/>
                </a:solidFill>
                <a:latin typeface="微软雅黑"/>
                <a:cs typeface="微软雅黑"/>
              </a:rPr>
              <a:t>用</a:t>
            </a:r>
            <a:r>
              <a:rPr sz="800">
                <a:solidFill>
                  <a:srgbClr val="3E3E3E"/>
                </a:solidFill>
                <a:latin typeface="微软雅黑"/>
                <a:cs typeface="微软雅黑"/>
              </a:rPr>
              <a:t>户可</a:t>
            </a:r>
            <a:r>
              <a:rPr sz="800" spc="-15">
                <a:solidFill>
                  <a:srgbClr val="3E3E3E"/>
                </a:solidFill>
                <a:latin typeface="微软雅黑"/>
                <a:cs typeface="微软雅黑"/>
              </a:rPr>
              <a:t>以</a:t>
            </a:r>
            <a:r>
              <a:rPr sz="800">
                <a:solidFill>
                  <a:srgbClr val="3E3E3E"/>
                </a:solidFill>
                <a:latin typeface="微软雅黑"/>
                <a:cs typeface="微软雅黑"/>
              </a:rPr>
              <a:t>访问</a:t>
            </a:r>
            <a:r>
              <a:rPr sz="800" spc="-15">
                <a:solidFill>
                  <a:srgbClr val="3E3E3E"/>
                </a:solidFill>
                <a:latin typeface="微软雅黑"/>
                <a:cs typeface="微软雅黑"/>
              </a:rPr>
              <a:t>平</a:t>
            </a:r>
            <a:r>
              <a:rPr sz="800">
                <a:solidFill>
                  <a:srgbClr val="3E3E3E"/>
                </a:solidFill>
                <a:latin typeface="微软雅黑"/>
                <a:cs typeface="微软雅黑"/>
              </a:rPr>
              <a:t>台。</a:t>
            </a:r>
            <a:endParaRPr sz="800">
              <a:latin typeface="微软雅黑"/>
              <a:cs typeface="微软雅黑"/>
            </a:endParaRPr>
          </a:p>
          <a:p>
            <a:pPr marL="184785" indent="-172720">
              <a:lnSpc>
                <a:spcPct val="100000"/>
              </a:lnSpc>
              <a:spcBef>
                <a:spcPts val="480"/>
              </a:spcBef>
              <a:buFont typeface="Wingdings"/>
              <a:buChar char=""/>
              <a:tabLst>
                <a:tab pos="185420"/>
              </a:tabLst>
            </a:pPr>
            <a:r>
              <a:rPr sz="800">
                <a:solidFill>
                  <a:srgbClr val="3E3E3E"/>
                </a:solidFill>
                <a:latin typeface="微软雅黑"/>
                <a:cs typeface="微软雅黑"/>
              </a:rPr>
              <a:t>实施访问控制策略，根</a:t>
            </a:r>
            <a:r>
              <a:rPr sz="800" spc="-15">
                <a:solidFill>
                  <a:srgbClr val="3E3E3E"/>
                </a:solidFill>
                <a:latin typeface="微软雅黑"/>
                <a:cs typeface="微软雅黑"/>
              </a:rPr>
              <a:t>据</a:t>
            </a:r>
            <a:r>
              <a:rPr sz="800">
                <a:solidFill>
                  <a:srgbClr val="3E3E3E"/>
                </a:solidFill>
                <a:latin typeface="微软雅黑"/>
                <a:cs typeface="微软雅黑"/>
              </a:rPr>
              <a:t>用户</a:t>
            </a:r>
            <a:r>
              <a:rPr sz="800" spc="-15">
                <a:solidFill>
                  <a:srgbClr val="3E3E3E"/>
                </a:solidFill>
                <a:latin typeface="微软雅黑"/>
                <a:cs typeface="微软雅黑"/>
              </a:rPr>
              <a:t>角</a:t>
            </a:r>
            <a:r>
              <a:rPr sz="800">
                <a:solidFill>
                  <a:srgbClr val="3E3E3E"/>
                </a:solidFill>
                <a:latin typeface="微软雅黑"/>
                <a:cs typeface="微软雅黑"/>
              </a:rPr>
              <a:t>色和</a:t>
            </a:r>
            <a:r>
              <a:rPr sz="800" spc="-15">
                <a:solidFill>
                  <a:srgbClr val="3E3E3E"/>
                </a:solidFill>
                <a:latin typeface="微软雅黑"/>
                <a:cs typeface="微软雅黑"/>
              </a:rPr>
              <a:t>权</a:t>
            </a:r>
            <a:r>
              <a:rPr sz="800">
                <a:solidFill>
                  <a:srgbClr val="3E3E3E"/>
                </a:solidFill>
                <a:latin typeface="微软雅黑"/>
                <a:cs typeface="微软雅黑"/>
              </a:rPr>
              <a:t>限限</a:t>
            </a:r>
            <a:r>
              <a:rPr sz="800" spc="-15">
                <a:solidFill>
                  <a:srgbClr val="3E3E3E"/>
                </a:solidFill>
                <a:latin typeface="微软雅黑"/>
                <a:cs typeface="微软雅黑"/>
              </a:rPr>
              <a:t>制</a:t>
            </a:r>
            <a:r>
              <a:rPr sz="800">
                <a:solidFill>
                  <a:srgbClr val="3E3E3E"/>
                </a:solidFill>
                <a:latin typeface="微软雅黑"/>
                <a:cs typeface="微软雅黑"/>
              </a:rPr>
              <a:t>对数</a:t>
            </a:r>
            <a:r>
              <a:rPr sz="800" spc="-15">
                <a:solidFill>
                  <a:srgbClr val="3E3E3E"/>
                </a:solidFill>
                <a:latin typeface="微软雅黑"/>
                <a:cs typeface="微软雅黑"/>
              </a:rPr>
              <a:t>据</a:t>
            </a:r>
            <a:r>
              <a:rPr sz="800">
                <a:solidFill>
                  <a:srgbClr val="3E3E3E"/>
                </a:solidFill>
                <a:latin typeface="微软雅黑"/>
                <a:cs typeface="微软雅黑"/>
              </a:rPr>
              <a:t>的访</a:t>
            </a:r>
            <a:r>
              <a:rPr sz="800" spc="-15">
                <a:solidFill>
                  <a:srgbClr val="3E3E3E"/>
                </a:solidFill>
                <a:latin typeface="微软雅黑"/>
                <a:cs typeface="微软雅黑"/>
              </a:rPr>
              <a:t>问</a:t>
            </a:r>
            <a:r>
              <a:rPr sz="800">
                <a:solidFill>
                  <a:srgbClr val="3E3E3E"/>
                </a:solidFill>
                <a:latin typeface="微软雅黑"/>
                <a:cs typeface="微软雅黑"/>
              </a:rPr>
              <a:t>。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448055" y="2814827"/>
            <a:ext cx="1659889" cy="247650"/>
          </a:xfrm>
          <a:prstGeom prst="rect">
            <a:avLst/>
          </a:prstGeom>
          <a:solidFill>
            <a:srgbClr val="13A469">
              <a:alpha val="19999"/>
            </a:srgbClr>
          </a:solidFill>
        </p:spPr>
        <p:txBody>
          <a:bodyPr vert="horz" wrap="square" lIns="0" tIns="43180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340"/>
              </a:spcBef>
            </a:pPr>
            <a:r>
              <a:rPr sz="1000" b="1" spc="-5">
                <a:latin typeface="微软雅黑"/>
                <a:cs typeface="微软雅黑"/>
              </a:rPr>
              <a:t>数据加密和隐私保护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448055" y="3526790"/>
            <a:ext cx="3942715" cy="110489"/>
          </a:xfrm>
          <a:custGeom>
            <a:rect l="l" t="t" r="r" b="b"/>
            <a:pathLst>
              <a:path w="3942715" h="110488">
                <a:moveTo>
                  <a:pt x="0" y="110490"/>
                </a:moveTo>
                <a:lnTo>
                  <a:pt x="3942588" y="110490"/>
                </a:lnTo>
                <a:lnTo>
                  <a:pt x="3942588" y="0"/>
                </a:lnTo>
                <a:lnTo>
                  <a:pt x="0" y="0"/>
                </a:lnTo>
                <a:lnTo>
                  <a:pt x="0" y="110490"/>
                </a:lnTo>
                <a:close/>
              </a:path>
            </a:pathLst>
          </a:custGeom>
          <a:solidFill>
            <a:srgbClr val="13A469">
              <a:alpha val="1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448055" y="3061970"/>
            <a:ext cx="98425" cy="464820"/>
          </a:xfrm>
          <a:custGeom>
            <a:rect l="l" t="t" r="r" b="b"/>
            <a:pathLst>
              <a:path w="98425" h="464820">
                <a:moveTo>
                  <a:pt x="0" y="464819"/>
                </a:moveTo>
                <a:lnTo>
                  <a:pt x="98120" y="464819"/>
                </a:lnTo>
                <a:lnTo>
                  <a:pt x="98120" y="0"/>
                </a:lnTo>
                <a:lnTo>
                  <a:pt x="0" y="0"/>
                </a:lnTo>
                <a:lnTo>
                  <a:pt x="0" y="464819"/>
                </a:lnTo>
                <a:close/>
              </a:path>
            </a:pathLst>
          </a:custGeom>
          <a:solidFill>
            <a:srgbClr val="13A469">
              <a:alpha val="1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 txBox="1"/>
          <p:nvPr/>
        </p:nvSpPr>
        <p:spPr>
          <a:xfrm>
            <a:off x="663041" y="3101441"/>
            <a:ext cx="2945765" cy="391160"/>
          </a:xfrm>
          <a:prstGeom prst="rect">
            <a:avLst/>
          </a:prstGeom>
        </p:spPr>
        <p:txBody>
          <a:bodyPr vert="horz" wrap="square" lIns="0" tIns="73660" rIns="0" bIns="0" rtlCol="0">
            <a:spAutoFit/>
          </a:bodyPr>
          <a:lstStyle/>
          <a:p>
            <a:pPr marL="184785" indent="-172720">
              <a:lnSpc>
                <a:spcPct val="100000"/>
              </a:lnSpc>
              <a:spcBef>
                <a:spcPts val="580"/>
              </a:spcBef>
              <a:buFont typeface="Wingdings"/>
              <a:buChar char=""/>
              <a:tabLst>
                <a:tab pos="185420"/>
              </a:tabLst>
            </a:pPr>
            <a:r>
              <a:rPr sz="800">
                <a:solidFill>
                  <a:srgbClr val="3E3E3E"/>
                </a:solidFill>
                <a:latin typeface="微软雅黑"/>
                <a:cs typeface="微软雅黑"/>
              </a:rPr>
              <a:t>采用数据加密技术，确</a:t>
            </a:r>
            <a:r>
              <a:rPr sz="800" spc="-15">
                <a:solidFill>
                  <a:srgbClr val="3E3E3E"/>
                </a:solidFill>
                <a:latin typeface="微软雅黑"/>
                <a:cs typeface="微软雅黑"/>
              </a:rPr>
              <a:t>保</a:t>
            </a:r>
            <a:r>
              <a:rPr sz="800">
                <a:solidFill>
                  <a:srgbClr val="3E3E3E"/>
                </a:solidFill>
                <a:latin typeface="微软雅黑"/>
                <a:cs typeface="微软雅黑"/>
              </a:rPr>
              <a:t>数据</a:t>
            </a:r>
            <a:r>
              <a:rPr sz="800" spc="-15">
                <a:solidFill>
                  <a:srgbClr val="3E3E3E"/>
                </a:solidFill>
                <a:latin typeface="微软雅黑"/>
                <a:cs typeface="微软雅黑"/>
              </a:rPr>
              <a:t>在</a:t>
            </a:r>
            <a:r>
              <a:rPr sz="800">
                <a:solidFill>
                  <a:srgbClr val="3E3E3E"/>
                </a:solidFill>
                <a:latin typeface="微软雅黑"/>
                <a:cs typeface="微软雅黑"/>
              </a:rPr>
              <a:t>传输</a:t>
            </a:r>
            <a:r>
              <a:rPr sz="800" spc="-15">
                <a:solidFill>
                  <a:srgbClr val="3E3E3E"/>
                </a:solidFill>
                <a:latin typeface="微软雅黑"/>
                <a:cs typeface="微软雅黑"/>
              </a:rPr>
              <a:t>和</a:t>
            </a:r>
            <a:r>
              <a:rPr sz="800">
                <a:solidFill>
                  <a:srgbClr val="3E3E3E"/>
                </a:solidFill>
                <a:latin typeface="微软雅黑"/>
                <a:cs typeface="微软雅黑"/>
              </a:rPr>
              <a:t>存储</a:t>
            </a:r>
            <a:r>
              <a:rPr sz="800" spc="-15">
                <a:solidFill>
                  <a:srgbClr val="3E3E3E"/>
                </a:solidFill>
                <a:latin typeface="微软雅黑"/>
                <a:cs typeface="微软雅黑"/>
              </a:rPr>
              <a:t>过</a:t>
            </a:r>
            <a:r>
              <a:rPr sz="800">
                <a:solidFill>
                  <a:srgbClr val="3E3E3E"/>
                </a:solidFill>
                <a:latin typeface="微软雅黑"/>
                <a:cs typeface="微软雅黑"/>
              </a:rPr>
              <a:t>程中</a:t>
            </a:r>
            <a:r>
              <a:rPr sz="800" spc="-15">
                <a:solidFill>
                  <a:srgbClr val="3E3E3E"/>
                </a:solidFill>
                <a:latin typeface="微软雅黑"/>
                <a:cs typeface="微软雅黑"/>
              </a:rPr>
              <a:t>的</a:t>
            </a:r>
            <a:r>
              <a:rPr sz="800">
                <a:solidFill>
                  <a:srgbClr val="3E3E3E"/>
                </a:solidFill>
                <a:latin typeface="微软雅黑"/>
                <a:cs typeface="微软雅黑"/>
              </a:rPr>
              <a:t>安全</a:t>
            </a:r>
            <a:r>
              <a:rPr sz="800" spc="-15">
                <a:solidFill>
                  <a:srgbClr val="3E3E3E"/>
                </a:solidFill>
                <a:latin typeface="微软雅黑"/>
                <a:cs typeface="微软雅黑"/>
              </a:rPr>
              <a:t>性</a:t>
            </a:r>
            <a:r>
              <a:rPr sz="800">
                <a:solidFill>
                  <a:srgbClr val="3E3E3E"/>
                </a:solidFill>
                <a:latin typeface="微软雅黑"/>
                <a:cs typeface="微软雅黑"/>
              </a:rPr>
              <a:t>。</a:t>
            </a:r>
            <a:endParaRPr sz="800">
              <a:latin typeface="微软雅黑"/>
              <a:cs typeface="微软雅黑"/>
            </a:endParaRPr>
          </a:p>
          <a:p>
            <a:pPr marL="184785" indent="-172720">
              <a:lnSpc>
                <a:spcPct val="100000"/>
              </a:lnSpc>
              <a:spcBef>
                <a:spcPts val="480"/>
              </a:spcBef>
              <a:buFont typeface="Wingdings"/>
              <a:buChar char=""/>
              <a:tabLst>
                <a:tab pos="185420"/>
              </a:tabLst>
            </a:pPr>
            <a:r>
              <a:rPr sz="800">
                <a:solidFill>
                  <a:srgbClr val="3E3E3E"/>
                </a:solidFill>
                <a:latin typeface="微软雅黑"/>
                <a:cs typeface="微软雅黑"/>
              </a:rPr>
              <a:t>提供数据脱敏、水印等</a:t>
            </a:r>
            <a:r>
              <a:rPr sz="800" spc="-15">
                <a:solidFill>
                  <a:srgbClr val="3E3E3E"/>
                </a:solidFill>
                <a:latin typeface="微软雅黑"/>
                <a:cs typeface="微软雅黑"/>
              </a:rPr>
              <a:t>功</a:t>
            </a:r>
            <a:r>
              <a:rPr sz="800">
                <a:solidFill>
                  <a:srgbClr val="3E3E3E"/>
                </a:solidFill>
                <a:latin typeface="微软雅黑"/>
                <a:cs typeface="微软雅黑"/>
              </a:rPr>
              <a:t>能，</a:t>
            </a:r>
            <a:r>
              <a:rPr sz="800" spc="-15">
                <a:solidFill>
                  <a:srgbClr val="3E3E3E"/>
                </a:solidFill>
                <a:latin typeface="微软雅黑"/>
                <a:cs typeface="微软雅黑"/>
              </a:rPr>
              <a:t>防</a:t>
            </a:r>
            <a:r>
              <a:rPr sz="800">
                <a:solidFill>
                  <a:srgbClr val="3E3E3E"/>
                </a:solidFill>
                <a:latin typeface="微软雅黑"/>
                <a:cs typeface="微软雅黑"/>
              </a:rPr>
              <a:t>止敏</a:t>
            </a:r>
            <a:r>
              <a:rPr sz="800" spc="-15">
                <a:solidFill>
                  <a:srgbClr val="3E3E3E"/>
                </a:solidFill>
                <a:latin typeface="微软雅黑"/>
                <a:cs typeface="微软雅黑"/>
              </a:rPr>
              <a:t>感</a:t>
            </a:r>
            <a:r>
              <a:rPr sz="800">
                <a:solidFill>
                  <a:srgbClr val="3E3E3E"/>
                </a:solidFill>
                <a:latin typeface="微软雅黑"/>
                <a:cs typeface="微软雅黑"/>
              </a:rPr>
              <a:t>数据</a:t>
            </a:r>
            <a:r>
              <a:rPr sz="800" spc="-15">
                <a:solidFill>
                  <a:srgbClr val="3E3E3E"/>
                </a:solidFill>
                <a:latin typeface="微软雅黑"/>
                <a:cs typeface="微软雅黑"/>
              </a:rPr>
              <a:t>泄</a:t>
            </a:r>
            <a:r>
              <a:rPr sz="800">
                <a:solidFill>
                  <a:srgbClr val="3E3E3E"/>
                </a:solidFill>
                <a:latin typeface="微软雅黑"/>
                <a:cs typeface="微软雅黑"/>
              </a:rPr>
              <a:t>露和</a:t>
            </a:r>
            <a:r>
              <a:rPr sz="800" spc="-15">
                <a:solidFill>
                  <a:srgbClr val="3E3E3E"/>
                </a:solidFill>
                <a:latin typeface="微软雅黑"/>
                <a:cs typeface="微软雅黑"/>
              </a:rPr>
              <a:t>滥</a:t>
            </a:r>
            <a:r>
              <a:rPr sz="800">
                <a:solidFill>
                  <a:srgbClr val="3E3E3E"/>
                </a:solidFill>
                <a:latin typeface="微软雅黑"/>
                <a:cs typeface="微软雅黑"/>
              </a:rPr>
              <a:t>用。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448055" y="3774947"/>
            <a:ext cx="1659889" cy="247650"/>
          </a:xfrm>
          <a:prstGeom prst="rect">
            <a:avLst/>
          </a:prstGeom>
          <a:solidFill>
            <a:srgbClr val="13A469">
              <a:alpha val="19999"/>
            </a:srgbClr>
          </a:solidFill>
        </p:spPr>
        <p:txBody>
          <a:bodyPr vert="horz" wrap="square" lIns="0" tIns="42545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335"/>
              </a:spcBef>
            </a:pPr>
            <a:r>
              <a:rPr sz="1000" b="1" spc="-5">
                <a:latin typeface="微软雅黑"/>
                <a:cs typeface="微软雅黑"/>
              </a:rPr>
              <a:t>实现自动化部署和监控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448055" y="4485640"/>
            <a:ext cx="3942715" cy="110489"/>
          </a:xfrm>
          <a:custGeom>
            <a:rect l="l" t="t" r="r" b="b"/>
            <a:pathLst>
              <a:path w="3942715" h="110488">
                <a:moveTo>
                  <a:pt x="0" y="110490"/>
                </a:moveTo>
                <a:lnTo>
                  <a:pt x="3942588" y="110490"/>
                </a:lnTo>
                <a:lnTo>
                  <a:pt x="3942588" y="0"/>
                </a:lnTo>
                <a:lnTo>
                  <a:pt x="0" y="0"/>
                </a:lnTo>
                <a:lnTo>
                  <a:pt x="0" y="110490"/>
                </a:lnTo>
                <a:close/>
              </a:path>
            </a:pathLst>
          </a:custGeom>
          <a:solidFill>
            <a:srgbClr val="13A469">
              <a:alpha val="1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>
            <a:off x="448055" y="4022090"/>
            <a:ext cx="98425" cy="463550"/>
          </a:xfrm>
          <a:custGeom>
            <a:rect l="l" t="t" r="r" b="b"/>
            <a:pathLst>
              <a:path w="98425" h="463550">
                <a:moveTo>
                  <a:pt x="0" y="463550"/>
                </a:moveTo>
                <a:lnTo>
                  <a:pt x="97866" y="463550"/>
                </a:lnTo>
                <a:lnTo>
                  <a:pt x="97866" y="0"/>
                </a:lnTo>
                <a:lnTo>
                  <a:pt x="0" y="0"/>
                </a:lnTo>
                <a:lnTo>
                  <a:pt x="0" y="463550"/>
                </a:lnTo>
                <a:close/>
              </a:path>
            </a:pathLst>
          </a:custGeom>
          <a:solidFill>
            <a:srgbClr val="13A469">
              <a:alpha val="1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 txBox="1"/>
          <p:nvPr/>
        </p:nvSpPr>
        <p:spPr>
          <a:xfrm>
            <a:off x="663041" y="4060952"/>
            <a:ext cx="3048000" cy="391160"/>
          </a:xfrm>
          <a:prstGeom prst="rect">
            <a:avLst/>
          </a:prstGeom>
        </p:spPr>
        <p:txBody>
          <a:bodyPr vert="horz" wrap="square" lIns="0" tIns="73660" rIns="0" bIns="0" rtlCol="0">
            <a:spAutoFit/>
          </a:bodyPr>
          <a:lstStyle/>
          <a:p>
            <a:pPr marL="184785" indent="-172720">
              <a:lnSpc>
                <a:spcPct val="100000"/>
              </a:lnSpc>
              <a:spcBef>
                <a:spcPts val="580"/>
              </a:spcBef>
              <a:buFont typeface="Wingdings"/>
              <a:buChar char=""/>
              <a:tabLst>
                <a:tab pos="185420"/>
              </a:tabLst>
            </a:pPr>
            <a:r>
              <a:rPr sz="800">
                <a:solidFill>
                  <a:srgbClr val="3E3E3E"/>
                </a:solidFill>
                <a:latin typeface="微软雅黑"/>
                <a:cs typeface="微软雅黑"/>
              </a:rPr>
              <a:t>提供自动化部署和监控</a:t>
            </a:r>
            <a:r>
              <a:rPr sz="800" spc="-15">
                <a:solidFill>
                  <a:srgbClr val="3E3E3E"/>
                </a:solidFill>
                <a:latin typeface="微软雅黑"/>
                <a:cs typeface="微软雅黑"/>
              </a:rPr>
              <a:t>功</a:t>
            </a:r>
            <a:r>
              <a:rPr sz="800">
                <a:solidFill>
                  <a:srgbClr val="3E3E3E"/>
                </a:solidFill>
                <a:latin typeface="微软雅黑"/>
                <a:cs typeface="微软雅黑"/>
              </a:rPr>
              <a:t>能，</a:t>
            </a:r>
            <a:r>
              <a:rPr sz="800" spc="-15">
                <a:solidFill>
                  <a:srgbClr val="3E3E3E"/>
                </a:solidFill>
                <a:latin typeface="微软雅黑"/>
                <a:cs typeface="微软雅黑"/>
              </a:rPr>
              <a:t>简</a:t>
            </a:r>
            <a:r>
              <a:rPr sz="800">
                <a:solidFill>
                  <a:srgbClr val="3E3E3E"/>
                </a:solidFill>
                <a:latin typeface="微软雅黑"/>
                <a:cs typeface="微软雅黑"/>
              </a:rPr>
              <a:t>化部</a:t>
            </a:r>
            <a:r>
              <a:rPr sz="800" spc="-15">
                <a:solidFill>
                  <a:srgbClr val="3E3E3E"/>
                </a:solidFill>
                <a:latin typeface="微软雅黑"/>
                <a:cs typeface="微软雅黑"/>
              </a:rPr>
              <a:t>署</a:t>
            </a:r>
            <a:r>
              <a:rPr sz="800">
                <a:solidFill>
                  <a:srgbClr val="3E3E3E"/>
                </a:solidFill>
                <a:latin typeface="微软雅黑"/>
                <a:cs typeface="微软雅黑"/>
              </a:rPr>
              <a:t>过程</a:t>
            </a:r>
            <a:r>
              <a:rPr sz="800" spc="-15">
                <a:solidFill>
                  <a:srgbClr val="3E3E3E"/>
                </a:solidFill>
                <a:latin typeface="微软雅黑"/>
                <a:cs typeface="微软雅黑"/>
              </a:rPr>
              <a:t>，</a:t>
            </a:r>
            <a:r>
              <a:rPr sz="800">
                <a:solidFill>
                  <a:srgbClr val="3E3E3E"/>
                </a:solidFill>
                <a:latin typeface="微软雅黑"/>
                <a:cs typeface="微软雅黑"/>
              </a:rPr>
              <a:t>提高</a:t>
            </a:r>
            <a:r>
              <a:rPr sz="800" spc="-15">
                <a:solidFill>
                  <a:srgbClr val="3E3E3E"/>
                </a:solidFill>
                <a:latin typeface="微软雅黑"/>
                <a:cs typeface="微软雅黑"/>
              </a:rPr>
              <a:t>效</a:t>
            </a:r>
            <a:r>
              <a:rPr sz="800">
                <a:solidFill>
                  <a:srgbClr val="3E3E3E"/>
                </a:solidFill>
                <a:latin typeface="微软雅黑"/>
                <a:cs typeface="微软雅黑"/>
              </a:rPr>
              <a:t>率和</a:t>
            </a:r>
            <a:r>
              <a:rPr sz="800" spc="-15">
                <a:solidFill>
                  <a:srgbClr val="3E3E3E"/>
                </a:solidFill>
                <a:latin typeface="微软雅黑"/>
                <a:cs typeface="微软雅黑"/>
              </a:rPr>
              <a:t>质</a:t>
            </a:r>
            <a:r>
              <a:rPr sz="800">
                <a:solidFill>
                  <a:srgbClr val="3E3E3E"/>
                </a:solidFill>
                <a:latin typeface="微软雅黑"/>
                <a:cs typeface="微软雅黑"/>
              </a:rPr>
              <a:t>量。</a:t>
            </a:r>
            <a:endParaRPr sz="800">
              <a:latin typeface="微软雅黑"/>
              <a:cs typeface="微软雅黑"/>
            </a:endParaRPr>
          </a:p>
          <a:p>
            <a:pPr marL="184785" indent="-172720">
              <a:lnSpc>
                <a:spcPct val="100000"/>
              </a:lnSpc>
              <a:spcBef>
                <a:spcPts val="480"/>
              </a:spcBef>
              <a:buFont typeface="Wingdings"/>
              <a:buChar char=""/>
              <a:tabLst>
                <a:tab pos="185420"/>
              </a:tabLst>
            </a:pPr>
            <a:r>
              <a:rPr sz="800">
                <a:solidFill>
                  <a:srgbClr val="3E3E3E"/>
                </a:solidFill>
                <a:latin typeface="微软雅黑"/>
                <a:cs typeface="微软雅黑"/>
              </a:rPr>
              <a:t>实现实时监控和告警机</a:t>
            </a:r>
            <a:r>
              <a:rPr sz="800" spc="-15">
                <a:solidFill>
                  <a:srgbClr val="3E3E3E"/>
                </a:solidFill>
                <a:latin typeface="微软雅黑"/>
                <a:cs typeface="微软雅黑"/>
              </a:rPr>
              <a:t>制</a:t>
            </a:r>
            <a:r>
              <a:rPr sz="800">
                <a:solidFill>
                  <a:srgbClr val="3E3E3E"/>
                </a:solidFill>
                <a:latin typeface="微软雅黑"/>
                <a:cs typeface="微软雅黑"/>
              </a:rPr>
              <a:t>，及</a:t>
            </a:r>
            <a:r>
              <a:rPr sz="800" spc="-15">
                <a:solidFill>
                  <a:srgbClr val="3E3E3E"/>
                </a:solidFill>
                <a:latin typeface="微软雅黑"/>
                <a:cs typeface="微软雅黑"/>
              </a:rPr>
              <a:t>时</a:t>
            </a:r>
            <a:r>
              <a:rPr sz="800">
                <a:solidFill>
                  <a:srgbClr val="3E3E3E"/>
                </a:solidFill>
                <a:latin typeface="微软雅黑"/>
                <a:cs typeface="微软雅黑"/>
              </a:rPr>
              <a:t>发现</a:t>
            </a:r>
            <a:r>
              <a:rPr sz="800" spc="-15">
                <a:solidFill>
                  <a:srgbClr val="3E3E3E"/>
                </a:solidFill>
                <a:latin typeface="微软雅黑"/>
                <a:cs typeface="微软雅黑"/>
              </a:rPr>
              <a:t>和</a:t>
            </a:r>
            <a:r>
              <a:rPr sz="800">
                <a:solidFill>
                  <a:srgbClr val="3E3E3E"/>
                </a:solidFill>
                <a:latin typeface="微软雅黑"/>
                <a:cs typeface="微软雅黑"/>
              </a:rPr>
              <a:t>解决</a:t>
            </a:r>
            <a:r>
              <a:rPr sz="800" spc="-15">
                <a:solidFill>
                  <a:srgbClr val="3E3E3E"/>
                </a:solidFill>
                <a:latin typeface="微软雅黑"/>
                <a:cs typeface="微软雅黑"/>
              </a:rPr>
              <a:t>潜</a:t>
            </a:r>
            <a:r>
              <a:rPr sz="800">
                <a:solidFill>
                  <a:srgbClr val="3E3E3E"/>
                </a:solidFill>
                <a:latin typeface="微软雅黑"/>
                <a:cs typeface="微软雅黑"/>
              </a:rPr>
              <a:t>在的</a:t>
            </a:r>
            <a:r>
              <a:rPr sz="800" spc="-15">
                <a:solidFill>
                  <a:srgbClr val="3E3E3E"/>
                </a:solidFill>
                <a:latin typeface="微软雅黑"/>
                <a:cs typeface="微软雅黑"/>
              </a:rPr>
              <a:t>安</a:t>
            </a:r>
            <a:r>
              <a:rPr sz="800">
                <a:solidFill>
                  <a:srgbClr val="3E3E3E"/>
                </a:solidFill>
                <a:latin typeface="微软雅黑"/>
                <a:cs typeface="微软雅黑"/>
              </a:rPr>
              <a:t>全问</a:t>
            </a:r>
            <a:r>
              <a:rPr sz="800" spc="-15">
                <a:solidFill>
                  <a:srgbClr val="3E3E3E"/>
                </a:solidFill>
                <a:latin typeface="微软雅黑"/>
                <a:cs typeface="微软雅黑"/>
              </a:rPr>
              <a:t>题</a:t>
            </a:r>
            <a:r>
              <a:rPr sz="800">
                <a:solidFill>
                  <a:srgbClr val="3E3E3E"/>
                </a:solidFill>
                <a:latin typeface="微软雅黑"/>
                <a:cs typeface="微软雅黑"/>
              </a:rPr>
              <a:t>。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4640579" y="1869948"/>
            <a:ext cx="1927860" cy="247650"/>
          </a:xfrm>
          <a:prstGeom prst="rect">
            <a:avLst/>
          </a:prstGeom>
          <a:solidFill>
            <a:srgbClr val="F88030">
              <a:alpha val="19999"/>
            </a:srgbClr>
          </a:solidFill>
        </p:spPr>
        <p:txBody>
          <a:bodyPr vert="horz" wrap="square" lIns="0" tIns="41910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330"/>
              </a:spcBef>
            </a:pPr>
            <a:r>
              <a:rPr sz="1000" b="1" spc="-5">
                <a:latin typeface="微软雅黑"/>
                <a:cs typeface="微软雅黑"/>
              </a:rPr>
              <a:t>集成安全工具和插件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17" name="object 17"/>
          <p:cNvSpPr/>
          <p:nvPr/>
        </p:nvSpPr>
        <p:spPr>
          <a:xfrm>
            <a:off x="4640579" y="2580639"/>
            <a:ext cx="3941445" cy="110489"/>
          </a:xfrm>
          <a:custGeom>
            <a:rect l="l" t="t" r="r" b="b"/>
            <a:pathLst>
              <a:path w="3941445" h="110488">
                <a:moveTo>
                  <a:pt x="0" y="110489"/>
                </a:moveTo>
                <a:lnTo>
                  <a:pt x="3941064" y="110489"/>
                </a:lnTo>
                <a:lnTo>
                  <a:pt x="3941064" y="0"/>
                </a:lnTo>
                <a:lnTo>
                  <a:pt x="0" y="0"/>
                </a:lnTo>
                <a:lnTo>
                  <a:pt x="0" y="110489"/>
                </a:lnTo>
                <a:close/>
              </a:path>
            </a:pathLst>
          </a:custGeom>
          <a:solidFill>
            <a:srgbClr val="F88030">
              <a:alpha val="1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>
            <a:off x="4640579" y="2117089"/>
            <a:ext cx="98425" cy="463550"/>
          </a:xfrm>
          <a:custGeom>
            <a:rect l="l" t="t" r="r" b="b"/>
            <a:pathLst>
              <a:path w="98425" h="463550">
                <a:moveTo>
                  <a:pt x="0" y="463550"/>
                </a:moveTo>
                <a:lnTo>
                  <a:pt x="97917" y="463550"/>
                </a:lnTo>
                <a:lnTo>
                  <a:pt x="97917" y="0"/>
                </a:lnTo>
                <a:lnTo>
                  <a:pt x="0" y="0"/>
                </a:lnTo>
                <a:lnTo>
                  <a:pt x="0" y="463550"/>
                </a:lnTo>
                <a:close/>
              </a:path>
            </a:pathLst>
          </a:custGeom>
          <a:solidFill>
            <a:srgbClr val="F88030">
              <a:alpha val="1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 txBox="1"/>
          <p:nvPr/>
        </p:nvSpPr>
        <p:spPr>
          <a:xfrm>
            <a:off x="4855590" y="2155291"/>
            <a:ext cx="37592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4785" marR="5080" indent="-172720">
              <a:lnSpc>
                <a:spcPct val="150000"/>
              </a:lnSpc>
              <a:spcBef>
                <a:spcPts val="100"/>
              </a:spcBef>
              <a:buFont typeface="Wingdings"/>
              <a:buChar char=""/>
              <a:tabLst>
                <a:tab pos="185420"/>
              </a:tabLst>
            </a:pPr>
            <a:r>
              <a:rPr sz="800">
                <a:solidFill>
                  <a:srgbClr val="3E3E3E"/>
                </a:solidFill>
                <a:latin typeface="微软雅黑"/>
                <a:cs typeface="微软雅黑"/>
              </a:rPr>
              <a:t>集成各种安全工具和插</a:t>
            </a:r>
            <a:r>
              <a:rPr sz="800" spc="-15">
                <a:solidFill>
                  <a:srgbClr val="3E3E3E"/>
                </a:solidFill>
                <a:latin typeface="微软雅黑"/>
                <a:cs typeface="微软雅黑"/>
              </a:rPr>
              <a:t>件</a:t>
            </a:r>
            <a:r>
              <a:rPr sz="800">
                <a:solidFill>
                  <a:srgbClr val="3E3E3E"/>
                </a:solidFill>
                <a:latin typeface="微软雅黑"/>
                <a:cs typeface="微软雅黑"/>
              </a:rPr>
              <a:t>，如</a:t>
            </a:r>
            <a:r>
              <a:rPr sz="800" spc="-15">
                <a:solidFill>
                  <a:srgbClr val="3E3E3E"/>
                </a:solidFill>
                <a:latin typeface="微软雅黑"/>
                <a:cs typeface="微软雅黑"/>
              </a:rPr>
              <a:t>防</a:t>
            </a:r>
            <a:r>
              <a:rPr sz="800">
                <a:solidFill>
                  <a:srgbClr val="3E3E3E"/>
                </a:solidFill>
                <a:latin typeface="微软雅黑"/>
                <a:cs typeface="微软雅黑"/>
              </a:rPr>
              <a:t>火墙</a:t>
            </a:r>
            <a:r>
              <a:rPr sz="800" spc="-15">
                <a:solidFill>
                  <a:srgbClr val="3E3E3E"/>
                </a:solidFill>
                <a:latin typeface="微软雅黑"/>
                <a:cs typeface="微软雅黑"/>
              </a:rPr>
              <a:t>、</a:t>
            </a:r>
            <a:r>
              <a:rPr sz="800">
                <a:solidFill>
                  <a:srgbClr val="3E3E3E"/>
                </a:solidFill>
                <a:latin typeface="微软雅黑"/>
                <a:cs typeface="微软雅黑"/>
              </a:rPr>
              <a:t>入侵</a:t>
            </a:r>
            <a:r>
              <a:rPr sz="800" spc="-15">
                <a:solidFill>
                  <a:srgbClr val="3E3E3E"/>
                </a:solidFill>
                <a:latin typeface="微软雅黑"/>
                <a:cs typeface="微软雅黑"/>
              </a:rPr>
              <a:t>检</a:t>
            </a:r>
            <a:r>
              <a:rPr sz="800">
                <a:solidFill>
                  <a:srgbClr val="3E3E3E"/>
                </a:solidFill>
                <a:latin typeface="微软雅黑"/>
                <a:cs typeface="微软雅黑"/>
              </a:rPr>
              <a:t>测和</a:t>
            </a:r>
            <a:r>
              <a:rPr sz="800" spc="-15">
                <a:solidFill>
                  <a:srgbClr val="3E3E3E"/>
                </a:solidFill>
                <a:latin typeface="微软雅黑"/>
                <a:cs typeface="微软雅黑"/>
              </a:rPr>
              <a:t>防</a:t>
            </a:r>
            <a:r>
              <a:rPr sz="800">
                <a:solidFill>
                  <a:srgbClr val="3E3E3E"/>
                </a:solidFill>
                <a:latin typeface="微软雅黑"/>
                <a:cs typeface="微软雅黑"/>
              </a:rPr>
              <a:t>御系</a:t>
            </a:r>
            <a:r>
              <a:rPr sz="800" spc="-15">
                <a:solidFill>
                  <a:srgbClr val="3E3E3E"/>
                </a:solidFill>
                <a:latin typeface="微软雅黑"/>
                <a:cs typeface="微软雅黑"/>
              </a:rPr>
              <a:t>统</a:t>
            </a:r>
            <a:r>
              <a:rPr sz="800">
                <a:solidFill>
                  <a:srgbClr val="3E3E3E"/>
                </a:solidFill>
                <a:latin typeface="微软雅黑"/>
                <a:cs typeface="微软雅黑"/>
              </a:rPr>
              <a:t>等，</a:t>
            </a:r>
            <a:r>
              <a:rPr sz="800" spc="-15">
                <a:solidFill>
                  <a:srgbClr val="3E3E3E"/>
                </a:solidFill>
                <a:latin typeface="微软雅黑"/>
                <a:cs typeface="微软雅黑"/>
              </a:rPr>
              <a:t>以</a:t>
            </a:r>
            <a:r>
              <a:rPr sz="800">
                <a:solidFill>
                  <a:srgbClr val="3E3E3E"/>
                </a:solidFill>
                <a:latin typeface="微软雅黑"/>
                <a:cs typeface="微软雅黑"/>
              </a:rPr>
              <a:t>提高</a:t>
            </a:r>
            <a:r>
              <a:rPr sz="800" spc="-15">
                <a:solidFill>
                  <a:srgbClr val="3E3E3E"/>
                </a:solidFill>
                <a:latin typeface="微软雅黑"/>
                <a:cs typeface="微软雅黑"/>
              </a:rPr>
              <a:t>平</a:t>
            </a:r>
            <a:r>
              <a:rPr sz="800">
                <a:solidFill>
                  <a:srgbClr val="3E3E3E"/>
                </a:solidFill>
                <a:latin typeface="微软雅黑"/>
                <a:cs typeface="微软雅黑"/>
              </a:rPr>
              <a:t>台的安 全性和防护能力。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4640579" y="2814827"/>
            <a:ext cx="1927860" cy="247650"/>
          </a:xfrm>
          <a:prstGeom prst="rect">
            <a:avLst/>
          </a:prstGeom>
          <a:solidFill>
            <a:srgbClr val="F88030">
              <a:alpha val="19999"/>
            </a:srgbClr>
          </a:solidFill>
        </p:spPr>
        <p:txBody>
          <a:bodyPr vert="horz" wrap="square" lIns="0" tIns="43180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340"/>
              </a:spcBef>
            </a:pPr>
            <a:r>
              <a:rPr sz="1000" b="1" spc="-5">
                <a:latin typeface="微软雅黑"/>
                <a:cs typeface="微软雅黑"/>
              </a:rPr>
              <a:t>定期进行安全审计和漏洞扫描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21" name="object 21"/>
          <p:cNvSpPr/>
          <p:nvPr/>
        </p:nvSpPr>
        <p:spPr>
          <a:xfrm>
            <a:off x="4640579" y="3526790"/>
            <a:ext cx="3941445" cy="110489"/>
          </a:xfrm>
          <a:custGeom>
            <a:rect l="l" t="t" r="r" b="b"/>
            <a:pathLst>
              <a:path w="3941445" h="110488">
                <a:moveTo>
                  <a:pt x="0" y="110490"/>
                </a:moveTo>
                <a:lnTo>
                  <a:pt x="3941064" y="110490"/>
                </a:lnTo>
                <a:lnTo>
                  <a:pt x="3941064" y="0"/>
                </a:lnTo>
                <a:lnTo>
                  <a:pt x="0" y="0"/>
                </a:lnTo>
                <a:lnTo>
                  <a:pt x="0" y="110490"/>
                </a:lnTo>
                <a:close/>
              </a:path>
            </a:pathLst>
          </a:custGeom>
          <a:solidFill>
            <a:srgbClr val="F88030">
              <a:alpha val="1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2" name="object 22"/>
          <p:cNvSpPr/>
          <p:nvPr/>
        </p:nvSpPr>
        <p:spPr>
          <a:xfrm>
            <a:off x="4640579" y="3061970"/>
            <a:ext cx="98425" cy="464820"/>
          </a:xfrm>
          <a:custGeom>
            <a:rect l="l" t="t" r="r" b="b"/>
            <a:pathLst>
              <a:path w="98425" h="464820">
                <a:moveTo>
                  <a:pt x="0" y="464819"/>
                </a:moveTo>
                <a:lnTo>
                  <a:pt x="98171" y="464819"/>
                </a:lnTo>
                <a:lnTo>
                  <a:pt x="98171" y="0"/>
                </a:lnTo>
                <a:lnTo>
                  <a:pt x="0" y="0"/>
                </a:lnTo>
                <a:lnTo>
                  <a:pt x="0" y="464819"/>
                </a:lnTo>
                <a:close/>
              </a:path>
            </a:pathLst>
          </a:custGeom>
          <a:solidFill>
            <a:srgbClr val="F88030">
              <a:alpha val="1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3" name="object 23"/>
          <p:cNvSpPr txBox="1"/>
          <p:nvPr/>
        </p:nvSpPr>
        <p:spPr>
          <a:xfrm>
            <a:off x="4855590" y="3101441"/>
            <a:ext cx="3149600" cy="391160"/>
          </a:xfrm>
          <a:prstGeom prst="rect">
            <a:avLst/>
          </a:prstGeom>
        </p:spPr>
        <p:txBody>
          <a:bodyPr vert="horz" wrap="square" lIns="0" tIns="73660" rIns="0" bIns="0" rtlCol="0">
            <a:spAutoFit/>
          </a:bodyPr>
          <a:lstStyle/>
          <a:p>
            <a:pPr marL="184785" indent="-172720">
              <a:lnSpc>
                <a:spcPct val="100000"/>
              </a:lnSpc>
              <a:spcBef>
                <a:spcPts val="580"/>
              </a:spcBef>
              <a:buFont typeface="Wingdings"/>
              <a:buChar char=""/>
              <a:tabLst>
                <a:tab pos="185420"/>
              </a:tabLst>
            </a:pPr>
            <a:r>
              <a:rPr sz="800">
                <a:solidFill>
                  <a:srgbClr val="3E3E3E"/>
                </a:solidFill>
                <a:latin typeface="微软雅黑"/>
                <a:cs typeface="微软雅黑"/>
              </a:rPr>
              <a:t>定期进行安全审计和漏</a:t>
            </a:r>
            <a:r>
              <a:rPr sz="800" spc="-15">
                <a:solidFill>
                  <a:srgbClr val="3E3E3E"/>
                </a:solidFill>
                <a:latin typeface="微软雅黑"/>
                <a:cs typeface="微软雅黑"/>
              </a:rPr>
              <a:t>洞</a:t>
            </a:r>
            <a:r>
              <a:rPr sz="800">
                <a:solidFill>
                  <a:srgbClr val="3E3E3E"/>
                </a:solidFill>
                <a:latin typeface="微软雅黑"/>
                <a:cs typeface="微软雅黑"/>
              </a:rPr>
              <a:t>扫描</a:t>
            </a:r>
            <a:r>
              <a:rPr sz="800" spc="-15">
                <a:solidFill>
                  <a:srgbClr val="3E3E3E"/>
                </a:solidFill>
                <a:latin typeface="微软雅黑"/>
                <a:cs typeface="微软雅黑"/>
              </a:rPr>
              <a:t>，</a:t>
            </a:r>
            <a:r>
              <a:rPr sz="800">
                <a:solidFill>
                  <a:srgbClr val="3E3E3E"/>
                </a:solidFill>
                <a:latin typeface="微软雅黑"/>
                <a:cs typeface="微软雅黑"/>
              </a:rPr>
              <a:t>及时</a:t>
            </a:r>
            <a:r>
              <a:rPr sz="800" spc="-15">
                <a:solidFill>
                  <a:srgbClr val="3E3E3E"/>
                </a:solidFill>
                <a:latin typeface="微软雅黑"/>
                <a:cs typeface="微软雅黑"/>
              </a:rPr>
              <a:t>发</a:t>
            </a:r>
            <a:r>
              <a:rPr sz="800">
                <a:solidFill>
                  <a:srgbClr val="3E3E3E"/>
                </a:solidFill>
                <a:latin typeface="微软雅黑"/>
                <a:cs typeface="微软雅黑"/>
              </a:rPr>
              <a:t>现和</a:t>
            </a:r>
            <a:r>
              <a:rPr sz="800" spc="-15">
                <a:solidFill>
                  <a:srgbClr val="3E3E3E"/>
                </a:solidFill>
                <a:latin typeface="微软雅黑"/>
                <a:cs typeface="微软雅黑"/>
              </a:rPr>
              <a:t>处</a:t>
            </a:r>
            <a:r>
              <a:rPr sz="800">
                <a:solidFill>
                  <a:srgbClr val="3E3E3E"/>
                </a:solidFill>
                <a:latin typeface="微软雅黑"/>
                <a:cs typeface="微软雅黑"/>
              </a:rPr>
              <a:t>理潜</a:t>
            </a:r>
            <a:r>
              <a:rPr sz="800" spc="-15">
                <a:solidFill>
                  <a:srgbClr val="3E3E3E"/>
                </a:solidFill>
                <a:latin typeface="微软雅黑"/>
                <a:cs typeface="微软雅黑"/>
              </a:rPr>
              <a:t>在</a:t>
            </a:r>
            <a:r>
              <a:rPr sz="800">
                <a:solidFill>
                  <a:srgbClr val="3E3E3E"/>
                </a:solidFill>
                <a:latin typeface="微软雅黑"/>
                <a:cs typeface="微软雅黑"/>
              </a:rPr>
              <a:t>的安</a:t>
            </a:r>
            <a:r>
              <a:rPr sz="800" spc="-15">
                <a:solidFill>
                  <a:srgbClr val="3E3E3E"/>
                </a:solidFill>
                <a:latin typeface="微软雅黑"/>
                <a:cs typeface="微软雅黑"/>
              </a:rPr>
              <a:t>全</a:t>
            </a:r>
            <a:r>
              <a:rPr sz="800">
                <a:solidFill>
                  <a:srgbClr val="3E3E3E"/>
                </a:solidFill>
                <a:latin typeface="微软雅黑"/>
                <a:cs typeface="微软雅黑"/>
              </a:rPr>
              <a:t>问题。</a:t>
            </a:r>
            <a:endParaRPr sz="800">
              <a:latin typeface="微软雅黑"/>
              <a:cs typeface="微软雅黑"/>
            </a:endParaRPr>
          </a:p>
          <a:p>
            <a:pPr marL="184785" indent="-172720">
              <a:lnSpc>
                <a:spcPct val="100000"/>
              </a:lnSpc>
              <a:spcBef>
                <a:spcPts val="480"/>
              </a:spcBef>
              <a:buFont typeface="Wingdings"/>
              <a:buChar char=""/>
              <a:tabLst>
                <a:tab pos="185420"/>
              </a:tabLst>
            </a:pPr>
            <a:r>
              <a:rPr sz="800">
                <a:solidFill>
                  <a:srgbClr val="3E3E3E"/>
                </a:solidFill>
                <a:latin typeface="微软雅黑"/>
                <a:cs typeface="微软雅黑"/>
              </a:rPr>
              <a:t>参考安全标准和规范，</a:t>
            </a:r>
            <a:r>
              <a:rPr sz="800" spc="-15">
                <a:solidFill>
                  <a:srgbClr val="3E3E3E"/>
                </a:solidFill>
                <a:latin typeface="微软雅黑"/>
                <a:cs typeface="微软雅黑"/>
              </a:rPr>
              <a:t>不</a:t>
            </a:r>
            <a:r>
              <a:rPr sz="800">
                <a:solidFill>
                  <a:srgbClr val="3E3E3E"/>
                </a:solidFill>
                <a:latin typeface="微软雅黑"/>
                <a:cs typeface="微软雅黑"/>
              </a:rPr>
              <a:t>断完</a:t>
            </a:r>
            <a:r>
              <a:rPr sz="800" spc="-15">
                <a:solidFill>
                  <a:srgbClr val="3E3E3E"/>
                </a:solidFill>
                <a:latin typeface="微软雅黑"/>
                <a:cs typeface="微软雅黑"/>
              </a:rPr>
              <a:t>善</a:t>
            </a:r>
            <a:r>
              <a:rPr sz="800">
                <a:solidFill>
                  <a:srgbClr val="3E3E3E"/>
                </a:solidFill>
                <a:latin typeface="微软雅黑"/>
                <a:cs typeface="微软雅黑"/>
              </a:rPr>
              <a:t>平台</a:t>
            </a:r>
            <a:r>
              <a:rPr sz="800" spc="-15">
                <a:solidFill>
                  <a:srgbClr val="3E3E3E"/>
                </a:solidFill>
                <a:latin typeface="微软雅黑"/>
                <a:cs typeface="微软雅黑"/>
              </a:rPr>
              <a:t>的</a:t>
            </a:r>
            <a:r>
              <a:rPr sz="800">
                <a:solidFill>
                  <a:srgbClr val="3E3E3E"/>
                </a:solidFill>
                <a:latin typeface="微软雅黑"/>
                <a:cs typeface="微软雅黑"/>
              </a:rPr>
              <a:t>安全</a:t>
            </a:r>
            <a:r>
              <a:rPr sz="800" spc="-15">
                <a:solidFill>
                  <a:srgbClr val="3E3E3E"/>
                </a:solidFill>
                <a:latin typeface="微软雅黑"/>
                <a:cs typeface="微软雅黑"/>
              </a:rPr>
              <a:t>性</a:t>
            </a:r>
            <a:r>
              <a:rPr sz="800">
                <a:solidFill>
                  <a:srgbClr val="3E3E3E"/>
                </a:solidFill>
                <a:latin typeface="微软雅黑"/>
                <a:cs typeface="微软雅黑"/>
              </a:rPr>
              <a:t>和可</a:t>
            </a:r>
            <a:r>
              <a:rPr sz="800" spc="-15">
                <a:solidFill>
                  <a:srgbClr val="3E3E3E"/>
                </a:solidFill>
                <a:latin typeface="微软雅黑"/>
                <a:cs typeface="微软雅黑"/>
              </a:rPr>
              <a:t>靠</a:t>
            </a:r>
            <a:r>
              <a:rPr sz="800">
                <a:solidFill>
                  <a:srgbClr val="3E3E3E"/>
                </a:solidFill>
                <a:latin typeface="微软雅黑"/>
                <a:cs typeface="微软雅黑"/>
              </a:rPr>
              <a:t>性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4640579" y="3774947"/>
            <a:ext cx="1927860" cy="247650"/>
          </a:xfrm>
          <a:prstGeom prst="rect">
            <a:avLst/>
          </a:prstGeom>
          <a:solidFill>
            <a:srgbClr val="F88030">
              <a:alpha val="19999"/>
            </a:srgbClr>
          </a:solidFill>
        </p:spPr>
        <p:txBody>
          <a:bodyPr vert="horz" wrap="square" lIns="0" tIns="42545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335"/>
              </a:spcBef>
            </a:pPr>
            <a:r>
              <a:rPr sz="1000" b="1" spc="-5">
                <a:latin typeface="微软雅黑"/>
                <a:cs typeface="微软雅黑"/>
              </a:rPr>
              <a:t>执行静态代码分析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25" name="object 25"/>
          <p:cNvSpPr/>
          <p:nvPr/>
        </p:nvSpPr>
        <p:spPr>
          <a:xfrm>
            <a:off x="4640579" y="4485640"/>
            <a:ext cx="3941445" cy="110489"/>
          </a:xfrm>
          <a:custGeom>
            <a:rect l="l" t="t" r="r" b="b"/>
            <a:pathLst>
              <a:path w="3941445" h="110488">
                <a:moveTo>
                  <a:pt x="0" y="110490"/>
                </a:moveTo>
                <a:lnTo>
                  <a:pt x="3941064" y="110490"/>
                </a:lnTo>
                <a:lnTo>
                  <a:pt x="3941064" y="0"/>
                </a:lnTo>
                <a:lnTo>
                  <a:pt x="0" y="0"/>
                </a:lnTo>
                <a:lnTo>
                  <a:pt x="0" y="110490"/>
                </a:lnTo>
                <a:close/>
              </a:path>
            </a:pathLst>
          </a:custGeom>
          <a:solidFill>
            <a:srgbClr val="F88030">
              <a:alpha val="1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6" name="object 26"/>
          <p:cNvSpPr/>
          <p:nvPr/>
        </p:nvSpPr>
        <p:spPr>
          <a:xfrm>
            <a:off x="4640579" y="4022090"/>
            <a:ext cx="98425" cy="463550"/>
          </a:xfrm>
          <a:custGeom>
            <a:rect l="l" t="t" r="r" b="b"/>
            <a:pathLst>
              <a:path w="98425" h="463550">
                <a:moveTo>
                  <a:pt x="0" y="463550"/>
                </a:moveTo>
                <a:lnTo>
                  <a:pt x="97917" y="463550"/>
                </a:lnTo>
                <a:lnTo>
                  <a:pt x="97917" y="0"/>
                </a:lnTo>
                <a:lnTo>
                  <a:pt x="0" y="0"/>
                </a:lnTo>
                <a:lnTo>
                  <a:pt x="0" y="463550"/>
                </a:lnTo>
                <a:close/>
              </a:path>
            </a:pathLst>
          </a:custGeom>
          <a:solidFill>
            <a:srgbClr val="F88030">
              <a:alpha val="1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7" name="object 27"/>
          <p:cNvSpPr txBox="1"/>
          <p:nvPr/>
        </p:nvSpPr>
        <p:spPr>
          <a:xfrm>
            <a:off x="4855590" y="4212132"/>
            <a:ext cx="284480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4785" indent="-172720">
              <a:lnSpc>
                <a:spcPct val="100000"/>
              </a:lnSpc>
              <a:spcBef>
                <a:spcPts val="100"/>
              </a:spcBef>
              <a:buFont typeface="Wingdings"/>
              <a:buChar char=""/>
              <a:tabLst>
                <a:tab pos="185420"/>
              </a:tabLst>
            </a:pPr>
            <a:r>
              <a:rPr sz="800">
                <a:solidFill>
                  <a:srgbClr val="3E3E3E"/>
                </a:solidFill>
                <a:latin typeface="微软雅黑"/>
                <a:cs typeface="微软雅黑"/>
              </a:rPr>
              <a:t>对任何生成的代码执行</a:t>
            </a:r>
            <a:r>
              <a:rPr sz="800" spc="-15">
                <a:solidFill>
                  <a:srgbClr val="3E3E3E"/>
                </a:solidFill>
                <a:latin typeface="微软雅黑"/>
                <a:cs typeface="微软雅黑"/>
              </a:rPr>
              <a:t>自</a:t>
            </a:r>
            <a:r>
              <a:rPr sz="800">
                <a:solidFill>
                  <a:srgbClr val="3E3E3E"/>
                </a:solidFill>
                <a:latin typeface="微软雅黑"/>
                <a:cs typeface="微软雅黑"/>
              </a:rPr>
              <a:t>己的</a:t>
            </a:r>
            <a:r>
              <a:rPr sz="800" spc="-15">
                <a:solidFill>
                  <a:srgbClr val="3E3E3E"/>
                </a:solidFill>
                <a:latin typeface="微软雅黑"/>
                <a:cs typeface="微软雅黑"/>
              </a:rPr>
              <a:t>静</a:t>
            </a:r>
            <a:r>
              <a:rPr sz="800">
                <a:solidFill>
                  <a:srgbClr val="3E3E3E"/>
                </a:solidFill>
                <a:latin typeface="微软雅黑"/>
                <a:cs typeface="微软雅黑"/>
              </a:rPr>
              <a:t>态分</a:t>
            </a:r>
            <a:r>
              <a:rPr sz="800" spc="-15">
                <a:solidFill>
                  <a:srgbClr val="3E3E3E"/>
                </a:solidFill>
                <a:latin typeface="微软雅黑"/>
                <a:cs typeface="微软雅黑"/>
              </a:rPr>
              <a:t>析</a:t>
            </a:r>
            <a:r>
              <a:rPr sz="800">
                <a:solidFill>
                  <a:srgbClr val="3E3E3E"/>
                </a:solidFill>
                <a:latin typeface="微软雅黑"/>
                <a:cs typeface="微软雅黑"/>
              </a:rPr>
              <a:t>，并</a:t>
            </a:r>
            <a:r>
              <a:rPr sz="800" spc="-15">
                <a:solidFill>
                  <a:srgbClr val="3E3E3E"/>
                </a:solidFill>
                <a:latin typeface="微软雅黑"/>
                <a:cs typeface="微软雅黑"/>
              </a:rPr>
              <a:t>测</a:t>
            </a:r>
            <a:r>
              <a:rPr sz="800">
                <a:solidFill>
                  <a:srgbClr val="3E3E3E"/>
                </a:solidFill>
                <a:latin typeface="微软雅黑"/>
                <a:cs typeface="微软雅黑"/>
              </a:rPr>
              <a:t>试常</a:t>
            </a:r>
            <a:r>
              <a:rPr sz="800" spc="-15">
                <a:solidFill>
                  <a:srgbClr val="3E3E3E"/>
                </a:solidFill>
                <a:latin typeface="微软雅黑"/>
                <a:cs typeface="微软雅黑"/>
              </a:rPr>
              <a:t>见</a:t>
            </a:r>
            <a:r>
              <a:rPr sz="800">
                <a:solidFill>
                  <a:srgbClr val="3E3E3E"/>
                </a:solidFill>
                <a:latin typeface="微软雅黑"/>
                <a:cs typeface="微软雅黑"/>
              </a:rPr>
              <a:t>错误。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28" name="object 28"/>
          <p:cNvSpPr txBox="1"/>
          <p:nvPr/>
        </p:nvSpPr>
        <p:spPr>
          <a:xfrm rot="19860000">
            <a:off x="415282" y="705323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29" name="object 29"/>
          <p:cNvSpPr txBox="1"/>
          <p:nvPr/>
        </p:nvSpPr>
        <p:spPr>
          <a:xfrm rot="19860000">
            <a:off x="3177532" y="705323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30" name="object 30"/>
          <p:cNvSpPr txBox="1"/>
          <p:nvPr/>
        </p:nvSpPr>
        <p:spPr>
          <a:xfrm rot="19860000">
            <a:off x="5939782" y="705323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31" name="object 31"/>
          <p:cNvSpPr txBox="1"/>
          <p:nvPr/>
        </p:nvSpPr>
        <p:spPr>
          <a:xfrm rot="19860000">
            <a:off x="415281" y="25055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32" name="object 32"/>
          <p:cNvSpPr txBox="1"/>
          <p:nvPr/>
        </p:nvSpPr>
        <p:spPr>
          <a:xfrm rot="19860000">
            <a:off x="3177532" y="25055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33" name="object 33"/>
          <p:cNvSpPr txBox="1"/>
          <p:nvPr/>
        </p:nvSpPr>
        <p:spPr>
          <a:xfrm rot="19860000">
            <a:off x="5939782" y="25055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34" name="object 34"/>
          <p:cNvSpPr txBox="1"/>
          <p:nvPr/>
        </p:nvSpPr>
        <p:spPr>
          <a:xfrm rot="19860000">
            <a:off x="415281" y="427719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35" name="object 35"/>
          <p:cNvSpPr txBox="1"/>
          <p:nvPr/>
        </p:nvSpPr>
        <p:spPr>
          <a:xfrm rot="19860000">
            <a:off x="3177531" y="427719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36" name="object 36"/>
          <p:cNvSpPr txBox="1"/>
          <p:nvPr/>
        </p:nvSpPr>
        <p:spPr>
          <a:xfrm rot="19860000">
            <a:off x="5939782" y="427719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3992371" y="1957197"/>
            <a:ext cx="3987800" cy="749300"/>
          </a:xfrm>
          <a:prstGeom prst="rect">
            <a:avLst/>
          </a:prstGeom>
        </p:spPr>
        <p:txBody>
          <a:bodyPr vert="horz" wrap="square" lIns="0" tIns="55244" rIns="0" bIns="0" rtlCol="0">
            <a:spAutoFit/>
          </a:bodyPr>
          <a:lstStyle/>
          <a:p>
            <a:pPr marL="12700" marR="5080">
              <a:lnSpc>
                <a:spcPts val="2700"/>
              </a:lnSpc>
              <a:spcBef>
                <a:spcPts val="434"/>
              </a:spcBef>
            </a:pPr>
            <a:r>
              <a:rPr sz="2500" b="1" spc="-5">
                <a:solidFill>
                  <a:srgbClr val="FFFFFF"/>
                </a:solidFill>
                <a:latin typeface="Arial"/>
                <a:cs typeface="Arial"/>
              </a:rPr>
              <a:t>AIGC</a:t>
            </a:r>
            <a:r>
              <a:rPr sz="2500" b="1" spc="-5">
                <a:solidFill>
                  <a:srgbClr val="FFFFFF"/>
                </a:solidFill>
                <a:latin typeface="微软雅黑"/>
                <a:cs typeface="微软雅黑"/>
              </a:rPr>
              <a:t>入局，为低代码产品带 </a:t>
            </a:r>
            <a:r>
              <a:rPr sz="2500" b="1" spc="-10">
                <a:solidFill>
                  <a:srgbClr val="FFFFFF"/>
                </a:solidFill>
                <a:latin typeface="微软雅黑"/>
                <a:cs typeface="微软雅黑"/>
              </a:rPr>
              <a:t>来的新尝试</a:t>
            </a:r>
            <a:endParaRPr sz="25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144014" y="1918792"/>
            <a:ext cx="787400" cy="84899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400" b="1" spc="-5">
                <a:solidFill>
                  <a:srgbClr val="FFFFFF"/>
                </a:solidFill>
                <a:latin typeface="Arial"/>
                <a:cs typeface="Arial"/>
              </a:rPr>
              <a:t>02</a:t>
            </a:r>
            <a:endParaRPr sz="54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 rot="19860000">
            <a:off x="415282" y="705323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5" name="object 5"/>
          <p:cNvSpPr txBox="1"/>
          <p:nvPr/>
        </p:nvSpPr>
        <p:spPr>
          <a:xfrm rot="19860000">
            <a:off x="3177532" y="705323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/>
          <p:nvPr/>
        </p:nvSpPr>
        <p:spPr>
          <a:xfrm rot="19860000">
            <a:off x="5939782" y="705323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/>
          <p:nvPr/>
        </p:nvSpPr>
        <p:spPr>
          <a:xfrm rot="19860000">
            <a:off x="415281" y="25055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8" name="object 8"/>
          <p:cNvSpPr txBox="1"/>
          <p:nvPr/>
        </p:nvSpPr>
        <p:spPr>
          <a:xfrm rot="19860000">
            <a:off x="3177532" y="25055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 rot="19860000">
            <a:off x="5939782" y="25055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 rot="19860000">
            <a:off x="415281" y="427719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1" name="object 11"/>
          <p:cNvSpPr txBox="1"/>
          <p:nvPr/>
        </p:nvSpPr>
        <p:spPr>
          <a:xfrm rot="19860000">
            <a:off x="3177531" y="427719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2" name="object 12"/>
          <p:cNvSpPr txBox="1"/>
          <p:nvPr/>
        </p:nvSpPr>
        <p:spPr>
          <a:xfrm rot="19860000">
            <a:off x="5939782" y="427719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7940675">
              <a:lnSpc>
                <a:spcPct val="100000"/>
              </a:lnSpc>
              <a:spcBef>
                <a:spcPts val="95"/>
              </a:spcBef>
            </a:pPr>
            <a:r>
              <a:rPr spc="-10"/>
              <a:t>TE</a:t>
            </a:r>
            <a:r>
              <a:rPr spc="-5"/>
              <a:t>智库</a:t>
            </a:r>
          </a:p>
        </p:txBody>
      </p:sp>
      <p:sp>
        <p:nvSpPr>
          <p:cNvPr id="3" name="object 3"/>
          <p:cNvSpPr/>
          <p:nvPr/>
        </p:nvSpPr>
        <p:spPr>
          <a:xfrm>
            <a:off x="728472" y="1255775"/>
            <a:ext cx="7687056" cy="3357372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586740" y="1191780"/>
            <a:ext cx="7961376" cy="2912364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727709" y="1256538"/>
            <a:ext cx="7688580" cy="2639695"/>
          </a:xfrm>
          <a:custGeom>
            <a:rect l="l" t="t" r="r" b="b"/>
            <a:pathLst>
              <a:path w="7688580" h="2639695">
                <a:moveTo>
                  <a:pt x="0" y="2639568"/>
                </a:moveTo>
                <a:lnTo>
                  <a:pt x="47756" y="2619894"/>
                </a:lnTo>
                <a:lnTo>
                  <a:pt x="95512" y="2600202"/>
                </a:lnTo>
                <a:lnTo>
                  <a:pt x="143268" y="2580494"/>
                </a:lnTo>
                <a:lnTo>
                  <a:pt x="191025" y="2560773"/>
                </a:lnTo>
                <a:lnTo>
                  <a:pt x="238782" y="2541042"/>
                </a:lnTo>
                <a:lnTo>
                  <a:pt x="286539" y="2521303"/>
                </a:lnTo>
                <a:lnTo>
                  <a:pt x="334297" y="2501559"/>
                </a:lnTo>
                <a:lnTo>
                  <a:pt x="382054" y="2481813"/>
                </a:lnTo>
                <a:lnTo>
                  <a:pt x="429812" y="2462069"/>
                </a:lnTo>
                <a:lnTo>
                  <a:pt x="477569" y="2442328"/>
                </a:lnTo>
                <a:lnTo>
                  <a:pt x="525327" y="2422593"/>
                </a:lnTo>
                <a:lnTo>
                  <a:pt x="573085" y="2402869"/>
                </a:lnTo>
                <a:lnTo>
                  <a:pt x="620843" y="2383156"/>
                </a:lnTo>
                <a:lnTo>
                  <a:pt x="668601" y="2363458"/>
                </a:lnTo>
                <a:lnTo>
                  <a:pt x="716359" y="2343778"/>
                </a:lnTo>
                <a:lnTo>
                  <a:pt x="764117" y="2324119"/>
                </a:lnTo>
                <a:lnTo>
                  <a:pt x="811875" y="2304483"/>
                </a:lnTo>
                <a:lnTo>
                  <a:pt x="859633" y="2284874"/>
                </a:lnTo>
                <a:lnTo>
                  <a:pt x="907391" y="2265294"/>
                </a:lnTo>
                <a:lnTo>
                  <a:pt x="955149" y="2245746"/>
                </a:lnTo>
                <a:lnTo>
                  <a:pt x="1002907" y="2226232"/>
                </a:lnTo>
                <a:lnTo>
                  <a:pt x="1050665" y="2206756"/>
                </a:lnTo>
                <a:lnTo>
                  <a:pt x="1098423" y="2187321"/>
                </a:lnTo>
                <a:lnTo>
                  <a:pt x="1146164" y="2168039"/>
                </a:lnTo>
                <a:lnTo>
                  <a:pt x="1193907" y="2149001"/>
                </a:lnTo>
                <a:lnTo>
                  <a:pt x="1241652" y="2130172"/>
                </a:lnTo>
                <a:lnTo>
                  <a:pt x="1289397" y="2111521"/>
                </a:lnTo>
                <a:lnTo>
                  <a:pt x="1337144" y="2093014"/>
                </a:lnTo>
                <a:lnTo>
                  <a:pt x="1384892" y="2074617"/>
                </a:lnTo>
                <a:lnTo>
                  <a:pt x="1432641" y="2056298"/>
                </a:lnTo>
                <a:lnTo>
                  <a:pt x="1480391" y="2038023"/>
                </a:lnTo>
                <a:lnTo>
                  <a:pt x="1528142" y="2019759"/>
                </a:lnTo>
                <a:lnTo>
                  <a:pt x="1575894" y="2001472"/>
                </a:lnTo>
                <a:lnTo>
                  <a:pt x="1623646" y="1983131"/>
                </a:lnTo>
                <a:lnTo>
                  <a:pt x="1671400" y="1964701"/>
                </a:lnTo>
                <a:lnTo>
                  <a:pt x="1719154" y="1946149"/>
                </a:lnTo>
                <a:lnTo>
                  <a:pt x="1766908" y="1927442"/>
                </a:lnTo>
                <a:lnTo>
                  <a:pt x="1814664" y="1908547"/>
                </a:lnTo>
                <a:lnTo>
                  <a:pt x="1862419" y="1889430"/>
                </a:lnTo>
                <a:lnTo>
                  <a:pt x="1910176" y="1870059"/>
                </a:lnTo>
                <a:lnTo>
                  <a:pt x="1957932" y="1850401"/>
                </a:lnTo>
                <a:lnTo>
                  <a:pt x="2005689" y="1830421"/>
                </a:lnTo>
                <a:lnTo>
                  <a:pt x="2053446" y="1810088"/>
                </a:lnTo>
                <a:lnTo>
                  <a:pt x="2101204" y="1789367"/>
                </a:lnTo>
                <a:lnTo>
                  <a:pt x="2148961" y="1768226"/>
                </a:lnTo>
                <a:lnTo>
                  <a:pt x="2196719" y="1746631"/>
                </a:lnTo>
                <a:lnTo>
                  <a:pt x="2242486" y="1725392"/>
                </a:lnTo>
                <a:lnTo>
                  <a:pt x="2288254" y="1703558"/>
                </a:lnTo>
                <a:lnTo>
                  <a:pt x="2334021" y="1681183"/>
                </a:lnTo>
                <a:lnTo>
                  <a:pt x="2379789" y="1658323"/>
                </a:lnTo>
                <a:lnTo>
                  <a:pt x="2425557" y="1635031"/>
                </a:lnTo>
                <a:lnTo>
                  <a:pt x="2471324" y="1611362"/>
                </a:lnTo>
                <a:lnTo>
                  <a:pt x="2517092" y="1587370"/>
                </a:lnTo>
                <a:lnTo>
                  <a:pt x="2562859" y="1563111"/>
                </a:lnTo>
                <a:lnTo>
                  <a:pt x="2608627" y="1538638"/>
                </a:lnTo>
                <a:lnTo>
                  <a:pt x="2654395" y="1514006"/>
                </a:lnTo>
                <a:lnTo>
                  <a:pt x="2700162" y="1489270"/>
                </a:lnTo>
                <a:lnTo>
                  <a:pt x="2745930" y="1464484"/>
                </a:lnTo>
                <a:lnTo>
                  <a:pt x="2791698" y="1439703"/>
                </a:lnTo>
                <a:lnTo>
                  <a:pt x="2837465" y="1414981"/>
                </a:lnTo>
                <a:lnTo>
                  <a:pt x="2883233" y="1390372"/>
                </a:lnTo>
                <a:lnTo>
                  <a:pt x="2929000" y="1365932"/>
                </a:lnTo>
                <a:lnTo>
                  <a:pt x="2974768" y="1341714"/>
                </a:lnTo>
                <a:lnTo>
                  <a:pt x="3020536" y="1317773"/>
                </a:lnTo>
                <a:lnTo>
                  <a:pt x="3066303" y="1294165"/>
                </a:lnTo>
                <a:lnTo>
                  <a:pt x="3112071" y="1270942"/>
                </a:lnTo>
                <a:lnTo>
                  <a:pt x="3157839" y="1248160"/>
                </a:lnTo>
                <a:lnTo>
                  <a:pt x="3203606" y="1225874"/>
                </a:lnTo>
                <a:lnTo>
                  <a:pt x="3249374" y="1204137"/>
                </a:lnTo>
                <a:lnTo>
                  <a:pt x="3295141" y="1183005"/>
                </a:lnTo>
                <a:lnTo>
                  <a:pt x="3342898" y="1161364"/>
                </a:lnTo>
                <a:lnTo>
                  <a:pt x="3390654" y="1139914"/>
                </a:lnTo>
                <a:lnTo>
                  <a:pt x="3438408" y="1118662"/>
                </a:lnTo>
                <a:lnTo>
                  <a:pt x="3486161" y="1097616"/>
                </a:lnTo>
                <a:lnTo>
                  <a:pt x="3533914" y="1076784"/>
                </a:lnTo>
                <a:lnTo>
                  <a:pt x="3581665" y="1056173"/>
                </a:lnTo>
                <a:lnTo>
                  <a:pt x="3629416" y="1035792"/>
                </a:lnTo>
                <a:lnTo>
                  <a:pt x="3677166" y="1015647"/>
                </a:lnTo>
                <a:lnTo>
                  <a:pt x="3724916" y="995747"/>
                </a:lnTo>
                <a:lnTo>
                  <a:pt x="3772666" y="976100"/>
                </a:lnTo>
                <a:lnTo>
                  <a:pt x="3820415" y="956712"/>
                </a:lnTo>
                <a:lnTo>
                  <a:pt x="3868164" y="937592"/>
                </a:lnTo>
                <a:lnTo>
                  <a:pt x="3915913" y="918747"/>
                </a:lnTo>
                <a:lnTo>
                  <a:pt x="3963663" y="900185"/>
                </a:lnTo>
                <a:lnTo>
                  <a:pt x="4011413" y="881915"/>
                </a:lnTo>
                <a:lnTo>
                  <a:pt x="4059163" y="863942"/>
                </a:lnTo>
                <a:lnTo>
                  <a:pt x="4106914" y="846276"/>
                </a:lnTo>
                <a:lnTo>
                  <a:pt x="4154665" y="828924"/>
                </a:lnTo>
                <a:lnTo>
                  <a:pt x="4202418" y="811893"/>
                </a:lnTo>
                <a:lnTo>
                  <a:pt x="4250171" y="795192"/>
                </a:lnTo>
                <a:lnTo>
                  <a:pt x="4297925" y="778827"/>
                </a:lnTo>
                <a:lnTo>
                  <a:pt x="4345681" y="762808"/>
                </a:lnTo>
                <a:lnTo>
                  <a:pt x="4393438" y="747141"/>
                </a:lnTo>
                <a:lnTo>
                  <a:pt x="4443366" y="731058"/>
                </a:lnTo>
                <a:lnTo>
                  <a:pt x="4493294" y="715207"/>
                </a:lnTo>
                <a:lnTo>
                  <a:pt x="4543222" y="699603"/>
                </a:lnTo>
                <a:lnTo>
                  <a:pt x="4593151" y="684259"/>
                </a:lnTo>
                <a:lnTo>
                  <a:pt x="4643079" y="669193"/>
                </a:lnTo>
                <a:lnTo>
                  <a:pt x="4693007" y="654419"/>
                </a:lnTo>
                <a:lnTo>
                  <a:pt x="4742936" y="639953"/>
                </a:lnTo>
                <a:lnTo>
                  <a:pt x="4792864" y="625809"/>
                </a:lnTo>
                <a:lnTo>
                  <a:pt x="4842792" y="612004"/>
                </a:lnTo>
                <a:lnTo>
                  <a:pt x="4892721" y="598552"/>
                </a:lnTo>
                <a:lnTo>
                  <a:pt x="4942649" y="585469"/>
                </a:lnTo>
                <a:lnTo>
                  <a:pt x="4992577" y="572771"/>
                </a:lnTo>
                <a:lnTo>
                  <a:pt x="5042506" y="560471"/>
                </a:lnTo>
                <a:lnTo>
                  <a:pt x="5092434" y="548587"/>
                </a:lnTo>
                <a:lnTo>
                  <a:pt x="5142362" y="537132"/>
                </a:lnTo>
                <a:lnTo>
                  <a:pt x="5192291" y="526123"/>
                </a:lnTo>
                <a:lnTo>
                  <a:pt x="5242219" y="515575"/>
                </a:lnTo>
                <a:lnTo>
                  <a:pt x="5292147" y="505503"/>
                </a:lnTo>
                <a:lnTo>
                  <a:pt x="5342076" y="495922"/>
                </a:lnTo>
                <a:lnTo>
                  <a:pt x="5392004" y="486848"/>
                </a:lnTo>
                <a:lnTo>
                  <a:pt x="5441932" y="478295"/>
                </a:lnTo>
                <a:lnTo>
                  <a:pt x="5491861" y="470281"/>
                </a:lnTo>
                <a:lnTo>
                  <a:pt x="5541789" y="463291"/>
                </a:lnTo>
                <a:lnTo>
                  <a:pt x="5591717" y="457735"/>
                </a:lnTo>
                <a:lnTo>
                  <a:pt x="5641645" y="453455"/>
                </a:lnTo>
                <a:lnTo>
                  <a:pt x="5691573" y="450296"/>
                </a:lnTo>
                <a:lnTo>
                  <a:pt x="5741501" y="448101"/>
                </a:lnTo>
                <a:lnTo>
                  <a:pt x="5791428" y="446712"/>
                </a:lnTo>
                <a:lnTo>
                  <a:pt x="5841355" y="445974"/>
                </a:lnTo>
                <a:lnTo>
                  <a:pt x="5891281" y="445729"/>
                </a:lnTo>
                <a:lnTo>
                  <a:pt x="5941207" y="445821"/>
                </a:lnTo>
                <a:lnTo>
                  <a:pt x="5991132" y="446093"/>
                </a:lnTo>
                <a:lnTo>
                  <a:pt x="6041056" y="446389"/>
                </a:lnTo>
                <a:lnTo>
                  <a:pt x="6090980" y="446551"/>
                </a:lnTo>
                <a:lnTo>
                  <a:pt x="6140902" y="446425"/>
                </a:lnTo>
                <a:lnTo>
                  <a:pt x="6190824" y="445851"/>
                </a:lnTo>
                <a:lnTo>
                  <a:pt x="6240745" y="444675"/>
                </a:lnTo>
                <a:lnTo>
                  <a:pt x="6290665" y="442739"/>
                </a:lnTo>
                <a:lnTo>
                  <a:pt x="6340583" y="439887"/>
                </a:lnTo>
                <a:lnTo>
                  <a:pt x="6390501" y="435962"/>
                </a:lnTo>
                <a:lnTo>
                  <a:pt x="6440417" y="430808"/>
                </a:lnTo>
                <a:lnTo>
                  <a:pt x="6490331" y="424267"/>
                </a:lnTo>
                <a:lnTo>
                  <a:pt x="6540245" y="416183"/>
                </a:lnTo>
                <a:lnTo>
                  <a:pt x="6590157" y="406400"/>
                </a:lnTo>
                <a:lnTo>
                  <a:pt x="6637914" y="395530"/>
                </a:lnTo>
                <a:lnTo>
                  <a:pt x="6685672" y="383453"/>
                </a:lnTo>
                <a:lnTo>
                  <a:pt x="6733429" y="370252"/>
                </a:lnTo>
                <a:lnTo>
                  <a:pt x="6781187" y="356012"/>
                </a:lnTo>
                <a:lnTo>
                  <a:pt x="6828944" y="340817"/>
                </a:lnTo>
                <a:lnTo>
                  <a:pt x="6876702" y="324751"/>
                </a:lnTo>
                <a:lnTo>
                  <a:pt x="6924459" y="307898"/>
                </a:lnTo>
                <a:lnTo>
                  <a:pt x="6972217" y="290342"/>
                </a:lnTo>
                <a:lnTo>
                  <a:pt x="7019974" y="272169"/>
                </a:lnTo>
                <a:lnTo>
                  <a:pt x="7067732" y="253461"/>
                </a:lnTo>
                <a:lnTo>
                  <a:pt x="7115489" y="234304"/>
                </a:lnTo>
                <a:lnTo>
                  <a:pt x="7163247" y="214781"/>
                </a:lnTo>
                <a:lnTo>
                  <a:pt x="7211004" y="194977"/>
                </a:lnTo>
                <a:lnTo>
                  <a:pt x="7258762" y="174976"/>
                </a:lnTo>
                <a:lnTo>
                  <a:pt x="7306519" y="154862"/>
                </a:lnTo>
                <a:lnTo>
                  <a:pt x="7354277" y="134720"/>
                </a:lnTo>
                <a:lnTo>
                  <a:pt x="7402034" y="114633"/>
                </a:lnTo>
                <a:lnTo>
                  <a:pt x="7449792" y="94687"/>
                </a:lnTo>
                <a:lnTo>
                  <a:pt x="7497549" y="74964"/>
                </a:lnTo>
                <a:lnTo>
                  <a:pt x="7545307" y="55550"/>
                </a:lnTo>
                <a:lnTo>
                  <a:pt x="7593064" y="36528"/>
                </a:lnTo>
                <a:lnTo>
                  <a:pt x="7640822" y="17983"/>
                </a:lnTo>
                <a:lnTo>
                  <a:pt x="7688580" y="0"/>
                </a:lnTo>
              </a:path>
            </a:pathLst>
          </a:custGeom>
          <a:ln w="22225">
            <a:solidFill>
              <a:srgbClr val="13A46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 txBox="1"/>
          <p:nvPr/>
        </p:nvSpPr>
        <p:spPr>
          <a:xfrm>
            <a:off x="2662173" y="4699203"/>
            <a:ext cx="52705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5">
                <a:latin typeface="微软雅黑"/>
                <a:cs typeface="微软雅黑"/>
              </a:rPr>
              <a:t>2023</a:t>
            </a:r>
            <a:r>
              <a:rPr sz="800">
                <a:latin typeface="微软雅黑"/>
                <a:cs typeface="微软雅黑"/>
              </a:rPr>
              <a:t>年</a:t>
            </a:r>
            <a:r>
              <a:rPr sz="800" spc="-5">
                <a:latin typeface="微软雅黑"/>
                <a:cs typeface="微软雅黑"/>
              </a:rPr>
              <a:t>2</a:t>
            </a:r>
            <a:r>
              <a:rPr sz="800">
                <a:latin typeface="微软雅黑"/>
                <a:cs typeface="微软雅黑"/>
              </a:rPr>
              <a:t>月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3760470" y="4699203"/>
            <a:ext cx="52705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5">
                <a:latin typeface="微软雅黑"/>
                <a:cs typeface="微软雅黑"/>
              </a:rPr>
              <a:t>2023</a:t>
            </a:r>
            <a:r>
              <a:rPr sz="800">
                <a:latin typeface="微软雅黑"/>
                <a:cs typeface="微软雅黑"/>
              </a:rPr>
              <a:t>年</a:t>
            </a:r>
            <a:r>
              <a:rPr sz="800" spc="-5">
                <a:latin typeface="微软雅黑"/>
                <a:cs typeface="微软雅黑"/>
              </a:rPr>
              <a:t>3</a:t>
            </a:r>
            <a:r>
              <a:rPr sz="800">
                <a:latin typeface="微软雅黑"/>
                <a:cs typeface="微软雅黑"/>
              </a:rPr>
              <a:t>月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4858892" y="4699203"/>
            <a:ext cx="52705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5">
                <a:latin typeface="微软雅黑"/>
                <a:cs typeface="微软雅黑"/>
              </a:rPr>
              <a:t>2023</a:t>
            </a:r>
            <a:r>
              <a:rPr sz="800">
                <a:latin typeface="微软雅黑"/>
                <a:cs typeface="微软雅黑"/>
              </a:rPr>
              <a:t>年</a:t>
            </a:r>
            <a:r>
              <a:rPr sz="800" spc="-5">
                <a:latin typeface="微软雅黑"/>
                <a:cs typeface="微软雅黑"/>
              </a:rPr>
              <a:t>4</a:t>
            </a:r>
            <a:r>
              <a:rPr sz="800">
                <a:latin typeface="微软雅黑"/>
                <a:cs typeface="微软雅黑"/>
              </a:rPr>
              <a:t>月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5957061" y="4699203"/>
            <a:ext cx="52705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5">
                <a:latin typeface="微软雅黑"/>
                <a:cs typeface="微软雅黑"/>
              </a:rPr>
              <a:t>2023</a:t>
            </a:r>
            <a:r>
              <a:rPr sz="800">
                <a:latin typeface="微软雅黑"/>
                <a:cs typeface="微软雅黑"/>
              </a:rPr>
              <a:t>年</a:t>
            </a:r>
            <a:r>
              <a:rPr sz="800" spc="-5">
                <a:latin typeface="微软雅黑"/>
                <a:cs typeface="微软雅黑"/>
              </a:rPr>
              <a:t>5</a:t>
            </a:r>
            <a:r>
              <a:rPr sz="800">
                <a:latin typeface="微软雅黑"/>
                <a:cs typeface="微软雅黑"/>
              </a:rPr>
              <a:t>月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7055357" y="4699203"/>
            <a:ext cx="52705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5">
                <a:latin typeface="微软雅黑"/>
                <a:cs typeface="微软雅黑"/>
              </a:rPr>
              <a:t>202</a:t>
            </a:r>
            <a:r>
              <a:rPr sz="800" spc="-10">
                <a:latin typeface="微软雅黑"/>
                <a:cs typeface="微软雅黑"/>
              </a:rPr>
              <a:t>3</a:t>
            </a:r>
            <a:r>
              <a:rPr sz="800">
                <a:latin typeface="微软雅黑"/>
                <a:cs typeface="微软雅黑"/>
              </a:rPr>
              <a:t>年</a:t>
            </a:r>
            <a:r>
              <a:rPr sz="800" spc="-5">
                <a:latin typeface="微软雅黑"/>
                <a:cs typeface="微软雅黑"/>
              </a:rPr>
              <a:t>6</a:t>
            </a:r>
            <a:r>
              <a:rPr sz="800">
                <a:latin typeface="微软雅黑"/>
                <a:cs typeface="微软雅黑"/>
              </a:rPr>
              <a:t>月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8153781" y="4699203"/>
            <a:ext cx="52705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5">
                <a:latin typeface="微软雅黑"/>
                <a:cs typeface="微软雅黑"/>
              </a:rPr>
              <a:t>2023</a:t>
            </a:r>
            <a:r>
              <a:rPr sz="800">
                <a:latin typeface="微软雅黑"/>
                <a:cs typeface="微软雅黑"/>
              </a:rPr>
              <a:t>年</a:t>
            </a:r>
            <a:r>
              <a:rPr sz="800" spc="-5">
                <a:latin typeface="微软雅黑"/>
                <a:cs typeface="微软雅黑"/>
              </a:rPr>
              <a:t>7</a:t>
            </a:r>
            <a:r>
              <a:rPr sz="800">
                <a:latin typeface="微软雅黑"/>
                <a:cs typeface="微软雅黑"/>
              </a:rPr>
              <a:t>月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944981" y="420116"/>
            <a:ext cx="5093335" cy="64897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b="1" spc="-5">
                <a:latin typeface="微软雅黑"/>
                <a:cs typeface="微软雅黑"/>
              </a:rPr>
              <a:t>生成式AI改变固有的作业模式和思维</a:t>
            </a:r>
            <a:r>
              <a:rPr sz="1600" b="1">
                <a:latin typeface="微软雅黑"/>
                <a:cs typeface="微软雅黑"/>
              </a:rPr>
              <a:t>，</a:t>
            </a:r>
            <a:r>
              <a:rPr sz="1600" b="1" spc="5">
                <a:latin typeface="微软雅黑"/>
                <a:cs typeface="微软雅黑"/>
              </a:rPr>
              <a:t>加</a:t>
            </a:r>
            <a:r>
              <a:rPr sz="1600" b="1" spc="-5">
                <a:latin typeface="微软雅黑"/>
                <a:cs typeface="微软雅黑"/>
              </a:rPr>
              <a:t>速落</a:t>
            </a:r>
            <a:r>
              <a:rPr sz="1600" b="1" spc="5">
                <a:latin typeface="微软雅黑"/>
                <a:cs typeface="微软雅黑"/>
              </a:rPr>
              <a:t>地</a:t>
            </a:r>
            <a:r>
              <a:rPr sz="1600" b="1" spc="-5">
                <a:latin typeface="微软雅黑"/>
                <a:cs typeface="微软雅黑"/>
              </a:rPr>
              <a:t>实践</a:t>
            </a:r>
            <a:endParaRPr sz="1600">
              <a:latin typeface="微软雅黑"/>
              <a:cs typeface="微软雅黑"/>
            </a:endParaRPr>
          </a:p>
          <a:p>
            <a:pPr marL="2166620">
              <a:lnSpc>
                <a:spcPct val="100000"/>
              </a:lnSpc>
              <a:spcBef>
                <a:spcPts val="1789"/>
              </a:spcBef>
            </a:pPr>
            <a:r>
              <a:rPr sz="1000" b="1" spc="-5">
                <a:latin typeface="微软雅黑"/>
                <a:cs typeface="微软雅黑"/>
              </a:rPr>
              <a:t>如何使用“生成式人工智能技术与</a:t>
            </a:r>
            <a:r>
              <a:rPr sz="1000" b="1" spc="5">
                <a:latin typeface="微软雅黑"/>
                <a:cs typeface="微软雅黑"/>
              </a:rPr>
              <a:t>应</a:t>
            </a:r>
            <a:r>
              <a:rPr sz="1000" b="1" spc="-5">
                <a:latin typeface="微软雅黑"/>
                <a:cs typeface="微软雅黑"/>
              </a:rPr>
              <a:t>用”</a:t>
            </a:r>
            <a:r>
              <a:rPr sz="1000" b="1" spc="5">
                <a:latin typeface="微软雅黑"/>
                <a:cs typeface="微软雅黑"/>
              </a:rPr>
              <a:t>的</a:t>
            </a:r>
            <a:r>
              <a:rPr sz="1000" b="1" spc="-5">
                <a:latin typeface="微软雅黑"/>
                <a:cs typeface="微软雅黑"/>
              </a:rPr>
              <a:t>搜索</a:t>
            </a:r>
            <a:r>
              <a:rPr sz="1000" b="1" spc="5">
                <a:latin typeface="微软雅黑"/>
                <a:cs typeface="微软雅黑"/>
              </a:rPr>
              <a:t>趋</a:t>
            </a:r>
            <a:r>
              <a:rPr sz="1000" b="1" spc="-5">
                <a:latin typeface="微软雅黑"/>
                <a:cs typeface="微软雅黑"/>
              </a:rPr>
              <a:t>势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2221229" y="1895348"/>
            <a:ext cx="675894" cy="823721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 txBox="1"/>
          <p:nvPr/>
        </p:nvSpPr>
        <p:spPr>
          <a:xfrm>
            <a:off x="1395730" y="2100204"/>
            <a:ext cx="1000125" cy="644525"/>
          </a:xfrm>
          <a:prstGeom prst="rect">
            <a:avLst/>
          </a:prstGeom>
        </p:spPr>
        <p:txBody>
          <a:bodyPr vert="horz" wrap="square" lIns="0" tIns="165735" rIns="0" bIns="0" rtlCol="0">
            <a:spAutoFit/>
          </a:bodyPr>
          <a:lstStyle/>
          <a:p>
            <a:pPr marL="31750">
              <a:lnSpc>
                <a:spcPct val="100000"/>
              </a:lnSpc>
              <a:spcBef>
                <a:spcPts val="1305"/>
              </a:spcBef>
            </a:pPr>
            <a:r>
              <a:rPr sz="1800" b="1" spc="-5">
                <a:solidFill>
                  <a:srgbClr val="13A469"/>
                </a:solidFill>
                <a:latin typeface="微软雅黑"/>
                <a:cs typeface="微软雅黑"/>
              </a:rPr>
              <a:t>+98%</a:t>
            </a:r>
            <a:endParaRPr sz="18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545"/>
              </a:spcBef>
            </a:pPr>
            <a:r>
              <a:rPr sz="800" b="1" spc="-5">
                <a:latin typeface="微软雅黑"/>
                <a:cs typeface="微软雅黑"/>
              </a:rPr>
              <a:t>2022.12 </a:t>
            </a:r>
            <a:r>
              <a:rPr sz="800" b="1">
                <a:latin typeface="微软雅黑"/>
                <a:cs typeface="微软雅黑"/>
              </a:rPr>
              <a:t>vs</a:t>
            </a:r>
            <a:r>
              <a:rPr sz="800" b="1" spc="-80">
                <a:latin typeface="微软雅黑"/>
                <a:cs typeface="微软雅黑"/>
              </a:rPr>
              <a:t> </a:t>
            </a:r>
            <a:r>
              <a:rPr sz="800" b="1" spc="-5">
                <a:latin typeface="微软雅黑"/>
                <a:cs typeface="微软雅黑"/>
              </a:rPr>
              <a:t>2023.07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266801" y="4699203"/>
            <a:ext cx="1824355" cy="340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0340">
              <a:lnSpc>
                <a:spcPct val="100000"/>
              </a:lnSpc>
              <a:spcBef>
                <a:spcPts val="100"/>
              </a:spcBef>
              <a:tabLst>
                <a:tab pos="1309370"/>
              </a:tabLst>
            </a:pPr>
            <a:r>
              <a:rPr sz="800" spc="-5">
                <a:latin typeface="微软雅黑"/>
                <a:cs typeface="微软雅黑"/>
              </a:rPr>
              <a:t>2022</a:t>
            </a:r>
            <a:r>
              <a:rPr sz="800">
                <a:latin typeface="微软雅黑"/>
                <a:cs typeface="微软雅黑"/>
              </a:rPr>
              <a:t>年</a:t>
            </a:r>
            <a:r>
              <a:rPr sz="800" spc="-5">
                <a:latin typeface="微软雅黑"/>
                <a:cs typeface="微软雅黑"/>
              </a:rPr>
              <a:t>12</a:t>
            </a:r>
            <a:r>
              <a:rPr sz="800">
                <a:latin typeface="微软雅黑"/>
                <a:cs typeface="微软雅黑"/>
              </a:rPr>
              <a:t>月	</a:t>
            </a:r>
            <a:r>
              <a:rPr sz="800" spc="-5">
                <a:latin typeface="微软雅黑"/>
                <a:cs typeface="微软雅黑"/>
              </a:rPr>
              <a:t>2023</a:t>
            </a:r>
            <a:r>
              <a:rPr sz="800">
                <a:latin typeface="微软雅黑"/>
                <a:cs typeface="微软雅黑"/>
              </a:rPr>
              <a:t>年</a:t>
            </a:r>
            <a:r>
              <a:rPr sz="800" spc="-5">
                <a:latin typeface="微软雅黑"/>
                <a:cs typeface="微软雅黑"/>
              </a:rPr>
              <a:t>1</a:t>
            </a:r>
            <a:r>
              <a:rPr sz="800">
                <a:latin typeface="微软雅黑"/>
                <a:cs typeface="微软雅黑"/>
              </a:rPr>
              <a:t>月</a:t>
            </a:r>
            <a:endParaRPr sz="8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800"/>
              </a:spcBef>
            </a:pPr>
            <a:r>
              <a:rPr sz="600" spc="-5">
                <a:latin typeface="微软雅黑"/>
                <a:cs typeface="微软雅黑"/>
              </a:rPr>
              <a:t>Source：</a:t>
            </a:r>
            <a:r>
              <a:rPr sz="600">
                <a:latin typeface="微软雅黑"/>
                <a:cs typeface="微软雅黑"/>
              </a:rPr>
              <a:t>百度搜索大数据</a:t>
            </a:r>
            <a:r>
              <a:rPr sz="600" spc="150">
                <a:latin typeface="微软雅黑"/>
                <a:cs typeface="微软雅黑"/>
              </a:rPr>
              <a:t> </a:t>
            </a:r>
            <a:r>
              <a:rPr sz="600" spc="-5">
                <a:latin typeface="微软雅黑"/>
                <a:cs typeface="微软雅黑"/>
              </a:rPr>
              <a:t>TE</a:t>
            </a:r>
            <a:r>
              <a:rPr sz="600">
                <a:latin typeface="微软雅黑"/>
                <a:cs typeface="微软雅黑"/>
              </a:rPr>
              <a:t>智库</a:t>
            </a:r>
            <a:r>
              <a:rPr sz="600" spc="-10">
                <a:latin typeface="微软雅黑"/>
                <a:cs typeface="微软雅黑"/>
              </a:rPr>
              <a:t> </a:t>
            </a:r>
            <a:r>
              <a:rPr sz="600" spc="-5">
                <a:latin typeface="微软雅黑"/>
                <a:cs typeface="微软雅黑"/>
              </a:rPr>
              <a:t>2023</a:t>
            </a:r>
            <a:r>
              <a:rPr sz="600">
                <a:latin typeface="微软雅黑"/>
                <a:cs typeface="微软雅黑"/>
              </a:rPr>
              <a:t>年</a:t>
            </a:r>
            <a:r>
              <a:rPr sz="600" spc="-5">
                <a:latin typeface="微软雅黑"/>
                <a:cs typeface="微软雅黑"/>
              </a:rPr>
              <a:t>11</a:t>
            </a:r>
            <a:r>
              <a:rPr sz="600">
                <a:latin typeface="微软雅黑"/>
                <a:cs typeface="微软雅黑"/>
              </a:rPr>
              <a:t>月。</a:t>
            </a:r>
            <a:endParaRPr sz="600">
              <a:latin typeface="微软雅黑"/>
              <a:cs typeface="微软雅黑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6839711" y="3218688"/>
            <a:ext cx="1303020" cy="129539"/>
          </a:xfrm>
          <a:prstGeom prst="rect">
            <a:avLst/>
          </a:prstGeom>
          <a:solidFill>
            <a:srgbClr val="7E7E7E">
              <a:alpha val="19999"/>
            </a:srgbClr>
          </a:solidFill>
        </p:spPr>
        <p:txBody>
          <a:bodyPr vert="horz" wrap="square" lIns="0" tIns="11430" rIns="0" bIns="0" rtlCol="0">
            <a:spAutoFit/>
          </a:bodyPr>
          <a:lstStyle/>
          <a:p>
            <a:pPr marL="2540" algn="ctr">
              <a:lnSpc>
                <a:spcPts val="930"/>
              </a:lnSpc>
              <a:spcBef>
                <a:spcPts val="90"/>
              </a:spcBef>
            </a:pPr>
            <a:r>
              <a:rPr sz="800">
                <a:latin typeface="微软雅黑"/>
                <a:cs typeface="微软雅黑"/>
              </a:rPr>
              <a:t>生成式</a:t>
            </a:r>
            <a:r>
              <a:rPr sz="800" spc="-5">
                <a:latin typeface="微软雅黑"/>
                <a:cs typeface="微软雅黑"/>
              </a:rPr>
              <a:t>AI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6838188" y="3014472"/>
            <a:ext cx="1306195" cy="157480"/>
          </a:xfrm>
          <a:prstGeom prst="rect">
            <a:avLst/>
          </a:prstGeom>
          <a:solidFill>
            <a:srgbClr val="7E7E7E">
              <a:alpha val="19999"/>
            </a:srgbClr>
          </a:solidFill>
        </p:spPr>
        <p:txBody>
          <a:bodyPr vert="horz" wrap="square" lIns="0" tIns="13970" rIns="0" bIns="0" rtlCol="0">
            <a:spAutoFit/>
          </a:bodyPr>
          <a:lstStyle/>
          <a:p>
            <a:pPr marL="389890">
              <a:lnSpc>
                <a:spcPct val="100000"/>
              </a:lnSpc>
              <a:spcBef>
                <a:spcPts val="110"/>
              </a:spcBef>
            </a:pPr>
            <a:r>
              <a:rPr sz="800" b="1" spc="-5">
                <a:latin typeface="微软雅黑"/>
                <a:cs typeface="微软雅黑"/>
              </a:rPr>
              <a:t>AI</a:t>
            </a:r>
            <a:r>
              <a:rPr sz="800" b="1" spc="-15">
                <a:latin typeface="微软雅黑"/>
                <a:cs typeface="微软雅黑"/>
              </a:rPr>
              <a:t> </a:t>
            </a:r>
            <a:r>
              <a:rPr sz="800" b="1">
                <a:latin typeface="微软雅黑"/>
                <a:cs typeface="微软雅黑"/>
              </a:rPr>
              <a:t>2.0</a:t>
            </a:r>
            <a:r>
              <a:rPr sz="800" b="1" spc="-35">
                <a:latin typeface="微软雅黑"/>
                <a:cs typeface="微软雅黑"/>
              </a:rPr>
              <a:t> </a:t>
            </a:r>
            <a:r>
              <a:rPr sz="800" b="1">
                <a:latin typeface="微软雅黑"/>
                <a:cs typeface="微软雅黑"/>
              </a:rPr>
              <a:t>时代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5239511" y="3019044"/>
            <a:ext cx="1308100" cy="157480"/>
          </a:xfrm>
          <a:prstGeom prst="rect">
            <a:avLst/>
          </a:prstGeom>
          <a:solidFill>
            <a:srgbClr val="7E7E7E">
              <a:alpha val="19999"/>
            </a:srgbClr>
          </a:solidFill>
        </p:spPr>
        <p:txBody>
          <a:bodyPr vert="horz" wrap="square" lIns="0" tIns="13970" rIns="0" bIns="0" rtlCol="0">
            <a:spAutoFit/>
          </a:bodyPr>
          <a:lstStyle/>
          <a:p>
            <a:pPr marL="391160">
              <a:lnSpc>
                <a:spcPct val="100000"/>
              </a:lnSpc>
              <a:spcBef>
                <a:spcPts val="110"/>
              </a:spcBef>
            </a:pPr>
            <a:r>
              <a:rPr sz="800" b="1" spc="-5">
                <a:latin typeface="微软雅黑"/>
                <a:cs typeface="微软雅黑"/>
              </a:rPr>
              <a:t>AI</a:t>
            </a:r>
            <a:r>
              <a:rPr sz="800" b="1" spc="-15">
                <a:latin typeface="微软雅黑"/>
                <a:cs typeface="微软雅黑"/>
              </a:rPr>
              <a:t> </a:t>
            </a:r>
            <a:r>
              <a:rPr sz="800" b="1">
                <a:latin typeface="微软雅黑"/>
                <a:cs typeface="微软雅黑"/>
              </a:rPr>
              <a:t>1.0</a:t>
            </a:r>
            <a:r>
              <a:rPr sz="800" b="1" spc="-35">
                <a:latin typeface="微软雅黑"/>
                <a:cs typeface="微软雅黑"/>
              </a:rPr>
              <a:t> </a:t>
            </a:r>
            <a:r>
              <a:rPr sz="800" b="1">
                <a:latin typeface="微软雅黑"/>
                <a:cs typeface="微软雅黑"/>
              </a:rPr>
              <a:t>时代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5242559" y="3218688"/>
            <a:ext cx="1301750" cy="129539"/>
          </a:xfrm>
          <a:prstGeom prst="rect">
            <a:avLst/>
          </a:prstGeom>
          <a:solidFill>
            <a:srgbClr val="7E7E7E">
              <a:alpha val="19999"/>
            </a:srgbClr>
          </a:solidFill>
        </p:spPr>
        <p:txBody>
          <a:bodyPr vert="horz" wrap="square" lIns="0" tIns="8890" rIns="0" bIns="0" rtlCol="0">
            <a:spAutoFit/>
          </a:bodyPr>
          <a:lstStyle/>
          <a:p>
            <a:pPr marL="635" algn="ctr">
              <a:lnSpc>
                <a:spcPts val="944"/>
              </a:lnSpc>
              <a:spcBef>
                <a:spcPts val="70"/>
              </a:spcBef>
            </a:pPr>
            <a:r>
              <a:rPr sz="800">
                <a:latin typeface="微软雅黑"/>
                <a:cs typeface="微软雅黑"/>
              </a:rPr>
              <a:t>辨别式</a:t>
            </a:r>
            <a:r>
              <a:rPr sz="800" spc="-5">
                <a:latin typeface="微软雅黑"/>
                <a:cs typeface="微软雅黑"/>
              </a:rPr>
              <a:t>AI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5242559" y="3517391"/>
            <a:ext cx="1301750" cy="390525"/>
          </a:xfrm>
          <a:prstGeom prst="rect">
            <a:avLst/>
          </a:prstGeom>
          <a:solidFill>
            <a:srgbClr val="7E7E7E">
              <a:alpha val="19999"/>
            </a:srgbClr>
          </a:solidFill>
        </p:spPr>
        <p:txBody>
          <a:bodyPr vert="horz" wrap="square" lIns="0" tIns="5778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455"/>
              </a:spcBef>
            </a:pPr>
            <a:r>
              <a:rPr sz="700" spc="-5">
                <a:latin typeface="微软雅黑"/>
                <a:cs typeface="微软雅黑"/>
              </a:rPr>
              <a:t>专用</a:t>
            </a:r>
            <a:endParaRPr sz="700">
              <a:latin typeface="微软雅黑"/>
              <a:cs typeface="微软雅黑"/>
            </a:endParaRPr>
          </a:p>
          <a:p>
            <a:pPr algn="ctr">
              <a:lnSpc>
                <a:spcPts val="1180"/>
              </a:lnSpc>
              <a:spcBef>
                <a:spcPts val="600"/>
              </a:spcBef>
            </a:pPr>
            <a:r>
              <a:rPr sz="1000" b="1" spc="-5">
                <a:latin typeface="微软雅黑"/>
                <a:cs typeface="微软雅黑"/>
              </a:rPr>
              <a:t>大炼模型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21" name="object 21"/>
          <p:cNvSpPr/>
          <p:nvPr/>
        </p:nvSpPr>
        <p:spPr>
          <a:xfrm>
            <a:off x="7193280" y="3357371"/>
            <a:ext cx="595884" cy="135635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2" name="object 22"/>
          <p:cNvSpPr txBox="1"/>
          <p:nvPr/>
        </p:nvSpPr>
        <p:spPr>
          <a:xfrm>
            <a:off x="6839711" y="3517391"/>
            <a:ext cx="1303020" cy="390525"/>
          </a:xfrm>
          <a:prstGeom prst="rect">
            <a:avLst/>
          </a:prstGeom>
          <a:solidFill>
            <a:srgbClr val="7E7E7E">
              <a:alpha val="19999"/>
            </a:srgbClr>
          </a:solidFill>
        </p:spPr>
        <p:txBody>
          <a:bodyPr vert="horz" wrap="square" lIns="0" tIns="57785" rIns="0" bIns="0" rtlCol="0">
            <a:spAutoFit/>
          </a:bodyPr>
          <a:lstStyle/>
          <a:p>
            <a:pPr marL="1270" algn="ctr">
              <a:lnSpc>
                <a:spcPct val="100000"/>
              </a:lnSpc>
              <a:spcBef>
                <a:spcPts val="455"/>
              </a:spcBef>
            </a:pPr>
            <a:r>
              <a:rPr sz="700" spc="-5">
                <a:latin typeface="微软雅黑"/>
                <a:cs typeface="微软雅黑"/>
              </a:rPr>
              <a:t>通用</a:t>
            </a:r>
            <a:endParaRPr sz="700">
              <a:latin typeface="微软雅黑"/>
              <a:cs typeface="微软雅黑"/>
            </a:endParaRPr>
          </a:p>
          <a:p>
            <a:pPr marL="2540" algn="ctr">
              <a:lnSpc>
                <a:spcPts val="1180"/>
              </a:lnSpc>
              <a:spcBef>
                <a:spcPts val="600"/>
              </a:spcBef>
            </a:pPr>
            <a:r>
              <a:rPr sz="1000" b="1" spc="-5">
                <a:latin typeface="微软雅黑"/>
                <a:cs typeface="微软雅黑"/>
              </a:rPr>
              <a:t>炼大模型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23" name="object 23"/>
          <p:cNvSpPr/>
          <p:nvPr/>
        </p:nvSpPr>
        <p:spPr>
          <a:xfrm>
            <a:off x="5593079" y="3371088"/>
            <a:ext cx="595884" cy="135636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4" name="object 24"/>
          <p:cNvSpPr/>
          <p:nvPr/>
        </p:nvSpPr>
        <p:spPr>
          <a:xfrm>
            <a:off x="6646164" y="3003804"/>
            <a:ext cx="147827" cy="172212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5" name="object 25"/>
          <p:cNvSpPr/>
          <p:nvPr/>
        </p:nvSpPr>
        <p:spPr>
          <a:xfrm>
            <a:off x="6646164" y="3645408"/>
            <a:ext cx="147827" cy="173735"/>
          </a:xfrm>
          <a:prstGeom prst="rect">
            <a:avLst/>
          </a:prstGeom>
          <a:blipFill>
            <a:blip r:embed="rId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6" name="object 26"/>
          <p:cNvSpPr txBox="1"/>
          <p:nvPr/>
        </p:nvSpPr>
        <p:spPr>
          <a:xfrm rot="19860000">
            <a:off x="415282" y="705323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27" name="object 27"/>
          <p:cNvSpPr txBox="1"/>
          <p:nvPr/>
        </p:nvSpPr>
        <p:spPr>
          <a:xfrm rot="19860000">
            <a:off x="3177532" y="705323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28" name="object 28"/>
          <p:cNvSpPr txBox="1"/>
          <p:nvPr/>
        </p:nvSpPr>
        <p:spPr>
          <a:xfrm rot="19860000">
            <a:off x="5939782" y="705323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29" name="object 29"/>
          <p:cNvSpPr txBox="1"/>
          <p:nvPr/>
        </p:nvSpPr>
        <p:spPr>
          <a:xfrm rot="19860000">
            <a:off x="415281" y="25055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30" name="object 30"/>
          <p:cNvSpPr txBox="1"/>
          <p:nvPr/>
        </p:nvSpPr>
        <p:spPr>
          <a:xfrm rot="19860000">
            <a:off x="3177532" y="25055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31" name="object 31"/>
          <p:cNvSpPr txBox="1"/>
          <p:nvPr/>
        </p:nvSpPr>
        <p:spPr>
          <a:xfrm rot="19860000">
            <a:off x="5939782" y="25055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32" name="object 32"/>
          <p:cNvSpPr txBox="1"/>
          <p:nvPr/>
        </p:nvSpPr>
        <p:spPr>
          <a:xfrm rot="19860000">
            <a:off x="415281" y="427719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33" name="object 33"/>
          <p:cNvSpPr txBox="1"/>
          <p:nvPr/>
        </p:nvSpPr>
        <p:spPr>
          <a:xfrm rot="19860000">
            <a:off x="3177531" y="427719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34" name="object 34"/>
          <p:cNvSpPr txBox="1"/>
          <p:nvPr/>
        </p:nvSpPr>
        <p:spPr>
          <a:xfrm rot="19860000">
            <a:off x="5939782" y="427719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7940675">
              <a:lnSpc>
                <a:spcPct val="100000"/>
              </a:lnSpc>
              <a:spcBef>
                <a:spcPts val="95"/>
              </a:spcBef>
            </a:pPr>
            <a:r>
              <a:rPr spc="-10"/>
              <a:t>TE</a:t>
            </a:r>
            <a:r>
              <a:rPr spc="-5"/>
              <a:t>智库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44981" y="420116"/>
            <a:ext cx="4506595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b="1" spc="-5">
                <a:latin typeface="微软雅黑"/>
                <a:cs typeface="微软雅黑"/>
              </a:rPr>
              <a:t>未来可期，基于生成式AI能力帮助构建</a:t>
            </a:r>
            <a:r>
              <a:rPr sz="1600" b="1" spc="5">
                <a:latin typeface="微软雅黑"/>
                <a:cs typeface="微软雅黑"/>
              </a:rPr>
              <a:t>信</a:t>
            </a:r>
            <a:r>
              <a:rPr sz="1600" b="1" spc="-5">
                <a:latin typeface="微软雅黑"/>
                <a:cs typeface="微软雅黑"/>
              </a:rPr>
              <a:t>息化</a:t>
            </a:r>
            <a:r>
              <a:rPr sz="1600" b="1" spc="5">
                <a:latin typeface="微软雅黑"/>
                <a:cs typeface="微软雅黑"/>
              </a:rPr>
              <a:t>系</a:t>
            </a:r>
            <a:r>
              <a:rPr sz="1600" b="1" spc="-5">
                <a:latin typeface="微软雅黑"/>
                <a:cs typeface="微软雅黑"/>
              </a:rPr>
              <a:t>统</a:t>
            </a:r>
            <a:endParaRPr sz="16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66801" y="4922621"/>
            <a:ext cx="1706880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-5">
                <a:latin typeface="微软雅黑"/>
                <a:cs typeface="微软雅黑"/>
              </a:rPr>
              <a:t>Source：</a:t>
            </a:r>
            <a:r>
              <a:rPr sz="600">
                <a:latin typeface="微软雅黑"/>
                <a:cs typeface="微软雅黑"/>
              </a:rPr>
              <a:t>百度搜索大数据</a:t>
            </a:r>
            <a:r>
              <a:rPr sz="600" spc="125">
                <a:latin typeface="微软雅黑"/>
                <a:cs typeface="微软雅黑"/>
              </a:rPr>
              <a:t> </a:t>
            </a:r>
            <a:r>
              <a:rPr sz="600" spc="-5">
                <a:latin typeface="微软雅黑"/>
                <a:cs typeface="微软雅黑"/>
              </a:rPr>
              <a:t>TE</a:t>
            </a:r>
            <a:r>
              <a:rPr sz="600">
                <a:latin typeface="微软雅黑"/>
                <a:cs typeface="微软雅黑"/>
              </a:rPr>
              <a:t>智库</a:t>
            </a:r>
            <a:r>
              <a:rPr sz="600" spc="-20">
                <a:latin typeface="微软雅黑"/>
                <a:cs typeface="微软雅黑"/>
              </a:rPr>
              <a:t> </a:t>
            </a:r>
            <a:r>
              <a:rPr sz="600" spc="-5">
                <a:latin typeface="微软雅黑"/>
                <a:cs typeface="微软雅黑"/>
              </a:rPr>
              <a:t>2023</a:t>
            </a:r>
            <a:r>
              <a:rPr sz="600">
                <a:latin typeface="微软雅黑"/>
                <a:cs typeface="微软雅黑"/>
              </a:rPr>
              <a:t>年</a:t>
            </a:r>
            <a:r>
              <a:rPr sz="600" spc="-5">
                <a:latin typeface="微软雅黑"/>
                <a:cs typeface="微软雅黑"/>
              </a:rPr>
              <a:t>11</a:t>
            </a:r>
            <a:r>
              <a:rPr sz="600">
                <a:latin typeface="微软雅黑"/>
                <a:cs typeface="微软雅黑"/>
              </a:rPr>
              <a:t>月。</a:t>
            </a:r>
            <a:endParaRPr sz="600">
              <a:latin typeface="微软雅黑"/>
              <a:cs typeface="微软雅黑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222504" y="3829811"/>
            <a:ext cx="8716010" cy="0"/>
          </a:xfrm>
          <a:custGeom>
            <a:rect l="l" t="t" r="r" b="b"/>
            <a:pathLst>
              <a:path w="8716010">
                <a:moveTo>
                  <a:pt x="0" y="0"/>
                </a:moveTo>
                <a:lnTo>
                  <a:pt x="8715756" y="0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 flipH="1">
            <a:off x="222504" y="3829811"/>
            <a:ext cx="0" cy="36830"/>
          </a:xfrm>
          <a:custGeom>
            <a:rect l="l" t="t" r="r" b="b"/>
            <a:pathLst>
              <a:path h="36829">
                <a:moveTo>
                  <a:pt x="0" y="0"/>
                </a:moveTo>
                <a:lnTo>
                  <a:pt x="0" y="36575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 flipH="1">
            <a:off x="893063" y="3829811"/>
            <a:ext cx="0" cy="36830"/>
          </a:xfrm>
          <a:custGeom>
            <a:rect l="l" t="t" r="r" b="b"/>
            <a:pathLst>
              <a:path h="36829">
                <a:moveTo>
                  <a:pt x="0" y="0"/>
                </a:moveTo>
                <a:lnTo>
                  <a:pt x="0" y="36575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 flipH="1">
            <a:off x="1563624" y="3829811"/>
            <a:ext cx="0" cy="36830"/>
          </a:xfrm>
          <a:custGeom>
            <a:rect l="l" t="t" r="r" b="b"/>
            <a:pathLst>
              <a:path h="36829">
                <a:moveTo>
                  <a:pt x="0" y="0"/>
                </a:moveTo>
                <a:lnTo>
                  <a:pt x="0" y="36575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 flipH="1">
            <a:off x="2234183" y="3829811"/>
            <a:ext cx="0" cy="36830"/>
          </a:xfrm>
          <a:custGeom>
            <a:rect l="l" t="t" r="r" b="b"/>
            <a:pathLst>
              <a:path h="36829">
                <a:moveTo>
                  <a:pt x="0" y="0"/>
                </a:moveTo>
                <a:lnTo>
                  <a:pt x="0" y="36575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 flipH="1">
            <a:off x="2904744" y="3829811"/>
            <a:ext cx="0" cy="36830"/>
          </a:xfrm>
          <a:custGeom>
            <a:rect l="l" t="t" r="r" b="b"/>
            <a:pathLst>
              <a:path h="36829">
                <a:moveTo>
                  <a:pt x="0" y="0"/>
                </a:moveTo>
                <a:lnTo>
                  <a:pt x="0" y="36575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 flipH="1">
            <a:off x="3575303" y="3829811"/>
            <a:ext cx="0" cy="36830"/>
          </a:xfrm>
          <a:custGeom>
            <a:rect l="l" t="t" r="r" b="b"/>
            <a:pathLst>
              <a:path h="36829">
                <a:moveTo>
                  <a:pt x="0" y="0"/>
                </a:moveTo>
                <a:lnTo>
                  <a:pt x="0" y="36575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 flipH="1">
            <a:off x="4245864" y="3829811"/>
            <a:ext cx="0" cy="36830"/>
          </a:xfrm>
          <a:custGeom>
            <a:rect l="l" t="t" r="r" b="b"/>
            <a:pathLst>
              <a:path h="36829">
                <a:moveTo>
                  <a:pt x="0" y="0"/>
                </a:moveTo>
                <a:lnTo>
                  <a:pt x="0" y="36575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 flipH="1">
            <a:off x="4916423" y="3829811"/>
            <a:ext cx="0" cy="36830"/>
          </a:xfrm>
          <a:custGeom>
            <a:rect l="l" t="t" r="r" b="b"/>
            <a:pathLst>
              <a:path h="36829">
                <a:moveTo>
                  <a:pt x="0" y="0"/>
                </a:moveTo>
                <a:lnTo>
                  <a:pt x="0" y="36575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 flipH="1">
            <a:off x="5586984" y="3829811"/>
            <a:ext cx="0" cy="36830"/>
          </a:xfrm>
          <a:custGeom>
            <a:rect l="l" t="t" r="r" b="b"/>
            <a:pathLst>
              <a:path h="36829">
                <a:moveTo>
                  <a:pt x="0" y="0"/>
                </a:moveTo>
                <a:lnTo>
                  <a:pt x="0" y="36575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 flipH="1">
            <a:off x="6257544" y="3829811"/>
            <a:ext cx="0" cy="36830"/>
          </a:xfrm>
          <a:custGeom>
            <a:rect l="l" t="t" r="r" b="b"/>
            <a:pathLst>
              <a:path h="36829">
                <a:moveTo>
                  <a:pt x="0" y="0"/>
                </a:moveTo>
                <a:lnTo>
                  <a:pt x="0" y="36575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 flipH="1">
            <a:off x="6928104" y="3829811"/>
            <a:ext cx="0" cy="36830"/>
          </a:xfrm>
          <a:custGeom>
            <a:rect l="l" t="t" r="r" b="b"/>
            <a:pathLst>
              <a:path h="36829">
                <a:moveTo>
                  <a:pt x="0" y="0"/>
                </a:moveTo>
                <a:lnTo>
                  <a:pt x="0" y="36575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 flipH="1">
            <a:off x="7597140" y="3829811"/>
            <a:ext cx="0" cy="36830"/>
          </a:xfrm>
          <a:custGeom>
            <a:rect l="l" t="t" r="r" b="b"/>
            <a:pathLst>
              <a:path h="36829">
                <a:moveTo>
                  <a:pt x="0" y="0"/>
                </a:moveTo>
                <a:lnTo>
                  <a:pt x="0" y="36575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 flipH="1">
            <a:off x="8267700" y="3829811"/>
            <a:ext cx="0" cy="36830"/>
          </a:xfrm>
          <a:custGeom>
            <a:rect l="l" t="t" r="r" b="b"/>
            <a:pathLst>
              <a:path h="36829">
                <a:moveTo>
                  <a:pt x="0" y="0"/>
                </a:moveTo>
                <a:lnTo>
                  <a:pt x="0" y="36575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/>
          <p:nvPr/>
        </p:nvSpPr>
        <p:spPr>
          <a:xfrm flipH="1">
            <a:off x="8938259" y="3829811"/>
            <a:ext cx="0" cy="36830"/>
          </a:xfrm>
          <a:custGeom>
            <a:rect l="l" t="t" r="r" b="b"/>
            <a:pathLst>
              <a:path h="36829">
                <a:moveTo>
                  <a:pt x="0" y="0"/>
                </a:moveTo>
                <a:lnTo>
                  <a:pt x="0" y="36575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/>
          <p:nvPr/>
        </p:nvSpPr>
        <p:spPr>
          <a:xfrm>
            <a:off x="558545" y="1639061"/>
            <a:ext cx="8045450" cy="1816735"/>
          </a:xfrm>
          <a:custGeom>
            <a:rect l="l" t="t" r="r" b="b"/>
            <a:pathLst>
              <a:path w="8045450" h="1816735">
                <a:moveTo>
                  <a:pt x="0" y="0"/>
                </a:moveTo>
                <a:lnTo>
                  <a:pt x="51572" y="6480"/>
                </a:lnTo>
                <a:lnTo>
                  <a:pt x="103144" y="11941"/>
                </a:lnTo>
                <a:lnTo>
                  <a:pt x="154716" y="16688"/>
                </a:lnTo>
                <a:lnTo>
                  <a:pt x="206288" y="21028"/>
                </a:lnTo>
                <a:lnTo>
                  <a:pt x="257859" y="25265"/>
                </a:lnTo>
                <a:lnTo>
                  <a:pt x="309430" y="29706"/>
                </a:lnTo>
                <a:lnTo>
                  <a:pt x="361002" y="34657"/>
                </a:lnTo>
                <a:lnTo>
                  <a:pt x="412573" y="40424"/>
                </a:lnTo>
                <a:lnTo>
                  <a:pt x="464144" y="47313"/>
                </a:lnTo>
                <a:lnTo>
                  <a:pt x="515716" y="55629"/>
                </a:lnTo>
                <a:lnTo>
                  <a:pt x="567288" y="65678"/>
                </a:lnTo>
                <a:lnTo>
                  <a:pt x="618860" y="77767"/>
                </a:lnTo>
                <a:lnTo>
                  <a:pt x="670433" y="92201"/>
                </a:lnTo>
                <a:lnTo>
                  <a:pt x="715135" y="106889"/>
                </a:lnTo>
                <a:lnTo>
                  <a:pt x="759834" y="123602"/>
                </a:lnTo>
                <a:lnTo>
                  <a:pt x="804531" y="142082"/>
                </a:lnTo>
                <a:lnTo>
                  <a:pt x="849226" y="162073"/>
                </a:lnTo>
                <a:lnTo>
                  <a:pt x="893920" y="183317"/>
                </a:lnTo>
                <a:lnTo>
                  <a:pt x="938612" y="205557"/>
                </a:lnTo>
                <a:lnTo>
                  <a:pt x="983303" y="228535"/>
                </a:lnTo>
                <a:lnTo>
                  <a:pt x="1027995" y="251993"/>
                </a:lnTo>
                <a:lnTo>
                  <a:pt x="1072686" y="275676"/>
                </a:lnTo>
                <a:lnTo>
                  <a:pt x="1117378" y="299324"/>
                </a:lnTo>
                <a:lnTo>
                  <a:pt x="1162072" y="322682"/>
                </a:lnTo>
                <a:lnTo>
                  <a:pt x="1206767" y="345490"/>
                </a:lnTo>
                <a:lnTo>
                  <a:pt x="1251464" y="367493"/>
                </a:lnTo>
                <a:lnTo>
                  <a:pt x="1296163" y="388432"/>
                </a:lnTo>
                <a:lnTo>
                  <a:pt x="1340866" y="408050"/>
                </a:lnTo>
                <a:lnTo>
                  <a:pt x="1388761" y="428538"/>
                </a:lnTo>
                <a:lnTo>
                  <a:pt x="1436653" y="449428"/>
                </a:lnTo>
                <a:lnTo>
                  <a:pt x="1484542" y="470517"/>
                </a:lnTo>
                <a:lnTo>
                  <a:pt x="1532429" y="491605"/>
                </a:lnTo>
                <a:lnTo>
                  <a:pt x="1580314" y="512490"/>
                </a:lnTo>
                <a:lnTo>
                  <a:pt x="1628198" y="532971"/>
                </a:lnTo>
                <a:lnTo>
                  <a:pt x="1676082" y="552846"/>
                </a:lnTo>
                <a:lnTo>
                  <a:pt x="1723966" y="571915"/>
                </a:lnTo>
                <a:lnTo>
                  <a:pt x="1771850" y="589976"/>
                </a:lnTo>
                <a:lnTo>
                  <a:pt x="1819735" y="606828"/>
                </a:lnTo>
                <a:lnTo>
                  <a:pt x="1867622" y="622269"/>
                </a:lnTo>
                <a:lnTo>
                  <a:pt x="1915511" y="636097"/>
                </a:lnTo>
                <a:lnTo>
                  <a:pt x="1963403" y="648113"/>
                </a:lnTo>
                <a:lnTo>
                  <a:pt x="2011299" y="658113"/>
                </a:lnTo>
                <a:lnTo>
                  <a:pt x="2062878" y="666080"/>
                </a:lnTo>
                <a:lnTo>
                  <a:pt x="2114453" y="671005"/>
                </a:lnTo>
                <a:lnTo>
                  <a:pt x="2166026" y="673357"/>
                </a:lnTo>
                <a:lnTo>
                  <a:pt x="2217596" y="673603"/>
                </a:lnTo>
                <a:lnTo>
                  <a:pt x="2269164" y="672209"/>
                </a:lnTo>
                <a:lnTo>
                  <a:pt x="2320732" y="669643"/>
                </a:lnTo>
                <a:lnTo>
                  <a:pt x="2372298" y="666373"/>
                </a:lnTo>
                <a:lnTo>
                  <a:pt x="2423866" y="662865"/>
                </a:lnTo>
                <a:lnTo>
                  <a:pt x="2475434" y="659587"/>
                </a:lnTo>
                <a:lnTo>
                  <a:pt x="2527004" y="657005"/>
                </a:lnTo>
                <a:lnTo>
                  <a:pt x="2578577" y="655588"/>
                </a:lnTo>
                <a:lnTo>
                  <a:pt x="2630152" y="655801"/>
                </a:lnTo>
                <a:lnTo>
                  <a:pt x="2681732" y="658113"/>
                </a:lnTo>
                <a:lnTo>
                  <a:pt x="2733311" y="661916"/>
                </a:lnTo>
                <a:lnTo>
                  <a:pt x="2784886" y="666236"/>
                </a:lnTo>
                <a:lnTo>
                  <a:pt x="2836459" y="671082"/>
                </a:lnTo>
                <a:lnTo>
                  <a:pt x="2888029" y="676463"/>
                </a:lnTo>
                <a:lnTo>
                  <a:pt x="2939597" y="682387"/>
                </a:lnTo>
                <a:lnTo>
                  <a:pt x="2991165" y="688862"/>
                </a:lnTo>
                <a:lnTo>
                  <a:pt x="3042731" y="695896"/>
                </a:lnTo>
                <a:lnTo>
                  <a:pt x="3094299" y="703498"/>
                </a:lnTo>
                <a:lnTo>
                  <a:pt x="3145867" y="711676"/>
                </a:lnTo>
                <a:lnTo>
                  <a:pt x="3197437" y="720438"/>
                </a:lnTo>
                <a:lnTo>
                  <a:pt x="3249010" y="729794"/>
                </a:lnTo>
                <a:lnTo>
                  <a:pt x="3300585" y="739750"/>
                </a:lnTo>
                <a:lnTo>
                  <a:pt x="3352165" y="750315"/>
                </a:lnTo>
                <a:lnTo>
                  <a:pt x="3400060" y="760916"/>
                </a:lnTo>
                <a:lnTo>
                  <a:pt x="3447952" y="772446"/>
                </a:lnTo>
                <a:lnTo>
                  <a:pt x="3495841" y="784790"/>
                </a:lnTo>
                <a:lnTo>
                  <a:pt x="3543728" y="797833"/>
                </a:lnTo>
                <a:lnTo>
                  <a:pt x="3591613" y="811458"/>
                </a:lnTo>
                <a:lnTo>
                  <a:pt x="3639497" y="825550"/>
                </a:lnTo>
                <a:lnTo>
                  <a:pt x="3687381" y="839993"/>
                </a:lnTo>
                <a:lnTo>
                  <a:pt x="3735265" y="854672"/>
                </a:lnTo>
                <a:lnTo>
                  <a:pt x="3783149" y="869470"/>
                </a:lnTo>
                <a:lnTo>
                  <a:pt x="3831034" y="884271"/>
                </a:lnTo>
                <a:lnTo>
                  <a:pt x="3878921" y="898960"/>
                </a:lnTo>
                <a:lnTo>
                  <a:pt x="3926810" y="913421"/>
                </a:lnTo>
                <a:lnTo>
                  <a:pt x="3974702" y="927539"/>
                </a:lnTo>
                <a:lnTo>
                  <a:pt x="4022598" y="941196"/>
                </a:lnTo>
                <a:lnTo>
                  <a:pt x="4070493" y="954540"/>
                </a:lnTo>
                <a:lnTo>
                  <a:pt x="4118385" y="967799"/>
                </a:lnTo>
                <a:lnTo>
                  <a:pt x="4166274" y="980990"/>
                </a:lnTo>
                <a:lnTo>
                  <a:pt x="4214161" y="994125"/>
                </a:lnTo>
                <a:lnTo>
                  <a:pt x="4262046" y="1007218"/>
                </a:lnTo>
                <a:lnTo>
                  <a:pt x="4309930" y="1020283"/>
                </a:lnTo>
                <a:lnTo>
                  <a:pt x="4357814" y="1033335"/>
                </a:lnTo>
                <a:lnTo>
                  <a:pt x="4405698" y="1046387"/>
                </a:lnTo>
                <a:lnTo>
                  <a:pt x="4453582" y="1059452"/>
                </a:lnTo>
                <a:lnTo>
                  <a:pt x="4501467" y="1072545"/>
                </a:lnTo>
                <a:lnTo>
                  <a:pt x="4549354" y="1085680"/>
                </a:lnTo>
                <a:lnTo>
                  <a:pt x="4597243" y="1098871"/>
                </a:lnTo>
                <a:lnTo>
                  <a:pt x="4645135" y="1112130"/>
                </a:lnTo>
                <a:lnTo>
                  <a:pt x="4693031" y="1125474"/>
                </a:lnTo>
                <a:lnTo>
                  <a:pt x="4740926" y="1139287"/>
                </a:lnTo>
                <a:lnTo>
                  <a:pt x="4788818" y="1153822"/>
                </a:lnTo>
                <a:lnTo>
                  <a:pt x="4836707" y="1168892"/>
                </a:lnTo>
                <a:lnTo>
                  <a:pt x="4884594" y="1184310"/>
                </a:lnTo>
                <a:lnTo>
                  <a:pt x="4932479" y="1199887"/>
                </a:lnTo>
                <a:lnTo>
                  <a:pt x="4980363" y="1215437"/>
                </a:lnTo>
                <a:lnTo>
                  <a:pt x="5028247" y="1230772"/>
                </a:lnTo>
                <a:lnTo>
                  <a:pt x="5076131" y="1245705"/>
                </a:lnTo>
                <a:lnTo>
                  <a:pt x="5124015" y="1260048"/>
                </a:lnTo>
                <a:lnTo>
                  <a:pt x="5171900" y="1273614"/>
                </a:lnTo>
                <a:lnTo>
                  <a:pt x="5219787" y="1286215"/>
                </a:lnTo>
                <a:lnTo>
                  <a:pt x="5267676" y="1297663"/>
                </a:lnTo>
                <a:lnTo>
                  <a:pt x="5315568" y="1307772"/>
                </a:lnTo>
                <a:lnTo>
                  <a:pt x="5363464" y="1316355"/>
                </a:lnTo>
                <a:lnTo>
                  <a:pt x="5415043" y="1323752"/>
                </a:lnTo>
                <a:lnTo>
                  <a:pt x="5466618" y="1329395"/>
                </a:lnTo>
                <a:lnTo>
                  <a:pt x="5518191" y="1333518"/>
                </a:lnTo>
                <a:lnTo>
                  <a:pt x="5569761" y="1336355"/>
                </a:lnTo>
                <a:lnTo>
                  <a:pt x="5621329" y="1338140"/>
                </a:lnTo>
                <a:lnTo>
                  <a:pt x="5672897" y="1339107"/>
                </a:lnTo>
                <a:lnTo>
                  <a:pt x="5724463" y="1339491"/>
                </a:lnTo>
                <a:lnTo>
                  <a:pt x="5776031" y="1339525"/>
                </a:lnTo>
                <a:lnTo>
                  <a:pt x="5827599" y="1339443"/>
                </a:lnTo>
                <a:lnTo>
                  <a:pt x="5879169" y="1339480"/>
                </a:lnTo>
                <a:lnTo>
                  <a:pt x="5930742" y="1339870"/>
                </a:lnTo>
                <a:lnTo>
                  <a:pt x="5982317" y="1340846"/>
                </a:lnTo>
                <a:lnTo>
                  <a:pt x="6033897" y="1342644"/>
                </a:lnTo>
                <a:lnTo>
                  <a:pt x="6085476" y="1344032"/>
                </a:lnTo>
                <a:lnTo>
                  <a:pt x="6137051" y="1343931"/>
                </a:lnTo>
                <a:lnTo>
                  <a:pt x="6188624" y="1342798"/>
                </a:lnTo>
                <a:lnTo>
                  <a:pt x="6240194" y="1341092"/>
                </a:lnTo>
                <a:lnTo>
                  <a:pt x="6291762" y="1339271"/>
                </a:lnTo>
                <a:lnTo>
                  <a:pt x="6343330" y="1337793"/>
                </a:lnTo>
                <a:lnTo>
                  <a:pt x="6394896" y="1337116"/>
                </a:lnTo>
                <a:lnTo>
                  <a:pt x="6446464" y="1337698"/>
                </a:lnTo>
                <a:lnTo>
                  <a:pt x="6498032" y="1339998"/>
                </a:lnTo>
                <a:lnTo>
                  <a:pt x="6549602" y="1344474"/>
                </a:lnTo>
                <a:lnTo>
                  <a:pt x="6601175" y="1351583"/>
                </a:lnTo>
                <a:lnTo>
                  <a:pt x="6652750" y="1361785"/>
                </a:lnTo>
                <a:lnTo>
                  <a:pt x="6704330" y="1375537"/>
                </a:lnTo>
                <a:lnTo>
                  <a:pt x="6746238" y="1390161"/>
                </a:lnTo>
                <a:lnTo>
                  <a:pt x="6788144" y="1408190"/>
                </a:lnTo>
                <a:lnTo>
                  <a:pt x="6830048" y="1429145"/>
                </a:lnTo>
                <a:lnTo>
                  <a:pt x="6871950" y="1452550"/>
                </a:lnTo>
                <a:lnTo>
                  <a:pt x="6913850" y="1477927"/>
                </a:lnTo>
                <a:lnTo>
                  <a:pt x="6955749" y="1504798"/>
                </a:lnTo>
                <a:lnTo>
                  <a:pt x="6997648" y="1532687"/>
                </a:lnTo>
                <a:lnTo>
                  <a:pt x="7039546" y="1561115"/>
                </a:lnTo>
                <a:lnTo>
                  <a:pt x="7081444" y="1589606"/>
                </a:lnTo>
                <a:lnTo>
                  <a:pt x="7123343" y="1617682"/>
                </a:lnTo>
                <a:lnTo>
                  <a:pt x="7165242" y="1644866"/>
                </a:lnTo>
                <a:lnTo>
                  <a:pt x="7207142" y="1670681"/>
                </a:lnTo>
                <a:lnTo>
                  <a:pt x="7249044" y="1694648"/>
                </a:lnTo>
                <a:lnTo>
                  <a:pt x="7290948" y="1716291"/>
                </a:lnTo>
                <a:lnTo>
                  <a:pt x="7332854" y="1735132"/>
                </a:lnTo>
                <a:lnTo>
                  <a:pt x="7374762" y="1750695"/>
                </a:lnTo>
                <a:lnTo>
                  <a:pt x="7426342" y="1765903"/>
                </a:lnTo>
                <a:lnTo>
                  <a:pt x="7477917" y="1777874"/>
                </a:lnTo>
                <a:lnTo>
                  <a:pt x="7529490" y="1787028"/>
                </a:lnTo>
                <a:lnTo>
                  <a:pt x="7581060" y="1793788"/>
                </a:lnTo>
                <a:lnTo>
                  <a:pt x="7632628" y="1798576"/>
                </a:lnTo>
                <a:lnTo>
                  <a:pt x="7684196" y="1801816"/>
                </a:lnTo>
                <a:lnTo>
                  <a:pt x="7735762" y="1803929"/>
                </a:lnTo>
                <a:lnTo>
                  <a:pt x="7787330" y="1805338"/>
                </a:lnTo>
                <a:lnTo>
                  <a:pt x="7838898" y="1806465"/>
                </a:lnTo>
                <a:lnTo>
                  <a:pt x="7890468" y="1807734"/>
                </a:lnTo>
                <a:lnTo>
                  <a:pt x="7942041" y="1809565"/>
                </a:lnTo>
                <a:lnTo>
                  <a:pt x="7993616" y="1812382"/>
                </a:lnTo>
                <a:lnTo>
                  <a:pt x="8045196" y="1816608"/>
                </a:lnTo>
              </a:path>
            </a:pathLst>
          </a:custGeom>
          <a:ln w="28575">
            <a:solidFill>
              <a:srgbClr val="F8803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/>
          <p:nvPr/>
        </p:nvSpPr>
        <p:spPr>
          <a:xfrm>
            <a:off x="558545" y="1514094"/>
            <a:ext cx="8045450" cy="1907539"/>
          </a:xfrm>
          <a:custGeom>
            <a:rect l="l" t="t" r="r" b="b"/>
            <a:pathLst>
              <a:path w="8045450" h="1907539">
                <a:moveTo>
                  <a:pt x="0" y="0"/>
                </a:moveTo>
                <a:lnTo>
                  <a:pt x="47888" y="11646"/>
                </a:lnTo>
                <a:lnTo>
                  <a:pt x="95777" y="23106"/>
                </a:lnTo>
                <a:lnTo>
                  <a:pt x="143665" y="34429"/>
                </a:lnTo>
                <a:lnTo>
                  <a:pt x="191553" y="45668"/>
                </a:lnTo>
                <a:lnTo>
                  <a:pt x="239441" y="56871"/>
                </a:lnTo>
                <a:lnTo>
                  <a:pt x="287328" y="68090"/>
                </a:lnTo>
                <a:lnTo>
                  <a:pt x="335216" y="79374"/>
                </a:lnTo>
                <a:lnTo>
                  <a:pt x="383104" y="90776"/>
                </a:lnTo>
                <a:lnTo>
                  <a:pt x="430991" y="102345"/>
                </a:lnTo>
                <a:lnTo>
                  <a:pt x="478879" y="114131"/>
                </a:lnTo>
                <a:lnTo>
                  <a:pt x="526767" y="126186"/>
                </a:lnTo>
                <a:lnTo>
                  <a:pt x="574655" y="138559"/>
                </a:lnTo>
                <a:lnTo>
                  <a:pt x="622544" y="151302"/>
                </a:lnTo>
                <a:lnTo>
                  <a:pt x="670433" y="164464"/>
                </a:lnTo>
                <a:lnTo>
                  <a:pt x="712341" y="174428"/>
                </a:lnTo>
                <a:lnTo>
                  <a:pt x="754247" y="181378"/>
                </a:lnTo>
                <a:lnTo>
                  <a:pt x="796151" y="186051"/>
                </a:lnTo>
                <a:lnTo>
                  <a:pt x="838053" y="189184"/>
                </a:lnTo>
                <a:lnTo>
                  <a:pt x="879953" y="191514"/>
                </a:lnTo>
                <a:lnTo>
                  <a:pt x="921852" y="193778"/>
                </a:lnTo>
                <a:lnTo>
                  <a:pt x="963751" y="196714"/>
                </a:lnTo>
                <a:lnTo>
                  <a:pt x="1005649" y="201056"/>
                </a:lnTo>
                <a:lnTo>
                  <a:pt x="1047547" y="207544"/>
                </a:lnTo>
                <a:lnTo>
                  <a:pt x="1089446" y="216913"/>
                </a:lnTo>
                <a:lnTo>
                  <a:pt x="1131345" y="229900"/>
                </a:lnTo>
                <a:lnTo>
                  <a:pt x="1173245" y="247243"/>
                </a:lnTo>
                <a:lnTo>
                  <a:pt x="1215147" y="269677"/>
                </a:lnTo>
                <a:lnTo>
                  <a:pt x="1257051" y="297941"/>
                </a:lnTo>
                <a:lnTo>
                  <a:pt x="1298957" y="332771"/>
                </a:lnTo>
                <a:lnTo>
                  <a:pt x="1340866" y="374903"/>
                </a:lnTo>
                <a:lnTo>
                  <a:pt x="1384126" y="431482"/>
                </a:lnTo>
                <a:lnTo>
                  <a:pt x="1405755" y="466019"/>
                </a:lnTo>
                <a:lnTo>
                  <a:pt x="1427384" y="504250"/>
                </a:lnTo>
                <a:lnTo>
                  <a:pt x="1449011" y="545819"/>
                </a:lnTo>
                <a:lnTo>
                  <a:pt x="1470639" y="590373"/>
                </a:lnTo>
                <a:lnTo>
                  <a:pt x="1492266" y="637556"/>
                </a:lnTo>
                <a:lnTo>
                  <a:pt x="1513892" y="687016"/>
                </a:lnTo>
                <a:lnTo>
                  <a:pt x="1535518" y="738397"/>
                </a:lnTo>
                <a:lnTo>
                  <a:pt x="1557144" y="791345"/>
                </a:lnTo>
                <a:lnTo>
                  <a:pt x="1578770" y="845506"/>
                </a:lnTo>
                <a:lnTo>
                  <a:pt x="1600395" y="900525"/>
                </a:lnTo>
                <a:lnTo>
                  <a:pt x="1622020" y="956049"/>
                </a:lnTo>
                <a:lnTo>
                  <a:pt x="1643645" y="1011723"/>
                </a:lnTo>
                <a:lnTo>
                  <a:pt x="1665270" y="1067192"/>
                </a:lnTo>
                <a:lnTo>
                  <a:pt x="1686894" y="1122103"/>
                </a:lnTo>
                <a:lnTo>
                  <a:pt x="1708519" y="1176101"/>
                </a:lnTo>
                <a:lnTo>
                  <a:pt x="1730144" y="1228831"/>
                </a:lnTo>
                <a:lnTo>
                  <a:pt x="1751769" y="1279940"/>
                </a:lnTo>
                <a:lnTo>
                  <a:pt x="1773394" y="1329073"/>
                </a:lnTo>
                <a:lnTo>
                  <a:pt x="1795020" y="1375875"/>
                </a:lnTo>
                <a:lnTo>
                  <a:pt x="1816646" y="1419993"/>
                </a:lnTo>
                <a:lnTo>
                  <a:pt x="1838272" y="1461073"/>
                </a:lnTo>
                <a:lnTo>
                  <a:pt x="1859898" y="1498759"/>
                </a:lnTo>
                <a:lnTo>
                  <a:pt x="1881525" y="1532698"/>
                </a:lnTo>
                <a:lnTo>
                  <a:pt x="1924780" y="1587915"/>
                </a:lnTo>
                <a:lnTo>
                  <a:pt x="1968038" y="1623891"/>
                </a:lnTo>
                <a:lnTo>
                  <a:pt x="2011299" y="1637791"/>
                </a:lnTo>
                <a:lnTo>
                  <a:pt x="2032929" y="1635483"/>
                </a:lnTo>
                <a:lnTo>
                  <a:pt x="2076188" y="1612452"/>
                </a:lnTo>
                <a:lnTo>
                  <a:pt x="2119444" y="1567514"/>
                </a:lnTo>
                <a:lnTo>
                  <a:pt x="2162699" y="1503845"/>
                </a:lnTo>
                <a:lnTo>
                  <a:pt x="2184325" y="1465977"/>
                </a:lnTo>
                <a:lnTo>
                  <a:pt x="2205951" y="1424617"/>
                </a:lnTo>
                <a:lnTo>
                  <a:pt x="2227577" y="1380161"/>
                </a:lnTo>
                <a:lnTo>
                  <a:pt x="2249203" y="1333005"/>
                </a:lnTo>
                <a:lnTo>
                  <a:pt x="2270828" y="1283548"/>
                </a:lnTo>
                <a:lnTo>
                  <a:pt x="2292453" y="1232184"/>
                </a:lnTo>
                <a:lnTo>
                  <a:pt x="2314078" y="1179311"/>
                </a:lnTo>
                <a:lnTo>
                  <a:pt x="2335703" y="1125327"/>
                </a:lnTo>
                <a:lnTo>
                  <a:pt x="2357327" y="1070627"/>
                </a:lnTo>
                <a:lnTo>
                  <a:pt x="2378952" y="1015608"/>
                </a:lnTo>
                <a:lnTo>
                  <a:pt x="2400577" y="960668"/>
                </a:lnTo>
                <a:lnTo>
                  <a:pt x="2422202" y="906202"/>
                </a:lnTo>
                <a:lnTo>
                  <a:pt x="2443827" y="852609"/>
                </a:lnTo>
                <a:lnTo>
                  <a:pt x="2465453" y="800283"/>
                </a:lnTo>
                <a:lnTo>
                  <a:pt x="2487079" y="749623"/>
                </a:lnTo>
                <a:lnTo>
                  <a:pt x="2508705" y="701025"/>
                </a:lnTo>
                <a:lnTo>
                  <a:pt x="2530331" y="654886"/>
                </a:lnTo>
                <a:lnTo>
                  <a:pt x="2551958" y="611602"/>
                </a:lnTo>
                <a:lnTo>
                  <a:pt x="2573586" y="571571"/>
                </a:lnTo>
                <a:lnTo>
                  <a:pt x="2595213" y="535188"/>
                </a:lnTo>
                <a:lnTo>
                  <a:pt x="2616842" y="502852"/>
                </a:lnTo>
                <a:lnTo>
                  <a:pt x="2660101" y="451904"/>
                </a:lnTo>
                <a:lnTo>
                  <a:pt x="2718984" y="412481"/>
                </a:lnTo>
                <a:lnTo>
                  <a:pt x="2756234" y="399079"/>
                </a:lnTo>
                <a:lnTo>
                  <a:pt x="2793482" y="393151"/>
                </a:lnTo>
                <a:lnTo>
                  <a:pt x="2830729" y="393964"/>
                </a:lnTo>
                <a:lnTo>
                  <a:pt x="2905219" y="412891"/>
                </a:lnTo>
                <a:lnTo>
                  <a:pt x="2942462" y="429542"/>
                </a:lnTo>
                <a:lnTo>
                  <a:pt x="2979705" y="450011"/>
                </a:lnTo>
                <a:lnTo>
                  <a:pt x="3016948" y="473567"/>
                </a:lnTo>
                <a:lnTo>
                  <a:pt x="3054191" y="499477"/>
                </a:lnTo>
                <a:lnTo>
                  <a:pt x="3091434" y="527013"/>
                </a:lnTo>
                <a:lnTo>
                  <a:pt x="3128677" y="555441"/>
                </a:lnTo>
                <a:lnTo>
                  <a:pt x="3165922" y="584032"/>
                </a:lnTo>
                <a:lnTo>
                  <a:pt x="3203167" y="612054"/>
                </a:lnTo>
                <a:lnTo>
                  <a:pt x="3240414" y="638776"/>
                </a:lnTo>
                <a:lnTo>
                  <a:pt x="3277662" y="663467"/>
                </a:lnTo>
                <a:lnTo>
                  <a:pt x="3314912" y="685397"/>
                </a:lnTo>
                <a:lnTo>
                  <a:pt x="3352165" y="703833"/>
                </a:lnTo>
                <a:lnTo>
                  <a:pt x="3396867" y="722681"/>
                </a:lnTo>
                <a:lnTo>
                  <a:pt x="3441566" y="740083"/>
                </a:lnTo>
                <a:lnTo>
                  <a:pt x="3486263" y="756459"/>
                </a:lnTo>
                <a:lnTo>
                  <a:pt x="3530958" y="772231"/>
                </a:lnTo>
                <a:lnTo>
                  <a:pt x="3575652" y="787818"/>
                </a:lnTo>
                <a:lnTo>
                  <a:pt x="3620344" y="803641"/>
                </a:lnTo>
                <a:lnTo>
                  <a:pt x="3665035" y="820121"/>
                </a:lnTo>
                <a:lnTo>
                  <a:pt x="3709727" y="837677"/>
                </a:lnTo>
                <a:lnTo>
                  <a:pt x="3754418" y="856730"/>
                </a:lnTo>
                <a:lnTo>
                  <a:pt x="3799110" y="877701"/>
                </a:lnTo>
                <a:lnTo>
                  <a:pt x="3843804" y="901010"/>
                </a:lnTo>
                <a:lnTo>
                  <a:pt x="3888499" y="927077"/>
                </a:lnTo>
                <a:lnTo>
                  <a:pt x="3933196" y="956323"/>
                </a:lnTo>
                <a:lnTo>
                  <a:pt x="3977895" y="989168"/>
                </a:lnTo>
                <a:lnTo>
                  <a:pt x="4022598" y="1026032"/>
                </a:lnTo>
                <a:lnTo>
                  <a:pt x="4051752" y="1053757"/>
                </a:lnTo>
                <a:lnTo>
                  <a:pt x="4080904" y="1085686"/>
                </a:lnTo>
                <a:lnTo>
                  <a:pt x="4110056" y="1121339"/>
                </a:lnTo>
                <a:lnTo>
                  <a:pt x="4139206" y="1160235"/>
                </a:lnTo>
                <a:lnTo>
                  <a:pt x="4168356" y="1201890"/>
                </a:lnTo>
                <a:lnTo>
                  <a:pt x="4197505" y="1245825"/>
                </a:lnTo>
                <a:lnTo>
                  <a:pt x="4226653" y="1291556"/>
                </a:lnTo>
                <a:lnTo>
                  <a:pt x="4255800" y="1338602"/>
                </a:lnTo>
                <a:lnTo>
                  <a:pt x="4284947" y="1386481"/>
                </a:lnTo>
                <a:lnTo>
                  <a:pt x="4314094" y="1434712"/>
                </a:lnTo>
                <a:lnTo>
                  <a:pt x="4343241" y="1482813"/>
                </a:lnTo>
                <a:lnTo>
                  <a:pt x="4372387" y="1530302"/>
                </a:lnTo>
                <a:lnTo>
                  <a:pt x="4401534" y="1576697"/>
                </a:lnTo>
                <a:lnTo>
                  <a:pt x="4430681" y="1621517"/>
                </a:lnTo>
                <a:lnTo>
                  <a:pt x="4459828" y="1664280"/>
                </a:lnTo>
                <a:lnTo>
                  <a:pt x="4488975" y="1704504"/>
                </a:lnTo>
                <a:lnTo>
                  <a:pt x="4518123" y="1741708"/>
                </a:lnTo>
                <a:lnTo>
                  <a:pt x="4547272" y="1775409"/>
                </a:lnTo>
                <a:lnTo>
                  <a:pt x="4576422" y="1805126"/>
                </a:lnTo>
                <a:lnTo>
                  <a:pt x="4605572" y="1830377"/>
                </a:lnTo>
                <a:lnTo>
                  <a:pt x="4663876" y="1865556"/>
                </a:lnTo>
                <a:lnTo>
                  <a:pt x="4724961" y="1877122"/>
                </a:lnTo>
                <a:lnTo>
                  <a:pt x="4756890" y="1872525"/>
                </a:lnTo>
                <a:lnTo>
                  <a:pt x="4820744" y="1844374"/>
                </a:lnTo>
                <a:lnTo>
                  <a:pt x="4852669" y="1822142"/>
                </a:lnTo>
                <a:lnTo>
                  <a:pt x="4884594" y="1795351"/>
                </a:lnTo>
                <a:lnTo>
                  <a:pt x="4916518" y="1764665"/>
                </a:lnTo>
                <a:lnTo>
                  <a:pt x="4948441" y="1730741"/>
                </a:lnTo>
                <a:lnTo>
                  <a:pt x="4980363" y="1694242"/>
                </a:lnTo>
                <a:lnTo>
                  <a:pt x="5012286" y="1655828"/>
                </a:lnTo>
                <a:lnTo>
                  <a:pt x="5044208" y="1616159"/>
                </a:lnTo>
                <a:lnTo>
                  <a:pt x="5076131" y="1575895"/>
                </a:lnTo>
                <a:lnTo>
                  <a:pt x="5108053" y="1535699"/>
                </a:lnTo>
                <a:lnTo>
                  <a:pt x="5139976" y="1496229"/>
                </a:lnTo>
                <a:lnTo>
                  <a:pt x="5171900" y="1458146"/>
                </a:lnTo>
                <a:lnTo>
                  <a:pt x="5203825" y="1422112"/>
                </a:lnTo>
                <a:lnTo>
                  <a:pt x="5235750" y="1388786"/>
                </a:lnTo>
                <a:lnTo>
                  <a:pt x="5267676" y="1358830"/>
                </a:lnTo>
                <a:lnTo>
                  <a:pt x="5299604" y="1332903"/>
                </a:lnTo>
                <a:lnTo>
                  <a:pt x="5331533" y="1311666"/>
                </a:lnTo>
                <a:lnTo>
                  <a:pt x="5405372" y="1282361"/>
                </a:lnTo>
                <a:lnTo>
                  <a:pt x="5447278" y="1275592"/>
                </a:lnTo>
                <a:lnTo>
                  <a:pt x="5489182" y="1274492"/>
                </a:lnTo>
                <a:lnTo>
                  <a:pt x="5531084" y="1278078"/>
                </a:lnTo>
                <a:lnTo>
                  <a:pt x="5572984" y="1285365"/>
                </a:lnTo>
                <a:lnTo>
                  <a:pt x="5614883" y="1295372"/>
                </a:lnTo>
                <a:lnTo>
                  <a:pt x="5656782" y="1307114"/>
                </a:lnTo>
                <a:lnTo>
                  <a:pt x="5698680" y="1319609"/>
                </a:lnTo>
                <a:lnTo>
                  <a:pt x="5740578" y="1331873"/>
                </a:lnTo>
                <a:lnTo>
                  <a:pt x="5782477" y="1342923"/>
                </a:lnTo>
                <a:lnTo>
                  <a:pt x="5824376" y="1351776"/>
                </a:lnTo>
                <a:lnTo>
                  <a:pt x="5866276" y="1357449"/>
                </a:lnTo>
                <a:lnTo>
                  <a:pt x="5908178" y="1358958"/>
                </a:lnTo>
                <a:lnTo>
                  <a:pt x="5950082" y="1355321"/>
                </a:lnTo>
                <a:lnTo>
                  <a:pt x="5991988" y="1345554"/>
                </a:lnTo>
                <a:lnTo>
                  <a:pt x="6033897" y="1328673"/>
                </a:lnTo>
                <a:lnTo>
                  <a:pt x="6092203" y="1288351"/>
                </a:lnTo>
                <a:lnTo>
                  <a:pt x="6121355" y="1260545"/>
                </a:lnTo>
                <a:lnTo>
                  <a:pt x="6150505" y="1228469"/>
                </a:lnTo>
                <a:lnTo>
                  <a:pt x="6179655" y="1192740"/>
                </a:lnTo>
                <a:lnTo>
                  <a:pt x="6208804" y="1153980"/>
                </a:lnTo>
                <a:lnTo>
                  <a:pt x="6237952" y="1112808"/>
                </a:lnTo>
                <a:lnTo>
                  <a:pt x="6267099" y="1069843"/>
                </a:lnTo>
                <a:lnTo>
                  <a:pt x="6296246" y="1025704"/>
                </a:lnTo>
                <a:lnTo>
                  <a:pt x="6325393" y="981011"/>
                </a:lnTo>
                <a:lnTo>
                  <a:pt x="6354540" y="936384"/>
                </a:lnTo>
                <a:lnTo>
                  <a:pt x="6383686" y="892441"/>
                </a:lnTo>
                <a:lnTo>
                  <a:pt x="6412833" y="849803"/>
                </a:lnTo>
                <a:lnTo>
                  <a:pt x="6441980" y="809089"/>
                </a:lnTo>
                <a:lnTo>
                  <a:pt x="6471127" y="770918"/>
                </a:lnTo>
                <a:lnTo>
                  <a:pt x="6500274" y="735910"/>
                </a:lnTo>
                <a:lnTo>
                  <a:pt x="6529422" y="704684"/>
                </a:lnTo>
                <a:lnTo>
                  <a:pt x="6558571" y="677860"/>
                </a:lnTo>
                <a:lnTo>
                  <a:pt x="6616871" y="639894"/>
                </a:lnTo>
                <a:lnTo>
                  <a:pt x="6675175" y="626968"/>
                </a:lnTo>
                <a:lnTo>
                  <a:pt x="6704330" y="631443"/>
                </a:lnTo>
                <a:lnTo>
                  <a:pt x="6753999" y="657500"/>
                </a:lnTo>
                <a:lnTo>
                  <a:pt x="6803664" y="704764"/>
                </a:lnTo>
                <a:lnTo>
                  <a:pt x="6828496" y="735329"/>
                </a:lnTo>
                <a:lnTo>
                  <a:pt x="6853327" y="769971"/>
                </a:lnTo>
                <a:lnTo>
                  <a:pt x="6878157" y="808283"/>
                </a:lnTo>
                <a:lnTo>
                  <a:pt x="6902987" y="849856"/>
                </a:lnTo>
                <a:lnTo>
                  <a:pt x="6927817" y="894282"/>
                </a:lnTo>
                <a:lnTo>
                  <a:pt x="6952646" y="941153"/>
                </a:lnTo>
                <a:lnTo>
                  <a:pt x="6977475" y="990062"/>
                </a:lnTo>
                <a:lnTo>
                  <a:pt x="7002303" y="1040600"/>
                </a:lnTo>
                <a:lnTo>
                  <a:pt x="7027132" y="1092358"/>
                </a:lnTo>
                <a:lnTo>
                  <a:pt x="7051960" y="1144930"/>
                </a:lnTo>
                <a:lnTo>
                  <a:pt x="7076789" y="1197906"/>
                </a:lnTo>
                <a:lnTo>
                  <a:pt x="7101617" y="1250879"/>
                </a:lnTo>
                <a:lnTo>
                  <a:pt x="7126446" y="1303441"/>
                </a:lnTo>
                <a:lnTo>
                  <a:pt x="7151275" y="1355184"/>
                </a:lnTo>
                <a:lnTo>
                  <a:pt x="7176105" y="1405698"/>
                </a:lnTo>
                <a:lnTo>
                  <a:pt x="7200935" y="1454578"/>
                </a:lnTo>
                <a:lnTo>
                  <a:pt x="7225765" y="1501414"/>
                </a:lnTo>
                <a:lnTo>
                  <a:pt x="7250596" y="1545797"/>
                </a:lnTo>
                <a:lnTo>
                  <a:pt x="7275428" y="1587322"/>
                </a:lnTo>
                <a:lnTo>
                  <a:pt x="7300260" y="1625578"/>
                </a:lnTo>
                <a:lnTo>
                  <a:pt x="7325093" y="1660158"/>
                </a:lnTo>
                <a:lnTo>
                  <a:pt x="7349927" y="1690654"/>
                </a:lnTo>
                <a:lnTo>
                  <a:pt x="7419465" y="1755360"/>
                </a:lnTo>
                <a:lnTo>
                  <a:pt x="7464164" y="1786905"/>
                </a:lnTo>
                <a:lnTo>
                  <a:pt x="7508861" y="1812087"/>
                </a:lnTo>
                <a:lnTo>
                  <a:pt x="7553556" y="1831703"/>
                </a:lnTo>
                <a:lnTo>
                  <a:pt x="7598250" y="1846547"/>
                </a:lnTo>
                <a:lnTo>
                  <a:pt x="7642942" y="1857413"/>
                </a:lnTo>
                <a:lnTo>
                  <a:pt x="7687633" y="1865098"/>
                </a:lnTo>
                <a:lnTo>
                  <a:pt x="7732325" y="1870395"/>
                </a:lnTo>
                <a:lnTo>
                  <a:pt x="7777016" y="1874100"/>
                </a:lnTo>
                <a:lnTo>
                  <a:pt x="7821708" y="1877008"/>
                </a:lnTo>
                <a:lnTo>
                  <a:pt x="7866402" y="1879913"/>
                </a:lnTo>
                <a:lnTo>
                  <a:pt x="7911097" y="1883612"/>
                </a:lnTo>
                <a:lnTo>
                  <a:pt x="7955794" y="1888898"/>
                </a:lnTo>
                <a:lnTo>
                  <a:pt x="8000493" y="1896566"/>
                </a:lnTo>
                <a:lnTo>
                  <a:pt x="8045196" y="1907412"/>
                </a:lnTo>
              </a:path>
            </a:pathLst>
          </a:custGeom>
          <a:ln w="28575">
            <a:solidFill>
              <a:srgbClr val="13A46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2" name="object 22"/>
          <p:cNvSpPr txBox="1"/>
          <p:nvPr/>
        </p:nvSpPr>
        <p:spPr>
          <a:xfrm>
            <a:off x="397865" y="1742313"/>
            <a:ext cx="319405" cy="14795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800" spc="-5">
                <a:latin typeface="微软雅黑"/>
                <a:cs typeface="微软雅黑"/>
              </a:rPr>
              <a:t>33</a:t>
            </a:r>
            <a:r>
              <a:rPr sz="800">
                <a:latin typeface="微软雅黑"/>
                <a:cs typeface="微软雅黑"/>
              </a:rPr>
              <a:t>.</a:t>
            </a:r>
            <a:r>
              <a:rPr sz="800" spc="-5">
                <a:latin typeface="微软雅黑"/>
                <a:cs typeface="微软雅黑"/>
              </a:rPr>
              <a:t>3</a:t>
            </a:r>
            <a:r>
              <a:rPr sz="800">
                <a:latin typeface="微软雅黑"/>
                <a:cs typeface="微软雅黑"/>
              </a:rPr>
              <a:t>%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1068425" y="1834388"/>
            <a:ext cx="319405" cy="14795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800" spc="-5">
                <a:latin typeface="微软雅黑"/>
                <a:cs typeface="微软雅黑"/>
              </a:rPr>
              <a:t>31</a:t>
            </a:r>
            <a:r>
              <a:rPr sz="800">
                <a:latin typeface="微软雅黑"/>
                <a:cs typeface="微软雅黑"/>
              </a:rPr>
              <a:t>.</a:t>
            </a:r>
            <a:r>
              <a:rPr sz="800" spc="-5">
                <a:latin typeface="微软雅黑"/>
                <a:cs typeface="微软雅黑"/>
              </a:rPr>
              <a:t>9</a:t>
            </a:r>
            <a:r>
              <a:rPr sz="800">
                <a:latin typeface="微软雅黑"/>
                <a:cs typeface="微软雅黑"/>
              </a:rPr>
              <a:t>%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1739010" y="2150110"/>
            <a:ext cx="31940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5">
                <a:latin typeface="微软雅黑"/>
                <a:cs typeface="微软雅黑"/>
              </a:rPr>
              <a:t>27</a:t>
            </a:r>
            <a:r>
              <a:rPr sz="800">
                <a:latin typeface="微软雅黑"/>
                <a:cs typeface="微软雅黑"/>
              </a:rPr>
              <a:t>.</a:t>
            </a:r>
            <a:r>
              <a:rPr sz="800" spc="-5">
                <a:latin typeface="微软雅黑"/>
                <a:cs typeface="微软雅黑"/>
              </a:rPr>
              <a:t>1</a:t>
            </a:r>
            <a:r>
              <a:rPr sz="800">
                <a:latin typeface="微软雅黑"/>
                <a:cs typeface="微软雅黑"/>
              </a:rPr>
              <a:t>%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2409570" y="2400427"/>
            <a:ext cx="31940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5">
                <a:latin typeface="微软雅黑"/>
                <a:cs typeface="微软雅黑"/>
              </a:rPr>
              <a:t>23</a:t>
            </a:r>
            <a:r>
              <a:rPr sz="800">
                <a:latin typeface="微软雅黑"/>
                <a:cs typeface="微软雅黑"/>
              </a:rPr>
              <a:t>.</a:t>
            </a:r>
            <a:r>
              <a:rPr sz="800" spc="-5">
                <a:latin typeface="微软雅黑"/>
                <a:cs typeface="微软雅黑"/>
              </a:rPr>
              <a:t>3</a:t>
            </a:r>
            <a:r>
              <a:rPr sz="800">
                <a:latin typeface="微软雅黑"/>
                <a:cs typeface="微软雅黑"/>
              </a:rPr>
              <a:t>%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3080130" y="2400427"/>
            <a:ext cx="31940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5">
                <a:latin typeface="微软雅黑"/>
                <a:cs typeface="微软雅黑"/>
              </a:rPr>
              <a:t>23</a:t>
            </a:r>
            <a:r>
              <a:rPr sz="800">
                <a:latin typeface="微软雅黑"/>
                <a:cs typeface="微软雅黑"/>
              </a:rPr>
              <a:t>.</a:t>
            </a:r>
            <a:r>
              <a:rPr sz="800" spc="-5">
                <a:latin typeface="微软雅黑"/>
                <a:cs typeface="微软雅黑"/>
              </a:rPr>
              <a:t>3</a:t>
            </a:r>
            <a:r>
              <a:rPr sz="800">
                <a:latin typeface="微软雅黑"/>
                <a:cs typeface="微软雅黑"/>
              </a:rPr>
              <a:t>%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3750690" y="2492502"/>
            <a:ext cx="31940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5">
                <a:latin typeface="微软雅黑"/>
                <a:cs typeface="微软雅黑"/>
              </a:rPr>
              <a:t>21</a:t>
            </a:r>
            <a:r>
              <a:rPr sz="800">
                <a:latin typeface="微软雅黑"/>
                <a:cs typeface="微软雅黑"/>
              </a:rPr>
              <a:t>.</a:t>
            </a:r>
            <a:r>
              <a:rPr sz="800" spc="-5">
                <a:latin typeface="微软雅黑"/>
                <a:cs typeface="微软雅黑"/>
              </a:rPr>
              <a:t>9</a:t>
            </a:r>
            <a:r>
              <a:rPr sz="800">
                <a:latin typeface="微软雅黑"/>
                <a:cs typeface="微软雅黑"/>
              </a:rPr>
              <a:t>%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4421251" y="2683256"/>
            <a:ext cx="31940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5">
                <a:latin typeface="微软雅黑"/>
                <a:cs typeface="微软雅黑"/>
              </a:rPr>
              <a:t>19</a:t>
            </a:r>
            <a:r>
              <a:rPr sz="800">
                <a:latin typeface="微软雅黑"/>
                <a:cs typeface="微软雅黑"/>
              </a:rPr>
              <a:t>.</a:t>
            </a:r>
            <a:r>
              <a:rPr sz="800" spc="-5">
                <a:latin typeface="微软雅黑"/>
                <a:cs typeface="微软雅黑"/>
              </a:rPr>
              <a:t>0</a:t>
            </a:r>
            <a:r>
              <a:rPr sz="800">
                <a:latin typeface="微软雅黑"/>
                <a:cs typeface="微软雅黑"/>
              </a:rPr>
              <a:t>%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5091810" y="2867406"/>
            <a:ext cx="31940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5">
                <a:latin typeface="微软雅黑"/>
                <a:cs typeface="微软雅黑"/>
              </a:rPr>
              <a:t>16</a:t>
            </a:r>
            <a:r>
              <a:rPr sz="800">
                <a:latin typeface="微软雅黑"/>
                <a:cs typeface="微软雅黑"/>
              </a:rPr>
              <a:t>.</a:t>
            </a:r>
            <a:r>
              <a:rPr sz="800" spc="-5">
                <a:latin typeface="微软雅黑"/>
                <a:cs typeface="微软雅黑"/>
              </a:rPr>
              <a:t>2</a:t>
            </a:r>
            <a:r>
              <a:rPr sz="800">
                <a:latin typeface="微软雅黑"/>
                <a:cs typeface="微软雅黑"/>
              </a:rPr>
              <a:t>%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5762371" y="3058160"/>
            <a:ext cx="31940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5">
                <a:latin typeface="微软雅黑"/>
                <a:cs typeface="微软雅黑"/>
              </a:rPr>
              <a:t>13</a:t>
            </a:r>
            <a:r>
              <a:rPr sz="800">
                <a:latin typeface="微软雅黑"/>
                <a:cs typeface="微软雅黑"/>
              </a:rPr>
              <a:t>.</a:t>
            </a:r>
            <a:r>
              <a:rPr sz="800" spc="-5">
                <a:latin typeface="微软雅黑"/>
                <a:cs typeface="微软雅黑"/>
              </a:rPr>
              <a:t>3</a:t>
            </a:r>
            <a:r>
              <a:rPr sz="800">
                <a:latin typeface="微软雅黑"/>
                <a:cs typeface="微软雅黑"/>
              </a:rPr>
              <a:t>%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6432930" y="3084702"/>
            <a:ext cx="31940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5">
                <a:latin typeface="微软雅黑"/>
                <a:cs typeface="微软雅黑"/>
              </a:rPr>
              <a:t>12</a:t>
            </a:r>
            <a:r>
              <a:rPr sz="800">
                <a:latin typeface="微软雅黑"/>
                <a:cs typeface="微软雅黑"/>
              </a:rPr>
              <a:t>.</a:t>
            </a:r>
            <a:r>
              <a:rPr sz="800" spc="-5">
                <a:latin typeface="微软雅黑"/>
                <a:cs typeface="微软雅黑"/>
              </a:rPr>
              <a:t>9</a:t>
            </a:r>
            <a:r>
              <a:rPr sz="800">
                <a:latin typeface="微软雅黑"/>
                <a:cs typeface="微软雅黑"/>
              </a:rPr>
              <a:t>%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7103491" y="3117596"/>
            <a:ext cx="31940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5">
                <a:latin typeface="微软雅黑"/>
                <a:cs typeface="微软雅黑"/>
              </a:rPr>
              <a:t>12</a:t>
            </a:r>
            <a:r>
              <a:rPr sz="800">
                <a:latin typeface="微软雅黑"/>
                <a:cs typeface="微软雅黑"/>
              </a:rPr>
              <a:t>.</a:t>
            </a:r>
            <a:r>
              <a:rPr sz="800" spc="-5">
                <a:latin typeface="微软雅黑"/>
                <a:cs typeface="微软雅黑"/>
              </a:rPr>
              <a:t>4</a:t>
            </a:r>
            <a:r>
              <a:rPr sz="800">
                <a:latin typeface="微软雅黑"/>
                <a:cs typeface="微软雅黑"/>
              </a:rPr>
              <a:t>%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7804531" y="3492500"/>
            <a:ext cx="25971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5">
                <a:latin typeface="微软雅黑"/>
                <a:cs typeface="微软雅黑"/>
              </a:rPr>
              <a:t>6</a:t>
            </a:r>
            <a:r>
              <a:rPr sz="800">
                <a:latin typeface="微软雅黑"/>
                <a:cs typeface="微软雅黑"/>
              </a:rPr>
              <a:t>.</a:t>
            </a:r>
            <a:r>
              <a:rPr sz="800" spc="-5">
                <a:latin typeface="微软雅黑"/>
                <a:cs typeface="微软雅黑"/>
              </a:rPr>
              <a:t>7</a:t>
            </a:r>
            <a:r>
              <a:rPr sz="800">
                <a:latin typeface="微软雅黑"/>
                <a:cs typeface="微软雅黑"/>
              </a:rPr>
              <a:t>%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8475091" y="3558285"/>
            <a:ext cx="25971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5">
                <a:latin typeface="微软雅黑"/>
                <a:cs typeface="微软雅黑"/>
              </a:rPr>
              <a:t>5</a:t>
            </a:r>
            <a:r>
              <a:rPr sz="800">
                <a:latin typeface="微软雅黑"/>
                <a:cs typeface="微软雅黑"/>
              </a:rPr>
              <a:t>.</a:t>
            </a:r>
            <a:r>
              <a:rPr sz="800" spc="-5">
                <a:latin typeface="微软雅黑"/>
                <a:cs typeface="微软雅黑"/>
              </a:rPr>
              <a:t>7</a:t>
            </a:r>
            <a:r>
              <a:rPr sz="800">
                <a:latin typeface="微软雅黑"/>
                <a:cs typeface="微软雅黑"/>
              </a:rPr>
              <a:t>%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397865" y="1222984"/>
            <a:ext cx="989965" cy="354965"/>
          </a:xfrm>
          <a:prstGeom prst="rect">
            <a:avLst/>
          </a:prstGeom>
        </p:spPr>
        <p:txBody>
          <a:bodyPr vert="horz" wrap="square" lIns="0" tIns="5524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34"/>
              </a:spcBef>
            </a:pPr>
            <a:r>
              <a:rPr sz="800" spc="-5">
                <a:latin typeface="微软雅黑"/>
                <a:cs typeface="微软雅黑"/>
              </a:rPr>
              <a:t>35.2%</a:t>
            </a:r>
            <a:endParaRPr sz="800">
              <a:latin typeface="微软雅黑"/>
              <a:cs typeface="微软雅黑"/>
            </a:endParaRPr>
          </a:p>
          <a:p>
            <a:pPr marL="683260">
              <a:lnSpc>
                <a:spcPct val="100000"/>
              </a:lnSpc>
              <a:spcBef>
                <a:spcPts val="335"/>
              </a:spcBef>
            </a:pPr>
            <a:r>
              <a:rPr sz="800" spc="-5">
                <a:latin typeface="微软雅黑"/>
                <a:cs typeface="微软雅黑"/>
              </a:rPr>
              <a:t>32</a:t>
            </a:r>
            <a:r>
              <a:rPr sz="800">
                <a:latin typeface="微软雅黑"/>
                <a:cs typeface="微软雅黑"/>
              </a:rPr>
              <a:t>.</a:t>
            </a:r>
            <a:r>
              <a:rPr sz="800" spc="-5">
                <a:latin typeface="微软雅黑"/>
                <a:cs typeface="微软雅黑"/>
              </a:rPr>
              <a:t>7</a:t>
            </a:r>
            <a:r>
              <a:rPr sz="800">
                <a:latin typeface="微软雅黑"/>
                <a:cs typeface="微软雅黑"/>
              </a:rPr>
              <a:t>%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1739010" y="1639951"/>
            <a:ext cx="319405" cy="14795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800" spc="-5">
                <a:latin typeface="微软雅黑"/>
                <a:cs typeface="微软雅黑"/>
              </a:rPr>
              <a:t>29</a:t>
            </a:r>
            <a:r>
              <a:rPr sz="800">
                <a:latin typeface="微软雅黑"/>
                <a:cs typeface="微软雅黑"/>
              </a:rPr>
              <a:t>.</a:t>
            </a:r>
            <a:r>
              <a:rPr sz="800" spc="-5">
                <a:latin typeface="微软雅黑"/>
                <a:cs typeface="微软雅黑"/>
              </a:rPr>
              <a:t>5</a:t>
            </a:r>
            <a:r>
              <a:rPr sz="800">
                <a:latin typeface="微软雅黑"/>
                <a:cs typeface="微软雅黑"/>
              </a:rPr>
              <a:t>%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2409570" y="2903347"/>
            <a:ext cx="31940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5">
                <a:latin typeface="微软雅黑"/>
                <a:cs typeface="微软雅黑"/>
              </a:rPr>
              <a:t>10</a:t>
            </a:r>
            <a:r>
              <a:rPr sz="800">
                <a:latin typeface="微软雅黑"/>
                <a:cs typeface="微软雅黑"/>
              </a:rPr>
              <a:t>.</a:t>
            </a:r>
            <a:r>
              <a:rPr sz="800" spc="-5">
                <a:latin typeface="微软雅黑"/>
                <a:cs typeface="微软雅黑"/>
              </a:rPr>
              <a:t>3</a:t>
            </a:r>
            <a:r>
              <a:rPr sz="800">
                <a:latin typeface="微软雅黑"/>
                <a:cs typeface="微软雅黑"/>
              </a:rPr>
              <a:t>%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3080130" y="1699387"/>
            <a:ext cx="319405" cy="14795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800" spc="-5">
                <a:latin typeface="微软雅黑"/>
                <a:cs typeface="微软雅黑"/>
              </a:rPr>
              <a:t>28</a:t>
            </a:r>
            <a:r>
              <a:rPr sz="800">
                <a:latin typeface="微软雅黑"/>
                <a:cs typeface="微软雅黑"/>
              </a:rPr>
              <a:t>.</a:t>
            </a:r>
            <a:r>
              <a:rPr sz="800" spc="-5">
                <a:latin typeface="微软雅黑"/>
                <a:cs typeface="微软雅黑"/>
              </a:rPr>
              <a:t>6</a:t>
            </a:r>
            <a:r>
              <a:rPr sz="800">
                <a:latin typeface="微软雅黑"/>
                <a:cs typeface="微软雅黑"/>
              </a:rPr>
              <a:t>%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39" name="object 39"/>
          <p:cNvSpPr txBox="1"/>
          <p:nvPr/>
        </p:nvSpPr>
        <p:spPr>
          <a:xfrm>
            <a:off x="3750690" y="1969135"/>
            <a:ext cx="31940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5">
                <a:latin typeface="微软雅黑"/>
                <a:cs typeface="微软雅黑"/>
              </a:rPr>
              <a:t>24</a:t>
            </a:r>
            <a:r>
              <a:rPr sz="800">
                <a:latin typeface="微软雅黑"/>
                <a:cs typeface="微软雅黑"/>
              </a:rPr>
              <a:t>.</a:t>
            </a:r>
            <a:r>
              <a:rPr sz="800" spc="-5">
                <a:latin typeface="微软雅黑"/>
                <a:cs typeface="微软雅黑"/>
              </a:rPr>
              <a:t>5</a:t>
            </a:r>
            <a:r>
              <a:rPr sz="800">
                <a:latin typeface="微软雅黑"/>
                <a:cs typeface="微软雅黑"/>
              </a:rPr>
              <a:t>%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40" name="object 40"/>
          <p:cNvSpPr txBox="1"/>
          <p:nvPr/>
        </p:nvSpPr>
        <p:spPr>
          <a:xfrm>
            <a:off x="4421251" y="2291588"/>
            <a:ext cx="31940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5">
                <a:latin typeface="微软雅黑"/>
                <a:cs typeface="微软雅黑"/>
              </a:rPr>
              <a:t>19</a:t>
            </a:r>
            <a:r>
              <a:rPr sz="800">
                <a:latin typeface="微软雅黑"/>
                <a:cs typeface="微软雅黑"/>
              </a:rPr>
              <a:t>.</a:t>
            </a:r>
            <a:r>
              <a:rPr sz="800" spc="-5">
                <a:latin typeface="微软雅黑"/>
                <a:cs typeface="微软雅黑"/>
              </a:rPr>
              <a:t>6</a:t>
            </a:r>
            <a:r>
              <a:rPr sz="800">
                <a:latin typeface="微软雅黑"/>
                <a:cs typeface="微软雅黑"/>
              </a:rPr>
              <a:t>%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41" name="object 41"/>
          <p:cNvSpPr txBox="1"/>
          <p:nvPr/>
        </p:nvSpPr>
        <p:spPr>
          <a:xfrm>
            <a:off x="5122290" y="3140202"/>
            <a:ext cx="25971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5">
                <a:latin typeface="微软雅黑"/>
                <a:cs typeface="微软雅黑"/>
              </a:rPr>
              <a:t>6</a:t>
            </a:r>
            <a:r>
              <a:rPr sz="800">
                <a:latin typeface="微软雅黑"/>
                <a:cs typeface="微软雅黑"/>
              </a:rPr>
              <a:t>.</a:t>
            </a:r>
            <a:r>
              <a:rPr sz="800" spc="-5">
                <a:latin typeface="微软雅黑"/>
                <a:cs typeface="微软雅黑"/>
              </a:rPr>
              <a:t>7</a:t>
            </a:r>
            <a:r>
              <a:rPr sz="800">
                <a:latin typeface="微软雅黑"/>
                <a:cs typeface="微软雅黑"/>
              </a:rPr>
              <a:t>%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42" name="object 42"/>
          <p:cNvSpPr txBox="1"/>
          <p:nvPr/>
        </p:nvSpPr>
        <p:spPr>
          <a:xfrm>
            <a:off x="5762371" y="2561336"/>
            <a:ext cx="31940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5">
                <a:latin typeface="微软雅黑"/>
                <a:cs typeface="微软雅黑"/>
              </a:rPr>
              <a:t>15</a:t>
            </a:r>
            <a:r>
              <a:rPr sz="800">
                <a:latin typeface="微软雅黑"/>
                <a:cs typeface="微软雅黑"/>
              </a:rPr>
              <a:t>.</a:t>
            </a:r>
            <a:r>
              <a:rPr sz="800" spc="-5">
                <a:latin typeface="微软雅黑"/>
                <a:cs typeface="微软雅黑"/>
              </a:rPr>
              <a:t>5</a:t>
            </a:r>
            <a:r>
              <a:rPr sz="800">
                <a:latin typeface="微软雅黑"/>
                <a:cs typeface="微软雅黑"/>
              </a:rPr>
              <a:t>%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43" name="object 43"/>
          <p:cNvSpPr txBox="1"/>
          <p:nvPr/>
        </p:nvSpPr>
        <p:spPr>
          <a:xfrm>
            <a:off x="6432930" y="2594229"/>
            <a:ext cx="31940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5">
                <a:latin typeface="微软雅黑"/>
                <a:cs typeface="微软雅黑"/>
              </a:rPr>
              <a:t>15</a:t>
            </a:r>
            <a:r>
              <a:rPr sz="800">
                <a:latin typeface="微软雅黑"/>
                <a:cs typeface="微软雅黑"/>
              </a:rPr>
              <a:t>.</a:t>
            </a:r>
            <a:r>
              <a:rPr sz="800" spc="-5">
                <a:latin typeface="微软雅黑"/>
                <a:cs typeface="微软雅黑"/>
              </a:rPr>
              <a:t>0</a:t>
            </a:r>
            <a:r>
              <a:rPr sz="800">
                <a:latin typeface="微软雅黑"/>
                <a:cs typeface="微软雅黑"/>
              </a:rPr>
              <a:t>%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44" name="object 44"/>
          <p:cNvSpPr txBox="1"/>
          <p:nvPr/>
        </p:nvSpPr>
        <p:spPr>
          <a:xfrm>
            <a:off x="7103491" y="1896618"/>
            <a:ext cx="31940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5">
                <a:latin typeface="微软雅黑"/>
                <a:cs typeface="微软雅黑"/>
              </a:rPr>
              <a:t>25</a:t>
            </a:r>
            <a:r>
              <a:rPr sz="800">
                <a:latin typeface="微软雅黑"/>
                <a:cs typeface="微软雅黑"/>
              </a:rPr>
              <a:t>.</a:t>
            </a:r>
            <a:r>
              <a:rPr sz="800" spc="-5">
                <a:latin typeface="微软雅黑"/>
                <a:cs typeface="微软雅黑"/>
              </a:rPr>
              <a:t>6</a:t>
            </a:r>
            <a:r>
              <a:rPr sz="800">
                <a:latin typeface="微软雅黑"/>
                <a:cs typeface="微软雅黑"/>
              </a:rPr>
              <a:t>%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45" name="object 45"/>
          <p:cNvSpPr txBox="1"/>
          <p:nvPr/>
        </p:nvSpPr>
        <p:spPr>
          <a:xfrm>
            <a:off x="7804531" y="2982214"/>
            <a:ext cx="25971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5">
                <a:latin typeface="微软雅黑"/>
                <a:cs typeface="微软雅黑"/>
              </a:rPr>
              <a:t>9</a:t>
            </a:r>
            <a:r>
              <a:rPr sz="800">
                <a:latin typeface="微软雅黑"/>
                <a:cs typeface="微软雅黑"/>
              </a:rPr>
              <a:t>.</a:t>
            </a:r>
            <a:r>
              <a:rPr sz="800" spc="-5">
                <a:latin typeface="微软雅黑"/>
                <a:cs typeface="微软雅黑"/>
              </a:rPr>
              <a:t>1</a:t>
            </a:r>
            <a:r>
              <a:rPr sz="800">
                <a:latin typeface="微软雅黑"/>
                <a:cs typeface="微软雅黑"/>
              </a:rPr>
              <a:t>%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46" name="object 46"/>
          <p:cNvSpPr txBox="1"/>
          <p:nvPr/>
        </p:nvSpPr>
        <p:spPr>
          <a:xfrm>
            <a:off x="8475091" y="3173095"/>
            <a:ext cx="25971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5">
                <a:latin typeface="微软雅黑"/>
                <a:cs typeface="微软雅黑"/>
              </a:rPr>
              <a:t>6</a:t>
            </a:r>
            <a:r>
              <a:rPr sz="800">
                <a:latin typeface="微软雅黑"/>
                <a:cs typeface="微软雅黑"/>
              </a:rPr>
              <a:t>.</a:t>
            </a:r>
            <a:r>
              <a:rPr sz="800" spc="-5">
                <a:latin typeface="微软雅黑"/>
                <a:cs typeface="微软雅黑"/>
              </a:rPr>
              <a:t>2</a:t>
            </a:r>
            <a:r>
              <a:rPr sz="800">
                <a:latin typeface="微软雅黑"/>
                <a:cs typeface="微软雅黑"/>
              </a:rPr>
              <a:t>%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47" name="object 47"/>
          <p:cNvSpPr/>
          <p:nvPr/>
        </p:nvSpPr>
        <p:spPr>
          <a:xfrm>
            <a:off x="245681" y="3950665"/>
            <a:ext cx="340995" cy="330200"/>
          </a:xfrm>
          <a:custGeom>
            <a:rect l="l" t="t" r="r" b="b"/>
            <a:pathLst>
              <a:path w="340995" h="330200">
                <a:moveTo>
                  <a:pt x="103162" y="256539"/>
                </a:moveTo>
                <a:lnTo>
                  <a:pt x="50419" y="309879"/>
                </a:lnTo>
                <a:lnTo>
                  <a:pt x="71920" y="330199"/>
                </a:lnTo>
                <a:lnTo>
                  <a:pt x="77279" y="325119"/>
                </a:lnTo>
                <a:lnTo>
                  <a:pt x="73748" y="322579"/>
                </a:lnTo>
                <a:lnTo>
                  <a:pt x="78692" y="317499"/>
                </a:lnTo>
                <a:lnTo>
                  <a:pt x="69380" y="317499"/>
                </a:lnTo>
                <a:lnTo>
                  <a:pt x="60147" y="308609"/>
                </a:lnTo>
                <a:lnTo>
                  <a:pt x="102171" y="266699"/>
                </a:lnTo>
                <a:lnTo>
                  <a:pt x="113280" y="266699"/>
                </a:lnTo>
                <a:lnTo>
                  <a:pt x="103162" y="256539"/>
                </a:lnTo>
                <a:close/>
              </a:path>
              <a:path w="340995" h="330200">
                <a:moveTo>
                  <a:pt x="113280" y="266699"/>
                </a:moveTo>
                <a:lnTo>
                  <a:pt x="102171" y="266699"/>
                </a:lnTo>
                <a:lnTo>
                  <a:pt x="111404" y="275589"/>
                </a:lnTo>
                <a:lnTo>
                  <a:pt x="69380" y="317499"/>
                </a:lnTo>
                <a:lnTo>
                  <a:pt x="78692" y="317499"/>
                </a:lnTo>
                <a:lnTo>
                  <a:pt x="115773" y="279399"/>
                </a:lnTo>
                <a:lnTo>
                  <a:pt x="123323" y="279399"/>
                </a:lnTo>
                <a:lnTo>
                  <a:pt x="124663" y="278129"/>
                </a:lnTo>
                <a:lnTo>
                  <a:pt x="113280" y="266699"/>
                </a:lnTo>
                <a:close/>
              </a:path>
              <a:path w="340995" h="330200">
                <a:moveTo>
                  <a:pt x="76365" y="240029"/>
                </a:moveTo>
                <a:lnTo>
                  <a:pt x="33782" y="281939"/>
                </a:lnTo>
                <a:lnTo>
                  <a:pt x="51396" y="299719"/>
                </a:lnTo>
                <a:lnTo>
                  <a:pt x="56756" y="294639"/>
                </a:lnTo>
                <a:lnTo>
                  <a:pt x="55143" y="293369"/>
                </a:lnTo>
                <a:lnTo>
                  <a:pt x="60241" y="288289"/>
                </a:lnTo>
                <a:lnTo>
                  <a:pt x="50774" y="288289"/>
                </a:lnTo>
                <a:lnTo>
                  <a:pt x="43510" y="281939"/>
                </a:lnTo>
                <a:lnTo>
                  <a:pt x="75374" y="250189"/>
                </a:lnTo>
                <a:lnTo>
                  <a:pt x="86438" y="250189"/>
                </a:lnTo>
                <a:lnTo>
                  <a:pt x="76365" y="240029"/>
                </a:lnTo>
                <a:close/>
              </a:path>
              <a:path w="340995" h="330200">
                <a:moveTo>
                  <a:pt x="77495" y="219709"/>
                </a:moveTo>
                <a:lnTo>
                  <a:pt x="12903" y="283209"/>
                </a:lnTo>
                <a:lnTo>
                  <a:pt x="25806" y="297179"/>
                </a:lnTo>
                <a:lnTo>
                  <a:pt x="31165" y="290829"/>
                </a:lnTo>
                <a:lnTo>
                  <a:pt x="22923" y="283209"/>
                </a:lnTo>
                <a:lnTo>
                  <a:pt x="76784" y="228599"/>
                </a:lnTo>
                <a:lnTo>
                  <a:pt x="86527" y="228599"/>
                </a:lnTo>
                <a:lnTo>
                  <a:pt x="77495" y="219709"/>
                </a:lnTo>
                <a:close/>
              </a:path>
              <a:path w="340995" h="330200">
                <a:moveTo>
                  <a:pt x="86438" y="250189"/>
                </a:moveTo>
                <a:lnTo>
                  <a:pt x="75374" y="250189"/>
                </a:lnTo>
                <a:lnTo>
                  <a:pt x="82638" y="256539"/>
                </a:lnTo>
                <a:lnTo>
                  <a:pt x="50774" y="288289"/>
                </a:lnTo>
                <a:lnTo>
                  <a:pt x="60241" y="288289"/>
                </a:lnTo>
                <a:lnTo>
                  <a:pt x="87007" y="261619"/>
                </a:lnTo>
                <a:lnTo>
                  <a:pt x="89973" y="261619"/>
                </a:lnTo>
                <a:lnTo>
                  <a:pt x="93992" y="257809"/>
                </a:lnTo>
                <a:lnTo>
                  <a:pt x="86438" y="250189"/>
                </a:lnTo>
                <a:close/>
              </a:path>
              <a:path w="340995" h="330200">
                <a:moveTo>
                  <a:pt x="123323" y="279399"/>
                </a:moveTo>
                <a:lnTo>
                  <a:pt x="115773" y="279399"/>
                </a:lnTo>
                <a:lnTo>
                  <a:pt x="119303" y="283209"/>
                </a:lnTo>
                <a:lnTo>
                  <a:pt x="123323" y="279399"/>
                </a:lnTo>
                <a:close/>
              </a:path>
              <a:path w="340995" h="330200">
                <a:moveTo>
                  <a:pt x="20243" y="242569"/>
                </a:moveTo>
                <a:lnTo>
                  <a:pt x="15087" y="248919"/>
                </a:lnTo>
                <a:lnTo>
                  <a:pt x="20878" y="253999"/>
                </a:lnTo>
                <a:lnTo>
                  <a:pt x="0" y="275589"/>
                </a:lnTo>
                <a:lnTo>
                  <a:pt x="4660" y="279399"/>
                </a:lnTo>
                <a:lnTo>
                  <a:pt x="25527" y="259079"/>
                </a:lnTo>
                <a:lnTo>
                  <a:pt x="33613" y="259079"/>
                </a:lnTo>
                <a:lnTo>
                  <a:pt x="34899" y="257809"/>
                </a:lnTo>
                <a:lnTo>
                  <a:pt x="30670" y="253999"/>
                </a:lnTo>
                <a:lnTo>
                  <a:pt x="35813" y="248919"/>
                </a:lnTo>
                <a:lnTo>
                  <a:pt x="26022" y="248919"/>
                </a:lnTo>
                <a:lnTo>
                  <a:pt x="20243" y="242569"/>
                </a:lnTo>
                <a:close/>
              </a:path>
              <a:path w="340995" h="330200">
                <a:moveTo>
                  <a:pt x="33613" y="259079"/>
                </a:moveTo>
                <a:lnTo>
                  <a:pt x="25527" y="259079"/>
                </a:lnTo>
                <a:lnTo>
                  <a:pt x="29756" y="262889"/>
                </a:lnTo>
                <a:lnTo>
                  <a:pt x="33613" y="259079"/>
                </a:lnTo>
                <a:close/>
              </a:path>
              <a:path w="340995" h="330200">
                <a:moveTo>
                  <a:pt x="89973" y="261619"/>
                </a:moveTo>
                <a:lnTo>
                  <a:pt x="87007" y="261619"/>
                </a:lnTo>
                <a:lnTo>
                  <a:pt x="88633" y="262889"/>
                </a:lnTo>
                <a:lnTo>
                  <a:pt x="89973" y="261619"/>
                </a:lnTo>
                <a:close/>
              </a:path>
              <a:path w="340995" h="330200">
                <a:moveTo>
                  <a:pt x="128631" y="229869"/>
                </a:moveTo>
                <a:lnTo>
                  <a:pt x="118313" y="229869"/>
                </a:lnTo>
                <a:lnTo>
                  <a:pt x="135851" y="247649"/>
                </a:lnTo>
                <a:lnTo>
                  <a:pt x="136855" y="250189"/>
                </a:lnTo>
                <a:lnTo>
                  <a:pt x="136715" y="252729"/>
                </a:lnTo>
                <a:lnTo>
                  <a:pt x="145326" y="253999"/>
                </a:lnTo>
                <a:lnTo>
                  <a:pt x="145326" y="251459"/>
                </a:lnTo>
                <a:lnTo>
                  <a:pt x="145503" y="250189"/>
                </a:lnTo>
                <a:lnTo>
                  <a:pt x="145884" y="248919"/>
                </a:lnTo>
                <a:lnTo>
                  <a:pt x="147485" y="242569"/>
                </a:lnTo>
                <a:lnTo>
                  <a:pt x="147875" y="241299"/>
                </a:lnTo>
                <a:lnTo>
                  <a:pt x="140246" y="241299"/>
                </a:lnTo>
                <a:lnTo>
                  <a:pt x="128631" y="229869"/>
                </a:lnTo>
                <a:close/>
              </a:path>
              <a:path w="340995" h="330200">
                <a:moveTo>
                  <a:pt x="42100" y="220979"/>
                </a:moveTo>
                <a:lnTo>
                  <a:pt x="36944" y="226059"/>
                </a:lnTo>
                <a:lnTo>
                  <a:pt x="42735" y="232409"/>
                </a:lnTo>
                <a:lnTo>
                  <a:pt x="26022" y="248919"/>
                </a:lnTo>
                <a:lnTo>
                  <a:pt x="35813" y="248919"/>
                </a:lnTo>
                <a:lnTo>
                  <a:pt x="47383" y="237489"/>
                </a:lnTo>
                <a:lnTo>
                  <a:pt x="55470" y="237489"/>
                </a:lnTo>
                <a:lnTo>
                  <a:pt x="56756" y="236219"/>
                </a:lnTo>
                <a:lnTo>
                  <a:pt x="52527" y="232409"/>
                </a:lnTo>
                <a:lnTo>
                  <a:pt x="57505" y="227329"/>
                </a:lnTo>
                <a:lnTo>
                  <a:pt x="47878" y="227329"/>
                </a:lnTo>
                <a:lnTo>
                  <a:pt x="42100" y="220979"/>
                </a:lnTo>
                <a:close/>
              </a:path>
              <a:path w="340995" h="330200">
                <a:moveTo>
                  <a:pt x="55470" y="237489"/>
                </a:moveTo>
                <a:lnTo>
                  <a:pt x="47383" y="237489"/>
                </a:lnTo>
                <a:lnTo>
                  <a:pt x="51612" y="241299"/>
                </a:lnTo>
                <a:lnTo>
                  <a:pt x="55470" y="237489"/>
                </a:lnTo>
                <a:close/>
              </a:path>
              <a:path w="340995" h="330200">
                <a:moveTo>
                  <a:pt x="144399" y="227329"/>
                </a:moveTo>
                <a:lnTo>
                  <a:pt x="143230" y="231139"/>
                </a:lnTo>
                <a:lnTo>
                  <a:pt x="141846" y="236219"/>
                </a:lnTo>
                <a:lnTo>
                  <a:pt x="140246" y="241299"/>
                </a:lnTo>
                <a:lnTo>
                  <a:pt x="147875" y="241299"/>
                </a:lnTo>
                <a:lnTo>
                  <a:pt x="150609" y="232409"/>
                </a:lnTo>
                <a:lnTo>
                  <a:pt x="148539" y="231139"/>
                </a:lnTo>
                <a:lnTo>
                  <a:pt x="146469" y="228599"/>
                </a:lnTo>
                <a:lnTo>
                  <a:pt x="144399" y="227329"/>
                </a:lnTo>
                <a:close/>
              </a:path>
              <a:path w="340995" h="330200">
                <a:moveTo>
                  <a:pt x="114515" y="215899"/>
                </a:moveTo>
                <a:lnTo>
                  <a:pt x="103936" y="215899"/>
                </a:lnTo>
                <a:lnTo>
                  <a:pt x="113449" y="224789"/>
                </a:lnTo>
                <a:lnTo>
                  <a:pt x="104000" y="234949"/>
                </a:lnTo>
                <a:lnTo>
                  <a:pt x="108864" y="240029"/>
                </a:lnTo>
                <a:lnTo>
                  <a:pt x="118313" y="229869"/>
                </a:lnTo>
                <a:lnTo>
                  <a:pt x="128631" y="229869"/>
                </a:lnTo>
                <a:lnTo>
                  <a:pt x="123469" y="224789"/>
                </a:lnTo>
                <a:lnTo>
                  <a:pt x="128403" y="219709"/>
                </a:lnTo>
                <a:lnTo>
                  <a:pt x="118592" y="219709"/>
                </a:lnTo>
                <a:lnTo>
                  <a:pt x="114515" y="215899"/>
                </a:lnTo>
                <a:close/>
              </a:path>
              <a:path w="340995" h="330200">
                <a:moveTo>
                  <a:pt x="114998" y="148589"/>
                </a:moveTo>
                <a:lnTo>
                  <a:pt x="109575" y="153669"/>
                </a:lnTo>
                <a:lnTo>
                  <a:pt x="129603" y="173989"/>
                </a:lnTo>
                <a:lnTo>
                  <a:pt x="113449" y="190499"/>
                </a:lnTo>
                <a:lnTo>
                  <a:pt x="162801" y="240029"/>
                </a:lnTo>
                <a:lnTo>
                  <a:pt x="167957" y="234949"/>
                </a:lnTo>
                <a:lnTo>
                  <a:pt x="151460" y="218439"/>
                </a:lnTo>
                <a:lnTo>
                  <a:pt x="156574" y="213359"/>
                </a:lnTo>
                <a:lnTo>
                  <a:pt x="146380" y="213359"/>
                </a:lnTo>
                <a:lnTo>
                  <a:pt x="137629" y="204469"/>
                </a:lnTo>
                <a:lnTo>
                  <a:pt x="142746" y="199389"/>
                </a:lnTo>
                <a:lnTo>
                  <a:pt x="132562" y="199389"/>
                </a:lnTo>
                <a:lnTo>
                  <a:pt x="123888" y="190499"/>
                </a:lnTo>
                <a:lnTo>
                  <a:pt x="145625" y="168909"/>
                </a:lnTo>
                <a:lnTo>
                  <a:pt x="135026" y="168909"/>
                </a:lnTo>
                <a:lnTo>
                  <a:pt x="114998" y="148589"/>
                </a:lnTo>
                <a:close/>
              </a:path>
              <a:path w="340995" h="330200">
                <a:moveTo>
                  <a:pt x="86527" y="228599"/>
                </a:moveTo>
                <a:lnTo>
                  <a:pt x="76784" y="228599"/>
                </a:lnTo>
                <a:lnTo>
                  <a:pt x="85039" y="237489"/>
                </a:lnTo>
                <a:lnTo>
                  <a:pt x="90398" y="232409"/>
                </a:lnTo>
                <a:lnTo>
                  <a:pt x="86527" y="228599"/>
                </a:lnTo>
                <a:close/>
              </a:path>
              <a:path w="340995" h="330200">
                <a:moveTo>
                  <a:pt x="69024" y="205739"/>
                </a:moveTo>
                <a:lnTo>
                  <a:pt x="47878" y="227329"/>
                </a:lnTo>
                <a:lnTo>
                  <a:pt x="57505" y="227329"/>
                </a:lnTo>
                <a:lnTo>
                  <a:pt x="73685" y="210819"/>
                </a:lnTo>
                <a:lnTo>
                  <a:pt x="69024" y="205739"/>
                </a:lnTo>
                <a:close/>
              </a:path>
              <a:path w="340995" h="330200">
                <a:moveTo>
                  <a:pt x="83832" y="182879"/>
                </a:moveTo>
                <a:lnTo>
                  <a:pt x="76784" y="186689"/>
                </a:lnTo>
                <a:lnTo>
                  <a:pt x="80427" y="195579"/>
                </a:lnTo>
                <a:lnTo>
                  <a:pt x="83451" y="203199"/>
                </a:lnTo>
                <a:lnTo>
                  <a:pt x="85856" y="210819"/>
                </a:lnTo>
                <a:lnTo>
                  <a:pt x="87642" y="219709"/>
                </a:lnTo>
                <a:lnTo>
                  <a:pt x="90233" y="219709"/>
                </a:lnTo>
                <a:lnTo>
                  <a:pt x="92811" y="220979"/>
                </a:lnTo>
                <a:lnTo>
                  <a:pt x="95402" y="220979"/>
                </a:lnTo>
                <a:lnTo>
                  <a:pt x="94361" y="215899"/>
                </a:lnTo>
                <a:lnTo>
                  <a:pt x="92976" y="209549"/>
                </a:lnTo>
                <a:lnTo>
                  <a:pt x="91236" y="204469"/>
                </a:lnTo>
                <a:lnTo>
                  <a:pt x="98399" y="196849"/>
                </a:lnTo>
                <a:lnTo>
                  <a:pt x="88849" y="196849"/>
                </a:lnTo>
                <a:lnTo>
                  <a:pt x="87388" y="191769"/>
                </a:lnTo>
                <a:lnTo>
                  <a:pt x="85712" y="187959"/>
                </a:lnTo>
                <a:lnTo>
                  <a:pt x="83832" y="182879"/>
                </a:lnTo>
                <a:close/>
              </a:path>
              <a:path w="340995" h="330200">
                <a:moveTo>
                  <a:pt x="112458" y="198119"/>
                </a:moveTo>
                <a:lnTo>
                  <a:pt x="94488" y="215899"/>
                </a:lnTo>
                <a:lnTo>
                  <a:pt x="99352" y="220979"/>
                </a:lnTo>
                <a:lnTo>
                  <a:pt x="103936" y="215899"/>
                </a:lnTo>
                <a:lnTo>
                  <a:pt x="114515" y="215899"/>
                </a:lnTo>
                <a:lnTo>
                  <a:pt x="109080" y="210819"/>
                </a:lnTo>
                <a:lnTo>
                  <a:pt x="117322" y="201929"/>
                </a:lnTo>
                <a:lnTo>
                  <a:pt x="112458" y="198119"/>
                </a:lnTo>
                <a:close/>
              </a:path>
              <a:path w="340995" h="330200">
                <a:moveTo>
                  <a:pt x="128473" y="210819"/>
                </a:moveTo>
                <a:lnTo>
                  <a:pt x="118592" y="219709"/>
                </a:lnTo>
                <a:lnTo>
                  <a:pt x="128403" y="219709"/>
                </a:lnTo>
                <a:lnTo>
                  <a:pt x="133337" y="214629"/>
                </a:lnTo>
                <a:lnTo>
                  <a:pt x="128473" y="210819"/>
                </a:lnTo>
                <a:close/>
              </a:path>
              <a:path w="340995" h="330200">
                <a:moveTo>
                  <a:pt x="190497" y="190499"/>
                </a:moveTo>
                <a:lnTo>
                  <a:pt x="179590" y="190499"/>
                </a:lnTo>
                <a:lnTo>
                  <a:pt x="188925" y="199389"/>
                </a:lnTo>
                <a:lnTo>
                  <a:pt x="188683" y="201929"/>
                </a:lnTo>
                <a:lnTo>
                  <a:pt x="183273" y="207009"/>
                </a:lnTo>
                <a:lnTo>
                  <a:pt x="179781" y="210819"/>
                </a:lnTo>
                <a:lnTo>
                  <a:pt x="175069" y="214629"/>
                </a:lnTo>
                <a:lnTo>
                  <a:pt x="177571" y="217169"/>
                </a:lnTo>
                <a:lnTo>
                  <a:pt x="181838" y="219709"/>
                </a:lnTo>
                <a:lnTo>
                  <a:pt x="186829" y="214629"/>
                </a:lnTo>
                <a:lnTo>
                  <a:pt x="190639" y="210819"/>
                </a:lnTo>
                <a:lnTo>
                  <a:pt x="198386" y="203199"/>
                </a:lnTo>
                <a:lnTo>
                  <a:pt x="198221" y="198119"/>
                </a:lnTo>
                <a:lnTo>
                  <a:pt x="190497" y="190499"/>
                </a:lnTo>
                <a:close/>
              </a:path>
              <a:path w="340995" h="330200">
                <a:moveTo>
                  <a:pt x="176337" y="176529"/>
                </a:moveTo>
                <a:lnTo>
                  <a:pt x="165773" y="176529"/>
                </a:lnTo>
                <a:lnTo>
                  <a:pt x="174510" y="185419"/>
                </a:lnTo>
                <a:lnTo>
                  <a:pt x="146380" y="213359"/>
                </a:lnTo>
                <a:lnTo>
                  <a:pt x="156574" y="213359"/>
                </a:lnTo>
                <a:lnTo>
                  <a:pt x="179590" y="190499"/>
                </a:lnTo>
                <a:lnTo>
                  <a:pt x="190497" y="190499"/>
                </a:lnTo>
                <a:lnTo>
                  <a:pt x="176337" y="176529"/>
                </a:lnTo>
                <a:close/>
              </a:path>
              <a:path w="340995" h="330200">
                <a:moveTo>
                  <a:pt x="162177" y="162559"/>
                </a:moveTo>
                <a:lnTo>
                  <a:pt x="152019" y="162559"/>
                </a:lnTo>
                <a:lnTo>
                  <a:pt x="160693" y="171449"/>
                </a:lnTo>
                <a:lnTo>
                  <a:pt x="132562" y="199389"/>
                </a:lnTo>
                <a:lnTo>
                  <a:pt x="142746" y="199389"/>
                </a:lnTo>
                <a:lnTo>
                  <a:pt x="165773" y="176529"/>
                </a:lnTo>
                <a:lnTo>
                  <a:pt x="176337" y="176529"/>
                </a:lnTo>
                <a:lnTo>
                  <a:pt x="162177" y="162559"/>
                </a:lnTo>
                <a:close/>
              </a:path>
              <a:path w="340995" h="330200">
                <a:moveTo>
                  <a:pt x="101892" y="184149"/>
                </a:moveTo>
                <a:lnTo>
                  <a:pt x="88849" y="196849"/>
                </a:lnTo>
                <a:lnTo>
                  <a:pt x="98399" y="196849"/>
                </a:lnTo>
                <a:lnTo>
                  <a:pt x="106756" y="187959"/>
                </a:lnTo>
                <a:lnTo>
                  <a:pt x="101892" y="184149"/>
                </a:lnTo>
                <a:close/>
              </a:path>
              <a:path w="340995" h="330200">
                <a:moveTo>
                  <a:pt x="188379" y="123189"/>
                </a:moveTo>
                <a:lnTo>
                  <a:pt x="175958" y="123189"/>
                </a:lnTo>
                <a:lnTo>
                  <a:pt x="181813" y="129539"/>
                </a:lnTo>
                <a:lnTo>
                  <a:pt x="186423" y="134619"/>
                </a:lnTo>
                <a:lnTo>
                  <a:pt x="189814" y="138429"/>
                </a:lnTo>
                <a:lnTo>
                  <a:pt x="197836" y="149859"/>
                </a:lnTo>
                <a:lnTo>
                  <a:pt x="202661" y="162559"/>
                </a:lnTo>
                <a:lnTo>
                  <a:pt x="204289" y="176529"/>
                </a:lnTo>
                <a:lnTo>
                  <a:pt x="202717" y="190499"/>
                </a:lnTo>
                <a:lnTo>
                  <a:pt x="206006" y="190499"/>
                </a:lnTo>
                <a:lnTo>
                  <a:pt x="209042" y="191769"/>
                </a:lnTo>
                <a:lnTo>
                  <a:pt x="211810" y="191769"/>
                </a:lnTo>
                <a:lnTo>
                  <a:pt x="213428" y="175259"/>
                </a:lnTo>
                <a:lnTo>
                  <a:pt x="211539" y="161289"/>
                </a:lnTo>
                <a:lnTo>
                  <a:pt x="206147" y="147319"/>
                </a:lnTo>
                <a:lnTo>
                  <a:pt x="197256" y="133349"/>
                </a:lnTo>
                <a:lnTo>
                  <a:pt x="202364" y="128269"/>
                </a:lnTo>
                <a:lnTo>
                  <a:pt x="192354" y="128269"/>
                </a:lnTo>
                <a:lnTo>
                  <a:pt x="189534" y="124459"/>
                </a:lnTo>
                <a:lnTo>
                  <a:pt x="188379" y="123189"/>
                </a:lnTo>
                <a:close/>
              </a:path>
              <a:path w="340995" h="330200">
                <a:moveTo>
                  <a:pt x="110909" y="171449"/>
                </a:moveTo>
                <a:lnTo>
                  <a:pt x="97091" y="171449"/>
                </a:lnTo>
                <a:lnTo>
                  <a:pt x="96177" y="177799"/>
                </a:lnTo>
                <a:lnTo>
                  <a:pt x="102616" y="177799"/>
                </a:lnTo>
                <a:lnTo>
                  <a:pt x="109740" y="179069"/>
                </a:lnTo>
                <a:lnTo>
                  <a:pt x="117538" y="180339"/>
                </a:lnTo>
                <a:lnTo>
                  <a:pt x="118389" y="172719"/>
                </a:lnTo>
                <a:lnTo>
                  <a:pt x="110909" y="171449"/>
                </a:lnTo>
                <a:close/>
              </a:path>
              <a:path w="340995" h="330200">
                <a:moveTo>
                  <a:pt x="151879" y="152399"/>
                </a:moveTo>
                <a:lnTo>
                  <a:pt x="135026" y="168909"/>
                </a:lnTo>
                <a:lnTo>
                  <a:pt x="145625" y="168909"/>
                </a:lnTo>
                <a:lnTo>
                  <a:pt x="152019" y="162559"/>
                </a:lnTo>
                <a:lnTo>
                  <a:pt x="162177" y="162559"/>
                </a:lnTo>
                <a:lnTo>
                  <a:pt x="151879" y="152399"/>
                </a:lnTo>
                <a:close/>
              </a:path>
              <a:path w="340995" h="330200">
                <a:moveTo>
                  <a:pt x="236597" y="105409"/>
                </a:moveTo>
                <a:lnTo>
                  <a:pt x="225348" y="105409"/>
                </a:lnTo>
                <a:lnTo>
                  <a:pt x="230846" y="111759"/>
                </a:lnTo>
                <a:lnTo>
                  <a:pt x="235853" y="118109"/>
                </a:lnTo>
                <a:lnTo>
                  <a:pt x="240366" y="123189"/>
                </a:lnTo>
                <a:lnTo>
                  <a:pt x="244386" y="128269"/>
                </a:lnTo>
                <a:lnTo>
                  <a:pt x="248996" y="133349"/>
                </a:lnTo>
                <a:lnTo>
                  <a:pt x="249135" y="138429"/>
                </a:lnTo>
                <a:lnTo>
                  <a:pt x="241096" y="146049"/>
                </a:lnTo>
                <a:lnTo>
                  <a:pt x="235851" y="151129"/>
                </a:lnTo>
                <a:lnTo>
                  <a:pt x="229082" y="156209"/>
                </a:lnTo>
                <a:lnTo>
                  <a:pt x="232092" y="158749"/>
                </a:lnTo>
                <a:lnTo>
                  <a:pt x="234607" y="160019"/>
                </a:lnTo>
                <a:lnTo>
                  <a:pt x="236626" y="161289"/>
                </a:lnTo>
                <a:lnTo>
                  <a:pt x="257233" y="135889"/>
                </a:lnTo>
                <a:lnTo>
                  <a:pt x="255670" y="129539"/>
                </a:lnTo>
                <a:lnTo>
                  <a:pt x="245749" y="115569"/>
                </a:lnTo>
                <a:lnTo>
                  <a:pt x="239822" y="109219"/>
                </a:lnTo>
                <a:lnTo>
                  <a:pt x="236597" y="105409"/>
                </a:lnTo>
                <a:close/>
              </a:path>
              <a:path w="340995" h="330200">
                <a:moveTo>
                  <a:pt x="139611" y="135889"/>
                </a:moveTo>
                <a:lnTo>
                  <a:pt x="131432" y="137159"/>
                </a:lnTo>
                <a:lnTo>
                  <a:pt x="132651" y="144779"/>
                </a:lnTo>
                <a:lnTo>
                  <a:pt x="133400" y="152399"/>
                </a:lnTo>
                <a:lnTo>
                  <a:pt x="133692" y="158749"/>
                </a:lnTo>
                <a:lnTo>
                  <a:pt x="140804" y="158749"/>
                </a:lnTo>
                <a:lnTo>
                  <a:pt x="140614" y="149859"/>
                </a:lnTo>
                <a:lnTo>
                  <a:pt x="140220" y="142239"/>
                </a:lnTo>
                <a:lnTo>
                  <a:pt x="139611" y="135889"/>
                </a:lnTo>
                <a:close/>
              </a:path>
              <a:path w="340995" h="330200">
                <a:moveTo>
                  <a:pt x="172681" y="90169"/>
                </a:moveTo>
                <a:lnTo>
                  <a:pt x="169786" y="99059"/>
                </a:lnTo>
                <a:lnTo>
                  <a:pt x="173189" y="99059"/>
                </a:lnTo>
                <a:lnTo>
                  <a:pt x="178346" y="100329"/>
                </a:lnTo>
                <a:lnTo>
                  <a:pt x="185229" y="102869"/>
                </a:lnTo>
                <a:lnTo>
                  <a:pt x="151384" y="137159"/>
                </a:lnTo>
                <a:lnTo>
                  <a:pt x="156743" y="142239"/>
                </a:lnTo>
                <a:lnTo>
                  <a:pt x="175958" y="123189"/>
                </a:lnTo>
                <a:lnTo>
                  <a:pt x="188379" y="123189"/>
                </a:lnTo>
                <a:lnTo>
                  <a:pt x="186067" y="120649"/>
                </a:lnTo>
                <a:lnTo>
                  <a:pt x="181952" y="116839"/>
                </a:lnTo>
                <a:lnTo>
                  <a:pt x="197044" y="101599"/>
                </a:lnTo>
                <a:lnTo>
                  <a:pt x="185928" y="101599"/>
                </a:lnTo>
                <a:lnTo>
                  <a:pt x="188468" y="93979"/>
                </a:lnTo>
                <a:lnTo>
                  <a:pt x="181279" y="92709"/>
                </a:lnTo>
                <a:lnTo>
                  <a:pt x="176022" y="91439"/>
                </a:lnTo>
                <a:lnTo>
                  <a:pt x="172681" y="90169"/>
                </a:lnTo>
                <a:close/>
              </a:path>
              <a:path w="340995" h="330200">
                <a:moveTo>
                  <a:pt x="226402" y="93979"/>
                </a:moveTo>
                <a:lnTo>
                  <a:pt x="192354" y="128269"/>
                </a:lnTo>
                <a:lnTo>
                  <a:pt x="202364" y="128269"/>
                </a:lnTo>
                <a:lnTo>
                  <a:pt x="225348" y="105409"/>
                </a:lnTo>
                <a:lnTo>
                  <a:pt x="236597" y="105409"/>
                </a:lnTo>
                <a:lnTo>
                  <a:pt x="233372" y="101599"/>
                </a:lnTo>
                <a:lnTo>
                  <a:pt x="226402" y="93979"/>
                </a:lnTo>
                <a:close/>
              </a:path>
              <a:path w="340995" h="330200">
                <a:moveTo>
                  <a:pt x="247281" y="19049"/>
                </a:moveTo>
                <a:lnTo>
                  <a:pt x="239522" y="24129"/>
                </a:lnTo>
                <a:lnTo>
                  <a:pt x="242252" y="29209"/>
                </a:lnTo>
                <a:lnTo>
                  <a:pt x="244767" y="33019"/>
                </a:lnTo>
                <a:lnTo>
                  <a:pt x="247065" y="38099"/>
                </a:lnTo>
                <a:lnTo>
                  <a:pt x="226263" y="58419"/>
                </a:lnTo>
                <a:lnTo>
                  <a:pt x="284149" y="116839"/>
                </a:lnTo>
                <a:lnTo>
                  <a:pt x="289648" y="111759"/>
                </a:lnTo>
                <a:lnTo>
                  <a:pt x="236982" y="58419"/>
                </a:lnTo>
                <a:lnTo>
                  <a:pt x="263869" y="31749"/>
                </a:lnTo>
                <a:lnTo>
                  <a:pt x="252920" y="31749"/>
                </a:lnTo>
                <a:lnTo>
                  <a:pt x="251231" y="27939"/>
                </a:lnTo>
                <a:lnTo>
                  <a:pt x="249339" y="24129"/>
                </a:lnTo>
                <a:lnTo>
                  <a:pt x="247281" y="19049"/>
                </a:lnTo>
                <a:close/>
              </a:path>
              <a:path w="340995" h="330200">
                <a:moveTo>
                  <a:pt x="219354" y="68579"/>
                </a:moveTo>
                <a:lnTo>
                  <a:pt x="185928" y="101599"/>
                </a:lnTo>
                <a:lnTo>
                  <a:pt x="197044" y="101599"/>
                </a:lnTo>
                <a:lnTo>
                  <a:pt x="224713" y="73659"/>
                </a:lnTo>
                <a:lnTo>
                  <a:pt x="219354" y="68579"/>
                </a:lnTo>
                <a:close/>
              </a:path>
              <a:path w="340995" h="330200">
                <a:moveTo>
                  <a:pt x="285991" y="30479"/>
                </a:moveTo>
                <a:lnTo>
                  <a:pt x="256794" y="59689"/>
                </a:lnTo>
                <a:lnTo>
                  <a:pt x="286410" y="88899"/>
                </a:lnTo>
                <a:lnTo>
                  <a:pt x="291769" y="83819"/>
                </a:lnTo>
                <a:lnTo>
                  <a:pt x="286905" y="78739"/>
                </a:lnTo>
                <a:lnTo>
                  <a:pt x="291921" y="73659"/>
                </a:lnTo>
                <a:lnTo>
                  <a:pt x="281825" y="73659"/>
                </a:lnTo>
                <a:lnTo>
                  <a:pt x="267233" y="58419"/>
                </a:lnTo>
                <a:lnTo>
                  <a:pt x="285699" y="40639"/>
                </a:lnTo>
                <a:lnTo>
                  <a:pt x="296407" y="40639"/>
                </a:lnTo>
                <a:lnTo>
                  <a:pt x="285991" y="30479"/>
                </a:lnTo>
                <a:close/>
              </a:path>
              <a:path w="340995" h="330200">
                <a:moveTo>
                  <a:pt x="296124" y="10159"/>
                </a:moveTo>
                <a:lnTo>
                  <a:pt x="285635" y="10159"/>
                </a:lnTo>
                <a:lnTo>
                  <a:pt x="331444" y="55879"/>
                </a:lnTo>
                <a:lnTo>
                  <a:pt x="331508" y="58419"/>
                </a:lnTo>
                <a:lnTo>
                  <a:pt x="326110" y="63499"/>
                </a:lnTo>
                <a:lnTo>
                  <a:pt x="322516" y="67309"/>
                </a:lnTo>
                <a:lnTo>
                  <a:pt x="318135" y="71119"/>
                </a:lnTo>
                <a:lnTo>
                  <a:pt x="320586" y="72389"/>
                </a:lnTo>
                <a:lnTo>
                  <a:pt x="322745" y="73659"/>
                </a:lnTo>
                <a:lnTo>
                  <a:pt x="324624" y="74929"/>
                </a:lnTo>
                <a:lnTo>
                  <a:pt x="328904" y="71119"/>
                </a:lnTo>
                <a:lnTo>
                  <a:pt x="332524" y="67309"/>
                </a:lnTo>
                <a:lnTo>
                  <a:pt x="340791" y="59689"/>
                </a:lnTo>
                <a:lnTo>
                  <a:pt x="340791" y="54609"/>
                </a:lnTo>
                <a:lnTo>
                  <a:pt x="296124" y="10159"/>
                </a:lnTo>
                <a:close/>
              </a:path>
              <a:path w="340995" h="330200">
                <a:moveTo>
                  <a:pt x="296407" y="40639"/>
                </a:moveTo>
                <a:lnTo>
                  <a:pt x="285699" y="40639"/>
                </a:lnTo>
                <a:lnTo>
                  <a:pt x="300304" y="54609"/>
                </a:lnTo>
                <a:lnTo>
                  <a:pt x="281825" y="73659"/>
                </a:lnTo>
                <a:lnTo>
                  <a:pt x="291921" y="73659"/>
                </a:lnTo>
                <a:lnTo>
                  <a:pt x="310730" y="54609"/>
                </a:lnTo>
                <a:lnTo>
                  <a:pt x="296407" y="40639"/>
                </a:lnTo>
                <a:close/>
              </a:path>
              <a:path w="340995" h="330200">
                <a:moveTo>
                  <a:pt x="285915" y="0"/>
                </a:moveTo>
                <a:lnTo>
                  <a:pt x="252920" y="31749"/>
                </a:lnTo>
                <a:lnTo>
                  <a:pt x="263869" y="31749"/>
                </a:lnTo>
                <a:lnTo>
                  <a:pt x="285635" y="10159"/>
                </a:lnTo>
                <a:lnTo>
                  <a:pt x="296124" y="10159"/>
                </a:lnTo>
                <a:lnTo>
                  <a:pt x="285915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8" name="object 48"/>
          <p:cNvSpPr/>
          <p:nvPr/>
        </p:nvSpPr>
        <p:spPr>
          <a:xfrm>
            <a:off x="920432" y="3942626"/>
            <a:ext cx="341757" cy="335279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9" name="object 49"/>
          <p:cNvSpPr/>
          <p:nvPr/>
        </p:nvSpPr>
        <p:spPr>
          <a:xfrm>
            <a:off x="1517650" y="3959898"/>
            <a:ext cx="408940" cy="400050"/>
          </a:xfrm>
          <a:custGeom>
            <a:rect l="l" t="t" r="r" b="b"/>
            <a:pathLst>
              <a:path w="408939" h="400050">
                <a:moveTo>
                  <a:pt x="73802" y="374383"/>
                </a:moveTo>
                <a:lnTo>
                  <a:pt x="66675" y="374383"/>
                </a:lnTo>
                <a:lnTo>
                  <a:pt x="65008" y="379463"/>
                </a:lnTo>
                <a:lnTo>
                  <a:pt x="62674" y="385813"/>
                </a:lnTo>
                <a:lnTo>
                  <a:pt x="59674" y="392163"/>
                </a:lnTo>
                <a:lnTo>
                  <a:pt x="56006" y="398513"/>
                </a:lnTo>
                <a:lnTo>
                  <a:pt x="58546" y="398513"/>
                </a:lnTo>
                <a:lnTo>
                  <a:pt x="61087" y="399783"/>
                </a:lnTo>
                <a:lnTo>
                  <a:pt x="63246" y="399783"/>
                </a:lnTo>
                <a:lnTo>
                  <a:pt x="67296" y="393433"/>
                </a:lnTo>
                <a:lnTo>
                  <a:pt x="70500" y="385813"/>
                </a:lnTo>
                <a:lnTo>
                  <a:pt x="72872" y="378193"/>
                </a:lnTo>
                <a:lnTo>
                  <a:pt x="73802" y="374383"/>
                </a:lnTo>
                <a:close/>
              </a:path>
              <a:path w="408939" h="400050">
                <a:moveTo>
                  <a:pt x="52324" y="369303"/>
                </a:moveTo>
                <a:lnTo>
                  <a:pt x="45338" y="369303"/>
                </a:lnTo>
                <a:lnTo>
                  <a:pt x="46228" y="373113"/>
                </a:lnTo>
                <a:lnTo>
                  <a:pt x="46990" y="376923"/>
                </a:lnTo>
                <a:lnTo>
                  <a:pt x="47625" y="380733"/>
                </a:lnTo>
                <a:lnTo>
                  <a:pt x="54228" y="378193"/>
                </a:lnTo>
                <a:lnTo>
                  <a:pt x="60578" y="375653"/>
                </a:lnTo>
                <a:lnTo>
                  <a:pt x="66675" y="374383"/>
                </a:lnTo>
                <a:lnTo>
                  <a:pt x="73802" y="374383"/>
                </a:lnTo>
                <a:lnTo>
                  <a:pt x="74422" y="371843"/>
                </a:lnTo>
                <a:lnTo>
                  <a:pt x="52959" y="371843"/>
                </a:lnTo>
                <a:lnTo>
                  <a:pt x="52324" y="369303"/>
                </a:lnTo>
                <a:close/>
              </a:path>
              <a:path w="408939" h="400050">
                <a:moveTo>
                  <a:pt x="47625" y="350253"/>
                </a:moveTo>
                <a:lnTo>
                  <a:pt x="40893" y="352793"/>
                </a:lnTo>
                <a:lnTo>
                  <a:pt x="41783" y="356603"/>
                </a:lnTo>
                <a:lnTo>
                  <a:pt x="43306" y="361683"/>
                </a:lnTo>
                <a:lnTo>
                  <a:pt x="32638" y="371843"/>
                </a:lnTo>
                <a:lnTo>
                  <a:pt x="37337" y="376923"/>
                </a:lnTo>
                <a:lnTo>
                  <a:pt x="45338" y="369303"/>
                </a:lnTo>
                <a:lnTo>
                  <a:pt x="52324" y="369303"/>
                </a:lnTo>
                <a:lnTo>
                  <a:pt x="51815" y="365493"/>
                </a:lnTo>
                <a:lnTo>
                  <a:pt x="51053" y="362953"/>
                </a:lnTo>
                <a:lnTo>
                  <a:pt x="59089" y="355333"/>
                </a:lnTo>
                <a:lnTo>
                  <a:pt x="49149" y="355333"/>
                </a:lnTo>
                <a:lnTo>
                  <a:pt x="47625" y="350253"/>
                </a:lnTo>
                <a:close/>
              </a:path>
              <a:path w="408939" h="400050">
                <a:moveTo>
                  <a:pt x="73913" y="348983"/>
                </a:moveTo>
                <a:lnTo>
                  <a:pt x="65786" y="348983"/>
                </a:lnTo>
                <a:lnTo>
                  <a:pt x="67690" y="354063"/>
                </a:lnTo>
                <a:lnTo>
                  <a:pt x="68453" y="360413"/>
                </a:lnTo>
                <a:lnTo>
                  <a:pt x="67944" y="365493"/>
                </a:lnTo>
                <a:lnTo>
                  <a:pt x="62737" y="368033"/>
                </a:lnTo>
                <a:lnTo>
                  <a:pt x="52959" y="371843"/>
                </a:lnTo>
                <a:lnTo>
                  <a:pt x="74422" y="371843"/>
                </a:lnTo>
                <a:lnTo>
                  <a:pt x="79121" y="369303"/>
                </a:lnTo>
                <a:lnTo>
                  <a:pt x="88391" y="366763"/>
                </a:lnTo>
                <a:lnTo>
                  <a:pt x="87502" y="362953"/>
                </a:lnTo>
                <a:lnTo>
                  <a:pt x="75056" y="362953"/>
                </a:lnTo>
                <a:lnTo>
                  <a:pt x="75184" y="356603"/>
                </a:lnTo>
                <a:lnTo>
                  <a:pt x="73913" y="348983"/>
                </a:lnTo>
                <a:close/>
              </a:path>
              <a:path w="408939" h="400050">
                <a:moveTo>
                  <a:pt x="42436" y="337553"/>
                </a:moveTo>
                <a:lnTo>
                  <a:pt x="28321" y="337553"/>
                </a:lnTo>
                <a:lnTo>
                  <a:pt x="27874" y="345173"/>
                </a:lnTo>
                <a:lnTo>
                  <a:pt x="26939" y="351523"/>
                </a:lnTo>
                <a:lnTo>
                  <a:pt x="25552" y="359143"/>
                </a:lnTo>
                <a:lnTo>
                  <a:pt x="23749" y="365493"/>
                </a:lnTo>
                <a:lnTo>
                  <a:pt x="26415" y="365493"/>
                </a:lnTo>
                <a:lnTo>
                  <a:pt x="28828" y="366763"/>
                </a:lnTo>
                <a:lnTo>
                  <a:pt x="31115" y="366763"/>
                </a:lnTo>
                <a:lnTo>
                  <a:pt x="32593" y="360413"/>
                </a:lnTo>
                <a:lnTo>
                  <a:pt x="33607" y="352793"/>
                </a:lnTo>
                <a:lnTo>
                  <a:pt x="34168" y="346443"/>
                </a:lnTo>
                <a:lnTo>
                  <a:pt x="34290" y="340093"/>
                </a:lnTo>
                <a:lnTo>
                  <a:pt x="44758" y="340093"/>
                </a:lnTo>
                <a:lnTo>
                  <a:pt x="42436" y="337553"/>
                </a:lnTo>
                <a:close/>
              </a:path>
              <a:path w="408939" h="400050">
                <a:moveTo>
                  <a:pt x="73548" y="318503"/>
                </a:moveTo>
                <a:lnTo>
                  <a:pt x="61340" y="318503"/>
                </a:lnTo>
                <a:lnTo>
                  <a:pt x="76327" y="328663"/>
                </a:lnTo>
                <a:lnTo>
                  <a:pt x="91693" y="333743"/>
                </a:lnTo>
                <a:lnTo>
                  <a:pt x="92287" y="340093"/>
                </a:lnTo>
                <a:lnTo>
                  <a:pt x="92330" y="350253"/>
                </a:lnTo>
                <a:lnTo>
                  <a:pt x="91783" y="356603"/>
                </a:lnTo>
                <a:lnTo>
                  <a:pt x="90424" y="365493"/>
                </a:lnTo>
                <a:lnTo>
                  <a:pt x="98933" y="365493"/>
                </a:lnTo>
                <a:lnTo>
                  <a:pt x="100171" y="357873"/>
                </a:lnTo>
                <a:lnTo>
                  <a:pt x="100837" y="350253"/>
                </a:lnTo>
                <a:lnTo>
                  <a:pt x="100742" y="340093"/>
                </a:lnTo>
                <a:lnTo>
                  <a:pt x="100456" y="336283"/>
                </a:lnTo>
                <a:lnTo>
                  <a:pt x="120941" y="336283"/>
                </a:lnTo>
                <a:lnTo>
                  <a:pt x="128016" y="335013"/>
                </a:lnTo>
                <a:lnTo>
                  <a:pt x="127381" y="332473"/>
                </a:lnTo>
                <a:lnTo>
                  <a:pt x="126745" y="328663"/>
                </a:lnTo>
                <a:lnTo>
                  <a:pt x="126491" y="327393"/>
                </a:lnTo>
                <a:lnTo>
                  <a:pt x="98933" y="327393"/>
                </a:lnTo>
                <a:lnTo>
                  <a:pt x="98111" y="324853"/>
                </a:lnTo>
                <a:lnTo>
                  <a:pt x="89915" y="324853"/>
                </a:lnTo>
                <a:lnTo>
                  <a:pt x="81726" y="322313"/>
                </a:lnTo>
                <a:lnTo>
                  <a:pt x="73548" y="318503"/>
                </a:lnTo>
                <a:close/>
              </a:path>
              <a:path w="408939" h="400050">
                <a:moveTo>
                  <a:pt x="86613" y="359143"/>
                </a:moveTo>
                <a:lnTo>
                  <a:pt x="75056" y="362953"/>
                </a:lnTo>
                <a:lnTo>
                  <a:pt x="87502" y="362953"/>
                </a:lnTo>
                <a:lnTo>
                  <a:pt x="86613" y="359143"/>
                </a:lnTo>
                <a:close/>
              </a:path>
              <a:path w="408939" h="400050">
                <a:moveTo>
                  <a:pt x="66421" y="338823"/>
                </a:moveTo>
                <a:lnTo>
                  <a:pt x="49149" y="355333"/>
                </a:lnTo>
                <a:lnTo>
                  <a:pt x="59089" y="355333"/>
                </a:lnTo>
                <a:lnTo>
                  <a:pt x="65786" y="348983"/>
                </a:lnTo>
                <a:lnTo>
                  <a:pt x="73913" y="348983"/>
                </a:lnTo>
                <a:lnTo>
                  <a:pt x="71119" y="342633"/>
                </a:lnTo>
                <a:lnTo>
                  <a:pt x="66421" y="338823"/>
                </a:lnTo>
                <a:close/>
              </a:path>
              <a:path w="408939" h="400050">
                <a:moveTo>
                  <a:pt x="14859" y="309613"/>
                </a:moveTo>
                <a:lnTo>
                  <a:pt x="9525" y="315963"/>
                </a:lnTo>
                <a:lnTo>
                  <a:pt x="25400" y="331203"/>
                </a:lnTo>
                <a:lnTo>
                  <a:pt x="9143" y="347713"/>
                </a:lnTo>
                <a:lnTo>
                  <a:pt x="13843" y="351523"/>
                </a:lnTo>
                <a:lnTo>
                  <a:pt x="28321" y="337553"/>
                </a:lnTo>
                <a:lnTo>
                  <a:pt x="42436" y="337553"/>
                </a:lnTo>
                <a:lnTo>
                  <a:pt x="41275" y="336283"/>
                </a:lnTo>
                <a:lnTo>
                  <a:pt x="48259" y="336283"/>
                </a:lnTo>
                <a:lnTo>
                  <a:pt x="54228" y="335013"/>
                </a:lnTo>
                <a:lnTo>
                  <a:pt x="39496" y="335013"/>
                </a:lnTo>
                <a:lnTo>
                  <a:pt x="35306" y="331203"/>
                </a:lnTo>
                <a:lnTo>
                  <a:pt x="40201" y="326123"/>
                </a:lnTo>
                <a:lnTo>
                  <a:pt x="30606" y="326123"/>
                </a:lnTo>
                <a:lnTo>
                  <a:pt x="14859" y="309613"/>
                </a:lnTo>
                <a:close/>
              </a:path>
              <a:path w="408939" h="400050">
                <a:moveTo>
                  <a:pt x="44758" y="340093"/>
                </a:moveTo>
                <a:lnTo>
                  <a:pt x="34290" y="340093"/>
                </a:lnTo>
                <a:lnTo>
                  <a:pt x="44068" y="350253"/>
                </a:lnTo>
                <a:lnTo>
                  <a:pt x="49403" y="345173"/>
                </a:lnTo>
                <a:lnTo>
                  <a:pt x="44758" y="340093"/>
                </a:lnTo>
                <a:close/>
              </a:path>
              <a:path w="408939" h="400050">
                <a:moveTo>
                  <a:pt x="1269" y="327393"/>
                </a:moveTo>
                <a:lnTo>
                  <a:pt x="0" y="335013"/>
                </a:lnTo>
                <a:lnTo>
                  <a:pt x="4825" y="335013"/>
                </a:lnTo>
                <a:lnTo>
                  <a:pt x="9778" y="336283"/>
                </a:lnTo>
                <a:lnTo>
                  <a:pt x="14986" y="337553"/>
                </a:lnTo>
                <a:lnTo>
                  <a:pt x="16256" y="329933"/>
                </a:lnTo>
                <a:lnTo>
                  <a:pt x="11049" y="328663"/>
                </a:lnTo>
                <a:lnTo>
                  <a:pt x="5968" y="328663"/>
                </a:lnTo>
                <a:lnTo>
                  <a:pt x="1269" y="327393"/>
                </a:lnTo>
                <a:close/>
              </a:path>
              <a:path w="408939" h="400050">
                <a:moveTo>
                  <a:pt x="58674" y="327393"/>
                </a:moveTo>
                <a:lnTo>
                  <a:pt x="53340" y="328663"/>
                </a:lnTo>
                <a:lnTo>
                  <a:pt x="46862" y="328663"/>
                </a:lnTo>
                <a:lnTo>
                  <a:pt x="39243" y="329933"/>
                </a:lnTo>
                <a:lnTo>
                  <a:pt x="39496" y="335013"/>
                </a:lnTo>
                <a:lnTo>
                  <a:pt x="59309" y="335013"/>
                </a:lnTo>
                <a:lnTo>
                  <a:pt x="58674" y="327393"/>
                </a:lnTo>
                <a:close/>
              </a:path>
              <a:path w="408939" h="400050">
                <a:moveTo>
                  <a:pt x="43815" y="281673"/>
                </a:moveTo>
                <a:lnTo>
                  <a:pt x="37337" y="286753"/>
                </a:lnTo>
                <a:lnTo>
                  <a:pt x="43795" y="295643"/>
                </a:lnTo>
                <a:lnTo>
                  <a:pt x="48894" y="305803"/>
                </a:lnTo>
                <a:lnTo>
                  <a:pt x="52661" y="315963"/>
                </a:lnTo>
                <a:lnTo>
                  <a:pt x="55118" y="326123"/>
                </a:lnTo>
                <a:lnTo>
                  <a:pt x="60833" y="326123"/>
                </a:lnTo>
                <a:lnTo>
                  <a:pt x="63118" y="327393"/>
                </a:lnTo>
                <a:lnTo>
                  <a:pt x="62737" y="324853"/>
                </a:lnTo>
                <a:lnTo>
                  <a:pt x="62103" y="322313"/>
                </a:lnTo>
                <a:lnTo>
                  <a:pt x="61340" y="318503"/>
                </a:lnTo>
                <a:lnTo>
                  <a:pt x="73548" y="318503"/>
                </a:lnTo>
                <a:lnTo>
                  <a:pt x="65395" y="313423"/>
                </a:lnTo>
                <a:lnTo>
                  <a:pt x="57277" y="307073"/>
                </a:lnTo>
                <a:lnTo>
                  <a:pt x="57022" y="305803"/>
                </a:lnTo>
                <a:lnTo>
                  <a:pt x="56261" y="304533"/>
                </a:lnTo>
                <a:lnTo>
                  <a:pt x="62264" y="298183"/>
                </a:lnTo>
                <a:lnTo>
                  <a:pt x="53212" y="298183"/>
                </a:lnTo>
                <a:lnTo>
                  <a:pt x="50546" y="293103"/>
                </a:lnTo>
                <a:lnTo>
                  <a:pt x="47371" y="286753"/>
                </a:lnTo>
                <a:lnTo>
                  <a:pt x="43815" y="281673"/>
                </a:lnTo>
                <a:close/>
              </a:path>
              <a:path w="408939" h="400050">
                <a:moveTo>
                  <a:pt x="126237" y="326123"/>
                </a:moveTo>
                <a:lnTo>
                  <a:pt x="119381" y="327393"/>
                </a:lnTo>
                <a:lnTo>
                  <a:pt x="126491" y="327393"/>
                </a:lnTo>
                <a:lnTo>
                  <a:pt x="126237" y="326123"/>
                </a:lnTo>
                <a:close/>
              </a:path>
              <a:path w="408939" h="400050">
                <a:moveTo>
                  <a:pt x="44068" y="312153"/>
                </a:moveTo>
                <a:lnTo>
                  <a:pt x="30606" y="326123"/>
                </a:lnTo>
                <a:lnTo>
                  <a:pt x="40201" y="326123"/>
                </a:lnTo>
                <a:lnTo>
                  <a:pt x="48768" y="317233"/>
                </a:lnTo>
                <a:lnTo>
                  <a:pt x="44068" y="312153"/>
                </a:lnTo>
                <a:close/>
              </a:path>
              <a:path w="408939" h="400050">
                <a:moveTo>
                  <a:pt x="78897" y="290563"/>
                </a:moveTo>
                <a:lnTo>
                  <a:pt x="69468" y="290563"/>
                </a:lnTo>
                <a:lnTo>
                  <a:pt x="76664" y="299453"/>
                </a:lnTo>
                <a:lnTo>
                  <a:pt x="82454" y="308343"/>
                </a:lnTo>
                <a:lnTo>
                  <a:pt x="86864" y="317233"/>
                </a:lnTo>
                <a:lnTo>
                  <a:pt x="89915" y="324853"/>
                </a:lnTo>
                <a:lnTo>
                  <a:pt x="98111" y="324853"/>
                </a:lnTo>
                <a:lnTo>
                  <a:pt x="95648" y="317233"/>
                </a:lnTo>
                <a:lnTo>
                  <a:pt x="90566" y="307073"/>
                </a:lnTo>
                <a:lnTo>
                  <a:pt x="83698" y="296913"/>
                </a:lnTo>
                <a:lnTo>
                  <a:pt x="78897" y="290563"/>
                </a:lnTo>
                <a:close/>
              </a:path>
              <a:path w="408939" h="400050">
                <a:moveTo>
                  <a:pt x="34162" y="300723"/>
                </a:moveTo>
                <a:lnTo>
                  <a:pt x="26924" y="301993"/>
                </a:lnTo>
                <a:lnTo>
                  <a:pt x="27940" y="307073"/>
                </a:lnTo>
                <a:lnTo>
                  <a:pt x="28575" y="312153"/>
                </a:lnTo>
                <a:lnTo>
                  <a:pt x="29083" y="318503"/>
                </a:lnTo>
                <a:lnTo>
                  <a:pt x="31496" y="317233"/>
                </a:lnTo>
                <a:lnTo>
                  <a:pt x="35813" y="317233"/>
                </a:lnTo>
                <a:lnTo>
                  <a:pt x="35559" y="312153"/>
                </a:lnTo>
                <a:lnTo>
                  <a:pt x="34925" y="305803"/>
                </a:lnTo>
                <a:lnTo>
                  <a:pt x="34162" y="300723"/>
                </a:lnTo>
                <a:close/>
              </a:path>
              <a:path w="408939" h="400050">
                <a:moveTo>
                  <a:pt x="155892" y="274053"/>
                </a:moveTo>
                <a:lnTo>
                  <a:pt x="143637" y="274053"/>
                </a:lnTo>
                <a:lnTo>
                  <a:pt x="154939" y="284213"/>
                </a:lnTo>
                <a:lnTo>
                  <a:pt x="158242" y="288023"/>
                </a:lnTo>
                <a:lnTo>
                  <a:pt x="158369" y="291833"/>
                </a:lnTo>
                <a:lnTo>
                  <a:pt x="155194" y="294373"/>
                </a:lnTo>
                <a:lnTo>
                  <a:pt x="152400" y="296913"/>
                </a:lnTo>
                <a:lnTo>
                  <a:pt x="148844" y="300723"/>
                </a:lnTo>
                <a:lnTo>
                  <a:pt x="144652" y="303263"/>
                </a:lnTo>
                <a:lnTo>
                  <a:pt x="149732" y="307073"/>
                </a:lnTo>
                <a:lnTo>
                  <a:pt x="151764" y="308343"/>
                </a:lnTo>
                <a:lnTo>
                  <a:pt x="156463" y="304533"/>
                </a:lnTo>
                <a:lnTo>
                  <a:pt x="160019" y="300723"/>
                </a:lnTo>
                <a:lnTo>
                  <a:pt x="162432" y="298183"/>
                </a:lnTo>
                <a:lnTo>
                  <a:pt x="168401" y="293103"/>
                </a:lnTo>
                <a:lnTo>
                  <a:pt x="168401" y="286753"/>
                </a:lnTo>
                <a:lnTo>
                  <a:pt x="162432" y="280403"/>
                </a:lnTo>
                <a:lnTo>
                  <a:pt x="155892" y="274053"/>
                </a:lnTo>
                <a:close/>
              </a:path>
              <a:path w="408939" h="400050">
                <a:moveTo>
                  <a:pt x="146503" y="241033"/>
                </a:moveTo>
                <a:lnTo>
                  <a:pt x="139064" y="241033"/>
                </a:lnTo>
                <a:lnTo>
                  <a:pt x="133985" y="263893"/>
                </a:lnTo>
                <a:lnTo>
                  <a:pt x="138430" y="267703"/>
                </a:lnTo>
                <a:lnTo>
                  <a:pt x="105283" y="300723"/>
                </a:lnTo>
                <a:lnTo>
                  <a:pt x="110489" y="307073"/>
                </a:lnTo>
                <a:lnTo>
                  <a:pt x="143637" y="274053"/>
                </a:lnTo>
                <a:lnTo>
                  <a:pt x="155892" y="274053"/>
                </a:lnTo>
                <a:lnTo>
                  <a:pt x="149351" y="267703"/>
                </a:lnTo>
                <a:lnTo>
                  <a:pt x="154495" y="262623"/>
                </a:lnTo>
                <a:lnTo>
                  <a:pt x="144144" y="262623"/>
                </a:lnTo>
                <a:lnTo>
                  <a:pt x="142239" y="260083"/>
                </a:lnTo>
                <a:lnTo>
                  <a:pt x="146503" y="241033"/>
                </a:lnTo>
                <a:close/>
              </a:path>
              <a:path w="408939" h="400050">
                <a:moveTo>
                  <a:pt x="74675" y="276593"/>
                </a:moveTo>
                <a:lnTo>
                  <a:pt x="53212" y="298183"/>
                </a:lnTo>
                <a:lnTo>
                  <a:pt x="62264" y="298183"/>
                </a:lnTo>
                <a:lnTo>
                  <a:pt x="69468" y="290563"/>
                </a:lnTo>
                <a:lnTo>
                  <a:pt x="78897" y="290563"/>
                </a:lnTo>
                <a:lnTo>
                  <a:pt x="75056" y="285483"/>
                </a:lnTo>
                <a:lnTo>
                  <a:pt x="79502" y="280403"/>
                </a:lnTo>
                <a:lnTo>
                  <a:pt x="74675" y="276593"/>
                </a:lnTo>
                <a:close/>
              </a:path>
              <a:path w="408939" h="400050">
                <a:moveTo>
                  <a:pt x="108204" y="225793"/>
                </a:moveTo>
                <a:lnTo>
                  <a:pt x="96519" y="225793"/>
                </a:lnTo>
                <a:lnTo>
                  <a:pt x="94996" y="233413"/>
                </a:lnTo>
                <a:lnTo>
                  <a:pt x="100330" y="233413"/>
                </a:lnTo>
                <a:lnTo>
                  <a:pt x="105156" y="234683"/>
                </a:lnTo>
                <a:lnTo>
                  <a:pt x="109347" y="234683"/>
                </a:lnTo>
                <a:lnTo>
                  <a:pt x="76962" y="267703"/>
                </a:lnTo>
                <a:lnTo>
                  <a:pt x="91186" y="281673"/>
                </a:lnTo>
                <a:lnTo>
                  <a:pt x="96900" y="276593"/>
                </a:lnTo>
                <a:lnTo>
                  <a:pt x="87756" y="266433"/>
                </a:lnTo>
                <a:lnTo>
                  <a:pt x="122799" y="232143"/>
                </a:lnTo>
                <a:lnTo>
                  <a:pt x="111760" y="232143"/>
                </a:lnTo>
                <a:lnTo>
                  <a:pt x="112902" y="227063"/>
                </a:lnTo>
                <a:lnTo>
                  <a:pt x="108204" y="225793"/>
                </a:lnTo>
                <a:close/>
              </a:path>
              <a:path w="408939" h="400050">
                <a:moveTo>
                  <a:pt x="142620" y="227063"/>
                </a:moveTo>
                <a:lnTo>
                  <a:pt x="99822" y="270243"/>
                </a:lnTo>
                <a:lnTo>
                  <a:pt x="105028" y="275323"/>
                </a:lnTo>
                <a:lnTo>
                  <a:pt x="139064" y="241033"/>
                </a:lnTo>
                <a:lnTo>
                  <a:pt x="146503" y="241033"/>
                </a:lnTo>
                <a:lnTo>
                  <a:pt x="148208" y="233413"/>
                </a:lnTo>
                <a:lnTo>
                  <a:pt x="142620" y="227063"/>
                </a:lnTo>
                <a:close/>
              </a:path>
              <a:path w="408939" h="400050">
                <a:moveTo>
                  <a:pt x="175006" y="232143"/>
                </a:moveTo>
                <a:lnTo>
                  <a:pt x="144144" y="262623"/>
                </a:lnTo>
                <a:lnTo>
                  <a:pt x="154495" y="262623"/>
                </a:lnTo>
                <a:lnTo>
                  <a:pt x="180212" y="237223"/>
                </a:lnTo>
                <a:lnTo>
                  <a:pt x="175006" y="232143"/>
                </a:lnTo>
                <a:close/>
              </a:path>
              <a:path w="408939" h="400050">
                <a:moveTo>
                  <a:pt x="187328" y="205473"/>
                </a:moveTo>
                <a:lnTo>
                  <a:pt x="175641" y="205473"/>
                </a:lnTo>
                <a:lnTo>
                  <a:pt x="215519" y="246113"/>
                </a:lnTo>
                <a:lnTo>
                  <a:pt x="221361" y="239763"/>
                </a:lnTo>
                <a:lnTo>
                  <a:pt x="187328" y="205473"/>
                </a:lnTo>
                <a:close/>
              </a:path>
              <a:path w="408939" h="400050">
                <a:moveTo>
                  <a:pt x="141477" y="202933"/>
                </a:moveTo>
                <a:lnTo>
                  <a:pt x="111760" y="232143"/>
                </a:lnTo>
                <a:lnTo>
                  <a:pt x="122799" y="232143"/>
                </a:lnTo>
                <a:lnTo>
                  <a:pt x="140969" y="214363"/>
                </a:lnTo>
                <a:lnTo>
                  <a:pt x="153219" y="214363"/>
                </a:lnTo>
                <a:lnTo>
                  <a:pt x="141477" y="202933"/>
                </a:lnTo>
                <a:close/>
              </a:path>
              <a:path w="408939" h="400050">
                <a:moveTo>
                  <a:pt x="161798" y="166103"/>
                </a:moveTo>
                <a:lnTo>
                  <a:pt x="153797" y="169913"/>
                </a:lnTo>
                <a:lnTo>
                  <a:pt x="159557" y="182613"/>
                </a:lnTo>
                <a:lnTo>
                  <a:pt x="164258" y="195313"/>
                </a:lnTo>
                <a:lnTo>
                  <a:pt x="167888" y="209283"/>
                </a:lnTo>
                <a:lnTo>
                  <a:pt x="170433" y="223253"/>
                </a:lnTo>
                <a:lnTo>
                  <a:pt x="173481" y="224523"/>
                </a:lnTo>
                <a:lnTo>
                  <a:pt x="176402" y="224523"/>
                </a:lnTo>
                <a:lnTo>
                  <a:pt x="179197" y="225793"/>
                </a:lnTo>
                <a:lnTo>
                  <a:pt x="178435" y="219443"/>
                </a:lnTo>
                <a:lnTo>
                  <a:pt x="177292" y="213093"/>
                </a:lnTo>
                <a:lnTo>
                  <a:pt x="175641" y="205473"/>
                </a:lnTo>
                <a:lnTo>
                  <a:pt x="187328" y="205473"/>
                </a:lnTo>
                <a:lnTo>
                  <a:pt x="170942" y="188963"/>
                </a:lnTo>
                <a:lnTo>
                  <a:pt x="168941" y="183883"/>
                </a:lnTo>
                <a:lnTo>
                  <a:pt x="166750" y="177533"/>
                </a:lnTo>
                <a:lnTo>
                  <a:pt x="164369" y="171183"/>
                </a:lnTo>
                <a:lnTo>
                  <a:pt x="161798" y="166103"/>
                </a:lnTo>
                <a:close/>
              </a:path>
              <a:path w="408939" h="400050">
                <a:moveTo>
                  <a:pt x="153219" y="214363"/>
                </a:moveTo>
                <a:lnTo>
                  <a:pt x="140969" y="214363"/>
                </a:lnTo>
                <a:lnTo>
                  <a:pt x="150113" y="223253"/>
                </a:lnTo>
                <a:lnTo>
                  <a:pt x="155829" y="216903"/>
                </a:lnTo>
                <a:lnTo>
                  <a:pt x="153219" y="214363"/>
                </a:lnTo>
                <a:close/>
              </a:path>
              <a:path w="408939" h="400050">
                <a:moveTo>
                  <a:pt x="225234" y="191503"/>
                </a:moveTo>
                <a:lnTo>
                  <a:pt x="213360" y="191503"/>
                </a:lnTo>
                <a:lnTo>
                  <a:pt x="229869" y="208013"/>
                </a:lnTo>
                <a:lnTo>
                  <a:pt x="236093" y="214363"/>
                </a:lnTo>
                <a:lnTo>
                  <a:pt x="242443" y="214363"/>
                </a:lnTo>
                <a:lnTo>
                  <a:pt x="248919" y="208013"/>
                </a:lnTo>
                <a:lnTo>
                  <a:pt x="252899" y="204203"/>
                </a:lnTo>
                <a:lnTo>
                  <a:pt x="238379" y="204203"/>
                </a:lnTo>
                <a:lnTo>
                  <a:pt x="235204" y="201663"/>
                </a:lnTo>
                <a:lnTo>
                  <a:pt x="225234" y="191503"/>
                </a:lnTo>
                <a:close/>
              </a:path>
              <a:path w="408939" h="400050">
                <a:moveTo>
                  <a:pt x="179958" y="145783"/>
                </a:moveTo>
                <a:lnTo>
                  <a:pt x="173989" y="152133"/>
                </a:lnTo>
                <a:lnTo>
                  <a:pt x="206248" y="183883"/>
                </a:lnTo>
                <a:lnTo>
                  <a:pt x="204864" y="191503"/>
                </a:lnTo>
                <a:lnTo>
                  <a:pt x="201193" y="205473"/>
                </a:lnTo>
                <a:lnTo>
                  <a:pt x="198881" y="211823"/>
                </a:lnTo>
                <a:lnTo>
                  <a:pt x="201930" y="211823"/>
                </a:lnTo>
                <a:lnTo>
                  <a:pt x="204724" y="213093"/>
                </a:lnTo>
                <a:lnTo>
                  <a:pt x="207263" y="213093"/>
                </a:lnTo>
                <a:lnTo>
                  <a:pt x="209676" y="205473"/>
                </a:lnTo>
                <a:lnTo>
                  <a:pt x="211836" y="199123"/>
                </a:lnTo>
                <a:lnTo>
                  <a:pt x="213360" y="191503"/>
                </a:lnTo>
                <a:lnTo>
                  <a:pt x="225234" y="191503"/>
                </a:lnTo>
                <a:lnTo>
                  <a:pt x="215264" y="181343"/>
                </a:lnTo>
                <a:lnTo>
                  <a:pt x="216148" y="173723"/>
                </a:lnTo>
                <a:lnTo>
                  <a:pt x="207772" y="173723"/>
                </a:lnTo>
                <a:lnTo>
                  <a:pt x="179958" y="145783"/>
                </a:lnTo>
                <a:close/>
              </a:path>
              <a:path w="408939" h="400050">
                <a:moveTo>
                  <a:pt x="253492" y="164833"/>
                </a:moveTo>
                <a:lnTo>
                  <a:pt x="250698" y="167373"/>
                </a:lnTo>
                <a:lnTo>
                  <a:pt x="247904" y="168643"/>
                </a:lnTo>
                <a:lnTo>
                  <a:pt x="245237" y="169913"/>
                </a:lnTo>
                <a:lnTo>
                  <a:pt x="249174" y="173723"/>
                </a:lnTo>
                <a:lnTo>
                  <a:pt x="252475" y="177533"/>
                </a:lnTo>
                <a:lnTo>
                  <a:pt x="257556" y="185153"/>
                </a:lnTo>
                <a:lnTo>
                  <a:pt x="257175" y="188963"/>
                </a:lnTo>
                <a:lnTo>
                  <a:pt x="245110" y="200393"/>
                </a:lnTo>
                <a:lnTo>
                  <a:pt x="241681" y="204203"/>
                </a:lnTo>
                <a:lnTo>
                  <a:pt x="252899" y="204203"/>
                </a:lnTo>
                <a:lnTo>
                  <a:pt x="260857" y="196583"/>
                </a:lnTo>
                <a:lnTo>
                  <a:pt x="266700" y="190233"/>
                </a:lnTo>
                <a:lnTo>
                  <a:pt x="267335" y="183883"/>
                </a:lnTo>
                <a:lnTo>
                  <a:pt x="260223" y="173723"/>
                </a:lnTo>
                <a:lnTo>
                  <a:pt x="257048" y="169913"/>
                </a:lnTo>
                <a:lnTo>
                  <a:pt x="253492" y="164833"/>
                </a:lnTo>
                <a:close/>
              </a:path>
              <a:path w="408939" h="400050">
                <a:moveTo>
                  <a:pt x="262131" y="110223"/>
                </a:moveTo>
                <a:lnTo>
                  <a:pt x="251079" y="110223"/>
                </a:lnTo>
                <a:lnTo>
                  <a:pt x="259701" y="120383"/>
                </a:lnTo>
                <a:lnTo>
                  <a:pt x="266334" y="129273"/>
                </a:lnTo>
                <a:lnTo>
                  <a:pt x="275922" y="158483"/>
                </a:lnTo>
                <a:lnTo>
                  <a:pt x="275363" y="167373"/>
                </a:lnTo>
                <a:lnTo>
                  <a:pt x="273557" y="178803"/>
                </a:lnTo>
                <a:lnTo>
                  <a:pt x="279145" y="178803"/>
                </a:lnTo>
                <a:lnTo>
                  <a:pt x="281939" y="180073"/>
                </a:lnTo>
                <a:lnTo>
                  <a:pt x="284033" y="167373"/>
                </a:lnTo>
                <a:lnTo>
                  <a:pt x="284781" y="157213"/>
                </a:lnTo>
                <a:lnTo>
                  <a:pt x="284172" y="148323"/>
                </a:lnTo>
                <a:lnTo>
                  <a:pt x="282194" y="140703"/>
                </a:lnTo>
                <a:lnTo>
                  <a:pt x="278959" y="133083"/>
                </a:lnTo>
                <a:lnTo>
                  <a:pt x="273653" y="124193"/>
                </a:lnTo>
                <a:lnTo>
                  <a:pt x="262131" y="110223"/>
                </a:lnTo>
                <a:close/>
              </a:path>
              <a:path w="408939" h="400050">
                <a:moveTo>
                  <a:pt x="215773" y="133083"/>
                </a:moveTo>
                <a:lnTo>
                  <a:pt x="206882" y="134353"/>
                </a:lnTo>
                <a:lnTo>
                  <a:pt x="208075" y="144513"/>
                </a:lnTo>
                <a:lnTo>
                  <a:pt x="208411" y="150863"/>
                </a:lnTo>
                <a:lnTo>
                  <a:pt x="208538" y="161023"/>
                </a:lnTo>
                <a:lnTo>
                  <a:pt x="208416" y="164833"/>
                </a:lnTo>
                <a:lnTo>
                  <a:pt x="207772" y="173723"/>
                </a:lnTo>
                <a:lnTo>
                  <a:pt x="216148" y="173723"/>
                </a:lnTo>
                <a:lnTo>
                  <a:pt x="216737" y="168643"/>
                </a:lnTo>
                <a:lnTo>
                  <a:pt x="217263" y="158483"/>
                </a:lnTo>
                <a:lnTo>
                  <a:pt x="217154" y="150863"/>
                </a:lnTo>
                <a:lnTo>
                  <a:pt x="217015" y="145783"/>
                </a:lnTo>
                <a:lnTo>
                  <a:pt x="215773" y="133083"/>
                </a:lnTo>
                <a:close/>
              </a:path>
              <a:path w="408939" h="400050">
                <a:moveTo>
                  <a:pt x="250317" y="126733"/>
                </a:moveTo>
                <a:lnTo>
                  <a:pt x="242569" y="130543"/>
                </a:lnTo>
                <a:lnTo>
                  <a:pt x="245901" y="138163"/>
                </a:lnTo>
                <a:lnTo>
                  <a:pt x="248840" y="145783"/>
                </a:lnTo>
                <a:lnTo>
                  <a:pt x="251374" y="153403"/>
                </a:lnTo>
                <a:lnTo>
                  <a:pt x="253492" y="161023"/>
                </a:lnTo>
                <a:lnTo>
                  <a:pt x="256539" y="159753"/>
                </a:lnTo>
                <a:lnTo>
                  <a:pt x="259206" y="159753"/>
                </a:lnTo>
                <a:lnTo>
                  <a:pt x="261619" y="158483"/>
                </a:lnTo>
                <a:lnTo>
                  <a:pt x="258996" y="150863"/>
                </a:lnTo>
                <a:lnTo>
                  <a:pt x="256254" y="141973"/>
                </a:lnTo>
                <a:lnTo>
                  <a:pt x="253368" y="134353"/>
                </a:lnTo>
                <a:lnTo>
                  <a:pt x="250317" y="126733"/>
                </a:lnTo>
                <a:close/>
              </a:path>
              <a:path w="408939" h="400050">
                <a:moveTo>
                  <a:pt x="288015" y="83553"/>
                </a:moveTo>
                <a:lnTo>
                  <a:pt x="277368" y="83553"/>
                </a:lnTo>
                <a:lnTo>
                  <a:pt x="286224" y="92443"/>
                </a:lnTo>
                <a:lnTo>
                  <a:pt x="294497" y="101333"/>
                </a:lnTo>
                <a:lnTo>
                  <a:pt x="302174" y="110223"/>
                </a:lnTo>
                <a:lnTo>
                  <a:pt x="315087" y="124193"/>
                </a:lnTo>
                <a:lnTo>
                  <a:pt x="315722" y="129273"/>
                </a:lnTo>
                <a:lnTo>
                  <a:pt x="311150" y="134353"/>
                </a:lnTo>
                <a:lnTo>
                  <a:pt x="307213" y="138163"/>
                </a:lnTo>
                <a:lnTo>
                  <a:pt x="302387" y="141973"/>
                </a:lnTo>
                <a:lnTo>
                  <a:pt x="296799" y="147053"/>
                </a:lnTo>
                <a:lnTo>
                  <a:pt x="299847" y="149593"/>
                </a:lnTo>
                <a:lnTo>
                  <a:pt x="302513" y="150863"/>
                </a:lnTo>
                <a:lnTo>
                  <a:pt x="304545" y="152133"/>
                </a:lnTo>
                <a:lnTo>
                  <a:pt x="309499" y="148323"/>
                </a:lnTo>
                <a:lnTo>
                  <a:pt x="314070" y="143243"/>
                </a:lnTo>
                <a:lnTo>
                  <a:pt x="318135" y="139433"/>
                </a:lnTo>
                <a:lnTo>
                  <a:pt x="322232" y="133083"/>
                </a:lnTo>
                <a:lnTo>
                  <a:pt x="323294" y="126733"/>
                </a:lnTo>
                <a:lnTo>
                  <a:pt x="321331" y="120383"/>
                </a:lnTo>
                <a:lnTo>
                  <a:pt x="316356" y="112763"/>
                </a:lnTo>
                <a:lnTo>
                  <a:pt x="309784" y="106413"/>
                </a:lnTo>
                <a:lnTo>
                  <a:pt x="301117" y="97523"/>
                </a:lnTo>
                <a:lnTo>
                  <a:pt x="290353" y="86093"/>
                </a:lnTo>
                <a:lnTo>
                  <a:pt x="288015" y="83553"/>
                </a:lnTo>
                <a:close/>
              </a:path>
              <a:path w="408939" h="400050">
                <a:moveTo>
                  <a:pt x="239013" y="84823"/>
                </a:moveTo>
                <a:lnTo>
                  <a:pt x="233044" y="91173"/>
                </a:lnTo>
                <a:lnTo>
                  <a:pt x="237362" y="94983"/>
                </a:lnTo>
                <a:lnTo>
                  <a:pt x="241554" y="100063"/>
                </a:lnTo>
                <a:lnTo>
                  <a:pt x="245491" y="103873"/>
                </a:lnTo>
                <a:lnTo>
                  <a:pt x="224789" y="124193"/>
                </a:lnTo>
                <a:lnTo>
                  <a:pt x="230631" y="130543"/>
                </a:lnTo>
                <a:lnTo>
                  <a:pt x="251079" y="110223"/>
                </a:lnTo>
                <a:lnTo>
                  <a:pt x="262131" y="110223"/>
                </a:lnTo>
                <a:lnTo>
                  <a:pt x="256920" y="103873"/>
                </a:lnTo>
                <a:lnTo>
                  <a:pt x="263310" y="97523"/>
                </a:lnTo>
                <a:lnTo>
                  <a:pt x="251332" y="97523"/>
                </a:lnTo>
                <a:lnTo>
                  <a:pt x="247395" y="93713"/>
                </a:lnTo>
                <a:lnTo>
                  <a:pt x="243205" y="88633"/>
                </a:lnTo>
                <a:lnTo>
                  <a:pt x="239013" y="84823"/>
                </a:lnTo>
                <a:close/>
              </a:path>
              <a:path w="408939" h="400050">
                <a:moveTo>
                  <a:pt x="277494" y="72123"/>
                </a:moveTo>
                <a:lnTo>
                  <a:pt x="251332" y="97523"/>
                </a:lnTo>
                <a:lnTo>
                  <a:pt x="263310" y="97523"/>
                </a:lnTo>
                <a:lnTo>
                  <a:pt x="277368" y="83553"/>
                </a:lnTo>
                <a:lnTo>
                  <a:pt x="288015" y="83553"/>
                </a:lnTo>
                <a:lnTo>
                  <a:pt x="277494" y="72123"/>
                </a:lnTo>
                <a:close/>
              </a:path>
              <a:path w="408939" h="400050">
                <a:moveTo>
                  <a:pt x="296037" y="78473"/>
                </a:moveTo>
                <a:lnTo>
                  <a:pt x="292607" y="84823"/>
                </a:lnTo>
                <a:lnTo>
                  <a:pt x="299319" y="88633"/>
                </a:lnTo>
                <a:lnTo>
                  <a:pt x="305911" y="91173"/>
                </a:lnTo>
                <a:lnTo>
                  <a:pt x="312360" y="94983"/>
                </a:lnTo>
                <a:lnTo>
                  <a:pt x="318643" y="97523"/>
                </a:lnTo>
                <a:lnTo>
                  <a:pt x="322325" y="89903"/>
                </a:lnTo>
                <a:lnTo>
                  <a:pt x="315325" y="86093"/>
                </a:lnTo>
                <a:lnTo>
                  <a:pt x="308609" y="83553"/>
                </a:lnTo>
                <a:lnTo>
                  <a:pt x="302180" y="81013"/>
                </a:lnTo>
                <a:lnTo>
                  <a:pt x="296037" y="78473"/>
                </a:lnTo>
                <a:close/>
              </a:path>
              <a:path w="408939" h="400050">
                <a:moveTo>
                  <a:pt x="314198" y="20053"/>
                </a:moveTo>
                <a:lnTo>
                  <a:pt x="306324" y="22593"/>
                </a:lnTo>
                <a:lnTo>
                  <a:pt x="310322" y="36563"/>
                </a:lnTo>
                <a:lnTo>
                  <a:pt x="312785" y="49263"/>
                </a:lnTo>
                <a:lnTo>
                  <a:pt x="313699" y="63233"/>
                </a:lnTo>
                <a:lnTo>
                  <a:pt x="313055" y="77203"/>
                </a:lnTo>
                <a:lnTo>
                  <a:pt x="322072" y="77203"/>
                </a:lnTo>
                <a:lnTo>
                  <a:pt x="322502" y="63233"/>
                </a:lnTo>
                <a:lnTo>
                  <a:pt x="321325" y="49263"/>
                </a:lnTo>
                <a:lnTo>
                  <a:pt x="318553" y="34023"/>
                </a:lnTo>
                <a:lnTo>
                  <a:pt x="314198" y="20053"/>
                </a:lnTo>
                <a:close/>
              </a:path>
              <a:path w="408939" h="400050">
                <a:moveTo>
                  <a:pt x="346710" y="38138"/>
                </a:moveTo>
                <a:lnTo>
                  <a:pt x="337819" y="41452"/>
                </a:lnTo>
                <a:lnTo>
                  <a:pt x="341820" y="54932"/>
                </a:lnTo>
                <a:lnTo>
                  <a:pt x="344868" y="67102"/>
                </a:lnTo>
                <a:lnTo>
                  <a:pt x="346963" y="77959"/>
                </a:lnTo>
                <a:lnTo>
                  <a:pt x="348106" y="87503"/>
                </a:lnTo>
                <a:lnTo>
                  <a:pt x="348106" y="91020"/>
                </a:lnTo>
                <a:lnTo>
                  <a:pt x="347344" y="94272"/>
                </a:lnTo>
                <a:lnTo>
                  <a:pt x="346075" y="97231"/>
                </a:lnTo>
                <a:lnTo>
                  <a:pt x="355219" y="100114"/>
                </a:lnTo>
                <a:lnTo>
                  <a:pt x="357124" y="96964"/>
                </a:lnTo>
                <a:lnTo>
                  <a:pt x="358901" y="94411"/>
                </a:lnTo>
                <a:lnTo>
                  <a:pt x="360552" y="92430"/>
                </a:lnTo>
                <a:lnTo>
                  <a:pt x="367031" y="84886"/>
                </a:lnTo>
                <a:lnTo>
                  <a:pt x="356107" y="84886"/>
                </a:lnTo>
                <a:lnTo>
                  <a:pt x="354318" y="73349"/>
                </a:lnTo>
                <a:lnTo>
                  <a:pt x="352170" y="61712"/>
                </a:lnTo>
                <a:lnTo>
                  <a:pt x="349642" y="49975"/>
                </a:lnTo>
                <a:lnTo>
                  <a:pt x="346710" y="38138"/>
                </a:lnTo>
                <a:close/>
              </a:path>
              <a:path w="408939" h="400050">
                <a:moveTo>
                  <a:pt x="367664" y="39128"/>
                </a:moveTo>
                <a:lnTo>
                  <a:pt x="366013" y="46609"/>
                </a:lnTo>
                <a:lnTo>
                  <a:pt x="373761" y="47891"/>
                </a:lnTo>
                <a:lnTo>
                  <a:pt x="381000" y="49237"/>
                </a:lnTo>
                <a:lnTo>
                  <a:pt x="387731" y="50622"/>
                </a:lnTo>
                <a:lnTo>
                  <a:pt x="371062" y="68811"/>
                </a:lnTo>
                <a:lnTo>
                  <a:pt x="356107" y="84886"/>
                </a:lnTo>
                <a:lnTo>
                  <a:pt x="367031" y="84886"/>
                </a:lnTo>
                <a:lnTo>
                  <a:pt x="376078" y="74542"/>
                </a:lnTo>
                <a:lnTo>
                  <a:pt x="385484" y="63969"/>
                </a:lnTo>
                <a:lnTo>
                  <a:pt x="395986" y="52311"/>
                </a:lnTo>
                <a:lnTo>
                  <a:pt x="407453" y="52311"/>
                </a:lnTo>
                <a:lnTo>
                  <a:pt x="408813" y="45974"/>
                </a:lnTo>
                <a:lnTo>
                  <a:pt x="399597" y="44116"/>
                </a:lnTo>
                <a:lnTo>
                  <a:pt x="389667" y="42356"/>
                </a:lnTo>
                <a:lnTo>
                  <a:pt x="379023" y="40692"/>
                </a:lnTo>
                <a:lnTo>
                  <a:pt x="367664" y="39128"/>
                </a:lnTo>
                <a:close/>
              </a:path>
              <a:path w="408939" h="400050">
                <a:moveTo>
                  <a:pt x="407453" y="52311"/>
                </a:moveTo>
                <a:lnTo>
                  <a:pt x="395986" y="52311"/>
                </a:lnTo>
                <a:lnTo>
                  <a:pt x="403479" y="54013"/>
                </a:lnTo>
                <a:lnTo>
                  <a:pt x="406907" y="54851"/>
                </a:lnTo>
                <a:lnTo>
                  <a:pt x="407453" y="52311"/>
                </a:lnTo>
                <a:close/>
              </a:path>
              <a:path w="408939" h="400050">
                <a:moveTo>
                  <a:pt x="326898" y="0"/>
                </a:moveTo>
                <a:lnTo>
                  <a:pt x="323723" y="7264"/>
                </a:lnTo>
                <a:lnTo>
                  <a:pt x="337181" y="12312"/>
                </a:lnTo>
                <a:lnTo>
                  <a:pt x="351472" y="15052"/>
                </a:lnTo>
                <a:lnTo>
                  <a:pt x="366621" y="15483"/>
                </a:lnTo>
                <a:lnTo>
                  <a:pt x="382650" y="13601"/>
                </a:lnTo>
                <a:lnTo>
                  <a:pt x="381888" y="9613"/>
                </a:lnTo>
                <a:lnTo>
                  <a:pt x="381553" y="6715"/>
                </a:lnTo>
                <a:lnTo>
                  <a:pt x="353155" y="6715"/>
                </a:lnTo>
                <a:lnTo>
                  <a:pt x="339752" y="4569"/>
                </a:lnTo>
                <a:lnTo>
                  <a:pt x="326898" y="0"/>
                </a:lnTo>
                <a:close/>
              </a:path>
              <a:path w="408939" h="400050">
                <a:moveTo>
                  <a:pt x="381507" y="3733"/>
                </a:moveTo>
                <a:lnTo>
                  <a:pt x="367081" y="6436"/>
                </a:lnTo>
                <a:lnTo>
                  <a:pt x="353155" y="6715"/>
                </a:lnTo>
                <a:lnTo>
                  <a:pt x="381553" y="6715"/>
                </a:lnTo>
                <a:lnTo>
                  <a:pt x="381507" y="3733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0" name="object 50"/>
          <p:cNvSpPr/>
          <p:nvPr/>
        </p:nvSpPr>
        <p:spPr>
          <a:xfrm>
            <a:off x="1978151" y="3945102"/>
            <a:ext cx="623316" cy="623569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1" name="object 51"/>
          <p:cNvSpPr/>
          <p:nvPr/>
        </p:nvSpPr>
        <p:spPr>
          <a:xfrm>
            <a:off x="2643251" y="3948836"/>
            <a:ext cx="616172" cy="619760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2" name="object 52"/>
          <p:cNvSpPr/>
          <p:nvPr/>
        </p:nvSpPr>
        <p:spPr>
          <a:xfrm>
            <a:off x="3457955" y="3943578"/>
            <a:ext cx="465455" cy="481330"/>
          </a:xfrm>
          <a:custGeom>
            <a:rect l="l" t="t" r="r" b="b"/>
            <a:pathLst>
              <a:path w="465454" h="481329">
                <a:moveTo>
                  <a:pt x="85936" y="441959"/>
                </a:moveTo>
                <a:lnTo>
                  <a:pt x="75692" y="441959"/>
                </a:lnTo>
                <a:lnTo>
                  <a:pt x="83058" y="449579"/>
                </a:lnTo>
                <a:lnTo>
                  <a:pt x="55499" y="477519"/>
                </a:lnTo>
                <a:lnTo>
                  <a:pt x="60071" y="481329"/>
                </a:lnTo>
                <a:lnTo>
                  <a:pt x="97371" y="444499"/>
                </a:lnTo>
                <a:lnTo>
                  <a:pt x="88392" y="444499"/>
                </a:lnTo>
                <a:lnTo>
                  <a:pt x="85936" y="441959"/>
                </a:lnTo>
                <a:close/>
              </a:path>
              <a:path w="465454" h="481329">
                <a:moveTo>
                  <a:pt x="55372" y="441959"/>
                </a:moveTo>
                <a:lnTo>
                  <a:pt x="48514" y="441959"/>
                </a:lnTo>
                <a:lnTo>
                  <a:pt x="48252" y="450849"/>
                </a:lnTo>
                <a:lnTo>
                  <a:pt x="47275" y="458469"/>
                </a:lnTo>
                <a:lnTo>
                  <a:pt x="45585" y="466089"/>
                </a:lnTo>
                <a:lnTo>
                  <a:pt x="43180" y="474979"/>
                </a:lnTo>
                <a:lnTo>
                  <a:pt x="51308" y="474979"/>
                </a:lnTo>
                <a:lnTo>
                  <a:pt x="53086" y="468629"/>
                </a:lnTo>
                <a:lnTo>
                  <a:pt x="54229" y="462279"/>
                </a:lnTo>
                <a:lnTo>
                  <a:pt x="54864" y="455929"/>
                </a:lnTo>
                <a:lnTo>
                  <a:pt x="62320" y="455929"/>
                </a:lnTo>
                <a:lnTo>
                  <a:pt x="63536" y="454659"/>
                </a:lnTo>
                <a:lnTo>
                  <a:pt x="54991" y="454659"/>
                </a:lnTo>
                <a:lnTo>
                  <a:pt x="55295" y="449579"/>
                </a:lnTo>
                <a:lnTo>
                  <a:pt x="55372" y="441959"/>
                </a:lnTo>
                <a:close/>
              </a:path>
              <a:path w="465454" h="481329">
                <a:moveTo>
                  <a:pt x="62123" y="382269"/>
                </a:moveTo>
                <a:lnTo>
                  <a:pt x="51943" y="382269"/>
                </a:lnTo>
                <a:lnTo>
                  <a:pt x="56896" y="387349"/>
                </a:lnTo>
                <a:lnTo>
                  <a:pt x="26670" y="417829"/>
                </a:lnTo>
                <a:lnTo>
                  <a:pt x="16383" y="417829"/>
                </a:lnTo>
                <a:lnTo>
                  <a:pt x="40005" y="441959"/>
                </a:lnTo>
                <a:lnTo>
                  <a:pt x="26035" y="455929"/>
                </a:lnTo>
                <a:lnTo>
                  <a:pt x="30607" y="461009"/>
                </a:lnTo>
                <a:lnTo>
                  <a:pt x="48514" y="441959"/>
                </a:lnTo>
                <a:lnTo>
                  <a:pt x="55372" y="441959"/>
                </a:lnTo>
                <a:lnTo>
                  <a:pt x="55067" y="436879"/>
                </a:lnTo>
                <a:lnTo>
                  <a:pt x="45339" y="436879"/>
                </a:lnTo>
                <a:lnTo>
                  <a:pt x="40259" y="431799"/>
                </a:lnTo>
                <a:lnTo>
                  <a:pt x="45296" y="426719"/>
                </a:lnTo>
                <a:lnTo>
                  <a:pt x="35941" y="426719"/>
                </a:lnTo>
                <a:lnTo>
                  <a:pt x="30988" y="422909"/>
                </a:lnTo>
                <a:lnTo>
                  <a:pt x="61214" y="392429"/>
                </a:lnTo>
                <a:lnTo>
                  <a:pt x="72069" y="392429"/>
                </a:lnTo>
                <a:lnTo>
                  <a:pt x="62123" y="382269"/>
                </a:lnTo>
                <a:close/>
              </a:path>
              <a:path w="465454" h="481329">
                <a:moveTo>
                  <a:pt x="62320" y="455929"/>
                </a:moveTo>
                <a:lnTo>
                  <a:pt x="54864" y="455929"/>
                </a:lnTo>
                <a:lnTo>
                  <a:pt x="58674" y="459739"/>
                </a:lnTo>
                <a:lnTo>
                  <a:pt x="62320" y="455929"/>
                </a:lnTo>
                <a:close/>
              </a:path>
              <a:path w="465454" h="481329">
                <a:moveTo>
                  <a:pt x="69723" y="425449"/>
                </a:moveTo>
                <a:lnTo>
                  <a:pt x="64516" y="431799"/>
                </a:lnTo>
                <a:lnTo>
                  <a:pt x="71374" y="438149"/>
                </a:lnTo>
                <a:lnTo>
                  <a:pt x="54991" y="454659"/>
                </a:lnTo>
                <a:lnTo>
                  <a:pt x="63536" y="454659"/>
                </a:lnTo>
                <a:lnTo>
                  <a:pt x="75692" y="441959"/>
                </a:lnTo>
                <a:lnTo>
                  <a:pt x="85936" y="441959"/>
                </a:lnTo>
                <a:lnTo>
                  <a:pt x="81026" y="436879"/>
                </a:lnTo>
                <a:lnTo>
                  <a:pt x="84923" y="433069"/>
                </a:lnTo>
                <a:lnTo>
                  <a:pt x="76581" y="433069"/>
                </a:lnTo>
                <a:lnTo>
                  <a:pt x="69723" y="425449"/>
                </a:lnTo>
                <a:close/>
              </a:path>
              <a:path w="465454" h="481329">
                <a:moveTo>
                  <a:pt x="115951" y="416559"/>
                </a:moveTo>
                <a:lnTo>
                  <a:pt x="88392" y="444499"/>
                </a:lnTo>
                <a:lnTo>
                  <a:pt x="97371" y="444499"/>
                </a:lnTo>
                <a:lnTo>
                  <a:pt x="120523" y="421639"/>
                </a:lnTo>
                <a:lnTo>
                  <a:pt x="115951" y="416559"/>
                </a:lnTo>
                <a:close/>
              </a:path>
              <a:path w="465454" h="481329">
                <a:moveTo>
                  <a:pt x="94615" y="387349"/>
                </a:moveTo>
                <a:lnTo>
                  <a:pt x="80772" y="401319"/>
                </a:lnTo>
                <a:lnTo>
                  <a:pt x="70485" y="401319"/>
                </a:lnTo>
                <a:lnTo>
                  <a:pt x="75565" y="406399"/>
                </a:lnTo>
                <a:lnTo>
                  <a:pt x="45339" y="436879"/>
                </a:lnTo>
                <a:lnTo>
                  <a:pt x="55067" y="436879"/>
                </a:lnTo>
                <a:lnTo>
                  <a:pt x="54991" y="435609"/>
                </a:lnTo>
                <a:lnTo>
                  <a:pt x="74422" y="416559"/>
                </a:lnTo>
                <a:lnTo>
                  <a:pt x="93980" y="416559"/>
                </a:lnTo>
                <a:lnTo>
                  <a:pt x="106934" y="414019"/>
                </a:lnTo>
                <a:lnTo>
                  <a:pt x="113284" y="411479"/>
                </a:lnTo>
                <a:lnTo>
                  <a:pt x="113030" y="410209"/>
                </a:lnTo>
                <a:lnTo>
                  <a:pt x="80645" y="410209"/>
                </a:lnTo>
                <a:lnTo>
                  <a:pt x="99187" y="392429"/>
                </a:lnTo>
                <a:lnTo>
                  <a:pt x="94615" y="387349"/>
                </a:lnTo>
                <a:close/>
              </a:path>
              <a:path w="465454" h="481329">
                <a:moveTo>
                  <a:pt x="93980" y="416559"/>
                </a:moveTo>
                <a:lnTo>
                  <a:pt x="92710" y="416559"/>
                </a:lnTo>
                <a:lnTo>
                  <a:pt x="76581" y="433069"/>
                </a:lnTo>
                <a:lnTo>
                  <a:pt x="84923" y="433069"/>
                </a:lnTo>
                <a:lnTo>
                  <a:pt x="97917" y="420369"/>
                </a:lnTo>
                <a:lnTo>
                  <a:pt x="93980" y="416559"/>
                </a:lnTo>
                <a:close/>
              </a:path>
              <a:path w="465454" h="481329">
                <a:moveTo>
                  <a:pt x="9525" y="401319"/>
                </a:moveTo>
                <a:lnTo>
                  <a:pt x="4191" y="406399"/>
                </a:lnTo>
                <a:lnTo>
                  <a:pt x="11811" y="414019"/>
                </a:lnTo>
                <a:lnTo>
                  <a:pt x="0" y="425449"/>
                </a:lnTo>
                <a:lnTo>
                  <a:pt x="4572" y="430529"/>
                </a:lnTo>
                <a:lnTo>
                  <a:pt x="16383" y="417829"/>
                </a:lnTo>
                <a:lnTo>
                  <a:pt x="26670" y="417829"/>
                </a:lnTo>
                <a:lnTo>
                  <a:pt x="21717" y="412749"/>
                </a:lnTo>
                <a:lnTo>
                  <a:pt x="25495" y="408939"/>
                </a:lnTo>
                <a:lnTo>
                  <a:pt x="17145" y="408939"/>
                </a:lnTo>
                <a:lnTo>
                  <a:pt x="9525" y="401319"/>
                </a:lnTo>
                <a:close/>
              </a:path>
              <a:path w="465454" h="481329">
                <a:moveTo>
                  <a:pt x="72069" y="392429"/>
                </a:moveTo>
                <a:lnTo>
                  <a:pt x="61214" y="392429"/>
                </a:lnTo>
                <a:lnTo>
                  <a:pt x="66167" y="397509"/>
                </a:lnTo>
                <a:lnTo>
                  <a:pt x="35941" y="426719"/>
                </a:lnTo>
                <a:lnTo>
                  <a:pt x="45296" y="426719"/>
                </a:lnTo>
                <a:lnTo>
                  <a:pt x="70485" y="401319"/>
                </a:lnTo>
                <a:lnTo>
                  <a:pt x="80772" y="401319"/>
                </a:lnTo>
                <a:lnTo>
                  <a:pt x="72069" y="392429"/>
                </a:lnTo>
                <a:close/>
              </a:path>
              <a:path w="465454" h="481329">
                <a:moveTo>
                  <a:pt x="92710" y="416559"/>
                </a:moveTo>
                <a:lnTo>
                  <a:pt x="74422" y="416559"/>
                </a:lnTo>
                <a:lnTo>
                  <a:pt x="80645" y="417829"/>
                </a:lnTo>
                <a:lnTo>
                  <a:pt x="86741" y="417829"/>
                </a:lnTo>
                <a:lnTo>
                  <a:pt x="92710" y="416559"/>
                </a:lnTo>
                <a:close/>
              </a:path>
              <a:path w="465454" h="481329">
                <a:moveTo>
                  <a:pt x="112014" y="402589"/>
                </a:moveTo>
                <a:lnTo>
                  <a:pt x="104255" y="406399"/>
                </a:lnTo>
                <a:lnTo>
                  <a:pt x="96424" y="408939"/>
                </a:lnTo>
                <a:lnTo>
                  <a:pt x="88546" y="410209"/>
                </a:lnTo>
                <a:lnTo>
                  <a:pt x="113030" y="410209"/>
                </a:lnTo>
                <a:lnTo>
                  <a:pt x="112776" y="408939"/>
                </a:lnTo>
                <a:lnTo>
                  <a:pt x="112395" y="406399"/>
                </a:lnTo>
                <a:lnTo>
                  <a:pt x="112014" y="402589"/>
                </a:lnTo>
                <a:close/>
              </a:path>
              <a:path w="465454" h="481329">
                <a:moveTo>
                  <a:pt x="44958" y="365759"/>
                </a:moveTo>
                <a:lnTo>
                  <a:pt x="39751" y="370839"/>
                </a:lnTo>
                <a:lnTo>
                  <a:pt x="47371" y="378459"/>
                </a:lnTo>
                <a:lnTo>
                  <a:pt x="17145" y="408939"/>
                </a:lnTo>
                <a:lnTo>
                  <a:pt x="25495" y="408939"/>
                </a:lnTo>
                <a:lnTo>
                  <a:pt x="51943" y="382269"/>
                </a:lnTo>
                <a:lnTo>
                  <a:pt x="62123" y="382269"/>
                </a:lnTo>
                <a:lnTo>
                  <a:pt x="57150" y="377189"/>
                </a:lnTo>
                <a:lnTo>
                  <a:pt x="61129" y="373379"/>
                </a:lnTo>
                <a:lnTo>
                  <a:pt x="52578" y="373379"/>
                </a:lnTo>
                <a:lnTo>
                  <a:pt x="44958" y="365759"/>
                </a:lnTo>
                <a:close/>
              </a:path>
              <a:path w="465454" h="481329">
                <a:moveTo>
                  <a:pt x="114412" y="378459"/>
                </a:moveTo>
                <a:lnTo>
                  <a:pt x="104775" y="378459"/>
                </a:lnTo>
                <a:lnTo>
                  <a:pt x="132715" y="406399"/>
                </a:lnTo>
                <a:lnTo>
                  <a:pt x="137414" y="401319"/>
                </a:lnTo>
                <a:lnTo>
                  <a:pt x="130683" y="394969"/>
                </a:lnTo>
                <a:lnTo>
                  <a:pt x="135847" y="389889"/>
                </a:lnTo>
                <a:lnTo>
                  <a:pt x="126111" y="389889"/>
                </a:lnTo>
                <a:lnTo>
                  <a:pt x="114412" y="378459"/>
                </a:lnTo>
                <a:close/>
              </a:path>
              <a:path w="465454" h="481329">
                <a:moveTo>
                  <a:pt x="147828" y="387349"/>
                </a:moveTo>
                <a:lnTo>
                  <a:pt x="138430" y="387349"/>
                </a:lnTo>
                <a:lnTo>
                  <a:pt x="143129" y="392429"/>
                </a:lnTo>
                <a:lnTo>
                  <a:pt x="147828" y="387349"/>
                </a:lnTo>
                <a:close/>
              </a:path>
              <a:path w="465454" h="481329">
                <a:moveTo>
                  <a:pt x="91338" y="349249"/>
                </a:moveTo>
                <a:lnTo>
                  <a:pt x="83185" y="349249"/>
                </a:lnTo>
                <a:lnTo>
                  <a:pt x="88943" y="359409"/>
                </a:lnTo>
                <a:lnTo>
                  <a:pt x="93821" y="368299"/>
                </a:lnTo>
                <a:lnTo>
                  <a:pt x="97793" y="379729"/>
                </a:lnTo>
                <a:lnTo>
                  <a:pt x="100838" y="389889"/>
                </a:lnTo>
                <a:lnTo>
                  <a:pt x="108204" y="389889"/>
                </a:lnTo>
                <a:lnTo>
                  <a:pt x="107188" y="386079"/>
                </a:lnTo>
                <a:lnTo>
                  <a:pt x="106045" y="382269"/>
                </a:lnTo>
                <a:lnTo>
                  <a:pt x="104775" y="378459"/>
                </a:lnTo>
                <a:lnTo>
                  <a:pt x="114412" y="378459"/>
                </a:lnTo>
                <a:lnTo>
                  <a:pt x="104013" y="368299"/>
                </a:lnTo>
                <a:lnTo>
                  <a:pt x="107886" y="364489"/>
                </a:lnTo>
                <a:lnTo>
                  <a:pt x="98933" y="364489"/>
                </a:lnTo>
                <a:lnTo>
                  <a:pt x="92202" y="350519"/>
                </a:lnTo>
                <a:lnTo>
                  <a:pt x="91338" y="349249"/>
                </a:lnTo>
                <a:close/>
              </a:path>
              <a:path w="465454" h="481329">
                <a:moveTo>
                  <a:pt x="120872" y="360679"/>
                </a:moveTo>
                <a:lnTo>
                  <a:pt x="111760" y="360679"/>
                </a:lnTo>
                <a:lnTo>
                  <a:pt x="133985" y="382269"/>
                </a:lnTo>
                <a:lnTo>
                  <a:pt x="126111" y="389889"/>
                </a:lnTo>
                <a:lnTo>
                  <a:pt x="135847" y="389889"/>
                </a:lnTo>
                <a:lnTo>
                  <a:pt x="138430" y="387349"/>
                </a:lnTo>
                <a:lnTo>
                  <a:pt x="147828" y="387349"/>
                </a:lnTo>
                <a:lnTo>
                  <a:pt x="120872" y="360679"/>
                </a:lnTo>
                <a:close/>
              </a:path>
              <a:path w="465454" h="481329">
                <a:moveTo>
                  <a:pt x="135636" y="354329"/>
                </a:moveTo>
                <a:lnTo>
                  <a:pt x="130429" y="359409"/>
                </a:lnTo>
                <a:lnTo>
                  <a:pt x="155829" y="384809"/>
                </a:lnTo>
                <a:lnTo>
                  <a:pt x="166067" y="374649"/>
                </a:lnTo>
                <a:lnTo>
                  <a:pt x="155956" y="374649"/>
                </a:lnTo>
                <a:lnTo>
                  <a:pt x="135636" y="354329"/>
                </a:lnTo>
                <a:close/>
              </a:path>
              <a:path w="465454" h="481329">
                <a:moveTo>
                  <a:pt x="149421" y="335279"/>
                </a:moveTo>
                <a:lnTo>
                  <a:pt x="138938" y="335279"/>
                </a:lnTo>
                <a:lnTo>
                  <a:pt x="167386" y="363219"/>
                </a:lnTo>
                <a:lnTo>
                  <a:pt x="155956" y="374649"/>
                </a:lnTo>
                <a:lnTo>
                  <a:pt x="166067" y="374649"/>
                </a:lnTo>
                <a:lnTo>
                  <a:pt x="182704" y="358139"/>
                </a:lnTo>
                <a:lnTo>
                  <a:pt x="172593" y="358139"/>
                </a:lnTo>
                <a:lnTo>
                  <a:pt x="149421" y="335279"/>
                </a:lnTo>
                <a:close/>
              </a:path>
              <a:path w="465454" h="481329">
                <a:moveTo>
                  <a:pt x="64516" y="360679"/>
                </a:moveTo>
                <a:lnTo>
                  <a:pt x="52578" y="373379"/>
                </a:lnTo>
                <a:lnTo>
                  <a:pt x="61129" y="373379"/>
                </a:lnTo>
                <a:lnTo>
                  <a:pt x="69088" y="365759"/>
                </a:lnTo>
                <a:lnTo>
                  <a:pt x="64516" y="360679"/>
                </a:lnTo>
                <a:close/>
              </a:path>
              <a:path w="465454" h="481329">
                <a:moveTo>
                  <a:pt x="111887" y="351789"/>
                </a:moveTo>
                <a:lnTo>
                  <a:pt x="98933" y="364489"/>
                </a:lnTo>
                <a:lnTo>
                  <a:pt x="107886" y="364489"/>
                </a:lnTo>
                <a:lnTo>
                  <a:pt x="111760" y="360679"/>
                </a:lnTo>
                <a:lnTo>
                  <a:pt x="120872" y="360679"/>
                </a:lnTo>
                <a:lnTo>
                  <a:pt x="111887" y="351789"/>
                </a:lnTo>
                <a:close/>
              </a:path>
              <a:path w="465454" h="481329">
                <a:moveTo>
                  <a:pt x="94488" y="328929"/>
                </a:moveTo>
                <a:lnTo>
                  <a:pt x="69469" y="353059"/>
                </a:lnTo>
                <a:lnTo>
                  <a:pt x="74041" y="358139"/>
                </a:lnTo>
                <a:lnTo>
                  <a:pt x="83185" y="349249"/>
                </a:lnTo>
                <a:lnTo>
                  <a:pt x="91338" y="349249"/>
                </a:lnTo>
                <a:lnTo>
                  <a:pt x="87884" y="344169"/>
                </a:lnTo>
                <a:lnTo>
                  <a:pt x="99060" y="332739"/>
                </a:lnTo>
                <a:lnTo>
                  <a:pt x="94488" y="328929"/>
                </a:lnTo>
                <a:close/>
              </a:path>
              <a:path w="465454" h="481329">
                <a:moveTo>
                  <a:pt x="168910" y="321309"/>
                </a:moveTo>
                <a:lnTo>
                  <a:pt x="163703" y="326389"/>
                </a:lnTo>
                <a:lnTo>
                  <a:pt x="184023" y="346709"/>
                </a:lnTo>
                <a:lnTo>
                  <a:pt x="172593" y="358139"/>
                </a:lnTo>
                <a:lnTo>
                  <a:pt x="182704" y="358139"/>
                </a:lnTo>
                <a:lnTo>
                  <a:pt x="189103" y="351789"/>
                </a:lnTo>
                <a:lnTo>
                  <a:pt x="194881" y="351789"/>
                </a:lnTo>
                <a:lnTo>
                  <a:pt x="197485" y="349249"/>
                </a:lnTo>
                <a:lnTo>
                  <a:pt x="168910" y="321309"/>
                </a:lnTo>
                <a:close/>
              </a:path>
              <a:path w="465454" h="481329">
                <a:moveTo>
                  <a:pt x="194881" y="351789"/>
                </a:moveTo>
                <a:lnTo>
                  <a:pt x="189103" y="351789"/>
                </a:lnTo>
                <a:lnTo>
                  <a:pt x="192278" y="354329"/>
                </a:lnTo>
                <a:lnTo>
                  <a:pt x="194881" y="351789"/>
                </a:lnTo>
                <a:close/>
              </a:path>
              <a:path w="465454" h="481329">
                <a:moveTo>
                  <a:pt x="105156" y="321309"/>
                </a:moveTo>
                <a:lnTo>
                  <a:pt x="99949" y="326389"/>
                </a:lnTo>
                <a:lnTo>
                  <a:pt x="123698" y="350519"/>
                </a:lnTo>
                <a:lnTo>
                  <a:pt x="133858" y="340359"/>
                </a:lnTo>
                <a:lnTo>
                  <a:pt x="123825" y="340359"/>
                </a:lnTo>
                <a:lnTo>
                  <a:pt x="105156" y="321309"/>
                </a:lnTo>
                <a:close/>
              </a:path>
              <a:path w="465454" h="481329">
                <a:moveTo>
                  <a:pt x="113157" y="298449"/>
                </a:moveTo>
                <a:lnTo>
                  <a:pt x="107950" y="303529"/>
                </a:lnTo>
                <a:lnTo>
                  <a:pt x="133985" y="330199"/>
                </a:lnTo>
                <a:lnTo>
                  <a:pt x="123825" y="340359"/>
                </a:lnTo>
                <a:lnTo>
                  <a:pt x="133858" y="340359"/>
                </a:lnTo>
                <a:lnTo>
                  <a:pt x="138938" y="335279"/>
                </a:lnTo>
                <a:lnTo>
                  <a:pt x="149421" y="335279"/>
                </a:lnTo>
                <a:lnTo>
                  <a:pt x="144272" y="330199"/>
                </a:lnTo>
                <a:lnTo>
                  <a:pt x="149352" y="325119"/>
                </a:lnTo>
                <a:lnTo>
                  <a:pt x="139192" y="325119"/>
                </a:lnTo>
                <a:lnTo>
                  <a:pt x="113157" y="298449"/>
                </a:lnTo>
                <a:close/>
              </a:path>
              <a:path w="465454" h="481329">
                <a:moveTo>
                  <a:pt x="184654" y="295909"/>
                </a:moveTo>
                <a:lnTo>
                  <a:pt x="172974" y="295909"/>
                </a:lnTo>
                <a:lnTo>
                  <a:pt x="213233" y="336549"/>
                </a:lnTo>
                <a:lnTo>
                  <a:pt x="218694" y="330199"/>
                </a:lnTo>
                <a:lnTo>
                  <a:pt x="184654" y="295909"/>
                </a:lnTo>
                <a:close/>
              </a:path>
              <a:path w="465454" h="481329">
                <a:moveTo>
                  <a:pt x="136017" y="290829"/>
                </a:moveTo>
                <a:lnTo>
                  <a:pt x="130810" y="295909"/>
                </a:lnTo>
                <a:lnTo>
                  <a:pt x="149352" y="314959"/>
                </a:lnTo>
                <a:lnTo>
                  <a:pt x="139192" y="325119"/>
                </a:lnTo>
                <a:lnTo>
                  <a:pt x="149352" y="325119"/>
                </a:lnTo>
                <a:lnTo>
                  <a:pt x="154432" y="320039"/>
                </a:lnTo>
                <a:lnTo>
                  <a:pt x="160337" y="320039"/>
                </a:lnTo>
                <a:lnTo>
                  <a:pt x="162941" y="317499"/>
                </a:lnTo>
                <a:lnTo>
                  <a:pt x="136017" y="290829"/>
                </a:lnTo>
                <a:close/>
              </a:path>
              <a:path w="465454" h="481329">
                <a:moveTo>
                  <a:pt x="160337" y="320039"/>
                </a:moveTo>
                <a:lnTo>
                  <a:pt x="154432" y="320039"/>
                </a:lnTo>
                <a:lnTo>
                  <a:pt x="157734" y="322579"/>
                </a:lnTo>
                <a:lnTo>
                  <a:pt x="160337" y="320039"/>
                </a:lnTo>
                <a:close/>
              </a:path>
              <a:path w="465454" h="481329">
                <a:moveTo>
                  <a:pt x="157099" y="257809"/>
                </a:moveTo>
                <a:lnTo>
                  <a:pt x="149606" y="261619"/>
                </a:lnTo>
                <a:lnTo>
                  <a:pt x="156227" y="274319"/>
                </a:lnTo>
                <a:lnTo>
                  <a:pt x="161623" y="287019"/>
                </a:lnTo>
                <a:lnTo>
                  <a:pt x="165804" y="299719"/>
                </a:lnTo>
                <a:lnTo>
                  <a:pt x="168783" y="312419"/>
                </a:lnTo>
                <a:lnTo>
                  <a:pt x="172212" y="313689"/>
                </a:lnTo>
                <a:lnTo>
                  <a:pt x="175133" y="314959"/>
                </a:lnTo>
                <a:lnTo>
                  <a:pt x="177546" y="314959"/>
                </a:lnTo>
                <a:lnTo>
                  <a:pt x="176530" y="308609"/>
                </a:lnTo>
                <a:lnTo>
                  <a:pt x="175006" y="302259"/>
                </a:lnTo>
                <a:lnTo>
                  <a:pt x="172974" y="295909"/>
                </a:lnTo>
                <a:lnTo>
                  <a:pt x="184654" y="295909"/>
                </a:lnTo>
                <a:lnTo>
                  <a:pt x="167005" y="278129"/>
                </a:lnTo>
                <a:lnTo>
                  <a:pt x="164084" y="271779"/>
                </a:lnTo>
                <a:lnTo>
                  <a:pt x="160909" y="264159"/>
                </a:lnTo>
                <a:lnTo>
                  <a:pt x="157099" y="257809"/>
                </a:lnTo>
                <a:close/>
              </a:path>
              <a:path w="465454" h="481329">
                <a:moveTo>
                  <a:pt x="199745" y="253999"/>
                </a:moveTo>
                <a:lnTo>
                  <a:pt x="189230" y="253999"/>
                </a:lnTo>
                <a:lnTo>
                  <a:pt x="242062" y="307339"/>
                </a:lnTo>
                <a:lnTo>
                  <a:pt x="247523" y="302259"/>
                </a:lnTo>
                <a:lnTo>
                  <a:pt x="229870" y="284479"/>
                </a:lnTo>
                <a:lnTo>
                  <a:pt x="234869" y="279399"/>
                </a:lnTo>
                <a:lnTo>
                  <a:pt x="224917" y="279399"/>
                </a:lnTo>
                <a:lnTo>
                  <a:pt x="212090" y="266699"/>
                </a:lnTo>
                <a:lnTo>
                  <a:pt x="217170" y="261619"/>
                </a:lnTo>
                <a:lnTo>
                  <a:pt x="207137" y="261619"/>
                </a:lnTo>
                <a:lnTo>
                  <a:pt x="199745" y="253999"/>
                </a:lnTo>
                <a:close/>
              </a:path>
              <a:path w="465454" h="481329">
                <a:moveTo>
                  <a:pt x="173990" y="238759"/>
                </a:moveTo>
                <a:lnTo>
                  <a:pt x="167132" y="243839"/>
                </a:lnTo>
                <a:lnTo>
                  <a:pt x="172329" y="253999"/>
                </a:lnTo>
                <a:lnTo>
                  <a:pt x="176514" y="264159"/>
                </a:lnTo>
                <a:lnTo>
                  <a:pt x="179722" y="275589"/>
                </a:lnTo>
                <a:lnTo>
                  <a:pt x="181991" y="285749"/>
                </a:lnTo>
                <a:lnTo>
                  <a:pt x="190373" y="285749"/>
                </a:lnTo>
                <a:lnTo>
                  <a:pt x="189087" y="279399"/>
                </a:lnTo>
                <a:lnTo>
                  <a:pt x="187515" y="273049"/>
                </a:lnTo>
                <a:lnTo>
                  <a:pt x="185658" y="266699"/>
                </a:lnTo>
                <a:lnTo>
                  <a:pt x="183515" y="260349"/>
                </a:lnTo>
                <a:lnTo>
                  <a:pt x="189230" y="253999"/>
                </a:lnTo>
                <a:lnTo>
                  <a:pt x="199745" y="253999"/>
                </a:lnTo>
                <a:lnTo>
                  <a:pt x="198513" y="252729"/>
                </a:lnTo>
                <a:lnTo>
                  <a:pt x="180721" y="252729"/>
                </a:lnTo>
                <a:lnTo>
                  <a:pt x="178689" y="247649"/>
                </a:lnTo>
                <a:lnTo>
                  <a:pt x="176530" y="243839"/>
                </a:lnTo>
                <a:lnTo>
                  <a:pt x="173990" y="238759"/>
                </a:lnTo>
                <a:close/>
              </a:path>
              <a:path w="465454" h="481329">
                <a:moveTo>
                  <a:pt x="248666" y="255269"/>
                </a:moveTo>
                <a:lnTo>
                  <a:pt x="224917" y="279399"/>
                </a:lnTo>
                <a:lnTo>
                  <a:pt x="234869" y="279399"/>
                </a:lnTo>
                <a:lnTo>
                  <a:pt x="253619" y="260349"/>
                </a:lnTo>
                <a:lnTo>
                  <a:pt x="248666" y="255269"/>
                </a:lnTo>
                <a:close/>
              </a:path>
              <a:path w="465454" h="481329">
                <a:moveTo>
                  <a:pt x="236347" y="176529"/>
                </a:moveTo>
                <a:lnTo>
                  <a:pt x="230378" y="182879"/>
                </a:lnTo>
                <a:lnTo>
                  <a:pt x="288671" y="241299"/>
                </a:lnTo>
                <a:lnTo>
                  <a:pt x="265938" y="264159"/>
                </a:lnTo>
                <a:lnTo>
                  <a:pt x="271145" y="269239"/>
                </a:lnTo>
                <a:lnTo>
                  <a:pt x="305372" y="234949"/>
                </a:lnTo>
                <a:lnTo>
                  <a:pt x="294513" y="234949"/>
                </a:lnTo>
                <a:lnTo>
                  <a:pt x="236347" y="176529"/>
                </a:lnTo>
                <a:close/>
              </a:path>
              <a:path w="465454" h="481329">
                <a:moveTo>
                  <a:pt x="229997" y="238759"/>
                </a:moveTo>
                <a:lnTo>
                  <a:pt x="207137" y="261619"/>
                </a:lnTo>
                <a:lnTo>
                  <a:pt x="217170" y="261619"/>
                </a:lnTo>
                <a:lnTo>
                  <a:pt x="234950" y="243839"/>
                </a:lnTo>
                <a:lnTo>
                  <a:pt x="229997" y="238759"/>
                </a:lnTo>
                <a:close/>
              </a:path>
              <a:path w="465454" h="481329">
                <a:moveTo>
                  <a:pt x="215519" y="218439"/>
                </a:moveTo>
                <a:lnTo>
                  <a:pt x="180721" y="252729"/>
                </a:lnTo>
                <a:lnTo>
                  <a:pt x="198513" y="252729"/>
                </a:lnTo>
                <a:lnTo>
                  <a:pt x="194818" y="248919"/>
                </a:lnTo>
                <a:lnTo>
                  <a:pt x="220472" y="223519"/>
                </a:lnTo>
                <a:lnTo>
                  <a:pt x="215519" y="218439"/>
                </a:lnTo>
                <a:close/>
              </a:path>
              <a:path w="465454" h="481329">
                <a:moveTo>
                  <a:pt x="229743" y="210819"/>
                </a:moveTo>
                <a:lnTo>
                  <a:pt x="226822" y="218439"/>
                </a:lnTo>
                <a:lnTo>
                  <a:pt x="236892" y="222249"/>
                </a:lnTo>
                <a:lnTo>
                  <a:pt x="266700" y="237489"/>
                </a:lnTo>
                <a:lnTo>
                  <a:pt x="269875" y="228599"/>
                </a:lnTo>
                <a:lnTo>
                  <a:pt x="259586" y="223519"/>
                </a:lnTo>
                <a:lnTo>
                  <a:pt x="249475" y="219709"/>
                </a:lnTo>
                <a:lnTo>
                  <a:pt x="239531" y="214629"/>
                </a:lnTo>
                <a:lnTo>
                  <a:pt x="229743" y="210819"/>
                </a:lnTo>
                <a:close/>
              </a:path>
              <a:path w="465454" h="481329">
                <a:moveTo>
                  <a:pt x="254508" y="158749"/>
                </a:moveTo>
                <a:lnTo>
                  <a:pt x="248666" y="165099"/>
                </a:lnTo>
                <a:lnTo>
                  <a:pt x="306832" y="222249"/>
                </a:lnTo>
                <a:lnTo>
                  <a:pt x="294513" y="234949"/>
                </a:lnTo>
                <a:lnTo>
                  <a:pt x="305372" y="234949"/>
                </a:lnTo>
                <a:lnTo>
                  <a:pt x="323120" y="217169"/>
                </a:lnTo>
                <a:lnTo>
                  <a:pt x="312801" y="217169"/>
                </a:lnTo>
                <a:lnTo>
                  <a:pt x="254508" y="158749"/>
                </a:lnTo>
                <a:close/>
              </a:path>
              <a:path w="465454" h="481329">
                <a:moveTo>
                  <a:pt x="335661" y="194309"/>
                </a:moveTo>
                <a:lnTo>
                  <a:pt x="312801" y="217169"/>
                </a:lnTo>
                <a:lnTo>
                  <a:pt x="323120" y="217169"/>
                </a:lnTo>
                <a:lnTo>
                  <a:pt x="340868" y="199389"/>
                </a:lnTo>
                <a:lnTo>
                  <a:pt x="335661" y="194309"/>
                </a:lnTo>
                <a:close/>
              </a:path>
              <a:path w="465454" h="481329">
                <a:moveTo>
                  <a:pt x="291338" y="154939"/>
                </a:moveTo>
                <a:lnTo>
                  <a:pt x="283464" y="158749"/>
                </a:lnTo>
                <a:lnTo>
                  <a:pt x="287944" y="167639"/>
                </a:lnTo>
                <a:lnTo>
                  <a:pt x="292258" y="177799"/>
                </a:lnTo>
                <a:lnTo>
                  <a:pt x="296429" y="189229"/>
                </a:lnTo>
                <a:lnTo>
                  <a:pt x="300482" y="199389"/>
                </a:lnTo>
                <a:lnTo>
                  <a:pt x="307848" y="196849"/>
                </a:lnTo>
                <a:lnTo>
                  <a:pt x="304518" y="187959"/>
                </a:lnTo>
                <a:lnTo>
                  <a:pt x="300640" y="177799"/>
                </a:lnTo>
                <a:lnTo>
                  <a:pt x="296239" y="166369"/>
                </a:lnTo>
                <a:lnTo>
                  <a:pt x="291338" y="154939"/>
                </a:lnTo>
                <a:close/>
              </a:path>
              <a:path w="465454" h="481329">
                <a:moveTo>
                  <a:pt x="330030" y="151129"/>
                </a:moveTo>
                <a:lnTo>
                  <a:pt x="319405" y="151129"/>
                </a:lnTo>
                <a:lnTo>
                  <a:pt x="336042" y="168909"/>
                </a:lnTo>
                <a:lnTo>
                  <a:pt x="333248" y="172719"/>
                </a:lnTo>
                <a:lnTo>
                  <a:pt x="330581" y="177799"/>
                </a:lnTo>
                <a:lnTo>
                  <a:pt x="328041" y="181609"/>
                </a:lnTo>
                <a:lnTo>
                  <a:pt x="334899" y="186689"/>
                </a:lnTo>
                <a:lnTo>
                  <a:pt x="338496" y="180339"/>
                </a:lnTo>
                <a:lnTo>
                  <a:pt x="342439" y="172719"/>
                </a:lnTo>
                <a:lnTo>
                  <a:pt x="346739" y="163829"/>
                </a:lnTo>
                <a:lnTo>
                  <a:pt x="348073" y="161289"/>
                </a:lnTo>
                <a:lnTo>
                  <a:pt x="340106" y="161289"/>
                </a:lnTo>
                <a:lnTo>
                  <a:pt x="330030" y="151129"/>
                </a:lnTo>
                <a:close/>
              </a:path>
              <a:path w="465454" h="481329">
                <a:moveTo>
                  <a:pt x="340592" y="99059"/>
                </a:moveTo>
                <a:lnTo>
                  <a:pt x="331470" y="99059"/>
                </a:lnTo>
                <a:lnTo>
                  <a:pt x="339609" y="115569"/>
                </a:lnTo>
                <a:lnTo>
                  <a:pt x="345916" y="132079"/>
                </a:lnTo>
                <a:lnTo>
                  <a:pt x="350365" y="148589"/>
                </a:lnTo>
                <a:lnTo>
                  <a:pt x="352933" y="165099"/>
                </a:lnTo>
                <a:lnTo>
                  <a:pt x="355727" y="163829"/>
                </a:lnTo>
                <a:lnTo>
                  <a:pt x="360807" y="163829"/>
                </a:lnTo>
                <a:lnTo>
                  <a:pt x="359193" y="152399"/>
                </a:lnTo>
                <a:lnTo>
                  <a:pt x="356663" y="140969"/>
                </a:lnTo>
                <a:lnTo>
                  <a:pt x="353252" y="129539"/>
                </a:lnTo>
                <a:lnTo>
                  <a:pt x="348996" y="118109"/>
                </a:lnTo>
                <a:lnTo>
                  <a:pt x="360908" y="118109"/>
                </a:lnTo>
                <a:lnTo>
                  <a:pt x="357163" y="114299"/>
                </a:lnTo>
                <a:lnTo>
                  <a:pt x="347599" y="114299"/>
                </a:lnTo>
                <a:lnTo>
                  <a:pt x="344678" y="106679"/>
                </a:lnTo>
                <a:lnTo>
                  <a:pt x="341249" y="100329"/>
                </a:lnTo>
                <a:lnTo>
                  <a:pt x="340592" y="99059"/>
                </a:lnTo>
                <a:close/>
              </a:path>
              <a:path w="465454" h="481329">
                <a:moveTo>
                  <a:pt x="312140" y="133349"/>
                </a:moveTo>
                <a:lnTo>
                  <a:pt x="301371" y="133349"/>
                </a:lnTo>
                <a:lnTo>
                  <a:pt x="314325" y="146049"/>
                </a:lnTo>
                <a:lnTo>
                  <a:pt x="304927" y="156209"/>
                </a:lnTo>
                <a:lnTo>
                  <a:pt x="310007" y="161289"/>
                </a:lnTo>
                <a:lnTo>
                  <a:pt x="319405" y="151129"/>
                </a:lnTo>
                <a:lnTo>
                  <a:pt x="330030" y="151129"/>
                </a:lnTo>
                <a:lnTo>
                  <a:pt x="324993" y="146049"/>
                </a:lnTo>
                <a:lnTo>
                  <a:pt x="330290" y="140969"/>
                </a:lnTo>
                <a:lnTo>
                  <a:pt x="319913" y="140969"/>
                </a:lnTo>
                <a:lnTo>
                  <a:pt x="312140" y="133349"/>
                </a:lnTo>
                <a:close/>
              </a:path>
              <a:path w="465454" h="481329">
                <a:moveTo>
                  <a:pt x="346583" y="149859"/>
                </a:moveTo>
                <a:lnTo>
                  <a:pt x="340106" y="161289"/>
                </a:lnTo>
                <a:lnTo>
                  <a:pt x="348073" y="161289"/>
                </a:lnTo>
                <a:lnTo>
                  <a:pt x="351365" y="155022"/>
                </a:lnTo>
                <a:lnTo>
                  <a:pt x="351345" y="154890"/>
                </a:lnTo>
                <a:lnTo>
                  <a:pt x="349758" y="153669"/>
                </a:lnTo>
                <a:lnTo>
                  <a:pt x="348234" y="152399"/>
                </a:lnTo>
                <a:lnTo>
                  <a:pt x="346583" y="149859"/>
                </a:lnTo>
                <a:close/>
              </a:path>
              <a:path w="465454" h="481329">
                <a:moveTo>
                  <a:pt x="360908" y="118109"/>
                </a:moveTo>
                <a:lnTo>
                  <a:pt x="348996" y="118109"/>
                </a:lnTo>
                <a:lnTo>
                  <a:pt x="390271" y="158749"/>
                </a:lnTo>
                <a:lnTo>
                  <a:pt x="395859" y="153669"/>
                </a:lnTo>
                <a:lnTo>
                  <a:pt x="360908" y="118109"/>
                </a:lnTo>
                <a:close/>
              </a:path>
              <a:path w="465454" h="481329">
                <a:moveTo>
                  <a:pt x="311277" y="113029"/>
                </a:moveTo>
                <a:lnTo>
                  <a:pt x="286385" y="138429"/>
                </a:lnTo>
                <a:lnTo>
                  <a:pt x="291465" y="143509"/>
                </a:lnTo>
                <a:lnTo>
                  <a:pt x="301371" y="133349"/>
                </a:lnTo>
                <a:lnTo>
                  <a:pt x="312140" y="133349"/>
                </a:lnTo>
                <a:lnTo>
                  <a:pt x="306959" y="128269"/>
                </a:lnTo>
                <a:lnTo>
                  <a:pt x="316357" y="118109"/>
                </a:lnTo>
                <a:lnTo>
                  <a:pt x="311277" y="113029"/>
                </a:lnTo>
                <a:close/>
              </a:path>
              <a:path w="465454" h="481329">
                <a:moveTo>
                  <a:pt x="329184" y="132079"/>
                </a:moveTo>
                <a:lnTo>
                  <a:pt x="319913" y="140969"/>
                </a:lnTo>
                <a:lnTo>
                  <a:pt x="330290" y="140969"/>
                </a:lnTo>
                <a:lnTo>
                  <a:pt x="334264" y="137159"/>
                </a:lnTo>
                <a:lnTo>
                  <a:pt x="329184" y="132079"/>
                </a:lnTo>
                <a:close/>
              </a:path>
              <a:path w="465454" h="481329">
                <a:moveTo>
                  <a:pt x="359283" y="105409"/>
                </a:moveTo>
                <a:lnTo>
                  <a:pt x="357886" y="113029"/>
                </a:lnTo>
                <a:lnTo>
                  <a:pt x="367960" y="114299"/>
                </a:lnTo>
                <a:lnTo>
                  <a:pt x="388014" y="119379"/>
                </a:lnTo>
                <a:lnTo>
                  <a:pt x="398018" y="120649"/>
                </a:lnTo>
                <a:lnTo>
                  <a:pt x="399161" y="113029"/>
                </a:lnTo>
                <a:lnTo>
                  <a:pt x="391233" y="110489"/>
                </a:lnTo>
                <a:lnTo>
                  <a:pt x="381936" y="109219"/>
                </a:lnTo>
                <a:lnTo>
                  <a:pt x="371282" y="107949"/>
                </a:lnTo>
                <a:lnTo>
                  <a:pt x="359283" y="105409"/>
                </a:lnTo>
                <a:close/>
              </a:path>
              <a:path w="465454" h="481329">
                <a:moveTo>
                  <a:pt x="350139" y="69849"/>
                </a:moveTo>
                <a:lnTo>
                  <a:pt x="311277" y="107949"/>
                </a:lnTo>
                <a:lnTo>
                  <a:pt x="316611" y="114299"/>
                </a:lnTo>
                <a:lnTo>
                  <a:pt x="331470" y="99059"/>
                </a:lnTo>
                <a:lnTo>
                  <a:pt x="340592" y="99059"/>
                </a:lnTo>
                <a:lnTo>
                  <a:pt x="337312" y="92709"/>
                </a:lnTo>
                <a:lnTo>
                  <a:pt x="355473" y="74929"/>
                </a:lnTo>
                <a:lnTo>
                  <a:pt x="350139" y="69849"/>
                </a:lnTo>
                <a:close/>
              </a:path>
              <a:path w="465454" h="481329">
                <a:moveTo>
                  <a:pt x="352171" y="109219"/>
                </a:moveTo>
                <a:lnTo>
                  <a:pt x="347599" y="114299"/>
                </a:lnTo>
                <a:lnTo>
                  <a:pt x="357163" y="114299"/>
                </a:lnTo>
                <a:lnTo>
                  <a:pt x="352171" y="109219"/>
                </a:lnTo>
                <a:close/>
              </a:path>
              <a:path w="465454" h="481329">
                <a:moveTo>
                  <a:pt x="415850" y="69849"/>
                </a:moveTo>
                <a:lnTo>
                  <a:pt x="404876" y="69849"/>
                </a:lnTo>
                <a:lnTo>
                  <a:pt x="442087" y="107949"/>
                </a:lnTo>
                <a:lnTo>
                  <a:pt x="447929" y="101599"/>
                </a:lnTo>
                <a:lnTo>
                  <a:pt x="415850" y="69849"/>
                </a:lnTo>
                <a:close/>
              </a:path>
              <a:path w="465454" h="481329">
                <a:moveTo>
                  <a:pt x="439674" y="25399"/>
                </a:moveTo>
                <a:lnTo>
                  <a:pt x="381508" y="82549"/>
                </a:lnTo>
                <a:lnTo>
                  <a:pt x="386588" y="88899"/>
                </a:lnTo>
                <a:lnTo>
                  <a:pt x="404876" y="69849"/>
                </a:lnTo>
                <a:lnTo>
                  <a:pt x="415850" y="69849"/>
                </a:lnTo>
                <a:lnTo>
                  <a:pt x="410718" y="64769"/>
                </a:lnTo>
                <a:lnTo>
                  <a:pt x="438912" y="35559"/>
                </a:lnTo>
                <a:lnTo>
                  <a:pt x="449741" y="35559"/>
                </a:lnTo>
                <a:lnTo>
                  <a:pt x="446291" y="31749"/>
                </a:lnTo>
                <a:lnTo>
                  <a:pt x="439674" y="25399"/>
                </a:lnTo>
                <a:close/>
              </a:path>
              <a:path w="465454" h="481329">
                <a:moveTo>
                  <a:pt x="449741" y="35559"/>
                </a:moveTo>
                <a:lnTo>
                  <a:pt x="438912" y="35559"/>
                </a:lnTo>
                <a:lnTo>
                  <a:pt x="445516" y="43179"/>
                </a:lnTo>
                <a:lnTo>
                  <a:pt x="450469" y="48259"/>
                </a:lnTo>
                <a:lnTo>
                  <a:pt x="453517" y="52069"/>
                </a:lnTo>
                <a:lnTo>
                  <a:pt x="457708" y="57149"/>
                </a:lnTo>
                <a:lnTo>
                  <a:pt x="457454" y="62229"/>
                </a:lnTo>
                <a:lnTo>
                  <a:pt x="445262" y="73659"/>
                </a:lnTo>
                <a:lnTo>
                  <a:pt x="440436" y="77469"/>
                </a:lnTo>
                <a:lnTo>
                  <a:pt x="445262" y="80009"/>
                </a:lnTo>
                <a:lnTo>
                  <a:pt x="447802" y="82549"/>
                </a:lnTo>
                <a:lnTo>
                  <a:pt x="450850" y="80009"/>
                </a:lnTo>
                <a:lnTo>
                  <a:pt x="454660" y="76199"/>
                </a:lnTo>
                <a:lnTo>
                  <a:pt x="459232" y="71119"/>
                </a:lnTo>
                <a:lnTo>
                  <a:pt x="463561" y="66039"/>
                </a:lnTo>
                <a:lnTo>
                  <a:pt x="465296" y="59689"/>
                </a:lnTo>
                <a:lnTo>
                  <a:pt x="464411" y="54609"/>
                </a:lnTo>
                <a:lnTo>
                  <a:pt x="460883" y="49529"/>
                </a:lnTo>
                <a:lnTo>
                  <a:pt x="456908" y="44449"/>
                </a:lnTo>
                <a:lnTo>
                  <a:pt x="452040" y="38099"/>
                </a:lnTo>
                <a:lnTo>
                  <a:pt x="449741" y="35559"/>
                </a:lnTo>
                <a:close/>
              </a:path>
              <a:path w="465454" h="481329">
                <a:moveTo>
                  <a:pt x="376301" y="34289"/>
                </a:moveTo>
                <a:lnTo>
                  <a:pt x="370713" y="40639"/>
                </a:lnTo>
                <a:lnTo>
                  <a:pt x="379984" y="49529"/>
                </a:lnTo>
                <a:lnTo>
                  <a:pt x="360426" y="68579"/>
                </a:lnTo>
                <a:lnTo>
                  <a:pt x="365633" y="74929"/>
                </a:lnTo>
                <a:lnTo>
                  <a:pt x="385191" y="54609"/>
                </a:lnTo>
                <a:lnTo>
                  <a:pt x="396028" y="54609"/>
                </a:lnTo>
                <a:lnTo>
                  <a:pt x="390779" y="49529"/>
                </a:lnTo>
                <a:lnTo>
                  <a:pt x="395825" y="44449"/>
                </a:lnTo>
                <a:lnTo>
                  <a:pt x="385699" y="44449"/>
                </a:lnTo>
                <a:lnTo>
                  <a:pt x="376301" y="34289"/>
                </a:lnTo>
                <a:close/>
              </a:path>
              <a:path w="465454" h="481329">
                <a:moveTo>
                  <a:pt x="396028" y="54609"/>
                </a:moveTo>
                <a:lnTo>
                  <a:pt x="385191" y="54609"/>
                </a:lnTo>
                <a:lnTo>
                  <a:pt x="392938" y="62229"/>
                </a:lnTo>
                <a:lnTo>
                  <a:pt x="398653" y="57149"/>
                </a:lnTo>
                <a:lnTo>
                  <a:pt x="396028" y="54609"/>
                </a:lnTo>
                <a:close/>
              </a:path>
              <a:path w="465454" h="481329">
                <a:moveTo>
                  <a:pt x="400812" y="10159"/>
                </a:moveTo>
                <a:lnTo>
                  <a:pt x="395224" y="15239"/>
                </a:lnTo>
                <a:lnTo>
                  <a:pt x="404495" y="25399"/>
                </a:lnTo>
                <a:lnTo>
                  <a:pt x="385699" y="44449"/>
                </a:lnTo>
                <a:lnTo>
                  <a:pt x="395825" y="44449"/>
                </a:lnTo>
                <a:lnTo>
                  <a:pt x="409702" y="30479"/>
                </a:lnTo>
                <a:lnTo>
                  <a:pt x="420914" y="30479"/>
                </a:lnTo>
                <a:lnTo>
                  <a:pt x="415290" y="24129"/>
                </a:lnTo>
                <a:lnTo>
                  <a:pt x="420505" y="19049"/>
                </a:lnTo>
                <a:lnTo>
                  <a:pt x="410210" y="19049"/>
                </a:lnTo>
                <a:lnTo>
                  <a:pt x="400812" y="10159"/>
                </a:lnTo>
                <a:close/>
              </a:path>
              <a:path w="465454" h="481329">
                <a:moveTo>
                  <a:pt x="420914" y="30479"/>
                </a:moveTo>
                <a:lnTo>
                  <a:pt x="409702" y="30479"/>
                </a:lnTo>
                <a:lnTo>
                  <a:pt x="417576" y="38099"/>
                </a:lnTo>
                <a:lnTo>
                  <a:pt x="423164" y="33019"/>
                </a:lnTo>
                <a:lnTo>
                  <a:pt x="420914" y="30479"/>
                </a:lnTo>
                <a:close/>
              </a:path>
              <a:path w="465454" h="481329">
                <a:moveTo>
                  <a:pt x="429768" y="0"/>
                </a:moveTo>
                <a:lnTo>
                  <a:pt x="410210" y="19049"/>
                </a:lnTo>
                <a:lnTo>
                  <a:pt x="420505" y="19049"/>
                </a:lnTo>
                <a:lnTo>
                  <a:pt x="434848" y="5079"/>
                </a:lnTo>
                <a:lnTo>
                  <a:pt x="429768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3" name="object 53"/>
          <p:cNvSpPr/>
          <p:nvPr/>
        </p:nvSpPr>
        <p:spPr>
          <a:xfrm>
            <a:off x="4277105" y="3950106"/>
            <a:ext cx="322580" cy="330200"/>
          </a:xfrm>
          <a:custGeom>
            <a:rect l="l" t="t" r="r" b="b"/>
            <a:pathLst>
              <a:path w="322579" h="330200">
                <a:moveTo>
                  <a:pt x="36957" y="299720"/>
                </a:moveTo>
                <a:lnTo>
                  <a:pt x="30988" y="304800"/>
                </a:lnTo>
                <a:lnTo>
                  <a:pt x="56388" y="330200"/>
                </a:lnTo>
                <a:lnTo>
                  <a:pt x="66746" y="320040"/>
                </a:lnTo>
                <a:lnTo>
                  <a:pt x="57023" y="320040"/>
                </a:lnTo>
                <a:lnTo>
                  <a:pt x="36957" y="299720"/>
                </a:lnTo>
                <a:close/>
              </a:path>
              <a:path w="322579" h="330200">
                <a:moveTo>
                  <a:pt x="62045" y="271780"/>
                </a:moveTo>
                <a:lnTo>
                  <a:pt x="49657" y="271780"/>
                </a:lnTo>
                <a:lnTo>
                  <a:pt x="77343" y="299720"/>
                </a:lnTo>
                <a:lnTo>
                  <a:pt x="57023" y="320040"/>
                </a:lnTo>
                <a:lnTo>
                  <a:pt x="66746" y="320040"/>
                </a:lnTo>
                <a:lnTo>
                  <a:pt x="93936" y="293370"/>
                </a:lnTo>
                <a:lnTo>
                  <a:pt x="83439" y="293370"/>
                </a:lnTo>
                <a:lnTo>
                  <a:pt x="62045" y="271780"/>
                </a:lnTo>
                <a:close/>
              </a:path>
              <a:path w="322579" h="330200">
                <a:moveTo>
                  <a:pt x="5969" y="264160"/>
                </a:moveTo>
                <a:lnTo>
                  <a:pt x="0" y="270510"/>
                </a:lnTo>
                <a:lnTo>
                  <a:pt x="25400" y="295910"/>
                </a:lnTo>
                <a:lnTo>
                  <a:pt x="36890" y="284480"/>
                </a:lnTo>
                <a:lnTo>
                  <a:pt x="25908" y="284480"/>
                </a:lnTo>
                <a:lnTo>
                  <a:pt x="5969" y="264160"/>
                </a:lnTo>
                <a:close/>
              </a:path>
              <a:path w="322579" h="330200">
                <a:moveTo>
                  <a:pt x="89916" y="246380"/>
                </a:moveTo>
                <a:lnTo>
                  <a:pt x="83947" y="252730"/>
                </a:lnTo>
                <a:lnTo>
                  <a:pt x="104140" y="273050"/>
                </a:lnTo>
                <a:lnTo>
                  <a:pt x="83439" y="293370"/>
                </a:lnTo>
                <a:lnTo>
                  <a:pt x="93936" y="293370"/>
                </a:lnTo>
                <a:lnTo>
                  <a:pt x="109474" y="278130"/>
                </a:lnTo>
                <a:lnTo>
                  <a:pt x="114350" y="278130"/>
                </a:lnTo>
                <a:lnTo>
                  <a:pt x="117856" y="274320"/>
                </a:lnTo>
                <a:lnTo>
                  <a:pt x="89916" y="246380"/>
                </a:lnTo>
                <a:close/>
              </a:path>
              <a:path w="322579" h="330200">
                <a:moveTo>
                  <a:pt x="24003" y="233680"/>
                </a:moveTo>
                <a:lnTo>
                  <a:pt x="17907" y="240030"/>
                </a:lnTo>
                <a:lnTo>
                  <a:pt x="44323" y="266700"/>
                </a:lnTo>
                <a:lnTo>
                  <a:pt x="25908" y="284480"/>
                </a:lnTo>
                <a:lnTo>
                  <a:pt x="36890" y="284480"/>
                </a:lnTo>
                <a:lnTo>
                  <a:pt x="49657" y="271780"/>
                </a:lnTo>
                <a:lnTo>
                  <a:pt x="62045" y="271780"/>
                </a:lnTo>
                <a:lnTo>
                  <a:pt x="55753" y="265430"/>
                </a:lnTo>
                <a:lnTo>
                  <a:pt x="60697" y="260350"/>
                </a:lnTo>
                <a:lnTo>
                  <a:pt x="50419" y="260350"/>
                </a:lnTo>
                <a:lnTo>
                  <a:pt x="24003" y="233680"/>
                </a:lnTo>
                <a:close/>
              </a:path>
              <a:path w="322579" h="330200">
                <a:moveTo>
                  <a:pt x="114350" y="278130"/>
                </a:moveTo>
                <a:lnTo>
                  <a:pt x="109474" y="278130"/>
                </a:lnTo>
                <a:lnTo>
                  <a:pt x="112014" y="280670"/>
                </a:lnTo>
                <a:lnTo>
                  <a:pt x="114350" y="278130"/>
                </a:lnTo>
                <a:close/>
              </a:path>
              <a:path w="322579" h="330200">
                <a:moveTo>
                  <a:pt x="114681" y="226060"/>
                </a:moveTo>
                <a:lnTo>
                  <a:pt x="112395" y="227330"/>
                </a:lnTo>
                <a:lnTo>
                  <a:pt x="109728" y="228600"/>
                </a:lnTo>
                <a:lnTo>
                  <a:pt x="106807" y="229870"/>
                </a:lnTo>
                <a:lnTo>
                  <a:pt x="112402" y="238760"/>
                </a:lnTo>
                <a:lnTo>
                  <a:pt x="117570" y="246380"/>
                </a:lnTo>
                <a:lnTo>
                  <a:pt x="122308" y="255270"/>
                </a:lnTo>
                <a:lnTo>
                  <a:pt x="126619" y="264160"/>
                </a:lnTo>
                <a:lnTo>
                  <a:pt x="134747" y="259080"/>
                </a:lnTo>
                <a:lnTo>
                  <a:pt x="129790" y="251460"/>
                </a:lnTo>
                <a:lnTo>
                  <a:pt x="124809" y="242570"/>
                </a:lnTo>
                <a:lnTo>
                  <a:pt x="119780" y="234950"/>
                </a:lnTo>
                <a:lnTo>
                  <a:pt x="114681" y="226060"/>
                </a:lnTo>
                <a:close/>
              </a:path>
              <a:path w="322579" h="330200">
                <a:moveTo>
                  <a:pt x="54991" y="215900"/>
                </a:moveTo>
                <a:lnTo>
                  <a:pt x="49022" y="222250"/>
                </a:lnTo>
                <a:lnTo>
                  <a:pt x="68961" y="241300"/>
                </a:lnTo>
                <a:lnTo>
                  <a:pt x="50419" y="260350"/>
                </a:lnTo>
                <a:lnTo>
                  <a:pt x="60697" y="260350"/>
                </a:lnTo>
                <a:lnTo>
                  <a:pt x="74295" y="246380"/>
                </a:lnTo>
                <a:lnTo>
                  <a:pt x="79946" y="246380"/>
                </a:lnTo>
                <a:lnTo>
                  <a:pt x="82931" y="243840"/>
                </a:lnTo>
                <a:lnTo>
                  <a:pt x="54991" y="215900"/>
                </a:lnTo>
                <a:close/>
              </a:path>
              <a:path w="322579" h="330200">
                <a:moveTo>
                  <a:pt x="79946" y="246380"/>
                </a:moveTo>
                <a:lnTo>
                  <a:pt x="74295" y="246380"/>
                </a:lnTo>
                <a:lnTo>
                  <a:pt x="76962" y="248920"/>
                </a:lnTo>
                <a:lnTo>
                  <a:pt x="79946" y="246380"/>
                </a:lnTo>
                <a:close/>
              </a:path>
              <a:path w="322579" h="330200">
                <a:moveTo>
                  <a:pt x="128735" y="215900"/>
                </a:moveTo>
                <a:lnTo>
                  <a:pt x="119507" y="215900"/>
                </a:lnTo>
                <a:lnTo>
                  <a:pt x="130302" y="231140"/>
                </a:lnTo>
                <a:lnTo>
                  <a:pt x="135509" y="236220"/>
                </a:lnTo>
                <a:lnTo>
                  <a:pt x="145493" y="226060"/>
                </a:lnTo>
                <a:lnTo>
                  <a:pt x="136271" y="226060"/>
                </a:lnTo>
                <a:lnTo>
                  <a:pt x="128735" y="215900"/>
                </a:lnTo>
                <a:close/>
              </a:path>
              <a:path w="322579" h="330200">
                <a:moveTo>
                  <a:pt x="165100" y="181610"/>
                </a:moveTo>
                <a:lnTo>
                  <a:pt x="154813" y="181610"/>
                </a:lnTo>
                <a:lnTo>
                  <a:pt x="159512" y="185420"/>
                </a:lnTo>
                <a:lnTo>
                  <a:pt x="163703" y="190500"/>
                </a:lnTo>
                <a:lnTo>
                  <a:pt x="167259" y="194310"/>
                </a:lnTo>
                <a:lnTo>
                  <a:pt x="136271" y="226060"/>
                </a:lnTo>
                <a:lnTo>
                  <a:pt x="145493" y="226060"/>
                </a:lnTo>
                <a:lnTo>
                  <a:pt x="171704" y="199390"/>
                </a:lnTo>
                <a:lnTo>
                  <a:pt x="180763" y="199390"/>
                </a:lnTo>
                <a:lnTo>
                  <a:pt x="180213" y="198120"/>
                </a:lnTo>
                <a:lnTo>
                  <a:pt x="177165" y="194310"/>
                </a:lnTo>
                <a:lnTo>
                  <a:pt x="182041" y="189230"/>
                </a:lnTo>
                <a:lnTo>
                  <a:pt x="172720" y="189230"/>
                </a:lnTo>
                <a:lnTo>
                  <a:pt x="169291" y="185420"/>
                </a:lnTo>
                <a:lnTo>
                  <a:pt x="165100" y="181610"/>
                </a:lnTo>
                <a:close/>
              </a:path>
              <a:path w="322579" h="330200">
                <a:moveTo>
                  <a:pt x="180763" y="199390"/>
                </a:moveTo>
                <a:lnTo>
                  <a:pt x="171704" y="199390"/>
                </a:lnTo>
                <a:lnTo>
                  <a:pt x="174498" y="204470"/>
                </a:lnTo>
                <a:lnTo>
                  <a:pt x="174244" y="208280"/>
                </a:lnTo>
                <a:lnTo>
                  <a:pt x="170688" y="210820"/>
                </a:lnTo>
                <a:lnTo>
                  <a:pt x="168148" y="213360"/>
                </a:lnTo>
                <a:lnTo>
                  <a:pt x="164465" y="217170"/>
                </a:lnTo>
                <a:lnTo>
                  <a:pt x="159512" y="220980"/>
                </a:lnTo>
                <a:lnTo>
                  <a:pt x="162179" y="223520"/>
                </a:lnTo>
                <a:lnTo>
                  <a:pt x="164338" y="224790"/>
                </a:lnTo>
                <a:lnTo>
                  <a:pt x="166243" y="226060"/>
                </a:lnTo>
                <a:lnTo>
                  <a:pt x="170307" y="222250"/>
                </a:lnTo>
                <a:lnTo>
                  <a:pt x="173482" y="219710"/>
                </a:lnTo>
                <a:lnTo>
                  <a:pt x="175895" y="217170"/>
                </a:lnTo>
                <a:lnTo>
                  <a:pt x="180213" y="212090"/>
                </a:lnTo>
                <a:lnTo>
                  <a:pt x="182372" y="208280"/>
                </a:lnTo>
                <a:lnTo>
                  <a:pt x="182118" y="204470"/>
                </a:lnTo>
                <a:lnTo>
                  <a:pt x="181864" y="201930"/>
                </a:lnTo>
                <a:lnTo>
                  <a:pt x="180763" y="199390"/>
                </a:lnTo>
                <a:close/>
              </a:path>
              <a:path w="322579" h="330200">
                <a:moveTo>
                  <a:pt x="138176" y="152400"/>
                </a:moveTo>
                <a:lnTo>
                  <a:pt x="100203" y="190500"/>
                </a:lnTo>
                <a:lnTo>
                  <a:pt x="115316" y="210820"/>
                </a:lnTo>
                <a:lnTo>
                  <a:pt x="108077" y="218440"/>
                </a:lnTo>
                <a:lnTo>
                  <a:pt x="113030" y="223520"/>
                </a:lnTo>
                <a:lnTo>
                  <a:pt x="119507" y="215900"/>
                </a:lnTo>
                <a:lnTo>
                  <a:pt x="128735" y="215900"/>
                </a:lnTo>
                <a:lnTo>
                  <a:pt x="124968" y="210820"/>
                </a:lnTo>
                <a:lnTo>
                  <a:pt x="130158" y="205740"/>
                </a:lnTo>
                <a:lnTo>
                  <a:pt x="120650" y="205740"/>
                </a:lnTo>
                <a:lnTo>
                  <a:pt x="109601" y="190500"/>
                </a:lnTo>
                <a:lnTo>
                  <a:pt x="137541" y="162560"/>
                </a:lnTo>
                <a:lnTo>
                  <a:pt x="147973" y="162560"/>
                </a:lnTo>
                <a:lnTo>
                  <a:pt x="138176" y="152400"/>
                </a:lnTo>
                <a:close/>
              </a:path>
              <a:path w="322579" h="330200">
                <a:moveTo>
                  <a:pt x="101092" y="210820"/>
                </a:moveTo>
                <a:lnTo>
                  <a:pt x="87249" y="213360"/>
                </a:lnTo>
                <a:lnTo>
                  <a:pt x="79883" y="214630"/>
                </a:lnTo>
                <a:lnTo>
                  <a:pt x="80391" y="222250"/>
                </a:lnTo>
                <a:lnTo>
                  <a:pt x="86487" y="220980"/>
                </a:lnTo>
                <a:lnTo>
                  <a:pt x="93599" y="219710"/>
                </a:lnTo>
                <a:lnTo>
                  <a:pt x="101473" y="219710"/>
                </a:lnTo>
                <a:lnTo>
                  <a:pt x="101346" y="214630"/>
                </a:lnTo>
                <a:lnTo>
                  <a:pt x="101092" y="210820"/>
                </a:lnTo>
                <a:close/>
              </a:path>
              <a:path w="322579" h="330200">
                <a:moveTo>
                  <a:pt x="153924" y="199390"/>
                </a:moveTo>
                <a:lnTo>
                  <a:pt x="143383" y="199390"/>
                </a:lnTo>
                <a:lnTo>
                  <a:pt x="137795" y="200660"/>
                </a:lnTo>
                <a:lnTo>
                  <a:pt x="137668" y="207010"/>
                </a:lnTo>
                <a:lnTo>
                  <a:pt x="143002" y="207010"/>
                </a:lnTo>
                <a:lnTo>
                  <a:pt x="148463" y="205740"/>
                </a:lnTo>
                <a:lnTo>
                  <a:pt x="153924" y="205740"/>
                </a:lnTo>
                <a:lnTo>
                  <a:pt x="153924" y="199390"/>
                </a:lnTo>
                <a:close/>
              </a:path>
              <a:path w="322579" h="330200">
                <a:moveTo>
                  <a:pt x="147973" y="162560"/>
                </a:moveTo>
                <a:lnTo>
                  <a:pt x="137541" y="162560"/>
                </a:lnTo>
                <a:lnTo>
                  <a:pt x="146177" y="171450"/>
                </a:lnTo>
                <a:lnTo>
                  <a:pt x="149987" y="176530"/>
                </a:lnTo>
                <a:lnTo>
                  <a:pt x="120650" y="205740"/>
                </a:lnTo>
                <a:lnTo>
                  <a:pt x="130158" y="205740"/>
                </a:lnTo>
                <a:lnTo>
                  <a:pt x="154813" y="181610"/>
                </a:lnTo>
                <a:lnTo>
                  <a:pt x="165100" y="181610"/>
                </a:lnTo>
                <a:lnTo>
                  <a:pt x="160147" y="175260"/>
                </a:lnTo>
                <a:lnTo>
                  <a:pt x="165142" y="170180"/>
                </a:lnTo>
                <a:lnTo>
                  <a:pt x="155321" y="170180"/>
                </a:lnTo>
                <a:lnTo>
                  <a:pt x="147973" y="162560"/>
                </a:lnTo>
                <a:close/>
              </a:path>
              <a:path w="322579" h="330200">
                <a:moveTo>
                  <a:pt x="91948" y="162560"/>
                </a:moveTo>
                <a:lnTo>
                  <a:pt x="85979" y="168910"/>
                </a:lnTo>
                <a:lnTo>
                  <a:pt x="88860" y="177800"/>
                </a:lnTo>
                <a:lnTo>
                  <a:pt x="90836" y="186690"/>
                </a:lnTo>
                <a:lnTo>
                  <a:pt x="91908" y="194310"/>
                </a:lnTo>
                <a:lnTo>
                  <a:pt x="92075" y="203200"/>
                </a:lnTo>
                <a:lnTo>
                  <a:pt x="99822" y="203200"/>
                </a:lnTo>
                <a:lnTo>
                  <a:pt x="99949" y="196850"/>
                </a:lnTo>
                <a:lnTo>
                  <a:pt x="99060" y="189230"/>
                </a:lnTo>
                <a:lnTo>
                  <a:pt x="97409" y="181610"/>
                </a:lnTo>
                <a:lnTo>
                  <a:pt x="104933" y="173990"/>
                </a:lnTo>
                <a:lnTo>
                  <a:pt x="95377" y="173990"/>
                </a:lnTo>
                <a:lnTo>
                  <a:pt x="93345" y="166370"/>
                </a:lnTo>
                <a:lnTo>
                  <a:pt x="91948" y="162560"/>
                </a:lnTo>
                <a:close/>
              </a:path>
              <a:path w="322579" h="330200">
                <a:moveTo>
                  <a:pt x="85725" y="190500"/>
                </a:moveTo>
                <a:lnTo>
                  <a:pt x="76327" y="191770"/>
                </a:lnTo>
                <a:lnTo>
                  <a:pt x="69215" y="191770"/>
                </a:lnTo>
                <a:lnTo>
                  <a:pt x="64135" y="193040"/>
                </a:lnTo>
                <a:lnTo>
                  <a:pt x="64389" y="200660"/>
                </a:lnTo>
                <a:lnTo>
                  <a:pt x="68707" y="199390"/>
                </a:lnTo>
                <a:lnTo>
                  <a:pt x="85725" y="199390"/>
                </a:lnTo>
                <a:lnTo>
                  <a:pt x="85725" y="190500"/>
                </a:lnTo>
                <a:close/>
              </a:path>
              <a:path w="322579" h="330200">
                <a:moveTo>
                  <a:pt x="159385" y="99060"/>
                </a:moveTo>
                <a:lnTo>
                  <a:pt x="153543" y="104140"/>
                </a:lnTo>
                <a:lnTo>
                  <a:pt x="211709" y="162560"/>
                </a:lnTo>
                <a:lnTo>
                  <a:pt x="189103" y="185420"/>
                </a:lnTo>
                <a:lnTo>
                  <a:pt x="194310" y="190500"/>
                </a:lnTo>
                <a:lnTo>
                  <a:pt x="228537" y="156210"/>
                </a:lnTo>
                <a:lnTo>
                  <a:pt x="217678" y="156210"/>
                </a:lnTo>
                <a:lnTo>
                  <a:pt x="159385" y="99060"/>
                </a:lnTo>
                <a:close/>
              </a:path>
              <a:path w="322579" h="330200">
                <a:moveTo>
                  <a:pt x="178435" y="182880"/>
                </a:moveTo>
                <a:lnTo>
                  <a:pt x="172720" y="189230"/>
                </a:lnTo>
                <a:lnTo>
                  <a:pt x="182041" y="189230"/>
                </a:lnTo>
                <a:lnTo>
                  <a:pt x="183261" y="187960"/>
                </a:lnTo>
                <a:lnTo>
                  <a:pt x="178435" y="182880"/>
                </a:lnTo>
                <a:close/>
              </a:path>
              <a:path w="322579" h="330200">
                <a:moveTo>
                  <a:pt x="136652" y="180340"/>
                </a:moveTo>
                <a:lnTo>
                  <a:pt x="125857" y="180340"/>
                </a:lnTo>
                <a:lnTo>
                  <a:pt x="120650" y="181610"/>
                </a:lnTo>
                <a:lnTo>
                  <a:pt x="120650" y="187960"/>
                </a:lnTo>
                <a:lnTo>
                  <a:pt x="125730" y="187960"/>
                </a:lnTo>
                <a:lnTo>
                  <a:pt x="131064" y="186690"/>
                </a:lnTo>
                <a:lnTo>
                  <a:pt x="136779" y="186690"/>
                </a:lnTo>
                <a:lnTo>
                  <a:pt x="136652" y="180340"/>
                </a:lnTo>
                <a:close/>
              </a:path>
              <a:path w="322579" h="330200">
                <a:moveTo>
                  <a:pt x="132715" y="135890"/>
                </a:moveTo>
                <a:lnTo>
                  <a:pt x="95377" y="173990"/>
                </a:lnTo>
                <a:lnTo>
                  <a:pt x="104933" y="173990"/>
                </a:lnTo>
                <a:lnTo>
                  <a:pt x="137541" y="140970"/>
                </a:lnTo>
                <a:lnTo>
                  <a:pt x="132715" y="135890"/>
                </a:lnTo>
                <a:close/>
              </a:path>
              <a:path w="322579" h="330200">
                <a:moveTo>
                  <a:pt x="162814" y="163830"/>
                </a:moveTo>
                <a:lnTo>
                  <a:pt x="155321" y="170180"/>
                </a:lnTo>
                <a:lnTo>
                  <a:pt x="165142" y="170180"/>
                </a:lnTo>
                <a:lnTo>
                  <a:pt x="167640" y="167640"/>
                </a:lnTo>
                <a:lnTo>
                  <a:pt x="162814" y="163830"/>
                </a:lnTo>
                <a:close/>
              </a:path>
              <a:path w="322579" h="330200">
                <a:moveTo>
                  <a:pt x="152908" y="132080"/>
                </a:moveTo>
                <a:lnTo>
                  <a:pt x="149987" y="139700"/>
                </a:lnTo>
                <a:lnTo>
                  <a:pt x="160057" y="144780"/>
                </a:lnTo>
                <a:lnTo>
                  <a:pt x="170068" y="148590"/>
                </a:lnTo>
                <a:lnTo>
                  <a:pt x="189865" y="158750"/>
                </a:lnTo>
                <a:lnTo>
                  <a:pt x="193040" y="149860"/>
                </a:lnTo>
                <a:lnTo>
                  <a:pt x="182751" y="146050"/>
                </a:lnTo>
                <a:lnTo>
                  <a:pt x="172640" y="140970"/>
                </a:lnTo>
                <a:lnTo>
                  <a:pt x="162696" y="137160"/>
                </a:lnTo>
                <a:lnTo>
                  <a:pt x="152908" y="132080"/>
                </a:lnTo>
                <a:close/>
              </a:path>
              <a:path w="322579" h="330200">
                <a:moveTo>
                  <a:pt x="177673" y="80010"/>
                </a:moveTo>
                <a:lnTo>
                  <a:pt x="171831" y="86360"/>
                </a:lnTo>
                <a:lnTo>
                  <a:pt x="229997" y="144780"/>
                </a:lnTo>
                <a:lnTo>
                  <a:pt x="217678" y="156210"/>
                </a:lnTo>
                <a:lnTo>
                  <a:pt x="228537" y="156210"/>
                </a:lnTo>
                <a:lnTo>
                  <a:pt x="246285" y="138430"/>
                </a:lnTo>
                <a:lnTo>
                  <a:pt x="235966" y="138430"/>
                </a:lnTo>
                <a:lnTo>
                  <a:pt x="177673" y="80010"/>
                </a:lnTo>
                <a:close/>
              </a:path>
              <a:path w="322579" h="330200">
                <a:moveTo>
                  <a:pt x="258826" y="115570"/>
                </a:moveTo>
                <a:lnTo>
                  <a:pt x="235966" y="138430"/>
                </a:lnTo>
                <a:lnTo>
                  <a:pt x="246285" y="138430"/>
                </a:lnTo>
                <a:lnTo>
                  <a:pt x="264033" y="120650"/>
                </a:lnTo>
                <a:lnTo>
                  <a:pt x="258826" y="115570"/>
                </a:lnTo>
                <a:close/>
              </a:path>
              <a:path w="322579" h="330200">
                <a:moveTo>
                  <a:pt x="214503" y="77470"/>
                </a:moveTo>
                <a:lnTo>
                  <a:pt x="206502" y="80010"/>
                </a:lnTo>
                <a:lnTo>
                  <a:pt x="211002" y="90170"/>
                </a:lnTo>
                <a:lnTo>
                  <a:pt x="215360" y="100330"/>
                </a:lnTo>
                <a:lnTo>
                  <a:pt x="219575" y="110490"/>
                </a:lnTo>
                <a:lnTo>
                  <a:pt x="223647" y="120650"/>
                </a:lnTo>
                <a:lnTo>
                  <a:pt x="231013" y="118110"/>
                </a:lnTo>
                <a:lnTo>
                  <a:pt x="219386" y="87630"/>
                </a:lnTo>
                <a:lnTo>
                  <a:pt x="214503" y="77470"/>
                </a:lnTo>
                <a:close/>
              </a:path>
              <a:path w="322579" h="330200">
                <a:moveTo>
                  <a:pt x="280600" y="74930"/>
                </a:moveTo>
                <a:lnTo>
                  <a:pt x="272161" y="74930"/>
                </a:lnTo>
                <a:lnTo>
                  <a:pt x="275544" y="83820"/>
                </a:lnTo>
                <a:lnTo>
                  <a:pt x="275986" y="93980"/>
                </a:lnTo>
                <a:lnTo>
                  <a:pt x="273500" y="105410"/>
                </a:lnTo>
                <a:lnTo>
                  <a:pt x="268097" y="118110"/>
                </a:lnTo>
                <a:lnTo>
                  <a:pt x="270891" y="118110"/>
                </a:lnTo>
                <a:lnTo>
                  <a:pt x="273685" y="119380"/>
                </a:lnTo>
                <a:lnTo>
                  <a:pt x="276225" y="119380"/>
                </a:lnTo>
                <a:lnTo>
                  <a:pt x="281965" y="105410"/>
                </a:lnTo>
                <a:lnTo>
                  <a:pt x="284146" y="91440"/>
                </a:lnTo>
                <a:lnTo>
                  <a:pt x="282779" y="80010"/>
                </a:lnTo>
                <a:lnTo>
                  <a:pt x="280600" y="74930"/>
                </a:lnTo>
                <a:close/>
              </a:path>
              <a:path w="322579" h="330200">
                <a:moveTo>
                  <a:pt x="267081" y="54610"/>
                </a:moveTo>
                <a:lnTo>
                  <a:pt x="261366" y="59690"/>
                </a:lnTo>
                <a:lnTo>
                  <a:pt x="263906" y="63500"/>
                </a:lnTo>
                <a:lnTo>
                  <a:pt x="266192" y="66040"/>
                </a:lnTo>
                <a:lnTo>
                  <a:pt x="268224" y="68580"/>
                </a:lnTo>
                <a:lnTo>
                  <a:pt x="247650" y="88900"/>
                </a:lnTo>
                <a:lnTo>
                  <a:pt x="252603" y="93980"/>
                </a:lnTo>
                <a:lnTo>
                  <a:pt x="272161" y="74930"/>
                </a:lnTo>
                <a:lnTo>
                  <a:pt x="280600" y="74930"/>
                </a:lnTo>
                <a:lnTo>
                  <a:pt x="277876" y="68580"/>
                </a:lnTo>
                <a:lnTo>
                  <a:pt x="284092" y="62230"/>
                </a:lnTo>
                <a:lnTo>
                  <a:pt x="273812" y="62230"/>
                </a:lnTo>
                <a:lnTo>
                  <a:pt x="271780" y="59690"/>
                </a:lnTo>
                <a:lnTo>
                  <a:pt x="269621" y="57150"/>
                </a:lnTo>
                <a:lnTo>
                  <a:pt x="267081" y="54610"/>
                </a:lnTo>
                <a:close/>
              </a:path>
              <a:path w="322579" h="330200">
                <a:moveTo>
                  <a:pt x="264114" y="49530"/>
                </a:moveTo>
                <a:lnTo>
                  <a:pt x="256540" y="49530"/>
                </a:lnTo>
                <a:lnTo>
                  <a:pt x="252091" y="58420"/>
                </a:lnTo>
                <a:lnTo>
                  <a:pt x="246761" y="67310"/>
                </a:lnTo>
                <a:lnTo>
                  <a:pt x="240573" y="77470"/>
                </a:lnTo>
                <a:lnTo>
                  <a:pt x="233553" y="87630"/>
                </a:lnTo>
                <a:lnTo>
                  <a:pt x="236474" y="87630"/>
                </a:lnTo>
                <a:lnTo>
                  <a:pt x="239141" y="88900"/>
                </a:lnTo>
                <a:lnTo>
                  <a:pt x="241427" y="88900"/>
                </a:lnTo>
                <a:lnTo>
                  <a:pt x="249094" y="77470"/>
                </a:lnTo>
                <a:lnTo>
                  <a:pt x="255714" y="67310"/>
                </a:lnTo>
                <a:lnTo>
                  <a:pt x="261286" y="55880"/>
                </a:lnTo>
                <a:lnTo>
                  <a:pt x="264114" y="49530"/>
                </a:lnTo>
                <a:close/>
              </a:path>
              <a:path w="322579" h="330200">
                <a:moveTo>
                  <a:pt x="311226" y="44450"/>
                </a:moveTo>
                <a:lnTo>
                  <a:pt x="301498" y="44450"/>
                </a:lnTo>
                <a:lnTo>
                  <a:pt x="305308" y="49530"/>
                </a:lnTo>
                <a:lnTo>
                  <a:pt x="308737" y="53340"/>
                </a:lnTo>
                <a:lnTo>
                  <a:pt x="311785" y="57150"/>
                </a:lnTo>
                <a:lnTo>
                  <a:pt x="315341" y="62230"/>
                </a:lnTo>
                <a:lnTo>
                  <a:pt x="315214" y="66040"/>
                </a:lnTo>
                <a:lnTo>
                  <a:pt x="311277" y="69850"/>
                </a:lnTo>
                <a:lnTo>
                  <a:pt x="307721" y="73660"/>
                </a:lnTo>
                <a:lnTo>
                  <a:pt x="302895" y="77470"/>
                </a:lnTo>
                <a:lnTo>
                  <a:pt x="297053" y="82550"/>
                </a:lnTo>
                <a:lnTo>
                  <a:pt x="299720" y="83820"/>
                </a:lnTo>
                <a:lnTo>
                  <a:pt x="302006" y="86360"/>
                </a:lnTo>
                <a:lnTo>
                  <a:pt x="304038" y="87630"/>
                </a:lnTo>
                <a:lnTo>
                  <a:pt x="309753" y="82550"/>
                </a:lnTo>
                <a:lnTo>
                  <a:pt x="314071" y="77470"/>
                </a:lnTo>
                <a:lnTo>
                  <a:pt x="316738" y="74930"/>
                </a:lnTo>
                <a:lnTo>
                  <a:pt x="320857" y="69850"/>
                </a:lnTo>
                <a:lnTo>
                  <a:pt x="322548" y="64770"/>
                </a:lnTo>
                <a:lnTo>
                  <a:pt x="321810" y="58420"/>
                </a:lnTo>
                <a:lnTo>
                  <a:pt x="318643" y="53340"/>
                </a:lnTo>
                <a:lnTo>
                  <a:pt x="315595" y="49530"/>
                </a:lnTo>
                <a:lnTo>
                  <a:pt x="311226" y="44450"/>
                </a:lnTo>
                <a:close/>
              </a:path>
              <a:path w="322579" h="330200">
                <a:moveTo>
                  <a:pt x="228727" y="29210"/>
                </a:moveTo>
                <a:lnTo>
                  <a:pt x="221107" y="33020"/>
                </a:lnTo>
                <a:lnTo>
                  <a:pt x="223514" y="41910"/>
                </a:lnTo>
                <a:lnTo>
                  <a:pt x="224837" y="52070"/>
                </a:lnTo>
                <a:lnTo>
                  <a:pt x="224893" y="54610"/>
                </a:lnTo>
                <a:lnTo>
                  <a:pt x="224999" y="64770"/>
                </a:lnTo>
                <a:lnTo>
                  <a:pt x="224282" y="74930"/>
                </a:lnTo>
                <a:lnTo>
                  <a:pt x="226568" y="73660"/>
                </a:lnTo>
                <a:lnTo>
                  <a:pt x="232119" y="73660"/>
                </a:lnTo>
                <a:lnTo>
                  <a:pt x="232573" y="67310"/>
                </a:lnTo>
                <a:lnTo>
                  <a:pt x="232685" y="64770"/>
                </a:lnTo>
                <a:lnTo>
                  <a:pt x="232664" y="57150"/>
                </a:lnTo>
                <a:lnTo>
                  <a:pt x="232029" y="50800"/>
                </a:lnTo>
                <a:lnTo>
                  <a:pt x="247904" y="50800"/>
                </a:lnTo>
                <a:lnTo>
                  <a:pt x="256540" y="49530"/>
                </a:lnTo>
                <a:lnTo>
                  <a:pt x="264114" y="49530"/>
                </a:lnTo>
                <a:lnTo>
                  <a:pt x="265811" y="45720"/>
                </a:lnTo>
                <a:lnTo>
                  <a:pt x="268907" y="44450"/>
                </a:lnTo>
                <a:lnTo>
                  <a:pt x="240502" y="44450"/>
                </a:lnTo>
                <a:lnTo>
                  <a:pt x="234188" y="43180"/>
                </a:lnTo>
                <a:lnTo>
                  <a:pt x="239437" y="38100"/>
                </a:lnTo>
                <a:lnTo>
                  <a:pt x="230505" y="38100"/>
                </a:lnTo>
                <a:lnTo>
                  <a:pt x="228727" y="29210"/>
                </a:lnTo>
                <a:close/>
              </a:path>
              <a:path w="322579" h="330200">
                <a:moveTo>
                  <a:pt x="232119" y="73660"/>
                </a:moveTo>
                <a:lnTo>
                  <a:pt x="229108" y="73660"/>
                </a:lnTo>
                <a:lnTo>
                  <a:pt x="232029" y="74930"/>
                </a:lnTo>
                <a:lnTo>
                  <a:pt x="232119" y="73660"/>
                </a:lnTo>
                <a:close/>
              </a:path>
              <a:path w="322579" h="330200">
                <a:moveTo>
                  <a:pt x="302260" y="34290"/>
                </a:moveTo>
                <a:lnTo>
                  <a:pt x="273812" y="62230"/>
                </a:lnTo>
                <a:lnTo>
                  <a:pt x="284092" y="62230"/>
                </a:lnTo>
                <a:lnTo>
                  <a:pt x="301498" y="44450"/>
                </a:lnTo>
                <a:lnTo>
                  <a:pt x="311226" y="44450"/>
                </a:lnTo>
                <a:lnTo>
                  <a:pt x="310134" y="43180"/>
                </a:lnTo>
                <a:lnTo>
                  <a:pt x="302260" y="34290"/>
                </a:lnTo>
                <a:close/>
              </a:path>
              <a:path w="322579" h="330200">
                <a:moveTo>
                  <a:pt x="247904" y="50800"/>
                </a:moveTo>
                <a:lnTo>
                  <a:pt x="232029" y="50800"/>
                </a:lnTo>
                <a:lnTo>
                  <a:pt x="239776" y="52070"/>
                </a:lnTo>
                <a:lnTo>
                  <a:pt x="247904" y="50800"/>
                </a:lnTo>
                <a:close/>
              </a:path>
              <a:path w="322579" h="330200">
                <a:moveTo>
                  <a:pt x="273615" y="12700"/>
                </a:moveTo>
                <a:lnTo>
                  <a:pt x="265684" y="12700"/>
                </a:lnTo>
                <a:lnTo>
                  <a:pt x="265255" y="19050"/>
                </a:lnTo>
                <a:lnTo>
                  <a:pt x="264160" y="25400"/>
                </a:lnTo>
                <a:lnTo>
                  <a:pt x="262397" y="33020"/>
                </a:lnTo>
                <a:lnTo>
                  <a:pt x="259969" y="40640"/>
                </a:lnTo>
                <a:lnTo>
                  <a:pt x="240502" y="44450"/>
                </a:lnTo>
                <a:lnTo>
                  <a:pt x="268907" y="44450"/>
                </a:lnTo>
                <a:lnTo>
                  <a:pt x="275099" y="41910"/>
                </a:lnTo>
                <a:lnTo>
                  <a:pt x="284686" y="36830"/>
                </a:lnTo>
                <a:lnTo>
                  <a:pt x="269240" y="36830"/>
                </a:lnTo>
                <a:lnTo>
                  <a:pt x="271571" y="27940"/>
                </a:lnTo>
                <a:lnTo>
                  <a:pt x="273034" y="20320"/>
                </a:lnTo>
                <a:lnTo>
                  <a:pt x="273615" y="12700"/>
                </a:lnTo>
                <a:close/>
              </a:path>
              <a:path w="322579" h="330200">
                <a:moveTo>
                  <a:pt x="268605" y="0"/>
                </a:moveTo>
                <a:lnTo>
                  <a:pt x="230505" y="38100"/>
                </a:lnTo>
                <a:lnTo>
                  <a:pt x="239437" y="38100"/>
                </a:lnTo>
                <a:lnTo>
                  <a:pt x="265684" y="12700"/>
                </a:lnTo>
                <a:lnTo>
                  <a:pt x="273615" y="12700"/>
                </a:lnTo>
                <a:lnTo>
                  <a:pt x="273304" y="5080"/>
                </a:lnTo>
                <a:lnTo>
                  <a:pt x="268605" y="0"/>
                </a:lnTo>
                <a:close/>
              </a:path>
              <a:path w="322579" h="330200">
                <a:moveTo>
                  <a:pt x="302895" y="13970"/>
                </a:moveTo>
                <a:lnTo>
                  <a:pt x="294225" y="20320"/>
                </a:lnTo>
                <a:lnTo>
                  <a:pt x="285734" y="26670"/>
                </a:lnTo>
                <a:lnTo>
                  <a:pt x="277409" y="31750"/>
                </a:lnTo>
                <a:lnTo>
                  <a:pt x="269240" y="36830"/>
                </a:lnTo>
                <a:lnTo>
                  <a:pt x="284686" y="36830"/>
                </a:lnTo>
                <a:lnTo>
                  <a:pt x="294582" y="30480"/>
                </a:lnTo>
                <a:lnTo>
                  <a:pt x="304800" y="22860"/>
                </a:lnTo>
                <a:lnTo>
                  <a:pt x="303530" y="17780"/>
                </a:lnTo>
                <a:lnTo>
                  <a:pt x="302895" y="1397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4" name="object 54"/>
          <p:cNvSpPr/>
          <p:nvPr/>
        </p:nvSpPr>
        <p:spPr>
          <a:xfrm>
            <a:off x="4725923" y="3941114"/>
            <a:ext cx="561339" cy="562609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5" name="object 55"/>
          <p:cNvSpPr/>
          <p:nvPr/>
        </p:nvSpPr>
        <p:spPr>
          <a:xfrm>
            <a:off x="5400802" y="3940759"/>
            <a:ext cx="556895" cy="558800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6" name="object 56"/>
          <p:cNvSpPr/>
          <p:nvPr/>
        </p:nvSpPr>
        <p:spPr>
          <a:xfrm>
            <a:off x="6146038" y="3941813"/>
            <a:ext cx="445770" cy="482600"/>
          </a:xfrm>
          <a:custGeom>
            <a:rect l="l" t="t" r="r" b="b"/>
            <a:pathLst>
              <a:path w="445770" h="482600">
                <a:moveTo>
                  <a:pt x="32834" y="443229"/>
                </a:moveTo>
                <a:lnTo>
                  <a:pt x="22098" y="443229"/>
                </a:lnTo>
                <a:lnTo>
                  <a:pt x="61975" y="482599"/>
                </a:lnTo>
                <a:lnTo>
                  <a:pt x="67563" y="477519"/>
                </a:lnTo>
                <a:lnTo>
                  <a:pt x="32834" y="443229"/>
                </a:lnTo>
                <a:close/>
              </a:path>
              <a:path w="445770" h="482600">
                <a:moveTo>
                  <a:pt x="74675" y="434339"/>
                </a:moveTo>
                <a:lnTo>
                  <a:pt x="66421" y="435609"/>
                </a:lnTo>
                <a:lnTo>
                  <a:pt x="67538" y="444499"/>
                </a:lnTo>
                <a:lnTo>
                  <a:pt x="67954" y="452119"/>
                </a:lnTo>
                <a:lnTo>
                  <a:pt x="67979" y="455929"/>
                </a:lnTo>
                <a:lnTo>
                  <a:pt x="67867" y="462279"/>
                </a:lnTo>
                <a:lnTo>
                  <a:pt x="67056" y="469899"/>
                </a:lnTo>
                <a:lnTo>
                  <a:pt x="75437" y="469899"/>
                </a:lnTo>
                <a:lnTo>
                  <a:pt x="75764" y="462279"/>
                </a:lnTo>
                <a:lnTo>
                  <a:pt x="75710" y="449579"/>
                </a:lnTo>
                <a:lnTo>
                  <a:pt x="75437" y="443229"/>
                </a:lnTo>
                <a:lnTo>
                  <a:pt x="74675" y="434339"/>
                </a:lnTo>
                <a:close/>
              </a:path>
              <a:path w="445770" h="482600">
                <a:moveTo>
                  <a:pt x="7747" y="402589"/>
                </a:moveTo>
                <a:lnTo>
                  <a:pt x="0" y="406399"/>
                </a:lnTo>
                <a:lnTo>
                  <a:pt x="5812" y="419099"/>
                </a:lnTo>
                <a:lnTo>
                  <a:pt x="10493" y="431799"/>
                </a:lnTo>
                <a:lnTo>
                  <a:pt x="14055" y="444499"/>
                </a:lnTo>
                <a:lnTo>
                  <a:pt x="16510" y="457199"/>
                </a:lnTo>
                <a:lnTo>
                  <a:pt x="19812" y="458469"/>
                </a:lnTo>
                <a:lnTo>
                  <a:pt x="22733" y="459739"/>
                </a:lnTo>
                <a:lnTo>
                  <a:pt x="25273" y="461009"/>
                </a:lnTo>
                <a:lnTo>
                  <a:pt x="24637" y="455929"/>
                </a:lnTo>
                <a:lnTo>
                  <a:pt x="23622" y="449579"/>
                </a:lnTo>
                <a:lnTo>
                  <a:pt x="22098" y="443229"/>
                </a:lnTo>
                <a:lnTo>
                  <a:pt x="32834" y="443229"/>
                </a:lnTo>
                <a:lnTo>
                  <a:pt x="17399" y="427989"/>
                </a:lnTo>
                <a:lnTo>
                  <a:pt x="15355" y="421639"/>
                </a:lnTo>
                <a:lnTo>
                  <a:pt x="13049" y="415289"/>
                </a:lnTo>
                <a:lnTo>
                  <a:pt x="10505" y="408939"/>
                </a:lnTo>
                <a:lnTo>
                  <a:pt x="7747" y="402589"/>
                </a:lnTo>
                <a:close/>
              </a:path>
              <a:path w="445770" h="482600">
                <a:moveTo>
                  <a:pt x="47498" y="414019"/>
                </a:moveTo>
                <a:lnTo>
                  <a:pt x="35178" y="414019"/>
                </a:lnTo>
                <a:lnTo>
                  <a:pt x="54610" y="433069"/>
                </a:lnTo>
                <a:lnTo>
                  <a:pt x="42799" y="444499"/>
                </a:lnTo>
                <a:lnTo>
                  <a:pt x="47878" y="449579"/>
                </a:lnTo>
                <a:lnTo>
                  <a:pt x="70910" y="426719"/>
                </a:lnTo>
                <a:lnTo>
                  <a:pt x="60451" y="426719"/>
                </a:lnTo>
                <a:lnTo>
                  <a:pt x="47498" y="414019"/>
                </a:lnTo>
                <a:close/>
              </a:path>
              <a:path w="445770" h="482600">
                <a:moveTo>
                  <a:pt x="68048" y="392429"/>
                </a:moveTo>
                <a:lnTo>
                  <a:pt x="56261" y="392429"/>
                </a:lnTo>
                <a:lnTo>
                  <a:pt x="75691" y="411479"/>
                </a:lnTo>
                <a:lnTo>
                  <a:pt x="60451" y="426719"/>
                </a:lnTo>
                <a:lnTo>
                  <a:pt x="70910" y="426719"/>
                </a:lnTo>
                <a:lnTo>
                  <a:pt x="91382" y="406399"/>
                </a:lnTo>
                <a:lnTo>
                  <a:pt x="81407" y="406399"/>
                </a:lnTo>
                <a:lnTo>
                  <a:pt x="68048" y="392429"/>
                </a:lnTo>
                <a:close/>
              </a:path>
              <a:path w="445770" h="482600">
                <a:moveTo>
                  <a:pt x="118237" y="417829"/>
                </a:moveTo>
                <a:lnTo>
                  <a:pt x="83565" y="417829"/>
                </a:lnTo>
                <a:lnTo>
                  <a:pt x="82931" y="425449"/>
                </a:lnTo>
                <a:lnTo>
                  <a:pt x="92317" y="425449"/>
                </a:lnTo>
                <a:lnTo>
                  <a:pt x="101250" y="426719"/>
                </a:lnTo>
                <a:lnTo>
                  <a:pt x="117856" y="426719"/>
                </a:lnTo>
                <a:lnTo>
                  <a:pt x="118237" y="417829"/>
                </a:lnTo>
                <a:close/>
              </a:path>
              <a:path w="445770" h="482600">
                <a:moveTo>
                  <a:pt x="20447" y="387349"/>
                </a:moveTo>
                <a:lnTo>
                  <a:pt x="14732" y="392429"/>
                </a:lnTo>
                <a:lnTo>
                  <a:pt x="30099" y="408939"/>
                </a:lnTo>
                <a:lnTo>
                  <a:pt x="21082" y="417829"/>
                </a:lnTo>
                <a:lnTo>
                  <a:pt x="26162" y="422909"/>
                </a:lnTo>
                <a:lnTo>
                  <a:pt x="35178" y="414019"/>
                </a:lnTo>
                <a:lnTo>
                  <a:pt x="47498" y="414019"/>
                </a:lnTo>
                <a:lnTo>
                  <a:pt x="41021" y="407669"/>
                </a:lnTo>
                <a:lnTo>
                  <a:pt x="46100" y="402589"/>
                </a:lnTo>
                <a:lnTo>
                  <a:pt x="35940" y="402589"/>
                </a:lnTo>
                <a:lnTo>
                  <a:pt x="20447" y="387349"/>
                </a:lnTo>
                <a:close/>
              </a:path>
              <a:path w="445770" h="482600">
                <a:moveTo>
                  <a:pt x="97027" y="312419"/>
                </a:moveTo>
                <a:lnTo>
                  <a:pt x="92456" y="312419"/>
                </a:lnTo>
                <a:lnTo>
                  <a:pt x="90042" y="320039"/>
                </a:lnTo>
                <a:lnTo>
                  <a:pt x="94361" y="321309"/>
                </a:lnTo>
                <a:lnTo>
                  <a:pt x="98678" y="321309"/>
                </a:lnTo>
                <a:lnTo>
                  <a:pt x="102742" y="322579"/>
                </a:lnTo>
                <a:lnTo>
                  <a:pt x="72898" y="353059"/>
                </a:lnTo>
                <a:lnTo>
                  <a:pt x="95758" y="375919"/>
                </a:lnTo>
                <a:lnTo>
                  <a:pt x="105755" y="386079"/>
                </a:lnTo>
                <a:lnTo>
                  <a:pt x="113061" y="397509"/>
                </a:lnTo>
                <a:lnTo>
                  <a:pt x="117653" y="406399"/>
                </a:lnTo>
                <a:lnTo>
                  <a:pt x="119507" y="416559"/>
                </a:lnTo>
                <a:lnTo>
                  <a:pt x="128524" y="416559"/>
                </a:lnTo>
                <a:lnTo>
                  <a:pt x="101473" y="369569"/>
                </a:lnTo>
                <a:lnTo>
                  <a:pt x="84200" y="351789"/>
                </a:lnTo>
                <a:lnTo>
                  <a:pt x="116172" y="320039"/>
                </a:lnTo>
                <a:lnTo>
                  <a:pt x="105156" y="320039"/>
                </a:lnTo>
                <a:lnTo>
                  <a:pt x="106679" y="314959"/>
                </a:lnTo>
                <a:lnTo>
                  <a:pt x="97027" y="312419"/>
                </a:lnTo>
                <a:close/>
              </a:path>
              <a:path w="445770" h="482600">
                <a:moveTo>
                  <a:pt x="93979" y="393699"/>
                </a:moveTo>
                <a:lnTo>
                  <a:pt x="81407" y="406399"/>
                </a:lnTo>
                <a:lnTo>
                  <a:pt x="91382" y="406399"/>
                </a:lnTo>
                <a:lnTo>
                  <a:pt x="99060" y="398779"/>
                </a:lnTo>
                <a:lnTo>
                  <a:pt x="93979" y="393699"/>
                </a:lnTo>
                <a:close/>
              </a:path>
              <a:path w="445770" h="482600">
                <a:moveTo>
                  <a:pt x="41401" y="365759"/>
                </a:moveTo>
                <a:lnTo>
                  <a:pt x="35687" y="372109"/>
                </a:lnTo>
                <a:lnTo>
                  <a:pt x="51181" y="387349"/>
                </a:lnTo>
                <a:lnTo>
                  <a:pt x="35940" y="402589"/>
                </a:lnTo>
                <a:lnTo>
                  <a:pt x="46100" y="402589"/>
                </a:lnTo>
                <a:lnTo>
                  <a:pt x="56261" y="392429"/>
                </a:lnTo>
                <a:lnTo>
                  <a:pt x="68048" y="392429"/>
                </a:lnTo>
                <a:lnTo>
                  <a:pt x="61975" y="386079"/>
                </a:lnTo>
                <a:lnTo>
                  <a:pt x="66330" y="382269"/>
                </a:lnTo>
                <a:lnTo>
                  <a:pt x="56896" y="382269"/>
                </a:lnTo>
                <a:lnTo>
                  <a:pt x="41401" y="365759"/>
                </a:lnTo>
                <a:close/>
              </a:path>
              <a:path w="445770" h="482600">
                <a:moveTo>
                  <a:pt x="142494" y="309879"/>
                </a:moveTo>
                <a:lnTo>
                  <a:pt x="134620" y="314959"/>
                </a:lnTo>
                <a:lnTo>
                  <a:pt x="143146" y="328929"/>
                </a:lnTo>
                <a:lnTo>
                  <a:pt x="150447" y="342899"/>
                </a:lnTo>
                <a:lnTo>
                  <a:pt x="156533" y="354329"/>
                </a:lnTo>
                <a:lnTo>
                  <a:pt x="161416" y="364489"/>
                </a:lnTo>
                <a:lnTo>
                  <a:pt x="128904" y="397509"/>
                </a:lnTo>
                <a:lnTo>
                  <a:pt x="134238" y="402589"/>
                </a:lnTo>
                <a:lnTo>
                  <a:pt x="177615" y="359409"/>
                </a:lnTo>
                <a:lnTo>
                  <a:pt x="167512" y="359409"/>
                </a:lnTo>
                <a:lnTo>
                  <a:pt x="162800" y="349249"/>
                </a:lnTo>
                <a:lnTo>
                  <a:pt x="157051" y="337819"/>
                </a:lnTo>
                <a:lnTo>
                  <a:pt x="150278" y="325119"/>
                </a:lnTo>
                <a:lnTo>
                  <a:pt x="142494" y="309879"/>
                </a:lnTo>
                <a:close/>
              </a:path>
              <a:path w="445770" h="482600">
                <a:moveTo>
                  <a:pt x="67056" y="372109"/>
                </a:moveTo>
                <a:lnTo>
                  <a:pt x="56896" y="382269"/>
                </a:lnTo>
                <a:lnTo>
                  <a:pt x="66330" y="382269"/>
                </a:lnTo>
                <a:lnTo>
                  <a:pt x="72136" y="377189"/>
                </a:lnTo>
                <a:lnTo>
                  <a:pt x="67056" y="372109"/>
                </a:lnTo>
                <a:close/>
              </a:path>
              <a:path w="445770" h="482600">
                <a:moveTo>
                  <a:pt x="101600" y="351789"/>
                </a:moveTo>
                <a:lnTo>
                  <a:pt x="98044" y="359409"/>
                </a:lnTo>
                <a:lnTo>
                  <a:pt x="107616" y="364489"/>
                </a:lnTo>
                <a:lnTo>
                  <a:pt x="116903" y="369569"/>
                </a:lnTo>
                <a:lnTo>
                  <a:pt x="125904" y="374649"/>
                </a:lnTo>
                <a:lnTo>
                  <a:pt x="134620" y="379729"/>
                </a:lnTo>
                <a:lnTo>
                  <a:pt x="138811" y="372109"/>
                </a:lnTo>
                <a:lnTo>
                  <a:pt x="128978" y="367029"/>
                </a:lnTo>
                <a:lnTo>
                  <a:pt x="119491" y="360679"/>
                </a:lnTo>
                <a:lnTo>
                  <a:pt x="110361" y="356869"/>
                </a:lnTo>
                <a:lnTo>
                  <a:pt x="101600" y="351789"/>
                </a:lnTo>
                <a:close/>
              </a:path>
              <a:path w="445770" h="482600">
                <a:moveTo>
                  <a:pt x="115315" y="331469"/>
                </a:moveTo>
                <a:lnTo>
                  <a:pt x="111506" y="339089"/>
                </a:lnTo>
                <a:lnTo>
                  <a:pt x="120433" y="344169"/>
                </a:lnTo>
                <a:lnTo>
                  <a:pt x="129111" y="349249"/>
                </a:lnTo>
                <a:lnTo>
                  <a:pt x="137527" y="355599"/>
                </a:lnTo>
                <a:lnTo>
                  <a:pt x="145669" y="361949"/>
                </a:lnTo>
                <a:lnTo>
                  <a:pt x="150240" y="353059"/>
                </a:lnTo>
                <a:lnTo>
                  <a:pt x="141122" y="347979"/>
                </a:lnTo>
                <a:lnTo>
                  <a:pt x="132254" y="341629"/>
                </a:lnTo>
                <a:lnTo>
                  <a:pt x="123648" y="336549"/>
                </a:lnTo>
                <a:lnTo>
                  <a:pt x="115315" y="331469"/>
                </a:lnTo>
                <a:close/>
              </a:path>
              <a:path w="445770" h="482600">
                <a:moveTo>
                  <a:pt x="184912" y="341629"/>
                </a:moveTo>
                <a:lnTo>
                  <a:pt x="167512" y="359409"/>
                </a:lnTo>
                <a:lnTo>
                  <a:pt x="177615" y="359409"/>
                </a:lnTo>
                <a:lnTo>
                  <a:pt x="190373" y="346709"/>
                </a:lnTo>
                <a:lnTo>
                  <a:pt x="184912" y="341629"/>
                </a:lnTo>
                <a:close/>
              </a:path>
              <a:path w="445770" h="482600">
                <a:moveTo>
                  <a:pt x="189441" y="311149"/>
                </a:moveTo>
                <a:lnTo>
                  <a:pt x="179324" y="311149"/>
                </a:lnTo>
                <a:lnTo>
                  <a:pt x="193801" y="326389"/>
                </a:lnTo>
                <a:lnTo>
                  <a:pt x="196723" y="328929"/>
                </a:lnTo>
                <a:lnTo>
                  <a:pt x="198120" y="331469"/>
                </a:lnTo>
                <a:lnTo>
                  <a:pt x="198247" y="334009"/>
                </a:lnTo>
                <a:lnTo>
                  <a:pt x="206501" y="335279"/>
                </a:lnTo>
                <a:lnTo>
                  <a:pt x="206248" y="332739"/>
                </a:lnTo>
                <a:lnTo>
                  <a:pt x="205866" y="330199"/>
                </a:lnTo>
                <a:lnTo>
                  <a:pt x="205943" y="321309"/>
                </a:lnTo>
                <a:lnTo>
                  <a:pt x="199262" y="321309"/>
                </a:lnTo>
                <a:lnTo>
                  <a:pt x="189441" y="311149"/>
                </a:lnTo>
                <a:close/>
              </a:path>
              <a:path w="445770" h="482600">
                <a:moveTo>
                  <a:pt x="196892" y="279399"/>
                </a:moveTo>
                <a:lnTo>
                  <a:pt x="187071" y="279399"/>
                </a:lnTo>
                <a:lnTo>
                  <a:pt x="211454" y="304799"/>
                </a:lnTo>
                <a:lnTo>
                  <a:pt x="212598" y="314959"/>
                </a:lnTo>
                <a:lnTo>
                  <a:pt x="213233" y="321309"/>
                </a:lnTo>
                <a:lnTo>
                  <a:pt x="221869" y="322579"/>
                </a:lnTo>
                <a:lnTo>
                  <a:pt x="220090" y="314959"/>
                </a:lnTo>
                <a:lnTo>
                  <a:pt x="218948" y="308609"/>
                </a:lnTo>
                <a:lnTo>
                  <a:pt x="218566" y="306069"/>
                </a:lnTo>
                <a:lnTo>
                  <a:pt x="230759" y="306069"/>
                </a:lnTo>
                <a:lnTo>
                  <a:pt x="234569" y="304799"/>
                </a:lnTo>
                <a:lnTo>
                  <a:pt x="238683" y="300989"/>
                </a:lnTo>
                <a:lnTo>
                  <a:pt x="224154" y="300989"/>
                </a:lnTo>
                <a:lnTo>
                  <a:pt x="216535" y="299719"/>
                </a:lnTo>
                <a:lnTo>
                  <a:pt x="196892" y="279399"/>
                </a:lnTo>
                <a:close/>
              </a:path>
              <a:path w="445770" h="482600">
                <a:moveTo>
                  <a:pt x="199771" y="306069"/>
                </a:moveTo>
                <a:lnTo>
                  <a:pt x="199644" y="314959"/>
                </a:lnTo>
                <a:lnTo>
                  <a:pt x="199262" y="321309"/>
                </a:lnTo>
                <a:lnTo>
                  <a:pt x="205943" y="321309"/>
                </a:lnTo>
                <a:lnTo>
                  <a:pt x="206248" y="309879"/>
                </a:lnTo>
                <a:lnTo>
                  <a:pt x="204470" y="308609"/>
                </a:lnTo>
                <a:lnTo>
                  <a:pt x="202311" y="307339"/>
                </a:lnTo>
                <a:lnTo>
                  <a:pt x="199771" y="306069"/>
                </a:lnTo>
                <a:close/>
              </a:path>
              <a:path w="445770" h="482600">
                <a:moveTo>
                  <a:pt x="133731" y="292099"/>
                </a:moveTo>
                <a:lnTo>
                  <a:pt x="105156" y="320039"/>
                </a:lnTo>
                <a:lnTo>
                  <a:pt x="116172" y="320039"/>
                </a:lnTo>
                <a:lnTo>
                  <a:pt x="139191" y="297179"/>
                </a:lnTo>
                <a:lnTo>
                  <a:pt x="133731" y="292099"/>
                </a:lnTo>
                <a:close/>
              </a:path>
              <a:path w="445770" h="482600">
                <a:moveTo>
                  <a:pt x="176699" y="298449"/>
                </a:moveTo>
                <a:lnTo>
                  <a:pt x="165735" y="298449"/>
                </a:lnTo>
                <a:lnTo>
                  <a:pt x="174371" y="306069"/>
                </a:lnTo>
                <a:lnTo>
                  <a:pt x="165353" y="316229"/>
                </a:lnTo>
                <a:lnTo>
                  <a:pt x="170307" y="320039"/>
                </a:lnTo>
                <a:lnTo>
                  <a:pt x="179324" y="311149"/>
                </a:lnTo>
                <a:lnTo>
                  <a:pt x="189441" y="311149"/>
                </a:lnTo>
                <a:lnTo>
                  <a:pt x="184531" y="306069"/>
                </a:lnTo>
                <a:lnTo>
                  <a:pt x="189538" y="300989"/>
                </a:lnTo>
                <a:lnTo>
                  <a:pt x="179577" y="300989"/>
                </a:lnTo>
                <a:lnTo>
                  <a:pt x="176699" y="298449"/>
                </a:lnTo>
                <a:close/>
              </a:path>
              <a:path w="445770" h="482600">
                <a:moveTo>
                  <a:pt x="230759" y="306069"/>
                </a:moveTo>
                <a:lnTo>
                  <a:pt x="218566" y="306069"/>
                </a:lnTo>
                <a:lnTo>
                  <a:pt x="226949" y="307339"/>
                </a:lnTo>
                <a:lnTo>
                  <a:pt x="230759" y="306069"/>
                </a:lnTo>
                <a:close/>
              </a:path>
              <a:path w="445770" h="482600">
                <a:moveTo>
                  <a:pt x="143383" y="265429"/>
                </a:moveTo>
                <a:lnTo>
                  <a:pt x="136906" y="269239"/>
                </a:lnTo>
                <a:lnTo>
                  <a:pt x="142236" y="278129"/>
                </a:lnTo>
                <a:lnTo>
                  <a:pt x="146589" y="287019"/>
                </a:lnTo>
                <a:lnTo>
                  <a:pt x="149943" y="294639"/>
                </a:lnTo>
                <a:lnTo>
                  <a:pt x="152273" y="302259"/>
                </a:lnTo>
                <a:lnTo>
                  <a:pt x="155194" y="303529"/>
                </a:lnTo>
                <a:lnTo>
                  <a:pt x="157987" y="304799"/>
                </a:lnTo>
                <a:lnTo>
                  <a:pt x="160527" y="306069"/>
                </a:lnTo>
                <a:lnTo>
                  <a:pt x="158876" y="298449"/>
                </a:lnTo>
                <a:lnTo>
                  <a:pt x="156463" y="292099"/>
                </a:lnTo>
                <a:lnTo>
                  <a:pt x="153415" y="284479"/>
                </a:lnTo>
                <a:lnTo>
                  <a:pt x="159708" y="278129"/>
                </a:lnTo>
                <a:lnTo>
                  <a:pt x="150240" y="278129"/>
                </a:lnTo>
                <a:lnTo>
                  <a:pt x="148209" y="274319"/>
                </a:lnTo>
                <a:lnTo>
                  <a:pt x="145923" y="269239"/>
                </a:lnTo>
                <a:lnTo>
                  <a:pt x="143383" y="265429"/>
                </a:lnTo>
                <a:close/>
              </a:path>
              <a:path w="445770" h="482600">
                <a:moveTo>
                  <a:pt x="172974" y="280669"/>
                </a:moveTo>
                <a:lnTo>
                  <a:pt x="157987" y="295909"/>
                </a:lnTo>
                <a:lnTo>
                  <a:pt x="162940" y="300989"/>
                </a:lnTo>
                <a:lnTo>
                  <a:pt x="165735" y="298449"/>
                </a:lnTo>
                <a:lnTo>
                  <a:pt x="176699" y="298449"/>
                </a:lnTo>
                <a:lnTo>
                  <a:pt x="170941" y="293369"/>
                </a:lnTo>
                <a:lnTo>
                  <a:pt x="177800" y="285749"/>
                </a:lnTo>
                <a:lnTo>
                  <a:pt x="172974" y="280669"/>
                </a:lnTo>
                <a:close/>
              </a:path>
              <a:path w="445770" h="482600">
                <a:moveTo>
                  <a:pt x="188340" y="292099"/>
                </a:moveTo>
                <a:lnTo>
                  <a:pt x="179577" y="300989"/>
                </a:lnTo>
                <a:lnTo>
                  <a:pt x="189538" y="300989"/>
                </a:lnTo>
                <a:lnTo>
                  <a:pt x="193294" y="297179"/>
                </a:lnTo>
                <a:lnTo>
                  <a:pt x="188340" y="292099"/>
                </a:lnTo>
                <a:close/>
              </a:path>
              <a:path w="445770" h="482600">
                <a:moveTo>
                  <a:pt x="259587" y="270509"/>
                </a:moveTo>
                <a:lnTo>
                  <a:pt x="253394" y="276859"/>
                </a:lnTo>
                <a:lnTo>
                  <a:pt x="247570" y="283209"/>
                </a:lnTo>
                <a:lnTo>
                  <a:pt x="242103" y="288289"/>
                </a:lnTo>
                <a:lnTo>
                  <a:pt x="236982" y="293369"/>
                </a:lnTo>
                <a:lnTo>
                  <a:pt x="231012" y="298449"/>
                </a:lnTo>
                <a:lnTo>
                  <a:pt x="224154" y="300989"/>
                </a:lnTo>
                <a:lnTo>
                  <a:pt x="238683" y="300989"/>
                </a:lnTo>
                <a:lnTo>
                  <a:pt x="241426" y="298449"/>
                </a:lnTo>
                <a:lnTo>
                  <a:pt x="246336" y="294639"/>
                </a:lnTo>
                <a:lnTo>
                  <a:pt x="251555" y="289559"/>
                </a:lnTo>
                <a:lnTo>
                  <a:pt x="257107" y="283209"/>
                </a:lnTo>
                <a:lnTo>
                  <a:pt x="263016" y="278129"/>
                </a:lnTo>
                <a:lnTo>
                  <a:pt x="259587" y="270509"/>
                </a:lnTo>
                <a:close/>
              </a:path>
              <a:path w="445770" h="482600">
                <a:moveTo>
                  <a:pt x="226132" y="261619"/>
                </a:moveTo>
                <a:lnTo>
                  <a:pt x="215900" y="261619"/>
                </a:lnTo>
                <a:lnTo>
                  <a:pt x="224916" y="270509"/>
                </a:lnTo>
                <a:lnTo>
                  <a:pt x="209423" y="285749"/>
                </a:lnTo>
                <a:lnTo>
                  <a:pt x="214249" y="290829"/>
                </a:lnTo>
                <a:lnTo>
                  <a:pt x="229870" y="275589"/>
                </a:lnTo>
                <a:lnTo>
                  <a:pt x="239860" y="275589"/>
                </a:lnTo>
                <a:lnTo>
                  <a:pt x="234950" y="270509"/>
                </a:lnTo>
                <a:lnTo>
                  <a:pt x="240142" y="265429"/>
                </a:lnTo>
                <a:lnTo>
                  <a:pt x="229997" y="265429"/>
                </a:lnTo>
                <a:lnTo>
                  <a:pt x="226132" y="261619"/>
                </a:lnTo>
                <a:close/>
              </a:path>
              <a:path w="445770" h="482600">
                <a:moveTo>
                  <a:pt x="239860" y="275589"/>
                </a:moveTo>
                <a:lnTo>
                  <a:pt x="229870" y="275589"/>
                </a:lnTo>
                <a:lnTo>
                  <a:pt x="240919" y="287019"/>
                </a:lnTo>
                <a:lnTo>
                  <a:pt x="245999" y="281939"/>
                </a:lnTo>
                <a:lnTo>
                  <a:pt x="239860" y="275589"/>
                </a:lnTo>
                <a:close/>
              </a:path>
              <a:path w="445770" h="482600">
                <a:moveTo>
                  <a:pt x="187071" y="269239"/>
                </a:moveTo>
                <a:lnTo>
                  <a:pt x="176275" y="280669"/>
                </a:lnTo>
                <a:lnTo>
                  <a:pt x="181356" y="285749"/>
                </a:lnTo>
                <a:lnTo>
                  <a:pt x="187071" y="279399"/>
                </a:lnTo>
                <a:lnTo>
                  <a:pt x="196892" y="279399"/>
                </a:lnTo>
                <a:lnTo>
                  <a:pt x="187071" y="269239"/>
                </a:lnTo>
                <a:close/>
              </a:path>
              <a:path w="445770" h="482600">
                <a:moveTo>
                  <a:pt x="162306" y="265429"/>
                </a:moveTo>
                <a:lnTo>
                  <a:pt x="150240" y="278129"/>
                </a:lnTo>
                <a:lnTo>
                  <a:pt x="159708" y="278129"/>
                </a:lnTo>
                <a:lnTo>
                  <a:pt x="167259" y="270509"/>
                </a:lnTo>
                <a:lnTo>
                  <a:pt x="162306" y="265429"/>
                </a:lnTo>
                <a:close/>
              </a:path>
              <a:path w="445770" h="482600">
                <a:moveTo>
                  <a:pt x="195452" y="247649"/>
                </a:moveTo>
                <a:lnTo>
                  <a:pt x="186944" y="247649"/>
                </a:lnTo>
                <a:lnTo>
                  <a:pt x="190881" y="255269"/>
                </a:lnTo>
                <a:lnTo>
                  <a:pt x="194437" y="262889"/>
                </a:lnTo>
                <a:lnTo>
                  <a:pt x="197485" y="269239"/>
                </a:lnTo>
                <a:lnTo>
                  <a:pt x="202437" y="274319"/>
                </a:lnTo>
                <a:lnTo>
                  <a:pt x="213207" y="264159"/>
                </a:lnTo>
                <a:lnTo>
                  <a:pt x="202946" y="264159"/>
                </a:lnTo>
                <a:lnTo>
                  <a:pt x="196087" y="248919"/>
                </a:lnTo>
                <a:lnTo>
                  <a:pt x="195452" y="247649"/>
                </a:lnTo>
                <a:close/>
              </a:path>
              <a:path w="445770" h="482600">
                <a:moveTo>
                  <a:pt x="158496" y="248919"/>
                </a:moveTo>
                <a:lnTo>
                  <a:pt x="155194" y="255269"/>
                </a:lnTo>
                <a:lnTo>
                  <a:pt x="162687" y="259079"/>
                </a:lnTo>
                <a:lnTo>
                  <a:pt x="169672" y="262889"/>
                </a:lnTo>
                <a:lnTo>
                  <a:pt x="176149" y="266699"/>
                </a:lnTo>
                <a:lnTo>
                  <a:pt x="178435" y="261619"/>
                </a:lnTo>
                <a:lnTo>
                  <a:pt x="179704" y="259079"/>
                </a:lnTo>
                <a:lnTo>
                  <a:pt x="173609" y="256539"/>
                </a:lnTo>
                <a:lnTo>
                  <a:pt x="166497" y="252729"/>
                </a:lnTo>
                <a:lnTo>
                  <a:pt x="158496" y="248919"/>
                </a:lnTo>
                <a:close/>
              </a:path>
              <a:path w="445770" h="482600">
                <a:moveTo>
                  <a:pt x="241681" y="253999"/>
                </a:moveTo>
                <a:lnTo>
                  <a:pt x="229997" y="265429"/>
                </a:lnTo>
                <a:lnTo>
                  <a:pt x="240142" y="265429"/>
                </a:lnTo>
                <a:lnTo>
                  <a:pt x="246634" y="259079"/>
                </a:lnTo>
                <a:lnTo>
                  <a:pt x="241681" y="253999"/>
                </a:lnTo>
                <a:close/>
              </a:path>
              <a:path w="445770" h="482600">
                <a:moveTo>
                  <a:pt x="203326" y="238759"/>
                </a:moveTo>
                <a:lnTo>
                  <a:pt x="198247" y="243839"/>
                </a:lnTo>
                <a:lnTo>
                  <a:pt x="210947" y="256539"/>
                </a:lnTo>
                <a:lnTo>
                  <a:pt x="202946" y="264159"/>
                </a:lnTo>
                <a:lnTo>
                  <a:pt x="213207" y="264159"/>
                </a:lnTo>
                <a:lnTo>
                  <a:pt x="215900" y="261619"/>
                </a:lnTo>
                <a:lnTo>
                  <a:pt x="226132" y="261619"/>
                </a:lnTo>
                <a:lnTo>
                  <a:pt x="220979" y="256539"/>
                </a:lnTo>
                <a:lnTo>
                  <a:pt x="225805" y="251459"/>
                </a:lnTo>
                <a:lnTo>
                  <a:pt x="216026" y="251459"/>
                </a:lnTo>
                <a:lnTo>
                  <a:pt x="203326" y="238759"/>
                </a:lnTo>
                <a:close/>
              </a:path>
              <a:path w="445770" h="482600">
                <a:moveTo>
                  <a:pt x="296417" y="198119"/>
                </a:moveTo>
                <a:lnTo>
                  <a:pt x="244221" y="250189"/>
                </a:lnTo>
                <a:lnTo>
                  <a:pt x="249554" y="255269"/>
                </a:lnTo>
                <a:lnTo>
                  <a:pt x="301751" y="203199"/>
                </a:lnTo>
                <a:lnTo>
                  <a:pt x="296417" y="198119"/>
                </a:lnTo>
                <a:close/>
              </a:path>
              <a:path w="445770" h="482600">
                <a:moveTo>
                  <a:pt x="183007" y="224789"/>
                </a:moveTo>
                <a:lnTo>
                  <a:pt x="176529" y="228599"/>
                </a:lnTo>
                <a:lnTo>
                  <a:pt x="178942" y="232409"/>
                </a:lnTo>
                <a:lnTo>
                  <a:pt x="183514" y="241299"/>
                </a:lnTo>
                <a:lnTo>
                  <a:pt x="175006" y="248919"/>
                </a:lnTo>
                <a:lnTo>
                  <a:pt x="179832" y="253999"/>
                </a:lnTo>
                <a:lnTo>
                  <a:pt x="186944" y="247649"/>
                </a:lnTo>
                <a:lnTo>
                  <a:pt x="195452" y="247649"/>
                </a:lnTo>
                <a:lnTo>
                  <a:pt x="192277" y="241299"/>
                </a:lnTo>
                <a:lnTo>
                  <a:pt x="198718" y="234949"/>
                </a:lnTo>
                <a:lnTo>
                  <a:pt x="188975" y="234949"/>
                </a:lnTo>
                <a:lnTo>
                  <a:pt x="187071" y="231139"/>
                </a:lnTo>
                <a:lnTo>
                  <a:pt x="183007" y="224789"/>
                </a:lnTo>
                <a:close/>
              </a:path>
              <a:path w="445770" h="482600">
                <a:moveTo>
                  <a:pt x="225678" y="241299"/>
                </a:moveTo>
                <a:lnTo>
                  <a:pt x="216026" y="251459"/>
                </a:lnTo>
                <a:lnTo>
                  <a:pt x="225805" y="251459"/>
                </a:lnTo>
                <a:lnTo>
                  <a:pt x="230632" y="246379"/>
                </a:lnTo>
                <a:lnTo>
                  <a:pt x="225678" y="241299"/>
                </a:lnTo>
                <a:close/>
              </a:path>
              <a:path w="445770" h="482600">
                <a:moveTo>
                  <a:pt x="302998" y="181609"/>
                </a:moveTo>
                <a:lnTo>
                  <a:pt x="291338" y="181609"/>
                </a:lnTo>
                <a:lnTo>
                  <a:pt x="297049" y="187959"/>
                </a:lnTo>
                <a:lnTo>
                  <a:pt x="302355" y="193039"/>
                </a:lnTo>
                <a:lnTo>
                  <a:pt x="307232" y="199389"/>
                </a:lnTo>
                <a:lnTo>
                  <a:pt x="311658" y="204469"/>
                </a:lnTo>
                <a:lnTo>
                  <a:pt x="316484" y="210819"/>
                </a:lnTo>
                <a:lnTo>
                  <a:pt x="315467" y="215899"/>
                </a:lnTo>
                <a:lnTo>
                  <a:pt x="308737" y="222249"/>
                </a:lnTo>
                <a:lnTo>
                  <a:pt x="305181" y="226059"/>
                </a:lnTo>
                <a:lnTo>
                  <a:pt x="299592" y="231139"/>
                </a:lnTo>
                <a:lnTo>
                  <a:pt x="291973" y="237489"/>
                </a:lnTo>
                <a:lnTo>
                  <a:pt x="294894" y="238759"/>
                </a:lnTo>
                <a:lnTo>
                  <a:pt x="297434" y="241299"/>
                </a:lnTo>
                <a:lnTo>
                  <a:pt x="299212" y="242569"/>
                </a:lnTo>
                <a:lnTo>
                  <a:pt x="305435" y="236219"/>
                </a:lnTo>
                <a:lnTo>
                  <a:pt x="310896" y="231139"/>
                </a:lnTo>
                <a:lnTo>
                  <a:pt x="315595" y="226059"/>
                </a:lnTo>
                <a:lnTo>
                  <a:pt x="320548" y="220979"/>
                </a:lnTo>
                <a:lnTo>
                  <a:pt x="323214" y="217169"/>
                </a:lnTo>
                <a:lnTo>
                  <a:pt x="323596" y="213359"/>
                </a:lnTo>
                <a:lnTo>
                  <a:pt x="324103" y="209549"/>
                </a:lnTo>
                <a:lnTo>
                  <a:pt x="322199" y="204469"/>
                </a:lnTo>
                <a:lnTo>
                  <a:pt x="317881" y="199389"/>
                </a:lnTo>
                <a:lnTo>
                  <a:pt x="311908" y="191769"/>
                </a:lnTo>
                <a:lnTo>
                  <a:pt x="305625" y="184149"/>
                </a:lnTo>
                <a:lnTo>
                  <a:pt x="302998" y="181609"/>
                </a:lnTo>
                <a:close/>
              </a:path>
              <a:path w="445770" h="482600">
                <a:moveTo>
                  <a:pt x="205359" y="218439"/>
                </a:moveTo>
                <a:lnTo>
                  <a:pt x="188975" y="234949"/>
                </a:lnTo>
                <a:lnTo>
                  <a:pt x="198718" y="234949"/>
                </a:lnTo>
                <a:lnTo>
                  <a:pt x="210312" y="223519"/>
                </a:lnTo>
                <a:lnTo>
                  <a:pt x="205359" y="218439"/>
                </a:lnTo>
                <a:close/>
              </a:path>
              <a:path w="445770" h="482600">
                <a:moveTo>
                  <a:pt x="220599" y="185419"/>
                </a:moveTo>
                <a:lnTo>
                  <a:pt x="214757" y="191769"/>
                </a:lnTo>
                <a:lnTo>
                  <a:pt x="239775" y="222249"/>
                </a:lnTo>
                <a:lnTo>
                  <a:pt x="245110" y="227329"/>
                </a:lnTo>
                <a:lnTo>
                  <a:pt x="256667" y="215899"/>
                </a:lnTo>
                <a:lnTo>
                  <a:pt x="245745" y="215899"/>
                </a:lnTo>
                <a:lnTo>
                  <a:pt x="235585" y="203199"/>
                </a:lnTo>
                <a:lnTo>
                  <a:pt x="240769" y="198119"/>
                </a:lnTo>
                <a:lnTo>
                  <a:pt x="230632" y="198119"/>
                </a:lnTo>
                <a:lnTo>
                  <a:pt x="220599" y="185419"/>
                </a:lnTo>
                <a:close/>
              </a:path>
              <a:path w="445770" h="482600">
                <a:moveTo>
                  <a:pt x="292226" y="168909"/>
                </a:moveTo>
                <a:lnTo>
                  <a:pt x="245745" y="215899"/>
                </a:lnTo>
                <a:lnTo>
                  <a:pt x="256667" y="215899"/>
                </a:lnTo>
                <a:lnTo>
                  <a:pt x="291338" y="181609"/>
                </a:lnTo>
                <a:lnTo>
                  <a:pt x="302998" y="181609"/>
                </a:lnTo>
                <a:lnTo>
                  <a:pt x="299057" y="177799"/>
                </a:lnTo>
                <a:lnTo>
                  <a:pt x="292226" y="168909"/>
                </a:lnTo>
                <a:close/>
              </a:path>
              <a:path w="445770" h="482600">
                <a:moveTo>
                  <a:pt x="358303" y="142239"/>
                </a:moveTo>
                <a:lnTo>
                  <a:pt x="347090" y="142239"/>
                </a:lnTo>
                <a:lnTo>
                  <a:pt x="364997" y="161289"/>
                </a:lnTo>
                <a:lnTo>
                  <a:pt x="332359" y="193039"/>
                </a:lnTo>
                <a:lnTo>
                  <a:pt x="337565" y="199389"/>
                </a:lnTo>
                <a:lnTo>
                  <a:pt x="381854" y="154939"/>
                </a:lnTo>
                <a:lnTo>
                  <a:pt x="371093" y="154939"/>
                </a:lnTo>
                <a:lnTo>
                  <a:pt x="358303" y="142239"/>
                </a:lnTo>
                <a:close/>
              </a:path>
              <a:path w="445770" h="482600">
                <a:moveTo>
                  <a:pt x="280670" y="147319"/>
                </a:moveTo>
                <a:lnTo>
                  <a:pt x="230632" y="198119"/>
                </a:lnTo>
                <a:lnTo>
                  <a:pt x="240769" y="198119"/>
                </a:lnTo>
                <a:lnTo>
                  <a:pt x="286131" y="153669"/>
                </a:lnTo>
                <a:lnTo>
                  <a:pt x="280670" y="147319"/>
                </a:lnTo>
                <a:close/>
              </a:path>
              <a:path w="445770" h="482600">
                <a:moveTo>
                  <a:pt x="336888" y="120649"/>
                </a:moveTo>
                <a:lnTo>
                  <a:pt x="325374" y="120649"/>
                </a:lnTo>
                <a:lnTo>
                  <a:pt x="341629" y="137159"/>
                </a:lnTo>
                <a:lnTo>
                  <a:pt x="316738" y="162559"/>
                </a:lnTo>
                <a:lnTo>
                  <a:pt x="322072" y="167639"/>
                </a:lnTo>
                <a:lnTo>
                  <a:pt x="347090" y="142239"/>
                </a:lnTo>
                <a:lnTo>
                  <a:pt x="358303" y="142239"/>
                </a:lnTo>
                <a:lnTo>
                  <a:pt x="353187" y="137159"/>
                </a:lnTo>
                <a:lnTo>
                  <a:pt x="359410" y="130809"/>
                </a:lnTo>
                <a:lnTo>
                  <a:pt x="347725" y="130809"/>
                </a:lnTo>
                <a:lnTo>
                  <a:pt x="336888" y="120649"/>
                </a:lnTo>
                <a:close/>
              </a:path>
              <a:path w="445770" h="482600">
                <a:moveTo>
                  <a:pt x="298323" y="118109"/>
                </a:moveTo>
                <a:lnTo>
                  <a:pt x="290957" y="121919"/>
                </a:lnTo>
                <a:lnTo>
                  <a:pt x="295548" y="132079"/>
                </a:lnTo>
                <a:lnTo>
                  <a:pt x="299021" y="143509"/>
                </a:lnTo>
                <a:lnTo>
                  <a:pt x="301351" y="153669"/>
                </a:lnTo>
                <a:lnTo>
                  <a:pt x="302513" y="165099"/>
                </a:lnTo>
                <a:lnTo>
                  <a:pt x="308737" y="165099"/>
                </a:lnTo>
                <a:lnTo>
                  <a:pt x="311276" y="166369"/>
                </a:lnTo>
                <a:lnTo>
                  <a:pt x="310705" y="158749"/>
                </a:lnTo>
                <a:lnTo>
                  <a:pt x="309753" y="152399"/>
                </a:lnTo>
                <a:lnTo>
                  <a:pt x="308419" y="146049"/>
                </a:lnTo>
                <a:lnTo>
                  <a:pt x="306704" y="139699"/>
                </a:lnTo>
                <a:lnTo>
                  <a:pt x="314172" y="132079"/>
                </a:lnTo>
                <a:lnTo>
                  <a:pt x="304038" y="132079"/>
                </a:lnTo>
                <a:lnTo>
                  <a:pt x="302387" y="126999"/>
                </a:lnTo>
                <a:lnTo>
                  <a:pt x="300482" y="121919"/>
                </a:lnTo>
                <a:lnTo>
                  <a:pt x="298323" y="118109"/>
                </a:lnTo>
                <a:close/>
              </a:path>
              <a:path w="445770" h="482600">
                <a:moveTo>
                  <a:pt x="401828" y="124459"/>
                </a:moveTo>
                <a:lnTo>
                  <a:pt x="371093" y="154939"/>
                </a:lnTo>
                <a:lnTo>
                  <a:pt x="381854" y="154939"/>
                </a:lnTo>
                <a:lnTo>
                  <a:pt x="407162" y="129539"/>
                </a:lnTo>
                <a:lnTo>
                  <a:pt x="401828" y="124459"/>
                </a:lnTo>
                <a:close/>
              </a:path>
              <a:path w="445770" h="482600">
                <a:moveTo>
                  <a:pt x="311023" y="95249"/>
                </a:moveTo>
                <a:lnTo>
                  <a:pt x="304926" y="100329"/>
                </a:lnTo>
                <a:lnTo>
                  <a:pt x="319913" y="115569"/>
                </a:lnTo>
                <a:lnTo>
                  <a:pt x="304038" y="132079"/>
                </a:lnTo>
                <a:lnTo>
                  <a:pt x="314172" y="132079"/>
                </a:lnTo>
                <a:lnTo>
                  <a:pt x="325374" y="120649"/>
                </a:lnTo>
                <a:lnTo>
                  <a:pt x="336888" y="120649"/>
                </a:lnTo>
                <a:lnTo>
                  <a:pt x="331470" y="115569"/>
                </a:lnTo>
                <a:lnTo>
                  <a:pt x="337589" y="109219"/>
                </a:lnTo>
                <a:lnTo>
                  <a:pt x="326009" y="109219"/>
                </a:lnTo>
                <a:lnTo>
                  <a:pt x="311023" y="95249"/>
                </a:lnTo>
                <a:close/>
              </a:path>
              <a:path w="445770" h="482600">
                <a:moveTo>
                  <a:pt x="372617" y="106679"/>
                </a:moveTo>
                <a:lnTo>
                  <a:pt x="347725" y="130809"/>
                </a:lnTo>
                <a:lnTo>
                  <a:pt x="359410" y="130809"/>
                </a:lnTo>
                <a:lnTo>
                  <a:pt x="378079" y="111759"/>
                </a:lnTo>
                <a:lnTo>
                  <a:pt x="372617" y="106679"/>
                </a:lnTo>
                <a:close/>
              </a:path>
              <a:path w="445770" h="482600">
                <a:moveTo>
                  <a:pt x="416813" y="25399"/>
                </a:moveTo>
                <a:lnTo>
                  <a:pt x="407923" y="26669"/>
                </a:lnTo>
                <a:lnTo>
                  <a:pt x="410083" y="34289"/>
                </a:lnTo>
                <a:lnTo>
                  <a:pt x="411861" y="41909"/>
                </a:lnTo>
                <a:lnTo>
                  <a:pt x="413385" y="49529"/>
                </a:lnTo>
                <a:lnTo>
                  <a:pt x="379984" y="82549"/>
                </a:lnTo>
                <a:lnTo>
                  <a:pt x="389889" y="92709"/>
                </a:lnTo>
                <a:lnTo>
                  <a:pt x="409066" y="126999"/>
                </a:lnTo>
                <a:lnTo>
                  <a:pt x="414909" y="126999"/>
                </a:lnTo>
                <a:lnTo>
                  <a:pt x="417703" y="128269"/>
                </a:lnTo>
                <a:lnTo>
                  <a:pt x="417321" y="120649"/>
                </a:lnTo>
                <a:lnTo>
                  <a:pt x="415543" y="113029"/>
                </a:lnTo>
                <a:lnTo>
                  <a:pt x="412241" y="107949"/>
                </a:lnTo>
                <a:lnTo>
                  <a:pt x="409624" y="102869"/>
                </a:lnTo>
                <a:lnTo>
                  <a:pt x="405971" y="97789"/>
                </a:lnTo>
                <a:lnTo>
                  <a:pt x="401294" y="92709"/>
                </a:lnTo>
                <a:lnTo>
                  <a:pt x="395605" y="86359"/>
                </a:lnTo>
                <a:lnTo>
                  <a:pt x="390652" y="82549"/>
                </a:lnTo>
                <a:lnTo>
                  <a:pt x="430022" y="43179"/>
                </a:lnTo>
                <a:lnTo>
                  <a:pt x="419481" y="43179"/>
                </a:lnTo>
                <a:lnTo>
                  <a:pt x="418718" y="36829"/>
                </a:lnTo>
                <a:lnTo>
                  <a:pt x="417830" y="30479"/>
                </a:lnTo>
                <a:lnTo>
                  <a:pt x="416813" y="25399"/>
                </a:lnTo>
                <a:close/>
              </a:path>
              <a:path w="445770" h="482600">
                <a:moveTo>
                  <a:pt x="352933" y="82549"/>
                </a:moveTo>
                <a:lnTo>
                  <a:pt x="326009" y="109219"/>
                </a:lnTo>
                <a:lnTo>
                  <a:pt x="337589" y="109219"/>
                </a:lnTo>
                <a:lnTo>
                  <a:pt x="358393" y="87629"/>
                </a:lnTo>
                <a:lnTo>
                  <a:pt x="352933" y="82549"/>
                </a:lnTo>
                <a:close/>
              </a:path>
              <a:path w="445770" h="482600">
                <a:moveTo>
                  <a:pt x="379476" y="25399"/>
                </a:moveTo>
                <a:lnTo>
                  <a:pt x="376936" y="34289"/>
                </a:lnTo>
                <a:lnTo>
                  <a:pt x="380111" y="34289"/>
                </a:lnTo>
                <a:lnTo>
                  <a:pt x="383286" y="35559"/>
                </a:lnTo>
                <a:lnTo>
                  <a:pt x="386207" y="36829"/>
                </a:lnTo>
                <a:lnTo>
                  <a:pt x="354075" y="68579"/>
                </a:lnTo>
                <a:lnTo>
                  <a:pt x="359029" y="73659"/>
                </a:lnTo>
                <a:lnTo>
                  <a:pt x="403067" y="29209"/>
                </a:lnTo>
                <a:lnTo>
                  <a:pt x="392684" y="29209"/>
                </a:lnTo>
                <a:lnTo>
                  <a:pt x="387985" y="27939"/>
                </a:lnTo>
                <a:lnTo>
                  <a:pt x="383539" y="26669"/>
                </a:lnTo>
                <a:lnTo>
                  <a:pt x="379476" y="25399"/>
                </a:lnTo>
                <a:close/>
              </a:path>
              <a:path w="445770" h="482600">
                <a:moveTo>
                  <a:pt x="379348" y="54609"/>
                </a:moveTo>
                <a:lnTo>
                  <a:pt x="377825" y="62229"/>
                </a:lnTo>
                <a:lnTo>
                  <a:pt x="385063" y="63499"/>
                </a:lnTo>
                <a:lnTo>
                  <a:pt x="391033" y="64769"/>
                </a:lnTo>
                <a:lnTo>
                  <a:pt x="395986" y="66039"/>
                </a:lnTo>
                <a:lnTo>
                  <a:pt x="397510" y="57149"/>
                </a:lnTo>
                <a:lnTo>
                  <a:pt x="392048" y="57149"/>
                </a:lnTo>
                <a:lnTo>
                  <a:pt x="385953" y="55879"/>
                </a:lnTo>
                <a:lnTo>
                  <a:pt x="379348" y="54609"/>
                </a:lnTo>
                <a:close/>
              </a:path>
              <a:path w="445770" h="482600">
                <a:moveTo>
                  <a:pt x="440309" y="22859"/>
                </a:moveTo>
                <a:lnTo>
                  <a:pt x="419481" y="43179"/>
                </a:lnTo>
                <a:lnTo>
                  <a:pt x="430022" y="43179"/>
                </a:lnTo>
                <a:lnTo>
                  <a:pt x="445262" y="27939"/>
                </a:lnTo>
                <a:lnTo>
                  <a:pt x="440309" y="22859"/>
                </a:lnTo>
                <a:close/>
              </a:path>
              <a:path w="445770" h="482600">
                <a:moveTo>
                  <a:pt x="422020" y="0"/>
                </a:moveTo>
                <a:lnTo>
                  <a:pt x="392684" y="29209"/>
                </a:lnTo>
                <a:lnTo>
                  <a:pt x="403067" y="29209"/>
                </a:lnTo>
                <a:lnTo>
                  <a:pt x="426973" y="5079"/>
                </a:lnTo>
                <a:lnTo>
                  <a:pt x="422020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7" name="object 57"/>
          <p:cNvSpPr/>
          <p:nvPr/>
        </p:nvSpPr>
        <p:spPr>
          <a:xfrm>
            <a:off x="6743827" y="3947464"/>
            <a:ext cx="553084" cy="548640"/>
          </a:xfrm>
          <a:prstGeom prst="rect">
            <a:avLst/>
          </a:prstGeom>
          <a:blipFill>
            <a:blip r:embed="rId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8" name="object 58"/>
          <p:cNvSpPr/>
          <p:nvPr/>
        </p:nvSpPr>
        <p:spPr>
          <a:xfrm>
            <a:off x="7621778" y="3941914"/>
            <a:ext cx="346710" cy="342900"/>
          </a:xfrm>
          <a:custGeom>
            <a:rect l="l" t="t" r="r" b="b"/>
            <a:pathLst>
              <a:path w="346709" h="342900">
                <a:moveTo>
                  <a:pt x="27050" y="273050"/>
                </a:moveTo>
                <a:lnTo>
                  <a:pt x="21971" y="278130"/>
                </a:lnTo>
                <a:lnTo>
                  <a:pt x="38989" y="295909"/>
                </a:lnTo>
                <a:lnTo>
                  <a:pt x="45589" y="302259"/>
                </a:lnTo>
                <a:lnTo>
                  <a:pt x="50736" y="308609"/>
                </a:lnTo>
                <a:lnTo>
                  <a:pt x="54455" y="313690"/>
                </a:lnTo>
                <a:lnTo>
                  <a:pt x="56769" y="318769"/>
                </a:lnTo>
                <a:lnTo>
                  <a:pt x="59308" y="325119"/>
                </a:lnTo>
                <a:lnTo>
                  <a:pt x="59563" y="332740"/>
                </a:lnTo>
                <a:lnTo>
                  <a:pt x="57403" y="342900"/>
                </a:lnTo>
                <a:lnTo>
                  <a:pt x="66040" y="342900"/>
                </a:lnTo>
                <a:lnTo>
                  <a:pt x="66754" y="334009"/>
                </a:lnTo>
                <a:lnTo>
                  <a:pt x="66421" y="326390"/>
                </a:lnTo>
                <a:lnTo>
                  <a:pt x="65039" y="320040"/>
                </a:lnTo>
                <a:lnTo>
                  <a:pt x="62611" y="313690"/>
                </a:lnTo>
                <a:lnTo>
                  <a:pt x="88137" y="313690"/>
                </a:lnTo>
                <a:lnTo>
                  <a:pt x="88519" y="309880"/>
                </a:lnTo>
                <a:lnTo>
                  <a:pt x="60705" y="309880"/>
                </a:lnTo>
                <a:lnTo>
                  <a:pt x="57467" y="306069"/>
                </a:lnTo>
                <a:lnTo>
                  <a:pt x="53276" y="300990"/>
                </a:lnTo>
                <a:lnTo>
                  <a:pt x="48133" y="294640"/>
                </a:lnTo>
                <a:lnTo>
                  <a:pt x="42037" y="288290"/>
                </a:lnTo>
                <a:lnTo>
                  <a:pt x="27050" y="273050"/>
                </a:lnTo>
                <a:close/>
              </a:path>
              <a:path w="346709" h="342900">
                <a:moveTo>
                  <a:pt x="27050" y="251459"/>
                </a:moveTo>
                <a:lnTo>
                  <a:pt x="0" y="278130"/>
                </a:lnTo>
                <a:lnTo>
                  <a:pt x="44576" y="322580"/>
                </a:lnTo>
                <a:lnTo>
                  <a:pt x="49656" y="317500"/>
                </a:lnTo>
                <a:lnTo>
                  <a:pt x="10160" y="278130"/>
                </a:lnTo>
                <a:lnTo>
                  <a:pt x="27177" y="261619"/>
                </a:lnTo>
                <a:lnTo>
                  <a:pt x="37152" y="261619"/>
                </a:lnTo>
                <a:lnTo>
                  <a:pt x="27050" y="251459"/>
                </a:lnTo>
                <a:close/>
              </a:path>
              <a:path w="346709" h="342900">
                <a:moveTo>
                  <a:pt x="88137" y="313690"/>
                </a:moveTo>
                <a:lnTo>
                  <a:pt x="71500" y="313690"/>
                </a:lnTo>
                <a:lnTo>
                  <a:pt x="87883" y="316230"/>
                </a:lnTo>
                <a:lnTo>
                  <a:pt x="88137" y="313690"/>
                </a:lnTo>
                <a:close/>
              </a:path>
              <a:path w="346709" h="342900">
                <a:moveTo>
                  <a:pt x="73691" y="306069"/>
                </a:moveTo>
                <a:lnTo>
                  <a:pt x="61087" y="306069"/>
                </a:lnTo>
                <a:lnTo>
                  <a:pt x="60705" y="309880"/>
                </a:lnTo>
                <a:lnTo>
                  <a:pt x="88519" y="309880"/>
                </a:lnTo>
                <a:lnTo>
                  <a:pt x="88773" y="307340"/>
                </a:lnTo>
                <a:lnTo>
                  <a:pt x="80910" y="307340"/>
                </a:lnTo>
                <a:lnTo>
                  <a:pt x="73691" y="306069"/>
                </a:lnTo>
                <a:close/>
              </a:path>
              <a:path w="346709" h="342900">
                <a:moveTo>
                  <a:pt x="87884" y="251459"/>
                </a:moveTo>
                <a:lnTo>
                  <a:pt x="76326" y="251459"/>
                </a:lnTo>
                <a:lnTo>
                  <a:pt x="105410" y="280669"/>
                </a:lnTo>
                <a:lnTo>
                  <a:pt x="108966" y="283209"/>
                </a:lnTo>
                <a:lnTo>
                  <a:pt x="109220" y="287019"/>
                </a:lnTo>
                <a:lnTo>
                  <a:pt x="106045" y="289559"/>
                </a:lnTo>
                <a:lnTo>
                  <a:pt x="103886" y="292100"/>
                </a:lnTo>
                <a:lnTo>
                  <a:pt x="100456" y="295909"/>
                </a:lnTo>
                <a:lnTo>
                  <a:pt x="95630" y="299719"/>
                </a:lnTo>
                <a:lnTo>
                  <a:pt x="98171" y="300990"/>
                </a:lnTo>
                <a:lnTo>
                  <a:pt x="100456" y="302259"/>
                </a:lnTo>
                <a:lnTo>
                  <a:pt x="102743" y="304800"/>
                </a:lnTo>
                <a:lnTo>
                  <a:pt x="111251" y="295909"/>
                </a:lnTo>
                <a:lnTo>
                  <a:pt x="118618" y="288290"/>
                </a:lnTo>
                <a:lnTo>
                  <a:pt x="118364" y="281940"/>
                </a:lnTo>
                <a:lnTo>
                  <a:pt x="87884" y="251459"/>
                </a:lnTo>
                <a:close/>
              </a:path>
              <a:path w="346709" h="342900">
                <a:moveTo>
                  <a:pt x="37152" y="261619"/>
                </a:moveTo>
                <a:lnTo>
                  <a:pt x="27177" y="261619"/>
                </a:lnTo>
                <a:lnTo>
                  <a:pt x="66167" y="300990"/>
                </a:lnTo>
                <a:lnTo>
                  <a:pt x="71247" y="295909"/>
                </a:lnTo>
                <a:lnTo>
                  <a:pt x="37152" y="261619"/>
                </a:lnTo>
                <a:close/>
              </a:path>
              <a:path w="346709" h="342900">
                <a:moveTo>
                  <a:pt x="81534" y="245109"/>
                </a:moveTo>
                <a:lnTo>
                  <a:pt x="67055" y="245109"/>
                </a:lnTo>
                <a:lnTo>
                  <a:pt x="71102" y="259080"/>
                </a:lnTo>
                <a:lnTo>
                  <a:pt x="73707" y="273050"/>
                </a:lnTo>
                <a:lnTo>
                  <a:pt x="74860" y="287019"/>
                </a:lnTo>
                <a:lnTo>
                  <a:pt x="74549" y="300990"/>
                </a:lnTo>
                <a:lnTo>
                  <a:pt x="82803" y="300990"/>
                </a:lnTo>
                <a:lnTo>
                  <a:pt x="82896" y="294640"/>
                </a:lnTo>
                <a:lnTo>
                  <a:pt x="82868" y="288290"/>
                </a:lnTo>
                <a:lnTo>
                  <a:pt x="81946" y="276859"/>
                </a:lnTo>
                <a:lnTo>
                  <a:pt x="79732" y="264159"/>
                </a:lnTo>
                <a:lnTo>
                  <a:pt x="76326" y="251459"/>
                </a:lnTo>
                <a:lnTo>
                  <a:pt x="87884" y="251459"/>
                </a:lnTo>
                <a:lnTo>
                  <a:pt x="81534" y="245109"/>
                </a:lnTo>
                <a:close/>
              </a:path>
              <a:path w="346709" h="342900">
                <a:moveTo>
                  <a:pt x="53975" y="218440"/>
                </a:moveTo>
                <a:lnTo>
                  <a:pt x="48641" y="223519"/>
                </a:lnTo>
                <a:lnTo>
                  <a:pt x="63500" y="238759"/>
                </a:lnTo>
                <a:lnTo>
                  <a:pt x="41910" y="259080"/>
                </a:lnTo>
                <a:lnTo>
                  <a:pt x="47117" y="265430"/>
                </a:lnTo>
                <a:lnTo>
                  <a:pt x="67055" y="245109"/>
                </a:lnTo>
                <a:lnTo>
                  <a:pt x="81534" y="245109"/>
                </a:lnTo>
                <a:lnTo>
                  <a:pt x="73914" y="237490"/>
                </a:lnTo>
                <a:lnTo>
                  <a:pt x="79139" y="232409"/>
                </a:lnTo>
                <a:lnTo>
                  <a:pt x="68833" y="232409"/>
                </a:lnTo>
                <a:lnTo>
                  <a:pt x="53975" y="218440"/>
                </a:lnTo>
                <a:close/>
              </a:path>
              <a:path w="346709" h="342900">
                <a:moveTo>
                  <a:pt x="121582" y="231140"/>
                </a:moveTo>
                <a:lnTo>
                  <a:pt x="111505" y="231140"/>
                </a:lnTo>
                <a:lnTo>
                  <a:pt x="145033" y="264159"/>
                </a:lnTo>
                <a:lnTo>
                  <a:pt x="149987" y="260350"/>
                </a:lnTo>
                <a:lnTo>
                  <a:pt x="121582" y="231140"/>
                </a:lnTo>
                <a:close/>
              </a:path>
              <a:path w="346709" h="342900">
                <a:moveTo>
                  <a:pt x="113538" y="217169"/>
                </a:moveTo>
                <a:lnTo>
                  <a:pt x="112522" y="222250"/>
                </a:lnTo>
                <a:lnTo>
                  <a:pt x="100456" y="222250"/>
                </a:lnTo>
                <a:lnTo>
                  <a:pt x="105005" y="229869"/>
                </a:lnTo>
                <a:lnTo>
                  <a:pt x="108934" y="238759"/>
                </a:lnTo>
                <a:lnTo>
                  <a:pt x="112244" y="247650"/>
                </a:lnTo>
                <a:lnTo>
                  <a:pt x="114935" y="256540"/>
                </a:lnTo>
                <a:lnTo>
                  <a:pt x="120776" y="259080"/>
                </a:lnTo>
                <a:lnTo>
                  <a:pt x="123444" y="260350"/>
                </a:lnTo>
                <a:lnTo>
                  <a:pt x="121275" y="254000"/>
                </a:lnTo>
                <a:lnTo>
                  <a:pt x="118570" y="246380"/>
                </a:lnTo>
                <a:lnTo>
                  <a:pt x="115317" y="238759"/>
                </a:lnTo>
                <a:lnTo>
                  <a:pt x="111505" y="231140"/>
                </a:lnTo>
                <a:lnTo>
                  <a:pt x="121582" y="231140"/>
                </a:lnTo>
                <a:lnTo>
                  <a:pt x="114173" y="223519"/>
                </a:lnTo>
                <a:lnTo>
                  <a:pt x="129819" y="223519"/>
                </a:lnTo>
                <a:lnTo>
                  <a:pt x="130428" y="220980"/>
                </a:lnTo>
                <a:lnTo>
                  <a:pt x="113538" y="217169"/>
                </a:lnTo>
                <a:close/>
              </a:path>
              <a:path w="346709" h="342900">
                <a:moveTo>
                  <a:pt x="154189" y="165100"/>
                </a:moveTo>
                <a:lnTo>
                  <a:pt x="143637" y="165100"/>
                </a:lnTo>
                <a:lnTo>
                  <a:pt x="159385" y="180340"/>
                </a:lnTo>
                <a:lnTo>
                  <a:pt x="132079" y="208280"/>
                </a:lnTo>
                <a:lnTo>
                  <a:pt x="141731" y="208280"/>
                </a:lnTo>
                <a:lnTo>
                  <a:pt x="148897" y="217169"/>
                </a:lnTo>
                <a:lnTo>
                  <a:pt x="152860" y="227330"/>
                </a:lnTo>
                <a:lnTo>
                  <a:pt x="153608" y="237490"/>
                </a:lnTo>
                <a:lnTo>
                  <a:pt x="151129" y="248919"/>
                </a:lnTo>
                <a:lnTo>
                  <a:pt x="154177" y="250190"/>
                </a:lnTo>
                <a:lnTo>
                  <a:pt x="159385" y="250190"/>
                </a:lnTo>
                <a:lnTo>
                  <a:pt x="161672" y="237490"/>
                </a:lnTo>
                <a:lnTo>
                  <a:pt x="160353" y="226059"/>
                </a:lnTo>
                <a:lnTo>
                  <a:pt x="155438" y="214630"/>
                </a:lnTo>
                <a:lnTo>
                  <a:pt x="146939" y="203200"/>
                </a:lnTo>
                <a:lnTo>
                  <a:pt x="152653" y="196850"/>
                </a:lnTo>
                <a:lnTo>
                  <a:pt x="162814" y="196850"/>
                </a:lnTo>
                <a:lnTo>
                  <a:pt x="157988" y="191769"/>
                </a:lnTo>
                <a:lnTo>
                  <a:pt x="164338" y="185419"/>
                </a:lnTo>
                <a:lnTo>
                  <a:pt x="169608" y="185419"/>
                </a:lnTo>
                <a:lnTo>
                  <a:pt x="172212" y="182880"/>
                </a:lnTo>
                <a:lnTo>
                  <a:pt x="154189" y="165100"/>
                </a:lnTo>
                <a:close/>
              </a:path>
              <a:path w="346709" h="342900">
                <a:moveTo>
                  <a:pt x="77850" y="223519"/>
                </a:moveTo>
                <a:lnTo>
                  <a:pt x="68833" y="232409"/>
                </a:lnTo>
                <a:lnTo>
                  <a:pt x="79139" y="232409"/>
                </a:lnTo>
                <a:lnTo>
                  <a:pt x="83057" y="228600"/>
                </a:lnTo>
                <a:lnTo>
                  <a:pt x="77850" y="223519"/>
                </a:lnTo>
                <a:close/>
              </a:path>
              <a:path w="346709" h="342900">
                <a:moveTo>
                  <a:pt x="96139" y="205740"/>
                </a:moveTo>
                <a:lnTo>
                  <a:pt x="86360" y="205740"/>
                </a:lnTo>
                <a:lnTo>
                  <a:pt x="96520" y="215900"/>
                </a:lnTo>
                <a:lnTo>
                  <a:pt x="86868" y="226059"/>
                </a:lnTo>
                <a:lnTo>
                  <a:pt x="91694" y="231140"/>
                </a:lnTo>
                <a:lnTo>
                  <a:pt x="100456" y="222250"/>
                </a:lnTo>
                <a:lnTo>
                  <a:pt x="112522" y="222250"/>
                </a:lnTo>
                <a:lnTo>
                  <a:pt x="106299" y="215900"/>
                </a:lnTo>
                <a:lnTo>
                  <a:pt x="111596" y="210819"/>
                </a:lnTo>
                <a:lnTo>
                  <a:pt x="101473" y="210819"/>
                </a:lnTo>
                <a:lnTo>
                  <a:pt x="96139" y="205740"/>
                </a:lnTo>
                <a:close/>
              </a:path>
              <a:path w="346709" h="342900">
                <a:moveTo>
                  <a:pt x="129819" y="223519"/>
                </a:moveTo>
                <a:lnTo>
                  <a:pt x="114173" y="223519"/>
                </a:lnTo>
                <a:lnTo>
                  <a:pt x="128904" y="227330"/>
                </a:lnTo>
                <a:lnTo>
                  <a:pt x="129819" y="223519"/>
                </a:lnTo>
                <a:close/>
              </a:path>
              <a:path w="346709" h="342900">
                <a:moveTo>
                  <a:pt x="162814" y="196850"/>
                </a:moveTo>
                <a:lnTo>
                  <a:pt x="152653" y="196850"/>
                </a:lnTo>
                <a:lnTo>
                  <a:pt x="173100" y="218440"/>
                </a:lnTo>
                <a:lnTo>
                  <a:pt x="178435" y="223519"/>
                </a:lnTo>
                <a:lnTo>
                  <a:pt x="183515" y="223519"/>
                </a:lnTo>
                <a:lnTo>
                  <a:pt x="191960" y="214630"/>
                </a:lnTo>
                <a:lnTo>
                  <a:pt x="179831" y="214630"/>
                </a:lnTo>
                <a:lnTo>
                  <a:pt x="177292" y="212090"/>
                </a:lnTo>
                <a:lnTo>
                  <a:pt x="162814" y="196850"/>
                </a:lnTo>
                <a:close/>
              </a:path>
              <a:path w="346709" h="342900">
                <a:moveTo>
                  <a:pt x="143891" y="154940"/>
                </a:moveTo>
                <a:lnTo>
                  <a:pt x="106172" y="193040"/>
                </a:lnTo>
                <a:lnTo>
                  <a:pt x="134493" y="220980"/>
                </a:lnTo>
                <a:lnTo>
                  <a:pt x="139700" y="215900"/>
                </a:lnTo>
                <a:lnTo>
                  <a:pt x="137032" y="213359"/>
                </a:lnTo>
                <a:lnTo>
                  <a:pt x="141731" y="208280"/>
                </a:lnTo>
                <a:lnTo>
                  <a:pt x="132079" y="208280"/>
                </a:lnTo>
                <a:lnTo>
                  <a:pt x="116331" y="191769"/>
                </a:lnTo>
                <a:lnTo>
                  <a:pt x="143637" y="165100"/>
                </a:lnTo>
                <a:lnTo>
                  <a:pt x="154189" y="165100"/>
                </a:lnTo>
                <a:lnTo>
                  <a:pt x="143891" y="154940"/>
                </a:lnTo>
                <a:close/>
              </a:path>
              <a:path w="346709" h="342900">
                <a:moveTo>
                  <a:pt x="93725" y="185419"/>
                </a:moveTo>
                <a:lnTo>
                  <a:pt x="88961" y="191769"/>
                </a:lnTo>
                <a:lnTo>
                  <a:pt x="83804" y="198119"/>
                </a:lnTo>
                <a:lnTo>
                  <a:pt x="78241" y="204469"/>
                </a:lnTo>
                <a:lnTo>
                  <a:pt x="72263" y="212090"/>
                </a:lnTo>
                <a:lnTo>
                  <a:pt x="76326" y="214630"/>
                </a:lnTo>
                <a:lnTo>
                  <a:pt x="78231" y="215900"/>
                </a:lnTo>
                <a:lnTo>
                  <a:pt x="81025" y="212090"/>
                </a:lnTo>
                <a:lnTo>
                  <a:pt x="83820" y="209550"/>
                </a:lnTo>
                <a:lnTo>
                  <a:pt x="86360" y="205740"/>
                </a:lnTo>
                <a:lnTo>
                  <a:pt x="96139" y="205740"/>
                </a:lnTo>
                <a:lnTo>
                  <a:pt x="90804" y="200659"/>
                </a:lnTo>
                <a:lnTo>
                  <a:pt x="94106" y="196850"/>
                </a:lnTo>
                <a:lnTo>
                  <a:pt x="97027" y="193040"/>
                </a:lnTo>
                <a:lnTo>
                  <a:pt x="99568" y="189230"/>
                </a:lnTo>
                <a:lnTo>
                  <a:pt x="93725" y="185419"/>
                </a:lnTo>
                <a:close/>
              </a:path>
              <a:path w="346709" h="342900">
                <a:moveTo>
                  <a:pt x="186054" y="189230"/>
                </a:moveTo>
                <a:lnTo>
                  <a:pt x="183133" y="190500"/>
                </a:lnTo>
                <a:lnTo>
                  <a:pt x="180594" y="191769"/>
                </a:lnTo>
                <a:lnTo>
                  <a:pt x="178435" y="193040"/>
                </a:lnTo>
                <a:lnTo>
                  <a:pt x="181864" y="195580"/>
                </a:lnTo>
                <a:lnTo>
                  <a:pt x="184657" y="199390"/>
                </a:lnTo>
                <a:lnTo>
                  <a:pt x="189229" y="204469"/>
                </a:lnTo>
                <a:lnTo>
                  <a:pt x="189229" y="207009"/>
                </a:lnTo>
                <a:lnTo>
                  <a:pt x="182372" y="214630"/>
                </a:lnTo>
                <a:lnTo>
                  <a:pt x="191960" y="214630"/>
                </a:lnTo>
                <a:lnTo>
                  <a:pt x="193167" y="213359"/>
                </a:lnTo>
                <a:lnTo>
                  <a:pt x="197485" y="209550"/>
                </a:lnTo>
                <a:lnTo>
                  <a:pt x="197866" y="204469"/>
                </a:lnTo>
                <a:lnTo>
                  <a:pt x="192024" y="196850"/>
                </a:lnTo>
                <a:lnTo>
                  <a:pt x="189356" y="193040"/>
                </a:lnTo>
                <a:lnTo>
                  <a:pt x="186054" y="189230"/>
                </a:lnTo>
                <a:close/>
              </a:path>
              <a:path w="346709" h="342900">
                <a:moveTo>
                  <a:pt x="110871" y="201930"/>
                </a:moveTo>
                <a:lnTo>
                  <a:pt x="101473" y="210819"/>
                </a:lnTo>
                <a:lnTo>
                  <a:pt x="111596" y="210819"/>
                </a:lnTo>
                <a:lnTo>
                  <a:pt x="115570" y="207009"/>
                </a:lnTo>
                <a:lnTo>
                  <a:pt x="110871" y="201930"/>
                </a:lnTo>
                <a:close/>
              </a:path>
              <a:path w="346709" h="342900">
                <a:moveTo>
                  <a:pt x="221615" y="110490"/>
                </a:moveTo>
                <a:lnTo>
                  <a:pt x="178180" y="153669"/>
                </a:lnTo>
                <a:lnTo>
                  <a:pt x="217170" y="193040"/>
                </a:lnTo>
                <a:lnTo>
                  <a:pt x="222630" y="186690"/>
                </a:lnTo>
                <a:lnTo>
                  <a:pt x="219964" y="184150"/>
                </a:lnTo>
                <a:lnTo>
                  <a:pt x="223812" y="180340"/>
                </a:lnTo>
                <a:lnTo>
                  <a:pt x="215265" y="180340"/>
                </a:lnTo>
                <a:lnTo>
                  <a:pt x="208406" y="172719"/>
                </a:lnTo>
                <a:lnTo>
                  <a:pt x="212267" y="168909"/>
                </a:lnTo>
                <a:lnTo>
                  <a:pt x="204216" y="168909"/>
                </a:lnTo>
                <a:lnTo>
                  <a:pt x="198881" y="163830"/>
                </a:lnTo>
                <a:lnTo>
                  <a:pt x="203903" y="158750"/>
                </a:lnTo>
                <a:lnTo>
                  <a:pt x="194564" y="158750"/>
                </a:lnTo>
                <a:lnTo>
                  <a:pt x="187832" y="152400"/>
                </a:lnTo>
                <a:lnTo>
                  <a:pt x="220472" y="119380"/>
                </a:lnTo>
                <a:lnTo>
                  <a:pt x="230778" y="119380"/>
                </a:lnTo>
                <a:lnTo>
                  <a:pt x="221615" y="110490"/>
                </a:lnTo>
                <a:close/>
              </a:path>
              <a:path w="346709" h="342900">
                <a:moveTo>
                  <a:pt x="169608" y="185419"/>
                </a:moveTo>
                <a:lnTo>
                  <a:pt x="164338" y="185419"/>
                </a:lnTo>
                <a:lnTo>
                  <a:pt x="167004" y="187959"/>
                </a:lnTo>
                <a:lnTo>
                  <a:pt x="169608" y="185419"/>
                </a:lnTo>
                <a:close/>
              </a:path>
              <a:path w="346709" h="342900">
                <a:moveTo>
                  <a:pt x="106425" y="172719"/>
                </a:moveTo>
                <a:lnTo>
                  <a:pt x="100583" y="172719"/>
                </a:lnTo>
                <a:lnTo>
                  <a:pt x="98551" y="179069"/>
                </a:lnTo>
                <a:lnTo>
                  <a:pt x="104521" y="180340"/>
                </a:lnTo>
                <a:lnTo>
                  <a:pt x="110108" y="180340"/>
                </a:lnTo>
                <a:lnTo>
                  <a:pt x="115316" y="181609"/>
                </a:lnTo>
                <a:lnTo>
                  <a:pt x="117221" y="173990"/>
                </a:lnTo>
                <a:lnTo>
                  <a:pt x="112014" y="173990"/>
                </a:lnTo>
                <a:lnTo>
                  <a:pt x="106425" y="172719"/>
                </a:lnTo>
                <a:close/>
              </a:path>
              <a:path w="346709" h="342900">
                <a:moveTo>
                  <a:pt x="257979" y="134619"/>
                </a:moveTo>
                <a:lnTo>
                  <a:pt x="247015" y="134619"/>
                </a:lnTo>
                <a:lnTo>
                  <a:pt x="253873" y="140969"/>
                </a:lnTo>
                <a:lnTo>
                  <a:pt x="215265" y="180340"/>
                </a:lnTo>
                <a:lnTo>
                  <a:pt x="223812" y="180340"/>
                </a:lnTo>
                <a:lnTo>
                  <a:pt x="258445" y="146050"/>
                </a:lnTo>
                <a:lnTo>
                  <a:pt x="263842" y="146050"/>
                </a:lnTo>
                <a:lnTo>
                  <a:pt x="266573" y="143509"/>
                </a:lnTo>
                <a:lnTo>
                  <a:pt x="257979" y="134619"/>
                </a:lnTo>
                <a:close/>
              </a:path>
              <a:path w="346709" h="342900">
                <a:moveTo>
                  <a:pt x="248157" y="124459"/>
                </a:moveTo>
                <a:lnTo>
                  <a:pt x="204216" y="168909"/>
                </a:lnTo>
                <a:lnTo>
                  <a:pt x="212267" y="168909"/>
                </a:lnTo>
                <a:lnTo>
                  <a:pt x="247015" y="134619"/>
                </a:lnTo>
                <a:lnTo>
                  <a:pt x="257979" y="134619"/>
                </a:lnTo>
                <a:lnTo>
                  <a:pt x="248157" y="124459"/>
                </a:lnTo>
                <a:close/>
              </a:path>
              <a:path w="346709" h="342900">
                <a:moveTo>
                  <a:pt x="129540" y="147319"/>
                </a:moveTo>
                <a:lnTo>
                  <a:pt x="122300" y="149859"/>
                </a:lnTo>
                <a:lnTo>
                  <a:pt x="123698" y="154940"/>
                </a:lnTo>
                <a:lnTo>
                  <a:pt x="124587" y="160019"/>
                </a:lnTo>
                <a:lnTo>
                  <a:pt x="125222" y="167640"/>
                </a:lnTo>
                <a:lnTo>
                  <a:pt x="132588" y="165100"/>
                </a:lnTo>
                <a:lnTo>
                  <a:pt x="131699" y="158750"/>
                </a:lnTo>
                <a:lnTo>
                  <a:pt x="130810" y="153669"/>
                </a:lnTo>
                <a:lnTo>
                  <a:pt x="129540" y="147319"/>
                </a:lnTo>
                <a:close/>
              </a:path>
              <a:path w="346709" h="342900">
                <a:moveTo>
                  <a:pt x="189102" y="113030"/>
                </a:moveTo>
                <a:lnTo>
                  <a:pt x="185420" y="113030"/>
                </a:lnTo>
                <a:lnTo>
                  <a:pt x="182625" y="119380"/>
                </a:lnTo>
                <a:lnTo>
                  <a:pt x="185547" y="120650"/>
                </a:lnTo>
                <a:lnTo>
                  <a:pt x="188214" y="120650"/>
                </a:lnTo>
                <a:lnTo>
                  <a:pt x="190500" y="121919"/>
                </a:lnTo>
                <a:lnTo>
                  <a:pt x="160400" y="152400"/>
                </a:lnTo>
                <a:lnTo>
                  <a:pt x="171450" y="162559"/>
                </a:lnTo>
                <a:lnTo>
                  <a:pt x="176783" y="157480"/>
                </a:lnTo>
                <a:lnTo>
                  <a:pt x="170433" y="151130"/>
                </a:lnTo>
                <a:lnTo>
                  <a:pt x="205909" y="115569"/>
                </a:lnTo>
                <a:lnTo>
                  <a:pt x="196596" y="115569"/>
                </a:lnTo>
                <a:lnTo>
                  <a:pt x="192913" y="114300"/>
                </a:lnTo>
                <a:lnTo>
                  <a:pt x="189102" y="113030"/>
                </a:lnTo>
                <a:close/>
              </a:path>
              <a:path w="346709" h="342900">
                <a:moveTo>
                  <a:pt x="230778" y="119380"/>
                </a:moveTo>
                <a:lnTo>
                  <a:pt x="220472" y="119380"/>
                </a:lnTo>
                <a:lnTo>
                  <a:pt x="227202" y="127000"/>
                </a:lnTo>
                <a:lnTo>
                  <a:pt x="194564" y="158750"/>
                </a:lnTo>
                <a:lnTo>
                  <a:pt x="203903" y="158750"/>
                </a:lnTo>
                <a:lnTo>
                  <a:pt x="231521" y="130809"/>
                </a:lnTo>
                <a:lnTo>
                  <a:pt x="234537" y="130809"/>
                </a:lnTo>
                <a:lnTo>
                  <a:pt x="238632" y="127000"/>
                </a:lnTo>
                <a:lnTo>
                  <a:pt x="230778" y="119380"/>
                </a:lnTo>
                <a:close/>
              </a:path>
              <a:path w="346709" h="342900">
                <a:moveTo>
                  <a:pt x="156210" y="114300"/>
                </a:moveTo>
                <a:lnTo>
                  <a:pt x="150114" y="120650"/>
                </a:lnTo>
                <a:lnTo>
                  <a:pt x="151997" y="128269"/>
                </a:lnTo>
                <a:lnTo>
                  <a:pt x="153082" y="135890"/>
                </a:lnTo>
                <a:lnTo>
                  <a:pt x="153202" y="138430"/>
                </a:lnTo>
                <a:lnTo>
                  <a:pt x="153303" y="143509"/>
                </a:lnTo>
                <a:lnTo>
                  <a:pt x="152907" y="149859"/>
                </a:lnTo>
                <a:lnTo>
                  <a:pt x="160274" y="149859"/>
                </a:lnTo>
                <a:lnTo>
                  <a:pt x="161036" y="144780"/>
                </a:lnTo>
                <a:lnTo>
                  <a:pt x="161036" y="138430"/>
                </a:lnTo>
                <a:lnTo>
                  <a:pt x="160274" y="132080"/>
                </a:lnTo>
                <a:lnTo>
                  <a:pt x="166370" y="125730"/>
                </a:lnTo>
                <a:lnTo>
                  <a:pt x="167131" y="125730"/>
                </a:lnTo>
                <a:lnTo>
                  <a:pt x="168347" y="124459"/>
                </a:lnTo>
                <a:lnTo>
                  <a:pt x="159003" y="124459"/>
                </a:lnTo>
                <a:lnTo>
                  <a:pt x="158369" y="121919"/>
                </a:lnTo>
                <a:lnTo>
                  <a:pt x="157352" y="118109"/>
                </a:lnTo>
                <a:lnTo>
                  <a:pt x="156210" y="114300"/>
                </a:lnTo>
                <a:close/>
              </a:path>
              <a:path w="346709" h="342900">
                <a:moveTo>
                  <a:pt x="263842" y="146050"/>
                </a:moveTo>
                <a:lnTo>
                  <a:pt x="258445" y="146050"/>
                </a:lnTo>
                <a:lnTo>
                  <a:pt x="261112" y="148590"/>
                </a:lnTo>
                <a:lnTo>
                  <a:pt x="263842" y="146050"/>
                </a:lnTo>
                <a:close/>
              </a:path>
              <a:path w="346709" h="342900">
                <a:moveTo>
                  <a:pt x="179450" y="125730"/>
                </a:moveTo>
                <a:lnTo>
                  <a:pt x="166370" y="125730"/>
                </a:lnTo>
                <a:lnTo>
                  <a:pt x="165353" y="132080"/>
                </a:lnTo>
                <a:lnTo>
                  <a:pt x="174371" y="132080"/>
                </a:lnTo>
                <a:lnTo>
                  <a:pt x="178435" y="133350"/>
                </a:lnTo>
                <a:lnTo>
                  <a:pt x="179450" y="125730"/>
                </a:lnTo>
                <a:close/>
              </a:path>
              <a:path w="346709" h="342900">
                <a:moveTo>
                  <a:pt x="234537" y="130809"/>
                </a:moveTo>
                <a:lnTo>
                  <a:pt x="231521" y="130809"/>
                </a:lnTo>
                <a:lnTo>
                  <a:pt x="233172" y="132080"/>
                </a:lnTo>
                <a:lnTo>
                  <a:pt x="234537" y="130809"/>
                </a:lnTo>
                <a:close/>
              </a:path>
              <a:path w="346709" h="342900">
                <a:moveTo>
                  <a:pt x="179704" y="104140"/>
                </a:moveTo>
                <a:lnTo>
                  <a:pt x="159003" y="124459"/>
                </a:lnTo>
                <a:lnTo>
                  <a:pt x="168347" y="124459"/>
                </a:lnTo>
                <a:lnTo>
                  <a:pt x="184150" y="107950"/>
                </a:lnTo>
                <a:lnTo>
                  <a:pt x="179704" y="104140"/>
                </a:lnTo>
                <a:close/>
              </a:path>
              <a:path w="346709" h="342900">
                <a:moveTo>
                  <a:pt x="263381" y="86359"/>
                </a:moveTo>
                <a:lnTo>
                  <a:pt x="252856" y="86359"/>
                </a:lnTo>
                <a:lnTo>
                  <a:pt x="274193" y="106680"/>
                </a:lnTo>
                <a:lnTo>
                  <a:pt x="271652" y="111759"/>
                </a:lnTo>
                <a:lnTo>
                  <a:pt x="269113" y="115569"/>
                </a:lnTo>
                <a:lnTo>
                  <a:pt x="266319" y="120650"/>
                </a:lnTo>
                <a:lnTo>
                  <a:pt x="273939" y="124459"/>
                </a:lnTo>
                <a:lnTo>
                  <a:pt x="277987" y="116840"/>
                </a:lnTo>
                <a:lnTo>
                  <a:pt x="282130" y="109219"/>
                </a:lnTo>
                <a:lnTo>
                  <a:pt x="287091" y="100330"/>
                </a:lnTo>
                <a:lnTo>
                  <a:pt x="278002" y="100330"/>
                </a:lnTo>
                <a:lnTo>
                  <a:pt x="263381" y="86359"/>
                </a:lnTo>
                <a:close/>
              </a:path>
              <a:path w="346709" h="342900">
                <a:moveTo>
                  <a:pt x="224536" y="87630"/>
                </a:moveTo>
                <a:lnTo>
                  <a:pt x="196596" y="115569"/>
                </a:lnTo>
                <a:lnTo>
                  <a:pt x="205909" y="115569"/>
                </a:lnTo>
                <a:lnTo>
                  <a:pt x="223647" y="97790"/>
                </a:lnTo>
                <a:lnTo>
                  <a:pt x="234244" y="97790"/>
                </a:lnTo>
                <a:lnTo>
                  <a:pt x="224536" y="87630"/>
                </a:lnTo>
                <a:close/>
              </a:path>
              <a:path w="346709" h="342900">
                <a:moveTo>
                  <a:pt x="187325" y="83819"/>
                </a:moveTo>
                <a:lnTo>
                  <a:pt x="181228" y="88900"/>
                </a:lnTo>
                <a:lnTo>
                  <a:pt x="184403" y="96519"/>
                </a:lnTo>
                <a:lnTo>
                  <a:pt x="186308" y="104140"/>
                </a:lnTo>
                <a:lnTo>
                  <a:pt x="186690" y="111759"/>
                </a:lnTo>
                <a:lnTo>
                  <a:pt x="189738" y="110490"/>
                </a:lnTo>
                <a:lnTo>
                  <a:pt x="194437" y="110490"/>
                </a:lnTo>
                <a:lnTo>
                  <a:pt x="194055" y="106680"/>
                </a:lnTo>
                <a:lnTo>
                  <a:pt x="193421" y="104140"/>
                </a:lnTo>
                <a:lnTo>
                  <a:pt x="192658" y="100330"/>
                </a:lnTo>
                <a:lnTo>
                  <a:pt x="198627" y="93980"/>
                </a:lnTo>
                <a:lnTo>
                  <a:pt x="211581" y="93980"/>
                </a:lnTo>
                <a:lnTo>
                  <a:pt x="207772" y="92709"/>
                </a:lnTo>
                <a:lnTo>
                  <a:pt x="190753" y="92709"/>
                </a:lnTo>
                <a:lnTo>
                  <a:pt x="189738" y="90169"/>
                </a:lnTo>
                <a:lnTo>
                  <a:pt x="188595" y="86359"/>
                </a:lnTo>
                <a:lnTo>
                  <a:pt x="187325" y="83819"/>
                </a:lnTo>
                <a:close/>
              </a:path>
              <a:path w="346709" h="342900">
                <a:moveTo>
                  <a:pt x="315087" y="69850"/>
                </a:moveTo>
                <a:lnTo>
                  <a:pt x="304800" y="69850"/>
                </a:lnTo>
                <a:lnTo>
                  <a:pt x="314960" y="80009"/>
                </a:lnTo>
                <a:lnTo>
                  <a:pt x="292862" y="101600"/>
                </a:lnTo>
                <a:lnTo>
                  <a:pt x="297815" y="106680"/>
                </a:lnTo>
                <a:lnTo>
                  <a:pt x="329648" y="74930"/>
                </a:lnTo>
                <a:lnTo>
                  <a:pt x="320167" y="74930"/>
                </a:lnTo>
                <a:lnTo>
                  <a:pt x="315087" y="69850"/>
                </a:lnTo>
                <a:close/>
              </a:path>
              <a:path w="346709" h="342900">
                <a:moveTo>
                  <a:pt x="234244" y="97790"/>
                </a:moveTo>
                <a:lnTo>
                  <a:pt x="223647" y="97790"/>
                </a:lnTo>
                <a:lnTo>
                  <a:pt x="229997" y="104140"/>
                </a:lnTo>
                <a:lnTo>
                  <a:pt x="235457" y="99059"/>
                </a:lnTo>
                <a:lnTo>
                  <a:pt x="234244" y="97790"/>
                </a:lnTo>
                <a:close/>
              </a:path>
              <a:path w="346709" h="342900">
                <a:moveTo>
                  <a:pt x="211581" y="93980"/>
                </a:moveTo>
                <a:lnTo>
                  <a:pt x="198627" y="93980"/>
                </a:lnTo>
                <a:lnTo>
                  <a:pt x="197739" y="99059"/>
                </a:lnTo>
                <a:lnTo>
                  <a:pt x="202565" y="99059"/>
                </a:lnTo>
                <a:lnTo>
                  <a:pt x="206882" y="100330"/>
                </a:lnTo>
                <a:lnTo>
                  <a:pt x="210566" y="100330"/>
                </a:lnTo>
                <a:lnTo>
                  <a:pt x="211581" y="93980"/>
                </a:lnTo>
                <a:close/>
              </a:path>
              <a:path w="346709" h="342900">
                <a:moveTo>
                  <a:pt x="284479" y="88900"/>
                </a:moveTo>
                <a:lnTo>
                  <a:pt x="282321" y="92709"/>
                </a:lnTo>
                <a:lnTo>
                  <a:pt x="280289" y="96519"/>
                </a:lnTo>
                <a:lnTo>
                  <a:pt x="278002" y="100330"/>
                </a:lnTo>
                <a:lnTo>
                  <a:pt x="287091" y="100330"/>
                </a:lnTo>
                <a:lnTo>
                  <a:pt x="290702" y="93980"/>
                </a:lnTo>
                <a:lnTo>
                  <a:pt x="286766" y="91440"/>
                </a:lnTo>
                <a:lnTo>
                  <a:pt x="284479" y="88900"/>
                </a:lnTo>
                <a:close/>
              </a:path>
              <a:path w="346709" h="342900">
                <a:moveTo>
                  <a:pt x="240501" y="63500"/>
                </a:moveTo>
                <a:lnTo>
                  <a:pt x="230250" y="63500"/>
                </a:lnTo>
                <a:lnTo>
                  <a:pt x="247903" y="81280"/>
                </a:lnTo>
                <a:lnTo>
                  <a:pt x="239141" y="90169"/>
                </a:lnTo>
                <a:lnTo>
                  <a:pt x="243967" y="95250"/>
                </a:lnTo>
                <a:lnTo>
                  <a:pt x="252856" y="86359"/>
                </a:lnTo>
                <a:lnTo>
                  <a:pt x="263381" y="86359"/>
                </a:lnTo>
                <a:lnTo>
                  <a:pt x="258064" y="81280"/>
                </a:lnTo>
                <a:lnTo>
                  <a:pt x="262508" y="76200"/>
                </a:lnTo>
                <a:lnTo>
                  <a:pt x="253111" y="76200"/>
                </a:lnTo>
                <a:lnTo>
                  <a:pt x="240501" y="63500"/>
                </a:lnTo>
                <a:close/>
              </a:path>
              <a:path w="346709" h="342900">
                <a:moveTo>
                  <a:pt x="213232" y="71119"/>
                </a:moveTo>
                <a:lnTo>
                  <a:pt x="190753" y="92709"/>
                </a:lnTo>
                <a:lnTo>
                  <a:pt x="199644" y="92709"/>
                </a:lnTo>
                <a:lnTo>
                  <a:pt x="217677" y="74930"/>
                </a:lnTo>
                <a:lnTo>
                  <a:pt x="213232" y="71119"/>
                </a:lnTo>
                <a:close/>
              </a:path>
              <a:path w="346709" h="342900">
                <a:moveTo>
                  <a:pt x="301080" y="55880"/>
                </a:moveTo>
                <a:lnTo>
                  <a:pt x="290575" y="55880"/>
                </a:lnTo>
                <a:lnTo>
                  <a:pt x="299847" y="64769"/>
                </a:lnTo>
                <a:lnTo>
                  <a:pt x="281940" y="82550"/>
                </a:lnTo>
                <a:lnTo>
                  <a:pt x="286766" y="87630"/>
                </a:lnTo>
                <a:lnTo>
                  <a:pt x="304800" y="69850"/>
                </a:lnTo>
                <a:lnTo>
                  <a:pt x="315087" y="69850"/>
                </a:lnTo>
                <a:lnTo>
                  <a:pt x="310006" y="64769"/>
                </a:lnTo>
                <a:lnTo>
                  <a:pt x="315159" y="59690"/>
                </a:lnTo>
                <a:lnTo>
                  <a:pt x="305053" y="59690"/>
                </a:lnTo>
                <a:lnTo>
                  <a:pt x="301080" y="55880"/>
                </a:lnTo>
                <a:close/>
              </a:path>
              <a:path w="346709" h="342900">
                <a:moveTo>
                  <a:pt x="262127" y="67309"/>
                </a:moveTo>
                <a:lnTo>
                  <a:pt x="253111" y="76200"/>
                </a:lnTo>
                <a:lnTo>
                  <a:pt x="262508" y="76200"/>
                </a:lnTo>
                <a:lnTo>
                  <a:pt x="266953" y="71119"/>
                </a:lnTo>
                <a:lnTo>
                  <a:pt x="262127" y="67309"/>
                </a:lnTo>
                <a:close/>
              </a:path>
              <a:path w="346709" h="342900">
                <a:moveTo>
                  <a:pt x="278511" y="0"/>
                </a:moveTo>
                <a:lnTo>
                  <a:pt x="240283" y="38100"/>
                </a:lnTo>
                <a:lnTo>
                  <a:pt x="276605" y="74930"/>
                </a:lnTo>
                <a:lnTo>
                  <a:pt x="281940" y="69850"/>
                </a:lnTo>
                <a:lnTo>
                  <a:pt x="279273" y="67309"/>
                </a:lnTo>
                <a:lnTo>
                  <a:pt x="284296" y="62230"/>
                </a:lnTo>
                <a:lnTo>
                  <a:pt x="274447" y="62230"/>
                </a:lnTo>
                <a:lnTo>
                  <a:pt x="264668" y="52069"/>
                </a:lnTo>
                <a:lnTo>
                  <a:pt x="268435" y="48259"/>
                </a:lnTo>
                <a:lnTo>
                  <a:pt x="259969" y="48259"/>
                </a:lnTo>
                <a:lnTo>
                  <a:pt x="250317" y="38100"/>
                </a:lnTo>
                <a:lnTo>
                  <a:pt x="261620" y="26669"/>
                </a:lnTo>
                <a:lnTo>
                  <a:pt x="271652" y="26669"/>
                </a:lnTo>
                <a:lnTo>
                  <a:pt x="266826" y="21590"/>
                </a:lnTo>
                <a:lnTo>
                  <a:pt x="278129" y="10159"/>
                </a:lnTo>
                <a:lnTo>
                  <a:pt x="288530" y="10159"/>
                </a:lnTo>
                <a:lnTo>
                  <a:pt x="278511" y="0"/>
                </a:lnTo>
                <a:close/>
              </a:path>
              <a:path w="346709" h="342900">
                <a:moveTo>
                  <a:pt x="341249" y="53340"/>
                </a:moveTo>
                <a:lnTo>
                  <a:pt x="320167" y="74930"/>
                </a:lnTo>
                <a:lnTo>
                  <a:pt x="329648" y="74930"/>
                </a:lnTo>
                <a:lnTo>
                  <a:pt x="346201" y="58419"/>
                </a:lnTo>
                <a:lnTo>
                  <a:pt x="341249" y="53340"/>
                </a:lnTo>
                <a:close/>
              </a:path>
              <a:path w="346709" h="342900">
                <a:moveTo>
                  <a:pt x="240029" y="43180"/>
                </a:moveTo>
                <a:lnTo>
                  <a:pt x="215773" y="67309"/>
                </a:lnTo>
                <a:lnTo>
                  <a:pt x="220725" y="72390"/>
                </a:lnTo>
                <a:lnTo>
                  <a:pt x="230250" y="63500"/>
                </a:lnTo>
                <a:lnTo>
                  <a:pt x="240501" y="63500"/>
                </a:lnTo>
                <a:lnTo>
                  <a:pt x="235457" y="58419"/>
                </a:lnTo>
                <a:lnTo>
                  <a:pt x="244982" y="48259"/>
                </a:lnTo>
                <a:lnTo>
                  <a:pt x="240029" y="43180"/>
                </a:lnTo>
                <a:close/>
              </a:path>
              <a:path w="346709" h="342900">
                <a:moveTo>
                  <a:pt x="286067" y="40640"/>
                </a:moveTo>
                <a:lnTo>
                  <a:pt x="275971" y="40640"/>
                </a:lnTo>
                <a:lnTo>
                  <a:pt x="285750" y="50800"/>
                </a:lnTo>
                <a:lnTo>
                  <a:pt x="274447" y="62230"/>
                </a:lnTo>
                <a:lnTo>
                  <a:pt x="284296" y="62230"/>
                </a:lnTo>
                <a:lnTo>
                  <a:pt x="290575" y="55880"/>
                </a:lnTo>
                <a:lnTo>
                  <a:pt x="301080" y="55880"/>
                </a:lnTo>
                <a:lnTo>
                  <a:pt x="295782" y="50800"/>
                </a:lnTo>
                <a:lnTo>
                  <a:pt x="300806" y="45719"/>
                </a:lnTo>
                <a:lnTo>
                  <a:pt x="290956" y="45719"/>
                </a:lnTo>
                <a:lnTo>
                  <a:pt x="286067" y="40640"/>
                </a:lnTo>
                <a:close/>
              </a:path>
              <a:path w="346709" h="342900">
                <a:moveTo>
                  <a:pt x="323088" y="41909"/>
                </a:moveTo>
                <a:lnTo>
                  <a:pt x="305053" y="59690"/>
                </a:lnTo>
                <a:lnTo>
                  <a:pt x="315159" y="59690"/>
                </a:lnTo>
                <a:lnTo>
                  <a:pt x="328041" y="46990"/>
                </a:lnTo>
                <a:lnTo>
                  <a:pt x="323088" y="41909"/>
                </a:lnTo>
                <a:close/>
              </a:path>
              <a:path w="346709" h="342900">
                <a:moveTo>
                  <a:pt x="271652" y="26669"/>
                </a:moveTo>
                <a:lnTo>
                  <a:pt x="261620" y="26669"/>
                </a:lnTo>
                <a:lnTo>
                  <a:pt x="271272" y="36830"/>
                </a:lnTo>
                <a:lnTo>
                  <a:pt x="259969" y="48259"/>
                </a:lnTo>
                <a:lnTo>
                  <a:pt x="268435" y="48259"/>
                </a:lnTo>
                <a:lnTo>
                  <a:pt x="275971" y="40640"/>
                </a:lnTo>
                <a:lnTo>
                  <a:pt x="286067" y="40640"/>
                </a:lnTo>
                <a:lnTo>
                  <a:pt x="281177" y="35559"/>
                </a:lnTo>
                <a:lnTo>
                  <a:pt x="284945" y="31750"/>
                </a:lnTo>
                <a:lnTo>
                  <a:pt x="276478" y="31750"/>
                </a:lnTo>
                <a:lnTo>
                  <a:pt x="271652" y="26669"/>
                </a:lnTo>
                <a:close/>
              </a:path>
              <a:path w="346709" h="342900">
                <a:moveTo>
                  <a:pt x="302308" y="24130"/>
                </a:moveTo>
                <a:lnTo>
                  <a:pt x="292480" y="24130"/>
                </a:lnTo>
                <a:lnTo>
                  <a:pt x="302260" y="34290"/>
                </a:lnTo>
                <a:lnTo>
                  <a:pt x="290956" y="45719"/>
                </a:lnTo>
                <a:lnTo>
                  <a:pt x="300806" y="45719"/>
                </a:lnTo>
                <a:lnTo>
                  <a:pt x="307086" y="39369"/>
                </a:lnTo>
                <a:lnTo>
                  <a:pt x="312229" y="39369"/>
                </a:lnTo>
                <a:lnTo>
                  <a:pt x="314832" y="36830"/>
                </a:lnTo>
                <a:lnTo>
                  <a:pt x="302308" y="24130"/>
                </a:lnTo>
                <a:close/>
              </a:path>
              <a:path w="346709" h="342900">
                <a:moveTo>
                  <a:pt x="312229" y="39369"/>
                </a:moveTo>
                <a:lnTo>
                  <a:pt x="307086" y="39369"/>
                </a:lnTo>
                <a:lnTo>
                  <a:pt x="309625" y="41909"/>
                </a:lnTo>
                <a:lnTo>
                  <a:pt x="312229" y="39369"/>
                </a:lnTo>
                <a:close/>
              </a:path>
              <a:path w="346709" h="342900">
                <a:moveTo>
                  <a:pt x="288530" y="10159"/>
                </a:moveTo>
                <a:lnTo>
                  <a:pt x="278129" y="10159"/>
                </a:lnTo>
                <a:lnTo>
                  <a:pt x="287781" y="20319"/>
                </a:lnTo>
                <a:lnTo>
                  <a:pt x="276478" y="31750"/>
                </a:lnTo>
                <a:lnTo>
                  <a:pt x="284945" y="31750"/>
                </a:lnTo>
                <a:lnTo>
                  <a:pt x="292480" y="24130"/>
                </a:lnTo>
                <a:lnTo>
                  <a:pt x="302308" y="24130"/>
                </a:lnTo>
                <a:lnTo>
                  <a:pt x="288530" y="10159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9" name="object 59"/>
          <p:cNvSpPr/>
          <p:nvPr/>
        </p:nvSpPr>
        <p:spPr>
          <a:xfrm>
            <a:off x="8174355" y="3941889"/>
            <a:ext cx="464439" cy="486409"/>
          </a:xfrm>
          <a:prstGeom prst="rect">
            <a:avLst/>
          </a:prstGeom>
          <a:blipFill>
            <a:blip r:embed="rId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0" name="object 60"/>
          <p:cNvSpPr txBox="1"/>
          <p:nvPr/>
        </p:nvSpPr>
        <p:spPr>
          <a:xfrm>
            <a:off x="3287648" y="959358"/>
            <a:ext cx="257683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1" spc="-5">
                <a:latin typeface="微软雅黑"/>
                <a:cs typeface="微软雅黑"/>
              </a:rPr>
              <a:t>过去</a:t>
            </a:r>
            <a:r>
              <a:rPr sz="1000" b="1" spc="-10">
                <a:latin typeface="微软雅黑"/>
                <a:cs typeface="微软雅黑"/>
              </a:rPr>
              <a:t>6</a:t>
            </a:r>
            <a:r>
              <a:rPr sz="1000" b="1" spc="-5">
                <a:latin typeface="微软雅黑"/>
                <a:cs typeface="微软雅黑"/>
              </a:rPr>
              <a:t>个月需求侧对AIGC赋能场景</a:t>
            </a:r>
            <a:r>
              <a:rPr sz="1000" b="1" spc="5">
                <a:latin typeface="微软雅黑"/>
                <a:cs typeface="微软雅黑"/>
              </a:rPr>
              <a:t>的</a:t>
            </a:r>
            <a:r>
              <a:rPr sz="1000" b="1" spc="-5">
                <a:latin typeface="微软雅黑"/>
                <a:cs typeface="微软雅黑"/>
              </a:rPr>
              <a:t>期望</a:t>
            </a:r>
            <a:r>
              <a:rPr sz="1000" b="1" spc="5">
                <a:latin typeface="微软雅黑"/>
                <a:cs typeface="微软雅黑"/>
              </a:rPr>
              <a:t>变</a:t>
            </a:r>
            <a:r>
              <a:rPr sz="1000" b="1" spc="-5">
                <a:latin typeface="微软雅黑"/>
                <a:cs typeface="微软雅黑"/>
              </a:rPr>
              <a:t>化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61" name="object 61"/>
          <p:cNvSpPr/>
          <p:nvPr/>
        </p:nvSpPr>
        <p:spPr>
          <a:xfrm>
            <a:off x="3757421" y="4659629"/>
            <a:ext cx="243840" cy="0"/>
          </a:xfrm>
          <a:custGeom>
            <a:rect l="l" t="t" r="r" b="b"/>
            <a:pathLst>
              <a:path w="243839">
                <a:moveTo>
                  <a:pt x="0" y="0"/>
                </a:moveTo>
                <a:lnTo>
                  <a:pt x="243839" y="0"/>
                </a:lnTo>
              </a:path>
            </a:pathLst>
          </a:custGeom>
          <a:ln w="28575">
            <a:solidFill>
              <a:srgbClr val="F8803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2" name="object 62"/>
          <p:cNvSpPr txBox="1"/>
          <p:nvPr/>
        </p:nvSpPr>
        <p:spPr>
          <a:xfrm>
            <a:off x="4014342" y="4578807"/>
            <a:ext cx="52705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5">
                <a:latin typeface="微软雅黑"/>
                <a:cs typeface="微软雅黑"/>
              </a:rPr>
              <a:t>2023</a:t>
            </a:r>
            <a:r>
              <a:rPr sz="800">
                <a:latin typeface="微软雅黑"/>
                <a:cs typeface="微软雅黑"/>
              </a:rPr>
              <a:t>年</a:t>
            </a:r>
            <a:r>
              <a:rPr sz="800" spc="-5">
                <a:latin typeface="微软雅黑"/>
                <a:cs typeface="微软雅黑"/>
              </a:rPr>
              <a:t>4</a:t>
            </a:r>
            <a:r>
              <a:rPr sz="800">
                <a:latin typeface="微软雅黑"/>
                <a:cs typeface="微软雅黑"/>
              </a:rPr>
              <a:t>月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63" name="object 63"/>
          <p:cNvSpPr/>
          <p:nvPr/>
        </p:nvSpPr>
        <p:spPr>
          <a:xfrm>
            <a:off x="4670297" y="4659629"/>
            <a:ext cx="243840" cy="0"/>
          </a:xfrm>
          <a:custGeom>
            <a:rect l="l" t="t" r="r" b="b"/>
            <a:pathLst>
              <a:path w="243839">
                <a:moveTo>
                  <a:pt x="0" y="0"/>
                </a:moveTo>
                <a:lnTo>
                  <a:pt x="243839" y="0"/>
                </a:lnTo>
              </a:path>
            </a:pathLst>
          </a:custGeom>
          <a:ln w="28575">
            <a:solidFill>
              <a:srgbClr val="13A46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4" name="object 64"/>
          <p:cNvSpPr txBox="1"/>
          <p:nvPr/>
        </p:nvSpPr>
        <p:spPr>
          <a:xfrm>
            <a:off x="4927853" y="4578807"/>
            <a:ext cx="52705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5">
                <a:latin typeface="微软雅黑"/>
                <a:cs typeface="微软雅黑"/>
              </a:rPr>
              <a:t>2023</a:t>
            </a:r>
            <a:r>
              <a:rPr sz="800">
                <a:latin typeface="微软雅黑"/>
                <a:cs typeface="微软雅黑"/>
              </a:rPr>
              <a:t>年</a:t>
            </a:r>
            <a:r>
              <a:rPr sz="800" spc="-5">
                <a:latin typeface="微软雅黑"/>
                <a:cs typeface="微软雅黑"/>
              </a:rPr>
              <a:t>9</a:t>
            </a:r>
            <a:r>
              <a:rPr sz="800">
                <a:latin typeface="微软雅黑"/>
                <a:cs typeface="微软雅黑"/>
              </a:rPr>
              <a:t>月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65" name="object 65"/>
          <p:cNvSpPr/>
          <p:nvPr/>
        </p:nvSpPr>
        <p:spPr>
          <a:xfrm>
            <a:off x="6832854" y="1779270"/>
            <a:ext cx="788035" cy="2819400"/>
          </a:xfrm>
          <a:custGeom>
            <a:rect l="l" t="t" r="r" b="b"/>
            <a:pathLst>
              <a:path w="788034" h="2819400">
                <a:moveTo>
                  <a:pt x="0" y="2819399"/>
                </a:moveTo>
                <a:lnTo>
                  <a:pt x="787907" y="2819399"/>
                </a:lnTo>
                <a:lnTo>
                  <a:pt x="787907" y="0"/>
                </a:lnTo>
                <a:lnTo>
                  <a:pt x="0" y="0"/>
                </a:lnTo>
                <a:lnTo>
                  <a:pt x="0" y="2819399"/>
                </a:lnTo>
                <a:close/>
              </a:path>
            </a:pathLst>
          </a:custGeom>
          <a:ln w="28575">
            <a:solidFill>
              <a:srgbClr val="C9C9C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6" name="object 66"/>
          <p:cNvSpPr txBox="1"/>
          <p:nvPr/>
        </p:nvSpPr>
        <p:spPr>
          <a:xfrm rot="19860000">
            <a:off x="415282" y="705323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67" name="object 67"/>
          <p:cNvSpPr txBox="1"/>
          <p:nvPr/>
        </p:nvSpPr>
        <p:spPr>
          <a:xfrm rot="19860000">
            <a:off x="3177532" y="705323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68" name="object 68"/>
          <p:cNvSpPr txBox="1"/>
          <p:nvPr/>
        </p:nvSpPr>
        <p:spPr>
          <a:xfrm rot="19860000">
            <a:off x="5939782" y="705323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69" name="object 69"/>
          <p:cNvSpPr txBox="1"/>
          <p:nvPr/>
        </p:nvSpPr>
        <p:spPr>
          <a:xfrm rot="19860000">
            <a:off x="415281" y="25055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70" name="object 70"/>
          <p:cNvSpPr txBox="1"/>
          <p:nvPr/>
        </p:nvSpPr>
        <p:spPr>
          <a:xfrm rot="19860000">
            <a:off x="3177532" y="25055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71" name="object 71"/>
          <p:cNvSpPr txBox="1"/>
          <p:nvPr/>
        </p:nvSpPr>
        <p:spPr>
          <a:xfrm rot="19860000">
            <a:off x="5939782" y="25055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72" name="object 72"/>
          <p:cNvSpPr txBox="1"/>
          <p:nvPr/>
        </p:nvSpPr>
        <p:spPr>
          <a:xfrm rot="19860000">
            <a:off x="415281" y="427719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73" name="object 73"/>
          <p:cNvSpPr txBox="1"/>
          <p:nvPr/>
        </p:nvSpPr>
        <p:spPr>
          <a:xfrm rot="19860000">
            <a:off x="3177531" y="427719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74" name="object 74"/>
          <p:cNvSpPr txBox="1"/>
          <p:nvPr/>
        </p:nvSpPr>
        <p:spPr>
          <a:xfrm rot="19860000">
            <a:off x="5939782" y="427719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7940675">
              <a:lnSpc>
                <a:spcPct val="100000"/>
              </a:lnSpc>
              <a:spcBef>
                <a:spcPts val="95"/>
              </a:spcBef>
            </a:pPr>
            <a:r>
              <a:rPr spc="-10"/>
              <a:t>TE</a:t>
            </a:r>
            <a:r>
              <a:rPr spc="-5"/>
              <a:t>智库</a:t>
            </a:r>
          </a:p>
        </p:txBody>
      </p:sp>
      <p:sp>
        <p:nvSpPr>
          <p:cNvPr id="3" name="object 3"/>
          <p:cNvSpPr/>
          <p:nvPr/>
        </p:nvSpPr>
        <p:spPr>
          <a:xfrm>
            <a:off x="429475" y="1678304"/>
            <a:ext cx="8387715" cy="2434590"/>
          </a:xfrm>
          <a:custGeom>
            <a:rect l="l" t="t" r="r" b="b"/>
            <a:pathLst>
              <a:path w="8387715" h="2434590">
                <a:moveTo>
                  <a:pt x="311543" y="40132"/>
                </a:moveTo>
                <a:lnTo>
                  <a:pt x="0" y="40132"/>
                </a:lnTo>
                <a:lnTo>
                  <a:pt x="0" y="2394343"/>
                </a:lnTo>
                <a:lnTo>
                  <a:pt x="1470952" y="2394343"/>
                </a:lnTo>
                <a:lnTo>
                  <a:pt x="1470952" y="2116582"/>
                </a:lnTo>
                <a:lnTo>
                  <a:pt x="311543" y="2116582"/>
                </a:lnTo>
                <a:lnTo>
                  <a:pt x="311543" y="40132"/>
                </a:lnTo>
                <a:close/>
              </a:path>
              <a:path w="8387715" h="2434590">
                <a:moveTo>
                  <a:pt x="2862999" y="0"/>
                </a:moveTo>
                <a:lnTo>
                  <a:pt x="2811421" y="986"/>
                </a:lnTo>
                <a:lnTo>
                  <a:pt x="2760573" y="3947"/>
                </a:lnTo>
                <a:lnTo>
                  <a:pt x="2710454" y="8882"/>
                </a:lnTo>
                <a:lnTo>
                  <a:pt x="2661064" y="15790"/>
                </a:lnTo>
                <a:lnTo>
                  <a:pt x="2612403" y="24672"/>
                </a:lnTo>
                <a:lnTo>
                  <a:pt x="2564469" y="35528"/>
                </a:lnTo>
                <a:lnTo>
                  <a:pt x="2517264" y="48357"/>
                </a:lnTo>
                <a:lnTo>
                  <a:pt x="2470785" y="63161"/>
                </a:lnTo>
                <a:lnTo>
                  <a:pt x="2425033" y="79938"/>
                </a:lnTo>
                <a:lnTo>
                  <a:pt x="2380008" y="98689"/>
                </a:lnTo>
                <a:lnTo>
                  <a:pt x="2335708" y="119414"/>
                </a:lnTo>
                <a:lnTo>
                  <a:pt x="2292134" y="142112"/>
                </a:lnTo>
                <a:lnTo>
                  <a:pt x="2249718" y="166713"/>
                </a:lnTo>
                <a:lnTo>
                  <a:pt x="2208958" y="193145"/>
                </a:lnTo>
                <a:lnTo>
                  <a:pt x="2169852" y="221406"/>
                </a:lnTo>
                <a:lnTo>
                  <a:pt x="2132401" y="251497"/>
                </a:lnTo>
                <a:lnTo>
                  <a:pt x="2096601" y="283417"/>
                </a:lnTo>
                <a:lnTo>
                  <a:pt x="2062454" y="317166"/>
                </a:lnTo>
                <a:lnTo>
                  <a:pt x="2029958" y="352743"/>
                </a:lnTo>
                <a:lnTo>
                  <a:pt x="1999112" y="390148"/>
                </a:lnTo>
                <a:lnTo>
                  <a:pt x="1969915" y="429381"/>
                </a:lnTo>
                <a:lnTo>
                  <a:pt x="1942366" y="470440"/>
                </a:lnTo>
                <a:lnTo>
                  <a:pt x="1916465" y="513326"/>
                </a:lnTo>
                <a:lnTo>
                  <a:pt x="1892211" y="558038"/>
                </a:lnTo>
                <a:lnTo>
                  <a:pt x="1871441" y="600709"/>
                </a:lnTo>
                <a:lnTo>
                  <a:pt x="1852330" y="644495"/>
                </a:lnTo>
                <a:lnTo>
                  <a:pt x="1834880" y="689395"/>
                </a:lnTo>
                <a:lnTo>
                  <a:pt x="1819089" y="735408"/>
                </a:lnTo>
                <a:lnTo>
                  <a:pt x="1804960" y="782534"/>
                </a:lnTo>
                <a:lnTo>
                  <a:pt x="1792491" y="830775"/>
                </a:lnTo>
                <a:lnTo>
                  <a:pt x="1781684" y="880129"/>
                </a:lnTo>
                <a:lnTo>
                  <a:pt x="1772539" y="930597"/>
                </a:lnTo>
                <a:lnTo>
                  <a:pt x="1765055" y="982178"/>
                </a:lnTo>
                <a:lnTo>
                  <a:pt x="1759234" y="1034874"/>
                </a:lnTo>
                <a:lnTo>
                  <a:pt x="1755076" y="1088683"/>
                </a:lnTo>
                <a:lnTo>
                  <a:pt x="1752580" y="1143605"/>
                </a:lnTo>
                <a:lnTo>
                  <a:pt x="1751749" y="1199642"/>
                </a:lnTo>
                <a:lnTo>
                  <a:pt x="1752484" y="1251259"/>
                </a:lnTo>
                <a:lnTo>
                  <a:pt x="1754689" y="1302363"/>
                </a:lnTo>
                <a:lnTo>
                  <a:pt x="1758366" y="1352954"/>
                </a:lnTo>
                <a:lnTo>
                  <a:pt x="1763515" y="1403032"/>
                </a:lnTo>
                <a:lnTo>
                  <a:pt x="1770137" y="1452597"/>
                </a:lnTo>
                <a:lnTo>
                  <a:pt x="1778232" y="1501649"/>
                </a:lnTo>
                <a:lnTo>
                  <a:pt x="1787801" y="1550190"/>
                </a:lnTo>
                <a:lnTo>
                  <a:pt x="1798844" y="1598220"/>
                </a:lnTo>
                <a:lnTo>
                  <a:pt x="1811364" y="1645738"/>
                </a:lnTo>
                <a:lnTo>
                  <a:pt x="1825359" y="1692745"/>
                </a:lnTo>
                <a:lnTo>
                  <a:pt x="1840831" y="1739241"/>
                </a:lnTo>
                <a:lnTo>
                  <a:pt x="1857781" y="1785228"/>
                </a:lnTo>
                <a:lnTo>
                  <a:pt x="1876209" y="1830705"/>
                </a:lnTo>
                <a:lnTo>
                  <a:pt x="1897735" y="1878729"/>
                </a:lnTo>
                <a:lnTo>
                  <a:pt x="1920848" y="1924822"/>
                </a:lnTo>
                <a:lnTo>
                  <a:pt x="1945547" y="1968984"/>
                </a:lnTo>
                <a:lnTo>
                  <a:pt x="1971830" y="2011214"/>
                </a:lnTo>
                <a:lnTo>
                  <a:pt x="1999698" y="2051513"/>
                </a:lnTo>
                <a:lnTo>
                  <a:pt x="2029148" y="2089880"/>
                </a:lnTo>
                <a:lnTo>
                  <a:pt x="2060181" y="2126316"/>
                </a:lnTo>
                <a:lnTo>
                  <a:pt x="2092795" y="2160820"/>
                </a:lnTo>
                <a:lnTo>
                  <a:pt x="2126990" y="2193393"/>
                </a:lnTo>
                <a:lnTo>
                  <a:pt x="2162764" y="2224034"/>
                </a:lnTo>
                <a:lnTo>
                  <a:pt x="2200117" y="2252744"/>
                </a:lnTo>
                <a:lnTo>
                  <a:pt x="2239048" y="2279523"/>
                </a:lnTo>
                <a:lnTo>
                  <a:pt x="2276582" y="2302447"/>
                </a:lnTo>
                <a:lnTo>
                  <a:pt x="2315798" y="2323538"/>
                </a:lnTo>
                <a:lnTo>
                  <a:pt x="2356695" y="2342794"/>
                </a:lnTo>
                <a:lnTo>
                  <a:pt x="2399275" y="2360216"/>
                </a:lnTo>
                <a:lnTo>
                  <a:pt x="2443536" y="2375805"/>
                </a:lnTo>
                <a:lnTo>
                  <a:pt x="2489480" y="2389559"/>
                </a:lnTo>
                <a:lnTo>
                  <a:pt x="2537105" y="2401479"/>
                </a:lnTo>
                <a:lnTo>
                  <a:pt x="2586411" y="2411565"/>
                </a:lnTo>
                <a:lnTo>
                  <a:pt x="2637400" y="2419817"/>
                </a:lnTo>
                <a:lnTo>
                  <a:pt x="2690070" y="2426236"/>
                </a:lnTo>
                <a:lnTo>
                  <a:pt x="2744423" y="2430820"/>
                </a:lnTo>
                <a:lnTo>
                  <a:pt x="2800457" y="2433571"/>
                </a:lnTo>
                <a:lnTo>
                  <a:pt x="2858173" y="2434488"/>
                </a:lnTo>
                <a:lnTo>
                  <a:pt x="2914069" y="2433296"/>
                </a:lnTo>
                <a:lnTo>
                  <a:pt x="2968630" y="2429718"/>
                </a:lnTo>
                <a:lnTo>
                  <a:pt x="3021855" y="2423756"/>
                </a:lnTo>
                <a:lnTo>
                  <a:pt x="3073744" y="2415409"/>
                </a:lnTo>
                <a:lnTo>
                  <a:pt x="3124295" y="2404677"/>
                </a:lnTo>
                <a:lnTo>
                  <a:pt x="3173507" y="2391560"/>
                </a:lnTo>
                <a:lnTo>
                  <a:pt x="3221382" y="2376058"/>
                </a:lnTo>
                <a:lnTo>
                  <a:pt x="3267916" y="2358170"/>
                </a:lnTo>
                <a:lnTo>
                  <a:pt x="3313111" y="2337897"/>
                </a:lnTo>
                <a:lnTo>
                  <a:pt x="3356964" y="2315239"/>
                </a:lnTo>
                <a:lnTo>
                  <a:pt x="3399476" y="2290195"/>
                </a:lnTo>
                <a:lnTo>
                  <a:pt x="3440646" y="2262766"/>
                </a:lnTo>
                <a:lnTo>
                  <a:pt x="3480473" y="2232952"/>
                </a:lnTo>
                <a:lnTo>
                  <a:pt x="3516032" y="2203222"/>
                </a:lnTo>
                <a:lnTo>
                  <a:pt x="3549993" y="2171635"/>
                </a:lnTo>
                <a:lnTo>
                  <a:pt x="3553618" y="2167890"/>
                </a:lnTo>
                <a:lnTo>
                  <a:pt x="2832519" y="2167890"/>
                </a:lnTo>
                <a:lnTo>
                  <a:pt x="2779179" y="2166157"/>
                </a:lnTo>
                <a:lnTo>
                  <a:pt x="2726793" y="2160962"/>
                </a:lnTo>
                <a:lnTo>
                  <a:pt x="2675363" y="2152305"/>
                </a:lnTo>
                <a:lnTo>
                  <a:pt x="2624889" y="2140188"/>
                </a:lnTo>
                <a:lnTo>
                  <a:pt x="2575375" y="2124612"/>
                </a:lnTo>
                <a:lnTo>
                  <a:pt x="2526820" y="2105578"/>
                </a:lnTo>
                <a:lnTo>
                  <a:pt x="2479226" y="2083089"/>
                </a:lnTo>
                <a:lnTo>
                  <a:pt x="2432596" y="2057146"/>
                </a:lnTo>
                <a:lnTo>
                  <a:pt x="2392770" y="2031111"/>
                </a:lnTo>
                <a:lnTo>
                  <a:pt x="2355335" y="2002282"/>
                </a:lnTo>
                <a:lnTo>
                  <a:pt x="2320295" y="1970659"/>
                </a:lnTo>
                <a:lnTo>
                  <a:pt x="2287650" y="1936242"/>
                </a:lnTo>
                <a:lnTo>
                  <a:pt x="2257403" y="1899031"/>
                </a:lnTo>
                <a:lnTo>
                  <a:pt x="2229556" y="1859026"/>
                </a:lnTo>
                <a:lnTo>
                  <a:pt x="2204110" y="1816227"/>
                </a:lnTo>
                <a:lnTo>
                  <a:pt x="2181069" y="1770634"/>
                </a:lnTo>
                <a:lnTo>
                  <a:pt x="2160435" y="1722247"/>
                </a:lnTo>
                <a:lnTo>
                  <a:pt x="2145229" y="1680884"/>
                </a:lnTo>
                <a:lnTo>
                  <a:pt x="2131477" y="1638263"/>
                </a:lnTo>
                <a:lnTo>
                  <a:pt x="2119178" y="1594382"/>
                </a:lnTo>
                <a:lnTo>
                  <a:pt x="2108329" y="1549241"/>
                </a:lnTo>
                <a:lnTo>
                  <a:pt x="2098931" y="1502841"/>
                </a:lnTo>
                <a:lnTo>
                  <a:pt x="2090982" y="1455181"/>
                </a:lnTo>
                <a:lnTo>
                  <a:pt x="2084481" y="1406262"/>
                </a:lnTo>
                <a:lnTo>
                  <a:pt x="2079426" y="1356083"/>
                </a:lnTo>
                <a:lnTo>
                  <a:pt x="2075817" y="1304645"/>
                </a:lnTo>
                <a:lnTo>
                  <a:pt x="2073653" y="1251948"/>
                </a:lnTo>
                <a:lnTo>
                  <a:pt x="2072932" y="1197991"/>
                </a:lnTo>
                <a:lnTo>
                  <a:pt x="2073844" y="1146424"/>
                </a:lnTo>
                <a:lnTo>
                  <a:pt x="2076580" y="1095189"/>
                </a:lnTo>
                <a:lnTo>
                  <a:pt x="2081140" y="1044288"/>
                </a:lnTo>
                <a:lnTo>
                  <a:pt x="2087521" y="993722"/>
                </a:lnTo>
                <a:lnTo>
                  <a:pt x="2095723" y="943493"/>
                </a:lnTo>
                <a:lnTo>
                  <a:pt x="2105745" y="893604"/>
                </a:lnTo>
                <a:lnTo>
                  <a:pt x="2117585" y="844058"/>
                </a:lnTo>
                <a:lnTo>
                  <a:pt x="2131244" y="794855"/>
                </a:lnTo>
                <a:lnTo>
                  <a:pt x="2146719" y="745998"/>
                </a:lnTo>
                <a:lnTo>
                  <a:pt x="2164480" y="698373"/>
                </a:lnTo>
                <a:lnTo>
                  <a:pt x="2184914" y="652949"/>
                </a:lnTo>
                <a:lnTo>
                  <a:pt x="2208022" y="609727"/>
                </a:lnTo>
                <a:lnTo>
                  <a:pt x="2233805" y="568706"/>
                </a:lnTo>
                <a:lnTo>
                  <a:pt x="2262263" y="529886"/>
                </a:lnTo>
                <a:lnTo>
                  <a:pt x="2293399" y="493268"/>
                </a:lnTo>
                <a:lnTo>
                  <a:pt x="2327212" y="458851"/>
                </a:lnTo>
                <a:lnTo>
                  <a:pt x="2363705" y="426635"/>
                </a:lnTo>
                <a:lnTo>
                  <a:pt x="2402878" y="396621"/>
                </a:lnTo>
                <a:lnTo>
                  <a:pt x="2440231" y="371932"/>
                </a:lnTo>
                <a:lnTo>
                  <a:pt x="2479366" y="349836"/>
                </a:lnTo>
                <a:lnTo>
                  <a:pt x="2520283" y="330333"/>
                </a:lnTo>
                <a:lnTo>
                  <a:pt x="2562981" y="313426"/>
                </a:lnTo>
                <a:lnTo>
                  <a:pt x="2607459" y="299116"/>
                </a:lnTo>
                <a:lnTo>
                  <a:pt x="2653716" y="287405"/>
                </a:lnTo>
                <a:lnTo>
                  <a:pt x="2701751" y="278293"/>
                </a:lnTo>
                <a:lnTo>
                  <a:pt x="2751565" y="271783"/>
                </a:lnTo>
                <a:lnTo>
                  <a:pt x="2803155" y="267875"/>
                </a:lnTo>
                <a:lnTo>
                  <a:pt x="2856522" y="266573"/>
                </a:lnTo>
                <a:lnTo>
                  <a:pt x="3556123" y="266573"/>
                </a:lnTo>
                <a:lnTo>
                  <a:pt x="3533368" y="243839"/>
                </a:lnTo>
                <a:lnTo>
                  <a:pt x="3496252" y="210819"/>
                </a:lnTo>
                <a:lnTo>
                  <a:pt x="3457105" y="179832"/>
                </a:lnTo>
                <a:lnTo>
                  <a:pt x="3419392" y="153229"/>
                </a:lnTo>
                <a:lnTo>
                  <a:pt x="3380346" y="128755"/>
                </a:lnTo>
                <a:lnTo>
                  <a:pt x="3339967" y="106409"/>
                </a:lnTo>
                <a:lnTo>
                  <a:pt x="3298255" y="86191"/>
                </a:lnTo>
                <a:lnTo>
                  <a:pt x="3255212" y="68102"/>
                </a:lnTo>
                <a:lnTo>
                  <a:pt x="3210837" y="52140"/>
                </a:lnTo>
                <a:lnTo>
                  <a:pt x="3165131" y="38307"/>
                </a:lnTo>
                <a:lnTo>
                  <a:pt x="3118096" y="26602"/>
                </a:lnTo>
                <a:lnTo>
                  <a:pt x="3069732" y="17025"/>
                </a:lnTo>
                <a:lnTo>
                  <a:pt x="3020040" y="9576"/>
                </a:lnTo>
                <a:lnTo>
                  <a:pt x="2969019" y="4256"/>
                </a:lnTo>
                <a:lnTo>
                  <a:pt x="2916672" y="1064"/>
                </a:lnTo>
                <a:lnTo>
                  <a:pt x="2862999" y="0"/>
                </a:lnTo>
                <a:close/>
              </a:path>
              <a:path w="8387715" h="2434590">
                <a:moveTo>
                  <a:pt x="3521367" y="1568958"/>
                </a:moveTo>
                <a:lnTo>
                  <a:pt x="3507353" y="1626896"/>
                </a:lnTo>
                <a:lnTo>
                  <a:pt x="3490993" y="1681916"/>
                </a:lnTo>
                <a:lnTo>
                  <a:pt x="3472286" y="1734018"/>
                </a:lnTo>
                <a:lnTo>
                  <a:pt x="3451232" y="1783201"/>
                </a:lnTo>
                <a:lnTo>
                  <a:pt x="3427831" y="1829466"/>
                </a:lnTo>
                <a:lnTo>
                  <a:pt x="3402083" y="1872813"/>
                </a:lnTo>
                <a:lnTo>
                  <a:pt x="3373988" y="1913241"/>
                </a:lnTo>
                <a:lnTo>
                  <a:pt x="3343546" y="1950750"/>
                </a:lnTo>
                <a:lnTo>
                  <a:pt x="3310757" y="1985341"/>
                </a:lnTo>
                <a:lnTo>
                  <a:pt x="3275622" y="2017014"/>
                </a:lnTo>
                <a:lnTo>
                  <a:pt x="3238546" y="2045680"/>
                </a:lnTo>
                <a:lnTo>
                  <a:pt x="3199864" y="2071329"/>
                </a:lnTo>
                <a:lnTo>
                  <a:pt x="3159573" y="2093960"/>
                </a:lnTo>
                <a:lnTo>
                  <a:pt x="3117674" y="2113574"/>
                </a:lnTo>
                <a:lnTo>
                  <a:pt x="3074168" y="2130171"/>
                </a:lnTo>
                <a:lnTo>
                  <a:pt x="3029054" y="2143749"/>
                </a:lnTo>
                <a:lnTo>
                  <a:pt x="2982332" y="2154311"/>
                </a:lnTo>
                <a:lnTo>
                  <a:pt x="2934002" y="2161854"/>
                </a:lnTo>
                <a:lnTo>
                  <a:pt x="2884064" y="2166381"/>
                </a:lnTo>
                <a:lnTo>
                  <a:pt x="2832519" y="2167890"/>
                </a:lnTo>
                <a:lnTo>
                  <a:pt x="3553618" y="2167890"/>
                </a:lnTo>
                <a:lnTo>
                  <a:pt x="3582357" y="2138190"/>
                </a:lnTo>
                <a:lnTo>
                  <a:pt x="3613123" y="2102887"/>
                </a:lnTo>
                <a:lnTo>
                  <a:pt x="3642291" y="2065725"/>
                </a:lnTo>
                <a:lnTo>
                  <a:pt x="3669861" y="2026704"/>
                </a:lnTo>
                <a:lnTo>
                  <a:pt x="3695833" y="1985824"/>
                </a:lnTo>
                <a:lnTo>
                  <a:pt x="3720207" y="1943084"/>
                </a:lnTo>
                <a:lnTo>
                  <a:pt x="3742984" y="1898484"/>
                </a:lnTo>
                <a:lnTo>
                  <a:pt x="3764162" y="1852024"/>
                </a:lnTo>
                <a:lnTo>
                  <a:pt x="3783743" y="1803702"/>
                </a:lnTo>
                <a:lnTo>
                  <a:pt x="3801726" y="1753520"/>
                </a:lnTo>
                <a:lnTo>
                  <a:pt x="3818111" y="1701476"/>
                </a:lnTo>
                <a:lnTo>
                  <a:pt x="3832898" y="1647571"/>
                </a:lnTo>
                <a:lnTo>
                  <a:pt x="3521367" y="1568958"/>
                </a:lnTo>
                <a:close/>
              </a:path>
              <a:path w="8387715" h="2434590">
                <a:moveTo>
                  <a:pt x="3556123" y="266573"/>
                </a:moveTo>
                <a:lnTo>
                  <a:pt x="2856522" y="266573"/>
                </a:lnTo>
                <a:lnTo>
                  <a:pt x="2914278" y="268406"/>
                </a:lnTo>
                <a:lnTo>
                  <a:pt x="2969532" y="273905"/>
                </a:lnTo>
                <a:lnTo>
                  <a:pt x="3022279" y="283068"/>
                </a:lnTo>
                <a:lnTo>
                  <a:pt x="3072517" y="295894"/>
                </a:lnTo>
                <a:lnTo>
                  <a:pt x="3120243" y="312381"/>
                </a:lnTo>
                <a:lnTo>
                  <a:pt x="3165453" y="332527"/>
                </a:lnTo>
                <a:lnTo>
                  <a:pt x="3208145" y="356332"/>
                </a:lnTo>
                <a:lnTo>
                  <a:pt x="3248317" y="383794"/>
                </a:lnTo>
                <a:lnTo>
                  <a:pt x="3282033" y="411592"/>
                </a:lnTo>
                <a:lnTo>
                  <a:pt x="3313924" y="442834"/>
                </a:lnTo>
                <a:lnTo>
                  <a:pt x="3343990" y="477519"/>
                </a:lnTo>
                <a:lnTo>
                  <a:pt x="3372231" y="515648"/>
                </a:lnTo>
                <a:lnTo>
                  <a:pt x="3398647" y="557219"/>
                </a:lnTo>
                <a:lnTo>
                  <a:pt x="3423238" y="602234"/>
                </a:lnTo>
                <a:lnTo>
                  <a:pt x="3446004" y="650691"/>
                </a:lnTo>
                <a:lnTo>
                  <a:pt x="3466945" y="702592"/>
                </a:lnTo>
                <a:lnTo>
                  <a:pt x="3486061" y="757936"/>
                </a:lnTo>
                <a:lnTo>
                  <a:pt x="3792766" y="685673"/>
                </a:lnTo>
                <a:lnTo>
                  <a:pt x="3775970" y="632362"/>
                </a:lnTo>
                <a:lnTo>
                  <a:pt x="3757142" y="581078"/>
                </a:lnTo>
                <a:lnTo>
                  <a:pt x="3736282" y="531822"/>
                </a:lnTo>
                <a:lnTo>
                  <a:pt x="3713391" y="484594"/>
                </a:lnTo>
                <a:lnTo>
                  <a:pt x="3688467" y="439394"/>
                </a:lnTo>
                <a:lnTo>
                  <a:pt x="3661511" y="396224"/>
                </a:lnTo>
                <a:lnTo>
                  <a:pt x="3632523" y="355082"/>
                </a:lnTo>
                <a:lnTo>
                  <a:pt x="3601504" y="315971"/>
                </a:lnTo>
                <a:lnTo>
                  <a:pt x="3568452" y="278890"/>
                </a:lnTo>
                <a:lnTo>
                  <a:pt x="3556123" y="266573"/>
                </a:lnTo>
                <a:close/>
              </a:path>
              <a:path w="8387715" h="2434590">
                <a:moveTo>
                  <a:pt x="5026952" y="40132"/>
                </a:moveTo>
                <a:lnTo>
                  <a:pt x="4216057" y="40132"/>
                </a:lnTo>
                <a:lnTo>
                  <a:pt x="4216057" y="2394343"/>
                </a:lnTo>
                <a:lnTo>
                  <a:pt x="5065560" y="2394343"/>
                </a:lnTo>
                <a:lnTo>
                  <a:pt x="5118185" y="2393716"/>
                </a:lnTo>
                <a:lnTo>
                  <a:pt x="5169285" y="2391834"/>
                </a:lnTo>
                <a:lnTo>
                  <a:pt x="5218858" y="2388697"/>
                </a:lnTo>
                <a:lnTo>
                  <a:pt x="5266902" y="2384305"/>
                </a:lnTo>
                <a:lnTo>
                  <a:pt x="5313417" y="2378660"/>
                </a:lnTo>
                <a:lnTo>
                  <a:pt x="5358400" y="2371760"/>
                </a:lnTo>
                <a:lnTo>
                  <a:pt x="5401850" y="2363606"/>
                </a:lnTo>
                <a:lnTo>
                  <a:pt x="5443766" y="2354199"/>
                </a:lnTo>
                <a:lnTo>
                  <a:pt x="5497286" y="2339770"/>
                </a:lnTo>
                <a:lnTo>
                  <a:pt x="5548122" y="2323244"/>
                </a:lnTo>
                <a:lnTo>
                  <a:pt x="5596277" y="2304621"/>
                </a:lnTo>
                <a:lnTo>
                  <a:pt x="5641754" y="2283900"/>
                </a:lnTo>
                <a:lnTo>
                  <a:pt x="5684557" y="2261081"/>
                </a:lnTo>
                <a:lnTo>
                  <a:pt x="5724690" y="2236165"/>
                </a:lnTo>
                <a:lnTo>
                  <a:pt x="5763024" y="2208607"/>
                </a:lnTo>
                <a:lnTo>
                  <a:pt x="5800306" y="2177827"/>
                </a:lnTo>
                <a:lnTo>
                  <a:pt x="5836545" y="2143833"/>
                </a:lnTo>
                <a:lnTo>
                  <a:pt x="5862328" y="2116582"/>
                </a:lnTo>
                <a:lnTo>
                  <a:pt x="4527588" y="2116582"/>
                </a:lnTo>
                <a:lnTo>
                  <a:pt x="4527588" y="318008"/>
                </a:lnTo>
                <a:lnTo>
                  <a:pt x="5870360" y="318008"/>
                </a:lnTo>
                <a:lnTo>
                  <a:pt x="5862125" y="308938"/>
                </a:lnTo>
                <a:lnTo>
                  <a:pt x="5827685" y="274820"/>
                </a:lnTo>
                <a:lnTo>
                  <a:pt x="5791365" y="242443"/>
                </a:lnTo>
                <a:lnTo>
                  <a:pt x="5754717" y="213136"/>
                </a:lnTo>
                <a:lnTo>
                  <a:pt x="5716212" y="186178"/>
                </a:lnTo>
                <a:lnTo>
                  <a:pt x="5675850" y="161571"/>
                </a:lnTo>
                <a:lnTo>
                  <a:pt x="5633631" y="139319"/>
                </a:lnTo>
                <a:lnTo>
                  <a:pt x="5589554" y="119424"/>
                </a:lnTo>
                <a:lnTo>
                  <a:pt x="5543619" y="101889"/>
                </a:lnTo>
                <a:lnTo>
                  <a:pt x="5495828" y="86718"/>
                </a:lnTo>
                <a:lnTo>
                  <a:pt x="5446179" y="73914"/>
                </a:lnTo>
                <a:lnTo>
                  <a:pt x="5408001" y="66008"/>
                </a:lnTo>
                <a:lnTo>
                  <a:pt x="5365762" y="59152"/>
                </a:lnTo>
                <a:lnTo>
                  <a:pt x="5319460" y="53346"/>
                </a:lnTo>
                <a:lnTo>
                  <a:pt x="5269093" y="48593"/>
                </a:lnTo>
                <a:lnTo>
                  <a:pt x="5214660" y="44893"/>
                </a:lnTo>
                <a:lnTo>
                  <a:pt x="5156160" y="42249"/>
                </a:lnTo>
                <a:lnTo>
                  <a:pt x="5093591" y="40661"/>
                </a:lnTo>
                <a:lnTo>
                  <a:pt x="5026952" y="40132"/>
                </a:lnTo>
                <a:close/>
              </a:path>
              <a:path w="8387715" h="2434590">
                <a:moveTo>
                  <a:pt x="5870360" y="318008"/>
                </a:moveTo>
                <a:lnTo>
                  <a:pt x="5022126" y="318008"/>
                </a:lnTo>
                <a:lnTo>
                  <a:pt x="5089223" y="318758"/>
                </a:lnTo>
                <a:lnTo>
                  <a:pt x="5151547" y="321010"/>
                </a:lnTo>
                <a:lnTo>
                  <a:pt x="5209095" y="324765"/>
                </a:lnTo>
                <a:lnTo>
                  <a:pt x="5261870" y="330025"/>
                </a:lnTo>
                <a:lnTo>
                  <a:pt x="5309870" y="336791"/>
                </a:lnTo>
                <a:lnTo>
                  <a:pt x="5353096" y="345064"/>
                </a:lnTo>
                <a:lnTo>
                  <a:pt x="5391547" y="354847"/>
                </a:lnTo>
                <a:lnTo>
                  <a:pt x="5467789" y="385047"/>
                </a:lnTo>
                <a:lnTo>
                  <a:pt x="5508712" y="408049"/>
                </a:lnTo>
                <a:lnTo>
                  <a:pt x="5547996" y="435142"/>
                </a:lnTo>
                <a:lnTo>
                  <a:pt x="5585640" y="466328"/>
                </a:lnTo>
                <a:lnTo>
                  <a:pt x="5621648" y="501603"/>
                </a:lnTo>
                <a:lnTo>
                  <a:pt x="5656020" y="540966"/>
                </a:lnTo>
                <a:lnTo>
                  <a:pt x="5688758" y="584416"/>
                </a:lnTo>
                <a:lnTo>
                  <a:pt x="5719864" y="631952"/>
                </a:lnTo>
                <a:lnTo>
                  <a:pt x="5739244" y="666191"/>
                </a:lnTo>
                <a:lnTo>
                  <a:pt x="5756938" y="702807"/>
                </a:lnTo>
                <a:lnTo>
                  <a:pt x="5772944" y="741799"/>
                </a:lnTo>
                <a:lnTo>
                  <a:pt x="5787263" y="783166"/>
                </a:lnTo>
                <a:lnTo>
                  <a:pt x="5799896" y="826910"/>
                </a:lnTo>
                <a:lnTo>
                  <a:pt x="5810843" y="873029"/>
                </a:lnTo>
                <a:lnTo>
                  <a:pt x="5820105" y="921525"/>
                </a:lnTo>
                <a:lnTo>
                  <a:pt x="5827682" y="972396"/>
                </a:lnTo>
                <a:lnTo>
                  <a:pt x="5833574" y="1025644"/>
                </a:lnTo>
                <a:lnTo>
                  <a:pt x="5837783" y="1081267"/>
                </a:lnTo>
                <a:lnTo>
                  <a:pt x="5840307" y="1139266"/>
                </a:lnTo>
                <a:lnTo>
                  <a:pt x="5841149" y="1199642"/>
                </a:lnTo>
                <a:lnTo>
                  <a:pt x="5840386" y="1257887"/>
                </a:lnTo>
                <a:lnTo>
                  <a:pt x="5838099" y="1314175"/>
                </a:lnTo>
                <a:lnTo>
                  <a:pt x="5834286" y="1368504"/>
                </a:lnTo>
                <a:lnTo>
                  <a:pt x="5828945" y="1420874"/>
                </a:lnTo>
                <a:lnTo>
                  <a:pt x="5822077" y="1471282"/>
                </a:lnTo>
                <a:lnTo>
                  <a:pt x="5813679" y="1519729"/>
                </a:lnTo>
                <a:lnTo>
                  <a:pt x="5803751" y="1566212"/>
                </a:lnTo>
                <a:lnTo>
                  <a:pt x="5792291" y="1610731"/>
                </a:lnTo>
                <a:lnTo>
                  <a:pt x="5779300" y="1653286"/>
                </a:lnTo>
                <a:lnTo>
                  <a:pt x="5760662" y="1705179"/>
                </a:lnTo>
                <a:lnTo>
                  <a:pt x="5740018" y="1753960"/>
                </a:lnTo>
                <a:lnTo>
                  <a:pt x="5717368" y="1799626"/>
                </a:lnTo>
                <a:lnTo>
                  <a:pt x="5692712" y="1842176"/>
                </a:lnTo>
                <a:lnTo>
                  <a:pt x="5666049" y="1881606"/>
                </a:lnTo>
                <a:lnTo>
                  <a:pt x="5637381" y="1917915"/>
                </a:lnTo>
                <a:lnTo>
                  <a:pt x="5606707" y="1951101"/>
                </a:lnTo>
                <a:lnTo>
                  <a:pt x="5573086" y="1981167"/>
                </a:lnTo>
                <a:lnTo>
                  <a:pt x="5535162" y="2008417"/>
                </a:lnTo>
                <a:lnTo>
                  <a:pt x="5492928" y="2032839"/>
                </a:lnTo>
                <a:lnTo>
                  <a:pt x="5446378" y="2054420"/>
                </a:lnTo>
                <a:lnTo>
                  <a:pt x="5395506" y="2073148"/>
                </a:lnTo>
                <a:lnTo>
                  <a:pt x="5355625" y="2084671"/>
                </a:lnTo>
                <a:lnTo>
                  <a:pt x="5311642" y="2094421"/>
                </a:lnTo>
                <a:lnTo>
                  <a:pt x="5263557" y="2102399"/>
                </a:lnTo>
                <a:lnTo>
                  <a:pt x="5211374" y="2108604"/>
                </a:lnTo>
                <a:lnTo>
                  <a:pt x="5155094" y="2113036"/>
                </a:lnTo>
                <a:lnTo>
                  <a:pt x="5094720" y="2115695"/>
                </a:lnTo>
                <a:lnTo>
                  <a:pt x="5030254" y="2116582"/>
                </a:lnTo>
                <a:lnTo>
                  <a:pt x="5862328" y="2116582"/>
                </a:lnTo>
                <a:lnTo>
                  <a:pt x="5905917" y="2066215"/>
                </a:lnTo>
                <a:lnTo>
                  <a:pt x="5939066" y="2022602"/>
                </a:lnTo>
                <a:lnTo>
                  <a:pt x="5963033" y="1987573"/>
                </a:lnTo>
                <a:lnTo>
                  <a:pt x="5985885" y="1950307"/>
                </a:lnTo>
                <a:lnTo>
                  <a:pt x="6007623" y="1910802"/>
                </a:lnTo>
                <a:lnTo>
                  <a:pt x="6028251" y="1869059"/>
                </a:lnTo>
                <a:lnTo>
                  <a:pt x="6047772" y="1825077"/>
                </a:lnTo>
                <a:lnTo>
                  <a:pt x="6066189" y="1778857"/>
                </a:lnTo>
                <a:lnTo>
                  <a:pt x="6083504" y="1730398"/>
                </a:lnTo>
                <a:lnTo>
                  <a:pt x="6099721" y="1679702"/>
                </a:lnTo>
                <a:lnTo>
                  <a:pt x="6111627" y="1637674"/>
                </a:lnTo>
                <a:lnTo>
                  <a:pt x="6122277" y="1594420"/>
                </a:lnTo>
                <a:lnTo>
                  <a:pt x="6131671" y="1549944"/>
                </a:lnTo>
                <a:lnTo>
                  <a:pt x="6139810" y="1504244"/>
                </a:lnTo>
                <a:lnTo>
                  <a:pt x="6146695" y="1457325"/>
                </a:lnTo>
                <a:lnTo>
                  <a:pt x="6152326" y="1409185"/>
                </a:lnTo>
                <a:lnTo>
                  <a:pt x="6156705" y="1359829"/>
                </a:lnTo>
                <a:lnTo>
                  <a:pt x="6159831" y="1309256"/>
                </a:lnTo>
                <a:lnTo>
                  <a:pt x="6161707" y="1257468"/>
                </a:lnTo>
                <a:lnTo>
                  <a:pt x="6162332" y="1204468"/>
                </a:lnTo>
                <a:lnTo>
                  <a:pt x="6161570" y="1147793"/>
                </a:lnTo>
                <a:lnTo>
                  <a:pt x="6159283" y="1092277"/>
                </a:lnTo>
                <a:lnTo>
                  <a:pt x="6155471" y="1037920"/>
                </a:lnTo>
                <a:lnTo>
                  <a:pt x="6150133" y="984722"/>
                </a:lnTo>
                <a:lnTo>
                  <a:pt x="6143270" y="932682"/>
                </a:lnTo>
                <a:lnTo>
                  <a:pt x="6134879" y="881801"/>
                </a:lnTo>
                <a:lnTo>
                  <a:pt x="6124961" y="832079"/>
                </a:lnTo>
                <a:lnTo>
                  <a:pt x="6113515" y="783516"/>
                </a:lnTo>
                <a:lnTo>
                  <a:pt x="6100540" y="736111"/>
                </a:lnTo>
                <a:lnTo>
                  <a:pt x="6086036" y="689866"/>
                </a:lnTo>
                <a:lnTo>
                  <a:pt x="6070003" y="644779"/>
                </a:lnTo>
                <a:lnTo>
                  <a:pt x="6050587" y="596662"/>
                </a:lnTo>
                <a:lnTo>
                  <a:pt x="6029296" y="550303"/>
                </a:lnTo>
                <a:lnTo>
                  <a:pt x="6006128" y="505699"/>
                </a:lnTo>
                <a:lnTo>
                  <a:pt x="5981084" y="462849"/>
                </a:lnTo>
                <a:lnTo>
                  <a:pt x="5954163" y="421751"/>
                </a:lnTo>
                <a:lnTo>
                  <a:pt x="5925363" y="382401"/>
                </a:lnTo>
                <a:lnTo>
                  <a:pt x="5894684" y="344797"/>
                </a:lnTo>
                <a:lnTo>
                  <a:pt x="5870360" y="318008"/>
                </a:lnTo>
                <a:close/>
              </a:path>
              <a:path w="8387715" h="2434590">
                <a:moveTo>
                  <a:pt x="7478433" y="40132"/>
                </a:moveTo>
                <a:lnTo>
                  <a:pt x="6590449" y="40132"/>
                </a:lnTo>
                <a:lnTo>
                  <a:pt x="6590449" y="2394343"/>
                </a:lnTo>
                <a:lnTo>
                  <a:pt x="6901980" y="2394343"/>
                </a:lnTo>
                <a:lnTo>
                  <a:pt x="6901980" y="1437259"/>
                </a:lnTo>
                <a:lnTo>
                  <a:pt x="7505738" y="1437259"/>
                </a:lnTo>
                <a:lnTo>
                  <a:pt x="7570965" y="1436334"/>
                </a:lnTo>
                <a:lnTo>
                  <a:pt x="7633449" y="1433561"/>
                </a:lnTo>
                <a:lnTo>
                  <a:pt x="7693191" y="1428938"/>
                </a:lnTo>
                <a:lnTo>
                  <a:pt x="7750190" y="1422468"/>
                </a:lnTo>
                <a:lnTo>
                  <a:pt x="7804446" y="1414149"/>
                </a:lnTo>
                <a:lnTo>
                  <a:pt x="7855961" y="1403982"/>
                </a:lnTo>
                <a:lnTo>
                  <a:pt x="7904734" y="1391968"/>
                </a:lnTo>
                <a:lnTo>
                  <a:pt x="7950765" y="1378106"/>
                </a:lnTo>
                <a:lnTo>
                  <a:pt x="7994055" y="1362397"/>
                </a:lnTo>
                <a:lnTo>
                  <a:pt x="8034603" y="1344840"/>
                </a:lnTo>
                <a:lnTo>
                  <a:pt x="8072411" y="1325437"/>
                </a:lnTo>
                <a:lnTo>
                  <a:pt x="8107478" y="1304187"/>
                </a:lnTo>
                <a:lnTo>
                  <a:pt x="8139804" y="1281091"/>
                </a:lnTo>
                <a:lnTo>
                  <a:pt x="8169390" y="1256148"/>
                </a:lnTo>
                <a:lnTo>
                  <a:pt x="8229428" y="1190775"/>
                </a:lnTo>
                <a:lnTo>
                  <a:pt x="8252927" y="1159383"/>
                </a:lnTo>
                <a:lnTo>
                  <a:pt x="6901980" y="1159383"/>
                </a:lnTo>
                <a:lnTo>
                  <a:pt x="6901980" y="318008"/>
                </a:lnTo>
                <a:lnTo>
                  <a:pt x="8268455" y="318008"/>
                </a:lnTo>
                <a:lnTo>
                  <a:pt x="8263166" y="309715"/>
                </a:lnTo>
                <a:lnTo>
                  <a:pt x="8233003" y="270017"/>
                </a:lnTo>
                <a:lnTo>
                  <a:pt x="8200301" y="233929"/>
                </a:lnTo>
                <a:lnTo>
                  <a:pt x="8165058" y="201453"/>
                </a:lnTo>
                <a:lnTo>
                  <a:pt x="8127276" y="172593"/>
                </a:lnTo>
                <a:lnTo>
                  <a:pt x="8086604" y="147045"/>
                </a:lnTo>
                <a:lnTo>
                  <a:pt x="8042821" y="124380"/>
                </a:lnTo>
                <a:lnTo>
                  <a:pt x="7995926" y="104600"/>
                </a:lnTo>
                <a:lnTo>
                  <a:pt x="7945920" y="87709"/>
                </a:lnTo>
                <a:lnTo>
                  <a:pt x="7892802" y="73712"/>
                </a:lnTo>
                <a:lnTo>
                  <a:pt x="7836573" y="62611"/>
                </a:lnTo>
                <a:lnTo>
                  <a:pt x="7756874" y="51600"/>
                </a:lnTo>
                <a:lnTo>
                  <a:pt x="7710236" y="47472"/>
                </a:lnTo>
                <a:lnTo>
                  <a:pt x="7659073" y="44260"/>
                </a:lnTo>
                <a:lnTo>
                  <a:pt x="7603385" y="41967"/>
                </a:lnTo>
                <a:lnTo>
                  <a:pt x="7543171" y="40590"/>
                </a:lnTo>
                <a:lnTo>
                  <a:pt x="7478433" y="40132"/>
                </a:lnTo>
                <a:close/>
              </a:path>
              <a:path w="8387715" h="2434590">
                <a:moveTo>
                  <a:pt x="8268455" y="318008"/>
                </a:moveTo>
                <a:lnTo>
                  <a:pt x="7504214" y="318008"/>
                </a:lnTo>
                <a:lnTo>
                  <a:pt x="7571131" y="318589"/>
                </a:lnTo>
                <a:lnTo>
                  <a:pt x="7630659" y="320331"/>
                </a:lnTo>
                <a:lnTo>
                  <a:pt x="7682791" y="323230"/>
                </a:lnTo>
                <a:lnTo>
                  <a:pt x="7727527" y="327283"/>
                </a:lnTo>
                <a:lnTo>
                  <a:pt x="7794790" y="338836"/>
                </a:lnTo>
                <a:lnTo>
                  <a:pt x="7841730" y="355187"/>
                </a:lnTo>
                <a:lnTo>
                  <a:pt x="7884866" y="377263"/>
                </a:lnTo>
                <a:lnTo>
                  <a:pt x="7924205" y="405056"/>
                </a:lnTo>
                <a:lnTo>
                  <a:pt x="7959751" y="438562"/>
                </a:lnTo>
                <a:lnTo>
                  <a:pt x="7991513" y="477774"/>
                </a:lnTo>
                <a:lnTo>
                  <a:pt x="8018396" y="521542"/>
                </a:lnTo>
                <a:lnTo>
                  <a:pt x="8039305" y="568718"/>
                </a:lnTo>
                <a:lnTo>
                  <a:pt x="8054240" y="619295"/>
                </a:lnTo>
                <a:lnTo>
                  <a:pt x="8063202" y="673268"/>
                </a:lnTo>
                <a:lnTo>
                  <a:pt x="8066189" y="730631"/>
                </a:lnTo>
                <a:lnTo>
                  <a:pt x="8063599" y="787050"/>
                </a:lnTo>
                <a:lnTo>
                  <a:pt x="8055832" y="839724"/>
                </a:lnTo>
                <a:lnTo>
                  <a:pt x="8042885" y="888654"/>
                </a:lnTo>
                <a:lnTo>
                  <a:pt x="8024761" y="933844"/>
                </a:lnTo>
                <a:lnTo>
                  <a:pt x="8001457" y="975294"/>
                </a:lnTo>
                <a:lnTo>
                  <a:pt x="7972976" y="1013008"/>
                </a:lnTo>
                <a:lnTo>
                  <a:pt x="7939316" y="1046988"/>
                </a:lnTo>
                <a:lnTo>
                  <a:pt x="7908962" y="1070577"/>
                </a:lnTo>
                <a:lnTo>
                  <a:pt x="7874290" y="1091390"/>
                </a:lnTo>
                <a:lnTo>
                  <a:pt x="7835298" y="1109429"/>
                </a:lnTo>
                <a:lnTo>
                  <a:pt x="7791984" y="1124693"/>
                </a:lnTo>
                <a:lnTo>
                  <a:pt x="7744349" y="1137181"/>
                </a:lnTo>
                <a:lnTo>
                  <a:pt x="7692390" y="1146894"/>
                </a:lnTo>
                <a:lnTo>
                  <a:pt x="7636107" y="1153832"/>
                </a:lnTo>
                <a:lnTo>
                  <a:pt x="7575498" y="1157995"/>
                </a:lnTo>
                <a:lnTo>
                  <a:pt x="7510564" y="1159383"/>
                </a:lnTo>
                <a:lnTo>
                  <a:pt x="8252927" y="1159383"/>
                </a:lnTo>
                <a:lnTo>
                  <a:pt x="8286312" y="1109033"/>
                </a:lnTo>
                <a:lnTo>
                  <a:pt x="8310007" y="1065876"/>
                </a:lnTo>
                <a:lnTo>
                  <a:pt x="8330539" y="1021195"/>
                </a:lnTo>
                <a:lnTo>
                  <a:pt x="8347910" y="974990"/>
                </a:lnTo>
                <a:lnTo>
                  <a:pt x="8362119" y="927261"/>
                </a:lnTo>
                <a:lnTo>
                  <a:pt x="8373169" y="878008"/>
                </a:lnTo>
                <a:lnTo>
                  <a:pt x="8381060" y="827231"/>
                </a:lnTo>
                <a:lnTo>
                  <a:pt x="8385794" y="774930"/>
                </a:lnTo>
                <a:lnTo>
                  <a:pt x="8387372" y="721106"/>
                </a:lnTo>
                <a:lnTo>
                  <a:pt x="8385917" y="671677"/>
                </a:lnTo>
                <a:lnTo>
                  <a:pt x="8381550" y="623430"/>
                </a:lnTo>
                <a:lnTo>
                  <a:pt x="8374265" y="576364"/>
                </a:lnTo>
                <a:lnTo>
                  <a:pt x="8364060" y="530481"/>
                </a:lnTo>
                <a:lnTo>
                  <a:pt x="8350929" y="485780"/>
                </a:lnTo>
                <a:lnTo>
                  <a:pt x="8334867" y="442260"/>
                </a:lnTo>
                <a:lnTo>
                  <a:pt x="8315871" y="399923"/>
                </a:lnTo>
                <a:lnTo>
                  <a:pt x="8290788" y="353018"/>
                </a:lnTo>
                <a:lnTo>
                  <a:pt x="8268455" y="318008"/>
                </a:lnTo>
                <a:close/>
              </a:path>
            </a:pathLst>
          </a:custGeom>
          <a:solidFill>
            <a:srgbClr val="F4F4F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944981" y="420116"/>
            <a:ext cx="5001260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b="1" spc="-5">
                <a:latin typeface="微软雅黑"/>
                <a:cs typeface="微软雅黑"/>
              </a:rPr>
              <a:t>AIGC入局，为低代码产品带来的新尝试：产</a:t>
            </a:r>
            <a:r>
              <a:rPr sz="1600" b="1" spc="5">
                <a:latin typeface="微软雅黑"/>
                <a:cs typeface="微软雅黑"/>
              </a:rPr>
              <a:t>品</a:t>
            </a:r>
            <a:r>
              <a:rPr sz="1600" b="1" spc="-5">
                <a:latin typeface="微软雅黑"/>
                <a:cs typeface="微软雅黑"/>
              </a:rPr>
              <a:t>能力</a:t>
            </a:r>
            <a:r>
              <a:rPr sz="1600" b="1" spc="5">
                <a:latin typeface="微软雅黑"/>
                <a:cs typeface="微软雅黑"/>
              </a:rPr>
              <a:t>升</a:t>
            </a:r>
            <a:r>
              <a:rPr sz="1600" b="1" spc="-5">
                <a:latin typeface="微软雅黑"/>
                <a:cs typeface="微软雅黑"/>
              </a:rPr>
              <a:t>级</a:t>
            </a:r>
            <a:endParaRPr sz="1600">
              <a:latin typeface="微软雅黑"/>
              <a:cs typeface="微软雅黑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059180" y="1089660"/>
            <a:ext cx="1536700" cy="281940"/>
          </a:xfrm>
          <a:prstGeom prst="rect">
            <a:avLst/>
          </a:prstGeom>
          <a:solidFill>
            <a:srgbClr val="13A469">
              <a:alpha val="59999"/>
            </a:srgbClr>
          </a:solidFill>
        </p:spPr>
        <p:txBody>
          <a:bodyPr vert="horz" wrap="square" lIns="0" tIns="51435" rIns="0" bIns="0" rtlCol="0">
            <a:spAutoFit/>
          </a:bodyPr>
          <a:lstStyle/>
          <a:p>
            <a:pPr marL="262255">
              <a:lnSpc>
                <a:spcPct val="100000"/>
              </a:lnSpc>
              <a:spcBef>
                <a:spcPts val="405"/>
              </a:spcBef>
            </a:pPr>
            <a:r>
              <a:rPr sz="1000" b="1" spc="-5">
                <a:latin typeface="微软雅黑"/>
                <a:cs typeface="微软雅黑"/>
              </a:rPr>
              <a:t>自定义预训练模型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1059180" y="1377696"/>
            <a:ext cx="1536700" cy="1447800"/>
          </a:xfrm>
          <a:custGeom>
            <a:rect l="l" t="t" r="r" b="b"/>
            <a:pathLst>
              <a:path w="1536700" h="1447800">
                <a:moveTo>
                  <a:pt x="0" y="1447799"/>
                </a:moveTo>
                <a:lnTo>
                  <a:pt x="1536192" y="1447799"/>
                </a:lnTo>
                <a:lnTo>
                  <a:pt x="1536192" y="0"/>
                </a:lnTo>
                <a:lnTo>
                  <a:pt x="0" y="0"/>
                </a:lnTo>
                <a:lnTo>
                  <a:pt x="0" y="1447799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1059180" y="1377696"/>
            <a:ext cx="1536700" cy="1447800"/>
          </a:xfrm>
          <a:custGeom>
            <a:rect l="l" t="t" r="r" b="b"/>
            <a:pathLst>
              <a:path w="1536700" h="1447800">
                <a:moveTo>
                  <a:pt x="0" y="1447799"/>
                </a:moveTo>
                <a:lnTo>
                  <a:pt x="1536192" y="1447799"/>
                </a:lnTo>
                <a:lnTo>
                  <a:pt x="1536192" y="0"/>
                </a:lnTo>
                <a:lnTo>
                  <a:pt x="0" y="0"/>
                </a:lnTo>
                <a:lnTo>
                  <a:pt x="0" y="1447799"/>
                </a:lnTo>
                <a:close/>
              </a:path>
            </a:pathLst>
          </a:custGeom>
          <a:ln w="12699">
            <a:solidFill>
              <a:srgbClr val="C9C9C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 txBox="1"/>
          <p:nvPr/>
        </p:nvSpPr>
        <p:spPr>
          <a:xfrm>
            <a:off x="1059180" y="1377696"/>
            <a:ext cx="1536700" cy="1447800"/>
          </a:xfrm>
          <a:prstGeom prst="rect">
            <a:avLst/>
          </a:prstGeom>
          <a:ln w="12700">
            <a:solidFill>
              <a:srgbClr val="C9C9C9"/>
            </a:solidFill>
          </a:ln>
        </p:spPr>
        <p:txBody>
          <a:bodyPr vert="horz" wrap="square" lIns="0" tIns="19685" rIns="0" bIns="0" rtlCol="0">
            <a:spAutoFit/>
          </a:bodyPr>
          <a:lstStyle/>
          <a:p>
            <a:pPr marL="78105" marR="69215" indent="-27940" algn="ctr">
              <a:lnSpc>
                <a:spcPct val="150000"/>
              </a:lnSpc>
              <a:spcBef>
                <a:spcPts val="155"/>
              </a:spcBef>
            </a:pPr>
            <a:r>
              <a:rPr sz="800">
                <a:latin typeface="微软雅黑"/>
                <a:cs typeface="微软雅黑"/>
              </a:rPr>
              <a:t>针对企业愈发复杂的业</a:t>
            </a:r>
            <a:r>
              <a:rPr sz="800" spc="-15">
                <a:latin typeface="微软雅黑"/>
                <a:cs typeface="微软雅黑"/>
              </a:rPr>
              <a:t>务</a:t>
            </a:r>
            <a:r>
              <a:rPr sz="800">
                <a:latin typeface="微软雅黑"/>
                <a:cs typeface="微软雅黑"/>
              </a:rPr>
              <a:t>和场 景纵深，借助现有的公</a:t>
            </a:r>
            <a:r>
              <a:rPr sz="800" spc="-15">
                <a:latin typeface="微软雅黑"/>
                <a:cs typeface="微软雅黑"/>
              </a:rPr>
              <a:t>有</a:t>
            </a:r>
            <a:r>
              <a:rPr sz="800">
                <a:latin typeface="微软雅黑"/>
                <a:cs typeface="微软雅黑"/>
              </a:rPr>
              <a:t>大模 型例</a:t>
            </a:r>
            <a:r>
              <a:rPr sz="800" spc="-5">
                <a:latin typeface="微软雅黑"/>
                <a:cs typeface="微软雅黑"/>
              </a:rPr>
              <a:t>如</a:t>
            </a:r>
            <a:r>
              <a:rPr sz="800" spc="-10">
                <a:latin typeface="微软雅黑"/>
                <a:cs typeface="微软雅黑"/>
              </a:rPr>
              <a:t>C</a:t>
            </a:r>
            <a:r>
              <a:rPr sz="800" spc="-5">
                <a:latin typeface="微软雅黑"/>
                <a:cs typeface="微软雅黑"/>
              </a:rPr>
              <a:t>h</a:t>
            </a:r>
            <a:r>
              <a:rPr sz="800">
                <a:latin typeface="微软雅黑"/>
                <a:cs typeface="微软雅黑"/>
              </a:rPr>
              <a:t>a</a:t>
            </a:r>
            <a:r>
              <a:rPr sz="800" spc="-5">
                <a:latin typeface="微软雅黑"/>
                <a:cs typeface="微软雅黑"/>
              </a:rPr>
              <a:t>t</a:t>
            </a:r>
            <a:r>
              <a:rPr sz="800">
                <a:latin typeface="微软雅黑"/>
                <a:cs typeface="微软雅黑"/>
              </a:rPr>
              <a:t>-GP</a:t>
            </a:r>
            <a:r>
              <a:rPr sz="800" spc="-5">
                <a:latin typeface="微软雅黑"/>
                <a:cs typeface="微软雅黑"/>
              </a:rPr>
              <a:t>T</a:t>
            </a:r>
            <a:r>
              <a:rPr sz="800">
                <a:latin typeface="微软雅黑"/>
                <a:cs typeface="微软雅黑"/>
              </a:rPr>
              <a:t>，</a:t>
            </a:r>
            <a:r>
              <a:rPr sz="800" spc="-15">
                <a:latin typeface="微软雅黑"/>
                <a:cs typeface="微软雅黑"/>
              </a:rPr>
              <a:t>进</a:t>
            </a:r>
            <a:r>
              <a:rPr sz="800">
                <a:latin typeface="微软雅黑"/>
                <a:cs typeface="微软雅黑"/>
              </a:rPr>
              <a:t>行微</a:t>
            </a:r>
            <a:r>
              <a:rPr sz="800" spc="-15">
                <a:latin typeface="微软雅黑"/>
                <a:cs typeface="微软雅黑"/>
              </a:rPr>
              <a:t>调</a:t>
            </a:r>
            <a:r>
              <a:rPr sz="800">
                <a:latin typeface="微软雅黑"/>
                <a:cs typeface="微软雅黑"/>
              </a:rPr>
              <a:t>， 加入对应领域的训练数</a:t>
            </a:r>
            <a:r>
              <a:rPr sz="800" spc="-15">
                <a:latin typeface="微软雅黑"/>
                <a:cs typeface="微软雅黑"/>
              </a:rPr>
              <a:t>据</a:t>
            </a:r>
            <a:r>
              <a:rPr sz="800">
                <a:latin typeface="微软雅黑"/>
                <a:cs typeface="微软雅黑"/>
              </a:rPr>
              <a:t>，使 其能够更好地理解和生</a:t>
            </a:r>
            <a:r>
              <a:rPr sz="800" spc="-15">
                <a:latin typeface="微软雅黑"/>
                <a:cs typeface="微软雅黑"/>
              </a:rPr>
              <a:t>成</a:t>
            </a:r>
            <a:r>
              <a:rPr sz="800">
                <a:latin typeface="微软雅黑"/>
                <a:cs typeface="微软雅黑"/>
              </a:rPr>
              <a:t>与代 码构建过程相关的信息。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2900172" y="1089660"/>
            <a:ext cx="1536700" cy="281940"/>
          </a:xfrm>
          <a:prstGeom prst="rect">
            <a:avLst/>
          </a:prstGeom>
          <a:solidFill>
            <a:srgbClr val="C9C9C9"/>
          </a:solidFill>
        </p:spPr>
        <p:txBody>
          <a:bodyPr vert="horz" wrap="square" lIns="0" tIns="51435" rIns="0" bIns="0" rtlCol="0">
            <a:spAutoFit/>
          </a:bodyPr>
          <a:lstStyle/>
          <a:p>
            <a:pPr marL="278130">
              <a:lnSpc>
                <a:spcPct val="100000"/>
              </a:lnSpc>
              <a:spcBef>
                <a:spcPts val="405"/>
              </a:spcBef>
            </a:pPr>
            <a:r>
              <a:rPr sz="1000" b="1" spc="-5">
                <a:latin typeface="微软雅黑"/>
                <a:cs typeface="微软雅黑"/>
              </a:rPr>
              <a:t>开放API和扩展性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2900172" y="1377696"/>
            <a:ext cx="1536700" cy="1447800"/>
          </a:xfrm>
          <a:custGeom>
            <a:rect l="l" t="t" r="r" b="b"/>
            <a:pathLst>
              <a:path w="1536700" h="1447800">
                <a:moveTo>
                  <a:pt x="0" y="1447799"/>
                </a:moveTo>
                <a:lnTo>
                  <a:pt x="1536191" y="1447799"/>
                </a:lnTo>
                <a:lnTo>
                  <a:pt x="1536191" y="0"/>
                </a:lnTo>
                <a:lnTo>
                  <a:pt x="0" y="0"/>
                </a:lnTo>
                <a:lnTo>
                  <a:pt x="0" y="1447799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2900172" y="1377696"/>
            <a:ext cx="1536700" cy="1447800"/>
          </a:xfrm>
          <a:custGeom>
            <a:rect l="l" t="t" r="r" b="b"/>
            <a:pathLst>
              <a:path w="1536700" h="1447800">
                <a:moveTo>
                  <a:pt x="0" y="1447799"/>
                </a:moveTo>
                <a:lnTo>
                  <a:pt x="1536191" y="1447799"/>
                </a:lnTo>
                <a:lnTo>
                  <a:pt x="1536191" y="0"/>
                </a:lnTo>
                <a:lnTo>
                  <a:pt x="0" y="0"/>
                </a:lnTo>
                <a:lnTo>
                  <a:pt x="0" y="1447799"/>
                </a:lnTo>
                <a:close/>
              </a:path>
            </a:pathLst>
          </a:custGeom>
          <a:ln w="12700">
            <a:solidFill>
              <a:srgbClr val="C9C9C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 txBox="1"/>
          <p:nvPr/>
        </p:nvSpPr>
        <p:spPr>
          <a:xfrm>
            <a:off x="2900172" y="1377696"/>
            <a:ext cx="1536700" cy="1447800"/>
          </a:xfrm>
          <a:prstGeom prst="rect">
            <a:avLst/>
          </a:prstGeom>
          <a:ln w="12700">
            <a:solidFill>
              <a:srgbClr val="C9C9C9"/>
            </a:solidFill>
          </a:ln>
        </p:spPr>
        <p:txBody>
          <a:bodyPr vert="horz" wrap="square" lIns="0" tIns="19685" rIns="0" bIns="0" rtlCol="0">
            <a:spAutoFit/>
          </a:bodyPr>
          <a:lstStyle/>
          <a:p>
            <a:pPr marL="106045" marR="95885" algn="ctr">
              <a:lnSpc>
                <a:spcPct val="150000"/>
              </a:lnSpc>
              <a:spcBef>
                <a:spcPts val="155"/>
              </a:spcBef>
            </a:pPr>
            <a:r>
              <a:rPr sz="800">
                <a:latin typeface="微软雅黑"/>
                <a:cs typeface="微软雅黑"/>
              </a:rPr>
              <a:t>提供开放的API和扩展</a:t>
            </a:r>
            <a:r>
              <a:rPr sz="800" spc="-15">
                <a:latin typeface="微软雅黑"/>
                <a:cs typeface="微软雅黑"/>
              </a:rPr>
              <a:t>性</a:t>
            </a:r>
            <a:r>
              <a:rPr sz="800">
                <a:latin typeface="微软雅黑"/>
                <a:cs typeface="微软雅黑"/>
              </a:rPr>
              <a:t>、以 便用户可以根据自己的</a:t>
            </a:r>
            <a:r>
              <a:rPr sz="800" spc="-15">
                <a:latin typeface="微软雅黑"/>
                <a:cs typeface="微软雅黑"/>
              </a:rPr>
              <a:t>需</a:t>
            </a:r>
            <a:r>
              <a:rPr sz="800">
                <a:latin typeface="微软雅黑"/>
                <a:cs typeface="微软雅黑"/>
              </a:rPr>
              <a:t>求定 制和扩展低代码平台的</a:t>
            </a:r>
            <a:r>
              <a:rPr sz="800" spc="-15">
                <a:latin typeface="微软雅黑"/>
                <a:cs typeface="微软雅黑"/>
              </a:rPr>
              <a:t>功</a:t>
            </a:r>
            <a:r>
              <a:rPr sz="800">
                <a:latin typeface="微软雅黑"/>
                <a:cs typeface="微软雅黑"/>
              </a:rPr>
              <a:t>能。  AIGC的加入可以为用户</a:t>
            </a:r>
            <a:r>
              <a:rPr sz="800" spc="-15">
                <a:latin typeface="微软雅黑"/>
                <a:cs typeface="微软雅黑"/>
              </a:rPr>
              <a:t>提</a:t>
            </a:r>
            <a:r>
              <a:rPr sz="800">
                <a:latin typeface="微软雅黑"/>
                <a:cs typeface="微软雅黑"/>
              </a:rPr>
              <a:t>供 关于API使用和扩展开</a:t>
            </a:r>
            <a:r>
              <a:rPr sz="800" spc="-15">
                <a:latin typeface="微软雅黑"/>
                <a:cs typeface="微软雅黑"/>
              </a:rPr>
              <a:t>发</a:t>
            </a:r>
            <a:r>
              <a:rPr sz="800">
                <a:latin typeface="微软雅黑"/>
                <a:cs typeface="微软雅黑"/>
              </a:rPr>
              <a:t>的建 议和最佳实践。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4724400" y="1089660"/>
            <a:ext cx="1536700" cy="281940"/>
          </a:xfrm>
          <a:prstGeom prst="rect">
            <a:avLst/>
          </a:prstGeom>
          <a:solidFill>
            <a:srgbClr val="F88030">
              <a:alpha val="59999"/>
            </a:srgbClr>
          </a:solidFill>
        </p:spPr>
        <p:txBody>
          <a:bodyPr vert="horz" wrap="square" lIns="0" tIns="51435" rIns="0" bIns="0" rtlCol="0">
            <a:spAutoFit/>
          </a:bodyPr>
          <a:lstStyle/>
          <a:p>
            <a:pPr marL="389255">
              <a:lnSpc>
                <a:spcPct val="100000"/>
              </a:lnSpc>
              <a:spcBef>
                <a:spcPts val="405"/>
              </a:spcBef>
            </a:pPr>
            <a:r>
              <a:rPr sz="1000" b="1" spc="-5">
                <a:latin typeface="微软雅黑"/>
                <a:cs typeface="微软雅黑"/>
              </a:rPr>
              <a:t>智能界面设计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4724400" y="1377696"/>
            <a:ext cx="1536700" cy="1447800"/>
          </a:xfrm>
          <a:custGeom>
            <a:rect l="l" t="t" r="r" b="b"/>
            <a:pathLst>
              <a:path w="1536700" h="1447800">
                <a:moveTo>
                  <a:pt x="0" y="1447799"/>
                </a:moveTo>
                <a:lnTo>
                  <a:pt x="1536191" y="1447799"/>
                </a:lnTo>
                <a:lnTo>
                  <a:pt x="1536191" y="0"/>
                </a:lnTo>
                <a:lnTo>
                  <a:pt x="0" y="0"/>
                </a:lnTo>
                <a:lnTo>
                  <a:pt x="0" y="1447799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>
            <a:off x="4724400" y="1377696"/>
            <a:ext cx="1536700" cy="1447800"/>
          </a:xfrm>
          <a:custGeom>
            <a:rect l="l" t="t" r="r" b="b"/>
            <a:pathLst>
              <a:path w="1536700" h="1447800">
                <a:moveTo>
                  <a:pt x="0" y="1447799"/>
                </a:moveTo>
                <a:lnTo>
                  <a:pt x="1536191" y="1447799"/>
                </a:lnTo>
                <a:lnTo>
                  <a:pt x="1536191" y="0"/>
                </a:lnTo>
                <a:lnTo>
                  <a:pt x="0" y="0"/>
                </a:lnTo>
                <a:lnTo>
                  <a:pt x="0" y="1447799"/>
                </a:lnTo>
                <a:close/>
              </a:path>
            </a:pathLst>
          </a:custGeom>
          <a:ln w="12700">
            <a:solidFill>
              <a:srgbClr val="C9C9C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 txBox="1"/>
          <p:nvPr/>
        </p:nvSpPr>
        <p:spPr>
          <a:xfrm>
            <a:off x="4724400" y="1377696"/>
            <a:ext cx="1536700" cy="1447800"/>
          </a:xfrm>
          <a:prstGeom prst="rect">
            <a:avLst/>
          </a:prstGeom>
          <a:ln w="12700">
            <a:solidFill>
              <a:srgbClr val="C9C9C9"/>
            </a:solidFill>
          </a:ln>
        </p:spPr>
        <p:txBody>
          <a:bodyPr vert="horz" wrap="square" lIns="0" tIns="19685" rIns="0" bIns="0" rtlCol="0">
            <a:spAutoFit/>
          </a:bodyPr>
          <a:lstStyle/>
          <a:p>
            <a:pPr marL="106045" marR="96520" indent="-3175" algn="ctr">
              <a:lnSpc>
                <a:spcPct val="150000"/>
              </a:lnSpc>
              <a:spcBef>
                <a:spcPts val="155"/>
              </a:spcBef>
            </a:pPr>
            <a:r>
              <a:rPr sz="800">
                <a:latin typeface="微软雅黑"/>
                <a:cs typeface="微软雅黑"/>
              </a:rPr>
              <a:t>通过简单的输入，AIGC</a:t>
            </a:r>
            <a:r>
              <a:rPr sz="800" spc="-15">
                <a:latin typeface="微软雅黑"/>
                <a:cs typeface="微软雅黑"/>
              </a:rPr>
              <a:t>可以 </a:t>
            </a:r>
            <a:r>
              <a:rPr sz="800">
                <a:latin typeface="微软雅黑"/>
                <a:cs typeface="微软雅黑"/>
              </a:rPr>
              <a:t>自动生成用户界面元素</a:t>
            </a:r>
            <a:r>
              <a:rPr sz="800" spc="-15">
                <a:latin typeface="微软雅黑"/>
                <a:cs typeface="微软雅黑"/>
              </a:rPr>
              <a:t>、</a:t>
            </a:r>
            <a:r>
              <a:rPr sz="800">
                <a:latin typeface="微软雅黑"/>
                <a:cs typeface="微软雅黑"/>
              </a:rPr>
              <a:t>布局 和颜色方案，从而减少</a:t>
            </a:r>
            <a:r>
              <a:rPr sz="800" spc="-15">
                <a:latin typeface="微软雅黑"/>
                <a:cs typeface="微软雅黑"/>
              </a:rPr>
              <a:t>了</a:t>
            </a:r>
            <a:r>
              <a:rPr sz="800">
                <a:latin typeface="微软雅黑"/>
                <a:cs typeface="微软雅黑"/>
              </a:rPr>
              <a:t>设计 和排版的时间。这使得</a:t>
            </a:r>
            <a:r>
              <a:rPr sz="800" spc="-15">
                <a:latin typeface="微软雅黑"/>
                <a:cs typeface="微软雅黑"/>
              </a:rPr>
              <a:t>开</a:t>
            </a:r>
            <a:r>
              <a:rPr sz="800">
                <a:latin typeface="微软雅黑"/>
                <a:cs typeface="微软雅黑"/>
              </a:rPr>
              <a:t>发团 队能够更快地开始开发</a:t>
            </a:r>
            <a:r>
              <a:rPr sz="800" spc="-15">
                <a:latin typeface="微软雅黑"/>
                <a:cs typeface="微软雅黑"/>
              </a:rPr>
              <a:t>应</a:t>
            </a:r>
            <a:r>
              <a:rPr sz="800">
                <a:latin typeface="微软雅黑"/>
                <a:cs typeface="微软雅黑"/>
              </a:rPr>
              <a:t>用程 序的核心功能。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6565392" y="1089660"/>
            <a:ext cx="1536700" cy="281940"/>
          </a:xfrm>
          <a:prstGeom prst="rect">
            <a:avLst/>
          </a:prstGeom>
          <a:solidFill>
            <a:srgbClr val="455F51">
              <a:alpha val="59999"/>
            </a:srgbClr>
          </a:solidFill>
        </p:spPr>
        <p:txBody>
          <a:bodyPr vert="horz" wrap="square" lIns="0" tIns="51435" rIns="0" bIns="0" rtlCol="0">
            <a:spAutoFit/>
          </a:bodyPr>
          <a:lstStyle/>
          <a:p>
            <a:pPr marL="389890">
              <a:lnSpc>
                <a:spcPct val="100000"/>
              </a:lnSpc>
              <a:spcBef>
                <a:spcPts val="405"/>
              </a:spcBef>
            </a:pPr>
            <a:r>
              <a:rPr sz="1000" b="1" spc="-5">
                <a:latin typeface="微软雅黑"/>
                <a:cs typeface="微软雅黑"/>
              </a:rPr>
              <a:t>模板和代码库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18" name="object 18"/>
          <p:cNvSpPr/>
          <p:nvPr/>
        </p:nvSpPr>
        <p:spPr>
          <a:xfrm>
            <a:off x="6565392" y="1377696"/>
            <a:ext cx="1536700" cy="1447800"/>
          </a:xfrm>
          <a:custGeom>
            <a:rect l="l" t="t" r="r" b="b"/>
            <a:pathLst>
              <a:path w="1536700" h="1447800">
                <a:moveTo>
                  <a:pt x="0" y="1447799"/>
                </a:moveTo>
                <a:lnTo>
                  <a:pt x="1536192" y="1447799"/>
                </a:lnTo>
                <a:lnTo>
                  <a:pt x="1536192" y="0"/>
                </a:lnTo>
                <a:lnTo>
                  <a:pt x="0" y="0"/>
                </a:lnTo>
                <a:lnTo>
                  <a:pt x="0" y="1447799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/>
          <p:nvPr/>
        </p:nvSpPr>
        <p:spPr>
          <a:xfrm>
            <a:off x="6565392" y="1377696"/>
            <a:ext cx="1536700" cy="1447800"/>
          </a:xfrm>
          <a:custGeom>
            <a:rect l="l" t="t" r="r" b="b"/>
            <a:pathLst>
              <a:path w="1536700" h="1447800">
                <a:moveTo>
                  <a:pt x="0" y="1447799"/>
                </a:moveTo>
                <a:lnTo>
                  <a:pt x="1536192" y="1447799"/>
                </a:lnTo>
                <a:lnTo>
                  <a:pt x="1536192" y="0"/>
                </a:lnTo>
                <a:lnTo>
                  <a:pt x="0" y="0"/>
                </a:lnTo>
                <a:lnTo>
                  <a:pt x="0" y="1447799"/>
                </a:lnTo>
                <a:close/>
              </a:path>
            </a:pathLst>
          </a:custGeom>
          <a:ln w="12699">
            <a:solidFill>
              <a:srgbClr val="C9C9C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 txBox="1"/>
          <p:nvPr/>
        </p:nvSpPr>
        <p:spPr>
          <a:xfrm>
            <a:off x="6565392" y="1377696"/>
            <a:ext cx="1536700" cy="1447800"/>
          </a:xfrm>
          <a:prstGeom prst="rect">
            <a:avLst/>
          </a:prstGeom>
          <a:ln w="12700">
            <a:solidFill>
              <a:srgbClr val="C9C9C9"/>
            </a:solidFill>
          </a:ln>
        </p:spPr>
        <p:txBody>
          <a:bodyPr vert="horz" wrap="square" lIns="0" tIns="19685" rIns="0" bIns="0" rtlCol="0">
            <a:spAutoFit/>
          </a:bodyPr>
          <a:lstStyle/>
          <a:p>
            <a:pPr marL="106045" marR="95885" algn="ctr">
              <a:lnSpc>
                <a:spcPct val="150100"/>
              </a:lnSpc>
              <a:spcBef>
                <a:spcPts val="155"/>
              </a:spcBef>
            </a:pPr>
            <a:r>
              <a:rPr sz="800">
                <a:latin typeface="微软雅黑"/>
                <a:cs typeface="微软雅黑"/>
              </a:rPr>
              <a:t>提供各种预先构建的模</a:t>
            </a:r>
            <a:r>
              <a:rPr sz="800" spc="-15">
                <a:latin typeface="微软雅黑"/>
                <a:cs typeface="微软雅黑"/>
              </a:rPr>
              <a:t>板</a:t>
            </a:r>
            <a:r>
              <a:rPr sz="800">
                <a:latin typeface="微软雅黑"/>
                <a:cs typeface="微软雅黑"/>
              </a:rPr>
              <a:t>和代 码库，以帮助用户快速</a:t>
            </a:r>
            <a:r>
              <a:rPr sz="800" spc="-15">
                <a:latin typeface="微软雅黑"/>
                <a:cs typeface="微软雅黑"/>
              </a:rPr>
              <a:t>启</a:t>
            </a:r>
            <a:r>
              <a:rPr sz="800">
                <a:latin typeface="微软雅黑"/>
                <a:cs typeface="微软雅黑"/>
              </a:rPr>
              <a:t>动项 目。AIGC的加入，用户</a:t>
            </a:r>
            <a:r>
              <a:rPr sz="800" spc="-15">
                <a:latin typeface="微软雅黑"/>
                <a:cs typeface="微软雅黑"/>
              </a:rPr>
              <a:t>可</a:t>
            </a:r>
            <a:r>
              <a:rPr sz="800">
                <a:latin typeface="微软雅黑"/>
                <a:cs typeface="微软雅黑"/>
              </a:rPr>
              <a:t>以 轻松地根据自己的需求</a:t>
            </a:r>
            <a:r>
              <a:rPr sz="800" spc="-15">
                <a:latin typeface="微软雅黑"/>
                <a:cs typeface="微软雅黑"/>
              </a:rPr>
              <a:t>定</a:t>
            </a:r>
            <a:r>
              <a:rPr sz="800">
                <a:latin typeface="微软雅黑"/>
                <a:cs typeface="微软雅黑"/>
              </a:rPr>
              <a:t>制和 扩展这些模板。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1059180" y="3025139"/>
            <a:ext cx="1536700" cy="281940"/>
          </a:xfrm>
          <a:prstGeom prst="rect">
            <a:avLst/>
          </a:prstGeom>
          <a:solidFill>
            <a:srgbClr val="13A469">
              <a:alpha val="59999"/>
            </a:srgbClr>
          </a:solidFill>
        </p:spPr>
        <p:txBody>
          <a:bodyPr vert="horz" wrap="square" lIns="0" tIns="52705" rIns="0" bIns="0" rtlCol="0">
            <a:spAutoFit/>
          </a:bodyPr>
          <a:lstStyle/>
          <a:p>
            <a:pPr marL="325120">
              <a:lnSpc>
                <a:spcPct val="100000"/>
              </a:lnSpc>
              <a:spcBef>
                <a:spcPts val="415"/>
              </a:spcBef>
            </a:pPr>
            <a:r>
              <a:rPr sz="1000" b="1" spc="-5">
                <a:latin typeface="微软雅黑"/>
                <a:cs typeface="微软雅黑"/>
              </a:rPr>
              <a:t>可视化编程界面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22" name="object 22"/>
          <p:cNvSpPr/>
          <p:nvPr/>
        </p:nvSpPr>
        <p:spPr>
          <a:xfrm>
            <a:off x="1059180" y="3313176"/>
            <a:ext cx="1536700" cy="1447800"/>
          </a:xfrm>
          <a:custGeom>
            <a:rect l="l" t="t" r="r" b="b"/>
            <a:pathLst>
              <a:path w="1536700" h="1447800">
                <a:moveTo>
                  <a:pt x="0" y="1447800"/>
                </a:moveTo>
                <a:lnTo>
                  <a:pt x="1536192" y="1447800"/>
                </a:lnTo>
                <a:lnTo>
                  <a:pt x="1536192" y="0"/>
                </a:lnTo>
                <a:lnTo>
                  <a:pt x="0" y="0"/>
                </a:lnTo>
                <a:lnTo>
                  <a:pt x="0" y="144780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3" name="object 23"/>
          <p:cNvSpPr/>
          <p:nvPr/>
        </p:nvSpPr>
        <p:spPr>
          <a:xfrm>
            <a:off x="1059180" y="3313176"/>
            <a:ext cx="1536700" cy="1447800"/>
          </a:xfrm>
          <a:custGeom>
            <a:rect l="l" t="t" r="r" b="b"/>
            <a:pathLst>
              <a:path w="1536700" h="1447800">
                <a:moveTo>
                  <a:pt x="0" y="1447800"/>
                </a:moveTo>
                <a:lnTo>
                  <a:pt x="1536192" y="1447800"/>
                </a:lnTo>
                <a:lnTo>
                  <a:pt x="1536192" y="0"/>
                </a:lnTo>
                <a:lnTo>
                  <a:pt x="0" y="0"/>
                </a:lnTo>
                <a:lnTo>
                  <a:pt x="0" y="1447800"/>
                </a:lnTo>
                <a:close/>
              </a:path>
            </a:pathLst>
          </a:custGeom>
          <a:ln w="12700">
            <a:solidFill>
              <a:srgbClr val="C9C9C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4" name="object 24"/>
          <p:cNvSpPr txBox="1"/>
          <p:nvPr/>
        </p:nvSpPr>
        <p:spPr>
          <a:xfrm>
            <a:off x="1059180" y="3313176"/>
            <a:ext cx="1536700" cy="1447800"/>
          </a:xfrm>
          <a:prstGeom prst="rect">
            <a:avLst/>
          </a:prstGeom>
          <a:ln w="12700">
            <a:solidFill>
              <a:srgbClr val="C9C9C9"/>
            </a:solidFill>
          </a:ln>
        </p:spPr>
        <p:txBody>
          <a:bodyPr vert="horz" wrap="square" lIns="0" tIns="20955" rIns="0" bIns="0" rtlCol="0">
            <a:spAutoFit/>
          </a:bodyPr>
          <a:lstStyle/>
          <a:p>
            <a:pPr marL="105410" marR="96520" algn="ctr">
              <a:lnSpc>
                <a:spcPct val="150000"/>
              </a:lnSpc>
              <a:spcBef>
                <a:spcPts val="165"/>
              </a:spcBef>
            </a:pPr>
            <a:r>
              <a:rPr sz="800">
                <a:solidFill>
                  <a:srgbClr val="3E3E3E"/>
                </a:solidFill>
                <a:latin typeface="微软雅黑"/>
                <a:cs typeface="微软雅黑"/>
              </a:rPr>
              <a:t>可视化编程界面，让用</a:t>
            </a:r>
            <a:r>
              <a:rPr sz="800" spc="-15">
                <a:solidFill>
                  <a:srgbClr val="3E3E3E"/>
                </a:solidFill>
                <a:latin typeface="微软雅黑"/>
                <a:cs typeface="微软雅黑"/>
              </a:rPr>
              <a:t>户</a:t>
            </a:r>
            <a:r>
              <a:rPr sz="800">
                <a:solidFill>
                  <a:srgbClr val="3E3E3E"/>
                </a:solidFill>
                <a:latin typeface="微软雅黑"/>
                <a:cs typeface="微软雅黑"/>
              </a:rPr>
              <a:t>通过 拖放组件和设置属性来</a:t>
            </a:r>
            <a:r>
              <a:rPr sz="800" spc="-15">
                <a:solidFill>
                  <a:srgbClr val="3E3E3E"/>
                </a:solidFill>
                <a:latin typeface="微软雅黑"/>
                <a:cs typeface="微软雅黑"/>
              </a:rPr>
              <a:t>构</a:t>
            </a:r>
            <a:r>
              <a:rPr sz="800">
                <a:solidFill>
                  <a:srgbClr val="3E3E3E"/>
                </a:solidFill>
                <a:latin typeface="微软雅黑"/>
                <a:cs typeface="微软雅黑"/>
              </a:rPr>
              <a:t>建应 用程序。AIGC的加入，</a:t>
            </a:r>
            <a:r>
              <a:rPr sz="800" spc="-15">
                <a:solidFill>
                  <a:srgbClr val="3E3E3E"/>
                </a:solidFill>
                <a:latin typeface="微软雅黑"/>
                <a:cs typeface="微软雅黑"/>
              </a:rPr>
              <a:t>可</a:t>
            </a:r>
            <a:r>
              <a:rPr sz="800">
                <a:solidFill>
                  <a:srgbClr val="3E3E3E"/>
                </a:solidFill>
                <a:latin typeface="微软雅黑"/>
                <a:cs typeface="微软雅黑"/>
              </a:rPr>
              <a:t>以 根据用户的需求和操作</a:t>
            </a:r>
            <a:r>
              <a:rPr sz="800" spc="-15">
                <a:solidFill>
                  <a:srgbClr val="3E3E3E"/>
                </a:solidFill>
                <a:latin typeface="微软雅黑"/>
                <a:cs typeface="微软雅黑"/>
              </a:rPr>
              <a:t>提</a:t>
            </a:r>
            <a:r>
              <a:rPr sz="800">
                <a:solidFill>
                  <a:srgbClr val="3E3E3E"/>
                </a:solidFill>
                <a:latin typeface="微软雅黑"/>
                <a:cs typeface="微软雅黑"/>
              </a:rPr>
              <a:t>供实 时建议和指导。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2900172" y="3025139"/>
            <a:ext cx="1536700" cy="281940"/>
          </a:xfrm>
          <a:prstGeom prst="rect">
            <a:avLst/>
          </a:prstGeom>
          <a:solidFill>
            <a:srgbClr val="C9C9C9"/>
          </a:solidFill>
        </p:spPr>
        <p:txBody>
          <a:bodyPr vert="horz" wrap="square" lIns="0" tIns="52705" rIns="0" bIns="0" rtlCol="0">
            <a:spAutoFit/>
          </a:bodyPr>
          <a:lstStyle/>
          <a:p>
            <a:pPr marL="198755">
              <a:lnSpc>
                <a:spcPct val="100000"/>
              </a:lnSpc>
              <a:spcBef>
                <a:spcPts val="415"/>
              </a:spcBef>
            </a:pPr>
            <a:r>
              <a:rPr sz="1000" b="1" spc="-5">
                <a:latin typeface="微软雅黑"/>
                <a:cs typeface="微软雅黑"/>
              </a:rPr>
              <a:t>低代码产品迭代更新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26" name="object 26"/>
          <p:cNvSpPr/>
          <p:nvPr/>
        </p:nvSpPr>
        <p:spPr>
          <a:xfrm>
            <a:off x="2900172" y="3313176"/>
            <a:ext cx="1536700" cy="1447800"/>
          </a:xfrm>
          <a:custGeom>
            <a:rect l="l" t="t" r="r" b="b"/>
            <a:pathLst>
              <a:path w="1536700" h="1447800">
                <a:moveTo>
                  <a:pt x="0" y="1447800"/>
                </a:moveTo>
                <a:lnTo>
                  <a:pt x="1536191" y="1447800"/>
                </a:lnTo>
                <a:lnTo>
                  <a:pt x="1536191" y="0"/>
                </a:lnTo>
                <a:lnTo>
                  <a:pt x="0" y="0"/>
                </a:lnTo>
                <a:lnTo>
                  <a:pt x="0" y="144780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7" name="object 27"/>
          <p:cNvSpPr/>
          <p:nvPr/>
        </p:nvSpPr>
        <p:spPr>
          <a:xfrm>
            <a:off x="2900172" y="3313176"/>
            <a:ext cx="1536700" cy="1447800"/>
          </a:xfrm>
          <a:custGeom>
            <a:rect l="l" t="t" r="r" b="b"/>
            <a:pathLst>
              <a:path w="1536700" h="1447800">
                <a:moveTo>
                  <a:pt x="0" y="1447800"/>
                </a:moveTo>
                <a:lnTo>
                  <a:pt x="1536191" y="1447800"/>
                </a:lnTo>
                <a:lnTo>
                  <a:pt x="1536191" y="0"/>
                </a:lnTo>
                <a:lnTo>
                  <a:pt x="0" y="0"/>
                </a:lnTo>
                <a:lnTo>
                  <a:pt x="0" y="1447800"/>
                </a:lnTo>
                <a:close/>
              </a:path>
            </a:pathLst>
          </a:custGeom>
          <a:ln w="12700">
            <a:solidFill>
              <a:srgbClr val="C9C9C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8" name="object 28"/>
          <p:cNvSpPr txBox="1"/>
          <p:nvPr/>
        </p:nvSpPr>
        <p:spPr>
          <a:xfrm>
            <a:off x="2900172" y="3313176"/>
            <a:ext cx="1536700" cy="1447800"/>
          </a:xfrm>
          <a:prstGeom prst="rect">
            <a:avLst/>
          </a:prstGeom>
          <a:ln w="12700">
            <a:solidFill>
              <a:srgbClr val="C9C9C9"/>
            </a:solidFill>
          </a:ln>
        </p:spPr>
        <p:txBody>
          <a:bodyPr vert="horz" wrap="square" lIns="0" tIns="20955" rIns="0" bIns="0" rtlCol="0">
            <a:spAutoFit/>
          </a:bodyPr>
          <a:lstStyle/>
          <a:p>
            <a:pPr marL="106045" marR="95885" algn="ctr">
              <a:lnSpc>
                <a:spcPct val="150000"/>
              </a:lnSpc>
              <a:spcBef>
                <a:spcPts val="165"/>
              </a:spcBef>
            </a:pPr>
            <a:r>
              <a:rPr sz="800">
                <a:solidFill>
                  <a:srgbClr val="3E3E3E"/>
                </a:solidFill>
                <a:latin typeface="微软雅黑"/>
                <a:cs typeface="微软雅黑"/>
              </a:rPr>
              <a:t>制定产品路线图和迭代</a:t>
            </a:r>
            <a:r>
              <a:rPr sz="800" spc="-15">
                <a:solidFill>
                  <a:srgbClr val="3E3E3E"/>
                </a:solidFill>
                <a:latin typeface="微软雅黑"/>
                <a:cs typeface="微软雅黑"/>
              </a:rPr>
              <a:t>计</a:t>
            </a:r>
            <a:r>
              <a:rPr sz="800">
                <a:solidFill>
                  <a:srgbClr val="3E3E3E"/>
                </a:solidFill>
                <a:latin typeface="微软雅黑"/>
                <a:cs typeface="微软雅黑"/>
              </a:rPr>
              <a:t>划， 以确保低代码平台的持</a:t>
            </a:r>
            <a:r>
              <a:rPr sz="800" spc="-15">
                <a:solidFill>
                  <a:srgbClr val="3E3E3E"/>
                </a:solidFill>
                <a:latin typeface="微软雅黑"/>
                <a:cs typeface="微软雅黑"/>
              </a:rPr>
              <a:t>续</a:t>
            </a:r>
            <a:r>
              <a:rPr sz="800">
                <a:solidFill>
                  <a:srgbClr val="3E3E3E"/>
                </a:solidFill>
                <a:latin typeface="微软雅黑"/>
                <a:cs typeface="微软雅黑"/>
              </a:rPr>
              <a:t>发展 和创新。结合AIGC可以</a:t>
            </a:r>
            <a:r>
              <a:rPr sz="800" spc="-15">
                <a:solidFill>
                  <a:srgbClr val="3E3E3E"/>
                </a:solidFill>
                <a:latin typeface="微软雅黑"/>
                <a:cs typeface="微软雅黑"/>
              </a:rPr>
              <a:t>为</a:t>
            </a:r>
            <a:r>
              <a:rPr sz="800">
                <a:solidFill>
                  <a:srgbClr val="3E3E3E"/>
                </a:solidFill>
                <a:latin typeface="微软雅黑"/>
                <a:cs typeface="微软雅黑"/>
              </a:rPr>
              <a:t>用 户提供关于产品规划和</a:t>
            </a:r>
            <a:r>
              <a:rPr sz="800" spc="-15">
                <a:solidFill>
                  <a:srgbClr val="3E3E3E"/>
                </a:solidFill>
                <a:latin typeface="微软雅黑"/>
                <a:cs typeface="微软雅黑"/>
              </a:rPr>
              <a:t>优</a:t>
            </a:r>
            <a:r>
              <a:rPr sz="800">
                <a:solidFill>
                  <a:srgbClr val="3E3E3E"/>
                </a:solidFill>
                <a:latin typeface="微软雅黑"/>
                <a:cs typeface="微软雅黑"/>
              </a:rPr>
              <a:t>先级 设置的建议。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4724400" y="3025139"/>
            <a:ext cx="1536700" cy="281940"/>
          </a:xfrm>
          <a:prstGeom prst="rect">
            <a:avLst/>
          </a:prstGeom>
          <a:solidFill>
            <a:srgbClr val="F88030">
              <a:alpha val="59999"/>
            </a:srgbClr>
          </a:solidFill>
        </p:spPr>
        <p:txBody>
          <a:bodyPr vert="horz" wrap="square" lIns="0" tIns="52705" rIns="0" bIns="0" rtlCol="0">
            <a:spAutoFit/>
          </a:bodyPr>
          <a:lstStyle/>
          <a:p>
            <a:pPr marL="262890">
              <a:lnSpc>
                <a:spcPct val="100000"/>
              </a:lnSpc>
              <a:spcBef>
                <a:spcPts val="415"/>
              </a:spcBef>
            </a:pPr>
            <a:r>
              <a:rPr sz="1000" b="1" spc="-5">
                <a:latin typeface="微软雅黑"/>
                <a:cs typeface="微软雅黑"/>
              </a:rPr>
              <a:t>跨平台支持和协作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30" name="object 30"/>
          <p:cNvSpPr/>
          <p:nvPr/>
        </p:nvSpPr>
        <p:spPr>
          <a:xfrm>
            <a:off x="4724400" y="3313176"/>
            <a:ext cx="1536700" cy="1447800"/>
          </a:xfrm>
          <a:custGeom>
            <a:rect l="l" t="t" r="r" b="b"/>
            <a:pathLst>
              <a:path w="1536700" h="1447800">
                <a:moveTo>
                  <a:pt x="0" y="1447800"/>
                </a:moveTo>
                <a:lnTo>
                  <a:pt x="1536191" y="1447800"/>
                </a:lnTo>
                <a:lnTo>
                  <a:pt x="1536191" y="0"/>
                </a:lnTo>
                <a:lnTo>
                  <a:pt x="0" y="0"/>
                </a:lnTo>
                <a:lnTo>
                  <a:pt x="0" y="144780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1" name="object 31"/>
          <p:cNvSpPr/>
          <p:nvPr/>
        </p:nvSpPr>
        <p:spPr>
          <a:xfrm>
            <a:off x="4724400" y="3313176"/>
            <a:ext cx="1536700" cy="1447800"/>
          </a:xfrm>
          <a:custGeom>
            <a:rect l="l" t="t" r="r" b="b"/>
            <a:pathLst>
              <a:path w="1536700" h="1447800">
                <a:moveTo>
                  <a:pt x="0" y="1447800"/>
                </a:moveTo>
                <a:lnTo>
                  <a:pt x="1536191" y="1447800"/>
                </a:lnTo>
                <a:lnTo>
                  <a:pt x="1536191" y="0"/>
                </a:lnTo>
                <a:lnTo>
                  <a:pt x="0" y="0"/>
                </a:lnTo>
                <a:lnTo>
                  <a:pt x="0" y="1447800"/>
                </a:lnTo>
                <a:close/>
              </a:path>
            </a:pathLst>
          </a:custGeom>
          <a:ln w="12700">
            <a:solidFill>
              <a:srgbClr val="C9C9C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2" name="object 32"/>
          <p:cNvSpPr txBox="1"/>
          <p:nvPr/>
        </p:nvSpPr>
        <p:spPr>
          <a:xfrm>
            <a:off x="4724400" y="3313176"/>
            <a:ext cx="1536700" cy="1447800"/>
          </a:xfrm>
          <a:prstGeom prst="rect">
            <a:avLst/>
          </a:prstGeom>
          <a:ln w="12700">
            <a:solidFill>
              <a:srgbClr val="C9C9C9"/>
            </a:solidFill>
          </a:ln>
        </p:spPr>
        <p:txBody>
          <a:bodyPr vert="horz" wrap="square" lIns="0" tIns="20955" rIns="0" bIns="0" rtlCol="0">
            <a:spAutoFit/>
          </a:bodyPr>
          <a:lstStyle/>
          <a:p>
            <a:pPr marL="106045" marR="96520" algn="ctr">
              <a:lnSpc>
                <a:spcPct val="150000"/>
              </a:lnSpc>
              <a:spcBef>
                <a:spcPts val="165"/>
              </a:spcBef>
            </a:pPr>
            <a:r>
              <a:rPr sz="800">
                <a:solidFill>
                  <a:srgbClr val="3E3E3E"/>
                </a:solidFill>
                <a:latin typeface="微软雅黑"/>
                <a:cs typeface="微软雅黑"/>
              </a:rPr>
              <a:t>将大模型与多种编程语</a:t>
            </a:r>
            <a:r>
              <a:rPr sz="800" spc="-15">
                <a:solidFill>
                  <a:srgbClr val="3E3E3E"/>
                </a:solidFill>
                <a:latin typeface="微软雅黑"/>
                <a:cs typeface="微软雅黑"/>
              </a:rPr>
              <a:t>言</a:t>
            </a:r>
            <a:r>
              <a:rPr sz="800">
                <a:solidFill>
                  <a:srgbClr val="3E3E3E"/>
                </a:solidFill>
                <a:latin typeface="微软雅黑"/>
                <a:cs typeface="微软雅黑"/>
              </a:rPr>
              <a:t>和框 架集成、使其能够为不</a:t>
            </a:r>
            <a:r>
              <a:rPr sz="800" spc="-15">
                <a:solidFill>
                  <a:srgbClr val="3E3E3E"/>
                </a:solidFill>
                <a:latin typeface="微软雅黑"/>
                <a:cs typeface="微软雅黑"/>
              </a:rPr>
              <a:t>同</a:t>
            </a:r>
            <a:r>
              <a:rPr sz="800">
                <a:solidFill>
                  <a:srgbClr val="3E3E3E"/>
                </a:solidFill>
                <a:latin typeface="微软雅黑"/>
                <a:cs typeface="微软雅黑"/>
              </a:rPr>
              <a:t>领域 的开发者提供支持。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6565392" y="3025139"/>
            <a:ext cx="1536700" cy="281940"/>
          </a:xfrm>
          <a:prstGeom prst="rect">
            <a:avLst/>
          </a:prstGeom>
          <a:solidFill>
            <a:srgbClr val="455F51">
              <a:alpha val="59999"/>
            </a:srgbClr>
          </a:solidFill>
        </p:spPr>
        <p:txBody>
          <a:bodyPr vert="horz" wrap="square" lIns="0" tIns="52705" rIns="0" bIns="0" rtlCol="0">
            <a:spAutoFit/>
          </a:bodyPr>
          <a:lstStyle/>
          <a:p>
            <a:pPr marL="325755">
              <a:lnSpc>
                <a:spcPct val="100000"/>
              </a:lnSpc>
              <a:spcBef>
                <a:spcPts val="415"/>
              </a:spcBef>
            </a:pPr>
            <a:r>
              <a:rPr sz="1000" b="1" spc="-5">
                <a:latin typeface="微软雅黑"/>
                <a:cs typeface="微软雅黑"/>
              </a:rPr>
              <a:t>云端部署和管理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34" name="object 34"/>
          <p:cNvSpPr/>
          <p:nvPr/>
        </p:nvSpPr>
        <p:spPr>
          <a:xfrm>
            <a:off x="6565392" y="3313176"/>
            <a:ext cx="1536700" cy="1447800"/>
          </a:xfrm>
          <a:custGeom>
            <a:rect l="l" t="t" r="r" b="b"/>
            <a:pathLst>
              <a:path w="1536700" h="1447800">
                <a:moveTo>
                  <a:pt x="0" y="1447800"/>
                </a:moveTo>
                <a:lnTo>
                  <a:pt x="1536192" y="1447800"/>
                </a:lnTo>
                <a:lnTo>
                  <a:pt x="1536192" y="0"/>
                </a:lnTo>
                <a:lnTo>
                  <a:pt x="0" y="0"/>
                </a:lnTo>
                <a:lnTo>
                  <a:pt x="0" y="144780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5" name="object 35"/>
          <p:cNvSpPr/>
          <p:nvPr/>
        </p:nvSpPr>
        <p:spPr>
          <a:xfrm>
            <a:off x="6565392" y="3313176"/>
            <a:ext cx="1536700" cy="1447800"/>
          </a:xfrm>
          <a:custGeom>
            <a:rect l="l" t="t" r="r" b="b"/>
            <a:pathLst>
              <a:path w="1536700" h="1447800">
                <a:moveTo>
                  <a:pt x="0" y="1447800"/>
                </a:moveTo>
                <a:lnTo>
                  <a:pt x="1536192" y="1447800"/>
                </a:lnTo>
                <a:lnTo>
                  <a:pt x="1536192" y="0"/>
                </a:lnTo>
                <a:lnTo>
                  <a:pt x="0" y="0"/>
                </a:lnTo>
                <a:lnTo>
                  <a:pt x="0" y="1447800"/>
                </a:lnTo>
                <a:close/>
              </a:path>
            </a:pathLst>
          </a:custGeom>
          <a:ln w="12700">
            <a:solidFill>
              <a:srgbClr val="C9C9C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6" name="object 36"/>
          <p:cNvSpPr txBox="1"/>
          <p:nvPr/>
        </p:nvSpPr>
        <p:spPr>
          <a:xfrm>
            <a:off x="6565392" y="3313176"/>
            <a:ext cx="1536700" cy="1447800"/>
          </a:xfrm>
          <a:prstGeom prst="rect">
            <a:avLst/>
          </a:prstGeom>
          <a:ln w="12700">
            <a:solidFill>
              <a:srgbClr val="C9C9C9"/>
            </a:solidFill>
          </a:ln>
        </p:spPr>
        <p:txBody>
          <a:bodyPr vert="horz" wrap="square" lIns="0" tIns="20955" rIns="0" bIns="0" rtlCol="0">
            <a:spAutoFit/>
          </a:bodyPr>
          <a:lstStyle/>
          <a:p>
            <a:pPr marL="106045" marR="95885" algn="ctr">
              <a:lnSpc>
                <a:spcPct val="150000"/>
              </a:lnSpc>
              <a:spcBef>
                <a:spcPts val="165"/>
              </a:spcBef>
            </a:pPr>
            <a:r>
              <a:rPr sz="800">
                <a:solidFill>
                  <a:srgbClr val="3E3E3E"/>
                </a:solidFill>
                <a:latin typeface="微软雅黑"/>
                <a:cs typeface="微软雅黑"/>
              </a:rPr>
              <a:t>为用户提供云端部署和</a:t>
            </a:r>
            <a:r>
              <a:rPr sz="800" spc="-15">
                <a:solidFill>
                  <a:srgbClr val="3E3E3E"/>
                </a:solidFill>
                <a:latin typeface="微软雅黑"/>
                <a:cs typeface="微软雅黑"/>
              </a:rPr>
              <a:t>管</a:t>
            </a:r>
            <a:r>
              <a:rPr sz="800">
                <a:solidFill>
                  <a:srgbClr val="3E3E3E"/>
                </a:solidFill>
                <a:latin typeface="微软雅黑"/>
                <a:cs typeface="微软雅黑"/>
              </a:rPr>
              <a:t>理功 能，能够轻松地将应用</a:t>
            </a:r>
            <a:r>
              <a:rPr sz="800" spc="-15">
                <a:solidFill>
                  <a:srgbClr val="3E3E3E"/>
                </a:solidFill>
                <a:latin typeface="微软雅黑"/>
                <a:cs typeface="微软雅黑"/>
              </a:rPr>
              <a:t>程</a:t>
            </a:r>
            <a:r>
              <a:rPr sz="800">
                <a:solidFill>
                  <a:srgbClr val="3E3E3E"/>
                </a:solidFill>
                <a:latin typeface="微软雅黑"/>
                <a:cs typeface="微软雅黑"/>
              </a:rPr>
              <a:t>序部 署到云服务器上，并进</a:t>
            </a:r>
            <a:r>
              <a:rPr sz="800" spc="-15">
                <a:solidFill>
                  <a:srgbClr val="3E3E3E"/>
                </a:solidFill>
                <a:latin typeface="微软雅黑"/>
                <a:cs typeface="微软雅黑"/>
              </a:rPr>
              <a:t>行</a:t>
            </a:r>
            <a:r>
              <a:rPr sz="800">
                <a:solidFill>
                  <a:srgbClr val="3E3E3E"/>
                </a:solidFill>
                <a:latin typeface="微软雅黑"/>
                <a:cs typeface="微软雅黑"/>
              </a:rPr>
              <a:t>监控 和维护。AIGC可以为用</a:t>
            </a:r>
            <a:r>
              <a:rPr sz="800" spc="-15">
                <a:solidFill>
                  <a:srgbClr val="3E3E3E"/>
                </a:solidFill>
                <a:latin typeface="微软雅黑"/>
                <a:cs typeface="微软雅黑"/>
              </a:rPr>
              <a:t>户</a:t>
            </a:r>
            <a:r>
              <a:rPr sz="800">
                <a:solidFill>
                  <a:srgbClr val="3E3E3E"/>
                </a:solidFill>
                <a:latin typeface="微软雅黑"/>
                <a:cs typeface="微软雅黑"/>
              </a:rPr>
              <a:t>提 供关于云部署和资源管</a:t>
            </a:r>
            <a:r>
              <a:rPr sz="800" spc="-15">
                <a:solidFill>
                  <a:srgbClr val="3E3E3E"/>
                </a:solidFill>
                <a:latin typeface="微软雅黑"/>
                <a:cs typeface="微软雅黑"/>
              </a:rPr>
              <a:t>理</a:t>
            </a:r>
            <a:r>
              <a:rPr sz="800">
                <a:solidFill>
                  <a:srgbClr val="3E3E3E"/>
                </a:solidFill>
                <a:latin typeface="微软雅黑"/>
                <a:cs typeface="微软雅黑"/>
              </a:rPr>
              <a:t>的建 议和最佳实践。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37" name="object 37"/>
          <p:cNvSpPr txBox="1"/>
          <p:nvPr/>
        </p:nvSpPr>
        <p:spPr>
          <a:xfrm rot="19860000">
            <a:off x="415282" y="705323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38" name="object 38"/>
          <p:cNvSpPr txBox="1"/>
          <p:nvPr/>
        </p:nvSpPr>
        <p:spPr>
          <a:xfrm rot="19860000">
            <a:off x="3177532" y="705323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39" name="object 39"/>
          <p:cNvSpPr txBox="1"/>
          <p:nvPr/>
        </p:nvSpPr>
        <p:spPr>
          <a:xfrm rot="19860000">
            <a:off x="5939782" y="705323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40" name="object 40"/>
          <p:cNvSpPr txBox="1"/>
          <p:nvPr/>
        </p:nvSpPr>
        <p:spPr>
          <a:xfrm rot="19860000">
            <a:off x="415281" y="25055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41" name="object 41"/>
          <p:cNvSpPr txBox="1"/>
          <p:nvPr/>
        </p:nvSpPr>
        <p:spPr>
          <a:xfrm rot="19860000">
            <a:off x="3177532" y="25055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42" name="object 42"/>
          <p:cNvSpPr txBox="1"/>
          <p:nvPr/>
        </p:nvSpPr>
        <p:spPr>
          <a:xfrm rot="19860000">
            <a:off x="5939782" y="25055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43" name="object 43"/>
          <p:cNvSpPr txBox="1"/>
          <p:nvPr/>
        </p:nvSpPr>
        <p:spPr>
          <a:xfrm rot="19860000">
            <a:off x="415281" y="427719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44" name="object 44"/>
          <p:cNvSpPr txBox="1"/>
          <p:nvPr/>
        </p:nvSpPr>
        <p:spPr>
          <a:xfrm rot="19860000">
            <a:off x="3177531" y="427719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45" name="object 45"/>
          <p:cNvSpPr txBox="1"/>
          <p:nvPr/>
        </p:nvSpPr>
        <p:spPr>
          <a:xfrm rot="19860000">
            <a:off x="5939782" y="427719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7940675">
              <a:lnSpc>
                <a:spcPct val="100000"/>
              </a:lnSpc>
              <a:spcBef>
                <a:spcPts val="95"/>
              </a:spcBef>
            </a:pPr>
            <a:r>
              <a:rPr spc="-10"/>
              <a:t>TE</a:t>
            </a:r>
            <a:r>
              <a:rPr spc="-5"/>
              <a:t>智库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44981" y="420116"/>
            <a:ext cx="5407025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b="1" spc="-5">
                <a:latin typeface="微软雅黑"/>
                <a:cs typeface="微软雅黑"/>
              </a:rPr>
              <a:t>AIGC入局，为低代码产品带来的新尝试：培</a:t>
            </a:r>
            <a:r>
              <a:rPr sz="1600" b="1" spc="5">
                <a:latin typeface="微软雅黑"/>
                <a:cs typeface="微软雅黑"/>
              </a:rPr>
              <a:t>育</a:t>
            </a:r>
            <a:r>
              <a:rPr sz="1600" b="1" spc="-5">
                <a:latin typeface="微软雅黑"/>
                <a:cs typeface="微软雅黑"/>
              </a:rPr>
              <a:t>垂直</a:t>
            </a:r>
            <a:r>
              <a:rPr sz="1600" b="1" spc="5">
                <a:latin typeface="微软雅黑"/>
                <a:cs typeface="微软雅黑"/>
              </a:rPr>
              <a:t>领</a:t>
            </a:r>
            <a:r>
              <a:rPr sz="1600" b="1" spc="-5">
                <a:latin typeface="微软雅黑"/>
                <a:cs typeface="微软雅黑"/>
              </a:rPr>
              <a:t>域能力</a:t>
            </a:r>
            <a:endParaRPr sz="1600">
              <a:latin typeface="微软雅黑"/>
              <a:cs typeface="微软雅黑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5152644" y="2228088"/>
            <a:ext cx="3803650" cy="0"/>
          </a:xfrm>
          <a:custGeom>
            <a:rect l="l" t="t" r="r" b="b"/>
            <a:pathLst>
              <a:path w="3803650">
                <a:moveTo>
                  <a:pt x="3803650" y="0"/>
                </a:moveTo>
                <a:lnTo>
                  <a:pt x="0" y="0"/>
                </a:lnTo>
              </a:path>
            </a:pathLst>
          </a:custGeom>
          <a:ln w="12700">
            <a:solidFill>
              <a:srgbClr val="455F5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5170932" y="3127248"/>
            <a:ext cx="3785870" cy="0"/>
          </a:xfrm>
          <a:custGeom>
            <a:rect l="l" t="t" r="r" b="b"/>
            <a:pathLst>
              <a:path w="3785870">
                <a:moveTo>
                  <a:pt x="3785616" y="0"/>
                </a:moveTo>
                <a:lnTo>
                  <a:pt x="0" y="0"/>
                </a:lnTo>
              </a:path>
            </a:pathLst>
          </a:custGeom>
          <a:ln w="12700">
            <a:solidFill>
              <a:srgbClr val="455F5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5161788" y="4026408"/>
            <a:ext cx="3794760" cy="0"/>
          </a:xfrm>
          <a:custGeom>
            <a:rect l="l" t="t" r="r" b="b"/>
            <a:pathLst>
              <a:path w="3794759">
                <a:moveTo>
                  <a:pt x="3794633" y="0"/>
                </a:moveTo>
                <a:lnTo>
                  <a:pt x="0" y="0"/>
                </a:lnTo>
              </a:path>
            </a:pathLst>
          </a:custGeom>
          <a:ln w="12700">
            <a:solidFill>
              <a:srgbClr val="455F5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2681810" y="2300363"/>
            <a:ext cx="126921" cy="1997316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8198357" y="1524761"/>
            <a:ext cx="510540" cy="510540"/>
          </a:xfrm>
          <a:custGeom>
            <a:rect l="l" t="t" r="r" b="b"/>
            <a:pathLst>
              <a:path w="510540" h="510539">
                <a:moveTo>
                  <a:pt x="255270" y="0"/>
                </a:moveTo>
                <a:lnTo>
                  <a:pt x="209387" y="4113"/>
                </a:lnTo>
                <a:lnTo>
                  <a:pt x="166202" y="15971"/>
                </a:lnTo>
                <a:lnTo>
                  <a:pt x="126435" y="34854"/>
                </a:lnTo>
                <a:lnTo>
                  <a:pt x="90807" y="60040"/>
                </a:lnTo>
                <a:lnTo>
                  <a:pt x="60040" y="90807"/>
                </a:lnTo>
                <a:lnTo>
                  <a:pt x="34854" y="126435"/>
                </a:lnTo>
                <a:lnTo>
                  <a:pt x="15971" y="166202"/>
                </a:lnTo>
                <a:lnTo>
                  <a:pt x="4113" y="209387"/>
                </a:lnTo>
                <a:lnTo>
                  <a:pt x="0" y="255270"/>
                </a:lnTo>
                <a:lnTo>
                  <a:pt x="4113" y="301152"/>
                </a:lnTo>
                <a:lnTo>
                  <a:pt x="15971" y="344337"/>
                </a:lnTo>
                <a:lnTo>
                  <a:pt x="34854" y="384104"/>
                </a:lnTo>
                <a:lnTo>
                  <a:pt x="60040" y="419732"/>
                </a:lnTo>
                <a:lnTo>
                  <a:pt x="90807" y="450499"/>
                </a:lnTo>
                <a:lnTo>
                  <a:pt x="126435" y="475685"/>
                </a:lnTo>
                <a:lnTo>
                  <a:pt x="166202" y="494568"/>
                </a:lnTo>
                <a:lnTo>
                  <a:pt x="209387" y="506426"/>
                </a:lnTo>
                <a:lnTo>
                  <a:pt x="255270" y="510539"/>
                </a:lnTo>
                <a:lnTo>
                  <a:pt x="301152" y="506426"/>
                </a:lnTo>
                <a:lnTo>
                  <a:pt x="344337" y="494568"/>
                </a:lnTo>
                <a:lnTo>
                  <a:pt x="384104" y="475685"/>
                </a:lnTo>
                <a:lnTo>
                  <a:pt x="419732" y="450499"/>
                </a:lnTo>
                <a:lnTo>
                  <a:pt x="450499" y="419732"/>
                </a:lnTo>
                <a:lnTo>
                  <a:pt x="475685" y="384104"/>
                </a:lnTo>
                <a:lnTo>
                  <a:pt x="494568" y="344337"/>
                </a:lnTo>
                <a:lnTo>
                  <a:pt x="506426" y="301152"/>
                </a:lnTo>
                <a:lnTo>
                  <a:pt x="510540" y="255270"/>
                </a:lnTo>
                <a:lnTo>
                  <a:pt x="506426" y="209387"/>
                </a:lnTo>
                <a:lnTo>
                  <a:pt x="494568" y="166202"/>
                </a:lnTo>
                <a:lnTo>
                  <a:pt x="475685" y="126435"/>
                </a:lnTo>
                <a:lnTo>
                  <a:pt x="450499" y="90807"/>
                </a:lnTo>
                <a:lnTo>
                  <a:pt x="419732" y="60040"/>
                </a:lnTo>
                <a:lnTo>
                  <a:pt x="384104" y="34854"/>
                </a:lnTo>
                <a:lnTo>
                  <a:pt x="344337" y="15971"/>
                </a:lnTo>
                <a:lnTo>
                  <a:pt x="301152" y="4113"/>
                </a:lnTo>
                <a:lnTo>
                  <a:pt x="255270" y="0"/>
                </a:lnTo>
                <a:close/>
              </a:path>
            </a:pathLst>
          </a:custGeom>
          <a:solidFill>
            <a:srgbClr val="12DC8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8198357" y="1524761"/>
            <a:ext cx="510540" cy="510540"/>
          </a:xfrm>
          <a:custGeom>
            <a:rect l="l" t="t" r="r" b="b"/>
            <a:pathLst>
              <a:path w="510540" h="510539">
                <a:moveTo>
                  <a:pt x="0" y="255270"/>
                </a:moveTo>
                <a:lnTo>
                  <a:pt x="4113" y="209387"/>
                </a:lnTo>
                <a:lnTo>
                  <a:pt x="15971" y="166202"/>
                </a:lnTo>
                <a:lnTo>
                  <a:pt x="34854" y="126435"/>
                </a:lnTo>
                <a:lnTo>
                  <a:pt x="60040" y="90807"/>
                </a:lnTo>
                <a:lnTo>
                  <a:pt x="90807" y="60040"/>
                </a:lnTo>
                <a:lnTo>
                  <a:pt x="126435" y="34854"/>
                </a:lnTo>
                <a:lnTo>
                  <a:pt x="166202" y="15971"/>
                </a:lnTo>
                <a:lnTo>
                  <a:pt x="209387" y="4113"/>
                </a:lnTo>
                <a:lnTo>
                  <a:pt x="255270" y="0"/>
                </a:lnTo>
                <a:lnTo>
                  <a:pt x="301152" y="4113"/>
                </a:lnTo>
                <a:lnTo>
                  <a:pt x="344337" y="15971"/>
                </a:lnTo>
                <a:lnTo>
                  <a:pt x="384104" y="34854"/>
                </a:lnTo>
                <a:lnTo>
                  <a:pt x="419732" y="60040"/>
                </a:lnTo>
                <a:lnTo>
                  <a:pt x="450499" y="90807"/>
                </a:lnTo>
                <a:lnTo>
                  <a:pt x="475685" y="126435"/>
                </a:lnTo>
                <a:lnTo>
                  <a:pt x="494568" y="166202"/>
                </a:lnTo>
                <a:lnTo>
                  <a:pt x="506426" y="209387"/>
                </a:lnTo>
                <a:lnTo>
                  <a:pt x="510540" y="255270"/>
                </a:lnTo>
                <a:lnTo>
                  <a:pt x="506426" y="301152"/>
                </a:lnTo>
                <a:lnTo>
                  <a:pt x="494568" y="344337"/>
                </a:lnTo>
                <a:lnTo>
                  <a:pt x="475685" y="384104"/>
                </a:lnTo>
                <a:lnTo>
                  <a:pt x="450499" y="419732"/>
                </a:lnTo>
                <a:lnTo>
                  <a:pt x="419732" y="450499"/>
                </a:lnTo>
                <a:lnTo>
                  <a:pt x="384104" y="475685"/>
                </a:lnTo>
                <a:lnTo>
                  <a:pt x="344337" y="494568"/>
                </a:lnTo>
                <a:lnTo>
                  <a:pt x="301152" y="506426"/>
                </a:lnTo>
                <a:lnTo>
                  <a:pt x="255270" y="510539"/>
                </a:lnTo>
                <a:lnTo>
                  <a:pt x="209387" y="506426"/>
                </a:lnTo>
                <a:lnTo>
                  <a:pt x="166202" y="494568"/>
                </a:lnTo>
                <a:lnTo>
                  <a:pt x="126435" y="475685"/>
                </a:lnTo>
                <a:lnTo>
                  <a:pt x="90807" y="450499"/>
                </a:lnTo>
                <a:lnTo>
                  <a:pt x="60040" y="419732"/>
                </a:lnTo>
                <a:lnTo>
                  <a:pt x="34854" y="384104"/>
                </a:lnTo>
                <a:lnTo>
                  <a:pt x="15971" y="344337"/>
                </a:lnTo>
                <a:lnTo>
                  <a:pt x="4113" y="301152"/>
                </a:lnTo>
                <a:lnTo>
                  <a:pt x="0" y="255270"/>
                </a:lnTo>
                <a:close/>
              </a:path>
            </a:pathLst>
          </a:custGeom>
          <a:ln w="28575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8319742" y="1633860"/>
            <a:ext cx="265430" cy="289560"/>
          </a:xfrm>
          <a:custGeom>
            <a:rect l="l" t="t" r="r" b="b"/>
            <a:pathLst>
              <a:path w="265429" h="289560">
                <a:moveTo>
                  <a:pt x="219864" y="199257"/>
                </a:moveTo>
                <a:lnTo>
                  <a:pt x="202318" y="202801"/>
                </a:lnTo>
                <a:lnTo>
                  <a:pt x="187987" y="212465"/>
                </a:lnTo>
                <a:lnTo>
                  <a:pt x="178323" y="226796"/>
                </a:lnTo>
                <a:lnTo>
                  <a:pt x="174779" y="244342"/>
                </a:lnTo>
                <a:lnTo>
                  <a:pt x="178323" y="261887"/>
                </a:lnTo>
                <a:lnTo>
                  <a:pt x="187987" y="276219"/>
                </a:lnTo>
                <a:lnTo>
                  <a:pt x="202318" y="285882"/>
                </a:lnTo>
                <a:lnTo>
                  <a:pt x="219864" y="289427"/>
                </a:lnTo>
                <a:lnTo>
                  <a:pt x="237410" y="285882"/>
                </a:lnTo>
                <a:lnTo>
                  <a:pt x="251741" y="276219"/>
                </a:lnTo>
                <a:lnTo>
                  <a:pt x="261405" y="261887"/>
                </a:lnTo>
                <a:lnTo>
                  <a:pt x="261717" y="260344"/>
                </a:lnTo>
                <a:lnTo>
                  <a:pt x="212498" y="260344"/>
                </a:lnTo>
                <a:lnTo>
                  <a:pt x="210974" y="259709"/>
                </a:lnTo>
                <a:lnTo>
                  <a:pt x="209704" y="258566"/>
                </a:lnTo>
                <a:lnTo>
                  <a:pt x="201449" y="250184"/>
                </a:lnTo>
                <a:lnTo>
                  <a:pt x="199163" y="247898"/>
                </a:lnTo>
                <a:lnTo>
                  <a:pt x="199163" y="243961"/>
                </a:lnTo>
                <a:lnTo>
                  <a:pt x="201449" y="241548"/>
                </a:lnTo>
                <a:lnTo>
                  <a:pt x="203862" y="239262"/>
                </a:lnTo>
                <a:lnTo>
                  <a:pt x="220499" y="239262"/>
                </a:lnTo>
                <a:lnTo>
                  <a:pt x="229643" y="230118"/>
                </a:lnTo>
                <a:lnTo>
                  <a:pt x="232056" y="227832"/>
                </a:lnTo>
                <a:lnTo>
                  <a:pt x="261631" y="227832"/>
                </a:lnTo>
                <a:lnTo>
                  <a:pt x="261423" y="226796"/>
                </a:lnTo>
                <a:lnTo>
                  <a:pt x="251789" y="212465"/>
                </a:lnTo>
                <a:lnTo>
                  <a:pt x="237464" y="202801"/>
                </a:lnTo>
                <a:lnTo>
                  <a:pt x="219864" y="199257"/>
                </a:lnTo>
                <a:close/>
              </a:path>
              <a:path w="265429" h="289560">
                <a:moveTo>
                  <a:pt x="72036" y="150743"/>
                </a:moveTo>
                <a:lnTo>
                  <a:pt x="68026" y="153356"/>
                </a:lnTo>
                <a:lnTo>
                  <a:pt x="57098" y="159648"/>
                </a:lnTo>
                <a:lnTo>
                  <a:pt x="40907" y="167298"/>
                </a:lnTo>
                <a:lnTo>
                  <a:pt x="21109" y="173984"/>
                </a:lnTo>
                <a:lnTo>
                  <a:pt x="8850" y="181044"/>
                </a:lnTo>
                <a:lnTo>
                  <a:pt x="2377" y="192272"/>
                </a:lnTo>
                <a:lnTo>
                  <a:pt x="0" y="204737"/>
                </a:lnTo>
                <a:lnTo>
                  <a:pt x="27" y="215513"/>
                </a:lnTo>
                <a:lnTo>
                  <a:pt x="31476" y="252168"/>
                </a:lnTo>
                <a:lnTo>
                  <a:pt x="112041" y="265551"/>
                </a:lnTo>
                <a:lnTo>
                  <a:pt x="125376" y="265207"/>
                </a:lnTo>
                <a:lnTo>
                  <a:pt x="137949" y="264233"/>
                </a:lnTo>
                <a:lnTo>
                  <a:pt x="149760" y="262711"/>
                </a:lnTo>
                <a:lnTo>
                  <a:pt x="160809" y="260725"/>
                </a:lnTo>
                <a:lnTo>
                  <a:pt x="159285" y="255518"/>
                </a:lnTo>
                <a:lnTo>
                  <a:pt x="158541" y="250184"/>
                </a:lnTo>
                <a:lnTo>
                  <a:pt x="158592" y="243961"/>
                </a:lnTo>
                <a:lnTo>
                  <a:pt x="161687" y="226689"/>
                </a:lnTo>
                <a:lnTo>
                  <a:pt x="127662" y="226689"/>
                </a:lnTo>
                <a:lnTo>
                  <a:pt x="96293" y="226562"/>
                </a:lnTo>
                <a:lnTo>
                  <a:pt x="93455" y="217799"/>
                </a:lnTo>
                <a:lnTo>
                  <a:pt x="93245" y="217799"/>
                </a:lnTo>
                <a:lnTo>
                  <a:pt x="89943" y="207131"/>
                </a:lnTo>
                <a:lnTo>
                  <a:pt x="72036" y="150743"/>
                </a:lnTo>
                <a:close/>
              </a:path>
              <a:path w="265429" h="289560">
                <a:moveTo>
                  <a:pt x="261631" y="227832"/>
                </a:moveTo>
                <a:lnTo>
                  <a:pt x="235993" y="227832"/>
                </a:lnTo>
                <a:lnTo>
                  <a:pt x="238279" y="230118"/>
                </a:lnTo>
                <a:lnTo>
                  <a:pt x="240565" y="232658"/>
                </a:lnTo>
                <a:lnTo>
                  <a:pt x="240565" y="236468"/>
                </a:lnTo>
                <a:lnTo>
                  <a:pt x="217197" y="259709"/>
                </a:lnTo>
                <a:lnTo>
                  <a:pt x="215800" y="260344"/>
                </a:lnTo>
                <a:lnTo>
                  <a:pt x="261717" y="260344"/>
                </a:lnTo>
                <a:lnTo>
                  <a:pt x="264949" y="244342"/>
                </a:lnTo>
                <a:lnTo>
                  <a:pt x="261631" y="227832"/>
                </a:lnTo>
                <a:close/>
              </a:path>
              <a:path w="265429" h="289560">
                <a:moveTo>
                  <a:pt x="220499" y="239262"/>
                </a:moveTo>
                <a:lnTo>
                  <a:pt x="207799" y="239262"/>
                </a:lnTo>
                <a:lnTo>
                  <a:pt x="214149" y="245612"/>
                </a:lnTo>
                <a:lnTo>
                  <a:pt x="220499" y="239262"/>
                </a:lnTo>
                <a:close/>
              </a:path>
              <a:path w="265429" h="289560">
                <a:moveTo>
                  <a:pt x="151792" y="150743"/>
                </a:moveTo>
                <a:lnTo>
                  <a:pt x="134012" y="207131"/>
                </a:lnTo>
                <a:lnTo>
                  <a:pt x="130583" y="217799"/>
                </a:lnTo>
                <a:lnTo>
                  <a:pt x="127662" y="226689"/>
                </a:lnTo>
                <a:lnTo>
                  <a:pt x="161687" y="226689"/>
                </a:lnTo>
                <a:lnTo>
                  <a:pt x="162341" y="223041"/>
                </a:lnTo>
                <a:lnTo>
                  <a:pt x="172874" y="205003"/>
                </a:lnTo>
                <a:lnTo>
                  <a:pt x="188741" y="191585"/>
                </a:lnTo>
                <a:lnTo>
                  <a:pt x="208561" y="184144"/>
                </a:lnTo>
                <a:lnTo>
                  <a:pt x="212117" y="183509"/>
                </a:lnTo>
                <a:lnTo>
                  <a:pt x="213006" y="178683"/>
                </a:lnTo>
                <a:lnTo>
                  <a:pt x="209831" y="176905"/>
                </a:lnTo>
                <a:lnTo>
                  <a:pt x="207799" y="175635"/>
                </a:lnTo>
                <a:lnTo>
                  <a:pt x="205513" y="174746"/>
                </a:lnTo>
                <a:lnTo>
                  <a:pt x="202846" y="173984"/>
                </a:lnTo>
                <a:lnTo>
                  <a:pt x="186189" y="169620"/>
                </a:lnTo>
                <a:lnTo>
                  <a:pt x="175319" y="165744"/>
                </a:lnTo>
                <a:lnTo>
                  <a:pt x="165449" y="160178"/>
                </a:lnTo>
                <a:lnTo>
                  <a:pt x="151792" y="150743"/>
                </a:lnTo>
                <a:close/>
              </a:path>
              <a:path w="265429" h="289560">
                <a:moveTo>
                  <a:pt x="112041" y="168142"/>
                </a:moveTo>
                <a:lnTo>
                  <a:pt x="107104" y="168532"/>
                </a:lnTo>
                <a:lnTo>
                  <a:pt x="99595" y="171936"/>
                </a:lnTo>
                <a:lnTo>
                  <a:pt x="96754" y="181411"/>
                </a:lnTo>
                <a:lnTo>
                  <a:pt x="105818" y="200019"/>
                </a:lnTo>
                <a:lnTo>
                  <a:pt x="96293" y="226562"/>
                </a:lnTo>
                <a:lnTo>
                  <a:pt x="127618" y="226562"/>
                </a:lnTo>
                <a:lnTo>
                  <a:pt x="118264" y="200019"/>
                </a:lnTo>
                <a:lnTo>
                  <a:pt x="127204" y="181411"/>
                </a:lnTo>
                <a:lnTo>
                  <a:pt x="124344" y="171936"/>
                </a:lnTo>
                <a:lnTo>
                  <a:pt x="116889" y="168532"/>
                </a:lnTo>
                <a:lnTo>
                  <a:pt x="112041" y="168142"/>
                </a:lnTo>
                <a:close/>
              </a:path>
              <a:path w="265429" h="289560">
                <a:moveTo>
                  <a:pt x="93372" y="217545"/>
                </a:moveTo>
                <a:lnTo>
                  <a:pt x="93245" y="217799"/>
                </a:lnTo>
                <a:lnTo>
                  <a:pt x="93455" y="217799"/>
                </a:lnTo>
                <a:lnTo>
                  <a:pt x="93372" y="217545"/>
                </a:lnTo>
                <a:close/>
              </a:path>
              <a:path w="265429" h="289560">
                <a:moveTo>
                  <a:pt x="130583" y="217672"/>
                </a:moveTo>
                <a:close/>
              </a:path>
              <a:path w="265429" h="289560">
                <a:moveTo>
                  <a:pt x="117201" y="0"/>
                </a:moveTo>
                <a:lnTo>
                  <a:pt x="108485" y="121"/>
                </a:lnTo>
                <a:lnTo>
                  <a:pt x="104421" y="248"/>
                </a:lnTo>
                <a:lnTo>
                  <a:pt x="100611" y="1010"/>
                </a:lnTo>
                <a:lnTo>
                  <a:pt x="97055" y="2280"/>
                </a:lnTo>
                <a:lnTo>
                  <a:pt x="92483" y="3804"/>
                </a:lnTo>
                <a:lnTo>
                  <a:pt x="88292" y="5963"/>
                </a:lnTo>
                <a:lnTo>
                  <a:pt x="84482" y="8630"/>
                </a:lnTo>
                <a:lnTo>
                  <a:pt x="79783" y="11678"/>
                </a:lnTo>
                <a:lnTo>
                  <a:pt x="57685" y="43682"/>
                </a:lnTo>
                <a:lnTo>
                  <a:pt x="55653" y="51302"/>
                </a:lnTo>
                <a:lnTo>
                  <a:pt x="56161" y="59176"/>
                </a:lnTo>
                <a:lnTo>
                  <a:pt x="58320" y="70098"/>
                </a:lnTo>
                <a:lnTo>
                  <a:pt x="58828" y="72511"/>
                </a:lnTo>
                <a:lnTo>
                  <a:pt x="59717" y="75051"/>
                </a:lnTo>
                <a:lnTo>
                  <a:pt x="56300" y="75457"/>
                </a:lnTo>
                <a:lnTo>
                  <a:pt x="53621" y="78210"/>
                </a:lnTo>
                <a:lnTo>
                  <a:pt x="52752" y="84462"/>
                </a:lnTo>
                <a:lnTo>
                  <a:pt x="54764" y="95371"/>
                </a:lnTo>
                <a:lnTo>
                  <a:pt x="58574" y="108579"/>
                </a:lnTo>
                <a:lnTo>
                  <a:pt x="62003" y="112262"/>
                </a:lnTo>
                <a:lnTo>
                  <a:pt x="64670" y="112516"/>
                </a:lnTo>
                <a:lnTo>
                  <a:pt x="68282" y="124864"/>
                </a:lnTo>
                <a:lnTo>
                  <a:pt x="99214" y="155315"/>
                </a:lnTo>
                <a:lnTo>
                  <a:pt x="111962" y="157489"/>
                </a:lnTo>
                <a:lnTo>
                  <a:pt x="118377" y="156904"/>
                </a:lnTo>
                <a:lnTo>
                  <a:pt x="155618" y="124791"/>
                </a:lnTo>
                <a:lnTo>
                  <a:pt x="159285" y="112516"/>
                </a:lnTo>
                <a:lnTo>
                  <a:pt x="161952" y="112262"/>
                </a:lnTo>
                <a:lnTo>
                  <a:pt x="165381" y="108579"/>
                </a:lnTo>
                <a:lnTo>
                  <a:pt x="169191" y="95371"/>
                </a:lnTo>
                <a:lnTo>
                  <a:pt x="171221" y="84460"/>
                </a:lnTo>
                <a:lnTo>
                  <a:pt x="170382" y="78194"/>
                </a:lnTo>
                <a:lnTo>
                  <a:pt x="167709" y="75404"/>
                </a:lnTo>
                <a:lnTo>
                  <a:pt x="164238" y="74924"/>
                </a:lnTo>
                <a:lnTo>
                  <a:pt x="165127" y="72511"/>
                </a:lnTo>
                <a:lnTo>
                  <a:pt x="165762" y="69971"/>
                </a:lnTo>
                <a:lnTo>
                  <a:pt x="166270" y="67558"/>
                </a:lnTo>
                <a:lnTo>
                  <a:pt x="170461" y="40439"/>
                </a:lnTo>
                <a:lnTo>
                  <a:pt x="170271" y="26346"/>
                </a:lnTo>
                <a:lnTo>
                  <a:pt x="164270" y="20730"/>
                </a:lnTo>
                <a:lnTo>
                  <a:pt x="151030" y="19044"/>
                </a:lnTo>
                <a:lnTo>
                  <a:pt x="147093" y="11678"/>
                </a:lnTo>
                <a:lnTo>
                  <a:pt x="137060" y="6090"/>
                </a:lnTo>
                <a:lnTo>
                  <a:pt x="131488" y="3282"/>
                </a:lnTo>
                <a:lnTo>
                  <a:pt x="124868" y="1152"/>
                </a:lnTo>
                <a:lnTo>
                  <a:pt x="117201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8198357" y="2423922"/>
            <a:ext cx="510540" cy="509270"/>
          </a:xfrm>
          <a:custGeom>
            <a:rect l="l" t="t" r="r" b="b"/>
            <a:pathLst>
              <a:path w="510540" h="509269">
                <a:moveTo>
                  <a:pt x="255270" y="0"/>
                </a:moveTo>
                <a:lnTo>
                  <a:pt x="209387" y="4099"/>
                </a:lnTo>
                <a:lnTo>
                  <a:pt x="166202" y="15919"/>
                </a:lnTo>
                <a:lnTo>
                  <a:pt x="126435" y="34741"/>
                </a:lnTo>
                <a:lnTo>
                  <a:pt x="90807" y="59847"/>
                </a:lnTo>
                <a:lnTo>
                  <a:pt x="60040" y="90520"/>
                </a:lnTo>
                <a:lnTo>
                  <a:pt x="34854" y="126040"/>
                </a:lnTo>
                <a:lnTo>
                  <a:pt x="15971" y="165690"/>
                </a:lnTo>
                <a:lnTo>
                  <a:pt x="4113" y="208752"/>
                </a:lnTo>
                <a:lnTo>
                  <a:pt x="0" y="254507"/>
                </a:lnTo>
                <a:lnTo>
                  <a:pt x="4113" y="300263"/>
                </a:lnTo>
                <a:lnTo>
                  <a:pt x="15971" y="343325"/>
                </a:lnTo>
                <a:lnTo>
                  <a:pt x="34854" y="382975"/>
                </a:lnTo>
                <a:lnTo>
                  <a:pt x="60040" y="418495"/>
                </a:lnTo>
                <a:lnTo>
                  <a:pt x="90807" y="449168"/>
                </a:lnTo>
                <a:lnTo>
                  <a:pt x="126435" y="474274"/>
                </a:lnTo>
                <a:lnTo>
                  <a:pt x="166202" y="493096"/>
                </a:lnTo>
                <a:lnTo>
                  <a:pt x="209387" y="504916"/>
                </a:lnTo>
                <a:lnTo>
                  <a:pt x="255270" y="509015"/>
                </a:lnTo>
                <a:lnTo>
                  <a:pt x="301152" y="504916"/>
                </a:lnTo>
                <a:lnTo>
                  <a:pt x="344337" y="493096"/>
                </a:lnTo>
                <a:lnTo>
                  <a:pt x="384104" y="474274"/>
                </a:lnTo>
                <a:lnTo>
                  <a:pt x="419732" y="449168"/>
                </a:lnTo>
                <a:lnTo>
                  <a:pt x="450499" y="418495"/>
                </a:lnTo>
                <a:lnTo>
                  <a:pt x="475685" y="382975"/>
                </a:lnTo>
                <a:lnTo>
                  <a:pt x="494568" y="343325"/>
                </a:lnTo>
                <a:lnTo>
                  <a:pt x="506426" y="300263"/>
                </a:lnTo>
                <a:lnTo>
                  <a:pt x="510540" y="254507"/>
                </a:lnTo>
                <a:lnTo>
                  <a:pt x="506426" y="208752"/>
                </a:lnTo>
                <a:lnTo>
                  <a:pt x="494568" y="165690"/>
                </a:lnTo>
                <a:lnTo>
                  <a:pt x="475685" y="126040"/>
                </a:lnTo>
                <a:lnTo>
                  <a:pt x="450499" y="90520"/>
                </a:lnTo>
                <a:lnTo>
                  <a:pt x="419732" y="59847"/>
                </a:lnTo>
                <a:lnTo>
                  <a:pt x="384104" y="34741"/>
                </a:lnTo>
                <a:lnTo>
                  <a:pt x="344337" y="15919"/>
                </a:lnTo>
                <a:lnTo>
                  <a:pt x="301152" y="4099"/>
                </a:lnTo>
                <a:lnTo>
                  <a:pt x="255270" y="0"/>
                </a:lnTo>
                <a:close/>
              </a:path>
            </a:pathLst>
          </a:custGeom>
          <a:solidFill>
            <a:srgbClr val="12DC8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8198357" y="2423922"/>
            <a:ext cx="510540" cy="509270"/>
          </a:xfrm>
          <a:custGeom>
            <a:rect l="l" t="t" r="r" b="b"/>
            <a:pathLst>
              <a:path w="510540" h="509269">
                <a:moveTo>
                  <a:pt x="0" y="254507"/>
                </a:moveTo>
                <a:lnTo>
                  <a:pt x="4113" y="208752"/>
                </a:lnTo>
                <a:lnTo>
                  <a:pt x="15971" y="165690"/>
                </a:lnTo>
                <a:lnTo>
                  <a:pt x="34854" y="126040"/>
                </a:lnTo>
                <a:lnTo>
                  <a:pt x="60040" y="90520"/>
                </a:lnTo>
                <a:lnTo>
                  <a:pt x="90807" y="59847"/>
                </a:lnTo>
                <a:lnTo>
                  <a:pt x="126435" y="34741"/>
                </a:lnTo>
                <a:lnTo>
                  <a:pt x="166202" y="15919"/>
                </a:lnTo>
                <a:lnTo>
                  <a:pt x="209387" y="4099"/>
                </a:lnTo>
                <a:lnTo>
                  <a:pt x="255270" y="0"/>
                </a:lnTo>
                <a:lnTo>
                  <a:pt x="301152" y="4099"/>
                </a:lnTo>
                <a:lnTo>
                  <a:pt x="344337" y="15919"/>
                </a:lnTo>
                <a:lnTo>
                  <a:pt x="384104" y="34741"/>
                </a:lnTo>
                <a:lnTo>
                  <a:pt x="419732" y="59847"/>
                </a:lnTo>
                <a:lnTo>
                  <a:pt x="450499" y="90520"/>
                </a:lnTo>
                <a:lnTo>
                  <a:pt x="475685" y="126040"/>
                </a:lnTo>
                <a:lnTo>
                  <a:pt x="494568" y="165690"/>
                </a:lnTo>
                <a:lnTo>
                  <a:pt x="506426" y="208752"/>
                </a:lnTo>
                <a:lnTo>
                  <a:pt x="510540" y="254507"/>
                </a:lnTo>
                <a:lnTo>
                  <a:pt x="506426" y="300263"/>
                </a:lnTo>
                <a:lnTo>
                  <a:pt x="494568" y="343325"/>
                </a:lnTo>
                <a:lnTo>
                  <a:pt x="475685" y="382975"/>
                </a:lnTo>
                <a:lnTo>
                  <a:pt x="450499" y="418495"/>
                </a:lnTo>
                <a:lnTo>
                  <a:pt x="419732" y="449168"/>
                </a:lnTo>
                <a:lnTo>
                  <a:pt x="384104" y="474274"/>
                </a:lnTo>
                <a:lnTo>
                  <a:pt x="344337" y="493096"/>
                </a:lnTo>
                <a:lnTo>
                  <a:pt x="301152" y="504916"/>
                </a:lnTo>
                <a:lnTo>
                  <a:pt x="255270" y="509015"/>
                </a:lnTo>
                <a:lnTo>
                  <a:pt x="209387" y="504916"/>
                </a:lnTo>
                <a:lnTo>
                  <a:pt x="166202" y="493096"/>
                </a:lnTo>
                <a:lnTo>
                  <a:pt x="126435" y="474274"/>
                </a:lnTo>
                <a:lnTo>
                  <a:pt x="90807" y="449168"/>
                </a:lnTo>
                <a:lnTo>
                  <a:pt x="60040" y="418495"/>
                </a:lnTo>
                <a:lnTo>
                  <a:pt x="34854" y="382975"/>
                </a:lnTo>
                <a:lnTo>
                  <a:pt x="15971" y="343325"/>
                </a:lnTo>
                <a:lnTo>
                  <a:pt x="4113" y="300263"/>
                </a:lnTo>
                <a:lnTo>
                  <a:pt x="0" y="254507"/>
                </a:lnTo>
                <a:close/>
              </a:path>
            </a:pathLst>
          </a:custGeom>
          <a:ln w="28575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8319742" y="2533020"/>
            <a:ext cx="265430" cy="289560"/>
          </a:xfrm>
          <a:custGeom>
            <a:rect l="l" t="t" r="r" b="b"/>
            <a:pathLst>
              <a:path w="265429" h="289560">
                <a:moveTo>
                  <a:pt x="219864" y="199257"/>
                </a:moveTo>
                <a:lnTo>
                  <a:pt x="202318" y="202801"/>
                </a:lnTo>
                <a:lnTo>
                  <a:pt x="187987" y="212465"/>
                </a:lnTo>
                <a:lnTo>
                  <a:pt x="178323" y="226796"/>
                </a:lnTo>
                <a:lnTo>
                  <a:pt x="174779" y="244342"/>
                </a:lnTo>
                <a:lnTo>
                  <a:pt x="178323" y="261887"/>
                </a:lnTo>
                <a:lnTo>
                  <a:pt x="187987" y="276219"/>
                </a:lnTo>
                <a:lnTo>
                  <a:pt x="202318" y="285882"/>
                </a:lnTo>
                <a:lnTo>
                  <a:pt x="219864" y="289427"/>
                </a:lnTo>
                <a:lnTo>
                  <a:pt x="237410" y="285882"/>
                </a:lnTo>
                <a:lnTo>
                  <a:pt x="251741" y="276219"/>
                </a:lnTo>
                <a:lnTo>
                  <a:pt x="261405" y="261887"/>
                </a:lnTo>
                <a:lnTo>
                  <a:pt x="261717" y="260344"/>
                </a:lnTo>
                <a:lnTo>
                  <a:pt x="212498" y="260344"/>
                </a:lnTo>
                <a:lnTo>
                  <a:pt x="210974" y="259709"/>
                </a:lnTo>
                <a:lnTo>
                  <a:pt x="209704" y="258566"/>
                </a:lnTo>
                <a:lnTo>
                  <a:pt x="201322" y="250057"/>
                </a:lnTo>
                <a:lnTo>
                  <a:pt x="199163" y="247898"/>
                </a:lnTo>
                <a:lnTo>
                  <a:pt x="199163" y="243961"/>
                </a:lnTo>
                <a:lnTo>
                  <a:pt x="201449" y="241548"/>
                </a:lnTo>
                <a:lnTo>
                  <a:pt x="203862" y="239262"/>
                </a:lnTo>
                <a:lnTo>
                  <a:pt x="220499" y="239262"/>
                </a:lnTo>
                <a:lnTo>
                  <a:pt x="229643" y="230118"/>
                </a:lnTo>
                <a:lnTo>
                  <a:pt x="232056" y="227832"/>
                </a:lnTo>
                <a:lnTo>
                  <a:pt x="261631" y="227832"/>
                </a:lnTo>
                <a:lnTo>
                  <a:pt x="261423" y="226796"/>
                </a:lnTo>
                <a:lnTo>
                  <a:pt x="251789" y="212465"/>
                </a:lnTo>
                <a:lnTo>
                  <a:pt x="237464" y="202801"/>
                </a:lnTo>
                <a:lnTo>
                  <a:pt x="219864" y="199257"/>
                </a:lnTo>
                <a:close/>
              </a:path>
              <a:path w="265429" h="289560">
                <a:moveTo>
                  <a:pt x="72036" y="150743"/>
                </a:moveTo>
                <a:lnTo>
                  <a:pt x="68026" y="153356"/>
                </a:lnTo>
                <a:lnTo>
                  <a:pt x="57098" y="159648"/>
                </a:lnTo>
                <a:lnTo>
                  <a:pt x="40907" y="167298"/>
                </a:lnTo>
                <a:lnTo>
                  <a:pt x="21109" y="173984"/>
                </a:lnTo>
                <a:lnTo>
                  <a:pt x="8850" y="181044"/>
                </a:lnTo>
                <a:lnTo>
                  <a:pt x="2377" y="192272"/>
                </a:lnTo>
                <a:lnTo>
                  <a:pt x="0" y="204737"/>
                </a:lnTo>
                <a:lnTo>
                  <a:pt x="27" y="215513"/>
                </a:lnTo>
                <a:lnTo>
                  <a:pt x="31476" y="252168"/>
                </a:lnTo>
                <a:lnTo>
                  <a:pt x="112041" y="265551"/>
                </a:lnTo>
                <a:lnTo>
                  <a:pt x="125376" y="265207"/>
                </a:lnTo>
                <a:lnTo>
                  <a:pt x="137949" y="264233"/>
                </a:lnTo>
                <a:lnTo>
                  <a:pt x="149760" y="262711"/>
                </a:lnTo>
                <a:lnTo>
                  <a:pt x="160809" y="260725"/>
                </a:lnTo>
                <a:lnTo>
                  <a:pt x="159285" y="255518"/>
                </a:lnTo>
                <a:lnTo>
                  <a:pt x="158541" y="250184"/>
                </a:lnTo>
                <a:lnTo>
                  <a:pt x="158592" y="243961"/>
                </a:lnTo>
                <a:lnTo>
                  <a:pt x="161687" y="226689"/>
                </a:lnTo>
                <a:lnTo>
                  <a:pt x="127662" y="226689"/>
                </a:lnTo>
                <a:lnTo>
                  <a:pt x="127618" y="226562"/>
                </a:lnTo>
                <a:lnTo>
                  <a:pt x="96293" y="226562"/>
                </a:lnTo>
                <a:lnTo>
                  <a:pt x="93455" y="217799"/>
                </a:lnTo>
                <a:lnTo>
                  <a:pt x="93245" y="217799"/>
                </a:lnTo>
                <a:lnTo>
                  <a:pt x="89943" y="207131"/>
                </a:lnTo>
                <a:lnTo>
                  <a:pt x="72036" y="150743"/>
                </a:lnTo>
                <a:close/>
              </a:path>
              <a:path w="265429" h="289560">
                <a:moveTo>
                  <a:pt x="261631" y="227832"/>
                </a:moveTo>
                <a:lnTo>
                  <a:pt x="235993" y="227832"/>
                </a:lnTo>
                <a:lnTo>
                  <a:pt x="238279" y="230118"/>
                </a:lnTo>
                <a:lnTo>
                  <a:pt x="240565" y="232658"/>
                </a:lnTo>
                <a:lnTo>
                  <a:pt x="240565" y="236468"/>
                </a:lnTo>
                <a:lnTo>
                  <a:pt x="217197" y="259709"/>
                </a:lnTo>
                <a:lnTo>
                  <a:pt x="215800" y="260344"/>
                </a:lnTo>
                <a:lnTo>
                  <a:pt x="261717" y="260344"/>
                </a:lnTo>
                <a:lnTo>
                  <a:pt x="264949" y="244342"/>
                </a:lnTo>
                <a:lnTo>
                  <a:pt x="261631" y="227832"/>
                </a:lnTo>
                <a:close/>
              </a:path>
              <a:path w="265429" h="289560">
                <a:moveTo>
                  <a:pt x="220499" y="239262"/>
                </a:moveTo>
                <a:lnTo>
                  <a:pt x="207799" y="239262"/>
                </a:lnTo>
                <a:lnTo>
                  <a:pt x="214149" y="245612"/>
                </a:lnTo>
                <a:lnTo>
                  <a:pt x="220499" y="239262"/>
                </a:lnTo>
                <a:close/>
              </a:path>
              <a:path w="265429" h="289560">
                <a:moveTo>
                  <a:pt x="151792" y="150743"/>
                </a:moveTo>
                <a:lnTo>
                  <a:pt x="134012" y="207131"/>
                </a:lnTo>
                <a:lnTo>
                  <a:pt x="130583" y="217799"/>
                </a:lnTo>
                <a:lnTo>
                  <a:pt x="127662" y="226689"/>
                </a:lnTo>
                <a:lnTo>
                  <a:pt x="161687" y="226689"/>
                </a:lnTo>
                <a:lnTo>
                  <a:pt x="162341" y="223041"/>
                </a:lnTo>
                <a:lnTo>
                  <a:pt x="172874" y="205003"/>
                </a:lnTo>
                <a:lnTo>
                  <a:pt x="188741" y="191585"/>
                </a:lnTo>
                <a:lnTo>
                  <a:pt x="208561" y="184144"/>
                </a:lnTo>
                <a:lnTo>
                  <a:pt x="212117" y="183509"/>
                </a:lnTo>
                <a:lnTo>
                  <a:pt x="213006" y="178683"/>
                </a:lnTo>
                <a:lnTo>
                  <a:pt x="209831" y="176905"/>
                </a:lnTo>
                <a:lnTo>
                  <a:pt x="207799" y="175635"/>
                </a:lnTo>
                <a:lnTo>
                  <a:pt x="205513" y="174746"/>
                </a:lnTo>
                <a:lnTo>
                  <a:pt x="202846" y="173984"/>
                </a:lnTo>
                <a:lnTo>
                  <a:pt x="186189" y="169620"/>
                </a:lnTo>
                <a:lnTo>
                  <a:pt x="175319" y="165744"/>
                </a:lnTo>
                <a:lnTo>
                  <a:pt x="165449" y="160178"/>
                </a:lnTo>
                <a:lnTo>
                  <a:pt x="151792" y="150743"/>
                </a:lnTo>
                <a:close/>
              </a:path>
              <a:path w="265429" h="289560">
                <a:moveTo>
                  <a:pt x="112041" y="168142"/>
                </a:moveTo>
                <a:lnTo>
                  <a:pt x="107104" y="168532"/>
                </a:lnTo>
                <a:lnTo>
                  <a:pt x="99595" y="171936"/>
                </a:lnTo>
                <a:lnTo>
                  <a:pt x="96754" y="181411"/>
                </a:lnTo>
                <a:lnTo>
                  <a:pt x="105818" y="200019"/>
                </a:lnTo>
                <a:lnTo>
                  <a:pt x="96293" y="226562"/>
                </a:lnTo>
                <a:lnTo>
                  <a:pt x="127618" y="226562"/>
                </a:lnTo>
                <a:lnTo>
                  <a:pt x="118264" y="200019"/>
                </a:lnTo>
                <a:lnTo>
                  <a:pt x="127204" y="181411"/>
                </a:lnTo>
                <a:lnTo>
                  <a:pt x="124344" y="171936"/>
                </a:lnTo>
                <a:lnTo>
                  <a:pt x="116889" y="168532"/>
                </a:lnTo>
                <a:lnTo>
                  <a:pt x="112041" y="168142"/>
                </a:lnTo>
                <a:close/>
              </a:path>
              <a:path w="265429" h="289560">
                <a:moveTo>
                  <a:pt x="93372" y="217545"/>
                </a:moveTo>
                <a:lnTo>
                  <a:pt x="93245" y="217799"/>
                </a:lnTo>
                <a:lnTo>
                  <a:pt x="93455" y="217799"/>
                </a:lnTo>
                <a:lnTo>
                  <a:pt x="93372" y="217545"/>
                </a:lnTo>
                <a:close/>
              </a:path>
              <a:path w="265429" h="289560">
                <a:moveTo>
                  <a:pt x="130583" y="217672"/>
                </a:moveTo>
                <a:close/>
              </a:path>
              <a:path w="265429" h="289560">
                <a:moveTo>
                  <a:pt x="117201" y="0"/>
                </a:moveTo>
                <a:lnTo>
                  <a:pt x="108485" y="121"/>
                </a:lnTo>
                <a:lnTo>
                  <a:pt x="104421" y="248"/>
                </a:lnTo>
                <a:lnTo>
                  <a:pt x="100611" y="1010"/>
                </a:lnTo>
                <a:lnTo>
                  <a:pt x="97055" y="2280"/>
                </a:lnTo>
                <a:lnTo>
                  <a:pt x="92483" y="3804"/>
                </a:lnTo>
                <a:lnTo>
                  <a:pt x="88292" y="5963"/>
                </a:lnTo>
                <a:lnTo>
                  <a:pt x="84482" y="8630"/>
                </a:lnTo>
                <a:lnTo>
                  <a:pt x="79783" y="11678"/>
                </a:lnTo>
                <a:lnTo>
                  <a:pt x="57685" y="43682"/>
                </a:lnTo>
                <a:lnTo>
                  <a:pt x="55653" y="51302"/>
                </a:lnTo>
                <a:lnTo>
                  <a:pt x="56161" y="59176"/>
                </a:lnTo>
                <a:lnTo>
                  <a:pt x="58320" y="70098"/>
                </a:lnTo>
                <a:lnTo>
                  <a:pt x="58828" y="72511"/>
                </a:lnTo>
                <a:lnTo>
                  <a:pt x="59717" y="75051"/>
                </a:lnTo>
                <a:lnTo>
                  <a:pt x="56300" y="75457"/>
                </a:lnTo>
                <a:lnTo>
                  <a:pt x="53621" y="78210"/>
                </a:lnTo>
                <a:lnTo>
                  <a:pt x="52752" y="84462"/>
                </a:lnTo>
                <a:lnTo>
                  <a:pt x="54764" y="95371"/>
                </a:lnTo>
                <a:lnTo>
                  <a:pt x="58574" y="108579"/>
                </a:lnTo>
                <a:lnTo>
                  <a:pt x="62003" y="112262"/>
                </a:lnTo>
                <a:lnTo>
                  <a:pt x="64670" y="112516"/>
                </a:lnTo>
                <a:lnTo>
                  <a:pt x="68282" y="124864"/>
                </a:lnTo>
                <a:lnTo>
                  <a:pt x="99214" y="155315"/>
                </a:lnTo>
                <a:lnTo>
                  <a:pt x="111962" y="157489"/>
                </a:lnTo>
                <a:lnTo>
                  <a:pt x="118377" y="156904"/>
                </a:lnTo>
                <a:lnTo>
                  <a:pt x="155618" y="124791"/>
                </a:lnTo>
                <a:lnTo>
                  <a:pt x="159285" y="112516"/>
                </a:lnTo>
                <a:lnTo>
                  <a:pt x="161952" y="112262"/>
                </a:lnTo>
                <a:lnTo>
                  <a:pt x="165381" y="108579"/>
                </a:lnTo>
                <a:lnTo>
                  <a:pt x="169191" y="95371"/>
                </a:lnTo>
                <a:lnTo>
                  <a:pt x="171221" y="84460"/>
                </a:lnTo>
                <a:lnTo>
                  <a:pt x="170382" y="78194"/>
                </a:lnTo>
                <a:lnTo>
                  <a:pt x="167709" y="75404"/>
                </a:lnTo>
                <a:lnTo>
                  <a:pt x="164238" y="74924"/>
                </a:lnTo>
                <a:lnTo>
                  <a:pt x="165127" y="72511"/>
                </a:lnTo>
                <a:lnTo>
                  <a:pt x="165762" y="69971"/>
                </a:lnTo>
                <a:lnTo>
                  <a:pt x="166270" y="67558"/>
                </a:lnTo>
                <a:lnTo>
                  <a:pt x="170461" y="40439"/>
                </a:lnTo>
                <a:lnTo>
                  <a:pt x="170271" y="26346"/>
                </a:lnTo>
                <a:lnTo>
                  <a:pt x="164270" y="20730"/>
                </a:lnTo>
                <a:lnTo>
                  <a:pt x="151030" y="19044"/>
                </a:lnTo>
                <a:lnTo>
                  <a:pt x="147093" y="11678"/>
                </a:lnTo>
                <a:lnTo>
                  <a:pt x="137060" y="6090"/>
                </a:lnTo>
                <a:lnTo>
                  <a:pt x="131488" y="3282"/>
                </a:lnTo>
                <a:lnTo>
                  <a:pt x="124868" y="1152"/>
                </a:lnTo>
                <a:lnTo>
                  <a:pt x="117201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>
            <a:off x="8198357" y="3323082"/>
            <a:ext cx="510540" cy="509270"/>
          </a:xfrm>
          <a:custGeom>
            <a:rect l="l" t="t" r="r" b="b"/>
            <a:pathLst>
              <a:path w="510540" h="509270">
                <a:moveTo>
                  <a:pt x="255270" y="0"/>
                </a:moveTo>
                <a:lnTo>
                  <a:pt x="209387" y="4099"/>
                </a:lnTo>
                <a:lnTo>
                  <a:pt x="166202" y="15919"/>
                </a:lnTo>
                <a:lnTo>
                  <a:pt x="126435" y="34741"/>
                </a:lnTo>
                <a:lnTo>
                  <a:pt x="90807" y="59847"/>
                </a:lnTo>
                <a:lnTo>
                  <a:pt x="60040" y="90520"/>
                </a:lnTo>
                <a:lnTo>
                  <a:pt x="34854" y="126040"/>
                </a:lnTo>
                <a:lnTo>
                  <a:pt x="15971" y="165690"/>
                </a:lnTo>
                <a:lnTo>
                  <a:pt x="4113" y="208752"/>
                </a:lnTo>
                <a:lnTo>
                  <a:pt x="0" y="254508"/>
                </a:lnTo>
                <a:lnTo>
                  <a:pt x="4113" y="300263"/>
                </a:lnTo>
                <a:lnTo>
                  <a:pt x="15971" y="343325"/>
                </a:lnTo>
                <a:lnTo>
                  <a:pt x="34854" y="382975"/>
                </a:lnTo>
                <a:lnTo>
                  <a:pt x="60040" y="418495"/>
                </a:lnTo>
                <a:lnTo>
                  <a:pt x="90807" y="449168"/>
                </a:lnTo>
                <a:lnTo>
                  <a:pt x="126435" y="474274"/>
                </a:lnTo>
                <a:lnTo>
                  <a:pt x="166202" y="493096"/>
                </a:lnTo>
                <a:lnTo>
                  <a:pt x="209387" y="504916"/>
                </a:lnTo>
                <a:lnTo>
                  <a:pt x="255270" y="509016"/>
                </a:lnTo>
                <a:lnTo>
                  <a:pt x="301152" y="504916"/>
                </a:lnTo>
                <a:lnTo>
                  <a:pt x="344337" y="493096"/>
                </a:lnTo>
                <a:lnTo>
                  <a:pt x="384104" y="474274"/>
                </a:lnTo>
                <a:lnTo>
                  <a:pt x="419732" y="449168"/>
                </a:lnTo>
                <a:lnTo>
                  <a:pt x="450499" y="418495"/>
                </a:lnTo>
                <a:lnTo>
                  <a:pt x="475685" y="382975"/>
                </a:lnTo>
                <a:lnTo>
                  <a:pt x="494568" y="343325"/>
                </a:lnTo>
                <a:lnTo>
                  <a:pt x="506426" y="300263"/>
                </a:lnTo>
                <a:lnTo>
                  <a:pt x="510540" y="254508"/>
                </a:lnTo>
                <a:lnTo>
                  <a:pt x="506426" y="208752"/>
                </a:lnTo>
                <a:lnTo>
                  <a:pt x="494568" y="165690"/>
                </a:lnTo>
                <a:lnTo>
                  <a:pt x="475685" y="126040"/>
                </a:lnTo>
                <a:lnTo>
                  <a:pt x="450499" y="90520"/>
                </a:lnTo>
                <a:lnTo>
                  <a:pt x="419732" y="59847"/>
                </a:lnTo>
                <a:lnTo>
                  <a:pt x="384104" y="34741"/>
                </a:lnTo>
                <a:lnTo>
                  <a:pt x="344337" y="15919"/>
                </a:lnTo>
                <a:lnTo>
                  <a:pt x="301152" y="4099"/>
                </a:lnTo>
                <a:lnTo>
                  <a:pt x="255270" y="0"/>
                </a:lnTo>
                <a:close/>
              </a:path>
            </a:pathLst>
          </a:custGeom>
          <a:solidFill>
            <a:srgbClr val="13A46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>
            <a:off x="8198357" y="3323082"/>
            <a:ext cx="510540" cy="509270"/>
          </a:xfrm>
          <a:custGeom>
            <a:rect l="l" t="t" r="r" b="b"/>
            <a:pathLst>
              <a:path w="510540" h="509270">
                <a:moveTo>
                  <a:pt x="0" y="254508"/>
                </a:moveTo>
                <a:lnTo>
                  <a:pt x="4113" y="208752"/>
                </a:lnTo>
                <a:lnTo>
                  <a:pt x="15971" y="165690"/>
                </a:lnTo>
                <a:lnTo>
                  <a:pt x="34854" y="126040"/>
                </a:lnTo>
                <a:lnTo>
                  <a:pt x="60040" y="90520"/>
                </a:lnTo>
                <a:lnTo>
                  <a:pt x="90807" y="59847"/>
                </a:lnTo>
                <a:lnTo>
                  <a:pt x="126435" y="34741"/>
                </a:lnTo>
                <a:lnTo>
                  <a:pt x="166202" y="15919"/>
                </a:lnTo>
                <a:lnTo>
                  <a:pt x="209387" y="4099"/>
                </a:lnTo>
                <a:lnTo>
                  <a:pt x="255270" y="0"/>
                </a:lnTo>
                <a:lnTo>
                  <a:pt x="301152" y="4099"/>
                </a:lnTo>
                <a:lnTo>
                  <a:pt x="344337" y="15919"/>
                </a:lnTo>
                <a:lnTo>
                  <a:pt x="384104" y="34741"/>
                </a:lnTo>
                <a:lnTo>
                  <a:pt x="419732" y="59847"/>
                </a:lnTo>
                <a:lnTo>
                  <a:pt x="450499" y="90520"/>
                </a:lnTo>
                <a:lnTo>
                  <a:pt x="475685" y="126040"/>
                </a:lnTo>
                <a:lnTo>
                  <a:pt x="494568" y="165690"/>
                </a:lnTo>
                <a:lnTo>
                  <a:pt x="506426" y="208752"/>
                </a:lnTo>
                <a:lnTo>
                  <a:pt x="510540" y="254508"/>
                </a:lnTo>
                <a:lnTo>
                  <a:pt x="506426" y="300263"/>
                </a:lnTo>
                <a:lnTo>
                  <a:pt x="494568" y="343325"/>
                </a:lnTo>
                <a:lnTo>
                  <a:pt x="475685" y="382975"/>
                </a:lnTo>
                <a:lnTo>
                  <a:pt x="450499" y="418495"/>
                </a:lnTo>
                <a:lnTo>
                  <a:pt x="419732" y="449168"/>
                </a:lnTo>
                <a:lnTo>
                  <a:pt x="384104" y="474274"/>
                </a:lnTo>
                <a:lnTo>
                  <a:pt x="344337" y="493096"/>
                </a:lnTo>
                <a:lnTo>
                  <a:pt x="301152" y="504916"/>
                </a:lnTo>
                <a:lnTo>
                  <a:pt x="255270" y="509016"/>
                </a:lnTo>
                <a:lnTo>
                  <a:pt x="209387" y="504916"/>
                </a:lnTo>
                <a:lnTo>
                  <a:pt x="166202" y="493096"/>
                </a:lnTo>
                <a:lnTo>
                  <a:pt x="126435" y="474274"/>
                </a:lnTo>
                <a:lnTo>
                  <a:pt x="90807" y="449168"/>
                </a:lnTo>
                <a:lnTo>
                  <a:pt x="60040" y="418495"/>
                </a:lnTo>
                <a:lnTo>
                  <a:pt x="34854" y="382975"/>
                </a:lnTo>
                <a:lnTo>
                  <a:pt x="15971" y="343325"/>
                </a:lnTo>
                <a:lnTo>
                  <a:pt x="4113" y="300263"/>
                </a:lnTo>
                <a:lnTo>
                  <a:pt x="0" y="254508"/>
                </a:lnTo>
                <a:close/>
              </a:path>
            </a:pathLst>
          </a:custGeom>
          <a:ln w="28575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>
            <a:off x="8319742" y="3432180"/>
            <a:ext cx="265430" cy="289560"/>
          </a:xfrm>
          <a:custGeom>
            <a:rect l="l" t="t" r="r" b="b"/>
            <a:pathLst>
              <a:path w="265429" h="289560">
                <a:moveTo>
                  <a:pt x="219864" y="199257"/>
                </a:moveTo>
                <a:lnTo>
                  <a:pt x="202318" y="202801"/>
                </a:lnTo>
                <a:lnTo>
                  <a:pt x="187987" y="212465"/>
                </a:lnTo>
                <a:lnTo>
                  <a:pt x="178323" y="226796"/>
                </a:lnTo>
                <a:lnTo>
                  <a:pt x="174779" y="244342"/>
                </a:lnTo>
                <a:lnTo>
                  <a:pt x="178323" y="261887"/>
                </a:lnTo>
                <a:lnTo>
                  <a:pt x="187987" y="276219"/>
                </a:lnTo>
                <a:lnTo>
                  <a:pt x="202318" y="285882"/>
                </a:lnTo>
                <a:lnTo>
                  <a:pt x="219864" y="289427"/>
                </a:lnTo>
                <a:lnTo>
                  <a:pt x="237410" y="285882"/>
                </a:lnTo>
                <a:lnTo>
                  <a:pt x="251741" y="276219"/>
                </a:lnTo>
                <a:lnTo>
                  <a:pt x="261405" y="261887"/>
                </a:lnTo>
                <a:lnTo>
                  <a:pt x="261717" y="260344"/>
                </a:lnTo>
                <a:lnTo>
                  <a:pt x="212498" y="260344"/>
                </a:lnTo>
                <a:lnTo>
                  <a:pt x="210974" y="259709"/>
                </a:lnTo>
                <a:lnTo>
                  <a:pt x="209704" y="258566"/>
                </a:lnTo>
                <a:lnTo>
                  <a:pt x="201322" y="250057"/>
                </a:lnTo>
                <a:lnTo>
                  <a:pt x="199163" y="247898"/>
                </a:lnTo>
                <a:lnTo>
                  <a:pt x="199163" y="243961"/>
                </a:lnTo>
                <a:lnTo>
                  <a:pt x="201449" y="241548"/>
                </a:lnTo>
                <a:lnTo>
                  <a:pt x="203862" y="239262"/>
                </a:lnTo>
                <a:lnTo>
                  <a:pt x="220499" y="239262"/>
                </a:lnTo>
                <a:lnTo>
                  <a:pt x="229643" y="230118"/>
                </a:lnTo>
                <a:lnTo>
                  <a:pt x="232056" y="227832"/>
                </a:lnTo>
                <a:lnTo>
                  <a:pt x="261631" y="227832"/>
                </a:lnTo>
                <a:lnTo>
                  <a:pt x="261423" y="226796"/>
                </a:lnTo>
                <a:lnTo>
                  <a:pt x="251789" y="212465"/>
                </a:lnTo>
                <a:lnTo>
                  <a:pt x="237464" y="202801"/>
                </a:lnTo>
                <a:lnTo>
                  <a:pt x="219864" y="199257"/>
                </a:lnTo>
                <a:close/>
              </a:path>
              <a:path w="265429" h="289560">
                <a:moveTo>
                  <a:pt x="72036" y="150743"/>
                </a:moveTo>
                <a:lnTo>
                  <a:pt x="68026" y="153356"/>
                </a:lnTo>
                <a:lnTo>
                  <a:pt x="57098" y="159648"/>
                </a:lnTo>
                <a:lnTo>
                  <a:pt x="40907" y="167298"/>
                </a:lnTo>
                <a:lnTo>
                  <a:pt x="21109" y="173984"/>
                </a:lnTo>
                <a:lnTo>
                  <a:pt x="8850" y="181044"/>
                </a:lnTo>
                <a:lnTo>
                  <a:pt x="2377" y="192272"/>
                </a:lnTo>
                <a:lnTo>
                  <a:pt x="0" y="204737"/>
                </a:lnTo>
                <a:lnTo>
                  <a:pt x="27" y="215513"/>
                </a:lnTo>
                <a:lnTo>
                  <a:pt x="31476" y="252168"/>
                </a:lnTo>
                <a:lnTo>
                  <a:pt x="112041" y="265551"/>
                </a:lnTo>
                <a:lnTo>
                  <a:pt x="125376" y="265207"/>
                </a:lnTo>
                <a:lnTo>
                  <a:pt x="137949" y="264233"/>
                </a:lnTo>
                <a:lnTo>
                  <a:pt x="149760" y="262711"/>
                </a:lnTo>
                <a:lnTo>
                  <a:pt x="160809" y="260725"/>
                </a:lnTo>
                <a:lnTo>
                  <a:pt x="159285" y="255518"/>
                </a:lnTo>
                <a:lnTo>
                  <a:pt x="158541" y="250184"/>
                </a:lnTo>
                <a:lnTo>
                  <a:pt x="158592" y="243961"/>
                </a:lnTo>
                <a:lnTo>
                  <a:pt x="161687" y="226689"/>
                </a:lnTo>
                <a:lnTo>
                  <a:pt x="127662" y="226689"/>
                </a:lnTo>
                <a:lnTo>
                  <a:pt x="96293" y="226562"/>
                </a:lnTo>
                <a:lnTo>
                  <a:pt x="93455" y="217799"/>
                </a:lnTo>
                <a:lnTo>
                  <a:pt x="93245" y="217799"/>
                </a:lnTo>
                <a:lnTo>
                  <a:pt x="89943" y="207131"/>
                </a:lnTo>
                <a:lnTo>
                  <a:pt x="72036" y="150743"/>
                </a:lnTo>
                <a:close/>
              </a:path>
              <a:path w="265429" h="289560">
                <a:moveTo>
                  <a:pt x="261631" y="227832"/>
                </a:moveTo>
                <a:lnTo>
                  <a:pt x="235993" y="227832"/>
                </a:lnTo>
                <a:lnTo>
                  <a:pt x="238279" y="230118"/>
                </a:lnTo>
                <a:lnTo>
                  <a:pt x="240565" y="232658"/>
                </a:lnTo>
                <a:lnTo>
                  <a:pt x="240565" y="236468"/>
                </a:lnTo>
                <a:lnTo>
                  <a:pt x="217197" y="259709"/>
                </a:lnTo>
                <a:lnTo>
                  <a:pt x="215800" y="260344"/>
                </a:lnTo>
                <a:lnTo>
                  <a:pt x="261717" y="260344"/>
                </a:lnTo>
                <a:lnTo>
                  <a:pt x="264949" y="244342"/>
                </a:lnTo>
                <a:lnTo>
                  <a:pt x="261631" y="227832"/>
                </a:lnTo>
                <a:close/>
              </a:path>
              <a:path w="265429" h="289560">
                <a:moveTo>
                  <a:pt x="220499" y="239262"/>
                </a:moveTo>
                <a:lnTo>
                  <a:pt x="207799" y="239262"/>
                </a:lnTo>
                <a:lnTo>
                  <a:pt x="214149" y="245612"/>
                </a:lnTo>
                <a:lnTo>
                  <a:pt x="220499" y="239262"/>
                </a:lnTo>
                <a:close/>
              </a:path>
              <a:path w="265429" h="289560">
                <a:moveTo>
                  <a:pt x="151792" y="150743"/>
                </a:moveTo>
                <a:lnTo>
                  <a:pt x="134012" y="207131"/>
                </a:lnTo>
                <a:lnTo>
                  <a:pt x="130583" y="217799"/>
                </a:lnTo>
                <a:lnTo>
                  <a:pt x="127662" y="226689"/>
                </a:lnTo>
                <a:lnTo>
                  <a:pt x="161687" y="226689"/>
                </a:lnTo>
                <a:lnTo>
                  <a:pt x="162341" y="223041"/>
                </a:lnTo>
                <a:lnTo>
                  <a:pt x="172874" y="205003"/>
                </a:lnTo>
                <a:lnTo>
                  <a:pt x="188741" y="191585"/>
                </a:lnTo>
                <a:lnTo>
                  <a:pt x="208561" y="184144"/>
                </a:lnTo>
                <a:lnTo>
                  <a:pt x="212117" y="183509"/>
                </a:lnTo>
                <a:lnTo>
                  <a:pt x="213006" y="178683"/>
                </a:lnTo>
                <a:lnTo>
                  <a:pt x="209831" y="176905"/>
                </a:lnTo>
                <a:lnTo>
                  <a:pt x="207799" y="175635"/>
                </a:lnTo>
                <a:lnTo>
                  <a:pt x="205513" y="174746"/>
                </a:lnTo>
                <a:lnTo>
                  <a:pt x="202846" y="173984"/>
                </a:lnTo>
                <a:lnTo>
                  <a:pt x="186189" y="169620"/>
                </a:lnTo>
                <a:lnTo>
                  <a:pt x="175319" y="165744"/>
                </a:lnTo>
                <a:lnTo>
                  <a:pt x="165449" y="160178"/>
                </a:lnTo>
                <a:lnTo>
                  <a:pt x="151792" y="150743"/>
                </a:lnTo>
                <a:close/>
              </a:path>
              <a:path w="265429" h="289560">
                <a:moveTo>
                  <a:pt x="112041" y="168142"/>
                </a:moveTo>
                <a:lnTo>
                  <a:pt x="107104" y="168532"/>
                </a:lnTo>
                <a:lnTo>
                  <a:pt x="99595" y="171936"/>
                </a:lnTo>
                <a:lnTo>
                  <a:pt x="96754" y="181411"/>
                </a:lnTo>
                <a:lnTo>
                  <a:pt x="105818" y="200019"/>
                </a:lnTo>
                <a:lnTo>
                  <a:pt x="96293" y="226562"/>
                </a:lnTo>
                <a:lnTo>
                  <a:pt x="127618" y="226562"/>
                </a:lnTo>
                <a:lnTo>
                  <a:pt x="118264" y="200019"/>
                </a:lnTo>
                <a:lnTo>
                  <a:pt x="127204" y="181411"/>
                </a:lnTo>
                <a:lnTo>
                  <a:pt x="124344" y="171936"/>
                </a:lnTo>
                <a:lnTo>
                  <a:pt x="116889" y="168532"/>
                </a:lnTo>
                <a:lnTo>
                  <a:pt x="112041" y="168142"/>
                </a:lnTo>
                <a:close/>
              </a:path>
              <a:path w="265429" h="289560">
                <a:moveTo>
                  <a:pt x="93372" y="217545"/>
                </a:moveTo>
                <a:lnTo>
                  <a:pt x="93245" y="217799"/>
                </a:lnTo>
                <a:lnTo>
                  <a:pt x="93455" y="217799"/>
                </a:lnTo>
                <a:lnTo>
                  <a:pt x="93372" y="217545"/>
                </a:lnTo>
                <a:close/>
              </a:path>
              <a:path w="265429" h="289560">
                <a:moveTo>
                  <a:pt x="130583" y="217672"/>
                </a:moveTo>
                <a:lnTo>
                  <a:pt x="130542" y="217799"/>
                </a:lnTo>
                <a:lnTo>
                  <a:pt x="130583" y="217672"/>
                </a:lnTo>
                <a:close/>
              </a:path>
              <a:path w="265429" h="289560">
                <a:moveTo>
                  <a:pt x="117201" y="0"/>
                </a:moveTo>
                <a:lnTo>
                  <a:pt x="108485" y="121"/>
                </a:lnTo>
                <a:lnTo>
                  <a:pt x="104421" y="248"/>
                </a:lnTo>
                <a:lnTo>
                  <a:pt x="100611" y="1010"/>
                </a:lnTo>
                <a:lnTo>
                  <a:pt x="97055" y="2280"/>
                </a:lnTo>
                <a:lnTo>
                  <a:pt x="92483" y="3804"/>
                </a:lnTo>
                <a:lnTo>
                  <a:pt x="88292" y="5963"/>
                </a:lnTo>
                <a:lnTo>
                  <a:pt x="84482" y="8630"/>
                </a:lnTo>
                <a:lnTo>
                  <a:pt x="79783" y="11678"/>
                </a:lnTo>
                <a:lnTo>
                  <a:pt x="57685" y="43682"/>
                </a:lnTo>
                <a:lnTo>
                  <a:pt x="55653" y="51302"/>
                </a:lnTo>
                <a:lnTo>
                  <a:pt x="56161" y="59176"/>
                </a:lnTo>
                <a:lnTo>
                  <a:pt x="58320" y="70098"/>
                </a:lnTo>
                <a:lnTo>
                  <a:pt x="58828" y="72511"/>
                </a:lnTo>
                <a:lnTo>
                  <a:pt x="59717" y="75051"/>
                </a:lnTo>
                <a:lnTo>
                  <a:pt x="56300" y="75457"/>
                </a:lnTo>
                <a:lnTo>
                  <a:pt x="53621" y="78210"/>
                </a:lnTo>
                <a:lnTo>
                  <a:pt x="52752" y="84462"/>
                </a:lnTo>
                <a:lnTo>
                  <a:pt x="54764" y="95371"/>
                </a:lnTo>
                <a:lnTo>
                  <a:pt x="58574" y="108579"/>
                </a:lnTo>
                <a:lnTo>
                  <a:pt x="62003" y="112262"/>
                </a:lnTo>
                <a:lnTo>
                  <a:pt x="64670" y="112516"/>
                </a:lnTo>
                <a:lnTo>
                  <a:pt x="68282" y="124864"/>
                </a:lnTo>
                <a:lnTo>
                  <a:pt x="99214" y="155315"/>
                </a:lnTo>
                <a:lnTo>
                  <a:pt x="111962" y="157489"/>
                </a:lnTo>
                <a:lnTo>
                  <a:pt x="118377" y="156904"/>
                </a:lnTo>
                <a:lnTo>
                  <a:pt x="155618" y="124791"/>
                </a:lnTo>
                <a:lnTo>
                  <a:pt x="159285" y="112516"/>
                </a:lnTo>
                <a:lnTo>
                  <a:pt x="161952" y="112262"/>
                </a:lnTo>
                <a:lnTo>
                  <a:pt x="165381" y="108579"/>
                </a:lnTo>
                <a:lnTo>
                  <a:pt x="169191" y="95371"/>
                </a:lnTo>
                <a:lnTo>
                  <a:pt x="171221" y="84460"/>
                </a:lnTo>
                <a:lnTo>
                  <a:pt x="170382" y="78194"/>
                </a:lnTo>
                <a:lnTo>
                  <a:pt x="167709" y="75404"/>
                </a:lnTo>
                <a:lnTo>
                  <a:pt x="164238" y="74924"/>
                </a:lnTo>
                <a:lnTo>
                  <a:pt x="165127" y="72511"/>
                </a:lnTo>
                <a:lnTo>
                  <a:pt x="165762" y="69971"/>
                </a:lnTo>
                <a:lnTo>
                  <a:pt x="166270" y="67558"/>
                </a:lnTo>
                <a:lnTo>
                  <a:pt x="170461" y="40439"/>
                </a:lnTo>
                <a:lnTo>
                  <a:pt x="170271" y="26346"/>
                </a:lnTo>
                <a:lnTo>
                  <a:pt x="164270" y="20730"/>
                </a:lnTo>
                <a:lnTo>
                  <a:pt x="151030" y="19044"/>
                </a:lnTo>
                <a:lnTo>
                  <a:pt x="147093" y="11678"/>
                </a:lnTo>
                <a:lnTo>
                  <a:pt x="137060" y="6090"/>
                </a:lnTo>
                <a:lnTo>
                  <a:pt x="131488" y="3282"/>
                </a:lnTo>
                <a:lnTo>
                  <a:pt x="124868" y="1152"/>
                </a:lnTo>
                <a:lnTo>
                  <a:pt x="117201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>
            <a:off x="8198357" y="4220717"/>
            <a:ext cx="510540" cy="510540"/>
          </a:xfrm>
          <a:custGeom>
            <a:rect l="l" t="t" r="r" b="b"/>
            <a:pathLst>
              <a:path w="510540" h="510539">
                <a:moveTo>
                  <a:pt x="255270" y="0"/>
                </a:moveTo>
                <a:lnTo>
                  <a:pt x="209387" y="4112"/>
                </a:lnTo>
                <a:lnTo>
                  <a:pt x="166202" y="15970"/>
                </a:lnTo>
                <a:lnTo>
                  <a:pt x="126435" y="34851"/>
                </a:lnTo>
                <a:lnTo>
                  <a:pt x="90807" y="60035"/>
                </a:lnTo>
                <a:lnTo>
                  <a:pt x="60040" y="90802"/>
                </a:lnTo>
                <a:lnTo>
                  <a:pt x="34854" y="126429"/>
                </a:lnTo>
                <a:lnTo>
                  <a:pt x="15971" y="166197"/>
                </a:lnTo>
                <a:lnTo>
                  <a:pt x="4113" y="209384"/>
                </a:lnTo>
                <a:lnTo>
                  <a:pt x="0" y="255269"/>
                </a:lnTo>
                <a:lnTo>
                  <a:pt x="4113" y="301155"/>
                </a:lnTo>
                <a:lnTo>
                  <a:pt x="15971" y="344342"/>
                </a:lnTo>
                <a:lnTo>
                  <a:pt x="34854" y="384110"/>
                </a:lnTo>
                <a:lnTo>
                  <a:pt x="60040" y="419737"/>
                </a:lnTo>
                <a:lnTo>
                  <a:pt x="90807" y="450504"/>
                </a:lnTo>
                <a:lnTo>
                  <a:pt x="126435" y="475688"/>
                </a:lnTo>
                <a:lnTo>
                  <a:pt x="166202" y="494569"/>
                </a:lnTo>
                <a:lnTo>
                  <a:pt x="209387" y="506427"/>
                </a:lnTo>
                <a:lnTo>
                  <a:pt x="255270" y="510539"/>
                </a:lnTo>
                <a:lnTo>
                  <a:pt x="301152" y="506427"/>
                </a:lnTo>
                <a:lnTo>
                  <a:pt x="344337" y="494569"/>
                </a:lnTo>
                <a:lnTo>
                  <a:pt x="384104" y="475688"/>
                </a:lnTo>
                <a:lnTo>
                  <a:pt x="419732" y="450504"/>
                </a:lnTo>
                <a:lnTo>
                  <a:pt x="450499" y="419737"/>
                </a:lnTo>
                <a:lnTo>
                  <a:pt x="475685" y="384110"/>
                </a:lnTo>
                <a:lnTo>
                  <a:pt x="494568" y="344342"/>
                </a:lnTo>
                <a:lnTo>
                  <a:pt x="506426" y="301155"/>
                </a:lnTo>
                <a:lnTo>
                  <a:pt x="510540" y="255269"/>
                </a:lnTo>
                <a:lnTo>
                  <a:pt x="506426" y="209384"/>
                </a:lnTo>
                <a:lnTo>
                  <a:pt x="494568" y="166197"/>
                </a:lnTo>
                <a:lnTo>
                  <a:pt x="475685" y="126429"/>
                </a:lnTo>
                <a:lnTo>
                  <a:pt x="450499" y="90802"/>
                </a:lnTo>
                <a:lnTo>
                  <a:pt x="419732" y="60035"/>
                </a:lnTo>
                <a:lnTo>
                  <a:pt x="384104" y="34851"/>
                </a:lnTo>
                <a:lnTo>
                  <a:pt x="344337" y="15970"/>
                </a:lnTo>
                <a:lnTo>
                  <a:pt x="301152" y="4112"/>
                </a:lnTo>
                <a:lnTo>
                  <a:pt x="255270" y="0"/>
                </a:lnTo>
                <a:close/>
              </a:path>
            </a:pathLst>
          </a:custGeom>
          <a:solidFill>
            <a:srgbClr val="12DC8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>
            <a:off x="8198357" y="4220717"/>
            <a:ext cx="510540" cy="510540"/>
          </a:xfrm>
          <a:custGeom>
            <a:rect l="l" t="t" r="r" b="b"/>
            <a:pathLst>
              <a:path w="510540" h="510539">
                <a:moveTo>
                  <a:pt x="0" y="255269"/>
                </a:moveTo>
                <a:lnTo>
                  <a:pt x="4113" y="209384"/>
                </a:lnTo>
                <a:lnTo>
                  <a:pt x="15971" y="166197"/>
                </a:lnTo>
                <a:lnTo>
                  <a:pt x="34854" y="126429"/>
                </a:lnTo>
                <a:lnTo>
                  <a:pt x="60040" y="90802"/>
                </a:lnTo>
                <a:lnTo>
                  <a:pt x="90807" y="60035"/>
                </a:lnTo>
                <a:lnTo>
                  <a:pt x="126435" y="34851"/>
                </a:lnTo>
                <a:lnTo>
                  <a:pt x="166202" y="15970"/>
                </a:lnTo>
                <a:lnTo>
                  <a:pt x="209387" y="4112"/>
                </a:lnTo>
                <a:lnTo>
                  <a:pt x="255270" y="0"/>
                </a:lnTo>
                <a:lnTo>
                  <a:pt x="301152" y="4112"/>
                </a:lnTo>
                <a:lnTo>
                  <a:pt x="344337" y="15970"/>
                </a:lnTo>
                <a:lnTo>
                  <a:pt x="384104" y="34851"/>
                </a:lnTo>
                <a:lnTo>
                  <a:pt x="419732" y="60035"/>
                </a:lnTo>
                <a:lnTo>
                  <a:pt x="450499" y="90802"/>
                </a:lnTo>
                <a:lnTo>
                  <a:pt x="475685" y="126429"/>
                </a:lnTo>
                <a:lnTo>
                  <a:pt x="494568" y="166197"/>
                </a:lnTo>
                <a:lnTo>
                  <a:pt x="506426" y="209384"/>
                </a:lnTo>
                <a:lnTo>
                  <a:pt x="510540" y="255269"/>
                </a:lnTo>
                <a:lnTo>
                  <a:pt x="506426" y="301155"/>
                </a:lnTo>
                <a:lnTo>
                  <a:pt x="494568" y="344342"/>
                </a:lnTo>
                <a:lnTo>
                  <a:pt x="475685" y="384110"/>
                </a:lnTo>
                <a:lnTo>
                  <a:pt x="450499" y="419737"/>
                </a:lnTo>
                <a:lnTo>
                  <a:pt x="419732" y="450504"/>
                </a:lnTo>
                <a:lnTo>
                  <a:pt x="384104" y="475688"/>
                </a:lnTo>
                <a:lnTo>
                  <a:pt x="344337" y="494569"/>
                </a:lnTo>
                <a:lnTo>
                  <a:pt x="301152" y="506427"/>
                </a:lnTo>
                <a:lnTo>
                  <a:pt x="255270" y="510539"/>
                </a:lnTo>
                <a:lnTo>
                  <a:pt x="209387" y="506427"/>
                </a:lnTo>
                <a:lnTo>
                  <a:pt x="166202" y="494569"/>
                </a:lnTo>
                <a:lnTo>
                  <a:pt x="126435" y="475688"/>
                </a:lnTo>
                <a:lnTo>
                  <a:pt x="90807" y="450504"/>
                </a:lnTo>
                <a:lnTo>
                  <a:pt x="60040" y="419737"/>
                </a:lnTo>
                <a:lnTo>
                  <a:pt x="34854" y="384110"/>
                </a:lnTo>
                <a:lnTo>
                  <a:pt x="15971" y="344342"/>
                </a:lnTo>
                <a:lnTo>
                  <a:pt x="4113" y="301155"/>
                </a:lnTo>
                <a:lnTo>
                  <a:pt x="0" y="255269"/>
                </a:lnTo>
                <a:close/>
              </a:path>
            </a:pathLst>
          </a:custGeom>
          <a:ln w="28575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 txBox="1"/>
          <p:nvPr/>
        </p:nvSpPr>
        <p:spPr>
          <a:xfrm>
            <a:off x="258267" y="873379"/>
            <a:ext cx="8552815" cy="3848100"/>
          </a:xfrm>
          <a:prstGeom prst="rect">
            <a:avLst/>
          </a:prstGeom>
        </p:spPr>
        <p:txBody>
          <a:bodyPr vert="horz" wrap="square" lIns="0" tIns="10160" rIns="0" bIns="0" rtlCol="0">
            <a:spAutoFit/>
          </a:bodyPr>
          <a:lstStyle/>
          <a:p>
            <a:pPr marL="12700" marR="5080">
              <a:lnSpc>
                <a:spcPct val="100699"/>
              </a:lnSpc>
              <a:spcBef>
                <a:spcPts val="80"/>
              </a:spcBef>
            </a:pPr>
            <a:r>
              <a:rPr sz="1600" b="1" spc="-5">
                <a:latin typeface="微软雅黑"/>
                <a:cs typeface="微软雅黑"/>
              </a:rPr>
              <a:t>帮助用户更快速、更智能地开发出</a:t>
            </a:r>
            <a:r>
              <a:rPr sz="1600" b="1" spc="5">
                <a:solidFill>
                  <a:srgbClr val="13A469"/>
                </a:solidFill>
                <a:latin typeface="微软雅黑"/>
                <a:cs typeface="微软雅黑"/>
              </a:rPr>
              <a:t>符</a:t>
            </a:r>
            <a:r>
              <a:rPr sz="1600" b="1" spc="-5">
                <a:solidFill>
                  <a:srgbClr val="13A469"/>
                </a:solidFill>
                <a:latin typeface="微软雅黑"/>
                <a:cs typeface="微软雅黑"/>
              </a:rPr>
              <a:t>合行</a:t>
            </a:r>
            <a:r>
              <a:rPr sz="1600" b="1" spc="5">
                <a:solidFill>
                  <a:srgbClr val="13A469"/>
                </a:solidFill>
                <a:latin typeface="微软雅黑"/>
                <a:cs typeface="微软雅黑"/>
              </a:rPr>
              <a:t>业</a:t>
            </a:r>
            <a:r>
              <a:rPr sz="1600" b="1" spc="-5">
                <a:solidFill>
                  <a:srgbClr val="13A469"/>
                </a:solidFill>
                <a:latin typeface="微软雅黑"/>
                <a:cs typeface="微软雅黑"/>
              </a:rPr>
              <a:t>标准</a:t>
            </a:r>
            <a:r>
              <a:rPr sz="1600" b="1" spc="5">
                <a:solidFill>
                  <a:srgbClr val="13A469"/>
                </a:solidFill>
                <a:latin typeface="微软雅黑"/>
                <a:cs typeface="微软雅黑"/>
              </a:rPr>
              <a:t>的</a:t>
            </a:r>
            <a:r>
              <a:rPr sz="1600" b="1" spc="-5">
                <a:solidFill>
                  <a:srgbClr val="13A469"/>
                </a:solidFill>
                <a:latin typeface="微软雅黑"/>
                <a:cs typeface="微软雅黑"/>
              </a:rPr>
              <a:t>应用</a:t>
            </a:r>
            <a:r>
              <a:rPr sz="1600" b="1" spc="5">
                <a:solidFill>
                  <a:srgbClr val="13A469"/>
                </a:solidFill>
                <a:latin typeface="微软雅黑"/>
                <a:cs typeface="微软雅黑"/>
              </a:rPr>
              <a:t>程</a:t>
            </a:r>
            <a:r>
              <a:rPr sz="1600" b="1">
                <a:solidFill>
                  <a:srgbClr val="13A469"/>
                </a:solidFill>
                <a:latin typeface="微软雅黑"/>
                <a:cs typeface="微软雅黑"/>
              </a:rPr>
              <a:t>序</a:t>
            </a:r>
            <a:r>
              <a:rPr sz="1600" b="1" spc="-5">
                <a:latin typeface="微软雅黑"/>
                <a:cs typeface="微软雅黑"/>
              </a:rPr>
              <a:t>，</a:t>
            </a:r>
            <a:r>
              <a:rPr sz="1600" b="1" spc="5">
                <a:latin typeface="微软雅黑"/>
                <a:cs typeface="微软雅黑"/>
              </a:rPr>
              <a:t>提</a:t>
            </a:r>
            <a:r>
              <a:rPr sz="1600" b="1" spc="-5">
                <a:latin typeface="微软雅黑"/>
                <a:cs typeface="微软雅黑"/>
              </a:rPr>
              <a:t>高开</a:t>
            </a:r>
            <a:r>
              <a:rPr sz="1600" b="1" spc="5">
                <a:latin typeface="微软雅黑"/>
                <a:cs typeface="微软雅黑"/>
              </a:rPr>
              <a:t>发</a:t>
            </a:r>
            <a:r>
              <a:rPr sz="1600" b="1" spc="-5">
                <a:latin typeface="微软雅黑"/>
                <a:cs typeface="微软雅黑"/>
              </a:rPr>
              <a:t>效率</a:t>
            </a:r>
            <a:r>
              <a:rPr sz="1600" b="1" spc="5">
                <a:latin typeface="微软雅黑"/>
                <a:cs typeface="微软雅黑"/>
              </a:rPr>
              <a:t>和</a:t>
            </a:r>
            <a:r>
              <a:rPr sz="1600" b="1" spc="-5">
                <a:latin typeface="微软雅黑"/>
                <a:cs typeface="微软雅黑"/>
              </a:rPr>
              <a:t>质量</a:t>
            </a:r>
            <a:r>
              <a:rPr sz="1600" b="1" spc="5">
                <a:latin typeface="微软雅黑"/>
                <a:cs typeface="微软雅黑"/>
              </a:rPr>
              <a:t>，</a:t>
            </a:r>
            <a:r>
              <a:rPr sz="1600" b="1" spc="-5">
                <a:latin typeface="微软雅黑"/>
                <a:cs typeface="微软雅黑"/>
              </a:rPr>
              <a:t>降低</a:t>
            </a:r>
            <a:r>
              <a:rPr sz="1600" b="1" spc="5">
                <a:latin typeface="微软雅黑"/>
                <a:cs typeface="微软雅黑"/>
              </a:rPr>
              <a:t>开</a:t>
            </a:r>
            <a:r>
              <a:rPr sz="1600" b="1" spc="-5">
                <a:latin typeface="微软雅黑"/>
                <a:cs typeface="微软雅黑"/>
              </a:rPr>
              <a:t>发难 度和成本。</a:t>
            </a:r>
            <a:endParaRPr sz="1600">
              <a:latin typeface="微软雅黑"/>
              <a:cs typeface="微软雅黑"/>
            </a:endParaRPr>
          </a:p>
          <a:p>
            <a:pPr marL="6360160">
              <a:lnSpc>
                <a:spcPct val="100000"/>
              </a:lnSpc>
              <a:spcBef>
                <a:spcPts val="565"/>
              </a:spcBef>
            </a:pPr>
            <a:r>
              <a:rPr sz="1400" b="1" i="1" spc="-45">
                <a:latin typeface="微软雅黑"/>
                <a:cs typeface="微软雅黑"/>
              </a:rPr>
              <a:t>行业知识图谱</a:t>
            </a:r>
            <a:r>
              <a:rPr sz="1400" b="1" i="1" spc="-60">
                <a:latin typeface="微软雅黑"/>
                <a:cs typeface="微软雅黑"/>
              </a:rPr>
              <a:t>构</a:t>
            </a:r>
            <a:r>
              <a:rPr sz="1400" b="1" i="1" spc="-45">
                <a:latin typeface="微软雅黑"/>
                <a:cs typeface="微软雅黑"/>
              </a:rPr>
              <a:t>建</a:t>
            </a:r>
            <a:endParaRPr sz="1400">
              <a:latin typeface="微软雅黑"/>
              <a:cs typeface="微软雅黑"/>
            </a:endParaRPr>
          </a:p>
          <a:p>
            <a:pPr marR="791845" algn="r">
              <a:lnSpc>
                <a:spcPct val="100000"/>
              </a:lnSpc>
              <a:spcBef>
                <a:spcPts val="650"/>
              </a:spcBef>
            </a:pPr>
            <a:r>
              <a:rPr sz="800" spc="5">
                <a:latin typeface="微软雅黑"/>
                <a:cs typeface="微软雅黑"/>
              </a:rPr>
              <a:t>利用自然语言处理和知</a:t>
            </a:r>
            <a:r>
              <a:rPr sz="800" spc="-10">
                <a:latin typeface="微软雅黑"/>
                <a:cs typeface="微软雅黑"/>
              </a:rPr>
              <a:t>识</a:t>
            </a:r>
            <a:r>
              <a:rPr sz="800" spc="5">
                <a:latin typeface="微软雅黑"/>
                <a:cs typeface="微软雅黑"/>
              </a:rPr>
              <a:t>图谱</a:t>
            </a:r>
            <a:r>
              <a:rPr sz="800" spc="-10">
                <a:latin typeface="微软雅黑"/>
                <a:cs typeface="微软雅黑"/>
              </a:rPr>
              <a:t>技</a:t>
            </a:r>
            <a:r>
              <a:rPr sz="800" spc="5">
                <a:latin typeface="微软雅黑"/>
                <a:cs typeface="微软雅黑"/>
              </a:rPr>
              <a:t>术，</a:t>
            </a:r>
            <a:r>
              <a:rPr sz="800" spc="-10">
                <a:latin typeface="微软雅黑"/>
                <a:cs typeface="微软雅黑"/>
              </a:rPr>
              <a:t>构</a:t>
            </a:r>
            <a:r>
              <a:rPr sz="800" spc="5">
                <a:latin typeface="微软雅黑"/>
                <a:cs typeface="微软雅黑"/>
              </a:rPr>
              <a:t>建特</a:t>
            </a:r>
            <a:r>
              <a:rPr sz="800" spc="-10">
                <a:latin typeface="微软雅黑"/>
                <a:cs typeface="微软雅黑"/>
              </a:rPr>
              <a:t>定</a:t>
            </a:r>
            <a:r>
              <a:rPr sz="800" spc="5">
                <a:latin typeface="微软雅黑"/>
                <a:cs typeface="微软雅黑"/>
              </a:rPr>
              <a:t>行业</a:t>
            </a:r>
            <a:r>
              <a:rPr sz="800" spc="-10">
                <a:latin typeface="微软雅黑"/>
                <a:cs typeface="微软雅黑"/>
              </a:rPr>
              <a:t>的</a:t>
            </a:r>
            <a:r>
              <a:rPr sz="800" spc="5">
                <a:latin typeface="微软雅黑"/>
                <a:cs typeface="微软雅黑"/>
              </a:rPr>
              <a:t>知识</a:t>
            </a:r>
            <a:r>
              <a:rPr sz="800" spc="-10">
                <a:latin typeface="微软雅黑"/>
                <a:cs typeface="微软雅黑"/>
              </a:rPr>
              <a:t>图</a:t>
            </a:r>
            <a:r>
              <a:rPr sz="800" spc="5">
                <a:latin typeface="微软雅黑"/>
                <a:cs typeface="微软雅黑"/>
              </a:rPr>
              <a:t>谱。</a:t>
            </a:r>
            <a:r>
              <a:rPr sz="800" spc="-10">
                <a:latin typeface="微软雅黑"/>
                <a:cs typeface="微软雅黑"/>
              </a:rPr>
              <a:t>通</a:t>
            </a:r>
            <a:r>
              <a:rPr sz="800" spc="5">
                <a:latin typeface="微软雅黑"/>
                <a:cs typeface="微软雅黑"/>
              </a:rPr>
              <a:t>过整</a:t>
            </a:r>
            <a:r>
              <a:rPr sz="800" spc="-10">
                <a:latin typeface="微软雅黑"/>
                <a:cs typeface="微软雅黑"/>
              </a:rPr>
              <a:t>合</a:t>
            </a:r>
            <a:r>
              <a:rPr sz="800" spc="5">
                <a:latin typeface="微软雅黑"/>
                <a:cs typeface="微软雅黑"/>
              </a:rPr>
              <a:t>行业</a:t>
            </a:r>
            <a:r>
              <a:rPr sz="800" spc="-10">
                <a:latin typeface="微软雅黑"/>
                <a:cs typeface="微软雅黑"/>
              </a:rPr>
              <a:t>内</a:t>
            </a:r>
            <a:r>
              <a:rPr sz="800" spc="5">
                <a:latin typeface="微软雅黑"/>
                <a:cs typeface="微软雅黑"/>
              </a:rPr>
              <a:t>的专</a:t>
            </a:r>
            <a:r>
              <a:rPr sz="800" spc="-10">
                <a:latin typeface="微软雅黑"/>
                <a:cs typeface="微软雅黑"/>
              </a:rPr>
              <a:t>业</a:t>
            </a:r>
            <a:r>
              <a:rPr sz="800" spc="5">
                <a:latin typeface="微软雅黑"/>
                <a:cs typeface="微软雅黑"/>
              </a:rPr>
              <a:t>术语</a:t>
            </a:r>
            <a:r>
              <a:rPr sz="800" spc="-10">
                <a:latin typeface="微软雅黑"/>
                <a:cs typeface="微软雅黑"/>
              </a:rPr>
              <a:t>、</a:t>
            </a:r>
            <a:r>
              <a:rPr sz="800" spc="5">
                <a:latin typeface="微软雅黑"/>
                <a:cs typeface="微软雅黑"/>
              </a:rPr>
              <a:t>业务</a:t>
            </a:r>
            <a:r>
              <a:rPr sz="800" spc="-10">
                <a:latin typeface="微软雅黑"/>
                <a:cs typeface="微软雅黑"/>
              </a:rPr>
              <a:t>流</a:t>
            </a:r>
            <a:r>
              <a:rPr sz="800" spc="5">
                <a:latin typeface="微软雅黑"/>
                <a:cs typeface="微软雅黑"/>
              </a:rPr>
              <a:t>程和规</a:t>
            </a:r>
            <a:endParaRPr sz="800">
              <a:latin typeface="微软雅黑"/>
              <a:cs typeface="微软雅黑"/>
            </a:endParaRPr>
          </a:p>
          <a:p>
            <a:pPr marR="807720" algn="r">
              <a:lnSpc>
                <a:spcPct val="100000"/>
              </a:lnSpc>
              <a:spcBef>
                <a:spcPts val="195"/>
              </a:spcBef>
            </a:pPr>
            <a:r>
              <a:rPr sz="800">
                <a:latin typeface="微软雅黑"/>
                <a:cs typeface="微软雅黑"/>
              </a:rPr>
              <a:t>则，</a:t>
            </a:r>
            <a:r>
              <a:rPr sz="800">
                <a:latin typeface="Arial"/>
                <a:cs typeface="Arial"/>
              </a:rPr>
              <a:t>AIGC</a:t>
            </a:r>
            <a:r>
              <a:rPr sz="800">
                <a:latin typeface="微软雅黑"/>
                <a:cs typeface="微软雅黑"/>
              </a:rPr>
              <a:t>可以帮助低代码</a:t>
            </a:r>
            <a:r>
              <a:rPr sz="800" spc="-15">
                <a:latin typeface="微软雅黑"/>
                <a:cs typeface="微软雅黑"/>
              </a:rPr>
              <a:t>产</a:t>
            </a:r>
            <a:r>
              <a:rPr sz="800">
                <a:latin typeface="微软雅黑"/>
                <a:cs typeface="微软雅黑"/>
              </a:rPr>
              <a:t>品更</a:t>
            </a:r>
            <a:r>
              <a:rPr sz="800" spc="-15">
                <a:latin typeface="微软雅黑"/>
                <a:cs typeface="微软雅黑"/>
              </a:rPr>
              <a:t>好</a:t>
            </a:r>
            <a:r>
              <a:rPr sz="800">
                <a:latin typeface="微软雅黑"/>
                <a:cs typeface="微软雅黑"/>
              </a:rPr>
              <a:t>地理</a:t>
            </a:r>
            <a:r>
              <a:rPr sz="800" spc="-15">
                <a:latin typeface="微软雅黑"/>
                <a:cs typeface="微软雅黑"/>
              </a:rPr>
              <a:t>解</a:t>
            </a:r>
            <a:r>
              <a:rPr sz="800">
                <a:latin typeface="微软雅黑"/>
                <a:cs typeface="微软雅黑"/>
              </a:rPr>
              <a:t>行业</a:t>
            </a:r>
            <a:r>
              <a:rPr sz="800" spc="-15">
                <a:latin typeface="微软雅黑"/>
                <a:cs typeface="微软雅黑"/>
              </a:rPr>
              <a:t>需</a:t>
            </a:r>
            <a:r>
              <a:rPr sz="800">
                <a:latin typeface="微软雅黑"/>
                <a:cs typeface="微软雅黑"/>
              </a:rPr>
              <a:t>求和</a:t>
            </a:r>
            <a:r>
              <a:rPr sz="800" spc="-15">
                <a:latin typeface="微软雅黑"/>
                <a:cs typeface="微软雅黑"/>
              </a:rPr>
              <a:t>业</a:t>
            </a:r>
            <a:r>
              <a:rPr sz="800">
                <a:latin typeface="微软雅黑"/>
                <a:cs typeface="微软雅黑"/>
              </a:rPr>
              <a:t>务逻</a:t>
            </a:r>
            <a:r>
              <a:rPr sz="800" spc="-15">
                <a:latin typeface="微软雅黑"/>
                <a:cs typeface="微软雅黑"/>
              </a:rPr>
              <a:t>辑</a:t>
            </a:r>
            <a:r>
              <a:rPr sz="800">
                <a:latin typeface="微软雅黑"/>
                <a:cs typeface="微软雅黑"/>
              </a:rPr>
              <a:t>，提</a:t>
            </a:r>
            <a:r>
              <a:rPr sz="800" spc="-15">
                <a:latin typeface="微软雅黑"/>
                <a:cs typeface="微软雅黑"/>
              </a:rPr>
              <a:t>供</a:t>
            </a:r>
            <a:r>
              <a:rPr sz="800">
                <a:latin typeface="微软雅黑"/>
                <a:cs typeface="微软雅黑"/>
              </a:rPr>
              <a:t>更贴</a:t>
            </a:r>
            <a:r>
              <a:rPr sz="800" spc="-15">
                <a:latin typeface="微软雅黑"/>
                <a:cs typeface="微软雅黑"/>
              </a:rPr>
              <a:t>合</a:t>
            </a:r>
            <a:r>
              <a:rPr sz="800">
                <a:latin typeface="微软雅黑"/>
                <a:cs typeface="微软雅黑"/>
              </a:rPr>
              <a:t>行业</a:t>
            </a:r>
            <a:r>
              <a:rPr sz="800" spc="-15">
                <a:latin typeface="微软雅黑"/>
                <a:cs typeface="微软雅黑"/>
              </a:rPr>
              <a:t>的</a:t>
            </a:r>
            <a:r>
              <a:rPr sz="800">
                <a:latin typeface="微软雅黑"/>
                <a:cs typeface="微软雅黑"/>
              </a:rPr>
              <a:t>解决</a:t>
            </a:r>
            <a:r>
              <a:rPr sz="800" spc="-15">
                <a:latin typeface="微软雅黑"/>
                <a:cs typeface="微软雅黑"/>
              </a:rPr>
              <a:t>方</a:t>
            </a:r>
            <a:r>
              <a:rPr sz="800">
                <a:latin typeface="微软雅黑"/>
                <a:cs typeface="微软雅黑"/>
              </a:rPr>
              <a:t>案。</a:t>
            </a:r>
            <a:endParaRPr sz="8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1400">
              <a:latin typeface="微软雅黑"/>
              <a:cs typeface="微软雅黑"/>
            </a:endParaRPr>
          </a:p>
          <a:p>
            <a:pPr marR="806450" algn="r">
              <a:lnSpc>
                <a:spcPct val="100000"/>
              </a:lnSpc>
            </a:pPr>
            <a:r>
              <a:rPr sz="1400" b="1" i="1" spc="-45">
                <a:latin typeface="微软雅黑"/>
                <a:cs typeface="微软雅黑"/>
              </a:rPr>
              <a:t>业务流程自动化</a:t>
            </a:r>
            <a:endParaRPr sz="1400">
              <a:latin typeface="微软雅黑"/>
              <a:cs typeface="微软雅黑"/>
            </a:endParaRPr>
          </a:p>
          <a:p>
            <a:pPr marR="806450" algn="r">
              <a:lnSpc>
                <a:spcPct val="100000"/>
              </a:lnSpc>
              <a:spcBef>
                <a:spcPts val="655"/>
              </a:spcBef>
            </a:pPr>
            <a:r>
              <a:rPr sz="900">
                <a:latin typeface="微软雅黑"/>
                <a:cs typeface="微软雅黑"/>
              </a:rPr>
              <a:t>分析行业内的业务流程和规则，自动生成相关的业务流程代码。通过集成</a:t>
            </a:r>
            <a:r>
              <a:rPr sz="900">
                <a:latin typeface="Arial"/>
                <a:cs typeface="Arial"/>
              </a:rPr>
              <a:t>AI</a:t>
            </a:r>
            <a:r>
              <a:rPr sz="900">
                <a:latin typeface="微软雅黑"/>
                <a:cs typeface="微软雅黑"/>
              </a:rPr>
              <a:t>算法和决策模型，</a:t>
            </a:r>
            <a:endParaRPr sz="900">
              <a:latin typeface="微软雅黑"/>
              <a:cs typeface="微软雅黑"/>
            </a:endParaRPr>
          </a:p>
          <a:p>
            <a:pPr marR="807085" algn="r">
              <a:lnSpc>
                <a:spcPct val="100000"/>
              </a:lnSpc>
              <a:spcBef>
                <a:spcPts val="215"/>
              </a:spcBef>
            </a:pPr>
            <a:r>
              <a:rPr sz="900">
                <a:latin typeface="Arial"/>
                <a:cs typeface="Arial"/>
              </a:rPr>
              <a:t>AI</a:t>
            </a:r>
            <a:r>
              <a:rPr sz="900" spc="-10">
                <a:latin typeface="Arial"/>
                <a:cs typeface="Arial"/>
              </a:rPr>
              <a:t>G</a:t>
            </a:r>
            <a:r>
              <a:rPr sz="900" spc="-5">
                <a:latin typeface="Arial"/>
                <a:cs typeface="Arial"/>
              </a:rPr>
              <a:t>C</a:t>
            </a:r>
            <a:r>
              <a:rPr sz="900" spc="-5">
                <a:latin typeface="微软雅黑"/>
                <a:cs typeface="微软雅黑"/>
              </a:rPr>
              <a:t>可以帮助低代码产品实现业务流程的自动化和智能化，提高工作效率和质量。</a:t>
            </a:r>
            <a:endParaRPr sz="9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65"/>
              </a:spcBef>
            </a:pPr>
            <a:endParaRPr sz="1250">
              <a:latin typeface="微软雅黑"/>
              <a:cs typeface="微软雅黑"/>
            </a:endParaRPr>
          </a:p>
          <a:p>
            <a:pPr marR="806450" algn="r">
              <a:lnSpc>
                <a:spcPct val="100000"/>
              </a:lnSpc>
            </a:pPr>
            <a:r>
              <a:rPr sz="1400" b="1" i="1" spc="-45">
                <a:latin typeface="微软雅黑"/>
                <a:cs typeface="微软雅黑"/>
              </a:rPr>
              <a:t>行业组件库建设</a:t>
            </a:r>
            <a:endParaRPr sz="1400">
              <a:latin typeface="微软雅黑"/>
              <a:cs typeface="微软雅黑"/>
            </a:endParaRPr>
          </a:p>
          <a:p>
            <a:pPr marL="3850640" marR="806450" indent="-850900">
              <a:lnSpc>
                <a:spcPct val="120000"/>
              </a:lnSpc>
              <a:spcBef>
                <a:spcPts val="440"/>
              </a:spcBef>
            </a:pPr>
            <a:r>
              <a:rPr sz="900">
                <a:latin typeface="微软雅黑"/>
                <a:cs typeface="微软雅黑"/>
              </a:rPr>
              <a:t>根据行业特点和需求，构建丰富的行业组件库。通过提供具有行业特色的组件和模板</a:t>
            </a:r>
            <a:r>
              <a:rPr sz="900" spc="-85">
                <a:latin typeface="微软雅黑"/>
                <a:cs typeface="微软雅黑"/>
              </a:rPr>
              <a:t>，</a:t>
            </a:r>
            <a:r>
              <a:rPr sz="900">
                <a:latin typeface="Arial"/>
                <a:cs typeface="Arial"/>
              </a:rPr>
              <a:t>AI</a:t>
            </a:r>
            <a:r>
              <a:rPr sz="900" spc="-5">
                <a:latin typeface="Arial"/>
                <a:cs typeface="Arial"/>
              </a:rPr>
              <a:t>G</a:t>
            </a:r>
            <a:r>
              <a:rPr sz="900" spc="-10">
                <a:latin typeface="Arial"/>
                <a:cs typeface="Arial"/>
              </a:rPr>
              <a:t>C</a:t>
            </a:r>
            <a:r>
              <a:rPr sz="900">
                <a:latin typeface="微软雅黑"/>
                <a:cs typeface="微软雅黑"/>
              </a:rPr>
              <a:t>可 以帮助用户更快速地开发出符合行业标准的应用程序，降低开发难度和成本。</a:t>
            </a:r>
            <a:endParaRPr sz="9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65"/>
              </a:spcBef>
            </a:pPr>
            <a:endParaRPr sz="1250">
              <a:latin typeface="微软雅黑"/>
              <a:cs typeface="微软雅黑"/>
            </a:endParaRPr>
          </a:p>
          <a:p>
            <a:pPr marR="808355" algn="r">
              <a:lnSpc>
                <a:spcPct val="100000"/>
              </a:lnSpc>
            </a:pPr>
            <a:r>
              <a:rPr sz="1400" b="1" i="1" spc="-45">
                <a:latin typeface="微软雅黑"/>
                <a:cs typeface="微软雅黑"/>
              </a:rPr>
              <a:t>安全与合规性</a:t>
            </a:r>
            <a:r>
              <a:rPr sz="1400" b="1" i="1" spc="-60">
                <a:latin typeface="微软雅黑"/>
                <a:cs typeface="微软雅黑"/>
              </a:rPr>
              <a:t>保</a:t>
            </a:r>
            <a:r>
              <a:rPr sz="1400" b="1" i="1" spc="-45">
                <a:latin typeface="微软雅黑"/>
                <a:cs typeface="微软雅黑"/>
              </a:rPr>
              <a:t>障</a:t>
            </a:r>
            <a:endParaRPr sz="1400">
              <a:latin typeface="微软雅黑"/>
              <a:cs typeface="微软雅黑"/>
            </a:endParaRPr>
          </a:p>
          <a:p>
            <a:pPr marL="3824604" marR="791845" indent="-868044">
              <a:lnSpc>
                <a:spcPct val="120000"/>
              </a:lnSpc>
              <a:spcBef>
                <a:spcPts val="455"/>
              </a:spcBef>
            </a:pPr>
            <a:r>
              <a:rPr sz="800">
                <a:latin typeface="微软雅黑"/>
                <a:cs typeface="微软雅黑"/>
              </a:rPr>
              <a:t>根据行业的安全和合规</a:t>
            </a:r>
            <a:r>
              <a:rPr sz="800" spc="-10">
                <a:latin typeface="微软雅黑"/>
                <a:cs typeface="微软雅黑"/>
              </a:rPr>
              <a:t>性</a:t>
            </a:r>
            <a:r>
              <a:rPr sz="800">
                <a:latin typeface="微软雅黑"/>
                <a:cs typeface="微软雅黑"/>
              </a:rPr>
              <a:t>要求</a:t>
            </a:r>
            <a:r>
              <a:rPr sz="800" spc="-10">
                <a:latin typeface="微软雅黑"/>
                <a:cs typeface="微软雅黑"/>
              </a:rPr>
              <a:t>，</a:t>
            </a:r>
            <a:r>
              <a:rPr sz="800">
                <a:latin typeface="微软雅黑"/>
                <a:cs typeface="微软雅黑"/>
              </a:rPr>
              <a:t>自动</a:t>
            </a:r>
            <a:r>
              <a:rPr sz="800" spc="-10">
                <a:latin typeface="微软雅黑"/>
                <a:cs typeface="微软雅黑"/>
              </a:rPr>
              <a:t>生</a:t>
            </a:r>
            <a:r>
              <a:rPr sz="800">
                <a:latin typeface="微软雅黑"/>
                <a:cs typeface="微软雅黑"/>
              </a:rPr>
              <a:t>成相</a:t>
            </a:r>
            <a:r>
              <a:rPr sz="800" spc="-10">
                <a:latin typeface="微软雅黑"/>
                <a:cs typeface="微软雅黑"/>
              </a:rPr>
              <a:t>关</a:t>
            </a:r>
            <a:r>
              <a:rPr sz="800">
                <a:latin typeface="微软雅黑"/>
                <a:cs typeface="微软雅黑"/>
              </a:rPr>
              <a:t>的安</a:t>
            </a:r>
            <a:r>
              <a:rPr sz="800" spc="-10">
                <a:latin typeface="微软雅黑"/>
                <a:cs typeface="微软雅黑"/>
              </a:rPr>
              <a:t>全</a:t>
            </a:r>
            <a:r>
              <a:rPr sz="800">
                <a:latin typeface="微软雅黑"/>
                <a:cs typeface="微软雅黑"/>
              </a:rPr>
              <a:t>策略</a:t>
            </a:r>
            <a:r>
              <a:rPr sz="800" spc="-10">
                <a:latin typeface="微软雅黑"/>
                <a:cs typeface="微软雅黑"/>
              </a:rPr>
              <a:t>和</a:t>
            </a:r>
            <a:r>
              <a:rPr sz="800">
                <a:latin typeface="微软雅黑"/>
                <a:cs typeface="微软雅黑"/>
              </a:rPr>
              <a:t>合规</a:t>
            </a:r>
            <a:r>
              <a:rPr sz="800" spc="-10">
                <a:latin typeface="微软雅黑"/>
                <a:cs typeface="微软雅黑"/>
              </a:rPr>
              <a:t>性</a:t>
            </a:r>
            <a:r>
              <a:rPr sz="800">
                <a:latin typeface="微软雅黑"/>
                <a:cs typeface="微软雅黑"/>
              </a:rPr>
              <a:t>检查</a:t>
            </a:r>
            <a:r>
              <a:rPr sz="800" spc="-10">
                <a:latin typeface="微软雅黑"/>
                <a:cs typeface="微软雅黑"/>
              </a:rPr>
              <a:t>代</a:t>
            </a:r>
            <a:r>
              <a:rPr sz="800">
                <a:latin typeface="微软雅黑"/>
                <a:cs typeface="微软雅黑"/>
              </a:rPr>
              <a:t>码。</a:t>
            </a:r>
            <a:r>
              <a:rPr sz="800" spc="-10">
                <a:latin typeface="微软雅黑"/>
                <a:cs typeface="微软雅黑"/>
              </a:rPr>
              <a:t>通</a:t>
            </a:r>
            <a:r>
              <a:rPr sz="800">
                <a:latin typeface="微软雅黑"/>
                <a:cs typeface="微软雅黑"/>
              </a:rPr>
              <a:t>过内</a:t>
            </a:r>
            <a:r>
              <a:rPr sz="800" spc="-10">
                <a:latin typeface="微软雅黑"/>
                <a:cs typeface="微软雅黑"/>
              </a:rPr>
              <a:t>置</a:t>
            </a:r>
            <a:r>
              <a:rPr sz="800">
                <a:latin typeface="微软雅黑"/>
                <a:cs typeface="微软雅黑"/>
              </a:rPr>
              <a:t>的安</a:t>
            </a:r>
            <a:r>
              <a:rPr sz="800" spc="-10">
                <a:latin typeface="微软雅黑"/>
                <a:cs typeface="微软雅黑"/>
              </a:rPr>
              <a:t>全</a:t>
            </a:r>
            <a:r>
              <a:rPr sz="800">
                <a:latin typeface="微软雅黑"/>
                <a:cs typeface="微软雅黑"/>
              </a:rPr>
              <a:t>机制</a:t>
            </a:r>
            <a:r>
              <a:rPr sz="800" spc="-10">
                <a:latin typeface="微软雅黑"/>
                <a:cs typeface="微软雅黑"/>
              </a:rPr>
              <a:t>和</a:t>
            </a:r>
            <a:r>
              <a:rPr sz="800">
                <a:latin typeface="微软雅黑"/>
                <a:cs typeface="微软雅黑"/>
              </a:rPr>
              <a:t>自动化 检查功能，</a:t>
            </a:r>
            <a:r>
              <a:rPr sz="800">
                <a:latin typeface="Arial"/>
                <a:cs typeface="Arial"/>
              </a:rPr>
              <a:t>AIGC</a:t>
            </a:r>
            <a:r>
              <a:rPr sz="800">
                <a:latin typeface="微软雅黑"/>
                <a:cs typeface="微软雅黑"/>
              </a:rPr>
              <a:t>可以帮助</a:t>
            </a:r>
            <a:r>
              <a:rPr sz="800" spc="-15">
                <a:latin typeface="微软雅黑"/>
                <a:cs typeface="微软雅黑"/>
              </a:rPr>
              <a:t>低</a:t>
            </a:r>
            <a:r>
              <a:rPr sz="800">
                <a:latin typeface="微软雅黑"/>
                <a:cs typeface="微软雅黑"/>
              </a:rPr>
              <a:t>代码</a:t>
            </a:r>
            <a:r>
              <a:rPr sz="800" spc="-15">
                <a:latin typeface="微软雅黑"/>
                <a:cs typeface="微软雅黑"/>
              </a:rPr>
              <a:t>产</a:t>
            </a:r>
            <a:r>
              <a:rPr sz="800">
                <a:latin typeface="微软雅黑"/>
                <a:cs typeface="微软雅黑"/>
              </a:rPr>
              <a:t>品保</a:t>
            </a:r>
            <a:r>
              <a:rPr sz="800" spc="-15">
                <a:latin typeface="微软雅黑"/>
                <a:cs typeface="微软雅黑"/>
              </a:rPr>
              <a:t>障</a:t>
            </a:r>
            <a:r>
              <a:rPr sz="800">
                <a:latin typeface="微软雅黑"/>
                <a:cs typeface="微软雅黑"/>
              </a:rPr>
              <a:t>应用</a:t>
            </a:r>
            <a:r>
              <a:rPr sz="800" spc="-15">
                <a:latin typeface="微软雅黑"/>
                <a:cs typeface="微软雅黑"/>
              </a:rPr>
              <a:t>程</a:t>
            </a:r>
            <a:r>
              <a:rPr sz="800">
                <a:latin typeface="微软雅黑"/>
                <a:cs typeface="微软雅黑"/>
              </a:rPr>
              <a:t>序的</a:t>
            </a:r>
            <a:r>
              <a:rPr sz="800" spc="-15">
                <a:latin typeface="微软雅黑"/>
                <a:cs typeface="微软雅黑"/>
              </a:rPr>
              <a:t>安</a:t>
            </a:r>
            <a:r>
              <a:rPr sz="800">
                <a:latin typeface="微软雅黑"/>
                <a:cs typeface="微软雅黑"/>
              </a:rPr>
              <a:t>全性</a:t>
            </a:r>
            <a:r>
              <a:rPr sz="800" spc="-15">
                <a:latin typeface="微软雅黑"/>
                <a:cs typeface="微软雅黑"/>
              </a:rPr>
              <a:t>和</a:t>
            </a:r>
            <a:r>
              <a:rPr sz="800">
                <a:latin typeface="微软雅黑"/>
                <a:cs typeface="微软雅黑"/>
              </a:rPr>
              <a:t>合规</a:t>
            </a:r>
            <a:r>
              <a:rPr sz="800" spc="-15">
                <a:latin typeface="微软雅黑"/>
                <a:cs typeface="微软雅黑"/>
              </a:rPr>
              <a:t>性</a:t>
            </a:r>
            <a:r>
              <a:rPr sz="800">
                <a:latin typeface="微软雅黑"/>
                <a:cs typeface="微软雅黑"/>
              </a:rPr>
              <a:t>，降</a:t>
            </a:r>
            <a:r>
              <a:rPr sz="800" spc="-15">
                <a:latin typeface="微软雅黑"/>
                <a:cs typeface="微软雅黑"/>
              </a:rPr>
              <a:t>低</a:t>
            </a:r>
            <a:r>
              <a:rPr sz="800">
                <a:latin typeface="微软雅黑"/>
                <a:cs typeface="微软雅黑"/>
              </a:rPr>
              <a:t>潜在</a:t>
            </a:r>
            <a:r>
              <a:rPr sz="800" spc="-15">
                <a:latin typeface="微软雅黑"/>
                <a:cs typeface="微软雅黑"/>
              </a:rPr>
              <a:t>风</a:t>
            </a:r>
            <a:r>
              <a:rPr sz="800">
                <a:latin typeface="微软雅黑"/>
                <a:cs typeface="微软雅黑"/>
              </a:rPr>
              <a:t>险。</a:t>
            </a:r>
            <a:endParaRPr sz="800">
              <a:latin typeface="微软雅黑"/>
              <a:cs typeface="微软雅黑"/>
            </a:endParaRPr>
          </a:p>
        </p:txBody>
      </p:sp>
      <p:sp>
        <p:nvSpPr>
          <p:cNvPr id="20" name="object 20"/>
          <p:cNvSpPr/>
          <p:nvPr/>
        </p:nvSpPr>
        <p:spPr>
          <a:xfrm>
            <a:off x="8319742" y="4331348"/>
            <a:ext cx="265430" cy="289560"/>
          </a:xfrm>
          <a:custGeom>
            <a:rect l="l" t="t" r="r" b="b"/>
            <a:pathLst>
              <a:path w="265429" h="289560">
                <a:moveTo>
                  <a:pt x="219864" y="199313"/>
                </a:moveTo>
                <a:lnTo>
                  <a:pt x="202318" y="202856"/>
                </a:lnTo>
                <a:lnTo>
                  <a:pt x="187987" y="212514"/>
                </a:lnTo>
                <a:lnTo>
                  <a:pt x="178323" y="226830"/>
                </a:lnTo>
                <a:lnTo>
                  <a:pt x="174779" y="244347"/>
                </a:lnTo>
                <a:lnTo>
                  <a:pt x="178323" y="261885"/>
                </a:lnTo>
                <a:lnTo>
                  <a:pt x="187987" y="276213"/>
                </a:lnTo>
                <a:lnTo>
                  <a:pt x="202318" y="285875"/>
                </a:lnTo>
                <a:lnTo>
                  <a:pt x="219864" y="289419"/>
                </a:lnTo>
                <a:lnTo>
                  <a:pt x="237410" y="285875"/>
                </a:lnTo>
                <a:lnTo>
                  <a:pt x="251741" y="276213"/>
                </a:lnTo>
                <a:lnTo>
                  <a:pt x="261405" y="261885"/>
                </a:lnTo>
                <a:lnTo>
                  <a:pt x="261729" y="260285"/>
                </a:lnTo>
                <a:lnTo>
                  <a:pt x="212498" y="260285"/>
                </a:lnTo>
                <a:lnTo>
                  <a:pt x="210974" y="259663"/>
                </a:lnTo>
                <a:lnTo>
                  <a:pt x="209704" y="258507"/>
                </a:lnTo>
                <a:lnTo>
                  <a:pt x="201449" y="250189"/>
                </a:lnTo>
                <a:lnTo>
                  <a:pt x="199163" y="247839"/>
                </a:lnTo>
                <a:lnTo>
                  <a:pt x="199163" y="243941"/>
                </a:lnTo>
                <a:lnTo>
                  <a:pt x="201449" y="241591"/>
                </a:lnTo>
                <a:lnTo>
                  <a:pt x="203862" y="239203"/>
                </a:lnTo>
                <a:lnTo>
                  <a:pt x="220561" y="239203"/>
                </a:lnTo>
                <a:lnTo>
                  <a:pt x="229643" y="230174"/>
                </a:lnTo>
                <a:lnTo>
                  <a:pt x="232056" y="227824"/>
                </a:lnTo>
                <a:lnTo>
                  <a:pt x="261623" y="227824"/>
                </a:lnTo>
                <a:lnTo>
                  <a:pt x="261423" y="226830"/>
                </a:lnTo>
                <a:lnTo>
                  <a:pt x="251789" y="212514"/>
                </a:lnTo>
                <a:lnTo>
                  <a:pt x="237464" y="202856"/>
                </a:lnTo>
                <a:lnTo>
                  <a:pt x="219864" y="199313"/>
                </a:lnTo>
                <a:close/>
              </a:path>
              <a:path w="265429" h="289560">
                <a:moveTo>
                  <a:pt x="72036" y="150748"/>
                </a:moveTo>
                <a:lnTo>
                  <a:pt x="68026" y="153365"/>
                </a:lnTo>
                <a:lnTo>
                  <a:pt x="57098" y="159663"/>
                </a:lnTo>
                <a:lnTo>
                  <a:pt x="40907" y="167314"/>
                </a:lnTo>
                <a:lnTo>
                  <a:pt x="21109" y="173989"/>
                </a:lnTo>
                <a:lnTo>
                  <a:pt x="8850" y="181050"/>
                </a:lnTo>
                <a:lnTo>
                  <a:pt x="2377" y="192256"/>
                </a:lnTo>
                <a:lnTo>
                  <a:pt x="0" y="204698"/>
                </a:lnTo>
                <a:lnTo>
                  <a:pt x="27" y="215467"/>
                </a:lnTo>
                <a:lnTo>
                  <a:pt x="31476" y="252137"/>
                </a:lnTo>
                <a:lnTo>
                  <a:pt x="112041" y="265492"/>
                </a:lnTo>
                <a:lnTo>
                  <a:pt x="125376" y="265150"/>
                </a:lnTo>
                <a:lnTo>
                  <a:pt x="137949" y="264186"/>
                </a:lnTo>
                <a:lnTo>
                  <a:pt x="149760" y="262690"/>
                </a:lnTo>
                <a:lnTo>
                  <a:pt x="160809" y="260755"/>
                </a:lnTo>
                <a:lnTo>
                  <a:pt x="159285" y="255485"/>
                </a:lnTo>
                <a:lnTo>
                  <a:pt x="158550" y="250189"/>
                </a:lnTo>
                <a:lnTo>
                  <a:pt x="158594" y="243941"/>
                </a:lnTo>
                <a:lnTo>
                  <a:pt x="161699" y="226630"/>
                </a:lnTo>
                <a:lnTo>
                  <a:pt x="127662" y="226630"/>
                </a:lnTo>
                <a:lnTo>
                  <a:pt x="96293" y="226580"/>
                </a:lnTo>
                <a:lnTo>
                  <a:pt x="93414" y="217728"/>
                </a:lnTo>
                <a:lnTo>
                  <a:pt x="93245" y="217728"/>
                </a:lnTo>
                <a:lnTo>
                  <a:pt x="89177" y="204698"/>
                </a:lnTo>
                <a:lnTo>
                  <a:pt x="72036" y="150748"/>
                </a:lnTo>
                <a:close/>
              </a:path>
              <a:path w="265429" h="289560">
                <a:moveTo>
                  <a:pt x="261623" y="227824"/>
                </a:moveTo>
                <a:lnTo>
                  <a:pt x="235993" y="227824"/>
                </a:lnTo>
                <a:lnTo>
                  <a:pt x="238279" y="230174"/>
                </a:lnTo>
                <a:lnTo>
                  <a:pt x="240565" y="232612"/>
                </a:lnTo>
                <a:lnTo>
                  <a:pt x="240565" y="236460"/>
                </a:lnTo>
                <a:lnTo>
                  <a:pt x="238241" y="238848"/>
                </a:lnTo>
                <a:lnTo>
                  <a:pt x="218340" y="258507"/>
                </a:lnTo>
                <a:lnTo>
                  <a:pt x="217197" y="259663"/>
                </a:lnTo>
                <a:lnTo>
                  <a:pt x="215800" y="260285"/>
                </a:lnTo>
                <a:lnTo>
                  <a:pt x="261729" y="260285"/>
                </a:lnTo>
                <a:lnTo>
                  <a:pt x="264949" y="244347"/>
                </a:lnTo>
                <a:lnTo>
                  <a:pt x="261623" y="227824"/>
                </a:lnTo>
                <a:close/>
              </a:path>
              <a:path w="265429" h="289560">
                <a:moveTo>
                  <a:pt x="220561" y="239203"/>
                </a:moveTo>
                <a:lnTo>
                  <a:pt x="207799" y="239203"/>
                </a:lnTo>
                <a:lnTo>
                  <a:pt x="210085" y="241591"/>
                </a:lnTo>
                <a:lnTo>
                  <a:pt x="214149" y="245579"/>
                </a:lnTo>
                <a:lnTo>
                  <a:pt x="220561" y="239203"/>
                </a:lnTo>
                <a:close/>
              </a:path>
              <a:path w="265429" h="289560">
                <a:moveTo>
                  <a:pt x="151792" y="150748"/>
                </a:moveTo>
                <a:lnTo>
                  <a:pt x="134012" y="207149"/>
                </a:lnTo>
                <a:lnTo>
                  <a:pt x="130583" y="217779"/>
                </a:lnTo>
                <a:lnTo>
                  <a:pt x="127662" y="226630"/>
                </a:lnTo>
                <a:lnTo>
                  <a:pt x="161699" y="226630"/>
                </a:lnTo>
                <a:lnTo>
                  <a:pt x="162341" y="223052"/>
                </a:lnTo>
                <a:lnTo>
                  <a:pt x="172874" y="205004"/>
                </a:lnTo>
                <a:lnTo>
                  <a:pt x="188741" y="191569"/>
                </a:lnTo>
                <a:lnTo>
                  <a:pt x="208561" y="184124"/>
                </a:lnTo>
                <a:lnTo>
                  <a:pt x="212117" y="183514"/>
                </a:lnTo>
                <a:lnTo>
                  <a:pt x="213006" y="178726"/>
                </a:lnTo>
                <a:lnTo>
                  <a:pt x="209831" y="176872"/>
                </a:lnTo>
                <a:lnTo>
                  <a:pt x="207799" y="175627"/>
                </a:lnTo>
                <a:lnTo>
                  <a:pt x="205513" y="174700"/>
                </a:lnTo>
                <a:lnTo>
                  <a:pt x="186189" y="169618"/>
                </a:lnTo>
                <a:lnTo>
                  <a:pt x="175319" y="165740"/>
                </a:lnTo>
                <a:lnTo>
                  <a:pt x="165449" y="160176"/>
                </a:lnTo>
                <a:lnTo>
                  <a:pt x="151792" y="150748"/>
                </a:lnTo>
                <a:close/>
              </a:path>
              <a:path w="265429" h="289560">
                <a:moveTo>
                  <a:pt x="112041" y="168109"/>
                </a:moveTo>
                <a:lnTo>
                  <a:pt x="107104" y="168519"/>
                </a:lnTo>
                <a:lnTo>
                  <a:pt x="99595" y="171925"/>
                </a:lnTo>
                <a:lnTo>
                  <a:pt x="96754" y="181389"/>
                </a:lnTo>
                <a:lnTo>
                  <a:pt x="105818" y="199973"/>
                </a:lnTo>
                <a:lnTo>
                  <a:pt x="96293" y="226580"/>
                </a:lnTo>
                <a:lnTo>
                  <a:pt x="127644" y="226580"/>
                </a:lnTo>
                <a:lnTo>
                  <a:pt x="118264" y="199973"/>
                </a:lnTo>
                <a:lnTo>
                  <a:pt x="127204" y="181389"/>
                </a:lnTo>
                <a:lnTo>
                  <a:pt x="124344" y="171925"/>
                </a:lnTo>
                <a:lnTo>
                  <a:pt x="116889" y="168519"/>
                </a:lnTo>
                <a:lnTo>
                  <a:pt x="112041" y="168109"/>
                </a:lnTo>
                <a:close/>
              </a:path>
              <a:path w="265429" h="289560">
                <a:moveTo>
                  <a:pt x="130583" y="217690"/>
                </a:moveTo>
                <a:close/>
              </a:path>
              <a:path w="265429" h="289560">
                <a:moveTo>
                  <a:pt x="93372" y="217601"/>
                </a:moveTo>
                <a:close/>
              </a:path>
              <a:path w="265429" h="289560">
                <a:moveTo>
                  <a:pt x="117201" y="0"/>
                </a:moveTo>
                <a:lnTo>
                  <a:pt x="108485" y="75"/>
                </a:lnTo>
                <a:lnTo>
                  <a:pt x="104421" y="253"/>
                </a:lnTo>
                <a:lnTo>
                  <a:pt x="100611" y="1002"/>
                </a:lnTo>
                <a:lnTo>
                  <a:pt x="97055" y="2247"/>
                </a:lnTo>
                <a:lnTo>
                  <a:pt x="92483" y="3796"/>
                </a:lnTo>
                <a:lnTo>
                  <a:pt x="88292" y="6006"/>
                </a:lnTo>
                <a:lnTo>
                  <a:pt x="84482" y="8660"/>
                </a:lnTo>
                <a:lnTo>
                  <a:pt x="79783" y="11632"/>
                </a:lnTo>
                <a:lnTo>
                  <a:pt x="57685" y="43725"/>
                </a:lnTo>
                <a:lnTo>
                  <a:pt x="55653" y="51294"/>
                </a:lnTo>
                <a:lnTo>
                  <a:pt x="56161" y="59130"/>
                </a:lnTo>
                <a:lnTo>
                  <a:pt x="57812" y="67576"/>
                </a:lnTo>
                <a:lnTo>
                  <a:pt x="58828" y="72541"/>
                </a:lnTo>
                <a:lnTo>
                  <a:pt x="59717" y="75018"/>
                </a:lnTo>
                <a:lnTo>
                  <a:pt x="56300" y="75437"/>
                </a:lnTo>
                <a:lnTo>
                  <a:pt x="53621" y="78191"/>
                </a:lnTo>
                <a:lnTo>
                  <a:pt x="52752" y="84439"/>
                </a:lnTo>
                <a:lnTo>
                  <a:pt x="54764" y="95338"/>
                </a:lnTo>
                <a:lnTo>
                  <a:pt x="58574" y="108533"/>
                </a:lnTo>
                <a:lnTo>
                  <a:pt x="62003" y="112254"/>
                </a:lnTo>
                <a:lnTo>
                  <a:pt x="64670" y="112508"/>
                </a:lnTo>
                <a:lnTo>
                  <a:pt x="68282" y="124857"/>
                </a:lnTo>
                <a:lnTo>
                  <a:pt x="99214" y="155282"/>
                </a:lnTo>
                <a:lnTo>
                  <a:pt x="111962" y="157466"/>
                </a:lnTo>
                <a:lnTo>
                  <a:pt x="118377" y="156903"/>
                </a:lnTo>
                <a:lnTo>
                  <a:pt x="155618" y="124799"/>
                </a:lnTo>
                <a:lnTo>
                  <a:pt x="159285" y="112508"/>
                </a:lnTo>
                <a:lnTo>
                  <a:pt x="161952" y="112254"/>
                </a:lnTo>
                <a:lnTo>
                  <a:pt x="165381" y="108622"/>
                </a:lnTo>
                <a:lnTo>
                  <a:pt x="169191" y="95338"/>
                </a:lnTo>
                <a:lnTo>
                  <a:pt x="171221" y="84438"/>
                </a:lnTo>
                <a:lnTo>
                  <a:pt x="170382" y="78186"/>
                </a:lnTo>
                <a:lnTo>
                  <a:pt x="167709" y="75421"/>
                </a:lnTo>
                <a:lnTo>
                  <a:pt x="164238" y="74980"/>
                </a:lnTo>
                <a:lnTo>
                  <a:pt x="165127" y="72491"/>
                </a:lnTo>
                <a:lnTo>
                  <a:pt x="165762" y="70014"/>
                </a:lnTo>
                <a:lnTo>
                  <a:pt x="166270" y="67538"/>
                </a:lnTo>
                <a:lnTo>
                  <a:pt x="170461" y="40412"/>
                </a:lnTo>
                <a:lnTo>
                  <a:pt x="170271" y="26316"/>
                </a:lnTo>
                <a:lnTo>
                  <a:pt x="164270" y="20703"/>
                </a:lnTo>
                <a:lnTo>
                  <a:pt x="151030" y="19024"/>
                </a:lnTo>
                <a:lnTo>
                  <a:pt x="147093" y="11632"/>
                </a:lnTo>
                <a:lnTo>
                  <a:pt x="137060" y="6095"/>
                </a:lnTo>
                <a:lnTo>
                  <a:pt x="131488" y="3306"/>
                </a:lnTo>
                <a:lnTo>
                  <a:pt x="124868" y="1175"/>
                </a:lnTo>
                <a:lnTo>
                  <a:pt x="117201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 txBox="1"/>
          <p:nvPr/>
        </p:nvSpPr>
        <p:spPr>
          <a:xfrm rot="19860000">
            <a:off x="415282" y="705323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22" name="object 22"/>
          <p:cNvSpPr txBox="1"/>
          <p:nvPr/>
        </p:nvSpPr>
        <p:spPr>
          <a:xfrm rot="19860000">
            <a:off x="3177532" y="705323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23" name="object 23"/>
          <p:cNvSpPr txBox="1"/>
          <p:nvPr/>
        </p:nvSpPr>
        <p:spPr>
          <a:xfrm rot="19860000">
            <a:off x="5939782" y="705323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24" name="object 24"/>
          <p:cNvSpPr txBox="1"/>
          <p:nvPr/>
        </p:nvSpPr>
        <p:spPr>
          <a:xfrm rot="19860000">
            <a:off x="415281" y="25055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25" name="object 25"/>
          <p:cNvSpPr txBox="1"/>
          <p:nvPr/>
        </p:nvSpPr>
        <p:spPr>
          <a:xfrm rot="19860000">
            <a:off x="3177532" y="25055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26" name="object 26"/>
          <p:cNvSpPr txBox="1"/>
          <p:nvPr/>
        </p:nvSpPr>
        <p:spPr>
          <a:xfrm rot="19860000">
            <a:off x="5939782" y="250554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27" name="object 27"/>
          <p:cNvSpPr txBox="1"/>
          <p:nvPr/>
        </p:nvSpPr>
        <p:spPr>
          <a:xfrm rot="19860000">
            <a:off x="415281" y="427719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28" name="object 28"/>
          <p:cNvSpPr txBox="1"/>
          <p:nvPr/>
        </p:nvSpPr>
        <p:spPr>
          <a:xfrm rot="19860000">
            <a:off x="3177531" y="427719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29" name="object 29"/>
          <p:cNvSpPr txBox="1"/>
          <p:nvPr/>
        </p:nvSpPr>
        <p:spPr>
          <a:xfrm rot="19860000">
            <a:off x="5939782" y="4277198"/>
            <a:ext cx="1817421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800" spc="-7" baseline="-6944">
                <a:solidFill>
                  <a:srgbClr val="7F7F7F"/>
                </a:solidFill>
                <a:latin typeface="微软雅黑"/>
                <a:cs typeface="微软雅黑"/>
              </a:rPr>
              <a:t>©亿欧智库-李</a:t>
            </a:r>
            <a:r>
              <a:rPr sz="1800" baseline="-6944">
                <a:solidFill>
                  <a:srgbClr val="7F7F7F"/>
                </a:solidFill>
                <a:latin typeface="微软雅黑"/>
                <a:cs typeface="微软雅黑"/>
              </a:rPr>
              <a:t>叶</a:t>
            </a:r>
            <a:r>
              <a:rPr sz="1800" spc="-157" baseline="-6944">
                <a:solidFill>
                  <a:srgbClr val="7F7F7F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F7F7F"/>
                </a:solidFill>
                <a:latin typeface="微软雅黑"/>
                <a:cs typeface="微软雅黑"/>
              </a:rPr>
              <a:t>(396226)</a:t>
            </a:r>
            <a:endParaRPr sz="12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https://d.book118.com/886203035015010033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4">
      <vt:lpstr>Arial</vt:lpstr>
      <vt:lpstr>Calibri</vt:lpstr>
      <vt:lpstr>微软雅黑</vt:lpstr>
      <vt:lpstr>Wingdings</vt:lpstr>
      <vt:lpstr>΢</vt:lpstr>
      <vt:lpstr>Times New Roman</vt:lpstr>
      <vt:lpstr>Office Theme</vt:lpstr>
      <vt:lpstr>AIGC入局与低代码产品市场的发展研究</vt:lpstr>
      <vt:lpstr>01</vt:lpstr>
      <vt:lpstr>TE智库</vt:lpstr>
      <vt:lpstr>TE智库</vt:lpstr>
      <vt:lpstr>TE智库</vt:lpstr>
      <vt:lpstr>PowerPoint Presentation</vt:lpstr>
      <vt:lpstr>TE智库</vt:lpstr>
      <vt:lpstr>TE智库</vt:lpstr>
      <vt:lpstr>逐鹿数字化转型深水区的新困顿：以低代码为基础的技术底座，所需要的复杂度也在不断提升TE智库</vt:lpstr>
      <vt:lpstr>逐鹿数字化转型深水区的新困顿：如何突破低代码产品的“易用性和配套服务”能T力E智库</vt:lpstr>
      <vt:lpstr>逐鹿数字化转型深水区的新困顿：低代码产品如何先天提供更合理的安全与保障能T力E智库</vt:lpstr>
      <vt:lpstr>02</vt:lpstr>
      <vt:lpstr>TE智库</vt:lpstr>
      <vt:lpstr>TE智库</vt:lpstr>
      <vt:lpstr>TE智库</vt:lpstr>
      <vt:lpstr>TE智库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2024-09-01T12:28:50.109</cp:lastPrinted>
  <dcterms:created xsi:type="dcterms:W3CDTF">2024-09-01T04:28:50Z</dcterms:created>
  <dcterms:modified xsi:type="dcterms:W3CDTF">2024-09-01T04:28:52Z</dcterms:modified>
</cp:coreProperties>
</file>