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7CC37-D900-4C35-9D0C-BDE8DDC77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297A4-2045-4BEA-8D8E-E6C7D3624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DCB9F-7952-4880-A7F6-D511228DC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D0664-A3B7-4ABA-9893-506D939A3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F9C391-B70D-4DF3-A8BD-319968DF7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3703C8-8AAD-4D03-815E-98E6C1CF3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D1D18C-75D8-4E2E-B80B-E1A122FB4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E4B10-E8A3-4223-88D2-89FB32FF8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1B2B7-462C-419D-981A-8007A07EB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69526-7DEA-48E4-B567-08448B93E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27659-DDAD-45CE-A9D5-0EED41FA3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73099" y="-188753"/>
            <a:ext cx="7797800" cy="16713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E5E5FF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E5E5FF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E5E5FF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E5E5FF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png" /><Relationship Id="rId11" Type="http://schemas.openxmlformats.org/officeDocument/2006/relationships/image" Target="../media/image6.pn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03399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7" name="bg object 17"/>
          <p:cNvPicPr/>
          <p:nvPr/>
        </p:nvPicPr>
        <p:blipFill>
          <a:blip r:embed="rId6"/>
          <a:stretch>
            <a:fillRect/>
          </a:stretch>
        </p:blipFill>
        <p:spPr>
          <a:xfrm>
            <a:off x="2743199" y="4197350"/>
            <a:ext cx="4575175" cy="2652712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7"/>
          <a:stretch>
            <a:fillRect/>
          </a:stretch>
        </p:blipFill>
        <p:spPr>
          <a:xfrm>
            <a:off x="6619874" y="4240212"/>
            <a:ext cx="1998662" cy="1287462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8"/>
          <a:stretch>
            <a:fillRect/>
          </a:stretch>
        </p:blipFill>
        <p:spPr>
          <a:xfrm>
            <a:off x="4603749" y="5311775"/>
            <a:ext cx="4522787" cy="1538287"/>
          </a:xfrm>
          <a:prstGeom prst="rect">
            <a:avLst/>
          </a:prstGeom>
        </p:spPr>
      </p:pic>
      <p:sp>
        <p:nvSpPr>
          <p:cNvPr id="20" name="bg object 20"/>
          <p:cNvSpPr/>
          <p:nvPr/>
        </p:nvSpPr>
        <p:spPr>
          <a:xfrm>
            <a:off x="4362449" y="3540125"/>
            <a:ext cx="4773930" cy="3310254"/>
          </a:xfrm>
          <a:custGeom>
            <a:rect l="l" t="t" r="r" b="b"/>
            <a:pathLst>
              <a:path w="4773930" h="3310254">
                <a:moveTo>
                  <a:pt x="241300" y="3309937"/>
                </a:moveTo>
                <a:lnTo>
                  <a:pt x="0" y="3309937"/>
                </a:lnTo>
                <a:lnTo>
                  <a:pt x="447675" y="3084512"/>
                </a:lnTo>
                <a:lnTo>
                  <a:pt x="879475" y="2886075"/>
                </a:lnTo>
                <a:lnTo>
                  <a:pt x="1301750" y="2713037"/>
                </a:lnTo>
                <a:lnTo>
                  <a:pt x="1697037" y="2566987"/>
                </a:lnTo>
                <a:lnTo>
                  <a:pt x="2076450" y="2444750"/>
                </a:lnTo>
                <a:lnTo>
                  <a:pt x="2430462" y="2341562"/>
                </a:lnTo>
                <a:lnTo>
                  <a:pt x="3584575" y="2047875"/>
                </a:lnTo>
                <a:lnTo>
                  <a:pt x="3695700" y="2022475"/>
                </a:lnTo>
                <a:lnTo>
                  <a:pt x="3790950" y="1995487"/>
                </a:lnTo>
                <a:lnTo>
                  <a:pt x="3886200" y="1970087"/>
                </a:lnTo>
                <a:lnTo>
                  <a:pt x="3971925" y="1944687"/>
                </a:lnTo>
                <a:lnTo>
                  <a:pt x="4040187" y="1917700"/>
                </a:lnTo>
                <a:lnTo>
                  <a:pt x="4100512" y="1884362"/>
                </a:lnTo>
                <a:lnTo>
                  <a:pt x="4152900" y="1857375"/>
                </a:lnTo>
                <a:lnTo>
                  <a:pt x="4195762" y="1824037"/>
                </a:lnTo>
                <a:lnTo>
                  <a:pt x="4230687" y="1789112"/>
                </a:lnTo>
                <a:lnTo>
                  <a:pt x="4248150" y="1754187"/>
                </a:lnTo>
                <a:lnTo>
                  <a:pt x="4256087" y="1719262"/>
                </a:lnTo>
                <a:lnTo>
                  <a:pt x="4256087" y="1676400"/>
                </a:lnTo>
                <a:lnTo>
                  <a:pt x="4248150" y="1633537"/>
                </a:lnTo>
                <a:lnTo>
                  <a:pt x="4187825" y="1555750"/>
                </a:lnTo>
                <a:lnTo>
                  <a:pt x="4152900" y="1520825"/>
                </a:lnTo>
                <a:lnTo>
                  <a:pt x="4049712" y="1460500"/>
                </a:lnTo>
                <a:lnTo>
                  <a:pt x="3911600" y="1400175"/>
                </a:lnTo>
                <a:lnTo>
                  <a:pt x="3765550" y="1347787"/>
                </a:lnTo>
                <a:lnTo>
                  <a:pt x="3602037" y="1304925"/>
                </a:lnTo>
                <a:lnTo>
                  <a:pt x="3421062" y="1252537"/>
                </a:lnTo>
                <a:lnTo>
                  <a:pt x="3059112" y="1166812"/>
                </a:lnTo>
                <a:lnTo>
                  <a:pt x="2722562" y="1063625"/>
                </a:lnTo>
                <a:lnTo>
                  <a:pt x="2576512" y="1011237"/>
                </a:lnTo>
                <a:lnTo>
                  <a:pt x="2446337" y="941387"/>
                </a:lnTo>
                <a:lnTo>
                  <a:pt x="2352675" y="873125"/>
                </a:lnTo>
                <a:lnTo>
                  <a:pt x="2317750" y="838200"/>
                </a:lnTo>
                <a:lnTo>
                  <a:pt x="2292350" y="795337"/>
                </a:lnTo>
                <a:lnTo>
                  <a:pt x="2274887" y="752475"/>
                </a:lnTo>
                <a:lnTo>
                  <a:pt x="2265362" y="700087"/>
                </a:lnTo>
                <a:lnTo>
                  <a:pt x="2265362" y="657225"/>
                </a:lnTo>
                <a:lnTo>
                  <a:pt x="2282825" y="614362"/>
                </a:lnTo>
                <a:lnTo>
                  <a:pt x="2309812" y="569912"/>
                </a:lnTo>
                <a:lnTo>
                  <a:pt x="2335212" y="536575"/>
                </a:lnTo>
                <a:lnTo>
                  <a:pt x="2420937" y="476250"/>
                </a:lnTo>
                <a:lnTo>
                  <a:pt x="2541587" y="414337"/>
                </a:lnTo>
                <a:lnTo>
                  <a:pt x="2679700" y="363537"/>
                </a:lnTo>
                <a:lnTo>
                  <a:pt x="2843212" y="320675"/>
                </a:lnTo>
                <a:lnTo>
                  <a:pt x="3024187" y="276225"/>
                </a:lnTo>
                <a:lnTo>
                  <a:pt x="3222625" y="250825"/>
                </a:lnTo>
                <a:lnTo>
                  <a:pt x="3421062" y="215900"/>
                </a:lnTo>
                <a:lnTo>
                  <a:pt x="3627437" y="190500"/>
                </a:lnTo>
                <a:lnTo>
                  <a:pt x="4049712" y="130175"/>
                </a:lnTo>
                <a:lnTo>
                  <a:pt x="4248150" y="104775"/>
                </a:lnTo>
                <a:lnTo>
                  <a:pt x="4618037" y="34925"/>
                </a:lnTo>
                <a:lnTo>
                  <a:pt x="4773612" y="0"/>
                </a:lnTo>
                <a:lnTo>
                  <a:pt x="4773612" y="138112"/>
                </a:lnTo>
                <a:lnTo>
                  <a:pt x="4635500" y="173037"/>
                </a:lnTo>
                <a:lnTo>
                  <a:pt x="4170362" y="250825"/>
                </a:lnTo>
                <a:lnTo>
                  <a:pt x="3859212" y="285750"/>
                </a:lnTo>
                <a:lnTo>
                  <a:pt x="3549650" y="338137"/>
                </a:lnTo>
                <a:lnTo>
                  <a:pt x="3273425" y="388937"/>
                </a:lnTo>
                <a:lnTo>
                  <a:pt x="3152775" y="423862"/>
                </a:lnTo>
                <a:lnTo>
                  <a:pt x="3049587" y="458787"/>
                </a:lnTo>
                <a:lnTo>
                  <a:pt x="2955925" y="501650"/>
                </a:lnTo>
                <a:lnTo>
                  <a:pt x="2878137" y="544512"/>
                </a:lnTo>
                <a:lnTo>
                  <a:pt x="2825750" y="604837"/>
                </a:lnTo>
                <a:lnTo>
                  <a:pt x="2790825" y="665162"/>
                </a:lnTo>
                <a:lnTo>
                  <a:pt x="2782887" y="692150"/>
                </a:lnTo>
                <a:lnTo>
                  <a:pt x="2790825" y="725487"/>
                </a:lnTo>
                <a:lnTo>
                  <a:pt x="2808287" y="752475"/>
                </a:lnTo>
                <a:lnTo>
                  <a:pt x="2825750" y="785812"/>
                </a:lnTo>
                <a:lnTo>
                  <a:pt x="2895600" y="847725"/>
                </a:lnTo>
                <a:lnTo>
                  <a:pt x="2989262" y="898525"/>
                </a:lnTo>
                <a:lnTo>
                  <a:pt x="3109912" y="958850"/>
                </a:lnTo>
                <a:lnTo>
                  <a:pt x="3248025" y="1011237"/>
                </a:lnTo>
                <a:lnTo>
                  <a:pt x="3394075" y="1063625"/>
                </a:lnTo>
                <a:lnTo>
                  <a:pt x="3557587" y="1114425"/>
                </a:lnTo>
                <a:lnTo>
                  <a:pt x="4075112" y="1244600"/>
                </a:lnTo>
                <a:lnTo>
                  <a:pt x="4402137" y="1312862"/>
                </a:lnTo>
                <a:lnTo>
                  <a:pt x="4668837" y="1365250"/>
                </a:lnTo>
                <a:lnTo>
                  <a:pt x="4773612" y="1382712"/>
                </a:lnTo>
                <a:lnTo>
                  <a:pt x="4773612" y="1771650"/>
                </a:lnTo>
                <a:lnTo>
                  <a:pt x="4721225" y="1797050"/>
                </a:lnTo>
                <a:lnTo>
                  <a:pt x="4652962" y="1824037"/>
                </a:lnTo>
                <a:lnTo>
                  <a:pt x="4565650" y="1857375"/>
                </a:lnTo>
                <a:lnTo>
                  <a:pt x="4454525" y="1892300"/>
                </a:lnTo>
                <a:lnTo>
                  <a:pt x="4333875" y="1927225"/>
                </a:lnTo>
                <a:lnTo>
                  <a:pt x="4195762" y="1962150"/>
                </a:lnTo>
                <a:lnTo>
                  <a:pt x="4049712" y="2005012"/>
                </a:lnTo>
                <a:lnTo>
                  <a:pt x="3902075" y="2039937"/>
                </a:lnTo>
                <a:lnTo>
                  <a:pt x="3248025" y="2211387"/>
                </a:lnTo>
                <a:lnTo>
                  <a:pt x="2928937" y="2289175"/>
                </a:lnTo>
                <a:lnTo>
                  <a:pt x="2774950" y="2333625"/>
                </a:lnTo>
                <a:lnTo>
                  <a:pt x="1998662" y="2574925"/>
                </a:lnTo>
                <a:lnTo>
                  <a:pt x="1689100" y="2687637"/>
                </a:lnTo>
                <a:lnTo>
                  <a:pt x="1395412" y="2798762"/>
                </a:lnTo>
                <a:lnTo>
                  <a:pt x="1111250" y="2911475"/>
                </a:lnTo>
                <a:lnTo>
                  <a:pt x="852487" y="3032125"/>
                </a:lnTo>
                <a:lnTo>
                  <a:pt x="612775" y="3162300"/>
                </a:lnTo>
                <a:lnTo>
                  <a:pt x="387350" y="3292475"/>
                </a:lnTo>
                <a:lnTo>
                  <a:pt x="241300" y="3309937"/>
                </a:lnTo>
                <a:close/>
              </a:path>
            </a:pathLst>
          </a:custGeom>
          <a:solidFill>
            <a:srgbClr val="003399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1" name="bg object 21"/>
          <p:cNvPicPr/>
          <p:nvPr/>
        </p:nvPicPr>
        <p:blipFill>
          <a:blip r:embed="rId9"/>
          <a:stretch>
            <a:fillRect/>
          </a:stretch>
        </p:blipFill>
        <p:spPr>
          <a:xfrm>
            <a:off x="7145337" y="3678237"/>
            <a:ext cx="1981200" cy="855662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10"/>
          <a:stretch>
            <a:fillRect/>
          </a:stretch>
        </p:blipFill>
        <p:spPr>
          <a:xfrm>
            <a:off x="5273674" y="2128837"/>
            <a:ext cx="2897187" cy="2439987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0825" cy="28194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959100" y="631190"/>
            <a:ext cx="3225800" cy="4521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E5E5FF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569096"/>
            <a:ext cx="7835900" cy="40792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3213303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035300" y="2251075"/>
            <a:ext cx="3073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spc="-15">
                <a:solidFill>
                  <a:srgbClr val="E5E5FF"/>
                </a:solidFill>
                <a:latin typeface="Microsoft JhengHei"/>
                <a:cs typeface="Microsoft JhengHei"/>
              </a:rPr>
              <a:t>领导科学</a:t>
            </a:r>
            <a:endParaRPr sz="6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136899" y="4503356"/>
            <a:ext cx="2870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主讲：唐山学学院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3636" y="209805"/>
            <a:ext cx="7477125" cy="12750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44244" marR="5080" indent="-932180">
              <a:lnSpc>
                <a:spcPts val="5040"/>
              </a:lnSpc>
              <a:tabLst>
                <a:tab pos="1593215"/>
              </a:tabLst>
            </a:pPr>
            <a:r>
              <a:rPr sz="4000"/>
              <a:t>第</a:t>
            </a:r>
            <a:r>
              <a:rPr sz="4000">
                <a:latin typeface="Arial"/>
                <a:cs typeface="Arial"/>
              </a:rPr>
              <a:t>8</a:t>
            </a:r>
            <a:r>
              <a:rPr sz="4000" spc="-50"/>
              <a:t>章</a:t>
            </a:r>
            <a:r>
              <a:rPr sz="4000"/>
              <a:t>	领导方方式与方法第第</a:t>
            </a:r>
            <a:r>
              <a:rPr sz="4000">
                <a:latin typeface="Arial"/>
                <a:cs typeface="Arial"/>
              </a:rPr>
              <a:t>1</a:t>
            </a:r>
            <a:r>
              <a:rPr sz="4000" spc="-50"/>
              <a:t>节</a:t>
            </a:r>
            <a:r>
              <a:rPr sz="4000"/>
              <a:t>领导行为为与领导方式</a:t>
            </a:r>
            <a:r>
              <a:rPr sz="4000" spc="-50"/>
              <a:t>式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61987"/>
            <a:ext cx="5702300" cy="429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1.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领导行为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影响下属完成成任务的因素素：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25">
                <a:solidFill>
                  <a:srgbClr val="FFFFFF"/>
                </a:solidFill>
                <a:latin typeface="宋体"/>
                <a:cs typeface="宋体"/>
              </a:rPr>
              <a:t>知识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25">
                <a:solidFill>
                  <a:srgbClr val="FFFFFF"/>
                </a:solidFill>
                <a:latin typeface="宋体"/>
                <a:cs typeface="宋体"/>
              </a:rPr>
              <a:t>技能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25">
                <a:solidFill>
                  <a:srgbClr val="FFFFFF"/>
                </a:solidFill>
                <a:latin typeface="宋体"/>
                <a:cs typeface="宋体"/>
              </a:rPr>
              <a:t>经验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25">
                <a:solidFill>
                  <a:srgbClr val="FFFFFF"/>
                </a:solidFill>
                <a:latin typeface="宋体"/>
                <a:cs typeface="宋体"/>
              </a:rPr>
              <a:t>动机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20">
                <a:solidFill>
                  <a:srgbClr val="FFFFFF"/>
                </a:solidFill>
                <a:latin typeface="宋体"/>
                <a:cs typeface="宋体"/>
              </a:rPr>
              <a:t>自信心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ts val="329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衡量员工发展展层次的两把把尺子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ts val="329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衡量尺子一：：工作能力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--</a:t>
            </a:r>
            <a:r>
              <a:rPr sz="2800" spc="-25">
                <a:solidFill>
                  <a:srgbClr val="FFFFFF"/>
                </a:solidFill>
                <a:latin typeface="宋体"/>
                <a:cs typeface="宋体"/>
              </a:rPr>
              <a:t>会做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衡量尺子二：：工作意愿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–</a:t>
            </a:r>
            <a:r>
              <a:rPr sz="2800" spc="-25">
                <a:solidFill>
                  <a:srgbClr val="FFFFFF"/>
                </a:solidFill>
                <a:latin typeface="宋体"/>
                <a:cs typeface="宋体"/>
              </a:rPr>
              <a:t>想做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07340" y="187388"/>
            <a:ext cx="6130290" cy="41014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130935">
              <a:lnSpc>
                <a:spcPct val="120000"/>
              </a:lnSpc>
              <a:spcBef>
                <a:spcPts val="100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如何区分知识识、技能和经经验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知识：是什么么</a:t>
            </a:r>
            <a:r>
              <a:rPr sz="2800" spc="-62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 spc="-20">
                <a:solidFill>
                  <a:srgbClr val="FFFFFF"/>
                </a:solidFill>
                <a:latin typeface="宋体"/>
                <a:cs typeface="宋体"/>
              </a:rPr>
              <a:t>为什么</a:t>
            </a:r>
            <a:endParaRPr sz="2800">
              <a:latin typeface="宋体"/>
              <a:cs typeface="宋体"/>
            </a:endParaRPr>
          </a:p>
          <a:p>
            <a:pPr marL="12700" marR="2454910">
              <a:lnSpc>
                <a:spcPct val="120000"/>
              </a:lnSpc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技能：怎么样样</a:t>
            </a:r>
            <a:r>
              <a:rPr sz="2800" spc="-62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 spc="-20">
                <a:solidFill>
                  <a:srgbClr val="FFFFFF"/>
                </a:solidFill>
                <a:latin typeface="宋体"/>
                <a:cs typeface="宋体"/>
              </a:rPr>
              <a:t>如何做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经验：曾经做做过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工作能力实例例解析：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案例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：麦当劳客户户满意度调查查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20000"/>
              </a:lnSpc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案例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：联想的客户户销售公式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1/25/8/1</a:t>
            </a:r>
            <a:r>
              <a:rPr sz="2800" spc="700">
                <a:solidFill>
                  <a:srgbClr val="FFFFFF"/>
                </a:solidFill>
                <a:latin typeface="Arial"/>
                <a:cs typeface="Arial"/>
              </a:rPr>
              <a:t>                     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案例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：解决客户投投诉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579923"/>
            <a:ext cx="4991100" cy="2544445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0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解决客户投诉诉的八个流程程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09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1.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立即反应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5.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达成共识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2.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自我介绍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6.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执行方案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3.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积极聆听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7.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感谢顾客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4.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提供方案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8.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案例分享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59740" y="961707"/>
            <a:ext cx="5334635" cy="38658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solidFill>
                  <a:srgbClr val="FFFFFF"/>
                </a:solidFill>
                <a:latin typeface="Microsoft JhengHei"/>
                <a:cs typeface="Microsoft JhengHei"/>
              </a:rPr>
              <a:t>员工发展的四四个阶段</a:t>
            </a:r>
            <a:endParaRPr sz="3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600" b="1" spc="-10">
                <a:solidFill>
                  <a:srgbClr val="FFFFFF"/>
                </a:solidFill>
                <a:latin typeface="Arial"/>
                <a:cs typeface="Arial"/>
              </a:rPr>
              <a:t>D1:</a:t>
            </a:r>
            <a:r>
              <a:rPr sz="3600" b="1" spc="-10">
                <a:solidFill>
                  <a:srgbClr val="FFFFFF"/>
                </a:solidFill>
                <a:latin typeface="Microsoft JhengHei"/>
                <a:cs typeface="Microsoft JhengHei"/>
              </a:rPr>
              <a:t>能力低，意愿愿高</a:t>
            </a:r>
            <a:endParaRPr sz="3600">
              <a:latin typeface="Microsoft JhengHei"/>
              <a:cs typeface="Microsoft JhengHei"/>
            </a:endParaRPr>
          </a:p>
          <a:p>
            <a:pPr marL="12700" marR="5080" algn="just">
              <a:lnSpc>
                <a:spcPct val="100000"/>
              </a:lnSpc>
            </a:pPr>
            <a:r>
              <a:rPr sz="3600" b="1" spc="-10">
                <a:solidFill>
                  <a:srgbClr val="FFFFFF"/>
                </a:solidFill>
                <a:latin typeface="Arial"/>
                <a:cs typeface="Arial"/>
              </a:rPr>
              <a:t>D2:</a:t>
            </a:r>
            <a:r>
              <a:rPr sz="3600" b="1" spc="-5">
                <a:solidFill>
                  <a:srgbClr val="FFFFFF"/>
                </a:solidFill>
                <a:latin typeface="Microsoft JhengHei"/>
                <a:cs typeface="Microsoft JhengHei"/>
              </a:rPr>
              <a:t>能力有一些，，意愿低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3600" b="1" spc="-10">
                <a:solidFill>
                  <a:srgbClr val="FFFFFF"/>
                </a:solidFill>
                <a:latin typeface="Arial"/>
                <a:cs typeface="Arial"/>
              </a:rPr>
              <a:t>D3:</a:t>
            </a:r>
            <a:r>
              <a:rPr sz="3600" b="1" spc="-5">
                <a:solidFill>
                  <a:srgbClr val="FFFFFF"/>
                </a:solidFill>
                <a:latin typeface="Microsoft JhengHei"/>
                <a:cs typeface="Microsoft JhengHei"/>
              </a:rPr>
              <a:t>能力较高，意意愿波动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3600" b="1" spc="-10">
                <a:solidFill>
                  <a:srgbClr val="FFFFFF"/>
                </a:solidFill>
                <a:latin typeface="Arial"/>
                <a:cs typeface="Arial"/>
              </a:rPr>
              <a:t>D4:</a:t>
            </a:r>
            <a:r>
              <a:rPr sz="3600" b="1" spc="-10">
                <a:solidFill>
                  <a:srgbClr val="FFFFFF"/>
                </a:solidFill>
                <a:latin typeface="Microsoft JhengHei"/>
                <a:cs typeface="Microsoft JhengHei"/>
              </a:rPr>
              <a:t>能力高，意愿愿高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15"/>
              </a:spcBef>
            </a:pPr>
            <a:r>
              <a:rPr sz="36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四个层次有变变化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83540" y="578496"/>
            <a:ext cx="8191500" cy="453009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434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领导者每天都都在做什么？？</a:t>
            </a:r>
            <a:endParaRPr sz="2800">
              <a:latin typeface="宋体"/>
              <a:cs typeface="宋体"/>
            </a:endParaRPr>
          </a:p>
          <a:p>
            <a:pPr marL="354965" marR="5080" indent="-342900">
              <a:lnSpc>
                <a:spcPts val="3020"/>
              </a:lnSpc>
              <a:spcBef>
                <a:spcPts val="72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领导者做的事事情分为两类类：指挥性行行为和支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持性性行为</a:t>
            </a:r>
            <a:endParaRPr sz="2800">
              <a:latin typeface="宋体"/>
              <a:cs typeface="宋体"/>
            </a:endParaRPr>
          </a:p>
          <a:p>
            <a:pPr marL="354965" marR="5080" indent="-342900">
              <a:lnSpc>
                <a:spcPts val="3020"/>
              </a:lnSpc>
              <a:spcBef>
                <a:spcPts val="68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指挥性行为包括：布置工工作，监督，，检查，指导导下属工作，，解释组织目目标等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9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指挥性行为描描述：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18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1.what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：做什么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5.who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：有谁帮助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3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2.why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：为什么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6.howto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：如何去做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4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3.when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：何时完成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7.howmuch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：多少成本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3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4.where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：从哪里获得得资源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83540" y="348932"/>
            <a:ext cx="8191500" cy="4272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900" algn="just">
              <a:lnSpc>
                <a:spcPct val="100000"/>
              </a:lnSpc>
              <a:spcBef>
                <a:spcPts val="10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指挥性行为是是单向性沟通通，任务布置置完后，会采采用严密的监监督措施，是是任务按照他他的</a:t>
            </a:r>
            <a:r>
              <a:rPr sz="2800" spc="-2870">
                <a:solidFill>
                  <a:srgbClr val="FFFFFF"/>
                </a:solidFill>
                <a:latin typeface="宋体"/>
                <a:cs typeface="宋体"/>
              </a:rPr>
              <a:t>思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路进行行。</a:t>
            </a:r>
            <a:endParaRPr sz="2800">
              <a:latin typeface="宋体"/>
              <a:cs typeface="宋体"/>
            </a:endParaRPr>
          </a:p>
          <a:p>
            <a:pPr marL="355600" indent="-342900" algn="just">
              <a:lnSpc>
                <a:spcPct val="100000"/>
              </a:lnSpc>
              <a:spcBef>
                <a:spcPts val="67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领导是决定着着，领导是解解决问题的人人。</a:t>
            </a:r>
            <a:endParaRPr sz="2800">
              <a:latin typeface="宋体"/>
              <a:cs typeface="宋体"/>
            </a:endParaRPr>
          </a:p>
          <a:p>
            <a:pPr marL="355600" indent="-342900" algn="just">
              <a:lnSpc>
                <a:spcPct val="100000"/>
              </a:lnSpc>
              <a:spcBef>
                <a:spcPts val="67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指挥性行为强强与弱判断的的标准？</a:t>
            </a:r>
            <a:endParaRPr sz="2800">
              <a:latin typeface="宋体"/>
              <a:cs typeface="宋体"/>
            </a:endParaRPr>
          </a:p>
          <a:p>
            <a:pPr marL="355600" indent="-342900" algn="just">
              <a:lnSpc>
                <a:spcPct val="100000"/>
              </a:lnSpc>
              <a:spcBef>
                <a:spcPts val="509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关键词：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1.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结构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5w2h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2.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组织（资源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））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3.</a:t>
            </a:r>
            <a:r>
              <a:rPr sz="2800" spc="-25">
                <a:solidFill>
                  <a:srgbClr val="FFFFFF"/>
                </a:solidFill>
                <a:latin typeface="宋体"/>
                <a:cs typeface="宋体"/>
              </a:rPr>
              <a:t>教导</a:t>
            </a:r>
            <a:endParaRPr sz="2800">
              <a:latin typeface="宋体"/>
              <a:cs typeface="宋体"/>
            </a:endParaRPr>
          </a:p>
          <a:p>
            <a:pPr marL="354965" marR="5080" indent="-342900" algn="just">
              <a:lnSpc>
                <a:spcPct val="100000"/>
              </a:lnSpc>
              <a:spcBef>
                <a:spcPts val="83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思考：如领导导者教你去做做事时，下属属的能力与意意愿那一个更更高？</a:t>
            </a:r>
            <a:endParaRPr sz="2800">
              <a:latin typeface="宋体"/>
              <a:cs typeface="宋体"/>
            </a:endParaRPr>
          </a:p>
          <a:p>
            <a:pPr marL="355600" indent="-342900" algn="just">
              <a:lnSpc>
                <a:spcPct val="100000"/>
              </a:lnSpc>
              <a:spcBef>
                <a:spcPts val="509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4.</a:t>
            </a:r>
            <a:r>
              <a:rPr sz="2800" spc="-25">
                <a:solidFill>
                  <a:srgbClr val="FFFFFF"/>
                </a:solidFill>
                <a:latin typeface="宋体"/>
                <a:cs typeface="宋体"/>
              </a:rPr>
              <a:t>监督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07340" y="263588"/>
            <a:ext cx="8191500" cy="403669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支持性行为：：对下属的工工作努力表示示支持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支持性行为描描述：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0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1.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把问题交给员员工征求意见见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2.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鼓励下属自动动自发地达成成目标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3.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赞美下属，提提升他们的自自信心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4.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扩展下属的思思维，鼓励冒冒险</a:t>
            </a:r>
            <a:endParaRPr sz="2800">
              <a:latin typeface="宋体"/>
              <a:cs typeface="宋体"/>
            </a:endParaRPr>
          </a:p>
          <a:p>
            <a:pPr marL="354965" marR="5080" indent="-342900">
              <a:lnSpc>
                <a:spcPct val="100000"/>
              </a:lnSpc>
              <a:spcBef>
                <a:spcPts val="84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思考：指挥性性行为和支持持性行为领导导者如何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开会会？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59740" y="436923"/>
            <a:ext cx="7835900" cy="3845560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0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判断支持性行行为标准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09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关键词：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Ask—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这件事情你认认为该怎么做做？</a:t>
            </a:r>
            <a:endParaRPr sz="2800">
              <a:latin typeface="宋体"/>
              <a:cs typeface="宋体"/>
            </a:endParaRPr>
          </a:p>
          <a:p>
            <a:pPr marL="354965" marR="5080" indent="-342265">
              <a:lnSpc>
                <a:spcPct val="100000"/>
              </a:lnSpc>
              <a:spcBef>
                <a:spcPts val="83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杜拉克：过去去的领导者懂懂得如何去说说，现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在和未未来的领导者者懂得如何去去问和听</a:t>
            </a:r>
            <a:endParaRPr sz="2800">
              <a:latin typeface="宋体"/>
              <a:cs typeface="宋体"/>
            </a:endParaRPr>
          </a:p>
          <a:p>
            <a:pPr marL="354965" marR="5080" indent="-342265">
              <a:lnSpc>
                <a:spcPct val="100000"/>
              </a:lnSpc>
              <a:spcBef>
                <a:spcPts val="67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设想一个场景景：你的领导导碰到你，有有一番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对话。。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思考：下属的的能力与意愿愿那一个得到到提升</a:t>
            </a:r>
            <a:endParaRPr sz="28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？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70100" y="631190"/>
            <a:ext cx="5003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两种行为与两两个尺度的对对应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/>
              <a:t>指挥性行为</a:t>
            </a:r>
            <a:r>
              <a:rPr>
                <a:latin typeface="Arial"/>
                <a:cs typeface="Arial"/>
              </a:rPr>
              <a:t>----</a:t>
            </a:r>
            <a:r>
              <a:rPr spc="-10"/>
              <a:t>提升员工工作作能力</a:t>
            </a:r>
          </a:p>
          <a:p>
            <a:pPr marL="12700" marR="2020570" indent="342265">
              <a:lnSpc>
                <a:spcPts val="4200"/>
              </a:lnSpc>
              <a:spcBef>
                <a:spcPts val="11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/>
              <a:t>支持性行为</a:t>
            </a:r>
            <a:r>
              <a:rPr>
                <a:latin typeface="Arial"/>
                <a:cs typeface="Arial"/>
              </a:rPr>
              <a:t>----</a:t>
            </a:r>
            <a:r>
              <a:rPr spc="-10"/>
              <a:t>提升员工工作作意愿</a:t>
            </a:r>
            <a:r>
              <a:rPr spc="700"/>
              <a:t>              </a:t>
            </a:r>
            <a:r>
              <a:rPr spc="-10"/>
              <a:t>案例解析《长征》</a:t>
            </a:r>
          </a:p>
          <a:p>
            <a:pPr marL="354965" marR="5080" indent="-342265">
              <a:lnSpc>
                <a:spcPct val="100000"/>
              </a:lnSpc>
              <a:spcBef>
                <a:spcPts val="38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pc="-5"/>
              <a:t>看片并回答问问题：蒋介石石对他的下属属采取</a:t>
            </a:r>
            <a:r>
              <a:rPr spc="-10"/>
              <a:t>了什么么行为？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59740" y="206656"/>
            <a:ext cx="7988300" cy="668274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55600" indent="-342900" algn="just">
              <a:lnSpc>
                <a:spcPct val="100000"/>
              </a:lnSpc>
              <a:spcBef>
                <a:spcPts val="385"/>
              </a:spcBef>
              <a:buClr>
                <a:srgbClr val="FFCC00"/>
              </a:buClr>
              <a:buSzPct val="70833"/>
              <a:buFont typeface="Wingdings"/>
              <a:buChar char=""/>
              <a:tabLst>
                <a:tab pos="355600"/>
              </a:tabLst>
            </a:pP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两个指挥性行行为：</a:t>
            </a:r>
            <a:endParaRPr sz="2400">
              <a:latin typeface="宋体"/>
              <a:cs typeface="宋体"/>
            </a:endParaRPr>
          </a:p>
          <a:p>
            <a:pPr marL="355600" marR="5080" indent="-342900" algn="just">
              <a:lnSpc>
                <a:spcPts val="2590"/>
              </a:lnSpc>
              <a:spcBef>
                <a:spcPts val="620"/>
              </a:spcBef>
              <a:buClr>
                <a:srgbClr val="FFCC00"/>
              </a:buClr>
              <a:buSzPct val="70833"/>
              <a:buFont typeface="Wingdings"/>
              <a:buChar char=""/>
              <a:tabLst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一是不让他在在贵阳作，让让他随张汉卿卿到武汉行营营</a:t>
            </a:r>
            <a:r>
              <a:rPr sz="2400" spc="-25">
                <a:solidFill>
                  <a:srgbClr val="FFFFFF"/>
                </a:solidFill>
                <a:latin typeface="宋体"/>
                <a:cs typeface="宋体"/>
              </a:rPr>
              <a:t>服务</a:t>
            </a:r>
            <a:endParaRPr sz="2400">
              <a:latin typeface="宋体"/>
              <a:cs typeface="宋体"/>
            </a:endParaRPr>
          </a:p>
          <a:p>
            <a:pPr marL="355600" marR="5080" indent="-342900" algn="just">
              <a:lnSpc>
                <a:spcPts val="2590"/>
              </a:lnSpc>
              <a:spcBef>
                <a:spcPts val="580"/>
              </a:spcBef>
              <a:buClr>
                <a:srgbClr val="FFCC00"/>
              </a:buClr>
              <a:buSzPct val="70833"/>
              <a:buFont typeface="Wingdings"/>
              <a:buChar char=""/>
              <a:tabLst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二是你在夜郎郎国待得太久久了，应该补补课、应该进进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修</a:t>
            </a:r>
            <a:endParaRPr sz="2400">
              <a:latin typeface="宋体"/>
              <a:cs typeface="宋体"/>
            </a:endParaRPr>
          </a:p>
          <a:p>
            <a:pPr marL="355600" indent="-342900" algn="just">
              <a:lnSpc>
                <a:spcPct val="100000"/>
              </a:lnSpc>
              <a:spcBef>
                <a:spcPts val="250"/>
              </a:spcBef>
              <a:buClr>
                <a:srgbClr val="FFCC00"/>
              </a:buClr>
              <a:buSzPct val="70833"/>
              <a:buFont typeface="Wingdings"/>
              <a:buChar char=""/>
              <a:tabLst>
                <a:tab pos="355600"/>
              </a:tabLst>
            </a:pP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五个支持性行行为：</a:t>
            </a:r>
            <a:endParaRPr sz="2400">
              <a:latin typeface="宋体"/>
              <a:cs typeface="宋体"/>
            </a:endParaRPr>
          </a:p>
          <a:p>
            <a:pPr marL="355600" marR="5080" indent="-342900" algn="just">
              <a:lnSpc>
                <a:spcPts val="2590"/>
              </a:lnSpc>
              <a:spcBef>
                <a:spcPts val="615"/>
              </a:spcBef>
              <a:buClr>
                <a:srgbClr val="FFCC00"/>
              </a:buClr>
              <a:buSzPct val="70833"/>
              <a:buFont typeface="Wingdings"/>
              <a:buChar char=""/>
              <a:tabLst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一是开始，桌桌子上一堆信信，我在贵阳阳的一个多月月以来，贵阳阳的党政军界界对你表示一一致的不满，，要求我惩治治你的腐化、、堕落，以及及克扣军饷。。拉近关系，，你是我一手手提拔出来的的，不能犯点点错误就治罪罪，要给你一一个自新的机机会</a:t>
            </a:r>
            <a:endParaRPr sz="2400">
              <a:latin typeface="宋体"/>
              <a:cs typeface="宋体"/>
            </a:endParaRPr>
          </a:p>
          <a:p>
            <a:pPr marL="355600" marR="5080" indent="-342900" algn="just">
              <a:lnSpc>
                <a:spcPts val="2460"/>
              </a:lnSpc>
              <a:spcBef>
                <a:spcPts val="690"/>
              </a:spcBef>
              <a:buClr>
                <a:srgbClr val="FFCC00"/>
              </a:buClr>
              <a:buSzPct val="70833"/>
              <a:buFont typeface="Wingdings"/>
              <a:buChar char=""/>
              <a:tabLst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二是我决定以以我校长的名名义，给陆军军大学校长发发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 一封公函，，免你王家烈烈考试，直接接就读</a:t>
            </a:r>
            <a:r>
              <a:rPr sz="2400" spc="-10">
                <a:solidFill>
                  <a:srgbClr val="FFFFFF"/>
                </a:solidFill>
                <a:latin typeface="Arial"/>
                <a:cs typeface="Arial"/>
              </a:rPr>
              <a:t>MBA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80"/>
              </a:spcBef>
              <a:buClr>
                <a:srgbClr val="FFCC00"/>
              </a:buClr>
              <a:buSzPct val="70833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三是借</a:t>
            </a:r>
            <a:r>
              <a:rPr sz="2400" spc="-10">
                <a:solidFill>
                  <a:srgbClr val="FFFFFF"/>
                </a:solidFill>
                <a:latin typeface="Arial"/>
                <a:cs typeface="Arial"/>
              </a:rPr>
              <a:t>5000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块钱算送他的的路费。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415"/>
              </a:spcBef>
              <a:buClr>
                <a:srgbClr val="FFCC00"/>
              </a:buClr>
              <a:buSzPct val="70833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四是在家里摆摆一顿饭，算算给他饯行。。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90"/>
              </a:spcBef>
              <a:buClr>
                <a:srgbClr val="FFCC00"/>
              </a:buClr>
              <a:buSzPct val="70833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五是身体语言言，当面把信信撕了。</a:t>
            </a:r>
            <a:endParaRPr sz="2400">
              <a:latin typeface="宋体"/>
              <a:cs typeface="宋体"/>
            </a:endParaRPr>
          </a:p>
          <a:p>
            <a:pPr marL="354965" marR="5080" indent="-342265">
              <a:lnSpc>
                <a:spcPts val="2590"/>
              </a:lnSpc>
              <a:spcBef>
                <a:spcPts val="615"/>
              </a:spcBef>
              <a:buClr>
                <a:srgbClr val="FFCC00"/>
              </a:buClr>
              <a:buSzPct val="70833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指挥性行为是是工作关系，，是做事；支支持性行为是是关系行为，，是做人。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59740" y="159344"/>
            <a:ext cx="7835900" cy="544068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58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2.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领导方式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484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何谓领导方式式</a:t>
            </a:r>
            <a:endParaRPr sz="2800">
              <a:latin typeface="宋体"/>
              <a:cs typeface="宋体"/>
            </a:endParaRPr>
          </a:p>
          <a:p>
            <a:pPr marL="354965" marR="5080" indent="-342265">
              <a:lnSpc>
                <a:spcPts val="3020"/>
              </a:lnSpc>
              <a:spcBef>
                <a:spcPts val="72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领导者进行领领导活动时，，对待下级部部属态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度行为为的表现</a:t>
            </a:r>
            <a:endParaRPr sz="2800">
              <a:latin typeface="宋体"/>
              <a:cs typeface="宋体"/>
            </a:endParaRPr>
          </a:p>
          <a:p>
            <a:pPr marL="354965" marR="5080" indent="-342265">
              <a:lnSpc>
                <a:spcPts val="3020"/>
              </a:lnSpc>
              <a:spcBef>
                <a:spcPts val="68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根据两种行为为的多寡，构构成了四种不不同的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领导方方式：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14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S1</a:t>
            </a:r>
            <a:r>
              <a:rPr sz="2800" spc="-5">
                <a:solidFill>
                  <a:srgbClr val="FFFFFF"/>
                </a:solidFill>
                <a:latin typeface="Arial"/>
                <a:cs typeface="Arial"/>
              </a:rPr>
              <a:t>--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命令令式式领领导导方方式式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4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S2</a:t>
            </a:r>
            <a:r>
              <a:rPr sz="2800" spc="-5">
                <a:solidFill>
                  <a:srgbClr val="FFFFFF"/>
                </a:solidFill>
                <a:latin typeface="Arial"/>
                <a:cs typeface="Arial"/>
              </a:rPr>
              <a:t>--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教练练式式领领导导方方式式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3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S3</a:t>
            </a:r>
            <a:r>
              <a:rPr sz="2800" spc="-5">
                <a:solidFill>
                  <a:srgbClr val="FFFFFF"/>
                </a:solidFill>
                <a:latin typeface="Arial"/>
                <a:cs typeface="Arial"/>
              </a:rPr>
              <a:t>--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支持持式式领领导导方方式式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3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S4</a:t>
            </a:r>
            <a:r>
              <a:rPr sz="2800" spc="-5">
                <a:solidFill>
                  <a:srgbClr val="FFFFFF"/>
                </a:solidFill>
                <a:latin typeface="Arial"/>
                <a:cs typeface="Arial"/>
              </a:rPr>
              <a:t>--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授权权式式领领导导方方式式</a:t>
            </a:r>
            <a:endParaRPr sz="2800">
              <a:latin typeface="宋体"/>
              <a:cs typeface="宋体"/>
            </a:endParaRPr>
          </a:p>
          <a:p>
            <a:pPr marL="354965" marR="5080" indent="-342265">
              <a:lnSpc>
                <a:spcPts val="3170"/>
              </a:lnSpc>
              <a:spcBef>
                <a:spcPts val="60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横轴轴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—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指挥挥性性行行为为纵纵轴轴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—</a:t>
            </a:r>
            <a:r>
              <a:rPr sz="2800" spc="-20">
                <a:solidFill>
                  <a:srgbClr val="FFFFFF"/>
                </a:solidFill>
                <a:latin typeface="宋体"/>
                <a:cs typeface="宋体"/>
              </a:rPr>
              <a:t>支持持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性性行行为为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527300" y="2932271"/>
            <a:ext cx="3937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solidFill>
                  <a:srgbClr val="E5E5FF"/>
                </a:solidFill>
                <a:latin typeface="Microsoft JhengHei"/>
                <a:cs typeface="Microsoft JhengHei"/>
              </a:rPr>
              <a:t>领导导模模型型展展示示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433512" y="1357312"/>
            <a:ext cx="6124575" cy="4991100"/>
            <a:chOff x="1433512" y="1357312"/>
            <a:chExt cx="6124575" cy="4991100"/>
          </a:xfrm>
        </p:grpSpPr>
        <p:sp>
          <p:nvSpPr>
            <p:cNvPr id="4" name="object 4"/>
            <p:cNvSpPr/>
            <p:nvPr/>
          </p:nvSpPr>
          <p:spPr>
            <a:xfrm flipH="1">
              <a:off x="1447800" y="1371600"/>
              <a:ext cx="0" cy="4962525"/>
            </a:xfrm>
            <a:custGeom>
              <a:rect l="l" t="t" r="r" b="b"/>
              <a:pathLst>
                <a:path h="4962525">
                  <a:moveTo>
                    <a:pt x="0" y="0"/>
                  </a:moveTo>
                  <a:lnTo>
                    <a:pt x="0" y="2481072"/>
                  </a:lnTo>
                </a:path>
                <a:path h="4962525">
                  <a:moveTo>
                    <a:pt x="0" y="2481072"/>
                  </a:moveTo>
                  <a:lnTo>
                    <a:pt x="0" y="4962144"/>
                  </a:lnTo>
                </a:path>
              </a:pathLst>
            </a:custGeom>
            <a:ln w="285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4495800" y="1371600"/>
              <a:ext cx="0" cy="4962525"/>
            </a:xfrm>
            <a:custGeom>
              <a:rect l="l" t="t" r="r" b="b"/>
              <a:pathLst>
                <a:path h="4962525">
                  <a:moveTo>
                    <a:pt x="0" y="0"/>
                  </a:moveTo>
                  <a:lnTo>
                    <a:pt x="0" y="2481072"/>
                  </a:lnTo>
                </a:path>
                <a:path h="4962525">
                  <a:moveTo>
                    <a:pt x="0" y="2481072"/>
                  </a:moveTo>
                  <a:lnTo>
                    <a:pt x="0" y="4962144"/>
                  </a:lnTo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447800" y="1371600"/>
              <a:ext cx="6096000" cy="4962525"/>
            </a:xfrm>
            <a:custGeom>
              <a:rect l="l" t="t" r="r" b="b"/>
              <a:pathLst>
                <a:path w="6096000" h="4962525">
                  <a:moveTo>
                    <a:pt x="0" y="0"/>
                  </a:moveTo>
                  <a:lnTo>
                    <a:pt x="3048000" y="0"/>
                  </a:lnTo>
                </a:path>
                <a:path w="6096000" h="4962525">
                  <a:moveTo>
                    <a:pt x="6096000" y="0"/>
                  </a:moveTo>
                  <a:lnTo>
                    <a:pt x="6096000" y="2481072"/>
                  </a:lnTo>
                </a:path>
                <a:path w="6096000" h="4962525">
                  <a:moveTo>
                    <a:pt x="6096000" y="2481072"/>
                  </a:moveTo>
                  <a:lnTo>
                    <a:pt x="6096000" y="4962144"/>
                  </a:lnTo>
                </a:path>
                <a:path w="6096000" h="4962525">
                  <a:moveTo>
                    <a:pt x="3048000" y="0"/>
                  </a:moveTo>
                  <a:lnTo>
                    <a:pt x="6096000" y="0"/>
                  </a:lnTo>
                </a:path>
              </a:pathLst>
            </a:custGeom>
            <a:ln w="285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447800" y="3852672"/>
              <a:ext cx="6096000" cy="0"/>
            </a:xfrm>
            <a:custGeom>
              <a:rect l="l" t="t" r="r" b="b"/>
              <a:pathLst>
                <a:path w="6096000">
                  <a:moveTo>
                    <a:pt x="0" y="0"/>
                  </a:moveTo>
                  <a:lnTo>
                    <a:pt x="3048000" y="0"/>
                  </a:lnTo>
                </a:path>
                <a:path w="6096000">
                  <a:moveTo>
                    <a:pt x="3048000" y="0"/>
                  </a:moveTo>
                  <a:lnTo>
                    <a:pt x="6096000" y="0"/>
                  </a:lnTo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447800" y="6333744"/>
              <a:ext cx="6096000" cy="0"/>
            </a:xfrm>
            <a:custGeom>
              <a:rect l="l" t="t" r="r" b="b"/>
              <a:pathLst>
                <a:path w="6096000">
                  <a:moveTo>
                    <a:pt x="0" y="0"/>
                  </a:moveTo>
                  <a:lnTo>
                    <a:pt x="3048000" y="0"/>
                  </a:lnTo>
                </a:path>
                <a:path w="6096000">
                  <a:moveTo>
                    <a:pt x="3048000" y="0"/>
                  </a:moveTo>
                  <a:lnTo>
                    <a:pt x="6096000" y="0"/>
                  </a:lnTo>
                </a:path>
              </a:pathLst>
            </a:custGeom>
            <a:ln w="285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1526539" y="1394797"/>
            <a:ext cx="4603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solidFill>
                  <a:srgbClr val="FFFFFF"/>
                </a:solidFill>
                <a:latin typeface="Arial"/>
                <a:cs typeface="Arial"/>
              </a:rPr>
              <a:t>S3</a:t>
            </a:r>
            <a:endParaRPr sz="2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526539" y="3357709"/>
            <a:ext cx="480059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solidFill>
                  <a:srgbClr val="FFFFFF"/>
                </a:solidFill>
                <a:latin typeface="Arial"/>
                <a:cs typeface="Arial"/>
              </a:rPr>
              <a:t>D3</a:t>
            </a:r>
            <a:endParaRPr sz="2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574539" y="1394797"/>
            <a:ext cx="4603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solidFill>
                  <a:srgbClr val="FFFFFF"/>
                </a:solidFill>
                <a:latin typeface="Arial"/>
                <a:cs typeface="Arial"/>
              </a:rPr>
              <a:t>S2</a:t>
            </a:r>
            <a:endParaRPr sz="2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135571" y="2930989"/>
            <a:ext cx="2825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D</a:t>
            </a:r>
            <a:endParaRPr sz="28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74539" y="3357709"/>
            <a:ext cx="2235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28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526539" y="3875869"/>
            <a:ext cx="4603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solidFill>
                  <a:srgbClr val="FFFFFF"/>
                </a:solidFill>
                <a:latin typeface="Arial"/>
                <a:cs typeface="Arial"/>
              </a:rPr>
              <a:t>S4</a:t>
            </a:r>
            <a:endParaRPr sz="2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526539" y="5838781"/>
            <a:ext cx="480059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solidFill>
                  <a:srgbClr val="FFFFFF"/>
                </a:solidFill>
                <a:latin typeface="Arial"/>
                <a:cs typeface="Arial"/>
              </a:rPr>
              <a:t>D4</a:t>
            </a:r>
            <a:endParaRPr sz="2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574539" y="3875869"/>
            <a:ext cx="4603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solidFill>
                  <a:srgbClr val="FFFFFF"/>
                </a:solidFill>
                <a:latin typeface="Arial"/>
                <a:cs typeface="Arial"/>
              </a:rPr>
              <a:t>S1</a:t>
            </a:r>
            <a:endParaRPr sz="2800">
              <a:latin typeface="Arial"/>
              <a:cs typeface="Arial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985837" y="376237"/>
            <a:ext cx="7553325" cy="5572125"/>
            <a:chOff x="985837" y="376237"/>
            <a:chExt cx="7553325" cy="5572125"/>
          </a:xfrm>
        </p:grpSpPr>
        <p:sp>
          <p:nvSpPr>
            <p:cNvPr id="18" name="object 18"/>
            <p:cNvSpPr/>
            <p:nvPr/>
          </p:nvSpPr>
          <p:spPr>
            <a:xfrm flipH="1">
              <a:off x="1524000" y="4572000"/>
              <a:ext cx="0" cy="76200"/>
            </a:xfrm>
            <a:custGeom>
              <a:rect l="l" t="t" r="r" b="b"/>
              <a:pathLst>
                <a:path h="76200">
                  <a:moveTo>
                    <a:pt x="0" y="0"/>
                  </a:moveTo>
                  <a:lnTo>
                    <a:pt x="0" y="7620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990600" y="5486400"/>
              <a:ext cx="7543800" cy="76200"/>
            </a:xfrm>
            <a:custGeom>
              <a:rect l="l" t="t" r="r" b="b"/>
              <a:pathLst>
                <a:path w="7543800" h="76200">
                  <a:moveTo>
                    <a:pt x="5675313" y="76200"/>
                  </a:moveTo>
                  <a:lnTo>
                    <a:pt x="5675313" y="57150"/>
                  </a:lnTo>
                  <a:lnTo>
                    <a:pt x="0" y="57150"/>
                  </a:lnTo>
                  <a:lnTo>
                    <a:pt x="0" y="19050"/>
                  </a:lnTo>
                  <a:lnTo>
                    <a:pt x="5675313" y="19050"/>
                  </a:lnTo>
                  <a:lnTo>
                    <a:pt x="5675313" y="0"/>
                  </a:lnTo>
                  <a:lnTo>
                    <a:pt x="7543800" y="38100"/>
                  </a:lnTo>
                  <a:lnTo>
                    <a:pt x="5675313" y="76200"/>
                  </a:lnTo>
                  <a:close/>
                </a:path>
              </a:pathLst>
            </a:custGeom>
            <a:solidFill>
              <a:srgbClr val="00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990600" y="5486400"/>
              <a:ext cx="7543800" cy="76200"/>
            </a:xfrm>
            <a:custGeom>
              <a:rect l="l" t="t" r="r" b="b"/>
              <a:pathLst>
                <a:path w="7543800" h="76200">
                  <a:moveTo>
                    <a:pt x="0" y="19050"/>
                  </a:moveTo>
                  <a:lnTo>
                    <a:pt x="5675313" y="19050"/>
                  </a:lnTo>
                  <a:lnTo>
                    <a:pt x="5675313" y="0"/>
                  </a:lnTo>
                  <a:lnTo>
                    <a:pt x="7543800" y="38100"/>
                  </a:lnTo>
                  <a:lnTo>
                    <a:pt x="5675313" y="76200"/>
                  </a:lnTo>
                  <a:lnTo>
                    <a:pt x="5675313" y="57150"/>
                  </a:lnTo>
                  <a:lnTo>
                    <a:pt x="0" y="57150"/>
                  </a:lnTo>
                  <a:lnTo>
                    <a:pt x="0" y="1905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1371600" y="381000"/>
              <a:ext cx="76200" cy="5562600"/>
            </a:xfrm>
            <a:custGeom>
              <a:rect l="l" t="t" r="r" b="b"/>
              <a:pathLst>
                <a:path w="76200" h="5562600">
                  <a:moveTo>
                    <a:pt x="57150" y="5562600"/>
                  </a:moveTo>
                  <a:lnTo>
                    <a:pt x="19050" y="5562600"/>
                  </a:lnTo>
                  <a:lnTo>
                    <a:pt x="19050" y="1390650"/>
                  </a:lnTo>
                  <a:lnTo>
                    <a:pt x="0" y="1390650"/>
                  </a:lnTo>
                  <a:lnTo>
                    <a:pt x="38100" y="0"/>
                  </a:lnTo>
                  <a:lnTo>
                    <a:pt x="76200" y="1390650"/>
                  </a:lnTo>
                  <a:lnTo>
                    <a:pt x="57150" y="1390650"/>
                  </a:lnTo>
                  <a:lnTo>
                    <a:pt x="57150" y="5562600"/>
                  </a:lnTo>
                  <a:close/>
                </a:path>
              </a:pathLst>
            </a:custGeom>
            <a:solidFill>
              <a:srgbClr val="00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1371600" y="381000"/>
              <a:ext cx="76200" cy="5562600"/>
            </a:xfrm>
            <a:custGeom>
              <a:rect l="l" t="t" r="r" b="b"/>
              <a:pathLst>
                <a:path w="76200" h="5562600">
                  <a:moveTo>
                    <a:pt x="0" y="1390650"/>
                  </a:moveTo>
                  <a:lnTo>
                    <a:pt x="38100" y="0"/>
                  </a:lnTo>
                  <a:lnTo>
                    <a:pt x="76200" y="1390650"/>
                  </a:lnTo>
                  <a:lnTo>
                    <a:pt x="57150" y="1390650"/>
                  </a:lnTo>
                  <a:lnTo>
                    <a:pt x="57150" y="5562600"/>
                  </a:lnTo>
                  <a:lnTo>
                    <a:pt x="19050" y="5562600"/>
                  </a:lnTo>
                  <a:lnTo>
                    <a:pt x="19050" y="1390650"/>
                  </a:lnTo>
                  <a:lnTo>
                    <a:pt x="0" y="139065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333057" y="1861819"/>
            <a:ext cx="807720" cy="294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080"/>
              </a:lnSpc>
              <a:spcBef>
                <a:spcPts val="100"/>
              </a:spcBef>
            </a:pPr>
            <a:r>
              <a:rPr sz="2800" spc="254">
                <a:solidFill>
                  <a:srgbClr val="FFFFFF"/>
                </a:solidFill>
                <a:latin typeface="宋体"/>
                <a:cs typeface="宋体"/>
              </a:rPr>
              <a:t>为支</a:t>
            </a:r>
            <a:endParaRPr sz="2800">
              <a:latin typeface="宋体"/>
              <a:cs typeface="宋体"/>
            </a:endParaRPr>
          </a:p>
          <a:p>
            <a:pPr marL="439420" marR="5080" algn="just">
              <a:lnSpc>
                <a:spcPts val="2800"/>
              </a:lnSpc>
              <a:spcBef>
                <a:spcPts val="280"/>
              </a:spcBef>
            </a:pP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持持性性行行为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2948939" y="5682932"/>
            <a:ext cx="327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800" spc="-280">
                <a:solidFill>
                  <a:srgbClr val="FFFFFF"/>
                </a:solidFill>
                <a:latin typeface="宋体"/>
                <a:cs typeface="宋体"/>
              </a:rPr>
              <a:t>指挥挥性性</a:t>
            </a:r>
            <a:r>
              <a:rPr sz="4200" spc="-937" baseline="-24801">
                <a:solidFill>
                  <a:srgbClr val="FFFFFF"/>
                </a:solidFill>
                <a:latin typeface="Arial"/>
                <a:cs typeface="Arial"/>
              </a:rPr>
              <a:t>D</a:t>
            </a:r>
            <a:r>
              <a:rPr sz="2800" spc="-2180">
                <a:solidFill>
                  <a:srgbClr val="FFFFFF"/>
                </a:solidFill>
                <a:latin typeface="宋体"/>
                <a:cs typeface="宋体"/>
              </a:rPr>
              <a:t>行</a:t>
            </a:r>
            <a:r>
              <a:rPr sz="4200" baseline="-24801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4200" spc="-240" baseline="-24801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spc="-20">
                <a:solidFill>
                  <a:srgbClr val="FFFFFF"/>
                </a:solidFill>
                <a:latin typeface="宋体"/>
                <a:cs typeface="宋体"/>
              </a:rPr>
              <a:t>行为为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47900" y="631190"/>
            <a:ext cx="4648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命令令式式领领导导方方式式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9740" y="1180987"/>
            <a:ext cx="8034020" cy="5675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25">
                <a:solidFill>
                  <a:srgbClr val="FFFFFF"/>
                </a:solidFill>
                <a:latin typeface="Arial"/>
                <a:cs typeface="Arial"/>
              </a:rPr>
              <a:t>S1</a:t>
            </a: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ts val="3290"/>
              </a:lnSpc>
              <a:spcBef>
                <a:spcPts val="13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风格格描描述述：：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ts val="329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多多指指挥挥，，少少支支持持</a:t>
            </a:r>
            <a:endParaRPr sz="2800">
              <a:latin typeface="宋体"/>
              <a:cs typeface="宋体"/>
            </a:endParaRPr>
          </a:p>
          <a:p>
            <a:pPr marL="354965" marR="5080" indent="-342265">
              <a:lnSpc>
                <a:spcPts val="2820"/>
              </a:lnSpc>
              <a:spcBef>
                <a:spcPts val="54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告告诉诉下下属属在在哪哪里里、、什什么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么时时候候做做什什么么</a:t>
            </a:r>
            <a:endParaRPr sz="2800">
              <a:latin typeface="宋体"/>
              <a:cs typeface="宋体"/>
            </a:endParaRPr>
          </a:p>
          <a:p>
            <a:pPr marL="354965" marR="5080" indent="-342265">
              <a:lnSpc>
                <a:spcPts val="2820"/>
              </a:lnSpc>
              <a:spcBef>
                <a:spcPts val="40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决决策策由由领领导导者者自自己己决决定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定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ts val="3225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4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交交流流是是自自上上而而下下单单向向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监监督督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6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规规则则和和纪纪律律约约束束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13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模拟拟：：命命令令式式领领导导方方式式</a:t>
            </a:r>
            <a:endParaRPr sz="2800">
              <a:latin typeface="宋体"/>
              <a:cs typeface="宋体"/>
            </a:endParaRPr>
          </a:p>
          <a:p>
            <a:pPr marL="355600" marR="202565" indent="-342900" algn="just">
              <a:lnSpc>
                <a:spcPts val="2690"/>
              </a:lnSpc>
              <a:spcBef>
                <a:spcPts val="65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思考考：：命命令令式式领领导导好好还还是是不不好好？？命命令令式式领领导导的的使使用用时时机机？？适适合合指指导导哪哪个个阶阶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83540" y="512404"/>
            <a:ext cx="8547735" cy="471932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354965" marR="5080" indent="-342900">
              <a:lnSpc>
                <a:spcPts val="2690"/>
              </a:lnSpc>
              <a:spcBef>
                <a:spcPts val="74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命令令是是中中性性词词，，可可以以用用亲亲和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和的的方方式式表表现现。。使使用用不不当当。。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何时时使使用用行行之之有有效效？？时时机机：：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组织织初初创创期期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组织织转转型型期期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ts val="329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危机机事事件件处处理理</a:t>
            </a:r>
            <a:endParaRPr sz="2800">
              <a:latin typeface="Microsoft JhengHei"/>
              <a:cs typeface="Microsoft JhengHei"/>
            </a:endParaRPr>
          </a:p>
          <a:p>
            <a:pPr marL="354965" marR="261620" indent="-342900">
              <a:lnSpc>
                <a:spcPts val="2820"/>
              </a:lnSpc>
              <a:spcBef>
                <a:spcPts val="48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D1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阶段段，，意意愿愿高高，，能能力力低低，，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需需要要指指挥挥和和教教，，培培训训</a:t>
            </a:r>
            <a:endParaRPr sz="2800">
              <a:latin typeface="宋体"/>
              <a:cs typeface="宋体"/>
            </a:endParaRPr>
          </a:p>
          <a:p>
            <a:pPr marL="354965" marR="5080" indent="-342900">
              <a:lnSpc>
                <a:spcPct val="76000"/>
              </a:lnSpc>
              <a:spcBef>
                <a:spcPts val="80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麦当劳的的训练员员；联想想的入模模培训；；宝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洁的的师傅带带徒弟（（开始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50%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时间师傅傅陪着，</a:t>
            </a:r>
            <a:endParaRPr sz="2800">
              <a:latin typeface="宋体"/>
              <a:cs typeface="宋体"/>
            </a:endParaRPr>
          </a:p>
          <a:p>
            <a:pPr marL="354965" marR="360680">
              <a:lnSpc>
                <a:spcPts val="2690"/>
              </a:lnSpc>
              <a:spcBef>
                <a:spcPts val="110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，后递减减，一年年后出徒徒，徒弟弟的成长长关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系到到师傅的的绩效</a:t>
            </a:r>
            <a:r>
              <a:rPr sz="2800" spc="-25">
                <a:solidFill>
                  <a:srgbClr val="FFFFFF"/>
                </a:solidFill>
                <a:latin typeface="宋体"/>
                <a:cs typeface="宋体"/>
              </a:rPr>
              <a:t>）））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78607" y="209805"/>
            <a:ext cx="7787005" cy="12750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7185" marR="5080" indent="-2865120">
              <a:lnSpc>
                <a:spcPts val="5040"/>
              </a:lnSpc>
            </a:pPr>
            <a:r>
              <a:rPr sz="4000"/>
              <a:t>命令式领领导者对对</a:t>
            </a:r>
            <a:r>
              <a:rPr sz="4000" spc="-10">
                <a:latin typeface="Arial"/>
                <a:cs typeface="Arial"/>
              </a:rPr>
              <a:t>D1</a:t>
            </a:r>
            <a:r>
              <a:rPr sz="4000" spc="-10"/>
              <a:t>阶段员工工</a:t>
            </a:r>
            <a:r>
              <a:rPr sz="4000" spc="1000"/>
              <a:t>            </a:t>
            </a:r>
            <a:r>
              <a:rPr sz="4000" spc="-15"/>
              <a:t>的做法法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58988"/>
            <a:ext cx="5702300" cy="207391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协助下属属发现问问题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设定下属属角色、、职责和和目标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提供可操操作的行行动计划划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（职位说说明书</a:t>
            </a:r>
            <a:r>
              <a:rPr sz="2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））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教练式领领导方式式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61987"/>
            <a:ext cx="8191500" cy="422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25">
                <a:solidFill>
                  <a:srgbClr val="FFFFFF"/>
                </a:solidFill>
                <a:latin typeface="Arial"/>
                <a:cs typeface="Arial"/>
              </a:rPr>
              <a:t>S2</a:t>
            </a: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ts val="3290"/>
              </a:lnSpc>
              <a:spcBef>
                <a:spcPts val="13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风格描述述：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ts val="329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指挥与与支持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仍给予予大量指指示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试图倾倾听下属属对决定定的想法法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4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决策控控制权仍仍掌握在在领导者者手中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对员工工好的行行为给予予赞赏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6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提供工工作表现现好坏的的反馈</a:t>
            </a:r>
            <a:endParaRPr sz="2800">
              <a:latin typeface="宋体"/>
              <a:cs typeface="宋体"/>
            </a:endParaRPr>
          </a:p>
          <a:p>
            <a:pPr marL="354965" marR="5080" indent="-342265">
              <a:lnSpc>
                <a:spcPts val="2690"/>
              </a:lnSpc>
              <a:spcBef>
                <a:spcPts val="78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解决两个个问题：：一是提提高队员员的能力力；二是是帮助队队员调整整状态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59740" y="374118"/>
            <a:ext cx="7934959" cy="3140075"/>
          </a:xfrm>
          <a:prstGeom prst="rect">
            <a:avLst/>
          </a:prstGeom>
        </p:spPr>
        <p:txBody>
          <a:bodyPr vert="horz" wrap="square" lIns="0" tIns="11874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93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教练式领领导者对对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D2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阶段的员员工的做做法：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83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确认下属属问题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设定下属属的目标标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说明决策策理由并并征求下下属建议议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由领导者者做最后后决策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支持和赞赞美下属属的进步步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支持式领领导方式式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30944"/>
            <a:ext cx="7835900" cy="373380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58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25">
                <a:solidFill>
                  <a:srgbClr val="FFFFFF"/>
                </a:solidFill>
                <a:latin typeface="Arial"/>
                <a:cs typeface="Arial"/>
              </a:rPr>
              <a:t>S3</a:t>
            </a: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484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风格描述述：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18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多支持持，少指指挥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40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与下属属共同做做决定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3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经常举举行团队队会议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35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适合</a:t>
            </a:r>
            <a:r>
              <a:rPr sz="2800" spc="-10">
                <a:solidFill>
                  <a:srgbClr val="FFFFFF"/>
                </a:solidFill>
                <a:latin typeface="Arial"/>
                <a:cs typeface="Arial"/>
              </a:rPr>
              <a:t>D3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阶段的员员工</a:t>
            </a:r>
            <a:endParaRPr sz="2800">
              <a:latin typeface="宋体"/>
              <a:cs typeface="宋体"/>
            </a:endParaRPr>
          </a:p>
          <a:p>
            <a:pPr marL="354965" marR="5080" indent="-342265">
              <a:lnSpc>
                <a:spcPts val="3020"/>
              </a:lnSpc>
              <a:spcBef>
                <a:spcPts val="869"/>
              </a:spcBef>
              <a:buClr>
                <a:srgbClr val="FFCC00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思考：对对面资深深的下属属，能力力够而意意愿不足足时，或或波动时时领导者者如何做做？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https://d.book118.com/886232133034010051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Microsoft JhengHei</vt:lpstr>
      <vt:lpstr>宋体</vt:lpstr>
      <vt:lpstr>Wingdings</vt:lpstr>
      <vt:lpstr>Office Theme</vt:lpstr>
      <vt:lpstr>PowerPoint Presentation</vt:lpstr>
      <vt:lpstr>第8章	领导方方式与方法第第1节领导行为为与领导方式式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两种行为与两两个尺度的对对应</vt:lpstr>
      <vt:lpstr>PowerPoint Presentation</vt:lpstr>
      <vt:lpstr>PowerPoint Presentation</vt:lpstr>
      <vt:lpstr>PowerPoint Presentation</vt:lpstr>
      <vt:lpstr>命令令式式领领导导方方式式</vt:lpstr>
      <vt:lpstr>PowerPoint Presentation</vt:lpstr>
      <vt:lpstr>命令式领领导者对对D1阶段员工工            的做法法</vt:lpstr>
      <vt:lpstr>教练式领领导方式式</vt:lpstr>
      <vt:lpstr>PowerPoint Presentation</vt:lpstr>
      <vt:lpstr>支持式领领导方式式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2024-09-16T22:15:23.914</cp:lastPrinted>
  <dcterms:created xsi:type="dcterms:W3CDTF">2024-09-16T14:15:23Z</dcterms:created>
  <dcterms:modified xsi:type="dcterms:W3CDTF">2024-09-16T14:15:25Z</dcterms:modified>
</cp:coreProperties>
</file>