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9DCAF9ED-07DC-4A11-8D7F-57B35C25682E}" styleName="Medium Style 1 - Accent 2">
    <a:wholeTbl>
      <a:tcTxStyle>
        <a:fontRef idx="minor"/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fill>
          <a:solidFill>
            <a:schemeClr val="accent2">
              <a:tint val="20000"/>
            </a:schemeClr>
          </a:solidFill>
        </a:fill>
      </a:tcStyle>
    </a:band1H>
    <a:band1V>
      <a:tcStyle>
        <a:fill>
          <a:solidFill>
            <a:schemeClr val="accent2">
              <a:tint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/>
        <a:schemeClr val="lt1"/>
      </a:tcTxStyle>
      <a:tcStyle>
        <a:fill>
          <a:solidFill>
            <a:schemeClr val="accent2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/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75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4B9EF9-6DA8-4985-8D79-7F2C750E58A6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BFB677-1002-4675-901F-55858E770D1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67420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ln>
            <a:miter lim="800000"/>
          </a:ln>
        </p:spPr>
      </p:sp>
      <p:sp>
        <p:nvSpPr>
          <p:cNvPr id="24579" name="备注占位符 2"/>
          <p:cNvSpPr txBox="1">
            <a:spLocks noGrp="1" noChangeArrowheads="1"/>
          </p:cNvSpPr>
          <p:nvPr>
            <p:ph type="body" idx="6"/>
            <p:custDataLst>
              <p:tags r:id="rId5"/>
            </p:custDataLst>
          </p:nvPr>
        </p:nvSpPr>
        <p:spPr/>
        <p:txBody>
          <a:bodyPr/>
          <a:lstStyle/>
          <a:p>
            <a:pPr eaLnBrk="1" hangingPunct="1"/>
            <a:endParaRPr lang="en-US" altLang="zh-CN"/>
          </a:p>
        </p:txBody>
      </p:sp>
      <p:sp>
        <p:nvSpPr>
          <p:cNvPr id="9219" name="灯片编号占位符 3">
            <a:extLst>
              <a:ext uri="{FF2B5EF4-FFF2-40B4-BE49-F238E27FC236}">
                <a16:creationId xmlns:a16="http://schemas.microsoft.com/office/drawing/2014/main" id="{D3DFB2AF-6427-47C4-BEF0-92F321EC0C6D}"/>
              </a:ext>
            </a:extLst>
          </p:cNvPr>
          <p:cNvSpPr>
            <a:spLocks noGrp="1" noChangeArrowheads="1"/>
          </p:cNvSpPr>
          <p:nvPr>
            <p:ph type="sldNum" sz="quarter" idx="5"/>
            <p:custDataLst>
              <p:tags r:id="rId6"/>
            </p:custDataLst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9pPr>
          </a:lstStyle>
          <a:p>
            <a:fld id="{44F930B4-0E2D-4CE2-8260-02596FFC964A}" type="slidenum">
              <a:rPr altLang="en-US">
                <a:latin typeface="字魂59号-创粗黑" pitchFamily="2" charset="-122"/>
              </a:rPr>
              <a:t>4</a:t>
            </a:fld>
            <a:endParaRPr lang="zh-CN" altLang="en-US">
              <a:latin typeface="字魂59号-创粗黑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4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4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9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4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9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4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9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4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9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4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4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9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slideMaster" Target="../slideMasters/slideMaster2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4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slideMaster" Target="../slideMasters/slideMaster2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8.xml" /><Relationship Id="rId2" Type="http://schemas.openxmlformats.org/officeDocument/2006/relationships/slideMaster" Target="../slideMasters/slideMaster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9.xml" /><Relationship Id="rId2" Type="http://schemas.openxmlformats.org/officeDocument/2006/relationships/slideMaster" Target="../slideMasters/slideMaster2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0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7EBE0143-707F-43C5-971F-2A2ED155E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58D594A-6208-45E3-AA06-53E436E8A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2E1551D-0AB2-43C1-A772-C95581EBB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3194B4DD-F4C6-4130-B7A5-727813A7A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042FE6EA-7CA0-45D8-85CA-66468CF6D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2F54FFDC-9336-4753-963A-B4401DEBE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BF160175-A956-4289-9282-13AACE36B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9E6F1FF1-FAE7-483A-BCBF-7B4CCBF78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6FF2E727-29B9-41F8-A896-45ABEA31F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97EFA43-9E9F-4C51-8BFC-E78CA5818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C023303-9C8A-4C98-B0DD-3D12044B3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5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7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9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0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5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7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8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9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3">
            <a:extLst>
              <a:ext uri="{FF2B5EF4-FFF2-40B4-BE49-F238E27FC236}">
                <a16:creationId xmlns:a16="http://schemas.microsoft.com/office/drawing/2014/main" id="{33704984-67A5-46CE-9DDF-2522C473E13F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281F21E9-BF31-4A55-9C69-4C0DAD1248E9}" type="datetimeFigureOut">
              <a:rPr lang="zh-CN" altLang="en-US"/>
              <a:pPr>
                <a:defRPr/>
              </a:pPr>
              <a:t>2024/2/29</a:t>
            </a:fld>
            <a:endParaRPr lang="zh-CN" altLang="en-US"/>
          </a:p>
        </p:txBody>
      </p:sp>
      <p:sp>
        <p:nvSpPr>
          <p:cNvPr id="3" name="页脚占位符 4">
            <a:extLst>
              <a:ext uri="{FF2B5EF4-FFF2-40B4-BE49-F238E27FC236}">
                <a16:creationId xmlns:a16="http://schemas.microsoft.com/office/drawing/2014/main" id="{CF5EBB8A-6A3E-4E61-8247-EA289217EED2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>
            <a:extLst>
              <a:ext uri="{FF2B5EF4-FFF2-40B4-BE49-F238E27FC236}">
                <a16:creationId xmlns:a16="http://schemas.microsoft.com/office/drawing/2014/main" id="{C6214ECC-DE80-4DF0-AF9E-2528AFFE5DF7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9F4A72-852C-43E3-A868-C33688CCCDD3}" type="slidenum">
              <a:rPr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84289917"/>
      </p:ext>
    </p:extLst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4117571848"/>
      </p:ext>
    </p:extLst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951393785"/>
      </p:ext>
    </p:extLst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4177203161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slideLayout" Target="../slideLayouts/slideLayout44.xml" /><Relationship Id="rId34" Type="http://schemas.openxmlformats.org/officeDocument/2006/relationships/slideLayout" Target="../slideLayouts/slideLayout45.xml" /><Relationship Id="rId35" Type="http://schemas.openxmlformats.org/officeDocument/2006/relationships/slideLayout" Target="../slideLayouts/slideLayout46.xml" /><Relationship Id="rId36" Type="http://schemas.openxmlformats.org/officeDocument/2006/relationships/slideLayout" Target="../slideLayouts/slideLayout47.xml" /><Relationship Id="rId37" Type="http://schemas.openxmlformats.org/officeDocument/2006/relationships/tags" Target="../tags/tag211.xml" /><Relationship Id="rId38" Type="http://schemas.openxmlformats.org/officeDocument/2006/relationships/image" Target="../media/image1.png" /><Relationship Id="rId39" Type="http://schemas.openxmlformats.org/officeDocument/2006/relationships/tags" Target="../tags/tag212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213.xml" /><Relationship Id="rId41" Type="http://schemas.openxmlformats.org/officeDocument/2006/relationships/image" Target="file:///D:\qq&#25991;&#20214;\712321467\Image\C2C\Image2\%7b75232B38-A165-1FB7-499C-2E1C792CACB5%7d.png" TargetMode="External" /><Relationship Id="rId42" Type="http://schemas.openxmlformats.org/officeDocument/2006/relationships/image" Target="../media/image2.png" /><Relationship Id="rId43" Type="http://schemas.openxmlformats.org/officeDocument/2006/relationships/tags" Target="../tags/tag214.xml" /><Relationship Id="rId44" Type="http://schemas.openxmlformats.org/officeDocument/2006/relationships/theme" Target="../theme/theme2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37"/>
          </p:custDataLst>
        </p:nvPr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39"/>
            </p:custDataLst>
          </p:nvPr>
        </p:nvPicPr>
        <p:blipFill>
          <a:blip r:embed="rId3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圆角矩形 1"/>
          <p:cNvSpPr/>
          <p:nvPr userDrawn="1">
            <p:custDataLst>
              <p:tags r:id="rId40"/>
            </p:custDataLst>
          </p:nvPr>
        </p:nvSpPr>
        <p:spPr>
          <a:xfrm>
            <a:off x="312420" y="357505"/>
            <a:ext cx="11567160" cy="6143625"/>
          </a:xfrm>
          <a:prstGeom prst="roundRect">
            <a:avLst/>
          </a:prstGeom>
          <a:solidFill>
            <a:schemeClr val="bg1">
              <a:alpha val="6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pic>
        <p:nvPicPr>
          <p:cNvPr id="4" name="图片 1073743875" descr="学科网 zxxk.com" title="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 r:link="rId4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  <p:sldLayoutId id="2147483691" r:id="rId32"/>
    <p:sldLayoutId id="2147483692" r:id="rId33"/>
    <p:sldLayoutId id="2147483693" r:id="rId34"/>
    <p:sldLayoutId id="2147483694" r:id="rId35"/>
    <p:sldLayoutId id="2147483695" r:id="rId36"/>
  </p:sldLayoutIdLst>
  <p:transition spd="slow">
    <p:wipe/>
  </p:transition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2" Type="http://schemas.openxmlformats.org/officeDocument/2006/relationships/tags" Target="../tags/tag222.xml" /><Relationship Id="rId3" Type="http://schemas.openxmlformats.org/officeDocument/2006/relationships/image" Target="../media/image3.png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6.png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14" Type="http://schemas.openxmlformats.org/officeDocument/2006/relationships/tags" Target="../tags/tag253.xml" /><Relationship Id="rId15" Type="http://schemas.openxmlformats.org/officeDocument/2006/relationships/tags" Target="../tags/tag254.xml" /><Relationship Id="rId16" Type="http://schemas.openxmlformats.org/officeDocument/2006/relationships/tags" Target="../tags/tag255.xml" /><Relationship Id="rId17" Type="http://schemas.openxmlformats.org/officeDocument/2006/relationships/tags" Target="../tags/tag256.xml" /><Relationship Id="rId18" Type="http://schemas.openxmlformats.org/officeDocument/2006/relationships/tags" Target="../tags/tag257.xml" /><Relationship Id="rId19" Type="http://schemas.openxmlformats.org/officeDocument/2006/relationships/tags" Target="../tags/tag258.xml" /><Relationship Id="rId2" Type="http://schemas.openxmlformats.org/officeDocument/2006/relationships/tags" Target="../tags/tag245.xml" /><Relationship Id="rId3" Type="http://schemas.openxmlformats.org/officeDocument/2006/relationships/image" Target="../media/image1.png" /><Relationship Id="rId4" Type="http://schemas.openxmlformats.org/officeDocument/2006/relationships/tags" Target="../tags/tag246.xml" /><Relationship Id="rId5" Type="http://schemas.openxmlformats.org/officeDocument/2006/relationships/image" Target="../media/image4.png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image" Target="../media/image5.png" /><Relationship Id="rId9" Type="http://schemas.openxmlformats.org/officeDocument/2006/relationships/tags" Target="../tags/tag24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4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tags" Target="../tags/tag273.xml" /><Relationship Id="rId14" Type="http://schemas.openxmlformats.org/officeDocument/2006/relationships/tags" Target="../tags/tag274.xml" /><Relationship Id="rId15" Type="http://schemas.openxmlformats.org/officeDocument/2006/relationships/tags" Target="../tags/tag275.xml" /><Relationship Id="rId16" Type="http://schemas.openxmlformats.org/officeDocument/2006/relationships/tags" Target="../tags/tag276.xml" /><Relationship Id="rId17" Type="http://schemas.openxmlformats.org/officeDocument/2006/relationships/tags" Target="../tags/tag277.xml" /><Relationship Id="rId18" Type="http://schemas.openxmlformats.org/officeDocument/2006/relationships/tags" Target="../tags/tag278.xml" /><Relationship Id="rId19" Type="http://schemas.openxmlformats.org/officeDocument/2006/relationships/tags" Target="../tags/tag279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280.xml" /><Relationship Id="rId21" Type="http://schemas.openxmlformats.org/officeDocument/2006/relationships/tags" Target="../tags/tag281.xml" /><Relationship Id="rId22" Type="http://schemas.openxmlformats.org/officeDocument/2006/relationships/tags" Target="../tags/tag282.xml" /><Relationship Id="rId23" Type="http://schemas.openxmlformats.org/officeDocument/2006/relationships/tags" Target="../tags/tag283.xml" /><Relationship Id="rId24" Type="http://schemas.openxmlformats.org/officeDocument/2006/relationships/tags" Target="../tags/tag284.xml" /><Relationship Id="rId25" Type="http://schemas.openxmlformats.org/officeDocument/2006/relationships/tags" Target="../tags/tag285.xml" /><Relationship Id="rId26" Type="http://schemas.openxmlformats.org/officeDocument/2006/relationships/tags" Target="../tags/tag286.xml" /><Relationship Id="rId27" Type="http://schemas.openxmlformats.org/officeDocument/2006/relationships/tags" Target="../tags/tag287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4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tags" Target="../tags/tag298.xml" /><Relationship Id="rId13" Type="http://schemas.openxmlformats.org/officeDocument/2006/relationships/tags" Target="../tags/tag299.xml" /><Relationship Id="rId14" Type="http://schemas.openxmlformats.org/officeDocument/2006/relationships/tags" Target="../tags/tag300.xml" /><Relationship Id="rId15" Type="http://schemas.openxmlformats.org/officeDocument/2006/relationships/tags" Target="../tags/tag301.xml" /><Relationship Id="rId16" Type="http://schemas.openxmlformats.org/officeDocument/2006/relationships/tags" Target="../tags/tag302.xml" /><Relationship Id="rId17" Type="http://schemas.openxmlformats.org/officeDocument/2006/relationships/tags" Target="../tags/tag303.xml" /><Relationship Id="rId18" Type="http://schemas.openxmlformats.org/officeDocument/2006/relationships/tags" Target="../tags/tag304.xml" /><Relationship Id="rId19" Type="http://schemas.openxmlformats.org/officeDocument/2006/relationships/tags" Target="../tags/tag305.xml" /><Relationship Id="rId2" Type="http://schemas.openxmlformats.org/officeDocument/2006/relationships/tags" Target="../tags/tag288.xml" /><Relationship Id="rId20" Type="http://schemas.openxmlformats.org/officeDocument/2006/relationships/tags" Target="../tags/tag306.xml" /><Relationship Id="rId21" Type="http://schemas.openxmlformats.org/officeDocument/2006/relationships/tags" Target="../tags/tag307.xml" /><Relationship Id="rId22" Type="http://schemas.openxmlformats.org/officeDocument/2006/relationships/tags" Target="../tags/tag308.xml" /><Relationship Id="rId3" Type="http://schemas.openxmlformats.org/officeDocument/2006/relationships/tags" Target="../tags/tag289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tags" Target="../tags/tag292.xml" /><Relationship Id="rId7" Type="http://schemas.openxmlformats.org/officeDocument/2006/relationships/tags" Target="../tags/tag293.xml" /><Relationship Id="rId8" Type="http://schemas.openxmlformats.org/officeDocument/2006/relationships/tags" Target="../tags/tag294.xml" /><Relationship Id="rId9" Type="http://schemas.openxmlformats.org/officeDocument/2006/relationships/tags" Target="../tags/tag2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4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2" Type="http://schemas.openxmlformats.org/officeDocument/2006/relationships/tags" Target="../tags/tag309.xml" /><Relationship Id="rId3" Type="http://schemas.openxmlformats.org/officeDocument/2006/relationships/tags" Target="../tags/tag310.xml" /><Relationship Id="rId4" Type="http://schemas.openxmlformats.org/officeDocument/2006/relationships/tags" Target="../tags/tag311.xml" /><Relationship Id="rId5" Type="http://schemas.openxmlformats.org/officeDocument/2006/relationships/tags" Target="../tags/tag312.xml" /><Relationship Id="rId6" Type="http://schemas.openxmlformats.org/officeDocument/2006/relationships/tags" Target="../tags/tag313.xml" /><Relationship Id="rId7" Type="http://schemas.openxmlformats.org/officeDocument/2006/relationships/tags" Target="../tags/tag314.xml" /><Relationship Id="rId8" Type="http://schemas.openxmlformats.org/officeDocument/2006/relationships/tags" Target="../tags/tag315.xml" /><Relationship Id="rId9" Type="http://schemas.openxmlformats.org/officeDocument/2006/relationships/tags" Target="../tags/tag3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10" Type="http://schemas.openxmlformats.org/officeDocument/2006/relationships/tags" Target="../tags/tag326.xml" /><Relationship Id="rId11" Type="http://schemas.openxmlformats.org/officeDocument/2006/relationships/tags" Target="../tags/tag327.xml" /><Relationship Id="rId12" Type="http://schemas.openxmlformats.org/officeDocument/2006/relationships/tags" Target="../tags/tag328.xml" /><Relationship Id="rId2" Type="http://schemas.openxmlformats.org/officeDocument/2006/relationships/tags" Target="../tags/tag319.xml" /><Relationship Id="rId3" Type="http://schemas.openxmlformats.org/officeDocument/2006/relationships/tags" Target="../tags/tag320.xml" /><Relationship Id="rId4" Type="http://schemas.openxmlformats.org/officeDocument/2006/relationships/tags" Target="../tags/tag321.xml" /><Relationship Id="rId5" Type="http://schemas.openxmlformats.org/officeDocument/2006/relationships/tags" Target="../tags/tag322.xml" /><Relationship Id="rId6" Type="http://schemas.openxmlformats.org/officeDocument/2006/relationships/tags" Target="../tags/tag323.xml" /><Relationship Id="rId7" Type="http://schemas.openxmlformats.org/officeDocument/2006/relationships/tags" Target="../tags/tag324.xml" /><Relationship Id="rId8" Type="http://schemas.openxmlformats.org/officeDocument/2006/relationships/image" Target="../media/image7.png" /><Relationship Id="rId9" Type="http://schemas.openxmlformats.org/officeDocument/2006/relationships/tags" Target="../tags/tag32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5.xml" /><Relationship Id="rId10" Type="http://schemas.openxmlformats.org/officeDocument/2006/relationships/tags" Target="../tags/tag337.xml" /><Relationship Id="rId2" Type="http://schemas.openxmlformats.org/officeDocument/2006/relationships/tags" Target="../tags/tag329.xml" /><Relationship Id="rId3" Type="http://schemas.openxmlformats.org/officeDocument/2006/relationships/tags" Target="../tags/tag330.xml" /><Relationship Id="rId4" Type="http://schemas.openxmlformats.org/officeDocument/2006/relationships/tags" Target="../tags/tag331.xml" /><Relationship Id="rId5" Type="http://schemas.openxmlformats.org/officeDocument/2006/relationships/tags" Target="../tags/tag332.xml" /><Relationship Id="rId6" Type="http://schemas.openxmlformats.org/officeDocument/2006/relationships/tags" Target="../tags/tag333.xml" /><Relationship Id="rId7" Type="http://schemas.openxmlformats.org/officeDocument/2006/relationships/tags" Target="../tags/tag334.xml" /><Relationship Id="rId8" Type="http://schemas.openxmlformats.org/officeDocument/2006/relationships/tags" Target="../tags/tag335.xml" /><Relationship Id="rId9" Type="http://schemas.openxmlformats.org/officeDocument/2006/relationships/tags" Target="../tags/tag3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38.xml" /><Relationship Id="rId3" Type="http://schemas.openxmlformats.org/officeDocument/2006/relationships/tags" Target="../tags/tag339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tags" Target="../tags/tag343.xml" /><Relationship Id="rId3" Type="http://schemas.openxmlformats.org/officeDocument/2006/relationships/tags" Target="../tags/tag344.xml" /><Relationship Id="rId4" Type="http://schemas.openxmlformats.org/officeDocument/2006/relationships/tags" Target="../tags/tag345.xml" /><Relationship Id="rId5" Type="http://schemas.openxmlformats.org/officeDocument/2006/relationships/tags" Target="../tags/tag346.xml" /><Relationship Id="rId6" Type="http://schemas.openxmlformats.org/officeDocument/2006/relationships/tags" Target="../tags/tag347.xml" /><Relationship Id="rId7" Type="http://schemas.openxmlformats.org/officeDocument/2006/relationships/tags" Target="../tags/tag34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tags" Target="../tags/tag349.xml" /><Relationship Id="rId3" Type="http://schemas.openxmlformats.org/officeDocument/2006/relationships/tags" Target="../tags/tag350.xml" /><Relationship Id="rId4" Type="http://schemas.openxmlformats.org/officeDocument/2006/relationships/tags" Target="../tags/tag351.xml" /><Relationship Id="rId5" Type="http://schemas.openxmlformats.org/officeDocument/2006/relationships/tags" Target="../tags/tag35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tags" Target="../tags/tag353.xml" /><Relationship Id="rId3" Type="http://schemas.openxmlformats.org/officeDocument/2006/relationships/tags" Target="../tags/tag354.xml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image" Target="../media/image8.png" /><Relationship Id="rId7" Type="http://schemas.openxmlformats.org/officeDocument/2006/relationships/tags" Target="../tags/tag35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tags" Target="../tags/tag358.xml" /><Relationship Id="rId3" Type="http://schemas.openxmlformats.org/officeDocument/2006/relationships/tags" Target="../tags/tag359.xml" /><Relationship Id="rId4" Type="http://schemas.openxmlformats.org/officeDocument/2006/relationships/tags" Target="../tags/tag360.xml" /><Relationship Id="rId5" Type="http://schemas.openxmlformats.org/officeDocument/2006/relationships/tags" Target="../tags/tag361.xml" /><Relationship Id="rId6" Type="http://schemas.openxmlformats.org/officeDocument/2006/relationships/tags" Target="../tags/tag36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tags" Target="../tags/tag369.xml" /><Relationship Id="rId3" Type="http://schemas.openxmlformats.org/officeDocument/2006/relationships/tags" Target="../tags/tag370.xml" /><Relationship Id="rId4" Type="http://schemas.openxmlformats.org/officeDocument/2006/relationships/tags" Target="../tags/tag371.xml" /><Relationship Id="rId5" Type="http://schemas.openxmlformats.org/officeDocument/2006/relationships/tags" Target="../tags/tag37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73.xml" /><Relationship Id="rId3" Type="http://schemas.openxmlformats.org/officeDocument/2006/relationships/tags" Target="../tags/tag374.xml" /><Relationship Id="rId4" Type="http://schemas.openxmlformats.org/officeDocument/2006/relationships/hyperlink" Target="https://d.book118.com/88624124000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" name="图片 2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文本框 5" title=""/>
          <p:cNvSpPr txBox="1"/>
          <p:nvPr>
            <p:custDataLst>
              <p:tags r:id="rId5"/>
            </p:custDataLst>
          </p:nvPr>
        </p:nvSpPr>
        <p:spPr>
          <a:xfrm>
            <a:off x="3869056" y="2555966"/>
            <a:ext cx="4829208" cy="1938992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学会归纳推理与类比推理</a:t>
            </a:r>
            <a:endParaRPr lang="zh-CN" altLang="en-US" sz="60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4" name="组合 3" title=""/>
          <p:cNvGrpSpPr/>
          <p:nvPr>
            <p:custDataLst>
              <p:tags r:id="rId6"/>
            </p:custDataLst>
          </p:nvPr>
        </p:nvGrpSpPr>
        <p:grpSpPr>
          <a:xfrm>
            <a:off x="2787716" y="2960928"/>
            <a:ext cx="494030" cy="102870"/>
            <a:chOff x="4899" y="4275"/>
            <a:chExt cx="778" cy="162"/>
          </a:xfrm>
        </p:grpSpPr>
        <p:sp>
          <p:nvSpPr>
            <p:cNvPr id="7" name="椭圆 6"/>
            <p:cNvSpPr/>
            <p:nvPr>
              <p:custDataLst>
                <p:tags r:id="rId7"/>
              </p:custDataLst>
            </p:nvPr>
          </p:nvSpPr>
          <p:spPr>
            <a:xfrm>
              <a:off x="4899" y="4275"/>
              <a:ext cx="163" cy="16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8" name="椭圆 7"/>
            <p:cNvSpPr/>
            <p:nvPr>
              <p:custDataLst>
                <p:tags r:id="rId8"/>
              </p:custDataLst>
            </p:nvPr>
          </p:nvSpPr>
          <p:spPr>
            <a:xfrm>
              <a:off x="5207" y="4275"/>
              <a:ext cx="163" cy="16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9" name="椭圆 8"/>
            <p:cNvSpPr/>
            <p:nvPr>
              <p:custDataLst>
                <p:tags r:id="rId9"/>
              </p:custDataLst>
            </p:nvPr>
          </p:nvSpPr>
          <p:spPr>
            <a:xfrm>
              <a:off x="5515" y="4275"/>
              <a:ext cx="163" cy="16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组合 4" title=""/>
          <p:cNvGrpSpPr/>
          <p:nvPr>
            <p:custDataLst>
              <p:tags r:id="rId10"/>
            </p:custDataLst>
          </p:nvPr>
        </p:nvGrpSpPr>
        <p:grpSpPr>
          <a:xfrm>
            <a:off x="9089424" y="2909493"/>
            <a:ext cx="494030" cy="102870"/>
            <a:chOff x="13689" y="4275"/>
            <a:chExt cx="778" cy="162"/>
          </a:xfrm>
        </p:grpSpPr>
        <p:sp>
          <p:nvSpPr>
            <p:cNvPr id="10" name="椭圆 9"/>
            <p:cNvSpPr/>
            <p:nvPr>
              <p:custDataLst>
                <p:tags r:id="rId11"/>
              </p:custDataLst>
            </p:nvPr>
          </p:nvSpPr>
          <p:spPr>
            <a:xfrm>
              <a:off x="13689" y="4275"/>
              <a:ext cx="163" cy="16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11" name="椭圆 10"/>
            <p:cNvSpPr/>
            <p:nvPr>
              <p:custDataLst>
                <p:tags r:id="rId12"/>
              </p:custDataLst>
            </p:nvPr>
          </p:nvSpPr>
          <p:spPr>
            <a:xfrm>
              <a:off x="13997" y="4275"/>
              <a:ext cx="163" cy="16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12" name="椭圆 11"/>
            <p:cNvSpPr/>
            <p:nvPr>
              <p:custDataLst>
                <p:tags r:id="rId13"/>
              </p:custDataLst>
            </p:nvPr>
          </p:nvSpPr>
          <p:spPr>
            <a:xfrm>
              <a:off x="14305" y="4275"/>
              <a:ext cx="163" cy="16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</p:grpSp>
      <p:sp>
        <p:nvSpPr>
          <p:cNvPr id="15" name="文本框 14" title=""/>
          <p:cNvSpPr txBox="1"/>
          <p:nvPr>
            <p:custDataLst>
              <p:tags r:id="rId14"/>
            </p:custDataLst>
          </p:nvPr>
        </p:nvSpPr>
        <p:spPr>
          <a:xfrm>
            <a:off x="5669280" y="5011896"/>
            <a:ext cx="4153769" cy="707886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bg1"/>
                </a:solidFill>
                <a:latin typeface="字魂36号-正文宋楷" panose="02000000000000000000" charset="-122"/>
                <a:ea typeface="字魂36号-正文宋楷" panose="02000000000000000000" charset="-122"/>
                <a:sym typeface="+mn-ea"/>
              </a:rPr>
              <a:t>选择性必修三  逻辑与思维</a:t>
            </a:r>
            <a:endParaRPr lang="en-US" altLang="zh-CN" sz="2000" b="1">
              <a:solidFill>
                <a:schemeClr val="bg1"/>
              </a:solidFill>
              <a:latin typeface="字魂36号-正文宋楷" panose="02000000000000000000" charset="-122"/>
              <a:ea typeface="字魂36号-正文宋楷" panose="02000000000000000000" charset="-122"/>
              <a:sym typeface="+mn-ea"/>
            </a:endParaRPr>
          </a:p>
          <a:p>
            <a:pPr algn="ctr"/>
            <a:r>
              <a:rPr lang="zh-CN" altLang="en-US" sz="2000" b="1">
                <a:solidFill>
                  <a:schemeClr val="bg1"/>
                </a:solidFill>
                <a:latin typeface="字魂36号-正文宋楷" panose="02000000000000000000" charset="-122"/>
                <a:ea typeface="字魂36号-正文宋楷" panose="02000000000000000000" charset="-122"/>
                <a:sym typeface="+mn-ea"/>
              </a:rPr>
              <a:t>一轮复习</a:t>
            </a:r>
          </a:p>
        </p:txBody>
      </p:sp>
      <p:sp>
        <p:nvSpPr>
          <p:cNvPr id="17" name="文本框 16" title=""/>
          <p:cNvSpPr txBox="1"/>
          <p:nvPr>
            <p:custDataLst>
              <p:tags r:id="rId15"/>
            </p:custDataLst>
          </p:nvPr>
        </p:nvSpPr>
        <p:spPr>
          <a:xfrm>
            <a:off x="2455545" y="1332509"/>
            <a:ext cx="1413510" cy="39878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000" b="1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+mj-cs"/>
                <a:sym typeface="微软雅黑" panose="020b0503020204020204" charset="-122"/>
              </a:rPr>
              <a:t>第七课</a:t>
            </a:r>
            <a:endParaRPr lang="zh-CN" altLang="en-US" sz="20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Calibri" panose="020f0502020204030204" pitchFamily="34" charset="0"/>
              <a:sym typeface="微软雅黑" panose="020b050302020402020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47237269"/>
      </p:ext>
    </p:extLst>
  </p:cSld>
  <p:clrMapOvr>
    <a:masterClrMapping/>
  </p:clrMapOvr>
  <p:transition spd="slow">
    <p:wip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4" title="">
            <a:extLst>
              <a:ext uri="{FF2B5EF4-FFF2-40B4-BE49-F238E27FC236}">
                <a16:creationId xmlns:a16="http://schemas.microsoft.com/office/drawing/2014/main" id="{13E9472D-E878-B7C5-2780-F83397F0C817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1381393" y="787925"/>
            <a:ext cx="288000" cy="36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noProof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AA0DC6A8-8A81-7A85-BD1C-C21F9826DE66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1805154" y="720814"/>
            <a:ext cx="3224213" cy="584597"/>
          </a:xfrm>
          <a:prstGeom prst="rect">
            <a:avLst/>
          </a:prstGeom>
          <a:noFill/>
        </p:spPr>
        <p:txBody>
          <a:bodyPr lIns="47625" tIns="19050" rIns="47625" bIns="19050">
            <a:norm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 spc="180" noProof="1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课标要求</a:t>
            </a:r>
          </a:p>
        </p:txBody>
      </p:sp>
      <p:sp>
        <p:nvSpPr>
          <p:cNvPr id="4" name="Title 6" title="">
            <a:extLst>
              <a:ext uri="{FF2B5EF4-FFF2-40B4-BE49-F238E27FC236}">
                <a16:creationId xmlns:a16="http://schemas.microsoft.com/office/drawing/2014/main" id="{3518AA3A-F089-7FF6-6F30-2BBFBF8561C5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603185" y="1479782"/>
            <a:ext cx="4426182" cy="46027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175">
            <a:noFill/>
            <a:prstDash val="dash"/>
          </a:ln>
        </p:spPr>
        <p:txBody>
          <a:bodyPr lIns="47625" tIns="19050" rIns="47625" bIns="19050" anchor="ctr"/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0355" indent="-300355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1.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理解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归纳推理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的含义和种类。掌握归纳推理的方法，</a:t>
            </a:r>
            <a:endParaRPr lang="en-US" altLang="zh-CN" sz="2400" b="1" spc="38" noProof="1">
              <a:ln w="3175">
                <a:noFill/>
                <a:prstDash val="dash"/>
              </a:ln>
              <a:solidFill>
                <a:srgbClr val="404040"/>
              </a:solidFill>
              <a:latin typeface="微软雅黑" panose="020b0503020204020204" charset="-122"/>
              <a:ea typeface="微软雅黑" panose="020b0503020204020204" charset="-122"/>
              <a:cs typeface="隶书" pitchFamily="49" charset="-122"/>
              <a:sym typeface="微软雅黑" panose="020b0503020204020204" charset="-122"/>
            </a:endParaRPr>
          </a:p>
          <a:p>
            <a:pPr marL="300355" indent="-300355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把握探求事物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因果联系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的方法。理解归纳推理的意义。</a:t>
            </a:r>
          </a:p>
          <a:p>
            <a:pPr marL="300355" indent="-300355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2.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明确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类比推理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的含义，掌握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提高类比推理可靠程度的条件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，运用类比推理的方法。</a:t>
            </a:r>
            <a:endParaRPr lang="en-US" altLang="zh-CN" sz="2400" b="1" spc="38" noProof="1">
              <a:ln w="3175">
                <a:noFill/>
                <a:prstDash val="dash"/>
              </a:ln>
              <a:solidFill>
                <a:srgbClr val="404040"/>
              </a:solidFill>
              <a:latin typeface="微软雅黑" panose="020b0503020204020204" charset="-122"/>
              <a:ea typeface="微软雅黑" panose="020b0503020204020204" charset="-122"/>
              <a:cs typeface="隶书" pitchFamily="49" charset="-122"/>
              <a:sym typeface="微软雅黑" panose="020b0503020204020204" charset="-122"/>
            </a:endParaRPr>
          </a:p>
          <a:p>
            <a:pPr marL="300355" indent="-300355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理解类比推理在思维创新中的功用。</a:t>
            </a:r>
          </a:p>
        </p:txBody>
      </p:sp>
      <p:sp>
        <p:nvSpPr>
          <p:cNvPr id="5" name="矩形 5" title="">
            <a:extLst>
              <a:ext uri="{FF2B5EF4-FFF2-40B4-BE49-F238E27FC236}">
                <a16:creationId xmlns:a16="http://schemas.microsoft.com/office/drawing/2014/main" id="{87D526D8-A736-B35D-7034-78389FDECC58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381393" y="1257423"/>
            <a:ext cx="1980000" cy="57150"/>
          </a:xfrm>
          <a:prstGeom prst="rect">
            <a:avLst/>
          </a:prstGeom>
          <a:solidFill>
            <a:srgbClr val="266CB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noProof="1">
              <a:solidFill>
                <a:srgbClr val="FFFFFF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cxnSp>
        <p:nvCxnSpPr>
          <p:cNvPr id="6" name="直接连接符 5" title="">
            <a:extLst>
              <a:ext uri="{FF2B5EF4-FFF2-40B4-BE49-F238E27FC236}">
                <a16:creationId xmlns:a16="http://schemas.microsoft.com/office/drawing/2014/main" id="{8E9425D0-2E45-0FCA-380C-F0E21FB1C197}"/>
              </a:ext>
            </a:extLst>
          </p:cNvPr>
          <p:cNvCxnSpPr/>
          <p:nvPr>
            <p:custDataLst>
              <p:tags r:id="rId7"/>
            </p:custDataLst>
          </p:nvPr>
        </p:nvCxnSpPr>
        <p:spPr>
          <a:xfrm flipH="1">
            <a:off x="5307230" y="1620236"/>
            <a:ext cx="0" cy="424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矩形 6" title="">
            <a:extLst>
              <a:ext uri="{FF2B5EF4-FFF2-40B4-BE49-F238E27FC236}">
                <a16:creationId xmlns:a16="http://schemas.microsoft.com/office/drawing/2014/main" id="{9F3F6473-9A5E-675C-CBA1-77C218E47796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7065613" y="797087"/>
            <a:ext cx="288000" cy="36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noProof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8" name="文本框 7" title="">
            <a:extLst>
              <a:ext uri="{FF2B5EF4-FFF2-40B4-BE49-F238E27FC236}">
                <a16:creationId xmlns:a16="http://schemas.microsoft.com/office/drawing/2014/main" id="{86B759DE-12FB-6CE1-011A-BF5A6DAB7FF8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7489374" y="729976"/>
            <a:ext cx="3224213" cy="584597"/>
          </a:xfrm>
          <a:prstGeom prst="rect">
            <a:avLst/>
          </a:prstGeom>
          <a:noFill/>
        </p:spPr>
        <p:txBody>
          <a:bodyPr lIns="47625" tIns="19050" rIns="47625" bIns="19050">
            <a:norm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 spc="180" noProof="1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必备知识</a:t>
            </a:r>
          </a:p>
        </p:txBody>
      </p:sp>
      <p:sp>
        <p:nvSpPr>
          <p:cNvPr id="9" name="Title 6" title="">
            <a:extLst>
              <a:ext uri="{FF2B5EF4-FFF2-40B4-BE49-F238E27FC236}">
                <a16:creationId xmlns:a16="http://schemas.microsoft.com/office/drawing/2014/main" id="{2C25ECD6-2E6F-F134-EF94-EC72272AE053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5582654" y="1463239"/>
            <a:ext cx="6006161" cy="461933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175">
            <a:noFill/>
            <a:prstDash val="dash"/>
          </a:ln>
        </p:spPr>
        <p:txBody>
          <a:bodyPr lIns="47625" tIns="19050" rIns="47625" bIns="19050" anchor="ctr"/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1.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★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归纳推理的含义和类型：   </a:t>
            </a: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0000CC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完归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：</a:t>
            </a:r>
            <a:r>
              <a:rPr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★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含义、</a:t>
            </a:r>
            <a:r>
              <a:rPr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★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特征、局限性、保真的条件</a:t>
            </a: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0000CC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不完归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：</a:t>
            </a:r>
            <a:r>
              <a:rPr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★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含义、</a:t>
            </a:r>
            <a:r>
              <a:rPr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★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类型、</a:t>
            </a:r>
            <a:r>
              <a:rPr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★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特征、</a:t>
            </a:r>
            <a:r>
              <a:rPr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★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要求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2.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因果联系的含义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★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探求因果联系的方法</a:t>
            </a:r>
            <a:endParaRPr lang="en-US" altLang="zh-CN" sz="2400"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3.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★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类比推理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的含义、客观依据、实质、方法、提高可靠性的措施、必要性、作用？</a:t>
            </a:r>
          </a:p>
          <a:p>
            <a:pPr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4.</a:t>
            </a:r>
            <a:r>
              <a:rPr lang="en-US"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★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类比与比较、比喻的区别</a:t>
            </a:r>
          </a:p>
          <a:p>
            <a:pPr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5.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综合运用逻辑推理的意义</a:t>
            </a:r>
          </a:p>
        </p:txBody>
      </p:sp>
      <p:sp>
        <p:nvSpPr>
          <p:cNvPr id="10" name="矩形 5" title="">
            <a:extLst>
              <a:ext uri="{FF2B5EF4-FFF2-40B4-BE49-F238E27FC236}">
                <a16:creationId xmlns:a16="http://schemas.microsoft.com/office/drawing/2014/main" id="{937A7F06-FBF8-D380-5D7E-B4B9C9F5253F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7065613" y="1266585"/>
            <a:ext cx="1980000" cy="57150"/>
          </a:xfrm>
          <a:prstGeom prst="rect">
            <a:avLst/>
          </a:prstGeom>
          <a:solidFill>
            <a:srgbClr val="266CB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noProof="1">
              <a:solidFill>
                <a:srgbClr val="FFFFFF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30190150"/>
      </p:ext>
    </p:extLst>
  </p:cSld>
  <p:clrMapOvr>
    <a:masterClrMapping/>
  </p:clrMapOvr>
  <p:transition spd="slow">
    <p:wip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 title="">
            <a:extLst>
              <a:ext uri="{FF2B5EF4-FFF2-40B4-BE49-F238E27FC236}">
                <a16:creationId xmlns:a16="http://schemas.microsoft.com/office/drawing/2014/main" id="{D4AD47EB-9495-2B28-7BB6-4643FAAA4B38}"/>
              </a:ext>
            </a:extLst>
          </p:cNvPr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图片 2" title="">
            <a:extLst>
              <a:ext uri="{FF2B5EF4-FFF2-40B4-BE49-F238E27FC236}">
                <a16:creationId xmlns:a16="http://schemas.microsoft.com/office/drawing/2014/main" id="{D48D1050-36A8-BD89-01FC-B6927058A5C7}"/>
              </a:ext>
            </a:extLst>
          </p:cNvPr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1241" y="861060"/>
            <a:ext cx="9875520" cy="5135880"/>
          </a:xfrm>
          <a:prstGeom prst="rect">
            <a:avLst/>
          </a:prstGeom>
        </p:spPr>
      </p:pic>
      <p:sp>
        <p:nvSpPr>
          <p:cNvPr id="4" name="文本框 3" title="">
            <a:extLst>
              <a:ext uri="{FF2B5EF4-FFF2-40B4-BE49-F238E27FC236}">
                <a16:creationId xmlns:a16="http://schemas.microsoft.com/office/drawing/2014/main" id="{2EFBBE2C-86F4-76E5-D310-B97A522C6433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3392082" y="2078860"/>
            <a:ext cx="5461950" cy="217784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考点一</a:t>
            </a:r>
            <a:endParaRPr lang="en-US" altLang="zh-CN" sz="48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归纳推理及其方法</a:t>
            </a:r>
            <a:endParaRPr lang="en-US" altLang="zh-CN" sz="48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5" name="图片 4" title="">
            <a:extLst>
              <a:ext uri="{FF2B5EF4-FFF2-40B4-BE49-F238E27FC236}">
                <a16:creationId xmlns:a16="http://schemas.microsoft.com/office/drawing/2014/main" id="{DE07E5B5-2499-335F-CE97-73E9BD6072A3}"/>
              </a:ext>
            </a:extLst>
          </p:cNvPr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1241" y="1473218"/>
            <a:ext cx="2980122" cy="4181069"/>
          </a:xfrm>
          <a:prstGeom prst="rect">
            <a:avLst/>
          </a:prstGeom>
        </p:spPr>
      </p:pic>
      <p:pic>
        <p:nvPicPr>
          <p:cNvPr id="6" name="图片 5" title="">
            <a:extLst>
              <a:ext uri="{FF2B5EF4-FFF2-40B4-BE49-F238E27FC236}">
                <a16:creationId xmlns:a16="http://schemas.microsoft.com/office/drawing/2014/main" id="{8F63445F-299B-4D75-E47C-8CC2F3A6E167}"/>
              </a:ext>
            </a:extLst>
          </p:cNvPr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20921" y="2939920"/>
            <a:ext cx="2980122" cy="2980122"/>
          </a:xfrm>
          <a:prstGeom prst="rect">
            <a:avLst/>
          </a:prstGeom>
        </p:spPr>
      </p:pic>
      <p:grpSp>
        <p:nvGrpSpPr>
          <p:cNvPr id="7" name="组合 6" title="">
            <a:extLst>
              <a:ext uri="{FF2B5EF4-FFF2-40B4-BE49-F238E27FC236}">
                <a16:creationId xmlns:a16="http://schemas.microsoft.com/office/drawing/2014/main" id="{E85D370A-A47D-A2DB-3D13-47CD61046FF9}"/>
              </a:ext>
            </a:extLst>
          </p:cNvPr>
          <p:cNvGrpSpPr/>
          <p:nvPr>
            <p:custDataLst>
              <p:tags r:id="rId12"/>
            </p:custDataLst>
          </p:nvPr>
        </p:nvGrpSpPr>
        <p:grpSpPr>
          <a:xfrm>
            <a:off x="1465427" y="3045273"/>
            <a:ext cx="494629" cy="103423"/>
            <a:chOff x="4897533" y="3860720"/>
            <a:chExt cx="494629" cy="103423"/>
          </a:xfrm>
        </p:grpSpPr>
        <p:sp>
          <p:nvSpPr>
            <p:cNvPr id="8" name="椭圆 7">
              <a:extLst>
                <a:ext uri="{FF2B5EF4-FFF2-40B4-BE49-F238E27FC236}">
                  <a16:creationId xmlns:a16="http://schemas.microsoft.com/office/drawing/2014/main" id="{8BB346E6-AC93-27B2-9F9A-7C9EF845A391}"/>
                </a:ext>
              </a:extLst>
            </p:cNvPr>
            <p:cNvSpPr/>
            <p:nvPr>
              <p:custDataLst>
                <p:tags r:id="rId13"/>
              </p:custDataLst>
            </p:nvPr>
          </p:nvSpPr>
          <p:spPr>
            <a:xfrm>
              <a:off x="4897533" y="3860720"/>
              <a:ext cx="103423" cy="10342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9" name="椭圆 8">
              <a:extLst>
                <a:ext uri="{FF2B5EF4-FFF2-40B4-BE49-F238E27FC236}">
                  <a16:creationId xmlns:a16="http://schemas.microsoft.com/office/drawing/2014/main" id="{186E73F2-A558-C003-72E4-AFCFE5F76B44}"/>
                </a:ext>
              </a:extLst>
            </p:cNvPr>
            <p:cNvSpPr/>
            <p:nvPr>
              <p:custDataLst>
                <p:tags r:id="rId14"/>
              </p:custDataLst>
            </p:nvPr>
          </p:nvSpPr>
          <p:spPr>
            <a:xfrm>
              <a:off x="5093136" y="3860720"/>
              <a:ext cx="103423" cy="10342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10" name="椭圆 9">
              <a:extLst>
                <a:ext uri="{FF2B5EF4-FFF2-40B4-BE49-F238E27FC236}">
                  <a16:creationId xmlns:a16="http://schemas.microsoft.com/office/drawing/2014/main" id="{AA2BD594-F14D-C8CD-44F0-B83644DBF29B}"/>
                </a:ext>
              </a:extLst>
            </p:cNvPr>
            <p:cNvSpPr/>
            <p:nvPr>
              <p:custDataLst>
                <p:tags r:id="rId15"/>
              </p:custDataLst>
            </p:nvPr>
          </p:nvSpPr>
          <p:spPr>
            <a:xfrm>
              <a:off x="5288739" y="3860720"/>
              <a:ext cx="103423" cy="10342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</p:grpSp>
      <p:grpSp>
        <p:nvGrpSpPr>
          <p:cNvPr id="11" name="组合 10" title="">
            <a:extLst>
              <a:ext uri="{FF2B5EF4-FFF2-40B4-BE49-F238E27FC236}">
                <a16:creationId xmlns:a16="http://schemas.microsoft.com/office/drawing/2014/main" id="{DB6DFCFC-A9FA-B630-2BE7-90C8B609ABF8}"/>
              </a:ext>
            </a:extLst>
          </p:cNvPr>
          <p:cNvGrpSpPr/>
          <p:nvPr>
            <p:custDataLst>
              <p:tags r:id="rId16"/>
            </p:custDataLst>
          </p:nvPr>
        </p:nvGrpSpPr>
        <p:grpSpPr>
          <a:xfrm>
            <a:off x="9768065" y="2888209"/>
            <a:ext cx="494629" cy="103423"/>
            <a:chOff x="8762094" y="3844397"/>
            <a:chExt cx="494629" cy="103423"/>
          </a:xfrm>
        </p:grpSpPr>
        <p:sp>
          <p:nvSpPr>
            <p:cNvPr id="12" name="椭圆 11">
              <a:extLst>
                <a:ext uri="{FF2B5EF4-FFF2-40B4-BE49-F238E27FC236}">
                  <a16:creationId xmlns:a16="http://schemas.microsoft.com/office/drawing/2014/main" id="{942E4AC3-8B86-4B2C-7911-C03B6E24CDEA}"/>
                </a:ext>
              </a:extLst>
            </p:cNvPr>
            <p:cNvSpPr/>
            <p:nvPr>
              <p:custDataLst>
                <p:tags r:id="rId17"/>
              </p:custDataLst>
            </p:nvPr>
          </p:nvSpPr>
          <p:spPr>
            <a:xfrm>
              <a:off x="8762094" y="3844397"/>
              <a:ext cx="103423" cy="10342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13" name="椭圆 12">
              <a:extLst>
                <a:ext uri="{FF2B5EF4-FFF2-40B4-BE49-F238E27FC236}">
                  <a16:creationId xmlns:a16="http://schemas.microsoft.com/office/drawing/2014/main" id="{3942C45B-20CD-F9E5-BFB4-4E63C28FF724}"/>
                </a:ext>
              </a:extLst>
            </p:cNvPr>
            <p:cNvSpPr/>
            <p:nvPr>
              <p:custDataLst>
                <p:tags r:id="rId18"/>
              </p:custDataLst>
            </p:nvPr>
          </p:nvSpPr>
          <p:spPr>
            <a:xfrm>
              <a:off x="8957697" y="3844397"/>
              <a:ext cx="103423" cy="10342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14" name="椭圆 13">
              <a:extLst>
                <a:ext uri="{FF2B5EF4-FFF2-40B4-BE49-F238E27FC236}">
                  <a16:creationId xmlns:a16="http://schemas.microsoft.com/office/drawing/2014/main" id="{D198185E-DD2C-1E42-298A-F7010165EBA0}"/>
                </a:ext>
              </a:extLst>
            </p:cNvPr>
            <p:cNvSpPr/>
            <p:nvPr>
              <p:custDataLst>
                <p:tags r:id="rId19"/>
              </p:custDataLst>
            </p:nvPr>
          </p:nvSpPr>
          <p:spPr>
            <a:xfrm>
              <a:off x="9153300" y="3844397"/>
              <a:ext cx="103423" cy="10342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471306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47" name="组合 46" title="">
            <a:extLst>
              <a:ext uri="{FF2B5EF4-FFF2-40B4-BE49-F238E27FC236}">
                <a16:creationId xmlns:a16="http://schemas.microsoft.com/office/drawing/2014/main" id="{8DD4DDDD-0F23-439E-A0B2-683DF0CE689C}"/>
              </a:ext>
            </a:extLst>
          </p:cNvPr>
          <p:cNvGrpSpPr/>
          <p:nvPr>
            <p:custDataLst>
              <p:tags r:id="rId4"/>
            </p:custDataLst>
          </p:nvPr>
        </p:nvGrpSpPr>
        <p:grpSpPr>
          <a:xfrm>
            <a:off x="1041102" y="467298"/>
            <a:ext cx="5883191" cy="523220"/>
            <a:chOff x="1076609" y="418259"/>
            <a:chExt cx="5883191" cy="523220"/>
          </a:xfrm>
        </p:grpSpPr>
        <p:sp>
          <p:nvSpPr>
            <p:cNvPr id="48" name="椭圆 47">
              <a:extLst>
                <a:ext uri="{FF2B5EF4-FFF2-40B4-BE49-F238E27FC236}">
                  <a16:creationId xmlns:a16="http://schemas.microsoft.com/office/drawing/2014/main" id="{B1AC5F45-5B07-CB91-2BE0-ECB82C860B32}"/>
                </a:ext>
              </a:extLst>
            </p:cNvPr>
            <p:cNvSpPr/>
            <p:nvPr>
              <p:custDataLst>
                <p:tags r:id="rId5"/>
              </p:custDataLst>
            </p:nvPr>
          </p:nvSpPr>
          <p:spPr>
            <a:xfrm>
              <a:off x="1076609" y="573786"/>
              <a:ext cx="274777" cy="274777"/>
            </a:xfrm>
            <a:prstGeom prst="ellipse">
              <a:avLst/>
            </a:prstGeom>
            <a:solidFill>
              <a:srgbClr val="0070C0"/>
            </a:solidFill>
            <a:ln>
              <a:solidFill>
                <a:srgbClr val="0070C0"/>
              </a:solidFill>
            </a:ln>
            <a:effectLst>
              <a:outerShdw blurRad="254000" dist="127000" dir="8100000" algn="tr" rotWithShape="0">
                <a:prstClr val="black">
                  <a:alpha val="6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9" name="TextBox 25">
              <a:extLst>
                <a:ext uri="{FF2B5EF4-FFF2-40B4-BE49-F238E27FC236}">
                  <a16:creationId xmlns:a16="http://schemas.microsoft.com/office/drawing/2014/main" id="{AD5825FA-3B35-7FBF-9F04-AA02C006A52D}"/>
                </a:ext>
              </a:extLst>
            </p:cNvPr>
            <p:cNvSpPr txBox="1"/>
            <p:nvPr>
              <p:custDataLst>
                <p:tags r:id="rId6"/>
              </p:custDataLst>
            </p:nvPr>
          </p:nvSpPr>
          <p:spPr>
            <a:xfrm>
              <a:off x="1476308" y="418259"/>
              <a:ext cx="548349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 spc="300">
                  <a:solidFill>
                    <a:srgbClr val="0070C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知识结构</a:t>
              </a:r>
            </a:p>
          </p:txBody>
        </p:sp>
      </p:grpSp>
      <p:sp>
        <p:nvSpPr>
          <p:cNvPr id="2" name="Text Box 7" title="">
            <a:extLst>
              <a:ext uri="{FF2B5EF4-FFF2-40B4-BE49-F238E27FC236}">
                <a16:creationId xmlns:a16="http://schemas.microsoft.com/office/drawing/2014/main" id="{A4B8DF87-B7CC-0898-81F0-42BA5B6028FB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2762417" y="1561164"/>
            <a:ext cx="1673260" cy="953135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归纳推理</a:t>
            </a:r>
            <a:b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</a:b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的含义</a:t>
            </a:r>
          </a:p>
        </p:txBody>
      </p:sp>
      <p:sp>
        <p:nvSpPr>
          <p:cNvPr id="3" name="Text Box 7" title="">
            <a:extLst>
              <a:ext uri="{FF2B5EF4-FFF2-40B4-BE49-F238E27FC236}">
                <a16:creationId xmlns:a16="http://schemas.microsoft.com/office/drawing/2014/main" id="{6E2A5F3B-22AF-6244-3636-04AABDB18F0A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5880902" y="1704674"/>
            <a:ext cx="1844675" cy="953135"/>
          </a:xfrm>
          <a:prstGeom prst="rect">
            <a:avLst/>
          </a:prstGeom>
          <a:noFill/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完全</a:t>
            </a:r>
            <a:b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</a:b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归纳推理</a:t>
            </a:r>
          </a:p>
        </p:txBody>
      </p:sp>
      <p:sp>
        <p:nvSpPr>
          <p:cNvPr id="4" name="Text Box 7" title="">
            <a:extLst>
              <a:ext uri="{FF2B5EF4-FFF2-40B4-BE49-F238E27FC236}">
                <a16:creationId xmlns:a16="http://schemas.microsoft.com/office/drawing/2014/main" id="{C28E49DD-A7C7-0E30-03A8-B456C2BA44ED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5885347" y="2931494"/>
            <a:ext cx="1802130" cy="953135"/>
          </a:xfrm>
          <a:prstGeom prst="rect">
            <a:avLst/>
          </a:prstGeom>
          <a:noFill/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不完全</a:t>
            </a:r>
            <a:b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</a:b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归纳推理</a:t>
            </a:r>
          </a:p>
        </p:txBody>
      </p:sp>
      <p:sp>
        <p:nvSpPr>
          <p:cNvPr id="5" name="Text Box 7" title="">
            <a:extLst>
              <a:ext uri="{FF2B5EF4-FFF2-40B4-BE49-F238E27FC236}">
                <a16:creationId xmlns:a16="http://schemas.microsoft.com/office/drawing/2014/main" id="{44C16025-03FE-C872-2F01-C1C9B12CD24F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8739037" y="3362659"/>
            <a:ext cx="2342515" cy="460375"/>
          </a:xfrm>
          <a:prstGeom prst="rect">
            <a:avLst/>
          </a:prstGeom>
          <a:noFill/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</a:rPr>
              <a:t>简单枚举推理</a:t>
            </a:r>
          </a:p>
        </p:txBody>
      </p:sp>
      <p:sp>
        <p:nvSpPr>
          <p:cNvPr id="6" name="Text Box 7" title="">
            <a:extLst>
              <a:ext uri="{FF2B5EF4-FFF2-40B4-BE49-F238E27FC236}">
                <a16:creationId xmlns:a16="http://schemas.microsoft.com/office/drawing/2014/main" id="{363CBDB2-88DB-88DF-C4EA-60389A6DBC6E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758087" y="4128469"/>
            <a:ext cx="2762885" cy="460375"/>
          </a:xfrm>
          <a:prstGeom prst="rect">
            <a:avLst/>
          </a:prstGeom>
          <a:noFill/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</a:rPr>
              <a:t>科学归纳推理</a:t>
            </a:r>
          </a:p>
        </p:txBody>
      </p:sp>
      <p:sp>
        <p:nvSpPr>
          <p:cNvPr id="7" name="Text Box 7" title="">
            <a:extLst>
              <a:ext uri="{FF2B5EF4-FFF2-40B4-BE49-F238E27FC236}">
                <a16:creationId xmlns:a16="http://schemas.microsoft.com/office/drawing/2014/main" id="{31E3EE6E-D5B7-7E3C-E465-3622E278BDD2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2735112" y="4672664"/>
            <a:ext cx="1673260" cy="953135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>
              <a:spcBef>
                <a:spcPct val="50000"/>
              </a:spcBef>
              <a:buClrTx/>
              <a:buSzTx/>
              <a:buFontTx/>
            </a:pP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归纳推理</a:t>
            </a:r>
            <a:br>
              <a:rPr lang="zh-CN" altLang="en-US" sz="2800" b="1">
                <a:latin typeface="微软雅黑" panose="020b0503020204020204" charset="-122"/>
                <a:ea typeface="微软雅黑" panose="020b0503020204020204" charset="-122"/>
                <a:sym typeface="+mn-ea"/>
              </a:rPr>
            </a:b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的方法</a:t>
            </a:r>
          </a:p>
        </p:txBody>
      </p:sp>
      <p:sp>
        <p:nvSpPr>
          <p:cNvPr id="8" name="Text Box 7" title="">
            <a:extLst>
              <a:ext uri="{FF2B5EF4-FFF2-40B4-BE49-F238E27FC236}">
                <a16:creationId xmlns:a16="http://schemas.microsoft.com/office/drawing/2014/main" id="{ED58A968-AEF5-A9B5-2EED-8B56DFFCCD07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4644557" y="4687269"/>
            <a:ext cx="4357370" cy="521970"/>
          </a:xfrm>
          <a:prstGeom prst="rect">
            <a:avLst/>
          </a:prstGeom>
          <a:noFill/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求同法、求异法、共变法</a:t>
            </a:r>
          </a:p>
        </p:txBody>
      </p:sp>
      <p:cxnSp>
        <p:nvCxnSpPr>
          <p:cNvPr id="9" name="Line 14" title="">
            <a:extLst>
              <a:ext uri="{FF2B5EF4-FFF2-40B4-BE49-F238E27FC236}">
                <a16:creationId xmlns:a16="http://schemas.microsoft.com/office/drawing/2014/main" id="{EEE3CF4D-3462-C62F-053D-15B7112C25C6}"/>
              </a:ext>
            </a:extLst>
          </p:cNvPr>
          <p:cNvCxnSpPr/>
          <p:nvPr>
            <p:custDataLst>
              <p:tags r:id="rId14"/>
            </p:custDataLst>
          </p:nvPr>
        </p:nvCxnSpPr>
        <p:spPr>
          <a:xfrm flipV="1">
            <a:off x="6477167" y="5784549"/>
            <a:ext cx="800100" cy="0"/>
          </a:xfrm>
          <a:prstGeom prst="line">
            <a:avLst/>
          </a:prstGeom>
          <a:ln w="34925" cap="flat" cmpd="sng">
            <a:noFill/>
            <a:prstDash val="solid"/>
            <a:headEnd type="none" w="med" len="med"/>
            <a:tailEnd type="triangle" w="med" len="med"/>
          </a:ln>
        </p:spPr>
      </p:cxnSp>
      <p:sp>
        <p:nvSpPr>
          <p:cNvPr id="10" name="文本框 9" title="">
            <a:extLst>
              <a:ext uri="{FF2B5EF4-FFF2-40B4-BE49-F238E27FC236}">
                <a16:creationId xmlns:a16="http://schemas.microsoft.com/office/drawing/2014/main" id="{4B2A3404-2047-F85D-778F-FB7F0D332DE9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938062" y="2897204"/>
            <a:ext cx="1243965" cy="119888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归纳</a:t>
            </a:r>
          </a:p>
          <a:p>
            <a:pPr algn="ctr"/>
            <a:r>
              <a:rPr lang="zh-CN" altLang="en-US" sz="36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推理</a:t>
            </a:r>
          </a:p>
        </p:txBody>
      </p:sp>
      <p:sp>
        <p:nvSpPr>
          <p:cNvPr id="11" name="左大括号 10" title="">
            <a:extLst>
              <a:ext uri="{FF2B5EF4-FFF2-40B4-BE49-F238E27FC236}">
                <a16:creationId xmlns:a16="http://schemas.microsoft.com/office/drawing/2014/main" id="{330858C5-E796-BCEE-AC97-CA66678F2289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2392212" y="1811354"/>
            <a:ext cx="333375" cy="3378835"/>
          </a:xfrm>
          <a:prstGeom prst="leftBrace">
            <a:avLst>
              <a:gd name="adj1" fmla="val 0"/>
              <a:gd name="adj2" fmla="val 50000"/>
            </a:avLst>
          </a:prstGeom>
          <a:ln w="47625" cmpd="sng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Text Box 7" title="">
            <a:extLst>
              <a:ext uri="{FF2B5EF4-FFF2-40B4-BE49-F238E27FC236}">
                <a16:creationId xmlns:a16="http://schemas.microsoft.com/office/drawing/2014/main" id="{991DE097-0723-4E6A-AD4D-0DB860A0197E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7582067" y="1272874"/>
            <a:ext cx="1698625" cy="1419860"/>
          </a:xfrm>
          <a:prstGeom prst="rect">
            <a:avLst/>
          </a:prstGeom>
          <a:noFill/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500"/>
              </a:spcBef>
            </a:pPr>
            <a:r>
              <a:rPr lang="zh-CN" altLang="en-US" sz="26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含义</a:t>
            </a:r>
          </a:p>
          <a:p>
            <a:pPr fontAlgn="auto">
              <a:spcBef>
                <a:spcPts val="500"/>
              </a:spcBef>
            </a:pPr>
            <a:r>
              <a:rPr lang="zh-CN" altLang="en-US" sz="26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特征</a:t>
            </a:r>
            <a:endParaRPr lang="zh-CN" altLang="en-US" sz="26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fontAlgn="auto">
              <a:spcBef>
                <a:spcPts val="500"/>
              </a:spcBef>
            </a:pPr>
            <a:r>
              <a:rPr lang="zh-CN" altLang="en-US" sz="26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保真条件</a:t>
            </a:r>
          </a:p>
        </p:txBody>
      </p:sp>
      <p:sp>
        <p:nvSpPr>
          <p:cNvPr id="13" name="Text Box 7" title="">
            <a:extLst>
              <a:ext uri="{FF2B5EF4-FFF2-40B4-BE49-F238E27FC236}">
                <a16:creationId xmlns:a16="http://schemas.microsoft.com/office/drawing/2014/main" id="{1247347E-CF82-9530-5C00-1027CF9D387A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7610007" y="2772109"/>
            <a:ext cx="1698625" cy="1419860"/>
          </a:xfrm>
          <a:prstGeom prst="rect">
            <a:avLst/>
          </a:prstGeom>
          <a:noFill/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auto">
              <a:spcBef>
                <a:spcPts val="500"/>
              </a:spcBef>
              <a:buClrTx/>
              <a:buSzTx/>
              <a:buFontTx/>
            </a:pPr>
            <a:r>
              <a:rPr lang="zh-CN" altLang="en-US" sz="26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含义</a:t>
            </a:r>
          </a:p>
          <a:p>
            <a:pPr lvl="0" algn="l" fontAlgn="auto">
              <a:spcBef>
                <a:spcPts val="500"/>
              </a:spcBef>
              <a:buClrTx/>
              <a:buSzTx/>
              <a:buFontTx/>
            </a:pPr>
            <a:r>
              <a:rPr lang="zh-CN" altLang="en-US" sz="26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特征</a:t>
            </a:r>
          </a:p>
          <a:p>
            <a:pPr lvl="0" algn="l" fontAlgn="auto">
              <a:spcBef>
                <a:spcPts val="500"/>
              </a:spcBef>
              <a:buClrTx/>
              <a:buSzTx/>
              <a:buFontTx/>
            </a:pPr>
            <a:r>
              <a:rPr lang="zh-CN" altLang="en-US" sz="26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类型</a:t>
            </a:r>
          </a:p>
        </p:txBody>
      </p:sp>
      <p:sp>
        <p:nvSpPr>
          <p:cNvPr id="14" name="左大括号 13" title="">
            <a:extLst>
              <a:ext uri="{FF2B5EF4-FFF2-40B4-BE49-F238E27FC236}">
                <a16:creationId xmlns:a16="http://schemas.microsoft.com/office/drawing/2014/main" id="{9B30665B-9190-92E7-97D5-AB35FE96619D}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4501047" y="1158574"/>
            <a:ext cx="221615" cy="1864360"/>
          </a:xfrm>
          <a:prstGeom prst="leftBrace">
            <a:avLst>
              <a:gd name="adj1" fmla="val 0"/>
              <a:gd name="adj2" fmla="val 50000"/>
            </a:avLst>
          </a:prstGeom>
          <a:ln w="47625" cmpd="sng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Text Box 7" title="">
            <a:extLst>
              <a:ext uri="{FF2B5EF4-FFF2-40B4-BE49-F238E27FC236}">
                <a16:creationId xmlns:a16="http://schemas.microsoft.com/office/drawing/2014/main" id="{F5265501-D8C6-4A6B-B684-D110FCE37BAA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4722662" y="1064594"/>
            <a:ext cx="1056005" cy="521970"/>
          </a:xfrm>
          <a:prstGeom prst="rect">
            <a:avLst/>
          </a:prstGeom>
          <a:noFill/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含义</a:t>
            </a:r>
          </a:p>
        </p:txBody>
      </p:sp>
      <p:sp>
        <p:nvSpPr>
          <p:cNvPr id="16" name="Text Box 7" title="">
            <a:extLst>
              <a:ext uri="{FF2B5EF4-FFF2-40B4-BE49-F238E27FC236}">
                <a16:creationId xmlns:a16="http://schemas.microsoft.com/office/drawing/2014/main" id="{DDA5B5E2-8C99-23A1-C598-9047D0FB115C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4762032" y="2494614"/>
            <a:ext cx="1056005" cy="521970"/>
          </a:xfrm>
          <a:prstGeom prst="rect">
            <a:avLst/>
          </a:prstGeom>
          <a:noFill/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类型</a:t>
            </a:r>
          </a:p>
        </p:txBody>
      </p:sp>
      <p:sp>
        <p:nvSpPr>
          <p:cNvPr id="17" name="左大括号 16" title="">
            <a:extLst>
              <a:ext uri="{FF2B5EF4-FFF2-40B4-BE49-F238E27FC236}">
                <a16:creationId xmlns:a16="http://schemas.microsoft.com/office/drawing/2014/main" id="{680F35BC-30B1-B227-1B10-D103B2BBE65F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5779302" y="1907239"/>
            <a:ext cx="106045" cy="1786890"/>
          </a:xfrm>
          <a:prstGeom prst="leftBrace">
            <a:avLst>
              <a:gd name="adj1" fmla="val 0"/>
              <a:gd name="adj2" fmla="val 50000"/>
            </a:avLst>
          </a:prstGeom>
          <a:ln w="47625" cmpd="sng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左大括号 17" title="">
            <a:extLst>
              <a:ext uri="{FF2B5EF4-FFF2-40B4-BE49-F238E27FC236}">
                <a16:creationId xmlns:a16="http://schemas.microsoft.com/office/drawing/2014/main" id="{F4F8A256-8078-DD5B-B4A7-26151CCCA2DF}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7465862" y="1421464"/>
            <a:ext cx="116205" cy="1219200"/>
          </a:xfrm>
          <a:prstGeom prst="leftBrace">
            <a:avLst>
              <a:gd name="adj1" fmla="val 0"/>
              <a:gd name="adj2" fmla="val 50000"/>
            </a:avLst>
          </a:prstGeom>
          <a:ln w="34925" cmpd="sng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左大括号 18" title="">
            <a:extLst>
              <a:ext uri="{FF2B5EF4-FFF2-40B4-BE49-F238E27FC236}">
                <a16:creationId xmlns:a16="http://schemas.microsoft.com/office/drawing/2014/main" id="{65B4EFED-3EAA-3337-1594-F41F0AFBDAD2}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7531902" y="2904824"/>
            <a:ext cx="116205" cy="1219200"/>
          </a:xfrm>
          <a:prstGeom prst="leftBrace">
            <a:avLst>
              <a:gd name="adj1" fmla="val 0"/>
              <a:gd name="adj2" fmla="val 50000"/>
            </a:avLst>
          </a:prstGeom>
          <a:ln w="34925" cmpd="sng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左大括号 19" title="">
            <a:extLst>
              <a:ext uri="{FF2B5EF4-FFF2-40B4-BE49-F238E27FC236}">
                <a16:creationId xmlns:a16="http://schemas.microsoft.com/office/drawing/2014/main" id="{69C6EFF4-C78B-1EC6-BAA9-360038341BD0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565682" y="3545539"/>
            <a:ext cx="173355" cy="967105"/>
          </a:xfrm>
          <a:prstGeom prst="leftBrace">
            <a:avLst>
              <a:gd name="adj1" fmla="val 0"/>
              <a:gd name="adj2" fmla="val 50000"/>
            </a:avLst>
          </a:prstGeom>
          <a:ln w="34925" cmpd="sng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左大括号 20" title="">
            <a:extLst>
              <a:ext uri="{FF2B5EF4-FFF2-40B4-BE49-F238E27FC236}">
                <a16:creationId xmlns:a16="http://schemas.microsoft.com/office/drawing/2014/main" id="{2E9780C1-D930-2565-8FD5-A132D9373A1F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4546767" y="4764104"/>
            <a:ext cx="108585" cy="1038860"/>
          </a:xfrm>
          <a:prstGeom prst="leftBrace">
            <a:avLst>
              <a:gd name="adj1" fmla="val 0"/>
              <a:gd name="adj2" fmla="val 50000"/>
            </a:avLst>
          </a:prstGeom>
          <a:ln w="47625" cmpd="sng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Text Box 7" title="">
            <a:extLst>
              <a:ext uri="{FF2B5EF4-FFF2-40B4-BE49-F238E27FC236}">
                <a16:creationId xmlns:a16="http://schemas.microsoft.com/office/drawing/2014/main" id="{A4DE8F7C-34B8-F9FA-EBCB-5BB16F6309DC}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4664877" y="5362909"/>
            <a:ext cx="4357370" cy="521970"/>
          </a:xfrm>
          <a:prstGeom prst="rect">
            <a:avLst/>
          </a:prstGeom>
          <a:noFill/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求同求异法、剩余法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TextBox 3" title="">
            <a:extLst>
              <a:ext uri="{FF2B5EF4-FFF2-40B4-BE49-F238E27FC236}">
                <a16:creationId xmlns:a16="http://schemas.microsoft.com/office/drawing/2014/main" id="{D541064A-C6B0-EBAD-23BD-CF4DB6E2E72D}"/>
              </a:ext>
            </a:extLst>
          </p:cNvPr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962192" y="524397"/>
            <a:ext cx="47390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方正粗黑宋简体" panose="02000000000000000000" charset="-122"/>
                <a:sym typeface="+mn-ea"/>
              </a:rPr>
              <a:t>1、归纳推理</a:t>
            </a:r>
          </a:p>
        </p:txBody>
      </p:sp>
      <p:sp>
        <p:nvSpPr>
          <p:cNvPr id="9" name="文本框 8" title="">
            <a:extLst>
              <a:ext uri="{FF2B5EF4-FFF2-40B4-BE49-F238E27FC236}">
                <a16:creationId xmlns:a16="http://schemas.microsoft.com/office/drawing/2014/main" id="{B2B13930-8C33-1349-7CE8-539ECDDB9D65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518962" y="1047617"/>
            <a:ext cx="11597640" cy="52565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fontAlgn="auto">
              <a:lnSpc>
                <a:spcPct val="130000"/>
              </a:lnSpc>
              <a:buFont typeface="Wingdings" panose="05000000000000000000" charset="0"/>
              <a:buChar char="l"/>
            </a:pPr>
            <a:r>
              <a:rPr lang="zh-CN" sz="2400" b="1"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含义：</a:t>
            </a:r>
            <a:r>
              <a:rPr sz="2400" b="1" err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以个别</a:t>
            </a:r>
            <a:r>
              <a:rPr sz="2400" b="1" err="1"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性或</a:t>
            </a:r>
            <a:r>
              <a:rPr sz="2400" b="1" err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特殊</a:t>
            </a:r>
            <a:r>
              <a:rPr sz="2400" b="1" err="1"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性知识为前提，</a:t>
            </a:r>
            <a:r>
              <a:rPr sz="2400" b="1" err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推出</a:t>
            </a:r>
            <a:r>
              <a:rPr sz="2400" b="1" u="sng" err="1">
                <a:solidFill>
                  <a:srgbClr val="7030A0"/>
                </a:solidFill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一般性的结论</a:t>
            </a:r>
            <a:r>
              <a:rPr sz="2400" b="1" err="1"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的推理形式。</a:t>
            </a:r>
            <a:endParaRPr lang="zh-CN" sz="2400" b="1">
              <a:latin typeface="微软雅黑" panose="020b0503020204020204" charset="-122"/>
              <a:ea typeface="微软雅黑" panose="020b0503020204020204" charset="-122"/>
              <a:sym typeface="Wingdings" panose="05000000000000000000" pitchFamily="2" charset="2"/>
            </a:endParaRPr>
          </a:p>
        </p:txBody>
      </p:sp>
      <p:grpSp>
        <p:nvGrpSpPr>
          <p:cNvPr id="10" name="组合 9" title="">
            <a:extLst>
              <a:ext uri="{FF2B5EF4-FFF2-40B4-BE49-F238E27FC236}">
                <a16:creationId xmlns:a16="http://schemas.microsoft.com/office/drawing/2014/main" id="{65484FB2-3660-43CB-8635-59E687857895}"/>
              </a:ext>
            </a:extLst>
          </p:cNvPr>
          <p:cNvGrpSpPr/>
          <p:nvPr>
            <p:custDataLst>
              <p:tags r:id="rId5"/>
            </p:custDataLst>
          </p:nvPr>
        </p:nvGrpSpPr>
        <p:grpSpPr>
          <a:xfrm>
            <a:off x="491657" y="1582553"/>
            <a:ext cx="11210925" cy="3809365"/>
            <a:chOff x="1229" y="2856"/>
            <a:chExt cx="17655" cy="5999"/>
          </a:xfrm>
        </p:grpSpPr>
        <p:grpSp>
          <p:nvGrpSpPr>
            <p:cNvPr id="11" name="组合 10">
              <a:extLst>
                <a:ext uri="{FF2B5EF4-FFF2-40B4-BE49-F238E27FC236}">
                  <a16:creationId xmlns:a16="http://schemas.microsoft.com/office/drawing/2014/main" id="{9C4E3509-ECE3-1070-895D-BA3CA18EA7B3}"/>
                </a:ext>
              </a:extLst>
            </p:cNvPr>
            <p:cNvGrpSpPr/>
            <p:nvPr>
              <p:custDataLst>
                <p:tags r:id="rId6"/>
              </p:custDataLst>
            </p:nvPr>
          </p:nvGrpSpPr>
          <p:grpSpPr>
            <a:xfrm>
              <a:off x="1229" y="2856"/>
              <a:ext cx="17655" cy="5999"/>
              <a:chOff x="1229" y="2856"/>
              <a:chExt cx="17655" cy="5999"/>
            </a:xfrm>
          </p:grpSpPr>
          <p:sp>
            <p:nvSpPr>
              <p:cNvPr id="14" name="文本框 13">
                <a:extLst>
                  <a:ext uri="{FF2B5EF4-FFF2-40B4-BE49-F238E27FC236}">
                    <a16:creationId xmlns:a16="http://schemas.microsoft.com/office/drawing/2014/main" id="{66847C43-EACE-014F-A91A-0B6B7F42805A}"/>
                  </a:ext>
                </a:extLst>
              </p:cNvPr>
              <p:cNvSpPr txBox="1"/>
              <p:nvPr>
                <p:custDataLst>
                  <p:tags r:id="rId7"/>
                </p:custDataLst>
              </p:nvPr>
            </p:nvSpPr>
            <p:spPr>
              <a:xfrm>
                <a:off x="1272" y="4237"/>
                <a:ext cx="8161" cy="4618"/>
              </a:xfrm>
              <a:prstGeom prst="rect">
                <a:avLst/>
              </a:prstGeom>
              <a:solidFill>
                <a:srgbClr val="FFFFCC"/>
              </a:solidFill>
              <a:ln>
                <a:solidFill>
                  <a:schemeClr val="accent1"/>
                </a:solidFill>
              </a:ln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lnSpc>
                    <a:spcPct val="110000"/>
                  </a:lnSpc>
                </a:pPr>
                <a:r>
                  <a:rPr lang="zh-CN" altLang="en-US" sz="2400" b="1">
                    <a:latin typeface="楷体" panose="02010609060101010101" charset="-122"/>
                    <a:ea typeface="楷体" panose="02010609060101010101" charset="-122"/>
                  </a:rPr>
                  <a:t>微型小说是有故事情节的，</a:t>
                </a:r>
                <a:endParaRPr lang="en-US" altLang="zh-CN" sz="2400" b="1">
                  <a:latin typeface="楷体" panose="02010609060101010101" charset="-122"/>
                  <a:ea typeface="楷体" panose="02010609060101010101" charset="-122"/>
                </a:endParaRPr>
              </a:p>
              <a:p>
                <a:pPr fontAlgn="auto">
                  <a:lnSpc>
                    <a:spcPct val="110000"/>
                  </a:lnSpc>
                </a:pPr>
                <a:r>
                  <a:rPr lang="zh-CN" altLang="en-US" sz="2400" b="1">
                    <a:latin typeface="楷体" panose="02010609060101010101" charset="-122"/>
                    <a:ea typeface="楷体" panose="02010609060101010101" charset="-122"/>
                  </a:rPr>
                  <a:t>短篇小说是有故事情节的，</a:t>
                </a:r>
                <a:endParaRPr lang="en-US" altLang="zh-CN" sz="2400" b="1">
                  <a:latin typeface="楷体" panose="02010609060101010101" charset="-122"/>
                  <a:ea typeface="楷体" panose="02010609060101010101" charset="-122"/>
                </a:endParaRPr>
              </a:p>
              <a:p>
                <a:pPr fontAlgn="auto">
                  <a:lnSpc>
                    <a:spcPct val="110000"/>
                  </a:lnSpc>
                </a:pPr>
                <a:r>
                  <a:rPr lang="zh-CN" altLang="en-US" sz="2400" b="1">
                    <a:latin typeface="楷体" panose="02010609060101010101" charset="-122"/>
                    <a:ea typeface="楷体" panose="02010609060101010101" charset="-122"/>
                  </a:rPr>
                  <a:t>中篇小说是有故事情节的，</a:t>
                </a:r>
                <a:endParaRPr lang="en-US" altLang="zh-CN" sz="2400" b="1">
                  <a:latin typeface="楷体" panose="02010609060101010101" charset="-122"/>
                  <a:ea typeface="楷体" panose="02010609060101010101" charset="-122"/>
                </a:endParaRPr>
              </a:p>
              <a:p>
                <a:pPr fontAlgn="auto">
                  <a:lnSpc>
                    <a:spcPct val="110000"/>
                  </a:lnSpc>
                </a:pPr>
                <a:r>
                  <a:rPr lang="zh-CN" altLang="en-US" sz="2400" b="1">
                    <a:latin typeface="楷体" panose="02010609060101010101" charset="-122"/>
                    <a:ea typeface="楷体" panose="02010609060101010101" charset="-122"/>
                  </a:rPr>
                  <a:t>长篇小说是有故事情节的。</a:t>
                </a:r>
                <a:endParaRPr lang="en-US" altLang="zh-CN" sz="2400" b="1">
                  <a:latin typeface="楷体" panose="02010609060101010101" charset="-122"/>
                  <a:ea typeface="楷体" panose="02010609060101010101" charset="-122"/>
                </a:endParaRPr>
              </a:p>
              <a:p>
                <a:pPr fontAlgn="auto">
                  <a:lnSpc>
                    <a:spcPct val="110000"/>
                  </a:lnSpc>
                </a:pPr>
                <a:r>
                  <a:rPr lang="zh-CN" altLang="en-US" sz="2400" b="1">
                    <a:latin typeface="楷体" panose="02010609060101010101" charset="-122"/>
                    <a:ea typeface="楷体" panose="02010609060101010101" charset="-122"/>
                  </a:rPr>
                  <a:t>微型小说、短篇小说、中篇小说、长篇小说是小说形式的全部对象。</a:t>
                </a:r>
                <a:endParaRPr lang="en-US" altLang="zh-CN" sz="2400" b="1">
                  <a:latin typeface="楷体" panose="02010609060101010101" charset="-122"/>
                  <a:ea typeface="楷体" panose="02010609060101010101" charset="-122"/>
                </a:endParaRPr>
              </a:p>
              <a:p>
                <a:pPr fontAlgn="auto">
                  <a:lnSpc>
                    <a:spcPct val="110000"/>
                  </a:lnSpc>
                </a:pPr>
                <a:r>
                  <a:rPr lang="zh-CN" altLang="en-US" sz="2400" b="1">
                    <a:solidFill>
                      <a:srgbClr val="C00000"/>
                    </a:solidFill>
                    <a:latin typeface="楷体" panose="02010609060101010101" charset="-122"/>
                    <a:ea typeface="楷体" panose="02010609060101010101" charset="-122"/>
                  </a:rPr>
                  <a:t>所以，所有的小说都是有故事情节的。</a:t>
                </a:r>
              </a:p>
            </p:txBody>
          </p:sp>
          <p:sp>
            <p:nvSpPr>
              <p:cNvPr id="15" name="文本框 14">
                <a:extLst>
                  <a:ext uri="{FF2B5EF4-FFF2-40B4-BE49-F238E27FC236}">
                    <a16:creationId xmlns:a16="http://schemas.microsoft.com/office/drawing/2014/main" id="{C24F4065-6320-B478-38C4-8DD498A65854}"/>
                  </a:ext>
                </a:extLst>
              </p:cNvPr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11456" y="4237"/>
                <a:ext cx="7428" cy="4618"/>
              </a:xfrm>
              <a:prstGeom prst="rect">
                <a:avLst/>
              </a:prstGeom>
              <a:solidFill>
                <a:srgbClr val="FFFFCC"/>
              </a:solidFill>
              <a:ln>
                <a:solidFill>
                  <a:schemeClr val="accent1"/>
                </a:solidFill>
              </a:ln>
            </p:spPr>
            <p:txBody>
              <a:bodyPr wrap="square" rtlCol="0" anchor="t">
                <a:spAutoFit/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>
                  <a:lnSpc>
                    <a:spcPct val="110000"/>
                  </a:lnSpc>
                  <a:buClrTx/>
                  <a:buSzTx/>
                  <a:buFontTx/>
                </a:pPr>
                <a:r>
                  <a:rPr lang="zh-CN" altLang="en-US" sz="2400" b="1"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  <a:sym typeface="+mn-ea"/>
                  </a:rPr>
                  <a:t>我们摩擦冻僵了的双手,手便暖和起来;</a:t>
                </a:r>
              </a:p>
              <a:p>
                <a:pPr lvl="0" algn="l">
                  <a:lnSpc>
                    <a:spcPct val="110000"/>
                  </a:lnSpc>
                  <a:buClrTx/>
                  <a:buSzTx/>
                  <a:buFontTx/>
                </a:pPr>
                <a:r>
                  <a:rPr lang="zh-CN" altLang="en-US" sz="2400" b="1"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  <a:sym typeface="+mn-ea"/>
                  </a:rPr>
                  <a:t>我们敲击冰冷的石块,石块能发出火光;</a:t>
                </a:r>
              </a:p>
              <a:p>
                <a:pPr lvl="0" algn="l">
                  <a:lnSpc>
                    <a:spcPct val="110000"/>
                  </a:lnSpc>
                  <a:buClrTx/>
                  <a:buSzTx/>
                  <a:buFontTx/>
                </a:pPr>
                <a:r>
                  <a:rPr lang="zh-CN" altLang="en-US" sz="2400" b="1">
                    <a:latin typeface="楷体" panose="02010609060101010101" charset="-122"/>
                    <a:ea typeface="楷体" panose="02010609060101010101" charset="-122"/>
                    <a:cs typeface="楷体" panose="02010609060101010101" charset="-122"/>
                    <a:sym typeface="+mn-ea"/>
                  </a:rPr>
                  <a:t>我们用锤子不断锤击铁块,铁块也可以热到发红。</a:t>
                </a:r>
              </a:p>
              <a:p>
                <a:pPr lvl="0" algn="l">
                  <a:lnSpc>
                    <a:spcPct val="110000"/>
                  </a:lnSpc>
                  <a:buClrTx/>
                  <a:buSzTx/>
                  <a:buFontTx/>
                </a:pPr>
                <a:r>
                  <a:rPr lang="zh-CN" altLang="en-US" sz="2400" b="1">
                    <a:solidFill>
                      <a:srgbClr val="C00000"/>
                    </a:solidFill>
                    <a:latin typeface="楷体" panose="02010609060101010101" charset="-122"/>
                    <a:ea typeface="楷体" panose="02010609060101010101" charset="-122"/>
                    <a:sym typeface="+mn-ea"/>
                  </a:rPr>
                  <a:t>由此可知,物体运动能够产生热。</a:t>
                </a:r>
                <a:endParaRPr lang="zh-CN" altLang="en-US" sz="2400" b="1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endParaRPr>
              </a:p>
            </p:txBody>
          </p:sp>
          <p:sp>
            <p:nvSpPr>
              <p:cNvPr id="16" name="文本框 15">
                <a:extLst>
                  <a:ext uri="{FF2B5EF4-FFF2-40B4-BE49-F238E27FC236}">
                    <a16:creationId xmlns:a16="http://schemas.microsoft.com/office/drawing/2014/main" id="{CB3F98E7-ECB2-5061-ECF7-A851D0D4FD79}"/>
                  </a:ext>
                </a:extLst>
              </p:cNvPr>
              <p:cNvSpPr txBox="1"/>
              <p:nvPr>
                <p:custDataLst>
                  <p:tags r:id="rId9"/>
                </p:custDataLst>
              </p:nvPr>
            </p:nvSpPr>
            <p:spPr>
              <a:xfrm>
                <a:off x="1229" y="2856"/>
                <a:ext cx="10227" cy="828"/>
              </a:xfrm>
              <a:prstGeom prst="rect">
                <a:avLst/>
              </a:prstGeom>
              <a:noFill/>
            </p:spPr>
            <p:txBody>
              <a:bodyPr wrap="none" rtlCol="0" anchor="t">
                <a:spAutoFit/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457200" indent="-457200" algn="l">
                  <a:lnSpc>
                    <a:spcPct val="130000"/>
                  </a:lnSpc>
                  <a:buFont typeface="Wingdings" panose="05000000000000000000" charset="0"/>
                  <a:buChar char="l"/>
                </a:pPr>
                <a:r>
                  <a:rPr lang="zh-CN" sz="2400" b="1">
                    <a:latin typeface="微软雅黑" panose="020b0503020204020204" charset="-122"/>
                    <a:ea typeface="微软雅黑" panose="020b0503020204020204" charset="-122"/>
                    <a:sym typeface="Wingdings" panose="05000000000000000000" pitchFamily="2" charset="2"/>
                  </a:rPr>
                  <a:t>类型：①完全归纳推理；②不完全归纳推理</a:t>
                </a:r>
                <a:endParaRPr lang="zh-CN" altLang="en-US" sz="2400" b="1">
                  <a:latin typeface="微软雅黑" panose="020b0503020204020204" charset="-122"/>
                  <a:ea typeface="微软雅黑" panose="020b0503020204020204" charset="-122"/>
                  <a:sym typeface="Wingdings" panose="05000000000000000000" pitchFamily="2" charset="2"/>
                </a:endParaRPr>
              </a:p>
            </p:txBody>
          </p:sp>
        </p:grpSp>
        <p:sp>
          <p:nvSpPr>
            <p:cNvPr id="12" name="Line 10">
              <a:extLst>
                <a:ext uri="{FF2B5EF4-FFF2-40B4-BE49-F238E27FC236}">
                  <a16:creationId xmlns:a16="http://schemas.microsoft.com/office/drawing/2014/main" id="{E60B82A1-416A-7730-181A-20808DFB7920}"/>
                </a:ext>
              </a:extLst>
            </p:cNvPr>
            <p:cNvSpPr>
              <a:spLocks noChangeShapeType="1"/>
            </p:cNvSpPr>
            <p:nvPr>
              <p:custDataLst>
                <p:tags r:id="rId10"/>
              </p:custDataLst>
            </p:nvPr>
          </p:nvSpPr>
          <p:spPr bwMode="auto">
            <a:xfrm>
              <a:off x="1384" y="8123"/>
              <a:ext cx="7979" cy="41"/>
            </a:xfrm>
            <a:prstGeom prst="line">
              <a:avLst/>
            </a:prstGeom>
            <a:noFill/>
            <a:ln w="28575">
              <a:solidFill>
                <a:schemeClr val="hlink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3" name="Line 10">
              <a:extLst>
                <a:ext uri="{FF2B5EF4-FFF2-40B4-BE49-F238E27FC236}">
                  <a16:creationId xmlns:a16="http://schemas.microsoft.com/office/drawing/2014/main" id="{84EF7360-9292-214D-D48B-194C07C4A858}"/>
                </a:ext>
              </a:extLst>
            </p:cNvPr>
            <p:cNvSpPr>
              <a:spLocks noChangeShapeType="1"/>
            </p:cNvSpPr>
            <p:nvPr>
              <p:custDataLst>
                <p:tags r:id="rId11"/>
              </p:custDataLst>
            </p:nvPr>
          </p:nvSpPr>
          <p:spPr bwMode="auto">
            <a:xfrm flipV="1">
              <a:off x="11501" y="8127"/>
              <a:ext cx="6851" cy="41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pSp>
        <p:nvGrpSpPr>
          <p:cNvPr id="17" name="组合 16" title="">
            <a:extLst>
              <a:ext uri="{FF2B5EF4-FFF2-40B4-BE49-F238E27FC236}">
                <a16:creationId xmlns:a16="http://schemas.microsoft.com/office/drawing/2014/main" id="{476DCE2B-1837-0A05-A49D-E141550901D7}"/>
              </a:ext>
            </a:extLst>
          </p:cNvPr>
          <p:cNvGrpSpPr/>
          <p:nvPr>
            <p:custDataLst>
              <p:tags r:id="rId12"/>
            </p:custDataLst>
          </p:nvPr>
        </p:nvGrpSpPr>
        <p:grpSpPr>
          <a:xfrm>
            <a:off x="1218732" y="5419223"/>
            <a:ext cx="3598545" cy="948055"/>
            <a:chOff x="2374" y="8898"/>
            <a:chExt cx="5667" cy="1493"/>
          </a:xfrm>
        </p:grpSpPr>
        <p:sp>
          <p:nvSpPr>
            <p:cNvPr id="18" name="文本框 17">
              <a:extLst>
                <a:ext uri="{FF2B5EF4-FFF2-40B4-BE49-F238E27FC236}">
                  <a16:creationId xmlns:a16="http://schemas.microsoft.com/office/drawing/2014/main" id="{A1094D0D-EAD8-1D39-6599-451907A3F1E4}"/>
                </a:ext>
              </a:extLst>
            </p:cNvPr>
            <p:cNvSpPr txBox="1"/>
            <p:nvPr>
              <p:custDataLst>
                <p:tags r:id="rId13"/>
              </p:custDataLst>
            </p:nvPr>
          </p:nvSpPr>
          <p:spPr>
            <a:xfrm>
              <a:off x="2374" y="8898"/>
              <a:ext cx="5667" cy="72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fontAlgn="auto">
                <a:lnSpc>
                  <a:spcPct val="100000"/>
                </a:lnSpc>
              </a:pPr>
              <a:r>
                <a:rPr lang="zh-CN" altLang="en-US" sz="2400" b="1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Wingdings" panose="05000000000000000000" pitchFamily="2" charset="2"/>
                </a:rPr>
                <a:t>前提</a:t>
              </a:r>
              <a:r>
                <a:rPr lang="zh-CN" altLang="en-US" sz="2400" b="1">
                  <a:solidFill>
                    <a:srgbClr val="FF0000"/>
                  </a:solidFill>
                  <a:latin typeface="微软雅黑" panose="020b0503020204020204" charset="-122"/>
                  <a:ea typeface="微软雅黑" panose="020b0503020204020204" charset="-122"/>
                  <a:sym typeface="Wingdings" panose="05000000000000000000" pitchFamily="2" charset="2"/>
                </a:rPr>
                <a:t>遍及</a:t>
              </a:r>
              <a:r>
                <a:rPr lang="zh-CN" altLang="en-US" sz="2400" b="1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Wingdings" panose="05000000000000000000" pitchFamily="2" charset="2"/>
                </a:rPr>
                <a:t>认识的</a:t>
              </a:r>
              <a:r>
                <a:rPr lang="zh-CN" altLang="en-US" sz="2400" b="1">
                  <a:solidFill>
                    <a:srgbClr val="FF0000"/>
                  </a:solidFill>
                  <a:latin typeface="微软雅黑" panose="020b0503020204020204" charset="-122"/>
                  <a:ea typeface="微软雅黑" panose="020b0503020204020204" charset="-122"/>
                  <a:sym typeface="Wingdings" panose="05000000000000000000" pitchFamily="2" charset="2"/>
                </a:rPr>
                <a:t>全部</a:t>
              </a:r>
              <a:r>
                <a:rPr lang="zh-CN" altLang="en-US" sz="2400" b="1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Wingdings" panose="05000000000000000000" pitchFamily="2" charset="2"/>
                </a:rPr>
                <a:t>对象</a:t>
              </a:r>
            </a:p>
          </p:txBody>
        </p:sp>
        <p:sp>
          <p:nvSpPr>
            <p:cNvPr id="19" name="文本框 18">
              <a:extLst>
                <a:ext uri="{FF2B5EF4-FFF2-40B4-BE49-F238E27FC236}">
                  <a16:creationId xmlns:a16="http://schemas.microsoft.com/office/drawing/2014/main" id="{F14A08CC-4F81-FECF-51C7-79F28426E503}"/>
                </a:ext>
              </a:extLst>
            </p:cNvPr>
            <p:cNvSpPr txBox="1"/>
            <p:nvPr>
              <p:custDataLst>
                <p:tags r:id="rId14"/>
              </p:custDataLst>
            </p:nvPr>
          </p:nvSpPr>
          <p:spPr>
            <a:xfrm>
              <a:off x="3569" y="9666"/>
              <a:ext cx="3276" cy="725"/>
            </a:xfrm>
            <a:prstGeom prst="rect">
              <a:avLst/>
            </a:prstGeom>
            <a:solidFill>
              <a:srgbClr val="C00000"/>
            </a:solidFill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lnSpc>
                  <a:spcPct val="100000"/>
                </a:lnSpc>
              </a:pPr>
              <a:r>
                <a:rPr lang="zh-CN" altLang="en-US" sz="2400" b="1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sym typeface="Wingdings" panose="05000000000000000000" pitchFamily="2" charset="2"/>
                </a:rPr>
                <a:t>完全归纳推理</a:t>
              </a:r>
            </a:p>
          </p:txBody>
        </p:sp>
      </p:grpSp>
      <p:grpSp>
        <p:nvGrpSpPr>
          <p:cNvPr id="20" name="组合 19" title="">
            <a:extLst>
              <a:ext uri="{FF2B5EF4-FFF2-40B4-BE49-F238E27FC236}">
                <a16:creationId xmlns:a16="http://schemas.microsoft.com/office/drawing/2014/main" id="{814C3915-DF33-C5FC-5734-5814F3EF2B39}"/>
              </a:ext>
            </a:extLst>
          </p:cNvPr>
          <p:cNvGrpSpPr/>
          <p:nvPr>
            <p:custDataLst>
              <p:tags r:id="rId15"/>
            </p:custDataLst>
          </p:nvPr>
        </p:nvGrpSpPr>
        <p:grpSpPr>
          <a:xfrm>
            <a:off x="7394107" y="5432558"/>
            <a:ext cx="3970655" cy="934720"/>
            <a:chOff x="12098" y="8885"/>
            <a:chExt cx="6253" cy="1472"/>
          </a:xfrm>
        </p:grpSpPr>
        <p:sp>
          <p:nvSpPr>
            <p:cNvPr id="21" name="文本框 20">
              <a:extLst>
                <a:ext uri="{FF2B5EF4-FFF2-40B4-BE49-F238E27FC236}">
                  <a16:creationId xmlns:a16="http://schemas.microsoft.com/office/drawing/2014/main" id="{3B188EDD-F310-817C-CE64-DDE4151F21AC}"/>
                </a:ext>
              </a:extLst>
            </p:cNvPr>
            <p:cNvSpPr txBox="1"/>
            <p:nvPr>
              <p:custDataLst>
                <p:tags r:id="rId16"/>
              </p:custDataLst>
            </p:nvPr>
          </p:nvSpPr>
          <p:spPr>
            <a:xfrm>
              <a:off x="12098" y="8885"/>
              <a:ext cx="6253" cy="72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lnSpc>
                  <a:spcPct val="100000"/>
                </a:lnSpc>
              </a:pPr>
              <a:r>
                <a:rPr lang="zh-CN" altLang="en-US" sz="2400" b="1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Wingdings" panose="05000000000000000000" pitchFamily="2" charset="2"/>
                </a:rPr>
                <a:t>前提</a:t>
              </a:r>
              <a:r>
                <a:rPr lang="zh-CN" altLang="en-US" sz="2400" b="1">
                  <a:solidFill>
                    <a:srgbClr val="FF0000"/>
                  </a:solidFill>
                  <a:latin typeface="微软雅黑" panose="020b0503020204020204" charset="-122"/>
                  <a:ea typeface="微软雅黑" panose="020b0503020204020204" charset="-122"/>
                  <a:sym typeface="Wingdings" panose="05000000000000000000" pitchFamily="2" charset="2"/>
                </a:rPr>
                <a:t>未涉及</a:t>
              </a:r>
              <a:r>
                <a:rPr lang="zh-CN" altLang="en-US" sz="2400" b="1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Wingdings" panose="05000000000000000000" pitchFamily="2" charset="2"/>
                </a:rPr>
                <a:t>认识的</a:t>
              </a:r>
              <a:r>
                <a:rPr lang="zh-CN" altLang="en-US" sz="2400" b="1">
                  <a:solidFill>
                    <a:srgbClr val="FF0000"/>
                  </a:solidFill>
                  <a:latin typeface="微软雅黑" panose="020b0503020204020204" charset="-122"/>
                  <a:ea typeface="微软雅黑" panose="020b0503020204020204" charset="-122"/>
                  <a:sym typeface="Wingdings" panose="05000000000000000000" pitchFamily="2" charset="2"/>
                </a:rPr>
                <a:t>全部</a:t>
              </a:r>
              <a:r>
                <a:rPr lang="zh-CN" altLang="en-US" sz="2400" b="1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Wingdings" panose="05000000000000000000" pitchFamily="2" charset="2"/>
                </a:rPr>
                <a:t>对象</a:t>
              </a:r>
            </a:p>
          </p:txBody>
        </p:sp>
        <p:sp>
          <p:nvSpPr>
            <p:cNvPr id="22" name="文本框 21">
              <a:extLst>
                <a:ext uri="{FF2B5EF4-FFF2-40B4-BE49-F238E27FC236}">
                  <a16:creationId xmlns:a16="http://schemas.microsoft.com/office/drawing/2014/main" id="{33B11228-FD87-92CE-0AC4-A2B0C380D8E0}"/>
                </a:ext>
              </a:extLst>
            </p:cNvPr>
            <p:cNvSpPr txBox="1"/>
            <p:nvPr>
              <p:custDataLst>
                <p:tags r:id="rId17"/>
              </p:custDataLst>
            </p:nvPr>
          </p:nvSpPr>
          <p:spPr>
            <a:xfrm>
              <a:off x="13398" y="9632"/>
              <a:ext cx="3653" cy="725"/>
            </a:xfrm>
            <a:prstGeom prst="rect">
              <a:avLst/>
            </a:prstGeom>
            <a:solidFill>
              <a:srgbClr val="C00000"/>
            </a:solidFill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lnSpc>
                  <a:spcPct val="100000"/>
                </a:lnSpc>
              </a:pPr>
              <a:r>
                <a:rPr lang="zh-CN" altLang="en-US" sz="2400" b="1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sym typeface="Wingdings" panose="05000000000000000000" pitchFamily="2" charset="2"/>
                </a:rPr>
                <a:t>不完全归纳推理</a:t>
              </a:r>
            </a:p>
          </p:txBody>
        </p:sp>
      </p:grpSp>
      <p:grpSp>
        <p:nvGrpSpPr>
          <p:cNvPr id="23" name="组合 22" title="">
            <a:extLst>
              <a:ext uri="{FF2B5EF4-FFF2-40B4-BE49-F238E27FC236}">
                <a16:creationId xmlns:a16="http://schemas.microsoft.com/office/drawing/2014/main" id="{8A02E55C-50CD-2CE4-6FD2-25544CA5B3CC}"/>
              </a:ext>
            </a:extLst>
          </p:cNvPr>
          <p:cNvGrpSpPr/>
          <p:nvPr>
            <p:custDataLst>
              <p:tags r:id="rId18"/>
            </p:custDataLst>
          </p:nvPr>
        </p:nvGrpSpPr>
        <p:grpSpPr>
          <a:xfrm>
            <a:off x="5872647" y="2967488"/>
            <a:ext cx="950595" cy="2445385"/>
            <a:chOff x="9703" y="5037"/>
            <a:chExt cx="1497" cy="3851"/>
          </a:xfrm>
        </p:grpSpPr>
        <p:sp>
          <p:nvSpPr>
            <p:cNvPr id="24" name="文本框 23">
              <a:extLst>
                <a:ext uri="{FF2B5EF4-FFF2-40B4-BE49-F238E27FC236}">
                  <a16:creationId xmlns:a16="http://schemas.microsoft.com/office/drawing/2014/main" id="{408F0890-7ACE-5E81-963E-A4515C720628}"/>
                </a:ext>
              </a:extLst>
            </p:cNvPr>
            <p:cNvSpPr txBox="1"/>
            <p:nvPr>
              <p:custDataLst>
                <p:tags r:id="rId19"/>
              </p:custDataLst>
            </p:nvPr>
          </p:nvSpPr>
          <p:spPr>
            <a:xfrm>
              <a:off x="9718" y="5037"/>
              <a:ext cx="1482" cy="725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fontAlgn="auto">
                <a:lnSpc>
                  <a:spcPct val="100000"/>
                </a:lnSpc>
              </a:pPr>
              <a:r>
                <a:rPr lang="zh-CN" altLang="en-US" sz="2400" b="1">
                  <a:latin typeface="微软雅黑" panose="020b0503020204020204" charset="-122"/>
                  <a:ea typeface="微软雅黑" panose="020b0503020204020204" charset="-122"/>
                </a:rPr>
                <a:t>个别</a:t>
              </a:r>
            </a:p>
          </p:txBody>
        </p:sp>
        <p:sp>
          <p:nvSpPr>
            <p:cNvPr id="25" name="文本框 24">
              <a:extLst>
                <a:ext uri="{FF2B5EF4-FFF2-40B4-BE49-F238E27FC236}">
                  <a16:creationId xmlns:a16="http://schemas.microsoft.com/office/drawing/2014/main" id="{3FD0AA06-03C9-D86E-67EB-6F12906F087C}"/>
                </a:ext>
              </a:extLst>
            </p:cNvPr>
            <p:cNvSpPr txBox="1"/>
            <p:nvPr>
              <p:custDataLst>
                <p:tags r:id="rId20"/>
              </p:custDataLst>
            </p:nvPr>
          </p:nvSpPr>
          <p:spPr>
            <a:xfrm>
              <a:off x="9703" y="8164"/>
              <a:ext cx="1482" cy="725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fontAlgn="auto">
                <a:lnSpc>
                  <a:spcPct val="100000"/>
                </a:lnSpc>
              </a:pPr>
              <a:r>
                <a:rPr lang="zh-CN" altLang="en-US" sz="2400" b="1">
                  <a:latin typeface="微软雅黑" panose="020b0503020204020204" charset="-122"/>
                  <a:ea typeface="微软雅黑" panose="020b0503020204020204" charset="-122"/>
                </a:rPr>
                <a:t>一般</a:t>
              </a:r>
            </a:p>
          </p:txBody>
        </p:sp>
        <p:cxnSp>
          <p:nvCxnSpPr>
            <p:cNvPr id="26" name="直接箭头连接符 25">
              <a:extLst>
                <a:ext uri="{FF2B5EF4-FFF2-40B4-BE49-F238E27FC236}">
                  <a16:creationId xmlns:a16="http://schemas.microsoft.com/office/drawing/2014/main" id="{A0B4C8CB-01CE-7114-7B01-97E7F0CCE158}"/>
                </a:ext>
              </a:extLst>
            </p:cNvPr>
            <p:cNvCxnSpPr/>
            <p:nvPr>
              <p:custDataLst>
                <p:tags r:id="rId21"/>
              </p:custDataLst>
            </p:nvPr>
          </p:nvCxnSpPr>
          <p:spPr>
            <a:xfrm flipH="1">
              <a:off x="10390" y="6039"/>
              <a:ext cx="0" cy="1822"/>
            </a:xfrm>
            <a:prstGeom prst="straightConnector1">
              <a:avLst/>
            </a:prstGeom>
            <a:ln w="41275">
              <a:solidFill>
                <a:srgbClr val="C0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7" name="Text Box 7" title="">
            <a:extLst>
              <a:ext uri="{FF2B5EF4-FFF2-40B4-BE49-F238E27FC236}">
                <a16:creationId xmlns:a16="http://schemas.microsoft.com/office/drawing/2014/main" id="{DABF68EF-BB07-5505-ADC5-96DC40EF39C6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4302559" y="161403"/>
            <a:ext cx="3586881" cy="523220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一、归纳推理的含义</a:t>
            </a:r>
          </a:p>
        </p:txBody>
      </p:sp>
    </p:spTree>
    <p:extLst>
      <p:ext uri="{BB962C8B-B14F-4D97-AF65-F5344CB8AC3E}">
        <p14:creationId xmlns:p14="http://schemas.microsoft.com/office/powerpoint/2010/main" val="132186193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2" name="TextBox 3" title="">
            <a:extLst>
              <a:ext uri="{FF2B5EF4-FFF2-40B4-BE49-F238E27FC236}">
                <a16:creationId xmlns:a16="http://schemas.microsoft.com/office/drawing/2014/main" id="{BAA44DAA-11AD-94F7-221E-5920924F0D8B}"/>
              </a:ext>
            </a:extLst>
          </p:cNvPr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848961" y="895138"/>
            <a:ext cx="72885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8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方正粗黑宋简体" panose="02000000000000000000" charset="-122"/>
                <a:sym typeface="+mn-ea"/>
              </a:rPr>
              <a:t>2</a:t>
            </a:r>
            <a:r>
              <a:rPr lang="zh-CN" altLang="en-US" sz="28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方正粗黑宋简体" panose="02000000000000000000" charset="-122"/>
                <a:sym typeface="+mn-ea"/>
              </a:rPr>
              <a:t>、归纳推理的两种类型</a:t>
            </a:r>
          </a:p>
        </p:txBody>
      </p:sp>
      <p:sp>
        <p:nvSpPr>
          <p:cNvPr id="13" name="文本框 12" title="">
            <a:extLst>
              <a:ext uri="{FF2B5EF4-FFF2-40B4-BE49-F238E27FC236}">
                <a16:creationId xmlns:a16="http://schemas.microsoft.com/office/drawing/2014/main" id="{FFCC7692-660E-45D2-DC91-4036B052422A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19551" y="1388771"/>
            <a:ext cx="10384256" cy="100578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30000"/>
              </a:lnSpc>
              <a:buFont typeface="Wingdings" panose="05000000000000000000" charset="0"/>
              <a:buNone/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①</a:t>
            </a:r>
            <a:r>
              <a:rPr lang="zh-CN" sz="2400" b="1" u="sng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完全归纳推理</a:t>
            </a:r>
            <a:r>
              <a:rPr lang="zh-CN" sz="2400"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涉及认识的</a:t>
            </a:r>
            <a:r>
              <a:rPr lang="zh-CN" sz="2400" b="1" u="sng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全部对象</a:t>
            </a:r>
            <a:r>
              <a:rPr lang="zh-CN" sz="2400"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，因此这种推理的前提与结论之间</a:t>
            </a:r>
            <a:r>
              <a:rPr lang="zh-CN" sz="2400" b="1"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具有保真关系</a:t>
            </a:r>
            <a:r>
              <a:rPr lang="zh-CN" sz="2400"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，属于</a:t>
            </a:r>
            <a:r>
              <a:rPr lang="zh-CN" sz="2400" b="1" u="sng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必然推理</a:t>
            </a:r>
            <a:r>
              <a:rPr lang="zh-CN" sz="2400"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。</a:t>
            </a:r>
          </a:p>
        </p:txBody>
      </p:sp>
      <p:cxnSp>
        <p:nvCxnSpPr>
          <p:cNvPr id="14" name="直接箭头连接符 13" title="">
            <a:extLst>
              <a:ext uri="{FF2B5EF4-FFF2-40B4-BE49-F238E27FC236}">
                <a16:creationId xmlns:a16="http://schemas.microsoft.com/office/drawing/2014/main" id="{9EDD9D83-C9A0-4B85-B793-64649BD4DC9E}"/>
              </a:ext>
            </a:extLst>
          </p:cNvPr>
          <p:cNvCxnSpPr/>
          <p:nvPr>
            <p:custDataLst>
              <p:tags r:id="rId5"/>
            </p:custDataLst>
          </p:nvPr>
        </p:nvCxnSpPr>
        <p:spPr>
          <a:xfrm flipH="1">
            <a:off x="10361930" y="1891665"/>
            <a:ext cx="0" cy="396000"/>
          </a:xfrm>
          <a:prstGeom prst="straightConnector1">
            <a:avLst/>
          </a:prstGeom>
          <a:ln w="3492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箭头连接符 14" title="">
            <a:extLst>
              <a:ext uri="{FF2B5EF4-FFF2-40B4-BE49-F238E27FC236}">
                <a16:creationId xmlns:a16="http://schemas.microsoft.com/office/drawing/2014/main" id="{91878C63-6E5E-AFBE-0978-809A51516CB7}"/>
              </a:ext>
            </a:extLst>
          </p:cNvPr>
          <p:cNvCxnSpPr/>
          <p:nvPr>
            <p:custDataLst>
              <p:tags r:id="rId6"/>
            </p:custDataLst>
          </p:nvPr>
        </p:nvCxnSpPr>
        <p:spPr>
          <a:xfrm flipH="1" flipV="1">
            <a:off x="10565130" y="1913890"/>
            <a:ext cx="0" cy="396000"/>
          </a:xfrm>
          <a:prstGeom prst="straightConnector1">
            <a:avLst/>
          </a:prstGeom>
          <a:ln w="3492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文本框 15" title="">
            <a:extLst>
              <a:ext uri="{FF2B5EF4-FFF2-40B4-BE49-F238E27FC236}">
                <a16:creationId xmlns:a16="http://schemas.microsoft.com/office/drawing/2014/main" id="{170781FF-68B8-5AA2-466F-B304217B5AFE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819550" y="2287665"/>
            <a:ext cx="10509083" cy="100578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30000"/>
              </a:lnSpc>
              <a:buFont typeface="Wingdings" panose="05000000000000000000" charset="0"/>
              <a:buNone/>
            </a:pPr>
            <a:r>
              <a:rPr lang="zh-CN" sz="2400"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②</a:t>
            </a:r>
            <a:r>
              <a:rPr lang="zh-CN" sz="2400" b="1">
                <a:solidFill>
                  <a:srgbClr val="2007DD"/>
                </a:solidFill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不完全归纳推理</a:t>
            </a:r>
            <a:r>
              <a:rPr lang="zh-CN" sz="2400"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涉及认识的</a:t>
            </a:r>
            <a:r>
              <a:rPr lang="zh-CN" sz="2400" b="1" u="sng">
                <a:solidFill>
                  <a:srgbClr val="2007DD"/>
                </a:solidFill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部分对象</a:t>
            </a:r>
            <a:r>
              <a:rPr lang="zh-CN" sz="2400"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，这种推理的前提与结论之间的联系是或然的，</a:t>
            </a:r>
            <a:r>
              <a:rPr lang="zh-CN" sz="2400" b="1"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不具有保真关系</a:t>
            </a:r>
            <a:r>
              <a:rPr lang="zh-CN" sz="2400"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，属于</a:t>
            </a:r>
            <a:r>
              <a:rPr lang="zh-CN" sz="2400" b="1" u="sng">
                <a:solidFill>
                  <a:srgbClr val="2007DD"/>
                </a:solidFill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或然推理</a:t>
            </a:r>
            <a:r>
              <a:rPr lang="zh-CN" sz="2400"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。</a:t>
            </a:r>
          </a:p>
        </p:txBody>
      </p:sp>
      <p:sp>
        <p:nvSpPr>
          <p:cNvPr id="17" name="TextBox 3" title="">
            <a:extLst>
              <a:ext uri="{FF2B5EF4-FFF2-40B4-BE49-F238E27FC236}">
                <a16:creationId xmlns:a16="http://schemas.microsoft.com/office/drawing/2014/main" id="{5AB6AD67-8737-539D-8767-3D2B042AE25C}"/>
              </a:ext>
            </a:extLst>
          </p:cNvPr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848961" y="3263866"/>
            <a:ext cx="72885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8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方正粗黑宋简体" panose="02000000000000000000" charset="-122"/>
                <a:sym typeface="+mn-ea"/>
              </a:rPr>
              <a:t>3</a:t>
            </a:r>
            <a:r>
              <a:rPr lang="zh-CN" altLang="en-US" sz="28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方正粗黑宋简体" panose="02000000000000000000" charset="-122"/>
                <a:sym typeface="+mn-ea"/>
              </a:rPr>
              <a:t>、不完全归纳推理的必要性及类型</a:t>
            </a:r>
          </a:p>
        </p:txBody>
      </p:sp>
      <p:sp>
        <p:nvSpPr>
          <p:cNvPr id="18" name="文本框 17" title="">
            <a:extLst>
              <a:ext uri="{FF2B5EF4-FFF2-40B4-BE49-F238E27FC236}">
                <a16:creationId xmlns:a16="http://schemas.microsoft.com/office/drawing/2014/main" id="{E124442B-48D9-B873-0223-FC542E63A902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99252" y="3874917"/>
            <a:ext cx="10749680" cy="193899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buNone/>
            </a:pPr>
            <a:r>
              <a:rPr lang="zh-CN" sz="2400" b="1"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（</a:t>
            </a:r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1</a:t>
            </a:r>
            <a:r>
              <a:rPr lang="zh-CN" sz="2400" b="1"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）必要性：</a:t>
            </a:r>
            <a:br>
              <a:rPr lang="zh-CN" sz="2400" b="1"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</a:br>
            <a:r>
              <a:rPr 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pitchFamily="2" charset="2"/>
              </a:rPr>
              <a:t>①由于有的认识对象太</a:t>
            </a:r>
            <a:r>
              <a:rPr 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pitchFamily="2" charset="2"/>
              </a:rPr>
              <a:t>复杂</a:t>
            </a:r>
            <a:r>
              <a:rPr 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pitchFamily="2" charset="2"/>
              </a:rPr>
              <a:t>，人们的精力、能力和认识的条件</a:t>
            </a:r>
            <a:r>
              <a:rPr 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pitchFamily="2" charset="2"/>
              </a:rPr>
              <a:t>有限</a:t>
            </a:r>
            <a:r>
              <a:rPr 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pitchFamily="2" charset="2"/>
              </a:rPr>
              <a:t>，无法对它们中的每个对象都进行考察，而且，在有些情况下，我们也</a:t>
            </a:r>
            <a:r>
              <a:rPr 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pitchFamily="2" charset="2"/>
              </a:rPr>
              <a:t>没有必要</a:t>
            </a:r>
            <a:r>
              <a:rPr 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pitchFamily="2" charset="2"/>
              </a:rPr>
              <a:t>对认识对象的每种情况都进行考察。</a:t>
            </a:r>
            <a:br>
              <a:rPr 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pitchFamily="2" charset="2"/>
              </a:rPr>
            </a:br>
            <a:r>
              <a:rPr lang="zh-CN" sz="2400" b="1" spc="-15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pitchFamily="2" charset="2"/>
              </a:rPr>
              <a:t>②</a:t>
            </a:r>
            <a:r>
              <a:rPr lang="zh-CN" sz="2400" b="1" spc="-150">
                <a:solidFill>
                  <a:srgbClr val="2007DD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pitchFamily="2" charset="2"/>
              </a:rPr>
              <a:t>思维具有能动性</a:t>
            </a:r>
            <a:r>
              <a:rPr lang="zh-CN" sz="2400" b="1" spc="-15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pitchFamily="2" charset="2"/>
              </a:rPr>
              <a:t>，人们可以通过考察其中的部分情况，往往也能得到一般性结论。</a:t>
            </a:r>
          </a:p>
        </p:txBody>
      </p:sp>
      <p:sp>
        <p:nvSpPr>
          <p:cNvPr id="19" name="文本框 18" title="">
            <a:extLst>
              <a:ext uri="{FF2B5EF4-FFF2-40B4-BE49-F238E27FC236}">
                <a16:creationId xmlns:a16="http://schemas.microsoft.com/office/drawing/2014/main" id="{4A178AAE-E4F0-A6C6-1E00-9AC8B3D3B124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964464" y="5813909"/>
            <a:ext cx="10855960" cy="49795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  <a:buNone/>
            </a:pPr>
            <a:r>
              <a:rPr lang="zh-CN" sz="2400" b="1"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（</a:t>
            </a:r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2</a:t>
            </a:r>
            <a:r>
              <a:rPr lang="zh-CN" sz="2400" b="1">
                <a:latin typeface="微软雅黑" panose="020b0503020204020204" charset="-122"/>
                <a:ea typeface="微软雅黑" panose="020b0503020204020204" charset="-122"/>
                <a:sym typeface="Wingdings" panose="05000000000000000000" pitchFamily="2" charset="2"/>
              </a:rPr>
              <a:t>）类型：</a:t>
            </a:r>
            <a:r>
              <a:rPr lang="zh-CN" altLang="en-US" sz="24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①简单枚举归纳推理；②科学归纳推理</a:t>
            </a:r>
            <a:endParaRPr lang="zh-CN" sz="2400" b="1">
              <a:latin typeface="微软雅黑" panose="020b0503020204020204" charset="-122"/>
              <a:ea typeface="微软雅黑" panose="020b0503020204020204" charset="-122"/>
              <a:sym typeface="Wingdings" panose="05000000000000000000" pitchFamily="2" charset="2"/>
            </a:endParaRPr>
          </a:p>
        </p:txBody>
      </p:sp>
      <p:sp>
        <p:nvSpPr>
          <p:cNvPr id="2" name="Text Box 7" title="">
            <a:extLst>
              <a:ext uri="{FF2B5EF4-FFF2-40B4-BE49-F238E27FC236}">
                <a16:creationId xmlns:a16="http://schemas.microsoft.com/office/drawing/2014/main" id="{E4AF33F3-9B72-F3CD-F59E-81BA62D1892C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4302559" y="161403"/>
            <a:ext cx="3586881" cy="523220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一、归纳推理的含义</a:t>
            </a:r>
          </a:p>
        </p:txBody>
      </p:sp>
    </p:spTree>
    <p:extLst>
      <p:ext uri="{BB962C8B-B14F-4D97-AF65-F5344CB8AC3E}">
        <p14:creationId xmlns:p14="http://schemas.microsoft.com/office/powerpoint/2010/main" val="143575291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6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" name="Rectangle 4" title="">
            <a:extLst>
              <a:ext uri="{FF2B5EF4-FFF2-40B4-BE49-F238E27FC236}">
                <a16:creationId xmlns:a16="http://schemas.microsoft.com/office/drawing/2014/main" id="{E025FE61-FC98-9B55-ACAE-E56EAD323FC1}"/>
              </a:ext>
            </a:extLst>
          </p:cNvPr>
          <p:cNvSpPr/>
          <p:nvPr>
            <p:custDataLst>
              <p:tags r:id="rId3"/>
            </p:custDataLst>
          </p:nvPr>
        </p:nvSpPr>
        <p:spPr bwMode="auto">
          <a:xfrm>
            <a:off x="4159753" y="3075281"/>
            <a:ext cx="4752975" cy="3151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365125" indent="-255905" algn="l" defTabSz="6858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6858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6858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6858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6858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zh-CN" altLang="en-US" sz="24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观察到的天鹅</a:t>
            </a:r>
            <a:r>
              <a:rPr lang="en-US" altLang="zh-CN" sz="24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S</a:t>
            </a:r>
            <a:r>
              <a:rPr lang="en-US" altLang="zh-CN" sz="2400" b="1" baseline="-25000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1</a:t>
            </a:r>
            <a:r>
              <a:rPr lang="zh-CN" altLang="en-US" sz="24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是白的，</a:t>
            </a:r>
          </a:p>
          <a:p>
            <a:pPr eaLnBrk="1" hangingPunct="1">
              <a:lnSpc>
                <a:spcPct val="125000"/>
              </a:lnSpc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zh-CN" altLang="en-US" sz="24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观察到的天鹅</a:t>
            </a:r>
            <a:r>
              <a:rPr lang="en-US" altLang="zh-CN" sz="24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S</a:t>
            </a:r>
            <a:r>
              <a:rPr lang="en-US" altLang="zh-CN" sz="2400" b="1" baseline="-25000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2</a:t>
            </a:r>
            <a:r>
              <a:rPr lang="zh-CN" altLang="en-US" sz="24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是白的，</a:t>
            </a:r>
          </a:p>
          <a:p>
            <a:pPr eaLnBrk="1" hangingPunct="1">
              <a:lnSpc>
                <a:spcPct val="125000"/>
              </a:lnSpc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zh-CN" altLang="en-US" sz="24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观察到的天鹅</a:t>
            </a:r>
            <a:r>
              <a:rPr lang="en-US" altLang="zh-CN" sz="24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S</a:t>
            </a:r>
            <a:r>
              <a:rPr lang="en-US" altLang="zh-CN" sz="2400" b="1" baseline="-25000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3</a:t>
            </a:r>
            <a:r>
              <a:rPr lang="zh-CN" altLang="en-US" sz="24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是白的，</a:t>
            </a:r>
          </a:p>
          <a:p>
            <a:pPr eaLnBrk="1" hangingPunct="1">
              <a:lnSpc>
                <a:spcPct val="125000"/>
              </a:lnSpc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en-US" altLang="zh-CN" sz="24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……</a:t>
            </a:r>
          </a:p>
          <a:p>
            <a:pPr eaLnBrk="1" hangingPunct="1">
              <a:lnSpc>
                <a:spcPct val="125000"/>
              </a:lnSpc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zh-CN" altLang="en-US" sz="24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（观察到的天鹅</a:t>
            </a:r>
            <a:r>
              <a:rPr lang="en-US" altLang="zh-CN" sz="24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S</a:t>
            </a:r>
            <a:r>
              <a:rPr lang="en-US" altLang="zh-CN" sz="2400" b="1" baseline="-25000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n</a:t>
            </a:r>
            <a:r>
              <a:rPr lang="zh-CN" altLang="en-US" sz="24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是白的）</a:t>
            </a:r>
            <a:endParaRPr lang="zh-CN" altLang="en-US" sz="2400" b="1">
              <a:solidFill>
                <a:srgbClr val="00B05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lnSpc>
                <a:spcPct val="145000"/>
              </a:lnSpc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zh-CN" altLang="en-US" sz="24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所以，所有的天鹅都是白的。</a:t>
            </a:r>
          </a:p>
          <a:p>
            <a:pPr algn="ctr" eaLnBrk="1" hangingPunct="1">
              <a:lnSpc>
                <a:spcPct val="145000"/>
              </a:lnSpc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zh-CN" altLang="en-US" sz="24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   </a:t>
            </a:r>
          </a:p>
        </p:txBody>
      </p:sp>
      <p:sp>
        <p:nvSpPr>
          <p:cNvPr id="9" name="Rectangle 2" title="">
            <a:extLst>
              <a:ext uri="{FF2B5EF4-FFF2-40B4-BE49-F238E27FC236}">
                <a16:creationId xmlns:a16="http://schemas.microsoft.com/office/drawing/2014/main" id="{AE96CBFA-4841-E75B-75FB-D200E9CC7EAD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495267" y="2067130"/>
            <a:ext cx="10956290" cy="107442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b="1">
                <a:solidFill>
                  <a:schemeClr val="accent2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 </a:t>
            </a:r>
            <a:r>
              <a:rPr lang="en-US" altLang="zh-CN" b="1">
                <a:solidFill>
                  <a:srgbClr val="2007DD"/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宋体" panose="02010600030101010101" pitchFamily="2" charset="-122"/>
              </a:rPr>
              <a:t>“</a:t>
            </a:r>
            <a:r>
              <a:rPr lang="zh-CN" altLang="en-US" b="1">
                <a:solidFill>
                  <a:srgbClr val="2007DD"/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宋体" panose="02010600030101010101" pitchFamily="2" charset="-122"/>
              </a:rPr>
              <a:t>所有的天鹅都是白的”，这是在相当长的时期欧洲人的认知结论。</a:t>
            </a:r>
          </a:p>
          <a:p>
            <a:pPr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rgbClr val="2007DD"/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宋体" panose="02010600030101010101" pitchFamily="2" charset="-122"/>
              </a:rPr>
              <a:t>认知过程是这样的</a:t>
            </a:r>
            <a:r>
              <a:rPr lang="en-US" altLang="zh-CN" b="1">
                <a:solidFill>
                  <a:srgbClr val="2007DD"/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宋体" panose="02010600030101010101" pitchFamily="2" charset="-122"/>
              </a:rPr>
              <a:t>:</a:t>
            </a:r>
          </a:p>
        </p:txBody>
      </p:sp>
      <p:sp>
        <p:nvSpPr>
          <p:cNvPr id="10" name="AutoShape 3" title="">
            <a:extLst>
              <a:ext uri="{FF2B5EF4-FFF2-40B4-BE49-F238E27FC236}">
                <a16:creationId xmlns:a16="http://schemas.microsoft.com/office/drawing/2014/main" id="{2717775F-B247-E640-9D9C-433731AB1772}"/>
              </a:ext>
            </a:extLst>
          </p:cNvPr>
          <p:cNvSpPr/>
          <p:nvPr>
            <p:custDataLst>
              <p:tags r:id="rId5"/>
            </p:custDataLst>
          </p:nvPr>
        </p:nvSpPr>
        <p:spPr bwMode="auto">
          <a:xfrm>
            <a:off x="8359642" y="3201169"/>
            <a:ext cx="307006" cy="2340000"/>
          </a:xfrm>
          <a:prstGeom prst="rightBrace">
            <a:avLst>
              <a:gd name="adj1" fmla="val 31789"/>
              <a:gd name="adj2" fmla="val 50000"/>
            </a:avLst>
          </a:prstGeom>
          <a:noFill/>
          <a:ln w="25400">
            <a:solidFill>
              <a:schemeClr val="hlink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6858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6858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6858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6858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6858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en-US" sz="2400" b="1"/>
          </a:p>
        </p:txBody>
      </p:sp>
      <p:sp>
        <p:nvSpPr>
          <p:cNvPr id="11" name="Rectangle 5" title="">
            <a:extLst>
              <a:ext uri="{FF2B5EF4-FFF2-40B4-BE49-F238E27FC236}">
                <a16:creationId xmlns:a16="http://schemas.microsoft.com/office/drawing/2014/main" id="{AEA2A700-7354-5D93-3486-E874340D691F}"/>
              </a:ext>
            </a:extLst>
          </p:cNvPr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8830277" y="3546049"/>
            <a:ext cx="1950018" cy="972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6858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6858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6858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6858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 algn="l" eaLnBrk="1" hangingPunct="1">
              <a:lnSpc>
                <a:spcPct val="125000"/>
              </a:lnSpc>
              <a:spcBef>
                <a:spcPts val="400"/>
              </a:spcBef>
              <a:buClr>
                <a:schemeClr val="accent1"/>
              </a:buClr>
              <a:buSzPct val="68000"/>
              <a:buFontTx/>
            </a:pPr>
            <a:r>
              <a:rPr lang="zh-CN" altLang="en-US" sz="2400" b="1">
                <a:solidFill>
                  <a:srgbClr val="FF3300"/>
                </a:solidFill>
                <a:ea typeface="微软雅黑" panose="020b0503020204020204" charset="-122"/>
                <a:sym typeface="+mn-ea"/>
              </a:rPr>
              <a:t>每一个前提都是真实的</a:t>
            </a:r>
            <a:endParaRPr lang="en-US" altLang="zh-CN" sz="2400" b="1">
              <a:solidFill>
                <a:srgbClr val="FF3300"/>
              </a:solidFill>
              <a:ea typeface="微软雅黑" panose="020b0503020204020204" charset="-122"/>
              <a:sym typeface="+mn-ea"/>
            </a:endParaRPr>
          </a:p>
        </p:txBody>
      </p:sp>
      <p:sp>
        <p:nvSpPr>
          <p:cNvPr id="12" name="Rectangle 6" title="">
            <a:extLst>
              <a:ext uri="{FF2B5EF4-FFF2-40B4-BE49-F238E27FC236}">
                <a16:creationId xmlns:a16="http://schemas.microsoft.com/office/drawing/2014/main" id="{340509FF-F7F3-9D2C-4169-F8AF4A2A47B1}"/>
              </a:ext>
            </a:extLst>
          </p:cNvPr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8666648" y="5598393"/>
            <a:ext cx="2945130" cy="5111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6858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6858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6858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6858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 algn="l" eaLnBrk="1" hangingPunct="1">
              <a:lnSpc>
                <a:spcPct val="125000"/>
              </a:lnSpc>
              <a:spcBef>
                <a:spcPts val="400"/>
              </a:spcBef>
              <a:buClr>
                <a:schemeClr val="accent1"/>
              </a:buClr>
              <a:buSzPct val="68000"/>
              <a:buFontTx/>
            </a:pPr>
            <a:r>
              <a:rPr lang="en-US" altLang="zh-CN" sz="2400" b="1" err="1">
                <a:solidFill>
                  <a:srgbClr val="FF3300"/>
                </a:solidFill>
                <a:ea typeface="微软雅黑" panose="020b0503020204020204" charset="-122"/>
                <a:sym typeface="+mn-ea"/>
              </a:rPr>
              <a:t>结论不一定真实</a:t>
            </a:r>
            <a:endParaRPr lang="en-US" altLang="zh-CN" sz="2400" b="1">
              <a:solidFill>
                <a:srgbClr val="FF3300"/>
              </a:solidFill>
              <a:ea typeface="微软雅黑" panose="020b0503020204020204" charset="-122"/>
              <a:sym typeface="+mn-ea"/>
            </a:endParaRPr>
          </a:p>
        </p:txBody>
      </p:sp>
      <p:pic>
        <p:nvPicPr>
          <p:cNvPr id="13" name="图片 12" title="">
            <a:extLst>
              <a:ext uri="{FF2B5EF4-FFF2-40B4-BE49-F238E27FC236}">
                <a16:creationId xmlns:a16="http://schemas.microsoft.com/office/drawing/2014/main" id="{6CB298CB-073F-1D34-50A8-1410AE8E12C9}"/>
              </a:ext>
            </a:extLst>
          </p:cNvPr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590" y="3201170"/>
            <a:ext cx="3388360" cy="2899410"/>
          </a:xfrm>
          <a:prstGeom prst="rect">
            <a:avLst/>
          </a:prstGeom>
        </p:spPr>
      </p:pic>
      <p:sp>
        <p:nvSpPr>
          <p:cNvPr id="14" name="文本框 13" title="">
            <a:extLst>
              <a:ext uri="{FF2B5EF4-FFF2-40B4-BE49-F238E27FC236}">
                <a16:creationId xmlns:a16="http://schemas.microsoft.com/office/drawing/2014/main" id="{3AF1B33C-FBC7-0EF2-4859-43B1FCF790A6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80277" y="492118"/>
            <a:ext cx="10878855" cy="49795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20000"/>
              </a:lnSpc>
            </a:pPr>
            <a:r>
              <a:rPr lang="zh-CN" altLang="en-US" sz="24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①简单枚举归纳推理：</a:t>
            </a:r>
            <a:endParaRPr lang="en-US" altLang="zh-CN" sz="24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cxnSp>
        <p:nvCxnSpPr>
          <p:cNvPr id="15" name="直接连接符 14" title="">
            <a:extLst>
              <a:ext uri="{FF2B5EF4-FFF2-40B4-BE49-F238E27FC236}">
                <a16:creationId xmlns:a16="http://schemas.microsoft.com/office/drawing/2014/main" id="{7B1EB0AC-D01E-7598-D024-8649F72CBD89}"/>
              </a:ext>
            </a:extLst>
          </p:cNvPr>
          <p:cNvCxnSpPr/>
          <p:nvPr>
            <p:custDataLst>
              <p:tags r:id="rId11"/>
            </p:custDataLst>
          </p:nvPr>
        </p:nvCxnSpPr>
        <p:spPr>
          <a:xfrm>
            <a:off x="4256422" y="5701590"/>
            <a:ext cx="4079875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文本框 15" title="">
            <a:extLst>
              <a:ext uri="{FF2B5EF4-FFF2-40B4-BE49-F238E27FC236}">
                <a16:creationId xmlns:a16="http://schemas.microsoft.com/office/drawing/2014/main" id="{CBCEFBC0-9CB0-1D1B-0E9B-9A1FC2B60126}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656590" y="1004024"/>
            <a:ext cx="10878820" cy="95504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fontAlgn="auto">
              <a:lnSpc>
                <a:spcPct val="120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是根据事物情况多次重复，并且没有遇到相反的情况，由部分情况得出一般性结论。</a:t>
            </a:r>
            <a:r>
              <a:rPr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一旦发现相反情况，这种推理的结论就会被推翻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r>
              <a:rPr lang="zh-CN" altLang="zh-CN" sz="24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【经验观察】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0913533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4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>
            <a:extLst>
              <a:ext uri="{FF2B5EF4-FFF2-40B4-BE49-F238E27FC236}">
                <a16:creationId xmlns:a16="http://schemas.microsoft.com/office/drawing/2014/main" id="{26AB27DF-FAD8-DA88-F12C-70819098ED91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939800" y="428767"/>
            <a:ext cx="10878855" cy="49795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20000"/>
              </a:lnSpc>
            </a:pPr>
            <a:r>
              <a:rPr lang="zh-CN" altLang="en-US" sz="24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②科学归纳推理：</a:t>
            </a:r>
            <a:endParaRPr lang="zh-CN" altLang="en-US" sz="24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3" name="组合 2" title="">
            <a:extLst>
              <a:ext uri="{FF2B5EF4-FFF2-40B4-BE49-F238E27FC236}">
                <a16:creationId xmlns:a16="http://schemas.microsoft.com/office/drawing/2014/main" id="{A5E14D11-126B-37E7-3018-A12083A67CA5}"/>
              </a:ext>
            </a:extLst>
          </p:cNvPr>
          <p:cNvGrpSpPr/>
          <p:nvPr>
            <p:custDataLst>
              <p:tags r:id="rId4"/>
            </p:custDataLst>
          </p:nvPr>
        </p:nvGrpSpPr>
        <p:grpSpPr>
          <a:xfrm>
            <a:off x="441507" y="2065213"/>
            <a:ext cx="6547485" cy="4097655"/>
            <a:chOff x="441507" y="2065213"/>
            <a:chExt cx="6547485" cy="4097655"/>
          </a:xfrm>
        </p:grpSpPr>
        <p:grpSp>
          <p:nvGrpSpPr>
            <p:cNvPr id="4" name="组合 3">
              <a:extLst>
                <a:ext uri="{FF2B5EF4-FFF2-40B4-BE49-F238E27FC236}">
                  <a16:creationId xmlns:a16="http://schemas.microsoft.com/office/drawing/2014/main" id="{BE3483E7-6F8C-44BF-E9B7-2D648684E86D}"/>
                </a:ext>
              </a:extLst>
            </p:cNvPr>
            <p:cNvGrpSpPr/>
            <p:nvPr>
              <p:custDataLst>
                <p:tags r:id="rId5"/>
              </p:custDataLst>
            </p:nvPr>
          </p:nvGrpSpPr>
          <p:grpSpPr>
            <a:xfrm>
              <a:off x="441507" y="2065213"/>
              <a:ext cx="6547485" cy="4097655"/>
              <a:chOff x="922" y="3409"/>
              <a:chExt cx="10311" cy="6453"/>
            </a:xfrm>
          </p:grpSpPr>
          <p:sp>
            <p:nvSpPr>
              <p:cNvPr id="8" name="文本框 7">
                <a:extLst>
                  <a:ext uri="{FF2B5EF4-FFF2-40B4-BE49-F238E27FC236}">
                    <a16:creationId xmlns:a16="http://schemas.microsoft.com/office/drawing/2014/main" id="{C07754DC-65A0-E402-4C2B-ED5D65467E5D}"/>
                  </a:ext>
                </a:extLst>
              </p:cNvPr>
              <p:cNvSpPr txBox="1"/>
              <p:nvPr>
                <p:custDataLst>
                  <p:tags r:id="rId6"/>
                </p:custDataLst>
              </p:nvPr>
            </p:nvSpPr>
            <p:spPr>
              <a:xfrm>
                <a:off x="1473" y="4136"/>
                <a:ext cx="9760" cy="5726"/>
              </a:xfrm>
              <a:prstGeom prst="rect">
                <a:avLst/>
              </a:prstGeom>
              <a:noFill/>
            </p:spPr>
            <p:txBody>
              <a:bodyPr wrap="square" rtlCol="0" anchor="t">
                <a:spAutoFit/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fontAlgn="auto">
                  <a:lnSpc>
                    <a:spcPct val="120000"/>
                  </a:lnSpc>
                  <a:spcBef>
                    <a:spcPct val="0"/>
                  </a:spcBef>
                </a:pPr>
                <a:r>
                  <a:rPr lang="zh-CN" altLang="en-US" sz="2400" b="1">
                    <a:solidFill>
                      <a:srgbClr val="0000CC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sym typeface="+mn-ea"/>
                  </a:rPr>
                  <a:t>金受热后体积膨胀，</a:t>
                </a:r>
                <a:endParaRPr lang="zh-CN" altLang="en-US" sz="2400" b="1">
                  <a:solidFill>
                    <a:srgbClr val="0000CC"/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  <a:p>
                <a:pPr algn="l" fontAlgn="auto">
                  <a:lnSpc>
                    <a:spcPct val="120000"/>
                  </a:lnSpc>
                  <a:spcBef>
                    <a:spcPct val="0"/>
                  </a:spcBef>
                </a:pPr>
                <a:r>
                  <a:rPr lang="zh-CN" altLang="en-US" sz="2400" b="1">
                    <a:solidFill>
                      <a:srgbClr val="0000CC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sym typeface="+mn-ea"/>
                  </a:rPr>
                  <a:t>银受热后体积膨胀，</a:t>
                </a:r>
                <a:endParaRPr lang="zh-CN" altLang="en-US" sz="2400" b="1">
                  <a:solidFill>
                    <a:srgbClr val="0000CC"/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  <a:p>
                <a:pPr algn="l" fontAlgn="auto">
                  <a:lnSpc>
                    <a:spcPct val="120000"/>
                  </a:lnSpc>
                  <a:spcBef>
                    <a:spcPct val="0"/>
                  </a:spcBef>
                </a:pPr>
                <a:r>
                  <a:rPr lang="zh-CN" altLang="en-US" sz="2400" b="1">
                    <a:solidFill>
                      <a:srgbClr val="0000CC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sym typeface="+mn-ea"/>
                  </a:rPr>
                  <a:t>铜受热后体积膨胀，</a:t>
                </a:r>
                <a:endParaRPr lang="zh-CN" altLang="en-US" sz="2400" b="1">
                  <a:solidFill>
                    <a:srgbClr val="0000CC"/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  <a:p>
                <a:pPr algn="l" fontAlgn="auto">
                  <a:lnSpc>
                    <a:spcPct val="120000"/>
                  </a:lnSpc>
                  <a:spcBef>
                    <a:spcPct val="0"/>
                  </a:spcBef>
                </a:pPr>
                <a:r>
                  <a:rPr lang="zh-CN" altLang="en-US" sz="2400" b="1">
                    <a:solidFill>
                      <a:srgbClr val="0000CC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sym typeface="+mn-ea"/>
                  </a:rPr>
                  <a:t>铁受热后体积膨胀，</a:t>
                </a:r>
                <a:endParaRPr lang="zh-CN" altLang="en-US" sz="2400" b="1">
                  <a:solidFill>
                    <a:srgbClr val="0000CC"/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  <a:p>
                <a:pPr algn="l" fontAlgn="auto">
                  <a:lnSpc>
                    <a:spcPct val="120000"/>
                  </a:lnSpc>
                  <a:spcBef>
                    <a:spcPct val="0"/>
                  </a:spcBef>
                </a:pPr>
                <a:r>
                  <a:rPr lang="zh-CN" altLang="en-US" sz="2400" b="1">
                    <a:solidFill>
                      <a:srgbClr val="00B050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sym typeface="+mn-ea"/>
                  </a:rPr>
                  <a:t>因为金属受热后分子的凝聚力减弱，分子运动加速，分子彼此距离加大，从而导致膨胀。</a:t>
                </a:r>
                <a:endParaRPr lang="zh-CN" altLang="en-US" sz="2400" b="1">
                  <a:solidFill>
                    <a:srgbClr val="00B050"/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  <a:p>
                <a:pPr algn="l" fontAlgn="auto">
                  <a:lnSpc>
                    <a:spcPct val="120000"/>
                  </a:lnSpc>
                  <a:spcBef>
                    <a:spcPct val="0"/>
                  </a:spcBef>
                </a:pPr>
                <a:r>
                  <a:rPr lang="zh-CN" altLang="en-US" sz="2400" b="1">
                    <a:solidFill>
                      <a:srgbClr val="0000CC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sym typeface="+mn-ea"/>
                  </a:rPr>
                  <a:t>而金、银、铜、铁都是金属，</a:t>
                </a:r>
                <a:endParaRPr lang="en-US" altLang="zh-CN" sz="2400" b="1">
                  <a:solidFill>
                    <a:srgbClr val="0000CC"/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  <a:p>
                <a:pPr algn="l" fontAlgn="auto">
                  <a:lnSpc>
                    <a:spcPct val="120000"/>
                  </a:lnSpc>
                  <a:spcBef>
                    <a:spcPct val="0"/>
                  </a:spcBef>
                </a:pPr>
                <a:r>
                  <a:rPr lang="zh-CN" altLang="en-US" sz="2400" b="1">
                    <a:solidFill>
                      <a:srgbClr val="0000CC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sym typeface="+mn-ea"/>
                  </a:rPr>
                  <a:t>所以，所有金属受热后体积都膨胀。</a:t>
                </a:r>
              </a:p>
            </p:txBody>
          </p:sp>
          <p:sp>
            <p:nvSpPr>
              <p:cNvPr id="9" name="文本框 8">
                <a:extLst>
                  <a:ext uri="{FF2B5EF4-FFF2-40B4-BE49-F238E27FC236}">
                    <a16:creationId xmlns:a16="http://schemas.microsoft.com/office/drawing/2014/main" id="{33777B8D-2860-A5D6-1C29-DE438AF6209A}"/>
                  </a:ext>
                </a:extLst>
              </p:cNvPr>
              <p:cNvSpPr txBox="1"/>
              <p:nvPr>
                <p:custDataLst>
                  <p:tags r:id="rId7"/>
                </p:custDataLst>
              </p:nvPr>
            </p:nvSpPr>
            <p:spPr>
              <a:xfrm>
                <a:off x="922" y="3409"/>
                <a:ext cx="1752" cy="727"/>
              </a:xfrm>
              <a:prstGeom prst="rect">
                <a:avLst/>
              </a:prstGeom>
              <a:noFill/>
            </p:spPr>
            <p:txBody>
              <a:bodyPr wrap="none" rtlCol="0" anchor="t">
                <a:spAutoFit/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400" b="1">
                    <a:solidFill>
                      <a:srgbClr val="0000CC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sym typeface="+mn-ea"/>
                  </a:rPr>
                  <a:t>例如：</a:t>
                </a:r>
                <a:endParaRPr lang="zh-CN" altLang="en-US" sz="2400">
                  <a:solidFill>
                    <a:srgbClr val="0000CC"/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</p:grpSp>
        <p:cxnSp>
          <p:nvCxnSpPr>
            <p:cNvPr id="10" name="直接连接符 9">
              <a:extLst>
                <a:ext uri="{FF2B5EF4-FFF2-40B4-BE49-F238E27FC236}">
                  <a16:creationId xmlns:a16="http://schemas.microsoft.com/office/drawing/2014/main" id="{391E29E2-1B09-819E-4EFC-5706EC2298A7}"/>
                </a:ext>
              </a:extLst>
            </p:cNvPr>
            <p:cNvCxnSpPr/>
            <p:nvPr>
              <p:custDataLst>
                <p:tags r:id="rId8"/>
              </p:custDataLst>
            </p:nvPr>
          </p:nvCxnSpPr>
          <p:spPr>
            <a:xfrm>
              <a:off x="524192" y="5641240"/>
              <a:ext cx="6372000" cy="0"/>
            </a:xfrm>
            <a:prstGeom prst="line">
              <a:avLst/>
            </a:prstGeom>
            <a:ln w="28575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文本框 10" title="">
            <a:extLst>
              <a:ext uri="{FF2B5EF4-FFF2-40B4-BE49-F238E27FC236}">
                <a16:creationId xmlns:a16="http://schemas.microsoft.com/office/drawing/2014/main" id="{44219730-66DF-C253-6650-69DDE8C34F35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7256192" y="2207828"/>
            <a:ext cx="4259565" cy="4043415"/>
          </a:xfrm>
          <a:prstGeom prst="rect">
            <a:avLst/>
          </a:prstGeom>
          <a:solidFill>
            <a:srgbClr val="FFFFCC"/>
          </a:solidFill>
          <a:ln w="2857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2400" b="1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fontAlgn="auto">
              <a:lnSpc>
                <a:spcPct val="120000"/>
              </a:lnSpc>
              <a:buFont typeface="Wingdings" panose="05000000000000000000" charset="0"/>
              <a:buChar char="l"/>
            </a:pPr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  <a:sym typeface="+mn-ea"/>
              </a:rPr>
              <a:t>科学归纳推理</a:t>
            </a:r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和简单枚举推理一样，只是对部分对象情况的反映，因此</a:t>
            </a:r>
            <a:r>
              <a:rPr lang="zh-CN" altLang="en-US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结论所断定的知识范围都超出了前提的范围</a:t>
            </a:r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，前提与结论的联系都</a:t>
            </a:r>
            <a:r>
              <a:rPr lang="zh-CN" altLang="en-US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</a:rPr>
              <a:t>不是必然的。【不保真】 </a:t>
            </a:r>
          </a:p>
          <a:p>
            <a:pPr marL="342900" indent="-342900" fontAlgn="auto">
              <a:lnSpc>
                <a:spcPct val="120000"/>
              </a:lnSpc>
              <a:buFont typeface="Wingdings" panose="05000000000000000000" charset="0"/>
              <a:buChar char="l"/>
            </a:pPr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  <a:sym typeface="+mn-ea"/>
              </a:rPr>
              <a:t>科学归纳推理虽然以科学分析为主要依据，</a:t>
            </a:r>
            <a:r>
              <a:rPr lang="zh-CN" altLang="en-US">
                <a:solidFill>
                  <a:srgbClr val="0000CC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  <a:sym typeface="+mn-ea"/>
              </a:rPr>
              <a:t>但仍受主客观条件制约。</a:t>
            </a:r>
          </a:p>
        </p:txBody>
      </p:sp>
      <p:sp>
        <p:nvSpPr>
          <p:cNvPr id="12" name="文本框 11" title="">
            <a:extLst>
              <a:ext uri="{FF2B5EF4-FFF2-40B4-BE49-F238E27FC236}">
                <a16:creationId xmlns:a16="http://schemas.microsoft.com/office/drawing/2014/main" id="{71FBD17B-68DF-4AC7-94D1-CA9AC16307CE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56572" y="984633"/>
            <a:ext cx="10878856" cy="941155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fontAlgn="auto">
              <a:lnSpc>
                <a:spcPct val="120000"/>
              </a:lnSpc>
            </a:pPr>
            <a:r>
              <a:rPr lang="zh-CN" altLang="en-US" sz="2400" spc="-150">
                <a:latin typeface="微软雅黑" panose="020b0503020204020204" pitchFamily="34" charset="-122"/>
                <a:ea typeface="微软雅黑" panose="020b0503020204020204" pitchFamily="34" charset="-122"/>
              </a:rPr>
              <a:t>根据某类部分对象与某种属性之间的</a:t>
            </a:r>
            <a:r>
              <a:rPr lang="zh-CN" altLang="en-US" sz="2400" spc="-15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因果联系</a:t>
            </a:r>
            <a:r>
              <a:rPr lang="zh-CN" altLang="en-US" sz="2400" spc="-150">
                <a:latin typeface="微软雅黑" panose="020b0503020204020204" pitchFamily="34" charset="-122"/>
                <a:ea typeface="微软雅黑" panose="020b0503020204020204" pitchFamily="34" charset="-122"/>
              </a:rPr>
              <a:t>，推出某类对象都具有或不具有某种属性的归纳推理。</a:t>
            </a:r>
            <a:r>
              <a:rPr lang="zh-CN" altLang="en-US" sz="2400" spc="-15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比简单枚举归纳推理的结论的可靠性要高</a:t>
            </a:r>
            <a:r>
              <a:rPr lang="zh-CN" altLang="en-US" sz="2400" spc="-15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r>
              <a:rPr lang="zh-CN" altLang="zh-CN" sz="2400" b="1" spc="-150">
                <a:solidFill>
                  <a:srgbClr val="C0000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【经验观察</a:t>
            </a:r>
            <a:r>
              <a:rPr lang="en-US" altLang="zh-CN" sz="2400" b="1" spc="-150">
                <a:solidFill>
                  <a:srgbClr val="C0000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+</a:t>
            </a:r>
            <a:r>
              <a:rPr lang="zh-CN" altLang="en-US" sz="2400" b="1" spc="-150">
                <a:solidFill>
                  <a:srgbClr val="C0000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科学分析</a:t>
            </a:r>
            <a:r>
              <a:rPr lang="zh-CN" altLang="zh-CN" sz="2400" b="1" spc="-150">
                <a:solidFill>
                  <a:srgbClr val="C00000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】</a:t>
            </a:r>
            <a:endParaRPr lang="zh-CN" altLang="en-US" sz="2400" spc="-15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7026550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6" name="表格 5" title="">
            <a:extLst>
              <a:ext uri="{FF2B5EF4-FFF2-40B4-BE49-F238E27FC236}">
                <a16:creationId xmlns:a16="http://schemas.microsoft.com/office/drawing/2014/main" id="{6755748A-DFD2-8FA3-1D36-3E7687A40F02}"/>
              </a:ext>
            </a:extLst>
          </p:cNvPr>
          <p:cNvGraphicFramePr>
            <a:graphicFrameLocks noGrp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1353945175"/>
              </p:ext>
            </p:extLst>
          </p:nvPr>
        </p:nvGraphicFramePr>
        <p:xfrm>
          <a:off x="638258" y="1184284"/>
          <a:ext cx="10915484" cy="4908507"/>
        </p:xfrm>
        <a:graphic>
          <a:graphicData uri="http://schemas.openxmlformats.org/drawingml/2006/table">
            <a:tbl>
              <a:tblPr firstRow="1" firstCol="1" bandRow="1">
                <a:tableStyleId>{9DCAF9ED-07DC-4A11-8D7F-57B35C25682E}</a:tableStyleId>
              </a:tblPr>
              <a:tblGrid>
                <a:gridCol w="88026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7954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6547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89020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28009">
                <a:tc gridSpan="2"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2400" b="1">
                          <a:solidFill>
                            <a:srgbClr val="0070C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项目</a:t>
                      </a:r>
                      <a:endParaRPr lang="zh-CN" sz="2400" b="1">
                        <a:solidFill>
                          <a:srgbClr val="0070C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R w="3175">
                      <a:solidFill>
                        <a:srgbClr val="FFFFFF"/>
                      </a:solidFill>
                      <a:prstDash val="dot"/>
                    </a:lnR>
                    <a:lnT w="19050" cap="rnd">
                      <a:solidFill>
                        <a:srgbClr val="144D73"/>
                      </a:solidFill>
                      <a:prstDash val="solid"/>
                    </a:lnT>
                    <a:lnB w="3175" cap="rnd">
                      <a:solidFill>
                        <a:srgbClr val="FFFFFF"/>
                      </a:solidFill>
                      <a:prstDash val="dot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2400" b="1">
                          <a:solidFill>
                            <a:srgbClr val="FF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完全</a:t>
                      </a:r>
                      <a:r>
                        <a:rPr lang="zh-CN" sz="2400" b="1">
                          <a:solidFill>
                            <a:srgbClr val="0070C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归纳推理</a:t>
                      </a:r>
                      <a:endParaRPr lang="zh-CN" sz="2400" b="1">
                        <a:solidFill>
                          <a:srgbClr val="0070C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2400" b="1">
                          <a:solidFill>
                            <a:srgbClr val="FF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不完全</a:t>
                      </a:r>
                      <a:r>
                        <a:rPr lang="zh-CN" sz="2400" b="1">
                          <a:solidFill>
                            <a:srgbClr val="0070C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归纳推理</a:t>
                      </a:r>
                      <a:endParaRPr lang="zh-CN" sz="2400" b="1">
                        <a:solidFill>
                          <a:srgbClr val="0070C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6019">
                <a:tc rowSpan="3"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2400" b="1">
                          <a:solidFill>
                            <a:srgbClr val="0070C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区别</a:t>
                      </a:r>
                      <a:endParaRPr lang="zh-CN" sz="2400" b="1">
                        <a:solidFill>
                          <a:srgbClr val="0070C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2400" b="1">
                          <a:solidFill>
                            <a:srgbClr val="0070C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考察对象的范围</a:t>
                      </a:r>
                      <a:endParaRPr lang="zh-CN" sz="2400" b="1">
                        <a:solidFill>
                          <a:srgbClr val="0070C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2400" b="0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某类事物的</a:t>
                      </a:r>
                      <a:r>
                        <a:rPr lang="zh-CN" sz="2400" b="1" u="sng">
                          <a:solidFill>
                            <a:srgbClr val="C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全部</a:t>
                      </a:r>
                      <a:r>
                        <a:rPr lang="zh-CN" sz="2400" b="0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对象</a:t>
                      </a:r>
                      <a:endParaRPr lang="zh-CN" sz="2400" b="0"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2400" b="0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某类事物的</a:t>
                      </a:r>
                      <a:r>
                        <a:rPr lang="zh-CN" sz="2400" b="1" u="sng">
                          <a:solidFill>
                            <a:srgbClr val="C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部分</a:t>
                      </a:r>
                      <a:r>
                        <a:rPr lang="zh-CN" sz="2400" b="0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对象</a:t>
                      </a:r>
                      <a:endParaRPr lang="zh-CN" sz="2400" b="0"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5401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9050" cap="rnd">
                      <a:solidFill>
                        <a:srgbClr val="144D73"/>
                      </a:solidFill>
                      <a:prstDash val="solid"/>
                    </a:lnL>
                    <a:lnR w="3175">
                      <a:solidFill>
                        <a:srgbClr val="144D73"/>
                      </a:solidFill>
                      <a:prstDash val="dot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2400" b="1">
                          <a:solidFill>
                            <a:srgbClr val="0070C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结论与前提关系</a:t>
                      </a:r>
                      <a:endParaRPr lang="zh-CN" sz="2400" b="1">
                        <a:solidFill>
                          <a:srgbClr val="0070C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2400" b="1" u="sng">
                          <a:solidFill>
                            <a:srgbClr val="C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没有超出</a:t>
                      </a:r>
                      <a:r>
                        <a:rPr lang="zh-CN" sz="2400" b="0">
                          <a:solidFill>
                            <a:srgbClr val="40404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前提断定的范围</a:t>
                      </a:r>
                      <a:endParaRPr lang="zh-CN" sz="2400" b="0">
                        <a:solidFill>
                          <a:srgbClr val="40404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2400" b="1" u="sng">
                          <a:solidFill>
                            <a:srgbClr val="C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超出了</a:t>
                      </a:r>
                      <a:r>
                        <a:rPr lang="zh-CN" sz="2400" b="0">
                          <a:solidFill>
                            <a:srgbClr val="40404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前提断定的范围</a:t>
                      </a:r>
                      <a:endParaRPr lang="zh-CN" sz="2400" b="0">
                        <a:solidFill>
                          <a:srgbClr val="40404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09673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9050" cap="rnd">
                      <a:solidFill>
                        <a:srgbClr val="144D73"/>
                      </a:solidFill>
                      <a:prstDash val="solid"/>
                    </a:lnL>
                    <a:lnR w="3175">
                      <a:solidFill>
                        <a:srgbClr val="144D73"/>
                      </a:solidFill>
                      <a:prstDash val="dot"/>
                    </a:lnR>
                    <a:lnB w="19050">
                      <a:solidFill>
                        <a:srgbClr val="144D73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2400" b="1">
                          <a:solidFill>
                            <a:srgbClr val="0070C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结论的可靠性</a:t>
                      </a:r>
                      <a:endParaRPr lang="zh-CN" sz="2400" b="1">
                        <a:solidFill>
                          <a:srgbClr val="0070C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en-US" altLang="zh-CN" sz="2400" b="0">
                          <a:solidFill>
                            <a:srgbClr val="40404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  </a:t>
                      </a:r>
                      <a:r>
                        <a:rPr lang="zh-CN" sz="2400" b="0">
                          <a:solidFill>
                            <a:srgbClr val="40404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只要</a:t>
                      </a:r>
                      <a:r>
                        <a:rPr lang="zh-CN" sz="2400" b="1" u="sng">
                          <a:solidFill>
                            <a:srgbClr val="C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前提为真</a:t>
                      </a:r>
                      <a:r>
                        <a:rPr lang="en-US" sz="2400" b="1">
                          <a:solidFill>
                            <a:srgbClr val="C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,</a:t>
                      </a:r>
                      <a:r>
                        <a:rPr lang="zh-CN" sz="2400" b="1" u="sng">
                          <a:solidFill>
                            <a:srgbClr val="C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推理结构正确</a:t>
                      </a:r>
                      <a:r>
                        <a:rPr lang="en-US" sz="2400" b="1">
                          <a:solidFill>
                            <a:srgbClr val="40404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,</a:t>
                      </a:r>
                      <a:r>
                        <a:rPr lang="zh-CN" sz="2400" b="0">
                          <a:solidFill>
                            <a:srgbClr val="40404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完全归纳推理</a:t>
                      </a:r>
                      <a:r>
                        <a:rPr lang="zh-CN" sz="2400" b="1">
                          <a:solidFill>
                            <a:srgbClr val="40404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必然推出真结论</a:t>
                      </a:r>
                      <a:r>
                        <a:rPr lang="en-US" sz="2400" b="0">
                          <a:solidFill>
                            <a:srgbClr val="40404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,</a:t>
                      </a:r>
                      <a:r>
                        <a:rPr lang="zh-CN" sz="2400" b="0">
                          <a:solidFill>
                            <a:srgbClr val="40404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是必然推理。</a:t>
                      </a:r>
                      <a:endParaRPr lang="zh-CN" sz="2400" b="0">
                        <a:solidFill>
                          <a:srgbClr val="40404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楷体" panose="02010609060101010101" pitchFamily="49" charset="-122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en-US" altLang="zh-CN" sz="2400" b="0">
                          <a:solidFill>
                            <a:srgbClr val="40404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  </a:t>
                      </a:r>
                      <a:r>
                        <a:rPr lang="zh-CN" sz="2400" b="0">
                          <a:solidFill>
                            <a:srgbClr val="40404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或然推理</a:t>
                      </a:r>
                      <a:r>
                        <a:rPr lang="en-US" sz="2400" b="0">
                          <a:solidFill>
                            <a:srgbClr val="40404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,</a:t>
                      </a:r>
                      <a:r>
                        <a:rPr lang="zh-CN" sz="2400" b="0">
                          <a:solidFill>
                            <a:srgbClr val="40404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即便</a:t>
                      </a:r>
                      <a:r>
                        <a:rPr lang="zh-CN" sz="2400" b="1" u="sng">
                          <a:solidFill>
                            <a:srgbClr val="C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前提都为真,结论也未必真</a:t>
                      </a:r>
                      <a:endParaRPr lang="zh-CN" sz="2400" b="1">
                        <a:solidFill>
                          <a:srgbClr val="40404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楷体" panose="02010609060101010101" pitchFamily="49" charset="-122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1940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zh-CN" sz="2400" b="1">
                          <a:solidFill>
                            <a:srgbClr val="0070C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联系</a:t>
                      </a:r>
                      <a:endParaRPr lang="zh-CN" altLang="en-US" sz="2400" b="1">
                        <a:solidFill>
                          <a:srgbClr val="0070C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+mn-ea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 gridSpan="3">
                  <a:txBody>
                    <a:bodyPr vert="horz" wrap="square"/>
                    <a:lstStyle/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  <a:buNone/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en-US" altLang="zh-CN" sz="2400" b="1">
                          <a:solidFill>
                            <a:srgbClr val="40404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    </a:t>
                      </a:r>
                      <a:r>
                        <a:rPr lang="zh-CN" sz="2400" b="0">
                          <a:solidFill>
                            <a:srgbClr val="40404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都是由</a:t>
                      </a:r>
                      <a:r>
                        <a:rPr lang="zh-CN" sz="2400" b="1">
                          <a:solidFill>
                            <a:srgbClr val="40404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特殊到一般</a:t>
                      </a:r>
                      <a:r>
                        <a:rPr lang="zh-CN" sz="2400" b="0">
                          <a:solidFill>
                            <a:srgbClr val="40404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的推理</a:t>
                      </a:r>
                      <a:r>
                        <a:rPr lang="en-US" sz="2400" b="0">
                          <a:solidFill>
                            <a:srgbClr val="40404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,</a:t>
                      </a:r>
                    </a:p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  <a:buNone/>
                        <a:tabLst>
                          <a:tab pos="1029335"/>
                          <a:tab pos="1850390"/>
                          <a:tab pos="2538095"/>
                          <a:tab pos="3221990"/>
                        </a:tabLst>
                      </a:pPr>
                      <a:r>
                        <a:rPr lang="en-US" sz="2400" b="0">
                          <a:solidFill>
                            <a:srgbClr val="40404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    </a:t>
                      </a:r>
                      <a:r>
                        <a:rPr lang="zh-CN" sz="2400" b="0">
                          <a:solidFill>
                            <a:srgbClr val="40404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前提的一般性程度较小</a:t>
                      </a:r>
                      <a:r>
                        <a:rPr lang="en-US" sz="2400" b="0">
                          <a:solidFill>
                            <a:srgbClr val="40404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,</a:t>
                      </a:r>
                      <a:r>
                        <a:rPr lang="zh-CN" sz="2400" b="0">
                          <a:solidFill>
                            <a:srgbClr val="40404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结论的一般性程度较大</a:t>
                      </a:r>
                      <a:endParaRPr lang="zh-CN" altLang="en-US" sz="2400" b="0">
                        <a:solidFill>
                          <a:srgbClr val="40404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楷体" panose="02010609060101010101" pitchFamily="49" charset="-122"/>
                        <a:sym typeface="+mn-ea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>
                      <a:solidFill>
                        <a:srgbClr val="144D73"/>
                      </a:solidFill>
                      <a:prstDash val="dot"/>
                    </a:lnT>
                    <a:lnB w="19050" cap="rnd">
                      <a:solidFill>
                        <a:srgbClr val="144D73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rnd">
                      <a:solidFill>
                        <a:srgbClr val="144D73"/>
                      </a:solidFill>
                      <a:prstDash val="solid"/>
                    </a:lnR>
                    <a:lnT w="3175">
                      <a:solidFill>
                        <a:srgbClr val="144D73"/>
                      </a:solidFill>
                      <a:prstDash val="dot"/>
                    </a:lnT>
                    <a:lnB w="19050" cap="rnd">
                      <a:solidFill>
                        <a:srgbClr val="144D73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pSp>
        <p:nvGrpSpPr>
          <p:cNvPr id="2" name="组合 1" title="">
            <a:extLst>
              <a:ext uri="{FF2B5EF4-FFF2-40B4-BE49-F238E27FC236}">
                <a16:creationId xmlns:a16="http://schemas.microsoft.com/office/drawing/2014/main" id="{8C9A7410-6B7B-6E8A-2C4E-E453720C770C}"/>
              </a:ext>
            </a:extLst>
          </p:cNvPr>
          <p:cNvGrpSpPr/>
          <p:nvPr>
            <p:custDataLst>
              <p:tags r:id="rId4"/>
            </p:custDataLst>
          </p:nvPr>
        </p:nvGrpSpPr>
        <p:grpSpPr>
          <a:xfrm>
            <a:off x="1041102" y="467298"/>
            <a:ext cx="5883191" cy="523220"/>
            <a:chOff x="1076609" y="418259"/>
            <a:chExt cx="5883191" cy="523220"/>
          </a:xfrm>
        </p:grpSpPr>
        <p:sp>
          <p:nvSpPr>
            <p:cNvPr id="3" name="椭圆 2">
              <a:extLst>
                <a:ext uri="{FF2B5EF4-FFF2-40B4-BE49-F238E27FC236}">
                  <a16:creationId xmlns:a16="http://schemas.microsoft.com/office/drawing/2014/main" id="{D2E46E84-1076-4888-C06B-77CF72C44FA1}"/>
                </a:ext>
              </a:extLst>
            </p:cNvPr>
            <p:cNvSpPr/>
            <p:nvPr>
              <p:custDataLst>
                <p:tags r:id="rId5"/>
              </p:custDataLst>
            </p:nvPr>
          </p:nvSpPr>
          <p:spPr>
            <a:xfrm>
              <a:off x="1076609" y="573786"/>
              <a:ext cx="274777" cy="274777"/>
            </a:xfrm>
            <a:prstGeom prst="ellipse">
              <a:avLst/>
            </a:prstGeom>
            <a:solidFill>
              <a:srgbClr val="0070C0"/>
            </a:solidFill>
            <a:ln>
              <a:solidFill>
                <a:srgbClr val="0070C0"/>
              </a:solidFill>
            </a:ln>
            <a:effectLst>
              <a:outerShdw blurRad="254000" dist="127000" dir="8100000" algn="tr" rotWithShape="0">
                <a:prstClr val="black">
                  <a:alpha val="6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" name="TextBox 25">
              <a:extLst>
                <a:ext uri="{FF2B5EF4-FFF2-40B4-BE49-F238E27FC236}">
                  <a16:creationId xmlns:a16="http://schemas.microsoft.com/office/drawing/2014/main" id="{9D053749-7FF0-7AB0-C38B-15DED71155DF}"/>
                </a:ext>
              </a:extLst>
            </p:cNvPr>
            <p:cNvSpPr txBox="1"/>
            <p:nvPr>
              <p:custDataLst>
                <p:tags r:id="rId6"/>
              </p:custDataLst>
            </p:nvPr>
          </p:nvSpPr>
          <p:spPr>
            <a:xfrm>
              <a:off x="1476308" y="418259"/>
              <a:ext cx="548349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 spc="300">
                  <a:solidFill>
                    <a:srgbClr val="0070C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知识整合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4472818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Text Box 7" title="">
            <a:extLst>
              <a:ext uri="{FF2B5EF4-FFF2-40B4-BE49-F238E27FC236}">
                <a16:creationId xmlns:a16="http://schemas.microsoft.com/office/drawing/2014/main" id="{A9AA7E46-0115-AAB2-77C6-ABA030326689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4239093" y="178982"/>
            <a:ext cx="3713814" cy="523220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>
              <a:spcBef>
                <a:spcPct val="50000"/>
              </a:spcBef>
              <a:buClrTx/>
              <a:buSzTx/>
              <a:buFontTx/>
            </a:pP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二、归纳推理的方法</a:t>
            </a:r>
          </a:p>
        </p:txBody>
      </p:sp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40BB81E4-C313-770D-E241-B676FFB39DFC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723900" y="897953"/>
            <a:ext cx="7992745" cy="581057"/>
          </a:xfrm>
          <a:prstGeom prst="rect">
            <a:avLst/>
          </a:prstGeom>
          <a:noFill/>
          <a:ln w="22225"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24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方正粗黑宋简体" panose="02000000000000000000" charset="-122"/>
                <a:sym typeface="+mn-ea"/>
              </a:rPr>
              <a:t> </a:t>
            </a:r>
            <a:r>
              <a:rPr lang="en-US" altLang="zh-CN" sz="24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方正粗黑宋简体" panose="02000000000000000000" charset="-122"/>
                <a:sym typeface="+mn-ea"/>
              </a:rPr>
              <a:t>1</a:t>
            </a:r>
            <a:r>
              <a:rPr lang="zh-CN" altLang="en-US" sz="24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方正粗黑宋简体" panose="02000000000000000000" charset="-122"/>
                <a:sym typeface="+mn-ea"/>
              </a:rPr>
              <a:t>、完全归纳推理保证结论真实可靠的方法：</a:t>
            </a:r>
          </a:p>
        </p:txBody>
      </p:sp>
      <p:sp>
        <p:nvSpPr>
          <p:cNvPr id="8" name="文本框 7" title="">
            <a:extLst>
              <a:ext uri="{FF2B5EF4-FFF2-40B4-BE49-F238E27FC236}">
                <a16:creationId xmlns:a16="http://schemas.microsoft.com/office/drawing/2014/main" id="{8D956F0B-BD39-90CF-9C15-DC2FFCABA245}"/>
              </a:ext>
            </a:extLst>
          </p:cNvPr>
          <p:cNvSpPr txBox="1"/>
          <p:nvPr>
            <p:custDataLst>
              <p:tags r:id="rId5"/>
            </p:custDataLst>
          </p:nvPr>
        </p:nvSpPr>
        <p:spPr bwMode="auto">
          <a:xfrm>
            <a:off x="1184041" y="1405581"/>
            <a:ext cx="8951973" cy="11350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defTabSz="685800">
              <a:lnSpc>
                <a:spcPct val="150000"/>
              </a:lnSpc>
              <a:spcAft>
                <a:spcPct val="0"/>
              </a:spcAft>
              <a:buFont typeface="Wingdings" panose="05000000000000000000" charset="0"/>
              <a:tabLst>
                <a:tab pos="1188085"/>
                <a:tab pos="2163445"/>
                <a:tab pos="3142615"/>
                <a:tab pos="4190365"/>
              </a:tabLst>
            </a:pPr>
            <a:r>
              <a:rPr sz="2400">
                <a:latin typeface="微软雅黑" panose="020b0503020204020204" pitchFamily="34" charset="-122"/>
                <a:ea typeface="微软雅黑" panose="020b0503020204020204" pitchFamily="34" charset="-122"/>
                <a:cs typeface="楷体" panose="02010609060101010101" charset="-122"/>
                <a:sym typeface="+mn-ea"/>
              </a:rPr>
              <a:t>①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楷体" panose="02010609060101010101" charset="-122"/>
                <a:sym typeface="+mn-ea"/>
              </a:rPr>
              <a:t> </a:t>
            </a:r>
            <a:r>
              <a:rPr sz="2400">
                <a:latin typeface="微软雅黑" panose="020b0503020204020204" pitchFamily="34" charset="-122"/>
                <a:ea typeface="微软雅黑" panose="020b0503020204020204" pitchFamily="34" charset="-122"/>
                <a:cs typeface="楷体" panose="02010609060101010101" charset="-122"/>
                <a:sym typeface="+mn-ea"/>
              </a:rPr>
              <a:t>断定个别对象情况的</a:t>
            </a:r>
            <a:r>
              <a:rPr sz="2400" b="1">
                <a:solidFill>
                  <a:srgbClr val="FF0000"/>
                </a:solidFill>
                <a:uFill>
                  <a:solidFill>
                    <a:srgbClr val="00206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  <a:cs typeface="楷体" panose="02010609060101010101" charset="-122"/>
                <a:sym typeface="+mn-ea"/>
              </a:rPr>
              <a:t>每个前提</a:t>
            </a:r>
            <a:r>
              <a:rPr sz="2400">
                <a:latin typeface="微软雅黑" panose="020b0503020204020204" pitchFamily="34" charset="-122"/>
                <a:ea typeface="微软雅黑" panose="020b0503020204020204" pitchFamily="34" charset="-122"/>
                <a:cs typeface="楷体" panose="02010609060101010101" charset="-122"/>
                <a:sym typeface="+mn-ea"/>
              </a:rPr>
              <a:t>都是</a:t>
            </a:r>
            <a:r>
              <a:rPr sz="2400" b="1">
                <a:solidFill>
                  <a:srgbClr val="FF0000"/>
                </a:solidFill>
                <a:uFill>
                  <a:solidFill>
                    <a:srgbClr val="00206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  <a:cs typeface="楷体" panose="02010609060101010101" charset="-122"/>
                <a:sym typeface="+mn-ea"/>
              </a:rPr>
              <a:t>真实</a:t>
            </a:r>
            <a:r>
              <a:rPr sz="2400">
                <a:latin typeface="微软雅黑" panose="020b0503020204020204" pitchFamily="34" charset="-122"/>
                <a:ea typeface="微软雅黑" panose="020b0503020204020204" pitchFamily="34" charset="-122"/>
                <a:cs typeface="楷体" panose="02010609060101010101" charset="-122"/>
                <a:sym typeface="+mn-ea"/>
              </a:rPr>
              <a:t>的；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  <a:cs typeface="楷体" panose="02010609060101010101" charset="-122"/>
            </a:endParaRPr>
          </a:p>
          <a:p>
            <a:pPr defTabSz="685800">
              <a:lnSpc>
                <a:spcPct val="150000"/>
              </a:lnSpc>
              <a:spcAft>
                <a:spcPct val="0"/>
              </a:spcAft>
              <a:buFont typeface="Wingdings" panose="05000000000000000000" charset="0"/>
              <a:tabLst>
                <a:tab pos="1188085"/>
                <a:tab pos="2163445"/>
                <a:tab pos="3142615"/>
                <a:tab pos="4190365"/>
              </a:tabLst>
            </a:pPr>
            <a:r>
              <a:rPr sz="2400">
                <a:latin typeface="微软雅黑" panose="020b0503020204020204" pitchFamily="34" charset="-122"/>
                <a:ea typeface="微软雅黑" panose="020b0503020204020204" pitchFamily="34" charset="-122"/>
                <a:cs typeface="楷体" panose="02010609060101010101" charset="-122"/>
                <a:sym typeface="+mn-ea"/>
              </a:rPr>
              <a:t>②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楷体" panose="02010609060101010101" charset="-122"/>
                <a:sym typeface="+mn-ea"/>
              </a:rPr>
              <a:t> </a:t>
            </a:r>
            <a:r>
              <a:rPr sz="2400">
                <a:latin typeface="微软雅黑" panose="020b0503020204020204" pitchFamily="34" charset="-122"/>
                <a:ea typeface="微软雅黑" panose="020b0503020204020204" pitchFamily="34" charset="-122"/>
                <a:cs typeface="楷体" panose="02010609060101010101" charset="-122"/>
                <a:sym typeface="+mn-ea"/>
              </a:rPr>
              <a:t>所涉及的</a:t>
            </a:r>
            <a:r>
              <a:rPr sz="2400" b="1">
                <a:solidFill>
                  <a:srgbClr val="FF0000"/>
                </a:solidFill>
                <a:uFill>
                  <a:solidFill>
                    <a:srgbClr val="00206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  <a:cs typeface="楷体" panose="02010609060101010101" charset="-122"/>
                <a:sym typeface="+mn-ea"/>
              </a:rPr>
              <a:t>认识对象</a:t>
            </a: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  <a:cs typeface="楷体" panose="02010609060101010101" charset="-122"/>
                <a:sym typeface="+mn-ea"/>
              </a:rPr>
              <a:t>，</a:t>
            </a:r>
            <a:r>
              <a:rPr sz="2400" b="1">
                <a:solidFill>
                  <a:srgbClr val="FF0000"/>
                </a:solidFill>
                <a:uFill>
                  <a:solidFill>
                    <a:srgbClr val="00206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  <a:cs typeface="楷体" panose="02010609060101010101" charset="-122"/>
                <a:sym typeface="+mn-ea"/>
              </a:rPr>
              <a:t>一个都不能遗漏</a:t>
            </a:r>
            <a:r>
              <a:rPr sz="2400">
                <a:latin typeface="微软雅黑" panose="020b0503020204020204" pitchFamily="34" charset="-122"/>
                <a:ea typeface="微软雅黑" panose="020b0503020204020204" pitchFamily="34" charset="-122"/>
                <a:cs typeface="楷体" panose="02010609060101010101" charset="-122"/>
                <a:sym typeface="+mn-ea"/>
              </a:rPr>
              <a:t>。</a:t>
            </a:r>
          </a:p>
        </p:txBody>
      </p:sp>
      <p:sp>
        <p:nvSpPr>
          <p:cNvPr id="9" name="文本框 8" title="">
            <a:extLst>
              <a:ext uri="{FF2B5EF4-FFF2-40B4-BE49-F238E27FC236}">
                <a16:creationId xmlns:a16="http://schemas.microsoft.com/office/drawing/2014/main" id="{C577031D-8FD1-D5B2-C9BC-A193A54F68EA}"/>
              </a:ext>
            </a:extLst>
          </p:cNvPr>
          <p:cNvSpPr txBox="1"/>
          <p:nvPr>
            <p:custDataLst>
              <p:tags r:id="rId6"/>
            </p:custDataLst>
          </p:nvPr>
        </p:nvSpPr>
        <p:spPr>
          <a:xfrm>
            <a:off x="868513" y="2467206"/>
            <a:ext cx="6741160" cy="581057"/>
          </a:xfrm>
          <a:prstGeom prst="rect">
            <a:avLst/>
          </a:prstGeom>
          <a:noFill/>
          <a:ln w="22225"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方正粗黑宋简体" panose="02000000000000000000" charset="-122"/>
                <a:sym typeface="+mn-ea"/>
              </a:rPr>
              <a:t>2、提高不完全归纳推理</a:t>
            </a:r>
            <a:r>
              <a:rPr sz="2400" b="1" err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仿宋" panose="02010609060101010101" charset="-122"/>
                <a:sym typeface="+mn-ea"/>
              </a:rPr>
              <a:t>可靠程度</a:t>
            </a:r>
            <a:r>
              <a:rPr lang="zh-CN" altLang="en-US" sz="24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方正粗黑宋简体" panose="02000000000000000000" charset="-122"/>
                <a:sym typeface="+mn-ea"/>
              </a:rPr>
              <a:t>的方法：</a:t>
            </a:r>
          </a:p>
        </p:txBody>
      </p:sp>
      <p:sp>
        <p:nvSpPr>
          <p:cNvPr id="10" name="文本框 9" title="">
            <a:extLst>
              <a:ext uri="{FF2B5EF4-FFF2-40B4-BE49-F238E27FC236}">
                <a16:creationId xmlns:a16="http://schemas.microsoft.com/office/drawing/2014/main" id="{7076B4D9-E8CD-FF84-2559-5083DE29D091}"/>
              </a:ext>
            </a:extLst>
          </p:cNvPr>
          <p:cNvSpPr txBox="1"/>
          <p:nvPr>
            <p:custDataLst>
              <p:tags r:id="rId7"/>
            </p:custDataLst>
          </p:nvPr>
        </p:nvSpPr>
        <p:spPr bwMode="auto">
          <a:xfrm>
            <a:off x="883854" y="3048263"/>
            <a:ext cx="10439634" cy="335104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L="342900" indent="-342900" algn="l">
              <a:lnSpc>
                <a:spcPct val="150000"/>
              </a:lnSpc>
              <a:buFont typeface="Wingdings" panose="05000000000000000000" charset="0"/>
              <a:buChar char="l"/>
            </a:pP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  <a:cs typeface="楷体" panose="02010609060101010101" charset="-122"/>
                <a:sym typeface="+mn-ea"/>
              </a:rPr>
              <a:t>通过</a:t>
            </a:r>
            <a:r>
              <a:rPr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楷体" panose="02010609060101010101" charset="-122"/>
                <a:sym typeface="+mn-ea"/>
              </a:rPr>
              <a:t>考察更多的认识对象</a:t>
            </a: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  <a:cs typeface="楷体" panose="02010609060101010101" charset="-122"/>
                <a:sym typeface="+mn-ea"/>
              </a:rPr>
              <a:t>，提高这种推理的可靠程度。</a:t>
            </a:r>
          </a:p>
          <a:p>
            <a:pPr algn="l">
              <a:lnSpc>
                <a:spcPct val="150000"/>
              </a:lnSpc>
              <a:buFont typeface="Wingdings" panose="05000000000000000000" charset="0"/>
            </a:pPr>
            <a:r>
              <a:rPr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（否则犯有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“</a:t>
            </a:r>
            <a:r>
              <a:rPr sz="2400" b="1">
                <a:solidFill>
                  <a:srgbClr val="2007DD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轻率概括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”</a:t>
            </a:r>
            <a:r>
              <a:rPr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的逻辑错误，例如：守株待兔）</a:t>
            </a:r>
          </a:p>
          <a:p>
            <a:pPr marL="342900" indent="-342900" algn="l">
              <a:lnSpc>
                <a:spcPct val="150000"/>
              </a:lnSpc>
              <a:buFont typeface="Wingdings" panose="05000000000000000000" charset="0"/>
              <a:buChar char="l"/>
            </a:pP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  <a:cs typeface="楷体" panose="02010609060101010101" charset="-122"/>
                <a:sym typeface="+mn-ea"/>
              </a:rPr>
              <a:t>需要在认识对象与有关现象之间寻找</a:t>
            </a:r>
            <a:r>
              <a:rPr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楷体" panose="02010609060101010101" charset="-122"/>
                <a:sym typeface="+mn-ea"/>
              </a:rPr>
              <a:t>因果联系</a:t>
            </a: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  <a:cs typeface="楷体" panose="02010609060101010101" charset="-122"/>
                <a:sym typeface="+mn-ea"/>
              </a:rPr>
              <a:t>。</a:t>
            </a:r>
          </a:p>
          <a:p>
            <a:pPr algn="l">
              <a:lnSpc>
                <a:spcPct val="150000"/>
              </a:lnSpc>
              <a:buFont typeface="Wingdings" panose="05000000000000000000" charset="0"/>
            </a:pPr>
            <a:r>
              <a:rPr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（因果联系是</a:t>
            </a:r>
            <a:r>
              <a:rPr sz="24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事物或现象之间</a:t>
            </a:r>
            <a:r>
              <a:rPr sz="2400" b="1">
                <a:solidFill>
                  <a:schemeClr val="tx1"/>
                </a:solidFill>
                <a:uFill>
                  <a:solidFill>
                    <a:srgbClr val="002060"/>
                  </a:solidFill>
                </a:u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引起</a:t>
            </a:r>
            <a:r>
              <a:rPr sz="24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与</a:t>
            </a:r>
            <a:r>
              <a:rPr sz="2400" b="1">
                <a:solidFill>
                  <a:schemeClr val="tx1"/>
                </a:solidFill>
                <a:uFill>
                  <a:solidFill>
                    <a:srgbClr val="002060"/>
                  </a:solidFill>
                </a:u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被引起</a:t>
            </a:r>
            <a:r>
              <a:rPr sz="24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的关系，是事物本身所</a:t>
            </a:r>
            <a:r>
              <a:rPr sz="2400" b="1">
                <a:solidFill>
                  <a:srgbClr val="0000CC"/>
                </a:solidFill>
                <a:uFill>
                  <a:solidFill>
                    <a:srgbClr val="002060"/>
                  </a:solidFill>
                </a:u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固有的</a:t>
            </a:r>
            <a:r>
              <a:rPr sz="24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、</a:t>
            </a:r>
            <a:r>
              <a:rPr sz="2400" b="1">
                <a:solidFill>
                  <a:srgbClr val="0000CC"/>
                </a:solidFill>
                <a:uFill>
                  <a:solidFill>
                    <a:srgbClr val="002060"/>
                  </a:solidFill>
                </a:u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不以人的意志为转移</a:t>
            </a:r>
            <a:r>
              <a:rPr sz="24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的联系。）</a:t>
            </a:r>
          </a:p>
          <a:p>
            <a:pPr marL="342900" indent="-342900" algn="l">
              <a:lnSpc>
                <a:spcPct val="150000"/>
              </a:lnSpc>
              <a:buFont typeface="Wingdings" panose="05000000000000000000" charset="0"/>
              <a:buChar char="l"/>
            </a:pP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  <a:cs typeface="楷体" panose="02010609060101010101" charset="-122"/>
                <a:sym typeface="+mn-ea"/>
              </a:rPr>
              <a:t>常用的探求因果联系的方法：</a:t>
            </a:r>
            <a:r>
              <a:rPr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楷体" panose="02010609060101010101" charset="-122"/>
                <a:sym typeface="+mn-ea"/>
              </a:rPr>
              <a:t>求同法、求异法、共变法</a:t>
            </a: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  <a:cs typeface="楷体" panose="02010609060101010101" charset="-122"/>
                <a:sym typeface="+mn-ea"/>
              </a:rPr>
              <a:t>等。</a:t>
            </a:r>
          </a:p>
        </p:txBody>
      </p:sp>
    </p:spTree>
    <p:extLst>
      <p:ext uri="{BB962C8B-B14F-4D97-AF65-F5344CB8AC3E}">
        <p14:creationId xmlns:p14="http://schemas.microsoft.com/office/powerpoint/2010/main" val="310288713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>
            <a:extLst>
              <a:ext uri="{FF2B5EF4-FFF2-40B4-BE49-F238E27FC236}">
                <a16:creationId xmlns:a16="http://schemas.microsoft.com/office/drawing/2014/main" id="{7FC93602-90C7-BA85-1B02-28412DEB4BA0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841376" y="717347"/>
            <a:ext cx="10333556" cy="1938992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</a:rPr>
              <a:t>材料一：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侦破中毒案件会有这样的情况：甲、乙、丙、丁四户都报告说家人发生呕吐、昏迷现象 。现在我们要寻找</a:t>
            </a:r>
            <a:r>
              <a:rPr lang="zh-CN" altLang="en-US" sz="2400" b="1" u="sng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呕吐、昏迷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的原因。我们发现，</a:t>
            </a:r>
            <a:r>
              <a:rPr lang="zh-CN" altLang="en-US" sz="2400" b="1">
                <a:solidFill>
                  <a:srgbClr val="0000CC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这些住户的居住条件各不相同，饮食也不同，中毒者的年龄、健康情况也不同，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但有一个情况是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共同的，他们</a:t>
            </a:r>
            <a:r>
              <a:rPr lang="zh-CN" altLang="en-US" sz="2400" b="1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同饮一口井的水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。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那么可以判断，</a:t>
            </a:r>
            <a:r>
              <a:rPr lang="zh-CN" altLang="en-US" sz="24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井水可能是引起呕吐、昏迷的原因。</a:t>
            </a:r>
          </a:p>
        </p:txBody>
      </p:sp>
      <p:graphicFrame>
        <p:nvGraphicFramePr>
          <p:cNvPr id="3" name="Group 565" title="">
            <a:extLst>
              <a:ext uri="{FF2B5EF4-FFF2-40B4-BE49-F238E27FC236}">
                <a16:creationId xmlns:a16="http://schemas.microsoft.com/office/drawing/2014/main" id="{5B6AB882-FFBA-5530-E249-CC9ED02562A6}"/>
              </a:ext>
            </a:extLst>
          </p:cNvPr>
          <p:cNvGraphicFramePr>
            <a:graphicFrameLocks noGrp="1"/>
          </p:cNvGraphicFramePr>
          <p:nvPr>
            <p:custDataLst>
              <p:tags r:id="rId4"/>
            </p:custDataLst>
            <p:extLst>
              <p:ext uri="{D42A27DB-BD31-4B8C-83A1-F6EECF244321}">
                <p14:modId xmlns:p14="http://schemas.microsoft.com/office/powerpoint/2010/main" val="1486233467"/>
              </p:ext>
            </p:extLst>
          </p:nvPr>
        </p:nvGraphicFramePr>
        <p:xfrm>
          <a:off x="610368" y="2703206"/>
          <a:ext cx="10920698" cy="3211177"/>
        </p:xfrm>
        <a:graphic>
          <a:graphicData uri="http://schemas.openxmlformats.org/drawingml/2006/table">
            <a:tbl>
              <a:tblPr>
                <a:tableStyleId>{69CF1AB2-1976-4502-BF36-3FF5EA218861}</a:tableStyleId>
              </a:tblPr>
              <a:tblGrid>
                <a:gridCol w="546034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60349">
                  <a:extLst>
                    <a:ext uri="{9D8B030D-6E8A-4147-A177-3AD203B41FA5}">
                      <a16:colId xmlns:a16="http://schemas.microsoft.com/office/drawing/2014/main" val="4172953284"/>
                    </a:ext>
                  </a:extLst>
                </a:gridCol>
              </a:tblGrid>
              <a:tr h="174085">
                <a:tc gridSpan="2"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1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（一）</a:t>
                      </a:r>
                      <a:r>
                        <a:rPr lang="en-US" altLang="zh-CN" sz="2400" b="1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“</a:t>
                      </a:r>
                      <a:r>
                        <a:rPr lang="zh-CN" altLang="en-US" sz="2400" b="1">
                          <a:solidFill>
                            <a:srgbClr val="C00000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求同法</a:t>
                      </a:r>
                      <a:r>
                        <a:rPr lang="en-US" altLang="zh-CN" sz="2400" b="1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”</a:t>
                      </a: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（特征：</a:t>
                      </a: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highlight>
                            <a:srgbClr val="FFFF00"/>
                          </a:highlight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异中求同</a:t>
                      </a: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）</a:t>
                      </a:r>
                    </a:p>
                  </a:txBody>
                  <a:tcPr marL="36000" marR="36000" marT="36000" marB="36000" anchor="ctr" horzOverflow="overflow"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36000" marR="36000" marT="36000" marB="36000" anchor="ctr" horzOverflow="overflow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72812">
                <a:tc>
                  <a:txBody>
                    <a:bodyPr vert="horz" wrap="square"/>
                    <a:lstStyle/>
                    <a:p>
                      <a:pPr marR="0" lvl="0" indent="0" algn="l" defTabSz="914400" rtl="0" eaLnBrk="0" fontAlgn="base" hangingPunct="0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如果被考察的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现象</a:t>
                      </a:r>
                      <a:r>
                        <a:rPr lang="en-US" altLang="zh-CN" sz="2400" b="1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a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出现在多个场合中，而且这些场合中只有一个有关因素A是共同的，那么这个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rgbClr val="2007DD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共同因素</a:t>
                      </a:r>
                      <a:r>
                        <a:rPr lang="en-US" altLang="zh-CN" sz="2400" b="1">
                          <a:ln>
                            <a:noFill/>
                          </a:ln>
                          <a:solidFill>
                            <a:srgbClr val="2007DD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A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与被考察的现象</a:t>
                      </a:r>
                      <a:r>
                        <a:rPr lang="en-US" altLang="zh-CN" sz="2400" b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a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有因果关系。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  <a:sym typeface="+mn-ea"/>
                      </a:endParaRPr>
                    </a:p>
                  </a:txBody>
                  <a:tcPr marL="36000" marR="36000" marT="36000" marB="36000" anchor="ctr" horzOverflow="overflow"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“求同法”逻辑形式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  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场合   先行情况   被研究对象</a:t>
                      </a:r>
                      <a:endParaRPr kumimoji="0" lang="en-US" altLang="zh-CN" sz="2400" b="1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   1.     </a:t>
                      </a:r>
                      <a:r>
                        <a:rPr kumimoji="0" lang="en-US" altLang="zh-CN" sz="2400" b="1" u="sng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A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 B C            </a:t>
                      </a:r>
                      <a:r>
                        <a:rPr kumimoji="0" lang="en-US" altLang="zh-CN" sz="2400" b="1" u="sng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a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   2.     </a:t>
                      </a:r>
                      <a:r>
                        <a:rPr kumimoji="0" lang="en-US" altLang="zh-CN" sz="2400" b="1" u="sng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A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 D E            </a:t>
                      </a:r>
                      <a:r>
                        <a:rPr kumimoji="0" lang="en-US" altLang="zh-CN" sz="2400" b="1" u="sng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a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   3.     </a:t>
                      </a:r>
                      <a:r>
                        <a:rPr kumimoji="0" lang="en-US" altLang="zh-CN" sz="2400" b="1" u="sng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A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 F G            </a:t>
                      </a:r>
                      <a:r>
                        <a:rPr kumimoji="0" lang="en-US" altLang="zh-CN" sz="2400" b="1" u="sng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a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   ……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         所以，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A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与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a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有因果联系。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36000" marR="36000" marT="36000" marB="36000" anchor="ctr" horzOverflow="overflow"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5" name="Text Box 7" title="">
            <a:extLst>
              <a:ext uri="{FF2B5EF4-FFF2-40B4-BE49-F238E27FC236}">
                <a16:creationId xmlns:a16="http://schemas.microsoft.com/office/drawing/2014/main" id="{EAADE635-A1D8-5B62-D64A-0AECAD12F125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4239093" y="178982"/>
            <a:ext cx="3713814" cy="523220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>
              <a:spcBef>
                <a:spcPct val="50000"/>
              </a:spcBef>
              <a:buClrTx/>
              <a:buSzTx/>
              <a:buFontTx/>
            </a:pP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二、归纳推理的方法</a:t>
            </a:r>
          </a:p>
        </p:txBody>
      </p:sp>
    </p:spTree>
    <p:extLst>
      <p:ext uri="{BB962C8B-B14F-4D97-AF65-F5344CB8AC3E}">
        <p14:creationId xmlns:p14="http://schemas.microsoft.com/office/powerpoint/2010/main" val="23591401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>
            <a:extLst>
              <a:ext uri="{FF2B5EF4-FFF2-40B4-BE49-F238E27FC236}">
                <a16:creationId xmlns:a16="http://schemas.microsoft.com/office/drawing/2014/main" id="{0309D43A-8AB9-5D3D-B35A-DB4B937D49B5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842344" y="665376"/>
            <a:ext cx="10507311" cy="200977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</a:rPr>
              <a:t>材料二：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在两块田里种上品种数量都相同的西红柿苗。</a:t>
            </a:r>
          </a:p>
          <a:p>
            <a:pPr>
              <a:lnSpc>
                <a:spcPct val="130000"/>
              </a:lnSpc>
            </a:pPr>
            <a:r>
              <a:rPr lang="zh-CN" altLang="en-US" sz="24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给第一块田</a:t>
            </a:r>
            <a:r>
              <a:rPr lang="zh-CN" altLang="en-US" sz="2400" b="1" u="sng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施加镁盐</a:t>
            </a:r>
            <a:r>
              <a:rPr lang="zh-CN" altLang="en-US" sz="24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,而</a:t>
            </a:r>
            <a:r>
              <a:rPr lang="zh-CN" altLang="en-US" sz="2400" b="1" u="wavy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不给第二块田施加</a:t>
            </a:r>
            <a:r>
              <a:rPr lang="zh-CN" altLang="en-US" sz="24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,</a:t>
            </a:r>
            <a:r>
              <a:rPr lang="zh-CN" altLang="en-US" sz="24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zh-CN" altLang="en-US" sz="2400" b="1">
                <a:solidFill>
                  <a:srgbClr val="0000CC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其他条件完全相同。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结果</a:t>
            </a:r>
            <a:r>
              <a:rPr lang="zh-CN" altLang="en-US" sz="24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第一块田比第二块田</a:t>
            </a:r>
            <a:r>
              <a:rPr lang="zh-CN" altLang="en-US" sz="2400" b="1" u="sng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多产出了10千克西红柿</a:t>
            </a:r>
            <a:r>
              <a:rPr lang="zh-CN" altLang="en-US" sz="2400" b="1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。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所以,第一块田产量高的原因必然是由于加入了镁盐。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graphicFrame>
        <p:nvGraphicFramePr>
          <p:cNvPr id="3" name="Group 565" title="">
            <a:extLst>
              <a:ext uri="{FF2B5EF4-FFF2-40B4-BE49-F238E27FC236}">
                <a16:creationId xmlns:a16="http://schemas.microsoft.com/office/drawing/2014/main" id="{8B756FDF-00CF-A0A9-71D8-E5C3EB7C25DF}"/>
              </a:ext>
            </a:extLst>
          </p:cNvPr>
          <p:cNvGraphicFramePr>
            <a:graphicFrameLocks noGrp="1"/>
          </p:cNvGraphicFramePr>
          <p:nvPr>
            <p:custDataLst>
              <p:tags r:id="rId4"/>
            </p:custDataLst>
            <p:extLst>
              <p:ext uri="{D42A27DB-BD31-4B8C-83A1-F6EECF244321}">
                <p14:modId xmlns:p14="http://schemas.microsoft.com/office/powerpoint/2010/main" val="2415937173"/>
              </p:ext>
            </p:extLst>
          </p:nvPr>
        </p:nvGraphicFramePr>
        <p:xfrm>
          <a:off x="637807" y="2598151"/>
          <a:ext cx="10916386" cy="3239752"/>
        </p:xfrm>
        <a:graphic>
          <a:graphicData uri="http://schemas.openxmlformats.org/drawingml/2006/table">
            <a:tbl>
              <a:tblPr>
                <a:tableStyleId>{69CF1AB2-1976-4502-BF36-3FF5EA218861}</a:tableStyleId>
              </a:tblPr>
              <a:tblGrid>
                <a:gridCol w="65561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60245">
                  <a:extLst>
                    <a:ext uri="{9D8B030D-6E8A-4147-A177-3AD203B41FA5}">
                      <a16:colId xmlns:a16="http://schemas.microsoft.com/office/drawing/2014/main" val="382049452"/>
                    </a:ext>
                  </a:extLst>
                </a:gridCol>
              </a:tblGrid>
              <a:tr h="388889">
                <a:tc gridSpan="2"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1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（二）</a:t>
                      </a:r>
                      <a:r>
                        <a:rPr lang="en-US" altLang="zh-CN" sz="2400" b="1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“</a:t>
                      </a:r>
                      <a:r>
                        <a:rPr lang="zh-CN" altLang="en-US" sz="2400" b="1">
                          <a:solidFill>
                            <a:srgbClr val="C00000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求异法</a:t>
                      </a:r>
                      <a:r>
                        <a:rPr lang="en-US" altLang="zh-CN" sz="2400" b="1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”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  <a:sym typeface="+mn-ea"/>
                        </a:rPr>
                        <a:t>（特征：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highlight>
                            <a:srgbClr val="FFFF00"/>
                          </a:highlight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  <a:sym typeface="+mn-ea"/>
                        </a:rPr>
                        <a:t>同中求异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  <a:sym typeface="+mn-ea"/>
                        </a:rPr>
                        <a:t>）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36000" marR="36000" marT="36000" marB="36000" anchor="ctr" horzOverflow="overflow"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</a:endParaRPr>
                    </a:p>
                  </a:txBody>
                  <a:tcPr marL="36000" marR="36000" marT="36000" marB="36000" anchor="ctr" horzOverflow="overflow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73908">
                <a:tc>
                  <a:txBody>
                    <a:bodyPr vert="horz" wrap="square"/>
                    <a:lstStyle/>
                    <a:p>
                      <a:pPr marR="0" lvl="0" indent="0" algn="l" defTabSz="914400" rtl="0" eaLnBrk="0" fontAlgn="base" hangingPunct="0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altLang="zh-CN" sz="2400" b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  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如果被考察的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现象</a:t>
                      </a:r>
                      <a:r>
                        <a:rPr lang="en-US" altLang="zh-CN" sz="2400" b="1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a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在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chemeClr val="accent5">
                              <a:lumMod val="75000"/>
                            </a:schemeClr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第一场合出现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，在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chemeClr val="accent5">
                              <a:lumMod val="75000"/>
                            </a:schemeClr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第二场合不出现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，而在这两个场合之间只有一点不同，即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chemeClr val="accent5">
                              <a:lumMod val="75000"/>
                            </a:schemeClr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第一场合有某一因素</a:t>
                      </a:r>
                      <a:r>
                        <a:rPr lang="en-US" altLang="zh-CN" sz="2400" b="1">
                          <a:ln>
                            <a:noFill/>
                          </a:ln>
                          <a:solidFill>
                            <a:schemeClr val="accent5">
                              <a:lumMod val="75000"/>
                            </a:schemeClr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A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，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chemeClr val="accent5">
                              <a:lumMod val="75000"/>
                            </a:schemeClr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第二场合没有这个因素</a:t>
                      </a:r>
                      <a:r>
                        <a:rPr lang="en-US" altLang="zh-CN" sz="2400" b="1">
                          <a:ln>
                            <a:noFill/>
                          </a:ln>
                          <a:solidFill>
                            <a:schemeClr val="accent5">
                              <a:lumMod val="75000"/>
                            </a:schemeClr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A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，其他有关因素都是相同的，那么这个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rgbClr val="2007DD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因素</a:t>
                      </a:r>
                      <a:r>
                        <a:rPr lang="en-US" altLang="zh-CN" sz="2400" b="1">
                          <a:ln>
                            <a:noFill/>
                          </a:ln>
                          <a:solidFill>
                            <a:srgbClr val="2007DD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A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与被考察的现象</a:t>
                      </a:r>
                      <a:r>
                        <a:rPr lang="en-US" altLang="zh-CN" sz="2400" b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a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有因果关系。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Times New Roman" panose="02020603050405020304" pitchFamily="18" charset="0"/>
                        <a:sym typeface="+mn-ea"/>
                      </a:endParaRPr>
                    </a:p>
                  </a:txBody>
                  <a:tcPr marL="36000" marR="36000" marT="36000" marB="36000" anchor="ctr" horzOverflow="overflow"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“求异法”逻辑形式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 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场合  先行情况  被研究对象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1.(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正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)   </a:t>
                      </a:r>
                      <a:r>
                        <a:rPr kumimoji="0" lang="en-US" altLang="zh-CN" sz="2400" b="1" u="sng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A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 B C       </a:t>
                      </a:r>
                      <a:r>
                        <a:rPr kumimoji="0" lang="en-US" altLang="zh-CN" sz="2400" b="1" u="sng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a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2.(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反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)   </a:t>
                      </a:r>
                      <a:r>
                        <a:rPr kumimoji="0" lang="zh-CN" altLang="en-US" sz="2400" b="1" u="wavy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－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 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B C      </a:t>
                      </a:r>
                      <a:r>
                        <a:rPr kumimoji="0" lang="zh-CN" altLang="en-US" sz="2400" b="1" u="wavy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－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   ……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所以，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A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与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a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有因果联系。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36000" marR="36000" marT="36000" marB="36000" anchor="ctr" horzOverflow="overflow"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5" name="Text Box 7" title="">
            <a:extLst>
              <a:ext uri="{FF2B5EF4-FFF2-40B4-BE49-F238E27FC236}">
                <a16:creationId xmlns:a16="http://schemas.microsoft.com/office/drawing/2014/main" id="{2190433A-9011-9E92-F723-837C35949583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4239093" y="178982"/>
            <a:ext cx="3713814" cy="523220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>
              <a:spcBef>
                <a:spcPct val="50000"/>
              </a:spcBef>
              <a:buClrTx/>
              <a:buSzTx/>
              <a:buFontTx/>
            </a:pP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二、归纳推理的方法</a:t>
            </a:r>
          </a:p>
        </p:txBody>
      </p:sp>
      <p:pic>
        <p:nvPicPr>
          <p:cNvPr id="4" name="Picture 4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>
            <a:off x="11709400" y="10312400"/>
            <a:ext cx="0" cy="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4558464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>
            <a:extLst>
              <a:ext uri="{FF2B5EF4-FFF2-40B4-BE49-F238E27FC236}">
                <a16:creationId xmlns:a16="http://schemas.microsoft.com/office/drawing/2014/main" id="{80C5E0BE-478A-A960-BFF2-B7A18259FF0F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702577" y="702202"/>
            <a:ext cx="10626357" cy="160428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/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</a:rPr>
              <a:t>材料三：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sym typeface="+mn-ea"/>
              </a:rPr>
              <a:t>遇难落水的人在水中最多能坚持多久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sym typeface="+mn-ea"/>
              </a:rPr>
              <a:t>?</a:t>
            </a:r>
          </a:p>
          <a:p>
            <a:pPr algn="just" hangingPunct="0"/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sym typeface="+mn-ea"/>
              </a:rPr>
              <a:t>有人研究发现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sym typeface="+mn-ea"/>
              </a:rPr>
              <a:t>,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sym typeface="+mn-ea"/>
              </a:rPr>
              <a:t>会游泳的人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在水温</a:t>
            </a: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0℃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时可以坚持</a:t>
            </a: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15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分钟</a:t>
            </a: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,2.5 ℃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时是</a:t>
            </a: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30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分钟</a:t>
            </a: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,5℃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时是</a:t>
            </a: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小时</a:t>
            </a: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,10℃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时是</a:t>
            </a: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小时</a:t>
            </a: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,25℃ 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时是一昼夜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sym typeface="+mn-ea"/>
              </a:rPr>
              <a:t>。可见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sym typeface="+mn-ea"/>
              </a:rPr>
              <a:t>,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sym typeface="+mn-ea"/>
              </a:rPr>
              <a:t>人</a:t>
            </a:r>
            <a:r>
              <a:rPr lang="zh-CN" altLang="en-US" sz="240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在水中坚持的时间长短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sym typeface="+mn-ea"/>
              </a:rPr>
              <a:t>与</a:t>
            </a:r>
            <a:r>
              <a:rPr lang="zh-CN" altLang="en-US" sz="240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水温高低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sym typeface="+mn-ea"/>
              </a:rPr>
              <a:t>有因果联系。</a:t>
            </a:r>
            <a:endParaRPr lang="zh-CN" altLang="en-US" sz="2400" b="1">
              <a:latin typeface="微软雅黑" panose="020b0503020204020204" charset="-122"/>
              <a:ea typeface="微软雅黑" panose="020b0503020204020204" charset="-122"/>
              <a:cs typeface="仿宋" panose="02010609060101010101" charset="-122"/>
            </a:endParaRPr>
          </a:p>
        </p:txBody>
      </p:sp>
      <p:graphicFrame>
        <p:nvGraphicFramePr>
          <p:cNvPr id="3" name="Group 565" title="">
            <a:extLst>
              <a:ext uri="{FF2B5EF4-FFF2-40B4-BE49-F238E27FC236}">
                <a16:creationId xmlns:a16="http://schemas.microsoft.com/office/drawing/2014/main" id="{5F94B7DF-7E95-F12C-5945-30B5B8F4E2A6}"/>
              </a:ext>
            </a:extLst>
          </p:cNvPr>
          <p:cNvGraphicFramePr>
            <a:graphicFrameLocks noGrp="1"/>
          </p:cNvGraphicFramePr>
          <p:nvPr>
            <p:custDataLst>
              <p:tags r:id="rId4"/>
            </p:custDataLst>
            <p:extLst>
              <p:ext uri="{D42A27DB-BD31-4B8C-83A1-F6EECF244321}">
                <p14:modId xmlns:p14="http://schemas.microsoft.com/office/powerpoint/2010/main" val="3054084309"/>
              </p:ext>
            </p:extLst>
          </p:nvPr>
        </p:nvGraphicFramePr>
        <p:xfrm>
          <a:off x="527234" y="2275718"/>
          <a:ext cx="11137532" cy="3007977"/>
        </p:xfrm>
        <a:graphic>
          <a:graphicData uri="http://schemas.openxmlformats.org/drawingml/2006/table">
            <a:tbl>
              <a:tblPr>
                <a:tableStyleId>{69CF1AB2-1976-4502-BF36-3FF5EA218861}</a:tableStyleId>
              </a:tblPr>
              <a:tblGrid>
                <a:gridCol w="556876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68766">
                  <a:extLst>
                    <a:ext uri="{9D8B030D-6E8A-4147-A177-3AD203B41FA5}">
                      <a16:colId xmlns:a16="http://schemas.microsoft.com/office/drawing/2014/main" val="2466613582"/>
                    </a:ext>
                  </a:extLst>
                </a:gridCol>
              </a:tblGrid>
              <a:tr h="434481">
                <a:tc gridSpan="2"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1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（三）</a:t>
                      </a:r>
                      <a:r>
                        <a:rPr lang="en-US" altLang="zh-CN" sz="2400" b="1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“</a:t>
                      </a:r>
                      <a:r>
                        <a:rPr lang="zh-CN" altLang="en-US" sz="2400" b="1">
                          <a:solidFill>
                            <a:srgbClr val="C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共变法</a:t>
                      </a:r>
                      <a:r>
                        <a:rPr lang="en-US" altLang="zh-CN" sz="2400" b="1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”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  <a:sym typeface="+mn-ea"/>
                        </a:rPr>
                        <a:t>（特征：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  <a:sym typeface="+mn-ea"/>
                        </a:rPr>
                        <a:t>同中求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  <a:sym typeface="+mn-ea"/>
                        </a:rPr>
                        <a:t>变</a:t>
                      </a:r>
                      <a:r>
                        <a:rPr lang="en-US" altLang="zh-CN" sz="2400" b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  <a:sym typeface="+mn-ea"/>
                        </a:rPr>
                        <a:t>——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  <a:sym typeface="+mn-ea"/>
                        </a:rPr>
                        <a:t>量的变化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  <a:sym typeface="+mn-ea"/>
                        </a:rPr>
                        <a:t>）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  <a:sym typeface="+mn-ea"/>
                      </a:endParaRPr>
                    </a:p>
                  </a:txBody>
                  <a:tcPr marL="36000" marR="36000" marT="36000" marB="36000" anchor="ctr" horzOverflow="overflow">
                    <a:solidFill>
                      <a:srgbClr val="FFFFCC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宋体" panose="02010600030101010101" pitchFamily="2" charset="-122"/>
                        <a:sym typeface="+mn-ea"/>
                      </a:endParaRPr>
                    </a:p>
                  </a:txBody>
                  <a:tcPr marL="36000" marR="36000" marT="36000" marB="36000" anchor="ctr" horzOverflow="overflow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46812">
                <a:tc>
                  <a:txBody>
                    <a:bodyPr vert="horz" wrap="square"/>
                    <a:lstStyle/>
                    <a:p>
                      <a:pPr marR="0" lvl="0" indent="0" algn="l" defTabSz="914400" rtl="0" eaLnBrk="0" fontAlgn="base" hangingPunct="0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如果被考察的</a:t>
                      </a:r>
                      <a:r>
                        <a:rPr sz="2400" b="1" err="1">
                          <a:ln>
                            <a:noFill/>
                          </a:ln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现象</a:t>
                      </a:r>
                      <a:r>
                        <a:rPr lang="en-US" sz="2400" b="1" err="1">
                          <a:ln>
                            <a:noFill/>
                          </a:ln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a</a:t>
                      </a:r>
                      <a:r>
                        <a:rPr lang="zh-CN" altLang="en-US" sz="2400" b="1">
                          <a:ln>
                            <a:noFill/>
                          </a:ln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在</a:t>
                      </a:r>
                      <a:r>
                        <a:rPr sz="2400" b="1" err="1">
                          <a:ln>
                            <a:noFill/>
                          </a:ln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发生</a:t>
                      </a:r>
                      <a:r>
                        <a:rPr lang="zh-CN" sz="2400" b="1">
                          <a:ln>
                            <a:noFill/>
                          </a:ln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某种程度变化</a:t>
                      </a:r>
                      <a:r>
                        <a:rPr sz="2400" b="1" err="1">
                          <a:ln>
                            <a:noFill/>
                          </a:ln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的各个场合中，</a:t>
                      </a:r>
                      <a:r>
                        <a:rPr sz="2400" b="1" err="1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只有一个</a:t>
                      </a:r>
                      <a:r>
                        <a:rPr lang="zh-CN" sz="2400" b="1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因素</a:t>
                      </a:r>
                      <a:r>
                        <a:rPr lang="en-US" altLang="zh-CN" sz="2400" b="1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A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有量的变化</a:t>
                      </a:r>
                      <a:r>
                        <a:rPr lang="zh-CN" altLang="en-US" sz="2400" b="1">
                          <a:ln>
                            <a:noFill/>
                          </a:ln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，而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其他因素都不变</a:t>
                      </a:r>
                      <a:r>
                        <a:rPr lang="zh-CN" altLang="en-US" sz="2400" b="1">
                          <a:ln>
                            <a:noFill/>
                          </a:ln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，那么，这唯一发生变化的因素</a:t>
                      </a:r>
                      <a:r>
                        <a:rPr lang="en-US" altLang="zh-CN" sz="2400" b="1">
                          <a:ln>
                            <a:noFill/>
                          </a:ln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A</a:t>
                      </a:r>
                      <a:r>
                        <a:rPr lang="zh-CN" altLang="en-US" sz="2400" b="1">
                          <a:ln>
                            <a:noFill/>
                          </a:ln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与被考察的现象</a:t>
                      </a:r>
                      <a:r>
                        <a:rPr lang="en-US" altLang="zh-CN" sz="2400" b="1">
                          <a:ln>
                            <a:noFill/>
                          </a:ln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a</a:t>
                      </a:r>
                      <a:r>
                        <a:rPr lang="zh-CN" altLang="en-US" sz="2400" b="1">
                          <a:ln>
                            <a:noFill/>
                          </a:ln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有因果联系。</a:t>
                      </a:r>
                      <a:endParaRPr sz="2400" b="1">
                        <a:ln>
                          <a:noFill/>
                        </a:ln>
                        <a:effectLst/>
                        <a:latin typeface="微软雅黑" panose="020b0503020204020204" charset="-122"/>
                        <a:ea typeface="微软雅黑" panose="020b0503020204020204" charset="-122"/>
                        <a:sym typeface="+mn-ea"/>
                      </a:endParaRPr>
                    </a:p>
                  </a:txBody>
                  <a:tcPr marL="36000" marR="36000" marT="36000" marB="36000" anchor="ctr" horzOverflow="overflow"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“共变法”逻辑形式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None/>
                      </a:pP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  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场合    先行情况     被研究对象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None/>
                      </a:pP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    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1.   </a:t>
                      </a:r>
                      <a:r>
                        <a:rPr kumimoji="0" lang="en-US" altLang="zh-CN" sz="2400" b="1" u="sng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A</a:t>
                      </a:r>
                      <a:r>
                        <a:rPr kumimoji="0" lang="en-US" altLang="zh-CN" sz="2400" b="1" u="sng" strike="noStrike" cap="none" normalizeH="0" baseline="-1600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1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、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B 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、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C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、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D        </a:t>
                      </a:r>
                      <a:r>
                        <a:rPr kumimoji="0" lang="en-US" altLang="zh-CN" sz="2400" b="1" u="sng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a</a:t>
                      </a:r>
                      <a:r>
                        <a:rPr kumimoji="0" lang="en-US" altLang="zh-CN" sz="2400" b="1" u="sng" strike="noStrike" cap="none" normalizeH="0" baseline="-1600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1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None/>
                      </a:pP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    2.   </a:t>
                      </a:r>
                      <a:r>
                        <a:rPr kumimoji="0" lang="en-US" altLang="zh-CN" sz="2400" b="1" u="sng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A</a:t>
                      </a:r>
                      <a:r>
                        <a:rPr kumimoji="0" lang="en-US" altLang="zh-CN" sz="2400" b="1" u="sng" strike="noStrike" cap="none" normalizeH="0" baseline="-1600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2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、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B 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、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C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、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D        </a:t>
                      </a:r>
                      <a:r>
                        <a:rPr kumimoji="0" lang="en-US" altLang="zh-CN" sz="2400" b="1" u="sng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a</a:t>
                      </a:r>
                      <a:r>
                        <a:rPr kumimoji="0" lang="en-US" altLang="zh-CN" sz="2400" b="1" u="sng" strike="noStrike" cap="none" normalizeH="0" baseline="-1600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None/>
                      </a:pP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    3.   </a:t>
                      </a:r>
                      <a:r>
                        <a:rPr kumimoji="0" lang="en-US" altLang="zh-CN" sz="2400" b="1" u="sng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A</a:t>
                      </a:r>
                      <a:r>
                        <a:rPr kumimoji="0" lang="en-US" altLang="zh-CN" sz="2400" b="1" u="sng" strike="noStrike" cap="none" normalizeH="0" baseline="-1600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3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、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B 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、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C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、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D        </a:t>
                      </a:r>
                      <a:r>
                        <a:rPr kumimoji="0" lang="en-US" altLang="zh-CN" sz="2400" b="1" u="sng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a</a:t>
                      </a:r>
                      <a:r>
                        <a:rPr kumimoji="0" lang="en-US" altLang="zh-CN" sz="2400" b="1" u="sng" strike="noStrike" cap="none" normalizeH="0" baseline="-1600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3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None/>
                      </a:pPr>
                      <a:r>
                        <a:rPr kumimoji="0" lang="en-US" altLang="zh-CN" sz="2400" b="1" u="none" strike="noStrike" cap="none" normalizeH="0" baseline="-1600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    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……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所以，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A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与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a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有因果联系。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36000" marR="36000" marT="36000" marB="36000" anchor="ctr" horzOverflow="overflow"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5" name="Rectangle 1" title="">
            <a:extLst>
              <a:ext uri="{FF2B5EF4-FFF2-40B4-BE49-F238E27FC236}">
                <a16:creationId xmlns:a16="http://schemas.microsoft.com/office/drawing/2014/main" id="{CDEF7A84-C464-6CA2-1745-29AE4C039D60}"/>
              </a:ext>
            </a:extLst>
          </p:cNvPr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20841" y="5395220"/>
            <a:ext cx="11556000" cy="110799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685800" rtl="0" eaLnBrk="0" latinLnBrk="0" hangingPunct="0">
              <a:defRPr sz="1400" kern="1200">
                <a:solidFill>
                  <a:srgbClr val="000000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342900" algn="l" defTabSz="685800" rtl="0" eaLnBrk="0" latinLnBrk="0" hangingPunct="0">
              <a:defRPr sz="1400" kern="1200">
                <a:solidFill>
                  <a:srgbClr val="000000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685800" algn="l" defTabSz="685800" rtl="0" eaLnBrk="0" latinLnBrk="0" hangingPunct="0">
              <a:defRPr sz="1400" kern="1200">
                <a:solidFill>
                  <a:srgbClr val="000000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028700" algn="l" defTabSz="685800" rtl="0" eaLnBrk="0" latinLnBrk="0" hangingPunct="0">
              <a:defRPr sz="1400" kern="1200">
                <a:solidFill>
                  <a:srgbClr val="000000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371600" algn="l" defTabSz="685800" rtl="0" eaLnBrk="0" latinLnBrk="0" hangingPunct="0">
              <a:defRPr sz="1400" kern="1200">
                <a:solidFill>
                  <a:srgbClr val="000000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1828800" indent="4572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sz="1400" kern="1200">
                <a:solidFill>
                  <a:srgbClr val="000000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286000" indent="4572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sz="1400" kern="1200">
                <a:solidFill>
                  <a:srgbClr val="000000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2743200" indent="4572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sz="1400" kern="1200">
                <a:solidFill>
                  <a:srgbClr val="000000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200400" indent="4572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sz="1400" kern="1200">
                <a:solidFill>
                  <a:srgbClr val="000000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200" b="1">
                <a:latin typeface="楷体" panose="02010609060101010101" pitchFamily="49" charset="-122"/>
                <a:ea typeface="楷体" panose="02010609060101010101" pitchFamily="49" charset="-122"/>
              </a:rPr>
              <a:t>【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</a:rPr>
              <a:t>注意</a:t>
            </a:r>
            <a:r>
              <a:rPr lang="en-US" altLang="zh-CN" sz="2200" b="1">
                <a:latin typeface="楷体" panose="02010609060101010101" pitchFamily="49" charset="-122"/>
                <a:ea typeface="楷体" panose="02010609060101010101" pitchFamily="49" charset="-122"/>
              </a:rPr>
              <a:t>】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</a:rPr>
              <a:t>正确地应用共变法需要注意两点：①只有</a:t>
            </a:r>
            <a:r>
              <a:rPr lang="zh-CN" altLang="en-US" sz="2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其他因素保持不变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</a:rPr>
              <a:t>，两种共变现象之间才有因果联系；如果还有其他现象同时发生</a:t>
            </a:r>
            <a:r>
              <a:rPr lang="zh-CN" altLang="en-US" sz="2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变化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</a:rPr>
              <a:t>，结论就不可靠。②两种现象的共变总有一定</a:t>
            </a:r>
            <a:r>
              <a:rPr lang="zh-CN" altLang="en-US" sz="2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限度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</a:rPr>
              <a:t>，超出这个</a:t>
            </a:r>
            <a:r>
              <a:rPr lang="zh-CN" altLang="en-US" sz="2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限度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</a:rPr>
              <a:t>，共变关系就会消失，或者会发生另一种相反的共变关系。</a:t>
            </a:r>
          </a:p>
        </p:txBody>
      </p:sp>
      <p:sp>
        <p:nvSpPr>
          <p:cNvPr id="6" name="Text Box 7" title="">
            <a:extLst>
              <a:ext uri="{FF2B5EF4-FFF2-40B4-BE49-F238E27FC236}">
                <a16:creationId xmlns:a16="http://schemas.microsoft.com/office/drawing/2014/main" id="{7F5DB775-A672-FC3A-08BE-2AD333BA1C10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4239093" y="178982"/>
            <a:ext cx="3713814" cy="523220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>
              <a:spcBef>
                <a:spcPct val="50000"/>
              </a:spcBef>
              <a:buClrTx/>
              <a:buSzTx/>
              <a:buFontTx/>
            </a:pP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二、归纳推理的方法</a:t>
            </a:r>
          </a:p>
        </p:txBody>
      </p:sp>
    </p:spTree>
    <p:extLst>
      <p:ext uri="{BB962C8B-B14F-4D97-AF65-F5344CB8AC3E}">
        <p14:creationId xmlns:p14="http://schemas.microsoft.com/office/powerpoint/2010/main" val="85644802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2" name="Group 565" title="">
            <a:extLst>
              <a:ext uri="{FF2B5EF4-FFF2-40B4-BE49-F238E27FC236}">
                <a16:creationId xmlns:a16="http://schemas.microsoft.com/office/drawing/2014/main" id="{56E4F41B-7BD7-9F64-0CD4-4EBF324885D5}"/>
              </a:ext>
            </a:extLst>
          </p:cNvPr>
          <p:cNvGraphicFramePr>
            <a:graphicFrameLocks noGrp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3906386596"/>
              </p:ext>
            </p:extLst>
          </p:nvPr>
        </p:nvGraphicFramePr>
        <p:xfrm>
          <a:off x="508390" y="2337389"/>
          <a:ext cx="11175217" cy="1698625"/>
        </p:xfrm>
        <a:graphic>
          <a:graphicData uri="http://schemas.openxmlformats.org/drawingml/2006/table">
            <a:tbl>
              <a:tblPr>
                <a:tableStyleId>{69CF1AB2-1976-4502-BF36-3FF5EA218861}</a:tableStyleId>
              </a:tblPr>
              <a:tblGrid>
                <a:gridCol w="1117521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60579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1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（四）</a:t>
                      </a:r>
                      <a:r>
                        <a:rPr lang="en-US" altLang="zh-CN" sz="2400" b="1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“</a:t>
                      </a:r>
                      <a:r>
                        <a:rPr lang="zh-CN" altLang="en-US" sz="2400" b="1">
                          <a:solidFill>
                            <a:srgbClr val="C00000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求同求异并用法</a:t>
                      </a:r>
                      <a:r>
                        <a:rPr lang="en-US" altLang="zh-CN" sz="2400" b="1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”</a:t>
                      </a: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（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  <a:sym typeface="+mn-ea"/>
                        </a:rPr>
                        <a:t>特征：</a:t>
                      </a: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highlight>
                            <a:srgbClr val="FFFF00"/>
                          </a:highlight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既求同也求异</a:t>
                      </a: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。两次求同</a:t>
                      </a:r>
                      <a:r>
                        <a:rPr kumimoji="0" lang="en-US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一次求异。）</a:t>
                      </a:r>
                    </a:p>
                  </a:txBody>
                  <a:tcPr marL="36000" marR="36000" marT="36000" marB="36000" anchor="ctr" horzOverflow="overflow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92835">
                <a:tc>
                  <a:txBody>
                    <a:bodyPr vert="horz" wrap="square"/>
                    <a:lstStyle/>
                    <a:p>
                      <a:pPr marR="0" lvl="0" indent="0" algn="l" defTabSz="914400" rtl="0" eaLnBrk="0" fontAlgn="base" hangingPunct="0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sz="2400" b="1" err="1">
                          <a:ln>
                            <a:noFill/>
                          </a:ln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如果</a:t>
                      </a:r>
                      <a:r>
                        <a:rPr lang="zh-CN" sz="2400" b="1">
                          <a:ln>
                            <a:noFill/>
                          </a:ln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在</a:t>
                      </a:r>
                      <a:r>
                        <a:rPr lang="zh-CN" sz="2400" b="1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某一</a:t>
                      </a:r>
                      <a:r>
                        <a:rPr sz="2400" b="1" err="1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现象出现</a:t>
                      </a:r>
                      <a:r>
                        <a:rPr sz="2400" b="1" err="1">
                          <a:ln>
                            <a:noFill/>
                          </a:ln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的</a:t>
                      </a:r>
                      <a:r>
                        <a:rPr lang="zh-CN" sz="2400" b="1">
                          <a:ln>
                            <a:noFill/>
                          </a:ln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几个</a:t>
                      </a:r>
                      <a:r>
                        <a:rPr sz="2400" b="1" err="1">
                          <a:ln>
                            <a:noFill/>
                          </a:ln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场合中，只有</a:t>
                      </a:r>
                      <a:r>
                        <a:rPr sz="2400" b="1" err="1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一个共同</a:t>
                      </a:r>
                      <a:r>
                        <a:rPr lang="zh-CN" sz="2400" b="1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的</a:t>
                      </a:r>
                      <a:r>
                        <a:rPr sz="2400" b="1" err="1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情况</a:t>
                      </a:r>
                      <a:r>
                        <a:rPr lang="zh-CN" sz="2400" b="1">
                          <a:ln>
                            <a:noFill/>
                          </a:ln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；</a:t>
                      </a:r>
                      <a:r>
                        <a:rPr sz="2400" b="1" err="1">
                          <a:ln>
                            <a:noFill/>
                          </a:ln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而在</a:t>
                      </a:r>
                      <a:r>
                        <a:rPr lang="zh-CN" sz="2400" b="1">
                          <a:ln>
                            <a:noFill/>
                          </a:ln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这一</a:t>
                      </a:r>
                      <a:r>
                        <a:rPr sz="2400" b="1" err="1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现象不出现</a:t>
                      </a:r>
                      <a:r>
                        <a:rPr sz="2400" b="1" err="1">
                          <a:ln>
                            <a:noFill/>
                          </a:ln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的</a:t>
                      </a:r>
                      <a:r>
                        <a:rPr lang="zh-CN" sz="2400" b="1">
                          <a:ln>
                            <a:noFill/>
                          </a:ln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另外几个</a:t>
                      </a:r>
                      <a:r>
                        <a:rPr sz="2400" b="1" err="1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场合中</a:t>
                      </a:r>
                      <a:r>
                        <a:rPr lang="zh-CN" sz="2400" b="1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都没有这个</a:t>
                      </a:r>
                      <a:r>
                        <a:rPr sz="2400" b="1" err="1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情况</a:t>
                      </a:r>
                      <a:r>
                        <a:rPr sz="2400" b="1" err="1">
                          <a:ln>
                            <a:noFill/>
                          </a:ln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，那么这个情况</a:t>
                      </a:r>
                      <a:r>
                        <a:rPr lang="zh-CN" sz="2400" b="1">
                          <a:ln>
                            <a:noFill/>
                          </a:ln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可能就是这个现象出现的原因</a:t>
                      </a:r>
                      <a:r>
                        <a:rPr sz="2400" b="1">
                          <a:ln>
                            <a:noFill/>
                          </a:ln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。</a:t>
                      </a:r>
                    </a:p>
                  </a:txBody>
                  <a:tcPr marL="36000" marR="36000" marT="36000" marB="36000" anchor="ctr" horzOverflow="overflow"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DF0C0291-74D1-6068-A190-8719C1B64EC5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662705" y="808521"/>
            <a:ext cx="10866588" cy="156966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685800">
              <a:buClrTx/>
              <a:buSzTx/>
              <a:buFontTx/>
            </a:pP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  <a:cs typeface="仿宋" panose="02010609060101010101" charset="-122"/>
                <a:sym typeface="+mn-ea"/>
              </a:rPr>
              <a:t>材料四：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古代医学家孙思邈注意到：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得脚气病的往往是富人，穷人患此病的很少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。他通过进一步观察、比较后发现，穷人的劳作、生活等情况各有差别，但</a:t>
            </a:r>
            <a:r>
              <a:rPr lang="zh-CN" altLang="en-US" sz="2400" b="1">
                <a:solidFill>
                  <a:srgbClr val="00B05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穷人的食物中多米糠、麸皮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；富人的生活情况也各有差别，但</a:t>
            </a:r>
            <a:r>
              <a:rPr lang="zh-CN" altLang="en-US" sz="2400" b="1">
                <a:solidFill>
                  <a:srgbClr val="00B05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富人吃的精米白面都把糠、麸皮去掉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了。于是，他试着用米糠和麦麸治疗脚气病,果然有效。</a:t>
            </a:r>
          </a:p>
        </p:txBody>
      </p:sp>
      <p:sp>
        <p:nvSpPr>
          <p:cNvPr id="5" name="Text Box 7" title="">
            <a:extLst>
              <a:ext uri="{FF2B5EF4-FFF2-40B4-BE49-F238E27FC236}">
                <a16:creationId xmlns:a16="http://schemas.microsoft.com/office/drawing/2014/main" id="{F12EE0A0-8EDF-129D-5789-AB56657F6B6B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4239093" y="178982"/>
            <a:ext cx="3713814" cy="523220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>
              <a:spcBef>
                <a:spcPct val="50000"/>
              </a:spcBef>
              <a:buClrTx/>
              <a:buSzTx/>
              <a:buFontTx/>
            </a:pP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二、归纳推理的方法</a:t>
            </a:r>
          </a:p>
        </p:txBody>
      </p:sp>
      <p:graphicFrame>
        <p:nvGraphicFramePr>
          <p:cNvPr id="6" name="表格 2" title="">
            <a:extLst>
              <a:ext uri="{FF2B5EF4-FFF2-40B4-BE49-F238E27FC236}">
                <a16:creationId xmlns:a16="http://schemas.microsoft.com/office/drawing/2014/main" id="{97E8245D-F71F-1BBB-DE4C-F5E1D4B05AD4}"/>
              </a:ext>
            </a:extLst>
          </p:cNvPr>
          <p:cNvGraphicFramePr>
            <a:graphicFrameLocks noGrp="1"/>
          </p:cNvGraphicFramePr>
          <p:nvPr>
            <p:custDataLst>
              <p:tags r:id="rId6"/>
            </p:custDataLst>
            <p:extLst>
              <p:ext uri="{D42A27DB-BD31-4B8C-83A1-F6EECF244321}">
                <p14:modId xmlns:p14="http://schemas.microsoft.com/office/powerpoint/2010/main" val="3849230585"/>
              </p:ext>
            </p:extLst>
          </p:nvPr>
        </p:nvGraphicFramePr>
        <p:xfrm>
          <a:off x="508390" y="4036015"/>
          <a:ext cx="11175216" cy="2131570"/>
        </p:xfrm>
        <a:graphic>
          <a:graphicData uri="http://schemas.openxmlformats.org/drawingml/2006/table">
            <a:tbl>
              <a:tblPr/>
              <a:tblGrid>
                <a:gridCol w="13607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774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4941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8268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54646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5846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61201">
                <a:tc>
                  <a:txBody>
                    <a:bodyPr vert="horz" wrap="square"/>
                    <a:lstStyle/>
                    <a:p>
                      <a:pPr algn="ctr" eaLnBrk="0" fontAlgn="auto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2000" ker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正面场合</a:t>
                      </a:r>
                    </a:p>
                  </a:txBody>
                  <a:tcPr marL="60757" marR="60757" marT="60757" marB="60757"/>
                </a:tc>
                <a:tc>
                  <a:txBody>
                    <a:bodyPr vert="horz" wrap="square"/>
                    <a:lstStyle/>
                    <a:p>
                      <a:pPr algn="ctr" eaLnBrk="0" fontAlgn="auto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2000" ker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有关情况</a:t>
                      </a:r>
                    </a:p>
                  </a:txBody>
                  <a:tcPr marL="60757" marR="60757" marT="60757" marB="60757"/>
                </a:tc>
                <a:tc>
                  <a:txBody>
                    <a:bodyPr vert="horz" wrap="square"/>
                    <a:lstStyle/>
                    <a:p>
                      <a:pPr algn="ctr" eaLnBrk="0" fontAlgn="auto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2000" ker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被考察现象</a:t>
                      </a:r>
                    </a:p>
                  </a:txBody>
                  <a:tcPr marL="60757" marR="60757" marT="60757" marB="60757"/>
                </a:tc>
                <a:tc>
                  <a:txBody>
                    <a:bodyPr vert="horz" wrap="square"/>
                    <a:lstStyle/>
                    <a:p>
                      <a:pPr algn="ctr" eaLnBrk="0" fontAlgn="auto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2000" ker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反面场合</a:t>
                      </a:r>
                    </a:p>
                  </a:txBody>
                  <a:tcPr marL="60757" marR="60757" marT="60757" marB="60757"/>
                </a:tc>
                <a:tc>
                  <a:txBody>
                    <a:bodyPr vert="horz" wrap="square"/>
                    <a:lstStyle/>
                    <a:p>
                      <a:pPr algn="ctr" eaLnBrk="0" fontAlgn="auto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2000" ker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有关情况</a:t>
                      </a:r>
                    </a:p>
                  </a:txBody>
                  <a:tcPr marL="60757" marR="60757" marT="60757" marB="60757"/>
                </a:tc>
                <a:tc>
                  <a:txBody>
                    <a:bodyPr vert="horz" wrap="square"/>
                    <a:lstStyle/>
                    <a:p>
                      <a:pPr algn="ctr" eaLnBrk="0" fontAlgn="auto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2000" ker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被考察现象</a:t>
                      </a:r>
                    </a:p>
                  </a:txBody>
                  <a:tcPr marL="60757" marR="60757" marT="60757" marB="6075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1201">
                <a:tc>
                  <a:txBody>
                    <a:bodyPr vert="horz" wrap="square"/>
                    <a:lstStyle/>
                    <a:p>
                      <a:pPr algn="ctr" eaLnBrk="0" fontAlgn="auto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2000" ker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　①    </a:t>
                      </a:r>
                    </a:p>
                  </a:txBody>
                  <a:tcPr marL="60757" marR="60757" marT="60757" marB="60757"/>
                </a:tc>
                <a:tc>
                  <a:txBody>
                    <a:bodyPr vert="horz" wrap="square"/>
                    <a:lstStyle/>
                    <a:p>
                      <a:pPr algn="ctr" eaLnBrk="0" fontAlgn="auto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2000" ker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A</a:t>
                      </a:r>
                      <a:r>
                        <a:rPr lang="zh-CN" altLang="en-US" sz="1600" kern="0">
                          <a:solidFill>
                            <a:srgbClr val="FF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（穷人有糠）</a:t>
                      </a:r>
                      <a:r>
                        <a:rPr lang="zh-CN" altLang="en-US" sz="2000" ker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、B、C</a:t>
                      </a:r>
                    </a:p>
                  </a:txBody>
                  <a:tcPr marL="60757" marR="60757" marT="60757" marB="60757"/>
                </a:tc>
                <a:tc>
                  <a:txBody>
                    <a:bodyPr vert="horz" wrap="square"/>
                    <a:lstStyle/>
                    <a:p>
                      <a:pPr algn="ctr" eaLnBrk="0" fontAlgn="auto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2000" ker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a</a:t>
                      </a:r>
                      <a:r>
                        <a:rPr lang="zh-CN" altLang="en-US" sz="1600" kern="0">
                          <a:solidFill>
                            <a:srgbClr val="FF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（无脚气）</a:t>
                      </a:r>
                      <a:endParaRPr lang="zh-CN" altLang="en-US" sz="2000" ker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0757" marR="60757" marT="60757" marB="60757"/>
                </a:tc>
                <a:tc>
                  <a:txBody>
                    <a:bodyPr vert="horz" wrap="square"/>
                    <a:lstStyle/>
                    <a:p>
                      <a:pPr algn="ctr" eaLnBrk="0" fontAlgn="auto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2000" ker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①</a:t>
                      </a:r>
                    </a:p>
                  </a:txBody>
                  <a:tcPr marL="60757" marR="60757" marT="60757" marB="60757"/>
                </a:tc>
                <a:tc>
                  <a:txBody>
                    <a:bodyPr vert="horz" wrap="square"/>
                    <a:lstStyle/>
                    <a:p>
                      <a:pPr algn="ctr" eaLnBrk="0" fontAlgn="auto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2000" ker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×</a:t>
                      </a:r>
                      <a:r>
                        <a:rPr lang="zh-CN" altLang="en-US" sz="1600" kern="0">
                          <a:solidFill>
                            <a:srgbClr val="FF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（富人无糠）</a:t>
                      </a:r>
                      <a:r>
                        <a:rPr lang="zh-CN" altLang="en-US" sz="2000" ker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、M、N</a:t>
                      </a:r>
                    </a:p>
                  </a:txBody>
                  <a:tcPr marL="60757" marR="60757" marT="60757" marB="60757"/>
                </a:tc>
                <a:tc>
                  <a:txBody>
                    <a:bodyPr vert="horz" wrap="square"/>
                    <a:lstStyle/>
                    <a:p>
                      <a:pPr algn="ctr" eaLnBrk="0" fontAlgn="auto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2000" ker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×</a:t>
                      </a:r>
                      <a:r>
                        <a:rPr lang="zh-CN" altLang="en-US" sz="1600" kern="0">
                          <a:solidFill>
                            <a:srgbClr val="FF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（有脚气）</a:t>
                      </a:r>
                      <a:endParaRPr lang="zh-CN" altLang="en-US" sz="2000" ker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0757" marR="60757" marT="60757" marB="6075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1201">
                <a:tc>
                  <a:txBody>
                    <a:bodyPr vert="horz" wrap="square"/>
                    <a:lstStyle/>
                    <a:p>
                      <a:pPr algn="ctr" eaLnBrk="0" fontAlgn="auto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2000" ker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②</a:t>
                      </a:r>
                    </a:p>
                  </a:txBody>
                  <a:tcPr marL="60757" marR="60757" marT="60757" marB="60757"/>
                </a:tc>
                <a:tc>
                  <a:txBody>
                    <a:bodyPr vert="horz" wrap="square"/>
                    <a:lstStyle/>
                    <a:p>
                      <a:pPr algn="ctr" eaLnBrk="0" fontAlgn="auto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2000" ker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A</a:t>
                      </a:r>
                      <a:r>
                        <a:rPr lang="zh-CN" altLang="en-US" sz="1600" kern="0">
                          <a:solidFill>
                            <a:srgbClr val="FF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（穷人有糠）</a:t>
                      </a:r>
                      <a:r>
                        <a:rPr lang="zh-CN" altLang="en-US" sz="2000" ker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、D、E</a:t>
                      </a:r>
                    </a:p>
                  </a:txBody>
                  <a:tcPr marL="60757" marR="60757" marT="60757" marB="60757"/>
                </a:tc>
                <a:tc>
                  <a:txBody>
                    <a:bodyPr vert="horz" wrap="square"/>
                    <a:lstStyle/>
                    <a:p>
                      <a:pPr algn="ctr" eaLnBrk="0" fontAlgn="auto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2000" ker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a</a:t>
                      </a:r>
                      <a:r>
                        <a:rPr lang="zh-CN" altLang="en-US" sz="1600" kern="0">
                          <a:solidFill>
                            <a:srgbClr val="FF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（无脚气）</a:t>
                      </a:r>
                      <a:endParaRPr lang="zh-CN" altLang="en-US" sz="2000" ker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0757" marR="60757" marT="60757" marB="60757"/>
                </a:tc>
                <a:tc>
                  <a:txBody>
                    <a:bodyPr vert="horz" wrap="square"/>
                    <a:lstStyle/>
                    <a:p>
                      <a:pPr algn="ctr" eaLnBrk="0" fontAlgn="auto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2000" ker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②</a:t>
                      </a:r>
                    </a:p>
                  </a:txBody>
                  <a:tcPr marL="60757" marR="60757" marT="60757" marB="60757"/>
                </a:tc>
                <a:tc>
                  <a:txBody>
                    <a:bodyPr vert="horz" wrap="square"/>
                    <a:lstStyle/>
                    <a:p>
                      <a:pPr algn="ctr" eaLnBrk="0" fontAlgn="auto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2000" ker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×</a:t>
                      </a:r>
                      <a:r>
                        <a:rPr lang="zh-CN" altLang="en-US" sz="1600" kern="0">
                          <a:solidFill>
                            <a:srgbClr val="FF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（富人无糠）</a:t>
                      </a:r>
                      <a:r>
                        <a:rPr lang="zh-CN" altLang="en-US" sz="2000" ker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、O、P</a:t>
                      </a:r>
                    </a:p>
                  </a:txBody>
                  <a:tcPr marL="60757" marR="60757" marT="60757" marB="60757"/>
                </a:tc>
                <a:tc>
                  <a:txBody>
                    <a:bodyPr vert="horz" wrap="square"/>
                    <a:lstStyle/>
                    <a:p>
                      <a:pPr algn="ctr" eaLnBrk="0" fontAlgn="auto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2000" ker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×</a:t>
                      </a:r>
                      <a:r>
                        <a:rPr lang="zh-CN" altLang="en-US" sz="1600" kern="0">
                          <a:solidFill>
                            <a:srgbClr val="FF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（有脚气）</a:t>
                      </a:r>
                      <a:endParaRPr lang="zh-CN" altLang="en-US" sz="2000" ker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0757" marR="60757" marT="60757" marB="6075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61201">
                <a:tc>
                  <a:txBody>
                    <a:bodyPr vert="horz" wrap="square"/>
                    <a:lstStyle/>
                    <a:p>
                      <a:pPr algn="ctr" eaLnBrk="0" fontAlgn="auto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2000" ker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　③    </a:t>
                      </a:r>
                    </a:p>
                  </a:txBody>
                  <a:tcPr marL="60757" marR="60757" marT="60757" marB="60757"/>
                </a:tc>
                <a:tc>
                  <a:txBody>
                    <a:bodyPr vert="horz" wrap="square"/>
                    <a:lstStyle/>
                    <a:p>
                      <a:pPr algn="ctr" eaLnBrk="0" fontAlgn="auto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2000" ker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A</a:t>
                      </a:r>
                      <a:r>
                        <a:rPr lang="zh-CN" altLang="en-US" sz="1600" kern="0">
                          <a:solidFill>
                            <a:srgbClr val="FF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（穷人有糠）</a:t>
                      </a:r>
                      <a:r>
                        <a:rPr lang="zh-CN" altLang="en-US" sz="2000" ker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、F、G</a:t>
                      </a:r>
                    </a:p>
                  </a:txBody>
                  <a:tcPr marL="60757" marR="60757" marT="60757" marB="60757"/>
                </a:tc>
                <a:tc>
                  <a:txBody>
                    <a:bodyPr vert="horz" wrap="square"/>
                    <a:lstStyle/>
                    <a:p>
                      <a:pPr algn="ctr" eaLnBrk="0" fontAlgn="auto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2000" ker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a</a:t>
                      </a:r>
                      <a:r>
                        <a:rPr lang="zh-CN" altLang="en-US" sz="1600" kern="0">
                          <a:solidFill>
                            <a:srgbClr val="FF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（无脚气）</a:t>
                      </a:r>
                      <a:endParaRPr lang="zh-CN" altLang="en-US" sz="2000" ker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0757" marR="60757" marT="60757" marB="60757"/>
                </a:tc>
                <a:tc>
                  <a:txBody>
                    <a:bodyPr vert="horz" wrap="square"/>
                    <a:lstStyle/>
                    <a:p>
                      <a:pPr algn="ctr" eaLnBrk="0" fontAlgn="auto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2000" ker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③</a:t>
                      </a:r>
                    </a:p>
                  </a:txBody>
                  <a:tcPr marL="60757" marR="60757" marT="60757" marB="60757"/>
                </a:tc>
                <a:tc>
                  <a:txBody>
                    <a:bodyPr vert="horz" wrap="square"/>
                    <a:lstStyle/>
                    <a:p>
                      <a:pPr algn="ctr" eaLnBrk="0" fontAlgn="auto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2000" ker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×</a:t>
                      </a:r>
                      <a:r>
                        <a:rPr lang="zh-CN" altLang="en-US" sz="1600" kern="0">
                          <a:solidFill>
                            <a:srgbClr val="FF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（富人无糠）</a:t>
                      </a:r>
                      <a:r>
                        <a:rPr lang="zh-CN" altLang="en-US" sz="2000" ker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、Q、R</a:t>
                      </a:r>
                    </a:p>
                  </a:txBody>
                  <a:tcPr marL="60757" marR="60757" marT="60757" marB="60757"/>
                </a:tc>
                <a:tc>
                  <a:txBody>
                    <a:bodyPr vert="horz" wrap="square"/>
                    <a:lstStyle/>
                    <a:p>
                      <a:pPr algn="ctr" eaLnBrk="0" fontAlgn="auto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2000" ker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×</a:t>
                      </a:r>
                      <a:r>
                        <a:rPr lang="zh-CN" altLang="en-US" sz="1600" kern="0">
                          <a:solidFill>
                            <a:srgbClr val="FF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（有脚气）</a:t>
                      </a:r>
                      <a:endParaRPr lang="zh-CN" altLang="en-US" sz="2000" ker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0757" marR="60757" marT="60757" marB="6075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61201">
                <a:tc gridSpan="6">
                  <a:txBody>
                    <a:bodyPr vert="horz" wrap="square"/>
                    <a:lstStyle/>
                    <a:p>
                      <a:pPr eaLnBrk="0" fontAlgn="auto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2000" ker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　所以，A与a有因果联系，A是a的原因</a:t>
                      </a:r>
                    </a:p>
                  </a:txBody>
                  <a:tcPr marL="60757" marR="60757" marT="60757" marB="60757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45720" marR="4572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45720" marR="4572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45720" marR="4572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45720" marR="4572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文本框 3" title="">
            <a:extLst>
              <a:ext uri="{FF2B5EF4-FFF2-40B4-BE49-F238E27FC236}">
                <a16:creationId xmlns:a16="http://schemas.microsoft.com/office/drawing/2014/main" id="{839740C2-4499-FD3D-AE73-BD917A84E5E7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508390" y="883530"/>
            <a:ext cx="11175216" cy="144655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685800">
              <a:buClrTx/>
              <a:buSzTx/>
              <a:buFontTx/>
            </a:pPr>
            <a:r>
              <a:rPr sz="2200" b="1" spc="-100" err="1">
                <a:ln w="1905"/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这里运用了“求同求异并用法”。</a:t>
            </a:r>
            <a:endParaRPr lang="en-US" sz="2200" b="1" spc="-100">
              <a:ln w="1905"/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charset="-122"/>
              <a:sym typeface="+mn-ea"/>
            </a:endParaRPr>
          </a:p>
          <a:p>
            <a:pPr lvl="0" algn="ctr" defTabSz="685800">
              <a:buClrTx/>
              <a:buSzTx/>
              <a:buFontTx/>
            </a:pP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两次求同</a:t>
            </a:r>
            <a:r>
              <a:rPr lang="en-US" altLang="zh-CN" sz="2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: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“穷人的各种食物都</a:t>
            </a:r>
            <a:r>
              <a:rPr lang="zh-CN" altLang="en-US" sz="2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有糠、麸而少得脚气病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”</a:t>
            </a:r>
            <a:endParaRPr lang="en-US" altLang="zh-CN" sz="22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charset="-122"/>
              <a:sym typeface="+mn-ea"/>
            </a:endParaRPr>
          </a:p>
          <a:p>
            <a:pPr lvl="0" algn="ctr"/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         “富人吃的精密白面</a:t>
            </a:r>
            <a:r>
              <a:rPr lang="zh-CN" altLang="en-US" sz="2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把糠、麸去掉而多得脚气病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”</a:t>
            </a:r>
            <a:r>
              <a:rPr lang="en-US" altLang="zh-CN" sz="2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;</a:t>
            </a:r>
          </a:p>
          <a:p>
            <a:pPr lvl="0" algn="ctr" defTabSz="685800">
              <a:buClrTx/>
              <a:buSzTx/>
              <a:buFontTx/>
            </a:pP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一次求异</a:t>
            </a:r>
            <a:r>
              <a:rPr lang="en-US" altLang="zh-CN" sz="2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: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“穷人</a:t>
            </a:r>
            <a:r>
              <a:rPr lang="zh-CN" altLang="en-US" sz="2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吃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糠、麸</a:t>
            </a:r>
            <a:r>
              <a:rPr lang="zh-CN" altLang="en-US" sz="2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少得脚气病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，富人</a:t>
            </a:r>
            <a:r>
              <a:rPr lang="zh-CN" altLang="en-US" sz="2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不吃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糠、麸（吃精米白面）</a:t>
            </a:r>
            <a:r>
              <a:rPr lang="zh-CN" altLang="en-US" sz="2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多得脚气病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  <a:sym typeface="+mn-ea"/>
              </a:rPr>
              <a:t>”。</a:t>
            </a:r>
            <a:endParaRPr lang="en-US" altLang="zh-CN" sz="22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charset="-122"/>
              <a:sym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41093322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>
            <a:extLst>
              <a:ext uri="{FF2B5EF4-FFF2-40B4-BE49-F238E27FC236}">
                <a16:creationId xmlns:a16="http://schemas.microsoft.com/office/drawing/2014/main" id="{11221797-3A2B-01CE-D55B-701F0A242FA1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746342" y="809861"/>
            <a:ext cx="10699316" cy="156966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 fontAlgn="auto">
              <a:buClrTx/>
              <a:buSzTx/>
              <a:buFontTx/>
              <a:buNone/>
            </a:pP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  <a:cs typeface="仿宋" panose="02010609060101010101" charset="-122"/>
              </a:rPr>
              <a:t>材料五：</a:t>
            </a:r>
            <a:r>
              <a:rPr lang="en-US" altLang="zh-CN" sz="2400" b="1">
                <a:ln>
                  <a:noFill/>
                </a:ln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19</a:t>
            </a:r>
            <a:r>
              <a:rPr lang="zh-CN" altLang="en-US" sz="2400" b="1">
                <a:ln>
                  <a:noFill/>
                </a:ln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世纪上半叶，天文学家发现天王星在其轨道上运行时，</a:t>
            </a:r>
            <a:r>
              <a:rPr lang="zh-CN" altLang="en-US" sz="2400" b="1">
                <a:ln>
                  <a:noFill/>
                </a:ln>
                <a:solidFill>
                  <a:srgbClr val="FF0000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有</a:t>
            </a:r>
            <a:r>
              <a:rPr lang="en-US" altLang="zh-CN" sz="2400" b="1">
                <a:ln>
                  <a:noFill/>
                </a:ln>
                <a:solidFill>
                  <a:srgbClr val="FF0000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4</a:t>
            </a:r>
            <a:r>
              <a:rPr lang="zh-CN" altLang="en-US" sz="2400" b="1">
                <a:ln>
                  <a:noFill/>
                </a:ln>
                <a:solidFill>
                  <a:srgbClr val="FF0000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个地方发生偏斜现象</a:t>
            </a:r>
            <a:r>
              <a:rPr lang="zh-CN" altLang="en-US" sz="2400" b="1">
                <a:ln>
                  <a:noFill/>
                </a:ln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。当时</a:t>
            </a:r>
            <a:r>
              <a:rPr lang="zh-CN" altLang="en-US" sz="2400" b="1">
                <a:ln>
                  <a:noFill/>
                </a:ln>
                <a:solidFill>
                  <a:srgbClr val="2007DD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已知</a:t>
            </a:r>
            <a:r>
              <a:rPr lang="en-US" altLang="zh-CN" sz="2400" b="1">
                <a:ln>
                  <a:noFill/>
                </a:ln>
                <a:solidFill>
                  <a:srgbClr val="2007DD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3</a:t>
            </a:r>
            <a:r>
              <a:rPr lang="zh-CN" altLang="en-US" sz="2400" b="1">
                <a:ln>
                  <a:noFill/>
                </a:ln>
                <a:solidFill>
                  <a:srgbClr val="2007DD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个地方</a:t>
            </a:r>
            <a:r>
              <a:rPr lang="zh-CN" altLang="en-US" sz="2400" b="1">
                <a:ln>
                  <a:noFill/>
                </a:ln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的偏斜是分别受三颗行星吸引所致，</a:t>
            </a:r>
            <a:r>
              <a:rPr lang="zh-CN" altLang="en-US" sz="2400" b="1">
                <a:ln>
                  <a:noFill/>
                </a:ln>
                <a:solidFill>
                  <a:srgbClr val="2007DD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于是推测第4处</a:t>
            </a:r>
            <a:r>
              <a:rPr lang="zh-CN" altLang="en-US" sz="2400" b="1">
                <a:ln>
                  <a:noFill/>
                </a:ln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的偏斜也是受某颗行星吸引所致。后来，天文学家终于在1864年9月23日发现了这颗新的行星</a:t>
            </a:r>
            <a:r>
              <a:rPr lang="en-US" altLang="zh-CN" sz="2400" b="1">
                <a:ln>
                  <a:noFill/>
                </a:ln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——</a:t>
            </a:r>
            <a:r>
              <a:rPr lang="zh-CN" altLang="en-US" sz="2400" b="1">
                <a:ln>
                  <a:noFill/>
                </a:ln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海王星。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graphicFrame>
        <p:nvGraphicFramePr>
          <p:cNvPr id="3" name="Group 565" title="">
            <a:extLst>
              <a:ext uri="{FF2B5EF4-FFF2-40B4-BE49-F238E27FC236}">
                <a16:creationId xmlns:a16="http://schemas.microsoft.com/office/drawing/2014/main" id="{59D7EF19-2E9B-0FC6-300D-5D66992E1014}"/>
              </a:ext>
            </a:extLst>
          </p:cNvPr>
          <p:cNvGraphicFramePr>
            <a:graphicFrameLocks noGrp="1"/>
          </p:cNvGraphicFramePr>
          <p:nvPr>
            <p:custDataLst>
              <p:tags r:id="rId4"/>
            </p:custDataLst>
            <p:extLst>
              <p:ext uri="{D42A27DB-BD31-4B8C-83A1-F6EECF244321}">
                <p14:modId xmlns:p14="http://schemas.microsoft.com/office/powerpoint/2010/main" val="3947658158"/>
              </p:ext>
            </p:extLst>
          </p:nvPr>
        </p:nvGraphicFramePr>
        <p:xfrm>
          <a:off x="746342" y="2487180"/>
          <a:ext cx="10699316" cy="3859512"/>
        </p:xfrm>
        <a:graphic>
          <a:graphicData uri="http://schemas.openxmlformats.org/drawingml/2006/table">
            <a:tbl>
              <a:tblPr>
                <a:tableStyleId>{69CF1AB2-1976-4502-BF36-3FF5EA218861}</a:tableStyleId>
              </a:tblPr>
              <a:tblGrid>
                <a:gridCol w="53496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349658">
                  <a:extLst>
                    <a:ext uri="{9D8B030D-6E8A-4147-A177-3AD203B41FA5}">
                      <a16:colId xmlns:a16="http://schemas.microsoft.com/office/drawing/2014/main" val="931924732"/>
                    </a:ext>
                  </a:extLst>
                </a:gridCol>
              </a:tblGrid>
              <a:tr h="433215">
                <a:tc gridSpan="2"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1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（五）</a:t>
                      </a:r>
                      <a:r>
                        <a:rPr lang="en-US" altLang="zh-CN" sz="2400" b="1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“</a:t>
                      </a:r>
                      <a:r>
                        <a:rPr lang="zh-CN" altLang="en-US" sz="2400" b="1">
                          <a:solidFill>
                            <a:srgbClr val="C00000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剩余法</a:t>
                      </a:r>
                      <a:r>
                        <a:rPr lang="en-US" altLang="zh-CN" sz="2400" b="1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”</a:t>
                      </a:r>
                      <a:r>
                        <a:rPr lang="zh-CN" altLang="en-US" sz="2400" b="1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（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highlight>
                            <a:srgbClr val="FFFF00"/>
                          </a:highlight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  <a:sym typeface="+mn-ea"/>
                        </a:rPr>
                        <a:t>从余果求余因</a:t>
                      </a:r>
                      <a:r>
                        <a:rPr lang="zh-CN" altLang="en-US" sz="2400" b="1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）</a:t>
                      </a:r>
                      <a:endParaRPr kumimoji="0" lang="zh-CN" altLang="en-US" sz="2400" b="1" i="0" u="none" strike="noStrike" cap="none" normalizeH="0" baseline="0">
                        <a:effectLst/>
                        <a:latin typeface="微软雅黑" panose="020b0503020204020204" charset="-122"/>
                        <a:ea typeface="微软雅黑" panose="020b0503020204020204" charset="-122"/>
                        <a:sym typeface="+mn-ea"/>
                      </a:endParaRPr>
                    </a:p>
                  </a:txBody>
                  <a:tcPr marL="36000" marR="36000" marT="36000" marB="36000" anchor="ctr" horzOverflow="overflow"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1" i="0" u="none" strike="noStrike" cap="none" normalizeH="0" baseline="0">
                        <a:effectLst/>
                        <a:latin typeface="微软雅黑" panose="020b0503020204020204" charset="-122"/>
                        <a:ea typeface="微软雅黑" panose="020b0503020204020204" charset="-122"/>
                        <a:sym typeface="+mn-ea"/>
                      </a:endParaRPr>
                    </a:p>
                  </a:txBody>
                  <a:tcPr marL="36000" marR="36000" marT="36000" marB="36000" anchor="ctr" horzOverflow="overflow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97106">
                <a:tc>
                  <a:txBody>
                    <a:bodyPr vert="horz" wrap="square"/>
                    <a:lstStyle/>
                    <a:p>
                      <a:pPr marR="0" lvl="0" indent="0" algn="l" defTabSz="914400" rtl="0" eaLnBrk="0" fontAlgn="base" hangingPunct="0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altLang="zh-CN" sz="2400" b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     </a:t>
                      </a:r>
                      <a:r>
                        <a:rPr lang="zh-CN" altLang="en-US" sz="2400" b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考察某一复杂现象产生的原因</a:t>
                      </a:r>
                      <a:r>
                        <a:rPr sz="2400" b="1">
                          <a:ln>
                            <a:noFill/>
                          </a:ln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，</a:t>
                      </a:r>
                      <a:r>
                        <a:rPr lang="zh-CN" sz="2400" b="1">
                          <a:ln>
                            <a:noFill/>
                          </a:ln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如果已知它的原因在某个特定范围内，又知道这个原因只是部分原因，那么其他原因可能就是这一复杂现象产生的剩余原因。</a:t>
                      </a:r>
                      <a:endParaRPr sz="2400" b="1">
                        <a:ln>
                          <a:noFill/>
                        </a:ln>
                        <a:effectLst/>
                        <a:latin typeface="微软雅黑" panose="020b0503020204020204" charset="-122"/>
                        <a:ea typeface="微软雅黑" panose="020b0503020204020204" charset="-122"/>
                        <a:sym typeface="+mn-ea"/>
                      </a:endParaRPr>
                    </a:p>
                  </a:txBody>
                  <a:tcPr marL="36000" marR="36000" marT="36000" marB="36000" anchor="ctr" horzOverflow="overflow">
                    <a:solidFill>
                      <a:srgbClr val="FFFF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“剩余法”逻辑形式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25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None/>
                      </a:pP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已知复合现象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A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、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B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、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C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、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D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是复合现象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a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、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b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、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c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、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d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的原因，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25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None/>
                      </a:pP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    B-b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，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25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None/>
                      </a:pP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    C-c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，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25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None/>
                      </a:pP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    D-d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，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25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None/>
                      </a:pP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  所以，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A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与</a:t>
                      </a:r>
                      <a:r>
                        <a:rPr kumimoji="0" lang="en-US" altLang="zh-CN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a</a:t>
                      </a:r>
                      <a:r>
                        <a:rPr kumimoji="0" lang="zh-CN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有因果联系。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36000" marR="36000" marT="36000" marB="36000" anchor="ctr" horzOverflow="overflow"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4" name="Text Box 7" title="">
            <a:extLst>
              <a:ext uri="{FF2B5EF4-FFF2-40B4-BE49-F238E27FC236}">
                <a16:creationId xmlns:a16="http://schemas.microsoft.com/office/drawing/2014/main" id="{548F4B07-7EB2-854C-5323-C00B169DFDA2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4239093" y="178982"/>
            <a:ext cx="3713814" cy="523220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>
              <a:spcBef>
                <a:spcPct val="50000"/>
              </a:spcBef>
              <a:buClrTx/>
              <a:buSzTx/>
              <a:buFontTx/>
            </a:pP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二、归纳推理的方法</a:t>
            </a:r>
          </a:p>
        </p:txBody>
      </p:sp>
    </p:spTree>
    <p:extLst>
      <p:ext uri="{BB962C8B-B14F-4D97-AF65-F5344CB8AC3E}">
        <p14:creationId xmlns:p14="http://schemas.microsoft.com/office/powerpoint/2010/main" val="164589152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https://d.book118.com/886241240001010055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0608"/>
</p:tagLst>
</file>

<file path=ppt/tags/tag2.xml><?xml version="1.0" encoding="utf-8"?>
<p:tagLst xmlns:p="http://schemas.openxmlformats.org/presentationml/2006/main">
  <p:tag name="AS_UNIQUEID" val="10609"/>
</p:tagLst>
</file>

<file path=ppt/tags/tag3.xml><?xml version="1.0" encoding="utf-8"?>
<p:tagLst xmlns:p="http://schemas.openxmlformats.org/presentationml/2006/main">
  <p:tag name="AS_UNIQUEID" val="10610"/>
</p:tagLst>
</file>

<file path=ppt/tags/tag4.xml><?xml version="1.0" encoding="utf-8"?>
<p:tagLst xmlns:p="http://schemas.openxmlformats.org/presentationml/2006/main">
  <p:tag name="AS_UNIQUEID" val="10611"/>
</p:tagLst>
</file>

<file path=ppt/tags/tag5.xml><?xml version="1.0" encoding="utf-8"?>
<p:tagLst xmlns:p="http://schemas.openxmlformats.org/presentationml/2006/main">
  <p:tag name="AS_UNIQUEID" val="10612"/>
</p:tagLst>
</file>

<file path=ppt/tags/tag6.xml><?xml version="1.0" encoding="utf-8"?>
<p:tagLst xmlns:p="http://schemas.openxmlformats.org/presentationml/2006/main">
  <p:tag name="AS_UNIQUEID" val="10613"/>
</p:tagLst>
</file>

<file path=ppt/tags/tag7.xml><?xml version="1.0" encoding="utf-8"?>
<p:tagLst xmlns:p="http://schemas.openxmlformats.org/presentationml/2006/main">
  <p:tag name="AS_UNIQUEID" val="10614"/>
</p:tagLst>
</file>

<file path=ppt/tags/tag8.xml><?xml version="1.0" encoding="utf-8"?>
<p:tagLst xmlns:p="http://schemas.openxmlformats.org/presentationml/2006/main">
  <p:tag name="AS_UNIQUEID" val="10615"/>
</p:tagLst>
</file>

<file path=ppt/tags/tag9.xml><?xml version="1.0" encoding="utf-8"?>
<p:tagLst xmlns:p="http://schemas.openxmlformats.org/presentationml/2006/main">
  <p:tag name="AS_UNIQUEID" val="10616"/>
</p:tagLst>
</file>

<file path=ppt/tags/tag10.xml><?xml version="1.0" encoding="utf-8"?>
<p:tagLst xmlns:p="http://schemas.openxmlformats.org/presentationml/2006/main">
  <p:tag name="AS_UNIQUEID" val="10617"/>
</p:tagLst>
</file>

<file path=ppt/tags/tag11.xml><?xml version="1.0" encoding="utf-8"?>
<p:tagLst xmlns:p="http://schemas.openxmlformats.org/presentationml/2006/main">
  <p:tag name="AS_UNIQUEID" val="10618"/>
</p:tagLst>
</file>

<file path=ppt/tags/tag12.xml><?xml version="1.0" encoding="utf-8"?>
<p:tagLst xmlns:p="http://schemas.openxmlformats.org/presentationml/2006/main">
  <p:tag name="AS_UNIQUEID" val="10619"/>
</p:tagLst>
</file>

<file path=ppt/tags/tag13.xml><?xml version="1.0" encoding="utf-8"?>
<p:tagLst xmlns:p="http://schemas.openxmlformats.org/presentationml/2006/main">
  <p:tag name="AS_UNIQUEID" val="10620"/>
</p:tagLst>
</file>

<file path=ppt/tags/tag14.xml><?xml version="1.0" encoding="utf-8"?>
<p:tagLst xmlns:p="http://schemas.openxmlformats.org/presentationml/2006/main">
  <p:tag name="AS_UNIQUEID" val="10621"/>
</p:tagLst>
</file>

<file path=ppt/tags/tag15.xml><?xml version="1.0" encoding="utf-8"?>
<p:tagLst xmlns:p="http://schemas.openxmlformats.org/presentationml/2006/main">
  <p:tag name="AS_UNIQUEID" val="10622"/>
</p:tagLst>
</file>

<file path=ppt/tags/tag16.xml><?xml version="1.0" encoding="utf-8"?>
<p:tagLst xmlns:p="http://schemas.openxmlformats.org/presentationml/2006/main">
  <p:tag name="AS_UNIQUEID" val="10623"/>
</p:tagLst>
</file>

<file path=ppt/tags/tag17.xml><?xml version="1.0" encoding="utf-8"?>
<p:tagLst xmlns:p="http://schemas.openxmlformats.org/presentationml/2006/main">
  <p:tag name="AS_UNIQUEID" val="10624"/>
</p:tagLst>
</file>

<file path=ppt/tags/tag18.xml><?xml version="1.0" encoding="utf-8"?>
<p:tagLst xmlns:p="http://schemas.openxmlformats.org/presentationml/2006/main">
  <p:tag name="AS_UNIQUEID" val="10625"/>
</p:tagLst>
</file>

<file path=ppt/tags/tag19.xml><?xml version="1.0" encoding="utf-8"?>
<p:tagLst xmlns:p="http://schemas.openxmlformats.org/presentationml/2006/main">
  <p:tag name="AS_UNIQUEID" val="10626"/>
</p:tagLst>
</file>

<file path=ppt/tags/tag20.xml><?xml version="1.0" encoding="utf-8"?>
<p:tagLst xmlns:p="http://schemas.openxmlformats.org/presentationml/2006/main">
  <p:tag name="AS_UNIQUEID" val="10627"/>
</p:tagLst>
</file>

<file path=ppt/tags/tag21.xml><?xml version="1.0" encoding="utf-8"?>
<p:tagLst xmlns:p="http://schemas.openxmlformats.org/presentationml/2006/main">
  <p:tag name="AS_UNIQUEID" val="10628"/>
</p:tagLst>
</file>

<file path=ppt/tags/tag22.xml><?xml version="1.0" encoding="utf-8"?>
<p:tagLst xmlns:p="http://schemas.openxmlformats.org/presentationml/2006/main">
  <p:tag name="AS_UNIQUEID" val="10629"/>
</p:tagLst>
</file>

<file path=ppt/tags/tag23.xml><?xml version="1.0" encoding="utf-8"?>
<p:tagLst xmlns:p="http://schemas.openxmlformats.org/presentationml/2006/main">
  <p:tag name="AS_UNIQUEID" val="10630"/>
</p:tagLst>
</file>

<file path=ppt/tags/tag24.xml><?xml version="1.0" encoding="utf-8"?>
<p:tagLst xmlns:p="http://schemas.openxmlformats.org/presentationml/2006/main">
  <p:tag name="AS_UNIQUEID" val="10631"/>
</p:tagLst>
</file>

<file path=ppt/tags/tag25.xml><?xml version="1.0" encoding="utf-8"?>
<p:tagLst xmlns:p="http://schemas.openxmlformats.org/presentationml/2006/main">
  <p:tag name="AS_UNIQUEID" val="10632"/>
</p:tagLst>
</file>

<file path=ppt/tags/tag26.xml><?xml version="1.0" encoding="utf-8"?>
<p:tagLst xmlns:p="http://schemas.openxmlformats.org/presentationml/2006/main">
  <p:tag name="AS_UNIQUEID" val="10633"/>
</p:tagLst>
</file>

<file path=ppt/tags/tag27.xml><?xml version="1.0" encoding="utf-8"?>
<p:tagLst xmlns:p="http://schemas.openxmlformats.org/presentationml/2006/main">
  <p:tag name="AS_UNIQUEID" val="10634"/>
</p:tagLst>
</file>

<file path=ppt/tags/tag28.xml><?xml version="1.0" encoding="utf-8"?>
<p:tagLst xmlns:p="http://schemas.openxmlformats.org/presentationml/2006/main">
  <p:tag name="AS_UNIQUEID" val="10635"/>
</p:tagLst>
</file>

<file path=ppt/tags/tag29.xml><?xml version="1.0" encoding="utf-8"?>
<p:tagLst xmlns:p="http://schemas.openxmlformats.org/presentationml/2006/main">
  <p:tag name="AS_UNIQUEID" val="10636"/>
</p:tagLst>
</file>

<file path=ppt/tags/tag30.xml><?xml version="1.0" encoding="utf-8"?>
<p:tagLst xmlns:p="http://schemas.openxmlformats.org/presentationml/2006/main">
  <p:tag name="AS_UNIQUEID" val="10637"/>
</p:tagLst>
</file>

<file path=ppt/tags/tag31.xml><?xml version="1.0" encoding="utf-8"?>
<p:tagLst xmlns:p="http://schemas.openxmlformats.org/presentationml/2006/main">
  <p:tag name="AS_UNIQUEID" val="10638"/>
</p:tagLst>
</file>

<file path=ppt/tags/tag32.xml><?xml version="1.0" encoding="utf-8"?>
<p:tagLst xmlns:p="http://schemas.openxmlformats.org/presentationml/2006/main">
  <p:tag name="AS_UNIQUEID" val="10639"/>
</p:tagLst>
</file>

<file path=ppt/tags/tag33.xml><?xml version="1.0" encoding="utf-8"?>
<p:tagLst xmlns:p="http://schemas.openxmlformats.org/presentationml/2006/main">
  <p:tag name="AS_UNIQUEID" val="10640"/>
</p:tagLst>
</file>

<file path=ppt/tags/tag34.xml><?xml version="1.0" encoding="utf-8"?>
<p:tagLst xmlns:p="http://schemas.openxmlformats.org/presentationml/2006/main">
  <p:tag name="AS_UNIQUEID" val="10641"/>
</p:tagLst>
</file>

<file path=ppt/tags/tag35.xml><?xml version="1.0" encoding="utf-8"?>
<p:tagLst xmlns:p="http://schemas.openxmlformats.org/presentationml/2006/main">
  <p:tag name="AS_UNIQUEID" val="10642"/>
</p:tagLst>
</file>

<file path=ppt/tags/tag36.xml><?xml version="1.0" encoding="utf-8"?>
<p:tagLst xmlns:p="http://schemas.openxmlformats.org/presentationml/2006/main">
  <p:tag name="AS_UNIQUEID" val="10643"/>
</p:tagLst>
</file>

<file path=ppt/tags/tag37.xml><?xml version="1.0" encoding="utf-8"?>
<p:tagLst xmlns:p="http://schemas.openxmlformats.org/presentationml/2006/main">
  <p:tag name="AS_UNIQUEID" val="10644"/>
</p:tagLst>
</file>

<file path=ppt/tags/tag38.xml><?xml version="1.0" encoding="utf-8"?>
<p:tagLst xmlns:p="http://schemas.openxmlformats.org/presentationml/2006/main">
  <p:tag name="AS_UNIQUEID" val="10645"/>
</p:tagLst>
</file>

<file path=ppt/tags/tag39.xml><?xml version="1.0" encoding="utf-8"?>
<p:tagLst xmlns:p="http://schemas.openxmlformats.org/presentationml/2006/main">
  <p:tag name="AS_UNIQUEID" val="10646"/>
</p:tagLst>
</file>

<file path=ppt/tags/tag40.xml><?xml version="1.0" encoding="utf-8"?>
<p:tagLst xmlns:p="http://schemas.openxmlformats.org/presentationml/2006/main">
  <p:tag name="AS_UNIQUEID" val="10647"/>
</p:tagLst>
</file>

<file path=ppt/tags/tag41.xml><?xml version="1.0" encoding="utf-8"?>
<p:tagLst xmlns:p="http://schemas.openxmlformats.org/presentationml/2006/main">
  <p:tag name="AS_UNIQUEID" val="10648"/>
</p:tagLst>
</file>

<file path=ppt/tags/tag42.xml><?xml version="1.0" encoding="utf-8"?>
<p:tagLst xmlns:p="http://schemas.openxmlformats.org/presentationml/2006/main">
  <p:tag name="AS_UNIQUEID" val="10649"/>
</p:tagLst>
</file>

<file path=ppt/tags/tag43.xml><?xml version="1.0" encoding="utf-8"?>
<p:tagLst xmlns:p="http://schemas.openxmlformats.org/presentationml/2006/main">
  <p:tag name="AS_UNIQUEID" val="10650"/>
</p:tagLst>
</file>

<file path=ppt/tags/tag44.xml><?xml version="1.0" encoding="utf-8"?>
<p:tagLst xmlns:p="http://schemas.openxmlformats.org/presentationml/2006/main">
  <p:tag name="AS_UNIQUEID" val="10651"/>
</p:tagLst>
</file>

<file path=ppt/tags/tag45.xml><?xml version="1.0" encoding="utf-8"?>
<p:tagLst xmlns:p="http://schemas.openxmlformats.org/presentationml/2006/main">
  <p:tag name="AS_UNIQUEID" val="10652"/>
</p:tagLst>
</file>

<file path=ppt/tags/tag46.xml><?xml version="1.0" encoding="utf-8"?>
<p:tagLst xmlns:p="http://schemas.openxmlformats.org/presentationml/2006/main">
  <p:tag name="AS_UNIQUEID" val="10653"/>
</p:tagLst>
</file>

<file path=ppt/tags/tag47.xml><?xml version="1.0" encoding="utf-8"?>
<p:tagLst xmlns:p="http://schemas.openxmlformats.org/presentationml/2006/main">
  <p:tag name="AS_UNIQUEID" val="10654"/>
</p:tagLst>
</file>

<file path=ppt/tags/tag48.xml><?xml version="1.0" encoding="utf-8"?>
<p:tagLst xmlns:p="http://schemas.openxmlformats.org/presentationml/2006/main">
  <p:tag name="AS_UNIQUEID" val="10655"/>
</p:tagLst>
</file>

<file path=ppt/tags/tag49.xml><?xml version="1.0" encoding="utf-8"?>
<p:tagLst xmlns:p="http://schemas.openxmlformats.org/presentationml/2006/main">
  <p:tag name="AS_UNIQUEID" val="10656"/>
</p:tagLst>
</file>

<file path=ppt/tags/tag50.xml><?xml version="1.0" encoding="utf-8"?>
<p:tagLst xmlns:p="http://schemas.openxmlformats.org/presentationml/2006/main">
  <p:tag name="AS_UNIQUEID" val="10657"/>
</p:tagLst>
</file>

<file path=ppt/tags/tag51.xml><?xml version="1.0" encoding="utf-8"?>
<p:tagLst xmlns:p="http://schemas.openxmlformats.org/presentationml/2006/main">
  <p:tag name="AS_UNIQUEID" val="10658"/>
</p:tagLst>
</file>

<file path=ppt/tags/tag52.xml><?xml version="1.0" encoding="utf-8"?>
<p:tagLst xmlns:p="http://schemas.openxmlformats.org/presentationml/2006/main">
  <p:tag name="AS_UNIQUEID" val="10659"/>
</p:tagLst>
</file>

<file path=ppt/tags/tag53.xml><?xml version="1.0" encoding="utf-8"?>
<p:tagLst xmlns:p="http://schemas.openxmlformats.org/presentationml/2006/main">
  <p:tag name="AS_UNIQUEID" val="10660"/>
</p:tagLst>
</file>

<file path=ppt/tags/tag54.xml><?xml version="1.0" encoding="utf-8"?>
<p:tagLst xmlns:p="http://schemas.openxmlformats.org/presentationml/2006/main">
  <p:tag name="AS_UNIQUEID" val="10661"/>
</p:tagLst>
</file>

<file path=ppt/tags/tag55.xml><?xml version="1.0" encoding="utf-8"?>
<p:tagLst xmlns:p="http://schemas.openxmlformats.org/presentationml/2006/main">
  <p:tag name="AS_UNIQUEID" val="10662"/>
</p:tagLst>
</file>

<file path=ppt/tags/tag56.xml><?xml version="1.0" encoding="utf-8"?>
<p:tagLst xmlns:p="http://schemas.openxmlformats.org/presentationml/2006/main">
  <p:tag name="AS_UNIQUEID" val="10663"/>
</p:tagLst>
</file>

<file path=ppt/tags/tag57.xml><?xml version="1.0" encoding="utf-8"?>
<p:tagLst xmlns:p="http://schemas.openxmlformats.org/presentationml/2006/main">
  <p:tag name="AS_UNIQUEID" val="10664"/>
</p:tagLst>
</file>

<file path=ppt/tags/tag58.xml><?xml version="1.0" encoding="utf-8"?>
<p:tagLst xmlns:p="http://schemas.openxmlformats.org/presentationml/2006/main">
  <p:tag name="AS_UNIQUEID" val="10665"/>
</p:tagLst>
</file>

<file path=ppt/tags/tag59.xml><?xml version="1.0" encoding="utf-8"?>
<p:tagLst xmlns:p="http://schemas.openxmlformats.org/presentationml/2006/main">
  <p:tag name="AS_UNIQUEID" val="10666"/>
</p:tagLst>
</file>

<file path=ppt/tags/tag60.xml><?xml version="1.0" encoding="utf-8"?>
<p:tagLst xmlns:p="http://schemas.openxmlformats.org/presentationml/2006/main">
  <p:tag name="AS_UNIQUEID" val="10667"/>
</p:tagLst>
</file>

<file path=ppt/tags/tag61.xml><?xml version="1.0" encoding="utf-8"?>
<p:tagLst xmlns:p="http://schemas.openxmlformats.org/presentationml/2006/main">
  <p:tag name="AS_UNIQUEID" val="10668"/>
</p:tagLst>
</file>

<file path=ppt/tags/tag62.xml><?xml version="1.0" encoding="utf-8"?>
<p:tagLst xmlns:p="http://schemas.openxmlformats.org/presentationml/2006/main">
  <p:tag name="AS_UNIQUEID" val="10669"/>
</p:tagLst>
</file>

<file path=ppt/tags/tag63.xml><?xml version="1.0" encoding="utf-8"?>
<p:tagLst xmlns:p="http://schemas.openxmlformats.org/presentationml/2006/main">
  <p:tag name="AS_UNIQUEID" val="10670"/>
</p:tagLst>
</file>

<file path=ppt/tags/tag64.xml><?xml version="1.0" encoding="utf-8"?>
<p:tagLst xmlns:p="http://schemas.openxmlformats.org/presentationml/2006/main">
  <p:tag name="AS_UNIQUEID" val="10671"/>
</p:tagLst>
</file>

<file path=ppt/tags/tag65.xml><?xml version="1.0" encoding="utf-8"?>
<p:tagLst xmlns:p="http://schemas.openxmlformats.org/presentationml/2006/main">
  <p:tag name="AS_UNIQUEID" val="10672"/>
</p:tagLst>
</file>

<file path=ppt/tags/tag66.xml><?xml version="1.0" encoding="utf-8"?>
<p:tagLst xmlns:p="http://schemas.openxmlformats.org/presentationml/2006/main">
  <p:tag name="AS_UNIQUEID" val="10673"/>
</p:tagLst>
</file>

<file path=ppt/tags/tag67.xml><?xml version="1.0" encoding="utf-8"?>
<p:tagLst xmlns:p="http://schemas.openxmlformats.org/presentationml/2006/main">
  <p:tag name="AS_UNIQUEID" val="10674"/>
</p:tagLst>
</file>

<file path=ppt/tags/tag68.xml><?xml version="1.0" encoding="utf-8"?>
<p:tagLst xmlns:p="http://schemas.openxmlformats.org/presentationml/2006/main">
  <p:tag name="AS_UNIQUEID" val="10675"/>
</p:tagLst>
</file>

<file path=ppt/tags/tag69.xml><?xml version="1.0" encoding="utf-8"?>
<p:tagLst xmlns:p="http://schemas.openxmlformats.org/presentationml/2006/main">
  <p:tag name="AS_UNIQUEID" val="10676"/>
</p:tagLst>
</file>

<file path=ppt/tags/tag70.xml><?xml version="1.0" encoding="utf-8"?>
<p:tagLst xmlns:p="http://schemas.openxmlformats.org/presentationml/2006/main">
  <p:tag name="AS_UNIQUEID" val="10677"/>
</p:tagLst>
</file>

<file path=ppt/tags/tag71.xml><?xml version="1.0" encoding="utf-8"?>
<p:tagLst xmlns:p="http://schemas.openxmlformats.org/presentationml/2006/main">
  <p:tag name="AS_UNIQUEID" val="10678"/>
</p:tagLst>
</file>

<file path=ppt/tags/tag72.xml><?xml version="1.0" encoding="utf-8"?>
<p:tagLst xmlns:p="http://schemas.openxmlformats.org/presentationml/2006/main">
  <p:tag name="AS_UNIQUEID" val="10679"/>
</p:tagLst>
</file>

<file path=ppt/tags/tag73.xml><?xml version="1.0" encoding="utf-8"?>
<p:tagLst xmlns:p="http://schemas.openxmlformats.org/presentationml/2006/main">
  <p:tag name="AS_UNIQUEID" val="10680"/>
</p:tagLst>
</file>

<file path=ppt/tags/tag74.xml><?xml version="1.0" encoding="utf-8"?>
<p:tagLst xmlns:p="http://schemas.openxmlformats.org/presentationml/2006/main">
  <p:tag name="AS_UNIQUEID" val="10681"/>
</p:tagLst>
</file>

<file path=ppt/tags/tag75.xml><?xml version="1.0" encoding="utf-8"?>
<p:tagLst xmlns:p="http://schemas.openxmlformats.org/presentationml/2006/main">
  <p:tag name="AS_UNIQUEID" val="10682"/>
</p:tagLst>
</file>

<file path=ppt/tags/tag76.xml><?xml version="1.0" encoding="utf-8"?>
<p:tagLst xmlns:p="http://schemas.openxmlformats.org/presentationml/2006/main">
  <p:tag name="AS_UNIQUEID" val="10376"/>
</p:tagLst>
</file>

<file path=ppt/tags/tag77.xml><?xml version="1.0" encoding="utf-8"?>
<p:tagLst xmlns:p="http://schemas.openxmlformats.org/presentationml/2006/main">
  <p:tag name="AS_UNIQUEID" val="10377"/>
</p:tagLst>
</file>

<file path=ppt/tags/tag78.xml><?xml version="1.0" encoding="utf-8"?>
<p:tagLst xmlns:p="http://schemas.openxmlformats.org/presentationml/2006/main">
  <p:tag name="AS_UNIQUEID" val="10378"/>
</p:tagLst>
</file>

<file path=ppt/tags/tag79.xml><?xml version="1.0" encoding="utf-8"?>
<p:tagLst xmlns:p="http://schemas.openxmlformats.org/presentationml/2006/main">
  <p:tag name="AS_UNIQUEID" val="10379"/>
</p:tagLst>
</file>

<file path=ppt/tags/tag80.xml><?xml version="1.0" encoding="utf-8"?>
<p:tagLst xmlns:p="http://schemas.openxmlformats.org/presentationml/2006/main">
  <p:tag name="AS_UNIQUEID" val="10380"/>
</p:tagLst>
</file>

<file path=ppt/tags/tag81.xml><?xml version="1.0" encoding="utf-8"?>
<p:tagLst xmlns:p="http://schemas.openxmlformats.org/presentationml/2006/main">
  <p:tag name="AS_UNIQUEID" val="10381"/>
</p:tagLst>
</file>

<file path=ppt/tags/tag82.xml><?xml version="1.0" encoding="utf-8"?>
<p:tagLst xmlns:p="http://schemas.openxmlformats.org/presentationml/2006/main">
  <p:tag name="AS_UNIQUEID" val="10382"/>
</p:tagLst>
</file>

<file path=ppt/tags/tag83.xml><?xml version="1.0" encoding="utf-8"?>
<p:tagLst xmlns:p="http://schemas.openxmlformats.org/presentationml/2006/main">
  <p:tag name="AS_UNIQUEID" val="10383"/>
</p:tagLst>
</file>

<file path=ppt/tags/tag84.xml><?xml version="1.0" encoding="utf-8"?>
<p:tagLst xmlns:p="http://schemas.openxmlformats.org/presentationml/2006/main">
  <p:tag name="AS_UNIQUEID" val="10384"/>
</p:tagLst>
</file>

<file path=ppt/tags/tag85.xml><?xml version="1.0" encoding="utf-8"?>
<p:tagLst xmlns:p="http://schemas.openxmlformats.org/presentationml/2006/main">
  <p:tag name="AS_UNIQUEID" val="10385"/>
</p:tagLst>
</file>

<file path=ppt/tags/tag86.xml><?xml version="1.0" encoding="utf-8"?>
<p:tagLst xmlns:p="http://schemas.openxmlformats.org/presentationml/2006/main">
  <p:tag name="AS_UNIQUEID" val="10386"/>
</p:tagLst>
</file>

<file path=ppt/tags/tag87.xml><?xml version="1.0" encoding="utf-8"?>
<p:tagLst xmlns:p="http://schemas.openxmlformats.org/presentationml/2006/main">
  <p:tag name="AS_UNIQUEID" val="10387"/>
</p:tagLst>
</file>

<file path=ppt/tags/tag88.xml><?xml version="1.0" encoding="utf-8"?>
<p:tagLst xmlns:p="http://schemas.openxmlformats.org/presentationml/2006/main">
  <p:tag name="AS_UNIQUEID" val="10388"/>
</p:tagLst>
</file>

<file path=ppt/tags/tag89.xml><?xml version="1.0" encoding="utf-8"?>
<p:tagLst xmlns:p="http://schemas.openxmlformats.org/presentationml/2006/main">
  <p:tag name="AS_UNIQUEID" val="10389"/>
</p:tagLst>
</file>

<file path=ppt/tags/tag90.xml><?xml version="1.0" encoding="utf-8"?>
<p:tagLst xmlns:p="http://schemas.openxmlformats.org/presentationml/2006/main">
  <p:tag name="AS_UNIQUEID" val="10390"/>
</p:tagLst>
</file>

<file path=ppt/tags/tag91.xml><?xml version="1.0" encoding="utf-8"?>
<p:tagLst xmlns:p="http://schemas.openxmlformats.org/presentationml/2006/main">
  <p:tag name="AS_UNIQUEID" val="10391"/>
</p:tagLst>
</file>

<file path=ppt/tags/tag92.xml><?xml version="1.0" encoding="utf-8"?>
<p:tagLst xmlns:p="http://schemas.openxmlformats.org/presentationml/2006/main">
  <p:tag name="AS_UNIQUEID" val="10392"/>
</p:tagLst>
</file>

<file path=ppt/tags/tag93.xml><?xml version="1.0" encoding="utf-8"?>
<p:tagLst xmlns:p="http://schemas.openxmlformats.org/presentationml/2006/main">
  <p:tag name="AS_UNIQUEID" val="10393"/>
</p:tagLst>
</file>

<file path=ppt/tags/tag94.xml><?xml version="1.0" encoding="utf-8"?>
<p:tagLst xmlns:p="http://schemas.openxmlformats.org/presentationml/2006/main">
  <p:tag name="AS_UNIQUEID" val="10394"/>
</p:tagLst>
</file>

<file path=ppt/tags/tag95.xml><?xml version="1.0" encoding="utf-8"?>
<p:tagLst xmlns:p="http://schemas.openxmlformats.org/presentationml/2006/main">
  <p:tag name="AS_UNIQUEID" val="10395"/>
</p:tagLst>
</file>

<file path=ppt/tags/tag96.xml><?xml version="1.0" encoding="utf-8"?>
<p:tagLst xmlns:p="http://schemas.openxmlformats.org/presentationml/2006/main">
  <p:tag name="AS_UNIQUEID" val="10396"/>
</p:tagLst>
</file>

<file path=ppt/tags/tag97.xml><?xml version="1.0" encoding="utf-8"?>
<p:tagLst xmlns:p="http://schemas.openxmlformats.org/presentationml/2006/main">
  <p:tag name="AS_UNIQUEID" val="10397"/>
</p:tagLst>
</file>

<file path=ppt/tags/tag98.xml><?xml version="1.0" encoding="utf-8"?>
<p:tagLst xmlns:p="http://schemas.openxmlformats.org/presentationml/2006/main">
  <p:tag name="AS_UNIQUEID" val="10398"/>
</p:tagLst>
</file>

<file path=ppt/tags/tag99.xml><?xml version="1.0" encoding="utf-8"?>
<p:tagLst xmlns:p="http://schemas.openxmlformats.org/presentationml/2006/main">
  <p:tag name="AS_UNIQUEID" val="10399"/>
</p:tagLst>
</file>

<file path=ppt/tags/tag100.xml><?xml version="1.0" encoding="utf-8"?>
<p:tagLst xmlns:p="http://schemas.openxmlformats.org/presentationml/2006/main">
  <p:tag name="AS_UNIQUEID" val="10400"/>
</p:tagLst>
</file>

<file path=ppt/tags/tag101.xml><?xml version="1.0" encoding="utf-8"?>
<p:tagLst xmlns:p="http://schemas.openxmlformats.org/presentationml/2006/main">
  <p:tag name="AS_UNIQUEID" val="10401"/>
</p:tagLst>
</file>

<file path=ppt/tags/tag102.xml><?xml version="1.0" encoding="utf-8"?>
<p:tagLst xmlns:p="http://schemas.openxmlformats.org/presentationml/2006/main">
  <p:tag name="AS_UNIQUEID" val="10402"/>
</p:tagLst>
</file>

<file path=ppt/tags/tag103.xml><?xml version="1.0" encoding="utf-8"?>
<p:tagLst xmlns:p="http://schemas.openxmlformats.org/presentationml/2006/main">
  <p:tag name="AS_UNIQUEID" val="10403"/>
</p:tagLst>
</file>

<file path=ppt/tags/tag104.xml><?xml version="1.0" encoding="utf-8"?>
<p:tagLst xmlns:p="http://schemas.openxmlformats.org/presentationml/2006/main">
  <p:tag name="AS_UNIQUEID" val="10404"/>
</p:tagLst>
</file>

<file path=ppt/tags/tag105.xml><?xml version="1.0" encoding="utf-8"?>
<p:tagLst xmlns:p="http://schemas.openxmlformats.org/presentationml/2006/main">
  <p:tag name="AS_UNIQUEID" val="10405"/>
</p:tagLst>
</file>

<file path=ppt/tags/tag106.xml><?xml version="1.0" encoding="utf-8"?>
<p:tagLst xmlns:p="http://schemas.openxmlformats.org/presentationml/2006/main">
  <p:tag name="AS_UNIQUEID" val="10406"/>
</p:tagLst>
</file>

<file path=ppt/tags/tag107.xml><?xml version="1.0" encoding="utf-8"?>
<p:tagLst xmlns:p="http://schemas.openxmlformats.org/presentationml/2006/main">
  <p:tag name="AS_UNIQUEID" val="10407"/>
</p:tagLst>
</file>

<file path=ppt/tags/tag108.xml><?xml version="1.0" encoding="utf-8"?>
<p:tagLst xmlns:p="http://schemas.openxmlformats.org/presentationml/2006/main">
  <p:tag name="AS_UNIQUEID" val="10408"/>
</p:tagLst>
</file>

<file path=ppt/tags/tag109.xml><?xml version="1.0" encoding="utf-8"?>
<p:tagLst xmlns:p="http://schemas.openxmlformats.org/presentationml/2006/main">
  <p:tag name="AS_UNIQUEID" val="10409"/>
</p:tagLst>
</file>

<file path=ppt/tags/tag110.xml><?xml version="1.0" encoding="utf-8"?>
<p:tagLst xmlns:p="http://schemas.openxmlformats.org/presentationml/2006/main">
  <p:tag name="AS_UNIQUEID" val="10410"/>
</p:tagLst>
</file>

<file path=ppt/tags/tag111.xml><?xml version="1.0" encoding="utf-8"?>
<p:tagLst xmlns:p="http://schemas.openxmlformats.org/presentationml/2006/main">
  <p:tag name="AS_UNIQUEID" val="10411"/>
</p:tagLst>
</file>

<file path=ppt/tags/tag112.xml><?xml version="1.0" encoding="utf-8"?>
<p:tagLst xmlns:p="http://schemas.openxmlformats.org/presentationml/2006/main">
  <p:tag name="AS_UNIQUEID" val="10412"/>
</p:tagLst>
</file>

<file path=ppt/tags/tag113.xml><?xml version="1.0" encoding="utf-8"?>
<p:tagLst xmlns:p="http://schemas.openxmlformats.org/presentationml/2006/main">
  <p:tag name="AS_UNIQUEID" val="10413"/>
</p:tagLst>
</file>

<file path=ppt/tags/tag114.xml><?xml version="1.0" encoding="utf-8"?>
<p:tagLst xmlns:p="http://schemas.openxmlformats.org/presentationml/2006/main">
  <p:tag name="AS_UNIQUEID" val="10414"/>
</p:tagLst>
</file>

<file path=ppt/tags/tag115.xml><?xml version="1.0" encoding="utf-8"?>
<p:tagLst xmlns:p="http://schemas.openxmlformats.org/presentationml/2006/main">
  <p:tag name="AS_UNIQUEID" val="10415"/>
</p:tagLst>
</file>

<file path=ppt/tags/tag116.xml><?xml version="1.0" encoding="utf-8"?>
<p:tagLst xmlns:p="http://schemas.openxmlformats.org/presentationml/2006/main">
  <p:tag name="AS_UNIQUEID" val="10416"/>
</p:tagLst>
</file>

<file path=ppt/tags/tag117.xml><?xml version="1.0" encoding="utf-8"?>
<p:tagLst xmlns:p="http://schemas.openxmlformats.org/presentationml/2006/main">
  <p:tag name="AS_UNIQUEID" val="10417"/>
</p:tagLst>
</file>

<file path=ppt/tags/tag118.xml><?xml version="1.0" encoding="utf-8"?>
<p:tagLst xmlns:p="http://schemas.openxmlformats.org/presentationml/2006/main">
  <p:tag name="AS_UNIQUEID" val="10418"/>
</p:tagLst>
</file>

<file path=ppt/tags/tag119.xml><?xml version="1.0" encoding="utf-8"?>
<p:tagLst xmlns:p="http://schemas.openxmlformats.org/presentationml/2006/main">
  <p:tag name="AS_UNIQUEID" val="10419"/>
</p:tagLst>
</file>

<file path=ppt/tags/tag120.xml><?xml version="1.0" encoding="utf-8"?>
<p:tagLst xmlns:p="http://schemas.openxmlformats.org/presentationml/2006/main">
  <p:tag name="AS_UNIQUEID" val="10420"/>
</p:tagLst>
</file>

<file path=ppt/tags/tag121.xml><?xml version="1.0" encoding="utf-8"?>
<p:tagLst xmlns:p="http://schemas.openxmlformats.org/presentationml/2006/main">
  <p:tag name="AS_UNIQUEID" val="10421"/>
</p:tagLst>
</file>

<file path=ppt/tags/tag122.xml><?xml version="1.0" encoding="utf-8"?>
<p:tagLst xmlns:p="http://schemas.openxmlformats.org/presentationml/2006/main">
  <p:tag name="AS_UNIQUEID" val="10422"/>
</p:tagLst>
</file>

<file path=ppt/tags/tag123.xml><?xml version="1.0" encoding="utf-8"?>
<p:tagLst xmlns:p="http://schemas.openxmlformats.org/presentationml/2006/main">
  <p:tag name="AS_UNIQUEID" val="10423"/>
</p:tagLst>
</file>

<file path=ppt/tags/tag124.xml><?xml version="1.0" encoding="utf-8"?>
<p:tagLst xmlns:p="http://schemas.openxmlformats.org/presentationml/2006/main">
  <p:tag name="AS_UNIQUEID" val="10424"/>
</p:tagLst>
</file>

<file path=ppt/tags/tag125.xml><?xml version="1.0" encoding="utf-8"?>
<p:tagLst xmlns:p="http://schemas.openxmlformats.org/presentationml/2006/main">
  <p:tag name="AS_UNIQUEID" val="10425"/>
</p:tagLst>
</file>

<file path=ppt/tags/tag126.xml><?xml version="1.0" encoding="utf-8"?>
<p:tagLst xmlns:p="http://schemas.openxmlformats.org/presentationml/2006/main">
  <p:tag name="AS_UNIQUEID" val="10426"/>
</p:tagLst>
</file>

<file path=ppt/tags/tag127.xml><?xml version="1.0" encoding="utf-8"?>
<p:tagLst xmlns:p="http://schemas.openxmlformats.org/presentationml/2006/main">
  <p:tag name="AS_UNIQUEID" val="10427"/>
</p:tagLst>
</file>

<file path=ppt/tags/tag128.xml><?xml version="1.0" encoding="utf-8"?>
<p:tagLst xmlns:p="http://schemas.openxmlformats.org/presentationml/2006/main">
  <p:tag name="AS_UNIQUEID" val="10428"/>
</p:tagLst>
</file>

<file path=ppt/tags/tag129.xml><?xml version="1.0" encoding="utf-8"?>
<p:tagLst xmlns:p="http://schemas.openxmlformats.org/presentationml/2006/main">
  <p:tag name="AS_UNIQUEID" val="10429"/>
</p:tagLst>
</file>

<file path=ppt/tags/tag130.xml><?xml version="1.0" encoding="utf-8"?>
<p:tagLst xmlns:p="http://schemas.openxmlformats.org/presentationml/2006/main">
  <p:tag name="AS_UNIQUEID" val="10430"/>
</p:tagLst>
</file>

<file path=ppt/tags/tag131.xml><?xml version="1.0" encoding="utf-8"?>
<p:tagLst xmlns:p="http://schemas.openxmlformats.org/presentationml/2006/main">
  <p:tag name="AS_UNIQUEID" val="10431"/>
</p:tagLst>
</file>

<file path=ppt/tags/tag132.xml><?xml version="1.0" encoding="utf-8"?>
<p:tagLst xmlns:p="http://schemas.openxmlformats.org/presentationml/2006/main">
  <p:tag name="AS_UNIQUEID" val="10432"/>
</p:tagLst>
</file>

<file path=ppt/tags/tag133.xml><?xml version="1.0" encoding="utf-8"?>
<p:tagLst xmlns:p="http://schemas.openxmlformats.org/presentationml/2006/main">
  <p:tag name="AS_UNIQUEID" val="10433"/>
</p:tagLst>
</file>

<file path=ppt/tags/tag134.xml><?xml version="1.0" encoding="utf-8"?>
<p:tagLst xmlns:p="http://schemas.openxmlformats.org/presentationml/2006/main">
  <p:tag name="AS_UNIQUEID" val="10434"/>
</p:tagLst>
</file>

<file path=ppt/tags/tag135.xml><?xml version="1.0" encoding="utf-8"?>
<p:tagLst xmlns:p="http://schemas.openxmlformats.org/presentationml/2006/main">
  <p:tag name="AS_UNIQUEID" val="10435"/>
</p:tagLst>
</file>

<file path=ppt/tags/tag136.xml><?xml version="1.0" encoding="utf-8"?>
<p:tagLst xmlns:p="http://schemas.openxmlformats.org/presentationml/2006/main">
  <p:tag name="AS_UNIQUEID" val="10436"/>
</p:tagLst>
</file>

<file path=ppt/tags/tag137.xml><?xml version="1.0" encoding="utf-8"?>
<p:tagLst xmlns:p="http://schemas.openxmlformats.org/presentationml/2006/main">
  <p:tag name="AS_UNIQUEID" val="10437"/>
</p:tagLst>
</file>

<file path=ppt/tags/tag138.xml><?xml version="1.0" encoding="utf-8"?>
<p:tagLst xmlns:p="http://schemas.openxmlformats.org/presentationml/2006/main">
  <p:tag name="AS_UNIQUEID" val="10438"/>
</p:tagLst>
</file>

<file path=ppt/tags/tag139.xml><?xml version="1.0" encoding="utf-8"?>
<p:tagLst xmlns:p="http://schemas.openxmlformats.org/presentationml/2006/main">
  <p:tag name="AS_UNIQUEID" val="10439"/>
</p:tagLst>
</file>

<file path=ppt/tags/tag140.xml><?xml version="1.0" encoding="utf-8"?>
<p:tagLst xmlns:p="http://schemas.openxmlformats.org/presentationml/2006/main">
  <p:tag name="AS_UNIQUEID" val="10440"/>
</p:tagLst>
</file>

<file path=ppt/tags/tag141.xml><?xml version="1.0" encoding="utf-8"?>
<p:tagLst xmlns:p="http://schemas.openxmlformats.org/presentationml/2006/main">
  <p:tag name="AS_UNIQUEID" val="10441"/>
</p:tagLst>
</file>

<file path=ppt/tags/tag142.xml><?xml version="1.0" encoding="utf-8"?>
<p:tagLst xmlns:p="http://schemas.openxmlformats.org/presentationml/2006/main">
  <p:tag name="AS_UNIQUEID" val="10442"/>
</p:tagLst>
</file>

<file path=ppt/tags/tag143.xml><?xml version="1.0" encoding="utf-8"?>
<p:tagLst xmlns:p="http://schemas.openxmlformats.org/presentationml/2006/main">
  <p:tag name="AS_UNIQUEID" val="10443"/>
</p:tagLst>
</file>

<file path=ppt/tags/tag144.xml><?xml version="1.0" encoding="utf-8"?>
<p:tagLst xmlns:p="http://schemas.openxmlformats.org/presentationml/2006/main">
  <p:tag name="AS_UNIQUEID" val="10444"/>
</p:tagLst>
</file>

<file path=ppt/tags/tag145.xml><?xml version="1.0" encoding="utf-8"?>
<p:tagLst xmlns:p="http://schemas.openxmlformats.org/presentationml/2006/main">
  <p:tag name="AS_UNIQUEID" val="10445"/>
</p:tagLst>
</file>

<file path=ppt/tags/tag146.xml><?xml version="1.0" encoding="utf-8"?>
<p:tagLst xmlns:p="http://schemas.openxmlformats.org/presentationml/2006/main">
  <p:tag name="AS_UNIQUEID" val="10446"/>
</p:tagLst>
</file>

<file path=ppt/tags/tag147.xml><?xml version="1.0" encoding="utf-8"?>
<p:tagLst xmlns:p="http://schemas.openxmlformats.org/presentationml/2006/main">
  <p:tag name="AS_UNIQUEID" val="10447"/>
</p:tagLst>
</file>

<file path=ppt/tags/tag148.xml><?xml version="1.0" encoding="utf-8"?>
<p:tagLst xmlns:p="http://schemas.openxmlformats.org/presentationml/2006/main">
  <p:tag name="AS_UNIQUEID" val="10448"/>
</p:tagLst>
</file>

<file path=ppt/tags/tag149.xml><?xml version="1.0" encoding="utf-8"?>
<p:tagLst xmlns:p="http://schemas.openxmlformats.org/presentationml/2006/main">
  <p:tag name="AS_UNIQUEID" val="10449"/>
</p:tagLst>
</file>

<file path=ppt/tags/tag150.xml><?xml version="1.0" encoding="utf-8"?>
<p:tagLst xmlns:p="http://schemas.openxmlformats.org/presentationml/2006/main">
  <p:tag name="AS_UNIQUEID" val="10450"/>
</p:tagLst>
</file>

<file path=ppt/tags/tag151.xml><?xml version="1.0" encoding="utf-8"?>
<p:tagLst xmlns:p="http://schemas.openxmlformats.org/presentationml/2006/main">
  <p:tag name="AS_UNIQUEID" val="10451"/>
</p:tagLst>
</file>

<file path=ppt/tags/tag152.xml><?xml version="1.0" encoding="utf-8"?>
<p:tagLst xmlns:p="http://schemas.openxmlformats.org/presentationml/2006/main">
  <p:tag name="AS_UNIQUEID" val="10452"/>
</p:tagLst>
</file>

<file path=ppt/tags/tag153.xml><?xml version="1.0" encoding="utf-8"?>
<p:tagLst xmlns:p="http://schemas.openxmlformats.org/presentationml/2006/main">
  <p:tag name="AS_UNIQUEID" val="10453"/>
</p:tagLst>
</file>

<file path=ppt/tags/tag154.xml><?xml version="1.0" encoding="utf-8"?>
<p:tagLst xmlns:p="http://schemas.openxmlformats.org/presentationml/2006/main">
  <p:tag name="AS_UNIQUEID" val="10454"/>
</p:tagLst>
</file>

<file path=ppt/tags/tag155.xml><?xml version="1.0" encoding="utf-8"?>
<p:tagLst xmlns:p="http://schemas.openxmlformats.org/presentationml/2006/main">
  <p:tag name="AS_UNIQUEID" val="10455"/>
</p:tagLst>
</file>

<file path=ppt/tags/tag156.xml><?xml version="1.0" encoding="utf-8"?>
<p:tagLst xmlns:p="http://schemas.openxmlformats.org/presentationml/2006/main">
  <p:tag name="AS_UNIQUEID" val="10456"/>
</p:tagLst>
</file>

<file path=ppt/tags/tag157.xml><?xml version="1.0" encoding="utf-8"?>
<p:tagLst xmlns:p="http://schemas.openxmlformats.org/presentationml/2006/main">
  <p:tag name="AS_UNIQUEID" val="10457"/>
</p:tagLst>
</file>

<file path=ppt/tags/tag158.xml><?xml version="1.0" encoding="utf-8"?>
<p:tagLst xmlns:p="http://schemas.openxmlformats.org/presentationml/2006/main">
  <p:tag name="AS_UNIQUEID" val="10458"/>
</p:tagLst>
</file>

<file path=ppt/tags/tag159.xml><?xml version="1.0" encoding="utf-8"?>
<p:tagLst xmlns:p="http://schemas.openxmlformats.org/presentationml/2006/main">
  <p:tag name="AS_UNIQUEID" val="10459"/>
</p:tagLst>
</file>

<file path=ppt/tags/tag160.xml><?xml version="1.0" encoding="utf-8"?>
<p:tagLst xmlns:p="http://schemas.openxmlformats.org/presentationml/2006/main">
  <p:tag name="AS_UNIQUEID" val="10460"/>
</p:tagLst>
</file>

<file path=ppt/tags/tag161.xml><?xml version="1.0" encoding="utf-8"?>
<p:tagLst xmlns:p="http://schemas.openxmlformats.org/presentationml/2006/main">
  <p:tag name="AS_UNIQUEID" val="10461"/>
</p:tagLst>
</file>

<file path=ppt/tags/tag162.xml><?xml version="1.0" encoding="utf-8"?>
<p:tagLst xmlns:p="http://schemas.openxmlformats.org/presentationml/2006/main">
  <p:tag name="AS_UNIQUEID" val="10462"/>
</p:tagLst>
</file>

<file path=ppt/tags/tag163.xml><?xml version="1.0" encoding="utf-8"?>
<p:tagLst xmlns:p="http://schemas.openxmlformats.org/presentationml/2006/main">
  <p:tag name="AS_UNIQUEID" val="10463"/>
</p:tagLst>
</file>

<file path=ppt/tags/tag164.xml><?xml version="1.0" encoding="utf-8"?>
<p:tagLst xmlns:p="http://schemas.openxmlformats.org/presentationml/2006/main">
  <p:tag name="AS_UNIQUEID" val="10464"/>
</p:tagLst>
</file>

<file path=ppt/tags/tag165.xml><?xml version="1.0" encoding="utf-8"?>
<p:tagLst xmlns:p="http://schemas.openxmlformats.org/presentationml/2006/main">
  <p:tag name="AS_UNIQUEID" val="10465"/>
</p:tagLst>
</file>

<file path=ppt/tags/tag166.xml><?xml version="1.0" encoding="utf-8"?>
<p:tagLst xmlns:p="http://schemas.openxmlformats.org/presentationml/2006/main">
  <p:tag name="AS_UNIQUEID" val="10466"/>
</p:tagLst>
</file>

<file path=ppt/tags/tag167.xml><?xml version="1.0" encoding="utf-8"?>
<p:tagLst xmlns:p="http://schemas.openxmlformats.org/presentationml/2006/main">
  <p:tag name="AS_UNIQUEID" val="10467"/>
</p:tagLst>
</file>

<file path=ppt/tags/tag168.xml><?xml version="1.0" encoding="utf-8"?>
<p:tagLst xmlns:p="http://schemas.openxmlformats.org/presentationml/2006/main">
  <p:tag name="AS_UNIQUEID" val="10468"/>
</p:tagLst>
</file>

<file path=ppt/tags/tag169.xml><?xml version="1.0" encoding="utf-8"?>
<p:tagLst xmlns:p="http://schemas.openxmlformats.org/presentationml/2006/main">
  <p:tag name="AS_UNIQUEID" val="10469"/>
</p:tagLst>
</file>

<file path=ppt/tags/tag170.xml><?xml version="1.0" encoding="utf-8"?>
<p:tagLst xmlns:p="http://schemas.openxmlformats.org/presentationml/2006/main">
  <p:tag name="AS_UNIQUEID" val="10470"/>
</p:tagLst>
</file>

<file path=ppt/tags/tag171.xml><?xml version="1.0" encoding="utf-8"?>
<p:tagLst xmlns:p="http://schemas.openxmlformats.org/presentationml/2006/main">
  <p:tag name="AS_UNIQUEID" val="10471"/>
</p:tagLst>
</file>

<file path=ppt/tags/tag172.xml><?xml version="1.0" encoding="utf-8"?>
<p:tagLst xmlns:p="http://schemas.openxmlformats.org/presentationml/2006/main">
  <p:tag name="AS_UNIQUEID" val="10472"/>
</p:tagLst>
</file>

<file path=ppt/tags/tag173.xml><?xml version="1.0" encoding="utf-8"?>
<p:tagLst xmlns:p="http://schemas.openxmlformats.org/presentationml/2006/main">
  <p:tag name="AS_UNIQUEID" val="10473"/>
</p:tagLst>
</file>

<file path=ppt/tags/tag174.xml><?xml version="1.0" encoding="utf-8"?>
<p:tagLst xmlns:p="http://schemas.openxmlformats.org/presentationml/2006/main">
  <p:tag name="AS_UNIQUEID" val="10474"/>
</p:tagLst>
</file>

<file path=ppt/tags/tag175.xml><?xml version="1.0" encoding="utf-8"?>
<p:tagLst xmlns:p="http://schemas.openxmlformats.org/presentationml/2006/main">
  <p:tag name="AS_UNIQUEID" val="10475"/>
</p:tagLst>
</file>

<file path=ppt/tags/tag176.xml><?xml version="1.0" encoding="utf-8"?>
<p:tagLst xmlns:p="http://schemas.openxmlformats.org/presentationml/2006/main">
  <p:tag name="AS_UNIQUEID" val="10476"/>
</p:tagLst>
</file>

<file path=ppt/tags/tag177.xml><?xml version="1.0" encoding="utf-8"?>
<p:tagLst xmlns:p="http://schemas.openxmlformats.org/presentationml/2006/main">
  <p:tag name="AS_UNIQUEID" val="10477"/>
</p:tagLst>
</file>

<file path=ppt/tags/tag178.xml><?xml version="1.0" encoding="utf-8"?>
<p:tagLst xmlns:p="http://schemas.openxmlformats.org/presentationml/2006/main">
  <p:tag name="AS_UNIQUEID" val="10478"/>
</p:tagLst>
</file>

<file path=ppt/tags/tag179.xml><?xml version="1.0" encoding="utf-8"?>
<p:tagLst xmlns:p="http://schemas.openxmlformats.org/presentationml/2006/main">
  <p:tag name="AS_UNIQUEID" val="10479"/>
</p:tagLst>
</file>

<file path=ppt/tags/tag180.xml><?xml version="1.0" encoding="utf-8"?>
<p:tagLst xmlns:p="http://schemas.openxmlformats.org/presentationml/2006/main">
  <p:tag name="AS_UNIQUEID" val="10480"/>
</p:tagLst>
</file>

<file path=ppt/tags/tag181.xml><?xml version="1.0" encoding="utf-8"?>
<p:tagLst xmlns:p="http://schemas.openxmlformats.org/presentationml/2006/main">
  <p:tag name="AS_UNIQUEID" val="10481"/>
</p:tagLst>
</file>

<file path=ppt/tags/tag182.xml><?xml version="1.0" encoding="utf-8"?>
<p:tagLst xmlns:p="http://schemas.openxmlformats.org/presentationml/2006/main">
  <p:tag name="AS_UNIQUEID" val="10482"/>
</p:tagLst>
</file>

<file path=ppt/tags/tag183.xml><?xml version="1.0" encoding="utf-8"?>
<p:tagLst xmlns:p="http://schemas.openxmlformats.org/presentationml/2006/main">
  <p:tag name="AS_UNIQUEID" val="10483"/>
</p:tagLst>
</file>

<file path=ppt/tags/tag184.xml><?xml version="1.0" encoding="utf-8"?>
<p:tagLst xmlns:p="http://schemas.openxmlformats.org/presentationml/2006/main">
  <p:tag name="AS_UNIQUEID" val="10484"/>
</p:tagLst>
</file>

<file path=ppt/tags/tag185.xml><?xml version="1.0" encoding="utf-8"?>
<p:tagLst xmlns:p="http://schemas.openxmlformats.org/presentationml/2006/main">
  <p:tag name="AS_UNIQUEID" val="10485"/>
</p:tagLst>
</file>

<file path=ppt/tags/tag186.xml><?xml version="1.0" encoding="utf-8"?>
<p:tagLst xmlns:p="http://schemas.openxmlformats.org/presentationml/2006/main">
  <p:tag name="AS_UNIQUEID" val="10486"/>
</p:tagLst>
</file>

<file path=ppt/tags/tag187.xml><?xml version="1.0" encoding="utf-8"?>
<p:tagLst xmlns:p="http://schemas.openxmlformats.org/presentationml/2006/main">
  <p:tag name="AS_UNIQUEID" val="10487"/>
</p:tagLst>
</file>

<file path=ppt/tags/tag188.xml><?xml version="1.0" encoding="utf-8"?>
<p:tagLst xmlns:p="http://schemas.openxmlformats.org/presentationml/2006/main">
  <p:tag name="AS_UNIQUEID" val="10488"/>
</p:tagLst>
</file>

<file path=ppt/tags/tag189.xml><?xml version="1.0" encoding="utf-8"?>
<p:tagLst xmlns:p="http://schemas.openxmlformats.org/presentationml/2006/main">
  <p:tag name="AS_UNIQUEID" val="10489"/>
</p:tagLst>
</file>

<file path=ppt/tags/tag190.xml><?xml version="1.0" encoding="utf-8"?>
<p:tagLst xmlns:p="http://schemas.openxmlformats.org/presentationml/2006/main">
  <p:tag name="AS_UNIQUEID" val="10490"/>
</p:tagLst>
</file>

<file path=ppt/tags/tag191.xml><?xml version="1.0" encoding="utf-8"?>
<p:tagLst xmlns:p="http://schemas.openxmlformats.org/presentationml/2006/main">
  <p:tag name="AS_UNIQUEID" val="10491"/>
</p:tagLst>
</file>

<file path=ppt/tags/tag192.xml><?xml version="1.0" encoding="utf-8"?>
<p:tagLst xmlns:p="http://schemas.openxmlformats.org/presentationml/2006/main">
  <p:tag name="AS_UNIQUEID" val="10492"/>
</p:tagLst>
</file>

<file path=ppt/tags/tag193.xml><?xml version="1.0" encoding="utf-8"?>
<p:tagLst xmlns:p="http://schemas.openxmlformats.org/presentationml/2006/main">
  <p:tag name="AS_UNIQUEID" val="10493"/>
</p:tagLst>
</file>

<file path=ppt/tags/tag194.xml><?xml version="1.0" encoding="utf-8"?>
<p:tagLst xmlns:p="http://schemas.openxmlformats.org/presentationml/2006/main">
  <p:tag name="AS_UNIQUEID" val="10494"/>
</p:tagLst>
</file>

<file path=ppt/tags/tag195.xml><?xml version="1.0" encoding="utf-8"?>
<p:tagLst xmlns:p="http://schemas.openxmlformats.org/presentationml/2006/main">
  <p:tag name="AS_UNIQUEID" val="10495"/>
</p:tagLst>
</file>

<file path=ppt/tags/tag196.xml><?xml version="1.0" encoding="utf-8"?>
<p:tagLst xmlns:p="http://schemas.openxmlformats.org/presentationml/2006/main">
  <p:tag name="AS_UNIQUEID" val="10496"/>
</p:tagLst>
</file>

<file path=ppt/tags/tag197.xml><?xml version="1.0" encoding="utf-8"?>
<p:tagLst xmlns:p="http://schemas.openxmlformats.org/presentationml/2006/main">
  <p:tag name="AS_UNIQUEID" val="10497"/>
</p:tagLst>
</file>

<file path=ppt/tags/tag198.xml><?xml version="1.0" encoding="utf-8"?>
<p:tagLst xmlns:p="http://schemas.openxmlformats.org/presentationml/2006/main">
  <p:tag name="AS_UNIQUEID" val="10498"/>
</p:tagLst>
</file>

<file path=ppt/tags/tag199.xml><?xml version="1.0" encoding="utf-8"?>
<p:tagLst xmlns:p="http://schemas.openxmlformats.org/presentationml/2006/main">
  <p:tag name="AS_UNIQUEID" val="10499"/>
</p:tagLst>
</file>

<file path=ppt/tags/tag200.xml><?xml version="1.0" encoding="utf-8"?>
<p:tagLst xmlns:p="http://schemas.openxmlformats.org/presentationml/2006/main">
  <p:tag name="AS_UNIQUEID" val="10500"/>
</p:tagLst>
</file>

<file path=ppt/tags/tag201.xml><?xml version="1.0" encoding="utf-8"?>
<p:tagLst xmlns:p="http://schemas.openxmlformats.org/presentationml/2006/main">
  <p:tag name="AS_UNIQUEID" val="10501"/>
</p:tagLst>
</file>

<file path=ppt/tags/tag202.xml><?xml version="1.0" encoding="utf-8"?>
<p:tagLst xmlns:p="http://schemas.openxmlformats.org/presentationml/2006/main">
  <p:tag name="AS_UNIQUEID" val="10502"/>
</p:tagLst>
</file>

<file path=ppt/tags/tag203.xml><?xml version="1.0" encoding="utf-8"?>
<p:tagLst xmlns:p="http://schemas.openxmlformats.org/presentationml/2006/main">
  <p:tag name="AS_UNIQUEID" val="10503"/>
</p:tagLst>
</file>

<file path=ppt/tags/tag204.xml><?xml version="1.0" encoding="utf-8"?>
<p:tagLst xmlns:p="http://schemas.openxmlformats.org/presentationml/2006/main">
  <p:tag name="AS_UNIQUEID" val="10504"/>
</p:tagLst>
</file>

<file path=ppt/tags/tag205.xml><?xml version="1.0" encoding="utf-8"?>
<p:tagLst xmlns:p="http://schemas.openxmlformats.org/presentationml/2006/main">
  <p:tag name="AS_UNIQUEID" val="10505"/>
</p:tagLst>
</file>

<file path=ppt/tags/tag206.xml><?xml version="1.0" encoding="utf-8"?>
<p:tagLst xmlns:p="http://schemas.openxmlformats.org/presentationml/2006/main">
  <p:tag name="AS_UNIQUEID" val="10506"/>
</p:tagLst>
</file>

<file path=ppt/tags/tag207.xml><?xml version="1.0" encoding="utf-8"?>
<p:tagLst xmlns:p="http://schemas.openxmlformats.org/presentationml/2006/main">
  <p:tag name="AS_UNIQUEID" val="10507"/>
</p:tagLst>
</file>

<file path=ppt/tags/tag208.xml><?xml version="1.0" encoding="utf-8"?>
<p:tagLst xmlns:p="http://schemas.openxmlformats.org/presentationml/2006/main">
  <p:tag name="AS_UNIQUEID" val="10508"/>
</p:tagLst>
</file>

<file path=ppt/tags/tag209.xml><?xml version="1.0" encoding="utf-8"?>
<p:tagLst xmlns:p="http://schemas.openxmlformats.org/presentationml/2006/main">
  <p:tag name="AS_UNIQUEID" val="10509"/>
</p:tagLst>
</file>

<file path=ppt/tags/tag210.xml><?xml version="1.0" encoding="utf-8"?>
<p:tagLst xmlns:p="http://schemas.openxmlformats.org/presentationml/2006/main">
  <p:tag name="AS_UNIQUEID" val="10510"/>
</p:tagLst>
</file>

<file path=ppt/tags/tag211.xml><?xml version="1.0" encoding="utf-8"?>
<p:tagLst xmlns:p="http://schemas.openxmlformats.org/presentationml/2006/main">
  <p:tag name="AS_UNIQUEID" val="10511"/>
</p:tagLst>
</file>

<file path=ppt/tags/tag212.xml><?xml version="1.0" encoding="utf-8"?>
<p:tagLst xmlns:p="http://schemas.openxmlformats.org/presentationml/2006/main">
  <p:tag name="AS_UNIQUEID" val="10512"/>
</p:tagLst>
</file>

<file path=ppt/tags/tag213.xml><?xml version="1.0" encoding="utf-8"?>
<p:tagLst xmlns:p="http://schemas.openxmlformats.org/presentationml/2006/main">
  <p:tag name="AS_UNIQUEID" val="10513"/>
</p:tagLst>
</file>

<file path=ppt/tags/tag214.xml><?xml version="1.0" encoding="utf-8"?>
<p:tagLst xmlns:p="http://schemas.openxmlformats.org/presentationml/2006/main">
  <p:tag name="AS_UNIQUEID" val="10514"/>
</p:tagLst>
</file>

<file path=ppt/tags/tag215.xml><?xml version="1.0" encoding="utf-8"?>
<p:tagLst xmlns:p="http://schemas.openxmlformats.org/presentationml/2006/main">
  <p:tag name="AS_UNIQUEID" val="10515"/>
</p:tagLst>
</file>

<file path=ppt/tags/tag216.xml><?xml version="1.0" encoding="utf-8"?>
<p:tagLst xmlns:p="http://schemas.openxmlformats.org/presentationml/2006/main">
  <p:tag name="AS_UNIQUEID" val="2505"/>
</p:tagLst>
</file>

<file path=ppt/tags/tag217.xml><?xml version="1.0" encoding="utf-8"?>
<p:tagLst xmlns:p="http://schemas.openxmlformats.org/presentationml/2006/main">
  <p:tag name="AS_UNIQUEID" val="2506"/>
</p:tagLst>
</file>

<file path=ppt/tags/tag218.xml><?xml version="1.0" encoding="utf-8"?>
<p:tagLst xmlns:p="http://schemas.openxmlformats.org/presentationml/2006/main">
  <p:tag name="AS_UNIQUEID" val="2507"/>
</p:tagLst>
</file>

<file path=ppt/tags/tag219.xml><?xml version="1.0" encoding="utf-8"?>
<p:tagLst xmlns:p="http://schemas.openxmlformats.org/presentationml/2006/main">
  <p:tag name="AS_UNIQUEID" val="2508"/>
</p:tagLst>
</file>

<file path=ppt/tags/tag220.xml><?xml version="1.0" encoding="utf-8"?>
<p:tagLst xmlns:p="http://schemas.openxmlformats.org/presentationml/2006/main">
  <p:tag name="AS_UNIQUEID" val="2509"/>
</p:tagLst>
</file>

<file path=ppt/tags/tag221.xml><?xml version="1.0" encoding="utf-8"?>
<p:tagLst xmlns:p="http://schemas.openxmlformats.org/presentationml/2006/main">
  <p:tag name="AS_UNIQUEID" val="2510"/>
</p:tagLst>
</file>

<file path=ppt/tags/tag222.xml><?xml version="1.0" encoding="utf-8"?>
<p:tagLst xmlns:p="http://schemas.openxmlformats.org/presentationml/2006/main">
  <p:tag name="AS_UNIQUEID" val="10516"/>
</p:tagLst>
</file>

<file path=ppt/tags/tag223.xml><?xml version="1.0" encoding="utf-8"?>
<p:tagLst xmlns:p="http://schemas.openxmlformats.org/presentationml/2006/main">
  <p:tag name="AS_UNIQUEID" val="10517"/>
</p:tagLst>
</file>

<file path=ppt/tags/tag224.xml><?xml version="1.0" encoding="utf-8"?>
<p:tagLst xmlns:p="http://schemas.openxmlformats.org/presentationml/2006/main">
  <p:tag name="AS_UNIQUEID" val="10518"/>
</p:tagLst>
</file>

<file path=ppt/tags/tag225.xml><?xml version="1.0" encoding="utf-8"?>
<p:tagLst xmlns:p="http://schemas.openxmlformats.org/presentationml/2006/main">
  <p:tag name="AS_UNIQUEID" val="10519"/>
</p:tagLst>
</file>

<file path=ppt/tags/tag226.xml><?xml version="1.0" encoding="utf-8"?>
<p:tagLst xmlns:p="http://schemas.openxmlformats.org/presentationml/2006/main">
  <p:tag name="AS_UNIQUEID" val="10520"/>
</p:tagLst>
</file>

<file path=ppt/tags/tag227.xml><?xml version="1.0" encoding="utf-8"?>
<p:tagLst xmlns:p="http://schemas.openxmlformats.org/presentationml/2006/main">
  <p:tag name="AS_UNIQUEID" val="10521"/>
</p:tagLst>
</file>

<file path=ppt/tags/tag228.xml><?xml version="1.0" encoding="utf-8"?>
<p:tagLst xmlns:p="http://schemas.openxmlformats.org/presentationml/2006/main">
  <p:tag name="AS_UNIQUEID" val="10522"/>
</p:tagLst>
</file>

<file path=ppt/tags/tag229.xml><?xml version="1.0" encoding="utf-8"?>
<p:tagLst xmlns:p="http://schemas.openxmlformats.org/presentationml/2006/main">
  <p:tag name="AS_UNIQUEID" val="10523"/>
</p:tagLst>
</file>

<file path=ppt/tags/tag230.xml><?xml version="1.0" encoding="utf-8"?>
<p:tagLst xmlns:p="http://schemas.openxmlformats.org/presentationml/2006/main">
  <p:tag name="AS_UNIQUEID" val="10524"/>
</p:tagLst>
</file>

<file path=ppt/tags/tag231.xml><?xml version="1.0" encoding="utf-8"?>
<p:tagLst xmlns:p="http://schemas.openxmlformats.org/presentationml/2006/main">
  <p:tag name="AS_UNIQUEID" val="10525"/>
</p:tagLst>
</file>

<file path=ppt/tags/tag232.xml><?xml version="1.0" encoding="utf-8"?>
<p:tagLst xmlns:p="http://schemas.openxmlformats.org/presentationml/2006/main">
  <p:tag name="AS_UNIQUEID" val="10526"/>
</p:tagLst>
</file>

<file path=ppt/tags/tag233.xml><?xml version="1.0" encoding="utf-8"?>
<p:tagLst xmlns:p="http://schemas.openxmlformats.org/presentationml/2006/main">
  <p:tag name="AS_UNIQUEID" val="10527"/>
</p:tagLst>
</file>

<file path=ppt/tags/tag234.xml><?xml version="1.0" encoding="utf-8"?>
<p:tagLst xmlns:p="http://schemas.openxmlformats.org/presentationml/2006/main">
  <p:tag name="AS_UNIQUEID" val="10528"/>
</p:tagLst>
</file>

<file path=ppt/tags/tag235.xml><?xml version="1.0" encoding="utf-8"?>
<p:tagLst xmlns:p="http://schemas.openxmlformats.org/presentationml/2006/main">
  <p:tag name="AS_UNIQUEID" val="10529"/>
</p:tagLst>
</file>

<file path=ppt/tags/tag236.xml><?xml version="1.0" encoding="utf-8"?>
<p:tagLst xmlns:p="http://schemas.openxmlformats.org/presentationml/2006/main">
  <p:tag name="AS_UNIQUEID" val="2522"/>
  <p:tag name="KSO_WM_BEAUTIFY_FLAG" val="#wm#"/>
  <p:tag name="KSO_WM_CHIP_GROUPID" val="5fade49c998712faa657a97f"/>
  <p:tag name="KSO_WM_CHIP_XID" val="5fade49c998712faa657a980"/>
  <p:tag name="KSO_WM_TAG_VERSION" val="1.0"/>
  <p:tag name="KSO_WM_TEMPLATE_ASSEMBLE_GROUPID" val="5fc8875d9532eafaafd693e8"/>
  <p:tag name="KSO_WM_TEMPLATE_ASSEMBLE_XID" val="5fc8875d9532eafaafd693e8"/>
  <p:tag name="KSO_WM_TEMPLATE_CATEGORY" val="diagram"/>
  <p:tag name="KSO_WM_TEMPLATE_INDEX" val="20217073"/>
  <p:tag name="KSO_WM_UNIT_BLOCK" val="0"/>
  <p:tag name="KSO_WM_UNIT_COMPATIBLE" val="0"/>
  <p:tag name="KSO_WM_UNIT_DEC_AREA_ID" val="1d32bf7c27d74b4b815cbeff08c6612e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7073_1*i*1"/>
  <p:tag name="KSO_WM_UNIT_INDEX" val="1"/>
  <p:tag name="KSO_WM_UNIT_LAYERLEVEL" val="1"/>
  <p:tag name="KSO_WM_UNIT_SM_LIMIT_TYPE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4"/>
</p:tagLst>
</file>

<file path=ppt/tags/tag237.xml><?xml version="1.0" encoding="utf-8"?>
<p:tagLst xmlns:p="http://schemas.openxmlformats.org/presentationml/2006/main">
  <p:tag name="AS_UNIQUEID" val="2523"/>
  <p:tag name="KSO_WM_ASSEMBLE_CHIP_INDEX" val="0e5048f84fe143448b63da701d864fe7"/>
  <p:tag name="KSO_WM_BEAUTIFY_FLAG" val="#wm#"/>
  <p:tag name="KSO_WM_CHIP_FILLAREA_FILL_RULE" val="{&quot;fill_align&quot;:&quot;lt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5fc8875d9532eafaafd693e8"/>
  <p:tag name="KSO_WM_TEMPLATE_ASSEMBLE_XID" val="5fc8875d9532eafaafd693e8"/>
  <p:tag name="KSO_WM_TEMPLATE_CATEGORY" val="diagram"/>
  <p:tag name="KSO_WM_TEMPLATE_INDEX" val="20217073"/>
  <p:tag name="KSO_WM_UNIT_BLOCK" val="0"/>
  <p:tag name="KSO_WM_UNIT_COMPATIBLE" val="0"/>
  <p:tag name="KSO_WM_UNIT_DEC_AREA_ID" val="9a8ae44ddcaa4582a1cc70e1c4f20c0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70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9"/>
</p:tagLst>
</file>

<file path=ppt/tags/tag238.xml><?xml version="1.0" encoding="utf-8"?>
<p:tagLst xmlns:p="http://schemas.openxmlformats.org/presentationml/2006/main">
  <p:tag name="AS_UNIQUEID" val="2524"/>
  <p:tag name="KSO_WM_ASSEMBLE_CHIP_INDEX" val="87eb85ee6f1940ce8cf7e31bea97276e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5fc8875d9532eafaafd693e8"/>
  <p:tag name="KSO_WM_TEMPLATE_ASSEMBLE_XID" val="5fc8875d9532eafaafd693e8"/>
  <p:tag name="KSO_WM_TEMPLATE_CATEGORY" val="diagram"/>
  <p:tag name="KSO_WM_TEMPLATE_INDEX" val="20217073"/>
  <p:tag name="KSO_WM_UNIT_BLOCK" val="0"/>
  <p:tag name="KSO_WM_UNIT_COMPATIBLE" val="0"/>
  <p:tag name="KSO_WM_UNIT_DEC_AREA_ID" val="511b69a8632e4502953b28b71d5df49d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7073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72"/>
</p:tagLst>
</file>

<file path=ppt/tags/tag239.xml><?xml version="1.0" encoding="utf-8"?>
<p:tagLst xmlns:p="http://schemas.openxmlformats.org/presentationml/2006/main">
  <p:tag name="AS_UNIQUEID" val="2525"/>
  <p:tag name="KSO_WM_BEAUTIFY_FLAG" val="#wm#"/>
  <p:tag name="KSO_WM_CHIP_GROUPID" val="5f2295eddda340fd2c9b588a"/>
  <p:tag name="KSO_WM_CHIP_XID" val="5f2295eddda340fd2c9b588b"/>
  <p:tag name="KSO_WM_TAG_VERSION" val="1.0"/>
  <p:tag name="KSO_WM_TEMPLATE_ASSEMBLE_GROUPID" val="5f48a2c2f3f92eac73830e7d"/>
  <p:tag name="KSO_WM_TEMPLATE_ASSEMBLE_XID" val="5f48a2c2f3f92eac73830e7d"/>
  <p:tag name="KSO_WM_TEMPLATE_CATEGORY" val="diagram"/>
  <p:tag name="KSO_WM_TEMPLATE_INDEX" val="20210167"/>
  <p:tag name="KSO_WM_UNIT_BLOCK" val="0"/>
  <p:tag name="KSO_WM_UNIT_COMPATIBLE" val="0"/>
  <p:tag name="KSO_WM_UNIT_DEC_AREA_ID" val="09e6a6c2854a4680b2125f1adfc5534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0167_1*i*2"/>
  <p:tag name="KSO_WM_UNIT_INDEX" val="2"/>
  <p:tag name="KSO_WM_UNIT_LAYERLEVEL" val="1"/>
  <p:tag name="KSO_WM_UNIT_SM_LIMIT_TYPE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36"/>
</p:tagLst>
</file>

<file path=ppt/tags/tag240.xml><?xml version="1.0" encoding="utf-8"?>
<p:tagLst xmlns:p="http://schemas.openxmlformats.org/presentationml/2006/main">
  <p:tag name="AS_UNIQUEID" val="10530"/>
</p:tagLst>
</file>

<file path=ppt/tags/tag241.xml><?xml version="1.0" encoding="utf-8"?>
<p:tagLst xmlns:p="http://schemas.openxmlformats.org/presentationml/2006/main">
  <p:tag name="AS_UNIQUEID" val="2522"/>
  <p:tag name="KSO_WM_BEAUTIFY_FLAG" val="#wm#"/>
  <p:tag name="KSO_WM_CHIP_GROUPID" val="5fade49c998712faa657a97f"/>
  <p:tag name="KSO_WM_CHIP_XID" val="5fade49c998712faa657a980"/>
  <p:tag name="KSO_WM_TAG_VERSION" val="1.0"/>
  <p:tag name="KSO_WM_TEMPLATE_ASSEMBLE_GROUPID" val="5fc8875d9532eafaafd693e8"/>
  <p:tag name="KSO_WM_TEMPLATE_ASSEMBLE_XID" val="5fc8875d9532eafaafd693e8"/>
  <p:tag name="KSO_WM_TEMPLATE_CATEGORY" val="diagram"/>
  <p:tag name="KSO_WM_TEMPLATE_INDEX" val="20217073"/>
  <p:tag name="KSO_WM_UNIT_BLOCK" val="0"/>
  <p:tag name="KSO_WM_UNIT_COMPATIBLE" val="0"/>
  <p:tag name="KSO_WM_UNIT_DEC_AREA_ID" val="1d32bf7c27d74b4b815cbeff08c6612e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7073_1*i*1"/>
  <p:tag name="KSO_WM_UNIT_INDEX" val="1"/>
  <p:tag name="KSO_WM_UNIT_LAYERLEVEL" val="1"/>
  <p:tag name="KSO_WM_UNIT_SM_LIMIT_TYPE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4"/>
</p:tagLst>
</file>

<file path=ppt/tags/tag242.xml><?xml version="1.0" encoding="utf-8"?>
<p:tagLst xmlns:p="http://schemas.openxmlformats.org/presentationml/2006/main">
  <p:tag name="AS_UNIQUEID" val="2523"/>
  <p:tag name="KSO_WM_ASSEMBLE_CHIP_INDEX" val="0e5048f84fe143448b63da701d864fe7"/>
  <p:tag name="KSO_WM_BEAUTIFY_FLAG" val="#wm#"/>
  <p:tag name="KSO_WM_CHIP_FILLAREA_FILL_RULE" val="{&quot;fill_align&quot;:&quot;lt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5fc8875d9532eafaafd693e8"/>
  <p:tag name="KSO_WM_TEMPLATE_ASSEMBLE_XID" val="5fc8875d9532eafaafd693e8"/>
  <p:tag name="KSO_WM_TEMPLATE_CATEGORY" val="diagram"/>
  <p:tag name="KSO_WM_TEMPLATE_INDEX" val="20217073"/>
  <p:tag name="KSO_WM_UNIT_BLOCK" val="0"/>
  <p:tag name="KSO_WM_UNIT_COMPATIBLE" val="0"/>
  <p:tag name="KSO_WM_UNIT_DEC_AREA_ID" val="9a8ae44ddcaa4582a1cc70e1c4f20c0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70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9"/>
</p:tagLst>
</file>

<file path=ppt/tags/tag243.xml><?xml version="1.0" encoding="utf-8"?>
<p:tagLst xmlns:p="http://schemas.openxmlformats.org/presentationml/2006/main">
  <p:tag name="AS_UNIQUEID" val="2524"/>
  <p:tag name="KSO_WM_ASSEMBLE_CHIP_INDEX" val="87eb85ee6f1940ce8cf7e31bea97276e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5fc8875d9532eafaafd693e8"/>
  <p:tag name="KSO_WM_TEMPLATE_ASSEMBLE_XID" val="5fc8875d9532eafaafd693e8"/>
  <p:tag name="KSO_WM_TEMPLATE_CATEGORY" val="diagram"/>
  <p:tag name="KSO_WM_TEMPLATE_INDEX" val="20217073"/>
  <p:tag name="KSO_WM_UNIT_BLOCK" val="0"/>
  <p:tag name="KSO_WM_UNIT_COMPATIBLE" val="0"/>
  <p:tag name="KSO_WM_UNIT_DEC_AREA_ID" val="511b69a8632e4502953b28b71d5df49d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7073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72"/>
</p:tagLst>
</file>

<file path=ppt/tags/tag244.xml><?xml version="1.0" encoding="utf-8"?>
<p:tagLst xmlns:p="http://schemas.openxmlformats.org/presentationml/2006/main">
  <p:tag name="AS_UNIQUEID" val="2525"/>
  <p:tag name="KSO_WM_BEAUTIFY_FLAG" val="#wm#"/>
  <p:tag name="KSO_WM_CHIP_GROUPID" val="5f2295eddda340fd2c9b588a"/>
  <p:tag name="KSO_WM_CHIP_XID" val="5f2295eddda340fd2c9b588b"/>
  <p:tag name="KSO_WM_TAG_VERSION" val="1.0"/>
  <p:tag name="KSO_WM_TEMPLATE_ASSEMBLE_GROUPID" val="5f48a2c2f3f92eac73830e7d"/>
  <p:tag name="KSO_WM_TEMPLATE_ASSEMBLE_XID" val="5f48a2c2f3f92eac73830e7d"/>
  <p:tag name="KSO_WM_TEMPLATE_CATEGORY" val="diagram"/>
  <p:tag name="KSO_WM_TEMPLATE_INDEX" val="20210167"/>
  <p:tag name="KSO_WM_UNIT_BLOCK" val="0"/>
  <p:tag name="KSO_WM_UNIT_COMPATIBLE" val="0"/>
  <p:tag name="KSO_WM_UNIT_DEC_AREA_ID" val="09e6a6c2854a4680b2125f1adfc5534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0167_1*i*2"/>
  <p:tag name="KSO_WM_UNIT_INDEX" val="2"/>
  <p:tag name="KSO_WM_UNIT_LAYERLEVEL" val="1"/>
  <p:tag name="KSO_WM_UNIT_SM_LIMIT_TYPE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36"/>
</p:tagLst>
</file>

<file path=ppt/tags/tag245.xml><?xml version="1.0" encoding="utf-8"?>
<p:tagLst xmlns:p="http://schemas.openxmlformats.org/presentationml/2006/main">
  <p:tag name="AS_UNIQUEID" val="10531"/>
</p:tagLst>
</file>

<file path=ppt/tags/tag246.xml><?xml version="1.0" encoding="utf-8"?>
<p:tagLst xmlns:p="http://schemas.openxmlformats.org/presentationml/2006/main">
  <p:tag name="AS_UNIQUEID" val="10532"/>
</p:tagLst>
</file>

<file path=ppt/tags/tag247.xml><?xml version="1.0" encoding="utf-8"?>
<p:tagLst xmlns:p="http://schemas.openxmlformats.org/presentationml/2006/main">
  <p:tag name="AS_UNIQUEID" val="10533"/>
</p:tagLst>
</file>

<file path=ppt/tags/tag248.xml><?xml version="1.0" encoding="utf-8"?>
<p:tagLst xmlns:p="http://schemas.openxmlformats.org/presentationml/2006/main">
  <p:tag name="AS_UNIQUEID" val="10534"/>
</p:tagLst>
</file>

<file path=ppt/tags/tag249.xml><?xml version="1.0" encoding="utf-8"?>
<p:tagLst xmlns:p="http://schemas.openxmlformats.org/presentationml/2006/main">
  <p:tag name="AS_UNIQUEID" val="10535"/>
</p:tagLst>
</file>

<file path=ppt/tags/tag250.xml><?xml version="1.0" encoding="utf-8"?>
<p:tagLst xmlns:p="http://schemas.openxmlformats.org/presentationml/2006/main">
  <p:tag name="AS_UNIQUEID" val="10536"/>
</p:tagLst>
</file>

<file path=ppt/tags/tag251.xml><?xml version="1.0" encoding="utf-8"?>
<p:tagLst xmlns:p="http://schemas.openxmlformats.org/presentationml/2006/main">
  <p:tag name="AS_UNIQUEID" val="10537"/>
</p:tagLst>
</file>

<file path=ppt/tags/tag252.xml><?xml version="1.0" encoding="utf-8"?>
<p:tagLst xmlns:p="http://schemas.openxmlformats.org/presentationml/2006/main">
  <p:tag name="AS_UNIQUEID" val="10538"/>
</p:tagLst>
</file>

<file path=ppt/tags/tag253.xml><?xml version="1.0" encoding="utf-8"?>
<p:tagLst xmlns:p="http://schemas.openxmlformats.org/presentationml/2006/main">
  <p:tag name="AS_UNIQUEID" val="10539"/>
</p:tagLst>
</file>

<file path=ppt/tags/tag254.xml><?xml version="1.0" encoding="utf-8"?>
<p:tagLst xmlns:p="http://schemas.openxmlformats.org/presentationml/2006/main">
  <p:tag name="AS_UNIQUEID" val="10540"/>
</p:tagLst>
</file>

<file path=ppt/tags/tag255.xml><?xml version="1.0" encoding="utf-8"?>
<p:tagLst xmlns:p="http://schemas.openxmlformats.org/presentationml/2006/main">
  <p:tag name="AS_UNIQUEID" val="10541"/>
</p:tagLst>
</file>

<file path=ppt/tags/tag256.xml><?xml version="1.0" encoding="utf-8"?>
<p:tagLst xmlns:p="http://schemas.openxmlformats.org/presentationml/2006/main">
  <p:tag name="AS_UNIQUEID" val="10542"/>
</p:tagLst>
</file>

<file path=ppt/tags/tag257.xml><?xml version="1.0" encoding="utf-8"?>
<p:tagLst xmlns:p="http://schemas.openxmlformats.org/presentationml/2006/main">
  <p:tag name="AS_UNIQUEID" val="10543"/>
</p:tagLst>
</file>

<file path=ppt/tags/tag258.xml><?xml version="1.0" encoding="utf-8"?>
<p:tagLst xmlns:p="http://schemas.openxmlformats.org/presentationml/2006/main">
  <p:tag name="AS_UNIQUEID" val="10544"/>
</p:tagLst>
</file>

<file path=ppt/tags/tag259.xml><?xml version="1.0" encoding="utf-8"?>
<p:tagLst xmlns:p="http://schemas.openxmlformats.org/presentationml/2006/main">
  <p:tag name="AS_UNIQUEID" val="10545"/>
</p:tagLst>
</file>

<file path=ppt/tags/tag260.xml><?xml version="1.0" encoding="utf-8"?>
<p:tagLst xmlns:p="http://schemas.openxmlformats.org/presentationml/2006/main">
  <p:tag name="AS_UNIQUEID" val="10546"/>
</p:tagLst>
</file>

<file path=ppt/tags/tag261.xml><?xml version="1.0" encoding="utf-8"?>
<p:tagLst xmlns:p="http://schemas.openxmlformats.org/presentationml/2006/main">
  <p:tag name="AS_UNIQUEID" val="10547"/>
</p:tagLst>
</file>

<file path=ppt/tags/tag262.xml><?xml version="1.0" encoding="utf-8"?>
<p:tagLst xmlns:p="http://schemas.openxmlformats.org/presentationml/2006/main">
  <p:tag name="AS_UNIQUEID" val="10548"/>
</p:tagLst>
</file>

<file path=ppt/tags/tag263.xml><?xml version="1.0" encoding="utf-8"?>
<p:tagLst xmlns:p="http://schemas.openxmlformats.org/presentationml/2006/main">
  <p:tag name="AS_UNIQUEID" val="10549"/>
</p:tagLst>
</file>

<file path=ppt/tags/tag264.xml><?xml version="1.0" encoding="utf-8"?>
<p:tagLst xmlns:p="http://schemas.openxmlformats.org/presentationml/2006/main">
  <p:tag name="AS_UNIQUEID" val="10550"/>
</p:tagLst>
</file>

<file path=ppt/tags/tag265.xml><?xml version="1.0" encoding="utf-8"?>
<p:tagLst xmlns:p="http://schemas.openxmlformats.org/presentationml/2006/main">
  <p:tag name="AS_UNIQUEID" val="4243"/>
</p:tagLst>
</file>

<file path=ppt/tags/tag266.xml><?xml version="1.0" encoding="utf-8"?>
<p:tagLst xmlns:p="http://schemas.openxmlformats.org/presentationml/2006/main">
  <p:tag name="AS_UNIQUEID" val="4244"/>
</p:tagLst>
</file>

<file path=ppt/tags/tag267.xml><?xml version="1.0" encoding="utf-8"?>
<p:tagLst xmlns:p="http://schemas.openxmlformats.org/presentationml/2006/main">
  <p:tag name="AS_UNIQUEID" val="176"/>
</p:tagLst>
</file>

<file path=ppt/tags/tag268.xml><?xml version="1.0" encoding="utf-8"?>
<p:tagLst xmlns:p="http://schemas.openxmlformats.org/presentationml/2006/main">
  <p:tag name="AS_UNIQUEID" val="178"/>
</p:tagLst>
</file>

<file path=ppt/tags/tag269.xml><?xml version="1.0" encoding="utf-8"?>
<p:tagLst xmlns:p="http://schemas.openxmlformats.org/presentationml/2006/main">
  <p:tag name="AS_UNIQUEID" val="179"/>
</p:tagLst>
</file>

<file path=ppt/tags/tag270.xml><?xml version="1.0" encoding="utf-8"?>
<p:tagLst xmlns:p="http://schemas.openxmlformats.org/presentationml/2006/main">
  <p:tag name="AS_UNIQUEID" val="186"/>
</p:tagLst>
</file>

<file path=ppt/tags/tag271.xml><?xml version="1.0" encoding="utf-8"?>
<p:tagLst xmlns:p="http://schemas.openxmlformats.org/presentationml/2006/main">
  <p:tag name="AS_UNIQUEID" val="187"/>
</p:tagLst>
</file>

<file path=ppt/tags/tag272.xml><?xml version="1.0" encoding="utf-8"?>
<p:tagLst xmlns:p="http://schemas.openxmlformats.org/presentationml/2006/main">
  <p:tag name="AS_UNIQUEID" val="193"/>
</p:tagLst>
</file>

<file path=ppt/tags/tag273.xml><?xml version="1.0" encoding="utf-8"?>
<p:tagLst xmlns:p="http://schemas.openxmlformats.org/presentationml/2006/main">
  <p:tag name="AS_UNIQUEID" val="197"/>
</p:tagLst>
</file>

<file path=ppt/tags/tag274.xml><?xml version="1.0" encoding="utf-8"?>
<p:tagLst xmlns:p="http://schemas.openxmlformats.org/presentationml/2006/main">
  <p:tag name="AS_UNIQUEID" val="198"/>
</p:tagLst>
</file>

<file path=ppt/tags/tag275.xml><?xml version="1.0" encoding="utf-8"?>
<p:tagLst xmlns:p="http://schemas.openxmlformats.org/presentationml/2006/main">
  <p:tag name="AS_UNIQUEID" val="1252"/>
</p:tagLst>
</file>

<file path=ppt/tags/tag276.xml><?xml version="1.0" encoding="utf-8"?>
<p:tagLst xmlns:p="http://schemas.openxmlformats.org/presentationml/2006/main">
  <p:tag name="AS_UNIQUEID" val="1197"/>
</p:tagLst>
</file>

<file path=ppt/tags/tag277.xml><?xml version="1.0" encoding="utf-8"?>
<p:tagLst xmlns:p="http://schemas.openxmlformats.org/presentationml/2006/main">
  <p:tag name="AS_UNIQUEID" val="181"/>
</p:tagLst>
</file>

<file path=ppt/tags/tag278.xml><?xml version="1.0" encoding="utf-8"?>
<p:tagLst xmlns:p="http://schemas.openxmlformats.org/presentationml/2006/main">
  <p:tag name="AS_UNIQUEID" val="181"/>
</p:tagLst>
</file>

<file path=ppt/tags/tag279.xml><?xml version="1.0" encoding="utf-8"?>
<p:tagLst xmlns:p="http://schemas.openxmlformats.org/presentationml/2006/main">
  <p:tag name="AS_UNIQUEID" val="1197"/>
</p:tagLst>
</file>

<file path=ppt/tags/tag280.xml><?xml version="1.0" encoding="utf-8"?>
<p:tagLst xmlns:p="http://schemas.openxmlformats.org/presentationml/2006/main">
  <p:tag name="AS_UNIQUEID" val="178"/>
</p:tagLst>
</file>

<file path=ppt/tags/tag281.xml><?xml version="1.0" encoding="utf-8"?>
<p:tagLst xmlns:p="http://schemas.openxmlformats.org/presentationml/2006/main">
  <p:tag name="AS_UNIQUEID" val="178"/>
</p:tagLst>
</file>

<file path=ppt/tags/tag282.xml><?xml version="1.0" encoding="utf-8"?>
<p:tagLst xmlns:p="http://schemas.openxmlformats.org/presentationml/2006/main">
  <p:tag name="AS_UNIQUEID" val="1197"/>
</p:tagLst>
</file>

<file path=ppt/tags/tag283.xml><?xml version="1.0" encoding="utf-8"?>
<p:tagLst xmlns:p="http://schemas.openxmlformats.org/presentationml/2006/main">
  <p:tag name="AS_UNIQUEID" val="1197"/>
</p:tagLst>
</file>

<file path=ppt/tags/tag284.xml><?xml version="1.0" encoding="utf-8"?>
<p:tagLst xmlns:p="http://schemas.openxmlformats.org/presentationml/2006/main">
  <p:tag name="AS_UNIQUEID" val="1197"/>
</p:tagLst>
</file>

<file path=ppt/tags/tag285.xml><?xml version="1.0" encoding="utf-8"?>
<p:tagLst xmlns:p="http://schemas.openxmlformats.org/presentationml/2006/main">
  <p:tag name="AS_UNIQUEID" val="1197"/>
</p:tagLst>
</file>

<file path=ppt/tags/tag286.xml><?xml version="1.0" encoding="utf-8"?>
<p:tagLst xmlns:p="http://schemas.openxmlformats.org/presentationml/2006/main">
  <p:tag name="AS_UNIQUEID" val="1197"/>
</p:tagLst>
</file>

<file path=ppt/tags/tag287.xml><?xml version="1.0" encoding="utf-8"?>
<p:tagLst xmlns:p="http://schemas.openxmlformats.org/presentationml/2006/main">
  <p:tag name="AS_UNIQUEID" val="197"/>
</p:tagLst>
</file>

<file path=ppt/tags/tag288.xml><?xml version="1.0" encoding="utf-8"?>
<p:tagLst xmlns:p="http://schemas.openxmlformats.org/presentationml/2006/main">
  <p:tag name="AS_UNIQUEID" val="10551"/>
</p:tagLst>
</file>

<file path=ppt/tags/tag289.xml><?xml version="1.0" encoding="utf-8"?>
<p:tagLst xmlns:p="http://schemas.openxmlformats.org/presentationml/2006/main">
  <p:tag name="AS_UNIQUEID" val="1139"/>
</p:tagLst>
</file>

<file path=ppt/tags/tag290.xml><?xml version="1.0" encoding="utf-8"?>
<p:tagLst xmlns:p="http://schemas.openxmlformats.org/presentationml/2006/main">
  <p:tag name="AS_UNIQUEID" val="1140"/>
</p:tagLst>
</file>

<file path=ppt/tags/tag291.xml><?xml version="1.0" encoding="utf-8"?>
<p:tagLst xmlns:p="http://schemas.openxmlformats.org/presentationml/2006/main">
  <p:tag name="AS_UNIQUEID" val="6805"/>
</p:tagLst>
</file>

<file path=ppt/tags/tag292.xml><?xml version="1.0" encoding="utf-8"?>
<p:tagLst xmlns:p="http://schemas.openxmlformats.org/presentationml/2006/main">
  <p:tag name="AS_UNIQUEID" val="6806"/>
</p:tagLst>
</file>

<file path=ppt/tags/tag293.xml><?xml version="1.0" encoding="utf-8"?>
<p:tagLst xmlns:p="http://schemas.openxmlformats.org/presentationml/2006/main">
  <p:tag name="AS_UNIQUEID" val="1653"/>
</p:tagLst>
</file>

<file path=ppt/tags/tag294.xml><?xml version="1.0" encoding="utf-8"?>
<p:tagLst xmlns:p="http://schemas.openxmlformats.org/presentationml/2006/main">
  <p:tag name="AS_UNIQUEID" val="1436"/>
</p:tagLst>
</file>

<file path=ppt/tags/tag295.xml><?xml version="1.0" encoding="utf-8"?>
<p:tagLst xmlns:p="http://schemas.openxmlformats.org/presentationml/2006/main">
  <p:tag name="AS_UNIQUEID" val="6807"/>
</p:tagLst>
</file>

<file path=ppt/tags/tag296.xml><?xml version="1.0" encoding="utf-8"?>
<p:tagLst xmlns:p="http://schemas.openxmlformats.org/presentationml/2006/main">
  <p:tag name="AS_UNIQUEID" val="1654"/>
</p:tagLst>
</file>

<file path=ppt/tags/tag297.xml><?xml version="1.0" encoding="utf-8"?>
<p:tagLst xmlns:p="http://schemas.openxmlformats.org/presentationml/2006/main">
  <p:tag name="AS_UNIQUEID" val="1655"/>
</p:tagLst>
</file>

<file path=ppt/tags/tag298.xml><?xml version="1.0" encoding="utf-8"?>
<p:tagLst xmlns:p="http://schemas.openxmlformats.org/presentationml/2006/main">
  <p:tag name="AS_UNIQUEID" val="6808"/>
</p:tagLst>
</file>

<file path=ppt/tags/tag299.xml><?xml version="1.0" encoding="utf-8"?>
<p:tagLst xmlns:p="http://schemas.openxmlformats.org/presentationml/2006/main">
  <p:tag name="AS_UNIQUEID" val="1443"/>
</p:tagLst>
</file>

<file path=ppt/tags/tag300.xml><?xml version="1.0" encoding="utf-8"?>
<p:tagLst xmlns:p="http://schemas.openxmlformats.org/presentationml/2006/main">
  <p:tag name="AS_UNIQUEID" val="1443"/>
</p:tagLst>
</file>

<file path=ppt/tags/tag301.xml><?xml version="1.0" encoding="utf-8"?>
<p:tagLst xmlns:p="http://schemas.openxmlformats.org/presentationml/2006/main">
  <p:tag name="AS_UNIQUEID" val="6809"/>
</p:tagLst>
</file>

<file path=ppt/tags/tag302.xml><?xml version="1.0" encoding="utf-8"?>
<p:tagLst xmlns:p="http://schemas.openxmlformats.org/presentationml/2006/main">
  <p:tag name="AS_UNIQUEID" val="1443"/>
</p:tagLst>
</file>

<file path=ppt/tags/tag303.xml><?xml version="1.0" encoding="utf-8"?>
<p:tagLst xmlns:p="http://schemas.openxmlformats.org/presentationml/2006/main">
  <p:tag name="AS_UNIQUEID" val="1443"/>
</p:tagLst>
</file>

<file path=ppt/tags/tag304.xml><?xml version="1.0" encoding="utf-8"?>
<p:tagLst xmlns:p="http://schemas.openxmlformats.org/presentationml/2006/main">
  <p:tag name="AS_UNIQUEID" val="6813"/>
</p:tagLst>
</file>

<file path=ppt/tags/tag305.xml><?xml version="1.0" encoding="utf-8"?>
<p:tagLst xmlns:p="http://schemas.openxmlformats.org/presentationml/2006/main">
  <p:tag name="AS_UNIQUEID" val="1438"/>
</p:tagLst>
</file>

<file path=ppt/tags/tag306.xml><?xml version="1.0" encoding="utf-8"?>
<p:tagLst xmlns:p="http://schemas.openxmlformats.org/presentationml/2006/main">
  <p:tag name="AS_UNIQUEID" val="1441"/>
</p:tagLst>
</file>

<file path=ppt/tags/tag307.xml><?xml version="1.0" encoding="utf-8"?>
<p:tagLst xmlns:p="http://schemas.openxmlformats.org/presentationml/2006/main">
  <p:tag name="AS_UNIQUEID" val="6814"/>
</p:tagLst>
</file>

<file path=ppt/tags/tag308.xml><?xml version="1.0" encoding="utf-8"?>
<p:tagLst xmlns:p="http://schemas.openxmlformats.org/presentationml/2006/main">
  <p:tag name="AS_UNIQUEID" val="176"/>
</p:tagLst>
</file>

<file path=ppt/tags/tag309.xml><?xml version="1.0" encoding="utf-8"?>
<p:tagLst xmlns:p="http://schemas.openxmlformats.org/presentationml/2006/main">
  <p:tag name="AS_UNIQUEID" val="10552"/>
</p:tagLst>
</file>

<file path=ppt/tags/tag310.xml><?xml version="1.0" encoding="utf-8"?>
<p:tagLst xmlns:p="http://schemas.openxmlformats.org/presentationml/2006/main">
  <p:tag name="AS_UNIQUEID" val="1139"/>
</p:tagLst>
</file>

<file path=ppt/tags/tag311.xml><?xml version="1.0" encoding="utf-8"?>
<p:tagLst xmlns:p="http://schemas.openxmlformats.org/presentationml/2006/main">
  <p:tag name="AS_UNIQUEID" val="1140"/>
</p:tagLst>
</file>

<file path=ppt/tags/tag312.xml><?xml version="1.0" encoding="utf-8"?>
<p:tagLst xmlns:p="http://schemas.openxmlformats.org/presentationml/2006/main">
  <p:tag name="AS_UNIQUEID" val="6816"/>
</p:tagLst>
</file>

<file path=ppt/tags/tag313.xml><?xml version="1.0" encoding="utf-8"?>
<p:tagLst xmlns:p="http://schemas.openxmlformats.org/presentationml/2006/main">
  <p:tag name="AS_UNIQUEID" val="6817"/>
</p:tagLst>
</file>

<file path=ppt/tags/tag314.xml><?xml version="1.0" encoding="utf-8"?>
<p:tagLst xmlns:p="http://schemas.openxmlformats.org/presentationml/2006/main">
  <p:tag name="AS_UNIQUEID" val="1140"/>
</p:tagLst>
</file>

<file path=ppt/tags/tag315.xml><?xml version="1.0" encoding="utf-8"?>
<p:tagLst xmlns:p="http://schemas.openxmlformats.org/presentationml/2006/main">
  <p:tag name="AS_UNIQUEID" val="1139"/>
  <p:tag name="KSO_WM_BEAUTIFY_FLAG" val=""/>
</p:tagLst>
</file>

<file path=ppt/tags/tag316.xml><?xml version="1.0" encoding="utf-8"?>
<p:tagLst xmlns:p="http://schemas.openxmlformats.org/presentationml/2006/main">
  <p:tag name="AS_UNIQUEID" val="1140"/>
</p:tagLst>
</file>

<file path=ppt/tags/tag317.xml><?xml version="1.0" encoding="utf-8"?>
<p:tagLst xmlns:p="http://schemas.openxmlformats.org/presentationml/2006/main">
  <p:tag name="AS_UNIQUEID" val="1140"/>
  <p:tag name="KSO_WM_BEAUTIFY_FLAG" val=""/>
</p:tagLst>
</file>

<file path=ppt/tags/tag318.xml><?xml version="1.0" encoding="utf-8"?>
<p:tagLst xmlns:p="http://schemas.openxmlformats.org/presentationml/2006/main">
  <p:tag name="AS_UNIQUEID" val="176"/>
</p:tagLst>
</file>

<file path=ppt/tags/tag319.xml><?xml version="1.0" encoding="utf-8"?>
<p:tagLst xmlns:p="http://schemas.openxmlformats.org/presentationml/2006/main">
  <p:tag name="AS_UNIQUEID" val="10553"/>
</p:tagLst>
</file>

<file path=ppt/tags/tag320.xml><?xml version="1.0" encoding="utf-8"?>
<p:tagLst xmlns:p="http://schemas.openxmlformats.org/presentationml/2006/main">
  <p:tag name="AS_UNIQUEID" val="1687"/>
</p:tagLst>
</file>

<file path=ppt/tags/tag321.xml><?xml version="1.0" encoding="utf-8"?>
<p:tagLst xmlns:p="http://schemas.openxmlformats.org/presentationml/2006/main">
  <p:tag name="AS_UNIQUEID" val="1688"/>
</p:tagLst>
</file>

<file path=ppt/tags/tag322.xml><?xml version="1.0" encoding="utf-8"?>
<p:tagLst xmlns:p="http://schemas.openxmlformats.org/presentationml/2006/main">
  <p:tag name="AS_UNIQUEID" val="1689"/>
</p:tagLst>
</file>

<file path=ppt/tags/tag323.xml><?xml version="1.0" encoding="utf-8"?>
<p:tagLst xmlns:p="http://schemas.openxmlformats.org/presentationml/2006/main">
  <p:tag name="AS_UNIQUEID" val="1690"/>
</p:tagLst>
</file>

<file path=ppt/tags/tag324.xml><?xml version="1.0" encoding="utf-8"?>
<p:tagLst xmlns:p="http://schemas.openxmlformats.org/presentationml/2006/main">
  <p:tag name="AS_UNIQUEID" val="1691"/>
</p:tagLst>
</file>

<file path=ppt/tags/tag325.xml><?xml version="1.0" encoding="utf-8"?>
<p:tagLst xmlns:p="http://schemas.openxmlformats.org/presentationml/2006/main">
  <p:tag name="AS_UNIQUEID" val="1692"/>
</p:tagLst>
</file>

<file path=ppt/tags/tag326.xml><?xml version="1.0" encoding="utf-8"?>
<p:tagLst xmlns:p="http://schemas.openxmlformats.org/presentationml/2006/main">
  <p:tag name="AS_UNIQUEID" val="1693"/>
</p:tagLst>
</file>

<file path=ppt/tags/tag327.xml><?xml version="1.0" encoding="utf-8"?>
<p:tagLst xmlns:p="http://schemas.openxmlformats.org/presentationml/2006/main">
  <p:tag name="AS_UNIQUEID" val="6830"/>
</p:tagLst>
</file>

<file path=ppt/tags/tag328.xml><?xml version="1.0" encoding="utf-8"?>
<p:tagLst xmlns:p="http://schemas.openxmlformats.org/presentationml/2006/main">
  <p:tag name="AS_UNIQUEID" val="1693"/>
</p:tagLst>
</file>

<file path=ppt/tags/tag329.xml><?xml version="1.0" encoding="utf-8"?>
<p:tagLst xmlns:p="http://schemas.openxmlformats.org/presentationml/2006/main">
  <p:tag name="AS_UNIQUEID" val="10554"/>
</p:tagLst>
</file>

<file path=ppt/tags/tag330.xml><?xml version="1.0" encoding="utf-8"?>
<p:tagLst xmlns:p="http://schemas.openxmlformats.org/presentationml/2006/main">
  <p:tag name="AS_UNIQUEID" val="1693"/>
</p:tagLst>
</file>

<file path=ppt/tags/tag331.xml><?xml version="1.0" encoding="utf-8"?>
<p:tagLst xmlns:p="http://schemas.openxmlformats.org/presentationml/2006/main">
  <p:tag name="AS_UNIQUEID" val="10555"/>
</p:tagLst>
</file>

<file path=ppt/tags/tag332.xml><?xml version="1.0" encoding="utf-8"?>
<p:tagLst xmlns:p="http://schemas.openxmlformats.org/presentationml/2006/main">
  <p:tag name="AS_UNIQUEID" val="6832"/>
</p:tagLst>
</file>

<file path=ppt/tags/tag333.xml><?xml version="1.0" encoding="utf-8"?>
<p:tagLst xmlns:p="http://schemas.openxmlformats.org/presentationml/2006/main">
  <p:tag name="AS_UNIQUEID" val="6833"/>
</p:tagLst>
</file>

<file path=ppt/tags/tag334.xml><?xml version="1.0" encoding="utf-8"?>
<p:tagLst xmlns:p="http://schemas.openxmlformats.org/presentationml/2006/main">
  <p:tag name="AS_UNIQUEID" val="6834"/>
</p:tagLst>
</file>

<file path=ppt/tags/tag335.xml><?xml version="1.0" encoding="utf-8"?>
<p:tagLst xmlns:p="http://schemas.openxmlformats.org/presentationml/2006/main">
  <p:tag name="AS_UNIQUEID" val="6835"/>
</p:tagLst>
</file>

<file path=ppt/tags/tag336.xml><?xml version="1.0" encoding="utf-8"?>
<p:tagLst xmlns:p="http://schemas.openxmlformats.org/presentationml/2006/main">
  <p:tag name="AS_UNIQUEID" val="1710"/>
</p:tagLst>
</file>

<file path=ppt/tags/tag337.xml><?xml version="1.0" encoding="utf-8"?>
<p:tagLst xmlns:p="http://schemas.openxmlformats.org/presentationml/2006/main">
  <p:tag name="AS_UNIQUEID" val="1693"/>
</p:tagLst>
</file>

<file path=ppt/tags/tag338.xml><?xml version="1.0" encoding="utf-8"?>
<p:tagLst xmlns:p="http://schemas.openxmlformats.org/presentationml/2006/main">
  <p:tag name="AS_UNIQUEID" val="10556"/>
</p:tagLst>
</file>

<file path=ppt/tags/tag339.xml><?xml version="1.0" encoding="utf-8"?>
<p:tagLst xmlns:p="http://schemas.openxmlformats.org/presentationml/2006/main">
  <p:tag name="AS_UNIQUEID" val="10"/>
  <p:tag name="KSO_WM_UNIT_TABLE_BEAUTIFY" val="smartTable{1153dbd8-5d3a-4826-a3e3-1977cab01492}"/>
  <p:tag name="TABLE_ENCOLOR" val="#FFFFFF"/>
  <p:tag name="TABLE_ENDDRAG_ORIGIN_RECT" val="815*399"/>
  <p:tag name="TABLE_ENDDRAG_RECT" val="89*79*815*399"/>
  <p:tag name="TABLE_SKINIDX" val="0"/>
</p:tagLst>
</file>

<file path=ppt/tags/tag340.xml><?xml version="1.0" encoding="utf-8"?>
<p:tagLst xmlns:p="http://schemas.openxmlformats.org/presentationml/2006/main">
  <p:tag name="AS_UNIQUEID" val="10557"/>
</p:tagLst>
</file>

<file path=ppt/tags/tag341.xml><?xml version="1.0" encoding="utf-8"?>
<p:tagLst xmlns:p="http://schemas.openxmlformats.org/presentationml/2006/main">
  <p:tag name="AS_UNIQUEID" val="4243"/>
</p:tagLst>
</file>

<file path=ppt/tags/tag342.xml><?xml version="1.0" encoding="utf-8"?>
<p:tagLst xmlns:p="http://schemas.openxmlformats.org/presentationml/2006/main">
  <p:tag name="AS_UNIQUEID" val="4244"/>
</p:tagLst>
</file>

<file path=ppt/tags/tag343.xml><?xml version="1.0" encoding="utf-8"?>
<p:tagLst xmlns:p="http://schemas.openxmlformats.org/presentationml/2006/main">
  <p:tag name="AS_UNIQUEID" val="10558"/>
</p:tagLst>
</file>

<file path=ppt/tags/tag344.xml><?xml version="1.0" encoding="utf-8"?>
<p:tagLst xmlns:p="http://schemas.openxmlformats.org/presentationml/2006/main">
  <p:tag name="AS_UNIQUEID" val="193"/>
</p:tagLst>
</file>

<file path=ppt/tags/tag345.xml><?xml version="1.0" encoding="utf-8"?>
<p:tagLst xmlns:p="http://schemas.openxmlformats.org/presentationml/2006/main">
  <p:tag name="AS_UNIQUEID" val="1063"/>
</p:tagLst>
</file>

<file path=ppt/tags/tag346.xml><?xml version="1.0" encoding="utf-8"?>
<p:tagLst xmlns:p="http://schemas.openxmlformats.org/presentationml/2006/main">
  <p:tag name="AS_UNIQUEID" val="1065"/>
</p:tagLst>
</file>

<file path=ppt/tags/tag347.xml><?xml version="1.0" encoding="utf-8"?>
<p:tagLst xmlns:p="http://schemas.openxmlformats.org/presentationml/2006/main">
  <p:tag name="AS_UNIQUEID" val="1067"/>
</p:tagLst>
</file>

<file path=ppt/tags/tag348.xml><?xml version="1.0" encoding="utf-8"?>
<p:tagLst xmlns:p="http://schemas.openxmlformats.org/presentationml/2006/main">
  <p:tag name="AS_UNIQUEID" val="1068"/>
</p:tagLst>
</file>

<file path=ppt/tags/tag349.xml><?xml version="1.0" encoding="utf-8"?>
<p:tagLst xmlns:p="http://schemas.openxmlformats.org/presentationml/2006/main">
  <p:tag name="AS_UNIQUEID" val="10559"/>
</p:tagLst>
</file>

<file path=ppt/tags/tag350.xml><?xml version="1.0" encoding="utf-8"?>
<p:tagLst xmlns:p="http://schemas.openxmlformats.org/presentationml/2006/main">
  <p:tag name="AS_UNIQUEID" val="1178"/>
</p:tagLst>
</file>

<file path=ppt/tags/tag351.xml><?xml version="1.0" encoding="utf-8"?>
<p:tagLst xmlns:p="http://schemas.openxmlformats.org/presentationml/2006/main">
  <p:tag name="AS_UNIQUEID" val="1753"/>
  <p:tag name="KSO_WM_UNIT_TABLE_BEAUTIFY" val="smartTable{2425063a-7777-4fdb-ad70-2183aa268465}"/>
  <p:tag name="TABLE_ENDDRAG_ORIGIN_RECT" val="669*226"/>
  <p:tag name="TABLE_ENDDRAG_RECT" val="185*273*669*226"/>
</p:tagLst>
</file>

<file path=ppt/tags/tag352.xml><?xml version="1.0" encoding="utf-8"?>
<p:tagLst xmlns:p="http://schemas.openxmlformats.org/presentationml/2006/main">
  <p:tag name="AS_UNIQUEID" val="193"/>
</p:tagLst>
</file>

<file path=ppt/tags/tag353.xml><?xml version="1.0" encoding="utf-8"?>
<p:tagLst xmlns:p="http://schemas.openxmlformats.org/presentationml/2006/main">
  <p:tag name="AS_UNIQUEID" val="10560"/>
</p:tagLst>
</file>

<file path=ppt/tags/tag354.xml><?xml version="1.0" encoding="utf-8"?>
<p:tagLst xmlns:p="http://schemas.openxmlformats.org/presentationml/2006/main">
  <p:tag name="AS_UNIQUEID" val="1178"/>
</p:tagLst>
</file>

<file path=ppt/tags/tag355.xml><?xml version="1.0" encoding="utf-8"?>
<p:tagLst xmlns:p="http://schemas.openxmlformats.org/presentationml/2006/main">
  <p:tag name="AS_UNIQUEID" val="1753"/>
  <p:tag name="KSO_WM_UNIT_TABLE_BEAUTIFY" val="smartTable{2425063a-7777-4fdb-ad70-2183aa268465}"/>
  <p:tag name="TABLE_ENDDRAG_ORIGIN_RECT" val="890*226"/>
  <p:tag name="TABLE_ENDDRAG_RECT" val="34*274*890*226"/>
</p:tagLst>
</file>

<file path=ppt/tags/tag356.xml><?xml version="1.0" encoding="utf-8"?>
<p:tagLst xmlns:p="http://schemas.openxmlformats.org/presentationml/2006/main">
  <p:tag name="AS_UNIQUEID" val="193"/>
</p:tagLst>
</file>

<file path=ppt/tags/tag357.xml><?xml version="1.0" encoding="utf-8"?>
<p:tagLst xmlns:p="http://schemas.openxmlformats.org/presentationml/2006/main">
  <p:tag name="AS_UNIQUEID" val="10607"/>
</p:tagLst>
</file>

<file path=ppt/tags/tag358.xml><?xml version="1.0" encoding="utf-8"?>
<p:tagLst xmlns:p="http://schemas.openxmlformats.org/presentationml/2006/main">
  <p:tag name="AS_UNIQUEID" val="10561"/>
</p:tagLst>
</file>

<file path=ppt/tags/tag359.xml><?xml version="1.0" encoding="utf-8"?>
<p:tagLst xmlns:p="http://schemas.openxmlformats.org/presentationml/2006/main">
  <p:tag name="AS_UNIQUEID" val="1178"/>
</p:tagLst>
</file>

<file path=ppt/tags/tag360.xml><?xml version="1.0" encoding="utf-8"?>
<p:tagLst xmlns:p="http://schemas.openxmlformats.org/presentationml/2006/main">
  <p:tag name="AS_UNIQUEID" val="1753"/>
  <p:tag name="KSO_WM_UNIT_TABLE_BEAUTIFY" val="smartTable{2425063a-7777-4fdb-ad70-2183aa268465}"/>
  <p:tag name="TABLE_ENDDRAG_ORIGIN_RECT" val="908*198"/>
  <p:tag name="TABLE_ENDDRAG_RECT" val="22*225*908*198"/>
</p:tagLst>
</file>

<file path=ppt/tags/tag361.xml><?xml version="1.0" encoding="utf-8"?>
<p:tagLst xmlns:p="http://schemas.openxmlformats.org/presentationml/2006/main">
  <p:tag name="AS_UNIQUEID" val="10562"/>
</p:tagLst>
</file>

<file path=ppt/tags/tag362.xml><?xml version="1.0" encoding="utf-8"?>
<p:tagLst xmlns:p="http://schemas.openxmlformats.org/presentationml/2006/main">
  <p:tag name="AS_UNIQUEID" val="193"/>
</p:tagLst>
</file>

<file path=ppt/tags/tag363.xml><?xml version="1.0" encoding="utf-8"?>
<p:tagLst xmlns:p="http://schemas.openxmlformats.org/presentationml/2006/main">
  <p:tag name="AS_UNIQUEID" val="10563"/>
</p:tagLst>
</file>

<file path=ppt/tags/tag364.xml><?xml version="1.0" encoding="utf-8"?>
<p:tagLst xmlns:p="http://schemas.openxmlformats.org/presentationml/2006/main">
  <p:tag name="AS_UNIQUEID" val="1753"/>
  <p:tag name="KSO_WM_UNIT_TABLE_BEAUTIFY" val="smartTable{2425063a-7777-4fdb-ad70-2183aa268465}"/>
  <p:tag name="TABLE_ENDDRAG_ORIGIN_RECT" val="890*298"/>
  <p:tag name="TABLE_ENDDRAG_RECT" val="34*225*890*298"/>
</p:tagLst>
</file>

<file path=ppt/tags/tag365.xml><?xml version="1.0" encoding="utf-8"?>
<p:tagLst xmlns:p="http://schemas.openxmlformats.org/presentationml/2006/main">
  <p:tag name="AS_UNIQUEID" val="1185"/>
  <p:tag name="KSO_WM_BEAUTIFY_FLAG" val=""/>
  <p:tag name="KSO_WM_UNIT_FILL_FORE_SCHEMECOLOR_INDEX" val="8"/>
  <p:tag name="KSO_WM_UNIT_FILL_FORE_SCHEMECOLOR_INDEX_BRIGHTNESS" val="0.8"/>
  <p:tag name="KSO_WM_UNIT_FILL_TYPE" val="1"/>
  <p:tag name="KSO_WM_UNIT_TEXT_FILL_FORE_SCHEMECOLOR_INDEX" val="13"/>
  <p:tag name="KSO_WM_UNIT_TEXT_FILL_FORE_SCHEMECOLOR_INDEX_BRIGHTNESS" val="0"/>
  <p:tag name="KSO_WM_UNIT_TEXT_FILL_TYPE" val="1"/>
</p:tagLst>
</file>

<file path=ppt/tags/tag366.xml><?xml version="1.0" encoding="utf-8"?>
<p:tagLst xmlns:p="http://schemas.openxmlformats.org/presentationml/2006/main">
  <p:tag name="AS_UNIQUEID" val="193"/>
</p:tagLst>
</file>

<file path=ppt/tags/tag367.xml><?xml version="1.0" encoding="utf-8"?>
<p:tagLst xmlns:p="http://schemas.openxmlformats.org/presentationml/2006/main">
  <p:tag name="AS_UNIQUEID" val="1282"/>
  <p:tag name="KSO_WM_UNIT_TABLE_BEAUTIFY" val="smartTable{05031cf9-1a90-4626-b52f-926fca63c76d}"/>
  <p:tag name="TABLE_ENDDRAG_ORIGIN_RECT" val="1580*404"/>
  <p:tag name="TABLE_ENDDRAG_RECT" val="77*551*1580*404"/>
</p:tagLst>
</file>

<file path=ppt/tags/tag368.xml><?xml version="1.0" encoding="utf-8"?>
<p:tagLst xmlns:p="http://schemas.openxmlformats.org/presentationml/2006/main">
  <p:tag name="AS_UNIQUEID" val="1780"/>
  <p:tag name="KSO_WM_BEAUTIFY_FLAG" val=""/>
</p:tagLst>
</file>

<file path=ppt/tags/tag369.xml><?xml version="1.0" encoding="utf-8"?>
<p:tagLst xmlns:p="http://schemas.openxmlformats.org/presentationml/2006/main">
  <p:tag name="AS_UNIQUEID" val="10564"/>
</p:tagLst>
</file>

<file path=ppt/tags/tag370.xml><?xml version="1.0" encoding="utf-8"?>
<p:tagLst xmlns:p="http://schemas.openxmlformats.org/presentationml/2006/main">
  <p:tag name="AS_UNIQUEID" val="1178"/>
</p:tagLst>
</file>

<file path=ppt/tags/tag371.xml><?xml version="1.0" encoding="utf-8"?>
<p:tagLst xmlns:p="http://schemas.openxmlformats.org/presentationml/2006/main">
  <p:tag name="AS_UNIQUEID" val="1753"/>
  <p:tag name="KSO_WM_UNIT_TABLE_BEAUTIFY" val="smartTable{2425063a-7777-4fdb-ad70-2183aa268465}"/>
  <p:tag name="TABLE_ENDDRAG_ORIGIN_RECT" val="890*269"/>
  <p:tag name="TABLE_ENDDRAG_RECT" val="35*238*890*269"/>
</p:tagLst>
</file>

<file path=ppt/tags/tag372.xml><?xml version="1.0" encoding="utf-8"?>
<p:tagLst xmlns:p="http://schemas.openxmlformats.org/presentationml/2006/main">
  <p:tag name="AS_UNIQUEID" val="193"/>
</p:tagLst>
</file>

<file path=ppt/tags/tag373.xml><?xml version="1.0" encoding="utf-8"?>
<p:tagLst xmlns:p="http://schemas.openxmlformats.org/presentationml/2006/main">
  <p:tag name="AS_UNIQUEID" val="10683"/>
</p:tagLst>
</file>

<file path=ppt/tags/tag374.xml><?xml version="1.0" encoding="utf-8"?>
<p:tagLst xmlns:p="http://schemas.openxmlformats.org/presentationml/2006/main">
  <p:tag name="AS_UNIQUEID" val="10684"/>
</p:tagLst>
</file>

<file path=ppt/tags/tag3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一PPT模板网-WWW.1PPT.COM">
  <a:themeElements>
    <a:clrScheme name="自定义 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79646"/>
      </a:hlink>
      <a:folHlink>
        <a:srgbClr val="F79646"/>
      </a:folHlink>
    </a:clrScheme>
    <a:fontScheme name="Office 主题​​">
      <a:majorFont>
        <a:latin typeface="Calibri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6">
      <vt:lpstr>Arial</vt:lpstr>
      <vt:lpstr>Calibri</vt:lpstr>
      <vt:lpstr>Calibri Light</vt:lpstr>
      <vt:lpstr>等线 Light</vt:lpstr>
      <vt:lpstr>等线</vt:lpstr>
      <vt:lpstr>微软雅黑</vt:lpstr>
      <vt:lpstr>字魂36号-正文宋楷</vt:lpstr>
      <vt:lpstr>Segoe UI</vt:lpstr>
      <vt:lpstr>隶书</vt:lpstr>
      <vt:lpstr>宋体</vt:lpstr>
      <vt:lpstr>字魂59号-创粗黑</vt:lpstr>
      <vt:lpstr>方正粗黑宋简体</vt:lpstr>
      <vt:lpstr>Wingdings</vt:lpstr>
      <vt:lpstr>楷体</vt:lpstr>
      <vt:lpstr>华文中宋</vt:lpstr>
      <vt:lpstr>Times New Roman</vt:lpstr>
      <vt:lpstr>仿宋</vt:lpstr>
      <vt:lpstr>黑体</vt:lpstr>
      <vt:lpstr>Wingdings 3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2024-09-22T08:26:24.423</cp:lastPrinted>
  <dcterms:created xsi:type="dcterms:W3CDTF">2024-09-22T00:26:24Z</dcterms:created>
  <dcterms:modified xsi:type="dcterms:W3CDTF">2024-09-22T00:26:26Z</dcterms:modified>
</cp:coreProperties>
</file>