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0CD6A84-E6BA-4F78-9B76-660DBB840A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9D9426-0746-4F64-B19A-1B6A7A7634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8E66749-9236-4DA2-80BB-18A2A6C3D4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7DBF8DF-0307-4F99-B53F-2CFD3A24388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9883776-EBEB-4A33-BEC7-D942DC03842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8EB784F-B7AA-41ED-9BC5-651BBFB0C39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B3A0037-F9C7-435D-8D4C-FF826D0EF29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FE76F2-4117-4CA1-BA84-4A90BBFDCB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A8DB24-3E1B-4B34-A45D-6E8FD877E0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22EA2D-A161-405B-A6A0-BA043BC00E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EB2436-CBC4-4B69-B6C3-D4CB3E6D8C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7003113122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1330368" y="1042578"/>
            <a:ext cx="8896350" cy="22860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00" b="1">
                <a:solidFill>
                  <a:srgbClr val="FFFFFF"/>
                </a:solidFill>
                <a:latin typeface="Microsoft Yahei"/>
                <a:ea typeface="Microsoft Yahei"/>
                <a:cs typeface="Microsoft Yahei"/>
              </a:rPr>
              <a:t>英语老师工作总结及反思</a:t>
            </a:r>
          </a:p>
        </p:txBody>
      </p:sp>
      <p:sp>
        <p:nvSpPr>
          <p:cNvPr id="5" name="TextBox 5"/>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introduction</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Completion status of teaching work</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Student management and tutoring work</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Teaching and research activities and achievement display</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Reflection and improvement direction</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Suggestions and Expectations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solidFill>
                <a:latin typeface="Microsoft Yahei"/>
                <a:ea typeface="Microsoft Yahei"/>
                <a:cs typeface="Microsoft Yahei"/>
              </a:rPr>
              <a:t>introduction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pic>
        <p:nvPicPr>
          <p:cNvPr id="3" name="Picture 3"/>
          <p:cNvPicPr>
            <a:picLocks noChangeAspect="1"/>
          </p:cNvPicPr>
          <p:nvPr/>
        </p:nvPicPr>
        <p:blipFill>
          <a:blip r:embed="rId2">
            <a:alphaModFix amt="70000"/>
          </a:blip>
          <a:srcRect l="28906" r="289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Improving teaching quality</a:t>
            </a:r>
          </a:p>
        </p:txBody>
      </p:sp>
      <p:sp>
        <p:nvSpPr>
          <p:cNvPr id="5" name="AutoShape 5"/>
          <p:cNvSpPr/>
          <p:nvPr/>
        </p:nvSpPr>
        <p:spPr>
          <a:xfrm>
            <a:off x="3908867" y="1360418"/>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 Summarize teaching experience, identify shortcomings, continuously improve teaching methods and means, and enhance teaching effectiveness.</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Promoting teacher growth</a:t>
            </a:r>
          </a:p>
        </p:txBody>
      </p:sp>
      <p:sp>
        <p:nvSpPr>
          <p:cNvPr id="11" name="AutoShape 11"/>
          <p:cNvSpPr/>
          <p:nvPr/>
        </p:nvSpPr>
        <p:spPr>
          <a:xfrm>
            <a:off x="3469283" y="3099207"/>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 By reflecting on teaching practices, promoting the improvement of teacher professional competence and achieving self growth.</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Sharing teaching experience</a:t>
            </a:r>
          </a:p>
        </p:txBody>
      </p:sp>
      <p:sp>
        <p:nvSpPr>
          <p:cNvPr id="17" name="AutoShape 17"/>
          <p:cNvSpPr/>
          <p:nvPr/>
        </p:nvSpPr>
        <p:spPr>
          <a:xfrm>
            <a:off x="3068208" y="4837996"/>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 Share personal teaching experience to provide colleagues with reference and inspiration, and jointly improve the level of English teaching in the school.</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Purpose and background</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t="-50" b="-50"/>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Reporting scope</a:t>
              </a:r>
            </a:p>
          </p:txBody>
        </p:sp>
      </p:grpSp>
      <p:sp>
        <p:nvSpPr>
          <p:cNvPr id="82" name="TextBox 82"/>
          <p:cNvSpPr txBox="1"/>
          <p:nvPr/>
        </p:nvSpPr>
        <p:spPr>
          <a:xfrm>
            <a:off x="4959831" y="1714627"/>
            <a:ext cx="6500165" cy="396034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solidFill>
                <a:latin typeface="Microsoft Yahei"/>
                <a:ea typeface="Microsoft Yahei"/>
                <a:cs typeface="Microsoft Yahei"/>
              </a:rPr>
              <a:t>Teaching content: Report on the courses taught, textbooks used, teaching objectives, and completion status of this semester.</a:t>
            </a:r>
          </a:p>
          <a:p>
            <a:pPr marL="203200" lvl="0" indent="-203200">
              <a:lnSpc>
                <a:spcPct val="77000"/>
              </a:lnSpc>
              <a:buFont typeface="Arial"/>
              <a:buChar char="•"/>
            </a:pPr>
            <a:r>
              <a:rPr lang="en-US" sz="900">
                <a:solidFill>
                  <a:srgbClr val="FFFFFF"/>
                </a:solidFill>
                <a:latin typeface="Microsoft Yahei"/>
                <a:ea typeface="Microsoft Yahei"/>
                <a:cs typeface="Microsoft Yahei"/>
              </a:rPr>
              <a:t>Teaching methods: Introduce the teaching methods, means, and implementation effects adopted, including classroom explanations, group discussions, role-playing, multimedia teaching, etc.</a:t>
            </a:r>
          </a:p>
          <a:p>
            <a:pPr marL="203200" lvl="0" indent="-203200">
              <a:lnSpc>
                <a:spcPct val="77000"/>
              </a:lnSpc>
              <a:buFont typeface="Arial"/>
              <a:buChar char="•"/>
            </a:pPr>
            <a:r>
              <a:rPr lang="en-US" sz="900">
                <a:solidFill>
                  <a:srgbClr val="FFFFFF"/>
                </a:solidFill>
                <a:latin typeface="Microsoft Yahei"/>
                <a:ea typeface="Microsoft Yahei"/>
                <a:cs typeface="Microsoft Yahei"/>
              </a:rPr>
              <a:t>Student performance: Analyze the student's learning situation, changes in grades, and existing problems, and propose improvement measures.</a:t>
            </a:r>
          </a:p>
          <a:p>
            <a:pPr marL="203200" lvl="0" indent="-203200">
              <a:lnSpc>
                <a:spcPct val="77000"/>
              </a:lnSpc>
              <a:buFont typeface="Arial"/>
              <a:buChar char="•"/>
            </a:pPr>
            <a:r>
              <a:rPr lang="en-US" sz="900">
                <a:solidFill>
                  <a:srgbClr val="FFFFFF"/>
                </a:solidFill>
                <a:latin typeface="Microsoft Yahei"/>
                <a:ea typeface="Microsoft Yahei"/>
                <a:cs typeface="Microsoft Yahei"/>
              </a:rPr>
              <a:t>Teaching reflection: Conduct in-depth reflection on one's teaching practice, summarize successful experiences and shortcomings, and propose improvement suggestions.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solidFill>
                <a:latin typeface="Microsoft Yahei"/>
                <a:ea typeface="Microsoft Yahei"/>
                <a:cs typeface="Microsoft Yahei"/>
              </a:rPr>
              <a:t>Completion status of teaching work</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 This academic year, I mainly taught English grammar, vocabulary, reading, writing, listening, and speaking, covering various levels of language skills.</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Teaching content</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 Through systematic teaching, students can master basic English knowledge, improve their English application ability, cultivate cross-cultural communication awareness, and lay a solid foundation for future learning and work.</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Teaching objective</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Teaching content and objectives</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 Various teaching methods are adopted, such as explanation, discussion, demonstration, practice, etc., to stimulate students' interest and enthusiasm in learning.</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Teaching methods</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 Utilize modern teaching methods such as multimedia courseware, online resources, and physical displays to make classroom teaching more vivid and interesting.</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Teaching methods</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Teaching methods and means</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 Overall, students have stable exam scores, with an increase in the number of high level students and a decrease in the number of low level students.</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 Through questionnaire surveys and individual interviews, it was found that the majority of students are satisfied with English teaching, believing that the teaching content is rich, the methods are flexible, and the results are significant.</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 During the teaching process, students are able to prepare and attend classes carefully, pay attention to communication and exchange with students, but there is still room for improvement in classroom management and innovative teaching methods.</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Exam scores</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Student feedback</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Teacher self-evaluation</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Evaluation of teaching effectiveness</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solidFill>
                <a:latin typeface="Microsoft Yahei"/>
                <a:ea typeface="Microsoft Yahei"/>
                <a:cs typeface="Microsoft Yahei"/>
              </a:rPr>
              <a:t>Student management and tutoring work</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Strict attendance system</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 Ensure that students attend classes on time, record their tardiness, early departure, and absenteeism, and communicate with students and parents.</a:t>
            </a:r>
          </a:p>
        </p:txBody>
      </p:sp>
      <p:sp>
        <p:nvSpPr>
          <p:cNvPr id="7" name="AutoShape 7"/>
          <p:cNvSpPr/>
          <p:nvPr/>
        </p:nvSpPr>
        <p:spPr>
          <a:xfrm>
            <a:off x="-545608" y="2453663"/>
            <a:ext cx="3870955" cy="3870955"/>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pic>
        <p:nvPicPr>
          <p:cNvPr id="8" name="Picture 8"/>
          <p:cNvPicPr>
            <a:picLocks noChangeAspect="1"/>
          </p:cNvPicPr>
          <p:nvPr/>
        </p:nvPicPr>
        <p:blipFill>
          <a:blip r:embed="rId2">
            <a:alphaModFix/>
          </a:blip>
          <a:srcRect l="21875" r="218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Clear disciplinary requirements</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 Clearly announce disciplinary requirements in the classroom, including mobile phone usage, classroom order, etc., to ensure a good learning environment.</a:t>
            </a:r>
          </a:p>
        </p:txBody>
      </p:sp>
      <p:sp>
        <p:nvSpPr>
          <p:cNvPr id="14" name="AutoShape 14"/>
          <p:cNvSpPr/>
          <p:nvPr/>
        </p:nvSpPr>
        <p:spPr>
          <a:xfrm>
            <a:off x="3629637" y="4875521"/>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Parallel reward and punishment measures</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 praise and reward students who perform well, and appropriately punish students who violate discipline as a warning.</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Student attendance and disciplinary management</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 name="AutoShape 4"/>
          <p:cNvSpPr/>
          <p:nvPr/>
        </p:nvSpPr>
        <p:spPr>
          <a:xfrm>
            <a:off x="6115621" y="1171423"/>
            <a:ext cx="158782" cy="15878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grpSp>
        <p:nvGrpSpPr>
          <p:cNvPr id="5" name="Group 5"/>
          <p:cNvGrpSpPr/>
          <p:nvPr/>
        </p:nvGrpSpPr>
        <p:grpSpPr>
          <a:xfrm>
            <a:off x="5257991" y="1574521"/>
            <a:ext cx="859155" cy="624840"/>
            <a:chOff x="5257991" y="1574521"/>
            <a:chExt cx="859155" cy="624840"/>
          </a:xfrm>
        </p:grpSpPr>
        <p:sp>
          <p:nvSpPr>
            <p:cNvPr id="6" name="TextBox 6"/>
            <p:cNvSpPr txBox="1"/>
            <p:nvPr/>
          </p:nvSpPr>
          <p:spPr>
            <a:xfrm>
              <a:off x="5257991" y="1574521"/>
              <a:ext cx="859155" cy="624840"/>
            </a:xfrm>
            <a:prstGeom prst="rect">
              <a:avLst/>
            </a:prstGeom>
          </p:spPr>
          <p:txBody>
            <a:bodyPr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01</a:t>
              </a:r>
            </a:p>
          </p:txBody>
        </p:sp>
      </p:grpSp>
      <p:sp>
        <p:nvSpPr>
          <p:cNvPr id="7" name="AutoShape 7"/>
          <p:cNvSpPr/>
          <p:nvPr/>
        </p:nvSpPr>
        <p:spPr>
          <a:xfrm>
            <a:off x="5091113" y="3060668"/>
            <a:ext cx="1102900" cy="1104995"/>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8" name="AutoShape 8"/>
          <p:cNvSpPr/>
          <p:nvPr/>
        </p:nvSpPr>
        <p:spPr>
          <a:xfrm>
            <a:off x="5846826" y="3048000"/>
            <a:ext cx="347186" cy="349282"/>
          </a:xfrm>
          <a:prstGeom prst="ellipse">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9" name="AutoShape 9"/>
          <p:cNvSpPr/>
          <p:nvPr/>
        </p:nvSpPr>
        <p:spPr>
          <a:xfrm>
            <a:off x="6115621" y="2882837"/>
            <a:ext cx="158782" cy="160877"/>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grpSp>
        <p:nvGrpSpPr>
          <p:cNvPr id="10" name="Group 10"/>
          <p:cNvGrpSpPr/>
          <p:nvPr/>
        </p:nvGrpSpPr>
        <p:grpSpPr>
          <a:xfrm>
            <a:off x="5257991" y="3286601"/>
            <a:ext cx="935355" cy="624840"/>
            <a:chOff x="5257991" y="3286601"/>
            <a:chExt cx="935355" cy="624840"/>
          </a:xfrm>
        </p:grpSpPr>
        <p:sp>
          <p:nvSpPr>
            <p:cNvPr id="11" name="TextBox 11"/>
            <p:cNvSpPr txBox="1"/>
            <p:nvPr/>
          </p:nvSpPr>
          <p:spPr>
            <a:xfrm>
              <a:off x="5257991" y="3286601"/>
              <a:ext cx="935355" cy="624840"/>
            </a:xfrm>
            <a:prstGeom prst="rect">
              <a:avLst/>
            </a:prstGeom>
          </p:spPr>
          <p:txBody>
            <a:bodyPr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02</a:t>
              </a:r>
            </a:p>
          </p:txBody>
        </p:sp>
      </p:grpSp>
      <p:sp>
        <p:nvSpPr>
          <p:cNvPr id="12" name="AutoShape 12"/>
          <p:cNvSpPr/>
          <p:nvPr/>
        </p:nvSpPr>
        <p:spPr>
          <a:xfrm>
            <a:off x="5091113" y="4780407"/>
            <a:ext cx="1102900" cy="1102900"/>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3" name="AutoShape 13"/>
          <p:cNvSpPr/>
          <p:nvPr/>
        </p:nvSpPr>
        <p:spPr>
          <a:xfrm>
            <a:off x="5846826" y="4767644"/>
            <a:ext cx="347186" cy="349282"/>
          </a:xfrm>
          <a:prstGeom prst="ellipse">
            <a:avLst/>
          </a:prstGeom>
          <a:solidFill>
            <a:schemeClr val="accent3">
              <a:lumMod val="60000"/>
              <a:lumOff val="40000"/>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4" name="AutoShape 14"/>
          <p:cNvSpPr/>
          <p:nvPr/>
        </p:nvSpPr>
        <p:spPr>
          <a:xfrm>
            <a:off x="6115621" y="4602575"/>
            <a:ext cx="158782" cy="158782"/>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grpSp>
        <p:nvGrpSpPr>
          <p:cNvPr id="15" name="Group 15"/>
          <p:cNvGrpSpPr/>
          <p:nvPr/>
        </p:nvGrpSpPr>
        <p:grpSpPr>
          <a:xfrm>
            <a:off x="5257991" y="5005674"/>
            <a:ext cx="935355" cy="624840"/>
            <a:chOff x="5257991" y="5005674"/>
            <a:chExt cx="935355" cy="624840"/>
          </a:xfrm>
        </p:grpSpPr>
        <p:sp>
          <p:nvSpPr>
            <p:cNvPr id="16" name="TextBox 16"/>
            <p:cNvSpPr txBox="1"/>
            <p:nvPr/>
          </p:nvSpPr>
          <p:spPr>
            <a:xfrm>
              <a:off x="5257991" y="5005674"/>
              <a:ext cx="935355" cy="624840"/>
            </a:xfrm>
            <a:prstGeom prst="rect">
              <a:avLst/>
            </a:prstGeom>
          </p:spPr>
          <p:txBody>
            <a:bodyPr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03</a:t>
              </a:r>
            </a:p>
          </p:txBody>
        </p:sp>
      </p:grpSp>
      <p:grpSp>
        <p:nvGrpSpPr>
          <p:cNvPr id="17" name="Group 17"/>
          <p:cNvGrpSpPr/>
          <p:nvPr/>
        </p:nvGrpSpPr>
        <p:grpSpPr>
          <a:xfrm>
            <a:off x="1353066" y="1349255"/>
            <a:ext cx="1968722" cy="4629531"/>
            <a:chOff x="1353066" y="1349255"/>
            <a:chExt cx="1968722" cy="4629531"/>
          </a:xfrm>
        </p:grpSpPr>
        <p:sp>
          <p:nvSpPr>
            <p:cNvPr id="18" name="Freeform 18"/>
            <p:cNvSpPr/>
            <p:nvPr/>
          </p:nvSpPr>
          <p:spPr>
            <a:xfrm>
              <a:off x="1956379" y="4609281"/>
              <a:ext cx="827723" cy="1223582"/>
            </a:xfrm>
            <a:custGeom>
              <a:rect l="l" t="t" r="r" b="b"/>
              <a:pathLst>
                <a:path w="277" h="410">
                  <a:moveTo>
                    <a:pt x="277" y="410"/>
                  </a:moveTo>
                  <a:lnTo>
                    <a:pt x="167" y="410"/>
                  </a:lnTo>
                  <a:lnTo>
                    <a:pt x="139" y="105"/>
                  </a:lnTo>
                  <a:lnTo>
                    <a:pt x="110" y="410"/>
                  </a:lnTo>
                  <a:lnTo>
                    <a:pt x="0" y="410"/>
                  </a:lnTo>
                  <a:lnTo>
                    <a:pt x="0" y="0"/>
                  </a:lnTo>
                  <a:lnTo>
                    <a:pt x="277" y="0"/>
                  </a:lnTo>
                  <a:lnTo>
                    <a:pt x="277" y="41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725684" y="5635886"/>
              <a:ext cx="609695" cy="342900"/>
            </a:xfrm>
            <a:custGeom>
              <a:rect l="l" t="t" r="r" b="b"/>
              <a:pathLst>
                <a:path w="141" h="79">
                  <a:moveTo>
                    <a:pt x="112" y="17"/>
                  </a:moveTo>
                  <a:cubicBezTo>
                    <a:pt x="130" y="36"/>
                    <a:pt x="141" y="57"/>
                    <a:pt x="109" y="61"/>
                  </a:cubicBezTo>
                  <a:cubicBezTo>
                    <a:pt x="80" y="65"/>
                    <a:pt x="0" y="79"/>
                    <a:pt x="20" y="40"/>
                  </a:cubicBezTo>
                  <a:cubicBezTo>
                    <a:pt x="39" y="3"/>
                    <a:pt x="61" y="0"/>
                    <a:pt x="74" y="0"/>
                  </a:cubicBezTo>
                  <a:cubicBezTo>
                    <a:pt x="86" y="0"/>
                    <a:pt x="102" y="7"/>
                    <a:pt x="112"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407293" y="5635886"/>
              <a:ext cx="607504" cy="342900"/>
            </a:xfrm>
            <a:custGeom>
              <a:rect l="l" t="t" r="r" b="b"/>
              <a:pathLst>
                <a:path w="140" h="79">
                  <a:moveTo>
                    <a:pt x="29" y="17"/>
                  </a:moveTo>
                  <a:cubicBezTo>
                    <a:pt x="10" y="36"/>
                    <a:pt x="0" y="57"/>
                    <a:pt x="31" y="61"/>
                  </a:cubicBezTo>
                  <a:cubicBezTo>
                    <a:pt x="60" y="65"/>
                    <a:pt x="140" y="79"/>
                    <a:pt x="120" y="40"/>
                  </a:cubicBezTo>
                  <a:cubicBezTo>
                    <a:pt x="101" y="3"/>
                    <a:pt x="79" y="0"/>
                    <a:pt x="67" y="0"/>
                  </a:cubicBezTo>
                  <a:cubicBezTo>
                    <a:pt x="54" y="0"/>
                    <a:pt x="38" y="7"/>
                    <a:pt x="29"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2123638" y="3523241"/>
              <a:ext cx="495395" cy="1115568"/>
            </a:xfrm>
            <a:prstGeom prst="rect">
              <a:avLst/>
            </a:prstGeom>
            <a:solidFill>
              <a:srgbClr val="F4EF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2314138" y="3546577"/>
              <a:ext cx="97346" cy="110109"/>
            </a:xfrm>
            <a:prstGeom prst="rect">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233652" y="3643923"/>
              <a:ext cx="281559" cy="965263"/>
            </a:xfrm>
            <a:custGeom>
              <a:rect l="l" t="t" r="r" b="b"/>
              <a:pathLst>
                <a:path w="94" h="323">
                  <a:moveTo>
                    <a:pt x="34" y="0"/>
                  </a:moveTo>
                  <a:lnTo>
                    <a:pt x="0" y="268"/>
                  </a:lnTo>
                  <a:lnTo>
                    <a:pt x="48" y="323"/>
                  </a:lnTo>
                  <a:lnTo>
                    <a:pt x="94" y="267"/>
                  </a:lnTo>
                  <a:lnTo>
                    <a:pt x="52" y="0"/>
                  </a:lnTo>
                  <a:lnTo>
                    <a:pt x="34" y="0"/>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1442029" y="4422972"/>
              <a:ext cx="556736" cy="535591"/>
            </a:xfrm>
            <a:custGeom>
              <a:rect l="l" t="t" r="r" b="b"/>
              <a:pathLst>
                <a:path w="128" h="123">
                  <a:moveTo>
                    <a:pt x="48" y="0"/>
                  </a:moveTo>
                  <a:cubicBezTo>
                    <a:pt x="48" y="0"/>
                    <a:pt x="39" y="21"/>
                    <a:pt x="26" y="44"/>
                  </a:cubicBezTo>
                  <a:cubicBezTo>
                    <a:pt x="13" y="66"/>
                    <a:pt x="0" y="89"/>
                    <a:pt x="9" y="94"/>
                  </a:cubicBezTo>
                  <a:cubicBezTo>
                    <a:pt x="18" y="100"/>
                    <a:pt x="35" y="72"/>
                    <a:pt x="35" y="72"/>
                  </a:cubicBezTo>
                  <a:cubicBezTo>
                    <a:pt x="35" y="72"/>
                    <a:pt x="22" y="112"/>
                    <a:pt x="39" y="114"/>
                  </a:cubicBezTo>
                  <a:cubicBezTo>
                    <a:pt x="57" y="117"/>
                    <a:pt x="64" y="81"/>
                    <a:pt x="64" y="81"/>
                  </a:cubicBezTo>
                  <a:cubicBezTo>
                    <a:pt x="64" y="81"/>
                    <a:pt x="60" y="120"/>
                    <a:pt x="78" y="121"/>
                  </a:cubicBezTo>
                  <a:cubicBezTo>
                    <a:pt x="96" y="123"/>
                    <a:pt x="88" y="77"/>
                    <a:pt x="88" y="77"/>
                  </a:cubicBezTo>
                  <a:cubicBezTo>
                    <a:pt x="88" y="77"/>
                    <a:pt x="100" y="100"/>
                    <a:pt x="114" y="90"/>
                  </a:cubicBezTo>
                  <a:cubicBezTo>
                    <a:pt x="128" y="80"/>
                    <a:pt x="93" y="55"/>
                    <a:pt x="99" y="29"/>
                  </a:cubicBezTo>
                  <a:lnTo>
                    <a:pt x="48"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1598620" y="3538100"/>
              <a:ext cx="582168" cy="1030891"/>
            </a:xfrm>
            <a:custGeom>
              <a:rect l="l" t="t" r="r" b="b"/>
              <a:pathLst>
                <a:path w="134" h="238">
                  <a:moveTo>
                    <a:pt x="119" y="0"/>
                  </a:moveTo>
                  <a:cubicBezTo>
                    <a:pt x="119" y="0"/>
                    <a:pt x="22" y="34"/>
                    <a:pt x="0" y="213"/>
                  </a:cubicBezTo>
                  <a:cubicBezTo>
                    <a:pt x="0" y="213"/>
                    <a:pt x="28" y="236"/>
                    <a:pt x="68" y="238"/>
                  </a:cubicBezTo>
                  <a:cubicBezTo>
                    <a:pt x="68" y="238"/>
                    <a:pt x="84" y="189"/>
                    <a:pt x="102" y="183"/>
                  </a:cubicBezTo>
                  <a:cubicBezTo>
                    <a:pt x="134" y="2"/>
                    <a:pt x="134" y="2"/>
                    <a:pt x="134" y="2"/>
                  </a:cubicBezTo>
                  <a:lnTo>
                    <a:pt x="119"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197743" y="3538100"/>
              <a:ext cx="165164" cy="135446"/>
            </a:xfrm>
            <a:custGeom>
              <a:rect l="l" t="t" r="r" b="b"/>
              <a:pathLst>
                <a:path w="55" h="46">
                  <a:moveTo>
                    <a:pt x="55" y="5"/>
                  </a:moveTo>
                  <a:lnTo>
                    <a:pt x="23" y="46"/>
                  </a:lnTo>
                  <a:lnTo>
                    <a:pt x="0" y="0"/>
                  </a:lnTo>
                  <a:lnTo>
                    <a:pt x="55"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1920375" y="3489427"/>
              <a:ext cx="326041" cy="1166431"/>
            </a:xfrm>
            <a:custGeom>
              <a:rect l="l" t="t" r="r" b="b"/>
              <a:pathLst>
                <a:path w="75" h="269">
                  <a:moveTo>
                    <a:pt x="52" y="0"/>
                  </a:moveTo>
                  <a:cubicBezTo>
                    <a:pt x="52" y="0"/>
                    <a:pt x="0" y="62"/>
                    <a:pt x="6" y="259"/>
                  </a:cubicBezTo>
                  <a:cubicBezTo>
                    <a:pt x="6" y="259"/>
                    <a:pt x="24" y="269"/>
                    <a:pt x="50" y="264"/>
                  </a:cubicBezTo>
                  <a:cubicBezTo>
                    <a:pt x="50" y="264"/>
                    <a:pt x="57" y="102"/>
                    <a:pt x="75" y="0"/>
                  </a:cubicBezTo>
                  <a:lnTo>
                    <a:pt x="52"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735429" y="4422972"/>
              <a:ext cx="563118" cy="535591"/>
            </a:xfrm>
            <a:custGeom>
              <a:rect l="l" t="t" r="r" b="b"/>
              <a:pathLst>
                <a:path w="129" h="123">
                  <a:moveTo>
                    <a:pt x="81" y="0"/>
                  </a:moveTo>
                  <a:cubicBezTo>
                    <a:pt x="81" y="0"/>
                    <a:pt x="90" y="21"/>
                    <a:pt x="103" y="44"/>
                  </a:cubicBezTo>
                  <a:cubicBezTo>
                    <a:pt x="116" y="66"/>
                    <a:pt x="129" y="89"/>
                    <a:pt x="120" y="94"/>
                  </a:cubicBezTo>
                  <a:cubicBezTo>
                    <a:pt x="111" y="100"/>
                    <a:pt x="93" y="72"/>
                    <a:pt x="93" y="72"/>
                  </a:cubicBezTo>
                  <a:cubicBezTo>
                    <a:pt x="93" y="72"/>
                    <a:pt x="107" y="112"/>
                    <a:pt x="89" y="114"/>
                  </a:cubicBezTo>
                  <a:cubicBezTo>
                    <a:pt x="72" y="117"/>
                    <a:pt x="65" y="81"/>
                    <a:pt x="65" y="81"/>
                  </a:cubicBezTo>
                  <a:cubicBezTo>
                    <a:pt x="65" y="81"/>
                    <a:pt x="69" y="120"/>
                    <a:pt x="51" y="121"/>
                  </a:cubicBezTo>
                  <a:cubicBezTo>
                    <a:pt x="33" y="123"/>
                    <a:pt x="40" y="77"/>
                    <a:pt x="40" y="77"/>
                  </a:cubicBezTo>
                  <a:cubicBezTo>
                    <a:pt x="40" y="77"/>
                    <a:pt x="29" y="100"/>
                    <a:pt x="15" y="90"/>
                  </a:cubicBezTo>
                  <a:cubicBezTo>
                    <a:pt x="0" y="80"/>
                    <a:pt x="35" y="55"/>
                    <a:pt x="29" y="29"/>
                  </a:cubicBezTo>
                  <a:lnTo>
                    <a:pt x="81"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553311" y="3538100"/>
              <a:ext cx="586359" cy="1030891"/>
            </a:xfrm>
            <a:custGeom>
              <a:rect l="l" t="t" r="r" b="b"/>
              <a:pathLst>
                <a:path w="135" h="238">
                  <a:moveTo>
                    <a:pt x="16" y="0"/>
                  </a:moveTo>
                  <a:cubicBezTo>
                    <a:pt x="16" y="0"/>
                    <a:pt x="112" y="34"/>
                    <a:pt x="135" y="213"/>
                  </a:cubicBezTo>
                  <a:cubicBezTo>
                    <a:pt x="135" y="213"/>
                    <a:pt x="106" y="236"/>
                    <a:pt x="67" y="238"/>
                  </a:cubicBezTo>
                  <a:cubicBezTo>
                    <a:pt x="67" y="238"/>
                    <a:pt x="51" y="189"/>
                    <a:pt x="33" y="183"/>
                  </a:cubicBezTo>
                  <a:cubicBezTo>
                    <a:pt x="0" y="2"/>
                    <a:pt x="0" y="2"/>
                    <a:pt x="0" y="2"/>
                  </a:cubicBezTo>
                  <a:lnTo>
                    <a:pt x="16"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77670" y="3538100"/>
              <a:ext cx="165164" cy="135446"/>
            </a:xfrm>
            <a:custGeom>
              <a:rect l="l" t="t" r="r" b="b"/>
              <a:pathLst>
                <a:path w="55" h="46">
                  <a:moveTo>
                    <a:pt x="0" y="5"/>
                  </a:moveTo>
                  <a:lnTo>
                    <a:pt x="32" y="46"/>
                  </a:lnTo>
                  <a:lnTo>
                    <a:pt x="55" y="0"/>
                  </a:lnTo>
                  <a:lnTo>
                    <a:pt x="0"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2494065" y="3489427"/>
              <a:ext cx="326041" cy="1166431"/>
            </a:xfrm>
            <a:custGeom>
              <a:rect l="l" t="t" r="r" b="b"/>
              <a:pathLst>
                <a:path w="75" h="269">
                  <a:moveTo>
                    <a:pt x="23" y="0"/>
                  </a:moveTo>
                  <a:cubicBezTo>
                    <a:pt x="23" y="0"/>
                    <a:pt x="75" y="62"/>
                    <a:pt x="68" y="259"/>
                  </a:cubicBezTo>
                  <a:cubicBezTo>
                    <a:pt x="68" y="259"/>
                    <a:pt x="51" y="269"/>
                    <a:pt x="25" y="264"/>
                  </a:cubicBezTo>
                  <a:cubicBezTo>
                    <a:pt x="25" y="264"/>
                    <a:pt x="18" y="102"/>
                    <a:pt x="0" y="0"/>
                  </a:cubicBezTo>
                  <a:lnTo>
                    <a:pt x="23"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1420788" y="1349255"/>
              <a:ext cx="1901000" cy="1293400"/>
            </a:xfrm>
            <a:custGeom>
              <a:rect l="l" t="t" r="r" b="b"/>
              <a:pathLst>
                <a:path w="438" h="297">
                  <a:moveTo>
                    <a:pt x="14" y="295"/>
                  </a:moveTo>
                  <a:cubicBezTo>
                    <a:pt x="14" y="295"/>
                    <a:pt x="0" y="238"/>
                    <a:pt x="10" y="192"/>
                  </a:cubicBezTo>
                  <a:cubicBezTo>
                    <a:pt x="20" y="145"/>
                    <a:pt x="23" y="154"/>
                    <a:pt x="22" y="134"/>
                  </a:cubicBezTo>
                  <a:cubicBezTo>
                    <a:pt x="22" y="134"/>
                    <a:pt x="31" y="139"/>
                    <a:pt x="31" y="145"/>
                  </a:cubicBezTo>
                  <a:cubicBezTo>
                    <a:pt x="31" y="145"/>
                    <a:pt x="56" y="67"/>
                    <a:pt x="119" y="52"/>
                  </a:cubicBezTo>
                  <a:cubicBezTo>
                    <a:pt x="119" y="52"/>
                    <a:pt x="114" y="62"/>
                    <a:pt x="116" y="73"/>
                  </a:cubicBezTo>
                  <a:cubicBezTo>
                    <a:pt x="116" y="73"/>
                    <a:pt x="173" y="0"/>
                    <a:pt x="296" y="15"/>
                  </a:cubicBezTo>
                  <a:cubicBezTo>
                    <a:pt x="296" y="15"/>
                    <a:pt x="281" y="31"/>
                    <a:pt x="285" y="40"/>
                  </a:cubicBezTo>
                  <a:cubicBezTo>
                    <a:pt x="285" y="40"/>
                    <a:pt x="342" y="31"/>
                    <a:pt x="363" y="48"/>
                  </a:cubicBezTo>
                  <a:cubicBezTo>
                    <a:pt x="363" y="48"/>
                    <a:pt x="347" y="61"/>
                    <a:pt x="348" y="69"/>
                  </a:cubicBezTo>
                  <a:cubicBezTo>
                    <a:pt x="348" y="69"/>
                    <a:pt x="393" y="67"/>
                    <a:pt x="422" y="115"/>
                  </a:cubicBezTo>
                  <a:cubicBezTo>
                    <a:pt x="422" y="115"/>
                    <a:pt x="405" y="128"/>
                    <a:pt x="407" y="137"/>
                  </a:cubicBezTo>
                  <a:cubicBezTo>
                    <a:pt x="407" y="137"/>
                    <a:pt x="432" y="147"/>
                    <a:pt x="438" y="171"/>
                  </a:cubicBezTo>
                  <a:cubicBezTo>
                    <a:pt x="438" y="171"/>
                    <a:pt x="413" y="195"/>
                    <a:pt x="412" y="229"/>
                  </a:cubicBezTo>
                  <a:cubicBezTo>
                    <a:pt x="411" y="262"/>
                    <a:pt x="401" y="295"/>
                    <a:pt x="399" y="297"/>
                  </a:cubicBezTo>
                  <a:lnTo>
                    <a:pt x="14" y="295"/>
                  </a:lnTo>
                  <a:close/>
                </a:path>
              </a:pathLst>
            </a:custGeom>
            <a:solidFill>
              <a:srgbClr val="4C453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197743" y="1901800"/>
              <a:ext cx="751523" cy="683704"/>
            </a:xfrm>
            <a:custGeom>
              <a:rect l="l" t="t" r="r" b="b"/>
              <a:pathLst>
                <a:path w="173" h="157">
                  <a:moveTo>
                    <a:pt x="2" y="103"/>
                  </a:moveTo>
                  <a:cubicBezTo>
                    <a:pt x="2" y="103"/>
                    <a:pt x="0" y="14"/>
                    <a:pt x="70" y="0"/>
                  </a:cubicBezTo>
                  <a:cubicBezTo>
                    <a:pt x="70" y="0"/>
                    <a:pt x="53" y="29"/>
                    <a:pt x="56" y="36"/>
                  </a:cubicBezTo>
                  <a:cubicBezTo>
                    <a:pt x="56" y="36"/>
                    <a:pt x="84" y="4"/>
                    <a:pt x="131" y="19"/>
                  </a:cubicBezTo>
                  <a:cubicBezTo>
                    <a:pt x="131" y="19"/>
                    <a:pt x="110" y="24"/>
                    <a:pt x="108" y="35"/>
                  </a:cubicBezTo>
                  <a:cubicBezTo>
                    <a:pt x="108" y="35"/>
                    <a:pt x="169" y="26"/>
                    <a:pt x="173" y="109"/>
                  </a:cubicBezTo>
                  <a:cubicBezTo>
                    <a:pt x="173" y="109"/>
                    <a:pt x="51" y="157"/>
                    <a:pt x="2" y="103"/>
                  </a:cubicBez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353066" y="2541023"/>
              <a:ext cx="281559" cy="419100"/>
            </a:xfrm>
            <a:custGeom>
              <a:rect l="l" t="t" r="r" b="b"/>
              <a:pathLst>
                <a:path w="65" h="97">
                  <a:moveTo>
                    <a:pt x="65" y="21"/>
                  </a:moveTo>
                  <a:cubicBezTo>
                    <a:pt x="65" y="21"/>
                    <a:pt x="30" y="0"/>
                    <a:pt x="15" y="21"/>
                  </a:cubicBezTo>
                  <a:cubicBezTo>
                    <a:pt x="0" y="43"/>
                    <a:pt x="28" y="82"/>
                    <a:pt x="65" y="97"/>
                  </a:cubicBezTo>
                  <a:lnTo>
                    <a:pt x="65"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14797" y="2541023"/>
              <a:ext cx="283655" cy="419100"/>
            </a:xfrm>
            <a:custGeom>
              <a:rect l="l" t="t" r="r" b="b"/>
              <a:pathLst>
                <a:path w="65" h="97">
                  <a:moveTo>
                    <a:pt x="0" y="21"/>
                  </a:moveTo>
                  <a:cubicBezTo>
                    <a:pt x="0" y="21"/>
                    <a:pt x="36" y="0"/>
                    <a:pt x="51" y="21"/>
                  </a:cubicBezTo>
                  <a:cubicBezTo>
                    <a:pt x="65" y="43"/>
                    <a:pt x="38" y="82"/>
                    <a:pt x="0" y="97"/>
                  </a:cubicBezTo>
                  <a:lnTo>
                    <a:pt x="0"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439838" y="2111350"/>
              <a:ext cx="1771841" cy="1458563"/>
            </a:xfrm>
            <a:custGeom>
              <a:rect l="l" t="t" r="r" b="b"/>
              <a:pathLst>
                <a:path w="408" h="336">
                  <a:moveTo>
                    <a:pt x="389" y="194"/>
                  </a:moveTo>
                  <a:cubicBezTo>
                    <a:pt x="379" y="175"/>
                    <a:pt x="371" y="170"/>
                    <a:pt x="371" y="118"/>
                  </a:cubicBezTo>
                  <a:cubicBezTo>
                    <a:pt x="371" y="66"/>
                    <a:pt x="346" y="44"/>
                    <a:pt x="346" y="44"/>
                  </a:cubicBezTo>
                  <a:cubicBezTo>
                    <a:pt x="287" y="0"/>
                    <a:pt x="204" y="61"/>
                    <a:pt x="204" y="61"/>
                  </a:cubicBezTo>
                  <a:cubicBezTo>
                    <a:pt x="204" y="61"/>
                    <a:pt x="121" y="0"/>
                    <a:pt x="62" y="44"/>
                  </a:cubicBezTo>
                  <a:cubicBezTo>
                    <a:pt x="62" y="44"/>
                    <a:pt x="37" y="66"/>
                    <a:pt x="37" y="118"/>
                  </a:cubicBezTo>
                  <a:cubicBezTo>
                    <a:pt x="37" y="170"/>
                    <a:pt x="29" y="175"/>
                    <a:pt x="19" y="194"/>
                  </a:cubicBezTo>
                  <a:cubicBezTo>
                    <a:pt x="10" y="214"/>
                    <a:pt x="0" y="336"/>
                    <a:pt x="204" y="336"/>
                  </a:cubicBezTo>
                  <a:cubicBezTo>
                    <a:pt x="408" y="336"/>
                    <a:pt x="399" y="214"/>
                    <a:pt x="389" y="194"/>
                  </a:cubicBez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837888" y="2761241"/>
              <a:ext cx="171450"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1873797" y="2769718"/>
              <a:ext cx="82582" cy="55055"/>
            </a:xfrm>
            <a:custGeom>
              <a:rect l="l" t="t" r="r" b="b"/>
              <a:pathLst>
                <a:path w="19" h="12">
                  <a:moveTo>
                    <a:pt x="18" y="4"/>
                  </a:moveTo>
                  <a:cubicBezTo>
                    <a:pt x="19" y="7"/>
                    <a:pt x="15" y="10"/>
                    <a:pt x="10" y="11"/>
                  </a:cubicBezTo>
                  <a:cubicBezTo>
                    <a:pt x="5" y="12"/>
                    <a:pt x="1" y="11"/>
                    <a:pt x="0" y="8"/>
                  </a:cubicBezTo>
                  <a:cubicBezTo>
                    <a:pt x="0" y="5"/>
                    <a:pt x="3" y="2"/>
                    <a:pt x="8" y="1"/>
                  </a:cubicBezTo>
                  <a:cubicBezTo>
                    <a:pt x="13" y="0"/>
                    <a:pt x="18" y="2"/>
                    <a:pt x="18"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1757402" y="2549500"/>
              <a:ext cx="334423" cy="112204"/>
            </a:xfrm>
            <a:custGeom>
              <a:rect l="l" t="t" r="r" b="b"/>
              <a:pathLst>
                <a:path w="112" h="38">
                  <a:moveTo>
                    <a:pt x="0" y="9"/>
                  </a:moveTo>
                  <a:lnTo>
                    <a:pt x="0" y="38"/>
                  </a:lnTo>
                  <a:lnTo>
                    <a:pt x="112" y="32"/>
                  </a:lnTo>
                  <a:lnTo>
                    <a:pt x="112" y="0"/>
                  </a:lnTo>
                  <a:lnTo>
                    <a:pt x="0"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2608365" y="2761241"/>
              <a:ext cx="175736"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640179" y="2769718"/>
              <a:ext cx="84677" cy="55055"/>
            </a:xfrm>
            <a:custGeom>
              <a:rect l="l" t="t" r="r" b="b"/>
              <a:pathLst>
                <a:path w="19" h="12">
                  <a:moveTo>
                    <a:pt x="19" y="4"/>
                  </a:moveTo>
                  <a:cubicBezTo>
                    <a:pt x="19" y="7"/>
                    <a:pt x="16" y="10"/>
                    <a:pt x="11" y="11"/>
                  </a:cubicBezTo>
                  <a:cubicBezTo>
                    <a:pt x="6" y="12"/>
                    <a:pt x="1" y="11"/>
                    <a:pt x="1" y="8"/>
                  </a:cubicBezTo>
                  <a:cubicBezTo>
                    <a:pt x="0" y="5"/>
                    <a:pt x="4" y="2"/>
                    <a:pt x="9" y="1"/>
                  </a:cubicBezTo>
                  <a:cubicBezTo>
                    <a:pt x="13" y="0"/>
                    <a:pt x="18" y="2"/>
                    <a:pt x="19"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527974" y="2549500"/>
              <a:ext cx="338709" cy="112204"/>
            </a:xfrm>
            <a:custGeom>
              <a:rect l="l" t="t" r="r" b="b"/>
              <a:pathLst>
                <a:path w="114" h="38">
                  <a:moveTo>
                    <a:pt x="114" y="9"/>
                  </a:moveTo>
                  <a:lnTo>
                    <a:pt x="114" y="38"/>
                  </a:lnTo>
                  <a:lnTo>
                    <a:pt x="0" y="32"/>
                  </a:lnTo>
                  <a:lnTo>
                    <a:pt x="0" y="0"/>
                  </a:lnTo>
                  <a:lnTo>
                    <a:pt x="114"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2227365" y="2979268"/>
              <a:ext cx="230695" cy="131254"/>
            </a:xfrm>
            <a:custGeom>
              <a:rect l="l" t="t" r="r" b="b"/>
              <a:pathLst>
                <a:path w="52" h="30">
                  <a:moveTo>
                    <a:pt x="0" y="30"/>
                  </a:moveTo>
                  <a:cubicBezTo>
                    <a:pt x="0" y="30"/>
                    <a:pt x="1" y="4"/>
                    <a:pt x="22" y="2"/>
                  </a:cubicBezTo>
                  <a:cubicBezTo>
                    <a:pt x="43" y="0"/>
                    <a:pt x="53" y="27"/>
                    <a:pt x="53" y="27"/>
                  </a:cubicBezTo>
                  <a:cubicBezTo>
                    <a:pt x="53" y="27"/>
                    <a:pt x="39" y="9"/>
                    <a:pt x="23" y="11"/>
                  </a:cubicBezTo>
                  <a:cubicBezTo>
                    <a:pt x="7" y="12"/>
                    <a:pt x="0" y="30"/>
                    <a:pt x="0" y="30"/>
                  </a:cubicBezTo>
                  <a:close/>
                </a:path>
              </a:pathLst>
            </a:custGeom>
            <a:solidFill>
              <a:srgbClr val="EFC4A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2055915" y="3102045"/>
              <a:ext cx="694373" cy="359854"/>
            </a:xfrm>
            <a:custGeom>
              <a:rect l="l" t="t" r="r" b="b"/>
              <a:pathLst>
                <a:path w="160" h="83">
                  <a:moveTo>
                    <a:pt x="0" y="32"/>
                  </a:moveTo>
                  <a:cubicBezTo>
                    <a:pt x="0" y="32"/>
                    <a:pt x="118" y="44"/>
                    <a:pt x="150" y="0"/>
                  </a:cubicBezTo>
                  <a:cubicBezTo>
                    <a:pt x="150" y="0"/>
                    <a:pt x="160" y="83"/>
                    <a:pt x="29" y="68"/>
                  </a:cubicBezTo>
                  <a:cubicBezTo>
                    <a:pt x="29" y="68"/>
                    <a:pt x="30" y="50"/>
                    <a:pt x="0" y="32"/>
                  </a:cubicBezTo>
                  <a:close/>
                </a:path>
              </a:pathLst>
            </a:custGeom>
            <a:solidFill>
              <a:srgbClr val="49202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2240034" y="3298927"/>
              <a:ext cx="349282" cy="116396"/>
            </a:xfrm>
            <a:custGeom>
              <a:rect l="l" t="t" r="r" b="b"/>
              <a:pathLst>
                <a:path w="80" h="27">
                  <a:moveTo>
                    <a:pt x="80" y="10"/>
                  </a:moveTo>
                  <a:cubicBezTo>
                    <a:pt x="63" y="1"/>
                    <a:pt x="47" y="0"/>
                    <a:pt x="27" y="1"/>
                  </a:cubicBezTo>
                  <a:cubicBezTo>
                    <a:pt x="3" y="2"/>
                    <a:pt x="0" y="13"/>
                    <a:pt x="1" y="24"/>
                  </a:cubicBezTo>
                  <a:cubicBezTo>
                    <a:pt x="40" y="27"/>
                    <a:pt x="64" y="20"/>
                    <a:pt x="80" y="10"/>
                  </a:cubicBezTo>
                  <a:close/>
                </a:path>
              </a:pathLst>
            </a:custGeom>
            <a:solidFill>
              <a:srgbClr val="C6504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6" name="TextBox 46"/>
          <p:cNvSpPr txBox="1"/>
          <p:nvPr/>
        </p:nvSpPr>
        <p:spPr>
          <a:xfrm>
            <a:off x="6542983" y="1171423"/>
            <a:ext cx="4076700"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solidFill>
                <a:latin typeface="Microsoft Yahei"/>
                <a:ea typeface="Microsoft Yahei"/>
                <a:cs typeface="Microsoft Yahei"/>
              </a:rPr>
              <a:t>Homework assignment and correction</a:t>
            </a:r>
          </a:p>
        </p:txBody>
      </p:sp>
      <p:sp>
        <p:nvSpPr>
          <p:cNvPr id="47" name="TextBox 47"/>
          <p:cNvSpPr txBox="1"/>
          <p:nvPr/>
        </p:nvSpPr>
        <p:spPr>
          <a:xfrm>
            <a:off x="6542983" y="1511132"/>
            <a:ext cx="4495800" cy="1104900"/>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solidFill>
                <a:latin typeface="Microsoft Yahei"/>
                <a:ea typeface="Microsoft Yahei"/>
                <a:cs typeface="Microsoft Yahei"/>
              </a:rPr>
              <a:t> assign homework based on the actual situation of students, timely correct and provide feedback to ensure that students master the knowledge they have learned.</a:t>
            </a:r>
          </a:p>
        </p:txBody>
      </p:sp>
      <p:sp>
        <p:nvSpPr>
          <p:cNvPr id="48" name="TextBox 48"/>
          <p:cNvSpPr txBox="1"/>
          <p:nvPr/>
        </p:nvSpPr>
        <p:spPr>
          <a:xfrm>
            <a:off x="6542983" y="2934249"/>
            <a:ext cx="4076700"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solidFill>
                <a:latin typeface="Microsoft Yahei"/>
                <a:ea typeface="Microsoft Yahei"/>
                <a:cs typeface="Microsoft Yahei"/>
              </a:rPr>
              <a:t>Score recording and analysis</a:t>
            </a:r>
          </a:p>
        </p:txBody>
      </p:sp>
      <p:sp>
        <p:nvSpPr>
          <p:cNvPr id="49" name="TextBox 49"/>
          <p:cNvSpPr txBox="1"/>
          <p:nvPr/>
        </p:nvSpPr>
        <p:spPr>
          <a:xfrm>
            <a:off x="6542983" y="3273958"/>
            <a:ext cx="4495800" cy="138112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solidFill>
                <a:latin typeface="Microsoft Yahei"/>
                <a:ea typeface="Microsoft Yahei"/>
                <a:cs typeface="Microsoft Yahei"/>
              </a:rPr>
              <a:t> Detailed recording of students' daily grades, mid-term and final exam scores, statistical analysis of data, and identification of weak areas in students.</a:t>
            </a:r>
          </a:p>
        </p:txBody>
      </p:sp>
      <p:sp>
        <p:nvSpPr>
          <p:cNvPr id="50" name="TextBox 50"/>
          <p:cNvSpPr txBox="1"/>
          <p:nvPr/>
        </p:nvSpPr>
        <p:spPr>
          <a:xfrm>
            <a:off x="6542983" y="4626808"/>
            <a:ext cx="4076700"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solidFill>
                <a:latin typeface="Microsoft Yahei"/>
                <a:ea typeface="Microsoft Yahei"/>
                <a:cs typeface="Microsoft Yahei"/>
              </a:rPr>
              <a:t>Personalized tutoring plan</a:t>
            </a:r>
          </a:p>
        </p:txBody>
      </p:sp>
      <p:sp>
        <p:nvSpPr>
          <p:cNvPr id="51" name="TextBox 51"/>
          <p:cNvSpPr txBox="1"/>
          <p:nvPr/>
        </p:nvSpPr>
        <p:spPr>
          <a:xfrm>
            <a:off x="6542983" y="4966517"/>
            <a:ext cx="4499225" cy="138112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solidFill>
                <a:latin typeface="Microsoft Yahei"/>
                <a:ea typeface="Microsoft Yahei"/>
                <a:cs typeface="Microsoft Yahei"/>
              </a:rPr>
              <a:t> Based on the different needs of students, develop personalized tutoring plans to help them improve their English grades.</a:t>
            </a:r>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Student Homework and Grade Management</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Student psychological counseling and care</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 providing psychological counseling to students, helping them alleviate stress and anxiety, and encouraging them to actively face challenges and difficulties.</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Psychological counseling and encouragement</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 closely observe the emotional changes of students, timely discover and solve the problems they encounter in learning and life.</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Pay attention to the emotional changes of students</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 patiently listen to the voices of students, understand their needs and confusion, and provide positive responses and support.</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Listening and understanding</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https://d.book118.com/887003113122006032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2024-09-05T14:36:32.235</cp:lastPrinted>
  <dcterms:created xsi:type="dcterms:W3CDTF">2024-09-05T06:36:32Z</dcterms:created>
  <dcterms:modified xsi:type="dcterms:W3CDTF">2024-09-05T06:36:34Z</dcterms:modified>
</cp:coreProperties>
</file>