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3"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E65FB3F-4685-4FDD-A1D7-6789C2DC23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420D221-3A4A-4D8E-BDFC-7E375CB70A5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F6CB445-DD42-4BD0-84CB-A8D38AEBBD5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3137525-BBAF-4418-8C75-9D03CA5ED2E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F00BAB8-A121-47A6-A77F-55F2C853E41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38A64D33-047E-407D-B037-6351A9CF751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E428494-1C84-4194-9D1B-B1A5A51ECBD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733CE91-C146-41F1-928F-8A282DB55A0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B6D179F-189F-4896-A405-5C1BF332F02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5FD2EE0-2C02-4653-A52E-203F462059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DB733F9-1FBE-4362-8876-90217EE889D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072330" y="1096513"/>
            <a:ext cx="624771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072330" y="3819674"/>
            <a:ext cx="624771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1.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87004043163006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7" name="Rectangle 6">
            <a:extLst>
              <a:ext uri="{FF2B5EF4-FFF2-40B4-BE49-F238E27FC236}">
                <a16:creationId xmlns:a16="http://schemas.microsoft.com/office/drawing/2014/main" id="{D6EE37FC-8F78-F61B-3F6A-B32BCC48C916}"/>
              </a:ext>
            </a:extLst>
          </p:cNvPr>
          <p:cNvSpPr/>
          <p:nvPr/>
        </p:nvSpPr>
        <p:spPr>
          <a:xfrm>
            <a:off x="0" y="11128"/>
            <a:ext cx="12191999" cy="3737912"/>
          </a:xfrm>
          <a:prstGeom prst="rect">
            <a:avLst/>
          </a:prstGeom>
          <a:gradFill flip="none" rotWithShape="1">
            <a:gsLst>
              <a:gs pos="0">
                <a:srgbClr val="2EA7E0">
                  <a:shade val="30000"/>
                  <a:satMod val="115000"/>
                </a:srgbClr>
              </a:gs>
              <a:gs pos="50000">
                <a:srgbClr val="2EA7E0">
                  <a:shade val="67500"/>
                  <a:satMod val="115000"/>
                </a:srgbClr>
              </a:gs>
              <a:gs pos="100000">
                <a:srgbClr val="2EA7E0">
                  <a:shade val="100000"/>
                  <a:satMod val="115000"/>
                </a:srgbClr>
              </a:gs>
            </a:gsLst>
            <a:path path="circle">
              <a:fillToRect l="100000" t="100000"/>
            </a:path>
            <a:tileRect r="-100000" b="-100000"/>
          </a:gradFill>
        </p:spPr>
        <p:style>
          <a:lnRef idx="1">
            <a:schemeClr val="accent4"/>
          </a:lnRef>
          <a:fillRef idx="3">
            <a:schemeClr val="accent4"/>
          </a:fillRef>
          <a:effectRef idx="2">
            <a:schemeClr val="accent4"/>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8" name="Rectangle 17">
            <a:extLst>
              <a:ext uri="{FF2B5EF4-FFF2-40B4-BE49-F238E27FC236}">
                <a16:creationId xmlns:a16="http://schemas.microsoft.com/office/drawing/2014/main" id="{35DD900F-848C-D5DE-5D10-D3FBBF24DB48}"/>
              </a:ext>
            </a:extLst>
          </p:cNvPr>
          <p:cNvSpPr/>
          <p:nvPr/>
        </p:nvSpPr>
        <p:spPr>
          <a:xfrm>
            <a:off x="417129" y="5926828"/>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19" name="Group 18">
            <a:extLst>
              <a:ext uri="{FF2B5EF4-FFF2-40B4-BE49-F238E27FC236}">
                <a16:creationId xmlns:a16="http://schemas.microsoft.com/office/drawing/2014/main" id="{B1FD7130-118E-213E-2124-9C8D35B3905B}"/>
              </a:ext>
            </a:extLst>
          </p:cNvPr>
          <p:cNvGrpSpPr/>
          <p:nvPr/>
        </p:nvGrpSpPr>
        <p:grpSpPr>
          <a:xfrm>
            <a:off x="8057179" y="513685"/>
            <a:ext cx="3552929" cy="576000"/>
            <a:chOff x="5717435" y="5325094"/>
            <a:chExt cx="2942245" cy="435525"/>
          </a:xfrm>
        </p:grpSpPr>
        <p:grpSp>
          <p:nvGrpSpPr>
            <p:cNvPr id="20" name="组合 33">
              <a:extLst>
                <a:ext uri="{FF2B5EF4-FFF2-40B4-BE49-F238E27FC236}">
                  <a16:creationId xmlns:a16="http://schemas.microsoft.com/office/drawing/2014/main" id="{C7B3D11F-4C45-3E62-B4FB-E902E42C4E8E}"/>
                </a:ext>
              </a:extLst>
            </p:cNvPr>
            <p:cNvGrpSpPr/>
            <p:nvPr/>
          </p:nvGrpSpPr>
          <p:grpSpPr>
            <a:xfrm>
              <a:off x="6978378" y="5330831"/>
              <a:ext cx="429793" cy="429788"/>
              <a:chOff x="5196486" y="5946187"/>
              <a:chExt cx="305647" cy="305644"/>
            </a:xfrm>
          </p:grpSpPr>
          <p:grpSp>
            <p:nvGrpSpPr>
              <p:cNvPr id="66" name="组合 34">
                <a:extLst>
                  <a:ext uri="{FF2B5EF4-FFF2-40B4-BE49-F238E27FC236}">
                    <a16:creationId xmlns:a16="http://schemas.microsoft.com/office/drawing/2014/main" id="{F9696054-04B6-F3F3-E7DA-E0E54B8ADCF7}"/>
                  </a:ext>
                </a:extLst>
              </p:cNvPr>
              <p:cNvGrpSpPr/>
              <p:nvPr/>
            </p:nvGrpSpPr>
            <p:grpSpPr>
              <a:xfrm>
                <a:off x="5196486" y="5946187"/>
                <a:ext cx="305647" cy="305644"/>
                <a:chOff x="1517330" y="1125257"/>
                <a:chExt cx="2204282" cy="2204282"/>
              </a:xfrm>
            </p:grpSpPr>
            <p:sp>
              <p:nvSpPr>
                <p:cNvPr id="68" name="椭圆 36">
                  <a:extLst>
                    <a:ext uri="{FF2B5EF4-FFF2-40B4-BE49-F238E27FC236}">
                      <a16:creationId xmlns:a16="http://schemas.microsoft.com/office/drawing/2014/main" id="{4372BD08-6238-4C25-5F26-D7F32D2F15D1}"/>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 name="椭圆 37">
                  <a:extLst>
                    <a:ext uri="{FF2B5EF4-FFF2-40B4-BE49-F238E27FC236}">
                      <a16:creationId xmlns:a16="http://schemas.microsoft.com/office/drawing/2014/main" id="{3D8FF073-59CF-81D0-D5AE-B8857FA40A2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7" name="Freeform 44">
                <a:extLst>
                  <a:ext uri="{FF2B5EF4-FFF2-40B4-BE49-F238E27FC236}">
                    <a16:creationId xmlns:a16="http://schemas.microsoft.com/office/drawing/2014/main" id="{910BBD05-AD99-7EA3-A05C-226563D2A2AB}"/>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1" name="组合 38">
              <a:extLst>
                <a:ext uri="{FF2B5EF4-FFF2-40B4-BE49-F238E27FC236}">
                  <a16:creationId xmlns:a16="http://schemas.microsoft.com/office/drawing/2014/main" id="{26DBFDF0-198A-187F-4157-B65DC3AECBD5}"/>
                </a:ext>
              </a:extLst>
            </p:cNvPr>
            <p:cNvGrpSpPr/>
            <p:nvPr/>
          </p:nvGrpSpPr>
          <p:grpSpPr>
            <a:xfrm>
              <a:off x="7600465" y="5330831"/>
              <a:ext cx="429793" cy="429788"/>
              <a:chOff x="5638883" y="5946187"/>
              <a:chExt cx="305647" cy="305644"/>
            </a:xfrm>
          </p:grpSpPr>
          <p:grpSp>
            <p:nvGrpSpPr>
              <p:cNvPr id="62" name="组合 39">
                <a:extLst>
                  <a:ext uri="{FF2B5EF4-FFF2-40B4-BE49-F238E27FC236}">
                    <a16:creationId xmlns:a16="http://schemas.microsoft.com/office/drawing/2014/main" id="{F2C8DCD3-9312-89CA-A207-E8E364FC3FEA}"/>
                  </a:ext>
                </a:extLst>
              </p:cNvPr>
              <p:cNvGrpSpPr/>
              <p:nvPr/>
            </p:nvGrpSpPr>
            <p:grpSpPr>
              <a:xfrm>
                <a:off x="5638883" y="5946187"/>
                <a:ext cx="305647" cy="305644"/>
                <a:chOff x="1517330" y="1125257"/>
                <a:chExt cx="2204282" cy="2204282"/>
              </a:xfrm>
            </p:grpSpPr>
            <p:sp>
              <p:nvSpPr>
                <p:cNvPr id="64" name="椭圆 41">
                  <a:extLst>
                    <a:ext uri="{FF2B5EF4-FFF2-40B4-BE49-F238E27FC236}">
                      <a16:creationId xmlns:a16="http://schemas.microsoft.com/office/drawing/2014/main" id="{D9919813-33BD-540E-A899-B7C6C0CCFA8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 name="椭圆 42">
                  <a:extLst>
                    <a:ext uri="{FF2B5EF4-FFF2-40B4-BE49-F238E27FC236}">
                      <a16:creationId xmlns:a16="http://schemas.microsoft.com/office/drawing/2014/main" id="{E3956BEE-421D-5624-9A7B-1C784F2246A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63" name="Freeform 6">
                <a:extLst>
                  <a:ext uri="{FF2B5EF4-FFF2-40B4-BE49-F238E27FC236}">
                    <a16:creationId xmlns:a16="http://schemas.microsoft.com/office/drawing/2014/main" id="{52B8FBA3-B338-C621-A4DB-4C85A0134AFE}"/>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2" name="组合 43">
              <a:extLst>
                <a:ext uri="{FF2B5EF4-FFF2-40B4-BE49-F238E27FC236}">
                  <a16:creationId xmlns:a16="http://schemas.microsoft.com/office/drawing/2014/main" id="{EDA3AD8A-E9ED-70DB-960E-679A59F28430}"/>
                </a:ext>
              </a:extLst>
            </p:cNvPr>
            <p:cNvGrpSpPr/>
            <p:nvPr/>
          </p:nvGrpSpPr>
          <p:grpSpPr>
            <a:xfrm>
              <a:off x="5717435" y="5330831"/>
              <a:ext cx="429793" cy="429788"/>
              <a:chOff x="4299766" y="5946187"/>
              <a:chExt cx="305647" cy="305644"/>
            </a:xfrm>
          </p:grpSpPr>
          <p:grpSp>
            <p:nvGrpSpPr>
              <p:cNvPr id="58" name="组合 44">
                <a:extLst>
                  <a:ext uri="{FF2B5EF4-FFF2-40B4-BE49-F238E27FC236}">
                    <a16:creationId xmlns:a16="http://schemas.microsoft.com/office/drawing/2014/main" id="{9882FBC7-99A2-F6A5-0979-7C657DC1CC96}"/>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CC3E7819-D45F-4076-5173-8D91DA1080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椭圆 47">
                  <a:extLst>
                    <a:ext uri="{FF2B5EF4-FFF2-40B4-BE49-F238E27FC236}">
                      <a16:creationId xmlns:a16="http://schemas.microsoft.com/office/drawing/2014/main" id="{5D61DAC9-0F45-1C70-1E6C-98395F6B06B1}"/>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9" name="Freeform 45">
                <a:extLst>
                  <a:ext uri="{FF2B5EF4-FFF2-40B4-BE49-F238E27FC236}">
                    <a16:creationId xmlns:a16="http://schemas.microsoft.com/office/drawing/2014/main" id="{550CE62E-7276-36CB-695D-CDDB21742AEE}"/>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3" name="组合 48">
              <a:extLst>
                <a:ext uri="{FF2B5EF4-FFF2-40B4-BE49-F238E27FC236}">
                  <a16:creationId xmlns:a16="http://schemas.microsoft.com/office/drawing/2014/main" id="{A38D817D-9087-FC5E-5991-5110AEA196CD}"/>
                </a:ext>
              </a:extLst>
            </p:cNvPr>
            <p:cNvGrpSpPr/>
            <p:nvPr/>
          </p:nvGrpSpPr>
          <p:grpSpPr>
            <a:xfrm>
              <a:off x="6337028" y="5330831"/>
              <a:ext cx="429793" cy="429788"/>
              <a:chOff x="4740390" y="5946187"/>
              <a:chExt cx="305647" cy="305644"/>
            </a:xfrm>
          </p:grpSpPr>
          <p:grpSp>
            <p:nvGrpSpPr>
              <p:cNvPr id="54" name="组合 49">
                <a:extLst>
                  <a:ext uri="{FF2B5EF4-FFF2-40B4-BE49-F238E27FC236}">
                    <a16:creationId xmlns:a16="http://schemas.microsoft.com/office/drawing/2014/main" id="{F0B0F49F-3DE9-EE12-1409-8641AC5D485A}"/>
                  </a:ext>
                </a:extLst>
              </p:cNvPr>
              <p:cNvGrpSpPr/>
              <p:nvPr/>
            </p:nvGrpSpPr>
            <p:grpSpPr>
              <a:xfrm>
                <a:off x="4740390" y="5946187"/>
                <a:ext cx="305647" cy="305644"/>
                <a:chOff x="1517330" y="1125257"/>
                <a:chExt cx="2204282" cy="2204282"/>
              </a:xfrm>
            </p:grpSpPr>
            <p:sp>
              <p:nvSpPr>
                <p:cNvPr id="56" name="椭圆 51">
                  <a:extLst>
                    <a:ext uri="{FF2B5EF4-FFF2-40B4-BE49-F238E27FC236}">
                      <a16:creationId xmlns:a16="http://schemas.microsoft.com/office/drawing/2014/main" id="{0768A8A1-EE2E-1A46-1ED1-5ED312F61A6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7" name="椭圆 52">
                  <a:extLst>
                    <a:ext uri="{FF2B5EF4-FFF2-40B4-BE49-F238E27FC236}">
                      <a16:creationId xmlns:a16="http://schemas.microsoft.com/office/drawing/2014/main" id="{3B1894D2-88DC-12B7-B64E-458F7A7A2238}"/>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5" name="Freeform 39">
                <a:extLst>
                  <a:ext uri="{FF2B5EF4-FFF2-40B4-BE49-F238E27FC236}">
                    <a16:creationId xmlns:a16="http://schemas.microsoft.com/office/drawing/2014/main" id="{D270B96B-DD4F-FBB2-504C-ECA53045D9EF}"/>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9" name="组合 54">
              <a:extLst>
                <a:ext uri="{FF2B5EF4-FFF2-40B4-BE49-F238E27FC236}">
                  <a16:creationId xmlns:a16="http://schemas.microsoft.com/office/drawing/2014/main" id="{A3341898-CB6A-D420-C6CA-C428824D3120}"/>
                </a:ext>
              </a:extLst>
            </p:cNvPr>
            <p:cNvGrpSpPr/>
            <p:nvPr/>
          </p:nvGrpSpPr>
          <p:grpSpPr>
            <a:xfrm>
              <a:off x="8229887" y="5325094"/>
              <a:ext cx="429793" cy="429788"/>
              <a:chOff x="5854675" y="3359758"/>
              <a:chExt cx="305647" cy="305644"/>
            </a:xfrm>
          </p:grpSpPr>
          <p:grpSp>
            <p:nvGrpSpPr>
              <p:cNvPr id="50" name="组合 55">
                <a:extLst>
                  <a:ext uri="{FF2B5EF4-FFF2-40B4-BE49-F238E27FC236}">
                    <a16:creationId xmlns:a16="http://schemas.microsoft.com/office/drawing/2014/main" id="{D384C2FD-B1D3-F5C8-E150-B32C31EEDCB9}"/>
                  </a:ext>
                </a:extLst>
              </p:cNvPr>
              <p:cNvGrpSpPr/>
              <p:nvPr/>
            </p:nvGrpSpPr>
            <p:grpSpPr>
              <a:xfrm>
                <a:off x="5854675" y="3359758"/>
                <a:ext cx="305647" cy="305644"/>
                <a:chOff x="1517330" y="1125257"/>
                <a:chExt cx="2204282" cy="2204282"/>
              </a:xfrm>
            </p:grpSpPr>
            <p:sp>
              <p:nvSpPr>
                <p:cNvPr id="52" name="椭圆 57">
                  <a:extLst>
                    <a:ext uri="{FF2B5EF4-FFF2-40B4-BE49-F238E27FC236}">
                      <a16:creationId xmlns:a16="http://schemas.microsoft.com/office/drawing/2014/main" id="{83244804-1E1D-708A-77F2-B744DF64B3F4}"/>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椭圆 59">
                  <a:extLst>
                    <a:ext uri="{FF2B5EF4-FFF2-40B4-BE49-F238E27FC236}">
                      <a16:creationId xmlns:a16="http://schemas.microsoft.com/office/drawing/2014/main" id="{67E43AC0-66B0-4B1B-95B8-7F984A20C4A4}"/>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1" name="KSO_Shape">
                <a:extLst>
                  <a:ext uri="{FF2B5EF4-FFF2-40B4-BE49-F238E27FC236}">
                    <a16:creationId xmlns:a16="http://schemas.microsoft.com/office/drawing/2014/main" id="{C990D99B-838F-EA71-0CA6-73DBAE07C3DD}"/>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grpSp>
        <p:nvGrpSpPr>
          <p:cNvPr id="70" name="Group 69">
            <a:extLst>
              <a:ext uri="{FF2B5EF4-FFF2-40B4-BE49-F238E27FC236}">
                <a16:creationId xmlns:a16="http://schemas.microsoft.com/office/drawing/2014/main" id="{7A42739D-331E-6B25-3D02-F9E636DB04A2}"/>
              </a:ext>
            </a:extLst>
          </p:cNvPr>
          <p:cNvGrpSpPr/>
          <p:nvPr/>
        </p:nvGrpSpPr>
        <p:grpSpPr>
          <a:xfrm>
            <a:off x="5087554" y="3776748"/>
            <a:ext cx="8742363" cy="3449667"/>
            <a:chOff x="5087554" y="3749040"/>
            <a:chExt cx="8742363" cy="3449667"/>
          </a:xfrm>
        </p:grpSpPr>
        <p:sp>
          <p:nvSpPr>
            <p:cNvPr id="71" name="Freeform 7">
              <a:extLst>
                <a:ext uri="{FF2B5EF4-FFF2-40B4-BE49-F238E27FC236}">
                  <a16:creationId xmlns:a16="http://schemas.microsoft.com/office/drawing/2014/main" id="{C8FB8AC5-29FE-8233-4ACC-73BCCCADE933}"/>
                </a:ext>
              </a:extLst>
            </p:cNvPr>
            <p:cNvSpPr/>
            <p:nvPr/>
          </p:nvSpPr>
          <p:spPr bwMode="auto">
            <a:xfrm>
              <a:off x="9159492" y="459953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Freeform 8">
              <a:extLst>
                <a:ext uri="{FF2B5EF4-FFF2-40B4-BE49-F238E27FC236}">
                  <a16:creationId xmlns:a16="http://schemas.microsoft.com/office/drawing/2014/main" id="{FBBD83B8-FDDF-34A9-7A61-57934EB2FEA7}"/>
                </a:ext>
              </a:extLst>
            </p:cNvPr>
            <p:cNvSpPr/>
            <p:nvPr/>
          </p:nvSpPr>
          <p:spPr bwMode="auto">
            <a:xfrm>
              <a:off x="8664192" y="376016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Freeform 13">
              <a:extLst>
                <a:ext uri="{FF2B5EF4-FFF2-40B4-BE49-F238E27FC236}">
                  <a16:creationId xmlns:a16="http://schemas.microsoft.com/office/drawing/2014/main" id="{16A73E93-0A49-E355-9E4C-7ED182C713D1}"/>
                </a:ext>
              </a:extLst>
            </p:cNvPr>
            <p:cNvSpPr/>
            <p:nvPr/>
          </p:nvSpPr>
          <p:spPr bwMode="auto">
            <a:xfrm>
              <a:off x="9159492" y="459953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Freeform 14">
              <a:extLst>
                <a:ext uri="{FF2B5EF4-FFF2-40B4-BE49-F238E27FC236}">
                  <a16:creationId xmlns:a16="http://schemas.microsoft.com/office/drawing/2014/main" id="{752D415F-E4C1-9D5C-B4F0-64690357B96B}"/>
                </a:ext>
              </a:extLst>
            </p:cNvPr>
            <p:cNvSpPr/>
            <p:nvPr/>
          </p:nvSpPr>
          <p:spPr bwMode="auto">
            <a:xfrm>
              <a:off x="8611805" y="459953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Freeform 15">
              <a:extLst>
                <a:ext uri="{FF2B5EF4-FFF2-40B4-BE49-F238E27FC236}">
                  <a16:creationId xmlns:a16="http://schemas.microsoft.com/office/drawing/2014/main" id="{0F54B524-3BB2-D900-862B-50E551566D27}"/>
                </a:ext>
              </a:extLst>
            </p:cNvPr>
            <p:cNvSpPr/>
            <p:nvPr/>
          </p:nvSpPr>
          <p:spPr bwMode="auto">
            <a:xfrm>
              <a:off x="5087554" y="374904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 name="TextBox 14"/>
          <p:cNvSpPr txBox="1"/>
          <p:nvPr/>
        </p:nvSpPr>
        <p:spPr>
          <a:xfrm>
            <a:off x="344853" y="1982570"/>
            <a:ext cx="11345577"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财政政策与社会福利</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财政政策的基本概念与分类。
 社会福利的定义与衡量标准。
 财政政策对社会福利的影响路径。
 税收政策与社会福利的关系。
 政府支出与社会福利的关系。
 财政政策的分配效应与福利公平。
 财政政策中的风险与不确定性。
 财政政策与社会福利的优化策略。</a:t>
            </a:r>
          </a:p>
        </p:txBody>
      </p:sp>
      <p:grpSp>
        <p:nvGrpSpPr>
          <p:cNvPr id="3" name="组合 6">
            <a:extLst>
              <a:ext uri="{FF2B5EF4-FFF2-40B4-BE49-F238E27FC236}">
                <a16:creationId xmlns:a16="http://schemas.microsoft.com/office/drawing/2014/main" id="{4F7CBE77-B1E2-228F-2E1F-22CA7D28EB92}"/>
              </a:ext>
            </a:extLst>
          </p:cNvPr>
          <p:cNvGrpSpPr/>
          <p:nvPr/>
        </p:nvGrpSpPr>
        <p:grpSpPr>
          <a:xfrm>
            <a:off x="0" y="2105602"/>
            <a:ext cx="3257757" cy="3406452"/>
            <a:chOff x="4467186" y="1920556"/>
            <a:chExt cx="3257757" cy="3406452"/>
          </a:xfrm>
        </p:grpSpPr>
        <p:sp>
          <p:nvSpPr>
            <p:cNvPr id="4" name="等腰三角形 7">
              <a:extLst>
                <a:ext uri="{FF2B5EF4-FFF2-40B4-BE49-F238E27FC236}">
                  <a16:creationId xmlns:a16="http://schemas.microsoft.com/office/drawing/2014/main" id="{376627C5-0D7A-791B-A761-9BA0DBC29BF4}"/>
                </a:ext>
              </a:extLst>
            </p:cNvPr>
            <p:cNvSpPr/>
            <p:nvPr/>
          </p:nvSpPr>
          <p:spPr>
            <a:xfrm rot="16200000">
              <a:off x="4337230" y="3572605"/>
              <a:ext cx="1884359" cy="1624448"/>
            </a:xfrm>
            <a:prstGeom prst="triangle">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5" name="等腰三角形 8">
              <a:extLst>
                <a:ext uri="{FF2B5EF4-FFF2-40B4-BE49-F238E27FC236}">
                  <a16:creationId xmlns:a16="http://schemas.microsoft.com/office/drawing/2014/main" id="{99ED36FB-FE6B-B415-F6D5-D511E06E0F6F}"/>
                </a:ext>
              </a:extLst>
            </p:cNvPr>
            <p:cNvSpPr/>
            <p:nvPr/>
          </p:nvSpPr>
          <p:spPr>
            <a:xfrm rot="5400000" flipH="1">
              <a:off x="4337230" y="2630422"/>
              <a:ext cx="1884359" cy="1624448"/>
            </a:xfrm>
            <a:prstGeom prst="triangl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6" name="等腰三角形 9">
              <a:extLst>
                <a:ext uri="{FF2B5EF4-FFF2-40B4-BE49-F238E27FC236}">
                  <a16:creationId xmlns:a16="http://schemas.microsoft.com/office/drawing/2014/main" id="{711EFE33-095A-7430-A7A0-82D2F95B87E7}"/>
                </a:ext>
              </a:extLst>
            </p:cNvPr>
            <p:cNvSpPr/>
            <p:nvPr/>
          </p:nvSpPr>
          <p:spPr>
            <a:xfrm rot="16200000">
              <a:off x="5970539" y="2630422"/>
              <a:ext cx="1884359" cy="1624448"/>
            </a:xfrm>
            <a:prstGeom prst="triangle">
              <a:avLst/>
            </a:prstGeom>
            <a:solidFill>
              <a:srgbClr val="BBD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7" name="等腰三角形 10">
              <a:extLst>
                <a:ext uri="{FF2B5EF4-FFF2-40B4-BE49-F238E27FC236}">
                  <a16:creationId xmlns:a16="http://schemas.microsoft.com/office/drawing/2014/main" id="{F35F3361-C672-ABC7-2AFA-DA6374489465}"/>
                </a:ext>
              </a:extLst>
            </p:cNvPr>
            <p:cNvSpPr/>
            <p:nvPr/>
          </p:nvSpPr>
          <p:spPr>
            <a:xfrm rot="12600000">
              <a:off x="5560700" y="1920556"/>
              <a:ext cx="1884359" cy="1624448"/>
            </a:xfrm>
            <a:prstGeom prst="triangle">
              <a:avLst/>
            </a:prstGeom>
            <a:solidFill>
              <a:srgbClr val="DF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8" name="等腰三角形 11">
              <a:extLst>
                <a:ext uri="{FF2B5EF4-FFF2-40B4-BE49-F238E27FC236}">
                  <a16:creationId xmlns:a16="http://schemas.microsoft.com/office/drawing/2014/main" id="{012659DE-260A-B4A6-6AE7-3CB3C5CE40A9}"/>
                </a:ext>
              </a:extLst>
            </p:cNvPr>
            <p:cNvSpPr/>
            <p:nvPr/>
          </p:nvSpPr>
          <p:spPr>
            <a:xfrm rot="9000000" flipV="1">
              <a:off x="5560700" y="3340287"/>
              <a:ext cx="1884359" cy="1624448"/>
            </a:xfrm>
            <a:prstGeom prst="triangle">
              <a:avLst/>
            </a:prstGeom>
            <a:solidFill>
              <a:srgbClr val="82C1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9" name="等腰三角形 12">
              <a:extLst>
                <a:ext uri="{FF2B5EF4-FFF2-40B4-BE49-F238E27FC236}">
                  <a16:creationId xmlns:a16="http://schemas.microsoft.com/office/drawing/2014/main" id="{A2F84626-2A57-43C7-D1B5-92A867F658D4}"/>
                </a:ext>
              </a:extLst>
            </p:cNvPr>
            <p:cNvSpPr/>
            <p:nvPr/>
          </p:nvSpPr>
          <p:spPr>
            <a:xfrm rot="9000000" flipH="1">
              <a:off x="4747069" y="1920557"/>
              <a:ext cx="1884359" cy="1624448"/>
            </a:xfrm>
            <a:prstGeom prst="triangle">
              <a:avLst/>
            </a:prstGeom>
            <a:solidFill>
              <a:srgbClr val="007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grpSp>
      <p:grpSp>
        <p:nvGrpSpPr>
          <p:cNvPr id="10" name="组合 1">
            <a:extLst>
              <a:ext uri="{FF2B5EF4-FFF2-40B4-BE49-F238E27FC236}">
                <a16:creationId xmlns:a16="http://schemas.microsoft.com/office/drawing/2014/main" id="{82131953-FF7F-A4AB-6E30-956A37615C41}"/>
              </a:ext>
            </a:extLst>
          </p:cNvPr>
          <p:cNvGrpSpPr/>
          <p:nvPr/>
        </p:nvGrpSpPr>
        <p:grpSpPr>
          <a:xfrm>
            <a:off x="780772" y="2911404"/>
            <a:ext cx="1655322" cy="1440000"/>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57044"/>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16514"/>
              <a:ext cx="165532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tx1">
                      <a:lumMod val="65000"/>
                      <a:lumOff val="35000"/>
                    </a:schemeClr>
                  </a:solidFill>
                  <a:ea typeface="微软雅黑"/>
                </a:rPr>
                <a:t>目录页</a:t>
              </a:r>
            </a:p>
          </p:txBody>
        </p:sp>
      </p:grpSp>
      <p:sp>
        <p:nvSpPr>
          <p:cNvPr id="14" name="Freeform 5">
            <a:extLst>
              <a:ext uri="{FF2B5EF4-FFF2-40B4-BE49-F238E27FC236}">
                <a16:creationId xmlns:a16="http://schemas.microsoft.com/office/drawing/2014/main" id="{1126A74C-E443-7EAD-8E64-B60D9B291F3E}"/>
              </a:ext>
            </a:extLst>
          </p:cNvPr>
          <p:cNvSpPr>
            <a:spLocks noEditPoints="1"/>
          </p:cNvSpPr>
          <p:nvPr/>
        </p:nvSpPr>
        <p:spPr bwMode="auto">
          <a:xfrm>
            <a:off x="233516" y="232635"/>
            <a:ext cx="711200" cy="700087"/>
          </a:xfrm>
          <a:custGeom>
            <a:gdLst>
              <a:gd name="T0" fmla="*/ 2870 w 6723"/>
              <a:gd name="T1" fmla="*/ 5989 h 5989"/>
              <a:gd name="T2" fmla="*/ 47 w 6723"/>
              <a:gd name="T3" fmla="*/ 5989 h 5989"/>
              <a:gd name="T4" fmla="*/ 47 w 6723"/>
              <a:gd name="T5" fmla="*/ 3786 h 5989"/>
              <a:gd name="T6" fmla="*/ 2112 w 6723"/>
              <a:gd name="T7" fmla="*/ 0 h 5989"/>
              <a:gd name="T8" fmla="*/ 2802 w 6723"/>
              <a:gd name="T9" fmla="*/ 755 h 5989"/>
              <a:gd name="T10" fmla="*/ 1425 w 6723"/>
              <a:gd name="T11" fmla="*/ 3096 h 5989"/>
              <a:gd name="T12" fmla="*/ 2870 w 6723"/>
              <a:gd name="T13" fmla="*/ 3096 h 5989"/>
              <a:gd name="T14" fmla="*/ 2870 w 6723"/>
              <a:gd name="T15" fmla="*/ 5989 h 5989"/>
              <a:gd name="T16" fmla="*/ 6723 w 6723"/>
              <a:gd name="T17" fmla="*/ 5989 h 5989"/>
              <a:gd name="T18" fmla="*/ 3833 w 6723"/>
              <a:gd name="T19" fmla="*/ 5989 h 5989"/>
              <a:gd name="T20" fmla="*/ 3833 w 6723"/>
              <a:gd name="T21" fmla="*/ 3786 h 5989"/>
              <a:gd name="T22" fmla="*/ 5968 w 6723"/>
              <a:gd name="T23" fmla="*/ 0 h 5989"/>
              <a:gd name="T24" fmla="*/ 6656 w 6723"/>
              <a:gd name="T25" fmla="*/ 755 h 5989"/>
              <a:gd name="T26" fmla="*/ 5211 w 6723"/>
              <a:gd name="T27" fmla="*/ 3096 h 5989"/>
              <a:gd name="T28" fmla="*/ 6723 w 6723"/>
              <a:gd name="T29" fmla="*/ 3096 h 5989"/>
              <a:gd name="T30" fmla="*/ 6723 w 6723"/>
              <a:gd name="T31" fmla="*/ 5989 h 59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23" h="5989">
                <a:moveTo>
                  <a:pt x="2870" y="5989"/>
                </a:moveTo>
                <a:lnTo>
                  <a:pt x="47" y="5989"/>
                </a:lnTo>
                <a:lnTo>
                  <a:pt x="47" y="3786"/>
                </a:lnTo>
                <a:cubicBezTo>
                  <a:pt x="0" y="2041"/>
                  <a:pt x="690" y="778"/>
                  <a:pt x="2112" y="0"/>
                </a:cubicBezTo>
                <a:lnTo>
                  <a:pt x="2802" y="755"/>
                </a:lnTo>
                <a:cubicBezTo>
                  <a:pt x="1930" y="1398"/>
                  <a:pt x="1469" y="2179"/>
                  <a:pt x="1425" y="3096"/>
                </a:cubicBezTo>
                <a:cubicBezTo>
                  <a:pt x="2068" y="3096"/>
                  <a:pt x="2550" y="3096"/>
                  <a:pt x="2870" y="3096"/>
                </a:cubicBezTo>
                <a:lnTo>
                  <a:pt x="2870" y="5989"/>
                </a:lnTo>
                <a:close/>
                <a:moveTo>
                  <a:pt x="6723" y="5989"/>
                </a:moveTo>
                <a:lnTo>
                  <a:pt x="3833" y="5989"/>
                </a:lnTo>
                <a:lnTo>
                  <a:pt x="3833" y="3786"/>
                </a:lnTo>
                <a:cubicBezTo>
                  <a:pt x="3786" y="2088"/>
                  <a:pt x="4500" y="825"/>
                  <a:pt x="5968" y="0"/>
                </a:cubicBezTo>
                <a:lnTo>
                  <a:pt x="6656" y="755"/>
                </a:lnTo>
                <a:cubicBezTo>
                  <a:pt x="5783" y="1398"/>
                  <a:pt x="5302" y="2179"/>
                  <a:pt x="5211" y="3096"/>
                </a:cubicBezTo>
                <a:cubicBezTo>
                  <a:pt x="5898" y="3096"/>
                  <a:pt x="6403" y="3096"/>
                  <a:pt x="6723" y="3096"/>
                </a:cubicBezTo>
                <a:lnTo>
                  <a:pt x="6723" y="5989"/>
                </a:lnTo>
                <a:close/>
              </a:path>
            </a:pathLst>
          </a:custGeom>
          <a:solidFill>
            <a:schemeClr val="bg1">
              <a:lumMod val="8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CN" altLang="en-US">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dur="5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财政政策的基本概念与分类。</a:t>
            </a:r>
          </a:p>
        </p:txBody>
      </p:sp>
      <p:sp>
        <p:nvSpPr>
          <p:cNvPr id="3" name="Subtitle 2"/>
          <p:cNvSpPr>
            <a:spLocks noGrp="1"/>
          </p:cNvSpPr>
          <p:nvPr>
            <p:ph type="subTitle" idx="1"/>
          </p:nvPr>
        </p:nvSpPr>
        <p:spPr/>
        <p:txBody>
          <a:bodyPr/>
          <a:lstStyle/>
          <a:p>
            <a:r>
              <a:t>财政政策与社会福利</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财政政策的基本概念与分类。</a:t>
            </a:r>
          </a:p>
        </p:txBody>
      </p:sp>
      <p:sp>
        <p:nvSpPr>
          <p:cNvPr id="3" name="Text Placeholder 2"/>
          <p:cNvSpPr>
            <a:spLocks noGrp="1"/>
          </p:cNvSpPr>
          <p:nvPr>
            <p:ph type="body" idx="1"/>
          </p:nvPr>
        </p:nvSpPr>
        <p:spPr/>
        <p:txBody>
          <a:bodyPr/>
          <a:lstStyle/>
          <a:p>
            <a:r>
              <a:t>财政政策的基本概念</a:t>
            </a:r>
          </a:p>
        </p:txBody>
      </p:sp>
      <p:sp>
        <p:nvSpPr>
          <p:cNvPr id="4" name="Content Placeholder 3"/>
          <p:cNvSpPr>
            <a:spLocks noGrp="1"/>
          </p:cNvSpPr>
          <p:nvPr>
            <p:ph sz="half" idx="2"/>
          </p:nvPr>
        </p:nvSpPr>
        <p:spPr/>
        <p:txBody>
          <a:bodyPr/>
          <a:lstStyle/>
          <a:p>
            <a:r>
              <a:t>1.财政政策是政府通过税收和支出手段影响经济活动和社会福利的政策工具。</a:t>
            </a:r>
          </a:p>
          <a:p>
            <a:r>
              <a:t>2.财政政策的目标包括促进经济增长、稳定物价、提高就业和社会公平等。</a:t>
            </a:r>
          </a:p>
          <a:p>
            <a:r>
              <a:t>3.财政政策的实施需根据经济形势和政策目标进行灵活调整。</a:t>
            </a:r>
          </a:p>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财政政策的基本概念与分类。</a:t>
            </a:r>
          </a:p>
        </p:txBody>
      </p:sp>
      <p:sp>
        <p:nvSpPr>
          <p:cNvPr id="3" name="Text Placeholder 2"/>
          <p:cNvSpPr>
            <a:spLocks noGrp="1"/>
          </p:cNvSpPr>
          <p:nvPr>
            <p:ph type="body" idx="1"/>
          </p:nvPr>
        </p:nvSpPr>
        <p:spPr/>
        <p:txBody>
          <a:bodyPr/>
          <a:lstStyle/>
          <a:p>
            <a:r>
              <a:t>财政政策的分类</a:t>
            </a:r>
          </a:p>
        </p:txBody>
      </p:sp>
      <p:sp>
        <p:nvSpPr>
          <p:cNvPr id="4" name="Content Placeholder 3"/>
          <p:cNvSpPr>
            <a:spLocks noGrp="1"/>
          </p:cNvSpPr>
          <p:nvPr>
            <p:ph sz="half" idx="2"/>
          </p:nvPr>
        </p:nvSpPr>
        <p:spPr/>
        <p:txBody>
          <a:bodyPr/>
          <a:lstStyle/>
          <a:p>
            <a:r>
              <a:t>1.按照政策方向，财政政策可分为扩张性政策和紧缩性政策。</a:t>
            </a:r>
          </a:p>
          <a:p>
            <a:r>
              <a:t>2.扩张性政策通过增加政府支出或减少税收来刺激经济增长，而紧缩性政策则相反。</a:t>
            </a:r>
          </a:p>
          <a:p>
            <a:r>
              <a:t>3.财政政策的分类也可以根据其实施方式和目标进行细化，如税收政策、支出政策等。</a:t>
            </a:r>
          </a:p>
          <a:p>
            <a:r>
              <a:t>以上内容仅供参考，具体内容还需根据您的需求进行进一步的优化和调整。以下是一些可参考的附加信息：</a:t>
            </a:r>
          </a:p>
          <a:p>
            <a:r>
              <a:t>扩张性财政政策通常在经济衰退或低迷时期被采用，以增加总需求和就业。紧缩性财政政策则通常在经济过热或通货膨胀率较高时被采用，以减少总需求和抑制通货膨胀。税收政策和支出政策是财政政策的两个主要工具，政府可以通过调整税率和支出规模来影响经济活动和社会福利。</a:t>
            </a:r>
          </a:p>
          <a:p>
            <a:r>
              <a:t>在实施财政政策时，需要综合考虑各种因素，如经济形势、政策目标、政府财政状况等。同时，还需要注意财政政策的可持续性和公平性，避免过度依赖财政政策导致财政危机或社会不公等问题。</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社会福利的定义与衡量标准。</a:t>
            </a:r>
          </a:p>
        </p:txBody>
      </p:sp>
      <p:sp>
        <p:nvSpPr>
          <p:cNvPr id="3" name="Subtitle 2"/>
          <p:cNvSpPr>
            <a:spLocks noGrp="1"/>
          </p:cNvSpPr>
          <p:nvPr>
            <p:ph type="subTitle" idx="1"/>
          </p:nvPr>
        </p:nvSpPr>
        <p:spPr/>
        <p:txBody>
          <a:bodyPr/>
          <a:lstStyle/>
          <a:p>
            <a:r>
              <a:t>财政政策与社会福利</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社会福利的定义与衡量标准。</a:t>
            </a:r>
          </a:p>
        </p:txBody>
      </p:sp>
      <p:sp>
        <p:nvSpPr>
          <p:cNvPr id="3" name="Text Placeholder 2"/>
          <p:cNvSpPr>
            <a:spLocks noGrp="1"/>
          </p:cNvSpPr>
          <p:nvPr>
            <p:ph type="body" idx="1"/>
          </p:nvPr>
        </p:nvSpPr>
        <p:spPr/>
        <p:txBody>
          <a:bodyPr/>
          <a:lstStyle/>
          <a:p>
            <a:r>
              <a:t>社会福利的定义</a:t>
            </a:r>
          </a:p>
        </p:txBody>
      </p:sp>
      <p:sp>
        <p:nvSpPr>
          <p:cNvPr id="4" name="Content Placeholder 3"/>
          <p:cNvSpPr>
            <a:spLocks noGrp="1"/>
          </p:cNvSpPr>
          <p:nvPr>
            <p:ph sz="half" idx="2"/>
          </p:nvPr>
        </p:nvSpPr>
        <p:spPr/>
        <p:txBody>
          <a:bodyPr/>
          <a:lstStyle/>
          <a:p>
            <a:r>
              <a:t>1.社会福利是一个社会整体福利水平的衡量，包括人民的生活质量、幸福感、公正性、安全性等多方面因素。</a:t>
            </a:r>
          </a:p>
          <a:p>
            <a:r>
              <a:t>2.社会福利的定义因国家和地区的文化背景、社会制度、经济发展水平等因素而异。</a:t>
            </a:r>
          </a:p>
          <a:p>
            <a:r>
              <a:t>3.在现代社会，社会福利通常被视为政府的重要责任，是政府通过政策手段保障公民基本生活权益的重要体现。</a:t>
            </a:r>
          </a:p>
          <a:p/>
        </p:txBody>
      </p:sp>
      <p:sp>
        <p:nvSpPr>
          <p:cNvPr id="5" name="Text Placeholder 4"/>
          <p:cNvSpPr>
            <a:spLocks noGrp="1"/>
          </p:cNvSpPr>
          <p:nvPr>
            <p:ph type="body" idx="3"/>
          </p:nvPr>
        </p:nvSpPr>
        <p:spPr/>
        <p:txBody>
          <a:bodyPr/>
          <a:lstStyle/>
          <a:p>
            <a:r>
              <a:t>社会福利的衡量标准</a:t>
            </a:r>
          </a:p>
        </p:txBody>
      </p:sp>
      <p:sp>
        <p:nvSpPr>
          <p:cNvPr id="6" name="Content Placeholder 5"/>
          <p:cNvSpPr>
            <a:spLocks noGrp="1"/>
          </p:cNvSpPr>
          <p:nvPr>
            <p:ph sz="half" idx="4"/>
          </p:nvPr>
        </p:nvSpPr>
        <p:spPr/>
        <p:txBody>
          <a:bodyPr/>
          <a:lstStyle/>
          <a:p>
            <a:r>
              <a:t>1.社会福利的衡量标准应包括客观指标和主观指标两个方面，以全面评估社会福利水平。</a:t>
            </a:r>
          </a:p>
          <a:p>
            <a:r>
              <a:t>2.常见的客观指标包括人均收入、贫困率、就业率、社会保障覆盖率等；主观指标则主要依赖于公民的满意度和幸福感等。</a:t>
            </a:r>
          </a:p>
          <a:p>
            <a:r>
              <a:t>3.社会福利衡量标准的制定需要综合考虑多方面因素，以确保评估结果的公正性和客观性。</a:t>
            </a:r>
          </a:p>
          <a:p>
            <a:r>
              <a:t>以上内容仅供参考，具体还需要根据您的需求进行调整优化。</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财政政策对社会福利的影响路径。</a:t>
            </a:r>
          </a:p>
        </p:txBody>
      </p:sp>
      <p:sp>
        <p:nvSpPr>
          <p:cNvPr id="3" name="Subtitle 2"/>
          <p:cNvSpPr>
            <a:spLocks noGrp="1"/>
          </p:cNvSpPr>
          <p:nvPr>
            <p:ph type="subTitle" idx="1"/>
          </p:nvPr>
        </p:nvSpPr>
        <p:spPr/>
        <p:txBody>
          <a:bodyPr/>
          <a:lstStyle/>
          <a:p>
            <a:r>
              <a:t>财政政策与社会福利</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财政政策对社会福利的影响路径。</a:t>
            </a:r>
          </a:p>
        </p:txBody>
      </p:sp>
      <p:sp>
        <p:nvSpPr>
          <p:cNvPr id="3" name="Text Placeholder 2"/>
          <p:cNvSpPr>
            <a:spLocks noGrp="1"/>
          </p:cNvSpPr>
          <p:nvPr>
            <p:ph type="body" idx="1"/>
          </p:nvPr>
        </p:nvSpPr>
        <p:spPr/>
        <p:txBody>
          <a:bodyPr/>
          <a:lstStyle/>
          <a:p>
            <a:r>
              <a:t>财政政策与社会福利的关系</a:t>
            </a:r>
          </a:p>
        </p:txBody>
      </p:sp>
      <p:sp>
        <p:nvSpPr>
          <p:cNvPr id="4" name="Content Placeholder 3"/>
          <p:cNvSpPr>
            <a:spLocks noGrp="1"/>
          </p:cNvSpPr>
          <p:nvPr>
            <p:ph sz="half" idx="2"/>
          </p:nvPr>
        </p:nvSpPr>
        <p:spPr/>
        <p:txBody>
          <a:bodyPr/>
          <a:lstStyle/>
          <a:p>
            <a:r>
              <a:t>1.财政政策通过税收和政府支出影响社会福利。合理的税收政策可以平衡社会收入分配，减少贫富差距，提升整体社会福利。</a:t>
            </a:r>
          </a:p>
          <a:p>
            <a:r>
              <a:t>2.政府支出在社会福利项目上的投入，如教育、医疗、社会保障等，直接提高民众的社会福利水平。</a:t>
            </a:r>
          </a:p>
          <a:p/>
        </p:txBody>
      </p:sp>
      <p:sp>
        <p:nvSpPr>
          <p:cNvPr id="5" name="Text Placeholder 4"/>
          <p:cNvSpPr>
            <a:spLocks noGrp="1"/>
          </p:cNvSpPr>
          <p:nvPr>
            <p:ph type="body" idx="3"/>
          </p:nvPr>
        </p:nvSpPr>
        <p:spPr/>
        <p:txBody>
          <a:bodyPr/>
          <a:lstStyle/>
          <a:p>
            <a:r>
              <a:t>财政政策对就业的影响</a:t>
            </a:r>
          </a:p>
        </p:txBody>
      </p:sp>
      <p:sp>
        <p:nvSpPr>
          <p:cNvPr id="6" name="Content Placeholder 5"/>
          <p:cNvSpPr>
            <a:spLocks noGrp="1"/>
          </p:cNvSpPr>
          <p:nvPr>
            <p:ph sz="half" idx="4"/>
          </p:nvPr>
        </p:nvSpPr>
        <p:spPr/>
        <p:txBody>
          <a:bodyPr/>
          <a:lstStyle/>
          <a:p>
            <a:r>
              <a:t>1.积极的财政政策可以增加政府支出，从而刺激经济增长，提高就业率，提升社会福利。</a:t>
            </a:r>
          </a:p>
          <a:p>
            <a:r>
              <a:t>2.税收政策对劳动供给和需求的影响也会影响就业率，从而影响社会福利。</a:t>
            </a:r>
          </a:p>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财政政策对社会福利的影响路径。</a:t>
            </a:r>
          </a:p>
        </p:txBody>
      </p:sp>
      <p:sp>
        <p:nvSpPr>
          <p:cNvPr id="3" name="Text Placeholder 2"/>
          <p:cNvSpPr>
            <a:spLocks noGrp="1"/>
          </p:cNvSpPr>
          <p:nvPr>
            <p:ph type="body" idx="1"/>
          </p:nvPr>
        </p:nvSpPr>
        <p:spPr/>
        <p:txBody>
          <a:bodyPr/>
          <a:lstStyle/>
          <a:p>
            <a:r>
              <a:t>财政政策对收入分配的影响</a:t>
            </a:r>
          </a:p>
        </p:txBody>
      </p:sp>
      <p:sp>
        <p:nvSpPr>
          <p:cNvPr id="4" name="Content Placeholder 3"/>
          <p:cNvSpPr>
            <a:spLocks noGrp="1"/>
          </p:cNvSpPr>
          <p:nvPr>
            <p:ph sz="half" idx="2"/>
          </p:nvPr>
        </p:nvSpPr>
        <p:spPr/>
        <p:txBody>
          <a:bodyPr/>
          <a:lstStyle/>
          <a:p>
            <a:r>
              <a:t>1.税收政策可以调节收入分配，减少贫富差距，提高社会公平性。</a:t>
            </a:r>
          </a:p>
          <a:p>
            <a:r>
              <a:t>2.通过财政支出对低收入群体的转移支付，可以进一步提高社会福利水平。</a:t>
            </a:r>
          </a:p>
          <a:p/>
        </p:txBody>
      </p:sp>
      <p:sp>
        <p:nvSpPr>
          <p:cNvPr id="5" name="Text Placeholder 4"/>
          <p:cNvSpPr>
            <a:spLocks noGrp="1"/>
          </p:cNvSpPr>
          <p:nvPr>
            <p:ph type="body" idx="3"/>
          </p:nvPr>
        </p:nvSpPr>
        <p:spPr/>
        <p:txBody>
          <a:bodyPr/>
          <a:lstStyle/>
          <a:p>
            <a:r>
              <a:t>财政政策与公共品供给</a:t>
            </a:r>
          </a:p>
        </p:txBody>
      </p:sp>
      <p:sp>
        <p:nvSpPr>
          <p:cNvPr id="6" name="Content Placeholder 5"/>
          <p:cNvSpPr>
            <a:spLocks noGrp="1"/>
          </p:cNvSpPr>
          <p:nvPr>
            <p:ph sz="half" idx="4"/>
          </p:nvPr>
        </p:nvSpPr>
        <p:spPr/>
        <p:txBody>
          <a:bodyPr/>
          <a:lstStyle/>
          <a:p>
            <a:r>
              <a:t>1.政府通过财政支出提供公共品，如基础设施、环境保护等，提高社会福利水平。</a:t>
            </a:r>
          </a:p>
          <a:p>
            <a:r>
              <a:t>2.合理的税收政策可以鼓励私人部门参与公共品供给，提高公共品的质量和效率。</a:t>
            </a:r>
          </a:p>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财政政策对社会福利的影响路径。</a:t>
            </a:r>
          </a:p>
        </p:txBody>
      </p:sp>
      <p:sp>
        <p:nvSpPr>
          <p:cNvPr id="3" name="Text Placeholder 2"/>
          <p:cNvSpPr>
            <a:spLocks noGrp="1"/>
          </p:cNvSpPr>
          <p:nvPr>
            <p:ph type="body" idx="1"/>
          </p:nvPr>
        </p:nvSpPr>
        <p:spPr/>
        <p:txBody>
          <a:bodyPr/>
          <a:lstStyle/>
          <a:p>
            <a:r>
              <a:t>财政政策的长期影响</a:t>
            </a:r>
          </a:p>
        </p:txBody>
      </p:sp>
      <p:sp>
        <p:nvSpPr>
          <p:cNvPr id="4" name="Content Placeholder 3"/>
          <p:cNvSpPr>
            <a:spLocks noGrp="1"/>
          </p:cNvSpPr>
          <p:nvPr>
            <p:ph sz="half" idx="2"/>
          </p:nvPr>
        </p:nvSpPr>
        <p:spPr/>
        <p:txBody>
          <a:bodyPr/>
          <a:lstStyle/>
          <a:p>
            <a:r>
              <a:t>1.财政政策的长期可持续性对社会福利有重要影响。过度的政府债务可能会对未来社会福利产生负面影响。</a:t>
            </a:r>
          </a:p>
          <a:p>
            <a:r>
              <a:t>2.合理的财政政策可以促进经济增长，提高未来的社会福利水平。</a:t>
            </a:r>
          </a:p>
          <a:p>
            <a:r>
              <a:t>以上内容仅供参考，如有需要，建议您查阅相关网站。</a:t>
            </a:r>
          </a:p>
        </p:txBody>
      </p:sp>
      <p:sp>
        <p:nvSpPr>
          <p:cNvPr id="5" name="Text Placeholder 4"/>
          <p:cNvSpPr>
            <a:spLocks noGrp="1"/>
          </p:cNvSpPr>
          <p:nvPr>
            <p:ph type="body" idx="3"/>
          </p:nvPr>
        </p:nvSpPr>
        <p:spPr/>
        <p:txBody>
          <a:bodyPr/>
          <a:lstStyle/>
          <a:p/>
        </p:txBody>
      </p:sp>
      <p:sp>
        <p:nvSpPr>
          <p:cNvPr id="6" name="Content Placeholder 5"/>
          <p:cNvSpPr>
            <a:spLocks noGrp="1"/>
          </p:cNvSpPr>
          <p:nvPr>
            <p:ph sz="half" idx="4"/>
          </p:nvPr>
        </p:nvSpPr>
        <p:spPr/>
        <p:txBody>
          <a:bodyPr/>
          <a:lstStyle/>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税收政策与社会福利的关系。</a:t>
            </a:r>
          </a:p>
        </p:txBody>
      </p:sp>
      <p:sp>
        <p:nvSpPr>
          <p:cNvPr id="3" name="Subtitle 2"/>
          <p:cNvSpPr>
            <a:spLocks noGrp="1"/>
          </p:cNvSpPr>
          <p:nvPr>
            <p:ph type="subTitle" idx="1"/>
          </p:nvPr>
        </p:nvSpPr>
        <p:spPr/>
        <p:txBody>
          <a:bodyPr/>
          <a:lstStyle/>
          <a:p>
            <a:r>
              <a:t>财政政策与社会福利</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税收政策与社会福利的关系。</a:t>
            </a:r>
          </a:p>
        </p:txBody>
      </p:sp>
      <p:sp>
        <p:nvSpPr>
          <p:cNvPr id="3" name="Text Placeholder 2"/>
          <p:cNvSpPr>
            <a:spLocks noGrp="1"/>
          </p:cNvSpPr>
          <p:nvPr>
            <p:ph type="body" idx="1"/>
          </p:nvPr>
        </p:nvSpPr>
        <p:spPr/>
        <p:txBody>
          <a:bodyPr/>
          <a:lstStyle/>
          <a:p>
            <a:r>
              <a:t>税收政策的社会福利效应</a:t>
            </a:r>
          </a:p>
        </p:txBody>
      </p:sp>
      <p:sp>
        <p:nvSpPr>
          <p:cNvPr id="4" name="Content Placeholder 3"/>
          <p:cNvSpPr>
            <a:spLocks noGrp="1"/>
          </p:cNvSpPr>
          <p:nvPr>
            <p:ph sz="half" idx="2"/>
          </p:nvPr>
        </p:nvSpPr>
        <p:spPr/>
        <p:txBody>
          <a:bodyPr/>
          <a:lstStyle/>
          <a:p>
            <a:r>
              <a:t>1.税收政策能够调节收入分配，促进社会公平，提升社会福利水平。通过累进税制，减轻低收入群体的税负，增加高收入群体的税负，有助于缩小收入差距，提高社会整体福利。</a:t>
            </a:r>
          </a:p>
          <a:p>
            <a:r>
              <a:t>2.税收政策可以影响消费和投资，进而影响社会福利。通过调整税率和税种，引导消费者和投资者的行为，促进资源优化配置，提高社会福利水平。</a:t>
            </a:r>
          </a:p>
          <a:p>
            <a:r>
              <a:t>3.合理的税收政策可以促进经济增长，提升社会福利。通过降低企业所得税和个人所得税等税负，刺激企业和个人投资和消费，促进经济增长，增加社会福利。</a:t>
            </a:r>
          </a:p>
          <a:p/>
        </p:txBody>
      </p:sp>
      <p:sp>
        <p:nvSpPr>
          <p:cNvPr id="5" name="Text Placeholder 4"/>
          <p:cNvSpPr>
            <a:spLocks noGrp="1"/>
          </p:cNvSpPr>
          <p:nvPr>
            <p:ph type="body" idx="3"/>
          </p:nvPr>
        </p:nvSpPr>
        <p:spPr/>
        <p:txBody>
          <a:bodyPr/>
          <a:lstStyle/>
          <a:p>
            <a:r>
              <a:t>税收政策的福利分配效应</a:t>
            </a:r>
          </a:p>
        </p:txBody>
      </p:sp>
      <p:sp>
        <p:nvSpPr>
          <p:cNvPr id="6" name="Content Placeholder 5"/>
          <p:cNvSpPr>
            <a:spLocks noGrp="1"/>
          </p:cNvSpPr>
          <p:nvPr>
            <p:ph sz="half" idx="4"/>
          </p:nvPr>
        </p:nvSpPr>
        <p:spPr/>
        <p:txBody>
          <a:bodyPr/>
          <a:lstStyle/>
          <a:p>
            <a:r>
              <a:t>1.税收政策在不同收入群体之间的福利分配具有重要影响。税收政策应该注重公平性，避免对低收入群体造成过大的负担，保障基本生活需求。</a:t>
            </a:r>
          </a:p>
          <a:p>
            <a:r>
              <a:t>2.税收政策的福利分配效应还与税种和税率的设计有关。应该根据实际情况调整税种和税率，提高税收制度的合理性和公平性，提升社会福利水平。</a:t>
            </a:r>
          </a:p>
          <a:p>
            <a:r>
              <a:t>3.税收政策的制定需要考虑到不同地区、不同行业之间的差异，确保税收负担的公平分配，促进社会福利的整体提升。</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https://d.book118.com/887004043163006034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65</Paragraphs>
  <Slides>14</Slides>
  <Notes>0</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14</vt:i4>
      </vt:variant>
    </vt:vector>
  </HeadingPairs>
  <TitlesOfParts>
    <vt:vector baseType="lpstr" size="26">
      <vt:lpstr>Arial</vt:lpstr>
      <vt:lpstr>Calibri</vt:lpstr>
      <vt:lpstr>黑体</vt:lpstr>
      <vt:lpstr>微软雅黑</vt:lpstr>
      <vt:lpstr>Wingdings</vt:lpstr>
      <vt:lpstr>Agency FB</vt:lpstr>
      <vt:lpstr>Adobe 宋体 Std L</vt:lpstr>
      <vt:lpstr>Franklin Gothic Book</vt:lpstr>
      <vt:lpstr>宋体</vt:lpstr>
      <vt:lpstr>仿宋_GB2312</vt:lpstr>
      <vt:lpstr>幼圆</vt:lpstr>
      <vt:lpstr>Office Theme</vt:lpstr>
      <vt:lpstr>PowerPoint Presentation</vt:lpstr>
      <vt:lpstr>PowerPoint Presentation</vt:lpstr>
      <vt:lpstr> 财政政策的基本概念与分类。</vt:lpstr>
      <vt:lpstr> 财政政策的基本概念与分类。</vt:lpstr>
      <vt:lpstr> 财政政策的基本概念与分类。</vt:lpstr>
      <vt:lpstr> 社会福利的定义与衡量标准。</vt:lpstr>
      <vt:lpstr> 社会福利的定义与衡量标准。</vt:lpstr>
      <vt:lpstr> 财政政策对社会福利的影响路径。</vt:lpstr>
      <vt:lpstr> 财政政策对社会福利的影响路径。</vt:lpstr>
      <vt:lpstr> 财政政策对社会福利的影响路径。</vt:lpstr>
      <vt:lpstr> 财政政策对社会福利的影响路径。</vt:lpstr>
      <vt:lpstr> 税收政策与社会福利的关系。</vt:lpstr>
      <vt:lpstr> 税收政策与社会福利的关系。</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2024-09-09T00:41:41.554</cp:lastPrinted>
  <dcterms:created xsi:type="dcterms:W3CDTF">2024-09-08T16:41:41Z</dcterms:created>
  <dcterms:modified xsi:type="dcterms:W3CDTF">2024-09-08T16:41:43Z</dcterms:modified>
</cp:coreProperties>
</file>