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A1E8BB5-6836-4AC8-9034-7423A6B73E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8BDAD0-660D-47B4-BEF6-33F72E65D2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F236E36-C323-4A3B-9AF8-EC38846BC9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31C3E44-B1AF-4082-8292-3FBF280AAF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124377-AD5B-4DC7-B4AA-95D768C90C6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B6DDE50-0DCC-4E81-819E-8002658BF6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8D5DDF-5BDC-4870-8BC9-EF56CE739E9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743B47-5F86-4F33-A7D4-5AA56F3368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264EC0-9D8B-44C0-9B8E-B3ACF75ED1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322705-930E-493C-A889-2A8123EFB2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BA5F25-7433-4E5D-9FBF-65178D79D1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7016055045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[互联网]复杂网络基础4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复杂网络概述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复杂网络的结构与特性</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复杂网络中的信息传播</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复杂网络中的博弈与合作</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复杂网络中的同步与控制</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复杂网络的应用与挑战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复杂网络概述</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定义</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复杂网络是由大量相互作用的节点构成的系统，这些节点通过边连接在一起，形成一个具有复杂拓扑结构和动力学行为的网络。</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大规模性</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复杂网络通常包含大量节点，节点数量可能达到成千上万甚至更多。</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结构复杂性</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复杂网络的拓扑结构复杂多变，可能包含多种不同类型的节点和边，以及不同的连接模式。</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动力学复杂性</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复杂网络中的节点和边可以随时间变化，网络的结构和性质也可能随之改变。</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4398" b="439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复杂网络的重要性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普遍性</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复杂网络广泛存在于自然界、人类社会和工程技术领域，如社交网络、交通网络、生物网络等。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关键性</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复杂网络在许多领域中都扮演着关键角色，对于理解系统的结构和功能以及预测和控制系统的行为具有重要意义。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挑战性</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由于复杂网络的复杂性，对其进行建模、分析和控制是一项具有挑战性的任务，需要借助多学科的理论和方法。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9110" y="2088608"/>
            <a:ext cx="338630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研究网络的图表示、图的性质、图的算法等。</a:t>
            </a:r>
          </a:p>
        </p:txBody>
      </p:sp>
      <p:sp>
        <p:nvSpPr>
          <p:cNvPr id="3" name="TextBox 3"/>
          <p:cNvSpPr txBox="1"/>
          <p:nvPr/>
        </p:nvSpPr>
        <p:spPr>
          <a:xfrm>
            <a:off x="539110" y="1679033"/>
            <a:ext cx="2409825" cy="428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875" b="1">
                <a:solidFill>
                  <a:schemeClr val="accent1">
                    <a:alpha val="100000"/>
                  </a:schemeClr>
                </a:solidFill>
                <a:latin typeface="Microsoft Yahei"/>
                <a:ea typeface="Microsoft Yahei"/>
                <a:cs typeface="Microsoft Yahei"/>
              </a:rPr>
              <a:t>图论与组合数学</a:t>
            </a:r>
          </a:p>
        </p:txBody>
      </p:sp>
      <p:sp>
        <p:nvSpPr>
          <p:cNvPr id="4" name="AutoShape 4"/>
          <p:cNvSpPr/>
          <p:nvPr/>
        </p:nvSpPr>
        <p:spPr>
          <a:xfrm>
            <a:off x="4912196" y="1843297"/>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4275690">
            <a:off x="6489457" y="2982571"/>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700000" flipH="1">
            <a:off x="3730001" y="2945995"/>
            <a:ext cx="1473877" cy="1300480"/>
          </a:xfrm>
          <a:prstGeom prst="triangle">
            <a:avLst>
              <a:gd name="adj" fmla="val 500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8546356" flipH="1">
            <a:off x="3967371" y="4880960"/>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8546493" flipH="1">
            <a:off x="5914885" y="4872729"/>
            <a:ext cx="1473877" cy="1300480"/>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39110" y="4666479"/>
            <a:ext cx="338631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研究生物网络（如基因调控网络、蛋白质相互作用网络）的结构和功能，以及生物系统的复杂性。</a:t>
            </a:r>
          </a:p>
        </p:txBody>
      </p:sp>
      <p:sp>
        <p:nvSpPr>
          <p:cNvPr id="10" name="TextBox 10"/>
          <p:cNvSpPr txBox="1"/>
          <p:nvPr/>
        </p:nvSpPr>
        <p:spPr>
          <a:xfrm>
            <a:off x="539110" y="425690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生物学</a:t>
            </a:r>
          </a:p>
        </p:txBody>
      </p:sp>
      <p:sp>
        <p:nvSpPr>
          <p:cNvPr id="11" name="TextBox 11"/>
          <p:cNvSpPr txBox="1"/>
          <p:nvPr/>
        </p:nvSpPr>
        <p:spPr>
          <a:xfrm>
            <a:off x="6201617" y="1625514"/>
            <a:ext cx="341898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运用统计物理学的理论和方法研究网络的拓扑结构、演化过程、相变现象等。</a:t>
            </a:r>
          </a:p>
        </p:txBody>
      </p:sp>
      <p:sp>
        <p:nvSpPr>
          <p:cNvPr id="12" name="TextBox 12"/>
          <p:cNvSpPr txBox="1"/>
          <p:nvPr/>
        </p:nvSpPr>
        <p:spPr>
          <a:xfrm>
            <a:off x="6201617" y="1268111"/>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统计物理学</a:t>
            </a:r>
          </a:p>
        </p:txBody>
      </p:sp>
      <p:sp>
        <p:nvSpPr>
          <p:cNvPr id="13" name="TextBox 13"/>
          <p:cNvSpPr txBox="1"/>
          <p:nvPr/>
        </p:nvSpPr>
        <p:spPr>
          <a:xfrm>
            <a:off x="8237407" y="3376213"/>
            <a:ext cx="341041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研究网络的算法设计、数据结构、网络安全等。</a:t>
            </a:r>
          </a:p>
        </p:txBody>
      </p:sp>
      <p:sp>
        <p:nvSpPr>
          <p:cNvPr id="14" name="TextBox 14"/>
          <p:cNvSpPr txBox="1"/>
          <p:nvPr/>
        </p:nvSpPr>
        <p:spPr>
          <a:xfrm>
            <a:off x="8237407" y="3050744"/>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计算机科学</a:t>
            </a:r>
          </a:p>
        </p:txBody>
      </p:sp>
      <p:sp>
        <p:nvSpPr>
          <p:cNvPr id="15" name="TextBox 15"/>
          <p:cNvSpPr txBox="1"/>
          <p:nvPr/>
        </p:nvSpPr>
        <p:spPr>
          <a:xfrm>
            <a:off x="7268208" y="5464523"/>
            <a:ext cx="343452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研究社交网络的结构、演化、信息传播等社会问题。</a:t>
            </a:r>
          </a:p>
        </p:txBody>
      </p:sp>
      <p:sp>
        <p:nvSpPr>
          <p:cNvPr id="16" name="TextBox 16"/>
          <p:cNvSpPr txBox="1"/>
          <p:nvPr/>
        </p:nvSpPr>
        <p:spPr>
          <a:xfrm>
            <a:off x="7268208" y="5054948"/>
            <a:ext cx="2409825" cy="4381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chemeClr val="accent1">
                    <a:alpha val="100000"/>
                  </a:schemeClr>
                </a:solidFill>
                <a:latin typeface="Microsoft Yahei"/>
                <a:ea typeface="Microsoft Yahei"/>
                <a:cs typeface="Microsoft Yahei"/>
              </a:rPr>
              <a:t>社会学</a:t>
            </a:r>
          </a:p>
        </p:txBody>
      </p:sp>
      <p:sp>
        <p:nvSpPr>
          <p:cNvPr id="17" name="TextBox 17"/>
          <p:cNvSpPr txBox="1"/>
          <p:nvPr/>
        </p:nvSpPr>
        <p:spPr>
          <a:xfrm>
            <a:off x="5254897" y="2293598"/>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02</a:t>
            </a:r>
          </a:p>
        </p:txBody>
      </p:sp>
      <p:sp>
        <p:nvSpPr>
          <p:cNvPr id="18" name="TextBox 18"/>
          <p:cNvSpPr txBox="1"/>
          <p:nvPr/>
        </p:nvSpPr>
        <p:spPr>
          <a:xfrm>
            <a:off x="3925415" y="3408550"/>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01</a:t>
            </a:r>
          </a:p>
        </p:txBody>
      </p:sp>
      <p:sp>
        <p:nvSpPr>
          <p:cNvPr id="19" name="TextBox 19"/>
          <p:cNvSpPr txBox="1"/>
          <p:nvPr/>
        </p:nvSpPr>
        <p:spPr>
          <a:xfrm>
            <a:off x="6651824" y="3377086"/>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03</a:t>
            </a:r>
          </a:p>
        </p:txBody>
      </p:sp>
      <p:sp>
        <p:nvSpPr>
          <p:cNvPr id="20" name="TextBox 20"/>
          <p:cNvSpPr txBox="1"/>
          <p:nvPr/>
        </p:nvSpPr>
        <p:spPr>
          <a:xfrm>
            <a:off x="6069918"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04</a:t>
            </a:r>
          </a:p>
        </p:txBody>
      </p:sp>
      <p:sp>
        <p:nvSpPr>
          <p:cNvPr id="21" name="TextBox 21"/>
          <p:cNvSpPr txBox="1"/>
          <p:nvPr/>
        </p:nvSpPr>
        <p:spPr>
          <a:xfrm>
            <a:off x="4466940" y="5038167"/>
            <a:ext cx="1232768"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3450" b="1">
                <a:solidFill>
                  <a:srgbClr val="FFFFFF">
                    <a:alpha val="100000"/>
                  </a:srgbClr>
                </a:solidFill>
                <a:latin typeface="Microsoft Yahei"/>
                <a:ea typeface="Microsoft Yahei"/>
                <a:cs typeface="Microsoft Yahei"/>
              </a:rPr>
              <a:t>05</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复杂网络的研究领域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复杂网络的结构与特性</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991" r="15991"/>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在复杂网络中，任意两个节点之间的平均距离通常很短，即“六度分隔”理论。</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平均路径长度短</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网络中的节点往往聚集在一起，形成高度互联的局部区域。</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聚类系数高</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对随机攻击的鲁棒性和对蓄意攻击的脆弱性。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小世界网络的鲁棒性与脆弱性</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小世界现象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无标度网络的鲁棒性与脆弱性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对随机故障的鲁棒性和对蓄意攻击的脆弱性。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节点度分布的不均匀性</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网络中少数节点拥有大量的连接，而大多数节点只有少数连接。</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无标度网络的生长与优先连接机制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新节点更倾向于与已经拥有较多连接的节点相连。</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无标度特性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同一社区内的节点之间连接紧密，形成相对独立的子网络。</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社区内部连接紧密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社区之间连接稀疏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964" r="12964"/>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社区发现算法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42" r="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不同社区之间的节点连接较少，形成网络中的“鸿沟”。</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通过模块度优化、谱聚类等方法发现网络中的社区结构。</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社区结构</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网络生长与衰退</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新节点的加入和旧节点的退出导致网络规模的变化。</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连接关系的动态变化</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节点之间的连接关系随时间发生变化，包括连接的建立、断开和重连等。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动态网络模型</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如时序网络模型、演化网络模型等，用于描述网络的动态演化过程。</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动态演化</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复杂网络中的信息传播</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信息传播模型</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节点以一定的概率独立地激活其邻居节点，适用于描述信息在社交网络中的传播。</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独立级联模型（Independent Cascade…</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易感者(Susceptible)-感染者(Infected)-康复者(Recovered)模型，描述信息在网络中的传播过程。</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SIR模型</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易感者(Susceptible)-感染者(Infected)-易感者(Susceptible)模型，适用于信息在网络中反复传播的情况。</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SIS模型</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在给定网络结构和传播模型下，寻找一组能够最大化信息传播范围的节点集合。</a:t>
            </a:r>
          </a:p>
        </p:txBody>
      </p:sp>
      <p:pic>
        <p:nvPicPr>
          <p:cNvPr id="4" name="Picture 4"/>
          <p:cNvPicPr>
            <a:picLocks noChangeAspect="1"/>
          </p:cNvPicPr>
          <p:nvPr/>
        </p:nvPicPr>
        <p:blipFill>
          <a:blip r:embed="rId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2500" r="125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30000" r="30000"/>
          <a:stretch>
            <a:fillRect/>
          </a:stretch>
        </p:blipFill>
        <p:spPr>
          <a:xfrm>
            <a:off x="8871767" y="1536628"/>
            <a:ext cx="1898908"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影响力最大化定义</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通过迭代选择当前影响力最大的节点，直到达到预定的节点数量。</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贪心算法</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利用网络结构特征，设计高效的节点选择策略，如基于度中心性、介数中心性等。</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启发式算法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影响力最大化问题</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https://d.book118.com/887016055045006040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2024-09-12T15:19:53.542</cp:lastPrinted>
  <dcterms:created xsi:type="dcterms:W3CDTF">2024-09-12T07:19:53Z</dcterms:created>
  <dcterms:modified xsi:type="dcterms:W3CDTF">2024-09-12T07:19:55Z</dcterms:modified>
</cp:coreProperties>
</file>