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E76AF8-CDBA-455B-A4D1-B5F6548AD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7AB0F4-69BF-40AA-B3D3-AF8DFC6E6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F846C1-282C-44D8-8D71-4FC439B2D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DD7887-ECBA-486E-89BF-7A211D324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1A365B-59E1-4FC3-8628-BFD6ED3195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BA93F6-E2E1-451B-A424-DB15B83D91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AF1D74-5D00-4070-99EC-E9B2B7B31A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745303-4E9F-4926-B177-63B5D7343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50F3F2-835F-479B-8782-47E52E407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0CE28E-3CA5-4515-9ED7-23141BF81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B2AFF-5882-4C3E-8E8F-4B0876C51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3111502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大众点评网商业模式分析主要服务方式</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大众点评网商业模式概述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主要服务方式介绍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服务方式的特点分析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服务方式的优势分析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服务方式的挑战与对策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071" r="2307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为相关企业提供借鉴和参考</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分析大众点评网商业模式的主要服务方式</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探讨其在互联网餐饮行业中的竞争地位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852041" y="2608040"/>
            <a:ext cx="1741075" cy="1743361"/>
            <a:chOff x="1852041" y="2608040"/>
            <a:chExt cx="1741075" cy="1743361"/>
          </a:xfrm>
        </p:grpSpPr>
        <p:sp>
          <p:nvSpPr>
            <p:cNvPr id="3" name="Freeform 3"/>
            <p:cNvSpPr/>
            <p:nvPr/>
          </p:nvSpPr>
          <p:spPr>
            <a:xfrm>
              <a:off x="1852041" y="2608040"/>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2474404" y="2441829"/>
            <a:ext cx="497967" cy="2077498"/>
            <a:chOff x="2474404" y="2441829"/>
            <a:chExt cx="497967" cy="2077498"/>
          </a:xfrm>
        </p:grpSpPr>
        <p:sp>
          <p:nvSpPr>
            <p:cNvPr id="5" name="Freeform 5"/>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2474404" y="2441829"/>
            <a:ext cx="497967" cy="2077498"/>
            <a:chOff x="2474404" y="2441829"/>
            <a:chExt cx="497967" cy="2077498"/>
          </a:xfrm>
        </p:grpSpPr>
        <p:sp>
          <p:nvSpPr>
            <p:cNvPr id="8" name="Freeform 8"/>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474404" y="2441829"/>
            <a:ext cx="497967" cy="2077498"/>
            <a:chOff x="2474404" y="2441829"/>
            <a:chExt cx="497967" cy="2077498"/>
          </a:xfrm>
        </p:grpSpPr>
        <p:sp>
          <p:nvSpPr>
            <p:cNvPr id="11" name="Freeform 11"/>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76214" y="2441829"/>
            <a:ext cx="497967" cy="2077498"/>
            <a:chOff x="2476214" y="2441829"/>
            <a:chExt cx="497967" cy="2077498"/>
          </a:xfrm>
        </p:grpSpPr>
        <p:sp>
          <p:nvSpPr>
            <p:cNvPr id="14" name="Freeform 14"/>
            <p:cNvSpPr/>
            <p:nvPr/>
          </p:nvSpPr>
          <p:spPr>
            <a:xfrm>
              <a:off x="247621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flipV="1">
              <a:off x="247621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852041" y="2607469"/>
            <a:ext cx="1741075" cy="1743361"/>
            <a:chOff x="1852041" y="2607469"/>
            <a:chExt cx="1741075" cy="1743361"/>
          </a:xfrm>
        </p:grpSpPr>
        <p:sp>
          <p:nvSpPr>
            <p:cNvPr id="17" name="Freeform 17"/>
            <p:cNvSpPr/>
            <p:nvPr/>
          </p:nvSpPr>
          <p:spPr>
            <a:xfrm>
              <a:off x="1852041" y="2607469"/>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2474404" y="2441257"/>
            <a:ext cx="497967" cy="2077498"/>
            <a:chOff x="2474404" y="2441257"/>
            <a:chExt cx="497967" cy="2077498"/>
          </a:xfrm>
        </p:grpSpPr>
        <p:sp>
          <p:nvSpPr>
            <p:cNvPr id="19" name="Freeform 19"/>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2474404" y="2441257"/>
            <a:ext cx="497967" cy="2077498"/>
            <a:chOff x="2474404" y="2441257"/>
            <a:chExt cx="497967" cy="2077498"/>
          </a:xfrm>
        </p:grpSpPr>
        <p:sp>
          <p:nvSpPr>
            <p:cNvPr id="22" name="Freeform 22"/>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2474404" y="2441257"/>
            <a:ext cx="497967" cy="2077498"/>
            <a:chOff x="2474404" y="2441257"/>
            <a:chExt cx="497967" cy="2077498"/>
          </a:xfrm>
        </p:grpSpPr>
        <p:sp>
          <p:nvSpPr>
            <p:cNvPr id="25" name="Freeform 25"/>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2476214" y="2441257"/>
            <a:ext cx="497967" cy="2077498"/>
            <a:chOff x="2476214" y="2441257"/>
            <a:chExt cx="497967" cy="2077498"/>
          </a:xfrm>
        </p:grpSpPr>
        <p:sp>
          <p:nvSpPr>
            <p:cNvPr id="28" name="Freeform 28"/>
            <p:cNvSpPr/>
            <p:nvPr/>
          </p:nvSpPr>
          <p:spPr>
            <a:xfrm>
              <a:off x="247621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flipV="1">
              <a:off x="247621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3653980" y="3200971"/>
            <a:ext cx="2390966" cy="2394109"/>
            <a:chOff x="3653980" y="3200971"/>
            <a:chExt cx="2390966" cy="2394109"/>
          </a:xfrm>
        </p:grpSpPr>
        <p:sp>
          <p:nvSpPr>
            <p:cNvPr id="31" name="Freeform 31"/>
            <p:cNvSpPr/>
            <p:nvPr/>
          </p:nvSpPr>
          <p:spPr>
            <a:xfrm>
              <a:off x="3653980" y="3200971"/>
              <a:ext cx="2390966" cy="2394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08754" y="2972753"/>
            <a:ext cx="683800" cy="2852928"/>
            <a:chOff x="4508754" y="2972753"/>
            <a:chExt cx="683800" cy="2852928"/>
          </a:xfrm>
        </p:grpSpPr>
        <p:sp>
          <p:nvSpPr>
            <p:cNvPr id="33" name="Freeform 33"/>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4508754" y="2972753"/>
            <a:ext cx="683800" cy="2852928"/>
            <a:chOff x="4508754" y="2972753"/>
            <a:chExt cx="683800" cy="2852928"/>
          </a:xfrm>
        </p:grpSpPr>
        <p:sp>
          <p:nvSpPr>
            <p:cNvPr id="36" name="Freeform 36"/>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508754" y="2972753"/>
            <a:ext cx="683800" cy="2852928"/>
            <a:chOff x="4508754" y="2972753"/>
            <a:chExt cx="683800" cy="2852928"/>
          </a:xfrm>
        </p:grpSpPr>
        <p:sp>
          <p:nvSpPr>
            <p:cNvPr id="39" name="Freeform 39"/>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11135" y="2972753"/>
            <a:ext cx="683800" cy="2852928"/>
            <a:chOff x="4511135" y="2972753"/>
            <a:chExt cx="683800" cy="2852928"/>
          </a:xfrm>
        </p:grpSpPr>
        <p:sp>
          <p:nvSpPr>
            <p:cNvPr id="42" name="Freeform 42"/>
            <p:cNvSpPr/>
            <p:nvPr/>
          </p:nvSpPr>
          <p:spPr>
            <a:xfrm>
              <a:off x="4511135"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flipV="1">
              <a:off x="4511135"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3648742" y="3197923"/>
            <a:ext cx="2396966" cy="2400109"/>
            <a:chOff x="3648742" y="3197923"/>
            <a:chExt cx="2396966" cy="2400109"/>
          </a:xfrm>
        </p:grpSpPr>
        <p:sp>
          <p:nvSpPr>
            <p:cNvPr id="45" name="Freeform 45"/>
            <p:cNvSpPr/>
            <p:nvPr/>
          </p:nvSpPr>
          <p:spPr>
            <a:xfrm>
              <a:off x="3648742" y="3197923"/>
              <a:ext cx="2396966" cy="2400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4505706" y="2969133"/>
            <a:ext cx="685514" cy="2860167"/>
            <a:chOff x="4505706" y="2969133"/>
            <a:chExt cx="685514" cy="2860167"/>
          </a:xfrm>
        </p:grpSpPr>
        <p:sp>
          <p:nvSpPr>
            <p:cNvPr id="47" name="Freeform 47"/>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4505706" y="2969133"/>
            <a:ext cx="685514" cy="2860167"/>
            <a:chOff x="4505706" y="2969133"/>
            <a:chExt cx="685514" cy="2860167"/>
          </a:xfrm>
        </p:grpSpPr>
        <p:sp>
          <p:nvSpPr>
            <p:cNvPr id="50" name="Freeform 50"/>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4505706" y="2969133"/>
            <a:ext cx="685514" cy="2860167"/>
            <a:chOff x="4505706" y="2969133"/>
            <a:chExt cx="685514" cy="2860167"/>
          </a:xfrm>
        </p:grpSpPr>
        <p:sp>
          <p:nvSpPr>
            <p:cNvPr id="53" name="Freeform 53"/>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5" name="Group 55"/>
          <p:cNvGrpSpPr/>
          <p:nvPr/>
        </p:nvGrpSpPr>
        <p:grpSpPr>
          <a:xfrm>
            <a:off x="4508087" y="2969133"/>
            <a:ext cx="685514" cy="2860167"/>
            <a:chOff x="4508087" y="2969133"/>
            <a:chExt cx="685514" cy="2860167"/>
          </a:xfrm>
        </p:grpSpPr>
        <p:sp>
          <p:nvSpPr>
            <p:cNvPr id="56" name="Freeform 56"/>
            <p:cNvSpPr/>
            <p:nvPr/>
          </p:nvSpPr>
          <p:spPr>
            <a:xfrm>
              <a:off x="4508087"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flipV="1">
              <a:off x="4508087"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124670" y="2332768"/>
            <a:ext cx="2128075" cy="2130933"/>
            <a:chOff x="6124670" y="2332768"/>
            <a:chExt cx="2128075" cy="2130933"/>
          </a:xfrm>
        </p:grpSpPr>
        <p:sp>
          <p:nvSpPr>
            <p:cNvPr id="59" name="Freeform 59"/>
            <p:cNvSpPr/>
            <p:nvPr/>
          </p:nvSpPr>
          <p:spPr>
            <a:xfrm>
              <a:off x="6124670" y="2332768"/>
              <a:ext cx="2128075" cy="2130933"/>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885432" y="2129600"/>
            <a:ext cx="608648" cy="2539364"/>
            <a:chOff x="6885432" y="2129600"/>
            <a:chExt cx="608648" cy="2539364"/>
          </a:xfrm>
        </p:grpSpPr>
        <p:sp>
          <p:nvSpPr>
            <p:cNvPr id="61" name="Freeform 61"/>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6885432" y="2129600"/>
            <a:ext cx="608648" cy="2539364"/>
            <a:chOff x="6885432" y="2129600"/>
            <a:chExt cx="608648" cy="2539364"/>
          </a:xfrm>
        </p:grpSpPr>
        <p:sp>
          <p:nvSpPr>
            <p:cNvPr id="64" name="Freeform 64"/>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6885432" y="2129600"/>
            <a:ext cx="608648" cy="2539364"/>
            <a:chOff x="6885432" y="2129600"/>
            <a:chExt cx="608648" cy="2539364"/>
          </a:xfrm>
        </p:grpSpPr>
        <p:sp>
          <p:nvSpPr>
            <p:cNvPr id="67" name="Freeform 67"/>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9" name="Group 69"/>
          <p:cNvGrpSpPr/>
          <p:nvPr/>
        </p:nvGrpSpPr>
        <p:grpSpPr>
          <a:xfrm>
            <a:off x="6887527" y="2129600"/>
            <a:ext cx="608648" cy="2539364"/>
            <a:chOff x="6887527" y="2129600"/>
            <a:chExt cx="608648" cy="2539364"/>
          </a:xfrm>
        </p:grpSpPr>
        <p:sp>
          <p:nvSpPr>
            <p:cNvPr id="70" name="Freeform 70"/>
            <p:cNvSpPr/>
            <p:nvPr/>
          </p:nvSpPr>
          <p:spPr>
            <a:xfrm>
              <a:off x="6887527"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flipV="1">
              <a:off x="6887527"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128195" y="2331911"/>
            <a:ext cx="2132933" cy="2135696"/>
            <a:chOff x="6128195" y="2331911"/>
            <a:chExt cx="2132933" cy="2135696"/>
          </a:xfrm>
        </p:grpSpPr>
        <p:sp>
          <p:nvSpPr>
            <p:cNvPr id="73" name="Freeform 73"/>
            <p:cNvSpPr/>
            <p:nvPr/>
          </p:nvSpPr>
          <p:spPr>
            <a:xfrm>
              <a:off x="6128195" y="2331911"/>
              <a:ext cx="2132933" cy="2135696"/>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6890766" y="2128361"/>
            <a:ext cx="609981" cy="2545080"/>
            <a:chOff x="6890766" y="2128361"/>
            <a:chExt cx="609981" cy="2545080"/>
          </a:xfrm>
        </p:grpSpPr>
        <p:sp>
          <p:nvSpPr>
            <p:cNvPr id="75" name="Freeform 75"/>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90766" y="2128361"/>
            <a:ext cx="609981" cy="2545080"/>
            <a:chOff x="6890766" y="2128361"/>
            <a:chExt cx="609981" cy="2545080"/>
          </a:xfrm>
        </p:grpSpPr>
        <p:sp>
          <p:nvSpPr>
            <p:cNvPr id="78" name="Freeform 78"/>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6890766" y="2128361"/>
            <a:ext cx="609981" cy="2545080"/>
            <a:chOff x="6890766" y="2128361"/>
            <a:chExt cx="609981" cy="2545080"/>
          </a:xfrm>
        </p:grpSpPr>
        <p:sp>
          <p:nvSpPr>
            <p:cNvPr id="81" name="Freeform 81"/>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3" name="Group 83"/>
          <p:cNvGrpSpPr/>
          <p:nvPr/>
        </p:nvGrpSpPr>
        <p:grpSpPr>
          <a:xfrm>
            <a:off x="6892861" y="2128361"/>
            <a:ext cx="609981" cy="2545080"/>
            <a:chOff x="6892861" y="2128361"/>
            <a:chExt cx="609981" cy="2545080"/>
          </a:xfrm>
        </p:grpSpPr>
        <p:sp>
          <p:nvSpPr>
            <p:cNvPr id="84" name="Freeform 84"/>
            <p:cNvSpPr/>
            <p:nvPr/>
          </p:nvSpPr>
          <p:spPr>
            <a:xfrm>
              <a:off x="6892861"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flipV="1">
              <a:off x="6892861"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8370475" y="3384518"/>
            <a:ext cx="1691640" cy="1693831"/>
            <a:chOff x="8370475" y="3384518"/>
            <a:chExt cx="1691640" cy="1693831"/>
          </a:xfrm>
        </p:grpSpPr>
        <p:sp>
          <p:nvSpPr>
            <p:cNvPr id="87" name="Freeform 87"/>
            <p:cNvSpPr/>
            <p:nvPr/>
          </p:nvSpPr>
          <p:spPr>
            <a:xfrm>
              <a:off x="8370475" y="3384518"/>
              <a:ext cx="1691640" cy="169383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8" name="Group 88"/>
          <p:cNvGrpSpPr/>
          <p:nvPr/>
        </p:nvGrpSpPr>
        <p:grpSpPr>
          <a:xfrm>
            <a:off x="8975217" y="3223070"/>
            <a:ext cx="483775" cy="2018442"/>
            <a:chOff x="8975217" y="3223070"/>
            <a:chExt cx="483775" cy="2018442"/>
          </a:xfrm>
        </p:grpSpPr>
        <p:sp>
          <p:nvSpPr>
            <p:cNvPr id="89" name="Freeform 89"/>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1" name="Group 91"/>
          <p:cNvGrpSpPr/>
          <p:nvPr/>
        </p:nvGrpSpPr>
        <p:grpSpPr>
          <a:xfrm>
            <a:off x="8975217" y="3223070"/>
            <a:ext cx="483775" cy="2018442"/>
            <a:chOff x="8975217" y="3223070"/>
            <a:chExt cx="483775" cy="2018442"/>
          </a:xfrm>
        </p:grpSpPr>
        <p:sp>
          <p:nvSpPr>
            <p:cNvPr id="92" name="Freeform 92"/>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8975217" y="3223070"/>
            <a:ext cx="483775" cy="2018442"/>
            <a:chOff x="8975217" y="3223070"/>
            <a:chExt cx="483775" cy="2018442"/>
          </a:xfrm>
        </p:grpSpPr>
        <p:sp>
          <p:nvSpPr>
            <p:cNvPr id="95" name="Freeform 95"/>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976932" y="3223070"/>
            <a:ext cx="483775" cy="2018442"/>
            <a:chOff x="8976932" y="3223070"/>
            <a:chExt cx="483775" cy="2018442"/>
          </a:xfrm>
        </p:grpSpPr>
        <p:sp>
          <p:nvSpPr>
            <p:cNvPr id="98" name="Freeform 98"/>
            <p:cNvSpPr/>
            <p:nvPr/>
          </p:nvSpPr>
          <p:spPr>
            <a:xfrm>
              <a:off x="8976932"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flipV="1">
              <a:off x="8976932"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8365141" y="3394805"/>
            <a:ext cx="1696498" cy="1698688"/>
            <a:chOff x="8365141" y="3394805"/>
            <a:chExt cx="1696498" cy="1698688"/>
          </a:xfrm>
        </p:grpSpPr>
        <p:sp>
          <p:nvSpPr>
            <p:cNvPr id="101" name="Freeform 101"/>
            <p:cNvSpPr/>
            <p:nvPr/>
          </p:nvSpPr>
          <p:spPr>
            <a:xfrm>
              <a:off x="8365141" y="3394805"/>
              <a:ext cx="1696498" cy="1698688"/>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8971692" y="3232880"/>
            <a:ext cx="485203" cy="2024254"/>
            <a:chOff x="8971692" y="3232880"/>
            <a:chExt cx="485203" cy="2024254"/>
          </a:xfrm>
        </p:grpSpPr>
        <p:sp>
          <p:nvSpPr>
            <p:cNvPr id="103" name="Freeform 103"/>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 name="Group 105"/>
          <p:cNvGrpSpPr/>
          <p:nvPr/>
        </p:nvGrpSpPr>
        <p:grpSpPr>
          <a:xfrm>
            <a:off x="8971692" y="3232880"/>
            <a:ext cx="485203" cy="2024254"/>
            <a:chOff x="8971692" y="3232880"/>
            <a:chExt cx="485203" cy="2024254"/>
          </a:xfrm>
        </p:grpSpPr>
        <p:sp>
          <p:nvSpPr>
            <p:cNvPr id="106" name="Freeform 106"/>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 name="Group 108"/>
          <p:cNvGrpSpPr/>
          <p:nvPr/>
        </p:nvGrpSpPr>
        <p:grpSpPr>
          <a:xfrm>
            <a:off x="8971692" y="3232880"/>
            <a:ext cx="485203" cy="2024254"/>
            <a:chOff x="8971692" y="3232880"/>
            <a:chExt cx="485203" cy="2024254"/>
          </a:xfrm>
        </p:grpSpPr>
        <p:sp>
          <p:nvSpPr>
            <p:cNvPr id="109" name="Freeform 109"/>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8973312" y="3232880"/>
            <a:ext cx="485203" cy="2024254"/>
            <a:chOff x="8973312" y="3232880"/>
            <a:chExt cx="485203" cy="2024254"/>
          </a:xfrm>
        </p:grpSpPr>
        <p:sp>
          <p:nvSpPr>
            <p:cNvPr id="112" name="Freeform 112"/>
            <p:cNvSpPr/>
            <p:nvPr/>
          </p:nvSpPr>
          <p:spPr>
            <a:xfrm>
              <a:off x="897331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flipV="1">
              <a:off x="897331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4" name="AutoShape 114"/>
          <p:cNvSpPr/>
          <p:nvPr/>
        </p:nvSpPr>
        <p:spPr>
          <a:xfrm>
            <a:off x="1881440" y="1529633"/>
            <a:ext cx="1711676" cy="926585"/>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01</a:t>
            </a:r>
            <a:endParaRPr lang="en-US" sz="1100"/>
          </a:p>
        </p:txBody>
      </p:sp>
      <p:sp>
        <p:nvSpPr>
          <p:cNvPr id="115" name="AutoShape 115"/>
          <p:cNvSpPr/>
          <p:nvPr/>
        </p:nvSpPr>
        <p:spPr>
          <a:xfrm>
            <a:off x="3930347" y="2068834"/>
            <a:ext cx="1861281" cy="801731"/>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02</a:t>
            </a:r>
            <a:endParaRPr lang="en-US" sz="1100"/>
          </a:p>
        </p:txBody>
      </p:sp>
      <p:sp>
        <p:nvSpPr>
          <p:cNvPr id="116" name="AutoShape 116"/>
          <p:cNvSpPr/>
          <p:nvPr/>
        </p:nvSpPr>
        <p:spPr>
          <a:xfrm>
            <a:off x="6291044" y="4827209"/>
            <a:ext cx="1961702" cy="676877"/>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03</a:t>
            </a:r>
            <a:endParaRPr lang="en-US" sz="1100"/>
          </a:p>
        </p:txBody>
      </p:sp>
      <p:sp>
        <p:nvSpPr>
          <p:cNvPr id="117" name="AutoShape 117"/>
          <p:cNvSpPr/>
          <p:nvPr/>
        </p:nvSpPr>
        <p:spPr>
          <a:xfrm>
            <a:off x="8259490" y="2472045"/>
            <a:ext cx="1802625" cy="598843"/>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04</a:t>
            </a:r>
            <a:endParaRPr lang="en-US" sz="1100"/>
          </a:p>
        </p:txBody>
      </p:sp>
      <p:sp>
        <p:nvSpPr>
          <p:cNvPr id="118" name="AutoShape 118"/>
          <p:cNvSpPr/>
          <p:nvPr/>
        </p:nvSpPr>
        <p:spPr>
          <a:xfrm>
            <a:off x="2048111" y="2956888"/>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大众点评网的基本情况介绍</a:t>
            </a:r>
            <a:endParaRPr lang="en-US" sz="1100"/>
          </a:p>
        </p:txBody>
      </p:sp>
      <p:sp>
        <p:nvSpPr>
          <p:cNvPr id="119" name="AutoShape 119"/>
          <p:cNvSpPr/>
          <p:nvPr/>
        </p:nvSpPr>
        <p:spPr>
          <a:xfrm>
            <a:off x="4161675" y="3892047"/>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主要服务方式的详细分析</a:t>
            </a:r>
            <a:endParaRPr lang="en-US" sz="1100"/>
          </a:p>
        </p:txBody>
      </p:sp>
      <p:sp>
        <p:nvSpPr>
          <p:cNvPr id="120" name="AutoShape 120"/>
          <p:cNvSpPr/>
          <p:nvPr/>
        </p:nvSpPr>
        <p:spPr>
          <a:xfrm>
            <a:off x="6500820" y="2876320"/>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商业模式的特点和优势</a:t>
            </a:r>
            <a:endParaRPr lang="en-US" sz="1100"/>
          </a:p>
        </p:txBody>
      </p:sp>
      <p:sp>
        <p:nvSpPr>
          <p:cNvPr id="121" name="AutoShape 121"/>
          <p:cNvSpPr/>
          <p:nvPr/>
        </p:nvSpPr>
        <p:spPr>
          <a:xfrm>
            <a:off x="8543982" y="3710771"/>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面临的挑战和未来发展趋势</a:t>
            </a:r>
            <a:endParaRPr lang="en-US" sz="1100"/>
          </a:p>
        </p:txBody>
      </p:sp>
      <p:grpSp>
        <p:nvGrpSpPr>
          <p:cNvPr id="122" name="Group 122"/>
          <p:cNvGrpSpPr/>
          <p:nvPr/>
        </p:nvGrpSpPr>
        <p:grpSpPr>
          <a:xfrm>
            <a:off x="355440" y="80608"/>
            <a:ext cx="8413466" cy="723900"/>
            <a:chOff x="355440" y="80608"/>
            <a:chExt cx="8413466" cy="723900"/>
          </a:xfrm>
        </p:grpSpPr>
        <p:sp>
          <p:nvSpPr>
            <p:cNvPr id="123" name="TextBox 123"/>
            <p:cNvSpPr txBox="1"/>
            <p:nvPr/>
          </p:nvSpPr>
          <p:spPr>
            <a:xfrm>
              <a:off x="948881" y="80608"/>
              <a:ext cx="7820025"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alpha val="100000"/>
                    </a:schemeClr>
                  </a:solidFill>
                  <a:latin typeface="Microsoft Yahei"/>
                  <a:ea typeface="Microsoft Yahei"/>
                  <a:cs typeface="Microsoft Yahei"/>
                </a:rPr>
                <a:t>汇报范围</a:t>
              </a:r>
            </a:p>
          </p:txBody>
        </p:sp>
        <p:sp>
          <p:nvSpPr>
            <p:cNvPr id="124" name="AutoShape 124"/>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大众点评网商业模式概述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商业模式是指企业为了实现商业价值而采用的一系列商业活动和交易结构的组合。</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商业模式构建通常包括捕捉机会、制定对策、建设能力和实现卓越这四个步骤。</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50" r="1625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大众点评网采用的是典型的O2O（Online to Offline）商业模式，即通过互联网平台将线上用户引导至线下商户进行消费。</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大众点评网通过提供商户信息、消费点评、优惠活动等内容，吸引用户在其平台上进行搜索和决策，进而引导用户到线下商户完成消费。</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大众点评网通过向商户收取广告费、推广费等方式实现盈利。</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大众点评网的商业模式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商业模式的发展历程</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大众点评网成立于2003年，最初是一个提供餐厅点评和信息的网站。</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随着互联网的发展和用户需求的变化，大众点评网逐渐扩展了服务范围，涵盖了美食、电影、酒店、旅游等多个领域。</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同时，大众点评网也不断优化其商业模式，通过引入团购、优惠券等营销手段，增强了与商户和用户之间的互动和黏性。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近年来，大众点评网还积极探索与线下商户的深度合作，推动线上线下融合发展。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主要服务方式介绍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餐厅信息展示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大众点评网提供丰富的餐厅信息，包括餐厅位置、菜品种类、价格等，帮助用户选择合适的餐厅。</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餐饮预订</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用户可以通过大众点评网预订餐厅座位，提前安排好用餐计划。</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外卖服务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大众点评网与各大外卖平台合作，为用户提供便捷的外卖订餐服务。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休闲娱乐场所推荐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大众点评网提供各类休闲娱乐场所的信息，如电影院、KTV、健身房等，方便用户查找并预订。</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优惠活动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大众点评网与休闲娱乐场所合作，推出各种优惠活动，如团购、打折等，吸引用户消费。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用户评价</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用户可以在大众点评网上对休闲娱乐场所进行评价和分享，为其他用户提供参考。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休闲娱乐服务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大众点评网提供各类生活服务商家的信息，如美容美发、家政服务、汽车维修等，方便用户查找并预约服务。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生活服务商家推荐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大众点评网定期发布生活服务优惠券，用户领取后可在指定商家享受优惠服务。</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优惠券领取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用户可以在大众点评网上对生活服务商家的服务质量进行评价和分享，促进商家提高服务质量。</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服务质量评价</a:t>
            </a:r>
          </a:p>
        </p:txBody>
      </p:sp>
      <p:pic>
        <p:nvPicPr>
          <p:cNvPr id="9" name="Picture 9"/>
          <p:cNvPicPr>
            <a:picLocks noChangeAspect="1"/>
          </p:cNvPicPr>
          <p:nvPr/>
        </p:nvPicPr>
        <p:blipFill>
          <a:blip r:embed="rId2"/>
          <a:srcRect l="12476" r="1247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旅游攻略分享</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用户可以在大众点评网上分享自己的旅行经验和攻略，为其他用户提供旅行参考。</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旅游产品预订</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大众点评网与各大旅游平台合作，为用户提供便捷的旅游产品预订服务，包括机票、酒店、门票等。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旅游目的地推荐</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大众点评网提供丰富的旅游目的地信息，包括景点介绍、酒店推荐、当地美食等，帮助用户规划旅行路线。</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8411" r="28411"/>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服务方式的特点分析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用户友好的界面设计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大众点评网注重用户体验，通过简洁明了的界面设计和操作流程，使用户能够轻松上手并快速找到所需信息。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个性化的用户需求满足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网站通过分析用户的浏览历史、点评记录等，为用户提供个性化的推荐和定制服务，满足用户的个性化需求。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优质的客户服务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大众点评网提供24小时在线客服服务，及时响应用户的问题和投诉，并为用户提供解决方案和帮助。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以用户为中心的服务设计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https://d.book118.com/887031115020006035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2024-09-09T09:27:56.610</cp:lastPrinted>
  <dcterms:created xsi:type="dcterms:W3CDTF">2024-09-09T01:27:56Z</dcterms:created>
  <dcterms:modified xsi:type="dcterms:W3CDTF">2024-09-09T01:27:58Z</dcterms:modified>
</cp:coreProperties>
</file>