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D5E6AF2-3596-4C56-9126-488A78C7BE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0DC18F-2511-4C9B-8392-E6190FB7AB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46DE4AF-8474-4F72-804F-ABE1AB2759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B7D1827-81AE-47BC-94AD-CF1DFA942A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4170D4A-1DAE-4EFD-9138-BD9221EA25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D3C663E-FFB7-4E12-A85E-F17A9400BEA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D344D70-4354-46D1-A2BE-A9B7FCE162E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42BE63-68AE-4805-BE66-E4595E59F3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C89D9D-C921-4B8C-B22C-9E91D6E3D5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EAD8D0-07E1-42DB-9794-62656726F8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C70759-4C94-4F1D-AFD3-4A25798996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703112415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子宫颈癌的手术治疗与综合辅助治疗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子宫颈癌概述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手术治疗方法与技巧</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综合辅助治疗策略</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临床疗效评估及随访管理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挑战与展望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子宫颈癌概述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发病原因</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定义与发病原因</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子宫颈癌，也称为宫颈癌，是发生在女性子宫颈部位的恶性肿瘤，是女性生殖道最常见的妇科恶性肿瘤。</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主要与人乳头瘤病毒（HPV）感染、多个性伴侣、吸烟、性生活过早、性传播疾病、经济状况低下、免疫抑制等因素相关。</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早期可能无明显症状，随着病情发展，可出现阴道流血、阴道排液、疼痛等症状。晚期患者可能出现贫血、消瘦等恶病质表现。</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临床表现</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根据肿瘤的组织学类型，子宫颈癌主要分为鳞状细胞癌、腺癌和腺鳞癌等类型。其中，鳞状细胞癌最为常见。</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临床表现及分型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22" r="152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结合患者的临床表现、妇科检查、影像学检查（如B超、CT、MRI等）以及组织病理学检查（如宫颈活检、宫颈锥切等）进行综合判断。</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一般先进行妇科检查，发现异常后进行影像学检查，最后通过组织病理学检查确诊。</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诊断标准与流程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诊断流程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诊断标准</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预防措施</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接种HPV疫苗、定期进行宫颈癌筛查、积极治疗宫颈疾病、避免不洁性行为等。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子宫颈癌的预防措施对于降低宫颈癌的发病率和死亡率具有重要意义。通过接种HPV疫苗和定期进行宫颈癌筛查，可以早期发现和治疗宫颈癌前病变和早期宫颈癌，从而提高患者的生存率和生活质量。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预防措施及重要性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手术治疗方法与技巧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433" r="5433"/>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评估患者病情</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完善术前检查</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术前准备</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了解肿瘤大小、浸润深度、淋巴结转移等情况，确定手术可行性。</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包括血常规、尿常规、心电图、影像学检查等，评估患者手术耐受性。</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进行阴道冲洗、备皮、禁食禁水等术前准备工作，确保手术顺利进行。</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手术前评估与准备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98" b="269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手术方式选择依据</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肿瘤分期</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根据国际妇产科联盟（FIGO）分期标准，选择适合的手术方式。</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患者年龄与生育需求</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考虑患者年龄及是否有生育需求，选择保留生育功能的手术或非保留生育功能的手术。</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医疗团队经验与技术水平</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结合医疗团队的经验和技术水平，选择最合适的手术方式。</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1423988"/>
            <a:ext cx="6085713" cy="1369790"/>
            <a:chOff x="454963" y="1423988"/>
            <a:chExt cx="6085713" cy="1369790"/>
          </a:xfrm>
        </p:grpSpPr>
        <p:sp>
          <p:nvSpPr>
            <p:cNvPr id="3" name="Freeform 3"/>
            <p:cNvSpPr/>
            <p:nvPr/>
          </p:nvSpPr>
          <p:spPr>
            <a:xfrm>
              <a:off x="1412320" y="1423988"/>
              <a:ext cx="737616" cy="1369790"/>
            </a:xfrm>
            <a:custGeom>
              <a:rect l="l" t="t" r="r" b="b"/>
              <a:pathLst>
                <a:path w="325" h="603">
                  <a:moveTo>
                    <a:pt x="0" y="0"/>
                  </a:moveTo>
                  <a:lnTo>
                    <a:pt x="325" y="316"/>
                  </a:lnTo>
                  <a:lnTo>
                    <a:pt x="325" y="603"/>
                  </a:lnTo>
                  <a:lnTo>
                    <a:pt x="0" y="397"/>
                  </a:lnTo>
                  <a:lnTo>
                    <a:pt x="0" y="0"/>
                  </a:lnTo>
                  <a:close/>
                </a:path>
              </a:pathLst>
            </a:custGeom>
            <a:solidFill>
              <a:schemeClr val="accent1">
                <a:lumMod val="60000"/>
                <a:lumOff val="40000"/>
                <a:alpha val="6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4963" y="1423988"/>
              <a:ext cx="957358" cy="9016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149841" y="2141982"/>
              <a:ext cx="4390835" cy="651796"/>
            </a:xfrm>
            <a:custGeom>
              <a:rect l="l" t="t" r="r" b="b"/>
              <a:pathLst>
                <a:path w="1931" h="287">
                  <a:moveTo>
                    <a:pt x="0" y="0"/>
                  </a:moveTo>
                  <a:lnTo>
                    <a:pt x="1831" y="0"/>
                  </a:lnTo>
                  <a:lnTo>
                    <a:pt x="1932" y="144"/>
                  </a:lnTo>
                  <a:lnTo>
                    <a:pt x="1831" y="287"/>
                  </a:lnTo>
                  <a:lnTo>
                    <a:pt x="0" y="287"/>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 name="TextBox 6"/>
          <p:cNvSpPr txBox="1"/>
          <p:nvPr/>
        </p:nvSpPr>
        <p:spPr>
          <a:xfrm>
            <a:off x="689754" y="1679924"/>
            <a:ext cx="541020" cy="413385"/>
          </a:xfrm>
          <a:prstGeom prst="rect">
            <a:avLst/>
          </a:prstGeom>
        </p:spPr>
        <p:txBody>
          <a:bodyPr vert="horz" wrap="square" lIns="60960" tIns="30480" rIns="60960" bIns="3048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2400">
                <a:solidFill>
                  <a:schemeClr val="lt1">
                    <a:alpha val="100000"/>
                  </a:schemeClr>
                </a:solidFill>
                <a:latin typeface="Microsoft Yahei"/>
                <a:ea typeface="Microsoft Yahei"/>
                <a:cs typeface="Microsoft Yahei"/>
              </a:rPr>
              <a:t>01</a:t>
            </a:r>
          </a:p>
        </p:txBody>
      </p:sp>
      <p:grpSp>
        <p:nvGrpSpPr>
          <p:cNvPr id="7" name="Group 7"/>
          <p:cNvGrpSpPr/>
          <p:nvPr/>
        </p:nvGrpSpPr>
        <p:grpSpPr>
          <a:xfrm>
            <a:off x="454963" y="2325624"/>
            <a:ext cx="6085713" cy="1131951"/>
            <a:chOff x="454963" y="2325624"/>
            <a:chExt cx="6085713" cy="1131951"/>
          </a:xfrm>
        </p:grpSpPr>
        <p:sp>
          <p:nvSpPr>
            <p:cNvPr id="8" name="Freeform 8"/>
            <p:cNvSpPr/>
            <p:nvPr/>
          </p:nvSpPr>
          <p:spPr>
            <a:xfrm>
              <a:off x="1412320" y="2325624"/>
              <a:ext cx="737616" cy="1131951"/>
            </a:xfrm>
            <a:custGeom>
              <a:rect l="l" t="t" r="r" b="b"/>
              <a:pathLst>
                <a:path w="325" h="498">
                  <a:moveTo>
                    <a:pt x="0" y="0"/>
                  </a:moveTo>
                  <a:lnTo>
                    <a:pt x="325" y="206"/>
                  </a:lnTo>
                  <a:lnTo>
                    <a:pt x="325" y="498"/>
                  </a:lnTo>
                  <a:lnTo>
                    <a:pt x="0" y="398"/>
                  </a:lnTo>
                  <a:lnTo>
                    <a:pt x="0" y="0"/>
                  </a:lnTo>
                  <a:close/>
                </a:path>
              </a:pathLst>
            </a:custGeom>
            <a:solidFill>
              <a:schemeClr val="accent2">
                <a:lumMod val="60000"/>
                <a:lumOff val="40000"/>
                <a:alpha val="6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2325624"/>
              <a:ext cx="957358" cy="9046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49841" y="2793778"/>
              <a:ext cx="4390835" cy="663797"/>
            </a:xfrm>
            <a:custGeom>
              <a:rect l="l" t="t" r="r" b="b"/>
              <a:pathLst>
                <a:path w="1931" h="292">
                  <a:moveTo>
                    <a:pt x="0" y="0"/>
                  </a:moveTo>
                  <a:lnTo>
                    <a:pt x="1831" y="0"/>
                  </a:lnTo>
                  <a:lnTo>
                    <a:pt x="1932" y="149"/>
                  </a:lnTo>
                  <a:lnTo>
                    <a:pt x="1831" y="292"/>
                  </a:lnTo>
                  <a:lnTo>
                    <a:pt x="0" y="292"/>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46129" y="2549938"/>
              <a:ext cx="541020" cy="413385"/>
            </a:xfrm>
            <a:prstGeom prst="rect">
              <a:avLst/>
            </a:prstGeom>
          </p:spPr>
          <p:txBody>
            <a:bodyPr vert="horz" wrap="square" lIns="60960" tIns="30480" rIns="60960" bIns="3048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2400">
                  <a:solidFill>
                    <a:schemeClr val="lt1">
                      <a:alpha val="100000"/>
                    </a:schemeClr>
                  </a:solidFill>
                  <a:latin typeface="Microsoft Yahei"/>
                  <a:ea typeface="Microsoft Yahei"/>
                  <a:cs typeface="Microsoft Yahei"/>
                </a:rPr>
                <a:t>02</a:t>
              </a:r>
            </a:p>
          </p:txBody>
        </p:sp>
      </p:grpSp>
      <p:grpSp>
        <p:nvGrpSpPr>
          <p:cNvPr id="12" name="Group 12"/>
          <p:cNvGrpSpPr/>
          <p:nvPr/>
        </p:nvGrpSpPr>
        <p:grpSpPr>
          <a:xfrm>
            <a:off x="454963" y="3230309"/>
            <a:ext cx="6085713" cy="903160"/>
            <a:chOff x="454963" y="3230309"/>
            <a:chExt cx="6085713" cy="903160"/>
          </a:xfrm>
        </p:grpSpPr>
        <p:sp>
          <p:nvSpPr>
            <p:cNvPr id="13" name="Freeform 13"/>
            <p:cNvSpPr/>
            <p:nvPr/>
          </p:nvSpPr>
          <p:spPr>
            <a:xfrm>
              <a:off x="1412320" y="3230309"/>
              <a:ext cx="737616" cy="903160"/>
            </a:xfrm>
            <a:custGeom>
              <a:rect l="l" t="t" r="r" b="b"/>
              <a:pathLst>
                <a:path w="325" h="397">
                  <a:moveTo>
                    <a:pt x="0" y="0"/>
                  </a:moveTo>
                  <a:lnTo>
                    <a:pt x="325" y="100"/>
                  </a:lnTo>
                  <a:lnTo>
                    <a:pt x="325" y="397"/>
                  </a:lnTo>
                  <a:lnTo>
                    <a:pt x="0" y="397"/>
                  </a:lnTo>
                  <a:lnTo>
                    <a:pt x="0" y="0"/>
                  </a:lnTo>
                  <a:close/>
                </a:path>
              </a:pathLst>
            </a:custGeom>
            <a:solidFill>
              <a:schemeClr val="accent3">
                <a:lumMod val="60000"/>
                <a:lumOff val="40000"/>
                <a:alpha val="6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3230309"/>
              <a:ext cx="957358" cy="903160"/>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149841" y="3457575"/>
              <a:ext cx="4390835" cy="675894"/>
            </a:xfrm>
            <a:custGeom>
              <a:rect l="l" t="t" r="r" b="b"/>
              <a:pathLst>
                <a:path w="1931" h="293">
                  <a:moveTo>
                    <a:pt x="0" y="0"/>
                  </a:moveTo>
                  <a:lnTo>
                    <a:pt x="1831" y="0"/>
                  </a:lnTo>
                  <a:lnTo>
                    <a:pt x="1932" y="149"/>
                  </a:lnTo>
                  <a:lnTo>
                    <a:pt x="1831" y="293"/>
                  </a:lnTo>
                  <a:lnTo>
                    <a:pt x="0" y="293"/>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46129" y="3438049"/>
              <a:ext cx="541020" cy="413385"/>
            </a:xfrm>
            <a:prstGeom prst="rect">
              <a:avLst/>
            </a:prstGeom>
          </p:spPr>
          <p:txBody>
            <a:bodyPr vert="horz" wrap="square" lIns="60960" tIns="30480" rIns="60960" bIns="3048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2400">
                  <a:solidFill>
                    <a:schemeClr val="lt1">
                      <a:alpha val="100000"/>
                    </a:schemeClr>
                  </a:solidFill>
                  <a:latin typeface="Microsoft Yahei"/>
                  <a:ea typeface="Microsoft Yahei"/>
                  <a:cs typeface="Microsoft Yahei"/>
                </a:rPr>
                <a:t>03</a:t>
              </a:r>
            </a:p>
          </p:txBody>
        </p:sp>
      </p:grpSp>
      <p:grpSp>
        <p:nvGrpSpPr>
          <p:cNvPr id="17" name="Group 17"/>
          <p:cNvGrpSpPr/>
          <p:nvPr/>
        </p:nvGrpSpPr>
        <p:grpSpPr>
          <a:xfrm>
            <a:off x="454963" y="4133469"/>
            <a:ext cx="6085713" cy="892588"/>
            <a:chOff x="454963" y="4133469"/>
            <a:chExt cx="6085713" cy="892588"/>
          </a:xfrm>
        </p:grpSpPr>
        <p:sp>
          <p:nvSpPr>
            <p:cNvPr id="18" name="Freeform 18"/>
            <p:cNvSpPr/>
            <p:nvPr/>
          </p:nvSpPr>
          <p:spPr>
            <a:xfrm>
              <a:off x="1412320" y="4133469"/>
              <a:ext cx="737616" cy="892588"/>
            </a:xfrm>
            <a:custGeom>
              <a:rect l="l" t="t" r="r" b="b"/>
              <a:pathLst>
                <a:path w="325" h="393">
                  <a:moveTo>
                    <a:pt x="0" y="393"/>
                  </a:moveTo>
                  <a:lnTo>
                    <a:pt x="325" y="293"/>
                  </a:lnTo>
                  <a:lnTo>
                    <a:pt x="325" y="0"/>
                  </a:lnTo>
                  <a:lnTo>
                    <a:pt x="0" y="0"/>
                  </a:lnTo>
                  <a:lnTo>
                    <a:pt x="0" y="393"/>
                  </a:lnTo>
                  <a:close/>
                </a:path>
              </a:pathLst>
            </a:custGeom>
            <a:solidFill>
              <a:schemeClr val="accent4">
                <a:lumMod val="60000"/>
                <a:lumOff val="40000"/>
                <a:alpha val="6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133469"/>
              <a:ext cx="957358" cy="892588"/>
            </a:xfrm>
            <a:prstGeom prst="rect">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149841" y="4133469"/>
              <a:ext cx="4390835" cy="665321"/>
            </a:xfrm>
            <a:custGeom>
              <a:rect l="l" t="t" r="r" b="b"/>
              <a:pathLst>
                <a:path w="1931" h="288">
                  <a:moveTo>
                    <a:pt x="0" y="288"/>
                  </a:moveTo>
                  <a:lnTo>
                    <a:pt x="1831" y="288"/>
                  </a:lnTo>
                  <a:lnTo>
                    <a:pt x="1932" y="144"/>
                  </a:lnTo>
                  <a:lnTo>
                    <a:pt x="1831" y="0"/>
                  </a:lnTo>
                  <a:lnTo>
                    <a:pt x="0" y="0"/>
                  </a:lnTo>
                  <a:lnTo>
                    <a:pt x="0" y="28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661179" y="4335209"/>
              <a:ext cx="541020" cy="413385"/>
            </a:xfrm>
            <a:prstGeom prst="rect">
              <a:avLst/>
            </a:prstGeom>
          </p:spPr>
          <p:txBody>
            <a:bodyPr vert="horz" wrap="square" lIns="60960" tIns="30480" rIns="60960" bIns="3048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2400">
                  <a:solidFill>
                    <a:schemeClr val="lt1">
                      <a:alpha val="100000"/>
                    </a:schemeClr>
                  </a:solidFill>
                  <a:latin typeface="Microsoft Yahei"/>
                  <a:ea typeface="Microsoft Yahei"/>
                  <a:cs typeface="Microsoft Yahei"/>
                </a:rPr>
                <a:t>04</a:t>
              </a:r>
            </a:p>
          </p:txBody>
        </p:sp>
      </p:grpSp>
      <p:grpSp>
        <p:nvGrpSpPr>
          <p:cNvPr id="22" name="Group 22"/>
          <p:cNvGrpSpPr/>
          <p:nvPr/>
        </p:nvGrpSpPr>
        <p:grpSpPr>
          <a:xfrm>
            <a:off x="454963" y="4797266"/>
            <a:ext cx="6085713" cy="1133476"/>
            <a:chOff x="454963" y="4797266"/>
            <a:chExt cx="6085713" cy="1133476"/>
          </a:xfrm>
        </p:grpSpPr>
        <p:sp>
          <p:nvSpPr>
            <p:cNvPr id="23" name="Freeform 23"/>
            <p:cNvSpPr/>
            <p:nvPr/>
          </p:nvSpPr>
          <p:spPr>
            <a:xfrm>
              <a:off x="1412320" y="4797266"/>
              <a:ext cx="737616" cy="1133475"/>
            </a:xfrm>
            <a:custGeom>
              <a:rect l="l" t="t" r="r" b="b"/>
              <a:pathLst>
                <a:path w="325" h="498">
                  <a:moveTo>
                    <a:pt x="0" y="498"/>
                  </a:moveTo>
                  <a:lnTo>
                    <a:pt x="325" y="292"/>
                  </a:lnTo>
                  <a:lnTo>
                    <a:pt x="325" y="0"/>
                  </a:lnTo>
                  <a:lnTo>
                    <a:pt x="0" y="100"/>
                  </a:lnTo>
                  <a:lnTo>
                    <a:pt x="0" y="498"/>
                  </a:lnTo>
                  <a:close/>
                </a:path>
              </a:pathLst>
            </a:custGeom>
            <a:solidFill>
              <a:schemeClr val="accent5">
                <a:alpha val="6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026057"/>
              <a:ext cx="957358" cy="904685"/>
            </a:xfrm>
            <a:prstGeom prst="rect">
              <a:avLst/>
            </a:pr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149841" y="4797266"/>
              <a:ext cx="4390835" cy="663797"/>
            </a:xfrm>
            <a:custGeom>
              <a:rect l="l" t="t" r="r" b="b"/>
              <a:pathLst>
                <a:path w="1931" h="292">
                  <a:moveTo>
                    <a:pt x="0" y="292"/>
                  </a:moveTo>
                  <a:lnTo>
                    <a:pt x="1831" y="292"/>
                  </a:lnTo>
                  <a:lnTo>
                    <a:pt x="1932" y="143"/>
                  </a:lnTo>
                  <a:lnTo>
                    <a:pt x="1831" y="0"/>
                  </a:lnTo>
                  <a:lnTo>
                    <a:pt x="0" y="0"/>
                  </a:lnTo>
                  <a:lnTo>
                    <a:pt x="0" y="292"/>
                  </a:lnTo>
                  <a:close/>
                </a:path>
              </a:pathLst>
            </a:cu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661179" y="5275992"/>
              <a:ext cx="541020" cy="413385"/>
            </a:xfrm>
            <a:prstGeom prst="rect">
              <a:avLst/>
            </a:prstGeom>
          </p:spPr>
          <p:txBody>
            <a:bodyPr vert="horz" wrap="square" lIns="60960" tIns="30480" rIns="60960" bIns="3048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2400">
                  <a:solidFill>
                    <a:schemeClr val="lt1">
                      <a:alpha val="100000"/>
                    </a:schemeClr>
                  </a:solidFill>
                  <a:latin typeface="Microsoft Yahei"/>
                  <a:ea typeface="Microsoft Yahei"/>
                  <a:cs typeface="Microsoft Yahei"/>
                </a:rPr>
                <a:t>05</a:t>
              </a:r>
            </a:p>
          </p:txBody>
        </p:sp>
      </p:grpSp>
      <p:sp>
        <p:nvSpPr>
          <p:cNvPr id="27" name="TextBox 27"/>
          <p:cNvSpPr txBox="1"/>
          <p:nvPr/>
        </p:nvSpPr>
        <p:spPr>
          <a:xfrm>
            <a:off x="2398926" y="2234517"/>
            <a:ext cx="3697074" cy="48015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麻醉与体位</a:t>
            </a:r>
          </a:p>
        </p:txBody>
      </p:sp>
      <p:sp>
        <p:nvSpPr>
          <p:cNvPr id="28" name="TextBox 28"/>
          <p:cNvSpPr txBox="1"/>
          <p:nvPr/>
        </p:nvSpPr>
        <p:spPr>
          <a:xfrm>
            <a:off x="2398926" y="2891599"/>
            <a:ext cx="3695700"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消毒与铺巾</a:t>
            </a:r>
          </a:p>
        </p:txBody>
      </p:sp>
      <p:sp>
        <p:nvSpPr>
          <p:cNvPr id="29" name="TextBox 29"/>
          <p:cNvSpPr txBox="1"/>
          <p:nvPr/>
        </p:nvSpPr>
        <p:spPr>
          <a:xfrm>
            <a:off x="2398926" y="3562160"/>
            <a:ext cx="3695700"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手术切口选择</a:t>
            </a:r>
          </a:p>
        </p:txBody>
      </p:sp>
      <p:sp>
        <p:nvSpPr>
          <p:cNvPr id="30" name="TextBox 30"/>
          <p:cNvSpPr txBox="1"/>
          <p:nvPr/>
        </p:nvSpPr>
        <p:spPr>
          <a:xfrm>
            <a:off x="2398926" y="4213114"/>
            <a:ext cx="3695700"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切除肿瘤</a:t>
            </a:r>
          </a:p>
        </p:txBody>
      </p:sp>
      <p:sp>
        <p:nvSpPr>
          <p:cNvPr id="31" name="TextBox 31"/>
          <p:cNvSpPr txBox="1"/>
          <p:nvPr/>
        </p:nvSpPr>
        <p:spPr>
          <a:xfrm>
            <a:off x="2398926" y="4897279"/>
            <a:ext cx="3695700"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止血与缝合</a:t>
            </a:r>
          </a:p>
        </p:txBody>
      </p:sp>
      <p:sp>
        <p:nvSpPr>
          <p:cNvPr id="32" name="TextBox 32"/>
          <p:cNvSpPr txBox="1"/>
          <p:nvPr/>
        </p:nvSpPr>
        <p:spPr>
          <a:xfrm>
            <a:off x="6833989" y="2108883"/>
            <a:ext cx="4716780" cy="6057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采用全身麻醉或硬膜外麻醉，患者取膀胱截石位。</a:t>
            </a:r>
          </a:p>
        </p:txBody>
      </p:sp>
      <p:sp>
        <p:nvSpPr>
          <p:cNvPr id="33" name="TextBox 33"/>
          <p:cNvSpPr txBox="1"/>
          <p:nvPr/>
        </p:nvSpPr>
        <p:spPr>
          <a:xfrm>
            <a:off x="6831121" y="2771823"/>
            <a:ext cx="4719647" cy="6629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常规消毒手术野皮肤，铺无菌巾。</a:t>
            </a:r>
          </a:p>
        </p:txBody>
      </p:sp>
      <p:sp>
        <p:nvSpPr>
          <p:cNvPr id="34" name="TextBox 34"/>
          <p:cNvSpPr txBox="1"/>
          <p:nvPr/>
        </p:nvSpPr>
        <p:spPr>
          <a:xfrm>
            <a:off x="6831121" y="3435620"/>
            <a:ext cx="4714875" cy="6629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根据手术方式选择合适的手术切口，如经腹或经阴道等。</a:t>
            </a:r>
          </a:p>
        </p:txBody>
      </p:sp>
      <p:sp>
        <p:nvSpPr>
          <p:cNvPr id="35" name="TextBox 35"/>
          <p:cNvSpPr txBox="1"/>
          <p:nvPr/>
        </p:nvSpPr>
        <p:spPr>
          <a:xfrm>
            <a:off x="6831121" y="4111514"/>
            <a:ext cx="4714875" cy="6629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按照手术步骤逐层分离组织，切除肿瘤及周围受累组织。</a:t>
            </a:r>
          </a:p>
        </p:txBody>
      </p:sp>
      <p:sp>
        <p:nvSpPr>
          <p:cNvPr id="36" name="TextBox 36"/>
          <p:cNvSpPr txBox="1"/>
          <p:nvPr/>
        </p:nvSpPr>
        <p:spPr>
          <a:xfrm>
            <a:off x="6831121" y="4776835"/>
            <a:ext cx="4714875" cy="6629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彻底止血后，逐层缝合手术切口，留置引流管。</a:t>
            </a:r>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手术操作步骤详解</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729210" y="1757387"/>
            <a:ext cx="261747" cy="541878"/>
            <a:chOff x="4729210" y="1757387"/>
            <a:chExt cx="261747" cy="541878"/>
          </a:xfrm>
        </p:grpSpPr>
        <p:sp>
          <p:nvSpPr>
            <p:cNvPr id="8" name="Freeform 8"/>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8" name="Group 58"/>
          <p:cNvGrpSpPr/>
          <p:nvPr/>
        </p:nvGrpSpPr>
        <p:grpSpPr>
          <a:xfrm>
            <a:off x="6479524" y="1287233"/>
            <a:ext cx="2035112" cy="2035112"/>
            <a:chOff x="6479524" y="1287233"/>
            <a:chExt cx="2035112" cy="2035112"/>
          </a:xfrm>
        </p:grpSpPr>
        <p:sp>
          <p:nvSpPr>
            <p:cNvPr id="59" name="AutoShape 59"/>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Freeform 60"/>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1" name="Group 61"/>
          <p:cNvGrpSpPr/>
          <p:nvPr/>
        </p:nvGrpSpPr>
        <p:grpSpPr>
          <a:xfrm>
            <a:off x="9103948" y="1287329"/>
            <a:ext cx="2035112" cy="2035112"/>
            <a:chOff x="9103948" y="1287329"/>
            <a:chExt cx="2035112" cy="2035112"/>
          </a:xfrm>
        </p:grpSpPr>
        <p:sp>
          <p:nvSpPr>
            <p:cNvPr id="62" name="AutoShape 62"/>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Freeform 63"/>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4" name="AutoShape 64"/>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69" name="TextBox 69"/>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0" name="TextBox 70"/>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1" name="TextBox 71"/>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2" name="TextBox 72"/>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术中并发症预防</a:t>
            </a:r>
          </a:p>
        </p:txBody>
      </p:sp>
      <p:sp>
        <p:nvSpPr>
          <p:cNvPr id="73" name="TextBox 73"/>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术后并发症处理</a:t>
            </a:r>
          </a:p>
        </p:txBody>
      </p:sp>
      <p:sp>
        <p:nvSpPr>
          <p:cNvPr id="74" name="TextBox 74"/>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功能锻炼与康复指导</a:t>
            </a:r>
          </a:p>
        </p:txBody>
      </p:sp>
      <p:sp>
        <p:nvSpPr>
          <p:cNvPr id="75" name="TextBox 75"/>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定期随访与复查</a:t>
            </a:r>
          </a:p>
        </p:txBody>
      </p:sp>
      <p:grpSp>
        <p:nvGrpSpPr>
          <p:cNvPr id="76" name="Group 76"/>
          <p:cNvGrpSpPr/>
          <p:nvPr/>
        </p:nvGrpSpPr>
        <p:grpSpPr>
          <a:xfrm>
            <a:off x="454963" y="93878"/>
            <a:ext cx="10641129" cy="914400"/>
            <a:chOff x="454963" y="93878"/>
            <a:chExt cx="10641129" cy="914400"/>
          </a:xfrm>
        </p:grpSpPr>
        <p:sp>
          <p:nvSpPr>
            <p:cNvPr id="77" name="AutoShape 7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TextBox 9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并发症预防与处理策略</a:t>
              </a:r>
            </a:p>
          </p:txBody>
        </p:sp>
      </p:grpSp>
      <p:sp>
        <p:nvSpPr>
          <p:cNvPr id="98" name="TextBox 98"/>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指导患者进行术后功能锻炼，促进康复，提高生活质量。</a:t>
            </a:r>
          </a:p>
        </p:txBody>
      </p:sp>
      <p:sp>
        <p:nvSpPr>
          <p:cNvPr id="99" name="TextBox 99"/>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密切观察患者生命体征及引流情况，及时发现并处理术后出血、感染、尿潴留等并发症。</a:t>
            </a:r>
          </a:p>
        </p:txBody>
      </p:sp>
      <p:sp>
        <p:nvSpPr>
          <p:cNvPr id="100" name="TextBox 100"/>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严格遵循无菌操作原则，避免损伤周围脏器，减少术中出血。</a:t>
            </a:r>
          </a:p>
        </p:txBody>
      </p:sp>
      <p:sp>
        <p:nvSpPr>
          <p:cNvPr id="101" name="TextBox 101"/>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制定详细的随访计划，定期复查肿瘤标志物、影像学检查等指标，评估治疗效果及复发情况。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综合辅助治疗策略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TextBox 5"/>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1">
                    <a:alpha val="100000"/>
                  </a:schemeClr>
                </a:solidFill>
                <a:latin typeface="Microsoft Yahei"/>
                <a:ea typeface="Microsoft Yahei"/>
                <a:cs typeface="Microsoft Yahei"/>
              </a:rPr>
              <a:t>80%</a:t>
            </a:r>
          </a:p>
        </p:txBody>
      </p:sp>
      <p:grpSp>
        <p:nvGrpSpPr>
          <p:cNvPr id="6" name="Group 6"/>
          <p:cNvGrpSpPr/>
          <p:nvPr/>
        </p:nvGrpSpPr>
        <p:grpSpPr>
          <a:xfrm>
            <a:off x="8595360" y="2063687"/>
            <a:ext cx="1240346" cy="962406"/>
            <a:chOff x="8595360" y="2063687"/>
            <a:chExt cx="1240346" cy="962406"/>
          </a:xfrm>
        </p:grpSpPr>
        <p:sp>
          <p:nvSpPr>
            <p:cNvPr id="7" name="Freeform 7"/>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TextBox 9"/>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3">
                    <a:alpha val="100000"/>
                  </a:schemeClr>
                </a:solidFill>
                <a:latin typeface="Microsoft Yahei"/>
                <a:ea typeface="Microsoft Yahei"/>
                <a:cs typeface="Microsoft Yahei"/>
              </a:rPr>
              <a:t>80%</a:t>
            </a:r>
          </a:p>
        </p:txBody>
      </p:sp>
      <p:grpSp>
        <p:nvGrpSpPr>
          <p:cNvPr id="10" name="Group 10"/>
          <p:cNvGrpSpPr/>
          <p:nvPr/>
        </p:nvGrpSpPr>
        <p:grpSpPr>
          <a:xfrm>
            <a:off x="5258181" y="1559433"/>
            <a:ext cx="1600105" cy="1242060"/>
            <a:chOff x="5258181" y="1559433"/>
            <a:chExt cx="1600105" cy="1242060"/>
          </a:xfrm>
        </p:grpSpPr>
        <p:sp>
          <p:nvSpPr>
            <p:cNvPr id="11" name="Freeform 11"/>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2">
                    <a:alpha val="100000"/>
                  </a:schemeClr>
                </a:solidFill>
                <a:latin typeface="Microsoft Yahei"/>
                <a:ea typeface="Microsoft Yahei"/>
                <a:cs typeface="Microsoft Yahei"/>
              </a:rPr>
              <a:t>100%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放射治疗原理及应用场景</a:t>
              </a:r>
            </a:p>
          </p:txBody>
        </p:sp>
      </p:grpSp>
      <p:sp>
        <p:nvSpPr>
          <p:cNvPr id="36" name="AutoShape 36"/>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利用高能射线破坏癌细胞DNA结构，阻止其增殖和扩散。</a:t>
            </a:r>
          </a:p>
        </p:txBody>
      </p:sp>
      <p:sp>
        <p:nvSpPr>
          <p:cNvPr id="40" name="TextBox 40"/>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适用于各期子宫颈癌患者，尤其对于早期患者和无法手术的患者更为重要。</a:t>
            </a:r>
          </a:p>
        </p:txBody>
      </p:sp>
      <p:sp>
        <p:nvSpPr>
          <p:cNvPr id="41" name="TextBox 41"/>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需根据患者病情和身体状况制定个性化方案，注意保护周围正常组织。</a:t>
            </a:r>
          </a:p>
        </p:txBody>
      </p:sp>
      <p:sp>
        <p:nvSpPr>
          <p:cNvPr id="42" name="TextBox 42"/>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放射治疗原理</a:t>
            </a:r>
          </a:p>
        </p:txBody>
      </p:sp>
      <p:sp>
        <p:nvSpPr>
          <p:cNvPr id="43" name="TextBox 43"/>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应用场景</a:t>
            </a:r>
          </a:p>
        </p:txBody>
      </p:sp>
      <p:sp>
        <p:nvSpPr>
          <p:cNvPr id="44" name="TextBox 44"/>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注意事项</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https://d.book118.com/887031124155006035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2024-09-10T12:05:34.056</cp:lastPrinted>
  <dcterms:created xsi:type="dcterms:W3CDTF">2024-09-10T04:05:34Z</dcterms:created>
  <dcterms:modified xsi:type="dcterms:W3CDTF">2024-09-10T04:05:36Z</dcterms:modified>
</cp:coreProperties>
</file>