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4" r:id="rId48"/>
    <p:sldId id="396" r:id="rId49"/>
  </p:sldIdLst>
  <p:sldSz cx="9144000" cy="6858000"/>
  <p:notesSz cx="6858000" cy="9144000"/>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 Type="http://schemas.openxmlformats.org/officeDocument/2006/relationships/slide" Target="slides/slide3.xml" /><Relationship Id="rId50" Type="http://schemas.openxmlformats.org/officeDocument/2006/relationships/tags" Target="tags/tag1.xml" /><Relationship Id="rId51" Type="http://schemas.openxmlformats.org/officeDocument/2006/relationships/presProps" Target="presProps.xml" /><Relationship Id="rId52" Type="http://schemas.openxmlformats.org/officeDocument/2006/relationships/viewProps" Target="viewProps.xml" /><Relationship Id="rId53" Type="http://schemas.openxmlformats.org/officeDocument/2006/relationships/theme" Target="theme/theme1.xml" /><Relationship Id="rId54"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wmf" /><Relationship Id="rId2" Type="http://schemas.openxmlformats.org/officeDocument/2006/relationships/image" Target="../media/image4.wmf" /><Relationship Id="rId3" Type="http://schemas.openxmlformats.org/officeDocument/2006/relationships/image" Target="../media/image5.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7.png"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8.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9.png"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0.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2267D4-9455-42FD-A2B4-73C7D80C5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9B38CB-A154-43C6-A403-82D2B0064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0BF80F-A9A4-4CD5-8403-A3511E5EF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263796-0398-474B-AD23-DF3847AAA2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0F9AEB-2019-4B84-BBCC-91D0798847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525701-E098-495C-B81E-637A6B1275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E93133-38DC-427E-BADF-96C767BA93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113171-2146-4222-BA74-B0A341E48F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81F32B-57D9-4B89-9AFE-5323695E1B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2A52A2-0683-41FA-A3E5-094657F93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B3D34-0E46-4A79-AA46-C8588E2EF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rgbClr val="F0F8FF"/>
        </a:solidFill>
        <a:effectLst>
          <a:outerShdw dist="107763" dir="2700000" algn="ctr">
            <a:srgbClr val="020000"/>
          </a:outerShdw>
        </a:effectLst>
      </p:bgPr>
    </p:bg>
    <p:spTree>
      <p:nvGrpSpPr>
        <p:cNvPr id="1" name=""/>
        <p:cNvGrpSpPr/>
        <p:nvPr/>
      </p:nvGrpSpPr>
      <p:grpSpPr/>
      <p:sp>
        <p:nvSpPr>
          <p:cNvPr id="2050" name=""/>
          <p:cNvSpPr/>
          <p:nvPr>
            <p:ph type="ctrTitle"/>
          </p:nvPr>
        </p:nvSpPr>
        <p:spPr>
          <a:xfrm>
            <a:off x="914399" y="2057401"/>
            <a:ext cx="7721601" cy="1143000"/>
          </a:xfrm>
          <a:prstGeom prst="rect">
            <a:avLst/>
          </a:prstGeom>
          <a:noFill/>
          <a:ln cap="flat">
            <a:noFill/>
            <a:prstDash val="solid"/>
            <a:miter lim="800000"/>
            <a:headEnd type="none" w="med" len="med"/>
            <a:tailEnd type="none" w="med" len="med"/>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Times New Roman" charset="0"/>
                <a:ea typeface="宋体" charset="-122"/>
              </a:defRPr>
            </a:lvl1pPr>
          </a:lstStyle>
          <a:p>
            <a:pPr lvl="0"/>
            <a:r>
              <a:t>单击此处编辑母版标题样式</a:t>
            </a:r>
          </a:p>
        </p:txBody>
      </p:sp>
      <p:sp>
        <p:nvSpPr>
          <p:cNvPr id="2051" name=""/>
          <p:cNvSpPr/>
          <p:nvPr>
            <p:ph type="subTitle" idx="1"/>
          </p:nvPr>
        </p:nvSpPr>
        <p:spPr>
          <a:xfrm>
            <a:off x="1625600" y="3886200"/>
            <a:ext cx="6400800" cy="1771650"/>
          </a:xfrm>
          <a:prstGeom prst="rect">
            <a:avLst/>
          </a:prstGeom>
          <a:noFill/>
          <a:ln cap="flat">
            <a:noFill/>
            <a:prstDash val="solid"/>
            <a:miter lim="800000"/>
            <a:headEnd type="none" w="med" len="med"/>
            <a:tailEnd type="none" w="med" len="med"/>
          </a:ln>
        </p:spPr>
        <p:txBody>
          <a:bodyPr/>
          <a:lstStyle>
            <a:lvl1pPr marL="0" indent="0" algn="ctr" defTabSz="914400" rtl="0" eaLnBrk="1" fontAlgn="base" hangingPunct="1">
              <a:lnSpc>
                <a:spcPct val="100000"/>
              </a:lnSpc>
              <a:spcBef>
                <a:spcPct val="20000"/>
              </a:spcBef>
              <a:spcAft>
                <a:spcPct val="0"/>
              </a:spcAft>
              <a:buClrTx/>
              <a:buSzTx/>
              <a:buFontTx/>
              <a:buNone/>
              <a:defRPr kumimoji="0" lang="zh-CN" altLang="en-US" sz="3200" b="0" i="0" u="none">
                <a:solidFill>
                  <a:schemeClr val="tx1"/>
                </a:solidFill>
                <a:latin typeface="Times New Roman" charset="0"/>
                <a:ea typeface="宋体"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a:solidFill>
                  <a:schemeClr val="tx1"/>
                </a:solidFill>
                <a:latin typeface="Times New Roman" charset="0"/>
                <a:ea typeface="宋体"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a:solidFill>
                  <a:schemeClr val="tx1"/>
                </a:solidFill>
                <a:latin typeface="Times New Roman" charset="0"/>
                <a:ea typeface="宋体"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a:solidFill>
                  <a:schemeClr val="tx1"/>
                </a:solidFill>
                <a:latin typeface="Times New Roman" charset="0"/>
                <a:ea typeface="宋体" charset="-122"/>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2000" b="0" i="0" u="none">
                <a:solidFill>
                  <a:schemeClr val="tx1"/>
                </a:solidFill>
                <a:latin typeface="Times New Roman" charset="0"/>
                <a:ea typeface="宋体" charset="-122"/>
              </a:defRPr>
            </a:lvl5pPr>
          </a:lstStyle>
          <a:p>
            <a:pPr lvl="0"/>
            <a:r>
              <a:t>单击此处编辑母版副标题样式</a:t>
            </a:r>
          </a:p>
        </p:txBody>
      </p:sp>
      <p:sp>
        <p:nvSpPr>
          <p:cNvPr id="2052" name=""/>
          <p:cNvSpPr/>
          <p:nvPr>
            <p:ph type="dt" sz="quarter" idx="2"/>
          </p:nvPr>
        </p:nvSpPr>
        <p:spPr>
          <a:xfrm>
            <a:off x="1084263" y="6096002"/>
            <a:ext cx="1905000" cy="4572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5pPr>
          </a:lstStyle>
          <a:p>
            <a:pPr lvl="0"/>
            <a:endParaRPr sz="1400"/>
          </a:p>
        </p:txBody>
      </p:sp>
      <p:sp>
        <p:nvSpPr>
          <p:cNvPr id="2053" name=""/>
          <p:cNvSpPr/>
          <p:nvPr>
            <p:ph type="ftr" sz="quarter" idx="3"/>
          </p:nvPr>
        </p:nvSpPr>
        <p:spPr>
          <a:xfrm>
            <a:off x="3522663" y="6096002"/>
            <a:ext cx="2895601" cy="4572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5pPr>
          </a:lstStyle>
          <a:p>
            <a:pPr lvl="0" algn="ctr"/>
            <a:endParaRPr lang="zh-CN" altLang="en-US" sz="1400"/>
          </a:p>
        </p:txBody>
      </p:sp>
      <p:sp>
        <p:nvSpPr>
          <p:cNvPr id="2054" name=""/>
          <p:cNvSpPr/>
          <p:nvPr>
            <p:ph type="sldNum" sz="quarter" idx="4"/>
          </p:nvPr>
        </p:nvSpPr>
        <p:spPr>
          <a:xfrm>
            <a:off x="6951664" y="6096002"/>
            <a:ext cx="1905000" cy="4572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5pPr>
          </a:lstStyle>
          <a:p>
            <a:pPr lvl="0" algn="r"/>
            <a:fld id="{8A4CDFB5-F66A-4F3B-8588-5D05DDCE753F}" type="slidenum">
              <a:rPr lang="zh-CN" altLang="en-US" sz="1400"/>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3" name="Footer Placeholder 2"/>
          <p:cNvSpPr>
            <a:spLocks noGrp="1"/>
          </p:cNvSpPr>
          <p:nvPr>
            <p:ph type="ftr" sz="quarter" idx="11"/>
          </p:nvPr>
        </p:nvSpPr>
        <p:spPr/>
        <p:txBody>
          <a:bodyPr/>
          <a:lstStyle/>
          <a:p>
            <a:pPr marL="0" lvl="0" indent="0" algn="ctr" defTabSz="914400" rtl="0" eaLnBrk="1" fontAlgn="base" hangingPunct="1">
              <a:lnSpc>
                <a:spcPct val="100000"/>
              </a:lnSpc>
              <a:spcBef>
                <a:spcPct val="0"/>
              </a:spcBef>
              <a:spcAft>
                <a:spcPct val="0"/>
              </a:spcAft>
              <a:buSzTx/>
              <a:buFont typeface="Arial" pitchFamily="34" charset="0"/>
            </a:pPr>
            <a:endParaRPr kumimoji="0" lang="zh-CN" altLang="en-US" sz="1400" u="none">
              <a:solidFill>
                <a:schemeClr val="tx1"/>
              </a:solidFill>
            </a:endParaRPr>
          </a:p>
        </p:txBody>
      </p:sp>
      <p:sp>
        <p:nvSpPr>
          <p:cNvPr id="4" name="Slide Number Placeholder 3"/>
          <p:cNvSpPr>
            <a:spLocks noGrp="1"/>
          </p:cNvSpPr>
          <p:nvPr>
            <p:ph type="sldNum" sz="quarter" idx="12"/>
          </p:nvPr>
        </p:nvSpPr>
        <p:spPr/>
        <p:txBody>
          <a:bodyPr/>
          <a:lstStyle/>
          <a:p>
            <a:pPr marL="0" lvl="0" indent="0" algn="r" defTabSz="914400" rtl="0" eaLnBrk="1" fontAlgn="base" hangingPunct="1">
              <a:lnSpc>
                <a:spcPct val="100000"/>
              </a:lnSpc>
              <a:spcBef>
                <a:spcPct val="0"/>
              </a:spcBef>
              <a:spcAft>
                <a:spcPct val="0"/>
              </a:spcAft>
              <a:buSzTx/>
              <a:buFont typeface="Arial" pitchFamily="34" charset="0"/>
            </a:pPr>
            <a:fld id="{93AE1883-0942-4AA3-9DB2-9C7C3A0314B1}" type="slidenum">
              <a:rPr kumimoji="0" lang="zh-CN" altLang="en-US" sz="1400" u="none">
                <a:solidFill>
                  <a:schemeClr val="tx1"/>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a:outerShdw dist="107763" dir="2700000" algn="ctr">
            <a:srgbClr val="020000"/>
          </a:outerShdw>
        </a:effectLst>
      </p:bgPr>
    </p:bg>
    <p:spTree>
      <p:nvGrpSpPr>
        <p:cNvPr id="1" name=""/>
        <p:cNvGrpSpPr/>
        <p:nvPr/>
      </p:nvGrpSpPr>
      <p:grpSpPr/>
      <p:sp>
        <p:nvSpPr>
          <p:cNvPr id="1026" name=""/>
          <p:cNvSpPr/>
          <p:nvPr/>
        </p:nvSpPr>
        <p:spPr>
          <a:xfrm>
            <a:off x="609600" y="228600"/>
            <a:ext cx="8239125" cy="6391275"/>
          </a:xfrm>
          <a:prstGeom prst="rect">
            <a:avLst/>
          </a:prstGeom>
          <a:solidFill>
            <a:srgbClr val="EDE7E3"/>
          </a:solidFill>
          <a:ln cap="flat">
            <a:noFill/>
            <a:prstDash val="solid"/>
            <a:miter lim="800000"/>
            <a:headEnd type="none" w="med" len="med"/>
            <a:tailEnd type="none" w="med" len="med"/>
          </a:ln>
        </p:spPr>
        <p:txBody>
          <a:bodyPr wrap="none"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p>
        </p:txBody>
      </p:sp>
      <p:cxnSp>
        <p:nvCxnSpPr>
          <p:cNvPr id="1027" name=""/>
          <p:cNvCxnSpPr/>
          <p:nvPr/>
        </p:nvCxnSpPr>
        <p:spPr>
          <a:xfrm>
            <a:off x="1016000" y="1600200"/>
            <a:ext cx="7670802" cy="0"/>
          </a:xfrm>
          <a:prstGeom prst="line">
            <a:avLst/>
          </a:prstGeom>
          <a:noFill/>
          <a:ln cap="flat">
            <a:solidFill>
              <a:srgbClr val="CBBD83"/>
            </a:solidFill>
            <a:prstDash val="solid"/>
            <a:miter lim="800000"/>
            <a:headEnd type="none" w="med" len="med"/>
            <a:tailEnd type="none" w="med" len="med"/>
          </a:ln>
        </p:spPr>
      </p:cxnSp>
      <p:sp>
        <p:nvSpPr>
          <p:cNvPr id="1028" name=""/>
          <p:cNvSpPr/>
          <p:nvPr>
            <p:ph type="title"/>
          </p:nvPr>
        </p:nvSpPr>
        <p:spPr>
          <a:xfrm>
            <a:off x="1066800" y="381000"/>
            <a:ext cx="7620000" cy="1143000"/>
          </a:xfrm>
          <a:prstGeom prst="rect">
            <a:avLst/>
          </a:prstGeom>
          <a:noFill/>
          <a:ln cap="flat">
            <a:noFill/>
            <a:prstDash val="solid"/>
            <a:miter lim="800000"/>
            <a:headEnd type="none" w="med" len="med"/>
            <a:tailEnd type="none" w="med" len="med"/>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Times New Roman" charset="0"/>
                <a:ea typeface="宋体" charset="-122"/>
              </a:defRPr>
            </a:lvl1pPr>
          </a:lstStyle>
          <a:p>
            <a:pPr lvl="0"/>
            <a:r>
              <a:t>单击此处编辑母版标题样式</a:t>
            </a:r>
          </a:p>
        </p:txBody>
      </p:sp>
      <p:sp>
        <p:nvSpPr>
          <p:cNvPr id="1029" name=""/>
          <p:cNvSpPr/>
          <p:nvPr>
            <p:ph type="body" idx="1"/>
          </p:nvPr>
        </p:nvSpPr>
        <p:spPr>
          <a:xfrm>
            <a:off x="1066800" y="1752599"/>
            <a:ext cx="7620000"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Times New Roman" charset="0"/>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a:solidFill>
                  <a:schemeClr val="tx1"/>
                </a:solidFill>
                <a:latin typeface="Times New Roman" charset="0"/>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Times New Roman" charset="0"/>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Times New Roman" charset="0"/>
                <a:ea typeface="宋体" charset="-122"/>
              </a:defRPr>
            </a:lvl4pPr>
            <a:lvl5pPr marL="2057401"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30" name=""/>
          <p:cNvSpPr/>
          <p:nvPr>
            <p:ph type="dt" sz="half" idx="2"/>
          </p:nvPr>
        </p:nvSpPr>
        <p:spPr>
          <a:xfrm>
            <a:off x="1014413" y="6107114"/>
            <a:ext cx="1905000" cy="4572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1031" name=""/>
          <p:cNvSpPr/>
          <p:nvPr>
            <p:ph type="ftr" sz="quarter" idx="3"/>
          </p:nvPr>
        </p:nvSpPr>
        <p:spPr>
          <a:xfrm>
            <a:off x="3452813" y="6107114"/>
            <a:ext cx="2895601" cy="4572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0" algn="ctr" defTabSz="914400" rtl="0" eaLnBrk="1" fontAlgn="base" hangingPunct="1">
              <a:lnSpc>
                <a:spcPct val="100000"/>
              </a:lnSpc>
              <a:spcBef>
                <a:spcPct val="0"/>
              </a:spcBef>
              <a:spcAft>
                <a:spcPct val="0"/>
              </a:spcAft>
              <a:buSzTx/>
              <a:buFont typeface="Arial" pitchFamily="34" charset="0"/>
            </a:pPr>
            <a:endParaRPr kumimoji="0" lang="zh-CN" altLang="en-US" sz="1400" u="none">
              <a:solidFill>
                <a:schemeClr val="tx1"/>
              </a:solidFill>
            </a:endParaRPr>
          </a:p>
        </p:txBody>
      </p:sp>
      <p:sp>
        <p:nvSpPr>
          <p:cNvPr id="1032" name=""/>
          <p:cNvSpPr/>
          <p:nvPr>
            <p:ph type="sldNum" sz="quarter" idx="4"/>
          </p:nvPr>
        </p:nvSpPr>
        <p:spPr>
          <a:xfrm>
            <a:off x="6881813" y="6107114"/>
            <a:ext cx="1905000" cy="4572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0" algn="r" defTabSz="914400" rtl="0" eaLnBrk="1" fontAlgn="base" hangingPunct="1">
              <a:lnSpc>
                <a:spcPct val="100000"/>
              </a:lnSpc>
              <a:spcBef>
                <a:spcPct val="0"/>
              </a:spcBef>
              <a:spcAft>
                <a:spcPct val="0"/>
              </a:spcAft>
              <a:buSzTx/>
              <a:buFont typeface="Arial" pitchFamily="34" charset="0"/>
            </a:pPr>
            <a:fld id="{B541731E-EA64-43DE-977F-0FEEDE591BEA}" type="slidenum">
              <a:rPr kumimoji="0" lang="zh-CN" altLang="en-US" sz="1400" u="none">
                <a:solidFill>
                  <a:schemeClr val="tx1"/>
                </a:solidFill>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a:solidFill>
            <a:schemeClr val="tx2"/>
          </a:solidFill>
          <a:latin typeface="Times New Roman" charset="0"/>
          <a:ea typeface="宋体"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a:solidFill>
            <a:schemeClr val="tx1"/>
          </a:solidFill>
          <a:latin typeface="Times New Roman" charset="0"/>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a:solidFill>
            <a:schemeClr val="tx1"/>
          </a:solidFill>
          <a:latin typeface="Times New Roman" charset="0"/>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a:solidFill>
            <a:schemeClr val="tx1"/>
          </a:solidFill>
          <a:latin typeface="Times New Roman" charset="0"/>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a:solidFill>
            <a:schemeClr val="tx1"/>
          </a:solidFill>
          <a:latin typeface="Times New Roman" charset="0"/>
          <a:ea typeface="宋体" charset="-122"/>
        </a:defRPr>
      </a:lvl4pPr>
      <a:lvl5pPr marL="2057401" indent="-228600" algn="l" defTabSz="914400" rtl="0" eaLnBrk="1" fontAlgn="base" hangingPunct="1">
        <a:lnSpc>
          <a:spcPct val="100000"/>
        </a:lnSpc>
        <a:spcBef>
          <a:spcPct val="20000"/>
        </a:spcBef>
        <a:spcAft>
          <a:spcPct val="0"/>
        </a:spcAft>
        <a:buClrTx/>
        <a:buSzTx/>
        <a:buFontTx/>
        <a:buChar char="»"/>
        <a:defRPr kumimoji="0" sz="2000" b="0" i="0" u="none">
          <a:solidFill>
            <a:schemeClr val="tx1"/>
          </a:solidFill>
          <a:latin typeface="Times New Roman" charset="0"/>
          <a:ea typeface="宋体" charset="-122"/>
        </a:defRPr>
      </a:lvl5pPr>
    </p:bodyStyle>
    <p:otherStyle>
      <a:lvl1pPr marL="0" indent="0" algn="l" defTabSz="914400" rtl="0" eaLnBrk="1" fontAlgn="base" hangingPunct="1">
        <a:lnSpc>
          <a:spcPct val="100000"/>
        </a:lnSpc>
        <a:spcBef>
          <a:spcPct val="0"/>
        </a:spcBef>
        <a:spcAft>
          <a:spcPct val="0"/>
        </a:spcAft>
        <a:buSzTx/>
        <a:buFont typeface="Arial" pitchFamily="34" charset="0"/>
        <a:buNone/>
        <a:defRPr kumimoji="0" sz="1800" b="0" i="0" u="none">
          <a:solidFill>
            <a:schemeClr val="tx1"/>
          </a:solidFill>
        </a:defRPr>
      </a:lvl1pPr>
      <a:lvl2pPr marL="457200" indent="0" algn="l" defTabSz="914400" rtl="0" eaLnBrk="1" fontAlgn="base" hangingPunct="1">
        <a:lnSpc>
          <a:spcPct val="100000"/>
        </a:lnSpc>
        <a:spcBef>
          <a:spcPct val="0"/>
        </a:spcBef>
        <a:spcAft>
          <a:spcPct val="0"/>
        </a:spcAft>
        <a:buSzTx/>
        <a:buFont typeface="Arial" pitchFamily="34" charset="0"/>
        <a:buNone/>
        <a:defRPr kumimoji="0" sz="1800" b="0" i="0" u="none">
          <a:solidFill>
            <a:schemeClr val="tx1"/>
          </a:solidFill>
        </a:defRPr>
      </a:lvl2pPr>
      <a:lvl3pPr marL="914400" indent="0" algn="l" defTabSz="914400" rtl="0" eaLnBrk="1" fontAlgn="base" hangingPunct="1">
        <a:lnSpc>
          <a:spcPct val="100000"/>
        </a:lnSpc>
        <a:spcBef>
          <a:spcPct val="0"/>
        </a:spcBef>
        <a:spcAft>
          <a:spcPct val="0"/>
        </a:spcAft>
        <a:buSzTx/>
        <a:buFont typeface="Arial" pitchFamily="34" charset="0"/>
        <a:buNone/>
        <a:defRPr kumimoji="0" sz="1800" b="0" i="0" u="none">
          <a:solidFill>
            <a:schemeClr val="tx1"/>
          </a:solidFill>
        </a:defRPr>
      </a:lvl3pPr>
      <a:lvl4pPr marL="1371600" indent="0" algn="l" defTabSz="914400" rtl="0" eaLnBrk="1" fontAlgn="base" hangingPunct="1">
        <a:lnSpc>
          <a:spcPct val="100000"/>
        </a:lnSpc>
        <a:spcBef>
          <a:spcPct val="0"/>
        </a:spcBef>
        <a:spcAft>
          <a:spcPct val="0"/>
        </a:spcAft>
        <a:buSzTx/>
        <a:buFont typeface="Arial" pitchFamily="34" charset="0"/>
        <a:buNone/>
        <a:defRPr kumimoji="0" sz="1800" b="0" i="0" u="none">
          <a:solidFill>
            <a:schemeClr val="tx1"/>
          </a:solidFill>
        </a:defRPr>
      </a:lvl4pPr>
      <a:lvl5pPr marL="1828800" indent="0" algn="l" defTabSz="914400" rtl="0" eaLnBrk="1" fontAlgn="base" hangingPunct="1">
        <a:lnSpc>
          <a:spcPct val="100000"/>
        </a:lnSpc>
        <a:spcBef>
          <a:spcPct val="0"/>
        </a:spcBef>
        <a:spcAft>
          <a:spcPct val="0"/>
        </a:spcAft>
        <a:buSzTx/>
        <a:buFont typeface="Arial" pitchFamily="34" charset="0"/>
        <a:buNone/>
        <a:defRPr kumimoji="0" sz="1800" b="0" i="0" u="none">
          <a:solidFill>
            <a:schemeClr val="tx1"/>
          </a:solidFill>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3.wmf" /><Relationship Id="rId4" Type="http://schemas.openxmlformats.org/officeDocument/2006/relationships/oleObject" Target="../embeddings/oleObject2.bin" TargetMode="Internal" /><Relationship Id="rId5" Type="http://schemas.openxmlformats.org/officeDocument/2006/relationships/image" Target="../media/image4.wmf" /><Relationship Id="rId6" Type="http://schemas.openxmlformats.org/officeDocument/2006/relationships/oleObject" Target="../embeddings/oleObject3.bin" TargetMode="Internal" /><Relationship Id="rId7" Type="http://schemas.openxmlformats.org/officeDocument/2006/relationships/image" Target="../media/image5.wmf" /><Relationship Id="rId8" Type="http://schemas.openxmlformats.org/officeDocument/2006/relationships/image" Target="../media/image1.jpeg" /><Relationship Id="rId9" Type="http://schemas.openxmlformats.org/officeDocument/2006/relationships/vmlDrawing" Target="../drawings/vmlDrawing1.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6.wmf" /><Relationship Id="rId4" Type="http://schemas.openxmlformats.org/officeDocument/2006/relationships/image" Target="../media/image1.jpeg" /><Relationship Id="rId5" Type="http://schemas.openxmlformats.org/officeDocument/2006/relationships/vmlDrawing" Target="../drawings/vmlDrawing2.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bin" TargetMode="Internal" /><Relationship Id="rId3" Type="http://schemas.openxmlformats.org/officeDocument/2006/relationships/image" Target="../media/image7.png" /><Relationship Id="rId4" Type="http://schemas.openxmlformats.org/officeDocument/2006/relationships/image" Target="../media/image1.jpeg" /><Relationship Id="rId5" Type="http://schemas.openxmlformats.org/officeDocument/2006/relationships/vmlDrawing" Target="../drawings/vmlDrawing3.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bin" TargetMode="Internal" /><Relationship Id="rId3" Type="http://schemas.openxmlformats.org/officeDocument/2006/relationships/image" Target="../media/image8.wmf" /><Relationship Id="rId4" Type="http://schemas.openxmlformats.org/officeDocument/2006/relationships/image" Target="../media/image1.jpeg" /><Relationship Id="rId5" Type="http://schemas.openxmlformats.org/officeDocument/2006/relationships/vmlDrawing" Target="../drawings/vmlDrawing4.v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7.bin" TargetMode="Internal" /><Relationship Id="rId3" Type="http://schemas.openxmlformats.org/officeDocument/2006/relationships/image" Target="../media/image9.png" /><Relationship Id="rId4" Type="http://schemas.openxmlformats.org/officeDocument/2006/relationships/image" Target="../media/image1.jpeg" /><Relationship Id="rId5" Type="http://schemas.openxmlformats.org/officeDocument/2006/relationships/vmlDrawing" Target="../drawings/vmlDrawing5.v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8.bin" TargetMode="Internal" /><Relationship Id="rId3" Type="http://schemas.openxmlformats.org/officeDocument/2006/relationships/image" Target="../media/image10.png" /><Relationship Id="rId4" Type="http://schemas.openxmlformats.org/officeDocument/2006/relationships/image" Target="../media/image1.jpeg" /><Relationship Id="rId5" Type="http://schemas.openxmlformats.org/officeDocument/2006/relationships/vmlDrawing" Target="../drawings/vmlDrawing6.v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1.xml" /><Relationship Id="rId3" Type="http://schemas.openxmlformats.org/officeDocument/2006/relationships/image" Target="../media/image1.jpe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54050156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7" name=""/>
          <p:cNvSpPr/>
          <p:nvPr>
            <p:ph type="ctrTitle" idx="4294967295"/>
          </p:nvPr>
        </p:nvSpPr>
        <p:spPr>
          <a:xfrm>
            <a:off x="914399" y="2057401"/>
            <a:ext cx="7721601" cy="1143000"/>
          </a:xfrm>
          <a:prstGeom prst="rect">
            <a:avLst/>
          </a:prstGeom>
          <a:noFill/>
          <a:ln cap="flat">
            <a:noFill/>
            <a:prstDash val="solid"/>
            <a:miter lim="800000"/>
            <a:headEnd type="none" w="med" len="med"/>
            <a:tailEnd type="none" w="med" len="med"/>
          </a:ln>
        </p:spPr>
        <p:txBody>
          <a:bodyPr anchor="ctr" anchorCtr="0"/>
          <a:lstStyle/>
          <a:p>
            <a:pPr lvl="0"/>
            <a:r>
              <a:t>第六章钻井液配浆原材料</a:t>
            </a:r>
          </a:p>
        </p:txBody>
      </p:sp>
      <p:sp>
        <p:nvSpPr>
          <p:cNvPr id="2058" name=""/>
          <p:cNvSpPr/>
          <p:nvPr>
            <p:ph type="subTitle" idx="4294967295"/>
          </p:nvPr>
        </p:nvSpPr>
        <p:spPr>
          <a:xfrm>
            <a:off x="1625600" y="3886200"/>
            <a:ext cx="6400800" cy="1771650"/>
          </a:xfrm>
          <a:prstGeom prst="rect">
            <a:avLst/>
          </a:prstGeom>
          <a:noFill/>
          <a:ln cap="flat">
            <a:noFill/>
            <a:prstDash val="solid"/>
            <a:miter lim="800000"/>
            <a:headEnd type="none" w="med" len="med"/>
            <a:tailEnd type="none" w="med" len="med"/>
          </a:ln>
        </p:spPr>
        <p:txBody>
          <a:bodyPr/>
          <a:lstStyle/>
          <a:p/>
        </p:txBody>
      </p:sp>
      <p:sp>
        <p:nvSpPr>
          <p:cNvPr id="2059" name=""/>
          <p:cNvSpPr>
            <a:spLocks noGrp="1"/>
          </p:cNvSpPr>
          <p:nvPr>
            <p:ph type="dt" sz="quarter" idx="2"/>
          </p:nvPr>
        </p:nvSpPr>
        <p:spPr/>
        <p:txBody>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a:solidFill>
                  <a:schemeClr val="tx1"/>
                </a:solidFill>
                <a:latin typeface="Times New Roman" charset="0"/>
                <a:ea typeface="宋体" charset="-122"/>
              </a:defRPr>
            </a:lvl5pPr>
          </a:lstStyle>
          <a:p>
            <a:pPr lvl="0"/>
            <a:endParaRPr sz="1400"/>
          </a:p>
        </p:txBody>
      </p:sp>
      <p:sp>
        <p:nvSpPr>
          <p:cNvPr id="2060"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第一页，共93页。</a:t>
            </a:r>
          </a:p>
        </p:txBody>
      </p:sp>
      <p:sp>
        <p:nvSpPr>
          <p:cNvPr id="2061"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第一页，共93页。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061" name=""/>
          <p:cNvSpPr/>
          <p:nvPr/>
        </p:nvSpPr>
        <p:spPr>
          <a:xfrm>
            <a:off x="1676400" y="381000"/>
            <a:ext cx="7467599" cy="636648"/>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spcBef>
                <a:spcPct val="20000"/>
              </a:spcBef>
            </a:pPr>
            <a:endParaRPr sz="3600">
              <a:solidFill>
                <a:srgbClr val="CC3300"/>
              </a:solidFill>
              <a:latin typeface="华文行楷" charset="-122"/>
              <a:ea typeface="华文行楷" charset="-122"/>
            </a:endParaRPr>
          </a:p>
        </p:txBody>
      </p:sp>
      <p:sp>
        <p:nvSpPr>
          <p:cNvPr id="2062" name=""/>
          <p:cNvSpPr/>
          <p:nvPr/>
        </p:nvSpPr>
        <p:spPr>
          <a:xfrm>
            <a:off x="0" y="6324600"/>
            <a:ext cx="9144000" cy="152400"/>
          </a:xfrm>
          <a:prstGeom prst="rect">
            <a:avLst/>
          </a:prstGeom>
          <a:gradFill rotWithShape="0">
            <a:gsLst>
              <a:gs pos="0">
                <a:srgbClr val="F1F7E9"/>
              </a:gs>
              <a:gs pos="100000">
                <a:srgbClr val="1C1C1C"/>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cxnSp>
        <p:nvCxnSpPr>
          <p:cNvPr id="2063" name=""/>
          <p:cNvCxnSpPr/>
          <p:nvPr/>
        </p:nvCxnSpPr>
        <p:spPr>
          <a:xfrm>
            <a:off x="0" y="6475412"/>
            <a:ext cx="9144000" cy="1587"/>
          </a:xfrm>
          <a:prstGeom prst="line">
            <a:avLst/>
          </a:prstGeom>
          <a:noFill/>
          <a:ln w="19050" cap="flat">
            <a:solidFill>
              <a:srgbClr val="366B1B"/>
            </a:solidFill>
            <a:prstDash val="solid"/>
            <a:miter lim="800000"/>
            <a:headEnd type="none" w="med" len="med"/>
            <a:tailEnd type="none" w="med" len="med"/>
          </a:ln>
        </p:spPr>
      </p:cxnSp>
      <p:sp>
        <p:nvSpPr>
          <p:cNvPr id="2064" name=""/>
          <p:cNvSpPr/>
          <p:nvPr/>
        </p:nvSpPr>
        <p:spPr>
          <a:xfrm>
            <a:off x="0" y="6477000"/>
            <a:ext cx="9144000" cy="3810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065" name=""/>
          <p:cNvSpPr/>
          <p:nvPr/>
        </p:nvSpPr>
        <p:spPr>
          <a:xfrm>
            <a:off x="0" y="914400"/>
            <a:ext cx="9144000" cy="152400"/>
          </a:xfrm>
          <a:prstGeom prst="rect">
            <a:avLst/>
          </a:prstGeom>
          <a:gradFill rotWithShape="0">
            <a:gsLst>
              <a:gs pos="0">
                <a:srgbClr val="1C1C1C"/>
              </a:gs>
              <a:gs pos="100000">
                <a:srgbClr val="F1F7E9"/>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cxnSp>
        <p:nvCxnSpPr>
          <p:cNvPr id="2066" name=""/>
          <p:cNvCxnSpPr/>
          <p:nvPr/>
        </p:nvCxnSpPr>
        <p:spPr>
          <a:xfrm>
            <a:off x="0" y="1141413"/>
            <a:ext cx="9144000" cy="1587"/>
          </a:xfrm>
          <a:prstGeom prst="line">
            <a:avLst/>
          </a:prstGeom>
          <a:noFill/>
          <a:ln w="28575" cap="flat">
            <a:solidFill>
              <a:srgbClr val="CC0000"/>
            </a:solidFill>
            <a:prstDash val="solid"/>
            <a:miter lim="800000"/>
            <a:headEnd type="none" w="med" len="med"/>
            <a:tailEnd type="none" w="med" len="med"/>
          </a:ln>
        </p:spPr>
      </p:cxnSp>
      <p:sp>
        <p:nvSpPr>
          <p:cNvPr id="2067" name=""/>
          <p:cNvSpPr/>
          <p:nvPr/>
        </p:nvSpPr>
        <p:spPr>
          <a:xfrm>
            <a:off x="0" y="0"/>
            <a:ext cx="9144000" cy="9144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068" name=""/>
          <p:cNvSpPr/>
          <p:nvPr/>
        </p:nvSpPr>
        <p:spPr>
          <a:xfrm>
            <a:off x="609600" y="152400"/>
            <a:ext cx="8534400" cy="685800"/>
          </a:xfrm>
          <a:prstGeom prst="rect">
            <a:avLst/>
          </a:prstGeom>
          <a:solidFill>
            <a:srgbClr val="808000">
              <a:alpha val="50195"/>
            </a:srgbClr>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cxnSp>
        <p:nvCxnSpPr>
          <p:cNvPr id="2069" name=""/>
          <p:cNvCxnSpPr/>
          <p:nvPr/>
        </p:nvCxnSpPr>
        <p:spPr>
          <a:xfrm>
            <a:off x="4763" y="895350"/>
            <a:ext cx="9144000" cy="1588"/>
          </a:xfrm>
          <a:prstGeom prst="line">
            <a:avLst/>
          </a:prstGeom>
          <a:noFill/>
          <a:ln w="19050" cap="flat">
            <a:solidFill>
              <a:srgbClr val="366B1B"/>
            </a:solidFill>
            <a:prstDash val="solid"/>
            <a:miter lim="800000"/>
            <a:headEnd type="none" w="med" len="med"/>
            <a:tailEnd type="none" w="med" len="med"/>
          </a:ln>
        </p:spPr>
      </p:cxnSp>
      <p:sp>
        <p:nvSpPr>
          <p:cNvPr id="2070" name=""/>
          <p:cNvSpPr/>
          <p:nvPr/>
        </p:nvSpPr>
        <p:spPr>
          <a:xfrm>
            <a:off x="493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ƒ"/>
            </a:pPr>
            <a:r>
              <a:rPr lang="zh-CN" altLang="en-US" sz="1111">
                <a:solidFill>
                  <a:srgbClr val="000000"/>
                </a:solidFill>
                <a:ea typeface="幼圆"/>
              </a:rPr>
              <a:t>上一内容(nèiróng)</a:t>
            </a:r>
          </a:p>
        </p:txBody>
      </p:sp>
      <p:sp>
        <p:nvSpPr>
          <p:cNvPr id="2071" name=""/>
          <p:cNvSpPr/>
          <p:nvPr/>
        </p:nvSpPr>
        <p:spPr>
          <a:xfrm>
            <a:off x="1828800" y="6496052"/>
            <a:ext cx="1258888"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
            </a:pPr>
            <a:r>
              <a:rPr lang="zh-CN" altLang="en-US" sz="1207">
                <a:solidFill>
                  <a:srgbClr val="000000"/>
                </a:solidFill>
                <a:ea typeface="幼圆"/>
              </a:rPr>
              <a:t>下一内容(nèiróng)</a:t>
            </a:r>
          </a:p>
        </p:txBody>
      </p:sp>
      <p:sp>
        <p:nvSpPr>
          <p:cNvPr id="2072" name=""/>
          <p:cNvSpPr/>
          <p:nvPr/>
        </p:nvSpPr>
        <p:spPr>
          <a:xfrm>
            <a:off x="3160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²"/>
            </a:pPr>
            <a:r>
              <a:rPr lang="zh-CN" altLang="en-US" sz="1400">
                <a:solidFill>
                  <a:srgbClr val="00002A">
                    <a:alpha val="0"/>
                  </a:srgbClr>
                </a:solidFill>
                <a:ea typeface="幼圆"/>
              </a:rPr>
              <a:t>回主目录</a:t>
            </a:r>
            <a:endParaRPr lang="zh-CN" altLang="en-US" sz="1600">
              <a:solidFill>
                <a:srgbClr val="FFFF66"/>
              </a:solidFill>
              <a:ea typeface="幼圆"/>
            </a:endParaRPr>
          </a:p>
        </p:txBody>
      </p:sp>
      <p:sp>
        <p:nvSpPr>
          <p:cNvPr id="2073" name=""/>
          <p:cNvSpPr/>
          <p:nvPr/>
        </p:nvSpPr>
        <p:spPr>
          <a:xfrm>
            <a:off x="5715001" y="6507162"/>
            <a:ext cx="1143000" cy="458285"/>
          </a:xfrm>
          <a:prstGeom prst="rect">
            <a:avLst/>
          </a:prstGeom>
          <a:noFill/>
          <a:ln cap="flat">
            <a:noFill/>
            <a:prstDash val="solid"/>
            <a:miter lim="800000"/>
            <a:headEnd type="none" w="med" len="med"/>
            <a:tailEnd type="none" w="med" len="med"/>
          </a:ln>
          <a:scene3d>
            <a:camera prst="legacyPerspectiveBottom">
              <a:rot lat="0" lon="0" rev="0"/>
            </a:camera>
            <a:lightRig rig="legacyFlat3" dir="t"/>
          </a:scene3d>
          <a:sp3d extrusionH="887400" prstMaterial="legacyMatte">
            <a:bevelT w="13500" h="13500" prst="angle"/>
            <a:bevelB w="13500" h="13500" prst="angle"/>
            <a:extrusionClr>
              <a:srgbClr val="000000"/>
            </a:extrusionClr>
            <a:contourClr>
              <a:srgbClr val="000000"/>
            </a:contourClr>
          </a:sp3d>
        </p:spPr>
        <p:txBody>
          <a:bodyPr tIns="0" bIns="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fontAlgn="t">
              <a:spcBef>
                <a:spcPct val="50000"/>
              </a:spcBef>
              <a:buChar char="O"/>
            </a:pPr>
            <a:r>
              <a:rPr lang="zh-CN" altLang="en-US" sz="1504">
                <a:solidFill>
                  <a:srgbClr val="000000"/>
                </a:solidFill>
                <a:latin typeface="Arial" pitchFamily="34" charset="0"/>
                <a:ea typeface="幼圆"/>
              </a:rPr>
              <a:t>返回(fǎnhuí)</a:t>
            </a:r>
          </a:p>
        </p:txBody>
      </p:sp>
      <p:pic>
        <p:nvPicPr>
          <p:cNvPr id="2074" name=""/>
          <p:cNvPicPr/>
          <p:nvPr/>
        </p:nvPicPr>
        <p:blipFill>
          <a:blip r:embed="rId2"/>
          <a:stretch>
            <a:fillRect/>
          </a:stretch>
        </p:blipFill>
        <p:spPr>
          <a:xfrm>
            <a:off x="90488" y="238125"/>
            <a:ext cx="382587" cy="447675"/>
          </a:xfrm>
          <a:prstGeom prst="rect">
            <a:avLst/>
          </a:prstGeom>
          <a:noFill/>
          <a:ln cap="flat">
            <a:noFill/>
            <a:prstDash val="solid"/>
            <a:miter lim="800000"/>
            <a:headEnd type="none" w="med" len="med"/>
            <a:tailEnd type="none" w="med" len="med"/>
          </a:ln>
        </p:spPr>
      </p:pic>
      <p:sp>
        <p:nvSpPr>
          <p:cNvPr id="2075" name=""/>
          <p:cNvSpPr/>
          <p:nvPr>
            <p:ph type="body" idx="4294967295"/>
          </p:nvPr>
        </p:nvSpPr>
        <p:spPr>
          <a:xfrm>
            <a:off x="395288" y="1905000"/>
            <a:ext cx="8497886" cy="41148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Times New Roman" charset="0"/>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a:solidFill>
                  <a:schemeClr val="tx1"/>
                </a:solidFill>
                <a:latin typeface="Times New Roman" charset="0"/>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Times New Roman" charset="0"/>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Times New Roman" charset="0"/>
                <a:ea typeface="宋体" charset="-122"/>
              </a:defRPr>
            </a:lvl4pPr>
            <a:lvl5pPr marL="2057401"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Times New Roman" charset="0"/>
                <a:ea typeface="宋体" charset="-122"/>
              </a:defRPr>
            </a:lvl5pPr>
          </a:lstStyle>
          <a:p>
            <a:pPr lvl="0">
              <a:lnSpc>
                <a:spcPct val="140000"/>
              </a:lnSpc>
            </a:pPr>
            <a:r>
              <a:rPr lang="zh-CN" altLang="en-US" b="1"/>
              <a:t>本章要点：</a:t>
            </a:r>
          </a:p>
          <a:p>
            <a:pPr lvl="0">
              <a:lnSpc>
                <a:spcPct val="140000"/>
              </a:lnSpc>
            </a:pPr>
            <a:r>
              <a:rPr lang="en-US" altLang="zh-CN"/>
              <a:t>1</a:t>
            </a:r>
            <a:r>
              <a:rPr lang="zh-CN" altLang="en-US"/>
              <a:t>、钻井液配浆原材料与常见处理剂有哪些；</a:t>
            </a:r>
          </a:p>
          <a:p>
            <a:pPr lvl="0">
              <a:lnSpc>
                <a:spcPct val="140000"/>
              </a:lnSpc>
            </a:pPr>
            <a:r>
              <a:rPr lang="en-US" altLang="zh-CN"/>
              <a:t>2</a:t>
            </a:r>
            <a:r>
              <a:rPr lang="zh-CN" altLang="en-US"/>
              <a:t>、钻井液加重剂的用量计算；</a:t>
            </a:r>
          </a:p>
          <a:p>
            <a:pPr lvl="0">
              <a:lnSpc>
                <a:spcPct val="140000"/>
              </a:lnSpc>
            </a:pPr>
            <a:r>
              <a:rPr lang="en-US" altLang="zh-CN"/>
              <a:t>3</a:t>
            </a:r>
            <a:r>
              <a:rPr lang="zh-CN" altLang="en-US"/>
              <a:t>、钻井液常用处理剂作用机理</a:t>
            </a:r>
          </a:p>
        </p:txBody>
      </p:sp>
      <p:sp>
        <p:nvSpPr>
          <p:cNvPr id="207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07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第二页，共93页。</a:t>
            </a:r>
          </a:p>
        </p:txBody>
      </p:sp>
      <p:sp>
        <p:nvSpPr>
          <p:cNvPr id="207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2075">
                                            <p:txEl>
                                              <p:pRg st="0" end="0"/>
                                            </p:txEl>
                                          </p:spTgt>
                                        </p:tgtEl>
                                        <p:attrNameLst>
                                          <p:attrName>style.visibility</p:attrName>
                                        </p:attrNameLst>
                                      </p:cBhvr>
                                      <p:to>
                                        <p:strVal val="visible"/>
                                      </p:to>
                                    </p:set>
                                    <p:animEffect transition="in" filter="blinds(horizontal)">
                                      <p:cBhvr additive="base">
                                        <p:cTn id="7" dur="1000" fill="hold"/>
                                        <p:tgtEl>
                                          <p:spTgt spid="2075">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1000" fill="hold" grpId="0" nodeType="clickEffect">
                                  <p:stCondLst>
                                    <p:cond delay="0"/>
                                  </p:stCondLst>
                                  <p:childTnLst>
                                    <p:set>
                                      <p:cBhvr additive="base">
                                        <p:cTn id="11" dur="1" fill="hold">
                                          <p:stCondLst>
                                            <p:cond delay="0"/>
                                          </p:stCondLst>
                                        </p:cTn>
                                        <p:tgtEl>
                                          <p:spTgt spid="2075">
                                            <p:txEl>
                                              <p:pRg st="1" end="1"/>
                                            </p:txEl>
                                          </p:spTgt>
                                        </p:tgtEl>
                                        <p:attrNameLst>
                                          <p:attrName>style.visibility</p:attrName>
                                        </p:attrNameLst>
                                      </p:cBhvr>
                                      <p:to>
                                        <p:strVal val="visible"/>
                                      </p:to>
                                    </p:set>
                                    <p:animEffect transition="in" filter="blinds(horizontal)">
                                      <p:cBhvr additive="base">
                                        <p:cTn id="12" dur="1000" fill="hold"/>
                                        <p:tgtEl>
                                          <p:spTgt spid="2075">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1000" fill="hold" grpId="0" nodeType="clickEffect">
                                  <p:stCondLst>
                                    <p:cond delay="0"/>
                                  </p:stCondLst>
                                  <p:childTnLst>
                                    <p:set>
                                      <p:cBhvr additive="base">
                                        <p:cTn id="16" dur="1" fill="hold">
                                          <p:stCondLst>
                                            <p:cond delay="0"/>
                                          </p:stCondLst>
                                        </p:cTn>
                                        <p:tgtEl>
                                          <p:spTgt spid="2075">
                                            <p:txEl>
                                              <p:pRg st="2" end="2"/>
                                            </p:txEl>
                                          </p:spTgt>
                                        </p:tgtEl>
                                        <p:attrNameLst>
                                          <p:attrName>style.visibility</p:attrName>
                                        </p:attrNameLst>
                                      </p:cBhvr>
                                      <p:to>
                                        <p:strVal val="visible"/>
                                      </p:to>
                                    </p:set>
                                    <p:animEffect transition="in" filter="blinds(horizontal)">
                                      <p:cBhvr additive="base">
                                        <p:cTn id="17" dur="1000" fill="hold"/>
                                        <p:tgtEl>
                                          <p:spTgt spid="2075">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1000" fill="hold" grpId="0" nodeType="clickEffect">
                                  <p:stCondLst>
                                    <p:cond delay="0"/>
                                  </p:stCondLst>
                                  <p:childTnLst>
                                    <p:set>
                                      <p:cBhvr additive="base">
                                        <p:cTn id="21" dur="1" fill="hold">
                                          <p:stCondLst>
                                            <p:cond delay="0"/>
                                          </p:stCondLst>
                                        </p:cTn>
                                        <p:tgtEl>
                                          <p:spTgt spid="2075">
                                            <p:txEl>
                                              <p:pRg st="3" end="3"/>
                                            </p:txEl>
                                          </p:spTgt>
                                        </p:tgtEl>
                                        <p:attrNameLst>
                                          <p:attrName>style.visibility</p:attrName>
                                        </p:attrNameLst>
                                      </p:cBhvr>
                                      <p:to>
                                        <p:strVal val="visible"/>
                                      </p:to>
                                    </p:set>
                                    <p:animEffect transition="in" filter="blinds(horizontal)">
                                      <p:cBhvr additive="base">
                                        <p:cTn id="22" dur="1000" fill="hold"/>
                                        <p:tgtEl>
                                          <p:spTgt spid="20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5" grpId="0" uiExpand="1"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8" name=""/>
          <p:cNvSpPr/>
          <p:nvPr/>
        </p:nvSpPr>
        <p:spPr>
          <a:xfrm>
            <a:off x="323850" y="1153105"/>
            <a:ext cx="8496300" cy="4558140"/>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708"/>
              <a:t>    随着钻井液体系的不断更新，配浆原材料和处理剂的品种也在不断地增加，处理剂的性能、质量和技术水平实际上代表了钻井液工艺技术的发展水平。据统计，1972年我国钻井液材料和处理剂总共只有21种，1975年以后开始取得突破性进展，到1983年底增至76种，1993年增加到16类共260种。近几年在各种新型聚合物、正电胶和聚合醇等高效处理剂的研究方面，又分别取得了新的进展。</a:t>
            </a:r>
          </a:p>
          <a:p>
            <a:pPr marL="0" lvl="0" indent="304800">
              <a:lnSpc>
                <a:spcPct val="130000"/>
              </a:lnSpc>
            </a:pPr>
            <a:endParaRPr lang="zh-CN" altLang="en-US" sz="1808"/>
          </a:p>
          <a:p>
            <a:pPr marL="0" lvl="0" indent="304800">
              <a:lnSpc>
                <a:spcPct val="130000"/>
              </a:lnSpc>
            </a:pPr>
            <a:r>
              <a:rPr lang="zh-CN" altLang="en-US" sz="1808"/>
              <a:t>    一般来讲，钻井液配浆原材料是指在配浆中用量较大的基本组分，处理剂则是指用于改善和稳定钻井液性能，或为满足(mǎnzú)钻井液某种性能需要而加人的化学添加剂。处理剂是钻井液的核心组分，往往很少的加量就会对钻井液性能产生极大的影响。</a:t>
            </a:r>
          </a:p>
          <a:p>
            <a:pPr marL="0" lvl="0" indent="304800">
              <a:lnSpc>
                <a:spcPct val="130000"/>
              </a:lnSpc>
            </a:pPr>
            <a:endParaRPr lang="zh-CN" altLang="en-US" sz="1808"/>
          </a:p>
          <a:p>
            <a:pPr marL="0" lvl="0" indent="304800">
              <a:lnSpc>
                <a:spcPct val="130000"/>
              </a:lnSpc>
            </a:pPr>
            <a:r>
              <a:rPr lang="zh-CN" altLang="en-US" sz="1608"/>
              <a:t>    钻井液原材料和处理剂的种类品种繁多。为了使用和研究方便，有必要将它们进行分类。目前主要有以下两种分类方法。</a:t>
            </a:r>
          </a:p>
        </p:txBody>
      </p:sp>
      <p:sp>
        <p:nvSpPr>
          <p:cNvPr id="2079"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080"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第三页，共93页。</a:t>
            </a:r>
          </a:p>
        </p:txBody>
      </p:sp>
      <p:sp>
        <p:nvSpPr>
          <p:cNvPr id="2081"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4" dur="1000" fill="hold" grpId="0" nodeType="clickEffect">
                                  <p:stCondLst>
                                    <p:cond delay="0"/>
                                  </p:stCondLst>
                                  <p:childTnLst>
                                    <p:set>
                                      <p:cBhvr additive="base">
                                        <p:cTn id="6" dur="1" fill="hold">
                                          <p:stCondLst>
                                            <p:cond delay="0"/>
                                          </p:stCondLst>
                                        </p:cTn>
                                        <p:tgtEl>
                                          <p:spTgt spid="2078">
                                            <p:txEl>
                                              <p:pRg st="0" end="0"/>
                                            </p:txEl>
                                          </p:spTgt>
                                        </p:tgtEl>
                                        <p:attrNameLst>
                                          <p:attrName>style.visibility</p:attrName>
                                        </p:attrNameLst>
                                      </p:cBhvr>
                                      <p:to>
                                        <p:strVal val="visible"/>
                                      </p:to>
                                    </p:set>
                                    <p:animEffect transition="in" filter="slide(fromBottom)">
                                      <p:cBhvr additive="base">
                                        <p:cTn id="7" dur="1000" fill="hold"/>
                                        <p:tgtEl>
                                          <p:spTgt spid="2078">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2" presetClass="entr" presetSubtype="4" dur="1000" fill="hold" grpId="0" nodeType="clickEffect">
                                  <p:stCondLst>
                                    <p:cond delay="0"/>
                                  </p:stCondLst>
                                  <p:childTnLst>
                                    <p:set>
                                      <p:cBhvr additive="base">
                                        <p:cTn id="11" dur="1" fill="hold">
                                          <p:stCondLst>
                                            <p:cond delay="0"/>
                                          </p:stCondLst>
                                        </p:cTn>
                                        <p:tgtEl>
                                          <p:spTgt spid="2078">
                                            <p:txEl>
                                              <p:pRg st="2" end="2"/>
                                            </p:txEl>
                                          </p:spTgt>
                                        </p:tgtEl>
                                        <p:attrNameLst>
                                          <p:attrName>style.visibility</p:attrName>
                                        </p:attrNameLst>
                                      </p:cBhvr>
                                      <p:to>
                                        <p:strVal val="visible"/>
                                      </p:to>
                                    </p:set>
                                    <p:animEffect transition="in" filter="slide(fromBottom)">
                                      <p:cBhvr additive="base">
                                        <p:cTn id="12" dur="1000" fill="hold"/>
                                        <p:tgtEl>
                                          <p:spTgt spid="2078">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2" presetClass="entr" presetSubtype="4" dur="1000" fill="hold" grpId="0" nodeType="clickEffect">
                                  <p:stCondLst>
                                    <p:cond delay="0"/>
                                  </p:stCondLst>
                                  <p:childTnLst>
                                    <p:set>
                                      <p:cBhvr additive="base">
                                        <p:cTn id="16" dur="1" fill="hold">
                                          <p:stCondLst>
                                            <p:cond delay="0"/>
                                          </p:stCondLst>
                                        </p:cTn>
                                        <p:tgtEl>
                                          <p:spTgt spid="2078">
                                            <p:txEl>
                                              <p:pRg st="4" end="4"/>
                                            </p:txEl>
                                          </p:spTgt>
                                        </p:tgtEl>
                                        <p:attrNameLst>
                                          <p:attrName>style.visibility</p:attrName>
                                        </p:attrNameLst>
                                      </p:cBhvr>
                                      <p:to>
                                        <p:strVal val="visible"/>
                                      </p:to>
                                    </p:set>
                                    <p:animEffect transition="in" filter="slide(fromBottom)">
                                      <p:cBhvr additive="base">
                                        <p:cTn id="17" dur="1000" fill="hold"/>
                                        <p:tgtEl>
                                          <p:spTgt spid="207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1" name=""/>
          <p:cNvSpPr/>
          <p:nvPr/>
        </p:nvSpPr>
        <p:spPr>
          <a:xfrm>
            <a:off x="250825" y="1675304"/>
            <a:ext cx="8497888" cy="350739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40000"/>
              </a:lnSpc>
            </a:pPr>
            <a:r>
              <a:rPr lang="zh-CN" altLang="en-US" sz="2300"/>
              <a:t>     第一类分类方法是按其组成分类。通常分为钻井液原材料、无机处理剂、有机处理剂和表面活性剂四大类。其中无机处理剂又可分为氯化物、硫酸盐、碱类、碳酸盐、磷酸盐、硅酸盐和重铬酸盐和混合(hùnhé)金属层状氢氧化物(即正电胶)类等。有机处理剂通常可分为天然产品、天然改性产品和有机合成化合物。按其化学组分又可分为下列几类：腐植酸类、纤维素类、木质素类、丹宁酸类、沥青类、淀粉类和聚合物类等。</a:t>
            </a:r>
          </a:p>
        </p:txBody>
      </p:sp>
      <p:sp>
        <p:nvSpPr>
          <p:cNvPr id="208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083"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第四页，共93页。</a:t>
            </a:r>
          </a:p>
        </p:txBody>
      </p:sp>
      <p:sp>
        <p:nvSpPr>
          <p:cNvPr id="2084"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第四页，共93页。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12" dur="1000" fill="hold" grpId="0" nodeType="clickEffect">
                                  <p:stCondLst>
                                    <p:cond delay="0"/>
                                  </p:stCondLst>
                                  <p:childTnLst>
                                    <p:set>
                                      <p:cBhvr additive="base">
                                        <p:cTn id="6" dur="1" fill="hold">
                                          <p:stCondLst>
                                            <p:cond delay="0"/>
                                          </p:stCondLst>
                                        </p:cTn>
                                        <p:tgtEl>
                                          <p:spTgt spid="2081"/>
                                        </p:tgtEl>
                                        <p:attrNameLst>
                                          <p:attrName>style.visibility</p:attrName>
                                        </p:attrNameLst>
                                      </p:cBhvr>
                                      <p:to>
                                        <p:strVal val="visible"/>
                                      </p:to>
                                    </p:set>
                                    <p:anim calcmode="lin" valueType="num">
                                      <p:cBhvr additive="base">
                                        <p:cTn id="7" dur="1000" fill="hold"/>
                                        <p:tgtEl>
                                          <p:spTgt spid="2081"/>
                                        </p:tgtEl>
                                        <p:attrNameLst>
                                          <p:attrName>ppt_x</p:attrName>
                                        </p:attrNameLst>
                                      </p:cBhvr>
                                      <p:tavLst>
                                        <p:tav tm="0">
                                          <p:val>
                                            <p:strVal val="0-#ppt_w/2"/>
                                          </p:val>
                                        </p:tav>
                                        <p:tav tm="100000">
                                          <p:val>
                                            <p:strVal val="#ppt_x"/>
                                          </p:val>
                                        </p:tav>
                                      </p:tavLst>
                                    </p:anim>
                                    <p:anim calcmode="lin" valueType="num">
                                      <p:cBhvr additive="base">
                                        <p:cTn id="8" dur="1000" fill="hold"/>
                                        <p:tgtEl>
                                          <p:spTgt spid="208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4" name=""/>
          <p:cNvSpPr/>
          <p:nvPr/>
        </p:nvSpPr>
        <p:spPr>
          <a:xfrm>
            <a:off x="323850" y="1270561"/>
            <a:ext cx="8496300" cy="4313703"/>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zh-CN" altLang="en-US" sz="1904"/>
              <a:t>          第二类分类方法是按其在钻井液中所起的作用或功能分类。我国钻井液标准化委员会根据国际上的分类法，并结合我国的具体情况，将钻井液配浆材料和 处理剂共分为以下16类，即(1)降滤失剂；(2)增粘剂；(3)乳化剂，使油水乳化产生乳状液；(4)页岩抑制剂 ；(5)堵漏剂；(6)降粘剂；(7)缓蚀剂；(8)粘土类；(9)润滑剂；(10)加重剂；(11)杀菌剂；(12)消泡剂；(13)泡沫剂；(14)絮凝剂；(15)解卡剂；(16)其它类等。</a:t>
            </a:r>
          </a:p>
          <a:p>
            <a:pPr lvl="0">
              <a:lnSpc>
                <a:spcPct val="130000"/>
              </a:lnSpc>
            </a:pPr>
            <a:endParaRPr lang="zh-CN" altLang="en-US" sz="1904"/>
          </a:p>
          <a:p>
            <a:pPr lvl="0">
              <a:lnSpc>
                <a:spcPct val="130000"/>
              </a:lnSpc>
            </a:pPr>
            <a:r>
              <a:rPr lang="zh-CN" altLang="en-US" sz="1604"/>
              <a:t>         这16类处理剂所起的作用各不相同，但在配制和使用钻井液时，并不同时使用这些处理剂，而仅仅根据需要使用其中的几种。有时，一种处理剂在钻井液中同时具有几种作用。例如，有的降失水剂同时兼有增粘或降粘作用，絮凝剂同时兼有增粘剂的作用等。本章将以上两种分类方法结合起来，除介绍常用的配浆原材料和无机处理剂外，重点介绍几类重要(zhòngyào)的有机处理剂，即降粘剂、降滤失剂、页岩抑制剂、絮凝剂和堵漏剂等。 </a:t>
            </a:r>
          </a:p>
        </p:txBody>
      </p:sp>
      <p:sp>
        <p:nvSpPr>
          <p:cNvPr id="2085"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086"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第五页，共93页。</a:t>
            </a:r>
          </a:p>
        </p:txBody>
      </p:sp>
      <p:sp>
        <p:nvSpPr>
          <p:cNvPr id="2087"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第五页，共93页。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3" dur="1000" fill="hold" grpId="0" nodeType="clickEffect">
                                  <p:stCondLst>
                                    <p:cond delay="0"/>
                                  </p:stCondLst>
                                  <p:childTnLst>
                                    <p:set>
                                      <p:cBhvr additive="base">
                                        <p:cTn id="6" dur="1" fill="hold">
                                          <p:stCondLst>
                                            <p:cond delay="0"/>
                                          </p:stCondLst>
                                        </p:cTn>
                                        <p:tgtEl>
                                          <p:spTgt spid="2084">
                                            <p:txEl>
                                              <p:pRg st="0" end="0"/>
                                            </p:txEl>
                                          </p:spTgt>
                                        </p:tgtEl>
                                        <p:attrNameLst>
                                          <p:attrName>style.visibility</p:attrName>
                                        </p:attrNameLst>
                                      </p:cBhvr>
                                      <p:to>
                                        <p:strVal val="visible"/>
                                      </p:to>
                                    </p:set>
                                    <p:animEffect transition="in" filter="strips(upRight)">
                                      <p:cBhvr additive="base">
                                        <p:cTn id="7" dur="1000" fill="hold"/>
                                        <p:tgtEl>
                                          <p:spTgt spid="2084">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3" dur="1000" fill="hold" grpId="0" nodeType="clickEffect">
                                  <p:stCondLst>
                                    <p:cond delay="0"/>
                                  </p:stCondLst>
                                  <p:childTnLst>
                                    <p:set>
                                      <p:cBhvr additive="base">
                                        <p:cTn id="11" dur="1" fill="hold">
                                          <p:stCondLst>
                                            <p:cond delay="0"/>
                                          </p:stCondLst>
                                        </p:cTn>
                                        <p:tgtEl>
                                          <p:spTgt spid="2084">
                                            <p:txEl>
                                              <p:pRg st="2" end="2"/>
                                            </p:txEl>
                                          </p:spTgt>
                                        </p:tgtEl>
                                        <p:attrNameLst>
                                          <p:attrName>style.visibility</p:attrName>
                                        </p:attrNameLst>
                                      </p:cBhvr>
                                      <p:to>
                                        <p:strVal val="visible"/>
                                      </p:to>
                                    </p:set>
                                    <p:animEffect transition="in" filter="strips(upRight)">
                                      <p:cBhvr additive="base">
                                        <p:cTn id="12" dur="1000" fill="hold"/>
                                        <p:tgtEl>
                                          <p:spTgt spid="208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4" grpId="0"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087" name=""/>
          <p:cNvSpPr/>
          <p:nvPr/>
        </p:nvSpPr>
        <p:spPr>
          <a:xfrm>
            <a:off x="762000" y="381000"/>
            <a:ext cx="7543799" cy="1126616"/>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spcBef>
                <a:spcPct val="50000"/>
              </a:spcBef>
            </a:pPr>
            <a:r>
              <a:rPr lang="zh-CN" altLang="en-US" sz="3407" b="1">
                <a:solidFill>
                  <a:srgbClr val="CC33C4"/>
                </a:solidFill>
                <a:latin typeface="华文行楷" charset="-122"/>
                <a:ea typeface="华文行楷" charset="-122"/>
              </a:rPr>
              <a:t>钻井液工艺原理(yuánlǐ)电子教案        第二章</a:t>
            </a:r>
          </a:p>
        </p:txBody>
      </p:sp>
      <p:sp>
        <p:nvSpPr>
          <p:cNvPr id="2088" name=""/>
          <p:cNvSpPr/>
          <p:nvPr/>
        </p:nvSpPr>
        <p:spPr>
          <a:xfrm>
            <a:off x="0" y="914400"/>
            <a:ext cx="9144000" cy="152400"/>
          </a:xfrm>
          <a:prstGeom prst="rect">
            <a:avLst/>
          </a:prstGeom>
          <a:gradFill rotWithShape="0">
            <a:gsLst>
              <a:gs pos="0">
                <a:srgbClr val="1C1C1C"/>
              </a:gs>
              <a:gs pos="100000">
                <a:srgbClr val="F1F7E9"/>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cxnSp>
        <p:nvCxnSpPr>
          <p:cNvPr id="2089" name=""/>
          <p:cNvCxnSpPr/>
          <p:nvPr/>
        </p:nvCxnSpPr>
        <p:spPr>
          <a:xfrm>
            <a:off x="0" y="1141413"/>
            <a:ext cx="9144000" cy="1587"/>
          </a:xfrm>
          <a:prstGeom prst="line">
            <a:avLst/>
          </a:prstGeom>
          <a:noFill/>
          <a:ln w="28575" cap="flat">
            <a:solidFill>
              <a:srgbClr val="CC0000"/>
            </a:solidFill>
            <a:prstDash val="solid"/>
            <a:miter lim="800000"/>
            <a:headEnd type="none" w="med" len="med"/>
            <a:tailEnd type="none" w="med" len="med"/>
          </a:ln>
        </p:spPr>
      </p:cxnSp>
      <p:sp>
        <p:nvSpPr>
          <p:cNvPr id="2090" name=""/>
          <p:cNvSpPr/>
          <p:nvPr/>
        </p:nvSpPr>
        <p:spPr>
          <a:xfrm>
            <a:off x="0" y="0"/>
            <a:ext cx="9144000" cy="9144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sp>
        <p:nvSpPr>
          <p:cNvPr id="2091" name=""/>
          <p:cNvSpPr/>
          <p:nvPr/>
        </p:nvSpPr>
        <p:spPr>
          <a:xfrm>
            <a:off x="609600" y="152400"/>
            <a:ext cx="8534400" cy="685800"/>
          </a:xfrm>
          <a:prstGeom prst="rect">
            <a:avLst/>
          </a:prstGeom>
          <a:solidFill>
            <a:srgbClr val="808000">
              <a:alpha val="50195"/>
            </a:srgbClr>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112"/>
          </a:p>
        </p:txBody>
      </p:sp>
      <p:cxnSp>
        <p:nvCxnSpPr>
          <p:cNvPr id="2092" name=""/>
          <p:cNvCxnSpPr/>
          <p:nvPr/>
        </p:nvCxnSpPr>
        <p:spPr>
          <a:xfrm>
            <a:off x="4763" y="895350"/>
            <a:ext cx="9144000" cy="1588"/>
          </a:xfrm>
          <a:prstGeom prst="line">
            <a:avLst/>
          </a:prstGeom>
          <a:noFill/>
          <a:ln w="19050" cap="flat">
            <a:solidFill>
              <a:srgbClr val="366B1B"/>
            </a:solidFill>
            <a:prstDash val="solid"/>
            <a:miter lim="800000"/>
            <a:headEnd type="none" w="med" len="med"/>
            <a:tailEnd type="none" w="med" len="med"/>
          </a:ln>
        </p:spPr>
      </p:cxnSp>
      <p:sp>
        <p:nvSpPr>
          <p:cNvPr id="2093" name=""/>
          <p:cNvSpPr/>
          <p:nvPr/>
        </p:nvSpPr>
        <p:spPr>
          <a:xfrm>
            <a:off x="685800" y="152400"/>
            <a:ext cx="7772401" cy="609600"/>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ctr" defTabSz="914400" rtl="0" eaLnBrk="1" fontAlgn="base" latinLnBrk="0" hangingPunct="1">
              <a:lnSpc>
                <a:spcPct val="100000"/>
              </a:lnSpc>
              <a:spcBef>
                <a:spcPct val="0"/>
              </a:spcBef>
              <a:spcAft>
                <a:spcPct val="0"/>
              </a:spcAft>
              <a:buClrTx/>
              <a:buSzTx/>
              <a:buFontTx/>
              <a:buNone/>
              <a:defRPr kumimoji="0" lang="zh-CN" altLang="en-US" sz="4400" b="0" i="0" u="none" kern="1200">
                <a:solidFill>
                  <a:schemeClr val="tx2"/>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l"/>
            <a:r>
              <a:rPr lang="zh-CN" altLang="en-US" sz="3611">
                <a:solidFill>
                  <a:srgbClr val="FFFFC4"/>
                </a:solidFill>
                <a:latin typeface="华文新魏" charset="-122"/>
                <a:ea typeface="华文新魏" charset="-122"/>
              </a:rPr>
              <a:t>第一节      钻井液配浆原材料</a:t>
            </a:r>
            <a:r>
              <a:rPr lang="zh-CN" altLang="en-US" sz="4200"/>
              <a:t> </a:t>
            </a:r>
            <a:endParaRPr lang="zh-CN" altLang="en-US"/>
          </a:p>
        </p:txBody>
      </p:sp>
      <p:pic>
        <p:nvPicPr>
          <p:cNvPr id="2094" name=""/>
          <p:cNvPicPr/>
          <p:nvPr/>
        </p:nvPicPr>
        <p:blipFill>
          <a:blip r:embed="rId2"/>
          <a:stretch>
            <a:fillRect/>
          </a:stretch>
        </p:blipFill>
        <p:spPr>
          <a:xfrm>
            <a:off x="90488" y="238125"/>
            <a:ext cx="382587" cy="447675"/>
          </a:xfrm>
          <a:prstGeom prst="rect">
            <a:avLst/>
          </a:prstGeom>
          <a:noFill/>
          <a:ln cap="flat">
            <a:noFill/>
            <a:prstDash val="solid"/>
            <a:miter lim="800000"/>
            <a:headEnd type="none" w="med" len="med"/>
            <a:tailEnd type="none" w="med" len="med"/>
          </a:ln>
        </p:spPr>
      </p:pic>
      <p:sp>
        <p:nvSpPr>
          <p:cNvPr id="2095" name=""/>
          <p:cNvSpPr/>
          <p:nvPr/>
        </p:nvSpPr>
        <p:spPr>
          <a:xfrm>
            <a:off x="250825" y="1600432"/>
            <a:ext cx="8569325" cy="4617576"/>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808" b="1"/>
              <a:t>一、粘土类</a:t>
            </a:r>
          </a:p>
          <a:p>
            <a:pPr marL="0" lvl="0" indent="304800">
              <a:lnSpc>
                <a:spcPct val="130000"/>
              </a:lnSpc>
            </a:pPr>
            <a:endParaRPr lang="zh-CN" altLang="en-US" sz="1808" b="1"/>
          </a:p>
          <a:p>
            <a:pPr marL="0" lvl="0" indent="304800">
              <a:lnSpc>
                <a:spcPct val="130000"/>
              </a:lnSpc>
            </a:pPr>
            <a:r>
              <a:rPr lang="zh-CN" altLang="en-US" sz="1808" b="1"/>
              <a:t>    膨润土是水基钻井液的重要配浆材料。有的文献将膨润土定义为具有蒙脱石的物理化学性质，含蒙脱石不少于85％的粘土矿物。评价膨润土好坏的标准是造浆率，即每吨膨润土可以配制粘度为15mpa·s的钻井液的体积数，m3。一般要求1 t膨润土至少能够配制出粘度为15mpa·s的钻井液16m3。钠膨润土的造浆率一般较高，而钙膨润土则需要通过加入纯碱使之转化为钠膨润土后方可使用。目前(mùqián)我国将配制钻井液所用的膨润土分为三个等级：一级为符合API标准的钠膨润土；二级为改性土，经过改性符合OCMA标准要求；三级为较次的配浆土，仅用于性能要求不高的钻井液。</a:t>
            </a:r>
          </a:p>
          <a:p>
            <a:pPr marL="0" lvl="0" indent="304800">
              <a:lnSpc>
                <a:spcPct val="130000"/>
              </a:lnSpc>
            </a:pPr>
            <a:r>
              <a:rPr lang="zh-CN" altLang="en-US" sz="1608" b="1"/>
              <a:t>    由于无机盐对膨润土的水化分散具有一定的抑制作用，因此膨润土在淡水和盐水中的造浆率不同，盐水造浆率一般要低一些。将膨润土先在淡水中预水化，然后再加入盐水中，可以提高其在盐水中的造浆率。</a:t>
            </a:r>
          </a:p>
        </p:txBody>
      </p:sp>
      <p:sp>
        <p:nvSpPr>
          <p:cNvPr id="209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09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第六页，共93页。</a:t>
            </a:r>
          </a:p>
        </p:txBody>
      </p:sp>
      <p:sp>
        <p:nvSpPr>
          <p:cNvPr id="209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第六页，共93页。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2000" fill="hold" grpId="0" nodeType="clickEffect">
                                  <p:stCondLst>
                                    <p:cond delay="0"/>
                                  </p:stCondLst>
                                  <p:childTnLst>
                                    <p:set>
                                      <p:cBhvr additive="base">
                                        <p:cTn id="6" dur="1" fill="hold">
                                          <p:stCondLst>
                                            <p:cond delay="0"/>
                                          </p:stCondLst>
                                        </p:cTn>
                                        <p:tgtEl>
                                          <p:spTgt spid="2093"/>
                                        </p:tgtEl>
                                        <p:attrNameLst>
                                          <p:attrName>style.visibility</p:attrName>
                                        </p:attrNameLst>
                                      </p:cBhvr>
                                      <p:to>
                                        <p:strVal val="visible"/>
                                      </p:to>
                                    </p:set>
                                    <p:anim calcmode="lin" valueType="num">
                                      <p:cBhvr additive="base">
                                        <p:cTn id="7" dur="2000" fill="hold"/>
                                        <p:tgtEl>
                                          <p:spTgt spid="2093"/>
                                        </p:tgtEl>
                                        <p:attrNameLst>
                                          <p:attrName>ppt_x</p:attrName>
                                        </p:attrNameLst>
                                      </p:cBhvr>
                                      <p:tavLst>
                                        <p:tav tm="0">
                                          <p:val>
                                            <p:strVal val="#ppt_x"/>
                                          </p:val>
                                        </p:tav>
                                        <p:tav tm="100000">
                                          <p:val>
                                            <p:strVal val="#ppt_x"/>
                                          </p:val>
                                        </p:tav>
                                      </p:tavLst>
                                    </p:anim>
                                    <p:anim calcmode="lin" valueType="num">
                                      <p:cBhvr additive="base">
                                        <p:cTn id="8" dur="2000" fill="hold"/>
                                        <p:tgtEl>
                                          <p:spTgt spid="209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8" presetClass="entr" presetSubtype="16" dur="2000" fill="hold" grpId="1" nodeType="clickEffect">
                                  <p:stCondLst>
                                    <p:cond delay="0"/>
                                  </p:stCondLst>
                                  <p:childTnLst>
                                    <p:set>
                                      <p:cBhvr additive="base">
                                        <p:cTn id="12" dur="1" fill="hold">
                                          <p:stCondLst>
                                            <p:cond delay="0"/>
                                          </p:stCondLst>
                                        </p:cTn>
                                        <p:tgtEl>
                                          <p:spTgt spid="2095"/>
                                        </p:tgtEl>
                                        <p:attrNameLst>
                                          <p:attrName>style.visibility</p:attrName>
                                        </p:attrNameLst>
                                      </p:cBhvr>
                                      <p:to>
                                        <p:strVal val="visible"/>
                                      </p:to>
                                    </p:set>
                                    <p:animEffect transition="in" filter="diamond(in)">
                                      <p:cBhvr additive="base">
                                        <p:cTn id="13" dur="2000" fill="hold"/>
                                        <p:tgtEl>
                                          <p:spTgt spid="2095"/>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8" presetClass="entr" presetSubtype="16" dur="2000" fill="hold" grpId="1" nodeType="clickEffect">
                                  <p:stCondLst>
                                    <p:cond delay="0"/>
                                  </p:stCondLst>
                                  <p:childTnLst>
                                    <p:set>
                                      <p:cBhvr additive="base">
                                        <p:cTn id="17" dur="1" fill="hold">
                                          <p:stCondLst>
                                            <p:cond delay="0"/>
                                          </p:stCondLst>
                                        </p:cTn>
                                        <p:tgtEl>
                                          <p:spTgt spid="2095"/>
                                        </p:tgtEl>
                                        <p:attrNameLst>
                                          <p:attrName>style.visibility</p:attrName>
                                        </p:attrNameLst>
                                      </p:cBhvr>
                                      <p:to>
                                        <p:strVal val="visible"/>
                                      </p:to>
                                    </p:set>
                                    <p:animEffect transition="in" filter="diamond(in)">
                                      <p:cBhvr additive="base">
                                        <p:cTn id="18" dur="2000" fill="hold"/>
                                        <p:tgtEl>
                                          <p:spTgt spid="2095"/>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8" presetClass="entr" presetSubtype="16" dur="2000" fill="hold" grpId="1" nodeType="clickEffect">
                                  <p:stCondLst>
                                    <p:cond delay="0"/>
                                  </p:stCondLst>
                                  <p:childTnLst>
                                    <p:set>
                                      <p:cBhvr additive="base">
                                        <p:cTn id="22" dur="1" fill="hold">
                                          <p:stCondLst>
                                            <p:cond delay="0"/>
                                          </p:stCondLst>
                                        </p:cTn>
                                        <p:tgtEl>
                                          <p:spTgt spid="2095"/>
                                        </p:tgtEl>
                                        <p:attrNameLst>
                                          <p:attrName>style.visibility</p:attrName>
                                        </p:attrNameLst>
                                      </p:cBhvr>
                                      <p:to>
                                        <p:strVal val="visible"/>
                                      </p:to>
                                    </p:set>
                                    <p:animEffect transition="in" filter="diamond(in)">
                                      <p:cBhvr additive="base">
                                        <p:cTn id="23" dur="2000" fill="hold"/>
                                        <p:tgtEl>
                                          <p:spTgt spid="20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3" grpId="0"/>
      <p:bldP spid="2095" grpId="1"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98" name=""/>
          <p:cNvSpPr/>
          <p:nvPr/>
        </p:nvSpPr>
        <p:spPr>
          <a:xfrm>
            <a:off x="395288" y="1636995"/>
            <a:ext cx="8424862" cy="358401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45000"/>
              </a:lnSpc>
            </a:pPr>
            <a:r>
              <a:rPr lang="zh-CN" altLang="en-US" sz="1508"/>
              <a:t>    膨润土在淡水钻井液中具有以下作用：(1)增加粘度和切力，提高井眼净化能力；(2)形成低渗透率的致密泥饼，降低滤失量；(3)对于胶结不良的地层，可改善井眼的稳定性；(4)防止井漏。</a:t>
            </a:r>
          </a:p>
          <a:p>
            <a:pPr marL="0" lvl="0" indent="304800">
              <a:lnSpc>
                <a:spcPct val="145000"/>
              </a:lnSpc>
            </a:pPr>
            <a:r>
              <a:rPr lang="zh-CN" altLang="en-US" sz="1608"/>
              <a:t>    海泡石、凹凸棒石和坡缕缟石是较典型的抗盐、耐高温的粘土矿物，主要用于配制盐水钻井液和饱和盐水钻井液。用抗盐粘土配制的钻井液一般形成的泥  饼质量不好，滤失量较大。因此，必须配合使用降滤失剂。海泡石有很强的造浆能力，用它配制的钻井液具有较高的热稳定性。此外，海泡石还具有一定的酸溶性(在酸中可溶解60％左右)，因此，在保护油气层的钻井液中，还可用做酸溶性暂堵剂。在我国，由于(yóuyú)目前这几种抗盐粘土的矿源相对较少，因此在钻井液中的应用尚不普遍。</a:t>
            </a:r>
          </a:p>
          <a:p>
            <a:pPr marL="0" lvl="0" indent="304800">
              <a:lnSpc>
                <a:spcPct val="145000"/>
              </a:lnSpc>
            </a:pPr>
            <a:r>
              <a:rPr lang="zh-CN" altLang="en-US" sz="1608"/>
              <a:t>   有机土是由膨润土经季铵盐类阳离子表面活性剂处理而制成的亲油膨润土。有机土可以在油中分散，形成结构，其作用与水基钻井液中的膨润土类似。 </a:t>
            </a:r>
          </a:p>
        </p:txBody>
      </p:sp>
      <p:sp>
        <p:nvSpPr>
          <p:cNvPr id="2099"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00"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第七页，共93页。</a:t>
            </a:r>
          </a:p>
        </p:txBody>
      </p:sp>
      <p:sp>
        <p:nvSpPr>
          <p:cNvPr id="2101"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第七页，共93页。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1000" fill="hold" grpId="0" nodeType="clickEffect">
                                  <p:stCondLst>
                                    <p:cond delay="0"/>
                                  </p:stCondLst>
                                  <p:childTnLst>
                                    <p:set>
                                      <p:cBhvr additive="base">
                                        <p:cTn id="6" dur="1" fill="hold">
                                          <p:stCondLst>
                                            <p:cond delay="0"/>
                                          </p:stCondLst>
                                        </p:cTn>
                                        <p:tgtEl>
                                          <p:spTgt spid="2098">
                                            <p:txEl>
                                              <p:pRg st="0" end="0"/>
                                            </p:txEl>
                                          </p:spTgt>
                                        </p:tgtEl>
                                        <p:attrNameLst>
                                          <p:attrName>style.visibility</p:attrName>
                                        </p:attrNameLst>
                                      </p:cBhvr>
                                      <p:to>
                                        <p:strVal val="visible"/>
                                      </p:to>
                                    </p:set>
                                    <p:anim calcmode="lin" valueType="num">
                                      <p:cBhvr additive="base">
                                        <p:cTn id="7" dur="1000" fill="hold"/>
                                        <p:tgtEl>
                                          <p:spTgt spid="2098">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209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1000" fill="hold" grpId="0" nodeType="clickEffect">
                                  <p:stCondLst>
                                    <p:cond delay="0"/>
                                  </p:stCondLst>
                                  <p:childTnLst>
                                    <p:set>
                                      <p:cBhvr additive="base">
                                        <p:cTn id="12" dur="1" fill="hold">
                                          <p:stCondLst>
                                            <p:cond delay="0"/>
                                          </p:stCondLst>
                                        </p:cTn>
                                        <p:tgtEl>
                                          <p:spTgt spid="2098">
                                            <p:txEl>
                                              <p:pRg st="1" end="1"/>
                                            </p:txEl>
                                          </p:spTgt>
                                        </p:tgtEl>
                                        <p:attrNameLst>
                                          <p:attrName>style.visibility</p:attrName>
                                        </p:attrNameLst>
                                      </p:cBhvr>
                                      <p:to>
                                        <p:strVal val="visible"/>
                                      </p:to>
                                    </p:set>
                                    <p:anim calcmode="lin" valueType="num">
                                      <p:cBhvr additive="base">
                                        <p:cTn id="13" dur="1000" fill="hold"/>
                                        <p:tgtEl>
                                          <p:spTgt spid="2098">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98">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1000" fill="hold" grpId="0" nodeType="clickEffect">
                                  <p:stCondLst>
                                    <p:cond delay="0"/>
                                  </p:stCondLst>
                                  <p:childTnLst>
                                    <p:set>
                                      <p:cBhvr additive="base">
                                        <p:cTn id="18" dur="1" fill="hold">
                                          <p:stCondLst>
                                            <p:cond delay="0"/>
                                          </p:stCondLst>
                                        </p:cTn>
                                        <p:tgtEl>
                                          <p:spTgt spid="2098">
                                            <p:txEl>
                                              <p:pRg st="2" end="2"/>
                                            </p:txEl>
                                          </p:spTgt>
                                        </p:tgtEl>
                                        <p:attrNameLst>
                                          <p:attrName>style.visibility</p:attrName>
                                        </p:attrNameLst>
                                      </p:cBhvr>
                                      <p:to>
                                        <p:strVal val="visible"/>
                                      </p:to>
                                    </p:set>
                                    <p:anim calcmode="lin" valueType="num">
                                      <p:cBhvr additive="base">
                                        <p:cTn id="19" dur="1000" fill="hold"/>
                                        <p:tgtEl>
                                          <p:spTgt spid="2098">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098">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8"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01" name=""/>
          <p:cNvSpPr/>
          <p:nvPr/>
        </p:nvSpPr>
        <p:spPr>
          <a:xfrm>
            <a:off x="250825" y="1009980"/>
            <a:ext cx="8650289" cy="4833277"/>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904"/>
              <a:t> 二、加重材料</a:t>
            </a:r>
          </a:p>
          <a:p>
            <a:pPr marL="0" lvl="0" indent="304800">
              <a:lnSpc>
                <a:spcPct val="130000"/>
              </a:lnSpc>
            </a:pPr>
            <a:endParaRPr lang="zh-CN" altLang="en-US" sz="1904"/>
          </a:p>
          <a:p>
            <a:pPr marL="0" lvl="0" indent="304800">
              <a:lnSpc>
                <a:spcPct val="130000"/>
              </a:lnSpc>
            </a:pPr>
            <a:r>
              <a:rPr lang="zh-CN" altLang="en-US" sz="1804"/>
              <a:t>1．常用的钻井液加重材料</a:t>
            </a:r>
          </a:p>
          <a:p>
            <a:pPr marL="0" lvl="0" indent="304800">
              <a:lnSpc>
                <a:spcPct val="130000"/>
              </a:lnSpc>
            </a:pPr>
            <a:r>
              <a:rPr lang="zh-CN" altLang="en-US" sz="1604"/>
              <a:t>    加重材料又称加重剂，由不溶于水的惰性物质经研磨加工制备而成。为了对付高压地层(dìcéng)和稳定井壁，需将其添加到钻井液中以提高钻井液的密度。加重材料应具备的条件是自身的密度大，磨损性小，易粉碎；并且应属于惰性物质，既不溶于钻井液，也不与钻井液中的其它组分发生相互作用。</a:t>
            </a:r>
          </a:p>
          <a:p>
            <a:pPr marL="0" lvl="0" indent="304800">
              <a:lnSpc>
                <a:spcPct val="130000"/>
              </a:lnSpc>
            </a:pPr>
            <a:endParaRPr lang="zh-CN" altLang="en-US" sz="1904"/>
          </a:p>
          <a:p>
            <a:pPr marL="0" lvl="0" indent="304800">
              <a:lnSpc>
                <a:spcPct val="130000"/>
              </a:lnSpc>
            </a:pPr>
            <a:r>
              <a:rPr lang="zh-CN" altLang="en-US" sz="1704"/>
              <a:t>钻井液的常用加重材料有以下几种：</a:t>
            </a:r>
          </a:p>
          <a:p>
            <a:pPr marL="0" lvl="0" indent="304800">
              <a:lnSpc>
                <a:spcPct val="130000"/>
              </a:lnSpc>
            </a:pPr>
            <a:r>
              <a:rPr lang="zh-CN" altLang="en-US" sz="1904"/>
              <a:t> (1)重晶石粉</a:t>
            </a:r>
          </a:p>
          <a:p>
            <a:pPr marL="0" lvl="0" indent="304800">
              <a:lnSpc>
                <a:spcPct val="130000"/>
              </a:lnSpc>
            </a:pPr>
            <a:r>
              <a:rPr lang="zh-CN" altLang="en-US" sz="1604"/>
              <a:t>    重晶石粉是一种以BaSO4为主要成分的天然矿石，经过机械加工后而制成的灰白色粉末状产品。按照API标准，其密度应达到3，粉末细度要求通过200目筛网时的筛余量％。重晶石粉一般用于加重密度不超过2.30 g/cm3的水基和油基钻井液，它是目前应用最广泛的一种钻井液加重剂。</a:t>
            </a:r>
          </a:p>
        </p:txBody>
      </p:sp>
      <p:sp>
        <p:nvSpPr>
          <p:cNvPr id="210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03"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第八页，共93页。</a:t>
            </a:r>
          </a:p>
        </p:txBody>
      </p:sp>
      <p:sp>
        <p:nvSpPr>
          <p:cNvPr id="2104"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第八页，共93页。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1000" fill="hold" grpId="0" nodeType="clickEffect">
                                  <p:stCondLst>
                                    <p:cond delay="0"/>
                                  </p:stCondLst>
                                  <p:childTnLst>
                                    <p:set>
                                      <p:cBhvr additive="base">
                                        <p:cTn id="6" dur="1" fill="hold">
                                          <p:stCondLst>
                                            <p:cond delay="0"/>
                                          </p:stCondLst>
                                        </p:cTn>
                                        <p:tgtEl>
                                          <p:spTgt spid="2101">
                                            <p:txEl>
                                              <p:pRg st="0" end="0"/>
                                            </p:txEl>
                                          </p:spTgt>
                                        </p:tgtEl>
                                        <p:attrNameLst>
                                          <p:attrName>style.visibility</p:attrName>
                                        </p:attrNameLst>
                                      </p:cBhvr>
                                      <p:to>
                                        <p:strVal val="visible"/>
                                      </p:to>
                                    </p:set>
                                    <p:anim calcmode="lin" valueType="num">
                                      <p:cBhvr additive="base">
                                        <p:cTn id="7" dur="1000" fill="hold"/>
                                        <p:tgtEl>
                                          <p:spTgt spid="2101">
                                            <p:txEl>
                                              <p:pRg st="0" end="0"/>
                                            </p:txEl>
                                          </p:spTgt>
                                        </p:tgtEl>
                                        <p:attrNameLst>
                                          <p:attrName>ppt_x</p:attrName>
                                        </p:attrNameLst>
                                      </p:cBhvr>
                                      <p:tavLst>
                                        <p:tav tm="0">
                                          <p:val>
                                            <p:strVal val="1+#ppt_w/2"/>
                                          </p:val>
                                        </p:tav>
                                        <p:tav tm="100000">
                                          <p:val>
                                            <p:strVal val="#ppt_x"/>
                                          </p:val>
                                        </p:tav>
                                      </p:tavLst>
                                    </p:anim>
                                    <p:anim calcmode="lin" valueType="num">
                                      <p:cBhvr additive="base">
                                        <p:cTn id="8" dur="1000" fill="hold"/>
                                        <p:tgtEl>
                                          <p:spTgt spid="210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2" dur="1000" fill="hold" grpId="0" nodeType="clickEffect">
                                  <p:stCondLst>
                                    <p:cond delay="0"/>
                                  </p:stCondLst>
                                  <p:childTnLst>
                                    <p:set>
                                      <p:cBhvr additive="base">
                                        <p:cTn id="12" dur="1" fill="hold">
                                          <p:stCondLst>
                                            <p:cond delay="0"/>
                                          </p:stCondLst>
                                        </p:cTn>
                                        <p:tgtEl>
                                          <p:spTgt spid="2101">
                                            <p:txEl>
                                              <p:pRg st="2" end="2"/>
                                            </p:txEl>
                                          </p:spTgt>
                                        </p:tgtEl>
                                        <p:attrNameLst>
                                          <p:attrName>style.visibility</p:attrName>
                                        </p:attrNameLst>
                                      </p:cBhvr>
                                      <p:to>
                                        <p:strVal val="visible"/>
                                      </p:to>
                                    </p:set>
                                    <p:anim calcmode="lin" valueType="num">
                                      <p:cBhvr additive="base">
                                        <p:cTn id="13" dur="1000" fill="hold"/>
                                        <p:tgtEl>
                                          <p:spTgt spid="2101">
                                            <p:txEl>
                                              <p:pRg st="2" end="2"/>
                                            </p:txEl>
                                          </p:spTgt>
                                        </p:tgtEl>
                                        <p:attrNameLst>
                                          <p:attrName>ppt_x</p:attrName>
                                        </p:attrNameLst>
                                      </p:cBhvr>
                                      <p:tavLst>
                                        <p:tav tm="0">
                                          <p:val>
                                            <p:strVal val="1+#ppt_w/2"/>
                                          </p:val>
                                        </p:tav>
                                        <p:tav tm="100000">
                                          <p:val>
                                            <p:strVal val="#ppt_x"/>
                                          </p:val>
                                        </p:tav>
                                      </p:tavLst>
                                    </p:anim>
                                    <p:anim calcmode="lin" valueType="num">
                                      <p:cBhvr additive="base">
                                        <p:cTn id="14" dur="1000" fill="hold"/>
                                        <p:tgtEl>
                                          <p:spTgt spid="210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2" dur="1000" fill="hold" grpId="0" nodeType="clickEffect">
                                  <p:stCondLst>
                                    <p:cond delay="0"/>
                                  </p:stCondLst>
                                  <p:childTnLst>
                                    <p:set>
                                      <p:cBhvr additive="base">
                                        <p:cTn id="18" dur="1" fill="hold">
                                          <p:stCondLst>
                                            <p:cond delay="0"/>
                                          </p:stCondLst>
                                        </p:cTn>
                                        <p:tgtEl>
                                          <p:spTgt spid="2101">
                                            <p:txEl>
                                              <p:pRg st="3" end="3"/>
                                            </p:txEl>
                                          </p:spTgt>
                                        </p:tgtEl>
                                        <p:attrNameLst>
                                          <p:attrName>style.visibility</p:attrName>
                                        </p:attrNameLst>
                                      </p:cBhvr>
                                      <p:to>
                                        <p:strVal val="visible"/>
                                      </p:to>
                                    </p:set>
                                    <p:anim calcmode="lin" valueType="num">
                                      <p:cBhvr additive="base">
                                        <p:cTn id="19" dur="1000" fill="hold"/>
                                        <p:tgtEl>
                                          <p:spTgt spid="2101">
                                            <p:txEl>
                                              <p:pRg st="3" end="3"/>
                                            </p:txEl>
                                          </p:spTgt>
                                        </p:tgtEl>
                                        <p:attrNameLst>
                                          <p:attrName>ppt_x</p:attrName>
                                        </p:attrNameLst>
                                      </p:cBhvr>
                                      <p:tavLst>
                                        <p:tav tm="0">
                                          <p:val>
                                            <p:strVal val="1+#ppt_w/2"/>
                                          </p:val>
                                        </p:tav>
                                        <p:tav tm="100000">
                                          <p:val>
                                            <p:strVal val="#ppt_x"/>
                                          </p:val>
                                        </p:tav>
                                      </p:tavLst>
                                    </p:anim>
                                    <p:anim calcmode="lin" valueType="num">
                                      <p:cBhvr additive="base">
                                        <p:cTn id="20" dur="1000" fill="hold"/>
                                        <p:tgtEl>
                                          <p:spTgt spid="210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2" dur="1000" fill="hold" grpId="0" nodeType="clickEffect">
                                  <p:stCondLst>
                                    <p:cond delay="0"/>
                                  </p:stCondLst>
                                  <p:childTnLst>
                                    <p:set>
                                      <p:cBhvr additive="base">
                                        <p:cTn id="24" dur="1" fill="hold">
                                          <p:stCondLst>
                                            <p:cond delay="0"/>
                                          </p:stCondLst>
                                        </p:cTn>
                                        <p:tgtEl>
                                          <p:spTgt spid="2101">
                                            <p:txEl>
                                              <p:pRg st="5" end="5"/>
                                            </p:txEl>
                                          </p:spTgt>
                                        </p:tgtEl>
                                        <p:attrNameLst>
                                          <p:attrName>style.visibility</p:attrName>
                                        </p:attrNameLst>
                                      </p:cBhvr>
                                      <p:to>
                                        <p:strVal val="visible"/>
                                      </p:to>
                                    </p:set>
                                    <p:anim calcmode="lin" valueType="num">
                                      <p:cBhvr additive="base">
                                        <p:cTn id="25" dur="1000" fill="hold"/>
                                        <p:tgtEl>
                                          <p:spTgt spid="2101">
                                            <p:txEl>
                                              <p:pRg st="5" end="5"/>
                                            </p:txEl>
                                          </p:spTgt>
                                        </p:tgtEl>
                                        <p:attrNameLst>
                                          <p:attrName>ppt_x</p:attrName>
                                        </p:attrNameLst>
                                      </p:cBhvr>
                                      <p:tavLst>
                                        <p:tav tm="0">
                                          <p:val>
                                            <p:strVal val="1+#ppt_w/2"/>
                                          </p:val>
                                        </p:tav>
                                        <p:tav tm="100000">
                                          <p:val>
                                            <p:strVal val="#ppt_x"/>
                                          </p:val>
                                        </p:tav>
                                      </p:tavLst>
                                    </p:anim>
                                    <p:anim calcmode="lin" valueType="num">
                                      <p:cBhvr additive="base">
                                        <p:cTn id="26" dur="1000" fill="hold"/>
                                        <p:tgtEl>
                                          <p:spTgt spid="210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2" dur="1000" fill="hold" grpId="0" nodeType="clickEffect">
                                  <p:stCondLst>
                                    <p:cond delay="0"/>
                                  </p:stCondLst>
                                  <p:childTnLst>
                                    <p:set>
                                      <p:cBhvr additive="base">
                                        <p:cTn id="30" dur="1" fill="hold">
                                          <p:stCondLst>
                                            <p:cond delay="0"/>
                                          </p:stCondLst>
                                        </p:cTn>
                                        <p:tgtEl>
                                          <p:spTgt spid="2101">
                                            <p:txEl>
                                              <p:pRg st="6" end="6"/>
                                            </p:txEl>
                                          </p:spTgt>
                                        </p:tgtEl>
                                        <p:attrNameLst>
                                          <p:attrName>style.visibility</p:attrName>
                                        </p:attrNameLst>
                                      </p:cBhvr>
                                      <p:to>
                                        <p:strVal val="visible"/>
                                      </p:to>
                                    </p:set>
                                    <p:anim calcmode="lin" valueType="num">
                                      <p:cBhvr additive="base">
                                        <p:cTn id="31" dur="1000" fill="hold"/>
                                        <p:tgtEl>
                                          <p:spTgt spid="2101">
                                            <p:txEl>
                                              <p:pRg st="6" end="6"/>
                                            </p:txEl>
                                          </p:spTgt>
                                        </p:tgtEl>
                                        <p:attrNameLst>
                                          <p:attrName>ppt_x</p:attrName>
                                        </p:attrNameLst>
                                      </p:cBhvr>
                                      <p:tavLst>
                                        <p:tav tm="0">
                                          <p:val>
                                            <p:strVal val="1+#ppt_w/2"/>
                                          </p:val>
                                        </p:tav>
                                        <p:tav tm="100000">
                                          <p:val>
                                            <p:strVal val="#ppt_x"/>
                                          </p:val>
                                        </p:tav>
                                      </p:tavLst>
                                    </p:anim>
                                    <p:anim calcmode="lin" valueType="num">
                                      <p:cBhvr additive="base">
                                        <p:cTn id="32" dur="1000" fill="hold"/>
                                        <p:tgtEl>
                                          <p:spTgt spid="210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2" dur="1000" fill="hold" grpId="0" nodeType="clickEffect">
                                  <p:stCondLst>
                                    <p:cond delay="0"/>
                                  </p:stCondLst>
                                  <p:childTnLst>
                                    <p:set>
                                      <p:cBhvr additive="base">
                                        <p:cTn id="36" dur="1" fill="hold">
                                          <p:stCondLst>
                                            <p:cond delay="0"/>
                                          </p:stCondLst>
                                        </p:cTn>
                                        <p:tgtEl>
                                          <p:spTgt spid="2101">
                                            <p:txEl>
                                              <p:charRg st="182" end="333"/>
                                            </p:txEl>
                                          </p:spTgt>
                                        </p:tgtEl>
                                        <p:attrNameLst>
                                          <p:attrName>style.visibility</p:attrName>
                                        </p:attrNameLst>
                                      </p:cBhvr>
                                      <p:to>
                                        <p:strVal val="visible"/>
                                      </p:to>
                                    </p:set>
                                    <p:anim calcmode="lin" valueType="num">
                                      <p:cBhvr additive="base">
                                        <p:cTn id="37" dur="1000" fill="hold"/>
                                        <p:tgtEl>
                                          <p:spTgt spid="2101">
                                            <p:txEl>
                                              <p:charRg st="182" end="333"/>
                                            </p:txEl>
                                          </p:spTgt>
                                        </p:tgtEl>
                                        <p:attrNameLst>
                                          <p:attrName>ppt_x</p:attrName>
                                        </p:attrNameLst>
                                      </p:cBhvr>
                                      <p:tavLst>
                                        <p:tav tm="0">
                                          <p:val>
                                            <p:strVal val="1+#ppt_w/2"/>
                                          </p:val>
                                        </p:tav>
                                        <p:tav tm="100000">
                                          <p:val>
                                            <p:strVal val="#ppt_x"/>
                                          </p:val>
                                        </p:tav>
                                      </p:tavLst>
                                    </p:anim>
                                    <p:anim calcmode="lin" valueType="num">
                                      <p:cBhvr additive="base">
                                        <p:cTn id="38" dur="1000" fill="hold"/>
                                        <p:tgtEl>
                                          <p:spTgt spid="2101">
                                            <p:txEl>
                                              <p:charRg st="182" end="33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1"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04" name=""/>
          <p:cNvSpPr/>
          <p:nvPr/>
        </p:nvSpPr>
        <p:spPr>
          <a:xfrm>
            <a:off x="323850" y="884139"/>
            <a:ext cx="8577264" cy="5089723"/>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45000"/>
              </a:lnSpc>
            </a:pPr>
            <a:r>
              <a:rPr lang="en-US" altLang="zh-CN" sz="1508"/>
              <a:t>(2)石灰石粉(Limestone)</a:t>
            </a:r>
          </a:p>
          <a:p>
            <a:pPr marL="0" lvl="0" indent="304800">
              <a:lnSpc>
                <a:spcPct val="145000"/>
              </a:lnSpc>
            </a:pPr>
            <a:r>
              <a:rPr lang="en-US" altLang="zh-CN" sz="1708"/>
              <a:t>    石灰石粉的主要成分为CaCO3，密度为～2.9 g/cm3。易与盐酸等无机酸类发生反应，生成CO2、H2O和可溶性盐，因而适于在非酸敏性而又需进行酸化作业的产层中使用，以减轻钻井液对产层的损害。但由于其密度较低，一般只能用于配制密度不超过1. 68 g/cm3 的钻井液和完井液。</a:t>
            </a:r>
          </a:p>
          <a:p>
            <a:pPr marL="0" lvl="0" indent="304800">
              <a:lnSpc>
                <a:spcPct val="145000"/>
              </a:lnSpc>
            </a:pPr>
            <a:r>
              <a:rPr lang="en-US" altLang="zh-CN" sz="1708"/>
              <a:t>(3)铁矿粉(Hematite)和钛铁矿粉(Ilmenite)</a:t>
            </a:r>
          </a:p>
          <a:p>
            <a:pPr marL="0" lvl="0" indent="304800">
              <a:lnSpc>
                <a:spcPct val="145000"/>
              </a:lnSpc>
            </a:pPr>
            <a:r>
              <a:rPr lang="en-US" altLang="zh-CN" sz="1808"/>
              <a:t>     前者的主要成分为Fe2O3，密度～5.3 g/cm3；后者的主要成分为TiO2•Fe2O3，密度4.5~5.1 g/cm3。均为棕色或黑褐色粉末。因它们的密度均大于重晶石，故可用于配制密度更高的钻井液。此外，由于铁矿粉和钛铁矿粉均具有(jùyǒu)一定的酸溶性，因此可应用于需进行酸化的产层。</a:t>
            </a:r>
          </a:p>
          <a:p>
            <a:pPr marL="0" lvl="0" indent="304800">
              <a:lnSpc>
                <a:spcPct val="145000"/>
              </a:lnSpc>
            </a:pPr>
            <a:r>
              <a:rPr lang="en-US" altLang="zh-CN" sz="1808"/>
              <a:t>    由于这两种加重材料的硬度约为重晶石的两倍，因此耐研磨，在使用中颗粒尺寸保持较好，损耗率较低。但另一方面，对钻具、钻头和泥浆泵的磨损也较为严重。在我国，铁矿粉是用量仅次于重晶石的钻井液加重材料。 </a:t>
            </a:r>
          </a:p>
        </p:txBody>
      </p:sp>
      <p:sp>
        <p:nvSpPr>
          <p:cNvPr id="2105"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06"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第九页，共93页。</a:t>
            </a:r>
          </a:p>
        </p:txBody>
      </p:sp>
      <p:sp>
        <p:nvSpPr>
          <p:cNvPr id="2107"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第九页，共93页。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1000" fill="hold" grpId="0" nodeType="clickEffect">
                                  <p:stCondLst>
                                    <p:cond delay="0"/>
                                  </p:stCondLst>
                                  <p:childTnLst>
                                    <p:set>
                                      <p:cBhvr additive="base">
                                        <p:cTn id="6" dur="1" fill="hold">
                                          <p:stCondLst>
                                            <p:cond delay="0"/>
                                          </p:stCondLst>
                                        </p:cTn>
                                        <p:tgtEl>
                                          <p:spTgt spid="2104">
                                            <p:txEl>
                                              <p:pRg st="0" end="0"/>
                                            </p:txEl>
                                          </p:spTgt>
                                        </p:tgtEl>
                                        <p:attrNameLst>
                                          <p:attrName>style.visibility</p:attrName>
                                        </p:attrNameLst>
                                      </p:cBhvr>
                                      <p:to>
                                        <p:strVal val="visible"/>
                                      </p:to>
                                    </p:set>
                                    <p:animEffect transition="in" filter="checkerboard(across)">
                                      <p:cBhvr additive="base">
                                        <p:cTn id="7" dur="1000" fill="hold"/>
                                        <p:tgtEl>
                                          <p:spTgt spid="2104">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1000" fill="hold" grpId="0" nodeType="clickEffect">
                                  <p:stCondLst>
                                    <p:cond delay="0"/>
                                  </p:stCondLst>
                                  <p:childTnLst>
                                    <p:set>
                                      <p:cBhvr additive="base">
                                        <p:cTn id="11" dur="1" fill="hold">
                                          <p:stCondLst>
                                            <p:cond delay="0"/>
                                          </p:stCondLst>
                                        </p:cTn>
                                        <p:tgtEl>
                                          <p:spTgt spid="2104">
                                            <p:txEl>
                                              <p:charRg st="19" end="167"/>
                                            </p:txEl>
                                          </p:spTgt>
                                        </p:tgtEl>
                                        <p:attrNameLst>
                                          <p:attrName>style.visibility</p:attrName>
                                        </p:attrNameLst>
                                      </p:cBhvr>
                                      <p:to>
                                        <p:strVal val="visible"/>
                                      </p:to>
                                    </p:set>
                                    <p:animEffect transition="in" filter="checkerboard(across)">
                                      <p:cBhvr additive="base">
                                        <p:cTn id="12" dur="1000" fill="hold"/>
                                        <p:tgtEl>
                                          <p:spTgt spid="2104">
                                            <p:txEl>
                                              <p:charRg st="19" end="167"/>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1000" fill="hold" grpId="0" nodeType="clickEffect">
                                  <p:stCondLst>
                                    <p:cond delay="0"/>
                                  </p:stCondLst>
                                  <p:childTnLst>
                                    <p:set>
                                      <p:cBhvr additive="base">
                                        <p:cTn id="16" dur="1" fill="hold">
                                          <p:stCondLst>
                                            <p:cond delay="0"/>
                                          </p:stCondLst>
                                        </p:cTn>
                                        <p:tgtEl>
                                          <p:spTgt spid="2104">
                                            <p:txEl>
                                              <p:charRg st="167" end="199"/>
                                            </p:txEl>
                                          </p:spTgt>
                                        </p:tgtEl>
                                        <p:attrNameLst>
                                          <p:attrName>style.visibility</p:attrName>
                                        </p:attrNameLst>
                                      </p:cBhvr>
                                      <p:to>
                                        <p:strVal val="visible"/>
                                      </p:to>
                                    </p:set>
                                    <p:animEffect transition="in" filter="checkerboard(across)">
                                      <p:cBhvr additive="base">
                                        <p:cTn id="17" dur="1000" fill="hold"/>
                                        <p:tgtEl>
                                          <p:spTgt spid="2104">
                                            <p:txEl>
                                              <p:charRg st="167" end="199"/>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1000" fill="hold" grpId="0" nodeType="clickEffect">
                                  <p:stCondLst>
                                    <p:cond delay="0"/>
                                  </p:stCondLst>
                                  <p:childTnLst>
                                    <p:set>
                                      <p:cBhvr additive="base">
                                        <p:cTn id="21" dur="1" fill="hold">
                                          <p:stCondLst>
                                            <p:cond delay="0"/>
                                          </p:stCondLst>
                                        </p:cTn>
                                        <p:tgtEl>
                                          <p:spTgt spid="2104">
                                            <p:txEl>
                                              <p:charRg st="199" end="347"/>
                                            </p:txEl>
                                          </p:spTgt>
                                        </p:tgtEl>
                                        <p:attrNameLst>
                                          <p:attrName>style.visibility</p:attrName>
                                        </p:attrNameLst>
                                      </p:cBhvr>
                                      <p:to>
                                        <p:strVal val="visible"/>
                                      </p:to>
                                    </p:set>
                                    <p:animEffect transition="in" filter="checkerboard(across)">
                                      <p:cBhvr additive="base">
                                        <p:cTn id="22" dur="1000" fill="hold"/>
                                        <p:tgtEl>
                                          <p:spTgt spid="2104">
                                            <p:txEl>
                                              <p:charRg st="199" end="347"/>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5" presetClass="entr" presetSubtype="10" dur="1000" fill="hold" grpId="0" nodeType="clickEffect">
                                  <p:stCondLst>
                                    <p:cond delay="0"/>
                                  </p:stCondLst>
                                  <p:childTnLst>
                                    <p:set>
                                      <p:cBhvr additive="base">
                                        <p:cTn id="26" dur="1" fill="hold">
                                          <p:stCondLst>
                                            <p:cond delay="0"/>
                                          </p:stCondLst>
                                        </p:cTn>
                                        <p:tgtEl>
                                          <p:spTgt spid="2104">
                                            <p:txEl>
                                              <p:charRg st="347" end="449"/>
                                            </p:txEl>
                                          </p:spTgt>
                                        </p:tgtEl>
                                        <p:attrNameLst>
                                          <p:attrName>style.visibility</p:attrName>
                                        </p:attrNameLst>
                                      </p:cBhvr>
                                      <p:to>
                                        <p:strVal val="visible"/>
                                      </p:to>
                                    </p:set>
                                    <p:animEffect transition="in" filter="checkerboard(across)">
                                      <p:cBhvr additive="base">
                                        <p:cTn id="27" dur="1000" fill="hold"/>
                                        <p:tgtEl>
                                          <p:spTgt spid="2104">
                                            <p:txEl>
                                              <p:charRg st="347" end="44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4"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07" name=""/>
          <p:cNvSpPr/>
          <p:nvPr/>
        </p:nvSpPr>
        <p:spPr>
          <a:xfrm>
            <a:off x="1258888" y="942702"/>
            <a:ext cx="7496175" cy="4180434"/>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55000"/>
              </a:lnSpc>
            </a:pPr>
            <a:r>
              <a:rPr lang="en-US" altLang="zh-CN" sz="2008"/>
              <a:t>(4)方铅矿粉(Galena)</a:t>
            </a:r>
          </a:p>
          <a:p>
            <a:pPr lvl="0">
              <a:lnSpc>
                <a:spcPct val="155000"/>
              </a:lnSpc>
            </a:pPr>
            <a:endParaRPr lang="en-US" altLang="zh-CN" sz="2208"/>
          </a:p>
          <a:p>
            <a:pPr lvl="0">
              <a:lnSpc>
                <a:spcPct val="155000"/>
              </a:lnSpc>
            </a:pPr>
            <a:r>
              <a:rPr lang="en-US" altLang="zh-CN" sz="2208"/>
              <a:t>         方铅矿粉是一种主要成分为PbS的天然矿石粉末，一般呈黑褐色。由于其密度高达～7.7 g/cm3，因而可用于配制超高密度钻井液，以控制(kòngzhì)地层出现异常高压。由于该加重剂的成本高、货源少，一般仅限于在地层孔隙压力极高的特殊情况下使用。如我国滇黔桂石油勘探局在官-3井使用方铅矿，配制出密度为3的超高密度钻井液。 </a:t>
            </a:r>
          </a:p>
        </p:txBody>
      </p:sp>
      <p:sp>
        <p:nvSpPr>
          <p:cNvPr id="2108"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09"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第十页，共93页。</a:t>
            </a:r>
          </a:p>
        </p:txBody>
      </p:sp>
      <p:sp>
        <p:nvSpPr>
          <p:cNvPr id="2110"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4" dur="2000" fill="hold" grpId="0" nodeType="clickEffect">
                                  <p:stCondLst>
                                    <p:cond delay="0"/>
                                  </p:stCondLst>
                                  <p:childTnLst>
                                    <p:set>
                                      <p:cBhvr additive="base">
                                        <p:cTn id="6" dur="1" fill="hold">
                                          <p:stCondLst>
                                            <p:cond delay="0"/>
                                          </p:stCondLst>
                                        </p:cTn>
                                        <p:tgtEl>
                                          <p:spTgt spid="2107">
                                            <p:txEl>
                                              <p:pRg st="0" end="0"/>
                                            </p:txEl>
                                          </p:spTgt>
                                        </p:tgtEl>
                                        <p:attrNameLst>
                                          <p:attrName>style.visibility</p:attrName>
                                        </p:attrNameLst>
                                      </p:cBhvr>
                                      <p:to>
                                        <p:strVal val="visible"/>
                                      </p:to>
                                    </p:set>
                                    <p:animEffect transition="in" filter="slide(fromBottom)">
                                      <p:cBhvr additive="base">
                                        <p:cTn id="7" dur="2000" fill="hold"/>
                                        <p:tgtEl>
                                          <p:spTgt spid="2107">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2" presetClass="entr" presetSubtype="4" dur="2000" fill="hold" grpId="0" nodeType="clickEffect">
                                  <p:stCondLst>
                                    <p:cond delay="0"/>
                                  </p:stCondLst>
                                  <p:childTnLst>
                                    <p:set>
                                      <p:cBhvr additive="base">
                                        <p:cTn id="11" dur="1" fill="hold">
                                          <p:stCondLst>
                                            <p:cond delay="0"/>
                                          </p:stCondLst>
                                        </p:cTn>
                                        <p:tgtEl>
                                          <p:spTgt spid="2107">
                                            <p:txEl>
                                              <p:charRg st="17" end="189"/>
                                            </p:txEl>
                                          </p:spTgt>
                                        </p:tgtEl>
                                        <p:attrNameLst>
                                          <p:attrName>style.visibility</p:attrName>
                                        </p:attrNameLst>
                                      </p:cBhvr>
                                      <p:to>
                                        <p:strVal val="visible"/>
                                      </p:to>
                                    </p:set>
                                    <p:animEffect transition="in" filter="slide(fromBottom)">
                                      <p:cBhvr additive="base">
                                        <p:cTn id="12" dur="2000" fill="hold"/>
                                        <p:tgtEl>
                                          <p:spTgt spid="2107">
                                            <p:txEl>
                                              <p:charRg st="17" end="18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7"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8"/>
          <a:stretch>
            <a:fillRect/>
          </a:stretch>
        </a:blipFill>
      </p:bgPr>
    </p:bg>
    <p:spTree>
      <p:nvGrpSpPr>
        <p:cNvPr id="1" name=""/>
        <p:cNvGrpSpPr/>
        <p:nvPr/>
      </p:nvGrpSpPr>
      <p:grpSpPr>
        <a:xfrm>
          <a:off x="0" y="0"/>
          <a:ext cx="0" cy="0"/>
        </a:xfrm>
      </p:grpSpPr>
      <p:graphicFrame>
        <p:nvGraphicFramePr>
          <p:cNvPr id="2110" name=""/>
          <p:cNvGraphicFramePr>
            <a:graphicFrameLocks noChangeAspect="1"/>
          </p:cNvGraphicFramePr>
          <p:nvPr/>
        </p:nvGraphicFramePr>
        <p:xfrm>
          <a:off x="2339975" y="1628775"/>
          <a:ext cx="2447925" cy="730250"/>
        </p:xfrm>
        <a:graphic>
          <a:graphicData uri="http://schemas.openxmlformats.org/presentationml/2006/ole">
            <mc:AlternateContent>
              <mc:Choice xmlns:v="urn:schemas-microsoft-com:vml" Requires="v">
                <p:oleObj spid="_x0000_s1038" r:id="rId2" progId="">
                  <p:embed/>
                </p:oleObj>
              </mc:Choice>
              <mc:Fallback>
                <p:oleObj r:id="rId2" progId="">
                  <p:embed/>
                  <p:pic>
                    <p:nvPicPr>
                      <p:cNvPr id="0" name="OLE substitute image"/>
                      <p:cNvPicPr/>
                      <p:nvPr/>
                    </p:nvPicPr>
                    <p:blipFill>
                      <a:blip r:embed="rId3"/>
                      <a:stretch>
                        <a:fillRect/>
                      </a:stretch>
                    </p:blipFill>
                    <p:spPr>
                      <a:xfrm>
                        <a:off x="2339975" y="1628775"/>
                        <a:ext cx="2447925" cy="730250"/>
                      </a:xfrm>
                      <a:prstGeom prst="rect">
                        <a:avLst/>
                      </a:prstGeom>
                      <a:noFill/>
                      <a:ln>
                        <a:noFill/>
                        <a:miter lim="800000"/>
                      </a:ln>
                    </p:spPr>
                  </p:pic>
                </p:oleObj>
              </mc:Fallback>
            </mc:AlternateContent>
          </a:graphicData>
        </a:graphic>
      </p:graphicFrame>
      <p:graphicFrame>
        <p:nvGraphicFramePr>
          <p:cNvPr id="2111" name=""/>
          <p:cNvGraphicFramePr>
            <a:graphicFrameLocks noChangeAspect="1"/>
          </p:cNvGraphicFramePr>
          <p:nvPr/>
        </p:nvGraphicFramePr>
        <p:xfrm>
          <a:off x="2627313" y="3429000"/>
          <a:ext cx="2374900" cy="476250"/>
        </p:xfrm>
        <a:graphic>
          <a:graphicData uri="http://schemas.openxmlformats.org/presentationml/2006/ole">
            <mc:AlternateContent>
              <mc:Choice xmlns:v="urn:schemas-microsoft-com:vml" Requires="v">
                <p:oleObj spid="_x0000_s1039" r:id="rId4" progId="">
                  <p:embed/>
                </p:oleObj>
              </mc:Choice>
              <mc:Fallback>
                <p:oleObj r:id="rId4" progId="">
                  <p:embed/>
                  <p:pic>
                    <p:nvPicPr>
                      <p:cNvPr id="0" name="OLE substitute image"/>
                      <p:cNvPicPr/>
                      <p:nvPr/>
                    </p:nvPicPr>
                    <p:blipFill>
                      <a:blip r:embed="rId5"/>
                      <a:stretch>
                        <a:fillRect/>
                      </a:stretch>
                    </p:blipFill>
                    <p:spPr>
                      <a:xfrm>
                        <a:off x="2627313" y="3429000"/>
                        <a:ext cx="2374900" cy="476250"/>
                      </a:xfrm>
                      <a:prstGeom prst="rect">
                        <a:avLst/>
                      </a:prstGeom>
                      <a:noFill/>
                      <a:ln>
                        <a:noFill/>
                        <a:miter lim="800000"/>
                      </a:ln>
                    </p:spPr>
                  </p:pic>
                </p:oleObj>
              </mc:Fallback>
            </mc:AlternateContent>
          </a:graphicData>
        </a:graphic>
      </p:graphicFrame>
      <p:graphicFrame>
        <p:nvGraphicFramePr>
          <p:cNvPr id="2112" name=""/>
          <p:cNvGraphicFramePr>
            <a:graphicFrameLocks noChangeAspect="1"/>
          </p:cNvGraphicFramePr>
          <p:nvPr/>
        </p:nvGraphicFramePr>
        <p:xfrm>
          <a:off x="2987675" y="4868863"/>
          <a:ext cx="1943100" cy="754062"/>
        </p:xfrm>
        <a:graphic>
          <a:graphicData uri="http://schemas.openxmlformats.org/presentationml/2006/ole">
            <mc:AlternateContent>
              <mc:Choice xmlns:v="urn:schemas-microsoft-com:vml" Requires="v">
                <p:oleObj spid="_x0000_s1040" r:id="rId6" progId="">
                  <p:embed/>
                </p:oleObj>
              </mc:Choice>
              <mc:Fallback>
                <p:oleObj r:id="rId6" progId="">
                  <p:embed/>
                  <p:pic>
                    <p:nvPicPr>
                      <p:cNvPr id="0" name="OLE substitute image"/>
                      <p:cNvPicPr/>
                      <p:nvPr/>
                    </p:nvPicPr>
                    <p:blipFill>
                      <a:blip r:embed="rId7"/>
                      <a:stretch>
                        <a:fillRect/>
                      </a:stretch>
                    </p:blipFill>
                    <p:spPr>
                      <a:xfrm>
                        <a:off x="2987675" y="4868863"/>
                        <a:ext cx="1943100" cy="754062"/>
                      </a:xfrm>
                      <a:prstGeom prst="rect">
                        <a:avLst/>
                      </a:prstGeom>
                      <a:noFill/>
                      <a:ln>
                        <a:noFill/>
                        <a:miter lim="800000"/>
                      </a:ln>
                    </p:spPr>
                  </p:pic>
                </p:oleObj>
              </mc:Fallback>
            </mc:AlternateContent>
          </a:graphicData>
        </a:graphic>
      </p:graphicFrame>
      <p:sp>
        <p:nvSpPr>
          <p:cNvPr id="2113" name=""/>
          <p:cNvSpPr/>
          <p:nvPr/>
        </p:nvSpPr>
        <p:spPr>
          <a:xfrm>
            <a:off x="468313" y="407640"/>
            <a:ext cx="8496300" cy="1003997"/>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20000"/>
              </a:lnSpc>
            </a:pPr>
            <a:r>
              <a:rPr lang="en-US" altLang="zh-CN" sz="1611" b="1"/>
              <a:t>2．加重材料用量的计算</a:t>
            </a:r>
          </a:p>
          <a:p>
            <a:pPr marL="0" lvl="0" indent="304800">
              <a:lnSpc>
                <a:spcPct val="120000"/>
              </a:lnSpc>
            </a:pPr>
            <a:r>
              <a:rPr lang="en-US" altLang="zh-CN" sz="1711" b="1"/>
              <a:t>      以重晶石为例，对于某一给定的钻井液体系(tǐxì)，确定加重材料用量的方法。加重前、后的体积关系可用下式表示：</a:t>
            </a:r>
          </a:p>
        </p:txBody>
      </p:sp>
      <p:sp>
        <p:nvSpPr>
          <p:cNvPr id="2114" name=""/>
          <p:cNvSpPr/>
          <p:nvPr/>
        </p:nvSpPr>
        <p:spPr>
          <a:xfrm>
            <a:off x="468312" y="2290654"/>
            <a:ext cx="8351838" cy="1263869"/>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2000"/>
              <a:t>式中，V1、V2、VB：分别表示加重前、加重后的钻井液体积和重晶石的体积，mB，ρB为重晶石的质量(zhìliàng)和密度。与此同时，钻井液在加重前、后的质量(zhìliàng)关系</a:t>
            </a:r>
          </a:p>
        </p:txBody>
      </p:sp>
      <p:sp>
        <p:nvSpPr>
          <p:cNvPr id="2115" name=""/>
          <p:cNvSpPr/>
          <p:nvPr/>
        </p:nvSpPr>
        <p:spPr>
          <a:xfrm>
            <a:off x="250825" y="4075672"/>
            <a:ext cx="8496300" cy="70373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20000"/>
              </a:lnSpc>
            </a:pPr>
            <a:r>
              <a:rPr lang="zh-CN" altLang="en-US" sz="1711"/>
              <a:t>其中：ρl和ρ2分别为加重(jiāzhòng)前、后的钻井液密度。</a:t>
            </a:r>
          </a:p>
          <a:p>
            <a:pPr marL="0" lvl="0" indent="304800">
              <a:lnSpc>
                <a:spcPct val="120000"/>
              </a:lnSpc>
            </a:pPr>
            <a:r>
              <a:rPr lang="zh-CN" altLang="en-US" sz="1711"/>
              <a:t>由式(2)，mB＝ρ2V2-ρlVl，将其代人式(1)可得到V2的计算</a:t>
            </a:r>
          </a:p>
        </p:txBody>
      </p:sp>
      <p:sp>
        <p:nvSpPr>
          <p:cNvPr id="2116" name=""/>
          <p:cNvSpPr/>
          <p:nvPr/>
        </p:nvSpPr>
        <p:spPr>
          <a:xfrm>
            <a:off x="1042988" y="5887315"/>
            <a:ext cx="6392862" cy="682482"/>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05000"/>
              </a:lnSpc>
            </a:pPr>
            <a:r>
              <a:rPr lang="zh-CN" altLang="en-US" sz="1800"/>
              <a:t>求出</a:t>
            </a:r>
            <a:r>
              <a:rPr lang="en-US" altLang="zh-CN" sz="1411"/>
              <a:t>V</a:t>
            </a:r>
            <a:r>
              <a:rPr lang="en-US" altLang="zh-CN" sz="1700" baseline="-30000"/>
              <a:t>2</a:t>
            </a:r>
            <a:r>
              <a:rPr lang="zh-CN" altLang="en-US" sz="1608"/>
              <a:t>后，重晶石用量可由下式求得：</a:t>
            </a:r>
            <a:endParaRPr lang="zh-CN" altLang="en-US" sz="2000"/>
          </a:p>
          <a:p>
            <a:pPr marL="0" lvl="0" indent="304800">
              <a:lnSpc>
                <a:spcPct val="105000"/>
              </a:lnSpc>
            </a:pPr>
            <a:r>
              <a:rPr lang="zh-CN" altLang="en-US" sz="1904"/>
              <a:t>                         </a:t>
            </a:r>
            <a:r>
              <a:rPr lang="en-US" altLang="zh-CN" sz="1704"/>
              <a:t>m</a:t>
            </a:r>
            <a:r>
              <a:rPr lang="en-US" altLang="zh-CN" sz="1808" baseline="-30000"/>
              <a:t>B</a:t>
            </a:r>
            <a:r>
              <a:rPr lang="en-US" altLang="zh-CN" sz="1708"/>
              <a:t>=(V</a:t>
            </a:r>
            <a:r>
              <a:rPr lang="en-US" altLang="zh-CN" sz="1611" baseline="-30000"/>
              <a:t>2</a:t>
            </a:r>
            <a:r>
              <a:rPr lang="en-US" altLang="zh-CN" sz="1704"/>
              <a:t>-V</a:t>
            </a:r>
            <a:r>
              <a:rPr lang="en-US" altLang="zh-CN" sz="1611" baseline="-30000"/>
              <a:t>1</a:t>
            </a:r>
            <a:r>
              <a:rPr lang="en-US" altLang="zh-CN" sz="1808"/>
              <a:t>)</a:t>
            </a:r>
            <a:r>
              <a:rPr lang="en-US" altLang="zh-CN" sz="1411">
                <a:latin typeface="宋体" charset="-122"/>
              </a:rPr>
              <a:t> ρ</a:t>
            </a:r>
            <a:r>
              <a:rPr lang="en-US" altLang="zh-CN" sz="1700" baseline="-30000"/>
              <a:t>B</a:t>
            </a:r>
            <a:r>
              <a:rPr lang="en-US" altLang="zh-CN" sz="1611"/>
              <a:t>                             </a:t>
            </a:r>
            <a:r>
              <a:rPr lang="zh-CN" altLang="en-US" sz="1604"/>
              <a:t>（</a:t>
            </a:r>
            <a:r>
              <a:rPr lang="en-US" altLang="zh-CN" sz="1608"/>
              <a:t>1</a:t>
            </a:r>
            <a:r>
              <a:rPr lang="zh-CN" altLang="en-US" sz="1611"/>
              <a:t>）</a:t>
            </a:r>
            <a:r>
              <a:rPr lang="zh-CN" altLang="en-US" sz="3503"/>
              <a:t> </a:t>
            </a:r>
            <a:endParaRPr lang="zh-CN" altLang="en-US" sz="3600"/>
          </a:p>
        </p:txBody>
      </p:sp>
      <p:sp>
        <p:nvSpPr>
          <p:cNvPr id="2117"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18"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第十一页，共93页。</a:t>
            </a:r>
          </a:p>
        </p:txBody>
      </p:sp>
      <p:sp>
        <p:nvSpPr>
          <p:cNvPr id="2119"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第十一页，共93页。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1000" fill="hold" grpId="0" nodeType="clickEffect">
                                  <p:stCondLst>
                                    <p:cond delay="0"/>
                                  </p:stCondLst>
                                  <p:childTnLst>
                                    <p:set>
                                      <p:cBhvr additive="base">
                                        <p:cTn id="6" dur="1" fill="hold">
                                          <p:stCondLst>
                                            <p:cond delay="0"/>
                                          </p:stCondLst>
                                        </p:cTn>
                                        <p:tgtEl>
                                          <p:spTgt spid="2113">
                                            <p:txEl>
                                              <p:pRg st="0" end="0"/>
                                            </p:txEl>
                                          </p:spTgt>
                                        </p:tgtEl>
                                        <p:attrNameLst>
                                          <p:attrName>style.visibility</p:attrName>
                                        </p:attrNameLst>
                                      </p:cBhvr>
                                      <p:to>
                                        <p:strVal val="visible"/>
                                      </p:to>
                                    </p:set>
                                    <p:anim calcmode="lin" valueType="num">
                                      <p:cBhvr additive="base">
                                        <p:cTn id="7" dur="1000" fill="hold"/>
                                        <p:tgtEl>
                                          <p:spTgt spid="211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21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1000" fill="hold" grpId="0" nodeType="clickEffect">
                                  <p:stCondLst>
                                    <p:cond delay="0"/>
                                  </p:stCondLst>
                                  <p:childTnLst>
                                    <p:set>
                                      <p:cBhvr additive="base">
                                        <p:cTn id="12" dur="1" fill="hold">
                                          <p:stCondLst>
                                            <p:cond delay="0"/>
                                          </p:stCondLst>
                                        </p:cTn>
                                        <p:tgtEl>
                                          <p:spTgt spid="2113">
                                            <p:txEl>
                                              <p:pRg st="1" end="1"/>
                                            </p:txEl>
                                          </p:spTgt>
                                        </p:tgtEl>
                                        <p:attrNameLst>
                                          <p:attrName>style.visibility</p:attrName>
                                        </p:attrNameLst>
                                      </p:cBhvr>
                                      <p:to>
                                        <p:strVal val="visible"/>
                                      </p:to>
                                    </p:set>
                                    <p:anim calcmode="lin" valueType="num">
                                      <p:cBhvr additive="base">
                                        <p:cTn id="13" dur="1000" fill="hold"/>
                                        <p:tgtEl>
                                          <p:spTgt spid="211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21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12" presetClass="entr" presetSubtype="4" dur="500" fill="hold" nodeType="clickEffect">
                                  <p:stCondLst>
                                    <p:cond delay="0"/>
                                  </p:stCondLst>
                                  <p:childTnLst>
                                    <p:set>
                                      <p:cBhvr additive="base">
                                        <p:cTn id="18" dur="1" fill="hold">
                                          <p:stCondLst>
                                            <p:cond delay="0"/>
                                          </p:stCondLst>
                                        </p:cTn>
                                        <p:tgtEl>
                                          <p:spTgt spid="2110"/>
                                        </p:tgtEl>
                                        <p:attrNameLst>
                                          <p:attrName>style.visibility</p:attrName>
                                        </p:attrNameLst>
                                      </p:cBhvr>
                                      <p:to>
                                        <p:strVal val="visible"/>
                                      </p:to>
                                    </p:set>
                                    <p:animEffect transition="in" filter="slide(fromBottom)">
                                      <p:cBhvr additive="base">
                                        <p:cTn id="19" dur="500" fill="hold"/>
                                        <p:tgtEl>
                                          <p:spTgt spid="2110"/>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3" presetClass="entr" presetSubtype="10" dur="1000" fill="hold" grpId="1" nodeType="clickEffect">
                                  <p:stCondLst>
                                    <p:cond delay="0"/>
                                  </p:stCondLst>
                                  <p:childTnLst>
                                    <p:set>
                                      <p:cBhvr additive="base">
                                        <p:cTn id="23" dur="1" fill="hold">
                                          <p:stCondLst>
                                            <p:cond delay="0"/>
                                          </p:stCondLst>
                                        </p:cTn>
                                        <p:tgtEl>
                                          <p:spTgt spid="2114"/>
                                        </p:tgtEl>
                                        <p:attrNameLst>
                                          <p:attrName>style.visibility</p:attrName>
                                        </p:attrNameLst>
                                      </p:cBhvr>
                                      <p:to>
                                        <p:strVal val="visible"/>
                                      </p:to>
                                    </p:set>
                                    <p:animEffect transition="in" filter="blinds(horizontal)">
                                      <p:cBhvr additive="base">
                                        <p:cTn id="24" dur="1000" fill="hold"/>
                                        <p:tgtEl>
                                          <p:spTgt spid="2114"/>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9" presetClass="entr" presetSubtype="0" dur="500" fill="hold" nodeType="clickEffect">
                                  <p:stCondLst>
                                    <p:cond delay="0"/>
                                  </p:stCondLst>
                                  <p:childTnLst>
                                    <p:set>
                                      <p:cBhvr additive="base">
                                        <p:cTn id="28" dur="1" fill="hold">
                                          <p:stCondLst>
                                            <p:cond delay="0"/>
                                          </p:stCondLst>
                                        </p:cTn>
                                        <p:tgtEl>
                                          <p:spTgt spid="2111"/>
                                        </p:tgtEl>
                                        <p:attrNameLst>
                                          <p:attrName>style.visibility</p:attrName>
                                        </p:attrNameLst>
                                      </p:cBhvr>
                                      <p:to>
                                        <p:strVal val="visible"/>
                                      </p:to>
                                    </p:set>
                                    <p:animEffect transition="in" filter="dissolve">
                                      <p:cBhvr additive="base">
                                        <p:cTn id="29" dur="500" fill="hold"/>
                                        <p:tgtEl>
                                          <p:spTgt spid="2111"/>
                                        </p:tgtEl>
                                      </p:cBhvr>
                                    </p:animEffect>
                                  </p:childTnLst>
                                </p:cTn>
                              </p:par>
                            </p:childTnLst>
                          </p:cTn>
                        </p:par>
                      </p:childTnLst>
                    </p:cTn>
                  </p:par>
                  <p:par>
                    <p:cTn id="30" fill="hold" nodeType="clickPar">
                      <p:stCondLst>
                        <p:cond delay="indefinite"/>
                      </p:stCondLst>
                      <p:childTnLst>
                        <p:par>
                          <p:cTn id="31" fill="hold" nodeType="afterGroup">
                            <p:stCondLst>
                              <p:cond delay="0"/>
                            </p:stCondLst>
                            <p:childTnLst>
                              <p:par>
                                <p:cTn id="32" presetID="3" presetClass="entr" presetSubtype="5" dur="1000" fill="hold" grpId="2" nodeType="clickEffect">
                                  <p:stCondLst>
                                    <p:cond delay="0"/>
                                  </p:stCondLst>
                                  <p:childTnLst>
                                    <p:set>
                                      <p:cBhvr additive="base">
                                        <p:cTn id="33" dur="1" fill="hold">
                                          <p:stCondLst>
                                            <p:cond delay="0"/>
                                          </p:stCondLst>
                                        </p:cTn>
                                        <p:tgtEl>
                                          <p:spTgt spid="2115"/>
                                        </p:tgtEl>
                                        <p:attrNameLst>
                                          <p:attrName>style.visibility</p:attrName>
                                        </p:attrNameLst>
                                      </p:cBhvr>
                                      <p:to>
                                        <p:strVal val="visible"/>
                                      </p:to>
                                    </p:set>
                                    <p:animEffect transition="in" filter="blinds(vertical)">
                                      <p:cBhvr additive="base">
                                        <p:cTn id="34" dur="1000" fill="hold"/>
                                        <p:tgtEl>
                                          <p:spTgt spid="2115"/>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2" presetClass="entr" presetSubtype="8" dur="1000" fill="hold" nodeType="clickEffect">
                                  <p:stCondLst>
                                    <p:cond delay="0"/>
                                  </p:stCondLst>
                                  <p:childTnLst>
                                    <p:set>
                                      <p:cBhvr additive="base">
                                        <p:cTn id="38" dur="1" fill="hold">
                                          <p:stCondLst>
                                            <p:cond delay="0"/>
                                          </p:stCondLst>
                                        </p:cTn>
                                        <p:tgtEl>
                                          <p:spTgt spid="2112"/>
                                        </p:tgtEl>
                                        <p:attrNameLst>
                                          <p:attrName>style.visibility</p:attrName>
                                        </p:attrNameLst>
                                      </p:cBhvr>
                                      <p:to>
                                        <p:strVal val="visible"/>
                                      </p:to>
                                    </p:set>
                                    <p:anim calcmode="lin" valueType="num">
                                      <p:cBhvr additive="base">
                                        <p:cTn id="39" dur="1000" fill="hold"/>
                                        <p:tgtEl>
                                          <p:spTgt spid="2112"/>
                                        </p:tgtEl>
                                        <p:attrNameLst>
                                          <p:attrName>ppt_x</p:attrName>
                                        </p:attrNameLst>
                                      </p:cBhvr>
                                      <p:tavLst>
                                        <p:tav tm="0">
                                          <p:val>
                                            <p:strVal val="0-#ppt_w/2"/>
                                          </p:val>
                                        </p:tav>
                                        <p:tav tm="100000">
                                          <p:val>
                                            <p:strVal val="#ppt_x"/>
                                          </p:val>
                                        </p:tav>
                                      </p:tavLst>
                                    </p:anim>
                                    <p:anim calcmode="lin" valueType="num">
                                      <p:cBhvr additive="base">
                                        <p:cTn id="40" dur="1000" fill="hold"/>
                                        <p:tgtEl>
                                          <p:spTgt spid="2112"/>
                                        </p:tgtEl>
                                        <p:attrNameLst>
                                          <p:attrName>ppt_y</p:attrName>
                                        </p:attrNameLst>
                                      </p:cBhvr>
                                      <p:tavLst>
                                        <p:tav tm="0">
                                          <p:val>
                                            <p:strVal val="#ppt_y"/>
                                          </p:val>
                                        </p:tav>
                                        <p:tav tm="100000">
                                          <p:val>
                                            <p:strVal val="#ppt_y"/>
                                          </p:val>
                                        </p:tav>
                                      </p:tavLst>
                                    </p:anim>
                                  </p:childTnLst>
                                </p:cTn>
                              </p:par>
                            </p:childTnLst>
                          </p:cTn>
                        </p:par>
                      </p:childTnLst>
                    </p:cTn>
                  </p:par>
                  <p:par>
                    <p:cTn id="41" fill="hold" nodeType="clickPar">
                      <p:stCondLst>
                        <p:cond delay="indefinite"/>
                      </p:stCondLst>
                      <p:childTnLst>
                        <p:par>
                          <p:cTn id="42" fill="hold" nodeType="afterGroup">
                            <p:stCondLst>
                              <p:cond delay="0"/>
                            </p:stCondLst>
                            <p:childTnLst>
                              <p:par>
                                <p:cTn id="43" presetID="3" presetClass="entr" presetSubtype="5" dur="2000" fill="hold" grpId="3" nodeType="clickEffect">
                                  <p:stCondLst>
                                    <p:cond delay="0"/>
                                  </p:stCondLst>
                                  <p:childTnLst>
                                    <p:set>
                                      <p:cBhvr additive="base">
                                        <p:cTn id="44" dur="1" fill="hold">
                                          <p:stCondLst>
                                            <p:cond delay="0"/>
                                          </p:stCondLst>
                                        </p:cTn>
                                        <p:tgtEl>
                                          <p:spTgt spid="2116"/>
                                        </p:tgtEl>
                                        <p:attrNameLst>
                                          <p:attrName>style.visibility</p:attrName>
                                        </p:attrNameLst>
                                      </p:cBhvr>
                                      <p:to>
                                        <p:strVal val="visible"/>
                                      </p:to>
                                    </p:set>
                                    <p:animEffect transition="in" filter="blinds(vertical)">
                                      <p:cBhvr additive="base">
                                        <p:cTn id="45" dur="2000" fill="hold"/>
                                        <p:tgtEl>
                                          <p:spTgt spid="2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3" grpId="0" uiExpand="1" build="p"/>
      <p:bldP spid="2114" grpId="1"/>
      <p:bldP spid="2115" grpId="2"/>
      <p:bldP spid="2116" grpId="3"/>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119" name=""/>
          <p:cNvSpPr/>
          <p:nvPr/>
        </p:nvSpPr>
        <p:spPr>
          <a:xfrm>
            <a:off x="250825" y="341332"/>
            <a:ext cx="8497888" cy="160651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25000"/>
              </a:lnSpc>
            </a:pPr>
            <a:r>
              <a:rPr lang="zh-CN" altLang="en-US" sz="2000"/>
              <a:t>     然而有时因受现场泥浆池容积的限制，加重前必须排掉一部分钻井液，或者希望在加重之前先排掉一部分不加重钻井液，这样就不会造成加重剂的浪费，这种情况下，首先根据(gēnjù)加重后可以容纳的体积V2，用下式求出应保留的原浆的体积：	</a:t>
            </a:r>
          </a:p>
        </p:txBody>
      </p:sp>
      <p:graphicFrame>
        <p:nvGraphicFramePr>
          <p:cNvPr id="2120" name=""/>
          <p:cNvGraphicFramePr>
            <a:graphicFrameLocks noChangeAspect="1"/>
          </p:cNvGraphicFramePr>
          <p:nvPr/>
        </p:nvGraphicFramePr>
        <p:xfrm>
          <a:off x="2339975" y="2087563"/>
          <a:ext cx="2160588" cy="838200"/>
        </p:xfrm>
        <a:graphic>
          <a:graphicData uri="http://schemas.openxmlformats.org/presentationml/2006/ole">
            <mc:AlternateContent>
              <mc:Choice xmlns:v="urn:schemas-microsoft-com:vml" Requires="v">
                <p:oleObj spid="_x0000_s1041" r:id="rId2" progId="">
                  <p:embed/>
                </p:oleObj>
              </mc:Choice>
              <mc:Fallback>
                <p:oleObj r:id="rId2" progId="">
                  <p:embed/>
                  <p:pic>
                    <p:nvPicPr>
                      <p:cNvPr id="0" name="OLE substitute image"/>
                      <p:cNvPicPr/>
                      <p:nvPr/>
                    </p:nvPicPr>
                    <p:blipFill>
                      <a:blip r:embed="rId3"/>
                      <a:stretch>
                        <a:fillRect/>
                      </a:stretch>
                    </p:blipFill>
                    <p:spPr>
                      <a:xfrm>
                        <a:off x="2339975" y="2087563"/>
                        <a:ext cx="2160588" cy="838200"/>
                      </a:xfrm>
                      <a:prstGeom prst="rect">
                        <a:avLst/>
                      </a:prstGeom>
                      <a:noFill/>
                      <a:ln>
                        <a:noFill/>
                        <a:miter lim="800000"/>
                      </a:ln>
                    </p:spPr>
                  </p:pic>
                </p:oleObj>
              </mc:Fallback>
            </mc:AlternateContent>
          </a:graphicData>
        </a:graphic>
      </p:graphicFrame>
      <p:sp>
        <p:nvSpPr>
          <p:cNvPr id="2121" name=""/>
          <p:cNvSpPr/>
          <p:nvPr/>
        </p:nvSpPr>
        <p:spPr>
          <a:xfrm>
            <a:off x="468313" y="3217006"/>
            <a:ext cx="5903911" cy="306516"/>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r>
              <a:rPr lang="zh-CN" altLang="en-US" sz="1411"/>
              <a:t>然后(ránhòu)仍用式(1)求出重晶石的用量。</a:t>
            </a:r>
          </a:p>
        </p:txBody>
      </p:sp>
      <p:sp>
        <p:nvSpPr>
          <p:cNvPr id="2122" name=""/>
          <p:cNvSpPr/>
          <p:nvPr/>
        </p:nvSpPr>
        <p:spPr>
          <a:xfrm>
            <a:off x="5364162" y="2276475"/>
            <a:ext cx="1003808" cy="477376"/>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1700"/>
              <a:t> </a:t>
            </a:r>
            <a:r>
              <a:rPr lang="zh-CN" altLang="en-US" sz="2307"/>
              <a:t>（</a:t>
            </a:r>
            <a:r>
              <a:rPr lang="en-US" altLang="zh-CN" sz="2507"/>
              <a:t>2</a:t>
            </a:r>
            <a:r>
              <a:rPr lang="zh-CN" altLang="en-US" sz="2411"/>
              <a:t>）</a:t>
            </a:r>
            <a:endParaRPr lang="zh-CN" altLang="en-US" sz="2800"/>
          </a:p>
        </p:txBody>
      </p:sp>
      <p:sp>
        <p:nvSpPr>
          <p:cNvPr id="2123" name=""/>
          <p:cNvSpPr/>
          <p:nvPr/>
        </p:nvSpPr>
        <p:spPr>
          <a:xfrm>
            <a:off x="395288" y="4117595"/>
            <a:ext cx="8361362" cy="1272348"/>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411"/>
              <a:t>    如：用重晶石（ρB3）把200 m3钻井液由密度(mìdù)ρ13加重到ρ23，并且每100kg重晶石需同时加入9L水以防止钻井液过度增稠，试求：</a:t>
            </a:r>
          </a:p>
          <a:p>
            <a:pPr marL="0" lvl="0" indent="304800">
              <a:lnSpc>
                <a:spcPct val="130000"/>
              </a:lnSpc>
            </a:pPr>
            <a:r>
              <a:rPr lang="zh-CN" altLang="en-US" sz="1511"/>
              <a:t>⑴若最终体积无限制，需加入重晶石多少吨？</a:t>
            </a:r>
          </a:p>
          <a:p>
            <a:pPr marL="0" lvl="0" indent="304800">
              <a:lnSpc>
                <a:spcPct val="130000"/>
              </a:lnSpc>
            </a:pPr>
            <a:r>
              <a:rPr lang="zh-CN" altLang="en-US" sz="1711"/>
              <a:t>⑵若最终体积为200 m3，需加入重晶石多少吨，放掉钻井液多少方？</a:t>
            </a:r>
          </a:p>
        </p:txBody>
      </p:sp>
      <p:sp>
        <p:nvSpPr>
          <p:cNvPr id="2124" name=""/>
          <p:cNvSpPr/>
          <p:nvPr/>
        </p:nvSpPr>
        <p:spPr>
          <a:xfrm>
            <a:off x="755650" y="5899562"/>
            <a:ext cx="7424740" cy="596076"/>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1604"/>
              <a:t>         最终体积无限制，需加入重晶石吨。最终体积为</a:t>
            </a:r>
            <a:r>
              <a:rPr lang="en-US" altLang="zh-CN" sz="1307"/>
              <a:t>200 m3</a:t>
            </a:r>
            <a:r>
              <a:rPr lang="zh-CN" altLang="en-US" sz="1211"/>
              <a:t>，需加入重晶石</a:t>
            </a:r>
            <a:r>
              <a:rPr lang="en-US" altLang="zh-CN" sz="1407"/>
              <a:t>110</a:t>
            </a:r>
            <a:r>
              <a:rPr lang="zh-CN" altLang="en-US" sz="1504"/>
              <a:t>吨，放掉钻井液</a:t>
            </a:r>
            <a:r>
              <a:rPr lang="en-US" altLang="zh-CN" sz="1704"/>
              <a:t>36</a:t>
            </a:r>
            <a:r>
              <a:rPr lang="zh-CN" altLang="en-US" sz="1311"/>
              <a:t>方。  </a:t>
            </a:r>
            <a:endParaRPr lang="zh-CN" altLang="en-US" sz="1800"/>
          </a:p>
        </p:txBody>
      </p:sp>
      <p:sp>
        <p:nvSpPr>
          <p:cNvPr id="2125"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26"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第十二页，共93页。</a:t>
            </a:r>
          </a:p>
        </p:txBody>
      </p:sp>
      <p:sp>
        <p:nvSpPr>
          <p:cNvPr id="2127"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第十二页，共93页。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4" presetClass="entr" presetSubtype="0" dur="1" fill="hold" grpId="0" nodeType="clickEffect">
                                  <p:stCondLst>
                                    <p:cond delay="0"/>
                                  </p:stCondLst>
                                  <p:childTnLst>
                                    <p:set>
                                      <p:cBhvr additive="base">
                                        <p:cTn id="6" dur="1" fill="hold">
                                          <p:stCondLst>
                                            <p:cond delay="0"/>
                                          </p:stCondLst>
                                        </p:cTn>
                                        <p:tgtEl>
                                          <p:spTgt spid="2119"/>
                                        </p:tgtEl>
                                        <p:attrNameLst>
                                          <p:attrName>style.visibility</p:attrName>
                                        </p:attrNameLst>
                                      </p:cBhvr>
                                      <p:to>
                                        <p:strVal val="visible"/>
                                      </p:to>
                                    </p:set>
                                    <p:anim calcmode="lin" valueType="num">
                                      <p:cBhvr additive="base">
                                        <p:cTn id="7" dur="1" fill="hold"/>
                                        <p:tgtEl>
                                          <p:spTgt spid="2119"/>
                                        </p:tgtEl>
                                      </p:cBhvr>
                                    </p:anim>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nodeType="clickEffect">
                                  <p:stCondLst>
                                    <p:cond delay="0"/>
                                  </p:stCondLst>
                                  <p:childTnLst>
                                    <p:set>
                                      <p:cBhvr additive="base">
                                        <p:cTn id="11" dur="1" fill="hold">
                                          <p:stCondLst>
                                            <p:cond delay="0"/>
                                          </p:stCondLst>
                                        </p:cTn>
                                        <p:tgtEl>
                                          <p:spTgt spid="2120"/>
                                        </p:tgtEl>
                                        <p:attrNameLst>
                                          <p:attrName>style.visibility</p:attrName>
                                        </p:attrNameLst>
                                      </p:cBhvr>
                                      <p:to>
                                        <p:strVal val="visible"/>
                                      </p:to>
                                    </p:set>
                                    <p:anim calcmode="lin" valueType="num">
                                      <p:cBhvr additive="base">
                                        <p:cTn id="12" dur="500" fill="hold"/>
                                        <p:tgtEl>
                                          <p:spTgt spid="2120"/>
                                        </p:tgtEl>
                                        <p:attrNameLst>
                                          <p:attrName>ppt_x</p:attrName>
                                        </p:attrNameLst>
                                      </p:cBhvr>
                                      <p:tavLst>
                                        <p:tav tm="0">
                                          <p:val>
                                            <p:strVal val="#ppt_x"/>
                                          </p:val>
                                        </p:tav>
                                        <p:tav tm="100000">
                                          <p:val>
                                            <p:strVal val="#ppt_x"/>
                                          </p:val>
                                        </p:tav>
                                      </p:tavLst>
                                    </p:anim>
                                    <p:anim calcmode="lin" valueType="num">
                                      <p:cBhvr additive="base">
                                        <p:cTn id="13" dur="500" fill="hold"/>
                                        <p:tgtEl>
                                          <p:spTgt spid="2120"/>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8" presetClass="entr" presetSubtype="16" dur="2000" fill="hold" grpId="2" nodeType="clickEffect">
                                  <p:stCondLst>
                                    <p:cond delay="0"/>
                                  </p:stCondLst>
                                  <p:childTnLst>
                                    <p:set>
                                      <p:cBhvr additive="base">
                                        <p:cTn id="17" dur="1" fill="hold">
                                          <p:stCondLst>
                                            <p:cond delay="0"/>
                                          </p:stCondLst>
                                        </p:cTn>
                                        <p:tgtEl>
                                          <p:spTgt spid="2122"/>
                                        </p:tgtEl>
                                        <p:attrNameLst>
                                          <p:attrName>style.visibility</p:attrName>
                                        </p:attrNameLst>
                                      </p:cBhvr>
                                      <p:to>
                                        <p:strVal val="visible"/>
                                      </p:to>
                                    </p:set>
                                    <p:animEffect transition="in" filter="diamond(in)">
                                      <p:cBhvr additive="base">
                                        <p:cTn id="18" dur="2000" fill="hold"/>
                                        <p:tgtEl>
                                          <p:spTgt spid="2122"/>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8" presetClass="entr" presetSubtype="12" dur="500" fill="hold" grpId="1" nodeType="clickEffect">
                                  <p:stCondLst>
                                    <p:cond delay="0"/>
                                  </p:stCondLst>
                                  <p:childTnLst>
                                    <p:set>
                                      <p:cBhvr additive="base">
                                        <p:cTn id="22" dur="1" fill="hold">
                                          <p:stCondLst>
                                            <p:cond delay="0"/>
                                          </p:stCondLst>
                                        </p:cTn>
                                        <p:tgtEl>
                                          <p:spTgt spid="2121"/>
                                        </p:tgtEl>
                                        <p:attrNameLst>
                                          <p:attrName>style.visibility</p:attrName>
                                        </p:attrNameLst>
                                      </p:cBhvr>
                                      <p:to>
                                        <p:strVal val="visible"/>
                                      </p:to>
                                    </p:set>
                                    <p:animEffect transition="in" filter="strips(downLeft)">
                                      <p:cBhvr additive="base">
                                        <p:cTn id="23" dur="500" fill="hold"/>
                                        <p:tgtEl>
                                          <p:spTgt spid="2121"/>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9" presetClass="entr" presetSubtype="0" dur="1000" fill="hold" grpId="3" nodeType="clickEffect">
                                  <p:stCondLst>
                                    <p:cond delay="0"/>
                                  </p:stCondLst>
                                  <p:childTnLst>
                                    <p:set>
                                      <p:cBhvr additive="base">
                                        <p:cTn id="27" dur="1" fill="hold">
                                          <p:stCondLst>
                                            <p:cond delay="0"/>
                                          </p:stCondLst>
                                        </p:cTn>
                                        <p:tgtEl>
                                          <p:spTgt spid="2123"/>
                                        </p:tgtEl>
                                        <p:attrNameLst>
                                          <p:attrName>style.visibility</p:attrName>
                                        </p:attrNameLst>
                                      </p:cBhvr>
                                      <p:to>
                                        <p:strVal val="visible"/>
                                      </p:to>
                                    </p:set>
                                    <p:animEffect transition="in" filter="dissolve">
                                      <p:cBhvr additive="base">
                                        <p:cTn id="28" dur="1000" fill="hold"/>
                                        <p:tgtEl>
                                          <p:spTgt spid="2123"/>
                                        </p:tgtEl>
                                      </p:cBhvr>
                                    </p:animEffect>
                                  </p:childTnLst>
                                </p:cTn>
                              </p:par>
                            </p:childTnLst>
                          </p:cTn>
                        </p:par>
                      </p:childTnLst>
                    </p:cTn>
                  </p:par>
                  <p:par>
                    <p:cTn id="29" fill="hold" nodeType="clickPar">
                      <p:stCondLst>
                        <p:cond delay="indefinite"/>
                      </p:stCondLst>
                      <p:childTnLst>
                        <p:par>
                          <p:cTn id="30" fill="hold" nodeType="afterGroup">
                            <p:stCondLst>
                              <p:cond delay="0"/>
                            </p:stCondLst>
                            <p:childTnLst>
                              <p:par>
                                <p:cTn id="31" presetID="9" presetClass="entr" presetSubtype="0" dur="1000" fill="hold" grpId="3" nodeType="clickEffect">
                                  <p:stCondLst>
                                    <p:cond delay="0"/>
                                  </p:stCondLst>
                                  <p:childTnLst>
                                    <p:set>
                                      <p:cBhvr additive="base">
                                        <p:cTn id="32" dur="1" fill="hold">
                                          <p:stCondLst>
                                            <p:cond delay="0"/>
                                          </p:stCondLst>
                                        </p:cTn>
                                        <p:tgtEl>
                                          <p:spTgt spid="2123"/>
                                        </p:tgtEl>
                                        <p:attrNameLst>
                                          <p:attrName>style.visibility</p:attrName>
                                        </p:attrNameLst>
                                      </p:cBhvr>
                                      <p:to>
                                        <p:strVal val="visible"/>
                                      </p:to>
                                    </p:set>
                                    <p:animEffect transition="in" filter="dissolve">
                                      <p:cBhvr additive="base">
                                        <p:cTn id="33" dur="1000" fill="hold"/>
                                        <p:tgtEl>
                                          <p:spTgt spid="2123"/>
                                        </p:tgtEl>
                                      </p:cBhvr>
                                    </p:animEffect>
                                  </p:childTnLst>
                                </p:cTn>
                              </p:par>
                            </p:childTnLst>
                          </p:cTn>
                        </p:par>
                      </p:childTnLst>
                    </p:cTn>
                  </p:par>
                  <p:par>
                    <p:cTn id="34" fill="hold" nodeType="clickPar">
                      <p:stCondLst>
                        <p:cond delay="indefinite"/>
                      </p:stCondLst>
                      <p:childTnLst>
                        <p:par>
                          <p:cTn id="35" fill="hold" nodeType="afterGroup">
                            <p:stCondLst>
                              <p:cond delay="0"/>
                            </p:stCondLst>
                            <p:childTnLst>
                              <p:par>
                                <p:cTn id="36" presetID="9" presetClass="entr" presetSubtype="0" dur="1000" fill="hold" grpId="3" nodeType="clickEffect">
                                  <p:stCondLst>
                                    <p:cond delay="0"/>
                                  </p:stCondLst>
                                  <p:childTnLst>
                                    <p:set>
                                      <p:cBhvr additive="base">
                                        <p:cTn id="37" dur="1" fill="hold">
                                          <p:stCondLst>
                                            <p:cond delay="0"/>
                                          </p:stCondLst>
                                        </p:cTn>
                                        <p:tgtEl>
                                          <p:spTgt spid="2123"/>
                                        </p:tgtEl>
                                        <p:attrNameLst>
                                          <p:attrName>style.visibility</p:attrName>
                                        </p:attrNameLst>
                                      </p:cBhvr>
                                      <p:to>
                                        <p:strVal val="visible"/>
                                      </p:to>
                                    </p:set>
                                    <p:animEffect transition="in" filter="dissolve">
                                      <p:cBhvr additive="base">
                                        <p:cTn id="38" dur="1000" fill="hold"/>
                                        <p:tgtEl>
                                          <p:spTgt spid="2123"/>
                                        </p:tgtEl>
                                      </p:cBhvr>
                                    </p:animEffect>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1" dur="1000" fill="hold" grpId="4" nodeType="clickEffect">
                                  <p:stCondLst>
                                    <p:cond delay="0"/>
                                  </p:stCondLst>
                                  <p:childTnLst>
                                    <p:set>
                                      <p:cBhvr additive="base">
                                        <p:cTn id="42" dur="1" fill="hold">
                                          <p:stCondLst>
                                            <p:cond delay="0"/>
                                          </p:stCondLst>
                                        </p:cTn>
                                        <p:tgtEl>
                                          <p:spTgt spid="2124"/>
                                        </p:tgtEl>
                                        <p:attrNameLst>
                                          <p:attrName>style.visibility</p:attrName>
                                        </p:attrNameLst>
                                      </p:cBhvr>
                                      <p:to>
                                        <p:strVal val="visible"/>
                                      </p:to>
                                    </p:set>
                                    <p:anim calcmode="lin" valueType="num">
                                      <p:cBhvr additive="base">
                                        <p:cTn id="43" dur="1000" fill="hold"/>
                                        <p:tgtEl>
                                          <p:spTgt spid="2124"/>
                                        </p:tgtEl>
                                        <p:attrNameLst>
                                          <p:attrName>ppt_x</p:attrName>
                                        </p:attrNameLst>
                                      </p:cBhvr>
                                      <p:tavLst>
                                        <p:tav tm="0">
                                          <p:val>
                                            <p:strVal val="#ppt_x"/>
                                          </p:val>
                                        </p:tav>
                                        <p:tav tm="100000">
                                          <p:val>
                                            <p:strVal val="#ppt_x"/>
                                          </p:val>
                                        </p:tav>
                                      </p:tavLst>
                                    </p:anim>
                                    <p:anim calcmode="lin" valueType="num">
                                      <p:cBhvr additive="base">
                                        <p:cTn id="44" dur="1000" fill="hold"/>
                                        <p:tgtEl>
                                          <p:spTgt spid="212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 grpId="0"/>
      <p:bldP spid="2121" grpId="1"/>
      <p:bldP spid="2122" grpId="2"/>
      <p:bldP spid="2123" grpId="3" uiExpand="1" build="p"/>
      <p:bldP spid="2124" grpId="4"/>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127" name=""/>
          <p:cNvSpPr/>
          <p:nvPr/>
        </p:nvSpPr>
        <p:spPr>
          <a:xfrm>
            <a:off x="762000" y="381000"/>
            <a:ext cx="7543799" cy="1098307"/>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spcBef>
                <a:spcPct val="50000"/>
              </a:spcBef>
            </a:pPr>
            <a:r>
              <a:rPr lang="zh-CN" altLang="en-US" sz="3303" b="1">
                <a:solidFill>
                  <a:srgbClr val="CC33C4"/>
                </a:solidFill>
                <a:latin typeface="华文行楷" charset="-122"/>
                <a:ea typeface="华文行楷" charset="-122"/>
              </a:rPr>
              <a:t>钻井液工艺原理电子(diànzǐ)教案        第二章</a:t>
            </a:r>
          </a:p>
        </p:txBody>
      </p:sp>
      <p:sp>
        <p:nvSpPr>
          <p:cNvPr id="2128" name=""/>
          <p:cNvSpPr/>
          <p:nvPr/>
        </p:nvSpPr>
        <p:spPr>
          <a:xfrm>
            <a:off x="0" y="914400"/>
            <a:ext cx="9144000" cy="152400"/>
          </a:xfrm>
          <a:prstGeom prst="rect">
            <a:avLst/>
          </a:prstGeom>
          <a:gradFill rotWithShape="0">
            <a:gsLst>
              <a:gs pos="0">
                <a:srgbClr val="1C1C1C"/>
              </a:gs>
              <a:gs pos="100000">
                <a:srgbClr val="F1F7E9"/>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cxnSp>
        <p:nvCxnSpPr>
          <p:cNvPr id="2129" name=""/>
          <p:cNvCxnSpPr/>
          <p:nvPr/>
        </p:nvCxnSpPr>
        <p:spPr>
          <a:xfrm>
            <a:off x="0" y="1141413"/>
            <a:ext cx="9144000" cy="1587"/>
          </a:xfrm>
          <a:prstGeom prst="line">
            <a:avLst/>
          </a:prstGeom>
          <a:noFill/>
          <a:ln w="28575" cap="flat">
            <a:solidFill>
              <a:srgbClr val="CC0000"/>
            </a:solidFill>
            <a:prstDash val="solid"/>
            <a:miter lim="800000"/>
            <a:headEnd type="none" w="med" len="med"/>
            <a:tailEnd type="none" w="med" len="med"/>
          </a:ln>
        </p:spPr>
      </p:cxnSp>
      <p:sp>
        <p:nvSpPr>
          <p:cNvPr id="2130" name=""/>
          <p:cNvSpPr/>
          <p:nvPr/>
        </p:nvSpPr>
        <p:spPr>
          <a:xfrm>
            <a:off x="0" y="0"/>
            <a:ext cx="9144000" cy="9144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112"/>
          </a:p>
        </p:txBody>
      </p:sp>
      <p:sp>
        <p:nvSpPr>
          <p:cNvPr id="2131" name=""/>
          <p:cNvSpPr/>
          <p:nvPr/>
        </p:nvSpPr>
        <p:spPr>
          <a:xfrm>
            <a:off x="609600" y="152400"/>
            <a:ext cx="8534400" cy="685800"/>
          </a:xfrm>
          <a:prstGeom prst="rect">
            <a:avLst/>
          </a:prstGeom>
          <a:solidFill>
            <a:srgbClr val="808000">
              <a:alpha val="50195"/>
            </a:srgbClr>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cxnSp>
        <p:nvCxnSpPr>
          <p:cNvPr id="2132" name=""/>
          <p:cNvCxnSpPr/>
          <p:nvPr/>
        </p:nvCxnSpPr>
        <p:spPr>
          <a:xfrm>
            <a:off x="4763" y="895350"/>
            <a:ext cx="9144000" cy="1588"/>
          </a:xfrm>
          <a:prstGeom prst="line">
            <a:avLst/>
          </a:prstGeom>
          <a:noFill/>
          <a:ln w="19050" cap="flat">
            <a:solidFill>
              <a:srgbClr val="366B1B"/>
            </a:solidFill>
            <a:prstDash val="solid"/>
            <a:miter lim="800000"/>
            <a:headEnd type="none" w="med" len="med"/>
            <a:tailEnd type="none" w="med" len="med"/>
          </a:ln>
        </p:spPr>
      </p:cxnSp>
      <p:sp>
        <p:nvSpPr>
          <p:cNvPr id="2133" name=""/>
          <p:cNvSpPr/>
          <p:nvPr/>
        </p:nvSpPr>
        <p:spPr>
          <a:xfrm>
            <a:off x="685800" y="152400"/>
            <a:ext cx="7772401" cy="609600"/>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ctr" defTabSz="914400" rtl="0" eaLnBrk="1" fontAlgn="base" latinLnBrk="0" hangingPunct="1">
              <a:lnSpc>
                <a:spcPct val="100000"/>
              </a:lnSpc>
              <a:spcBef>
                <a:spcPct val="0"/>
              </a:spcBef>
              <a:spcAft>
                <a:spcPct val="0"/>
              </a:spcAft>
              <a:buClrTx/>
              <a:buSzTx/>
              <a:buFontTx/>
              <a:buNone/>
              <a:defRPr kumimoji="0" lang="zh-CN" altLang="en-US" sz="4400" b="0" i="0" u="none" kern="1200">
                <a:solidFill>
                  <a:schemeClr val="tx2"/>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l"/>
            <a:r>
              <a:rPr lang="zh-CN" altLang="en-US" sz="3804" b="1">
                <a:solidFill>
                  <a:srgbClr val="FFFFC4"/>
                </a:solidFill>
                <a:latin typeface="华文新魏" charset="-122"/>
                <a:ea typeface="华文新魏" charset="-122"/>
              </a:rPr>
              <a:t>第一节    配浆原材料</a:t>
            </a:r>
            <a:endParaRPr lang="zh-CN" altLang="en-US" sz="4000" b="1">
              <a:solidFill>
                <a:srgbClr val="FFFF00"/>
              </a:solidFill>
              <a:latin typeface="华文新魏" charset="-122"/>
              <a:ea typeface="华文新魏" charset="-122"/>
            </a:endParaRPr>
          </a:p>
        </p:txBody>
      </p:sp>
      <p:pic>
        <p:nvPicPr>
          <p:cNvPr id="2134" name=""/>
          <p:cNvPicPr/>
          <p:nvPr/>
        </p:nvPicPr>
        <p:blipFill>
          <a:blip r:embed="rId2"/>
          <a:stretch>
            <a:fillRect/>
          </a:stretch>
        </p:blipFill>
        <p:spPr>
          <a:xfrm>
            <a:off x="90488" y="238125"/>
            <a:ext cx="382587" cy="447675"/>
          </a:xfrm>
          <a:prstGeom prst="rect">
            <a:avLst/>
          </a:prstGeom>
          <a:noFill/>
          <a:ln cap="flat">
            <a:noFill/>
            <a:prstDash val="solid"/>
            <a:miter lim="800000"/>
            <a:headEnd type="none" w="med" len="med"/>
            <a:tailEnd type="none" w="med" len="med"/>
          </a:ln>
        </p:spPr>
      </p:pic>
      <p:sp>
        <p:nvSpPr>
          <p:cNvPr id="2135" name=""/>
          <p:cNvSpPr/>
          <p:nvPr/>
        </p:nvSpPr>
        <p:spPr>
          <a:xfrm>
            <a:off x="250825" y="2117602"/>
            <a:ext cx="8713788" cy="3727696"/>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20000"/>
              </a:lnSpc>
            </a:pPr>
            <a:r>
              <a:rPr lang="zh-CN" altLang="en-US" sz="1411" b="1"/>
              <a:t>三、配浆水和油</a:t>
            </a:r>
          </a:p>
          <a:p>
            <a:pPr marL="0" lvl="0" indent="304800">
              <a:lnSpc>
                <a:spcPct val="120000"/>
              </a:lnSpc>
            </a:pPr>
            <a:r>
              <a:rPr lang="zh-CN" altLang="en-US" sz="1611" b="1"/>
              <a:t>    水是配制各种钻井液都不可缺少的基本组分。</a:t>
            </a:r>
          </a:p>
          <a:p>
            <a:pPr marL="0" lvl="0" indent="304800">
              <a:lnSpc>
                <a:spcPct val="120000"/>
              </a:lnSpc>
            </a:pPr>
            <a:r>
              <a:rPr lang="zh-CN" altLang="en-US" sz="1611" b="1"/>
              <a:t>    在水基钻井液中，水是分散介质，大多数处理剂均通过溶解于水而发挥作用；在泡沫钻井液中水也是作为连续相，空气在起泡剂和稳泡剂的作用下分散在水中；在油包水乳化钻井液中，水是分散相，往往水中又含有一定量的无机盐，如氯化钠和氯化钙等；在雾流体中，是作为分散相，成小颗粒状分散于气中。</a:t>
            </a:r>
          </a:p>
          <a:p>
            <a:pPr marL="0" lvl="0" indent="304800">
              <a:lnSpc>
                <a:spcPct val="120000"/>
              </a:lnSpc>
            </a:pPr>
            <a:r>
              <a:rPr lang="zh-CN" altLang="en-US" sz="1611" b="1"/>
              <a:t>   实践证明，钻井液性能与配浆水的性质密切相关。多数情况下，为节约成本，都是就地取材，但是地区不同水质相差很大，水中的各种杂质、无机盐类、细菌和气体等对钻井液的性能有很大影响。</a:t>
            </a:r>
          </a:p>
          <a:p>
            <a:pPr marL="0" lvl="0" indent="304800">
              <a:lnSpc>
                <a:spcPct val="120000"/>
              </a:lnSpc>
            </a:pPr>
            <a:r>
              <a:rPr lang="zh-CN" altLang="en-US" sz="1411" b="1"/>
              <a:t>   例如：无机盐：会导致膨润土的造浆率降低，以及钻井液的滤失量增大；细菌：淀粉类处理剂发酵，聚合物处理剂容易降解，细菌的大量繁殖还会对油气层造成损害；气体的存在则会加剧钻具的腐蚀等。二氧化碳的气蚀、碳酸腐蚀等。因此，配制钻井液时必须(bìxū)预先了解配浆水的水质，不合格的水需经过适当处理后才能使用。</a:t>
            </a:r>
          </a:p>
        </p:txBody>
      </p:sp>
      <p:sp>
        <p:nvSpPr>
          <p:cNvPr id="213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3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第十三页，共93页。</a:t>
            </a:r>
          </a:p>
        </p:txBody>
      </p:sp>
      <p:sp>
        <p:nvSpPr>
          <p:cNvPr id="213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第十三页，共93页。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133"/>
                                        </p:tgtEl>
                                        <p:attrNameLst>
                                          <p:attrName>style.visibility</p:attrName>
                                        </p:attrNameLst>
                                      </p:cBhvr>
                                      <p:to>
                                        <p:strVal val="visible"/>
                                      </p:to>
                                    </p:set>
                                    <p:anim calcmode="lin" valueType="num">
                                      <p:cBhvr additive="base">
                                        <p:cTn id="7" dur="500" fill="hold"/>
                                        <p:tgtEl>
                                          <p:spTgt spid="2133"/>
                                        </p:tgtEl>
                                        <p:attrNameLst>
                                          <p:attrName>ppt_x</p:attrName>
                                        </p:attrNameLst>
                                      </p:cBhvr>
                                      <p:tavLst>
                                        <p:tav tm="0">
                                          <p:val>
                                            <p:strVal val="0-#ppt_w/2"/>
                                          </p:val>
                                        </p:tav>
                                        <p:tav tm="100000">
                                          <p:val>
                                            <p:strVal val="#ppt_x"/>
                                          </p:val>
                                        </p:tav>
                                      </p:tavLst>
                                    </p:anim>
                                    <p:anim calcmode="lin" valueType="num">
                                      <p:cBhvr additive="base">
                                        <p:cTn id="8" dur="500" fill="hold"/>
                                        <p:tgtEl>
                                          <p:spTgt spid="213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8" presetClass="entr" presetSubtype="9" dur="1000" fill="hold" grpId="1" nodeType="clickEffect">
                                  <p:stCondLst>
                                    <p:cond delay="0"/>
                                  </p:stCondLst>
                                  <p:childTnLst>
                                    <p:set>
                                      <p:cBhvr additive="base">
                                        <p:cTn id="12" dur="1" fill="hold">
                                          <p:stCondLst>
                                            <p:cond delay="0"/>
                                          </p:stCondLst>
                                        </p:cTn>
                                        <p:tgtEl>
                                          <p:spTgt spid="2135"/>
                                        </p:tgtEl>
                                        <p:attrNameLst>
                                          <p:attrName>style.visibility</p:attrName>
                                        </p:attrNameLst>
                                      </p:cBhvr>
                                      <p:to>
                                        <p:strVal val="visible"/>
                                      </p:to>
                                    </p:set>
                                    <p:animEffect transition="in" filter="strips(upLeft)">
                                      <p:cBhvr additive="base">
                                        <p:cTn id="13" dur="1000" fill="hold"/>
                                        <p:tgtEl>
                                          <p:spTgt spid="2135"/>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8" presetClass="entr" presetSubtype="9" dur="1000" fill="hold" grpId="1" nodeType="clickEffect">
                                  <p:stCondLst>
                                    <p:cond delay="0"/>
                                  </p:stCondLst>
                                  <p:childTnLst>
                                    <p:set>
                                      <p:cBhvr additive="base">
                                        <p:cTn id="17" dur="1" fill="hold">
                                          <p:stCondLst>
                                            <p:cond delay="0"/>
                                          </p:stCondLst>
                                        </p:cTn>
                                        <p:tgtEl>
                                          <p:spTgt spid="2135"/>
                                        </p:tgtEl>
                                        <p:attrNameLst>
                                          <p:attrName>style.visibility</p:attrName>
                                        </p:attrNameLst>
                                      </p:cBhvr>
                                      <p:to>
                                        <p:strVal val="visible"/>
                                      </p:to>
                                    </p:set>
                                    <p:animEffect transition="in" filter="strips(upLeft)">
                                      <p:cBhvr additive="base">
                                        <p:cTn id="18" dur="1000" fill="hold"/>
                                        <p:tgtEl>
                                          <p:spTgt spid="2135"/>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8" presetClass="entr" presetSubtype="9" dur="1000" fill="hold" grpId="1" nodeType="clickEffect">
                                  <p:stCondLst>
                                    <p:cond delay="0"/>
                                  </p:stCondLst>
                                  <p:childTnLst>
                                    <p:set>
                                      <p:cBhvr additive="base">
                                        <p:cTn id="22" dur="1" fill="hold">
                                          <p:stCondLst>
                                            <p:cond delay="0"/>
                                          </p:stCondLst>
                                        </p:cTn>
                                        <p:tgtEl>
                                          <p:spTgt spid="2135"/>
                                        </p:tgtEl>
                                        <p:attrNameLst>
                                          <p:attrName>style.visibility</p:attrName>
                                        </p:attrNameLst>
                                      </p:cBhvr>
                                      <p:to>
                                        <p:strVal val="visible"/>
                                      </p:to>
                                    </p:set>
                                    <p:animEffect transition="in" filter="strips(upLeft)">
                                      <p:cBhvr additive="base">
                                        <p:cTn id="23" dur="1000" fill="hold"/>
                                        <p:tgtEl>
                                          <p:spTgt spid="2135"/>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18" presetClass="entr" presetSubtype="9" dur="1000" fill="hold" grpId="1" nodeType="clickEffect">
                                  <p:stCondLst>
                                    <p:cond delay="0"/>
                                  </p:stCondLst>
                                  <p:childTnLst>
                                    <p:set>
                                      <p:cBhvr additive="base">
                                        <p:cTn id="27" dur="1" fill="hold">
                                          <p:stCondLst>
                                            <p:cond delay="0"/>
                                          </p:stCondLst>
                                        </p:cTn>
                                        <p:tgtEl>
                                          <p:spTgt spid="2135"/>
                                        </p:tgtEl>
                                        <p:attrNameLst>
                                          <p:attrName>style.visibility</p:attrName>
                                        </p:attrNameLst>
                                      </p:cBhvr>
                                      <p:to>
                                        <p:strVal val="visible"/>
                                      </p:to>
                                    </p:set>
                                    <p:animEffect transition="in" filter="strips(upLeft)">
                                      <p:cBhvr additive="base">
                                        <p:cTn id="28" dur="1000" fill="hold"/>
                                        <p:tgtEl>
                                          <p:spTgt spid="2135"/>
                                        </p:tgtEl>
                                      </p:cBhvr>
                                    </p:animEffect>
                                  </p:childTnLst>
                                </p:cTn>
                              </p:par>
                            </p:childTnLst>
                          </p:cTn>
                        </p:par>
                      </p:childTnLst>
                    </p:cTn>
                  </p:par>
                  <p:par>
                    <p:cTn id="29" fill="hold" nodeType="clickPar">
                      <p:stCondLst>
                        <p:cond delay="indefinite"/>
                      </p:stCondLst>
                      <p:childTnLst>
                        <p:par>
                          <p:cTn id="30" fill="hold" nodeType="afterGroup">
                            <p:stCondLst>
                              <p:cond delay="0"/>
                            </p:stCondLst>
                            <p:childTnLst>
                              <p:par>
                                <p:cTn id="31" presetID="18" presetClass="entr" presetSubtype="9" dur="1000" fill="hold" grpId="1" nodeType="clickEffect">
                                  <p:stCondLst>
                                    <p:cond delay="0"/>
                                  </p:stCondLst>
                                  <p:childTnLst>
                                    <p:set>
                                      <p:cBhvr additive="base">
                                        <p:cTn id="32" dur="1" fill="hold">
                                          <p:stCondLst>
                                            <p:cond delay="0"/>
                                          </p:stCondLst>
                                        </p:cTn>
                                        <p:tgtEl>
                                          <p:spTgt spid="2135"/>
                                        </p:tgtEl>
                                        <p:attrNameLst>
                                          <p:attrName>style.visibility</p:attrName>
                                        </p:attrNameLst>
                                      </p:cBhvr>
                                      <p:to>
                                        <p:strVal val="visible"/>
                                      </p:to>
                                    </p:set>
                                    <p:animEffect transition="in" filter="strips(upLeft)">
                                      <p:cBhvr additive="base">
                                        <p:cTn id="33" dur="1000" fill="hold"/>
                                        <p:tgtEl>
                                          <p:spTgt spid="2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3" grpId="0"/>
      <p:bldP spid="2135" grpId="1"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38" name=""/>
          <p:cNvSpPr/>
          <p:nvPr/>
        </p:nvSpPr>
        <p:spPr>
          <a:xfrm>
            <a:off x="539750" y="1526618"/>
            <a:ext cx="8135938" cy="380000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609600">
              <a:lnSpc>
                <a:spcPct val="140000"/>
              </a:lnSpc>
            </a:pPr>
            <a:r>
              <a:rPr lang="zh-CN" altLang="en-US" sz="1508"/>
              <a:t>自然界的水分类</a:t>
            </a:r>
          </a:p>
          <a:p>
            <a:pPr marL="0" lvl="0" indent="609600">
              <a:lnSpc>
                <a:spcPct val="140000"/>
              </a:lnSpc>
            </a:pPr>
            <a:endParaRPr lang="zh-CN" altLang="en-US" sz="1808"/>
          </a:p>
          <a:p>
            <a:pPr marL="0" lvl="0" indent="609600">
              <a:lnSpc>
                <a:spcPct val="140000"/>
              </a:lnSpc>
            </a:pPr>
            <a:r>
              <a:rPr lang="zh-CN" altLang="en-US" sz="1708"/>
              <a:t> 1、按来源分：地面水和地下水；</a:t>
            </a:r>
          </a:p>
          <a:p>
            <a:pPr marL="0" lvl="0" indent="609600">
              <a:lnSpc>
                <a:spcPct val="140000"/>
              </a:lnSpc>
            </a:pPr>
            <a:r>
              <a:rPr lang="zh-CN" altLang="en-US" sz="1608"/>
              <a:t> 2、按其酸碱性分：酸性水、中性水和碱性水；</a:t>
            </a:r>
          </a:p>
          <a:p>
            <a:pPr marL="0" lvl="0" indent="609600">
              <a:lnSpc>
                <a:spcPct val="140000"/>
              </a:lnSpc>
            </a:pPr>
            <a:r>
              <a:rPr lang="zh-CN" altLang="en-US" sz="1508"/>
              <a:t> 3、按所含无机盐的类别分：NaCl型、CaCl2型、MgCl2型、Na2SO4型和NaHCO3型水等。</a:t>
            </a:r>
          </a:p>
          <a:p>
            <a:pPr marL="0" lvl="0" indent="609600">
              <a:lnSpc>
                <a:spcPct val="140000"/>
              </a:lnSpc>
            </a:pPr>
            <a:r>
              <a:rPr lang="zh-CN" altLang="en-US" sz="1508"/>
              <a:t>在钻井液工艺中，根据水中可溶性无机盐含量的多少，一般将配浆水分为以下三类：含盐量较少(总盐度低于10 000mg／1)的淡水，钻井液称做淡水钻井液；含盐量较多的盐水，与之对应钻井液称作盐水钻井液；含盐量达饱和(bǎohé)的饱和(bǎohé)盐水，与之对应钻井液饱和(bǎohé)盐水钻井液。</a:t>
            </a:r>
          </a:p>
          <a:p>
            <a:pPr marL="0" lvl="0" indent="609600">
              <a:lnSpc>
                <a:spcPct val="140000"/>
              </a:lnSpc>
            </a:pPr>
            <a:r>
              <a:rPr lang="zh-CN" altLang="en-US" sz="1808"/>
              <a:t> 此外，常将含Ca2+、Mg2+较多的水称为硬水。 </a:t>
            </a:r>
          </a:p>
        </p:txBody>
      </p:sp>
      <p:sp>
        <p:nvSpPr>
          <p:cNvPr id="2139"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40"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第十四页，共93页。</a:t>
            </a:r>
          </a:p>
        </p:txBody>
      </p:sp>
      <p:sp>
        <p:nvSpPr>
          <p:cNvPr id="2141"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第十四页，共93页。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5" dur="1000" fill="hold" grpId="0" nodeType="clickEffect">
                                  <p:stCondLst>
                                    <p:cond delay="0"/>
                                  </p:stCondLst>
                                  <p:childTnLst>
                                    <p:set>
                                      <p:cBhvr additive="base">
                                        <p:cTn id="6" dur="1" fill="hold">
                                          <p:stCondLst>
                                            <p:cond delay="0"/>
                                          </p:stCondLst>
                                        </p:cTn>
                                        <p:tgtEl>
                                          <p:spTgt spid="2138">
                                            <p:txEl>
                                              <p:pRg st="0" end="0"/>
                                            </p:txEl>
                                          </p:spTgt>
                                        </p:tgtEl>
                                        <p:attrNameLst>
                                          <p:attrName>style.visibility</p:attrName>
                                        </p:attrNameLst>
                                      </p:cBhvr>
                                      <p:to>
                                        <p:strVal val="visible"/>
                                      </p:to>
                                    </p:set>
                                    <p:animEffect transition="in" filter="checkerboard(down)">
                                      <p:cBhvr additive="base">
                                        <p:cTn id="7" dur="1000" fill="hold"/>
                                        <p:tgtEl>
                                          <p:spTgt spid="2138">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5" dur="1000" fill="hold" grpId="0" nodeType="clickEffect">
                                  <p:stCondLst>
                                    <p:cond delay="0"/>
                                  </p:stCondLst>
                                  <p:childTnLst>
                                    <p:set>
                                      <p:cBhvr additive="base">
                                        <p:cTn id="11" dur="1" fill="hold">
                                          <p:stCondLst>
                                            <p:cond delay="0"/>
                                          </p:stCondLst>
                                        </p:cTn>
                                        <p:tgtEl>
                                          <p:spTgt spid="2138">
                                            <p:txEl>
                                              <p:pRg st="2" end="2"/>
                                            </p:txEl>
                                          </p:spTgt>
                                        </p:tgtEl>
                                        <p:attrNameLst>
                                          <p:attrName>style.visibility</p:attrName>
                                        </p:attrNameLst>
                                      </p:cBhvr>
                                      <p:to>
                                        <p:strVal val="visible"/>
                                      </p:to>
                                    </p:set>
                                    <p:animEffect transition="in" filter="checkerboard(down)">
                                      <p:cBhvr additive="base">
                                        <p:cTn id="12" dur="1000" fill="hold"/>
                                        <p:tgtEl>
                                          <p:spTgt spid="2138">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5" dur="1000" fill="hold" grpId="0" nodeType="clickEffect">
                                  <p:stCondLst>
                                    <p:cond delay="0"/>
                                  </p:stCondLst>
                                  <p:childTnLst>
                                    <p:set>
                                      <p:cBhvr additive="base">
                                        <p:cTn id="16" dur="1" fill="hold">
                                          <p:stCondLst>
                                            <p:cond delay="0"/>
                                          </p:stCondLst>
                                        </p:cTn>
                                        <p:tgtEl>
                                          <p:spTgt spid="2138">
                                            <p:txEl>
                                              <p:pRg st="3" end="3"/>
                                            </p:txEl>
                                          </p:spTgt>
                                        </p:tgtEl>
                                        <p:attrNameLst>
                                          <p:attrName>style.visibility</p:attrName>
                                        </p:attrNameLst>
                                      </p:cBhvr>
                                      <p:to>
                                        <p:strVal val="visible"/>
                                      </p:to>
                                    </p:set>
                                    <p:animEffect transition="in" filter="checkerboard(down)">
                                      <p:cBhvr additive="base">
                                        <p:cTn id="17" dur="1000" fill="hold"/>
                                        <p:tgtEl>
                                          <p:spTgt spid="2138">
                                            <p:txEl>
                                              <p:pRg st="3" end="3"/>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5" dur="1000" fill="hold" grpId="0" nodeType="clickEffect">
                                  <p:stCondLst>
                                    <p:cond delay="0"/>
                                  </p:stCondLst>
                                  <p:childTnLst>
                                    <p:set>
                                      <p:cBhvr additive="base">
                                        <p:cTn id="21" dur="1" fill="hold">
                                          <p:stCondLst>
                                            <p:cond delay="0"/>
                                          </p:stCondLst>
                                        </p:cTn>
                                        <p:tgtEl>
                                          <p:spTgt spid="2138">
                                            <p:txEl>
                                              <p:pRg st="4" end="4"/>
                                            </p:txEl>
                                          </p:spTgt>
                                        </p:tgtEl>
                                        <p:attrNameLst>
                                          <p:attrName>style.visibility</p:attrName>
                                        </p:attrNameLst>
                                      </p:cBhvr>
                                      <p:to>
                                        <p:strVal val="visible"/>
                                      </p:to>
                                    </p:set>
                                    <p:animEffect transition="in" filter="checkerboard(down)">
                                      <p:cBhvr additive="base">
                                        <p:cTn id="22" dur="1000" fill="hold"/>
                                        <p:tgtEl>
                                          <p:spTgt spid="2138">
                                            <p:txEl>
                                              <p:pRg st="4" end="4"/>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5" presetClass="entr" presetSubtype="5" dur="1000" fill="hold" grpId="0" nodeType="clickEffect">
                                  <p:stCondLst>
                                    <p:cond delay="0"/>
                                  </p:stCondLst>
                                  <p:childTnLst>
                                    <p:set>
                                      <p:cBhvr additive="base">
                                        <p:cTn id="26" dur="1" fill="hold">
                                          <p:stCondLst>
                                            <p:cond delay="0"/>
                                          </p:stCondLst>
                                        </p:cTn>
                                        <p:tgtEl>
                                          <p:spTgt spid="2138">
                                            <p:txEl>
                                              <p:pRg st="5" end="5"/>
                                            </p:txEl>
                                          </p:spTgt>
                                        </p:tgtEl>
                                        <p:attrNameLst>
                                          <p:attrName>style.visibility</p:attrName>
                                        </p:attrNameLst>
                                      </p:cBhvr>
                                      <p:to>
                                        <p:strVal val="visible"/>
                                      </p:to>
                                    </p:set>
                                    <p:animEffect transition="in" filter="checkerboard(down)">
                                      <p:cBhvr additive="base">
                                        <p:cTn id="27" dur="1000" fill="hold"/>
                                        <p:tgtEl>
                                          <p:spTgt spid="2138">
                                            <p:txEl>
                                              <p:pRg st="5" end="5"/>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5" presetClass="entr" presetSubtype="5" dur="1000" fill="hold" grpId="0" nodeType="clickEffect">
                                  <p:stCondLst>
                                    <p:cond delay="0"/>
                                  </p:stCondLst>
                                  <p:childTnLst>
                                    <p:set>
                                      <p:cBhvr additive="base">
                                        <p:cTn id="31" dur="1" fill="hold">
                                          <p:stCondLst>
                                            <p:cond delay="0"/>
                                          </p:stCondLst>
                                        </p:cTn>
                                        <p:tgtEl>
                                          <p:spTgt spid="2138">
                                            <p:txEl>
                                              <p:pRg st="6" end="6"/>
                                            </p:txEl>
                                          </p:spTgt>
                                        </p:tgtEl>
                                        <p:attrNameLst>
                                          <p:attrName>style.visibility</p:attrName>
                                        </p:attrNameLst>
                                      </p:cBhvr>
                                      <p:to>
                                        <p:strVal val="visible"/>
                                      </p:to>
                                    </p:set>
                                    <p:animEffect transition="in" filter="checkerboard(down)">
                                      <p:cBhvr additive="base">
                                        <p:cTn id="32" dur="1000" fill="hold"/>
                                        <p:tgtEl>
                                          <p:spTgt spid="213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8"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41" name=""/>
          <p:cNvSpPr/>
          <p:nvPr/>
        </p:nvSpPr>
        <p:spPr>
          <a:xfrm>
            <a:off x="468313" y="2251992"/>
            <a:ext cx="8280401" cy="2350844"/>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55000"/>
              </a:lnSpc>
            </a:pPr>
            <a:r>
              <a:rPr lang="zh-CN" altLang="en-US" sz="1611"/>
              <a:t>     原油、柴油和低毒矿物油也是配制钻井液时常用的原材料。在油基钻井液中，常选用柴油和矿物油作为连续相。在水基钻井液中，也常混入一定量的原油或柴油，以提高其润滑性能，并起降低滤失量的作用。在使用过程中，应注意油品的粘度不宜过高，否则钻井液的流变性不易调控。此外，还应考虑油晶的价格和对环境可能造成的影响。对于探井，应考虑其荧光度对油气显示的影响。在选用原油时，应考虑其凝固点以及(yǐjí)石蜡、沥青质含量等，以免对油气层造成不良的影响。</a:t>
            </a:r>
          </a:p>
        </p:txBody>
      </p:sp>
      <p:sp>
        <p:nvSpPr>
          <p:cNvPr id="214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43"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第十五页，共93页。</a:t>
            </a:r>
          </a:p>
        </p:txBody>
      </p:sp>
      <p:sp>
        <p:nvSpPr>
          <p:cNvPr id="2144"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第十五页，共93页。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1000" fill="hold" grpId="0" nodeType="clickEffect">
                                  <p:stCondLst>
                                    <p:cond delay="0"/>
                                  </p:stCondLst>
                                  <p:childTnLst>
                                    <p:set>
                                      <p:cBhvr additive="base">
                                        <p:cTn id="6" dur="1" fill="hold">
                                          <p:stCondLst>
                                            <p:cond delay="0"/>
                                          </p:stCondLst>
                                        </p:cTn>
                                        <p:tgtEl>
                                          <p:spTgt spid="2141"/>
                                        </p:tgtEl>
                                        <p:attrNameLst>
                                          <p:attrName>style.visibility</p:attrName>
                                        </p:attrNameLst>
                                      </p:cBhvr>
                                      <p:to>
                                        <p:strVal val="visible"/>
                                      </p:to>
                                    </p:set>
                                    <p:animEffect transition="in" filter="strips(downLeft)">
                                      <p:cBhvr additive="base">
                                        <p:cTn id="7" dur="1000" fill="hold"/>
                                        <p:tgtEl>
                                          <p:spTgt spid="2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144" name=""/>
          <p:cNvSpPr/>
          <p:nvPr>
            <p:ph type="body" idx="4294967295"/>
          </p:nvPr>
        </p:nvSpPr>
        <p:spPr>
          <a:xfrm>
            <a:off x="609601" y="381000"/>
            <a:ext cx="6477000" cy="609600"/>
          </a:xfrm>
          <a:prstGeom prst="rect">
            <a:avLst/>
          </a:prstGeom>
          <a:noFill/>
          <a:ln cap="flat">
            <a:noFill/>
            <a:prstDash val="solid"/>
            <a:miter lim="800000"/>
            <a:headEnd type="none" w="med" len="med"/>
            <a:tailEnd type="none" w="med" len="med"/>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a:solidFill>
                  <a:schemeClr val="tx1"/>
                </a:solidFill>
                <a:latin typeface="Times New Roman" charset="0"/>
                <a:ea typeface="宋体"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a:solidFill>
                  <a:schemeClr val="tx1"/>
                </a:solidFill>
                <a:latin typeface="Times New Roman" charset="0"/>
                <a:ea typeface="宋体"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a:solidFill>
                  <a:schemeClr val="tx1"/>
                </a:solidFill>
                <a:latin typeface="Times New Roman" charset="0"/>
                <a:ea typeface="宋体"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Times New Roman" charset="0"/>
                <a:ea typeface="宋体" charset="-122"/>
              </a:defRPr>
            </a:lvl4pPr>
            <a:lvl5pPr marL="2057401" indent="-228600" algn="l" defTabSz="914400" rtl="0" eaLnBrk="1" fontAlgn="base" hangingPunct="1">
              <a:lnSpc>
                <a:spcPct val="100000"/>
              </a:lnSpc>
              <a:spcBef>
                <a:spcPct val="20000"/>
              </a:spcBef>
              <a:spcAft>
                <a:spcPct val="0"/>
              </a:spcAft>
              <a:buClrTx/>
              <a:buSzTx/>
              <a:buFontTx/>
              <a:buChar char="»"/>
              <a:defRPr kumimoji="0" lang="zh-CN" altLang="en-US" sz="2000" b="0" i="0" u="none">
                <a:solidFill>
                  <a:schemeClr val="tx1"/>
                </a:solidFill>
                <a:latin typeface="Times New Roman" charset="0"/>
                <a:ea typeface="宋体" charset="-122"/>
              </a:defRPr>
            </a:lvl5pPr>
          </a:lstStyle>
          <a:p>
            <a:pPr lvl="0" algn="ctr">
              <a:lnSpc>
                <a:spcPct val="90000"/>
              </a:lnSpc>
              <a:buNone/>
            </a:pPr>
            <a:r>
              <a:rPr lang="zh-CN" altLang="en-US" sz="3500">
                <a:solidFill>
                  <a:srgbClr val="CC33C4"/>
                </a:solidFill>
                <a:latin typeface="华文行楷" charset="-122"/>
                <a:ea typeface="华文行楷" charset="-122"/>
              </a:rPr>
              <a:t>第三节    粘土(zhān tǔ)的水化膨胀作用</a:t>
            </a:r>
          </a:p>
        </p:txBody>
      </p:sp>
      <p:sp>
        <p:nvSpPr>
          <p:cNvPr id="2145" name=""/>
          <p:cNvSpPr/>
          <p:nvPr/>
        </p:nvSpPr>
        <p:spPr>
          <a:xfrm>
            <a:off x="762000" y="381000"/>
            <a:ext cx="7543799" cy="1099451"/>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spcBef>
                <a:spcPct val="50000"/>
              </a:spcBef>
            </a:pPr>
            <a:r>
              <a:rPr lang="zh-CN" altLang="en-US" sz="3307" b="1">
                <a:solidFill>
                  <a:srgbClr val="CC33C4"/>
                </a:solidFill>
                <a:latin typeface="华文行楷" charset="-122"/>
                <a:ea typeface="华文行楷" charset="-122"/>
              </a:rPr>
              <a:t>钻井液工艺原理(yuánlǐ)电子教案        第二章</a:t>
            </a:r>
          </a:p>
        </p:txBody>
      </p:sp>
      <p:sp>
        <p:nvSpPr>
          <p:cNvPr id="2146" name=""/>
          <p:cNvSpPr/>
          <p:nvPr/>
        </p:nvSpPr>
        <p:spPr>
          <a:xfrm>
            <a:off x="0" y="6324600"/>
            <a:ext cx="9144000" cy="152400"/>
          </a:xfrm>
          <a:prstGeom prst="rect">
            <a:avLst/>
          </a:prstGeom>
          <a:gradFill rotWithShape="0">
            <a:gsLst>
              <a:gs pos="0">
                <a:srgbClr val="F1F7E9"/>
              </a:gs>
              <a:gs pos="100000">
                <a:srgbClr val="1C1C1C"/>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208"/>
          </a:p>
        </p:txBody>
      </p:sp>
      <p:cxnSp>
        <p:nvCxnSpPr>
          <p:cNvPr id="2147" name=""/>
          <p:cNvCxnSpPr/>
          <p:nvPr/>
        </p:nvCxnSpPr>
        <p:spPr>
          <a:xfrm>
            <a:off x="0" y="6475412"/>
            <a:ext cx="9144000" cy="1587"/>
          </a:xfrm>
          <a:prstGeom prst="line">
            <a:avLst/>
          </a:prstGeom>
          <a:noFill/>
          <a:ln w="19050" cap="flat">
            <a:solidFill>
              <a:srgbClr val="366B1B"/>
            </a:solidFill>
            <a:prstDash val="solid"/>
            <a:miter lim="800000"/>
            <a:headEnd type="none" w="med" len="med"/>
            <a:tailEnd type="none" w="med" len="med"/>
          </a:ln>
        </p:spPr>
      </p:cxnSp>
      <p:sp>
        <p:nvSpPr>
          <p:cNvPr id="2148" name=""/>
          <p:cNvSpPr/>
          <p:nvPr/>
        </p:nvSpPr>
        <p:spPr>
          <a:xfrm>
            <a:off x="0" y="6477000"/>
            <a:ext cx="9144000" cy="3810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208"/>
          </a:p>
        </p:txBody>
      </p:sp>
      <p:sp>
        <p:nvSpPr>
          <p:cNvPr id="2149" name=""/>
          <p:cNvSpPr/>
          <p:nvPr/>
        </p:nvSpPr>
        <p:spPr>
          <a:xfrm>
            <a:off x="0" y="914400"/>
            <a:ext cx="9144000" cy="152400"/>
          </a:xfrm>
          <a:prstGeom prst="rect">
            <a:avLst/>
          </a:prstGeom>
          <a:gradFill rotWithShape="0">
            <a:gsLst>
              <a:gs pos="0">
                <a:srgbClr val="1C1C1C"/>
              </a:gs>
              <a:gs pos="100000">
                <a:srgbClr val="F1F7E9"/>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112"/>
          </a:p>
        </p:txBody>
      </p:sp>
      <p:cxnSp>
        <p:nvCxnSpPr>
          <p:cNvPr id="2150" name=""/>
          <p:cNvCxnSpPr/>
          <p:nvPr/>
        </p:nvCxnSpPr>
        <p:spPr>
          <a:xfrm>
            <a:off x="0" y="1141413"/>
            <a:ext cx="9144000" cy="1587"/>
          </a:xfrm>
          <a:prstGeom prst="line">
            <a:avLst/>
          </a:prstGeom>
          <a:noFill/>
          <a:ln w="28575" cap="flat">
            <a:solidFill>
              <a:srgbClr val="CC0000"/>
            </a:solidFill>
            <a:prstDash val="solid"/>
            <a:miter lim="800000"/>
            <a:headEnd type="none" w="med" len="med"/>
            <a:tailEnd type="none" w="med" len="med"/>
          </a:ln>
        </p:spPr>
      </p:cxnSp>
      <p:sp>
        <p:nvSpPr>
          <p:cNvPr id="2151" name=""/>
          <p:cNvSpPr/>
          <p:nvPr/>
        </p:nvSpPr>
        <p:spPr>
          <a:xfrm>
            <a:off x="0" y="0"/>
            <a:ext cx="9144000" cy="9144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152" name=""/>
          <p:cNvSpPr/>
          <p:nvPr/>
        </p:nvSpPr>
        <p:spPr>
          <a:xfrm>
            <a:off x="609600" y="152400"/>
            <a:ext cx="8534400" cy="685800"/>
          </a:xfrm>
          <a:prstGeom prst="rect">
            <a:avLst/>
          </a:prstGeom>
          <a:solidFill>
            <a:srgbClr val="808000">
              <a:alpha val="50195"/>
            </a:srgbClr>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cxnSp>
        <p:nvCxnSpPr>
          <p:cNvPr id="2153" name=""/>
          <p:cNvCxnSpPr/>
          <p:nvPr/>
        </p:nvCxnSpPr>
        <p:spPr>
          <a:xfrm>
            <a:off x="4763" y="895350"/>
            <a:ext cx="9144000" cy="1588"/>
          </a:xfrm>
          <a:prstGeom prst="line">
            <a:avLst/>
          </a:prstGeom>
          <a:noFill/>
          <a:ln w="19050" cap="flat">
            <a:solidFill>
              <a:srgbClr val="366B1B"/>
            </a:solidFill>
            <a:prstDash val="solid"/>
            <a:miter lim="800000"/>
            <a:headEnd type="none" w="med" len="med"/>
            <a:tailEnd type="none" w="med" len="med"/>
          </a:ln>
        </p:spPr>
      </p:cxnSp>
      <p:pic>
        <p:nvPicPr>
          <p:cNvPr id="2154" name=""/>
          <p:cNvPicPr/>
          <p:nvPr/>
        </p:nvPicPr>
        <p:blipFill>
          <a:blip r:embed="rId2"/>
          <a:stretch>
            <a:fillRect/>
          </a:stretch>
        </p:blipFill>
        <p:spPr>
          <a:xfrm>
            <a:off x="0" y="260350"/>
            <a:ext cx="382588" cy="447675"/>
          </a:xfrm>
          <a:prstGeom prst="rect">
            <a:avLst/>
          </a:prstGeom>
          <a:noFill/>
          <a:ln cap="flat">
            <a:noFill/>
            <a:prstDash val="solid"/>
            <a:miter lim="800000"/>
            <a:headEnd type="none" w="med" len="med"/>
            <a:tailEnd type="none" w="med" len="med"/>
          </a:ln>
        </p:spPr>
      </p:pic>
      <p:sp>
        <p:nvSpPr>
          <p:cNvPr id="2155" name=""/>
          <p:cNvSpPr/>
          <p:nvPr/>
        </p:nvSpPr>
        <p:spPr>
          <a:xfrm>
            <a:off x="1331913" y="143075"/>
            <a:ext cx="5496465" cy="647300"/>
          </a:xfrm>
          <a:prstGeom prst="rect">
            <a:avLst/>
          </a:prstGeom>
          <a:noFill/>
          <a:ln cap="flat">
            <a:noFill/>
            <a:prstDash val="solid"/>
            <a:miter lim="800000"/>
            <a:headEnd type="none" w="med" len="med"/>
            <a:tailEnd type="none" w="med" len="med"/>
          </a:ln>
        </p:spPr>
        <p:txBody>
          <a:bodyPr wrap="none"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3611" b="1">
                <a:solidFill>
                  <a:srgbClr val="FFFFC4"/>
                </a:solidFill>
                <a:latin typeface="华文新魏" charset="-122"/>
                <a:ea typeface="华文新魏" charset="-122"/>
              </a:rPr>
              <a:t>第二节     钻井液的酸碱度</a:t>
            </a:r>
            <a:r>
              <a:rPr lang="zh-CN" altLang="en-US" sz="3708"/>
              <a:t> </a:t>
            </a:r>
            <a:endParaRPr lang="zh-CN" altLang="en-US" sz="4000"/>
          </a:p>
        </p:txBody>
      </p:sp>
      <p:sp>
        <p:nvSpPr>
          <p:cNvPr id="2156" name=""/>
          <p:cNvSpPr/>
          <p:nvPr/>
        </p:nvSpPr>
        <p:spPr>
          <a:xfrm>
            <a:off x="684212" y="4120390"/>
            <a:ext cx="7993063" cy="1449318"/>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0">
              <a:lnSpc>
                <a:spcPct val="130000"/>
              </a:lnSpc>
              <a:tabLst>
                <a:tab pos="1066800"/>
              </a:tabLst>
            </a:pPr>
            <a:r>
              <a:rPr lang="en-US" altLang="zh-CN" sz="1704"/>
              <a:t>1、增加(zēngjiā)钻井液中粘土的分散程度</a:t>
            </a:r>
          </a:p>
          <a:p>
            <a:pPr marL="0" lvl="0" indent="0">
              <a:lnSpc>
                <a:spcPct val="130000"/>
              </a:lnSpc>
              <a:tabLst>
                <a:tab pos="1066800"/>
              </a:tabLst>
            </a:pPr>
            <a:r>
              <a:rPr lang="en-US" altLang="zh-CN" sz="1804"/>
              <a:t>2、适当控制Ca2+、Mg2+等离子的存在状态</a:t>
            </a:r>
          </a:p>
          <a:p>
            <a:pPr marL="0" lvl="0" indent="0">
              <a:lnSpc>
                <a:spcPct val="130000"/>
              </a:lnSpc>
              <a:tabLst>
                <a:tab pos="1066800"/>
              </a:tabLst>
            </a:pPr>
            <a:r>
              <a:rPr lang="en-US" altLang="zh-CN" sz="1804"/>
              <a:t>3、减轻钻具腐蚀，铁的活性比氢强，容易与氢离子发生反应造成腐蚀</a:t>
            </a:r>
          </a:p>
          <a:p>
            <a:pPr marL="0" lvl="0" indent="0">
              <a:lnSpc>
                <a:spcPct val="130000"/>
              </a:lnSpc>
              <a:tabLst>
                <a:tab pos="1066800"/>
              </a:tabLst>
            </a:pPr>
            <a:r>
              <a:rPr lang="en-US" altLang="zh-CN" sz="1604"/>
              <a:t>4、一些处理剂的要求，在弱碱性状态才能充分发挥作用。</a:t>
            </a:r>
          </a:p>
        </p:txBody>
      </p:sp>
      <p:sp>
        <p:nvSpPr>
          <p:cNvPr id="2157" name=""/>
          <p:cNvSpPr/>
          <p:nvPr/>
        </p:nvSpPr>
        <p:spPr>
          <a:xfrm>
            <a:off x="395288" y="1628775"/>
            <a:ext cx="8424862" cy="1127339"/>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zh-CN" altLang="en-US" sz="1604"/>
              <a:t>           钻井液的酸碱性直接影响钻井液中粘土的分散程度、处理剂的性能发挥，以及</a:t>
            </a:r>
            <a:r>
              <a:rPr lang="en-US" altLang="zh-CN" sz="1608"/>
              <a:t>Ca</a:t>
            </a:r>
            <a:r>
              <a:rPr lang="en-US" altLang="zh-CN" sz="1808" baseline="30000"/>
              <a:t>2+</a:t>
            </a:r>
            <a:r>
              <a:rPr lang="zh-CN" altLang="en-US" sz="1611"/>
              <a:t>、</a:t>
            </a:r>
            <a:r>
              <a:rPr lang="en-US" altLang="zh-CN" sz="1700"/>
              <a:t>Mg</a:t>
            </a:r>
            <a:r>
              <a:rPr lang="en-US" altLang="zh-CN" sz="2000" baseline="30000"/>
              <a:t>2+</a:t>
            </a:r>
            <a:r>
              <a:rPr lang="zh-CN" altLang="en-US" sz="1508"/>
              <a:t>等离子的存在状态等，另外，钻井液的酸碱性与它的流变性和对钻具的腐蚀性密切相关。</a:t>
            </a:r>
            <a:endParaRPr lang="zh-CN" altLang="en-US" sz="2000"/>
          </a:p>
          <a:p>
            <a:pPr lvl="0">
              <a:lnSpc>
                <a:spcPct val="130000"/>
              </a:lnSpc>
            </a:pPr>
            <a:r>
              <a:rPr lang="zh-CN" altLang="en-US" sz="1508">
                <a:solidFill>
                  <a:srgbClr val="FF00C4"/>
                </a:solidFill>
              </a:rPr>
              <a:t>          钻井液的</a:t>
            </a:r>
            <a:r>
              <a:rPr lang="en-US" altLang="zh-CN" sz="1800">
                <a:solidFill>
                  <a:srgbClr val="FF00C4"/>
                </a:solidFill>
              </a:rPr>
              <a:t>pH</a:t>
            </a:r>
            <a:r>
              <a:rPr lang="zh-CN" altLang="en-US" sz="1708">
                <a:solidFill>
                  <a:srgbClr val="FF00C4"/>
                </a:solidFill>
              </a:rPr>
              <a:t>值一般保持在</a:t>
            </a:r>
            <a:r>
              <a:rPr lang="en-US" altLang="zh-CN" sz="1411">
                <a:solidFill>
                  <a:srgbClr val="FF00C4"/>
                </a:solidFill>
              </a:rPr>
              <a:t>8</a:t>
            </a:r>
            <a:r>
              <a:rPr lang="zh-CN" altLang="en-US" sz="1608">
                <a:solidFill>
                  <a:srgbClr val="FF00C4"/>
                </a:solidFill>
              </a:rPr>
              <a:t>～</a:t>
            </a:r>
            <a:r>
              <a:rPr lang="en-US" altLang="zh-CN" sz="2000">
                <a:solidFill>
                  <a:srgbClr val="FF00C4"/>
                </a:solidFill>
              </a:rPr>
              <a:t>10</a:t>
            </a:r>
            <a:r>
              <a:rPr lang="zh-CN" altLang="en-US" sz="1511">
                <a:solidFill>
                  <a:srgbClr val="FF00C4"/>
                </a:solidFill>
              </a:rPr>
              <a:t>之间，弱碱性，为什么</a:t>
            </a:r>
            <a:r>
              <a:rPr lang="zh-CN" altLang="en-US" sz="1711"/>
              <a:t>？</a:t>
            </a:r>
            <a:endParaRPr lang="zh-CN" altLang="en-US" sz="2000"/>
          </a:p>
        </p:txBody>
      </p:sp>
      <p:sp>
        <p:nvSpPr>
          <p:cNvPr id="2158"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59"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第十六页，共93页。</a:t>
            </a:r>
          </a:p>
        </p:txBody>
      </p:sp>
      <p:sp>
        <p:nvSpPr>
          <p:cNvPr id="2160"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第十六页，共93页。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55"/>
                                        </p:tgtEl>
                                        <p:attrNameLst>
                                          <p:attrName>style.visibility</p:attrName>
                                        </p:attrNameLst>
                                      </p:cBhvr>
                                      <p:to>
                                        <p:strVal val="visible"/>
                                      </p:to>
                                    </p:set>
                                    <p:anim calcmode="lin" valueType="num">
                                      <p:cBhvr additive="base">
                                        <p:cTn id="7" dur="500" fill="hold"/>
                                        <p:tgtEl>
                                          <p:spTgt spid="2155"/>
                                        </p:tgtEl>
                                        <p:attrNameLst>
                                          <p:attrName>ppt_x</p:attrName>
                                        </p:attrNameLst>
                                      </p:cBhvr>
                                      <p:tavLst>
                                        <p:tav tm="0">
                                          <p:val>
                                            <p:strVal val="#ppt_x"/>
                                          </p:val>
                                        </p:tav>
                                        <p:tav tm="100000">
                                          <p:val>
                                            <p:strVal val="#ppt_x"/>
                                          </p:val>
                                        </p:tav>
                                      </p:tavLst>
                                    </p:anim>
                                    <p:anim calcmode="lin" valueType="num">
                                      <p:cBhvr additive="base">
                                        <p:cTn id="8" dur="500" fill="hold"/>
                                        <p:tgtEl>
                                          <p:spTgt spid="215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9" presetClass="entr" presetSubtype="0" dur="500" fill="hold" grpId="2" nodeType="clickEffect">
                                  <p:stCondLst>
                                    <p:cond delay="0"/>
                                  </p:stCondLst>
                                  <p:childTnLst>
                                    <p:set>
                                      <p:cBhvr additive="base">
                                        <p:cTn id="12" dur="1" fill="hold">
                                          <p:stCondLst>
                                            <p:cond delay="0"/>
                                          </p:stCondLst>
                                        </p:cTn>
                                        <p:tgtEl>
                                          <p:spTgt spid="2157"/>
                                        </p:tgtEl>
                                        <p:attrNameLst>
                                          <p:attrName>style.visibility</p:attrName>
                                        </p:attrNameLst>
                                      </p:cBhvr>
                                      <p:to>
                                        <p:strVal val="visible"/>
                                      </p:to>
                                    </p:set>
                                    <p:animEffect transition="in" filter="dissolve">
                                      <p:cBhvr additive="base">
                                        <p:cTn id="13" dur="500" fill="hold"/>
                                        <p:tgtEl>
                                          <p:spTgt spid="2157"/>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9" presetClass="entr" presetSubtype="0" dur="500" fill="hold" grpId="2" nodeType="clickEffect">
                                  <p:stCondLst>
                                    <p:cond delay="0"/>
                                  </p:stCondLst>
                                  <p:childTnLst>
                                    <p:set>
                                      <p:cBhvr additive="base">
                                        <p:cTn id="17" dur="1" fill="hold">
                                          <p:stCondLst>
                                            <p:cond delay="0"/>
                                          </p:stCondLst>
                                        </p:cTn>
                                        <p:tgtEl>
                                          <p:spTgt spid="2157"/>
                                        </p:tgtEl>
                                        <p:attrNameLst>
                                          <p:attrName>style.visibility</p:attrName>
                                        </p:attrNameLst>
                                      </p:cBhvr>
                                      <p:to>
                                        <p:strVal val="visible"/>
                                      </p:to>
                                    </p:set>
                                    <p:animEffect transition="in" filter="dissolve">
                                      <p:cBhvr additive="base">
                                        <p:cTn id="18" dur="500" fill="hold"/>
                                        <p:tgtEl>
                                          <p:spTgt spid="2157"/>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24" presetClass="entr" presetSubtype="0" dur="1" fill="hold" grpId="1" nodeType="clickEffect">
                                  <p:stCondLst>
                                    <p:cond delay="0"/>
                                  </p:stCondLst>
                                  <p:childTnLst>
                                    <p:set>
                                      <p:cBhvr additive="base">
                                        <p:cTn id="22" dur="1" fill="hold">
                                          <p:stCondLst>
                                            <p:cond delay="0"/>
                                          </p:stCondLst>
                                        </p:cTn>
                                        <p:tgtEl>
                                          <p:spTgt spid="2156"/>
                                        </p:tgtEl>
                                        <p:attrNameLst>
                                          <p:attrName>style.visibility</p:attrName>
                                        </p:attrNameLst>
                                      </p:cBhvr>
                                      <p:to>
                                        <p:strVal val="visible"/>
                                      </p:to>
                                    </p:set>
                                    <p:anim calcmode="lin" valueType="num">
                                      <p:cBhvr additive="base">
                                        <p:cTn id="23" dur="1" fill="hold"/>
                                        <p:tgtEl>
                                          <p:spTgt spid="2156"/>
                                        </p:tgtEl>
                                      </p:cBhvr>
                                    </p:anim>
                                  </p:childTnLst>
                                </p:cTn>
                              </p:par>
                            </p:childTnLst>
                          </p:cTn>
                        </p:par>
                      </p:childTnLst>
                    </p:cTn>
                  </p:par>
                  <p:par>
                    <p:cTn id="24" fill="hold" nodeType="clickPar">
                      <p:stCondLst>
                        <p:cond delay="indefinite"/>
                      </p:stCondLst>
                      <p:childTnLst>
                        <p:par>
                          <p:cTn id="25" fill="hold" nodeType="afterGroup">
                            <p:stCondLst>
                              <p:cond delay="0"/>
                            </p:stCondLst>
                            <p:childTnLst>
                              <p:par>
                                <p:cTn id="26" presetID="24" presetClass="entr" presetSubtype="0" dur="1" fill="hold" grpId="1" nodeType="clickEffect">
                                  <p:stCondLst>
                                    <p:cond delay="0"/>
                                  </p:stCondLst>
                                  <p:childTnLst>
                                    <p:set>
                                      <p:cBhvr additive="base">
                                        <p:cTn id="27" dur="1" fill="hold">
                                          <p:stCondLst>
                                            <p:cond delay="0"/>
                                          </p:stCondLst>
                                        </p:cTn>
                                        <p:tgtEl>
                                          <p:spTgt spid="2156"/>
                                        </p:tgtEl>
                                        <p:attrNameLst>
                                          <p:attrName>style.visibility</p:attrName>
                                        </p:attrNameLst>
                                      </p:cBhvr>
                                      <p:to>
                                        <p:strVal val="visible"/>
                                      </p:to>
                                    </p:set>
                                    <p:anim calcmode="lin" valueType="num">
                                      <p:cBhvr additive="base">
                                        <p:cTn id="28" dur="1" fill="hold"/>
                                        <p:tgtEl>
                                          <p:spTgt spid="2156"/>
                                        </p:tgtEl>
                                      </p:cBhvr>
                                    </p:anim>
                                  </p:childTnLst>
                                </p:cTn>
                              </p:par>
                            </p:childTnLst>
                          </p:cTn>
                        </p:par>
                      </p:childTnLst>
                    </p:cTn>
                  </p:par>
                  <p:par>
                    <p:cTn id="29" fill="hold" nodeType="clickPar">
                      <p:stCondLst>
                        <p:cond delay="indefinite"/>
                      </p:stCondLst>
                      <p:childTnLst>
                        <p:par>
                          <p:cTn id="30" fill="hold" nodeType="afterGroup">
                            <p:stCondLst>
                              <p:cond delay="0"/>
                            </p:stCondLst>
                            <p:childTnLst>
                              <p:par>
                                <p:cTn id="31" presetID="24" presetClass="entr" presetSubtype="0" dur="1" fill="hold" grpId="1" nodeType="clickEffect">
                                  <p:stCondLst>
                                    <p:cond delay="0"/>
                                  </p:stCondLst>
                                  <p:childTnLst>
                                    <p:set>
                                      <p:cBhvr additive="base">
                                        <p:cTn id="32" dur="1" fill="hold">
                                          <p:stCondLst>
                                            <p:cond delay="0"/>
                                          </p:stCondLst>
                                        </p:cTn>
                                        <p:tgtEl>
                                          <p:spTgt spid="2156"/>
                                        </p:tgtEl>
                                        <p:attrNameLst>
                                          <p:attrName>style.visibility</p:attrName>
                                        </p:attrNameLst>
                                      </p:cBhvr>
                                      <p:to>
                                        <p:strVal val="visible"/>
                                      </p:to>
                                    </p:set>
                                    <p:anim calcmode="lin" valueType="num">
                                      <p:cBhvr additive="base">
                                        <p:cTn id="33" dur="1" fill="hold"/>
                                        <p:tgtEl>
                                          <p:spTgt spid="2156"/>
                                        </p:tgtEl>
                                      </p:cBhvr>
                                    </p:anim>
                                  </p:childTnLst>
                                </p:cTn>
                              </p:par>
                            </p:childTnLst>
                          </p:cTn>
                        </p:par>
                      </p:childTnLst>
                    </p:cTn>
                  </p:par>
                  <p:par>
                    <p:cTn id="34" fill="hold" nodeType="clickPar">
                      <p:stCondLst>
                        <p:cond delay="indefinite"/>
                      </p:stCondLst>
                      <p:childTnLst>
                        <p:par>
                          <p:cTn id="35" fill="hold" nodeType="afterGroup">
                            <p:stCondLst>
                              <p:cond delay="0"/>
                            </p:stCondLst>
                            <p:childTnLst>
                              <p:par>
                                <p:cTn id="36" presetID="24" presetClass="entr" presetSubtype="0" dur="1" fill="hold" grpId="1" nodeType="clickEffect">
                                  <p:stCondLst>
                                    <p:cond delay="0"/>
                                  </p:stCondLst>
                                  <p:childTnLst>
                                    <p:set>
                                      <p:cBhvr additive="base">
                                        <p:cTn id="37" dur="1" fill="hold">
                                          <p:stCondLst>
                                            <p:cond delay="0"/>
                                          </p:stCondLst>
                                        </p:cTn>
                                        <p:tgtEl>
                                          <p:spTgt spid="2156"/>
                                        </p:tgtEl>
                                        <p:attrNameLst>
                                          <p:attrName>style.visibility</p:attrName>
                                        </p:attrNameLst>
                                      </p:cBhvr>
                                      <p:to>
                                        <p:strVal val="visible"/>
                                      </p:to>
                                    </p:set>
                                    <p:anim calcmode="lin" valueType="num">
                                      <p:cBhvr additive="base">
                                        <p:cTn id="38" dur="1" fill="hold"/>
                                        <p:tgtEl>
                                          <p:spTgt spid="2156"/>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5" grpId="0"/>
      <p:bldP spid="2156" grpId="1" uiExpand="1" build="p"/>
      <p:bldP spid="2157" grpId="2"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160" name=""/>
          <p:cNvSpPr/>
          <p:nvPr/>
        </p:nvSpPr>
        <p:spPr>
          <a:xfrm>
            <a:off x="395288" y="691186"/>
            <a:ext cx="8424862" cy="123224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812"/>
              <a:t>      为什么说能够适当控制(kòngzhì)Ca2+、Mg2+等离子的存在状态?</a:t>
            </a:r>
          </a:p>
          <a:p>
            <a:pPr marL="0" lvl="0" indent="304800">
              <a:lnSpc>
                <a:spcPct val="130000"/>
              </a:lnSpc>
            </a:pPr>
            <a:r>
              <a:rPr lang="zh-CN" altLang="en-US" sz="2012"/>
              <a:t>      pH值与维持碱性离子之间的关系，维持碱性的离子包括：氢氧根、碳酸氢根、碳酸根等。具有如下关系：</a:t>
            </a:r>
          </a:p>
        </p:txBody>
      </p:sp>
      <p:sp>
        <p:nvSpPr>
          <p:cNvPr id="2161" name=""/>
          <p:cNvSpPr/>
          <p:nvPr/>
        </p:nvSpPr>
        <p:spPr>
          <a:xfrm>
            <a:off x="0" y="2700338"/>
            <a:ext cx="9144000" cy="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graphicFrame>
        <p:nvGraphicFramePr>
          <p:cNvPr id="2162" name=""/>
          <p:cNvGraphicFramePr>
            <a:graphicFrameLocks noChangeAspect="1"/>
          </p:cNvGraphicFramePr>
          <p:nvPr/>
        </p:nvGraphicFramePr>
        <p:xfrm>
          <a:off x="323850" y="2366963"/>
          <a:ext cx="8569325" cy="3505200"/>
        </p:xfrm>
        <a:graphic>
          <a:graphicData uri="http://schemas.openxmlformats.org/presentationml/2006/ole">
            <mc:AlternateContent>
              <mc:Choice xmlns:v="urn:schemas-microsoft-com:vml" Requires="v">
                <p:oleObj spid="_x0000_s1042" r:id="rId2" progId="PBrush">
                  <p:embed/>
                </p:oleObj>
              </mc:Choice>
              <mc:Fallback>
                <p:oleObj r:id="rId2" progId="PBrush">
                  <p:embed/>
                  <p:pic>
                    <p:nvPicPr>
                      <p:cNvPr id="0" name="OLE substitute image"/>
                      <p:cNvPicPr/>
                      <p:nvPr/>
                    </p:nvPicPr>
                    <p:blipFill>
                      <a:blip r:embed="rId3"/>
                      <a:stretch>
                        <a:fillRect/>
                      </a:stretch>
                    </p:blipFill>
                    <p:spPr>
                      <a:xfrm>
                        <a:off x="323850" y="2366963"/>
                        <a:ext cx="8569325" cy="3505200"/>
                      </a:xfrm>
                      <a:prstGeom prst="rect">
                        <a:avLst/>
                      </a:prstGeom>
                      <a:noFill/>
                      <a:ln>
                        <a:noFill/>
                        <a:miter lim="800000"/>
                      </a:ln>
                    </p:spPr>
                  </p:pic>
                </p:oleObj>
              </mc:Fallback>
            </mc:AlternateContent>
          </a:graphicData>
        </a:graphic>
      </p:graphicFrame>
      <p:sp>
        <p:nvSpPr>
          <p:cNvPr id="2163"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64"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第十七页，共93页。</a:t>
            </a:r>
          </a:p>
        </p:txBody>
      </p:sp>
      <p:sp>
        <p:nvSpPr>
          <p:cNvPr id="2165"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第十七页，共93页。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500" fill="hold" grpId="0" nodeType="clickEffect">
                                  <p:stCondLst>
                                    <p:cond delay="0"/>
                                  </p:stCondLst>
                                  <p:childTnLst>
                                    <p:set>
                                      <p:cBhvr additive="base">
                                        <p:cTn id="6" dur="1" fill="hold">
                                          <p:stCondLst>
                                            <p:cond delay="0"/>
                                          </p:stCondLst>
                                        </p:cTn>
                                        <p:tgtEl>
                                          <p:spTgt spid="2160">
                                            <p:txEl>
                                              <p:pRg st="0" end="0"/>
                                            </p:txEl>
                                          </p:spTgt>
                                        </p:tgtEl>
                                        <p:attrNameLst>
                                          <p:attrName>style.visibility</p:attrName>
                                        </p:attrNameLst>
                                      </p:cBhvr>
                                      <p:to>
                                        <p:strVal val="visible"/>
                                      </p:to>
                                    </p:set>
                                    <p:animEffect transition="in" filter="strips(downLeft)">
                                      <p:cBhvr additive="base">
                                        <p:cTn id="7" dur="500" fill="hold"/>
                                        <p:tgtEl>
                                          <p:spTgt spid="2160">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12" dur="500" fill="hold" grpId="0" nodeType="clickEffect">
                                  <p:stCondLst>
                                    <p:cond delay="0"/>
                                  </p:stCondLst>
                                  <p:childTnLst>
                                    <p:set>
                                      <p:cBhvr additive="base">
                                        <p:cTn id="11" dur="1" fill="hold">
                                          <p:stCondLst>
                                            <p:cond delay="0"/>
                                          </p:stCondLst>
                                        </p:cTn>
                                        <p:tgtEl>
                                          <p:spTgt spid="2160">
                                            <p:txEl>
                                              <p:pRg st="1" end="1"/>
                                            </p:txEl>
                                          </p:spTgt>
                                        </p:tgtEl>
                                        <p:attrNameLst>
                                          <p:attrName>style.visibility</p:attrName>
                                        </p:attrNameLst>
                                      </p:cBhvr>
                                      <p:to>
                                        <p:strVal val="visible"/>
                                      </p:to>
                                    </p:set>
                                    <p:animEffect transition="in" filter="strips(downLeft)">
                                      <p:cBhvr additive="base">
                                        <p:cTn id="12" dur="500" fill="hold"/>
                                        <p:tgtEl>
                                          <p:spTgt spid="2160">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1000" fill="hold" nodeType="clickEffect">
                                  <p:stCondLst>
                                    <p:cond delay="0"/>
                                  </p:stCondLst>
                                  <p:childTnLst>
                                    <p:set>
                                      <p:cBhvr additive="base">
                                        <p:cTn id="16" dur="1" fill="hold">
                                          <p:stCondLst>
                                            <p:cond delay="0"/>
                                          </p:stCondLst>
                                        </p:cTn>
                                        <p:tgtEl>
                                          <p:spTgt spid="2162"/>
                                        </p:tgtEl>
                                        <p:attrNameLst>
                                          <p:attrName>style.visibility</p:attrName>
                                        </p:attrNameLst>
                                      </p:cBhvr>
                                      <p:to>
                                        <p:strVal val="visible"/>
                                      </p:to>
                                    </p:set>
                                    <p:animEffect transition="in" filter="dissolve">
                                      <p:cBhvr additive="base">
                                        <p:cTn id="17" dur="1000" fill="hold"/>
                                        <p:tgtEl>
                                          <p:spTgt spid="2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65" name=""/>
          <p:cNvSpPr/>
          <p:nvPr/>
        </p:nvSpPr>
        <p:spPr>
          <a:xfrm>
            <a:off x="395288" y="1702400"/>
            <a:ext cx="8504238" cy="3642113"/>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457200">
              <a:lnSpc>
                <a:spcPct val="125000"/>
              </a:lnSpc>
              <a:tabLst>
                <a:tab pos="685800"/>
              </a:tabLst>
            </a:pPr>
            <a:r>
              <a:rPr lang="zh-CN" altLang="en-US" sz="1711">
                <a:solidFill>
                  <a:srgbClr val="FF00C4"/>
                </a:solidFill>
              </a:rPr>
              <a:t>碱度：钻井液滤液中和酸（碱）的能力</a:t>
            </a:r>
          </a:p>
          <a:p>
            <a:pPr marL="0" lvl="0" indent="457200">
              <a:lnSpc>
                <a:spcPct val="125000"/>
              </a:lnSpc>
              <a:tabLst>
                <a:tab pos="685800"/>
              </a:tabLst>
            </a:pPr>
            <a:r>
              <a:rPr lang="zh-CN" altLang="en-US" sz="1611">
                <a:solidFill>
                  <a:srgbClr val="FF00C4"/>
                </a:solidFill>
              </a:rPr>
              <a:t>          Pf—酚酞碱度</a:t>
            </a:r>
          </a:p>
          <a:p>
            <a:pPr marL="0" lvl="0" indent="457200">
              <a:lnSpc>
                <a:spcPct val="125000"/>
              </a:lnSpc>
              <a:tabLst>
                <a:tab pos="685800"/>
              </a:tabLst>
            </a:pPr>
            <a:r>
              <a:rPr lang="zh-CN" altLang="en-US" sz="1611">
                <a:solidFill>
                  <a:srgbClr val="FF00C4"/>
                </a:solidFill>
              </a:rPr>
              <a:t>          Mf—甲基橙碱度</a:t>
            </a:r>
          </a:p>
          <a:p>
            <a:pPr marL="0" lvl="0" indent="457200">
              <a:lnSpc>
                <a:spcPct val="125000"/>
              </a:lnSpc>
              <a:tabLst>
                <a:tab pos="685800"/>
              </a:tabLst>
            </a:pPr>
            <a:r>
              <a:rPr lang="zh-CN" altLang="en-US" sz="1611">
                <a:solidFill>
                  <a:srgbClr val="FF00C4"/>
                </a:solidFill>
              </a:rPr>
              <a:t> 酚酞碱度：以酚酞作为酸碱指示剂时，滴定每毫升钻井液滤液所需的标准酸（硫酸）的毫升数。  或：滴定每毫升钻井液滤液pH为时，消耗(xiāohào)的标准酸的毫升数。</a:t>
            </a:r>
          </a:p>
          <a:p>
            <a:pPr marL="0" lvl="0" indent="457200">
              <a:lnSpc>
                <a:spcPct val="125000"/>
              </a:lnSpc>
              <a:tabLst>
                <a:tab pos="685800"/>
              </a:tabLst>
            </a:pPr>
            <a:r>
              <a:rPr lang="zh-CN" altLang="en-US" sz="1411">
                <a:solidFill>
                  <a:srgbClr val="FF00C4"/>
                </a:solidFill>
              </a:rPr>
              <a:t> 甲基橙碱度：以甲基橙作为酸碱指示剂时，滴定每毫升钻井液滤液所需的标准酸（硫酸）的毫升数。或：滴定每毫升钻井液滤液pH为时，消耗(xiāohào)的标准酸的毫升数。</a:t>
            </a:r>
          </a:p>
          <a:p>
            <a:pPr marL="0" lvl="0" indent="457200">
              <a:lnSpc>
                <a:spcPct val="125000"/>
              </a:lnSpc>
              <a:tabLst>
                <a:tab pos="685800"/>
              </a:tabLst>
            </a:pPr>
            <a:r>
              <a:rPr lang="zh-CN" altLang="en-US" sz="1511">
                <a:solidFill>
                  <a:srgbClr val="FF00C4"/>
                </a:solidFill>
              </a:rPr>
              <a:t>   酸碱度与碳酸根、碳酸氢根的关系</a:t>
            </a:r>
          </a:p>
          <a:p>
            <a:pPr marL="0" lvl="0" indent="457200">
              <a:lnSpc>
                <a:spcPct val="125000"/>
              </a:lnSpc>
              <a:tabLst>
                <a:tab pos="685800"/>
              </a:tabLst>
            </a:pPr>
            <a:r>
              <a:rPr lang="zh-CN" altLang="en-US" sz="1511">
                <a:solidFill>
                  <a:srgbClr val="FF00C4"/>
                </a:solidFill>
              </a:rPr>
              <a:t>         a.  Pf=0,      只有HCO3－</a:t>
            </a:r>
          </a:p>
          <a:p>
            <a:pPr marL="0" lvl="0" indent="457200">
              <a:lnSpc>
                <a:spcPct val="125000"/>
              </a:lnSpc>
              <a:tabLst>
                <a:tab pos="685800"/>
              </a:tabLst>
            </a:pPr>
            <a:r>
              <a:rPr lang="zh-CN" altLang="en-US" sz="1611">
                <a:solidFill>
                  <a:srgbClr val="FF00C4"/>
                </a:solidFill>
              </a:rPr>
              <a:t>         b.  Pf= Mf,    只有OH－</a:t>
            </a:r>
          </a:p>
          <a:p>
            <a:pPr marL="0" lvl="0" indent="457200">
              <a:lnSpc>
                <a:spcPct val="125000"/>
              </a:lnSpc>
              <a:tabLst>
                <a:tab pos="685800"/>
              </a:tabLst>
            </a:pPr>
            <a:r>
              <a:rPr lang="zh-CN" altLang="en-US" sz="1611">
                <a:solidFill>
                  <a:srgbClr val="FF00C4"/>
                </a:solidFill>
              </a:rPr>
              <a:t>         c.  2Pf= Mf,   只有CO32－</a:t>
            </a:r>
          </a:p>
          <a:p>
            <a:pPr marL="0" lvl="0" indent="457200">
              <a:lnSpc>
                <a:spcPct val="125000"/>
              </a:lnSpc>
              <a:tabLst>
                <a:tab pos="685800"/>
              </a:tabLst>
            </a:pPr>
            <a:r>
              <a:rPr lang="zh-CN" altLang="en-US" sz="1511">
                <a:solidFill>
                  <a:srgbClr val="FF00C4"/>
                </a:solidFill>
              </a:rPr>
              <a:t>         d.  酸碱度调节：钻井液酸碱性调节主要是通过纯碱和烧碱，碳酸钠和氢氧化钠。</a:t>
            </a:r>
          </a:p>
        </p:txBody>
      </p:sp>
      <p:sp>
        <p:nvSpPr>
          <p:cNvPr id="216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6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第十八页，共93页。</a:t>
            </a:r>
          </a:p>
        </p:txBody>
      </p:sp>
      <p:sp>
        <p:nvSpPr>
          <p:cNvPr id="216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第十八页，共93页。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2165">
                                            <p:txEl>
                                              <p:pRg st="0" end="0"/>
                                            </p:txEl>
                                          </p:spTgt>
                                        </p:tgtEl>
                                        <p:attrNameLst>
                                          <p:attrName>style.visibility</p:attrName>
                                        </p:attrNameLst>
                                      </p:cBhvr>
                                      <p:to>
                                        <p:strVal val="visible"/>
                                      </p:to>
                                    </p:set>
                                    <p:animEffect transition="in" filter="blinds(horizontal)">
                                      <p:cBhvr additive="base">
                                        <p:cTn id="7" dur="1000" fill="hold"/>
                                        <p:tgtEl>
                                          <p:spTgt spid="2165">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1000" fill="hold" grpId="0" nodeType="clickEffect">
                                  <p:stCondLst>
                                    <p:cond delay="0"/>
                                  </p:stCondLst>
                                  <p:childTnLst>
                                    <p:set>
                                      <p:cBhvr additive="base">
                                        <p:cTn id="11" dur="1" fill="hold">
                                          <p:stCondLst>
                                            <p:cond delay="0"/>
                                          </p:stCondLst>
                                        </p:cTn>
                                        <p:tgtEl>
                                          <p:spTgt spid="2165">
                                            <p:txEl>
                                              <p:pRg st="1" end="1"/>
                                            </p:txEl>
                                          </p:spTgt>
                                        </p:tgtEl>
                                        <p:attrNameLst>
                                          <p:attrName>style.visibility</p:attrName>
                                        </p:attrNameLst>
                                      </p:cBhvr>
                                      <p:to>
                                        <p:strVal val="visible"/>
                                      </p:to>
                                    </p:set>
                                    <p:animEffect transition="in" filter="blinds(horizontal)">
                                      <p:cBhvr additive="base">
                                        <p:cTn id="12" dur="1000" fill="hold"/>
                                        <p:tgtEl>
                                          <p:spTgt spid="2165">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1000" fill="hold" grpId="0" nodeType="clickEffect">
                                  <p:stCondLst>
                                    <p:cond delay="0"/>
                                  </p:stCondLst>
                                  <p:childTnLst>
                                    <p:set>
                                      <p:cBhvr additive="base">
                                        <p:cTn id="16" dur="1" fill="hold">
                                          <p:stCondLst>
                                            <p:cond delay="0"/>
                                          </p:stCondLst>
                                        </p:cTn>
                                        <p:tgtEl>
                                          <p:spTgt spid="2165">
                                            <p:txEl>
                                              <p:pRg st="2" end="2"/>
                                            </p:txEl>
                                          </p:spTgt>
                                        </p:tgtEl>
                                        <p:attrNameLst>
                                          <p:attrName>style.visibility</p:attrName>
                                        </p:attrNameLst>
                                      </p:cBhvr>
                                      <p:to>
                                        <p:strVal val="visible"/>
                                      </p:to>
                                    </p:set>
                                    <p:animEffect transition="in" filter="blinds(horizontal)">
                                      <p:cBhvr additive="base">
                                        <p:cTn id="17" dur="1000" fill="hold"/>
                                        <p:tgtEl>
                                          <p:spTgt spid="2165">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1000" fill="hold" grpId="0" nodeType="clickEffect">
                                  <p:stCondLst>
                                    <p:cond delay="0"/>
                                  </p:stCondLst>
                                  <p:childTnLst>
                                    <p:set>
                                      <p:cBhvr additive="base">
                                        <p:cTn id="21" dur="1" fill="hold">
                                          <p:stCondLst>
                                            <p:cond delay="0"/>
                                          </p:stCondLst>
                                        </p:cTn>
                                        <p:tgtEl>
                                          <p:spTgt spid="2165">
                                            <p:txEl>
                                              <p:charRg st="55" end="141"/>
                                            </p:txEl>
                                          </p:spTgt>
                                        </p:tgtEl>
                                        <p:attrNameLst>
                                          <p:attrName>style.visibility</p:attrName>
                                        </p:attrNameLst>
                                      </p:cBhvr>
                                      <p:to>
                                        <p:strVal val="visible"/>
                                      </p:to>
                                    </p:set>
                                    <p:animEffect transition="in" filter="blinds(horizontal)">
                                      <p:cBhvr additive="base">
                                        <p:cTn id="22" dur="1000" fill="hold"/>
                                        <p:tgtEl>
                                          <p:spTgt spid="2165">
                                            <p:txEl>
                                              <p:charRg st="55" end="141"/>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1000" fill="hold" grpId="0" nodeType="clickEffect">
                                  <p:stCondLst>
                                    <p:cond delay="0"/>
                                  </p:stCondLst>
                                  <p:childTnLst>
                                    <p:set>
                                      <p:cBhvr additive="base">
                                        <p:cTn id="26" dur="1" fill="hold">
                                          <p:stCondLst>
                                            <p:cond delay="0"/>
                                          </p:stCondLst>
                                        </p:cTn>
                                        <p:tgtEl>
                                          <p:spTgt spid="2165">
                                            <p:txEl>
                                              <p:charRg st="141" end="227"/>
                                            </p:txEl>
                                          </p:spTgt>
                                        </p:tgtEl>
                                        <p:attrNameLst>
                                          <p:attrName>style.visibility</p:attrName>
                                        </p:attrNameLst>
                                      </p:cBhvr>
                                      <p:to>
                                        <p:strVal val="visible"/>
                                      </p:to>
                                    </p:set>
                                    <p:animEffect transition="in" filter="blinds(horizontal)">
                                      <p:cBhvr additive="base">
                                        <p:cTn id="27" dur="1000" fill="hold"/>
                                        <p:tgtEl>
                                          <p:spTgt spid="2165">
                                            <p:txEl>
                                              <p:charRg st="141" end="227"/>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3" presetClass="entr" presetSubtype="10" dur="1000" fill="hold" grpId="0" nodeType="clickEffect">
                                  <p:stCondLst>
                                    <p:cond delay="0"/>
                                  </p:stCondLst>
                                  <p:childTnLst>
                                    <p:set>
                                      <p:cBhvr additive="base">
                                        <p:cTn id="31" dur="1" fill="hold">
                                          <p:stCondLst>
                                            <p:cond delay="0"/>
                                          </p:stCondLst>
                                        </p:cTn>
                                        <p:tgtEl>
                                          <p:spTgt spid="2165">
                                            <p:txEl>
                                              <p:charRg st="227" end="246"/>
                                            </p:txEl>
                                          </p:spTgt>
                                        </p:tgtEl>
                                        <p:attrNameLst>
                                          <p:attrName>style.visibility</p:attrName>
                                        </p:attrNameLst>
                                      </p:cBhvr>
                                      <p:to>
                                        <p:strVal val="visible"/>
                                      </p:to>
                                    </p:set>
                                    <p:animEffect transition="in" filter="blinds(horizontal)">
                                      <p:cBhvr additive="base">
                                        <p:cTn id="32" dur="1000" fill="hold"/>
                                        <p:tgtEl>
                                          <p:spTgt spid="2165">
                                            <p:txEl>
                                              <p:charRg st="227" end="246"/>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3" presetClass="entr" presetSubtype="10" dur="1000" fill="hold" grpId="0" nodeType="clickEffect">
                                  <p:stCondLst>
                                    <p:cond delay="0"/>
                                  </p:stCondLst>
                                  <p:childTnLst>
                                    <p:set>
                                      <p:cBhvr additive="base">
                                        <p:cTn id="36" dur="1" fill="hold">
                                          <p:stCondLst>
                                            <p:cond delay="0"/>
                                          </p:stCondLst>
                                        </p:cTn>
                                        <p:tgtEl>
                                          <p:spTgt spid="2165">
                                            <p:txEl>
                                              <p:charRg st="246" end="278"/>
                                            </p:txEl>
                                          </p:spTgt>
                                        </p:tgtEl>
                                        <p:attrNameLst>
                                          <p:attrName>style.visibility</p:attrName>
                                        </p:attrNameLst>
                                      </p:cBhvr>
                                      <p:to>
                                        <p:strVal val="visible"/>
                                      </p:to>
                                    </p:set>
                                    <p:animEffect transition="in" filter="blinds(horizontal)">
                                      <p:cBhvr additive="base">
                                        <p:cTn id="37" dur="1000" fill="hold"/>
                                        <p:tgtEl>
                                          <p:spTgt spid="2165">
                                            <p:txEl>
                                              <p:charRg st="246" end="278"/>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3" presetClass="entr" presetSubtype="10" dur="1000" fill="hold" grpId="0" nodeType="clickEffect">
                                  <p:stCondLst>
                                    <p:cond delay="0"/>
                                  </p:stCondLst>
                                  <p:childTnLst>
                                    <p:set>
                                      <p:cBhvr additive="base">
                                        <p:cTn id="41" dur="1" fill="hold">
                                          <p:stCondLst>
                                            <p:cond delay="0"/>
                                          </p:stCondLst>
                                        </p:cTn>
                                        <p:tgtEl>
                                          <p:spTgt spid="2165">
                                            <p:txEl>
                                              <p:charRg st="278" end="308"/>
                                            </p:txEl>
                                          </p:spTgt>
                                        </p:tgtEl>
                                        <p:attrNameLst>
                                          <p:attrName>style.visibility</p:attrName>
                                        </p:attrNameLst>
                                      </p:cBhvr>
                                      <p:to>
                                        <p:strVal val="visible"/>
                                      </p:to>
                                    </p:set>
                                    <p:animEffect transition="in" filter="blinds(horizontal)">
                                      <p:cBhvr additive="base">
                                        <p:cTn id="42" dur="1000" fill="hold"/>
                                        <p:tgtEl>
                                          <p:spTgt spid="2165">
                                            <p:txEl>
                                              <p:charRg st="278" end="308"/>
                                            </p:txEl>
                                          </p:spTgt>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3" presetClass="entr" presetSubtype="10" dur="1000" fill="hold" grpId="0" nodeType="clickEffect">
                                  <p:stCondLst>
                                    <p:cond delay="0"/>
                                  </p:stCondLst>
                                  <p:childTnLst>
                                    <p:set>
                                      <p:cBhvr additive="base">
                                        <p:cTn id="46" dur="1" fill="hold">
                                          <p:stCondLst>
                                            <p:cond delay="0"/>
                                          </p:stCondLst>
                                        </p:cTn>
                                        <p:tgtEl>
                                          <p:spTgt spid="2165">
                                            <p:txEl>
                                              <p:charRg st="308" end="340"/>
                                            </p:txEl>
                                          </p:spTgt>
                                        </p:tgtEl>
                                        <p:attrNameLst>
                                          <p:attrName>style.visibility</p:attrName>
                                        </p:attrNameLst>
                                      </p:cBhvr>
                                      <p:to>
                                        <p:strVal val="visible"/>
                                      </p:to>
                                    </p:set>
                                    <p:animEffect transition="in" filter="blinds(horizontal)">
                                      <p:cBhvr additive="base">
                                        <p:cTn id="47" dur="1000" fill="hold"/>
                                        <p:tgtEl>
                                          <p:spTgt spid="2165">
                                            <p:txEl>
                                              <p:charRg st="308" end="340"/>
                                            </p:txEl>
                                          </p:spTgt>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3" presetClass="entr" presetSubtype="10" dur="1000" fill="hold" grpId="0" nodeType="clickEffect">
                                  <p:stCondLst>
                                    <p:cond delay="0"/>
                                  </p:stCondLst>
                                  <p:childTnLst>
                                    <p:set>
                                      <p:cBhvr additive="base">
                                        <p:cTn id="51" dur="1" fill="hold">
                                          <p:stCondLst>
                                            <p:cond delay="0"/>
                                          </p:stCondLst>
                                        </p:cTn>
                                        <p:tgtEl>
                                          <p:spTgt spid="2165">
                                            <p:txEl>
                                              <p:charRg st="340" end="388"/>
                                            </p:txEl>
                                          </p:spTgt>
                                        </p:tgtEl>
                                        <p:attrNameLst>
                                          <p:attrName>style.visibility</p:attrName>
                                        </p:attrNameLst>
                                      </p:cBhvr>
                                      <p:to>
                                        <p:strVal val="visible"/>
                                      </p:to>
                                    </p:set>
                                    <p:animEffect transition="in" filter="blinds(horizontal)">
                                      <p:cBhvr additive="base">
                                        <p:cTn id="52" dur="1000" fill="hold"/>
                                        <p:tgtEl>
                                          <p:spTgt spid="2165">
                                            <p:txEl>
                                              <p:charRg st="340" end="38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5" grpId="0" uiExpan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68" name=""/>
          <p:cNvSpPr/>
          <p:nvPr/>
        </p:nvSpPr>
        <p:spPr>
          <a:xfrm>
            <a:off x="0" y="6324600"/>
            <a:ext cx="9144000" cy="152400"/>
          </a:xfrm>
          <a:prstGeom prst="rect">
            <a:avLst/>
          </a:prstGeom>
          <a:gradFill rotWithShape="0">
            <a:gsLst>
              <a:gs pos="0">
                <a:srgbClr val="F1F7E9"/>
              </a:gs>
              <a:gs pos="100000">
                <a:srgbClr val="1C1C1C"/>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sp>
        <p:nvSpPr>
          <p:cNvPr id="2169" name=""/>
          <p:cNvSpPr/>
          <p:nvPr/>
        </p:nvSpPr>
        <p:spPr>
          <a:xfrm>
            <a:off x="0" y="6477000"/>
            <a:ext cx="9144000" cy="3810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208"/>
          </a:p>
        </p:txBody>
      </p:sp>
      <p:sp>
        <p:nvSpPr>
          <p:cNvPr id="2170" name=""/>
          <p:cNvSpPr/>
          <p:nvPr/>
        </p:nvSpPr>
        <p:spPr>
          <a:xfrm>
            <a:off x="0" y="914400"/>
            <a:ext cx="9144000" cy="152400"/>
          </a:xfrm>
          <a:prstGeom prst="rect">
            <a:avLst/>
          </a:prstGeom>
          <a:gradFill rotWithShape="0">
            <a:gsLst>
              <a:gs pos="0">
                <a:srgbClr val="1C1C1C"/>
              </a:gs>
              <a:gs pos="100000">
                <a:srgbClr val="F1F7E9"/>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208"/>
          </a:p>
        </p:txBody>
      </p:sp>
      <p:sp>
        <p:nvSpPr>
          <p:cNvPr id="2171" name=""/>
          <p:cNvSpPr/>
          <p:nvPr/>
        </p:nvSpPr>
        <p:spPr>
          <a:xfrm>
            <a:off x="493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ƒ"/>
            </a:pPr>
            <a:r>
              <a:rPr lang="zh-CN" altLang="en-US" sz="1211">
                <a:solidFill>
                  <a:srgbClr val="000000"/>
                </a:solidFill>
                <a:ea typeface="幼圆"/>
              </a:rPr>
              <a:t>上一内容(nèiróng)</a:t>
            </a:r>
          </a:p>
        </p:txBody>
      </p:sp>
      <p:sp>
        <p:nvSpPr>
          <p:cNvPr id="2172" name=""/>
          <p:cNvSpPr/>
          <p:nvPr/>
        </p:nvSpPr>
        <p:spPr>
          <a:xfrm>
            <a:off x="1828800" y="6496052"/>
            <a:ext cx="1258888"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
            </a:pPr>
            <a:r>
              <a:rPr lang="zh-CN" altLang="en-US" sz="1107">
                <a:solidFill>
                  <a:srgbClr val="000000"/>
                </a:solidFill>
                <a:ea typeface="幼圆"/>
              </a:rPr>
              <a:t>下一内容(nèiróng)</a:t>
            </a:r>
          </a:p>
        </p:txBody>
      </p:sp>
      <p:sp>
        <p:nvSpPr>
          <p:cNvPr id="2173" name=""/>
          <p:cNvSpPr/>
          <p:nvPr/>
        </p:nvSpPr>
        <p:spPr>
          <a:xfrm>
            <a:off x="3160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²"/>
            </a:pPr>
            <a:r>
              <a:rPr lang="zh-CN" altLang="en-US" sz="1600">
                <a:solidFill>
                  <a:srgbClr val="00002A">
                    <a:alpha val="0"/>
                  </a:srgbClr>
                </a:solidFill>
                <a:ea typeface="幼圆"/>
              </a:rPr>
              <a:t>回主目录</a:t>
            </a:r>
            <a:endParaRPr lang="zh-CN" altLang="en-US" sz="1600">
              <a:solidFill>
                <a:srgbClr val="FFFF66"/>
              </a:solidFill>
              <a:ea typeface="幼圆"/>
            </a:endParaRPr>
          </a:p>
        </p:txBody>
      </p:sp>
      <p:sp>
        <p:nvSpPr>
          <p:cNvPr id="2174" name=""/>
          <p:cNvSpPr/>
          <p:nvPr/>
        </p:nvSpPr>
        <p:spPr>
          <a:xfrm>
            <a:off x="5715001" y="6507164"/>
            <a:ext cx="1143000" cy="459430"/>
          </a:xfrm>
          <a:prstGeom prst="rect">
            <a:avLst/>
          </a:prstGeom>
          <a:noFill/>
          <a:ln cap="flat">
            <a:noFill/>
            <a:prstDash val="solid"/>
            <a:miter lim="800000"/>
            <a:headEnd type="none" w="med" len="med"/>
            <a:tailEnd type="none" w="med" len="med"/>
          </a:ln>
          <a:scene3d>
            <a:camera prst="legacyPerspectiveBottom">
              <a:rot lat="0" lon="0" rev="0"/>
            </a:camera>
            <a:lightRig rig="legacyFlat3" dir="t"/>
          </a:scene3d>
          <a:sp3d extrusionH="887400" prstMaterial="legacyMatte">
            <a:bevelT w="13500" h="13500" prst="angle"/>
            <a:bevelB w="13500" h="13500" prst="angle"/>
            <a:extrusionClr>
              <a:srgbClr val="000000"/>
            </a:extrusionClr>
            <a:contourClr>
              <a:srgbClr val="000000"/>
            </a:contourClr>
          </a:sp3d>
        </p:spPr>
        <p:txBody>
          <a:bodyPr tIns="0" bIns="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fontAlgn="t">
              <a:spcBef>
                <a:spcPct val="50000"/>
              </a:spcBef>
              <a:buChar char="O"/>
            </a:pPr>
            <a:r>
              <a:rPr lang="zh-CN" altLang="en-US" sz="1507">
                <a:solidFill>
                  <a:srgbClr val="000000"/>
                </a:solidFill>
                <a:latin typeface="Arial" pitchFamily="34" charset="0"/>
                <a:ea typeface="幼圆"/>
              </a:rPr>
              <a:t>返回(fǎnhuí)</a:t>
            </a:r>
          </a:p>
        </p:txBody>
      </p:sp>
      <p:sp>
        <p:nvSpPr>
          <p:cNvPr id="2175" name=""/>
          <p:cNvSpPr/>
          <p:nvPr/>
        </p:nvSpPr>
        <p:spPr>
          <a:xfrm>
            <a:off x="0" y="0"/>
            <a:ext cx="9144000" cy="9144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176" name=""/>
          <p:cNvSpPr/>
          <p:nvPr/>
        </p:nvSpPr>
        <p:spPr>
          <a:xfrm>
            <a:off x="323850" y="152400"/>
            <a:ext cx="8534400" cy="685800"/>
          </a:xfrm>
          <a:prstGeom prst="rect">
            <a:avLst/>
          </a:prstGeom>
          <a:solidFill>
            <a:srgbClr val="808000">
              <a:alpha val="50195"/>
            </a:srgbClr>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112"/>
          </a:p>
        </p:txBody>
      </p:sp>
      <p:sp>
        <p:nvSpPr>
          <p:cNvPr id="2177" name=""/>
          <p:cNvSpPr/>
          <p:nvPr/>
        </p:nvSpPr>
        <p:spPr>
          <a:xfrm>
            <a:off x="2216055" y="143076"/>
            <a:ext cx="4338828" cy="647300"/>
          </a:xfrm>
          <a:prstGeom prst="rect">
            <a:avLst/>
          </a:prstGeom>
          <a:noFill/>
          <a:ln cap="flat">
            <a:noFill/>
            <a:prstDash val="solid"/>
            <a:miter lim="800000"/>
            <a:headEnd type="none" w="med" len="med"/>
            <a:tailEnd type="none" w="med" len="med"/>
          </a:ln>
        </p:spPr>
        <p:txBody>
          <a:bodyPr wrap="none"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r>
              <a:rPr lang="zh-CN" altLang="en-US" sz="3604" b="1">
                <a:solidFill>
                  <a:srgbClr val="FFFFC4"/>
                </a:solidFill>
                <a:latin typeface="华文新魏" charset="-122"/>
                <a:ea typeface="华文新魏" charset="-122"/>
              </a:rPr>
              <a:t>第三节    无机处理剂</a:t>
            </a:r>
            <a:endParaRPr lang="zh-CN" altLang="en-US" sz="4000" b="1">
              <a:solidFill>
                <a:srgbClr val="FFFF00"/>
              </a:solidFill>
              <a:latin typeface="华文新魏" charset="-122"/>
              <a:ea typeface="华文新魏" charset="-122"/>
            </a:endParaRPr>
          </a:p>
        </p:txBody>
      </p:sp>
      <p:sp>
        <p:nvSpPr>
          <p:cNvPr id="2178" name=""/>
          <p:cNvSpPr/>
          <p:nvPr/>
        </p:nvSpPr>
        <p:spPr>
          <a:xfrm>
            <a:off x="323850" y="1543116"/>
            <a:ext cx="8432800" cy="4386130"/>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5000"/>
              </a:lnSpc>
            </a:pPr>
            <a:r>
              <a:rPr lang="zh-CN" altLang="en-US" sz="1704" b="1"/>
              <a:t>一、常用的无机处理剂</a:t>
            </a:r>
            <a:endParaRPr lang="zh-CN" altLang="en-US" sz="2000" b="1"/>
          </a:p>
          <a:p>
            <a:pPr marL="0" lvl="0" indent="304800">
              <a:lnSpc>
                <a:spcPct val="135000"/>
              </a:lnSpc>
            </a:pPr>
            <a:r>
              <a:rPr lang="zh-CN" altLang="en-US" sz="311"/>
              <a:t>        </a:t>
            </a:r>
            <a:endParaRPr lang="zh-CN" altLang="en-US" sz="800"/>
          </a:p>
          <a:p>
            <a:pPr marL="0" lvl="0" indent="304800">
              <a:lnSpc>
                <a:spcPct val="135000"/>
              </a:lnSpc>
            </a:pPr>
            <a:r>
              <a:rPr lang="zh-CN" altLang="en-US" sz="1904"/>
              <a:t>    无机处理剂属其它类</a:t>
            </a:r>
            <a:endParaRPr lang="zh-CN" altLang="en-US" sz="2000"/>
          </a:p>
          <a:p>
            <a:pPr marL="0" lvl="0" indent="304800">
              <a:lnSpc>
                <a:spcPct val="135000"/>
              </a:lnSpc>
            </a:pPr>
            <a:r>
              <a:rPr lang="zh-CN" altLang="en-US" sz="1800" b="1"/>
              <a:t>        </a:t>
            </a:r>
            <a:r>
              <a:rPr lang="en-US" altLang="zh-CN" sz="1711" b="1"/>
              <a:t>1</a:t>
            </a:r>
            <a:r>
              <a:rPr lang="zh-CN" altLang="en-US" sz="1411" b="1"/>
              <a:t>．纯碱  </a:t>
            </a:r>
            <a:endParaRPr lang="zh-CN" altLang="en-US" sz="2000" b="1"/>
          </a:p>
          <a:p>
            <a:pPr marL="0" lvl="0" indent="304800">
              <a:lnSpc>
                <a:spcPct val="135000"/>
              </a:lnSpc>
            </a:pPr>
            <a:r>
              <a:rPr lang="zh-CN" altLang="en-US" sz="1508" b="1"/>
              <a:t>    </a:t>
            </a:r>
            <a:r>
              <a:rPr lang="zh-CN" altLang="en-US" sz="1511"/>
              <a:t>学名碳酸钠，又称苏打粉，分子式为  </a:t>
            </a:r>
            <a:r>
              <a:rPr lang="en-US" altLang="zh-CN" sz="1711"/>
              <a:t>Na</a:t>
            </a:r>
            <a:r>
              <a:rPr lang="en-US" altLang="zh-CN" sz="1711" baseline="-25000"/>
              <a:t>2</a:t>
            </a:r>
            <a:r>
              <a:rPr lang="en-US" altLang="zh-CN" sz="1411"/>
              <a:t>CO</a:t>
            </a:r>
            <a:r>
              <a:rPr lang="en-US" altLang="zh-CN" sz="1608" baseline="-25000"/>
              <a:t>3</a:t>
            </a:r>
            <a:r>
              <a:rPr lang="zh-CN" altLang="en-US" sz="1608"/>
              <a:t>。白色粉末，密度为／</a:t>
            </a:r>
            <a:r>
              <a:rPr lang="en-US" altLang="zh-CN" sz="1700"/>
              <a:t>cm</a:t>
            </a:r>
            <a:r>
              <a:rPr lang="en-US" altLang="zh-CN" sz="2000" baseline="30000"/>
              <a:t>3</a:t>
            </a:r>
            <a:r>
              <a:rPr lang="zh-CN" altLang="en-US" sz="1704"/>
              <a:t>，易溶于水。易吸潮结块，注意防潮，水溶液呈碱性</a:t>
            </a:r>
            <a:r>
              <a:rPr lang="en-US" altLang="zh-CN" sz="1711"/>
              <a:t>(pH</a:t>
            </a:r>
            <a:r>
              <a:rPr lang="zh-CN" altLang="en-US" sz="2000"/>
              <a:t>值为</a:t>
            </a:r>
            <a:r>
              <a:rPr lang="en-US" altLang="zh-CN" sz="1904"/>
              <a:t>11.5)</a:t>
            </a:r>
            <a:r>
              <a:rPr lang="zh-CN" altLang="en-US" sz="1711"/>
              <a:t>， 在水中容易电离和水解。其中电离和一级水解较强，所以纯碱水溶液中主要存在</a:t>
            </a:r>
            <a:r>
              <a:rPr lang="en-US" altLang="zh-CN" sz="2000"/>
              <a:t>Na</a:t>
            </a:r>
            <a:r>
              <a:rPr lang="en-US" altLang="zh-CN" sz="1611" baseline="30000"/>
              <a:t>+</a:t>
            </a:r>
            <a:r>
              <a:rPr lang="zh-CN" altLang="en-US" sz="1704"/>
              <a:t>、</a:t>
            </a:r>
            <a:r>
              <a:rPr lang="en-US" altLang="zh-CN" sz="1611"/>
              <a:t>C0</a:t>
            </a:r>
            <a:r>
              <a:rPr lang="en-US" altLang="zh-CN" sz="1800" baseline="-25000"/>
              <a:t>3</a:t>
            </a:r>
            <a:r>
              <a:rPr lang="en-US" altLang="zh-CN" sz="2000" baseline="30000"/>
              <a:t>2—</a:t>
            </a:r>
            <a:r>
              <a:rPr lang="zh-CN" altLang="en-US" sz="1611"/>
              <a:t>、</a:t>
            </a:r>
            <a:r>
              <a:rPr lang="en-US" altLang="zh-CN" sz="1904"/>
              <a:t>HCO</a:t>
            </a:r>
            <a:r>
              <a:rPr lang="en-US" altLang="zh-CN" sz="1904" baseline="-25000"/>
              <a:t>3</a:t>
            </a:r>
            <a:r>
              <a:rPr lang="zh-CN" altLang="en-US" sz="1711" baseline="30000"/>
              <a:t>－</a:t>
            </a:r>
            <a:r>
              <a:rPr lang="zh-CN" altLang="en-US" sz="1800"/>
              <a:t>和</a:t>
            </a:r>
            <a:r>
              <a:rPr lang="en-US" altLang="zh-CN" sz="1411"/>
              <a:t>OH</a:t>
            </a:r>
            <a:r>
              <a:rPr lang="zh-CN" altLang="en-US" sz="1800" baseline="30000"/>
              <a:t>－</a:t>
            </a:r>
            <a:r>
              <a:rPr lang="zh-CN" altLang="en-US" sz="1904"/>
              <a:t>离子，其反应式为：</a:t>
            </a:r>
            <a:endParaRPr lang="zh-CN" altLang="en-US" sz="2000"/>
          </a:p>
          <a:p>
            <a:pPr marL="0" lvl="0" indent="304800">
              <a:lnSpc>
                <a:spcPct val="135000"/>
              </a:lnSpc>
            </a:pPr>
            <a:r>
              <a:rPr lang="zh-CN" altLang="en-US" sz="1511"/>
              <a:t>          </a:t>
            </a:r>
            <a:r>
              <a:rPr lang="en-US" altLang="zh-CN" sz="1508"/>
              <a:t>Na</a:t>
            </a:r>
            <a:r>
              <a:rPr lang="en-US" altLang="zh-CN" sz="2000" baseline="-25000"/>
              <a:t>2</a:t>
            </a:r>
            <a:r>
              <a:rPr lang="en-US" altLang="zh-CN" sz="1708"/>
              <a:t>CO</a:t>
            </a:r>
            <a:r>
              <a:rPr lang="en-US" altLang="zh-CN" sz="1704" baseline="-25000"/>
              <a:t>3</a:t>
            </a:r>
            <a:r>
              <a:rPr lang="zh-CN" altLang="en-US" sz="1608"/>
              <a:t>＝</a:t>
            </a:r>
            <a:r>
              <a:rPr lang="en-US" altLang="zh-CN" sz="1704"/>
              <a:t>Na</a:t>
            </a:r>
            <a:r>
              <a:rPr lang="en-US" altLang="zh-CN" sz="1704" baseline="30000"/>
              <a:t>+</a:t>
            </a:r>
            <a:r>
              <a:rPr lang="en-US" altLang="zh-CN" sz="1900"/>
              <a:t>+CO</a:t>
            </a:r>
            <a:r>
              <a:rPr lang="en-US" altLang="zh-CN" sz="1700" baseline="-25000"/>
              <a:t>3</a:t>
            </a:r>
            <a:r>
              <a:rPr lang="en-US" altLang="zh-CN" sz="1700" baseline="30000"/>
              <a:t>2</a:t>
            </a:r>
            <a:r>
              <a:rPr lang="zh-CN" altLang="en-US" sz="1804" baseline="30000"/>
              <a:t>－</a:t>
            </a:r>
            <a:endParaRPr lang="zh-CN" altLang="en-US" sz="2000" baseline="30000"/>
          </a:p>
          <a:p>
            <a:pPr marL="0" lvl="0" indent="304800">
              <a:lnSpc>
                <a:spcPct val="135000"/>
              </a:lnSpc>
            </a:pPr>
            <a:r>
              <a:rPr lang="zh-CN" altLang="en-US" sz="1900"/>
              <a:t>         </a:t>
            </a:r>
            <a:r>
              <a:rPr lang="en-US" altLang="zh-CN" sz="1708"/>
              <a:t>CO</a:t>
            </a:r>
            <a:r>
              <a:rPr lang="en-US" altLang="zh-CN" sz="1611" baseline="-25000"/>
              <a:t>3</a:t>
            </a:r>
            <a:r>
              <a:rPr lang="en-US" altLang="zh-CN" sz="1900" baseline="30000"/>
              <a:t>2—</a:t>
            </a:r>
            <a:r>
              <a:rPr lang="en-US" altLang="zh-CN" sz="1604"/>
              <a:t>+H</a:t>
            </a:r>
            <a:r>
              <a:rPr lang="en-US" altLang="zh-CN" sz="1904" baseline="-25000"/>
              <a:t>2</a:t>
            </a:r>
            <a:r>
              <a:rPr lang="en-US" altLang="zh-CN" sz="1411"/>
              <a:t>O</a:t>
            </a:r>
            <a:r>
              <a:rPr lang="zh-CN" altLang="en-US" sz="1511"/>
              <a:t>＝</a:t>
            </a:r>
            <a:r>
              <a:rPr lang="en-US" altLang="zh-CN" sz="1604"/>
              <a:t>HCO</a:t>
            </a:r>
            <a:r>
              <a:rPr lang="en-US" altLang="zh-CN" sz="1708" baseline="-25000"/>
              <a:t>3</a:t>
            </a:r>
            <a:r>
              <a:rPr lang="en-US" altLang="zh-CN" sz="1508" baseline="30000"/>
              <a:t>—</a:t>
            </a:r>
            <a:r>
              <a:rPr lang="en-US" altLang="zh-CN" sz="1508"/>
              <a:t>+OH</a:t>
            </a:r>
            <a:r>
              <a:rPr lang="en-US" altLang="zh-CN" sz="1711" baseline="30000"/>
              <a:t>—</a:t>
            </a:r>
            <a:endParaRPr lang="en-US" altLang="zh-CN" sz="2000" baseline="30000"/>
          </a:p>
          <a:p>
            <a:pPr marL="0" lvl="0" indent="304800">
              <a:lnSpc>
                <a:spcPct val="135000"/>
              </a:lnSpc>
            </a:pPr>
            <a:r>
              <a:rPr lang="en-US" altLang="zh-CN" sz="1808"/>
              <a:t>     </a:t>
            </a:r>
            <a:r>
              <a:rPr lang="zh-CN" altLang="en-US" sz="1511"/>
              <a:t>纯碱能通过离子交换和沉淀作用使钙粘土变为钠粘土，即 </a:t>
            </a:r>
            <a:endParaRPr lang="zh-CN" altLang="en-US" sz="2000"/>
          </a:p>
          <a:p>
            <a:pPr marL="0" lvl="0" indent="304800">
              <a:lnSpc>
                <a:spcPct val="135000"/>
              </a:lnSpc>
            </a:pPr>
            <a:r>
              <a:rPr lang="zh-CN" altLang="en-US" sz="1704"/>
              <a:t>        </a:t>
            </a:r>
            <a:r>
              <a:rPr lang="en-US" altLang="zh-CN" sz="1608"/>
              <a:t>Ca—</a:t>
            </a:r>
            <a:r>
              <a:rPr lang="zh-CN" altLang="en-US" sz="1700"/>
              <a:t>粘土</a:t>
            </a:r>
            <a:r>
              <a:rPr lang="en-US" altLang="zh-CN" sz="1708"/>
              <a:t>+Na</a:t>
            </a:r>
            <a:r>
              <a:rPr lang="en-US" altLang="zh-CN" sz="1700" baseline="-25000"/>
              <a:t>2</a:t>
            </a:r>
            <a:r>
              <a:rPr lang="en-US" altLang="zh-CN" sz="1508"/>
              <a:t>CO</a:t>
            </a:r>
            <a:r>
              <a:rPr lang="en-US" altLang="zh-CN" sz="1800" baseline="-25000"/>
              <a:t>3</a:t>
            </a:r>
            <a:r>
              <a:rPr lang="en-US" altLang="zh-CN" sz="2000"/>
              <a:t>——Na—</a:t>
            </a:r>
            <a:r>
              <a:rPr lang="zh-CN" altLang="en-US" sz="1804"/>
              <a:t>粘土</a:t>
            </a:r>
            <a:r>
              <a:rPr lang="en-US" altLang="zh-CN" sz="1704"/>
              <a:t>+CaCO</a:t>
            </a:r>
            <a:r>
              <a:rPr lang="en-US" altLang="zh-CN" sz="1604" baseline="-25000"/>
              <a:t>3</a:t>
            </a:r>
            <a:endParaRPr lang="en-US" altLang="zh-CN" sz="2000" baseline="-25000"/>
          </a:p>
        </p:txBody>
      </p:sp>
      <p:sp>
        <p:nvSpPr>
          <p:cNvPr id="2179"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80"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第十九页，共93页。</a:t>
            </a:r>
          </a:p>
        </p:txBody>
      </p:sp>
      <p:sp>
        <p:nvSpPr>
          <p:cNvPr id="2181"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第十九页，共93页。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77"/>
                                        </p:tgtEl>
                                        <p:attrNameLst>
                                          <p:attrName>style.visibility</p:attrName>
                                        </p:attrNameLst>
                                      </p:cBhvr>
                                      <p:to>
                                        <p:strVal val="visible"/>
                                      </p:to>
                                    </p:set>
                                    <p:anim calcmode="lin" valueType="num">
                                      <p:cBhvr additive="base">
                                        <p:cTn id="7" dur="500" fill="hold"/>
                                        <p:tgtEl>
                                          <p:spTgt spid="2177"/>
                                        </p:tgtEl>
                                        <p:attrNameLst>
                                          <p:attrName>ppt_x</p:attrName>
                                        </p:attrNameLst>
                                      </p:cBhvr>
                                      <p:tavLst>
                                        <p:tav tm="0">
                                          <p:val>
                                            <p:strVal val="#ppt_x"/>
                                          </p:val>
                                        </p:tav>
                                        <p:tav tm="100000">
                                          <p:val>
                                            <p:strVal val="#ppt_x"/>
                                          </p:val>
                                        </p:tav>
                                      </p:tavLst>
                                    </p:anim>
                                    <p:anim calcmode="lin" valueType="num">
                                      <p:cBhvr additive="base">
                                        <p:cTn id="8" dur="500" fill="hold"/>
                                        <p:tgtEl>
                                          <p:spTgt spid="217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1000" fill="hold" grpId="1" nodeType="clickEffect">
                                  <p:stCondLst>
                                    <p:cond delay="0"/>
                                  </p:stCondLst>
                                  <p:childTnLst>
                                    <p:set>
                                      <p:cBhvr additive="base">
                                        <p:cTn id="12" dur="1" fill="hold">
                                          <p:stCondLst>
                                            <p:cond delay="0"/>
                                          </p:stCondLst>
                                        </p:cTn>
                                        <p:tgtEl>
                                          <p:spTgt spid="2178"/>
                                        </p:tgtEl>
                                        <p:attrNameLst>
                                          <p:attrName>style.visibility</p:attrName>
                                        </p:attrNameLst>
                                      </p:cBhvr>
                                      <p:to>
                                        <p:strVal val="visible"/>
                                      </p:to>
                                    </p:set>
                                    <p:anim calcmode="lin" valueType="num">
                                      <p:cBhvr additive="base">
                                        <p:cTn id="13" dur="1000" fill="hold"/>
                                        <p:tgtEl>
                                          <p:spTgt spid="2178"/>
                                        </p:tgtEl>
                                        <p:attrNameLst>
                                          <p:attrName>ppt_x</p:attrName>
                                        </p:attrNameLst>
                                      </p:cBhvr>
                                      <p:tavLst>
                                        <p:tav tm="0">
                                          <p:val>
                                            <p:strVal val="0-#ppt_w/2"/>
                                          </p:val>
                                        </p:tav>
                                        <p:tav tm="100000">
                                          <p:val>
                                            <p:strVal val="#ppt_x"/>
                                          </p:val>
                                        </p:tav>
                                      </p:tavLst>
                                    </p:anim>
                                    <p:anim calcmode="lin" valueType="num">
                                      <p:cBhvr additive="base">
                                        <p:cTn id="14"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1000" fill="hold" grpId="1" nodeType="clickEffect">
                                  <p:stCondLst>
                                    <p:cond delay="0"/>
                                  </p:stCondLst>
                                  <p:childTnLst>
                                    <p:set>
                                      <p:cBhvr additive="base">
                                        <p:cTn id="18" dur="1" fill="hold">
                                          <p:stCondLst>
                                            <p:cond delay="0"/>
                                          </p:stCondLst>
                                        </p:cTn>
                                        <p:tgtEl>
                                          <p:spTgt spid="2178"/>
                                        </p:tgtEl>
                                        <p:attrNameLst>
                                          <p:attrName>style.visibility</p:attrName>
                                        </p:attrNameLst>
                                      </p:cBhvr>
                                      <p:to>
                                        <p:strVal val="visible"/>
                                      </p:to>
                                    </p:set>
                                    <p:anim calcmode="lin" valueType="num">
                                      <p:cBhvr additive="base">
                                        <p:cTn id="19" dur="1000" fill="hold"/>
                                        <p:tgtEl>
                                          <p:spTgt spid="2178"/>
                                        </p:tgtEl>
                                        <p:attrNameLst>
                                          <p:attrName>ppt_x</p:attrName>
                                        </p:attrNameLst>
                                      </p:cBhvr>
                                      <p:tavLst>
                                        <p:tav tm="0">
                                          <p:val>
                                            <p:strVal val="0-#ppt_w/2"/>
                                          </p:val>
                                        </p:tav>
                                        <p:tav tm="100000">
                                          <p:val>
                                            <p:strVal val="#ppt_x"/>
                                          </p:val>
                                        </p:tav>
                                      </p:tavLst>
                                    </p:anim>
                                    <p:anim calcmode="lin" valueType="num">
                                      <p:cBhvr additive="base">
                                        <p:cTn id="20"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1000" fill="hold" grpId="1" nodeType="clickEffect">
                                  <p:stCondLst>
                                    <p:cond delay="0"/>
                                  </p:stCondLst>
                                  <p:childTnLst>
                                    <p:set>
                                      <p:cBhvr additive="base">
                                        <p:cTn id="24" dur="1" fill="hold">
                                          <p:stCondLst>
                                            <p:cond delay="0"/>
                                          </p:stCondLst>
                                        </p:cTn>
                                        <p:tgtEl>
                                          <p:spTgt spid="2178"/>
                                        </p:tgtEl>
                                        <p:attrNameLst>
                                          <p:attrName>style.visibility</p:attrName>
                                        </p:attrNameLst>
                                      </p:cBhvr>
                                      <p:to>
                                        <p:strVal val="visible"/>
                                      </p:to>
                                    </p:set>
                                    <p:anim calcmode="lin" valueType="num">
                                      <p:cBhvr additive="base">
                                        <p:cTn id="25" dur="1000" fill="hold"/>
                                        <p:tgtEl>
                                          <p:spTgt spid="2178"/>
                                        </p:tgtEl>
                                        <p:attrNameLst>
                                          <p:attrName>ppt_x</p:attrName>
                                        </p:attrNameLst>
                                      </p:cBhvr>
                                      <p:tavLst>
                                        <p:tav tm="0">
                                          <p:val>
                                            <p:strVal val="0-#ppt_w/2"/>
                                          </p:val>
                                        </p:tav>
                                        <p:tav tm="100000">
                                          <p:val>
                                            <p:strVal val="#ppt_x"/>
                                          </p:val>
                                        </p:tav>
                                      </p:tavLst>
                                    </p:anim>
                                    <p:anim calcmode="lin" valueType="num">
                                      <p:cBhvr additive="base">
                                        <p:cTn id="26"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1000" fill="hold" grpId="1" nodeType="clickEffect">
                                  <p:stCondLst>
                                    <p:cond delay="0"/>
                                  </p:stCondLst>
                                  <p:childTnLst>
                                    <p:set>
                                      <p:cBhvr additive="base">
                                        <p:cTn id="30" dur="1" fill="hold">
                                          <p:stCondLst>
                                            <p:cond delay="0"/>
                                          </p:stCondLst>
                                        </p:cTn>
                                        <p:tgtEl>
                                          <p:spTgt spid="2178"/>
                                        </p:tgtEl>
                                        <p:attrNameLst>
                                          <p:attrName>style.visibility</p:attrName>
                                        </p:attrNameLst>
                                      </p:cBhvr>
                                      <p:to>
                                        <p:strVal val="visible"/>
                                      </p:to>
                                    </p:set>
                                    <p:anim calcmode="lin" valueType="num">
                                      <p:cBhvr additive="base">
                                        <p:cTn id="31" dur="1000" fill="hold"/>
                                        <p:tgtEl>
                                          <p:spTgt spid="2178"/>
                                        </p:tgtEl>
                                        <p:attrNameLst>
                                          <p:attrName>ppt_x</p:attrName>
                                        </p:attrNameLst>
                                      </p:cBhvr>
                                      <p:tavLst>
                                        <p:tav tm="0">
                                          <p:val>
                                            <p:strVal val="0-#ppt_w/2"/>
                                          </p:val>
                                        </p:tav>
                                        <p:tav tm="100000">
                                          <p:val>
                                            <p:strVal val="#ppt_x"/>
                                          </p:val>
                                        </p:tav>
                                      </p:tavLst>
                                    </p:anim>
                                    <p:anim calcmode="lin" valueType="num">
                                      <p:cBhvr additive="base">
                                        <p:cTn id="32"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1000" fill="hold" grpId="1" nodeType="clickEffect">
                                  <p:stCondLst>
                                    <p:cond delay="0"/>
                                  </p:stCondLst>
                                  <p:childTnLst>
                                    <p:set>
                                      <p:cBhvr additive="base">
                                        <p:cTn id="36" dur="1" fill="hold">
                                          <p:stCondLst>
                                            <p:cond delay="0"/>
                                          </p:stCondLst>
                                        </p:cTn>
                                        <p:tgtEl>
                                          <p:spTgt spid="2178"/>
                                        </p:tgtEl>
                                        <p:attrNameLst>
                                          <p:attrName>style.visibility</p:attrName>
                                        </p:attrNameLst>
                                      </p:cBhvr>
                                      <p:to>
                                        <p:strVal val="visible"/>
                                      </p:to>
                                    </p:set>
                                    <p:anim calcmode="lin" valueType="num">
                                      <p:cBhvr additive="base">
                                        <p:cTn id="37" dur="1000" fill="hold"/>
                                        <p:tgtEl>
                                          <p:spTgt spid="2178"/>
                                        </p:tgtEl>
                                        <p:attrNameLst>
                                          <p:attrName>ppt_x</p:attrName>
                                        </p:attrNameLst>
                                      </p:cBhvr>
                                      <p:tavLst>
                                        <p:tav tm="0">
                                          <p:val>
                                            <p:strVal val="0-#ppt_w/2"/>
                                          </p:val>
                                        </p:tav>
                                        <p:tav tm="100000">
                                          <p:val>
                                            <p:strVal val="#ppt_x"/>
                                          </p:val>
                                        </p:tav>
                                      </p:tavLst>
                                    </p:anim>
                                    <p:anim calcmode="lin" valueType="num">
                                      <p:cBhvr additive="base">
                                        <p:cTn id="38"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8" dur="1000" fill="hold" grpId="1" nodeType="clickEffect">
                                  <p:stCondLst>
                                    <p:cond delay="0"/>
                                  </p:stCondLst>
                                  <p:childTnLst>
                                    <p:set>
                                      <p:cBhvr additive="base">
                                        <p:cTn id="42" dur="1" fill="hold">
                                          <p:stCondLst>
                                            <p:cond delay="0"/>
                                          </p:stCondLst>
                                        </p:cTn>
                                        <p:tgtEl>
                                          <p:spTgt spid="2178"/>
                                        </p:tgtEl>
                                        <p:attrNameLst>
                                          <p:attrName>style.visibility</p:attrName>
                                        </p:attrNameLst>
                                      </p:cBhvr>
                                      <p:to>
                                        <p:strVal val="visible"/>
                                      </p:to>
                                    </p:set>
                                    <p:anim calcmode="lin" valueType="num">
                                      <p:cBhvr additive="base">
                                        <p:cTn id="43" dur="1000" fill="hold"/>
                                        <p:tgtEl>
                                          <p:spTgt spid="2178"/>
                                        </p:tgtEl>
                                        <p:attrNameLst>
                                          <p:attrName>ppt_x</p:attrName>
                                        </p:attrNameLst>
                                      </p:cBhvr>
                                      <p:tavLst>
                                        <p:tav tm="0">
                                          <p:val>
                                            <p:strVal val="0-#ppt_w/2"/>
                                          </p:val>
                                        </p:tav>
                                        <p:tav tm="100000">
                                          <p:val>
                                            <p:strVal val="#ppt_x"/>
                                          </p:val>
                                        </p:tav>
                                      </p:tavLst>
                                    </p:anim>
                                    <p:anim calcmode="lin" valueType="num">
                                      <p:cBhvr additive="base">
                                        <p:cTn id="44"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8" dur="1000" fill="hold" grpId="1" nodeType="clickEffect">
                                  <p:stCondLst>
                                    <p:cond delay="0"/>
                                  </p:stCondLst>
                                  <p:childTnLst>
                                    <p:set>
                                      <p:cBhvr additive="base">
                                        <p:cTn id="48" dur="1" fill="hold">
                                          <p:stCondLst>
                                            <p:cond delay="0"/>
                                          </p:stCondLst>
                                        </p:cTn>
                                        <p:tgtEl>
                                          <p:spTgt spid="2178"/>
                                        </p:tgtEl>
                                        <p:attrNameLst>
                                          <p:attrName>style.visibility</p:attrName>
                                        </p:attrNameLst>
                                      </p:cBhvr>
                                      <p:to>
                                        <p:strVal val="visible"/>
                                      </p:to>
                                    </p:set>
                                    <p:anim calcmode="lin" valueType="num">
                                      <p:cBhvr additive="base">
                                        <p:cTn id="49" dur="1000" fill="hold"/>
                                        <p:tgtEl>
                                          <p:spTgt spid="2178"/>
                                        </p:tgtEl>
                                        <p:attrNameLst>
                                          <p:attrName>ppt_x</p:attrName>
                                        </p:attrNameLst>
                                      </p:cBhvr>
                                      <p:tavLst>
                                        <p:tav tm="0">
                                          <p:val>
                                            <p:strVal val="0-#ppt_w/2"/>
                                          </p:val>
                                        </p:tav>
                                        <p:tav tm="100000">
                                          <p:val>
                                            <p:strVal val="#ppt_x"/>
                                          </p:val>
                                        </p:tav>
                                      </p:tavLst>
                                    </p:anim>
                                    <p:anim calcmode="lin" valueType="num">
                                      <p:cBhvr additive="base">
                                        <p:cTn id="50"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2" presetClass="entr" presetSubtype="8" dur="1000" fill="hold" grpId="1" nodeType="clickEffect">
                                  <p:stCondLst>
                                    <p:cond delay="0"/>
                                  </p:stCondLst>
                                  <p:childTnLst>
                                    <p:set>
                                      <p:cBhvr additive="base">
                                        <p:cTn id="54" dur="1" fill="hold">
                                          <p:stCondLst>
                                            <p:cond delay="0"/>
                                          </p:stCondLst>
                                        </p:cTn>
                                        <p:tgtEl>
                                          <p:spTgt spid="2178"/>
                                        </p:tgtEl>
                                        <p:attrNameLst>
                                          <p:attrName>style.visibility</p:attrName>
                                        </p:attrNameLst>
                                      </p:cBhvr>
                                      <p:to>
                                        <p:strVal val="visible"/>
                                      </p:to>
                                    </p:set>
                                    <p:anim calcmode="lin" valueType="num">
                                      <p:cBhvr additive="base">
                                        <p:cTn id="55" dur="1000" fill="hold"/>
                                        <p:tgtEl>
                                          <p:spTgt spid="2178"/>
                                        </p:tgtEl>
                                        <p:attrNameLst>
                                          <p:attrName>ppt_x</p:attrName>
                                        </p:attrNameLst>
                                      </p:cBhvr>
                                      <p:tavLst>
                                        <p:tav tm="0">
                                          <p:val>
                                            <p:strVal val="0-#ppt_w/2"/>
                                          </p:val>
                                        </p:tav>
                                        <p:tav tm="100000">
                                          <p:val>
                                            <p:strVal val="#ppt_x"/>
                                          </p:val>
                                        </p:tav>
                                      </p:tavLst>
                                    </p:anim>
                                    <p:anim calcmode="lin" valueType="num">
                                      <p:cBhvr additive="base">
                                        <p:cTn id="56"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afterGroup">
                            <p:stCondLst>
                              <p:cond delay="0"/>
                            </p:stCondLst>
                            <p:childTnLst>
                              <p:par>
                                <p:cTn id="59" presetID="2" presetClass="entr" presetSubtype="8" dur="1000" fill="hold" grpId="1" nodeType="clickEffect">
                                  <p:stCondLst>
                                    <p:cond delay="0"/>
                                  </p:stCondLst>
                                  <p:childTnLst>
                                    <p:set>
                                      <p:cBhvr additive="base">
                                        <p:cTn id="60" dur="1" fill="hold">
                                          <p:stCondLst>
                                            <p:cond delay="0"/>
                                          </p:stCondLst>
                                        </p:cTn>
                                        <p:tgtEl>
                                          <p:spTgt spid="2178"/>
                                        </p:tgtEl>
                                        <p:attrNameLst>
                                          <p:attrName>style.visibility</p:attrName>
                                        </p:attrNameLst>
                                      </p:cBhvr>
                                      <p:to>
                                        <p:strVal val="visible"/>
                                      </p:to>
                                    </p:set>
                                    <p:anim calcmode="lin" valueType="num">
                                      <p:cBhvr additive="base">
                                        <p:cTn id="61" dur="1000" fill="hold"/>
                                        <p:tgtEl>
                                          <p:spTgt spid="2178"/>
                                        </p:tgtEl>
                                        <p:attrNameLst>
                                          <p:attrName>ppt_x</p:attrName>
                                        </p:attrNameLst>
                                      </p:cBhvr>
                                      <p:tavLst>
                                        <p:tav tm="0">
                                          <p:val>
                                            <p:strVal val="0-#ppt_w/2"/>
                                          </p:val>
                                        </p:tav>
                                        <p:tav tm="100000">
                                          <p:val>
                                            <p:strVal val="#ppt_x"/>
                                          </p:val>
                                        </p:tav>
                                      </p:tavLst>
                                    </p:anim>
                                    <p:anim calcmode="lin" valueType="num">
                                      <p:cBhvr additive="base">
                                        <p:cTn id="62" dur="1000" fill="hold"/>
                                        <p:tgtEl>
                                          <p:spTgt spid="21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7" grpId="0"/>
      <p:bldP spid="2178" grpId="1"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1" name=""/>
          <p:cNvSpPr/>
          <p:nvPr/>
        </p:nvSpPr>
        <p:spPr>
          <a:xfrm>
            <a:off x="395288" y="1565593"/>
            <a:ext cx="8353426" cy="3726814"/>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762000">
              <a:lnSpc>
                <a:spcPct val="135000"/>
              </a:lnSpc>
            </a:pPr>
            <a:r>
              <a:rPr lang="zh-CN" altLang="en-US" sz="2008" b="1">
                <a:solidFill>
                  <a:srgbClr val="FF00C4"/>
                </a:solidFill>
              </a:rPr>
              <a:t>作用：</a:t>
            </a:r>
          </a:p>
          <a:p>
            <a:pPr marL="0" lvl="0" indent="762000">
              <a:lnSpc>
                <a:spcPct val="135000"/>
              </a:lnSpc>
            </a:pPr>
            <a:r>
              <a:rPr lang="zh-CN" altLang="en-US" sz="2108" b="1">
                <a:solidFill>
                  <a:srgbClr val="FF00C4"/>
                </a:solidFill>
              </a:rPr>
              <a:t>A.  改善粘土的水化分散性能，因此加入适量纯碱可使新浆的滤失量下降，粘度、切力增大。</a:t>
            </a:r>
          </a:p>
          <a:p>
            <a:pPr marL="0" lvl="0" indent="762000">
              <a:lnSpc>
                <a:spcPct val="135000"/>
              </a:lnSpc>
            </a:pPr>
            <a:r>
              <a:rPr lang="zh-CN" altLang="en-US" sz="1908" b="1">
                <a:solidFill>
                  <a:srgbClr val="FF00C4"/>
                </a:solidFill>
              </a:rPr>
              <a:t>B.  过量的纯碱会导致粘土颗粒发生聚结，使钻井液性能受到破坏。 C.  在钻水泥塞或钻井液受到钙侵时，加入适量纯碱使Ca2+沉淀成CaCO3，从而使钻井液性能变好，即含羧钠基官能团(—COONa)的有机处理剂在遇到钙侵(或Ca2+浓度过高)而降低其溶解性时，一般可采用(cǎiyòng)加人适量纯碱的办法恢复其效能。</a:t>
            </a:r>
          </a:p>
          <a:p>
            <a:pPr marL="0" lvl="0" indent="762000">
              <a:lnSpc>
                <a:spcPct val="135000"/>
              </a:lnSpc>
            </a:pPr>
            <a:r>
              <a:rPr lang="zh-CN" altLang="en-US" sz="2008" b="1">
                <a:solidFill>
                  <a:srgbClr val="FF00C4"/>
                </a:solidFill>
              </a:rPr>
              <a:t>              称之为盐析</a:t>
            </a:r>
          </a:p>
        </p:txBody>
      </p:sp>
      <p:sp>
        <p:nvSpPr>
          <p:cNvPr id="218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83"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第二十页，共93页。</a:t>
            </a:r>
          </a:p>
        </p:txBody>
      </p:sp>
      <p:sp>
        <p:nvSpPr>
          <p:cNvPr id="2184"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1000" fill="hold" grpId="0" nodeType="clickEffect">
                                  <p:stCondLst>
                                    <p:cond delay="0"/>
                                  </p:stCondLst>
                                  <p:childTnLst>
                                    <p:set>
                                      <p:cBhvr additive="base">
                                        <p:cTn id="6" dur="1" fill="hold">
                                          <p:stCondLst>
                                            <p:cond delay="0"/>
                                          </p:stCondLst>
                                        </p:cTn>
                                        <p:tgtEl>
                                          <p:spTgt spid="2181">
                                            <p:txEl>
                                              <p:pRg st="0" end="0"/>
                                            </p:txEl>
                                          </p:spTgt>
                                        </p:tgtEl>
                                        <p:attrNameLst>
                                          <p:attrName>style.visibility</p:attrName>
                                        </p:attrNameLst>
                                      </p:cBhvr>
                                      <p:to>
                                        <p:strVal val="visible"/>
                                      </p:to>
                                    </p:set>
                                    <p:animEffect transition="in" filter="checkerboard(across)">
                                      <p:cBhvr additive="base">
                                        <p:cTn id="7" dur="1000" fill="hold"/>
                                        <p:tgtEl>
                                          <p:spTgt spid="218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1000" fill="hold" grpId="0" nodeType="clickEffect">
                                  <p:stCondLst>
                                    <p:cond delay="0"/>
                                  </p:stCondLst>
                                  <p:childTnLst>
                                    <p:set>
                                      <p:cBhvr additive="base">
                                        <p:cTn id="11" dur="1" fill="hold">
                                          <p:stCondLst>
                                            <p:cond delay="0"/>
                                          </p:stCondLst>
                                        </p:cTn>
                                        <p:tgtEl>
                                          <p:spTgt spid="2181">
                                            <p:txEl>
                                              <p:pRg st="1" end="1"/>
                                            </p:txEl>
                                          </p:spTgt>
                                        </p:tgtEl>
                                        <p:attrNameLst>
                                          <p:attrName>style.visibility</p:attrName>
                                        </p:attrNameLst>
                                      </p:cBhvr>
                                      <p:to>
                                        <p:strVal val="visible"/>
                                      </p:to>
                                    </p:set>
                                    <p:animEffect transition="in" filter="checkerboard(across)">
                                      <p:cBhvr additive="base">
                                        <p:cTn id="12" dur="1000" fill="hold"/>
                                        <p:tgtEl>
                                          <p:spTgt spid="2181">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1000" fill="hold" grpId="0" nodeType="clickEffect">
                                  <p:stCondLst>
                                    <p:cond delay="0"/>
                                  </p:stCondLst>
                                  <p:childTnLst>
                                    <p:set>
                                      <p:cBhvr additive="base">
                                        <p:cTn id="16" dur="1" fill="hold">
                                          <p:stCondLst>
                                            <p:cond delay="0"/>
                                          </p:stCondLst>
                                        </p:cTn>
                                        <p:tgtEl>
                                          <p:spTgt spid="2181">
                                            <p:txEl>
                                              <p:pRg st="2" end="2"/>
                                            </p:txEl>
                                          </p:spTgt>
                                        </p:tgtEl>
                                        <p:attrNameLst>
                                          <p:attrName>style.visibility</p:attrName>
                                        </p:attrNameLst>
                                      </p:cBhvr>
                                      <p:to>
                                        <p:strVal val="visible"/>
                                      </p:to>
                                    </p:set>
                                    <p:animEffect transition="in" filter="checkerboard(across)">
                                      <p:cBhvr additive="base">
                                        <p:cTn id="17" dur="1000" fill="hold"/>
                                        <p:tgtEl>
                                          <p:spTgt spid="2181">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1000" fill="hold" grpId="0" nodeType="clickEffect">
                                  <p:stCondLst>
                                    <p:cond delay="0"/>
                                  </p:stCondLst>
                                  <p:childTnLst>
                                    <p:set>
                                      <p:cBhvr additive="base">
                                        <p:cTn id="21" dur="1" fill="hold">
                                          <p:stCondLst>
                                            <p:cond delay="0"/>
                                          </p:stCondLst>
                                        </p:cTn>
                                        <p:tgtEl>
                                          <p:spTgt spid="2181">
                                            <p:txEl>
                                              <p:pRg st="3" end="3"/>
                                            </p:txEl>
                                          </p:spTgt>
                                        </p:tgtEl>
                                        <p:attrNameLst>
                                          <p:attrName>style.visibility</p:attrName>
                                        </p:attrNameLst>
                                      </p:cBhvr>
                                      <p:to>
                                        <p:strVal val="visible"/>
                                      </p:to>
                                    </p:set>
                                    <p:animEffect transition="in" filter="checkerboard(across)">
                                      <p:cBhvr additive="base">
                                        <p:cTn id="22" dur="1000" fill="hold"/>
                                        <p:tgtEl>
                                          <p:spTgt spid="218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4" name=""/>
          <p:cNvSpPr/>
          <p:nvPr/>
        </p:nvSpPr>
        <p:spPr>
          <a:xfrm>
            <a:off x="0" y="6477000"/>
            <a:ext cx="9144000" cy="3810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208"/>
          </a:p>
        </p:txBody>
      </p:sp>
      <p:sp>
        <p:nvSpPr>
          <p:cNvPr id="2185" name=""/>
          <p:cNvSpPr/>
          <p:nvPr/>
        </p:nvSpPr>
        <p:spPr>
          <a:xfrm>
            <a:off x="493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ƒ"/>
            </a:pPr>
            <a:r>
              <a:rPr lang="zh-CN" altLang="en-US" sz="1011">
                <a:solidFill>
                  <a:srgbClr val="000000"/>
                </a:solidFill>
                <a:ea typeface="幼圆"/>
              </a:rPr>
              <a:t>上一内容(nèiróng)</a:t>
            </a:r>
          </a:p>
        </p:txBody>
      </p:sp>
      <p:sp>
        <p:nvSpPr>
          <p:cNvPr id="2186" name=""/>
          <p:cNvSpPr/>
          <p:nvPr/>
        </p:nvSpPr>
        <p:spPr>
          <a:xfrm>
            <a:off x="1828800" y="6496052"/>
            <a:ext cx="1258888"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
            </a:pPr>
            <a:r>
              <a:rPr lang="zh-CN" altLang="en-US" sz="1011">
                <a:solidFill>
                  <a:srgbClr val="000000"/>
                </a:solidFill>
                <a:ea typeface="幼圆"/>
              </a:rPr>
              <a:t>下一内容(nèiróng)</a:t>
            </a:r>
          </a:p>
        </p:txBody>
      </p:sp>
      <p:sp>
        <p:nvSpPr>
          <p:cNvPr id="2187" name=""/>
          <p:cNvSpPr/>
          <p:nvPr/>
        </p:nvSpPr>
        <p:spPr>
          <a:xfrm>
            <a:off x="3160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²"/>
            </a:pPr>
            <a:r>
              <a:rPr lang="zh-CN" altLang="en-US" sz="1111">
                <a:solidFill>
                  <a:srgbClr val="00002A">
                    <a:alpha val="0"/>
                  </a:srgbClr>
                </a:solidFill>
                <a:ea typeface="幼圆"/>
              </a:rPr>
              <a:t>回主目录</a:t>
            </a:r>
            <a:endParaRPr lang="zh-CN" altLang="en-US" sz="1600">
              <a:solidFill>
                <a:srgbClr val="FFFF66"/>
              </a:solidFill>
              <a:ea typeface="幼圆"/>
            </a:endParaRPr>
          </a:p>
        </p:txBody>
      </p:sp>
      <p:sp>
        <p:nvSpPr>
          <p:cNvPr id="2188" name=""/>
          <p:cNvSpPr/>
          <p:nvPr/>
        </p:nvSpPr>
        <p:spPr>
          <a:xfrm>
            <a:off x="5715001" y="6507162"/>
            <a:ext cx="1143000" cy="488765"/>
          </a:xfrm>
          <a:prstGeom prst="rect">
            <a:avLst/>
          </a:prstGeom>
          <a:noFill/>
          <a:ln cap="flat">
            <a:noFill/>
            <a:prstDash val="solid"/>
            <a:miter lim="800000"/>
            <a:headEnd type="none" w="med" len="med"/>
            <a:tailEnd type="none" w="med" len="med"/>
          </a:ln>
          <a:scene3d>
            <a:camera prst="legacyPerspectiveBottom">
              <a:rot lat="0" lon="0" rev="0"/>
            </a:camera>
            <a:lightRig rig="legacyFlat3" dir="t"/>
          </a:scene3d>
          <a:sp3d extrusionH="887400" prstMaterial="legacyMatte">
            <a:bevelT w="13500" h="13500" prst="angle"/>
            <a:bevelB w="13500" h="13500" prst="angle"/>
            <a:extrusionClr>
              <a:srgbClr val="000000"/>
            </a:extrusionClr>
            <a:contourClr>
              <a:srgbClr val="000000"/>
            </a:contourClr>
          </a:sp3d>
        </p:spPr>
        <p:txBody>
          <a:bodyPr tIns="0" bIns="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fontAlgn="t">
              <a:spcBef>
                <a:spcPct val="50000"/>
              </a:spcBef>
              <a:buChar char="O"/>
            </a:pPr>
            <a:r>
              <a:rPr lang="zh-CN" altLang="en-US" sz="1604">
                <a:solidFill>
                  <a:srgbClr val="000000"/>
                </a:solidFill>
                <a:latin typeface="Arial" pitchFamily="34" charset="0"/>
                <a:ea typeface="幼圆"/>
              </a:rPr>
              <a:t>返回(fǎnhuí)</a:t>
            </a:r>
          </a:p>
        </p:txBody>
      </p:sp>
      <p:sp>
        <p:nvSpPr>
          <p:cNvPr id="2189" name=""/>
          <p:cNvSpPr/>
          <p:nvPr/>
        </p:nvSpPr>
        <p:spPr>
          <a:xfrm>
            <a:off x="468313" y="1015540"/>
            <a:ext cx="8215312" cy="459038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6388">
              <a:lnSpc>
                <a:spcPct val="135000"/>
              </a:lnSpc>
            </a:pPr>
            <a:r>
              <a:rPr lang="en-US" altLang="zh-CN" sz="2204" b="1"/>
              <a:t>2</a:t>
            </a:r>
            <a:r>
              <a:rPr lang="zh-CN" altLang="en-US" sz="2112" b="1"/>
              <a:t>．烧碱</a:t>
            </a:r>
            <a:endParaRPr lang="zh-CN" altLang="en-US" b="1"/>
          </a:p>
          <a:p>
            <a:pPr marL="0" lvl="0" indent="306388">
              <a:lnSpc>
                <a:spcPct val="135000"/>
              </a:lnSpc>
            </a:pPr>
            <a:r>
              <a:rPr lang="zh-CN" altLang="en-US" sz="2112"/>
              <a:t>      烧碱即氢氧化钠，分子式为</a:t>
            </a:r>
            <a:r>
              <a:rPr lang="en-US" altLang="zh-CN" sz="2208"/>
              <a:t>NaOH</a:t>
            </a:r>
            <a:r>
              <a:rPr lang="zh-CN" altLang="en-US" sz="2204"/>
              <a:t>。</a:t>
            </a:r>
            <a:endParaRPr lang="zh-CN" altLang="en-US"/>
          </a:p>
          <a:p>
            <a:pPr marL="0" lvl="0" indent="306388">
              <a:lnSpc>
                <a:spcPct val="135000"/>
              </a:lnSpc>
            </a:pPr>
            <a:r>
              <a:rPr lang="zh-CN" altLang="en-US" sz="2004" b="1"/>
              <a:t>     </a:t>
            </a:r>
            <a:r>
              <a:rPr lang="zh-CN" altLang="en-US" sz="2108" b="1">
                <a:solidFill>
                  <a:srgbClr val="FF00C4"/>
                </a:solidFill>
              </a:rPr>
              <a:t>特性</a:t>
            </a:r>
            <a:r>
              <a:rPr lang="zh-CN" altLang="en-US" sz="2112"/>
              <a:t>：外观乳白色晶体，密度～</a:t>
            </a:r>
            <a:r>
              <a:rPr lang="en-US" altLang="zh-CN" sz="2204" baseline="30000"/>
              <a:t>3</a:t>
            </a:r>
            <a:r>
              <a:rPr lang="zh-CN" altLang="en-US" sz="2208"/>
              <a:t>，易溶于水，溶解时放出大量的热。水溶液呈强碱性。烧碱容易吸收空气中的水分和二氧化碳，并与二氧化碳作用生成碳酸钠，存放时应注意防潮加盖。</a:t>
            </a:r>
            <a:endParaRPr lang="zh-CN" altLang="en-US"/>
          </a:p>
          <a:p>
            <a:pPr marL="0" lvl="0" indent="306388">
              <a:lnSpc>
                <a:spcPct val="135000"/>
              </a:lnSpc>
            </a:pPr>
            <a:r>
              <a:rPr lang="zh-CN" altLang="en-US" sz="1812" b="1"/>
              <a:t>     </a:t>
            </a:r>
            <a:r>
              <a:rPr lang="zh-CN" altLang="en-US" sz="2304" b="1">
                <a:solidFill>
                  <a:srgbClr val="FF00C4"/>
                </a:solidFill>
              </a:rPr>
              <a:t>作用</a:t>
            </a:r>
            <a:r>
              <a:rPr lang="zh-CN" altLang="en-US" sz="2204"/>
              <a:t>：</a:t>
            </a:r>
            <a:endParaRPr lang="zh-CN" altLang="en-US"/>
          </a:p>
          <a:p>
            <a:pPr marL="0" lvl="0" indent="306388">
              <a:lnSpc>
                <a:spcPct val="135000"/>
              </a:lnSpc>
            </a:pPr>
            <a:r>
              <a:rPr lang="zh-CN" altLang="en-US" sz="2012"/>
              <a:t>        </a:t>
            </a:r>
            <a:r>
              <a:rPr lang="en-US" altLang="zh-CN" sz="1908"/>
              <a:t>a.  </a:t>
            </a:r>
            <a:r>
              <a:rPr lang="zh-CN" altLang="en-US" sz="2104"/>
              <a:t>主要用于调节钻井液的</a:t>
            </a:r>
            <a:r>
              <a:rPr lang="en-US" altLang="zh-CN" sz="1908"/>
              <a:t>pH</a:t>
            </a:r>
            <a:r>
              <a:rPr lang="zh-CN" altLang="en-US" sz="2204"/>
              <a:t>值；</a:t>
            </a:r>
            <a:endParaRPr lang="zh-CN" altLang="en-US"/>
          </a:p>
          <a:p>
            <a:pPr marL="0" lvl="0" indent="306388">
              <a:lnSpc>
                <a:spcPct val="135000"/>
              </a:lnSpc>
            </a:pPr>
            <a:r>
              <a:rPr lang="zh-CN" altLang="en-US" sz="2004"/>
              <a:t>        </a:t>
            </a:r>
            <a:r>
              <a:rPr lang="en-US" altLang="zh-CN" sz="2004"/>
              <a:t>b.  </a:t>
            </a:r>
            <a:r>
              <a:rPr lang="zh-CN" altLang="en-US" sz="2112"/>
              <a:t>与丹宁、褐煤等酸性处理剂一起配合使用，使之分别转化为丹宁酸钠、腐植酸钠等有效成分 ；</a:t>
            </a:r>
            <a:endParaRPr lang="zh-CN" altLang="en-US"/>
          </a:p>
          <a:p>
            <a:pPr marL="0" lvl="0" indent="306388">
              <a:lnSpc>
                <a:spcPct val="135000"/>
              </a:lnSpc>
            </a:pPr>
            <a:r>
              <a:rPr lang="zh-CN" altLang="en-US" sz="2104"/>
              <a:t>        </a:t>
            </a:r>
            <a:r>
              <a:rPr lang="en-US" altLang="zh-CN" sz="2012"/>
              <a:t>c.  </a:t>
            </a:r>
            <a:r>
              <a:rPr lang="zh-CN" altLang="en-US" sz="2004"/>
              <a:t>还可用于控制钙处理钻井液中</a:t>
            </a:r>
            <a:r>
              <a:rPr lang="en-US" altLang="zh-CN" sz="2200"/>
              <a:t>Ca</a:t>
            </a:r>
            <a:r>
              <a:rPr lang="en-US" altLang="zh-CN" sz="2108" baseline="30000"/>
              <a:t>2+</a:t>
            </a:r>
            <a:r>
              <a:rPr lang="zh-CN" altLang="en-US" sz="2204"/>
              <a:t>的浓度等。 </a:t>
            </a:r>
            <a:endParaRPr lang="zh-CN" altLang="en-US"/>
          </a:p>
        </p:txBody>
      </p:sp>
      <p:sp>
        <p:nvSpPr>
          <p:cNvPr id="2190"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91"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第二十一页，共93页。</a:t>
            </a:r>
          </a:p>
        </p:txBody>
      </p:sp>
      <p:sp>
        <p:nvSpPr>
          <p:cNvPr id="2192"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第二十一页，共93页。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1000" fill="hold" grpId="0" nodeType="clickEffect">
                                  <p:stCondLst>
                                    <p:cond delay="0"/>
                                  </p:stCondLst>
                                  <p:childTnLst>
                                    <p:set>
                                      <p:cBhvr additive="base">
                                        <p:cTn id="6" dur="1" fill="hold">
                                          <p:stCondLst>
                                            <p:cond delay="0"/>
                                          </p:stCondLst>
                                        </p:cTn>
                                        <p:tgtEl>
                                          <p:spTgt spid="2189">
                                            <p:txEl>
                                              <p:pRg st="0" end="0"/>
                                            </p:txEl>
                                          </p:spTgt>
                                        </p:tgtEl>
                                        <p:attrNameLst>
                                          <p:attrName>style.visibility</p:attrName>
                                        </p:attrNameLst>
                                      </p:cBhvr>
                                      <p:to>
                                        <p:strVal val="visible"/>
                                      </p:to>
                                    </p:set>
                                    <p:animEffect transition="in" filter="strips(downLeft)">
                                      <p:cBhvr additive="base">
                                        <p:cTn id="7" dur="1000" fill="hold"/>
                                        <p:tgtEl>
                                          <p:spTgt spid="2189">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12" dur="1000" fill="hold" grpId="0" nodeType="clickEffect">
                                  <p:stCondLst>
                                    <p:cond delay="0"/>
                                  </p:stCondLst>
                                  <p:childTnLst>
                                    <p:set>
                                      <p:cBhvr additive="base">
                                        <p:cTn id="11" dur="1" fill="hold">
                                          <p:stCondLst>
                                            <p:cond delay="0"/>
                                          </p:stCondLst>
                                        </p:cTn>
                                        <p:tgtEl>
                                          <p:spTgt spid="2189">
                                            <p:txEl>
                                              <p:pRg st="1" end="1"/>
                                            </p:txEl>
                                          </p:spTgt>
                                        </p:tgtEl>
                                        <p:attrNameLst>
                                          <p:attrName>style.visibility</p:attrName>
                                        </p:attrNameLst>
                                      </p:cBhvr>
                                      <p:to>
                                        <p:strVal val="visible"/>
                                      </p:to>
                                    </p:set>
                                    <p:animEffect transition="in" filter="strips(downLeft)">
                                      <p:cBhvr additive="base">
                                        <p:cTn id="12" dur="1000" fill="hold"/>
                                        <p:tgtEl>
                                          <p:spTgt spid="2189">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8" presetClass="entr" presetSubtype="12" dur="1000" fill="hold" grpId="0" nodeType="clickEffect">
                                  <p:stCondLst>
                                    <p:cond delay="0"/>
                                  </p:stCondLst>
                                  <p:childTnLst>
                                    <p:set>
                                      <p:cBhvr additive="base">
                                        <p:cTn id="16" dur="1" fill="hold">
                                          <p:stCondLst>
                                            <p:cond delay="0"/>
                                          </p:stCondLst>
                                        </p:cTn>
                                        <p:tgtEl>
                                          <p:spTgt spid="2189">
                                            <p:txEl>
                                              <p:charRg st="29" end="127"/>
                                            </p:txEl>
                                          </p:spTgt>
                                        </p:tgtEl>
                                        <p:attrNameLst>
                                          <p:attrName>style.visibility</p:attrName>
                                        </p:attrNameLst>
                                      </p:cBhvr>
                                      <p:to>
                                        <p:strVal val="visible"/>
                                      </p:to>
                                    </p:set>
                                    <p:animEffect transition="in" filter="strips(downLeft)">
                                      <p:cBhvr additive="base">
                                        <p:cTn id="17" dur="1000" fill="hold"/>
                                        <p:tgtEl>
                                          <p:spTgt spid="2189">
                                            <p:txEl>
                                              <p:charRg st="29" end="127"/>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8" presetClass="entr" presetSubtype="12" dur="1000" fill="hold" grpId="0" nodeType="clickEffect">
                                  <p:stCondLst>
                                    <p:cond delay="0"/>
                                  </p:stCondLst>
                                  <p:childTnLst>
                                    <p:set>
                                      <p:cBhvr additive="base">
                                        <p:cTn id="21" dur="1" fill="hold">
                                          <p:stCondLst>
                                            <p:cond delay="0"/>
                                          </p:stCondLst>
                                        </p:cTn>
                                        <p:tgtEl>
                                          <p:spTgt spid="2189">
                                            <p:txEl>
                                              <p:charRg st="127" end="136"/>
                                            </p:txEl>
                                          </p:spTgt>
                                        </p:tgtEl>
                                        <p:attrNameLst>
                                          <p:attrName>style.visibility</p:attrName>
                                        </p:attrNameLst>
                                      </p:cBhvr>
                                      <p:to>
                                        <p:strVal val="visible"/>
                                      </p:to>
                                    </p:set>
                                    <p:animEffect transition="in" filter="strips(downLeft)">
                                      <p:cBhvr additive="base">
                                        <p:cTn id="22" dur="1000" fill="hold"/>
                                        <p:tgtEl>
                                          <p:spTgt spid="2189">
                                            <p:txEl>
                                              <p:charRg st="127" end="136"/>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8" presetClass="entr" presetSubtype="12" dur="1000" fill="hold" grpId="0" nodeType="clickEffect">
                                  <p:stCondLst>
                                    <p:cond delay="0"/>
                                  </p:stCondLst>
                                  <p:childTnLst>
                                    <p:set>
                                      <p:cBhvr additive="base">
                                        <p:cTn id="26" dur="1" fill="hold">
                                          <p:stCondLst>
                                            <p:cond delay="0"/>
                                          </p:stCondLst>
                                        </p:cTn>
                                        <p:tgtEl>
                                          <p:spTgt spid="2189">
                                            <p:txEl>
                                              <p:charRg st="136" end="163"/>
                                            </p:txEl>
                                          </p:spTgt>
                                        </p:tgtEl>
                                        <p:attrNameLst>
                                          <p:attrName>style.visibility</p:attrName>
                                        </p:attrNameLst>
                                      </p:cBhvr>
                                      <p:to>
                                        <p:strVal val="visible"/>
                                      </p:to>
                                    </p:set>
                                    <p:animEffect transition="in" filter="strips(downLeft)">
                                      <p:cBhvr additive="base">
                                        <p:cTn id="27" dur="1000" fill="hold"/>
                                        <p:tgtEl>
                                          <p:spTgt spid="2189">
                                            <p:txEl>
                                              <p:charRg st="136" end="163"/>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8" presetClass="entr" presetSubtype="12" dur="1000" fill="hold" grpId="0" nodeType="clickEffect">
                                  <p:stCondLst>
                                    <p:cond delay="0"/>
                                  </p:stCondLst>
                                  <p:childTnLst>
                                    <p:set>
                                      <p:cBhvr additive="base">
                                        <p:cTn id="31" dur="1" fill="hold">
                                          <p:stCondLst>
                                            <p:cond delay="0"/>
                                          </p:stCondLst>
                                        </p:cTn>
                                        <p:tgtEl>
                                          <p:spTgt spid="2189">
                                            <p:txEl>
                                              <p:charRg st="163" end="218"/>
                                            </p:txEl>
                                          </p:spTgt>
                                        </p:tgtEl>
                                        <p:attrNameLst>
                                          <p:attrName>style.visibility</p:attrName>
                                        </p:attrNameLst>
                                      </p:cBhvr>
                                      <p:to>
                                        <p:strVal val="visible"/>
                                      </p:to>
                                    </p:set>
                                    <p:animEffect transition="in" filter="strips(downLeft)">
                                      <p:cBhvr additive="base">
                                        <p:cTn id="32" dur="1000" fill="hold"/>
                                        <p:tgtEl>
                                          <p:spTgt spid="2189">
                                            <p:txEl>
                                              <p:charRg st="163" end="218"/>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8" presetClass="entr" presetSubtype="12" dur="1000" fill="hold" grpId="0" nodeType="clickEffect">
                                  <p:stCondLst>
                                    <p:cond delay="0"/>
                                  </p:stCondLst>
                                  <p:childTnLst>
                                    <p:set>
                                      <p:cBhvr additive="base">
                                        <p:cTn id="36" dur="1" fill="hold">
                                          <p:stCondLst>
                                            <p:cond delay="0"/>
                                          </p:stCondLst>
                                        </p:cTn>
                                        <p:tgtEl>
                                          <p:spTgt spid="2189">
                                            <p:txEl>
                                              <p:charRg st="218" end="254"/>
                                            </p:txEl>
                                          </p:spTgt>
                                        </p:tgtEl>
                                        <p:attrNameLst>
                                          <p:attrName>style.visibility</p:attrName>
                                        </p:attrNameLst>
                                      </p:cBhvr>
                                      <p:to>
                                        <p:strVal val="visible"/>
                                      </p:to>
                                    </p:set>
                                    <p:animEffect transition="in" filter="strips(downLeft)">
                                      <p:cBhvr additive="base">
                                        <p:cTn id="37" dur="1000" fill="hold"/>
                                        <p:tgtEl>
                                          <p:spTgt spid="2189">
                                            <p:txEl>
                                              <p:charRg st="218" end="25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9" grpId="0" uiExpan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2" name=""/>
          <p:cNvSpPr/>
          <p:nvPr/>
        </p:nvSpPr>
        <p:spPr>
          <a:xfrm>
            <a:off x="250825" y="773499"/>
            <a:ext cx="8505826" cy="5309414"/>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6388">
              <a:lnSpc>
                <a:spcPct val="130000"/>
              </a:lnSpc>
            </a:pPr>
            <a:r>
              <a:rPr lang="en-US" altLang="zh-CN" sz="2008" b="1"/>
              <a:t>3．石灰</a:t>
            </a:r>
          </a:p>
          <a:p>
            <a:pPr marL="0" lvl="0" indent="306388">
              <a:lnSpc>
                <a:spcPct val="130000"/>
              </a:lnSpc>
            </a:pPr>
            <a:r>
              <a:rPr lang="en-US" altLang="zh-CN" sz="2008" b="1"/>
              <a:t>    生石灰即氧化钙，分子式为CaO。吸水后变成熟石灰，即氢氧化钙Ca(OH)2 。</a:t>
            </a:r>
          </a:p>
          <a:p>
            <a:pPr marL="0" lvl="0" indent="306388">
              <a:lnSpc>
                <a:spcPct val="130000"/>
              </a:lnSpc>
            </a:pPr>
            <a:r>
              <a:rPr lang="en-US" altLang="zh-CN" sz="2008" b="1"/>
              <a:t>    特性：在水中的溶解度较低，常温下为％，其水溶液呈碱性。并且随温度升高溶解度降低。</a:t>
            </a:r>
          </a:p>
          <a:p>
            <a:pPr marL="0" lvl="0" indent="306388">
              <a:lnSpc>
                <a:spcPct val="130000"/>
              </a:lnSpc>
            </a:pPr>
            <a:r>
              <a:rPr lang="en-US" altLang="zh-CN" sz="1908" b="1"/>
              <a:t>    作用：</a:t>
            </a:r>
          </a:p>
          <a:p>
            <a:pPr marL="0" lvl="0" indent="306388">
              <a:lnSpc>
                <a:spcPct val="130000"/>
              </a:lnSpc>
            </a:pPr>
            <a:r>
              <a:rPr lang="en-US" altLang="zh-CN" sz="2008" b="1"/>
              <a:t>         a.  在钙处理钻井液中，石灰用于提供Ca2+，以控制粘土的水化分散能力，使之保持在适度絮凝的状态；</a:t>
            </a:r>
          </a:p>
          <a:p>
            <a:pPr marL="0" lvl="0" indent="306388">
              <a:lnSpc>
                <a:spcPct val="130000"/>
              </a:lnSpc>
            </a:pPr>
            <a:r>
              <a:rPr lang="en-US" altLang="zh-CN" sz="2208" b="1"/>
              <a:t>         b.  在油包水乳化钻井液中，CaO用于使烷基苯磺酸钠等乳化剂转化为烷基苯磺酸钙，并调节pH值。</a:t>
            </a:r>
          </a:p>
          <a:p>
            <a:pPr marL="0" lvl="0" indent="306388">
              <a:lnSpc>
                <a:spcPct val="130000"/>
              </a:lnSpc>
            </a:pPr>
            <a:r>
              <a:rPr lang="en-US" altLang="zh-CN" sz="2008" b="1"/>
              <a:t>     注意事项：在高温(gāowēn)条件下石灰钻井液可能发生固化反应，使性能不能满足要求，因此在高温(gāowēn)深井中应慎用。此外，石灰还可配成石灰乳堵漏剂封堵漏层。 </a:t>
            </a:r>
          </a:p>
        </p:txBody>
      </p:sp>
      <p:sp>
        <p:nvSpPr>
          <p:cNvPr id="2193"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94"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第二十二页，共93页。</a:t>
            </a:r>
          </a:p>
        </p:txBody>
      </p:sp>
      <p:sp>
        <p:nvSpPr>
          <p:cNvPr id="2195"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第二十二页，共93页。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6" dur="2000" fill="hold" grpId="0" nodeType="clickEffect">
                                  <p:stCondLst>
                                    <p:cond delay="0"/>
                                  </p:stCondLst>
                                  <p:childTnLst>
                                    <p:set>
                                      <p:cBhvr additive="base">
                                        <p:cTn id="6" dur="1" fill="hold">
                                          <p:stCondLst>
                                            <p:cond delay="0"/>
                                          </p:stCondLst>
                                        </p:cTn>
                                        <p:tgtEl>
                                          <p:spTgt spid="2192">
                                            <p:txEl>
                                              <p:pRg st="0" end="0"/>
                                            </p:txEl>
                                          </p:spTgt>
                                        </p:tgtEl>
                                        <p:attrNameLst>
                                          <p:attrName>style.visibility</p:attrName>
                                        </p:attrNameLst>
                                      </p:cBhvr>
                                      <p:to>
                                        <p:strVal val="visible"/>
                                      </p:to>
                                    </p:set>
                                    <p:animEffect transition="in" filter="strips(downRight)">
                                      <p:cBhvr additive="base">
                                        <p:cTn id="7" dur="2000" fill="hold"/>
                                        <p:tgtEl>
                                          <p:spTgt spid="2192">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6" dur="2000" fill="hold" grpId="0" nodeType="clickEffect">
                                  <p:stCondLst>
                                    <p:cond delay="0"/>
                                  </p:stCondLst>
                                  <p:childTnLst>
                                    <p:set>
                                      <p:cBhvr additive="base">
                                        <p:cTn id="11" dur="1" fill="hold">
                                          <p:stCondLst>
                                            <p:cond delay="0"/>
                                          </p:stCondLst>
                                        </p:cTn>
                                        <p:tgtEl>
                                          <p:spTgt spid="2192">
                                            <p:txEl>
                                              <p:pRg st="1" end="1"/>
                                            </p:txEl>
                                          </p:spTgt>
                                        </p:tgtEl>
                                        <p:attrNameLst>
                                          <p:attrName>style.visibility</p:attrName>
                                        </p:attrNameLst>
                                      </p:cBhvr>
                                      <p:to>
                                        <p:strVal val="visible"/>
                                      </p:to>
                                    </p:set>
                                    <p:animEffect transition="in" filter="strips(downRight)">
                                      <p:cBhvr additive="base">
                                        <p:cTn id="12" dur="2000" fill="hold"/>
                                        <p:tgtEl>
                                          <p:spTgt spid="2192">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8" presetClass="entr" presetSubtype="6" dur="2000" fill="hold" grpId="0" nodeType="clickEffect">
                                  <p:stCondLst>
                                    <p:cond delay="0"/>
                                  </p:stCondLst>
                                  <p:childTnLst>
                                    <p:set>
                                      <p:cBhvr additive="base">
                                        <p:cTn id="16" dur="1" fill="hold">
                                          <p:stCondLst>
                                            <p:cond delay="0"/>
                                          </p:stCondLst>
                                        </p:cTn>
                                        <p:tgtEl>
                                          <p:spTgt spid="2192">
                                            <p:txEl>
                                              <p:charRg st="49" end="98"/>
                                            </p:txEl>
                                          </p:spTgt>
                                        </p:tgtEl>
                                        <p:attrNameLst>
                                          <p:attrName>style.visibility</p:attrName>
                                        </p:attrNameLst>
                                      </p:cBhvr>
                                      <p:to>
                                        <p:strVal val="visible"/>
                                      </p:to>
                                    </p:set>
                                    <p:animEffect transition="in" filter="strips(downRight)">
                                      <p:cBhvr additive="base">
                                        <p:cTn id="17" dur="2000" fill="hold"/>
                                        <p:tgtEl>
                                          <p:spTgt spid="2192">
                                            <p:txEl>
                                              <p:charRg st="49" end="98"/>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8" presetClass="entr" presetSubtype="6" dur="2000" fill="hold" grpId="0" nodeType="clickEffect">
                                  <p:stCondLst>
                                    <p:cond delay="0"/>
                                  </p:stCondLst>
                                  <p:childTnLst>
                                    <p:set>
                                      <p:cBhvr additive="base">
                                        <p:cTn id="21" dur="1" fill="hold">
                                          <p:stCondLst>
                                            <p:cond delay="0"/>
                                          </p:stCondLst>
                                        </p:cTn>
                                        <p:tgtEl>
                                          <p:spTgt spid="2192">
                                            <p:txEl>
                                              <p:charRg st="98" end="106"/>
                                            </p:txEl>
                                          </p:spTgt>
                                        </p:tgtEl>
                                        <p:attrNameLst>
                                          <p:attrName>style.visibility</p:attrName>
                                        </p:attrNameLst>
                                      </p:cBhvr>
                                      <p:to>
                                        <p:strVal val="visible"/>
                                      </p:to>
                                    </p:set>
                                    <p:animEffect transition="in" filter="strips(downRight)">
                                      <p:cBhvr additive="base">
                                        <p:cTn id="22" dur="2000" fill="hold"/>
                                        <p:tgtEl>
                                          <p:spTgt spid="2192">
                                            <p:txEl>
                                              <p:charRg st="98" end="106"/>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8" presetClass="entr" presetSubtype="6" dur="2000" fill="hold" grpId="0" nodeType="clickEffect">
                                  <p:stCondLst>
                                    <p:cond delay="0"/>
                                  </p:stCondLst>
                                  <p:childTnLst>
                                    <p:set>
                                      <p:cBhvr additive="base">
                                        <p:cTn id="26" dur="1" fill="hold">
                                          <p:stCondLst>
                                            <p:cond delay="0"/>
                                          </p:stCondLst>
                                        </p:cTn>
                                        <p:tgtEl>
                                          <p:spTgt spid="2192">
                                            <p:txEl>
                                              <p:charRg st="106" end="166"/>
                                            </p:txEl>
                                          </p:spTgt>
                                        </p:tgtEl>
                                        <p:attrNameLst>
                                          <p:attrName>style.visibility</p:attrName>
                                        </p:attrNameLst>
                                      </p:cBhvr>
                                      <p:to>
                                        <p:strVal val="visible"/>
                                      </p:to>
                                    </p:set>
                                    <p:animEffect transition="in" filter="strips(downRight)">
                                      <p:cBhvr additive="base">
                                        <p:cTn id="27" dur="2000" fill="hold"/>
                                        <p:tgtEl>
                                          <p:spTgt spid="2192">
                                            <p:txEl>
                                              <p:charRg st="106" end="166"/>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8" presetClass="entr" presetSubtype="6" dur="2000" fill="hold" grpId="0" nodeType="clickEffect">
                                  <p:stCondLst>
                                    <p:cond delay="0"/>
                                  </p:stCondLst>
                                  <p:childTnLst>
                                    <p:set>
                                      <p:cBhvr additive="base">
                                        <p:cTn id="31" dur="1" fill="hold">
                                          <p:stCondLst>
                                            <p:cond delay="0"/>
                                          </p:stCondLst>
                                        </p:cTn>
                                        <p:tgtEl>
                                          <p:spTgt spid="2192">
                                            <p:txEl>
                                              <p:charRg st="166" end="224"/>
                                            </p:txEl>
                                          </p:spTgt>
                                        </p:tgtEl>
                                        <p:attrNameLst>
                                          <p:attrName>style.visibility</p:attrName>
                                        </p:attrNameLst>
                                      </p:cBhvr>
                                      <p:to>
                                        <p:strVal val="visible"/>
                                      </p:to>
                                    </p:set>
                                    <p:animEffect transition="in" filter="strips(downRight)">
                                      <p:cBhvr additive="base">
                                        <p:cTn id="32" dur="2000" fill="hold"/>
                                        <p:tgtEl>
                                          <p:spTgt spid="2192">
                                            <p:txEl>
                                              <p:charRg st="166" end="224"/>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8" presetClass="entr" presetSubtype="6" dur="2000" fill="hold" grpId="0" nodeType="clickEffect">
                                  <p:stCondLst>
                                    <p:cond delay="0"/>
                                  </p:stCondLst>
                                  <p:childTnLst>
                                    <p:set>
                                      <p:cBhvr additive="base">
                                        <p:cTn id="36" dur="1" fill="hold">
                                          <p:stCondLst>
                                            <p:cond delay="0"/>
                                          </p:stCondLst>
                                        </p:cTn>
                                        <p:tgtEl>
                                          <p:spTgt spid="2192">
                                            <p:txEl>
                                              <p:charRg st="224" end="298"/>
                                            </p:txEl>
                                          </p:spTgt>
                                        </p:tgtEl>
                                        <p:attrNameLst>
                                          <p:attrName>style.visibility</p:attrName>
                                        </p:attrNameLst>
                                      </p:cBhvr>
                                      <p:to>
                                        <p:strVal val="visible"/>
                                      </p:to>
                                    </p:set>
                                    <p:animEffect transition="in" filter="strips(downRight)">
                                      <p:cBhvr additive="base">
                                        <p:cTn id="37" dur="2000" fill="hold"/>
                                        <p:tgtEl>
                                          <p:spTgt spid="2192">
                                            <p:txEl>
                                              <p:charRg st="224" end="29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2" grpId="0" uiExpand="1"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5" name=""/>
          <p:cNvSpPr/>
          <p:nvPr/>
        </p:nvSpPr>
        <p:spPr>
          <a:xfrm>
            <a:off x="323850" y="1942576"/>
            <a:ext cx="8432800" cy="2969673"/>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6388">
              <a:lnSpc>
                <a:spcPct val="150000"/>
              </a:lnSpc>
            </a:pPr>
            <a:r>
              <a:rPr lang="en-US" altLang="zh-CN" sz="1511" b="1"/>
              <a:t>4、石膏</a:t>
            </a:r>
          </a:p>
          <a:p>
            <a:pPr marL="0" lvl="0" indent="306388">
              <a:lnSpc>
                <a:spcPct val="150000"/>
              </a:lnSpc>
            </a:pPr>
            <a:r>
              <a:rPr lang="en-US" altLang="zh-CN" sz="1611" b="1"/>
              <a:t>    石膏的化学名称为硫酸钙，分子式为CaSO4。有熟石膏(CaS04·2H20)和无水石膏(CaS04)两种。</a:t>
            </a:r>
          </a:p>
          <a:p>
            <a:pPr marL="0" lvl="0" indent="306388">
              <a:lnSpc>
                <a:spcPct val="150000"/>
              </a:lnSpc>
            </a:pPr>
            <a:r>
              <a:rPr lang="en-US" altLang="zh-CN" sz="1711" b="1"/>
              <a:t>    特性：石膏是白色粉末，密度为～／cm3。常温下溶解度较低(约为％)，但稍大于石灰。40℃以前，溶解度随温度升高而增大；40℃以后，溶解度随温度升高而降低。吸湿后结成硬块，存放时应注意防潮。</a:t>
            </a:r>
          </a:p>
          <a:p>
            <a:pPr marL="0" lvl="0" indent="306388">
              <a:lnSpc>
                <a:spcPct val="150000"/>
              </a:lnSpc>
            </a:pPr>
            <a:r>
              <a:rPr lang="en-US" altLang="zh-CN" sz="1411" b="1"/>
              <a:t>    作用：在钙处理钻井液中，石膏与石灰的作用大致相同，都用于提供(tígōng)适量的Ca2+。其差别在于石膏提供(tígōng)的钙离子浓度比石灰高一些，此外用石膏处理可避免钻井液的pH值过高。</a:t>
            </a:r>
          </a:p>
        </p:txBody>
      </p:sp>
      <p:sp>
        <p:nvSpPr>
          <p:cNvPr id="219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19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第二十三页，共93页。</a:t>
            </a:r>
          </a:p>
        </p:txBody>
      </p:sp>
      <p:sp>
        <p:nvSpPr>
          <p:cNvPr id="219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第二十三页，共93页。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2000" fill="hold" grpId="0" nodeType="clickEffect">
                                  <p:stCondLst>
                                    <p:cond delay="0"/>
                                  </p:stCondLst>
                                  <p:childTnLst>
                                    <p:set>
                                      <p:cBhvr additive="base">
                                        <p:cTn id="6" dur="1" fill="hold">
                                          <p:stCondLst>
                                            <p:cond delay="0"/>
                                          </p:stCondLst>
                                        </p:cTn>
                                        <p:tgtEl>
                                          <p:spTgt spid="2195">
                                            <p:txEl>
                                              <p:pRg st="0" end="0"/>
                                            </p:txEl>
                                          </p:spTgt>
                                        </p:tgtEl>
                                        <p:attrNameLst>
                                          <p:attrName>style.visibility</p:attrName>
                                        </p:attrNameLst>
                                      </p:cBhvr>
                                      <p:to>
                                        <p:strVal val="visible"/>
                                      </p:to>
                                    </p:set>
                                    <p:animEffect transition="in" filter="dissolve">
                                      <p:cBhvr additive="base">
                                        <p:cTn id="7" dur="2000" fill="hold"/>
                                        <p:tgtEl>
                                          <p:spTgt spid="2195">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2000" fill="hold" grpId="0" nodeType="clickEffect">
                                  <p:stCondLst>
                                    <p:cond delay="0"/>
                                  </p:stCondLst>
                                  <p:childTnLst>
                                    <p:set>
                                      <p:cBhvr additive="base">
                                        <p:cTn id="11" dur="1" fill="hold">
                                          <p:stCondLst>
                                            <p:cond delay="0"/>
                                          </p:stCondLst>
                                        </p:cTn>
                                        <p:tgtEl>
                                          <p:spTgt spid="2195">
                                            <p:txEl>
                                              <p:pRg st="1" end="1"/>
                                            </p:txEl>
                                          </p:spTgt>
                                        </p:tgtEl>
                                        <p:attrNameLst>
                                          <p:attrName>style.visibility</p:attrName>
                                        </p:attrNameLst>
                                      </p:cBhvr>
                                      <p:to>
                                        <p:strVal val="visible"/>
                                      </p:to>
                                    </p:set>
                                    <p:animEffect transition="in" filter="dissolve">
                                      <p:cBhvr additive="base">
                                        <p:cTn id="12" dur="2000" fill="hold"/>
                                        <p:tgtEl>
                                          <p:spTgt spid="2195">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2000" fill="hold" grpId="0" nodeType="clickEffect">
                                  <p:stCondLst>
                                    <p:cond delay="0"/>
                                  </p:stCondLst>
                                  <p:childTnLst>
                                    <p:set>
                                      <p:cBhvr additive="base">
                                        <p:cTn id="16" dur="1" fill="hold">
                                          <p:stCondLst>
                                            <p:cond delay="0"/>
                                          </p:stCondLst>
                                        </p:cTn>
                                        <p:tgtEl>
                                          <p:spTgt spid="2195">
                                            <p:txEl>
                                              <p:charRg st="63" end="174"/>
                                            </p:txEl>
                                          </p:spTgt>
                                        </p:tgtEl>
                                        <p:attrNameLst>
                                          <p:attrName>style.visibility</p:attrName>
                                        </p:attrNameLst>
                                      </p:cBhvr>
                                      <p:to>
                                        <p:strVal val="visible"/>
                                      </p:to>
                                    </p:set>
                                    <p:animEffect transition="in" filter="dissolve">
                                      <p:cBhvr additive="base">
                                        <p:cTn id="17" dur="2000" fill="hold"/>
                                        <p:tgtEl>
                                          <p:spTgt spid="2195">
                                            <p:txEl>
                                              <p:charRg st="63" end="174"/>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2000" fill="hold" grpId="0" nodeType="clickEffect">
                                  <p:stCondLst>
                                    <p:cond delay="0"/>
                                  </p:stCondLst>
                                  <p:childTnLst>
                                    <p:set>
                                      <p:cBhvr additive="base">
                                        <p:cTn id="21" dur="1" fill="hold">
                                          <p:stCondLst>
                                            <p:cond delay="0"/>
                                          </p:stCondLst>
                                        </p:cTn>
                                        <p:tgtEl>
                                          <p:spTgt spid="2195">
                                            <p:txEl>
                                              <p:charRg st="174" end="259"/>
                                            </p:txEl>
                                          </p:spTgt>
                                        </p:tgtEl>
                                        <p:attrNameLst>
                                          <p:attrName>style.visibility</p:attrName>
                                        </p:attrNameLst>
                                      </p:cBhvr>
                                      <p:to>
                                        <p:strVal val="visible"/>
                                      </p:to>
                                    </p:set>
                                    <p:animEffect transition="in" filter="dissolve">
                                      <p:cBhvr additive="base">
                                        <p:cTn id="22" dur="2000" fill="hold"/>
                                        <p:tgtEl>
                                          <p:spTgt spid="2195">
                                            <p:txEl>
                                              <p:charRg st="174" end="25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5" grpId="0" uiExpand="1"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graphicFrame>
        <p:nvGraphicFramePr>
          <p:cNvPr id="2198" name=""/>
          <p:cNvGraphicFramePr>
            <a:graphicFrameLocks noChangeAspect="1"/>
          </p:cNvGraphicFramePr>
          <p:nvPr/>
        </p:nvGraphicFramePr>
        <p:xfrm>
          <a:off x="1835150" y="3933825"/>
          <a:ext cx="952500" cy="1382713"/>
        </p:xfrm>
        <a:graphic>
          <a:graphicData uri="http://schemas.openxmlformats.org/presentationml/2006/ole">
            <mc:AlternateContent>
              <mc:Choice xmlns:v="urn:schemas-microsoft-com:vml" Requires="v">
                <p:oleObj spid="_x0000_s1043" r:id="rId2" progId="">
                  <p:embed/>
                </p:oleObj>
              </mc:Choice>
              <mc:Fallback>
                <p:oleObj r:id="rId2" progId="">
                  <p:embed/>
                  <p:pic>
                    <p:nvPicPr>
                      <p:cNvPr id="0" name="OLE substitute image"/>
                      <p:cNvPicPr/>
                      <p:nvPr/>
                    </p:nvPicPr>
                    <p:blipFill>
                      <a:blip r:embed="rId3"/>
                      <a:stretch>
                        <a:fillRect/>
                      </a:stretch>
                    </p:blipFill>
                    <p:spPr>
                      <a:xfrm>
                        <a:off x="1835150" y="3933825"/>
                        <a:ext cx="952500" cy="1382713"/>
                      </a:xfrm>
                      <a:prstGeom prst="rect">
                        <a:avLst/>
                      </a:prstGeom>
                      <a:noFill/>
                      <a:ln>
                        <a:noFill/>
                        <a:miter lim="800000"/>
                      </a:ln>
                    </p:spPr>
                  </p:pic>
                </p:oleObj>
              </mc:Fallback>
            </mc:AlternateContent>
          </a:graphicData>
        </a:graphic>
      </p:graphicFrame>
      <p:cxnSp>
        <p:nvCxnSpPr>
          <p:cNvPr id="2199" name=""/>
          <p:cNvCxnSpPr/>
          <p:nvPr/>
        </p:nvCxnSpPr>
        <p:spPr>
          <a:xfrm flipH="1">
            <a:off x="2916238" y="4005263"/>
            <a:ext cx="0" cy="1257300"/>
          </a:xfrm>
          <a:prstGeom prst="line">
            <a:avLst/>
          </a:prstGeom>
          <a:noFill/>
          <a:ln cap="flat">
            <a:solidFill>
              <a:srgbClr val="000000"/>
            </a:solidFill>
            <a:prstDash val="solid"/>
            <a:miter lim="800000"/>
            <a:headEnd type="none" w="med" len="med"/>
            <a:tailEnd type="stealth" w="sm" len="lg"/>
          </a:ln>
        </p:spPr>
      </p:cxnSp>
      <p:sp>
        <p:nvSpPr>
          <p:cNvPr id="2200" name=""/>
          <p:cNvSpPr/>
          <p:nvPr/>
        </p:nvSpPr>
        <p:spPr>
          <a:xfrm>
            <a:off x="323850" y="663449"/>
            <a:ext cx="8353426" cy="3038725"/>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711200">
              <a:lnSpc>
                <a:spcPct val="130000"/>
              </a:lnSpc>
            </a:pPr>
            <a:r>
              <a:rPr lang="en-US" altLang="zh-CN" sz="1800" b="1"/>
              <a:t>5. 氯化钙</a:t>
            </a:r>
          </a:p>
          <a:p>
            <a:pPr marL="0" lvl="0" indent="711200">
              <a:lnSpc>
                <a:spcPct val="130000"/>
              </a:lnSpc>
            </a:pPr>
            <a:r>
              <a:rPr lang="en-US" altLang="zh-CN" sz="2000" b="1"/>
              <a:t>氯化钙的分子式为CaCl2，</a:t>
            </a:r>
          </a:p>
          <a:p>
            <a:pPr marL="0" lvl="0" indent="711200">
              <a:lnSpc>
                <a:spcPct val="130000"/>
              </a:lnSpc>
            </a:pPr>
            <a:r>
              <a:rPr lang="en-US" altLang="zh-CN" sz="1800" b="1"/>
              <a:t>特性：无水氯化钙的吸水性极强，通常含有六个结晶水。其外观为无色斜方晶体，密度为1.68 g／cm3，易潮解，且易溶于水(常温下约为75％)。溶解度极大。</a:t>
            </a:r>
          </a:p>
          <a:p>
            <a:pPr marL="0" lvl="0" indent="711200">
              <a:lnSpc>
                <a:spcPct val="130000"/>
              </a:lnSpc>
            </a:pPr>
            <a:r>
              <a:rPr lang="en-US" altLang="zh-CN" sz="1900" b="1"/>
              <a:t>作用：其溶解度随温度升高而增大。在钻井液中，CaCl2主要用于配制(pèizhì)防塌性能较好的高钙钻井液。用CaCl2处理钻井液时常常引起pH值降低。</a:t>
            </a:r>
          </a:p>
        </p:txBody>
      </p:sp>
      <p:sp>
        <p:nvSpPr>
          <p:cNvPr id="2201" name=""/>
          <p:cNvSpPr/>
          <p:nvPr/>
        </p:nvSpPr>
        <p:spPr>
          <a:xfrm>
            <a:off x="395288" y="4043781"/>
            <a:ext cx="1296988" cy="1100888"/>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sz="2200"/>
              <a:t>分类(fēn lèi)：</a:t>
            </a:r>
          </a:p>
        </p:txBody>
      </p:sp>
      <p:sp>
        <p:nvSpPr>
          <p:cNvPr id="2202" name=""/>
          <p:cNvSpPr/>
          <p:nvPr/>
        </p:nvSpPr>
        <p:spPr>
          <a:xfrm>
            <a:off x="2987675" y="4448843"/>
            <a:ext cx="1008062" cy="351092"/>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1611"/>
              <a:t>    </a:t>
            </a:r>
            <a:r>
              <a:rPr lang="en-US" altLang="zh-CN" sz="1704"/>
              <a:t>Ca</a:t>
            </a:r>
            <a:r>
              <a:rPr lang="en-US" altLang="zh-CN" sz="1704" baseline="30000"/>
              <a:t>2+</a:t>
            </a:r>
            <a:endParaRPr lang="en-US" altLang="zh-CN" sz="2000" baseline="30000"/>
          </a:p>
        </p:txBody>
      </p:sp>
      <p:sp>
        <p:nvSpPr>
          <p:cNvPr id="2203"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04"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第二十四页，共93页。</a:t>
            </a:r>
          </a:p>
        </p:txBody>
      </p:sp>
      <p:sp>
        <p:nvSpPr>
          <p:cNvPr id="2205"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第二十四页，共93页。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1000" fill="hold" grpId="0" nodeType="clickEffect">
                                  <p:stCondLst>
                                    <p:cond delay="0"/>
                                  </p:stCondLst>
                                  <p:childTnLst>
                                    <p:set>
                                      <p:cBhvr additive="base">
                                        <p:cTn id="6" dur="1" fill="hold">
                                          <p:stCondLst>
                                            <p:cond delay="0"/>
                                          </p:stCondLst>
                                        </p:cTn>
                                        <p:tgtEl>
                                          <p:spTgt spid="2200">
                                            <p:txEl>
                                              <p:pRg st="0" end="0"/>
                                            </p:txEl>
                                          </p:spTgt>
                                        </p:tgtEl>
                                        <p:attrNameLst>
                                          <p:attrName>style.visibility</p:attrName>
                                        </p:attrNameLst>
                                      </p:cBhvr>
                                      <p:to>
                                        <p:strVal val="visible"/>
                                      </p:to>
                                    </p:set>
                                    <p:animEffect transition="in" filter="checkerboard(across)">
                                      <p:cBhvr additive="base">
                                        <p:cTn id="7" dur="1000" fill="hold"/>
                                        <p:tgtEl>
                                          <p:spTgt spid="2200">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1000" fill="hold" grpId="0" nodeType="clickEffect">
                                  <p:stCondLst>
                                    <p:cond delay="0"/>
                                  </p:stCondLst>
                                  <p:childTnLst>
                                    <p:set>
                                      <p:cBhvr additive="base">
                                        <p:cTn id="11" dur="1" fill="hold">
                                          <p:stCondLst>
                                            <p:cond delay="0"/>
                                          </p:stCondLst>
                                        </p:cTn>
                                        <p:tgtEl>
                                          <p:spTgt spid="2200">
                                            <p:txEl>
                                              <p:pRg st="1" end="1"/>
                                            </p:txEl>
                                          </p:spTgt>
                                        </p:tgtEl>
                                        <p:attrNameLst>
                                          <p:attrName>style.visibility</p:attrName>
                                        </p:attrNameLst>
                                      </p:cBhvr>
                                      <p:to>
                                        <p:strVal val="visible"/>
                                      </p:to>
                                    </p:set>
                                    <p:animEffect transition="in" filter="checkerboard(across)">
                                      <p:cBhvr additive="base">
                                        <p:cTn id="12" dur="1000" fill="hold"/>
                                        <p:tgtEl>
                                          <p:spTgt spid="2200">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1000" fill="hold" grpId="0" nodeType="clickEffect">
                                  <p:stCondLst>
                                    <p:cond delay="0"/>
                                  </p:stCondLst>
                                  <p:childTnLst>
                                    <p:set>
                                      <p:cBhvr additive="base">
                                        <p:cTn id="16" dur="1" fill="hold">
                                          <p:stCondLst>
                                            <p:cond delay="0"/>
                                          </p:stCondLst>
                                        </p:cTn>
                                        <p:tgtEl>
                                          <p:spTgt spid="2200">
                                            <p:txEl>
                                              <p:pRg st="2" end="2"/>
                                            </p:txEl>
                                          </p:spTgt>
                                        </p:tgtEl>
                                        <p:attrNameLst>
                                          <p:attrName>style.visibility</p:attrName>
                                        </p:attrNameLst>
                                      </p:cBhvr>
                                      <p:to>
                                        <p:strVal val="visible"/>
                                      </p:to>
                                    </p:set>
                                    <p:animEffect transition="in" filter="checkerboard(across)">
                                      <p:cBhvr additive="base">
                                        <p:cTn id="17" dur="1000" fill="hold"/>
                                        <p:tgtEl>
                                          <p:spTgt spid="2200">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1000" fill="hold" grpId="0" nodeType="clickEffect">
                                  <p:stCondLst>
                                    <p:cond delay="0"/>
                                  </p:stCondLst>
                                  <p:childTnLst>
                                    <p:set>
                                      <p:cBhvr additive="base">
                                        <p:cTn id="21" dur="1" fill="hold">
                                          <p:stCondLst>
                                            <p:cond delay="0"/>
                                          </p:stCondLst>
                                        </p:cTn>
                                        <p:tgtEl>
                                          <p:spTgt spid="2200">
                                            <p:txEl>
                                              <p:pRg st="3" end="3"/>
                                            </p:txEl>
                                          </p:spTgt>
                                        </p:tgtEl>
                                        <p:attrNameLst>
                                          <p:attrName>style.visibility</p:attrName>
                                        </p:attrNameLst>
                                      </p:cBhvr>
                                      <p:to>
                                        <p:strVal val="visible"/>
                                      </p:to>
                                    </p:set>
                                    <p:animEffect transition="in" filter="checkerboard(across)">
                                      <p:cBhvr additive="base">
                                        <p:cTn id="22" dur="1000" fill="hold"/>
                                        <p:tgtEl>
                                          <p:spTgt spid="2200">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 presetClass="entr" presetSubtype="8" dur="1000" fill="hold" grpId="1" nodeType="clickEffect">
                                  <p:stCondLst>
                                    <p:cond delay="0"/>
                                  </p:stCondLst>
                                  <p:childTnLst>
                                    <p:set>
                                      <p:cBhvr additive="base">
                                        <p:cTn id="26" dur="1" fill="hold">
                                          <p:stCondLst>
                                            <p:cond delay="0"/>
                                          </p:stCondLst>
                                        </p:cTn>
                                        <p:tgtEl>
                                          <p:spTgt spid="2201"/>
                                        </p:tgtEl>
                                        <p:attrNameLst>
                                          <p:attrName>style.visibility</p:attrName>
                                        </p:attrNameLst>
                                      </p:cBhvr>
                                      <p:to>
                                        <p:strVal val="visible"/>
                                      </p:to>
                                    </p:set>
                                    <p:anim calcmode="lin" valueType="num">
                                      <p:cBhvr additive="base">
                                        <p:cTn id="27" dur="1000" fill="hold"/>
                                        <p:tgtEl>
                                          <p:spTgt spid="2201"/>
                                        </p:tgtEl>
                                        <p:attrNameLst>
                                          <p:attrName>ppt_x</p:attrName>
                                        </p:attrNameLst>
                                      </p:cBhvr>
                                      <p:tavLst>
                                        <p:tav tm="0">
                                          <p:val>
                                            <p:strVal val="0-#ppt_w/2"/>
                                          </p:val>
                                        </p:tav>
                                        <p:tav tm="100000">
                                          <p:val>
                                            <p:strVal val="#ppt_x"/>
                                          </p:val>
                                        </p:tav>
                                      </p:tavLst>
                                    </p:anim>
                                    <p:anim calcmode="lin" valueType="num">
                                      <p:cBhvr additive="base">
                                        <p:cTn id="28" dur="1000" fill="hold"/>
                                        <p:tgtEl>
                                          <p:spTgt spid="2201"/>
                                        </p:tgtEl>
                                        <p:attrNameLst>
                                          <p:attrName>ppt_y</p:attrName>
                                        </p:attrNameLst>
                                      </p:cBhvr>
                                      <p:tavLst>
                                        <p:tav tm="0">
                                          <p:val>
                                            <p:strVal val="#ppt_y"/>
                                          </p:val>
                                        </p:tav>
                                        <p:tav tm="100000">
                                          <p:val>
                                            <p:strVal val="#ppt_y"/>
                                          </p:val>
                                        </p:tav>
                                      </p:tavLst>
                                    </p:anim>
                                  </p:childTnLst>
                                </p:cTn>
                              </p:par>
                            </p:childTnLst>
                          </p:cTn>
                        </p:par>
                      </p:childTnLst>
                    </p:cTn>
                  </p:par>
                  <p:par>
                    <p:cTn id="29" fill="hold" nodeType="clickPar">
                      <p:stCondLst>
                        <p:cond delay="indefinite"/>
                      </p:stCondLst>
                      <p:childTnLst>
                        <p:par>
                          <p:cTn id="30" fill="hold" nodeType="afterGroup">
                            <p:stCondLst>
                              <p:cond delay="0"/>
                            </p:stCondLst>
                            <p:childTnLst>
                              <p:par>
                                <p:cTn id="31" presetID="2" presetClass="entr" presetSubtype="4" dur="1000" fill="hold" nodeType="clickEffect">
                                  <p:stCondLst>
                                    <p:cond delay="0"/>
                                  </p:stCondLst>
                                  <p:childTnLst>
                                    <p:set>
                                      <p:cBhvr additive="base">
                                        <p:cTn id="32" dur="1" fill="hold">
                                          <p:stCondLst>
                                            <p:cond delay="0"/>
                                          </p:stCondLst>
                                        </p:cTn>
                                        <p:tgtEl>
                                          <p:spTgt spid="2198"/>
                                        </p:tgtEl>
                                        <p:attrNameLst>
                                          <p:attrName>style.visibility</p:attrName>
                                        </p:attrNameLst>
                                      </p:cBhvr>
                                      <p:to>
                                        <p:strVal val="visible"/>
                                      </p:to>
                                    </p:set>
                                    <p:anim calcmode="lin" valueType="num">
                                      <p:cBhvr additive="base">
                                        <p:cTn id="33" dur="1000" fill="hold"/>
                                        <p:tgtEl>
                                          <p:spTgt spid="2198"/>
                                        </p:tgtEl>
                                        <p:attrNameLst>
                                          <p:attrName>ppt_x</p:attrName>
                                        </p:attrNameLst>
                                      </p:cBhvr>
                                      <p:tavLst>
                                        <p:tav tm="0">
                                          <p:val>
                                            <p:strVal val="#ppt_x"/>
                                          </p:val>
                                        </p:tav>
                                        <p:tav tm="100000">
                                          <p:val>
                                            <p:strVal val="#ppt_x"/>
                                          </p:val>
                                        </p:tav>
                                      </p:tavLst>
                                    </p:anim>
                                    <p:anim calcmode="lin" valueType="num">
                                      <p:cBhvr additive="base">
                                        <p:cTn id="34" dur="1000" fill="hold"/>
                                        <p:tgtEl>
                                          <p:spTgt spid="2198"/>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afterGroup">
                            <p:stCondLst>
                              <p:cond delay="0"/>
                            </p:stCondLst>
                            <p:childTnLst>
                              <p:par>
                                <p:cTn id="37" presetID="12" presetClass="entr" presetSubtype="4" dur="2000" fill="hold" grpId="2" nodeType="clickEffect">
                                  <p:stCondLst>
                                    <p:cond delay="0"/>
                                  </p:stCondLst>
                                  <p:childTnLst>
                                    <p:set>
                                      <p:cBhvr additive="base">
                                        <p:cTn id="38" dur="1" fill="hold">
                                          <p:stCondLst>
                                            <p:cond delay="0"/>
                                          </p:stCondLst>
                                        </p:cTn>
                                        <p:tgtEl>
                                          <p:spTgt spid="2202"/>
                                        </p:tgtEl>
                                        <p:attrNameLst>
                                          <p:attrName>style.visibility</p:attrName>
                                        </p:attrNameLst>
                                      </p:cBhvr>
                                      <p:to>
                                        <p:strVal val="visible"/>
                                      </p:to>
                                    </p:set>
                                    <p:animEffect transition="in" filter="slide(fromBottom)">
                                      <p:cBhvr additive="base">
                                        <p:cTn id="39" dur="2000" fill="hold"/>
                                        <p:tgtEl>
                                          <p:spTgt spid="2202"/>
                                        </p:tgtEl>
                                      </p:cBhvr>
                                    </p:animEffect>
                                  </p:childTnLst>
                                </p:cTn>
                              </p:par>
                            </p:childTnLst>
                          </p:cTn>
                        </p:par>
                      </p:childTnLst>
                    </p:cTn>
                  </p:par>
                  <p:par>
                    <p:cTn id="40" fill="hold" nodeType="clickPar">
                      <p:stCondLst>
                        <p:cond delay="indefinite"/>
                      </p:stCondLst>
                      <p:childTnLst>
                        <p:par>
                          <p:cTn id="41" fill="hold" nodeType="afterGroup">
                            <p:stCondLst>
                              <p:cond delay="0"/>
                            </p:stCondLst>
                            <p:childTnLst>
                              <p:par>
                                <p:cTn id="42" presetID="2" presetClass="entr" presetSubtype="4" dur="1000" fill="hold" nodeType="clickEffect">
                                  <p:stCondLst>
                                    <p:cond delay="0"/>
                                  </p:stCondLst>
                                  <p:childTnLst>
                                    <p:set>
                                      <p:cBhvr additive="base">
                                        <p:cTn id="43" dur="1" fill="hold">
                                          <p:stCondLst>
                                            <p:cond delay="0"/>
                                          </p:stCondLst>
                                        </p:cTn>
                                        <p:tgtEl>
                                          <p:spTgt spid="2199"/>
                                        </p:tgtEl>
                                        <p:attrNameLst>
                                          <p:attrName>style.visibility</p:attrName>
                                        </p:attrNameLst>
                                      </p:cBhvr>
                                      <p:to>
                                        <p:strVal val="visible"/>
                                      </p:to>
                                    </p:set>
                                    <p:anim calcmode="lin" valueType="num">
                                      <p:cBhvr additive="base">
                                        <p:cTn id="44" dur="1000" fill="hold"/>
                                        <p:tgtEl>
                                          <p:spTgt spid="2199"/>
                                        </p:tgtEl>
                                        <p:attrNameLst>
                                          <p:attrName>ppt_x</p:attrName>
                                        </p:attrNameLst>
                                      </p:cBhvr>
                                      <p:tavLst>
                                        <p:tav tm="0">
                                          <p:val>
                                            <p:strVal val="#ppt_x"/>
                                          </p:val>
                                        </p:tav>
                                        <p:tav tm="100000">
                                          <p:val>
                                            <p:strVal val="#ppt_x"/>
                                          </p:val>
                                        </p:tav>
                                      </p:tavLst>
                                    </p:anim>
                                    <p:anim calcmode="lin" valueType="num">
                                      <p:cBhvr additive="base">
                                        <p:cTn id="45" dur="1000" fill="hold"/>
                                        <p:tgtEl>
                                          <p:spTgt spid="219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0" grpId="0" uiExpand="1" build="p"/>
      <p:bldP spid="2201" grpId="1"/>
      <p:bldP spid="2202" grpId="2"/>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05" name=""/>
          <p:cNvSpPr/>
          <p:nvPr/>
        </p:nvSpPr>
        <p:spPr>
          <a:xfrm>
            <a:off x="323850" y="701451"/>
            <a:ext cx="8577264" cy="5448749"/>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6388">
              <a:lnSpc>
                <a:spcPct val="125000"/>
              </a:lnSpc>
            </a:pPr>
            <a:r>
              <a:rPr lang="en-US" altLang="zh-CN" sz="1904" b="1">
                <a:solidFill>
                  <a:srgbClr val="FF00C4"/>
                </a:solidFill>
              </a:rPr>
              <a:t>6．氯化钠</a:t>
            </a:r>
          </a:p>
          <a:p>
            <a:pPr marL="0" lvl="0" indent="306388">
              <a:lnSpc>
                <a:spcPct val="125000"/>
              </a:lnSpc>
            </a:pPr>
            <a:r>
              <a:rPr lang="en-US" altLang="zh-CN" sz="1604" b="1">
                <a:solidFill>
                  <a:srgbClr val="FF00C4"/>
                </a:solidFill>
              </a:rPr>
              <a:t>     氯化钠俗名食盐，分子式为NaCl</a:t>
            </a:r>
          </a:p>
          <a:p>
            <a:pPr marL="0" lvl="0" indent="306388">
              <a:lnSpc>
                <a:spcPct val="125000"/>
              </a:lnSpc>
            </a:pPr>
            <a:r>
              <a:rPr lang="en-US" altLang="zh-CN" sz="1704" b="1">
                <a:solidFill>
                  <a:srgbClr val="FF00C4"/>
                </a:solidFill>
              </a:rPr>
              <a:t>     特性：为白色晶体，常温下密度约为／cm3。纯晶不易潮解，但含MgCl2和CaCI2等杂质的工业食盐容易吸潮。常温下在水中的溶解度较大(20℃时为／100g水)，且随温度升高，溶解度略有增大。</a:t>
            </a:r>
          </a:p>
          <a:p>
            <a:pPr marL="0" lvl="0" indent="306388">
              <a:lnSpc>
                <a:spcPct val="125000"/>
              </a:lnSpc>
            </a:pPr>
            <a:r>
              <a:rPr lang="en-US" altLang="zh-CN" sz="1804" b="1">
                <a:solidFill>
                  <a:srgbClr val="FF00C4"/>
                </a:solidFill>
              </a:rPr>
              <a:t>    作用(zuòyòng)：食盐主要用于配制盐水钻井液和饱和盐水钻井液，以防止岩盐井段溶解，并抑制井壁泥页岩水化膨胀。此外，为保护油气层，还可用于配制无固相清洁盐水钻井液，或作为水溶性暂堵剂使用。</a:t>
            </a:r>
          </a:p>
          <a:p>
            <a:pPr marL="0" lvl="0" indent="306388">
              <a:lnSpc>
                <a:spcPct val="125000"/>
              </a:lnSpc>
            </a:pPr>
            <a:endParaRPr lang="en-US" altLang="zh-CN" sz="1904" b="1">
              <a:solidFill>
                <a:srgbClr val="FF00C4"/>
              </a:solidFill>
            </a:endParaRPr>
          </a:p>
          <a:p>
            <a:pPr marL="0" lvl="0" indent="306388">
              <a:lnSpc>
                <a:spcPct val="125000"/>
              </a:lnSpc>
            </a:pPr>
            <a:r>
              <a:rPr lang="en-US" altLang="zh-CN" sz="1904" b="1">
                <a:solidFill>
                  <a:srgbClr val="FF00C4"/>
                </a:solidFill>
              </a:rPr>
              <a:t>7．氯化钾</a:t>
            </a:r>
          </a:p>
          <a:p>
            <a:pPr marL="0" lvl="0" indent="306388">
              <a:lnSpc>
                <a:spcPct val="125000"/>
              </a:lnSpc>
            </a:pPr>
            <a:r>
              <a:rPr lang="en-US" altLang="zh-CN" sz="1704" b="1">
                <a:solidFill>
                  <a:srgbClr val="FF00C4"/>
                </a:solidFill>
              </a:rPr>
              <a:t>    氯化钾的分子式为KCl</a:t>
            </a:r>
          </a:p>
          <a:p>
            <a:pPr marL="0" lvl="0" indent="306388">
              <a:lnSpc>
                <a:spcPct val="125000"/>
              </a:lnSpc>
            </a:pPr>
            <a:r>
              <a:rPr lang="en-US" altLang="zh-CN" sz="1904" b="1">
                <a:solidFill>
                  <a:srgbClr val="FF00C4"/>
                </a:solidFill>
              </a:rPr>
              <a:t>    特性：外观为白色立方晶体，常温下密度为1.98 g／cm3，熔点为776℃。易溶于水，且溶解度随温度升高而增加。</a:t>
            </a:r>
          </a:p>
          <a:p>
            <a:pPr marL="0" lvl="0" indent="306388">
              <a:lnSpc>
                <a:spcPct val="125000"/>
              </a:lnSpc>
            </a:pPr>
            <a:r>
              <a:rPr lang="en-US" altLang="zh-CN" sz="1604" b="1">
                <a:solidFill>
                  <a:srgbClr val="FF00C4"/>
                </a:solidFill>
              </a:rPr>
              <a:t>    作用(zuòyòng)：KCl是一种常用的无机盐类页岩抑制剂，具有较强的抑制页岩渗透水化的能力。若与聚合物配合使用，可配制成具有强抑制性的钾盐聚合物防塌钻井液。与聚合醇配和使用，能够明显提高聚合醇的防塌能力，另外，钾离子的防塌能力与阴离子有关。</a:t>
            </a:r>
          </a:p>
        </p:txBody>
      </p:sp>
      <p:sp>
        <p:nvSpPr>
          <p:cNvPr id="220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0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第二十五页，共93页。</a:t>
            </a:r>
          </a:p>
        </p:txBody>
      </p:sp>
      <p:sp>
        <p:nvSpPr>
          <p:cNvPr id="220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第二十五页，共93页。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1000" fill="hold" grpId="0" nodeType="clickEffect">
                                  <p:stCondLst>
                                    <p:cond delay="0"/>
                                  </p:stCondLst>
                                  <p:childTnLst>
                                    <p:set>
                                      <p:cBhvr additive="base">
                                        <p:cTn id="6" dur="1" fill="hold">
                                          <p:stCondLst>
                                            <p:cond delay="0"/>
                                          </p:stCondLst>
                                        </p:cTn>
                                        <p:tgtEl>
                                          <p:spTgt spid="2205">
                                            <p:txEl>
                                              <p:pRg st="0" end="0"/>
                                            </p:txEl>
                                          </p:spTgt>
                                        </p:tgtEl>
                                        <p:attrNameLst>
                                          <p:attrName>style.visibility</p:attrName>
                                        </p:attrNameLst>
                                      </p:cBhvr>
                                      <p:to>
                                        <p:strVal val="visible"/>
                                      </p:to>
                                    </p:set>
                                    <p:anim calcmode="lin" valueType="num">
                                      <p:cBhvr additive="base">
                                        <p:cTn id="7" dur="1000" fill="hold"/>
                                        <p:tgtEl>
                                          <p:spTgt spid="2205">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220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1000" fill="hold" grpId="0" nodeType="clickEffect">
                                  <p:stCondLst>
                                    <p:cond delay="0"/>
                                  </p:stCondLst>
                                  <p:childTnLst>
                                    <p:set>
                                      <p:cBhvr additive="base">
                                        <p:cTn id="12" dur="1" fill="hold">
                                          <p:stCondLst>
                                            <p:cond delay="0"/>
                                          </p:stCondLst>
                                        </p:cTn>
                                        <p:tgtEl>
                                          <p:spTgt spid="2205">
                                            <p:txEl>
                                              <p:pRg st="1" end="1"/>
                                            </p:txEl>
                                          </p:spTgt>
                                        </p:tgtEl>
                                        <p:attrNameLst>
                                          <p:attrName>style.visibility</p:attrName>
                                        </p:attrNameLst>
                                      </p:cBhvr>
                                      <p:to>
                                        <p:strVal val="visible"/>
                                      </p:to>
                                    </p:set>
                                    <p:anim calcmode="lin" valueType="num">
                                      <p:cBhvr additive="base">
                                        <p:cTn id="13" dur="1000" fill="hold"/>
                                        <p:tgtEl>
                                          <p:spTgt spid="2205">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220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1000" fill="hold" grpId="0" nodeType="clickEffect">
                                  <p:stCondLst>
                                    <p:cond delay="0"/>
                                  </p:stCondLst>
                                  <p:childTnLst>
                                    <p:set>
                                      <p:cBhvr additive="base">
                                        <p:cTn id="18" dur="1" fill="hold">
                                          <p:stCondLst>
                                            <p:cond delay="0"/>
                                          </p:stCondLst>
                                        </p:cTn>
                                        <p:tgtEl>
                                          <p:spTgt spid="2205">
                                            <p:txEl>
                                              <p:charRg st="28" end="139"/>
                                            </p:txEl>
                                          </p:spTgt>
                                        </p:tgtEl>
                                        <p:attrNameLst>
                                          <p:attrName>style.visibility</p:attrName>
                                        </p:attrNameLst>
                                      </p:cBhvr>
                                      <p:to>
                                        <p:strVal val="visible"/>
                                      </p:to>
                                    </p:set>
                                    <p:anim calcmode="lin" valueType="num">
                                      <p:cBhvr additive="base">
                                        <p:cTn id="19" dur="1000" fill="hold"/>
                                        <p:tgtEl>
                                          <p:spTgt spid="2205">
                                            <p:txEl>
                                              <p:charRg st="28" end="139"/>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2205">
                                            <p:txEl>
                                              <p:charRg st="28" end="13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1000" fill="hold" grpId="0" nodeType="clickEffect">
                                  <p:stCondLst>
                                    <p:cond delay="0"/>
                                  </p:stCondLst>
                                  <p:childTnLst>
                                    <p:set>
                                      <p:cBhvr additive="base">
                                        <p:cTn id="24" dur="1" fill="hold">
                                          <p:stCondLst>
                                            <p:cond delay="0"/>
                                          </p:stCondLst>
                                        </p:cTn>
                                        <p:tgtEl>
                                          <p:spTgt spid="2205">
                                            <p:txEl>
                                              <p:charRg st="139" end="231"/>
                                            </p:txEl>
                                          </p:spTgt>
                                        </p:tgtEl>
                                        <p:attrNameLst>
                                          <p:attrName>style.visibility</p:attrName>
                                        </p:attrNameLst>
                                      </p:cBhvr>
                                      <p:to>
                                        <p:strVal val="visible"/>
                                      </p:to>
                                    </p:set>
                                    <p:anim calcmode="lin" valueType="num">
                                      <p:cBhvr additive="base">
                                        <p:cTn id="25" dur="1000" fill="hold"/>
                                        <p:tgtEl>
                                          <p:spTgt spid="2205">
                                            <p:txEl>
                                              <p:charRg st="139" end="231"/>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2205">
                                            <p:txEl>
                                              <p:charRg st="139" end="23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1000" fill="hold" grpId="0" nodeType="clickEffect">
                                  <p:stCondLst>
                                    <p:cond delay="0"/>
                                  </p:stCondLst>
                                  <p:childTnLst>
                                    <p:set>
                                      <p:cBhvr additive="base">
                                        <p:cTn id="30" dur="1" fill="hold">
                                          <p:stCondLst>
                                            <p:cond delay="0"/>
                                          </p:stCondLst>
                                        </p:cTn>
                                        <p:tgtEl>
                                          <p:spTgt spid="2205">
                                            <p:txEl>
                                              <p:charRg st="232" end="238"/>
                                            </p:txEl>
                                          </p:spTgt>
                                        </p:tgtEl>
                                        <p:attrNameLst>
                                          <p:attrName>style.visibility</p:attrName>
                                        </p:attrNameLst>
                                      </p:cBhvr>
                                      <p:to>
                                        <p:strVal val="visible"/>
                                      </p:to>
                                    </p:set>
                                    <p:anim calcmode="lin" valueType="num">
                                      <p:cBhvr additive="base">
                                        <p:cTn id="31" dur="1000" fill="hold"/>
                                        <p:tgtEl>
                                          <p:spTgt spid="2205">
                                            <p:txEl>
                                              <p:charRg st="232" end="238"/>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2205">
                                            <p:txEl>
                                              <p:charRg st="232" end="23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1000" fill="hold" grpId="0" nodeType="clickEffect">
                                  <p:stCondLst>
                                    <p:cond delay="0"/>
                                  </p:stCondLst>
                                  <p:childTnLst>
                                    <p:set>
                                      <p:cBhvr additive="base">
                                        <p:cTn id="36" dur="1" fill="hold">
                                          <p:stCondLst>
                                            <p:cond delay="0"/>
                                          </p:stCondLst>
                                        </p:cTn>
                                        <p:tgtEl>
                                          <p:spTgt spid="2205">
                                            <p:txEl>
                                              <p:charRg st="238" end="254"/>
                                            </p:txEl>
                                          </p:spTgt>
                                        </p:tgtEl>
                                        <p:attrNameLst>
                                          <p:attrName>style.visibility</p:attrName>
                                        </p:attrNameLst>
                                      </p:cBhvr>
                                      <p:to>
                                        <p:strVal val="visible"/>
                                      </p:to>
                                    </p:set>
                                    <p:anim calcmode="lin" valueType="num">
                                      <p:cBhvr additive="base">
                                        <p:cTn id="37" dur="1000" fill="hold"/>
                                        <p:tgtEl>
                                          <p:spTgt spid="2205">
                                            <p:txEl>
                                              <p:charRg st="238" end="254"/>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2205">
                                            <p:txEl>
                                              <p:charRg st="238" end="25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1000" fill="hold" grpId="0" nodeType="clickEffect">
                                  <p:stCondLst>
                                    <p:cond delay="0"/>
                                  </p:stCondLst>
                                  <p:childTnLst>
                                    <p:set>
                                      <p:cBhvr additive="base">
                                        <p:cTn id="42" dur="1" fill="hold">
                                          <p:stCondLst>
                                            <p:cond delay="0"/>
                                          </p:stCondLst>
                                        </p:cTn>
                                        <p:tgtEl>
                                          <p:spTgt spid="2205">
                                            <p:txEl>
                                              <p:charRg st="254" end="315"/>
                                            </p:txEl>
                                          </p:spTgt>
                                        </p:tgtEl>
                                        <p:attrNameLst>
                                          <p:attrName>style.visibility</p:attrName>
                                        </p:attrNameLst>
                                      </p:cBhvr>
                                      <p:to>
                                        <p:strVal val="visible"/>
                                      </p:to>
                                    </p:set>
                                    <p:anim calcmode="lin" valueType="num">
                                      <p:cBhvr additive="base">
                                        <p:cTn id="43" dur="1000" fill="hold"/>
                                        <p:tgtEl>
                                          <p:spTgt spid="2205">
                                            <p:txEl>
                                              <p:charRg st="254" end="315"/>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2205">
                                            <p:txEl>
                                              <p:charRg st="254" end="31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1000" fill="hold" grpId="0" nodeType="clickEffect">
                                  <p:stCondLst>
                                    <p:cond delay="0"/>
                                  </p:stCondLst>
                                  <p:childTnLst>
                                    <p:set>
                                      <p:cBhvr additive="base">
                                        <p:cTn id="48" dur="1" fill="hold">
                                          <p:stCondLst>
                                            <p:cond delay="0"/>
                                          </p:stCondLst>
                                        </p:cTn>
                                        <p:tgtEl>
                                          <p:spTgt spid="2205">
                                            <p:txEl>
                                              <p:charRg st="315" end="433"/>
                                            </p:txEl>
                                          </p:spTgt>
                                        </p:tgtEl>
                                        <p:attrNameLst>
                                          <p:attrName>style.visibility</p:attrName>
                                        </p:attrNameLst>
                                      </p:cBhvr>
                                      <p:to>
                                        <p:strVal val="visible"/>
                                      </p:to>
                                    </p:set>
                                    <p:anim calcmode="lin" valueType="num">
                                      <p:cBhvr additive="base">
                                        <p:cTn id="49" dur="1000" fill="hold"/>
                                        <p:tgtEl>
                                          <p:spTgt spid="2205">
                                            <p:txEl>
                                              <p:charRg st="315" end="433"/>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2205">
                                            <p:txEl>
                                              <p:charRg st="315" end="43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5" grpId="0" uiExpand="1" build="p"/>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08" name=""/>
          <p:cNvSpPr/>
          <p:nvPr/>
        </p:nvSpPr>
        <p:spPr>
          <a:xfrm>
            <a:off x="323850" y="679593"/>
            <a:ext cx="8577264" cy="5495639"/>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20000"/>
              </a:lnSpc>
            </a:pPr>
            <a:r>
              <a:rPr lang="en-US" altLang="zh-CN" sz="1604" b="1"/>
              <a:t>8．硅酸钠</a:t>
            </a:r>
          </a:p>
          <a:p>
            <a:pPr marL="0" lvl="0" indent="304800">
              <a:lnSpc>
                <a:spcPct val="120000"/>
              </a:lnSpc>
            </a:pPr>
            <a:r>
              <a:rPr lang="en-US" altLang="zh-CN" sz="1704" b="1"/>
              <a:t>   硅酸钠俗名水玻璃或泡花碱，分子式为Na2O·nSiO2，式中n称为水玻璃的模数，即二氧化硅与氧化钠的分子个数之比。n值越大，碱性越弱。n值在3以上的称为中性水玻璃，n值在3以下的称为碱性水玻璃。</a:t>
            </a:r>
          </a:p>
          <a:p>
            <a:pPr marL="0" lvl="0" indent="304800">
              <a:lnSpc>
                <a:spcPct val="120000"/>
              </a:lnSpc>
            </a:pPr>
            <a:r>
              <a:rPr lang="en-US" altLang="zh-CN" sz="1504" b="1"/>
              <a:t>   分类：水玻璃通常分为固体水玻璃、水合水玻璃和液体水玻璃等三种。</a:t>
            </a:r>
          </a:p>
          <a:p>
            <a:pPr marL="0" lvl="0" indent="304800">
              <a:lnSpc>
                <a:spcPct val="120000"/>
              </a:lnSpc>
            </a:pPr>
            <a:r>
              <a:rPr lang="en-US" altLang="zh-CN" sz="1604" b="1"/>
              <a:t>   现场使用的水玻璃的密度为3，pH值为～12，能溶于水和碱性溶液，能与盐水混溶，可用饱和盐水调节水玻璃的粘度。水玻璃在钻井液中可以部分水解生成胶态沉淀，该胶态沉淀可使部分粘土颗粒(或粉砂等)聚沉，从而使钻井液保持较低的固相含量和密度。水玻璃对泥页岩的水化膨胀(péng zhàng)有一定的抑制作用，故有较好的防塌性能。</a:t>
            </a:r>
          </a:p>
          <a:p>
            <a:pPr marL="0" lvl="0" indent="304800">
              <a:lnSpc>
                <a:spcPct val="120000"/>
              </a:lnSpc>
            </a:pPr>
            <a:r>
              <a:rPr lang="en-US" altLang="zh-CN" sz="1704" b="1"/>
              <a:t>   当水玻璃溶液的pH值降至9以下时，整个溶液会变成半固体状的凝胶。利用这一特点，可以将水玻璃与石灰、粘土和烧碱等配成石灰乳堵漏剂，注入已确定的漏失井段进行胶凝堵漏。因此，水玻璃是一种堵漏剂。</a:t>
            </a:r>
          </a:p>
          <a:p>
            <a:pPr marL="0" lvl="0" indent="304800">
              <a:lnSpc>
                <a:spcPct val="120000"/>
              </a:lnSpc>
            </a:pPr>
            <a:r>
              <a:rPr lang="en-US" altLang="zh-CN" sz="1704" b="1"/>
              <a:t>   此外，水玻璃溶液遇Ca2+、Mg2+和Fe3+等高价阳离子会产生沉淀。所以，用水玻璃配制的钻井液一般抗钙能力较差，也不宜在钙处理钻井液中使用。但它可在盐水或饱和盐水中使用。研究表明，利用水玻璃这个特点，还可使裂缝性地层的一些裂缝发生愈合或提高井壁的破裂压力，从而起到化学固壁的作用。</a:t>
            </a:r>
          </a:p>
          <a:p>
            <a:pPr marL="0" lvl="0" indent="304800">
              <a:lnSpc>
                <a:spcPct val="120000"/>
              </a:lnSpc>
            </a:pPr>
            <a:r>
              <a:rPr lang="en-US" altLang="zh-CN" sz="1504" b="1"/>
              <a:t>   硅酸盐钻井液是最重要的防塌钻井液体系之一，在国内外应用中均取得很好的效果。配制硅酸盐钻井液的成本较低，且对环境无污染。 </a:t>
            </a:r>
          </a:p>
        </p:txBody>
      </p:sp>
      <p:sp>
        <p:nvSpPr>
          <p:cNvPr id="2209"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10"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第二十六页，共93页。</a:t>
            </a:r>
          </a:p>
        </p:txBody>
      </p:sp>
      <p:sp>
        <p:nvSpPr>
          <p:cNvPr id="2211"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第二十六页，共93页。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1000" fill="hold" grpId="0" nodeType="clickEffect">
                                  <p:stCondLst>
                                    <p:cond delay="0"/>
                                  </p:stCondLst>
                                  <p:childTnLst>
                                    <p:set>
                                      <p:cBhvr additive="base">
                                        <p:cTn id="6" dur="1" fill="hold">
                                          <p:stCondLst>
                                            <p:cond delay="0"/>
                                          </p:stCondLst>
                                        </p:cTn>
                                        <p:tgtEl>
                                          <p:spTgt spid="2208">
                                            <p:txEl>
                                              <p:pRg st="0" end="0"/>
                                            </p:txEl>
                                          </p:spTgt>
                                        </p:tgtEl>
                                        <p:attrNameLst>
                                          <p:attrName>style.visibility</p:attrName>
                                        </p:attrNameLst>
                                      </p:cBhvr>
                                      <p:to>
                                        <p:strVal val="visible"/>
                                      </p:to>
                                    </p:set>
                                    <p:animEffect transition="in" filter="checkerboard(across)">
                                      <p:cBhvr additive="base">
                                        <p:cTn id="7" dur="1000" fill="hold"/>
                                        <p:tgtEl>
                                          <p:spTgt spid="2208">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1000" fill="hold" grpId="0" nodeType="clickEffect">
                                  <p:stCondLst>
                                    <p:cond delay="0"/>
                                  </p:stCondLst>
                                  <p:childTnLst>
                                    <p:set>
                                      <p:cBhvr additive="base">
                                        <p:cTn id="11" dur="1" fill="hold">
                                          <p:stCondLst>
                                            <p:cond delay="0"/>
                                          </p:stCondLst>
                                        </p:cTn>
                                        <p:tgtEl>
                                          <p:spTgt spid="2208">
                                            <p:txEl>
                                              <p:pRg st="1" end="1"/>
                                            </p:txEl>
                                          </p:spTgt>
                                        </p:tgtEl>
                                        <p:attrNameLst>
                                          <p:attrName>style.visibility</p:attrName>
                                        </p:attrNameLst>
                                      </p:cBhvr>
                                      <p:to>
                                        <p:strVal val="visible"/>
                                      </p:to>
                                    </p:set>
                                    <p:animEffect transition="in" filter="checkerboard(across)">
                                      <p:cBhvr additive="base">
                                        <p:cTn id="12" dur="1000" fill="hold"/>
                                        <p:tgtEl>
                                          <p:spTgt spid="2208">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1000" fill="hold" grpId="0" nodeType="clickEffect">
                                  <p:stCondLst>
                                    <p:cond delay="0"/>
                                  </p:stCondLst>
                                  <p:childTnLst>
                                    <p:set>
                                      <p:cBhvr additive="base">
                                        <p:cTn id="16" dur="1" fill="hold">
                                          <p:stCondLst>
                                            <p:cond delay="0"/>
                                          </p:stCondLst>
                                        </p:cTn>
                                        <p:tgtEl>
                                          <p:spTgt spid="2208">
                                            <p:txEl>
                                              <p:pRg st="2" end="2"/>
                                            </p:txEl>
                                          </p:spTgt>
                                        </p:tgtEl>
                                        <p:attrNameLst>
                                          <p:attrName>style.visibility</p:attrName>
                                        </p:attrNameLst>
                                      </p:cBhvr>
                                      <p:to>
                                        <p:strVal val="visible"/>
                                      </p:to>
                                    </p:set>
                                    <p:animEffect transition="in" filter="checkerboard(across)">
                                      <p:cBhvr additive="base">
                                        <p:cTn id="17" dur="1000" fill="hold"/>
                                        <p:tgtEl>
                                          <p:spTgt spid="2208">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1000" fill="hold" grpId="0" nodeType="clickEffect">
                                  <p:stCondLst>
                                    <p:cond delay="0"/>
                                  </p:stCondLst>
                                  <p:childTnLst>
                                    <p:set>
                                      <p:cBhvr additive="base">
                                        <p:cTn id="21" dur="1" fill="hold">
                                          <p:stCondLst>
                                            <p:cond delay="0"/>
                                          </p:stCondLst>
                                        </p:cTn>
                                        <p:tgtEl>
                                          <p:spTgt spid="2208">
                                            <p:txEl>
                                              <p:charRg st="142" end="308"/>
                                            </p:txEl>
                                          </p:spTgt>
                                        </p:tgtEl>
                                        <p:attrNameLst>
                                          <p:attrName>style.visibility</p:attrName>
                                        </p:attrNameLst>
                                      </p:cBhvr>
                                      <p:to>
                                        <p:strVal val="visible"/>
                                      </p:to>
                                    </p:set>
                                    <p:animEffect transition="in" filter="checkerboard(across)">
                                      <p:cBhvr additive="base">
                                        <p:cTn id="22" dur="1000" fill="hold"/>
                                        <p:tgtEl>
                                          <p:spTgt spid="2208">
                                            <p:txEl>
                                              <p:charRg st="142" end="308"/>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5" presetClass="entr" presetSubtype="10" dur="1000" fill="hold" grpId="0" nodeType="clickEffect">
                                  <p:stCondLst>
                                    <p:cond delay="0"/>
                                  </p:stCondLst>
                                  <p:childTnLst>
                                    <p:set>
                                      <p:cBhvr additive="base">
                                        <p:cTn id="26" dur="1" fill="hold">
                                          <p:stCondLst>
                                            <p:cond delay="0"/>
                                          </p:stCondLst>
                                        </p:cTn>
                                        <p:tgtEl>
                                          <p:spTgt spid="2208">
                                            <p:txEl>
                                              <p:charRg st="308" end="406"/>
                                            </p:txEl>
                                          </p:spTgt>
                                        </p:tgtEl>
                                        <p:attrNameLst>
                                          <p:attrName>style.visibility</p:attrName>
                                        </p:attrNameLst>
                                      </p:cBhvr>
                                      <p:to>
                                        <p:strVal val="visible"/>
                                      </p:to>
                                    </p:set>
                                    <p:animEffect transition="in" filter="checkerboard(across)">
                                      <p:cBhvr additive="base">
                                        <p:cTn id="27" dur="1000" fill="hold"/>
                                        <p:tgtEl>
                                          <p:spTgt spid="2208">
                                            <p:txEl>
                                              <p:charRg st="308" end="406"/>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5" presetClass="entr" presetSubtype="10" dur="1000" fill="hold" grpId="0" nodeType="clickEffect">
                                  <p:stCondLst>
                                    <p:cond delay="0"/>
                                  </p:stCondLst>
                                  <p:childTnLst>
                                    <p:set>
                                      <p:cBhvr additive="base">
                                        <p:cTn id="31" dur="1" fill="hold">
                                          <p:stCondLst>
                                            <p:cond delay="0"/>
                                          </p:stCondLst>
                                        </p:cTn>
                                        <p:tgtEl>
                                          <p:spTgt spid="2208">
                                            <p:txEl>
                                              <p:charRg st="406" end="551"/>
                                            </p:txEl>
                                          </p:spTgt>
                                        </p:tgtEl>
                                        <p:attrNameLst>
                                          <p:attrName>style.visibility</p:attrName>
                                        </p:attrNameLst>
                                      </p:cBhvr>
                                      <p:to>
                                        <p:strVal val="visible"/>
                                      </p:to>
                                    </p:set>
                                    <p:animEffect transition="in" filter="checkerboard(across)">
                                      <p:cBhvr additive="base">
                                        <p:cTn id="32" dur="1000" fill="hold"/>
                                        <p:tgtEl>
                                          <p:spTgt spid="2208">
                                            <p:txEl>
                                              <p:charRg st="406" end="551"/>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5" presetClass="entr" presetSubtype="10" dur="1000" fill="hold" grpId="0" nodeType="clickEffect">
                                  <p:stCondLst>
                                    <p:cond delay="0"/>
                                  </p:stCondLst>
                                  <p:childTnLst>
                                    <p:set>
                                      <p:cBhvr additive="base">
                                        <p:cTn id="36" dur="1" fill="hold">
                                          <p:stCondLst>
                                            <p:cond delay="0"/>
                                          </p:stCondLst>
                                        </p:cTn>
                                        <p:tgtEl>
                                          <p:spTgt spid="2208">
                                            <p:txEl>
                                              <p:charRg st="551" end="615"/>
                                            </p:txEl>
                                          </p:spTgt>
                                        </p:tgtEl>
                                        <p:attrNameLst>
                                          <p:attrName>style.visibility</p:attrName>
                                        </p:attrNameLst>
                                      </p:cBhvr>
                                      <p:to>
                                        <p:strVal val="visible"/>
                                      </p:to>
                                    </p:set>
                                    <p:animEffect transition="in" filter="checkerboard(across)">
                                      <p:cBhvr additive="base">
                                        <p:cTn id="37" dur="1000" fill="hold"/>
                                        <p:tgtEl>
                                          <p:spTgt spid="2208">
                                            <p:txEl>
                                              <p:charRg st="551" end="6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8" grpId="0" uiExpand="1" build="p"/>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11" name=""/>
          <p:cNvSpPr/>
          <p:nvPr/>
        </p:nvSpPr>
        <p:spPr>
          <a:xfrm>
            <a:off x="323850" y="1079643"/>
            <a:ext cx="8496300" cy="4695539"/>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en-US" altLang="zh-CN" sz="1608" b="1"/>
              <a:t>11．混合金属层状氢氧化物(qīnɡ yǎnɡ huà wù)</a:t>
            </a:r>
          </a:p>
          <a:p>
            <a:pPr marL="0" lvl="0" indent="304800">
              <a:lnSpc>
                <a:spcPct val="130000"/>
              </a:lnSpc>
            </a:pPr>
            <a:r>
              <a:rPr lang="en-US" altLang="zh-CN" sz="1808" b="1"/>
              <a:t>    混合金属层状氢氧化物(qīnɡ yǎnɡ huà wù)(简称为MMH)由一种带正电的晶体胶粒所组成，常称为正电胶。</a:t>
            </a:r>
          </a:p>
          <a:p>
            <a:pPr marL="0" lvl="0" indent="304800">
              <a:lnSpc>
                <a:spcPct val="130000"/>
              </a:lnSpc>
            </a:pPr>
            <a:r>
              <a:rPr lang="en-US" altLang="zh-CN" sz="1808" b="1"/>
              <a:t>   对粘土水化有很强的抑制作用，与膨润土和水所形成的复合体具有独特的流变性能。</a:t>
            </a:r>
          </a:p>
          <a:p>
            <a:pPr marL="0" lvl="0" indent="304800">
              <a:lnSpc>
                <a:spcPct val="130000"/>
              </a:lnSpc>
            </a:pPr>
            <a:r>
              <a:rPr lang="en-US" altLang="zh-CN" sz="1808" b="1"/>
              <a:t>    MMH主要是由二价金属离子和三价金属离子组成的具有类似于水滑石的层状结构的氢氧化物(qīnɡ yǎnɡ huà wù)。</a:t>
            </a:r>
          </a:p>
          <a:p>
            <a:pPr marL="0" lvl="0" indent="304800">
              <a:lnSpc>
                <a:spcPct val="130000"/>
              </a:lnSpc>
            </a:pPr>
            <a:r>
              <a:rPr lang="en-US" altLang="zh-CN" sz="1808" b="1"/>
              <a:t>   电荷来源：同晶置换和离子交换吸附。同晶置换和晶格取代作用相同，晶体结构不变，其中部分元素或离子被其它元素或离子所取代的现象。与粘土颗粒所不同的是，MMH是高价阳离子取代了低价阳离子（主要是三价阳离子取代二价阳离子），而粘土则是低价阳离子取代高价阳离子。所以产生的效果截然相反。离子交换吸附：高pH值时溶液夺取MMH羟基上的氢而带负电，低pH值时，溶液提供氢粒子而带正电。 </a:t>
            </a:r>
          </a:p>
        </p:txBody>
      </p:sp>
      <p:sp>
        <p:nvSpPr>
          <p:cNvPr id="221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13"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第二十七页，共93页。</a:t>
            </a:r>
          </a:p>
        </p:txBody>
      </p:sp>
      <p:sp>
        <p:nvSpPr>
          <p:cNvPr id="2214"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第二十七页，共93页。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1000" fill="hold" grpId="0" nodeType="clickEffect">
                                  <p:stCondLst>
                                    <p:cond delay="0"/>
                                  </p:stCondLst>
                                  <p:childTnLst>
                                    <p:set>
                                      <p:cBhvr additive="base">
                                        <p:cTn id="6" dur="1" fill="hold">
                                          <p:stCondLst>
                                            <p:cond delay="0"/>
                                          </p:stCondLst>
                                        </p:cTn>
                                        <p:tgtEl>
                                          <p:spTgt spid="2211">
                                            <p:txEl>
                                              <p:pRg st="0" end="0"/>
                                            </p:txEl>
                                          </p:spTgt>
                                        </p:tgtEl>
                                        <p:attrNameLst>
                                          <p:attrName>style.visibility</p:attrName>
                                        </p:attrNameLst>
                                      </p:cBhvr>
                                      <p:to>
                                        <p:strVal val="visible"/>
                                      </p:to>
                                    </p:set>
                                    <p:animEffect transition="in" filter="dissolve">
                                      <p:cBhvr additive="base">
                                        <p:cTn id="7" dur="1000" fill="hold"/>
                                        <p:tgtEl>
                                          <p:spTgt spid="221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1000" fill="hold" grpId="0" nodeType="clickEffect">
                                  <p:stCondLst>
                                    <p:cond delay="0"/>
                                  </p:stCondLst>
                                  <p:childTnLst>
                                    <p:set>
                                      <p:cBhvr additive="base">
                                        <p:cTn id="11" dur="1" fill="hold">
                                          <p:stCondLst>
                                            <p:cond delay="0"/>
                                          </p:stCondLst>
                                        </p:cTn>
                                        <p:tgtEl>
                                          <p:spTgt spid="2211">
                                            <p:txEl>
                                              <p:pRg st="1" end="1"/>
                                            </p:txEl>
                                          </p:spTgt>
                                        </p:tgtEl>
                                        <p:attrNameLst>
                                          <p:attrName>style.visibility</p:attrName>
                                        </p:attrNameLst>
                                      </p:cBhvr>
                                      <p:to>
                                        <p:strVal val="visible"/>
                                      </p:to>
                                    </p:set>
                                    <p:animEffect transition="in" filter="dissolve">
                                      <p:cBhvr additive="base">
                                        <p:cTn id="12" dur="1000" fill="hold"/>
                                        <p:tgtEl>
                                          <p:spTgt spid="2211">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1000" fill="hold" grpId="0" nodeType="clickEffect">
                                  <p:stCondLst>
                                    <p:cond delay="0"/>
                                  </p:stCondLst>
                                  <p:childTnLst>
                                    <p:set>
                                      <p:cBhvr additive="base">
                                        <p:cTn id="16" dur="1" fill="hold">
                                          <p:stCondLst>
                                            <p:cond delay="0"/>
                                          </p:stCondLst>
                                        </p:cTn>
                                        <p:tgtEl>
                                          <p:spTgt spid="2211">
                                            <p:txEl>
                                              <p:pRg st="2" end="2"/>
                                            </p:txEl>
                                          </p:spTgt>
                                        </p:tgtEl>
                                        <p:attrNameLst>
                                          <p:attrName>style.visibility</p:attrName>
                                        </p:attrNameLst>
                                      </p:cBhvr>
                                      <p:to>
                                        <p:strVal val="visible"/>
                                      </p:to>
                                    </p:set>
                                    <p:animEffect transition="in" filter="dissolve">
                                      <p:cBhvr additive="base">
                                        <p:cTn id="17" dur="1000" fill="hold"/>
                                        <p:tgtEl>
                                          <p:spTgt spid="2211">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1000" fill="hold" grpId="0" nodeType="clickEffect">
                                  <p:stCondLst>
                                    <p:cond delay="0"/>
                                  </p:stCondLst>
                                  <p:childTnLst>
                                    <p:set>
                                      <p:cBhvr additive="base">
                                        <p:cTn id="21" dur="1" fill="hold">
                                          <p:stCondLst>
                                            <p:cond delay="0"/>
                                          </p:stCondLst>
                                        </p:cTn>
                                        <p:tgtEl>
                                          <p:spTgt spid="2211">
                                            <p:txEl>
                                              <p:pRg st="3" end="3"/>
                                            </p:txEl>
                                          </p:spTgt>
                                        </p:tgtEl>
                                        <p:attrNameLst>
                                          <p:attrName>style.visibility</p:attrName>
                                        </p:attrNameLst>
                                      </p:cBhvr>
                                      <p:to>
                                        <p:strVal val="visible"/>
                                      </p:to>
                                    </p:set>
                                    <p:animEffect transition="in" filter="dissolve">
                                      <p:cBhvr additive="base">
                                        <p:cTn id="22" dur="1000" fill="hold"/>
                                        <p:tgtEl>
                                          <p:spTgt spid="2211">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9" presetClass="entr" presetSubtype="0" dur="1000" fill="hold" grpId="0" nodeType="clickEffect">
                                  <p:stCondLst>
                                    <p:cond delay="0"/>
                                  </p:stCondLst>
                                  <p:childTnLst>
                                    <p:set>
                                      <p:cBhvr additive="base">
                                        <p:cTn id="26" dur="1" fill="hold">
                                          <p:stCondLst>
                                            <p:cond delay="0"/>
                                          </p:stCondLst>
                                        </p:cTn>
                                        <p:tgtEl>
                                          <p:spTgt spid="2211">
                                            <p:txEl>
                                              <p:pRg st="4" end="4"/>
                                            </p:txEl>
                                          </p:spTgt>
                                        </p:tgtEl>
                                        <p:attrNameLst>
                                          <p:attrName>style.visibility</p:attrName>
                                        </p:attrNameLst>
                                      </p:cBhvr>
                                      <p:to>
                                        <p:strVal val="visible"/>
                                      </p:to>
                                    </p:set>
                                    <p:animEffect transition="in" filter="dissolve">
                                      <p:cBhvr additive="base">
                                        <p:cTn id="27" dur="1000" fill="hold"/>
                                        <p:tgtEl>
                                          <p:spTgt spid="22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 grpId="0" uiExpand="1" build="p"/>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214" name=""/>
          <p:cNvSpPr/>
          <p:nvPr/>
        </p:nvSpPr>
        <p:spPr>
          <a:xfrm>
            <a:off x="609601" y="381000"/>
            <a:ext cx="6477000" cy="6096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342900" lvl="0" indent="-342900" algn="ctr">
              <a:lnSpc>
                <a:spcPct val="90000"/>
              </a:lnSpc>
              <a:spcBef>
                <a:spcPct val="20000"/>
              </a:spcBef>
            </a:pPr>
            <a:r>
              <a:rPr lang="zh-CN" altLang="en-US" sz="3107">
                <a:solidFill>
                  <a:srgbClr val="CC33C4"/>
                </a:solidFill>
                <a:latin typeface="华文行楷" charset="-122"/>
                <a:ea typeface="华文行楷" charset="-122"/>
              </a:rPr>
              <a:t>第三节    粘土的水化膨胀(péng zhàng)作用</a:t>
            </a:r>
          </a:p>
        </p:txBody>
      </p:sp>
      <p:sp>
        <p:nvSpPr>
          <p:cNvPr id="2215" name=""/>
          <p:cNvSpPr/>
          <p:nvPr/>
        </p:nvSpPr>
        <p:spPr>
          <a:xfrm>
            <a:off x="762000" y="381000"/>
            <a:ext cx="7543799" cy="1158123"/>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spcBef>
                <a:spcPct val="50000"/>
              </a:spcBef>
            </a:pPr>
            <a:r>
              <a:rPr lang="zh-CN" altLang="en-US" sz="3500" b="1">
                <a:solidFill>
                  <a:srgbClr val="CC33C4"/>
                </a:solidFill>
                <a:latin typeface="华文行楷" charset="-122"/>
                <a:ea typeface="华文行楷" charset="-122"/>
              </a:rPr>
              <a:t>钻井液工艺原理电子(diànzǐ)教案        第二章</a:t>
            </a:r>
          </a:p>
        </p:txBody>
      </p:sp>
      <p:sp>
        <p:nvSpPr>
          <p:cNvPr id="2216" name=""/>
          <p:cNvSpPr/>
          <p:nvPr/>
        </p:nvSpPr>
        <p:spPr>
          <a:xfrm>
            <a:off x="0" y="6324600"/>
            <a:ext cx="9144000" cy="152400"/>
          </a:xfrm>
          <a:prstGeom prst="rect">
            <a:avLst/>
          </a:prstGeom>
          <a:gradFill rotWithShape="0">
            <a:gsLst>
              <a:gs pos="0">
                <a:srgbClr val="F1F7E9"/>
              </a:gs>
              <a:gs pos="100000">
                <a:srgbClr val="1C1C1C"/>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112"/>
          </a:p>
        </p:txBody>
      </p:sp>
      <p:cxnSp>
        <p:nvCxnSpPr>
          <p:cNvPr id="2217" name=""/>
          <p:cNvCxnSpPr/>
          <p:nvPr/>
        </p:nvCxnSpPr>
        <p:spPr>
          <a:xfrm>
            <a:off x="0" y="6475412"/>
            <a:ext cx="9144000" cy="1587"/>
          </a:xfrm>
          <a:prstGeom prst="line">
            <a:avLst/>
          </a:prstGeom>
          <a:noFill/>
          <a:ln w="19050" cap="flat">
            <a:solidFill>
              <a:srgbClr val="366B1B"/>
            </a:solidFill>
            <a:prstDash val="solid"/>
            <a:miter lim="800000"/>
            <a:headEnd type="none" w="med" len="med"/>
            <a:tailEnd type="none" w="med" len="med"/>
          </a:ln>
        </p:spPr>
      </p:cxnSp>
      <p:sp>
        <p:nvSpPr>
          <p:cNvPr id="2218" name=""/>
          <p:cNvSpPr/>
          <p:nvPr/>
        </p:nvSpPr>
        <p:spPr>
          <a:xfrm>
            <a:off x="0" y="6477000"/>
            <a:ext cx="9144000" cy="3810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219" name=""/>
          <p:cNvSpPr/>
          <p:nvPr/>
        </p:nvSpPr>
        <p:spPr>
          <a:xfrm>
            <a:off x="0" y="914400"/>
            <a:ext cx="9144000" cy="152400"/>
          </a:xfrm>
          <a:prstGeom prst="rect">
            <a:avLst/>
          </a:prstGeom>
          <a:gradFill rotWithShape="0">
            <a:gsLst>
              <a:gs pos="0">
                <a:srgbClr val="1C1C1C"/>
              </a:gs>
              <a:gs pos="100000">
                <a:srgbClr val="F1F7E9"/>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112"/>
          </a:p>
        </p:txBody>
      </p:sp>
      <p:cxnSp>
        <p:nvCxnSpPr>
          <p:cNvPr id="2220" name=""/>
          <p:cNvCxnSpPr/>
          <p:nvPr/>
        </p:nvCxnSpPr>
        <p:spPr>
          <a:xfrm>
            <a:off x="0" y="1141413"/>
            <a:ext cx="9144000" cy="1587"/>
          </a:xfrm>
          <a:prstGeom prst="line">
            <a:avLst/>
          </a:prstGeom>
          <a:noFill/>
          <a:ln w="28575" cap="flat">
            <a:solidFill>
              <a:srgbClr val="CC0000"/>
            </a:solidFill>
            <a:prstDash val="solid"/>
            <a:miter lim="800000"/>
            <a:headEnd type="none" w="med" len="med"/>
            <a:tailEnd type="none" w="med" len="med"/>
          </a:ln>
        </p:spPr>
      </p:cxnSp>
      <p:sp>
        <p:nvSpPr>
          <p:cNvPr id="2221" name=""/>
          <p:cNvSpPr/>
          <p:nvPr/>
        </p:nvSpPr>
        <p:spPr>
          <a:xfrm>
            <a:off x="0" y="0"/>
            <a:ext cx="9144000" cy="9144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222" name=""/>
          <p:cNvSpPr/>
          <p:nvPr/>
        </p:nvSpPr>
        <p:spPr>
          <a:xfrm>
            <a:off x="609600" y="152400"/>
            <a:ext cx="8534400" cy="685800"/>
          </a:xfrm>
          <a:prstGeom prst="rect">
            <a:avLst/>
          </a:prstGeom>
          <a:solidFill>
            <a:srgbClr val="808000">
              <a:alpha val="50195"/>
            </a:srgbClr>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cxnSp>
        <p:nvCxnSpPr>
          <p:cNvPr id="2223" name=""/>
          <p:cNvCxnSpPr/>
          <p:nvPr/>
        </p:nvCxnSpPr>
        <p:spPr>
          <a:xfrm>
            <a:off x="4763" y="895350"/>
            <a:ext cx="9144000" cy="1588"/>
          </a:xfrm>
          <a:prstGeom prst="line">
            <a:avLst/>
          </a:prstGeom>
          <a:noFill/>
          <a:ln w="19050" cap="flat">
            <a:solidFill>
              <a:srgbClr val="366B1B"/>
            </a:solidFill>
            <a:prstDash val="solid"/>
            <a:miter lim="800000"/>
            <a:headEnd type="none" w="med" len="med"/>
            <a:tailEnd type="none" w="med" len="med"/>
          </a:ln>
        </p:spPr>
      </p:cxnSp>
      <p:sp>
        <p:nvSpPr>
          <p:cNvPr id="2224" name=""/>
          <p:cNvSpPr/>
          <p:nvPr/>
        </p:nvSpPr>
        <p:spPr>
          <a:xfrm>
            <a:off x="493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ƒ"/>
            </a:pPr>
            <a:r>
              <a:rPr lang="zh-CN" altLang="en-US" sz="1403">
                <a:solidFill>
                  <a:srgbClr val="000000"/>
                </a:solidFill>
                <a:ea typeface="幼圆"/>
              </a:rPr>
              <a:t>上一内容(nèiróng)</a:t>
            </a:r>
          </a:p>
        </p:txBody>
      </p:sp>
      <p:sp>
        <p:nvSpPr>
          <p:cNvPr id="2225" name=""/>
          <p:cNvSpPr/>
          <p:nvPr/>
        </p:nvSpPr>
        <p:spPr>
          <a:xfrm>
            <a:off x="1828800" y="6496052"/>
            <a:ext cx="1258888"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
            </a:pPr>
            <a:r>
              <a:rPr lang="zh-CN" altLang="en-US" sz="1503">
                <a:solidFill>
                  <a:srgbClr val="000000"/>
                </a:solidFill>
                <a:ea typeface="幼圆"/>
              </a:rPr>
              <a:t>下一内容</a:t>
            </a:r>
            <a:endParaRPr lang="zh-CN" altLang="en-US" sz="1600">
              <a:solidFill>
                <a:srgbClr val="FFFFCC"/>
              </a:solidFill>
              <a:ea typeface="幼圆"/>
            </a:endParaRPr>
          </a:p>
        </p:txBody>
      </p:sp>
      <p:sp>
        <p:nvSpPr>
          <p:cNvPr id="2226" name=""/>
          <p:cNvSpPr/>
          <p:nvPr/>
        </p:nvSpPr>
        <p:spPr>
          <a:xfrm>
            <a:off x="3160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²"/>
            </a:pPr>
            <a:r>
              <a:rPr lang="zh-CN" altLang="en-US" sz="1600">
                <a:solidFill>
                  <a:srgbClr val="00002A">
                    <a:alpha val="0"/>
                  </a:srgbClr>
                </a:solidFill>
                <a:ea typeface="幼圆"/>
              </a:rPr>
              <a:t>回主目录</a:t>
            </a:r>
            <a:endParaRPr lang="zh-CN" altLang="en-US" sz="1600">
              <a:solidFill>
                <a:srgbClr val="FFFF66"/>
              </a:solidFill>
              <a:ea typeface="幼圆"/>
            </a:endParaRPr>
          </a:p>
        </p:txBody>
      </p:sp>
      <p:sp>
        <p:nvSpPr>
          <p:cNvPr id="2227" name=""/>
          <p:cNvSpPr/>
          <p:nvPr/>
        </p:nvSpPr>
        <p:spPr>
          <a:xfrm>
            <a:off x="5715001" y="6507164"/>
            <a:ext cx="1143000" cy="215047"/>
          </a:xfrm>
          <a:prstGeom prst="rect">
            <a:avLst/>
          </a:prstGeom>
          <a:noFill/>
          <a:ln cap="flat">
            <a:noFill/>
            <a:prstDash val="solid"/>
            <a:miter lim="800000"/>
            <a:headEnd type="none" w="med" len="med"/>
            <a:tailEnd type="none" w="med" len="med"/>
          </a:ln>
          <a:scene3d>
            <a:camera prst="legacyPerspectiveBottom">
              <a:rot lat="0" lon="0" rev="0"/>
            </a:camera>
            <a:lightRig rig="legacyFlat3" dir="t"/>
          </a:scene3d>
          <a:sp3d extrusionH="887400" prstMaterial="legacyMatte">
            <a:bevelT w="13500" h="13500" prst="angle"/>
            <a:bevelB w="13500" h="13500" prst="angle"/>
            <a:extrusionClr>
              <a:srgbClr val="000000"/>
            </a:extrusionClr>
            <a:contourClr>
              <a:srgbClr val="000000"/>
            </a:contourClr>
          </a:sp3d>
        </p:spPr>
        <p:txBody>
          <a:bodyPr tIns="0" bIns="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fontAlgn="t">
              <a:spcBef>
                <a:spcPct val="50000"/>
              </a:spcBef>
              <a:buChar char="O"/>
            </a:pPr>
            <a:r>
              <a:rPr lang="zh-CN" altLang="en-US" sz="1411">
                <a:solidFill>
                  <a:srgbClr val="000000"/>
                </a:solidFill>
                <a:latin typeface="Arial" pitchFamily="34" charset="0"/>
                <a:ea typeface="幼圆"/>
              </a:rPr>
              <a:t>返回</a:t>
            </a:r>
            <a:endParaRPr lang="zh-CN" altLang="en-US" sz="1800">
              <a:solidFill>
                <a:srgbClr val="FFFFCC"/>
              </a:solidFill>
              <a:latin typeface="Arial" pitchFamily="34" charset="0"/>
              <a:ea typeface="幼圆"/>
            </a:endParaRPr>
          </a:p>
        </p:txBody>
      </p:sp>
      <p:sp>
        <p:nvSpPr>
          <p:cNvPr id="2228" name=""/>
          <p:cNvSpPr/>
          <p:nvPr/>
        </p:nvSpPr>
        <p:spPr>
          <a:xfrm>
            <a:off x="685800" y="152400"/>
            <a:ext cx="7772401" cy="609600"/>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ctr" defTabSz="914400" rtl="0" eaLnBrk="1" fontAlgn="base" latinLnBrk="0" hangingPunct="1">
              <a:lnSpc>
                <a:spcPct val="100000"/>
              </a:lnSpc>
              <a:spcBef>
                <a:spcPct val="0"/>
              </a:spcBef>
              <a:spcAft>
                <a:spcPct val="0"/>
              </a:spcAft>
              <a:buClrTx/>
              <a:buSzTx/>
              <a:buFontTx/>
              <a:buNone/>
              <a:defRPr kumimoji="0" lang="zh-CN" altLang="en-US" sz="4400" b="0" i="0" u="none" kern="1200">
                <a:solidFill>
                  <a:schemeClr val="tx2"/>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l"/>
            <a:endParaRPr sz="4000" b="1">
              <a:solidFill>
                <a:srgbClr val="FFFF00"/>
              </a:solidFill>
              <a:latin typeface="华文新魏" charset="-122"/>
              <a:ea typeface="华文新魏" charset="-122"/>
            </a:endParaRPr>
          </a:p>
        </p:txBody>
      </p:sp>
      <p:pic>
        <p:nvPicPr>
          <p:cNvPr id="2229" name=""/>
          <p:cNvPicPr/>
          <p:nvPr/>
        </p:nvPicPr>
        <p:blipFill>
          <a:blip r:embed="rId2"/>
          <a:stretch>
            <a:fillRect/>
          </a:stretch>
        </p:blipFill>
        <p:spPr>
          <a:xfrm>
            <a:off x="90488" y="238125"/>
            <a:ext cx="382587" cy="447675"/>
          </a:xfrm>
          <a:prstGeom prst="rect">
            <a:avLst/>
          </a:prstGeom>
          <a:noFill/>
          <a:ln cap="flat">
            <a:noFill/>
            <a:prstDash val="solid"/>
            <a:miter lim="800000"/>
            <a:headEnd type="none" w="med" len="med"/>
            <a:tailEnd type="none" w="med" len="med"/>
          </a:ln>
        </p:spPr>
      </p:pic>
      <p:sp>
        <p:nvSpPr>
          <p:cNvPr id="2230" name=""/>
          <p:cNvSpPr/>
          <p:nvPr/>
        </p:nvSpPr>
        <p:spPr>
          <a:xfrm>
            <a:off x="1619250" y="155575"/>
            <a:ext cx="4928870" cy="661537"/>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3704" b="1">
                <a:solidFill>
                  <a:srgbClr val="FFFFC4"/>
                </a:solidFill>
                <a:latin typeface="隶书" charset="-122"/>
                <a:ea typeface="隶书"/>
              </a:rPr>
              <a:t>第三节    无机处理剂</a:t>
            </a:r>
            <a:endParaRPr lang="zh-CN" altLang="en-US" sz="4000" b="1">
              <a:solidFill>
                <a:srgbClr val="FFFF00"/>
              </a:solidFill>
              <a:latin typeface="隶书" charset="-122"/>
              <a:ea typeface="隶书"/>
            </a:endParaRPr>
          </a:p>
        </p:txBody>
      </p:sp>
      <p:sp>
        <p:nvSpPr>
          <p:cNvPr id="2231" name=""/>
          <p:cNvSpPr/>
          <p:nvPr/>
        </p:nvSpPr>
        <p:spPr>
          <a:xfrm>
            <a:off x="179388" y="1933024"/>
            <a:ext cx="8713788" cy="3750776"/>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20000"/>
              </a:lnSpc>
            </a:pPr>
            <a:r>
              <a:rPr lang="zh-CN" altLang="en-US" sz="1604" b="1"/>
              <a:t>二、无机处理剂在钻井液中的作用机理</a:t>
            </a:r>
            <a:endParaRPr lang="zh-CN" altLang="en-US" sz="2000" b="1"/>
          </a:p>
          <a:p>
            <a:pPr marL="0" lvl="0" indent="304800">
              <a:lnSpc>
                <a:spcPct val="120000"/>
              </a:lnSpc>
            </a:pPr>
            <a:r>
              <a:rPr lang="zh-CN" altLang="en-US" sz="2000"/>
              <a:t>    </a:t>
            </a:r>
            <a:r>
              <a:rPr lang="zh-CN" altLang="en-US" sz="1711">
                <a:solidFill>
                  <a:srgbClr val="FF012A"/>
                </a:solidFill>
              </a:rPr>
              <a:t>无机处理剂都是水溶性的无机碱类和盐类</a:t>
            </a:r>
            <a:r>
              <a:rPr lang="zh-CN" altLang="en-US" sz="1611"/>
              <a:t>，其中多数可提供阳离子和阴离子，也有一些与水形成胶体或生成络合物。它们在钻井液中的作用机理可归纳为以下方面：</a:t>
            </a:r>
            <a:endParaRPr lang="zh-CN" altLang="en-US" sz="2000"/>
          </a:p>
          <a:p>
            <a:pPr marL="0" lvl="0" indent="304800">
              <a:lnSpc>
                <a:spcPct val="120000"/>
              </a:lnSpc>
            </a:pPr>
            <a:r>
              <a:rPr lang="en-US" altLang="zh-CN" sz="1800" b="1"/>
              <a:t>1</a:t>
            </a:r>
            <a:r>
              <a:rPr lang="zh-CN" altLang="en-US" sz="1708" b="1"/>
              <a:t>．离子交换吸附</a:t>
            </a:r>
            <a:endParaRPr lang="zh-CN" altLang="en-US" sz="2000" b="1"/>
          </a:p>
          <a:p>
            <a:pPr marL="0" lvl="0" indent="304800">
              <a:lnSpc>
                <a:spcPct val="120000"/>
              </a:lnSpc>
            </a:pPr>
            <a:r>
              <a:rPr lang="zh-CN" altLang="en-US" sz="1700"/>
              <a:t>    主要是粘土颗粒表面的</a:t>
            </a:r>
            <a:r>
              <a:rPr lang="en-US" altLang="zh-CN" sz="1700"/>
              <a:t>Na</a:t>
            </a:r>
            <a:r>
              <a:rPr lang="en-US" altLang="zh-CN" sz="1711" baseline="30000"/>
              <a:t>+</a:t>
            </a:r>
            <a:r>
              <a:rPr lang="zh-CN" altLang="en-US" sz="1704"/>
              <a:t>与</a:t>
            </a:r>
            <a:r>
              <a:rPr lang="en-US" altLang="zh-CN" sz="1808"/>
              <a:t>Ca</a:t>
            </a:r>
            <a:r>
              <a:rPr lang="en-US" altLang="zh-CN" sz="1711" baseline="30000"/>
              <a:t>2+</a:t>
            </a:r>
            <a:r>
              <a:rPr lang="zh-CN" altLang="en-US" sz="1904"/>
              <a:t>之间的交换。这一过程对改善粘土造浆性能、配制钙处理钻井液以及防塌等方面都很重要，对钻井液性能的影响也较大。例如，在配制预水化膨润土浆时，常加入适量</a:t>
            </a:r>
            <a:r>
              <a:rPr lang="en-US" altLang="zh-CN" sz="1804"/>
              <a:t>Na</a:t>
            </a:r>
            <a:r>
              <a:rPr lang="en-US" altLang="zh-CN" sz="1804" baseline="-25000"/>
              <a:t>2</a:t>
            </a:r>
            <a:r>
              <a:rPr lang="en-US" altLang="zh-CN" sz="1808"/>
              <a:t>CO</a:t>
            </a:r>
            <a:r>
              <a:rPr lang="en-US" altLang="zh-CN" sz="1511" baseline="-25000"/>
              <a:t>3</a:t>
            </a:r>
            <a:r>
              <a:rPr lang="zh-CN" altLang="en-US" sz="1511"/>
              <a:t>。其目的是，通过</a:t>
            </a:r>
            <a:r>
              <a:rPr lang="en-US" altLang="zh-CN" sz="1711"/>
              <a:t>Na+</a:t>
            </a:r>
            <a:r>
              <a:rPr lang="zh-CN" altLang="en-US" sz="1904"/>
              <a:t>浓度的增加，使之能够与钙蒙脱土颗粒表面的</a:t>
            </a:r>
            <a:r>
              <a:rPr lang="en-US" altLang="zh-CN" sz="1708"/>
              <a:t>Ca</a:t>
            </a:r>
            <a:r>
              <a:rPr lang="en-US" altLang="zh-CN" sz="1511" baseline="30000"/>
              <a:t>2+</a:t>
            </a:r>
            <a:r>
              <a:rPr lang="zh-CN" altLang="en-US" sz="1608"/>
              <a:t>发生交换，从而使粘土的水化和造浆性能提高，分散成更小的颗粒，表现为钻井液的粘度、切力升高，滤失量降低；相反地，若在分散钻井液中加人适量</a:t>
            </a:r>
            <a:r>
              <a:rPr lang="en-US" altLang="zh-CN" sz="1508"/>
              <a:t>Ca(OH)</a:t>
            </a:r>
            <a:r>
              <a:rPr lang="en-US" altLang="zh-CN" sz="1700" baseline="-25000"/>
              <a:t>2</a:t>
            </a:r>
            <a:r>
              <a:rPr lang="zh-CN" altLang="en-US" sz="1411"/>
              <a:t>和</a:t>
            </a:r>
            <a:r>
              <a:rPr lang="en-US" altLang="zh-CN" sz="1511"/>
              <a:t>CaSO</a:t>
            </a:r>
            <a:r>
              <a:rPr lang="en-US" altLang="zh-CN" sz="1900" baseline="-25000"/>
              <a:t>4</a:t>
            </a:r>
            <a:r>
              <a:rPr lang="zh-CN" altLang="en-US" sz="1711"/>
              <a:t>等处理剂，随滤液中</a:t>
            </a:r>
            <a:r>
              <a:rPr lang="en-US" altLang="zh-CN" sz="2000"/>
              <a:t>Ca</a:t>
            </a:r>
            <a:r>
              <a:rPr lang="en-US" altLang="zh-CN" sz="1808" baseline="30000"/>
              <a:t>2+</a:t>
            </a:r>
            <a:r>
              <a:rPr lang="zh-CN" altLang="en-US" sz="1604"/>
              <a:t>浓度的提高，一部分</a:t>
            </a:r>
            <a:r>
              <a:rPr lang="en-US" altLang="zh-CN" sz="1800"/>
              <a:t>Ca</a:t>
            </a:r>
            <a:r>
              <a:rPr lang="en-US" altLang="zh-CN" sz="1904" baseline="30000"/>
              <a:t>2+</a:t>
            </a:r>
            <a:r>
              <a:rPr lang="zh-CN" altLang="en-US" sz="1608"/>
              <a:t>会与吸附在粘土颗粒上的</a:t>
            </a:r>
            <a:r>
              <a:rPr lang="en-US" altLang="zh-CN" sz="1800"/>
              <a:t>Na</a:t>
            </a:r>
            <a:r>
              <a:rPr lang="en-US" altLang="zh-CN" sz="1904" baseline="30000"/>
              <a:t>+</a:t>
            </a:r>
            <a:r>
              <a:rPr lang="zh-CN" altLang="en-US" sz="1508"/>
              <a:t>发生交换，致使钻井液体系转变为适度絮凝的粗分散状态，从而控制粘土的水化与分散。</a:t>
            </a:r>
            <a:endParaRPr lang="zh-CN" altLang="en-US" sz="2000"/>
          </a:p>
        </p:txBody>
      </p:sp>
      <p:sp>
        <p:nvSpPr>
          <p:cNvPr id="223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33"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第二十八页，共93页。</a:t>
            </a:r>
          </a:p>
        </p:txBody>
      </p:sp>
      <p:sp>
        <p:nvSpPr>
          <p:cNvPr id="2234"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第二十八页，共93页。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230"/>
                                        </p:tgtEl>
                                        <p:attrNameLst>
                                          <p:attrName>style.visibility</p:attrName>
                                        </p:attrNameLst>
                                      </p:cBhvr>
                                      <p:to>
                                        <p:strVal val="visible"/>
                                      </p:to>
                                    </p:set>
                                    <p:anim calcmode="lin" valueType="num">
                                      <p:cBhvr additive="base">
                                        <p:cTn id="7" dur="500" fill="hold"/>
                                        <p:tgtEl>
                                          <p:spTgt spid="2230"/>
                                        </p:tgtEl>
                                        <p:attrNameLst>
                                          <p:attrName>ppt_x</p:attrName>
                                        </p:attrNameLst>
                                      </p:cBhvr>
                                      <p:tavLst>
                                        <p:tav tm="0">
                                          <p:val>
                                            <p:strVal val="#ppt_x"/>
                                          </p:val>
                                        </p:tav>
                                        <p:tav tm="100000">
                                          <p:val>
                                            <p:strVal val="#ppt_x"/>
                                          </p:val>
                                        </p:tav>
                                      </p:tavLst>
                                    </p:anim>
                                    <p:anim calcmode="lin" valueType="num">
                                      <p:cBhvr additive="base">
                                        <p:cTn id="8" dur="500" fill="hold"/>
                                        <p:tgtEl>
                                          <p:spTgt spid="223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5" presetClass="entr" presetSubtype="10" dur="2000" fill="hold" grpId="1" nodeType="clickEffect">
                                  <p:stCondLst>
                                    <p:cond delay="0"/>
                                  </p:stCondLst>
                                  <p:childTnLst>
                                    <p:set>
                                      <p:cBhvr additive="base">
                                        <p:cTn id="12" dur="1" fill="hold">
                                          <p:stCondLst>
                                            <p:cond delay="0"/>
                                          </p:stCondLst>
                                        </p:cTn>
                                        <p:tgtEl>
                                          <p:spTgt spid="2231"/>
                                        </p:tgtEl>
                                        <p:attrNameLst>
                                          <p:attrName>style.visibility</p:attrName>
                                        </p:attrNameLst>
                                      </p:cBhvr>
                                      <p:to>
                                        <p:strVal val="visible"/>
                                      </p:to>
                                    </p:set>
                                    <p:animEffect transition="in" filter="checkerboard(across)">
                                      <p:cBhvr additive="base">
                                        <p:cTn id="13" dur="2000" fill="hold"/>
                                        <p:tgtEl>
                                          <p:spTgt spid="2231"/>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5" presetClass="entr" presetSubtype="10" dur="2000" fill="hold" grpId="1" nodeType="clickEffect">
                                  <p:stCondLst>
                                    <p:cond delay="0"/>
                                  </p:stCondLst>
                                  <p:childTnLst>
                                    <p:set>
                                      <p:cBhvr additive="base">
                                        <p:cTn id="17" dur="1" fill="hold">
                                          <p:stCondLst>
                                            <p:cond delay="0"/>
                                          </p:stCondLst>
                                        </p:cTn>
                                        <p:tgtEl>
                                          <p:spTgt spid="2231"/>
                                        </p:tgtEl>
                                        <p:attrNameLst>
                                          <p:attrName>style.visibility</p:attrName>
                                        </p:attrNameLst>
                                      </p:cBhvr>
                                      <p:to>
                                        <p:strVal val="visible"/>
                                      </p:to>
                                    </p:set>
                                    <p:animEffect transition="in" filter="checkerboard(across)">
                                      <p:cBhvr additive="base">
                                        <p:cTn id="18" dur="2000" fill="hold"/>
                                        <p:tgtEl>
                                          <p:spTgt spid="2231"/>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5" presetClass="entr" presetSubtype="10" dur="2000" fill="hold" grpId="1" nodeType="clickEffect">
                                  <p:stCondLst>
                                    <p:cond delay="0"/>
                                  </p:stCondLst>
                                  <p:childTnLst>
                                    <p:set>
                                      <p:cBhvr additive="base">
                                        <p:cTn id="22" dur="1" fill="hold">
                                          <p:stCondLst>
                                            <p:cond delay="0"/>
                                          </p:stCondLst>
                                        </p:cTn>
                                        <p:tgtEl>
                                          <p:spTgt spid="2231"/>
                                        </p:tgtEl>
                                        <p:attrNameLst>
                                          <p:attrName>style.visibility</p:attrName>
                                        </p:attrNameLst>
                                      </p:cBhvr>
                                      <p:to>
                                        <p:strVal val="visible"/>
                                      </p:to>
                                    </p:set>
                                    <p:animEffect transition="in" filter="checkerboard(across)">
                                      <p:cBhvr additive="base">
                                        <p:cTn id="23" dur="2000" fill="hold"/>
                                        <p:tgtEl>
                                          <p:spTgt spid="2231"/>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5" presetClass="entr" presetSubtype="10" dur="2000" fill="hold" grpId="1" nodeType="clickEffect">
                                  <p:stCondLst>
                                    <p:cond delay="0"/>
                                  </p:stCondLst>
                                  <p:childTnLst>
                                    <p:set>
                                      <p:cBhvr additive="base">
                                        <p:cTn id="27" dur="1" fill="hold">
                                          <p:stCondLst>
                                            <p:cond delay="0"/>
                                          </p:stCondLst>
                                        </p:cTn>
                                        <p:tgtEl>
                                          <p:spTgt spid="2231"/>
                                        </p:tgtEl>
                                        <p:attrNameLst>
                                          <p:attrName>style.visibility</p:attrName>
                                        </p:attrNameLst>
                                      </p:cBhvr>
                                      <p:to>
                                        <p:strVal val="visible"/>
                                      </p:to>
                                    </p:set>
                                    <p:animEffect transition="in" filter="checkerboard(across)">
                                      <p:cBhvr additive="base">
                                        <p:cTn id="28" dur="2000" fill="hold"/>
                                        <p:tgtEl>
                                          <p:spTgt spid="22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0" grpId="0"/>
      <p:bldP spid="2231" grpId="1" uiExpand="1" build="p"/>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34" name=""/>
          <p:cNvSpPr/>
          <p:nvPr/>
        </p:nvSpPr>
        <p:spPr>
          <a:xfrm>
            <a:off x="323850" y="2269924"/>
            <a:ext cx="8351838" cy="2996015"/>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zh-CN" altLang="en-US" sz="2104"/>
              <a:t>         每种钻井液体系均有其合理的pH值范围。然而在钻进过程中，钻井液的pH值会因发生盐侵、盐水侵、水泥侵和井壁吸附等各种原因而发生变化，其中pH值趋于下降的情况更为(ɡènɡ wéi)常见。因此，为了使钻井液性能保持稳定，应随时对pH值进行调整。添加适量的烧碱等无机处理剂是提高pH值的最简单的方法，而使用酸式焦磷酸钠(SAPP)、CaSO4或CaCI2等无机处理剂时，则会使钻井液的pH值有所下降。 </a:t>
            </a:r>
          </a:p>
        </p:txBody>
      </p:sp>
      <p:sp>
        <p:nvSpPr>
          <p:cNvPr id="2235" name=""/>
          <p:cNvSpPr/>
          <p:nvPr/>
        </p:nvSpPr>
        <p:spPr>
          <a:xfrm>
            <a:off x="395288" y="882650"/>
            <a:ext cx="4359672" cy="513361"/>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en-US" altLang="zh-CN" sz="2211" b="1"/>
              <a:t>2．调控(diào kònɡ)钻井液的pH值</a:t>
            </a:r>
          </a:p>
        </p:txBody>
      </p:sp>
      <p:sp>
        <p:nvSpPr>
          <p:cNvPr id="223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3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第二十九页，共93页。</a:t>
            </a:r>
          </a:p>
        </p:txBody>
      </p:sp>
      <p:sp>
        <p:nvSpPr>
          <p:cNvPr id="223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第二十九页，共93页。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1" nodeType="clickEffect">
                                  <p:stCondLst>
                                    <p:cond delay="0"/>
                                  </p:stCondLst>
                                  <p:childTnLst>
                                    <p:set>
                                      <p:cBhvr additive="base">
                                        <p:cTn id="6" dur="1" fill="hold">
                                          <p:stCondLst>
                                            <p:cond delay="0"/>
                                          </p:stCondLst>
                                        </p:cTn>
                                        <p:tgtEl>
                                          <p:spTgt spid="2235"/>
                                        </p:tgtEl>
                                        <p:attrNameLst>
                                          <p:attrName>style.visibility</p:attrName>
                                        </p:attrNameLst>
                                      </p:cBhvr>
                                      <p:to>
                                        <p:strVal val="visible"/>
                                      </p:to>
                                    </p:set>
                                    <p:anim calcmode="lin" valueType="num">
                                      <p:cBhvr additive="base">
                                        <p:cTn id="7" dur="500" fill="hold"/>
                                        <p:tgtEl>
                                          <p:spTgt spid="2235"/>
                                        </p:tgtEl>
                                        <p:attrNameLst>
                                          <p:attrName>ppt_x</p:attrName>
                                        </p:attrNameLst>
                                      </p:cBhvr>
                                      <p:tavLst>
                                        <p:tav tm="0">
                                          <p:val>
                                            <p:strVal val="#ppt_x"/>
                                          </p:val>
                                        </p:tav>
                                        <p:tav tm="100000">
                                          <p:val>
                                            <p:strVal val="#ppt_x"/>
                                          </p:val>
                                        </p:tav>
                                      </p:tavLst>
                                    </p:anim>
                                    <p:anim calcmode="lin" valueType="num">
                                      <p:cBhvr additive="base">
                                        <p:cTn id="8" dur="500" fill="hold"/>
                                        <p:tgtEl>
                                          <p:spTgt spid="223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4" presetClass="entr" presetSubtype="0" dur="1" fill="hold" grpId="0" nodeType="clickEffect">
                                  <p:stCondLst>
                                    <p:cond delay="0"/>
                                  </p:stCondLst>
                                  <p:childTnLst>
                                    <p:set>
                                      <p:cBhvr additive="base">
                                        <p:cTn id="12" dur="1" fill="hold">
                                          <p:stCondLst>
                                            <p:cond delay="0"/>
                                          </p:stCondLst>
                                        </p:cTn>
                                        <p:tgtEl>
                                          <p:spTgt spid="2234"/>
                                        </p:tgtEl>
                                        <p:attrNameLst>
                                          <p:attrName>style.visibility</p:attrName>
                                        </p:attrNameLst>
                                      </p:cBhvr>
                                      <p:to>
                                        <p:strVal val="visible"/>
                                      </p:to>
                                    </p:set>
                                    <p:anim calcmode="lin" valueType="num">
                                      <p:cBhvr additive="base">
                                        <p:cTn id="13" dur="1" fill="hold"/>
                                        <p:tgtEl>
                                          <p:spTgt spid="2234"/>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4" grpId="0"/>
      <p:bldP spid="2235" grpId="1"/>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38" name=""/>
          <p:cNvSpPr/>
          <p:nvPr/>
        </p:nvSpPr>
        <p:spPr>
          <a:xfrm>
            <a:off x="395288" y="2320250"/>
            <a:ext cx="8424862" cy="3412887"/>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2100"/>
              <a:t>    如果有过多的Ca2+或Mg2+侵入钻井液，将会削弱粘土的水化和分散能力，破坏钻井液的性能。此时，可先加入适量烧碱除去Mg2+，然后用适量纯碱除去Ca2+。这种沉淀(chéndiàn)作用还可用来使某些因受到污染而失效的有机处理剂恢复其作用。例如褐煤碱液和水解聚丙烯腈，如遇钙侵会分别生成难溶于水的腐植酸钙和聚丙烯酸钙。此时，可以加入适量纯碱，使上述处理剂恢复其作用效果，这是由于所生成的CaCO3的溶解度比腐植酸钙和聚丙烯酸钙的溶解度小得多，因而可使处理剂的钙盐重新转变为钠盐。</a:t>
            </a:r>
          </a:p>
        </p:txBody>
      </p:sp>
      <p:sp>
        <p:nvSpPr>
          <p:cNvPr id="2239" name=""/>
          <p:cNvSpPr/>
          <p:nvPr/>
        </p:nvSpPr>
        <p:spPr>
          <a:xfrm>
            <a:off x="684213" y="766763"/>
            <a:ext cx="3161951" cy="446591"/>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en-US" altLang="zh-CN" sz="2307" b="1"/>
              <a:t>3．沉淀(chéndiàn)作用</a:t>
            </a:r>
          </a:p>
        </p:txBody>
      </p:sp>
      <p:sp>
        <p:nvSpPr>
          <p:cNvPr id="2240"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41"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第三十页，共93页。</a:t>
            </a:r>
          </a:p>
        </p:txBody>
      </p:sp>
      <p:sp>
        <p:nvSpPr>
          <p:cNvPr id="2242"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1000" fill="hold" grpId="1" nodeType="clickEffect">
                                  <p:stCondLst>
                                    <p:cond delay="0"/>
                                  </p:stCondLst>
                                  <p:childTnLst>
                                    <p:set>
                                      <p:cBhvr additive="base">
                                        <p:cTn id="6" dur="1" fill="hold">
                                          <p:stCondLst>
                                            <p:cond delay="0"/>
                                          </p:stCondLst>
                                        </p:cTn>
                                        <p:tgtEl>
                                          <p:spTgt spid="2239"/>
                                        </p:tgtEl>
                                        <p:attrNameLst>
                                          <p:attrName>style.visibility</p:attrName>
                                        </p:attrNameLst>
                                      </p:cBhvr>
                                      <p:to>
                                        <p:strVal val="visible"/>
                                      </p:to>
                                    </p:set>
                                    <p:animEffect transition="in" filter="strips(downLeft)">
                                      <p:cBhvr additive="base">
                                        <p:cTn id="7" dur="1000" fill="hold"/>
                                        <p:tgtEl>
                                          <p:spTgt spid="223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6" dur="1000" fill="hold" grpId="0" nodeType="clickEffect">
                                  <p:stCondLst>
                                    <p:cond delay="0"/>
                                  </p:stCondLst>
                                  <p:childTnLst>
                                    <p:set>
                                      <p:cBhvr additive="base">
                                        <p:cTn id="11" dur="1" fill="hold">
                                          <p:stCondLst>
                                            <p:cond delay="0"/>
                                          </p:stCondLst>
                                        </p:cTn>
                                        <p:tgtEl>
                                          <p:spTgt spid="2238"/>
                                        </p:tgtEl>
                                        <p:attrNameLst>
                                          <p:attrName>style.visibility</p:attrName>
                                        </p:attrNameLst>
                                      </p:cBhvr>
                                      <p:to>
                                        <p:strVal val="visible"/>
                                      </p:to>
                                    </p:set>
                                    <p:animEffect transition="in" filter="strips(downRight)">
                                      <p:cBhvr additive="base">
                                        <p:cTn id="12" dur="1000" fill="hold"/>
                                        <p:tgtEl>
                                          <p:spTgt spid="22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8" grpId="0"/>
      <p:bldP spid="2239" grpId="1"/>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42" name=""/>
          <p:cNvSpPr/>
          <p:nvPr/>
        </p:nvSpPr>
        <p:spPr>
          <a:xfrm>
            <a:off x="323850" y="2252996"/>
            <a:ext cx="8424863" cy="3529936"/>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5000"/>
              </a:lnSpc>
            </a:pPr>
            <a:r>
              <a:rPr lang="zh-CN" altLang="en-US" sz="1608"/>
              <a:t>    利用某些无机处理剂的络合作用，同样可以有效地除去钻井液中的Ca2+、Mg2+等污染离子。例如，在受到钙侵的钻井液中加入足量的六偏磷酸钠，则可通过(tōngguò)下面的络合反应除去Ca2+：</a:t>
            </a:r>
          </a:p>
          <a:p>
            <a:pPr marL="0" lvl="0" indent="304800">
              <a:lnSpc>
                <a:spcPct val="135000"/>
              </a:lnSpc>
            </a:pPr>
            <a:r>
              <a:rPr lang="zh-CN" altLang="en-US" sz="1708"/>
              <a:t>    Ca2+十(NaP03)6＝[CaNa2(PO3)6]2-+4Na+</a:t>
            </a:r>
          </a:p>
          <a:p>
            <a:pPr marL="0" lvl="0" indent="304800">
              <a:lnSpc>
                <a:spcPct val="135000"/>
              </a:lnSpc>
            </a:pPr>
            <a:r>
              <a:rPr lang="zh-CN" altLang="en-US" sz="1708"/>
              <a:t>   该反应所生成的络离子[CaNa2(PO3)6]2-相当稳定，将Ca2+束缚起来，相当于从钻井液的滤液中除掉了Ca2+。</a:t>
            </a:r>
          </a:p>
          <a:p>
            <a:pPr marL="0" lvl="0" indent="304800">
              <a:lnSpc>
                <a:spcPct val="135000"/>
              </a:lnSpc>
            </a:pPr>
            <a:r>
              <a:rPr lang="zh-CN" altLang="en-US" sz="1708"/>
              <a:t>    对于用褐煤碱液或铁铬木质素磺酸盐等处理的钻井液，还可以利用络合反应提高其抗温性能。例如，加入少量重铬酸盐可使上述钻井液的热稳定性明显提高，其中主要作用机理是氧化和络合。通过(tōngguò)络合能有效地抑制腐植酸钠和铁铬木质素磺酸盐的热分解。 </a:t>
            </a:r>
          </a:p>
        </p:txBody>
      </p:sp>
      <p:sp>
        <p:nvSpPr>
          <p:cNvPr id="2243" name=""/>
          <p:cNvSpPr/>
          <p:nvPr/>
        </p:nvSpPr>
        <p:spPr>
          <a:xfrm>
            <a:off x="684213" y="889000"/>
            <a:ext cx="1965833" cy="643771"/>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5000"/>
              </a:lnSpc>
            </a:pPr>
            <a:r>
              <a:rPr lang="en-US" altLang="zh-CN" sz="2800" b="1"/>
              <a:t>4</a:t>
            </a:r>
            <a:r>
              <a:rPr lang="zh-CN" altLang="en-US" sz="2504" b="1"/>
              <a:t>．络合作用</a:t>
            </a:r>
            <a:endParaRPr lang="zh-CN" altLang="en-US" sz="2800" b="1"/>
          </a:p>
        </p:txBody>
      </p:sp>
      <p:sp>
        <p:nvSpPr>
          <p:cNvPr id="2244"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45"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第三十一页，共93页。</a:t>
            </a:r>
          </a:p>
        </p:txBody>
      </p:sp>
      <p:sp>
        <p:nvSpPr>
          <p:cNvPr id="2246"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第三十一页，共93页。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1000" fill="hold" grpId="1" nodeType="clickEffect">
                                  <p:stCondLst>
                                    <p:cond delay="0"/>
                                  </p:stCondLst>
                                  <p:childTnLst>
                                    <p:set>
                                      <p:cBhvr additive="base">
                                        <p:cTn id="6" dur="1" fill="hold">
                                          <p:stCondLst>
                                            <p:cond delay="0"/>
                                          </p:stCondLst>
                                        </p:cTn>
                                        <p:tgtEl>
                                          <p:spTgt spid="2243"/>
                                        </p:tgtEl>
                                        <p:attrNameLst>
                                          <p:attrName>style.visibility</p:attrName>
                                        </p:attrNameLst>
                                      </p:cBhvr>
                                      <p:to>
                                        <p:strVal val="visible"/>
                                      </p:to>
                                    </p:set>
                                    <p:anim calcmode="lin" valueType="num">
                                      <p:cBhvr additive="base">
                                        <p:cTn id="7" dur="1000" fill="hold"/>
                                        <p:tgtEl>
                                          <p:spTgt spid="2243"/>
                                        </p:tgtEl>
                                        <p:attrNameLst>
                                          <p:attrName>ppt_x</p:attrName>
                                        </p:attrNameLst>
                                      </p:cBhvr>
                                      <p:tavLst>
                                        <p:tav tm="0">
                                          <p:val>
                                            <p:strVal val="1+#ppt_w/2"/>
                                          </p:val>
                                        </p:tav>
                                        <p:tav tm="100000">
                                          <p:val>
                                            <p:strVal val="#ppt_x"/>
                                          </p:val>
                                        </p:tav>
                                      </p:tavLst>
                                    </p:anim>
                                    <p:anim calcmode="lin" valueType="num">
                                      <p:cBhvr additive="base">
                                        <p:cTn id="8" dur="1000" fill="hold"/>
                                        <p:tgtEl>
                                          <p:spTgt spid="224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500" fill="hold" grpId="0" nodeType="clickEffect">
                                  <p:stCondLst>
                                    <p:cond delay="0"/>
                                  </p:stCondLst>
                                  <p:childTnLst>
                                    <p:set>
                                      <p:cBhvr additive="base">
                                        <p:cTn id="12" dur="1" fill="hold">
                                          <p:stCondLst>
                                            <p:cond delay="0"/>
                                          </p:stCondLst>
                                        </p:cTn>
                                        <p:tgtEl>
                                          <p:spTgt spid="2242">
                                            <p:txEl>
                                              <p:pRg st="0" end="0"/>
                                            </p:txEl>
                                          </p:spTgt>
                                        </p:tgtEl>
                                        <p:attrNameLst>
                                          <p:attrName>style.visibility</p:attrName>
                                        </p:attrNameLst>
                                      </p:cBhvr>
                                      <p:to>
                                        <p:strVal val="visible"/>
                                      </p:to>
                                    </p:set>
                                    <p:animEffect transition="in" filter="blinds(horizontal)">
                                      <p:cBhvr additive="base">
                                        <p:cTn id="13" dur="500" fill="hold"/>
                                        <p:tgtEl>
                                          <p:spTgt spid="2242">
                                            <p:txEl>
                                              <p:pRg st="0" end="0"/>
                                            </p:txEl>
                                          </p:spTgt>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3" presetClass="entr" presetSubtype="10" dur="500" fill="hold" grpId="0" nodeType="clickEffect">
                                  <p:stCondLst>
                                    <p:cond delay="0"/>
                                  </p:stCondLst>
                                  <p:childTnLst>
                                    <p:set>
                                      <p:cBhvr additive="base">
                                        <p:cTn id="17" dur="1" fill="hold">
                                          <p:stCondLst>
                                            <p:cond delay="0"/>
                                          </p:stCondLst>
                                        </p:cTn>
                                        <p:tgtEl>
                                          <p:spTgt spid="2242">
                                            <p:txEl>
                                              <p:pRg st="1" end="1"/>
                                            </p:txEl>
                                          </p:spTgt>
                                        </p:tgtEl>
                                        <p:attrNameLst>
                                          <p:attrName>style.visibility</p:attrName>
                                        </p:attrNameLst>
                                      </p:cBhvr>
                                      <p:to>
                                        <p:strVal val="visible"/>
                                      </p:to>
                                    </p:set>
                                    <p:animEffect transition="in" filter="blinds(horizontal)">
                                      <p:cBhvr additive="base">
                                        <p:cTn id="18" dur="500" fill="hold"/>
                                        <p:tgtEl>
                                          <p:spTgt spid="2242">
                                            <p:txEl>
                                              <p:pRg st="1" end="1"/>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3" presetClass="entr" presetSubtype="10" dur="500" fill="hold" grpId="0" nodeType="clickEffect">
                                  <p:stCondLst>
                                    <p:cond delay="0"/>
                                  </p:stCondLst>
                                  <p:childTnLst>
                                    <p:set>
                                      <p:cBhvr additive="base">
                                        <p:cTn id="22" dur="1" fill="hold">
                                          <p:stCondLst>
                                            <p:cond delay="0"/>
                                          </p:stCondLst>
                                        </p:cTn>
                                        <p:tgtEl>
                                          <p:spTgt spid="2242">
                                            <p:txEl>
                                              <p:pRg st="2" end="2"/>
                                            </p:txEl>
                                          </p:spTgt>
                                        </p:tgtEl>
                                        <p:attrNameLst>
                                          <p:attrName>style.visibility</p:attrName>
                                        </p:attrNameLst>
                                      </p:cBhvr>
                                      <p:to>
                                        <p:strVal val="visible"/>
                                      </p:to>
                                    </p:set>
                                    <p:animEffect transition="in" filter="blinds(horizontal)">
                                      <p:cBhvr additive="base">
                                        <p:cTn id="23" dur="500" fill="hold"/>
                                        <p:tgtEl>
                                          <p:spTgt spid="2242">
                                            <p:txEl>
                                              <p:pRg st="2" end="2"/>
                                            </p:txEl>
                                          </p:spTgt>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3" presetClass="entr" presetSubtype="10" dur="500" fill="hold" grpId="0" nodeType="clickEffect">
                                  <p:stCondLst>
                                    <p:cond delay="0"/>
                                  </p:stCondLst>
                                  <p:childTnLst>
                                    <p:set>
                                      <p:cBhvr additive="base">
                                        <p:cTn id="27" dur="1" fill="hold">
                                          <p:stCondLst>
                                            <p:cond delay="0"/>
                                          </p:stCondLst>
                                        </p:cTn>
                                        <p:tgtEl>
                                          <p:spTgt spid="2242">
                                            <p:txEl>
                                              <p:pRg st="3" end="3"/>
                                            </p:txEl>
                                          </p:spTgt>
                                        </p:tgtEl>
                                        <p:attrNameLst>
                                          <p:attrName>style.visibility</p:attrName>
                                        </p:attrNameLst>
                                      </p:cBhvr>
                                      <p:to>
                                        <p:strVal val="visible"/>
                                      </p:to>
                                    </p:set>
                                    <p:animEffect transition="in" filter="blinds(horizontal)">
                                      <p:cBhvr additive="base">
                                        <p:cTn id="28" dur="500" fill="hold"/>
                                        <p:tgtEl>
                                          <p:spTgt spid="2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 grpId="0" uiExpand="1" build="p"/>
      <p:bldP spid="2243" grpId="1"/>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46" name=""/>
          <p:cNvSpPr/>
          <p:nvPr/>
        </p:nvSpPr>
        <p:spPr>
          <a:xfrm>
            <a:off x="468313" y="4626120"/>
            <a:ext cx="8424862" cy="1193512"/>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6388">
              <a:lnSpc>
                <a:spcPct val="135000"/>
              </a:lnSpc>
            </a:pPr>
            <a:r>
              <a:rPr lang="zh-CN" altLang="en-US" sz="1804"/>
              <a:t>    在钻遇岩盐(yányán)和石膏地层时，常使用盐水钻井液和石膏处理的钻井液；对于大段的盐膏层，甚至使用饱和盐水钻井液。其目的一是为了增强钻井液抗污染的能力，二是为了抑制和防止上述可溶性岩层的溶解，使井径保持规则。 </a:t>
            </a:r>
          </a:p>
        </p:txBody>
      </p:sp>
      <p:sp>
        <p:nvSpPr>
          <p:cNvPr id="2247" name=""/>
          <p:cNvSpPr/>
          <p:nvPr/>
        </p:nvSpPr>
        <p:spPr>
          <a:xfrm>
            <a:off x="468312" y="1412875"/>
            <a:ext cx="7705726" cy="2056349"/>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zh-CN" altLang="en-US" sz="2000"/>
              <a:t>         由于许多有机处理剂，如丹宁、腐植酸等在水中溶解度很小，不易吸附在粘土颗粒上，因而不能发挥其效能。只有通过加入适量烧碱才使之转化为可溶性盐，如单宁酸钠和腐植酸钠，才能充分发挥其效能。这也是钻井液应始终保持碱性环境的一个重要(zhòngyào)原因。</a:t>
            </a:r>
          </a:p>
        </p:txBody>
      </p:sp>
      <p:sp>
        <p:nvSpPr>
          <p:cNvPr id="2248" name=""/>
          <p:cNvSpPr/>
          <p:nvPr/>
        </p:nvSpPr>
        <p:spPr>
          <a:xfrm>
            <a:off x="323850" y="692150"/>
            <a:ext cx="4815031" cy="431288"/>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en-US" altLang="zh-CN" sz="2204" b="1"/>
              <a:t>5．与有机(yǒujī)处理剂生成可溶性盐</a:t>
            </a:r>
          </a:p>
        </p:txBody>
      </p:sp>
      <p:sp>
        <p:nvSpPr>
          <p:cNvPr id="2249" name=""/>
          <p:cNvSpPr/>
          <p:nvPr/>
        </p:nvSpPr>
        <p:spPr>
          <a:xfrm>
            <a:off x="250825" y="3770313"/>
            <a:ext cx="2376297" cy="400503"/>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en-US" altLang="zh-CN" sz="2008" b="1"/>
              <a:t>6</a:t>
            </a:r>
            <a:r>
              <a:rPr lang="zh-CN" altLang="en-US" sz="2004" b="1"/>
              <a:t>．抑制溶解的作用</a:t>
            </a:r>
            <a:endParaRPr lang="zh-CN" altLang="en-US" b="1"/>
          </a:p>
        </p:txBody>
      </p:sp>
      <p:sp>
        <p:nvSpPr>
          <p:cNvPr id="2250"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51"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第三十二页，共93页。</a:t>
            </a:r>
          </a:p>
        </p:txBody>
      </p:sp>
      <p:sp>
        <p:nvSpPr>
          <p:cNvPr id="2252"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第三十二页，共93页。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2" nodeType="clickEffect">
                                  <p:stCondLst>
                                    <p:cond delay="0"/>
                                  </p:stCondLst>
                                  <p:childTnLst>
                                    <p:set>
                                      <p:cBhvr additive="base">
                                        <p:cTn id="6" dur="1" fill="hold">
                                          <p:stCondLst>
                                            <p:cond delay="0"/>
                                          </p:stCondLst>
                                        </p:cTn>
                                        <p:tgtEl>
                                          <p:spTgt spid="2248"/>
                                        </p:tgtEl>
                                        <p:attrNameLst>
                                          <p:attrName>style.visibility</p:attrName>
                                        </p:attrNameLst>
                                      </p:cBhvr>
                                      <p:to>
                                        <p:strVal val="visible"/>
                                      </p:to>
                                    </p:set>
                                    <p:animEffect transition="in" filter="blinds(horizontal)">
                                      <p:cBhvr additive="base">
                                        <p:cTn id="7" dur="1000" fill="hold"/>
                                        <p:tgtEl>
                                          <p:spTgt spid="224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12" dur="1000" fill="hold" grpId="1" nodeType="clickEffect">
                                  <p:stCondLst>
                                    <p:cond delay="0"/>
                                  </p:stCondLst>
                                  <p:childTnLst>
                                    <p:set>
                                      <p:cBhvr additive="base">
                                        <p:cTn id="11" dur="1" fill="hold">
                                          <p:stCondLst>
                                            <p:cond delay="0"/>
                                          </p:stCondLst>
                                        </p:cTn>
                                        <p:tgtEl>
                                          <p:spTgt spid="2247"/>
                                        </p:tgtEl>
                                        <p:attrNameLst>
                                          <p:attrName>style.visibility</p:attrName>
                                        </p:attrNameLst>
                                      </p:cBhvr>
                                      <p:to>
                                        <p:strVal val="visible"/>
                                      </p:to>
                                    </p:set>
                                    <p:animEffect transition="in" filter="strips(downLeft)">
                                      <p:cBhvr additive="base">
                                        <p:cTn id="12" dur="1000" fill="hold"/>
                                        <p:tgtEl>
                                          <p:spTgt spid="224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1000" fill="hold" grpId="3" nodeType="clickEffect">
                                  <p:stCondLst>
                                    <p:cond delay="0"/>
                                  </p:stCondLst>
                                  <p:childTnLst>
                                    <p:set>
                                      <p:cBhvr additive="base">
                                        <p:cTn id="16" dur="1" fill="hold">
                                          <p:stCondLst>
                                            <p:cond delay="0"/>
                                          </p:stCondLst>
                                        </p:cTn>
                                        <p:tgtEl>
                                          <p:spTgt spid="2249"/>
                                        </p:tgtEl>
                                        <p:attrNameLst>
                                          <p:attrName>style.visibility</p:attrName>
                                        </p:attrNameLst>
                                      </p:cBhvr>
                                      <p:to>
                                        <p:strVal val="visible"/>
                                      </p:to>
                                    </p:set>
                                    <p:animEffect transition="in" filter="checkerboard(across)">
                                      <p:cBhvr additive="base">
                                        <p:cTn id="17" dur="1000" fill="hold"/>
                                        <p:tgtEl>
                                          <p:spTgt spid="2249"/>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4" presetClass="entr" presetSubtype="0" dur="1" fill="hold" grpId="0" nodeType="clickEffect">
                                  <p:stCondLst>
                                    <p:cond delay="0"/>
                                  </p:stCondLst>
                                  <p:childTnLst>
                                    <p:set>
                                      <p:cBhvr additive="base">
                                        <p:cTn id="21" dur="1" fill="hold">
                                          <p:stCondLst>
                                            <p:cond delay="0"/>
                                          </p:stCondLst>
                                        </p:cTn>
                                        <p:tgtEl>
                                          <p:spTgt spid="2246"/>
                                        </p:tgtEl>
                                        <p:attrNameLst>
                                          <p:attrName>style.visibility</p:attrName>
                                        </p:attrNameLst>
                                      </p:cBhvr>
                                      <p:to>
                                        <p:strVal val="visible"/>
                                      </p:to>
                                    </p:set>
                                    <p:anim calcmode="lin" valueType="num">
                                      <p:cBhvr additive="base">
                                        <p:cTn id="22" dur="1" fill="hold"/>
                                        <p:tgtEl>
                                          <p:spTgt spid="2246"/>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6" grpId="0"/>
      <p:bldP spid="2247" grpId="1"/>
      <p:bldP spid="2248" grpId="2"/>
      <p:bldP spid="2249" grpId="3"/>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252" name=""/>
          <p:cNvSpPr/>
          <p:nvPr/>
        </p:nvSpPr>
        <p:spPr>
          <a:xfrm>
            <a:off x="609601" y="381000"/>
            <a:ext cx="6477000" cy="60960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342900" lvl="0" indent="-342900" algn="ctr">
              <a:lnSpc>
                <a:spcPct val="90000"/>
              </a:lnSpc>
              <a:spcBef>
                <a:spcPct val="20000"/>
              </a:spcBef>
            </a:pPr>
            <a:r>
              <a:rPr lang="zh-CN" altLang="en-US" sz="3203">
                <a:solidFill>
                  <a:srgbClr val="CC33C4"/>
                </a:solidFill>
                <a:latin typeface="华文行楷" charset="-122"/>
                <a:ea typeface="华文行楷" charset="-122"/>
              </a:rPr>
              <a:t>第三节    粘土的水化膨胀(péng zhàng)作用</a:t>
            </a:r>
          </a:p>
        </p:txBody>
      </p:sp>
      <p:sp>
        <p:nvSpPr>
          <p:cNvPr id="2253" name=""/>
          <p:cNvSpPr/>
          <p:nvPr/>
        </p:nvSpPr>
        <p:spPr>
          <a:xfrm>
            <a:off x="762000" y="381000"/>
            <a:ext cx="7543799" cy="1128787"/>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spcBef>
                <a:spcPct val="50000"/>
              </a:spcBef>
            </a:pPr>
            <a:r>
              <a:rPr lang="zh-CN" altLang="en-US" sz="3403" b="1">
                <a:solidFill>
                  <a:srgbClr val="CC33C4"/>
                </a:solidFill>
                <a:latin typeface="华文行楷" charset="-122"/>
                <a:ea typeface="华文行楷" charset="-122"/>
              </a:rPr>
              <a:t>钻井液工艺原理电子(diànzǐ)教案        第二章</a:t>
            </a:r>
          </a:p>
        </p:txBody>
      </p:sp>
      <p:sp>
        <p:nvSpPr>
          <p:cNvPr id="2254" name=""/>
          <p:cNvSpPr/>
          <p:nvPr/>
        </p:nvSpPr>
        <p:spPr>
          <a:xfrm>
            <a:off x="0" y="6324600"/>
            <a:ext cx="9144000" cy="152400"/>
          </a:xfrm>
          <a:prstGeom prst="rect">
            <a:avLst/>
          </a:prstGeom>
          <a:gradFill rotWithShape="0">
            <a:gsLst>
              <a:gs pos="0">
                <a:srgbClr val="F1F7E9"/>
              </a:gs>
              <a:gs pos="100000">
                <a:srgbClr val="1C1C1C"/>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cxnSp>
        <p:nvCxnSpPr>
          <p:cNvPr id="2255" name=""/>
          <p:cNvCxnSpPr/>
          <p:nvPr/>
        </p:nvCxnSpPr>
        <p:spPr>
          <a:xfrm>
            <a:off x="0" y="6475412"/>
            <a:ext cx="9144000" cy="1587"/>
          </a:xfrm>
          <a:prstGeom prst="line">
            <a:avLst/>
          </a:prstGeom>
          <a:noFill/>
          <a:ln w="19050" cap="flat">
            <a:solidFill>
              <a:srgbClr val="366B1B"/>
            </a:solidFill>
            <a:prstDash val="solid"/>
            <a:miter lim="800000"/>
            <a:headEnd type="none" w="med" len="med"/>
            <a:tailEnd type="none" w="med" len="med"/>
          </a:ln>
        </p:spPr>
      </p:cxnSp>
      <p:sp>
        <p:nvSpPr>
          <p:cNvPr id="2256" name=""/>
          <p:cNvSpPr/>
          <p:nvPr/>
        </p:nvSpPr>
        <p:spPr>
          <a:xfrm>
            <a:off x="0" y="6477000"/>
            <a:ext cx="9144000" cy="3810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257" name=""/>
          <p:cNvSpPr/>
          <p:nvPr/>
        </p:nvSpPr>
        <p:spPr>
          <a:xfrm>
            <a:off x="0" y="914400"/>
            <a:ext cx="9144000" cy="152400"/>
          </a:xfrm>
          <a:prstGeom prst="rect">
            <a:avLst/>
          </a:prstGeom>
          <a:gradFill rotWithShape="0">
            <a:gsLst>
              <a:gs pos="0">
                <a:srgbClr val="1C1C1C"/>
              </a:gs>
              <a:gs pos="100000">
                <a:srgbClr val="F1F7E9"/>
              </a:gs>
            </a:gsLst>
            <a:lin ang="5400000"/>
          </a:gra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208"/>
          </a:p>
        </p:txBody>
      </p:sp>
      <p:cxnSp>
        <p:nvCxnSpPr>
          <p:cNvPr id="2258" name=""/>
          <p:cNvCxnSpPr/>
          <p:nvPr/>
        </p:nvCxnSpPr>
        <p:spPr>
          <a:xfrm>
            <a:off x="0" y="1141413"/>
            <a:ext cx="9144000" cy="1587"/>
          </a:xfrm>
          <a:prstGeom prst="line">
            <a:avLst/>
          </a:prstGeom>
          <a:noFill/>
          <a:ln w="28575" cap="flat">
            <a:solidFill>
              <a:srgbClr val="CC0000"/>
            </a:solidFill>
            <a:prstDash val="solid"/>
            <a:miter lim="800000"/>
            <a:headEnd type="none" w="med" len="med"/>
            <a:tailEnd type="none" w="med" len="med"/>
          </a:ln>
        </p:spPr>
      </p:cxnSp>
      <p:sp>
        <p:nvSpPr>
          <p:cNvPr id="2259" name=""/>
          <p:cNvSpPr/>
          <p:nvPr/>
        </p:nvSpPr>
        <p:spPr>
          <a:xfrm>
            <a:off x="0" y="0"/>
            <a:ext cx="9144000" cy="914400"/>
          </a:xfrm>
          <a:prstGeom prst="rect">
            <a:avLst/>
          </a:prstGeom>
          <a:solidFill>
            <a:srgbClr val="1C1C1C"/>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304"/>
          </a:p>
        </p:txBody>
      </p:sp>
      <p:sp>
        <p:nvSpPr>
          <p:cNvPr id="2260" name=""/>
          <p:cNvSpPr/>
          <p:nvPr/>
        </p:nvSpPr>
        <p:spPr>
          <a:xfrm>
            <a:off x="609600" y="152400"/>
            <a:ext cx="8534400" cy="685800"/>
          </a:xfrm>
          <a:prstGeom prst="rect">
            <a:avLst/>
          </a:prstGeom>
          <a:solidFill>
            <a:srgbClr val="808000">
              <a:alpha val="50195"/>
            </a:srgbClr>
          </a:solid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208"/>
          </a:p>
        </p:txBody>
      </p:sp>
      <p:cxnSp>
        <p:nvCxnSpPr>
          <p:cNvPr id="2261" name=""/>
          <p:cNvCxnSpPr/>
          <p:nvPr/>
        </p:nvCxnSpPr>
        <p:spPr>
          <a:xfrm>
            <a:off x="4763" y="895350"/>
            <a:ext cx="9144000" cy="1588"/>
          </a:xfrm>
          <a:prstGeom prst="line">
            <a:avLst/>
          </a:prstGeom>
          <a:noFill/>
          <a:ln w="19050" cap="flat">
            <a:solidFill>
              <a:srgbClr val="366B1B"/>
            </a:solidFill>
            <a:prstDash val="solid"/>
            <a:miter lim="800000"/>
            <a:headEnd type="none" w="med" len="med"/>
            <a:tailEnd type="none" w="med" len="med"/>
          </a:ln>
        </p:spPr>
      </p:cxnSp>
      <p:sp>
        <p:nvSpPr>
          <p:cNvPr id="2262" name=""/>
          <p:cNvSpPr/>
          <p:nvPr/>
        </p:nvSpPr>
        <p:spPr>
          <a:xfrm>
            <a:off x="493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ƒ"/>
            </a:pPr>
            <a:r>
              <a:rPr lang="zh-CN" altLang="en-US" sz="1011">
                <a:solidFill>
                  <a:srgbClr val="000000"/>
                </a:solidFill>
                <a:ea typeface="幼圆"/>
              </a:rPr>
              <a:t>上一内容(nèiróng)</a:t>
            </a:r>
          </a:p>
        </p:txBody>
      </p:sp>
      <p:sp>
        <p:nvSpPr>
          <p:cNvPr id="2263" name=""/>
          <p:cNvSpPr/>
          <p:nvPr/>
        </p:nvSpPr>
        <p:spPr>
          <a:xfrm>
            <a:off x="1828800" y="6496052"/>
            <a:ext cx="1258888"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
            </a:pPr>
            <a:r>
              <a:rPr lang="zh-CN" altLang="en-US" sz="1300">
                <a:solidFill>
                  <a:srgbClr val="000000"/>
                </a:solidFill>
                <a:ea typeface="幼圆"/>
              </a:rPr>
              <a:t>下一内容</a:t>
            </a:r>
            <a:endParaRPr lang="zh-CN" altLang="en-US" sz="1600">
              <a:solidFill>
                <a:srgbClr val="FFFFCC"/>
              </a:solidFill>
              <a:ea typeface="幼圆"/>
            </a:endParaRPr>
          </a:p>
        </p:txBody>
      </p:sp>
      <p:sp>
        <p:nvSpPr>
          <p:cNvPr id="2264" name=""/>
          <p:cNvSpPr/>
          <p:nvPr/>
        </p:nvSpPr>
        <p:spPr>
          <a:xfrm>
            <a:off x="3160713" y="6496052"/>
            <a:ext cx="1258887" cy="323850"/>
          </a:xfrm>
          <a:custGeom>
            <a:rect l="l" t="t" r="r" b="b"/>
            <a:pathLst>
              <a:path w="2141100" h="550800">
                <a:moveTo>
                  <a:pt x="0" y="0"/>
                </a:moveTo>
                <a:lnTo>
                  <a:pt x="21600" y="0"/>
                </a:lnTo>
                <a:lnTo>
                  <a:pt x="21600" y="21600"/>
                </a:lnTo>
                <a:lnTo>
                  <a:pt x="0" y="21600"/>
                </a:lnTo>
                <a:close/>
              </a:path>
              <a:path w="2141100" h="550800">
                <a:moveTo>
                  <a:pt x="0" y="0"/>
                </a:moveTo>
                <a:lnTo>
                  <a:pt x="2141100" y="0"/>
                </a:lnTo>
                <a:lnTo>
                  <a:pt x="2105402" y="35697"/>
                </a:lnTo>
                <a:lnTo>
                  <a:pt x="35697" y="35697"/>
                </a:lnTo>
                <a:close/>
              </a:path>
              <a:path w="2141100" h="550800">
                <a:moveTo>
                  <a:pt x="2141100" y="0"/>
                </a:moveTo>
                <a:lnTo>
                  <a:pt x="2141100" y="550800"/>
                </a:lnTo>
                <a:lnTo>
                  <a:pt x="2105402" y="515102"/>
                </a:lnTo>
                <a:lnTo>
                  <a:pt x="2105402" y="35697"/>
                </a:lnTo>
                <a:close/>
              </a:path>
              <a:path w="2141100" h="550800">
                <a:moveTo>
                  <a:pt x="2141100" y="550800"/>
                </a:moveTo>
                <a:lnTo>
                  <a:pt x="0" y="550800"/>
                </a:lnTo>
                <a:lnTo>
                  <a:pt x="35697" y="515102"/>
                </a:lnTo>
                <a:lnTo>
                  <a:pt x="2105402" y="515102"/>
                </a:lnTo>
                <a:close/>
              </a:path>
              <a:path w="2141100" h="550800">
                <a:moveTo>
                  <a:pt x="0" y="550800"/>
                </a:moveTo>
                <a:lnTo>
                  <a:pt x="0" y="0"/>
                </a:lnTo>
                <a:lnTo>
                  <a:pt x="35697" y="35697"/>
                </a:lnTo>
                <a:lnTo>
                  <a:pt x="35697" y="515102"/>
                </a:lnTo>
                <a:close/>
              </a:path>
            </a:pathLst>
          </a:custGeom>
          <a:noFill/>
          <a:ln w="12700" cap="flat">
            <a:noFill/>
            <a:prstDash val="solid"/>
            <a:round/>
            <a:headEnd type="none" w="med" len="med"/>
            <a:tailEnd type="none" w="med" len="med"/>
          </a:ln>
        </p:spPr>
        <p:txBody>
          <a:bodyPr wrap="none" tIns="0" bIns="0"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gn="ctr">
              <a:buChar char="²"/>
            </a:pPr>
            <a:r>
              <a:rPr lang="zh-CN" altLang="en-US" sz="1203">
                <a:solidFill>
                  <a:srgbClr val="00002A">
                    <a:alpha val="0"/>
                  </a:srgbClr>
                </a:solidFill>
                <a:ea typeface="幼圆"/>
              </a:rPr>
              <a:t>回主目录</a:t>
            </a:r>
            <a:endParaRPr lang="zh-CN" altLang="en-US" sz="1600">
              <a:solidFill>
                <a:srgbClr val="FFFF66"/>
              </a:solidFill>
              <a:ea typeface="幼圆"/>
            </a:endParaRPr>
          </a:p>
        </p:txBody>
      </p:sp>
      <p:sp>
        <p:nvSpPr>
          <p:cNvPr id="2265" name=""/>
          <p:cNvSpPr/>
          <p:nvPr/>
        </p:nvSpPr>
        <p:spPr>
          <a:xfrm>
            <a:off x="5715001" y="6507164"/>
            <a:ext cx="1143000" cy="229715"/>
          </a:xfrm>
          <a:prstGeom prst="rect">
            <a:avLst/>
          </a:prstGeom>
          <a:noFill/>
          <a:ln cap="flat">
            <a:noFill/>
            <a:prstDash val="solid"/>
            <a:miter lim="800000"/>
            <a:headEnd type="none" w="med" len="med"/>
            <a:tailEnd type="none" w="med" len="med"/>
          </a:ln>
          <a:scene3d>
            <a:camera prst="legacyPerspectiveBottom">
              <a:rot lat="0" lon="0" rev="0"/>
            </a:camera>
            <a:lightRig rig="legacyFlat3" dir="t"/>
          </a:scene3d>
          <a:sp3d extrusionH="887400" prstMaterial="legacyMatte">
            <a:bevelT w="13500" h="13500" prst="angle"/>
            <a:bevelB w="13500" h="13500" prst="angle"/>
            <a:extrusionClr>
              <a:srgbClr val="000000"/>
            </a:extrusionClr>
            <a:contourClr>
              <a:srgbClr val="000000"/>
            </a:contourClr>
          </a:sp3d>
        </p:spPr>
        <p:txBody>
          <a:bodyPr tIns="0" bIns="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fontAlgn="t">
              <a:spcBef>
                <a:spcPct val="50000"/>
              </a:spcBef>
              <a:buChar char="O"/>
            </a:pPr>
            <a:r>
              <a:rPr lang="zh-CN" altLang="en-US" sz="1507">
                <a:solidFill>
                  <a:srgbClr val="000000"/>
                </a:solidFill>
                <a:latin typeface="Arial" pitchFamily="34" charset="0"/>
                <a:ea typeface="幼圆"/>
              </a:rPr>
              <a:t>返回</a:t>
            </a:r>
            <a:endParaRPr lang="zh-CN" altLang="en-US" sz="1800">
              <a:solidFill>
                <a:srgbClr val="FFFFCC"/>
              </a:solidFill>
              <a:latin typeface="Arial" pitchFamily="34" charset="0"/>
              <a:ea typeface="幼圆"/>
            </a:endParaRPr>
          </a:p>
        </p:txBody>
      </p:sp>
      <p:sp>
        <p:nvSpPr>
          <p:cNvPr id="2266" name=""/>
          <p:cNvSpPr/>
          <p:nvPr/>
        </p:nvSpPr>
        <p:spPr>
          <a:xfrm>
            <a:off x="685800" y="152400"/>
            <a:ext cx="7772401" cy="609600"/>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ctr" defTabSz="914400" rtl="0" eaLnBrk="1" fontAlgn="base" latinLnBrk="0" hangingPunct="1">
              <a:lnSpc>
                <a:spcPct val="100000"/>
              </a:lnSpc>
              <a:spcBef>
                <a:spcPct val="0"/>
              </a:spcBef>
              <a:spcAft>
                <a:spcPct val="0"/>
              </a:spcAft>
              <a:buClrTx/>
              <a:buSzTx/>
              <a:buFontTx/>
              <a:buNone/>
              <a:defRPr kumimoji="0" lang="zh-CN" altLang="en-US" sz="4400" b="0" i="0" u="none" kern="1200">
                <a:solidFill>
                  <a:schemeClr val="tx2"/>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3511" b="1">
                <a:solidFill>
                  <a:srgbClr val="FFFFC4"/>
                </a:solidFill>
                <a:latin typeface="隶书" charset="-122"/>
                <a:ea typeface="隶书"/>
              </a:rPr>
              <a:t>第四节     有机处理剂</a:t>
            </a:r>
            <a:r>
              <a:rPr lang="zh-CN" altLang="en-US" sz="4104"/>
              <a:t> </a:t>
            </a:r>
            <a:endParaRPr lang="zh-CN" altLang="en-US"/>
          </a:p>
        </p:txBody>
      </p:sp>
      <p:pic>
        <p:nvPicPr>
          <p:cNvPr id="2267" name=""/>
          <p:cNvPicPr/>
          <p:nvPr/>
        </p:nvPicPr>
        <p:blipFill>
          <a:blip r:embed="rId2"/>
          <a:stretch>
            <a:fillRect/>
          </a:stretch>
        </p:blipFill>
        <p:spPr>
          <a:xfrm>
            <a:off x="90488" y="238125"/>
            <a:ext cx="382587" cy="447675"/>
          </a:xfrm>
          <a:prstGeom prst="rect">
            <a:avLst/>
          </a:prstGeom>
          <a:noFill/>
          <a:ln cap="flat">
            <a:noFill/>
            <a:prstDash val="solid"/>
            <a:miter lim="800000"/>
            <a:headEnd type="none" w="med" len="med"/>
            <a:tailEnd type="none" w="med" len="med"/>
          </a:ln>
        </p:spPr>
      </p:pic>
      <p:sp>
        <p:nvSpPr>
          <p:cNvPr id="2268" name=""/>
          <p:cNvSpPr/>
          <p:nvPr/>
        </p:nvSpPr>
        <p:spPr>
          <a:xfrm>
            <a:off x="179388" y="1490436"/>
            <a:ext cx="1473597" cy="400503"/>
          </a:xfrm>
          <a:prstGeom prst="rect">
            <a:avLst/>
          </a:prstGeom>
          <a:noFill/>
          <a:ln cap="flat">
            <a:noFill/>
            <a:prstDash val="solid"/>
            <a:miter lim="800000"/>
            <a:headEnd type="none" w="med" len="med"/>
            <a:tailEnd type="none" w="med" len="med"/>
          </a:ln>
        </p:spPr>
        <p:txBody>
          <a:bodyPr wrap="none"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2008" b="1"/>
              <a:t>一、降粘剂</a:t>
            </a:r>
            <a:endParaRPr lang="zh-CN" altLang="en-US" b="1"/>
          </a:p>
        </p:txBody>
      </p:sp>
      <p:sp>
        <p:nvSpPr>
          <p:cNvPr id="2269" name=""/>
          <p:cNvSpPr/>
          <p:nvPr/>
        </p:nvSpPr>
        <p:spPr>
          <a:xfrm>
            <a:off x="250825" y="2610746"/>
            <a:ext cx="8642351" cy="2903333"/>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zh-CN" altLang="en-US" sz="1604"/>
              <a:t>         降粘剂又称为解絮凝剂和稀释剂。钻井液在使用过程中，</a:t>
            </a:r>
            <a:r>
              <a:rPr lang="zh-CN" altLang="en-US" sz="1711">
                <a:solidFill>
                  <a:srgbClr val="FF00C4"/>
                </a:solidFill>
              </a:rPr>
              <a:t>常常由于温度升高、盐侵或钙侵、固相含量增加或处理剂失效等原因，使钻井液形成的网状结构增强，钻井液粘度、切力增加</a:t>
            </a:r>
            <a:r>
              <a:rPr lang="zh-CN" altLang="en-US" sz="1904"/>
              <a:t>。若粘度、切力过大，则会造成开泵困难、钻屑难以除去或钻井过程中激动压力过大等现象，严重时会导致各种井下复杂情况。因此，在钻井液使用和维护过程中，经常需要加入降粘剂，以</a:t>
            </a:r>
            <a:r>
              <a:rPr lang="zh-CN" altLang="en-US" sz="1904">
                <a:solidFill>
                  <a:srgbClr val="FF00C4"/>
                </a:solidFill>
              </a:rPr>
              <a:t>降低体系的粘度和切力，使其具有适宜的流变性</a:t>
            </a:r>
            <a:r>
              <a:rPr lang="zh-CN" altLang="en-US" sz="1804"/>
              <a:t>。钻井液降粘剂的种类很多。根据其作用机理的不同，</a:t>
            </a:r>
            <a:r>
              <a:rPr lang="zh-CN" altLang="en-US" sz="1411">
                <a:solidFill>
                  <a:srgbClr val="FF00C4"/>
                </a:solidFill>
              </a:rPr>
              <a:t>可分为两种类型，即分散型稀释剂和聚合物型稀释剂</a:t>
            </a:r>
            <a:r>
              <a:rPr lang="zh-CN" altLang="en-US" sz="1604"/>
              <a:t>。在分散型稀释剂中主要有丹宁类和木质素磺酸盐类，聚合物型稀释剂主要包括共聚型聚合物降粘剂和低分子聚合物降粘剂等。</a:t>
            </a:r>
            <a:endParaRPr lang="zh-CN" altLang="en-US" sz="2000"/>
          </a:p>
        </p:txBody>
      </p:sp>
      <p:sp>
        <p:nvSpPr>
          <p:cNvPr id="2270"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71"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第三十三页，共93页。</a:t>
            </a:r>
          </a:p>
        </p:txBody>
      </p:sp>
      <p:sp>
        <p:nvSpPr>
          <p:cNvPr id="2272"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第三十三页，共93页。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grpId="0" nodeType="clickEffect">
                                  <p:stCondLst>
                                    <p:cond delay="0"/>
                                  </p:stCondLst>
                                  <p:childTnLst>
                                    <p:set>
                                      <p:cBhvr additive="base">
                                        <p:cTn id="6" dur="1" fill="hold">
                                          <p:stCondLst>
                                            <p:cond delay="0"/>
                                          </p:stCondLst>
                                        </p:cTn>
                                        <p:tgtEl>
                                          <p:spTgt spid="2266"/>
                                        </p:tgtEl>
                                        <p:attrNameLst>
                                          <p:attrName>style.visibility</p:attrName>
                                        </p:attrNameLst>
                                      </p:cBhvr>
                                      <p:to>
                                        <p:strVal val="visible"/>
                                      </p:to>
                                    </p:set>
                                    <p:animEffect transition="in" filter="diamond(in)">
                                      <p:cBhvr additive="base">
                                        <p:cTn id="7" dur="2000" fill="hold"/>
                                        <p:tgtEl>
                                          <p:spTgt spid="226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12" dur="1000" fill="hold" grpId="1" nodeType="clickEffect">
                                  <p:stCondLst>
                                    <p:cond delay="0"/>
                                  </p:stCondLst>
                                  <p:childTnLst>
                                    <p:set>
                                      <p:cBhvr additive="base">
                                        <p:cTn id="11" dur="1" fill="hold">
                                          <p:stCondLst>
                                            <p:cond delay="0"/>
                                          </p:stCondLst>
                                        </p:cTn>
                                        <p:tgtEl>
                                          <p:spTgt spid="2268"/>
                                        </p:tgtEl>
                                        <p:attrNameLst>
                                          <p:attrName>style.visibility</p:attrName>
                                        </p:attrNameLst>
                                      </p:cBhvr>
                                      <p:to>
                                        <p:strVal val="visible"/>
                                      </p:to>
                                    </p:set>
                                    <p:animEffect transition="in" filter="strips(downLeft)">
                                      <p:cBhvr additive="base">
                                        <p:cTn id="12" dur="1000" fill="hold"/>
                                        <p:tgtEl>
                                          <p:spTgt spid="2268"/>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 presetClass="entr" presetSubtype="4" dur="1000" fill="hold" grpId="2" nodeType="clickEffect">
                                  <p:stCondLst>
                                    <p:cond delay="0"/>
                                  </p:stCondLst>
                                  <p:childTnLst>
                                    <p:set>
                                      <p:cBhvr additive="base">
                                        <p:cTn id="16" dur="1" fill="hold">
                                          <p:stCondLst>
                                            <p:cond delay="0"/>
                                          </p:stCondLst>
                                        </p:cTn>
                                        <p:tgtEl>
                                          <p:spTgt spid="2269"/>
                                        </p:tgtEl>
                                        <p:attrNameLst>
                                          <p:attrName>style.visibility</p:attrName>
                                        </p:attrNameLst>
                                      </p:cBhvr>
                                      <p:to>
                                        <p:strVal val="visible"/>
                                      </p:to>
                                    </p:set>
                                    <p:anim calcmode="lin" valueType="num">
                                      <p:cBhvr additive="base">
                                        <p:cTn id="17" dur="1000" fill="hold"/>
                                        <p:tgtEl>
                                          <p:spTgt spid="2269"/>
                                        </p:tgtEl>
                                        <p:attrNameLst>
                                          <p:attrName>ppt_x</p:attrName>
                                        </p:attrNameLst>
                                      </p:cBhvr>
                                      <p:tavLst>
                                        <p:tav tm="0">
                                          <p:val>
                                            <p:strVal val="#ppt_x"/>
                                          </p:val>
                                        </p:tav>
                                        <p:tav tm="100000">
                                          <p:val>
                                            <p:strVal val="#ppt_x"/>
                                          </p:val>
                                        </p:tav>
                                      </p:tavLst>
                                    </p:anim>
                                    <p:anim calcmode="lin" valueType="num">
                                      <p:cBhvr additive="base">
                                        <p:cTn id="18" dur="1000" fill="hold"/>
                                        <p:tgtEl>
                                          <p:spTgt spid="226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6" grpId="0"/>
      <p:bldP spid="2268" grpId="1"/>
      <p:bldP spid="2269" grpId="2"/>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72" name=""/>
          <p:cNvSpPr/>
          <p:nvPr/>
        </p:nvSpPr>
        <p:spPr>
          <a:xfrm>
            <a:off x="323850" y="807552"/>
            <a:ext cx="8569325" cy="5239722"/>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tabLst>
                <a:tab pos="800100"/>
              </a:tabLst>
            </a:pPr>
            <a:r>
              <a:rPr lang="en-US" altLang="zh-CN" sz="1704" b="1"/>
              <a:t>1、单宁类</a:t>
            </a:r>
          </a:p>
          <a:p>
            <a:pPr marL="0" lvl="0" indent="304800">
              <a:lnSpc>
                <a:spcPct val="130000"/>
              </a:lnSpc>
              <a:tabLst>
                <a:tab pos="800100"/>
              </a:tabLst>
            </a:pPr>
            <a:r>
              <a:rPr lang="en-US" altLang="zh-CN" sz="1604" b="1"/>
              <a:t>   (1)单宁的来源和性质</a:t>
            </a:r>
          </a:p>
          <a:p>
            <a:pPr marL="0" lvl="0" indent="304800">
              <a:lnSpc>
                <a:spcPct val="130000"/>
              </a:lnSpc>
              <a:tabLst>
                <a:tab pos="800100"/>
              </a:tabLst>
            </a:pPr>
            <a:r>
              <a:rPr lang="en-US" altLang="zh-CN" sz="1604" b="1"/>
              <a:t>   单宁又称鞣质，是一大类多元酚的衍生物，属于弱有机酸。</a:t>
            </a:r>
          </a:p>
          <a:p>
            <a:pPr marL="0" lvl="0" indent="304800">
              <a:lnSpc>
                <a:spcPct val="130000"/>
              </a:lnSpc>
              <a:tabLst>
                <a:tab pos="800100"/>
              </a:tabLst>
            </a:pPr>
            <a:r>
              <a:rPr lang="en-US" altLang="zh-CN" sz="1904" b="1"/>
              <a:t>   用天然植物提取、制备的工业用单宁具有以下性质：</a:t>
            </a:r>
          </a:p>
          <a:p>
            <a:pPr marL="0" lvl="0" indent="304800">
              <a:lnSpc>
                <a:spcPct val="130000"/>
              </a:lnSpc>
              <a:tabLst>
                <a:tab pos="800100"/>
              </a:tabLst>
            </a:pPr>
            <a:r>
              <a:rPr lang="en-US" altLang="zh-CN" sz="1904" b="1"/>
              <a:t>    a.   为带色的非晶形固体。可溶于水，但不溶于有机溶剂。</a:t>
            </a:r>
          </a:p>
          <a:p>
            <a:pPr marL="0" lvl="0" indent="304800">
              <a:lnSpc>
                <a:spcPct val="130000"/>
              </a:lnSpc>
              <a:tabLst>
                <a:tab pos="800100"/>
              </a:tabLst>
            </a:pPr>
            <a:r>
              <a:rPr lang="en-US" altLang="zh-CN" sz="1604" b="1"/>
              <a:t>    b. 其水溶液呈酸性。</a:t>
            </a:r>
          </a:p>
          <a:p>
            <a:pPr marL="0" lvl="0" indent="304800">
              <a:lnSpc>
                <a:spcPct val="130000"/>
              </a:lnSpc>
              <a:tabLst>
                <a:tab pos="800100"/>
              </a:tabLst>
            </a:pPr>
            <a:r>
              <a:rPr lang="en-US" altLang="zh-CN" sz="1804" b="1"/>
              <a:t>    c.  单宁酸钠在高浓度无机盐溶液中会发生盐析或生成沉淀。因此，单宁碱液的抗盐、钙能力(nénglì)较差。</a:t>
            </a:r>
          </a:p>
          <a:p>
            <a:pPr marL="0" lvl="0" indent="304800">
              <a:lnSpc>
                <a:spcPct val="130000"/>
              </a:lnSpc>
              <a:tabLst>
                <a:tab pos="800100"/>
              </a:tabLst>
            </a:pPr>
            <a:r>
              <a:rPr lang="en-US" altLang="zh-CN" sz="1604" b="1"/>
              <a:t>    d.  由于丹宁酸含有酯键，在NaOH溶液中易于水解。降粘能力(nénglì)减弱。因此，丹宁碱液抗温能力(nénglì)在100～120℃之间，仅用于浅井或中深井。</a:t>
            </a:r>
          </a:p>
          <a:p>
            <a:pPr marL="0" lvl="0" indent="304800">
              <a:lnSpc>
                <a:spcPct val="130000"/>
              </a:lnSpc>
              <a:tabLst>
                <a:tab pos="800100"/>
              </a:tabLst>
            </a:pPr>
            <a:r>
              <a:rPr lang="en-US" altLang="zh-CN" sz="1904" b="1"/>
              <a:t>    e.  丹宁分子在水中有缔合现象，且缔合程度随其浓度的增大而增加。</a:t>
            </a:r>
          </a:p>
          <a:p>
            <a:pPr marL="0" lvl="0" indent="304800">
              <a:lnSpc>
                <a:spcPct val="130000"/>
              </a:lnSpc>
              <a:tabLst>
                <a:tab pos="800100"/>
              </a:tabLst>
            </a:pPr>
            <a:r>
              <a:rPr lang="en-US" altLang="zh-CN" sz="1604" b="1"/>
              <a:t>    f.  单宁酸在水溶液中也可以发生水解，生成双五倍子酸和葡萄糖。双五倍子酸进一步水解，可生成五倍子酸。</a:t>
            </a:r>
          </a:p>
          <a:p>
            <a:pPr marL="0" lvl="0" indent="304800">
              <a:lnSpc>
                <a:spcPct val="130000"/>
              </a:lnSpc>
              <a:tabLst>
                <a:tab pos="800100"/>
              </a:tabLst>
            </a:pPr>
            <a:r>
              <a:rPr lang="en-US" altLang="zh-CN" sz="1904" b="1"/>
              <a:t>   水解的酸性产物在NaOH溶液中生成双五倍子酸钠和五倍子酸钠，统称为丹宁酸钠或丹宁碱液，即单宁在钻井液中的有效成分，简化符号为NaT。</a:t>
            </a:r>
          </a:p>
        </p:txBody>
      </p:sp>
      <p:sp>
        <p:nvSpPr>
          <p:cNvPr id="2273"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74"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第三十四页，共93页。</a:t>
            </a:r>
          </a:p>
        </p:txBody>
      </p:sp>
      <p:sp>
        <p:nvSpPr>
          <p:cNvPr id="2275"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第三十四页，共93页。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1000" fill="hold" grpId="0" nodeType="clickEffect">
                                  <p:stCondLst>
                                    <p:cond delay="0"/>
                                  </p:stCondLst>
                                  <p:childTnLst>
                                    <p:set>
                                      <p:cBhvr additive="base">
                                        <p:cTn id="6" dur="1" fill="hold">
                                          <p:stCondLst>
                                            <p:cond delay="0"/>
                                          </p:stCondLst>
                                        </p:cTn>
                                        <p:tgtEl>
                                          <p:spTgt spid="2272">
                                            <p:txEl>
                                              <p:pRg st="0" end="0"/>
                                            </p:txEl>
                                          </p:spTgt>
                                        </p:tgtEl>
                                        <p:attrNameLst>
                                          <p:attrName>style.visibility</p:attrName>
                                        </p:attrNameLst>
                                      </p:cBhvr>
                                      <p:to>
                                        <p:strVal val="visible"/>
                                      </p:to>
                                    </p:set>
                                    <p:animEffect transition="in" filter="checkerboard(across)">
                                      <p:cBhvr additive="base">
                                        <p:cTn id="7" dur="1000" fill="hold"/>
                                        <p:tgtEl>
                                          <p:spTgt spid="2272">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1000" fill="hold" grpId="0" nodeType="clickEffect">
                                  <p:stCondLst>
                                    <p:cond delay="0"/>
                                  </p:stCondLst>
                                  <p:childTnLst>
                                    <p:set>
                                      <p:cBhvr additive="base">
                                        <p:cTn id="11" dur="1" fill="hold">
                                          <p:stCondLst>
                                            <p:cond delay="0"/>
                                          </p:stCondLst>
                                        </p:cTn>
                                        <p:tgtEl>
                                          <p:spTgt spid="2272">
                                            <p:txEl>
                                              <p:pRg st="1" end="1"/>
                                            </p:txEl>
                                          </p:spTgt>
                                        </p:tgtEl>
                                        <p:attrNameLst>
                                          <p:attrName>style.visibility</p:attrName>
                                        </p:attrNameLst>
                                      </p:cBhvr>
                                      <p:to>
                                        <p:strVal val="visible"/>
                                      </p:to>
                                    </p:set>
                                    <p:animEffect transition="in" filter="checkerboard(across)">
                                      <p:cBhvr additive="base">
                                        <p:cTn id="12" dur="1000" fill="hold"/>
                                        <p:tgtEl>
                                          <p:spTgt spid="2272">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1000" fill="hold" grpId="0" nodeType="clickEffect">
                                  <p:stCondLst>
                                    <p:cond delay="0"/>
                                  </p:stCondLst>
                                  <p:childTnLst>
                                    <p:set>
                                      <p:cBhvr additive="base">
                                        <p:cTn id="16" dur="1" fill="hold">
                                          <p:stCondLst>
                                            <p:cond delay="0"/>
                                          </p:stCondLst>
                                        </p:cTn>
                                        <p:tgtEl>
                                          <p:spTgt spid="2272">
                                            <p:txEl>
                                              <p:pRg st="2" end="2"/>
                                            </p:txEl>
                                          </p:spTgt>
                                        </p:tgtEl>
                                        <p:attrNameLst>
                                          <p:attrName>style.visibility</p:attrName>
                                        </p:attrNameLst>
                                      </p:cBhvr>
                                      <p:to>
                                        <p:strVal val="visible"/>
                                      </p:to>
                                    </p:set>
                                    <p:animEffect transition="in" filter="checkerboard(across)">
                                      <p:cBhvr additive="base">
                                        <p:cTn id="17" dur="1000" fill="hold"/>
                                        <p:tgtEl>
                                          <p:spTgt spid="2272">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5" presetClass="entr" presetSubtype="10" dur="1000" fill="hold" grpId="0" nodeType="clickEffect">
                                  <p:stCondLst>
                                    <p:cond delay="0"/>
                                  </p:stCondLst>
                                  <p:childTnLst>
                                    <p:set>
                                      <p:cBhvr additive="base">
                                        <p:cTn id="21" dur="1" fill="hold">
                                          <p:stCondLst>
                                            <p:cond delay="0"/>
                                          </p:stCondLst>
                                        </p:cTn>
                                        <p:tgtEl>
                                          <p:spTgt spid="2272">
                                            <p:txEl>
                                              <p:pRg st="3" end="3"/>
                                            </p:txEl>
                                          </p:spTgt>
                                        </p:tgtEl>
                                        <p:attrNameLst>
                                          <p:attrName>style.visibility</p:attrName>
                                        </p:attrNameLst>
                                      </p:cBhvr>
                                      <p:to>
                                        <p:strVal val="visible"/>
                                      </p:to>
                                    </p:set>
                                    <p:animEffect transition="in" filter="checkerboard(across)">
                                      <p:cBhvr additive="base">
                                        <p:cTn id="22" dur="1000" fill="hold"/>
                                        <p:tgtEl>
                                          <p:spTgt spid="2272">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5" presetClass="entr" presetSubtype="10" dur="1000" fill="hold" grpId="0" nodeType="clickEffect">
                                  <p:stCondLst>
                                    <p:cond delay="0"/>
                                  </p:stCondLst>
                                  <p:childTnLst>
                                    <p:set>
                                      <p:cBhvr additive="base">
                                        <p:cTn id="26" dur="1" fill="hold">
                                          <p:stCondLst>
                                            <p:cond delay="0"/>
                                          </p:stCondLst>
                                        </p:cTn>
                                        <p:tgtEl>
                                          <p:spTgt spid="2272">
                                            <p:txEl>
                                              <p:pRg st="4" end="4"/>
                                            </p:txEl>
                                          </p:spTgt>
                                        </p:tgtEl>
                                        <p:attrNameLst>
                                          <p:attrName>style.visibility</p:attrName>
                                        </p:attrNameLst>
                                      </p:cBhvr>
                                      <p:to>
                                        <p:strVal val="visible"/>
                                      </p:to>
                                    </p:set>
                                    <p:animEffect transition="in" filter="checkerboard(across)">
                                      <p:cBhvr additive="base">
                                        <p:cTn id="27" dur="1000" fill="hold"/>
                                        <p:tgtEl>
                                          <p:spTgt spid="2272">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5" presetClass="entr" presetSubtype="10" dur="1000" fill="hold" grpId="0" nodeType="clickEffect">
                                  <p:stCondLst>
                                    <p:cond delay="0"/>
                                  </p:stCondLst>
                                  <p:childTnLst>
                                    <p:set>
                                      <p:cBhvr additive="base">
                                        <p:cTn id="31" dur="1" fill="hold">
                                          <p:stCondLst>
                                            <p:cond delay="0"/>
                                          </p:stCondLst>
                                        </p:cTn>
                                        <p:tgtEl>
                                          <p:spTgt spid="2272">
                                            <p:txEl>
                                              <p:pRg st="5" end="5"/>
                                            </p:txEl>
                                          </p:spTgt>
                                        </p:tgtEl>
                                        <p:attrNameLst>
                                          <p:attrName>style.visibility</p:attrName>
                                        </p:attrNameLst>
                                      </p:cBhvr>
                                      <p:to>
                                        <p:strVal val="visible"/>
                                      </p:to>
                                    </p:set>
                                    <p:animEffect transition="in" filter="checkerboard(across)">
                                      <p:cBhvr additive="base">
                                        <p:cTn id="32" dur="1000" fill="hold"/>
                                        <p:tgtEl>
                                          <p:spTgt spid="2272">
                                            <p:txEl>
                                              <p:pRg st="5" end="5"/>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5" presetClass="entr" presetSubtype="10" dur="1000" fill="hold" grpId="0" nodeType="clickEffect">
                                  <p:stCondLst>
                                    <p:cond delay="0"/>
                                  </p:stCondLst>
                                  <p:childTnLst>
                                    <p:set>
                                      <p:cBhvr additive="base">
                                        <p:cTn id="36" dur="1" fill="hold">
                                          <p:stCondLst>
                                            <p:cond delay="0"/>
                                          </p:stCondLst>
                                        </p:cTn>
                                        <p:tgtEl>
                                          <p:spTgt spid="2272">
                                            <p:txEl>
                                              <p:pRg st="6" end="6"/>
                                            </p:txEl>
                                          </p:spTgt>
                                        </p:tgtEl>
                                        <p:attrNameLst>
                                          <p:attrName>style.visibility</p:attrName>
                                        </p:attrNameLst>
                                      </p:cBhvr>
                                      <p:to>
                                        <p:strVal val="visible"/>
                                      </p:to>
                                    </p:set>
                                    <p:animEffect transition="in" filter="checkerboard(across)">
                                      <p:cBhvr additive="base">
                                        <p:cTn id="37" dur="1000" fill="hold"/>
                                        <p:tgtEl>
                                          <p:spTgt spid="2272">
                                            <p:txEl>
                                              <p:pRg st="6" end="6"/>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5" presetClass="entr" presetSubtype="10" dur="1000" fill="hold" grpId="0" nodeType="clickEffect">
                                  <p:stCondLst>
                                    <p:cond delay="0"/>
                                  </p:stCondLst>
                                  <p:childTnLst>
                                    <p:set>
                                      <p:cBhvr additive="base">
                                        <p:cTn id="41" dur="1" fill="hold">
                                          <p:stCondLst>
                                            <p:cond delay="0"/>
                                          </p:stCondLst>
                                        </p:cTn>
                                        <p:tgtEl>
                                          <p:spTgt spid="2272">
                                            <p:txEl>
                                              <p:pRg st="7" end="7"/>
                                            </p:txEl>
                                          </p:spTgt>
                                        </p:tgtEl>
                                        <p:attrNameLst>
                                          <p:attrName>style.visibility</p:attrName>
                                        </p:attrNameLst>
                                      </p:cBhvr>
                                      <p:to>
                                        <p:strVal val="visible"/>
                                      </p:to>
                                    </p:set>
                                    <p:animEffect transition="in" filter="checkerboard(across)">
                                      <p:cBhvr additive="base">
                                        <p:cTn id="42" dur="1000" fill="hold"/>
                                        <p:tgtEl>
                                          <p:spTgt spid="2272">
                                            <p:txEl>
                                              <p:pRg st="7" end="7"/>
                                            </p:txEl>
                                          </p:spTgt>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5" presetClass="entr" presetSubtype="10" dur="1000" fill="hold" grpId="0" nodeType="clickEffect">
                                  <p:stCondLst>
                                    <p:cond delay="0"/>
                                  </p:stCondLst>
                                  <p:childTnLst>
                                    <p:set>
                                      <p:cBhvr additive="base">
                                        <p:cTn id="46" dur="1" fill="hold">
                                          <p:stCondLst>
                                            <p:cond delay="0"/>
                                          </p:stCondLst>
                                        </p:cTn>
                                        <p:tgtEl>
                                          <p:spTgt spid="2272">
                                            <p:txEl>
                                              <p:pRg st="8" end="8"/>
                                            </p:txEl>
                                          </p:spTgt>
                                        </p:tgtEl>
                                        <p:attrNameLst>
                                          <p:attrName>style.visibility</p:attrName>
                                        </p:attrNameLst>
                                      </p:cBhvr>
                                      <p:to>
                                        <p:strVal val="visible"/>
                                      </p:to>
                                    </p:set>
                                    <p:animEffect transition="in" filter="checkerboard(across)">
                                      <p:cBhvr additive="base">
                                        <p:cTn id="47" dur="1000" fill="hold"/>
                                        <p:tgtEl>
                                          <p:spTgt spid="2272">
                                            <p:txEl>
                                              <p:pRg st="8" end="8"/>
                                            </p:txEl>
                                          </p:spTgt>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5" presetClass="entr" presetSubtype="10" dur="1000" fill="hold" grpId="0" nodeType="clickEffect">
                                  <p:stCondLst>
                                    <p:cond delay="0"/>
                                  </p:stCondLst>
                                  <p:childTnLst>
                                    <p:set>
                                      <p:cBhvr additive="base">
                                        <p:cTn id="51" dur="1" fill="hold">
                                          <p:stCondLst>
                                            <p:cond delay="0"/>
                                          </p:stCondLst>
                                        </p:cTn>
                                        <p:tgtEl>
                                          <p:spTgt spid="2272">
                                            <p:txEl>
                                              <p:pRg st="9" end="9"/>
                                            </p:txEl>
                                          </p:spTgt>
                                        </p:tgtEl>
                                        <p:attrNameLst>
                                          <p:attrName>style.visibility</p:attrName>
                                        </p:attrNameLst>
                                      </p:cBhvr>
                                      <p:to>
                                        <p:strVal val="visible"/>
                                      </p:to>
                                    </p:set>
                                    <p:animEffect transition="in" filter="checkerboard(across)">
                                      <p:cBhvr additive="base">
                                        <p:cTn id="52" dur="1000" fill="hold"/>
                                        <p:tgtEl>
                                          <p:spTgt spid="2272">
                                            <p:txEl>
                                              <p:pRg st="9" end="9"/>
                                            </p:txEl>
                                          </p:spTgt>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5" presetClass="entr" presetSubtype="10" dur="1000" fill="hold" grpId="0" nodeType="clickEffect">
                                  <p:stCondLst>
                                    <p:cond delay="0"/>
                                  </p:stCondLst>
                                  <p:childTnLst>
                                    <p:set>
                                      <p:cBhvr additive="base">
                                        <p:cTn id="56" dur="1" fill="hold">
                                          <p:stCondLst>
                                            <p:cond delay="0"/>
                                          </p:stCondLst>
                                        </p:cTn>
                                        <p:tgtEl>
                                          <p:spTgt spid="2272">
                                            <p:txEl>
                                              <p:pRg st="10" end="10"/>
                                            </p:txEl>
                                          </p:spTgt>
                                        </p:tgtEl>
                                        <p:attrNameLst>
                                          <p:attrName>style.visibility</p:attrName>
                                        </p:attrNameLst>
                                      </p:cBhvr>
                                      <p:to>
                                        <p:strVal val="visible"/>
                                      </p:to>
                                    </p:set>
                                    <p:animEffect transition="in" filter="checkerboard(across)">
                                      <p:cBhvr additive="base">
                                        <p:cTn id="57" dur="1000" fill="hold"/>
                                        <p:tgtEl>
                                          <p:spTgt spid="227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2" grpId="0" uiExpand="1" build="p"/>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275" name=""/>
          <p:cNvSpPr/>
          <p:nvPr/>
        </p:nvSpPr>
        <p:spPr>
          <a:xfrm>
            <a:off x="395288" y="695344"/>
            <a:ext cx="7775575" cy="695288"/>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25000"/>
              </a:lnSpc>
            </a:pPr>
            <a:r>
              <a:rPr lang="zh-CN" altLang="en-US" sz="1611"/>
              <a:t>        为了(wèi le)提高单宁酸钠的使用效果，通过单宁与甲醛和亚硫酸钠进行磺甲基化反应可制备磺甲基丹宁(SMT)。</a:t>
            </a:r>
          </a:p>
        </p:txBody>
      </p:sp>
      <p:sp>
        <p:nvSpPr>
          <p:cNvPr id="2276" name=""/>
          <p:cNvSpPr/>
          <p:nvPr/>
        </p:nvSpPr>
        <p:spPr>
          <a:xfrm>
            <a:off x="0" y="1938338"/>
            <a:ext cx="9144000" cy="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graphicFrame>
        <p:nvGraphicFramePr>
          <p:cNvPr id="2277" name=""/>
          <p:cNvGraphicFramePr>
            <a:graphicFrameLocks noChangeAspect="1"/>
          </p:cNvGraphicFramePr>
          <p:nvPr/>
        </p:nvGraphicFramePr>
        <p:xfrm>
          <a:off x="611188" y="1757363"/>
          <a:ext cx="7777162" cy="4811712"/>
        </p:xfrm>
        <a:graphic>
          <a:graphicData uri="http://schemas.openxmlformats.org/presentationml/2006/ole">
            <mc:AlternateContent>
              <mc:Choice xmlns:v="urn:schemas-microsoft-com:vml" Requires="v">
                <p:oleObj spid="_x0000_s1044" r:id="rId2" progId="PBrush">
                  <p:embed/>
                </p:oleObj>
              </mc:Choice>
              <mc:Fallback>
                <p:oleObj r:id="rId2" progId="PBrush">
                  <p:embed/>
                  <p:pic>
                    <p:nvPicPr>
                      <p:cNvPr id="0" name="OLE substitute image"/>
                      <p:cNvPicPr/>
                      <p:nvPr/>
                    </p:nvPicPr>
                    <p:blipFill>
                      <a:blip r:embed="rId3"/>
                      <a:stretch>
                        <a:fillRect/>
                      </a:stretch>
                    </p:blipFill>
                    <p:spPr>
                      <a:xfrm>
                        <a:off x="611188" y="1757363"/>
                        <a:ext cx="7777162" cy="4811712"/>
                      </a:xfrm>
                      <a:prstGeom prst="rect">
                        <a:avLst/>
                      </a:prstGeom>
                      <a:noFill/>
                      <a:ln>
                        <a:noFill/>
                        <a:miter lim="800000"/>
                      </a:ln>
                    </p:spPr>
                  </p:pic>
                </p:oleObj>
              </mc:Fallback>
            </mc:AlternateContent>
          </a:graphicData>
        </a:graphic>
      </p:graphicFrame>
      <p:sp>
        <p:nvSpPr>
          <p:cNvPr id="2278"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79"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第三十五页，共93页。</a:t>
            </a:r>
          </a:p>
        </p:txBody>
      </p:sp>
      <p:sp>
        <p:nvSpPr>
          <p:cNvPr id="2280"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第三十五页，共93页。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3" dur="1000" fill="hold" grpId="0" nodeType="clickEffect">
                                  <p:stCondLst>
                                    <p:cond delay="0"/>
                                  </p:stCondLst>
                                  <p:childTnLst>
                                    <p:set>
                                      <p:cBhvr additive="base">
                                        <p:cTn id="6" dur="1" fill="hold">
                                          <p:stCondLst>
                                            <p:cond delay="0"/>
                                          </p:stCondLst>
                                        </p:cTn>
                                        <p:tgtEl>
                                          <p:spTgt spid="2275"/>
                                        </p:tgtEl>
                                        <p:attrNameLst>
                                          <p:attrName>style.visibility</p:attrName>
                                        </p:attrNameLst>
                                      </p:cBhvr>
                                      <p:to>
                                        <p:strVal val="visible"/>
                                      </p:to>
                                    </p:set>
                                    <p:animEffect transition="in" filter="strips(upRight)">
                                      <p:cBhvr additive="base">
                                        <p:cTn id="7" dur="1000" fill="hold"/>
                                        <p:tgtEl>
                                          <p:spTgt spid="2275"/>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6" presetClass="entr" presetSubtype="16" dur="2000" fill="hold" nodeType="clickEffect">
                                  <p:stCondLst>
                                    <p:cond delay="0"/>
                                  </p:stCondLst>
                                  <p:childTnLst>
                                    <p:set>
                                      <p:cBhvr additive="base">
                                        <p:cTn id="11" dur="1" fill="hold">
                                          <p:stCondLst>
                                            <p:cond delay="0"/>
                                          </p:stCondLst>
                                        </p:cTn>
                                        <p:tgtEl>
                                          <p:spTgt spid="2277"/>
                                        </p:tgtEl>
                                        <p:attrNameLst>
                                          <p:attrName>style.visibility</p:attrName>
                                        </p:attrNameLst>
                                      </p:cBhvr>
                                      <p:to>
                                        <p:strVal val="visible"/>
                                      </p:to>
                                    </p:set>
                                    <p:animEffect transition="in" filter="circle(in)">
                                      <p:cBhvr additive="base">
                                        <p:cTn id="12" dur="2000" fill="hold"/>
                                        <p:tgtEl>
                                          <p:spTgt spid="22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5"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280" name=""/>
          <p:cNvSpPr/>
          <p:nvPr/>
        </p:nvSpPr>
        <p:spPr>
          <a:xfrm>
            <a:off x="323850" y="690866"/>
            <a:ext cx="3827352" cy="415317"/>
          </a:xfrm>
          <a:prstGeom prst="rect">
            <a:avLst/>
          </a:prstGeom>
          <a:noFill/>
          <a:ln cap="flat">
            <a:noFill/>
            <a:prstDash val="solid"/>
            <a:miter lim="800000"/>
            <a:headEnd type="none" w="med" len="med"/>
            <a:tailEnd type="none" w="med" len="med"/>
          </a:ln>
        </p:spPr>
        <p:txBody>
          <a:bodyPr wrap="none"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sz="2104"/>
              <a:t>    (2)单宁(dān nínɡ)的稀释机理</a:t>
            </a:r>
          </a:p>
        </p:txBody>
      </p:sp>
      <p:sp>
        <p:nvSpPr>
          <p:cNvPr id="2281" name=""/>
          <p:cNvSpPr/>
          <p:nvPr/>
        </p:nvSpPr>
        <p:spPr>
          <a:xfrm>
            <a:off x="0" y="3028950"/>
            <a:ext cx="9144000" cy="0"/>
          </a:xfrm>
          <a:prstGeom prst="rect">
            <a:avLst/>
          </a:prstGeom>
          <a:noFill/>
          <a:ln cap="flat">
            <a:noFill/>
            <a:prstDash val="solid"/>
            <a:miter lim="800000"/>
            <a:headEnd type="none" w="med" len="med"/>
            <a:tailEnd type="none" w="med" len="med"/>
          </a:ln>
        </p:spPr>
        <p:txBody>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endParaRPr sz="2400"/>
          </a:p>
        </p:txBody>
      </p:sp>
      <p:graphicFrame>
        <p:nvGraphicFramePr>
          <p:cNvPr id="2282" name=""/>
          <p:cNvGraphicFramePr>
            <a:graphicFrameLocks noChangeAspect="1"/>
          </p:cNvGraphicFramePr>
          <p:nvPr/>
        </p:nvGraphicFramePr>
        <p:xfrm>
          <a:off x="1403350" y="1412875"/>
          <a:ext cx="4752975" cy="1584325"/>
        </p:xfrm>
        <a:graphic>
          <a:graphicData uri="http://schemas.openxmlformats.org/presentationml/2006/ole">
            <mc:AlternateContent>
              <mc:Choice xmlns:v="urn:schemas-microsoft-com:vml" Requires="v">
                <p:oleObj spid="_x0000_s1045" r:id="rId2" progId="PBrush">
                  <p:embed/>
                </p:oleObj>
              </mc:Choice>
              <mc:Fallback>
                <p:oleObj r:id="rId2" progId="PBrush">
                  <p:embed/>
                  <p:pic>
                    <p:nvPicPr>
                      <p:cNvPr id="0" name="OLE substitute image"/>
                      <p:cNvPicPr/>
                      <p:nvPr/>
                    </p:nvPicPr>
                    <p:blipFill>
                      <a:blip r:embed="rId3"/>
                      <a:stretch>
                        <a:fillRect/>
                      </a:stretch>
                    </p:blipFill>
                    <p:spPr>
                      <a:xfrm>
                        <a:off x="1403350" y="1412875"/>
                        <a:ext cx="4752975" cy="1584325"/>
                      </a:xfrm>
                      <a:prstGeom prst="rect">
                        <a:avLst/>
                      </a:prstGeom>
                      <a:noFill/>
                      <a:ln>
                        <a:noFill/>
                        <a:miter lim="800000"/>
                      </a:ln>
                    </p:spPr>
                  </p:pic>
                </p:oleObj>
              </mc:Fallback>
            </mc:AlternateContent>
          </a:graphicData>
        </a:graphic>
      </p:graphicFrame>
      <p:sp>
        <p:nvSpPr>
          <p:cNvPr id="2283" name=""/>
          <p:cNvSpPr/>
          <p:nvPr/>
        </p:nvSpPr>
        <p:spPr>
          <a:xfrm>
            <a:off x="395288" y="4089309"/>
            <a:ext cx="8351838" cy="1449571"/>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40000"/>
              </a:lnSpc>
            </a:pPr>
            <a:r>
              <a:rPr lang="zh-CN" altLang="en-US" sz="1611"/>
              <a:t>        单宁酸钠苯环上相邻的双酚羟基可通过配位键吸附在粘土颗粒断键边缘的Al3+处，拆散结构；而剩余的-ONa和-COONa均为水化基团，它们又能给粘土颗粒带来较多的负电荷和水化层，使粘土颗粒端面(duānmiàn)处的双电层斥力和水化膜厚度增加，从而拆散和削弱了粘土颗粒间通过端—面和端—端连接而形成的网架结构，使粘度和切力下降。 </a:t>
            </a:r>
          </a:p>
        </p:txBody>
      </p:sp>
      <p:sp>
        <p:nvSpPr>
          <p:cNvPr id="2284"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85"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第三十六页，共93页。</a:t>
            </a:r>
          </a:p>
        </p:txBody>
      </p:sp>
      <p:sp>
        <p:nvSpPr>
          <p:cNvPr id="2286"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第三十六页，共93页。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2000" fill="hold" grpId="0" nodeType="clickEffect">
                                  <p:stCondLst>
                                    <p:cond delay="0"/>
                                  </p:stCondLst>
                                  <p:childTnLst>
                                    <p:set>
                                      <p:cBhvr additive="base">
                                        <p:cTn id="6" dur="1" fill="hold">
                                          <p:stCondLst>
                                            <p:cond delay="0"/>
                                          </p:stCondLst>
                                        </p:cTn>
                                        <p:tgtEl>
                                          <p:spTgt spid="2280"/>
                                        </p:tgtEl>
                                        <p:attrNameLst>
                                          <p:attrName>style.visibility</p:attrName>
                                        </p:attrNameLst>
                                      </p:cBhvr>
                                      <p:to>
                                        <p:strVal val="visible"/>
                                      </p:to>
                                    </p:set>
                                    <p:animEffect transition="in" filter="strips(downLeft)">
                                      <p:cBhvr additive="base">
                                        <p:cTn id="7" dur="2000" fill="hold"/>
                                        <p:tgtEl>
                                          <p:spTgt spid="228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additive="base">
                                        <p:cTn id="11" dur="1" fill="hold">
                                          <p:stCondLst>
                                            <p:cond delay="0"/>
                                          </p:stCondLst>
                                        </p:cTn>
                                        <p:tgtEl>
                                          <p:spTgt spid="2282"/>
                                        </p:tgtEl>
                                        <p:attrNameLst>
                                          <p:attrName>style.visibility</p:attrName>
                                        </p:attrNameLst>
                                      </p:cBhvr>
                                      <p:to>
                                        <p:strVal val="visible"/>
                                      </p:to>
                                    </p:set>
                                    <p:animEffect transition="in" filter="blinds(horizontal)">
                                      <p:cBhvr additive="base">
                                        <p:cTn id="12" dur="500" fill="hold"/>
                                        <p:tgtEl>
                                          <p:spTgt spid="2282"/>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 presetClass="entr" presetSubtype="4" dur="2000" fill="hold" grpId="1" nodeType="clickEffect">
                                  <p:stCondLst>
                                    <p:cond delay="0"/>
                                  </p:stCondLst>
                                  <p:childTnLst>
                                    <p:set>
                                      <p:cBhvr additive="base">
                                        <p:cTn id="16" dur="1" fill="hold">
                                          <p:stCondLst>
                                            <p:cond delay="0"/>
                                          </p:stCondLst>
                                        </p:cTn>
                                        <p:tgtEl>
                                          <p:spTgt spid="2283"/>
                                        </p:tgtEl>
                                        <p:attrNameLst>
                                          <p:attrName>style.visibility</p:attrName>
                                        </p:attrNameLst>
                                      </p:cBhvr>
                                      <p:to>
                                        <p:strVal val="visible"/>
                                      </p:to>
                                    </p:set>
                                    <p:anim calcmode="lin" valueType="num">
                                      <p:cBhvr additive="base">
                                        <p:cTn id="17" dur="2000" fill="hold"/>
                                        <p:tgtEl>
                                          <p:spTgt spid="2283"/>
                                        </p:tgtEl>
                                        <p:attrNameLst>
                                          <p:attrName>ppt_x</p:attrName>
                                        </p:attrNameLst>
                                      </p:cBhvr>
                                      <p:tavLst>
                                        <p:tav tm="0">
                                          <p:val>
                                            <p:strVal val="#ppt_x"/>
                                          </p:val>
                                        </p:tav>
                                        <p:tav tm="100000">
                                          <p:val>
                                            <p:strVal val="#ppt_x"/>
                                          </p:val>
                                        </p:tav>
                                      </p:tavLst>
                                    </p:anim>
                                    <p:anim calcmode="lin" valueType="num">
                                      <p:cBhvr additive="base">
                                        <p:cTn id="18" dur="2000" fill="hold"/>
                                        <p:tgtEl>
                                          <p:spTgt spid="228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80" grpId="0"/>
      <p:bldP spid="2283" grpId="1"/>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86" name=""/>
          <p:cNvSpPr/>
          <p:nvPr/>
        </p:nvSpPr>
        <p:spPr>
          <a:xfrm>
            <a:off x="468313" y="3768238"/>
            <a:ext cx="8135937" cy="1696427"/>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40000"/>
              </a:lnSpc>
            </a:pPr>
            <a:r>
              <a:rPr lang="zh-CN" altLang="en-US" sz="1904"/>
              <a:t>   由于降粘剂主要在粘土颗粒的端面起作用，因此(yīncǐ)用量一般较少。当加大其用量时，单宁碱液也会在一定程度上起降滤失的作用。这是由于随着结构的拆散和粘土颗粒双电层斥力和水化作用的增强，有利于形成更为致密的泥饼。</a:t>
            </a:r>
          </a:p>
        </p:txBody>
      </p:sp>
      <p:sp>
        <p:nvSpPr>
          <p:cNvPr id="2287" name=""/>
          <p:cNvSpPr/>
          <p:nvPr/>
        </p:nvSpPr>
        <p:spPr>
          <a:xfrm>
            <a:off x="395288" y="908050"/>
            <a:ext cx="8207376" cy="1565388"/>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5000"/>
              </a:lnSpc>
            </a:pPr>
            <a:r>
              <a:rPr lang="zh-CN" altLang="en-US" sz="1800"/>
              <a:t>          因此，单宁类降粘剂主要是通过拆散粘土颗粒网架结构而起降粘作用的。也就是说，降低的主要是动切力，而对塑性(sùxìng)粘度的影响较小。若要降低塑性(sùxìng)粘度，应主要通过加强钻井液固相控制来实现。单宁酸钠的上述稀释机理是具有代表性的，其它分散型降粘剂的作用机理均与之相似。</a:t>
            </a:r>
          </a:p>
        </p:txBody>
      </p:sp>
      <p:sp>
        <p:nvSpPr>
          <p:cNvPr id="2288"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89"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第三十七页，共93页。</a:t>
            </a:r>
          </a:p>
        </p:txBody>
      </p:sp>
      <p:sp>
        <p:nvSpPr>
          <p:cNvPr id="2290"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第三十七页，共93页。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6" dur="1000" fill="hold" grpId="1" nodeType="clickEffect">
                                  <p:stCondLst>
                                    <p:cond delay="0"/>
                                  </p:stCondLst>
                                  <p:childTnLst>
                                    <p:set>
                                      <p:cBhvr additive="base">
                                        <p:cTn id="6" dur="1" fill="hold">
                                          <p:stCondLst>
                                            <p:cond delay="0"/>
                                          </p:stCondLst>
                                        </p:cTn>
                                        <p:tgtEl>
                                          <p:spTgt spid="2287"/>
                                        </p:tgtEl>
                                        <p:attrNameLst>
                                          <p:attrName>style.visibility</p:attrName>
                                        </p:attrNameLst>
                                      </p:cBhvr>
                                      <p:to>
                                        <p:strVal val="visible"/>
                                      </p:to>
                                    </p:set>
                                    <p:animEffect transition="in" filter="strips(downRight)">
                                      <p:cBhvr additive="base">
                                        <p:cTn id="7" dur="1000" fill="hold"/>
                                        <p:tgtEl>
                                          <p:spTgt spid="228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1000" fill="hold" grpId="0" nodeType="clickEffect">
                                  <p:stCondLst>
                                    <p:cond delay="0"/>
                                  </p:stCondLst>
                                  <p:childTnLst>
                                    <p:set>
                                      <p:cBhvr additive="base">
                                        <p:cTn id="11" dur="1" fill="hold">
                                          <p:stCondLst>
                                            <p:cond delay="0"/>
                                          </p:stCondLst>
                                        </p:cTn>
                                        <p:tgtEl>
                                          <p:spTgt spid="2286"/>
                                        </p:tgtEl>
                                        <p:attrNameLst>
                                          <p:attrName>style.visibility</p:attrName>
                                        </p:attrNameLst>
                                      </p:cBhvr>
                                      <p:to>
                                        <p:strVal val="visible"/>
                                      </p:to>
                                    </p:set>
                                    <p:anim calcmode="lin" valueType="num">
                                      <p:cBhvr additive="base">
                                        <p:cTn id="12" dur="1000" fill="hold"/>
                                        <p:tgtEl>
                                          <p:spTgt spid="2286"/>
                                        </p:tgtEl>
                                        <p:attrNameLst>
                                          <p:attrName>ppt_x</p:attrName>
                                        </p:attrNameLst>
                                      </p:cBhvr>
                                      <p:tavLst>
                                        <p:tav tm="0">
                                          <p:val>
                                            <p:strVal val="#ppt_x"/>
                                          </p:val>
                                        </p:tav>
                                        <p:tav tm="100000">
                                          <p:val>
                                            <p:strVal val="#ppt_x"/>
                                          </p:val>
                                        </p:tav>
                                      </p:tavLst>
                                    </p:anim>
                                    <p:anim calcmode="lin" valueType="num">
                                      <p:cBhvr additive="base">
                                        <p:cTn id="13" dur="1000" fill="hold"/>
                                        <p:tgtEl>
                                          <p:spTgt spid="228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86" grpId="0"/>
      <p:bldP spid="2287" grpId="1"/>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90" name=""/>
          <p:cNvSpPr/>
          <p:nvPr/>
        </p:nvSpPr>
        <p:spPr>
          <a:xfrm>
            <a:off x="323850" y="690577"/>
            <a:ext cx="2652077" cy="415895"/>
          </a:xfrm>
          <a:prstGeom prst="rect">
            <a:avLst/>
          </a:prstGeom>
          <a:noFill/>
          <a:ln cap="flat">
            <a:noFill/>
            <a:prstDash val="solid"/>
            <a:miter lim="800000"/>
            <a:headEnd type="none" w="med" len="med"/>
            <a:tailEnd type="none" w="med" len="med"/>
          </a:ln>
        </p:spPr>
        <p:txBody>
          <a:bodyPr wrap="none"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2100"/>
              <a:t>    </a:t>
            </a:r>
            <a:r>
              <a:rPr lang="en-US" altLang="zh-CN" sz="2108" b="1"/>
              <a:t>2</a:t>
            </a:r>
            <a:r>
              <a:rPr lang="zh-CN" altLang="en-US" sz="2008" b="1"/>
              <a:t>．木质素磺酸盐类</a:t>
            </a:r>
            <a:endParaRPr lang="zh-CN" altLang="en-US" b="1"/>
          </a:p>
        </p:txBody>
      </p:sp>
      <p:sp>
        <p:nvSpPr>
          <p:cNvPr id="2291" name=""/>
          <p:cNvSpPr/>
          <p:nvPr/>
        </p:nvSpPr>
        <p:spPr>
          <a:xfrm>
            <a:off x="323850" y="1868603"/>
            <a:ext cx="8504239" cy="2307996"/>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40000"/>
              </a:lnSpc>
            </a:pPr>
            <a:r>
              <a:rPr lang="zh-CN" altLang="en-US" sz="1611"/>
              <a:t>     木质素磺酸盐是木材酸法造纸残留(cánliú)下来的一种废液。通常造纸厂供应的纸浆废液是一种已浓缩的粘稠的棕黑色液体，其中固体含量约为35％-50％，密度为～／cm3。其主要成分为木质素磺酸钠。</a:t>
            </a:r>
          </a:p>
          <a:p>
            <a:pPr marL="0" lvl="0" indent="304800">
              <a:lnSpc>
                <a:spcPct val="140000"/>
              </a:lnSpc>
            </a:pPr>
            <a:r>
              <a:rPr lang="zh-CN" altLang="en-US" sz="1411"/>
              <a:t>    (1)铁铬盐的制备及化学组成</a:t>
            </a:r>
          </a:p>
          <a:p>
            <a:pPr marL="0" lvl="0" indent="304800">
              <a:lnSpc>
                <a:spcPct val="140000"/>
              </a:lnSpc>
            </a:pPr>
            <a:r>
              <a:rPr lang="zh-CN" altLang="en-US" sz="1411"/>
              <a:t>   铁铬木质素磺酸盐俗称铁铬盐，代号为FCLS。它的制备过程是：在纸浆废液经过发酵提取酒精后，将其浓缩至～1. 27g／cm3，在60-80℃温度下加入预先配制好的硫酸亚铁和重铬酸钠溶液，在充分搅拌下经氧化、络合反应约2h后，过滤除去CaSO4，再经喷雾干燥而制得的产品。</a:t>
            </a:r>
          </a:p>
        </p:txBody>
      </p:sp>
      <p:sp>
        <p:nvSpPr>
          <p:cNvPr id="2292"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93"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470" b="0">
                <a:solidFill>
                  <a:srgbClr val="000000"/>
                </a:solidFill>
              </a:rPr>
              <a:t>第三十八页，共93页。</a:t>
            </a:r>
          </a:p>
        </p:txBody>
      </p:sp>
      <p:sp>
        <p:nvSpPr>
          <p:cNvPr id="2294"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第三十八页，共93页。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1000" fill="hold" grpId="0" nodeType="clickEffect">
                                  <p:stCondLst>
                                    <p:cond delay="0"/>
                                  </p:stCondLst>
                                  <p:childTnLst>
                                    <p:set>
                                      <p:cBhvr additive="base">
                                        <p:cTn id="6" dur="1" fill="hold">
                                          <p:stCondLst>
                                            <p:cond delay="0"/>
                                          </p:stCondLst>
                                        </p:cTn>
                                        <p:tgtEl>
                                          <p:spTgt spid="2290"/>
                                        </p:tgtEl>
                                        <p:attrNameLst>
                                          <p:attrName>style.visibility</p:attrName>
                                        </p:attrNameLst>
                                      </p:cBhvr>
                                      <p:to>
                                        <p:strVal val="visible"/>
                                      </p:to>
                                    </p:set>
                                    <p:anim calcmode="lin" valueType="num">
                                      <p:cBhvr additive="base">
                                        <p:cTn id="7" dur="1000" fill="hold"/>
                                        <p:tgtEl>
                                          <p:spTgt spid="2290"/>
                                        </p:tgtEl>
                                        <p:attrNameLst>
                                          <p:attrName>ppt_x</p:attrName>
                                        </p:attrNameLst>
                                      </p:cBhvr>
                                      <p:tavLst>
                                        <p:tav tm="0">
                                          <p:val>
                                            <p:strVal val="1+#ppt_w/2"/>
                                          </p:val>
                                        </p:tav>
                                        <p:tav tm="100000">
                                          <p:val>
                                            <p:strVal val="#ppt_x"/>
                                          </p:val>
                                        </p:tav>
                                      </p:tavLst>
                                    </p:anim>
                                    <p:anim calcmode="lin" valueType="num">
                                      <p:cBhvr additive="base">
                                        <p:cTn id="8" dur="1000" fill="hold"/>
                                        <p:tgtEl>
                                          <p:spTgt spid="229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8" presetClass="entr" presetSubtype="9" dur="1000" fill="hold" grpId="1" nodeType="clickEffect">
                                  <p:stCondLst>
                                    <p:cond delay="0"/>
                                  </p:stCondLst>
                                  <p:childTnLst>
                                    <p:set>
                                      <p:cBhvr additive="base">
                                        <p:cTn id="12" dur="1" fill="hold">
                                          <p:stCondLst>
                                            <p:cond delay="0"/>
                                          </p:stCondLst>
                                        </p:cTn>
                                        <p:tgtEl>
                                          <p:spTgt spid="2291"/>
                                        </p:tgtEl>
                                        <p:attrNameLst>
                                          <p:attrName>style.visibility</p:attrName>
                                        </p:attrNameLst>
                                      </p:cBhvr>
                                      <p:to>
                                        <p:strVal val="visible"/>
                                      </p:to>
                                    </p:set>
                                    <p:animEffect transition="in" filter="strips(upLeft)">
                                      <p:cBhvr additive="base">
                                        <p:cTn id="13" dur="1000" fill="hold"/>
                                        <p:tgtEl>
                                          <p:spTgt spid="2291"/>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8" presetClass="entr" presetSubtype="9" dur="1000" fill="hold" grpId="1" nodeType="clickEffect">
                                  <p:stCondLst>
                                    <p:cond delay="0"/>
                                  </p:stCondLst>
                                  <p:childTnLst>
                                    <p:set>
                                      <p:cBhvr additive="base">
                                        <p:cTn id="17" dur="1" fill="hold">
                                          <p:stCondLst>
                                            <p:cond delay="0"/>
                                          </p:stCondLst>
                                        </p:cTn>
                                        <p:tgtEl>
                                          <p:spTgt spid="2291"/>
                                        </p:tgtEl>
                                        <p:attrNameLst>
                                          <p:attrName>style.visibility</p:attrName>
                                        </p:attrNameLst>
                                      </p:cBhvr>
                                      <p:to>
                                        <p:strVal val="visible"/>
                                      </p:to>
                                    </p:set>
                                    <p:animEffect transition="in" filter="strips(upLeft)">
                                      <p:cBhvr additive="base">
                                        <p:cTn id="18" dur="1000" fill="hold"/>
                                        <p:tgtEl>
                                          <p:spTgt spid="2291"/>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8" presetClass="entr" presetSubtype="9" dur="1000" fill="hold" grpId="1" nodeType="clickEffect">
                                  <p:stCondLst>
                                    <p:cond delay="0"/>
                                  </p:stCondLst>
                                  <p:childTnLst>
                                    <p:set>
                                      <p:cBhvr additive="base">
                                        <p:cTn id="22" dur="1" fill="hold">
                                          <p:stCondLst>
                                            <p:cond delay="0"/>
                                          </p:stCondLst>
                                        </p:cTn>
                                        <p:tgtEl>
                                          <p:spTgt spid="2291"/>
                                        </p:tgtEl>
                                        <p:attrNameLst>
                                          <p:attrName>style.visibility</p:attrName>
                                        </p:attrNameLst>
                                      </p:cBhvr>
                                      <p:to>
                                        <p:strVal val="visible"/>
                                      </p:to>
                                    </p:set>
                                    <p:animEffect transition="in" filter="strips(upLeft)">
                                      <p:cBhvr additive="base">
                                        <p:cTn id="23" dur="1000" fill="hold"/>
                                        <p:tgtEl>
                                          <p:spTgt spid="2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0" grpId="0"/>
      <p:bldP spid="2291" grpId="1" uiExpand="1" build="p"/>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94" name=""/>
          <p:cNvSpPr/>
          <p:nvPr/>
        </p:nvSpPr>
        <p:spPr>
          <a:xfrm>
            <a:off x="468313" y="1702132"/>
            <a:ext cx="8424862" cy="3926812"/>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0">
              <a:lnSpc>
                <a:spcPct val="140000"/>
              </a:lnSpc>
              <a:tabLst>
                <a:tab pos="762000"/>
              </a:tabLst>
            </a:pPr>
            <a:r>
              <a:rPr lang="zh-CN" altLang="en-US" sz="1704"/>
              <a:t>        由于铁铬盐分子中有磺酸基，Fe3+和Cr3+与木质素磺酸盐又形成了相当稳定的螯合物，所以铁铬盐是一种抗盐、抗钙的有效降粘剂；能用于淡水、海水和饱和盐水钻井液中，并可用于各种钙处理钻井液中。</a:t>
            </a:r>
          </a:p>
          <a:p>
            <a:pPr marL="0" lvl="0" indent="0">
              <a:lnSpc>
                <a:spcPct val="140000"/>
              </a:lnSpc>
              <a:tabLst>
                <a:tab pos="762000"/>
              </a:tabLst>
            </a:pPr>
            <a:r>
              <a:rPr lang="zh-CN" altLang="en-US" sz="1804"/>
              <a:t>        因为分子中磺酸基的硫原子直接与碳原子相连，Fe3+和Cr3+与木质素磺酸之间有螯合作用(木质素磺酸分子与金属离子络合时，一个分子同时有两个官能团与同一个离子络合称为螯合)，所以铁铬盐的热稳定性很高，可以抗150℃以上的高温。</a:t>
            </a:r>
          </a:p>
          <a:p>
            <a:pPr marL="0" lvl="0" indent="0">
              <a:lnSpc>
                <a:spcPct val="140000"/>
              </a:lnSpc>
              <a:tabLst>
                <a:tab pos="762000"/>
              </a:tabLst>
            </a:pPr>
            <a:r>
              <a:rPr lang="zh-CN" altLang="en-US" sz="1904"/>
              <a:t>         铁铬盐具有弱酸性，加入钻井液时会引起钻井液的pH值降低，因此(yīncǐ)需配合烧碱使用。一般情况下，应将铁铬盐钻井液的pH值控制在9-11的范围内。</a:t>
            </a:r>
          </a:p>
        </p:txBody>
      </p:sp>
      <p:sp>
        <p:nvSpPr>
          <p:cNvPr id="2295" name=""/>
          <p:cNvSpPr/>
          <p:nvPr/>
        </p:nvSpPr>
        <p:spPr>
          <a:xfrm>
            <a:off x="539750" y="673100"/>
            <a:ext cx="2863723" cy="385110"/>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en-US" altLang="zh-CN" sz="1908" b="1"/>
              <a:t>(2)铁铬盐的性质(xìngzhì)</a:t>
            </a:r>
          </a:p>
        </p:txBody>
      </p:sp>
      <p:sp>
        <p:nvSpPr>
          <p:cNvPr id="2296"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297"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第三十九页，共93页。</a:t>
            </a:r>
          </a:p>
        </p:txBody>
      </p:sp>
      <p:sp>
        <p:nvSpPr>
          <p:cNvPr id="2298"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第三十九页，共93页。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1000" fill="hold" grpId="1" nodeType="clickEffect">
                                  <p:stCondLst>
                                    <p:cond delay="0"/>
                                  </p:stCondLst>
                                  <p:childTnLst>
                                    <p:set>
                                      <p:cBhvr additive="base">
                                        <p:cTn id="6" dur="1" fill="hold">
                                          <p:stCondLst>
                                            <p:cond delay="0"/>
                                          </p:stCondLst>
                                        </p:cTn>
                                        <p:tgtEl>
                                          <p:spTgt spid="2295"/>
                                        </p:tgtEl>
                                        <p:attrNameLst>
                                          <p:attrName>style.visibility</p:attrName>
                                        </p:attrNameLst>
                                      </p:cBhvr>
                                      <p:to>
                                        <p:strVal val="visible"/>
                                      </p:to>
                                    </p:set>
                                    <p:animEffect transition="in" filter="checkerboard(across)">
                                      <p:cBhvr additive="base">
                                        <p:cTn id="7" dur="1000" fill="hold"/>
                                        <p:tgtEl>
                                          <p:spTgt spid="2295"/>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5" dur="1000" fill="hold" grpId="0" nodeType="clickEffect">
                                  <p:stCondLst>
                                    <p:cond delay="0"/>
                                  </p:stCondLst>
                                  <p:childTnLst>
                                    <p:set>
                                      <p:cBhvr additive="base">
                                        <p:cTn id="11" dur="1" fill="hold">
                                          <p:stCondLst>
                                            <p:cond delay="0"/>
                                          </p:stCondLst>
                                        </p:cTn>
                                        <p:tgtEl>
                                          <p:spTgt spid="2294">
                                            <p:txEl>
                                              <p:pRg st="0" end="0"/>
                                            </p:txEl>
                                          </p:spTgt>
                                        </p:tgtEl>
                                        <p:attrNameLst>
                                          <p:attrName>style.visibility</p:attrName>
                                        </p:attrNameLst>
                                      </p:cBhvr>
                                      <p:to>
                                        <p:strVal val="visible"/>
                                      </p:to>
                                    </p:set>
                                    <p:animEffect transition="in" filter="blinds(vertical)">
                                      <p:cBhvr additive="base">
                                        <p:cTn id="12" dur="1000" fill="hold"/>
                                        <p:tgtEl>
                                          <p:spTgt spid="2294">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5" dur="1000" fill="hold" grpId="0" nodeType="clickEffect">
                                  <p:stCondLst>
                                    <p:cond delay="0"/>
                                  </p:stCondLst>
                                  <p:childTnLst>
                                    <p:set>
                                      <p:cBhvr additive="base">
                                        <p:cTn id="16" dur="1" fill="hold">
                                          <p:stCondLst>
                                            <p:cond delay="0"/>
                                          </p:stCondLst>
                                        </p:cTn>
                                        <p:tgtEl>
                                          <p:spTgt spid="2294">
                                            <p:txEl>
                                              <p:pRg st="1" end="1"/>
                                            </p:txEl>
                                          </p:spTgt>
                                        </p:tgtEl>
                                        <p:attrNameLst>
                                          <p:attrName>style.visibility</p:attrName>
                                        </p:attrNameLst>
                                      </p:cBhvr>
                                      <p:to>
                                        <p:strVal val="visible"/>
                                      </p:to>
                                    </p:set>
                                    <p:animEffect transition="in" filter="blinds(vertical)">
                                      <p:cBhvr additive="base">
                                        <p:cTn id="17" dur="1000" fill="hold"/>
                                        <p:tgtEl>
                                          <p:spTgt spid="2294">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5" dur="1000" fill="hold" grpId="0" nodeType="clickEffect">
                                  <p:stCondLst>
                                    <p:cond delay="0"/>
                                  </p:stCondLst>
                                  <p:childTnLst>
                                    <p:set>
                                      <p:cBhvr additive="base">
                                        <p:cTn id="21" dur="1" fill="hold">
                                          <p:stCondLst>
                                            <p:cond delay="0"/>
                                          </p:stCondLst>
                                        </p:cTn>
                                        <p:tgtEl>
                                          <p:spTgt spid="2294">
                                            <p:txEl>
                                              <p:pRg st="2" end="2"/>
                                            </p:txEl>
                                          </p:spTgt>
                                        </p:tgtEl>
                                        <p:attrNameLst>
                                          <p:attrName>style.visibility</p:attrName>
                                        </p:attrNameLst>
                                      </p:cBhvr>
                                      <p:to>
                                        <p:strVal val="visible"/>
                                      </p:to>
                                    </p:set>
                                    <p:animEffect transition="in" filter="blinds(vertical)">
                                      <p:cBhvr additive="base">
                                        <p:cTn id="22" dur="1000" fill="hold"/>
                                        <p:tgtEl>
                                          <p:spTgt spid="229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4" grpId="0" uiExpand="1" build="p"/>
      <p:bldP spid="2295" grpId="1"/>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98" name=""/>
          <p:cNvSpPr/>
          <p:nvPr/>
        </p:nvSpPr>
        <p:spPr>
          <a:xfrm>
            <a:off x="323850" y="2343389"/>
            <a:ext cx="8280401" cy="3058637"/>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40000"/>
              </a:lnSpc>
            </a:pPr>
            <a:r>
              <a:rPr lang="zh-CN" altLang="en-US" sz="1608"/>
              <a:t>     稀释机理包括两个方面：一是在粘土颗粒的断键边缘上形成吸附水化层，从而削弱粘土颗粒之间的端—面和端—端连接，从而削弱或拆散空间网架结构，致使钻井液的粘度和切力显著降低；二是铁铬盐分子在泥页岩上的吸附，有抑制其水化分散(fēnsàn)的作用，这不仅有利于井壁稳定，还可以防止泥页岩造浆所引起的钻井液粘度和切力上升。</a:t>
            </a:r>
          </a:p>
          <a:p>
            <a:pPr marL="0" lvl="0" indent="304800">
              <a:lnSpc>
                <a:spcPct val="140000"/>
              </a:lnSpc>
            </a:pPr>
            <a:r>
              <a:rPr lang="zh-CN" altLang="en-US" sz="1508"/>
              <a:t>   缺陷：性能优良的降粘剂，其主要缺点有： pH值较高，这是不利于井壁稳定的；有时容易引起钻井液发泡，因此常需配合使用硬脂酸铝、甘油聚醚等消泡剂；铁铬盐钻井液的泥饼摩擦系数较高，在深井中使用时往往需要混油或添加一些润滑剂。还有很重要的一点，即铁铬盐含重金属铬，在制备和使用过程中均会造成一定的环境污染，对人体健康不利。因此，目前国内外都在致力于研制能够替代铁铬盐的无铬降粘剂。 </a:t>
            </a:r>
          </a:p>
        </p:txBody>
      </p:sp>
      <p:sp>
        <p:nvSpPr>
          <p:cNvPr id="2299" name=""/>
          <p:cNvSpPr/>
          <p:nvPr/>
        </p:nvSpPr>
        <p:spPr>
          <a:xfrm>
            <a:off x="323850" y="455613"/>
            <a:ext cx="4723798" cy="412982"/>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en-US" altLang="zh-CN" sz="2112" b="1"/>
              <a:t>(3)铁铬盐的稀释(xīshì)机理及现场应用</a:t>
            </a:r>
          </a:p>
        </p:txBody>
      </p:sp>
      <p:sp>
        <p:nvSpPr>
          <p:cNvPr id="2300"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301"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第四十页，共93页。</a:t>
            </a:r>
          </a:p>
        </p:txBody>
      </p:sp>
      <p:sp>
        <p:nvSpPr>
          <p:cNvPr id="2302"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第四十页，共93页。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1000" fill="hold" grpId="1" nodeType="clickEffect">
                                  <p:stCondLst>
                                    <p:cond delay="0"/>
                                  </p:stCondLst>
                                  <p:childTnLst>
                                    <p:set>
                                      <p:cBhvr additive="base">
                                        <p:cTn id="6" dur="1" fill="hold">
                                          <p:stCondLst>
                                            <p:cond delay="0"/>
                                          </p:stCondLst>
                                        </p:cTn>
                                        <p:tgtEl>
                                          <p:spTgt spid="2299"/>
                                        </p:tgtEl>
                                        <p:attrNameLst>
                                          <p:attrName>style.visibility</p:attrName>
                                        </p:attrNameLst>
                                      </p:cBhvr>
                                      <p:to>
                                        <p:strVal val="visible"/>
                                      </p:to>
                                    </p:set>
                                    <p:animEffect transition="in" filter="checkerboard(across)">
                                      <p:cBhvr additive="base">
                                        <p:cTn id="7" dur="1000" fill="hold"/>
                                        <p:tgtEl>
                                          <p:spTgt spid="229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9" dur="1000" fill="hold" grpId="0" nodeType="clickEffect">
                                  <p:stCondLst>
                                    <p:cond delay="0"/>
                                  </p:stCondLst>
                                  <p:childTnLst>
                                    <p:set>
                                      <p:cBhvr additive="base">
                                        <p:cTn id="11" dur="1" fill="hold">
                                          <p:stCondLst>
                                            <p:cond delay="0"/>
                                          </p:stCondLst>
                                        </p:cTn>
                                        <p:tgtEl>
                                          <p:spTgt spid="2298">
                                            <p:txEl>
                                              <p:pRg st="0" end="0"/>
                                            </p:txEl>
                                          </p:spTgt>
                                        </p:tgtEl>
                                        <p:attrNameLst>
                                          <p:attrName>style.visibility</p:attrName>
                                        </p:attrNameLst>
                                      </p:cBhvr>
                                      <p:to>
                                        <p:strVal val="visible"/>
                                      </p:to>
                                    </p:set>
                                    <p:animEffect transition="in" filter="strips(upLeft)">
                                      <p:cBhvr additive="base">
                                        <p:cTn id="12" dur="1000" fill="hold"/>
                                        <p:tgtEl>
                                          <p:spTgt spid="2298">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8" presetClass="entr" presetSubtype="9" dur="1000" fill="hold" grpId="0" nodeType="clickEffect">
                                  <p:stCondLst>
                                    <p:cond delay="0"/>
                                  </p:stCondLst>
                                  <p:childTnLst>
                                    <p:set>
                                      <p:cBhvr additive="base">
                                        <p:cTn id="16" dur="1" fill="hold">
                                          <p:stCondLst>
                                            <p:cond delay="0"/>
                                          </p:stCondLst>
                                        </p:cTn>
                                        <p:tgtEl>
                                          <p:spTgt spid="2298">
                                            <p:txEl>
                                              <p:pRg st="1" end="1"/>
                                            </p:txEl>
                                          </p:spTgt>
                                        </p:tgtEl>
                                        <p:attrNameLst>
                                          <p:attrName>style.visibility</p:attrName>
                                        </p:attrNameLst>
                                      </p:cBhvr>
                                      <p:to>
                                        <p:strVal val="visible"/>
                                      </p:to>
                                    </p:set>
                                    <p:animEffect transition="in" filter="strips(upLeft)">
                                      <p:cBhvr additive="base">
                                        <p:cTn id="17" dur="1000" fill="hold"/>
                                        <p:tgtEl>
                                          <p:spTgt spid="229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8" grpId="0" uiExpand="1" build="p"/>
      <p:bldP spid="2299" grpId="1"/>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02" name=""/>
          <p:cNvSpPr/>
          <p:nvPr/>
        </p:nvSpPr>
        <p:spPr>
          <a:xfrm>
            <a:off x="468313" y="1628831"/>
            <a:ext cx="8353426" cy="4359163"/>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40000"/>
              </a:lnSpc>
            </a:pPr>
            <a:r>
              <a:rPr lang="zh-CN" altLang="en-US" sz="1800"/>
              <a:t>    X—40系列降粘剂产品包括X—A40及X—B40两种。</a:t>
            </a:r>
          </a:p>
          <a:p>
            <a:pPr marL="0" lvl="0" indent="304800">
              <a:lnSpc>
                <a:spcPct val="140000"/>
              </a:lnSpc>
            </a:pPr>
            <a:r>
              <a:rPr lang="zh-CN" altLang="en-US" sz="1900"/>
              <a:t>    X—A40是相对分子质量较低的聚丙烯酸钠。其平均相对分子质量为5 000左右。可抗盐抗钙，并可抗150℃的高温。</a:t>
            </a:r>
          </a:p>
          <a:p>
            <a:pPr marL="0" lvl="0" indent="304800">
              <a:lnSpc>
                <a:spcPct val="140000"/>
              </a:lnSpc>
            </a:pPr>
            <a:r>
              <a:rPr lang="zh-CN" altLang="en-US" sz="1800"/>
              <a:t>    X—B40是丙烯酸钠与丙烯磺酸钠的相对分子质量较低的共聚物。</a:t>
            </a:r>
          </a:p>
          <a:p>
            <a:pPr marL="0" lvl="0" indent="304800">
              <a:lnSpc>
                <a:spcPct val="140000"/>
              </a:lnSpc>
            </a:pPr>
            <a:r>
              <a:rPr lang="zh-CN" altLang="en-US" sz="1800"/>
              <a:t>    作用机理：X—40系列处理剂的之所以具有较强的稀释作用，主要是由其线型结构、低相对分子质量及强阴离子基团所决定的。一方面，由于其分子量低，可通过氢键优先吸附在粘土颗粒上，从而顶替掉原已吸附在粘土颗粒上的高分子聚合物，从而拆散(chāi sǎn)了由高聚物与粘土颗粒之间形成的“桥接网架结构”；另一方面，低分子量的降粘剂可与高分子主体聚合物发生分子间的交联作用，阻碍了聚合物与粘土之间网架结构的形成，从而达到降低粘度和切力的目的。但若其聚合度过大，相对分子质量过高，反而会使粘度、切力增加。 </a:t>
            </a:r>
          </a:p>
        </p:txBody>
      </p:sp>
      <p:sp>
        <p:nvSpPr>
          <p:cNvPr id="2303" name=""/>
          <p:cNvSpPr/>
          <p:nvPr/>
        </p:nvSpPr>
        <p:spPr>
          <a:xfrm>
            <a:off x="468313" y="476250"/>
            <a:ext cx="3939588" cy="477376"/>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en-US" altLang="zh-CN" sz="2507" b="1"/>
              <a:t>3．X—40系列(xìliè)降粘剂</a:t>
            </a:r>
          </a:p>
        </p:txBody>
      </p:sp>
      <p:sp>
        <p:nvSpPr>
          <p:cNvPr id="2304"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305"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第四十一页，共93页。</a:t>
            </a:r>
          </a:p>
        </p:txBody>
      </p:sp>
      <p:sp>
        <p:nvSpPr>
          <p:cNvPr id="2306"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第四十一页，共93页。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1000" fill="hold" grpId="1" nodeType="clickEffect">
                                  <p:stCondLst>
                                    <p:cond delay="0"/>
                                  </p:stCondLst>
                                  <p:childTnLst>
                                    <p:set>
                                      <p:cBhvr additive="base">
                                        <p:cTn id="6" dur="1" fill="hold">
                                          <p:stCondLst>
                                            <p:cond delay="0"/>
                                          </p:stCondLst>
                                        </p:cTn>
                                        <p:tgtEl>
                                          <p:spTgt spid="2303"/>
                                        </p:tgtEl>
                                        <p:attrNameLst>
                                          <p:attrName>style.visibility</p:attrName>
                                        </p:attrNameLst>
                                      </p:cBhvr>
                                      <p:to>
                                        <p:strVal val="visible"/>
                                      </p:to>
                                    </p:set>
                                    <p:anim calcmode="lin" valueType="num">
                                      <p:cBhvr additive="base">
                                        <p:cTn id="7" dur="1000" fill="hold"/>
                                        <p:tgtEl>
                                          <p:spTgt spid="2303"/>
                                        </p:tgtEl>
                                        <p:attrNameLst>
                                          <p:attrName>ppt_x</p:attrName>
                                        </p:attrNameLst>
                                      </p:cBhvr>
                                      <p:tavLst>
                                        <p:tav tm="0">
                                          <p:val>
                                            <p:strVal val="#ppt_x"/>
                                          </p:val>
                                        </p:tav>
                                        <p:tav tm="100000">
                                          <p:val>
                                            <p:strVal val="#ppt_x"/>
                                          </p:val>
                                        </p:tav>
                                      </p:tavLst>
                                    </p:anim>
                                    <p:anim calcmode="lin" valueType="num">
                                      <p:cBhvr additive="base">
                                        <p:cTn id="8" dur="1000" fill="hold"/>
                                        <p:tgtEl>
                                          <p:spTgt spid="230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5" presetClass="entr" presetSubtype="10" dur="1000" fill="hold" grpId="0" nodeType="clickEffect">
                                  <p:stCondLst>
                                    <p:cond delay="0"/>
                                  </p:stCondLst>
                                  <p:childTnLst>
                                    <p:set>
                                      <p:cBhvr additive="base">
                                        <p:cTn id="12" dur="1" fill="hold">
                                          <p:stCondLst>
                                            <p:cond delay="0"/>
                                          </p:stCondLst>
                                        </p:cTn>
                                        <p:tgtEl>
                                          <p:spTgt spid="2302">
                                            <p:txEl>
                                              <p:pRg st="0" end="0"/>
                                            </p:txEl>
                                          </p:spTgt>
                                        </p:tgtEl>
                                        <p:attrNameLst>
                                          <p:attrName>style.visibility</p:attrName>
                                        </p:attrNameLst>
                                      </p:cBhvr>
                                      <p:to>
                                        <p:strVal val="visible"/>
                                      </p:to>
                                    </p:set>
                                    <p:animEffect transition="in" filter="checkerboard(across)">
                                      <p:cBhvr additive="base">
                                        <p:cTn id="13" dur="1000" fill="hold"/>
                                        <p:tgtEl>
                                          <p:spTgt spid="2302">
                                            <p:txEl>
                                              <p:pRg st="0" end="0"/>
                                            </p:txEl>
                                          </p:spTgt>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5" presetClass="entr" presetSubtype="10" dur="1000" fill="hold" grpId="0" nodeType="clickEffect">
                                  <p:stCondLst>
                                    <p:cond delay="0"/>
                                  </p:stCondLst>
                                  <p:childTnLst>
                                    <p:set>
                                      <p:cBhvr additive="base">
                                        <p:cTn id="17" dur="1" fill="hold">
                                          <p:stCondLst>
                                            <p:cond delay="0"/>
                                          </p:stCondLst>
                                        </p:cTn>
                                        <p:tgtEl>
                                          <p:spTgt spid="2302">
                                            <p:txEl>
                                              <p:pRg st="1" end="1"/>
                                            </p:txEl>
                                          </p:spTgt>
                                        </p:tgtEl>
                                        <p:attrNameLst>
                                          <p:attrName>style.visibility</p:attrName>
                                        </p:attrNameLst>
                                      </p:cBhvr>
                                      <p:to>
                                        <p:strVal val="visible"/>
                                      </p:to>
                                    </p:set>
                                    <p:animEffect transition="in" filter="checkerboard(across)">
                                      <p:cBhvr additive="base">
                                        <p:cTn id="18" dur="1000" fill="hold"/>
                                        <p:tgtEl>
                                          <p:spTgt spid="2302">
                                            <p:txEl>
                                              <p:pRg st="1" end="1"/>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5" presetClass="entr" presetSubtype="10" dur="1000" fill="hold" grpId="0" nodeType="clickEffect">
                                  <p:stCondLst>
                                    <p:cond delay="0"/>
                                  </p:stCondLst>
                                  <p:childTnLst>
                                    <p:set>
                                      <p:cBhvr additive="base">
                                        <p:cTn id="22" dur="1" fill="hold">
                                          <p:stCondLst>
                                            <p:cond delay="0"/>
                                          </p:stCondLst>
                                        </p:cTn>
                                        <p:tgtEl>
                                          <p:spTgt spid="2302">
                                            <p:txEl>
                                              <p:pRg st="2" end="2"/>
                                            </p:txEl>
                                          </p:spTgt>
                                        </p:tgtEl>
                                        <p:attrNameLst>
                                          <p:attrName>style.visibility</p:attrName>
                                        </p:attrNameLst>
                                      </p:cBhvr>
                                      <p:to>
                                        <p:strVal val="visible"/>
                                      </p:to>
                                    </p:set>
                                    <p:animEffect transition="in" filter="checkerboard(across)">
                                      <p:cBhvr additive="base">
                                        <p:cTn id="23" dur="1000" fill="hold"/>
                                        <p:tgtEl>
                                          <p:spTgt spid="2302">
                                            <p:txEl>
                                              <p:pRg st="2" end="2"/>
                                            </p:txEl>
                                          </p:spTgt>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5" presetClass="entr" presetSubtype="10" dur="1000" fill="hold" grpId="0" nodeType="clickEffect">
                                  <p:stCondLst>
                                    <p:cond delay="0"/>
                                  </p:stCondLst>
                                  <p:childTnLst>
                                    <p:set>
                                      <p:cBhvr additive="base">
                                        <p:cTn id="27" dur="1" fill="hold">
                                          <p:stCondLst>
                                            <p:cond delay="0"/>
                                          </p:stCondLst>
                                        </p:cTn>
                                        <p:tgtEl>
                                          <p:spTgt spid="2302">
                                            <p:txEl>
                                              <p:pRg st="3" end="3"/>
                                            </p:txEl>
                                          </p:spTgt>
                                        </p:tgtEl>
                                        <p:attrNameLst>
                                          <p:attrName>style.visibility</p:attrName>
                                        </p:attrNameLst>
                                      </p:cBhvr>
                                      <p:to>
                                        <p:strVal val="visible"/>
                                      </p:to>
                                    </p:set>
                                    <p:animEffect transition="in" filter="checkerboard(across)">
                                      <p:cBhvr additive="base">
                                        <p:cTn id="28" dur="1000" fill="hold"/>
                                        <p:tgtEl>
                                          <p:spTgt spid="230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02" grpId="0" uiExpand="1" build="p"/>
      <p:bldP spid="2303" grpId="1"/>
    </p:bldLst>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306" name=""/>
          <p:cNvSpPr/>
          <p:nvPr/>
        </p:nvSpPr>
        <p:spPr>
          <a:xfrm>
            <a:off x="395288" y="1682157"/>
            <a:ext cx="8432800" cy="4381097"/>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25000"/>
              </a:lnSpc>
            </a:pPr>
            <a:r>
              <a:rPr lang="zh-CN" altLang="en-US" sz="1900" b="1">
                <a:solidFill>
                  <a:srgbClr val="FF00C4"/>
                </a:solidFill>
              </a:rPr>
              <a:t>   分子量：约为2 000的两性离子聚合物稀释剂</a:t>
            </a:r>
          </a:p>
          <a:p>
            <a:pPr marL="0" lvl="0" indent="304800">
              <a:lnSpc>
                <a:spcPct val="125000"/>
              </a:lnSpc>
            </a:pPr>
            <a:r>
              <a:rPr lang="zh-CN" altLang="en-US" sz="1900" b="1">
                <a:solidFill>
                  <a:srgbClr val="FF00C4"/>
                </a:solidFill>
              </a:rPr>
              <a:t>   功能团：阳离子基团、阴离子基团和非离子基团，属于乙烯基单体多元共聚物。</a:t>
            </a:r>
          </a:p>
          <a:p>
            <a:pPr marL="0" lvl="0" indent="304800">
              <a:lnSpc>
                <a:spcPct val="125000"/>
              </a:lnSpc>
            </a:pPr>
            <a:r>
              <a:rPr lang="zh-CN" altLang="en-US" sz="2000" b="1">
                <a:solidFill>
                  <a:srgbClr val="FF00C4"/>
                </a:solidFill>
              </a:rPr>
              <a:t>    主要特点：既是降粘剂又是页岩抑制剂。与分散型降粘剂相比，加量少(通常为％％)就能取得更好的降粘效果，同时还有一定的抑制粘土水化膨胀的能力。</a:t>
            </a:r>
          </a:p>
          <a:p>
            <a:pPr marL="0" lvl="0" indent="304800">
              <a:lnSpc>
                <a:spcPct val="125000"/>
              </a:lnSpc>
            </a:pPr>
            <a:r>
              <a:rPr lang="zh-CN" altLang="en-US" sz="1800" b="1">
                <a:solidFill>
                  <a:srgbClr val="FF00C4"/>
                </a:solidFill>
              </a:rPr>
              <a:t>     XY—27经常与两性离子包被剂FA—367（或PMHA-II）及两性离子降滤失剂JT—888等配合使用，构成目前国内广泛使用的两性离子聚合物钻井液体系。同时，它在其它钻井液体系，包括分散钻井液体系中也能有效地降粘。</a:t>
            </a:r>
          </a:p>
          <a:p>
            <a:pPr marL="0" lvl="0" indent="304800">
              <a:lnSpc>
                <a:spcPct val="125000"/>
              </a:lnSpc>
            </a:pPr>
            <a:r>
              <a:rPr lang="zh-CN" altLang="en-US" sz="1800" b="1">
                <a:solidFill>
                  <a:srgbClr val="FF00C4"/>
                </a:solidFill>
              </a:rPr>
              <a:t>    两性离子聚合物稀释剂还兼有一定的降滤失作用，能同其它类型处理剂互相兼容，如可以配合使用磺化沥青或磺化酚醛树脂(fēn quán shù zhī)类等处理剂，以改善泥饼质量，提高封堵效果和抗温能力。</a:t>
            </a:r>
          </a:p>
        </p:txBody>
      </p:sp>
      <p:sp>
        <p:nvSpPr>
          <p:cNvPr id="2307" name=""/>
          <p:cNvSpPr/>
          <p:nvPr/>
        </p:nvSpPr>
        <p:spPr>
          <a:xfrm>
            <a:off x="539750" y="692150"/>
            <a:ext cx="1718913" cy="507005"/>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r>
              <a:rPr lang="zh-CN" altLang="en-US" sz="2604"/>
              <a:t> </a:t>
            </a:r>
            <a:r>
              <a:rPr lang="en-US" altLang="zh-CN" sz="2700" b="1"/>
              <a:t>4</a:t>
            </a:r>
            <a:r>
              <a:rPr lang="zh-CN" altLang="en-US" sz="2404" b="1"/>
              <a:t>．</a:t>
            </a:r>
            <a:r>
              <a:rPr lang="en-US" altLang="zh-CN" sz="2211" b="1"/>
              <a:t>XY—27</a:t>
            </a:r>
            <a:endParaRPr lang="en-US" altLang="zh-CN" sz="2800" b="1"/>
          </a:p>
        </p:txBody>
      </p:sp>
      <p:sp>
        <p:nvSpPr>
          <p:cNvPr id="2308"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309"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第四十二页，共93页。</a:t>
            </a:r>
          </a:p>
        </p:txBody>
      </p:sp>
      <p:sp>
        <p:nvSpPr>
          <p:cNvPr id="2310"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第四十二页，共93页。</a:t>
            </a:r>
          </a:p>
        </p:txBody>
      </p:sp>
    </p:spTree>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1000" fill="hold" grpId="1" nodeType="clickEffect">
                                  <p:stCondLst>
                                    <p:cond delay="0"/>
                                  </p:stCondLst>
                                  <p:childTnLst>
                                    <p:set>
                                      <p:cBhvr additive="base">
                                        <p:cTn id="6" dur="1" fill="hold">
                                          <p:stCondLst>
                                            <p:cond delay="0"/>
                                          </p:stCondLst>
                                        </p:cTn>
                                        <p:tgtEl>
                                          <p:spTgt spid="2307"/>
                                        </p:tgtEl>
                                        <p:attrNameLst>
                                          <p:attrName>style.visibility</p:attrName>
                                        </p:attrNameLst>
                                      </p:cBhvr>
                                      <p:to>
                                        <p:strVal val="visible"/>
                                      </p:to>
                                    </p:set>
                                    <p:anim calcmode="lin" valueType="num">
                                      <p:cBhvr additive="base">
                                        <p:cTn id="7" dur="1000" fill="hold"/>
                                        <p:tgtEl>
                                          <p:spTgt spid="2307"/>
                                        </p:tgtEl>
                                        <p:attrNameLst>
                                          <p:attrName>ppt_x</p:attrName>
                                        </p:attrNameLst>
                                      </p:cBhvr>
                                      <p:tavLst>
                                        <p:tav tm="0">
                                          <p:val>
                                            <p:strVal val="#ppt_x"/>
                                          </p:val>
                                        </p:tav>
                                        <p:tav tm="100000">
                                          <p:val>
                                            <p:strVal val="#ppt_x"/>
                                          </p:val>
                                        </p:tav>
                                      </p:tavLst>
                                    </p:anim>
                                    <p:anim calcmode="lin" valueType="num">
                                      <p:cBhvr additive="base">
                                        <p:cTn id="8" dur="1000" fill="hold"/>
                                        <p:tgtEl>
                                          <p:spTgt spid="230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4" presetClass="entr" presetSubtype="0" dur="1" fill="hold" grpId="0" nodeType="clickEffect">
                                  <p:stCondLst>
                                    <p:cond delay="0"/>
                                  </p:stCondLst>
                                  <p:childTnLst>
                                    <p:set>
                                      <p:cBhvr additive="base">
                                        <p:cTn id="12" dur="1" fill="hold">
                                          <p:stCondLst>
                                            <p:cond delay="0"/>
                                          </p:stCondLst>
                                        </p:cTn>
                                        <p:tgtEl>
                                          <p:spTgt spid="2306">
                                            <p:txEl>
                                              <p:pRg st="0" end="0"/>
                                            </p:txEl>
                                          </p:spTgt>
                                        </p:tgtEl>
                                        <p:attrNameLst>
                                          <p:attrName>style.visibility</p:attrName>
                                        </p:attrNameLst>
                                      </p:cBhvr>
                                      <p:to>
                                        <p:strVal val="visible"/>
                                      </p:to>
                                    </p:set>
                                    <p:anim calcmode="lin" valueType="num">
                                      <p:cBhvr additive="base">
                                        <p:cTn id="13" dur="1" fill="hold"/>
                                        <p:tgtEl>
                                          <p:spTgt spid="2306">
                                            <p:txEl>
                                              <p:pRg st="0" end="0"/>
                                            </p:txEl>
                                          </p:spTgt>
                                        </p:tgtEl>
                                      </p:cBhvr>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4" presetClass="entr" presetSubtype="0" dur="1" fill="hold" grpId="0" nodeType="clickEffect">
                                  <p:stCondLst>
                                    <p:cond delay="0"/>
                                  </p:stCondLst>
                                  <p:childTnLst>
                                    <p:set>
                                      <p:cBhvr additive="base">
                                        <p:cTn id="17" dur="1" fill="hold">
                                          <p:stCondLst>
                                            <p:cond delay="0"/>
                                          </p:stCondLst>
                                        </p:cTn>
                                        <p:tgtEl>
                                          <p:spTgt spid="2306">
                                            <p:txEl>
                                              <p:pRg st="1" end="1"/>
                                            </p:txEl>
                                          </p:spTgt>
                                        </p:tgtEl>
                                        <p:attrNameLst>
                                          <p:attrName>style.visibility</p:attrName>
                                        </p:attrNameLst>
                                      </p:cBhvr>
                                      <p:to>
                                        <p:strVal val="visible"/>
                                      </p:to>
                                    </p:set>
                                    <p:anim calcmode="lin" valueType="num">
                                      <p:cBhvr additive="base">
                                        <p:cTn id="18" dur="1" fill="hold"/>
                                        <p:tgtEl>
                                          <p:spTgt spid="2306">
                                            <p:txEl>
                                              <p:pRg st="1" end="1"/>
                                            </p:txEl>
                                          </p:spTgt>
                                        </p:tgtEl>
                                      </p:cBhvr>
                                    </p:anim>
                                  </p:childTnLst>
                                </p:cTn>
                              </p:par>
                            </p:childTnLst>
                          </p:cTn>
                        </p:par>
                      </p:childTnLst>
                    </p:cTn>
                  </p:par>
                  <p:par>
                    <p:cTn id="19" fill="hold" nodeType="clickPar">
                      <p:stCondLst>
                        <p:cond delay="indefinite"/>
                      </p:stCondLst>
                      <p:childTnLst>
                        <p:par>
                          <p:cTn id="20" fill="hold" nodeType="afterGroup">
                            <p:stCondLst>
                              <p:cond delay="0"/>
                            </p:stCondLst>
                            <p:childTnLst>
                              <p:par>
                                <p:cTn id="21" presetID="24" presetClass="entr" presetSubtype="0" dur="1" fill="hold" grpId="0" nodeType="clickEffect">
                                  <p:stCondLst>
                                    <p:cond delay="0"/>
                                  </p:stCondLst>
                                  <p:childTnLst>
                                    <p:set>
                                      <p:cBhvr additive="base">
                                        <p:cTn id="22" dur="1" fill="hold">
                                          <p:stCondLst>
                                            <p:cond delay="0"/>
                                          </p:stCondLst>
                                        </p:cTn>
                                        <p:tgtEl>
                                          <p:spTgt spid="2306">
                                            <p:txEl>
                                              <p:charRg st="65" end="146"/>
                                            </p:txEl>
                                          </p:spTgt>
                                        </p:tgtEl>
                                        <p:attrNameLst>
                                          <p:attrName>style.visibility</p:attrName>
                                        </p:attrNameLst>
                                      </p:cBhvr>
                                      <p:to>
                                        <p:strVal val="visible"/>
                                      </p:to>
                                    </p:set>
                                    <p:anim calcmode="lin" valueType="num">
                                      <p:cBhvr additive="base">
                                        <p:cTn id="23" dur="1" fill="hold"/>
                                        <p:tgtEl>
                                          <p:spTgt spid="2306">
                                            <p:txEl>
                                              <p:charRg st="65" end="146"/>
                                            </p:txEl>
                                          </p:spTgt>
                                        </p:tgtEl>
                                      </p:cBhvr>
                                    </p:anim>
                                  </p:childTnLst>
                                </p:cTn>
                              </p:par>
                            </p:childTnLst>
                          </p:cTn>
                        </p:par>
                      </p:childTnLst>
                    </p:cTn>
                  </p:par>
                  <p:par>
                    <p:cTn id="24" fill="hold" nodeType="clickPar">
                      <p:stCondLst>
                        <p:cond delay="indefinite"/>
                      </p:stCondLst>
                      <p:childTnLst>
                        <p:par>
                          <p:cTn id="25" fill="hold" nodeType="afterGroup">
                            <p:stCondLst>
                              <p:cond delay="0"/>
                            </p:stCondLst>
                            <p:childTnLst>
                              <p:par>
                                <p:cTn id="26" presetID="24" presetClass="entr" presetSubtype="0" dur="1" fill="hold" grpId="0" nodeType="clickEffect">
                                  <p:stCondLst>
                                    <p:cond delay="0"/>
                                  </p:stCondLst>
                                  <p:childTnLst>
                                    <p:set>
                                      <p:cBhvr additive="base">
                                        <p:cTn id="27" dur="1" fill="hold">
                                          <p:stCondLst>
                                            <p:cond delay="0"/>
                                          </p:stCondLst>
                                        </p:cTn>
                                        <p:tgtEl>
                                          <p:spTgt spid="2306">
                                            <p:txEl>
                                              <p:charRg st="146" end="259"/>
                                            </p:txEl>
                                          </p:spTgt>
                                        </p:tgtEl>
                                        <p:attrNameLst>
                                          <p:attrName>style.visibility</p:attrName>
                                        </p:attrNameLst>
                                      </p:cBhvr>
                                      <p:to>
                                        <p:strVal val="visible"/>
                                      </p:to>
                                    </p:set>
                                    <p:anim calcmode="lin" valueType="num">
                                      <p:cBhvr additive="base">
                                        <p:cTn id="28" dur="1" fill="hold"/>
                                        <p:tgtEl>
                                          <p:spTgt spid="2306">
                                            <p:txEl>
                                              <p:charRg st="146" end="259"/>
                                            </p:txEl>
                                          </p:spTgt>
                                        </p:tgtEl>
                                      </p:cBhvr>
                                    </p:anim>
                                  </p:childTnLst>
                                </p:cTn>
                              </p:par>
                            </p:childTnLst>
                          </p:cTn>
                        </p:par>
                      </p:childTnLst>
                    </p:cTn>
                  </p:par>
                  <p:par>
                    <p:cTn id="29" fill="hold" nodeType="clickPar">
                      <p:stCondLst>
                        <p:cond delay="indefinite"/>
                      </p:stCondLst>
                      <p:childTnLst>
                        <p:par>
                          <p:cTn id="30" fill="hold" nodeType="afterGroup">
                            <p:stCondLst>
                              <p:cond delay="0"/>
                            </p:stCondLst>
                            <p:childTnLst>
                              <p:par>
                                <p:cTn id="31" presetID="24" presetClass="entr" presetSubtype="0" dur="1" fill="hold" grpId="0" nodeType="clickEffect">
                                  <p:stCondLst>
                                    <p:cond delay="0"/>
                                  </p:stCondLst>
                                  <p:childTnLst>
                                    <p:set>
                                      <p:cBhvr additive="base">
                                        <p:cTn id="32" dur="1" fill="hold">
                                          <p:stCondLst>
                                            <p:cond delay="0"/>
                                          </p:stCondLst>
                                        </p:cTn>
                                        <p:tgtEl>
                                          <p:spTgt spid="2306">
                                            <p:txEl>
                                              <p:charRg st="259" end="344"/>
                                            </p:txEl>
                                          </p:spTgt>
                                        </p:tgtEl>
                                        <p:attrNameLst>
                                          <p:attrName>style.visibility</p:attrName>
                                        </p:attrNameLst>
                                      </p:cBhvr>
                                      <p:to>
                                        <p:strVal val="visible"/>
                                      </p:to>
                                    </p:set>
                                    <p:anim calcmode="lin" valueType="num">
                                      <p:cBhvr additive="base">
                                        <p:cTn id="33" dur="1" fill="hold"/>
                                        <p:tgtEl>
                                          <p:spTgt spid="2306">
                                            <p:txEl>
                                              <p:charRg st="259" end="344"/>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06" grpId="0" uiExpand="1" build="p"/>
      <p:bldP spid="2307" grpId="1"/>
    </p:bldLst>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10" name=""/>
          <p:cNvSpPr/>
          <p:nvPr/>
        </p:nvSpPr>
        <p:spPr>
          <a:xfrm>
            <a:off x="323850" y="682923"/>
            <a:ext cx="8496300" cy="5488980"/>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800"/>
              <a:t>    降粘机理：由于在XY—27的分子链中引入了阳离子基团，能与粘土发生离子型吸附，又由于是线性相对分子质量较低的聚合物，故它比高分子聚合物能更快、更牢固地吸附在粘土颗粒上。而且XY—27的特有结构使它与高聚物之间的交联或络合机会增加，从而使其比阴离子聚合物降粘剂有更好的降粘效果。</a:t>
            </a:r>
          </a:p>
          <a:p>
            <a:pPr marL="0" lvl="0" indent="304800">
              <a:lnSpc>
                <a:spcPct val="130000"/>
              </a:lnSpc>
            </a:pPr>
            <a:r>
              <a:rPr lang="zh-CN" altLang="en-US" sz="2000"/>
              <a:t>    两性离子降粘剂还具有一定的抑制页岩水化的作用，这是因为分子链中的有机阳离子基团吸附于粘土表面之后，一方面中和了粘土表面的一部分负电荷，削弱了粘土的水化作用；另一方面这种特殊分子结构使聚合物链之间更容易发生缔合，因此，尽管其相对分子质量较低，仍能对粘土颗粒进行包被，不减弱体系抑制性。此外，分子链中大量水化基团所形成的水化膜，可阻止自由水分子与粘土表面的接触(jiēchù)，并提高粘土颗粒的抗剪切强度。</a:t>
            </a:r>
          </a:p>
          <a:p>
            <a:pPr marL="0" lvl="0" indent="304800">
              <a:lnSpc>
                <a:spcPct val="130000"/>
              </a:lnSpc>
            </a:pPr>
            <a:r>
              <a:rPr lang="zh-CN" altLang="en-US" sz="2000"/>
              <a:t>   试验表明，在含有FA—367的膨润土浆中，只需加入少量XY—27，钻井液的粘度、切力就急剧下降，且滤失量降低，泥饼变得致密。还发现随其加量增加，钻井液容纳钻屑的能力明显增强。 </a:t>
            </a:r>
          </a:p>
        </p:txBody>
      </p:sp>
      <p:sp>
        <p:nvSpPr>
          <p:cNvPr id="2311"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312"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第四十三页，共93页。</a:t>
            </a:r>
          </a:p>
        </p:txBody>
      </p:sp>
      <p:sp>
        <p:nvSpPr>
          <p:cNvPr id="2313"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第四十三页，共93页。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1000" fill="hold" grpId="0" nodeType="clickEffect">
                                  <p:stCondLst>
                                    <p:cond delay="0"/>
                                  </p:stCondLst>
                                  <p:childTnLst>
                                    <p:set>
                                      <p:cBhvr additive="base">
                                        <p:cTn id="6" dur="1" fill="hold">
                                          <p:stCondLst>
                                            <p:cond delay="0"/>
                                          </p:stCondLst>
                                        </p:cTn>
                                        <p:tgtEl>
                                          <p:spTgt spid="2310">
                                            <p:txEl>
                                              <p:pRg st="0" end="0"/>
                                            </p:txEl>
                                          </p:spTgt>
                                        </p:tgtEl>
                                        <p:attrNameLst>
                                          <p:attrName>style.visibility</p:attrName>
                                        </p:attrNameLst>
                                      </p:cBhvr>
                                      <p:to>
                                        <p:strVal val="visible"/>
                                      </p:to>
                                    </p:set>
                                    <p:animEffect transition="in" filter="strips(downLeft)">
                                      <p:cBhvr additive="base">
                                        <p:cTn id="7" dur="1000" fill="hold"/>
                                        <p:tgtEl>
                                          <p:spTgt spid="2310">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8" presetClass="entr" presetSubtype="12" dur="1000" fill="hold" grpId="0" nodeType="clickEffect">
                                  <p:stCondLst>
                                    <p:cond delay="0"/>
                                  </p:stCondLst>
                                  <p:childTnLst>
                                    <p:set>
                                      <p:cBhvr additive="base">
                                        <p:cTn id="11" dur="1" fill="hold">
                                          <p:stCondLst>
                                            <p:cond delay="0"/>
                                          </p:stCondLst>
                                        </p:cTn>
                                        <p:tgtEl>
                                          <p:spTgt spid="2310">
                                            <p:txEl>
                                              <p:pRg st="1" end="1"/>
                                            </p:txEl>
                                          </p:spTgt>
                                        </p:tgtEl>
                                        <p:attrNameLst>
                                          <p:attrName>style.visibility</p:attrName>
                                        </p:attrNameLst>
                                      </p:cBhvr>
                                      <p:to>
                                        <p:strVal val="visible"/>
                                      </p:to>
                                    </p:set>
                                    <p:animEffect transition="in" filter="strips(downLeft)">
                                      <p:cBhvr additive="base">
                                        <p:cTn id="12" dur="1000" fill="hold"/>
                                        <p:tgtEl>
                                          <p:spTgt spid="2310">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8" presetClass="entr" presetSubtype="12" dur="1000" fill="hold" grpId="0" nodeType="clickEffect">
                                  <p:stCondLst>
                                    <p:cond delay="0"/>
                                  </p:stCondLst>
                                  <p:childTnLst>
                                    <p:set>
                                      <p:cBhvr additive="base">
                                        <p:cTn id="16" dur="1" fill="hold">
                                          <p:stCondLst>
                                            <p:cond delay="0"/>
                                          </p:stCondLst>
                                        </p:cTn>
                                        <p:tgtEl>
                                          <p:spTgt spid="2310">
                                            <p:txEl>
                                              <p:pRg st="2" end="2"/>
                                            </p:txEl>
                                          </p:spTgt>
                                        </p:tgtEl>
                                        <p:attrNameLst>
                                          <p:attrName>style.visibility</p:attrName>
                                        </p:attrNameLst>
                                      </p:cBhvr>
                                      <p:to>
                                        <p:strVal val="visible"/>
                                      </p:to>
                                    </p:set>
                                    <p:animEffect transition="in" filter="strips(downLeft)">
                                      <p:cBhvr additive="base">
                                        <p:cTn id="17" dur="1000" fill="hold"/>
                                        <p:tgtEl>
                                          <p:spTgt spid="23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0" grpId="0" uiExpand="1" build="p"/>
    </p:bldLst>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13" name=""/>
          <p:cNvSpPr/>
          <p:nvPr/>
        </p:nvSpPr>
        <p:spPr>
          <a:xfrm>
            <a:off x="395288" y="2134142"/>
            <a:ext cx="8208962" cy="2586542"/>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800"/>
              <a:t>    降滤失剂又称为滤失控制剂(zhìjì)、降失水剂。在钻井过程中，钻井液的滤液侵入地层会引起泥页岩水化膨胀，严重时导致井壁不稳定和各种井下复杂情况，钻遇产层时还会造成油气层损害。加入降滤失剂的目的，就是要通过在井壁上形成低渗透率、柔韧、薄而致密的滤饼，尽可能降低钻井液的滤失量。降滤失剂是钻井液处理剂的重要剂种，根据其来源主要分为纤维素类、腐植酸类、丙烯酸类、淀粉类和树脂类等。由于其品种繁多，下面仅选择每一类中具有代表性的产品进行介绍。</a:t>
            </a:r>
          </a:p>
        </p:txBody>
      </p:sp>
      <p:sp>
        <p:nvSpPr>
          <p:cNvPr id="2314" name=""/>
          <p:cNvSpPr/>
          <p:nvPr/>
        </p:nvSpPr>
        <p:spPr>
          <a:xfrm>
            <a:off x="468313" y="692150"/>
            <a:ext cx="3241676" cy="566738"/>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zh-CN" altLang="en-US" sz="2400" b="1"/>
              <a:t>二、降滤失剂</a:t>
            </a:r>
            <a:endParaRPr lang="zh-CN" altLang="en-US" b="1"/>
          </a:p>
        </p:txBody>
      </p:sp>
      <p:sp>
        <p:nvSpPr>
          <p:cNvPr id="2315"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316"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670" b="0">
                <a:solidFill>
                  <a:srgbClr val="000000"/>
                </a:solidFill>
              </a:rPr>
              <a:t>第四十四页，共93页。</a:t>
            </a:r>
          </a:p>
        </p:txBody>
      </p:sp>
      <p:sp>
        <p:nvSpPr>
          <p:cNvPr id="2317"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第四十四页，共93页。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1000" fill="hold" grpId="1" nodeType="clickEffect">
                                  <p:stCondLst>
                                    <p:cond delay="0"/>
                                  </p:stCondLst>
                                  <p:childTnLst>
                                    <p:set>
                                      <p:cBhvr additive="base">
                                        <p:cTn id="6" dur="1" fill="hold">
                                          <p:stCondLst>
                                            <p:cond delay="0"/>
                                          </p:stCondLst>
                                        </p:cTn>
                                        <p:tgtEl>
                                          <p:spTgt spid="2314"/>
                                        </p:tgtEl>
                                        <p:attrNameLst>
                                          <p:attrName>style.visibility</p:attrName>
                                        </p:attrNameLst>
                                      </p:cBhvr>
                                      <p:to>
                                        <p:strVal val="visible"/>
                                      </p:to>
                                    </p:set>
                                    <p:anim calcmode="lin" valueType="num">
                                      <p:cBhvr additive="base">
                                        <p:cTn id="7" dur="1000" fill="hold"/>
                                        <p:tgtEl>
                                          <p:spTgt spid="2314"/>
                                        </p:tgtEl>
                                        <p:attrNameLst>
                                          <p:attrName>ppt_x</p:attrName>
                                        </p:attrNameLst>
                                      </p:cBhvr>
                                      <p:tavLst>
                                        <p:tav tm="0">
                                          <p:val>
                                            <p:strVal val="1+#ppt_w/2"/>
                                          </p:val>
                                        </p:tav>
                                        <p:tav tm="100000">
                                          <p:val>
                                            <p:strVal val="#ppt_x"/>
                                          </p:val>
                                        </p:tav>
                                      </p:tavLst>
                                    </p:anim>
                                    <p:anim calcmode="lin" valueType="num">
                                      <p:cBhvr additive="base">
                                        <p:cTn id="8" dur="1000" fill="hold"/>
                                        <p:tgtEl>
                                          <p:spTgt spid="231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1000" fill="hold" grpId="0" nodeType="clickEffect">
                                  <p:stCondLst>
                                    <p:cond delay="0"/>
                                  </p:stCondLst>
                                  <p:childTnLst>
                                    <p:set>
                                      <p:cBhvr additive="base">
                                        <p:cTn id="12" dur="1" fill="hold">
                                          <p:stCondLst>
                                            <p:cond delay="0"/>
                                          </p:stCondLst>
                                        </p:cTn>
                                        <p:tgtEl>
                                          <p:spTgt spid="2313"/>
                                        </p:tgtEl>
                                        <p:attrNameLst>
                                          <p:attrName>style.visibility</p:attrName>
                                        </p:attrNameLst>
                                      </p:cBhvr>
                                      <p:to>
                                        <p:strVal val="visible"/>
                                      </p:to>
                                    </p:set>
                                    <p:animEffect transition="in" filter="blinds(horizontal)">
                                      <p:cBhvr additive="base">
                                        <p:cTn id="13" dur="1000" fill="hold"/>
                                        <p:tgtEl>
                                          <p:spTgt spid="23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3" grpId="0"/>
      <p:bldP spid="2314" grpId="1"/>
    </p:bldLst>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17" name=""/>
          <p:cNvSpPr/>
          <p:nvPr/>
        </p:nvSpPr>
        <p:spPr>
          <a:xfrm>
            <a:off x="1187450" y="2561447"/>
            <a:ext cx="7632700" cy="2790794"/>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5000"/>
              </a:lnSpc>
            </a:pPr>
            <a:r>
              <a:rPr lang="en-US" altLang="zh-CN" sz="1808" b="1"/>
              <a:t>(1)腐植酸的来源及基本组成</a:t>
            </a:r>
          </a:p>
          <a:p>
            <a:pPr marL="0" lvl="0" indent="304800">
              <a:lnSpc>
                <a:spcPct val="135000"/>
              </a:lnSpc>
            </a:pPr>
            <a:r>
              <a:rPr lang="en-US" altLang="zh-CN" sz="1708" b="1"/>
              <a:t>    腐植酸(Hunfic Acid)主要来源于褐煤(hèméi)。褐煤(hèméi)是一种未成熟的煤，燃烧值比较低，有效成分是腐植酸，好的褐煤(hèméi)腐植酸含量可达70～80％。腐植酸结构非常复杂的、相对分子质量不均一。</a:t>
            </a:r>
          </a:p>
          <a:p>
            <a:pPr marL="0" lvl="0" indent="304800">
              <a:lnSpc>
                <a:spcPct val="135000"/>
              </a:lnSpc>
            </a:pPr>
            <a:r>
              <a:rPr lang="en-US" altLang="zh-CN" sz="1508" b="1"/>
              <a:t>  主要功能团：酚羟基、羧酸基、醇羟基、醌基、甲氧基和羰基等，由于分子量较大，一般难溶于水，但易溶于碱溶液，生成腐植酸钠是作为钻井液降滤失剂的有效成分。</a:t>
            </a:r>
          </a:p>
          <a:p>
            <a:pPr marL="0" lvl="0" indent="304800">
              <a:lnSpc>
                <a:spcPct val="135000"/>
              </a:lnSpc>
            </a:pPr>
            <a:r>
              <a:rPr lang="en-US" altLang="zh-CN" sz="1608" b="1"/>
              <a:t>   水化作用较强的羧钠基等水化基团，使腐植酸钠不但具有很好的降滤失作用，还兼有一定降粘作用。 </a:t>
            </a:r>
          </a:p>
        </p:txBody>
      </p:sp>
      <p:sp>
        <p:nvSpPr>
          <p:cNvPr id="2318" name=""/>
          <p:cNvSpPr/>
          <p:nvPr/>
        </p:nvSpPr>
        <p:spPr>
          <a:xfrm>
            <a:off x="1042988" y="746125"/>
            <a:ext cx="2092500" cy="606889"/>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5000"/>
              </a:lnSpc>
            </a:pPr>
            <a:r>
              <a:rPr lang="zh-CN" altLang="en-US" sz="2504"/>
              <a:t> </a:t>
            </a:r>
            <a:r>
              <a:rPr lang="en-US" altLang="zh-CN" sz="2407" b="1"/>
              <a:t>1</a:t>
            </a:r>
            <a:r>
              <a:rPr lang="zh-CN" altLang="en-US" sz="2607" b="1"/>
              <a:t>．腐植酸类</a:t>
            </a:r>
            <a:endParaRPr lang="zh-CN" altLang="en-US" sz="2800" b="1"/>
          </a:p>
        </p:txBody>
      </p:sp>
      <p:sp>
        <p:nvSpPr>
          <p:cNvPr id="2319"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320"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770" b="0">
                <a:solidFill>
                  <a:srgbClr val="000000"/>
                </a:solidFill>
              </a:rPr>
              <a:t>第四十五页，共93页。</a:t>
            </a:r>
          </a:p>
        </p:txBody>
      </p:sp>
      <p:sp>
        <p:nvSpPr>
          <p:cNvPr id="2321"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第四十五页，共93页。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500" fill="hold" grpId="1" nodeType="clickEffect">
                                  <p:stCondLst>
                                    <p:cond delay="0"/>
                                  </p:stCondLst>
                                  <p:childTnLst>
                                    <p:set>
                                      <p:cBhvr additive="base">
                                        <p:cTn id="6" dur="1" fill="hold">
                                          <p:stCondLst>
                                            <p:cond delay="0"/>
                                          </p:stCondLst>
                                        </p:cTn>
                                        <p:tgtEl>
                                          <p:spTgt spid="2318"/>
                                        </p:tgtEl>
                                        <p:attrNameLst>
                                          <p:attrName>style.visibility</p:attrName>
                                        </p:attrNameLst>
                                      </p:cBhvr>
                                      <p:to>
                                        <p:strVal val="visible"/>
                                      </p:to>
                                    </p:set>
                                    <p:anim calcmode="lin" valueType="num">
                                      <p:cBhvr additive="base">
                                        <p:cTn id="7" dur="500" fill="hold"/>
                                        <p:tgtEl>
                                          <p:spTgt spid="2318"/>
                                        </p:tgtEl>
                                        <p:attrNameLst>
                                          <p:attrName>ppt_x</p:attrName>
                                        </p:attrNameLst>
                                      </p:cBhvr>
                                      <p:tavLst>
                                        <p:tav tm="0">
                                          <p:val>
                                            <p:strVal val="1+#ppt_w/2"/>
                                          </p:val>
                                        </p:tav>
                                        <p:tav tm="100000">
                                          <p:val>
                                            <p:strVal val="#ppt_x"/>
                                          </p:val>
                                        </p:tav>
                                      </p:tavLst>
                                    </p:anim>
                                    <p:anim calcmode="lin" valueType="num">
                                      <p:cBhvr additive="base">
                                        <p:cTn id="8" dur="500" fill="hold"/>
                                        <p:tgtEl>
                                          <p:spTgt spid="231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5" presetClass="entr" presetSubtype="10" dur="2000" fill="hold" grpId="0" nodeType="clickEffect">
                                  <p:stCondLst>
                                    <p:cond delay="0"/>
                                  </p:stCondLst>
                                  <p:childTnLst>
                                    <p:set>
                                      <p:cBhvr additive="base">
                                        <p:cTn id="12" dur="1" fill="hold">
                                          <p:stCondLst>
                                            <p:cond delay="0"/>
                                          </p:stCondLst>
                                        </p:cTn>
                                        <p:tgtEl>
                                          <p:spTgt spid="2317">
                                            <p:txEl>
                                              <p:pRg st="0" end="0"/>
                                            </p:txEl>
                                          </p:spTgt>
                                        </p:tgtEl>
                                        <p:attrNameLst>
                                          <p:attrName>style.visibility</p:attrName>
                                        </p:attrNameLst>
                                      </p:cBhvr>
                                      <p:to>
                                        <p:strVal val="visible"/>
                                      </p:to>
                                    </p:set>
                                    <p:animEffect transition="in" filter="checkerboard(across)">
                                      <p:cBhvr additive="base">
                                        <p:cTn id="13" dur="2000" fill="hold"/>
                                        <p:tgtEl>
                                          <p:spTgt spid="2317">
                                            <p:txEl>
                                              <p:pRg st="0" end="0"/>
                                            </p:txEl>
                                          </p:spTgt>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5" presetClass="entr" presetSubtype="10" dur="2000" fill="hold" grpId="0" nodeType="clickEffect">
                                  <p:stCondLst>
                                    <p:cond delay="0"/>
                                  </p:stCondLst>
                                  <p:childTnLst>
                                    <p:set>
                                      <p:cBhvr additive="base">
                                        <p:cTn id="17" dur="1" fill="hold">
                                          <p:stCondLst>
                                            <p:cond delay="0"/>
                                          </p:stCondLst>
                                        </p:cTn>
                                        <p:tgtEl>
                                          <p:spTgt spid="2317">
                                            <p:txEl>
                                              <p:pRg st="1" end="1"/>
                                            </p:txEl>
                                          </p:spTgt>
                                        </p:tgtEl>
                                        <p:attrNameLst>
                                          <p:attrName>style.visibility</p:attrName>
                                        </p:attrNameLst>
                                      </p:cBhvr>
                                      <p:to>
                                        <p:strVal val="visible"/>
                                      </p:to>
                                    </p:set>
                                    <p:animEffect transition="in" filter="checkerboard(across)">
                                      <p:cBhvr additive="base">
                                        <p:cTn id="18" dur="2000" fill="hold"/>
                                        <p:tgtEl>
                                          <p:spTgt spid="2317">
                                            <p:txEl>
                                              <p:pRg st="1" end="1"/>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5" presetClass="entr" presetSubtype="10" dur="2000" fill="hold" grpId="0" nodeType="clickEffect">
                                  <p:stCondLst>
                                    <p:cond delay="0"/>
                                  </p:stCondLst>
                                  <p:childTnLst>
                                    <p:set>
                                      <p:cBhvr additive="base">
                                        <p:cTn id="22" dur="1" fill="hold">
                                          <p:stCondLst>
                                            <p:cond delay="0"/>
                                          </p:stCondLst>
                                        </p:cTn>
                                        <p:tgtEl>
                                          <p:spTgt spid="2317">
                                            <p:txEl>
                                              <p:pRg st="2" end="2"/>
                                            </p:txEl>
                                          </p:spTgt>
                                        </p:tgtEl>
                                        <p:attrNameLst>
                                          <p:attrName>style.visibility</p:attrName>
                                        </p:attrNameLst>
                                      </p:cBhvr>
                                      <p:to>
                                        <p:strVal val="visible"/>
                                      </p:to>
                                    </p:set>
                                    <p:animEffect transition="in" filter="checkerboard(across)">
                                      <p:cBhvr additive="base">
                                        <p:cTn id="23" dur="2000" fill="hold"/>
                                        <p:tgtEl>
                                          <p:spTgt spid="2317">
                                            <p:txEl>
                                              <p:pRg st="2" end="2"/>
                                            </p:txEl>
                                          </p:spTgt>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5" presetClass="entr" presetSubtype="10" dur="2000" fill="hold" grpId="0" nodeType="clickEffect">
                                  <p:stCondLst>
                                    <p:cond delay="0"/>
                                  </p:stCondLst>
                                  <p:childTnLst>
                                    <p:set>
                                      <p:cBhvr additive="base">
                                        <p:cTn id="27" dur="1" fill="hold">
                                          <p:stCondLst>
                                            <p:cond delay="0"/>
                                          </p:stCondLst>
                                        </p:cTn>
                                        <p:tgtEl>
                                          <p:spTgt spid="2317">
                                            <p:txEl>
                                              <p:pRg st="3" end="3"/>
                                            </p:txEl>
                                          </p:spTgt>
                                        </p:tgtEl>
                                        <p:attrNameLst>
                                          <p:attrName>style.visibility</p:attrName>
                                        </p:attrNameLst>
                                      </p:cBhvr>
                                      <p:to>
                                        <p:strVal val="visible"/>
                                      </p:to>
                                    </p:set>
                                    <p:animEffect transition="in" filter="checkerboard(across)">
                                      <p:cBhvr additive="base">
                                        <p:cTn id="28" dur="2000" fill="hold"/>
                                        <p:tgtEl>
                                          <p:spTgt spid="231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7" grpId="0" uiExpand="1" build="p"/>
      <p:bldP spid="2318" grpId="1"/>
    </p:bldLst>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21" name=""/>
          <p:cNvSpPr/>
          <p:nvPr/>
        </p:nvSpPr>
        <p:spPr>
          <a:xfrm>
            <a:off x="1116012" y="2194041"/>
            <a:ext cx="7559676" cy="3771669"/>
          </a:xfrm>
          <a:prstGeom prst="rect">
            <a:avLst/>
          </a:prstGeom>
          <a:noFill/>
          <a:ln cap="flat">
            <a:noFill/>
            <a:prstDash val="solid"/>
            <a:miter lim="800000"/>
            <a:headEnd type="none" w="med" len="med"/>
            <a:tailEnd type="none" w="med" len="med"/>
          </a:ln>
        </p:spPr>
        <p:txBody>
          <a:bodyPr anchor="ctr"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marL="0" lvl="0" indent="304800">
              <a:lnSpc>
                <a:spcPct val="130000"/>
              </a:lnSpc>
            </a:pPr>
            <a:r>
              <a:rPr lang="zh-CN" altLang="en-US" sz="1900"/>
              <a:t>   腐植酸虽难溶于水，但由于含有羧基和酚羟基，其水溶液仍呈弱酸性。褐煤与烧碱的反应生成的腐植酸钠易溶于水，但腐植酸钠的含量与所使用的烧碱浓度有关。烧碱不足，腐植酸不能全部溶解；烧碱过量，又使腐植酸聚结沉淀，反而使腐植酸钠含量降低。因此，当使用褐煤碱液作降滤失剂时，必须将烧碱的浓度控制(kòngzhì)在合适的范围内。</a:t>
            </a:r>
          </a:p>
          <a:p>
            <a:pPr marL="0" lvl="0" indent="304800">
              <a:lnSpc>
                <a:spcPct val="130000"/>
              </a:lnSpc>
            </a:pPr>
            <a:r>
              <a:rPr lang="zh-CN" altLang="en-US" sz="1700"/>
              <a:t>   由于腐植酸分子的基本骨架是碳链和碳环结构，因此其热稳定性很强。有的报导说，它在232℃的高温下仍能有效地控制(kòngzhì)淡水钻井液的滤失量。</a:t>
            </a:r>
          </a:p>
          <a:p>
            <a:pPr marL="0" lvl="0" indent="304800">
              <a:lnSpc>
                <a:spcPct val="130000"/>
              </a:lnSpc>
            </a:pPr>
            <a:r>
              <a:rPr lang="zh-CN" altLang="en-US" sz="1900"/>
              <a:t>   腐植酸钠能与Na+、Ca2+生成难溶的腐植酸盐沉淀而失效，所以它不抗盐不抗钙。 </a:t>
            </a:r>
          </a:p>
        </p:txBody>
      </p:sp>
      <p:sp>
        <p:nvSpPr>
          <p:cNvPr id="2322" name=""/>
          <p:cNvSpPr/>
          <p:nvPr/>
        </p:nvSpPr>
        <p:spPr>
          <a:xfrm>
            <a:off x="1187449" y="811213"/>
            <a:ext cx="4496949" cy="567863"/>
          </a:xfrm>
          <a:prstGeom prst="rect">
            <a:avLst/>
          </a:prstGeom>
          <a:noFill/>
          <a:ln cap="flat">
            <a:noFill/>
            <a:prstDash val="solid"/>
            <a:miter lim="800000"/>
            <a:headEnd type="none" w="med" len="med"/>
            <a:tailEnd type="none" w="med" len="med"/>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kumimoji="0" lang="zh-CN" altLang="en-US" sz="2400" b="0" i="0" u="none" kern="1200">
                <a:solidFill>
                  <a:schemeClr val="tx1"/>
                </a:solidFill>
                <a:latin typeface="Times New Roman" charset="0"/>
                <a:ea typeface="宋体" charset="-122"/>
                <a:cs typeface="+mn-cs"/>
              </a:defRPr>
            </a:lvl5pPr>
            <a:lvl6pPr marL="2200192" algn="l" defTabSz="880077" rtl="0" eaLnBrk="1" latinLnBrk="0" hangingPunct="1">
              <a:defRPr sz="1732" kern="1200">
                <a:solidFill>
                  <a:schemeClr val="tx1"/>
                </a:solidFill>
                <a:latin typeface="+mn-lt"/>
                <a:ea typeface="+mn-ea"/>
                <a:cs typeface="+mn-cs"/>
              </a:defRPr>
            </a:lvl6pPr>
            <a:lvl7pPr marL="2640231" algn="l" defTabSz="880077" rtl="0" eaLnBrk="1" latinLnBrk="0" hangingPunct="1">
              <a:defRPr sz="1732" kern="1200">
                <a:solidFill>
                  <a:schemeClr val="tx1"/>
                </a:solidFill>
                <a:latin typeface="+mn-lt"/>
                <a:ea typeface="+mn-ea"/>
                <a:cs typeface="+mn-cs"/>
              </a:defRPr>
            </a:lvl7pPr>
            <a:lvl8pPr marL="3080270" algn="l" defTabSz="880077" rtl="0" eaLnBrk="1" latinLnBrk="0" hangingPunct="1">
              <a:defRPr sz="1732" kern="1200">
                <a:solidFill>
                  <a:schemeClr val="tx1"/>
                </a:solidFill>
                <a:latin typeface="+mn-lt"/>
                <a:ea typeface="+mn-ea"/>
                <a:cs typeface="+mn-cs"/>
              </a:defRPr>
            </a:lvl8pPr>
            <a:lvl9pPr marL="3520308" algn="l" defTabSz="880077" rtl="0" eaLnBrk="1" latinLnBrk="0" hangingPunct="1">
              <a:defRPr sz="1732" kern="1200">
                <a:solidFill>
                  <a:schemeClr val="tx1"/>
                </a:solidFill>
                <a:latin typeface="+mn-lt"/>
                <a:ea typeface="+mn-ea"/>
                <a:cs typeface="+mn-cs"/>
              </a:defRPr>
            </a:lvl9pPr>
          </a:lstStyle>
          <a:p>
            <a:pPr lvl="0">
              <a:lnSpc>
                <a:spcPct val="130000"/>
              </a:lnSpc>
            </a:pPr>
            <a:r>
              <a:rPr lang="zh-CN" altLang="en-US" sz="2511"/>
              <a:t> (2)腐植酸的主要(zhǔyào)性质</a:t>
            </a:r>
          </a:p>
        </p:txBody>
      </p:sp>
      <p:sp>
        <p:nvSpPr>
          <p:cNvPr id="2323" name="Date Placeholder 1"/>
          <p:cNvSpPr>
            <a:spLocks noGrp="1"/>
          </p:cNvSpPr>
          <p:nvPr>
            <p:ph type="dt" sz="half" idx="10"/>
          </p:nvPr>
        </p:nvSpPr>
        <p:spPr/>
        <p:txBody>
          <a:bodyPr/>
          <a:lstStyle/>
          <a:p>
            <a:pPr marL="0" lvl="0" indent="0" algn="l" defTabSz="914400" rtl="0" eaLnBrk="1" fontAlgn="base" hangingPunct="1">
              <a:lnSpc>
                <a:spcPct val="100000"/>
              </a:lnSpc>
              <a:spcBef>
                <a:spcPct val="0"/>
              </a:spcBef>
              <a:spcAft>
                <a:spcPct val="0"/>
              </a:spcAft>
              <a:buSzTx/>
              <a:buFont typeface="Arial" pitchFamily="34" charset="0"/>
            </a:pPr>
            <a:endParaRPr kumimoji="0" sz="1400" u="none">
              <a:solidFill>
                <a:schemeClr val="tx1"/>
              </a:solidFill>
            </a:endParaRPr>
          </a:p>
        </p:txBody>
      </p:sp>
      <p:sp>
        <p:nvSpPr>
          <p:cNvPr id="2324" name="New shape"/>
          <p:cNvSpPr/>
          <p:nvPr/>
        </p:nvSpPr>
        <p:spPr>
          <a:xfrm>
            <a:off x="0" y="6613534"/>
            <a:ext cx="9144000" cy="2444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1pPr>
            <a:lvl2pPr marL="44003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2pPr>
            <a:lvl3pPr marL="880077"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3pPr>
            <a:lvl4pPr marL="1320116"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4pPr>
            <a:lvl5pPr marL="1760154"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5pPr>
            <a:lvl6pPr marL="2200192"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6pPr>
            <a:lvl7pPr marL="2640231"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7pPr>
            <a:lvl8pPr marL="3080270"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8pPr>
            <a:lvl9pPr marL="3520308" marR="0" indent="0" algn="l" defTabSz="880077" rtl="0" eaLnBrk="1" fontAlgn="auto" latinLnBrk="0" hangingPunct="1">
              <a:lnSpc>
                <a:spcPct val="100000"/>
              </a:lnSpc>
              <a:spcBef>
                <a:spcPct val="0"/>
              </a:spcBef>
              <a:spcAft>
                <a:spcPct val="0"/>
              </a:spcAft>
              <a:buClrTx/>
              <a:buSzTx/>
              <a:buFontTx/>
              <a:buNone/>
              <a:defRPr kumimoji="0" sz="1732" b="0" i="0" u="none" strike="noStrike" kern="1200" cap="none" spc="0" normalizeH="0" baseline="0" noProof="0">
                <a:solidFill>
                  <a:schemeClr val="lt1"/>
                </a:solidFill>
                <a:uLnTx/>
                <a:uFillTx/>
                <a:latin typeface="Arial" pitchFamily="34" charset="0"/>
                <a:ea typeface="Arial" pitchFamily="34" charset="0"/>
                <a:cs typeface="Arial" pitchFamily="34" charset="0"/>
                <a:sym typeface="Wingdings"/>
              </a:defRPr>
            </a:lvl9pPr>
          </a:lstStyle>
          <a:p>
            <a:pPr algn="ctr"/>
            <a:r>
              <a:rPr sz="570" b="0">
                <a:solidFill>
                  <a:srgbClr val="000000"/>
                </a:solidFill>
              </a:rPr>
              <a:t>第四十六页，共93页。</a:t>
            </a:r>
          </a:p>
        </p:txBody>
      </p:sp>
      <p:sp>
        <p:nvSpPr>
          <p:cNvPr id="2325" name="New shape"/>
          <p:cNvSpPr/>
          <p:nvPr/>
        </p:nvSpPr>
        <p:spPr>
          <a:xfrm>
            <a:off x="0" y="6604000"/>
            <a:ext cx="914400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EFDE3"/>
                </a:solidFill>
                <a:latin typeface="Arial" pitchFamily="34" charset="0"/>
                <a:ea typeface="+mn-ea"/>
                <a:cs typeface="+mn-cs"/>
              </a:defRPr>
            </a:lvl1pPr>
            <a:lvl2pPr marL="457200" algn="l" defTabSz="914400" rtl="0" eaLnBrk="1" latinLnBrk="0" hangingPunct="1">
              <a:defRPr sz="1800" kern="1200">
                <a:solidFill>
                  <a:srgbClr val="FEFDE3"/>
                </a:solidFill>
                <a:latin typeface="Arial" pitchFamily="34" charset="0"/>
                <a:ea typeface="+mn-ea"/>
                <a:cs typeface="+mn-cs"/>
              </a:defRPr>
            </a:lvl2pPr>
            <a:lvl3pPr marL="914400" algn="l" defTabSz="914400" rtl="0" eaLnBrk="1" latinLnBrk="0" hangingPunct="1">
              <a:defRPr sz="1800" kern="1200">
                <a:solidFill>
                  <a:srgbClr val="FEFDE3"/>
                </a:solidFill>
                <a:latin typeface="Arial" pitchFamily="34" charset="0"/>
                <a:ea typeface="+mn-ea"/>
                <a:cs typeface="+mn-cs"/>
              </a:defRPr>
            </a:lvl3pPr>
            <a:lvl4pPr marL="1371600" algn="l" defTabSz="914400" rtl="0" eaLnBrk="1" latinLnBrk="0" hangingPunct="1">
              <a:defRPr sz="1800" kern="1200">
                <a:solidFill>
                  <a:srgbClr val="FEFDE3"/>
                </a:solidFill>
                <a:latin typeface="Arial" pitchFamily="34" charset="0"/>
                <a:ea typeface="+mn-ea"/>
                <a:cs typeface="+mn-cs"/>
              </a:defRPr>
            </a:lvl4pPr>
            <a:lvl5pPr marL="1828800" algn="l" defTabSz="914400" rtl="0" eaLnBrk="1" latinLnBrk="0" hangingPunct="1">
              <a:defRPr sz="1800" kern="1200">
                <a:solidFill>
                  <a:srgbClr val="FEFDE3"/>
                </a:solidFill>
                <a:latin typeface="Arial" pitchFamily="34" charset="0"/>
                <a:ea typeface="+mn-ea"/>
                <a:cs typeface="+mn-cs"/>
              </a:defRPr>
            </a:lvl5pPr>
            <a:lvl6pPr marL="2286000" algn="l" defTabSz="914400" rtl="0" eaLnBrk="1" latinLnBrk="0" hangingPunct="1">
              <a:defRPr sz="1800" kern="1200">
                <a:solidFill>
                  <a:srgbClr val="FEFDE3"/>
                </a:solidFill>
                <a:latin typeface="Arial" pitchFamily="34" charset="0"/>
                <a:ea typeface="+mn-ea"/>
                <a:cs typeface="+mn-cs"/>
              </a:defRPr>
            </a:lvl6pPr>
            <a:lvl7pPr marL="2743200" algn="l" defTabSz="914400" rtl="0" eaLnBrk="1" latinLnBrk="0" hangingPunct="1">
              <a:defRPr sz="1800" kern="1200">
                <a:solidFill>
                  <a:srgbClr val="FEFDE3"/>
                </a:solidFill>
                <a:latin typeface="Arial" pitchFamily="34" charset="0"/>
                <a:ea typeface="+mn-ea"/>
                <a:cs typeface="+mn-cs"/>
              </a:defRPr>
            </a:lvl7pPr>
            <a:lvl8pPr marL="3200400" algn="l" defTabSz="914400" rtl="0" eaLnBrk="1" latinLnBrk="0" hangingPunct="1">
              <a:defRPr sz="1800" kern="1200">
                <a:solidFill>
                  <a:srgbClr val="FEFDE3"/>
                </a:solidFill>
                <a:latin typeface="Arial" pitchFamily="34" charset="0"/>
                <a:ea typeface="+mn-ea"/>
                <a:cs typeface="+mn-cs"/>
              </a:defRPr>
            </a:lvl8pPr>
            <a:lvl9pPr marL="3657600" algn="l" defTabSz="914400" rtl="0" eaLnBrk="1" latinLnBrk="0" hangingPunct="1">
              <a:defRPr sz="1800" kern="1200">
                <a:solidFill>
                  <a:srgbClr val="FEFDE3"/>
                </a:solidFill>
                <a:latin typeface="Arial" pitchFamily="34" charset="0"/>
                <a:ea typeface="+mn-ea"/>
                <a:cs typeface="+mn-cs"/>
              </a:defRPr>
            </a:lvl9pPr>
          </a:lstStyle>
          <a:p>
            <a:pPr algn="ctr"/>
            <a:r>
              <a:rPr sz="800" b="0">
                <a:solidFill>
                  <a:srgbClr val="000000"/>
                </a:solidFill>
              </a:rPr>
              <a:t>第四十六页，共93页。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1" nodeType="clickEffect">
                                  <p:stCondLst>
                                    <p:cond delay="0"/>
                                  </p:stCondLst>
                                  <p:childTnLst>
                                    <p:set>
                                      <p:cBhvr additive="base">
                                        <p:cTn id="6" dur="1" fill="hold">
                                          <p:stCondLst>
                                            <p:cond delay="0"/>
                                          </p:stCondLst>
                                        </p:cTn>
                                        <p:tgtEl>
                                          <p:spTgt spid="2322"/>
                                        </p:tgtEl>
                                        <p:attrNameLst>
                                          <p:attrName>style.visibility</p:attrName>
                                        </p:attrNameLst>
                                      </p:cBhvr>
                                      <p:to>
                                        <p:strVal val="visible"/>
                                      </p:to>
                                    </p:set>
                                    <p:anim calcmode="lin" valueType="num">
                                      <p:cBhvr additive="base">
                                        <p:cTn id="7" dur="500" fill="hold"/>
                                        <p:tgtEl>
                                          <p:spTgt spid="2322"/>
                                        </p:tgtEl>
                                        <p:attrNameLst>
                                          <p:attrName>ppt_x</p:attrName>
                                        </p:attrNameLst>
                                      </p:cBhvr>
                                      <p:tavLst>
                                        <p:tav tm="0">
                                          <p:val>
                                            <p:strVal val="0-#ppt_w/2"/>
                                          </p:val>
                                        </p:tav>
                                        <p:tav tm="100000">
                                          <p:val>
                                            <p:strVal val="#ppt_x"/>
                                          </p:val>
                                        </p:tav>
                                      </p:tavLst>
                                    </p:anim>
                                    <p:anim calcmode="lin" valueType="num">
                                      <p:cBhvr additive="base">
                                        <p:cTn id="8" dur="500" fill="hold"/>
                                        <p:tgtEl>
                                          <p:spTgt spid="23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5" presetClass="entr" presetSubtype="10" dur="2000" fill="hold" grpId="0" nodeType="clickEffect">
                                  <p:stCondLst>
                                    <p:cond delay="0"/>
                                  </p:stCondLst>
                                  <p:childTnLst>
                                    <p:set>
                                      <p:cBhvr additive="base">
                                        <p:cTn id="12" dur="1" fill="hold">
                                          <p:stCondLst>
                                            <p:cond delay="0"/>
                                          </p:stCondLst>
                                        </p:cTn>
                                        <p:tgtEl>
                                          <p:spTgt spid="2321">
                                            <p:txEl>
                                              <p:pRg st="0" end="0"/>
                                            </p:txEl>
                                          </p:spTgt>
                                        </p:tgtEl>
                                        <p:attrNameLst>
                                          <p:attrName>style.visibility</p:attrName>
                                        </p:attrNameLst>
                                      </p:cBhvr>
                                      <p:to>
                                        <p:strVal val="visible"/>
                                      </p:to>
                                    </p:set>
                                    <p:animEffect transition="in" filter="checkerboard(across)">
                                      <p:cBhvr additive="base">
                                        <p:cTn id="13" dur="2000" fill="hold"/>
                                        <p:tgtEl>
                                          <p:spTgt spid="2321">
                                            <p:txEl>
                                              <p:pRg st="0" end="0"/>
                                            </p:txEl>
                                          </p:spTgt>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5" presetClass="entr" presetSubtype="10" dur="2000" fill="hold" grpId="0" nodeType="clickEffect">
                                  <p:stCondLst>
                                    <p:cond delay="0"/>
                                  </p:stCondLst>
                                  <p:childTnLst>
                                    <p:set>
                                      <p:cBhvr additive="base">
                                        <p:cTn id="17" dur="1" fill="hold">
                                          <p:stCondLst>
                                            <p:cond delay="0"/>
                                          </p:stCondLst>
                                        </p:cTn>
                                        <p:tgtEl>
                                          <p:spTgt spid="2321">
                                            <p:txEl>
                                              <p:pRg st="1" end="1"/>
                                            </p:txEl>
                                          </p:spTgt>
                                        </p:tgtEl>
                                        <p:attrNameLst>
                                          <p:attrName>style.visibility</p:attrName>
                                        </p:attrNameLst>
                                      </p:cBhvr>
                                      <p:to>
                                        <p:strVal val="visible"/>
                                      </p:to>
                                    </p:set>
                                    <p:animEffect transition="in" filter="checkerboard(across)">
                                      <p:cBhvr additive="base">
                                        <p:cTn id="18" dur="2000" fill="hold"/>
                                        <p:tgtEl>
                                          <p:spTgt spid="2321">
                                            <p:txEl>
                                              <p:pRg st="1" end="1"/>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5" presetClass="entr" presetSubtype="10" dur="2000" fill="hold" grpId="0" nodeType="clickEffect">
                                  <p:stCondLst>
                                    <p:cond delay="0"/>
                                  </p:stCondLst>
                                  <p:childTnLst>
                                    <p:set>
                                      <p:cBhvr additive="base">
                                        <p:cTn id="22" dur="1" fill="hold">
                                          <p:stCondLst>
                                            <p:cond delay="0"/>
                                          </p:stCondLst>
                                        </p:cTn>
                                        <p:tgtEl>
                                          <p:spTgt spid="2321">
                                            <p:txEl>
                                              <p:pRg st="2" end="2"/>
                                            </p:txEl>
                                          </p:spTgt>
                                        </p:tgtEl>
                                        <p:attrNameLst>
                                          <p:attrName>style.visibility</p:attrName>
                                        </p:attrNameLst>
                                      </p:cBhvr>
                                      <p:to>
                                        <p:strVal val="visible"/>
                                      </p:to>
                                    </p:set>
                                    <p:animEffect transition="in" filter="checkerboard(across)">
                                      <p:cBhvr additive="base">
                                        <p:cTn id="23" dur="2000" fill="hold"/>
                                        <p:tgtEl>
                                          <p:spTgt spid="23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21" grpId="0" uiExpand="1" build="p"/>
      <p:bldP spid="2322" grpId="1"/>
    </p:bldLst>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https://d.book118.com/887054050156006050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1">
      <a:dk1>
        <a:srgbClr val="000000"/>
      </a:dk1>
      <a:lt1>
        <a:srgbClr val="FEFDE3"/>
      </a:lt1>
      <a:dk2>
        <a:srgbClr val="221304"/>
      </a:dk2>
      <a:lt2>
        <a:srgbClr val="CBBD83"/>
      </a:lt2>
      <a:accent1>
        <a:srgbClr val="A1BD69"/>
      </a:accent1>
      <a:accent2>
        <a:srgbClr val="3694B6"/>
      </a:accent2>
      <a:accent3>
        <a:srgbClr val="9BBB59"/>
      </a:accent3>
      <a:accent4>
        <a:srgbClr val="8064A2"/>
      </a:accent4>
      <a:accent5>
        <a:srgbClr val="4BACC6"/>
      </a:accent5>
      <a:accent6>
        <a:srgbClr val="F79646"/>
      </a:accent6>
      <a:hlink>
        <a:srgbClr val="660066"/>
      </a:hlink>
      <a:folHlink>
        <a:srgbClr val="666699"/>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EFDE3"/>
        </a:lt1>
        <a:dk2>
          <a:srgbClr val="221304"/>
        </a:dk2>
        <a:lt2>
          <a:srgbClr val="CBBD83"/>
        </a:lt2>
        <a:accent1>
          <a:srgbClr val="A1BD69"/>
        </a:accent1>
        <a:accent2>
          <a:srgbClr val="3694B6"/>
        </a:accent2>
        <a:accent3>
          <a:srgbClr val="9BBB59"/>
        </a:accent3>
        <a:accent4>
          <a:srgbClr val="8064A2"/>
        </a:accent4>
        <a:accent5>
          <a:srgbClr val="4BACC6"/>
        </a:accent5>
        <a:accent6>
          <a:srgbClr val="F79646"/>
        </a:accent6>
        <a:hlink>
          <a:srgbClr val="660066"/>
        </a:hlink>
        <a:folHlink>
          <a:srgbClr val="666699"/>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221304"/>
        </a:dk2>
        <a:lt2>
          <a:srgbClr val="CBBD83"/>
        </a:lt2>
        <a:accent1>
          <a:srgbClr val="A1BD69"/>
        </a:accent1>
        <a:accent2>
          <a:srgbClr val="3694B6"/>
        </a:accent2>
        <a:accent3>
          <a:srgbClr val="9BBB59"/>
        </a:accent3>
        <a:accent4>
          <a:srgbClr val="8064A2"/>
        </a:accent4>
        <a:accent5>
          <a:srgbClr val="4BACC6"/>
        </a:accent5>
        <a:accent6>
          <a:srgbClr val="F79646"/>
        </a:accent6>
        <a:hlink>
          <a:srgbClr val="660066"/>
        </a:hlink>
        <a:folHlink>
          <a:srgbClr val="666699"/>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DDDDDD"/>
        </a:lt2>
        <a:accent1>
          <a:srgbClr val="CBCBCB"/>
        </a:accent1>
        <a:accent2>
          <a:srgbClr val="868686"/>
        </a:accent2>
        <a:accent3>
          <a:srgbClr val="9BBB59"/>
        </a:accent3>
        <a:accent4>
          <a:srgbClr val="8064A2"/>
        </a:accent4>
        <a:accent5>
          <a:srgbClr val="4BACC6"/>
        </a:accent5>
        <a:accent6>
          <a:srgbClr val="F79646"/>
        </a:accent6>
        <a:hlink>
          <a:srgbClr val="4D4D4D"/>
        </a:hlink>
        <a:folHlink>
          <a:srgbClr val="777777"/>
        </a:folHlink>
      </a:clrScheme>
      <a:clrMap bg1="lt1" tx1="dk1" bg2="lt2" tx2="dk2" accent1="accent1" accent2="accent2" accent3="accent3" accent4="accent4" accent5="accent5" accent6="accent6" hlink="hlink" folHlink="folHlink"/>
    </a:extraClrScheme>
  </a:extraClrSchemeLst>
</a:theme>
</file>

<file path=ppt/theme/themeOverride1.xml><?xml version="1.0" encoding="utf-8"?>
<a:themeOverride xmlns:r="http://schemas.openxmlformats.org/officeDocument/2006/relationships" xmlns:a="http://schemas.openxmlformats.org/drawingml/2006/main">
  <a:clrScheme name=" overriden 2">
    <a:dk1>
      <a:srgbClr val="000000"/>
    </a:dk1>
    <a:lt1>
      <a:srgbClr val="FFFFFF"/>
    </a:lt1>
    <a:dk2>
      <a:srgbClr val="221304"/>
    </a:dk2>
    <a:lt2>
      <a:srgbClr val="CBBD83"/>
    </a:lt2>
    <a:accent1>
      <a:srgbClr val="A1BD69"/>
    </a:accent1>
    <a:accent2>
      <a:srgbClr val="3694B6"/>
    </a:accent2>
    <a:accent3>
      <a:srgbClr val="9BBB59"/>
    </a:accent3>
    <a:accent4>
      <a:srgbClr val="8064A2"/>
    </a:accent4>
    <a:accent5>
      <a:srgbClr val="4BACC6"/>
    </a:accent5>
    <a:accent6>
      <a:srgbClr val="F79646"/>
    </a:accent6>
    <a:hlink>
      <a:srgbClr val="660066"/>
    </a:hlink>
    <a:folHlink>
      <a:srgbClr val="666699"/>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329</Paragraphs>
  <Slides>47</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47</vt:i4>
      </vt:variant>
    </vt:vector>
  </HeadingPairs>
  <TitlesOfParts>
    <vt:vector baseType="lpstr" size="57">
      <vt:lpstr>Arial</vt:lpstr>
      <vt:lpstr>Calibri</vt:lpstr>
      <vt:lpstr>Times New Roman</vt:lpstr>
      <vt:lpstr>宋体</vt:lpstr>
      <vt:lpstr>Wingdings</vt:lpstr>
      <vt:lpstr>华文行楷</vt:lpstr>
      <vt:lpstr>幼圆</vt:lpstr>
      <vt:lpstr>华文新魏</vt:lpstr>
      <vt:lpstr>隶书</vt:lpstr>
      <vt:lpstr>Office Theme</vt:lpstr>
      <vt:lpstr>第六章钻井液配浆原材料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2024-09-23T15:53:26.920</cp:lastPrinted>
  <dcterms:created xsi:type="dcterms:W3CDTF">2024-09-23T07:53:26Z</dcterms:created>
  <dcterms:modified xsi:type="dcterms:W3CDTF">2024-09-23T07:53:29Z</dcterms:modified>
</cp:coreProperties>
</file>