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9144000" cy="5143500"/>
  <p:notesSz cx="6858000" cy="9144000"/>
  <p:embeddedFontLst>
    <p:embeddedFont>
      <p:font typeface="楷体" panose="02010609060101010101" pitchFamily="1" charset="-122"/>
      <p:regular r:id="rId29"/>
    </p:embeddedFont>
    <p:embeddedFont>
      <p:font typeface="汉语拼音" panose="020B0604020202020204" charset="0"/>
      <p:regular r:id="rId30"/>
    </p:embeddedFont>
    <p:embeddedFont>
      <p:font typeface="黑体" panose="02010609060101010101" pitchFamily="1" charset="-122"/>
      <p:regular r:id="rId31"/>
    </p:embeddedFont>
    <p:embeddedFont>
      <p:font typeface="Impact" panose="020B0806030902050204" pitchFamily="2" charset="0"/>
      <p:regular r:id="rId32"/>
    </p:embeddedFont>
    <p:embeddedFont>
      <p:font typeface="微软雅黑" panose="020B0503020204020204" pitchFamily="2" charset="-122"/>
      <p:regular r:id="rId33"/>
      <p:bold r:id="rId34"/>
    </p:embeddedFont>
    <p:embeddedFont>
      <p:font typeface="Calibri" panose="020F0502020204030204" pitchFamily="2" charset="0"/>
      <p:regular r:id="rId35"/>
      <p:bold r:id="rId36"/>
      <p:italic r:id="rId37"/>
      <p:boldItalic r:id="rId38"/>
    </p:embeddedFont>
  </p:embeddedFontLst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1.xml" /><Relationship Id="rId29" Type="http://schemas.openxmlformats.org/officeDocument/2006/relationships/font" Target="fonts/font1.fntdata" /><Relationship Id="rId3" Type="http://schemas.openxmlformats.org/officeDocument/2006/relationships/notesMaster" Target="notesMasters/notesMaster1.xml" /><Relationship Id="rId30" Type="http://schemas.openxmlformats.org/officeDocument/2006/relationships/font" Target="fonts/font2.fntdata" /><Relationship Id="rId31" Type="http://schemas.openxmlformats.org/officeDocument/2006/relationships/font" Target="fonts/font3.fntdata" /><Relationship Id="rId32" Type="http://schemas.openxmlformats.org/officeDocument/2006/relationships/font" Target="fonts/font4.fntdata" /><Relationship Id="rId33" Type="http://schemas.openxmlformats.org/officeDocument/2006/relationships/font" Target="fonts/font5.fntdata" /><Relationship Id="rId34" Type="http://schemas.openxmlformats.org/officeDocument/2006/relationships/font" Target="fonts/font6.fntdata" /><Relationship Id="rId35" Type="http://schemas.openxmlformats.org/officeDocument/2006/relationships/font" Target="fonts/font7.fntdata" /><Relationship Id="rId36" Type="http://schemas.openxmlformats.org/officeDocument/2006/relationships/font" Target="fonts/font8.fntdata" /><Relationship Id="rId37" Type="http://schemas.openxmlformats.org/officeDocument/2006/relationships/font" Target="fonts/font9.fntdata" /><Relationship Id="rId38" Type="http://schemas.openxmlformats.org/officeDocument/2006/relationships/font" Target="fonts/font10.fntdata" /><Relationship Id="rId39" Type="http://schemas.openxmlformats.org/officeDocument/2006/relationships/presProps" Target="presProps.xml" /><Relationship Id="rId4" Type="http://schemas.openxmlformats.org/officeDocument/2006/relationships/slide" Target="slides/slide1.xml" /><Relationship Id="rId40" Type="http://schemas.openxmlformats.org/officeDocument/2006/relationships/viewProps" Target="viewProps.xml" /><Relationship Id="rId41" Type="http://schemas.openxmlformats.org/officeDocument/2006/relationships/theme" Target="theme/theme1.xml" /><Relationship Id="rId42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normAutofit/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>
            <a:lvl1pPr algn="r">
              <a:defRPr sz="1200"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0003AA84-3C7A-4F1E-8AD4-0F17BBAE1AD6}" type="slidenum">
              <a:rPr lang="zh-CN" altLang="en-US"/>
              <a:pPr>
                <a:defRPr/>
              </a:pPr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3702282726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72300032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A51EA-5662-495C-839A-5913E884D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758EDC-D560-4F1C-AB20-643EC3019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879D64-F972-42F5-B196-FD8819F22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2664D-5920-44FD-ADE9-77EE6CD8F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84B745-41F5-4298-A6E2-A5151EDC5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1DF30C-DA1C-411E-9202-5E1AC2EAB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5B0D25-A4C7-47BD-856C-303FAFAE2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4D536-0DB0-4D95-A461-496BD3726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808281-E6ED-49CF-8887-D701497AC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3B997-93F3-4F8E-8701-ED12F029D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18DCB-EBC6-4A57-9642-3D99177E2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2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3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8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2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内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</p:sldLayoutIdLst>
  <p:transition spd="slow">
    <p:random/>
  </p:transition>
  <p:timing/>
  <p:txStyles>
    <p:titleStyle>
      <a:lvl1pPr algn="ctr" defTabSz="685800" rtl="0" eaLnBrk="0" fontAlgn="base" hangingPunct="0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6858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2pPr>
      <a:lvl3pPr algn="ctr" defTabSz="6858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3pPr>
      <a:lvl4pPr algn="ctr" defTabSz="6858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4pPr>
      <a:lvl5pPr algn="ctr" defTabSz="685800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5pPr>
      <a:lvl6pPr marL="457200" algn="ctr" defTabSz="6858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6pPr>
      <a:lvl7pPr marL="914400" algn="ctr" defTabSz="6858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7pPr>
      <a:lvl8pPr marL="1371600" algn="ctr" defTabSz="6858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8pPr>
      <a:lvl9pPr marL="1828800" algn="ctr" defTabSz="685800" rtl="0" fontAlgn="base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Impact" panose="020b0806030902050204" pitchFamily="34" charset="0"/>
          <a:ea typeface="微软雅黑" panose="020b0503020204020204" pitchFamily="34" charset="-122"/>
        </a:defRPr>
      </a:lvl9pPr>
    </p:titleStyle>
    <p:bodyStyle>
      <a:lvl1pPr marL="257175" indent="-257175" algn="l" defTabSz="6858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530" indent="-214630" algn="l" defTabSz="6858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3.png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image" Target="../media/image2.jpe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2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5606416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文本框 2"/>
          <p:cNvSpPr txBox="1">
            <a:spLocks noChangeArrowheads="1"/>
          </p:cNvSpPr>
          <p:nvPr/>
        </p:nvSpPr>
        <p:spPr bwMode="auto">
          <a:xfrm>
            <a:off x="827584" y="1131590"/>
            <a:ext cx="7632848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rgbClr val="4F80BD"/>
                </a:solidFill>
                <a:latin typeface="黑体" pitchFamily="49" charset="-122"/>
                <a:ea typeface="黑体" pitchFamily="49" charset="-122"/>
              </a:rPr>
              <a:t>第一单</a:t>
            </a:r>
            <a:r>
              <a:rPr lang="zh-CN" altLang="en-US" sz="3200" b="1">
                <a:solidFill>
                  <a:srgbClr val="4F80BD"/>
                </a:solidFill>
                <a:latin typeface="黑体" pitchFamily="49" charset="-122"/>
                <a:ea typeface="黑体" pitchFamily="49" charset="-122"/>
              </a:rPr>
              <a:t>元</a:t>
            </a:r>
          </a:p>
        </p:txBody>
      </p:sp>
      <p:sp>
        <p:nvSpPr>
          <p:cNvPr id="6" name="文本框 10"/>
          <p:cNvSpPr txBox="1">
            <a:spLocks noChangeArrowheads="1"/>
          </p:cNvSpPr>
          <p:nvPr/>
        </p:nvSpPr>
        <p:spPr bwMode="auto">
          <a:xfrm>
            <a:off x="827584" y="2571750"/>
            <a:ext cx="763284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bg1"/>
                </a:solidFill>
                <a:latin typeface="黑体" pitchFamily="49" charset="-122"/>
                <a:ea typeface="黑体" pitchFamily="49" charset="-122"/>
              </a:rPr>
              <a:t>第</a:t>
            </a:r>
            <a:r>
              <a:rPr lang="en-US" altLang="zh-CN" sz="2800" b="1" smtClean="0">
                <a:solidFill>
                  <a:schemeClr val="bg1"/>
                </a:solidFill>
                <a:latin typeface="黑体" pitchFamily="49" charset="-122"/>
                <a:ea typeface="黑体" pitchFamily="49" charset="-122"/>
              </a:rPr>
              <a:t>14</a:t>
            </a:r>
            <a:r>
              <a:rPr lang="zh-CN" altLang="en-US" sz="2800" b="1" smtClean="0">
                <a:solidFill>
                  <a:schemeClr val="bg1"/>
                </a:solidFill>
                <a:latin typeface="黑体" pitchFamily="49" charset="-122"/>
                <a:ea typeface="黑体" pitchFamily="49" charset="-122"/>
              </a:rPr>
              <a:t>课</a:t>
            </a:r>
            <a:r>
              <a:rPr lang="en-US" altLang="zh-CN" sz="2800" b="1" smtClean="0">
                <a:solidFill>
                  <a:schemeClr val="bg1"/>
                </a:solidFill>
                <a:latin typeface="黑体" pitchFamily="49" charset="-122"/>
                <a:ea typeface="黑体" pitchFamily="49" charset="-122"/>
              </a:rPr>
              <a:t>  </a:t>
            </a:r>
            <a:r>
              <a:rPr lang="zh-CN" altLang="en-US" sz="2800" b="1" smtClean="0">
                <a:solidFill>
                  <a:schemeClr val="bg1"/>
                </a:solidFill>
                <a:latin typeface="黑体" pitchFamily="49" charset="-122"/>
                <a:ea typeface="黑体" pitchFamily="49" charset="-122"/>
              </a:rPr>
              <a:t>叶圣陶先生二三事</a:t>
            </a:r>
            <a:endParaRPr lang="zh-CN" altLang="en-US" sz="2800" b="1">
              <a:solidFill>
                <a:schemeClr val="bg1"/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7" name="文本框 4"/>
          <p:cNvSpPr txBox="1">
            <a:spLocks noChangeArrowheads="1"/>
          </p:cNvSpPr>
          <p:nvPr/>
        </p:nvSpPr>
        <p:spPr bwMode="auto">
          <a:xfrm>
            <a:off x="827584" y="229047"/>
            <a:ext cx="223651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1600" b="1"/>
              <a:t>部编版语</a:t>
            </a:r>
            <a:r>
              <a:rPr lang="zh-CN" altLang="en-US" sz="1600" b="1" smtClean="0"/>
              <a:t>文七年</a:t>
            </a:r>
            <a:r>
              <a:rPr lang="zh-CN" altLang="en-US" sz="1600" b="1"/>
              <a:t>级下册</a:t>
            </a:r>
          </a:p>
        </p:txBody>
      </p:sp>
    </p:spTree>
    <p:extLst>
      <p:ext uri="{BB962C8B-B14F-4D97-AF65-F5344CB8AC3E}">
        <p14:creationId xmlns:p14="http://schemas.microsoft.com/office/powerpoint/2010/main" val="948289783"/>
      </p:ext>
    </p:ext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1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文本框 10"/>
          <p:cNvSpPr txBox="1">
            <a:spLocks noChangeArrowheads="1"/>
          </p:cNvSpPr>
          <p:nvPr/>
        </p:nvSpPr>
        <p:spPr bwMode="auto">
          <a:xfrm>
            <a:off x="3865563" y="374650"/>
            <a:ext cx="14224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009900"/>
                </a:solidFill>
                <a:latin typeface="黑体" pitchFamily="49" charset="-122"/>
                <a:ea typeface="黑体" pitchFamily="49" charset="-122"/>
              </a:rPr>
              <a:t>学习目标</a:t>
            </a:r>
          </a:p>
        </p:txBody>
      </p:sp>
      <p:sp>
        <p:nvSpPr>
          <p:cNvPr id="4099" name="矩形 3"/>
          <p:cNvSpPr>
            <a:spLocks noChangeArrowheads="1"/>
          </p:cNvSpPr>
          <p:nvPr/>
        </p:nvSpPr>
        <p:spPr bwMode="auto">
          <a:xfrm>
            <a:off x="619471" y="885054"/>
            <a:ext cx="7948613" cy="3416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indent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b="1" smtClean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1.</a:t>
            </a:r>
            <a:r>
              <a:rPr lang="zh-CN" altLang="en-US" sz="2400" b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理解文章，掌握文中所记述的叶圣陶先生的过人品性</a:t>
            </a:r>
            <a:r>
              <a:rPr lang="zh-CN" altLang="en-US" sz="2400" b="1" smtClean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z="2400" b="1" smtClean="0">
              <a:solidFill>
                <a:srgbClr val="00B0F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 smtClean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en-US" sz="2400" b="1" smtClean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掌</a:t>
            </a:r>
            <a:r>
              <a:rPr lang="zh-CN" altLang="en-US" sz="2400" b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握本文对人物因小见大的刻画方法。领会本文行文平易、内涵深厚的写作特点</a:t>
            </a:r>
            <a:r>
              <a:rPr lang="zh-CN" altLang="en-US" sz="2400" b="1" smtClean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z="2400" b="1" smtClean="0">
              <a:solidFill>
                <a:srgbClr val="00B0F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 smtClean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3.</a:t>
            </a:r>
            <a:r>
              <a:rPr lang="zh-CN" altLang="en-US" sz="2400" b="1" smtClean="0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领</a:t>
            </a:r>
            <a:r>
              <a:rPr lang="zh-CN" altLang="en-US" sz="2400" b="1">
                <a:solidFill>
                  <a:srgbClr val="00B0F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会文中所记叶圣陶先生的语文观点学习叶圣陶先生待人宽、律己严的品德。</a:t>
            </a:r>
          </a:p>
        </p:txBody>
      </p:sp>
    </p:spTree>
    <p:extLst>
      <p:ext uri="{BB962C8B-B14F-4D97-AF65-F5344CB8AC3E}">
        <p14:creationId xmlns:p14="http://schemas.microsoft.com/office/powerpoint/2010/main" val="2550231789"/>
      </p:ext>
    </p:ext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2571750" y="1184275"/>
            <a:ext cx="5930900" cy="2221762"/>
          </a:xfrm>
          <a:prstGeom prst="rect">
            <a:avLst/>
          </a:prstGeom>
          <a:ln w="19050">
            <a:solidFill>
              <a:schemeClr val="accent1"/>
            </a:solidFill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>
              <a:lnSpc>
                <a:spcPct val="150000"/>
              </a:lnSpc>
              <a:defRPr/>
            </a:pPr>
            <a:r>
              <a:rPr lang="zh-CN" altLang="en-US" sz="2400" b="1" smtClean="0">
                <a:solidFill>
                  <a:schemeClr val="accent4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同学们，我们</a:t>
            </a:r>
            <a:r>
              <a:rPr lang="zh-CN" altLang="en-US" sz="2400" b="1">
                <a:solidFill>
                  <a:schemeClr val="accent4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今天</a:t>
            </a:r>
            <a:r>
              <a:rPr lang="zh-CN" altLang="en-US" sz="2400" b="1" smtClean="0">
                <a:solidFill>
                  <a:schemeClr val="accent4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就</a:t>
            </a:r>
            <a:r>
              <a:rPr lang="zh-CN" altLang="en-US" sz="2400" b="1">
                <a:solidFill>
                  <a:schemeClr val="accent4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认识一位待</a:t>
            </a:r>
            <a:r>
              <a:rPr lang="zh-CN" altLang="en-US" sz="2400" b="1" smtClean="0">
                <a:solidFill>
                  <a:schemeClr val="accent4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人宽</a:t>
            </a:r>
            <a:r>
              <a:rPr lang="zh-CN" altLang="en-US" sz="2400" b="1">
                <a:solidFill>
                  <a:schemeClr val="accent4">
                    <a:lumMod val="7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厚，律己严谨的大家，他就是叶圣陶老先生，让我们通过具体的事例，来更为直观、真切的了解、学习他的为人处世风格。</a:t>
            </a:r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2450" y="1747838"/>
            <a:ext cx="1854200" cy="2884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5" name="文本框 10"/>
          <p:cNvSpPr txBox="1">
            <a:spLocks noChangeArrowheads="1"/>
          </p:cNvSpPr>
          <p:nvPr/>
        </p:nvSpPr>
        <p:spPr bwMode="auto">
          <a:xfrm>
            <a:off x="3865563" y="374650"/>
            <a:ext cx="1422400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 b="1">
                <a:solidFill>
                  <a:srgbClr val="009900"/>
                </a:solidFill>
                <a:latin typeface="黑体" pitchFamily="49" charset="-122"/>
                <a:ea typeface="黑体" pitchFamily="49" charset="-122"/>
              </a:rPr>
              <a:t>导入新知</a:t>
            </a:r>
          </a:p>
        </p:txBody>
      </p:sp>
    </p:spTree>
    <p:extLst>
      <p:ext uri="{BB962C8B-B14F-4D97-AF65-F5344CB8AC3E}">
        <p14:creationId xmlns:p14="http://schemas.microsoft.com/office/powerpoint/2010/main" val="3727032257"/>
      </p:ext>
    </p:ext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Picture 2" descr="https://pics0.baidu.com/feed/c8ea15ce36d3d539ca99398090dad856342ab0b4.jpeg?token=2e995341325d85f10ea9d52bf51d6696&amp;s=28E27223E0E036A6E5B7E51E0100C08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99792" y="267494"/>
            <a:ext cx="6096000" cy="4724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48"/>
          <p:cNvSpPr txBox="1"/>
          <p:nvPr/>
        </p:nvSpPr>
        <p:spPr>
          <a:xfrm rot="16200000">
            <a:off x="-419439" y="2225742"/>
            <a:ext cx="3831804" cy="807905"/>
          </a:xfrm>
          <a:prstGeom prst="rect">
            <a:avLst/>
          </a:prstGeom>
          <a:noFill/>
          <a:effectLst>
            <a:softEdge rad="31750"/>
          </a:effectLst>
        </p:spPr>
        <p:txBody>
          <a:bodyPr vert="eaVert" wrap="square" lIns="68573" tIns="34286" rIns="68573" bIns="34286" rtlCol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ts val="3600"/>
              </a:lnSpc>
            </a:pPr>
            <a:r>
              <a:rPr lang="zh-CN" altLang="en-US" sz="36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叶圣陶先生二三事</a:t>
            </a:r>
            <a:endParaRPr lang="zh-CN" altLang="en-US" sz="36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96736493"/>
      </p:ext>
    </p:extLst>
  </p:cSld>
  <p:clrMapOvr>
    <a:masterClrMapping/>
  </p:clrMapOvr>
  <p:transition spd="slow"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New shape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sz="1200" b="0">
                <a:solidFill>
                  <a:srgbClr val="000000"/>
                </a:solidFill>
              </a:rPr>
              <a:t>因为作者并非空泛地议论，而是通过一个个具体的事例来再现人物的，所以仍有鲜明的形象性和动人的情感力量。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近半个小时左右,教室就被大家打扫干净了。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近半个小时左右,教室就被大家打扫干净了。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掌握本文对人物因小见大的刻画方法。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教育人极有耐心，从不厌倦。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国庆节来临之际,春华街道组织全体党员、干部召开了一次廉政教育会议,要求全街干部以身作则、严于律己,严格执行廉洁自律的有关规定,正风肃纪,过好假期。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因为作者并非空泛地议论，而是通过一个个具体的事例来再现人物的，所以仍有鲜明的形象性和动人的情感力量。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’可是下次还是照样来商量，好像应该做主的是我，不是他”。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“描”这个字的解释为“依照原样摹画或重复地画”，“描”与“改”不同，“改”是直接变换更改，这一个“描”字体现叶圣陶先生的严谨认真，绝不草率了事的做事态度，同时也显示了他对作者的尊重。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平易自然，鲜明简洁，细致恳切，念，顺口，听，悦耳， 说像话还不够，就是话。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指简单明了，抓住要点。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说一说：通过学习作者的写法，你有哪些写作心得？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’他说：‘好，就这样。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❶以小见大，展示人物全貌。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越是平凡，越是令人敬仰，也越是值得人们学习。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对于外界的流言,他只是付之一笑,毫不在意。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表率，在道德或学问上的学习榜样。</a:t>
            </a:r>
          </a:p>
        </p:txBody>
      </p:sp>
      <p:pic>
        <p:nvPicPr>
          <p:cNvPr id="4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矩形 1"/>
          <p:cNvSpPr/>
          <p:nvPr/>
        </p:nvSpPr>
        <p:spPr>
          <a:xfrm>
            <a:off x="3088261" y="1648420"/>
            <a:ext cx="29674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/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5400" b="1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</a:rPr>
              <a:t>第一课时</a:t>
            </a:r>
            <a:endParaRPr lang="zh-CN" altLang="en-US" sz="5400" b="1" spc="5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06710572"/>
      </p:ext>
    </p:ext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Picture 2" descr="https://pics0.baidu.com/feed/77c6a7efce1b9d163d695aea5b8385898d546477.jpeg?token=2f831cb919ae105d496eb31d3f472687&amp;s=542AA7F1540394FE4225741A0300E0D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1868" y="1112808"/>
            <a:ext cx="2599972" cy="3561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文本占位符 5122"/>
          <p:cNvSpPr>
            <a:spLocks noChangeArrowheads="1"/>
          </p:cNvSpPr>
          <p:nvPr/>
        </p:nvSpPr>
        <p:spPr bwMode="auto">
          <a:xfrm>
            <a:off x="3203848" y="1030674"/>
            <a:ext cx="5392916" cy="3735821"/>
          </a:xfrm>
          <a:prstGeom prst="rect">
            <a:avLst/>
          </a:prstGeom>
          <a:noFill/>
          <a:ln>
            <a:noFill/>
          </a:ln>
          <a:effectLst/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0" latinLnBrk="0" hangingPunct="0">
              <a:lnSpc>
                <a:spcPct val="12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en-US" altLang="zh-CN" sz="2200" b="1" i="0" u="none" strike="noStrike" kern="1200" cap="none" spc="0" normalizeH="0" baseline="0" noProof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楷体" charset="-122"/>
                <a:ea typeface="楷体" charset="-122"/>
                <a:cs typeface="楷体" panose="02010609060101010101" charset="-122"/>
              </a:rPr>
              <a:t>    </a:t>
            </a:r>
            <a:r>
              <a:rPr kumimoji="0" lang="zh-CN" altLang="en-US" sz="2200" b="1" i="0" strike="noStrike" kern="1200" cap="none" spc="0" normalizeH="0" baseline="0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cs typeface="楷体" panose="02010609060101010101" charset="-122"/>
              </a:rPr>
              <a:t>叶圣陶</a:t>
            </a:r>
            <a:r>
              <a:rPr kumimoji="0" lang="zh-CN" altLang="en-US" sz="2200" b="1" i="0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楷体" charset="-122"/>
                <a:ea typeface="楷体" charset="-122"/>
                <a:cs typeface="楷体" panose="02010609060101010101" charset="-122"/>
              </a:rPr>
              <a:t>（</a:t>
            </a:r>
            <a:r>
              <a:rPr kumimoji="0" lang="en-US" altLang="zh-CN" sz="2200" b="1" i="0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楷体" charset="-122"/>
                <a:ea typeface="楷体" charset="-122"/>
                <a:cs typeface="楷体" panose="02010609060101010101" charset="-122"/>
              </a:rPr>
              <a:t>1894—1988</a:t>
            </a:r>
            <a:r>
              <a:rPr kumimoji="0" lang="zh-CN" altLang="en-US" sz="2200" b="1" i="0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楷体" charset="-122"/>
                <a:ea typeface="楷体" charset="-122"/>
                <a:cs typeface="楷体" panose="02010609060101010101" charset="-122"/>
              </a:rPr>
              <a:t>年）</a:t>
            </a:r>
            <a:r>
              <a:rPr kumimoji="0" lang="zh-CN" altLang="en-US" sz="2200" b="1" i="0" strike="noStrike" kern="1200" cap="none" spc="0" normalizeH="0" baseline="0" noProof="0" smtClean="0">
                <a:ln>
                  <a:noFill/>
                </a:ln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楷体" charset="-122"/>
                <a:ea typeface="楷体" charset="-122"/>
                <a:cs typeface="楷体" panose="02010609060101010101" charset="-122"/>
              </a:rPr>
              <a:t>，</a:t>
            </a:r>
            <a:r>
              <a:rPr lang="zh-CN" altLang="en-US" sz="2200" b="1">
                <a:solidFill>
                  <a:schemeClr val="tx1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原名叶绍钧，字圣陶，江苏苏州</a:t>
            </a:r>
            <a:r>
              <a:rPr lang="zh-CN" altLang="en-US" sz="2200" b="1" smtClean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人。著名</a:t>
            </a:r>
            <a:r>
              <a:rPr lang="zh-CN" altLang="en-US" sz="2200" b="1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作家、编辑家、教育家。早期</a:t>
            </a:r>
            <a:r>
              <a:rPr lang="zh-CN" altLang="en-US" sz="2200" b="1" smtClean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代表作有长篇小说</a:t>
            </a:r>
            <a:r>
              <a:rPr lang="en-US" altLang="zh-CN" sz="2200" b="1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《</a:t>
            </a:r>
            <a:r>
              <a:rPr lang="zh-CN" altLang="en-US" sz="2200" b="1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倪焕之</a:t>
            </a:r>
            <a:r>
              <a:rPr lang="en-US" altLang="zh-CN" sz="2200" b="1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》</a:t>
            </a:r>
            <a:r>
              <a:rPr lang="zh-CN" altLang="en-US" sz="2200" b="1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。“九一八”</a:t>
            </a:r>
            <a:r>
              <a:rPr lang="zh-CN" altLang="en-US" sz="2200" b="1" smtClean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事变后，他积极</a:t>
            </a:r>
            <a:r>
              <a:rPr lang="zh-CN" altLang="en-US" sz="2200" b="1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参加爱国抗日活动，发表了</a:t>
            </a:r>
            <a:r>
              <a:rPr lang="en-US" altLang="zh-CN" sz="2200" b="1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《</a:t>
            </a:r>
            <a:r>
              <a:rPr lang="zh-CN" altLang="en-US" sz="2200" b="1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多收了三五斗</a:t>
            </a:r>
            <a:r>
              <a:rPr lang="en-US" altLang="zh-CN" sz="2200" b="1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》</a:t>
            </a:r>
            <a:r>
              <a:rPr lang="zh-CN" altLang="en-US" sz="2200" b="1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等著名的短篇小说，技巧日臻圆熟。叶圣陶还是中国现代童话创作的拓荒者，著有我国第一部童话集《稻草人</a:t>
            </a:r>
            <a:r>
              <a:rPr lang="zh-CN" altLang="en-US" sz="2200" b="1" smtClean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》。</a:t>
            </a:r>
            <a:endParaRPr lang="zh-CN" altLang="en-US" sz="2200" b="1">
              <a:latin typeface="楷体" charset="-122"/>
              <a:ea typeface="楷体" charset="-122"/>
              <a:cs typeface="楷体" panose="02010609060101010101" charset="-122"/>
            </a:endParaRPr>
          </a:p>
        </p:txBody>
      </p:sp>
      <p:sp>
        <p:nvSpPr>
          <p:cNvPr id="4" name="文本框 10"/>
          <p:cNvSpPr txBox="1">
            <a:spLocks noChangeArrowheads="1"/>
          </p:cNvSpPr>
          <p:nvPr/>
        </p:nvSpPr>
        <p:spPr bwMode="auto">
          <a:xfrm>
            <a:off x="3710981" y="374650"/>
            <a:ext cx="173156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009900"/>
                </a:solidFill>
                <a:latin typeface="黑体" pitchFamily="49" charset="-122"/>
                <a:ea typeface="黑体" pitchFamily="49" charset="-122"/>
              </a:rPr>
              <a:t>简介叶圣陶</a:t>
            </a:r>
            <a:endParaRPr lang="zh-CN" altLang="en-US" sz="2400" b="1">
              <a:solidFill>
                <a:srgbClr val="009900"/>
              </a:solidFill>
              <a:latin typeface="黑体" pitchFamily="49" charset="-122"/>
              <a:ea typeface="黑体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56671327"/>
      </p:ext>
    </p:extLst>
  </p:cSld>
  <p:clrMapOvr>
    <a:masterClrMapping/>
  </p:clrMapOvr>
  <p:transition spd="slow">
    <p:random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430530" y="1479401"/>
            <a:ext cx="8402320" cy="26765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latinLnBrk="0" hangingPunct="1">
              <a:lnSpc>
                <a:spcPct val="150000"/>
              </a:lnSpc>
            </a:pPr>
            <a:r>
              <a:rPr lang="en-US" altLang="zh-CN" sz="2800" b="1" noProof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    </a:t>
            </a:r>
            <a:r>
              <a:rPr lang="zh-CN" altLang="zh-CN" sz="2800" b="1" noProof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作者和叶圣陶都是著名的语文学家，二人有多年的交往，感情深厚，亦师亦友。</a:t>
            </a:r>
            <a:r>
              <a:rPr lang="en-US" altLang="zh-CN" sz="2800" b="1" noProof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1988</a:t>
            </a:r>
            <a:r>
              <a:rPr lang="zh-CN" altLang="zh-CN" sz="2800" b="1" noProof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年</a:t>
            </a:r>
            <a:r>
              <a:rPr lang="en-US" altLang="zh-CN" sz="2800" b="1" noProof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2</a:t>
            </a:r>
            <a:r>
              <a:rPr lang="zh-CN" altLang="zh-CN" sz="2800" b="1" noProof="0" smtClean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月</a:t>
            </a:r>
            <a:r>
              <a:rPr lang="zh-CN" altLang="en-US" sz="2800" b="1" noProof="0" smtClean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，</a:t>
            </a:r>
            <a:r>
              <a:rPr lang="zh-CN" altLang="zh-CN" sz="2800" b="1" noProof="0" smtClean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叶圣陶</a:t>
            </a:r>
            <a:r>
              <a:rPr lang="zh-CN" altLang="zh-CN" sz="2800" b="1" noProof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先生</a:t>
            </a:r>
            <a:r>
              <a:rPr lang="zh-CN" altLang="zh-CN" sz="2800" b="1" noProof="0" smtClean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辞世</a:t>
            </a:r>
            <a:r>
              <a:rPr lang="zh-CN" altLang="en-US" sz="2800" b="1" noProof="0" smtClean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。</a:t>
            </a:r>
            <a:r>
              <a:rPr lang="en-US" altLang="zh-CN" sz="2800" b="1" noProof="0" smtClean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3</a:t>
            </a:r>
            <a:r>
              <a:rPr lang="zh-CN" altLang="zh-CN" sz="2800" b="1" noProof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个月后，作者就写下了这篇文章，</a:t>
            </a:r>
            <a:r>
              <a:rPr lang="zh-CN" altLang="zh-CN" sz="2800" b="1" noProof="0" smtClean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表达</a:t>
            </a:r>
            <a:r>
              <a:rPr lang="zh-CN" altLang="en-US" sz="2800" b="1" noProof="0" smtClean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了自己</a:t>
            </a:r>
            <a:r>
              <a:rPr lang="zh-CN" altLang="zh-CN" sz="2800" b="1" noProof="0" smtClean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对</a:t>
            </a:r>
            <a:r>
              <a:rPr lang="zh-CN" altLang="zh-CN" sz="2800" b="1" noProof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叶圣陶先生的怀念与赞美之情。</a:t>
            </a:r>
          </a:p>
        </p:txBody>
      </p:sp>
      <p:sp>
        <p:nvSpPr>
          <p:cNvPr id="13" name="文本框 10"/>
          <p:cNvSpPr txBox="1">
            <a:spLocks noChangeArrowheads="1"/>
          </p:cNvSpPr>
          <p:nvPr/>
        </p:nvSpPr>
        <p:spPr bwMode="auto">
          <a:xfrm>
            <a:off x="3865670" y="374650"/>
            <a:ext cx="142218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009900"/>
                </a:solidFill>
                <a:latin typeface="黑体" pitchFamily="49" charset="-122"/>
                <a:ea typeface="黑体" pitchFamily="49" charset="-122"/>
              </a:rPr>
              <a:t>简介背景</a:t>
            </a:r>
            <a:endParaRPr lang="zh-CN" altLang="en-US" sz="2400" b="1">
              <a:solidFill>
                <a:srgbClr val="009900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 spd="slow">
    <p:random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05" name="New shape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sz="1200" b="0">
                <a:solidFill>
                  <a:srgbClr val="000000"/>
                </a:solidFill>
              </a:rPr>
              <a:t>叶圣陶先生日常生活与工作的小事，作者却给予极高的评价。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平易自然，鲜明简洁，细致恳切，念，顺口，听，悦耳， 说像话还不够，就是话。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注意观察写作对象，观察要细致而精确；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高度评价了叶老先生作文、做人力求完美，以身作则，鞠躬尽瘁。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待人厚，无论是在工作上还是生活中，对待他人都谦虚真诚、彬彬有礼、宽厚温和的人；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❶以小见大，展示人物全貌。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高度评价了叶老先生作文、做人力求完美，以身作则，鞠躬尽瘁。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有事，或无事，到东四八条他家去看他，告辞，拦阻他远送，无论怎样说，他一定还是走过三道门，四道台阶，送到大门外才告别，他鞠躬，口说谢谢，看着来人上路才转身回去。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他看我的地址是公寓，以为公寓必是旅店一类，想到我在京城工作这么多年，最后沦为住旅店，感到很悲伤。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本文记叙的都是叶圣陶先生日常生活与工作中的小事，看似漫不经心，实则匠心独运，这些小事里面都蕴含着先生的种种高贵品质。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是二十世纪末未名湖畔三雅士之一，与季羡林、金克木合称“燕园三老”。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高度评价了叶老先生作文、做人力求完美，以身作则，鞠躬尽瘁。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下列字形书写不完全正确的一项是　(　　)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理解文章，掌握文中所记述的叶圣陶先生的过人品性。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读完课文，说说叶圣陶先生给你留下了怎样的印象。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近半个小时左右,教室就被大家打扫干净了。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高度评价了叶老先生作文、做人力求完美，以身作则，鞠躬尽瘁。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凡是拿笔的人，尤其或有意或无意而写得不像话的人，都要常常想想叶圣陶先生的写话的主张，以及提出这种主张的深重的苦心。</a:t>
            </a:r>
          </a:p>
        </p:txBody>
      </p:sp>
      <p:pic>
        <p:nvPicPr>
          <p:cNvPr id="32806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2804" name="文本框 2"/>
          <p:cNvSpPr txBox="1"/>
          <p:nvPr/>
        </p:nvSpPr>
        <p:spPr>
          <a:xfrm>
            <a:off x="2771800" y="1270723"/>
            <a:ext cx="6128385" cy="35332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buFont typeface="Arial" pitchFamily="34" charset="0"/>
            </a:pPr>
            <a:r>
              <a:rPr lang="en-US" altLang="zh-CN" sz="2400" b="1">
                <a:solidFill>
                  <a:srgbClr val="FF0000"/>
                </a:solidFill>
                <a:latin typeface="楷体" charset="-122"/>
                <a:ea typeface="楷体" charset="-122"/>
                <a:cs typeface="楷体" panose="02010609060101010101" charset="-122"/>
                <a:sym typeface="Arial" pitchFamily="34" charset="0"/>
              </a:rPr>
              <a:t>    </a:t>
            </a:r>
            <a:r>
              <a:rPr lang="zh-CN" altLang="en-US" sz="2800" b="1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Arial" pitchFamily="34" charset="0"/>
              </a:rPr>
              <a:t>张中行</a:t>
            </a:r>
            <a:r>
              <a:rPr lang="zh-CN" altLang="zh-CN" sz="2400" b="1">
                <a:latin typeface="楷体" charset="-122"/>
                <a:ea typeface="楷体" charset="-122"/>
                <a:cs typeface="楷体" panose="02010609060101010101" charset="-122"/>
                <a:sym typeface="Arial" pitchFamily="34" charset="0"/>
              </a:rPr>
              <a:t>（19</a:t>
            </a:r>
            <a:r>
              <a:rPr lang="en-US" altLang="zh-CN" sz="2400" b="1">
                <a:latin typeface="楷体" charset="-122"/>
                <a:ea typeface="楷体" charset="-122"/>
                <a:cs typeface="楷体" panose="02010609060101010101" charset="-122"/>
                <a:sym typeface="Arial" pitchFamily="34" charset="0"/>
              </a:rPr>
              <a:t>09—2006</a:t>
            </a:r>
            <a:r>
              <a:rPr lang="zh-CN" altLang="en-US" sz="2400" b="1">
                <a:latin typeface="楷体" charset="-122"/>
                <a:ea typeface="楷体" charset="-122"/>
                <a:cs typeface="楷体" panose="02010609060101010101" charset="-122"/>
                <a:sym typeface="Arial" pitchFamily="34" charset="0"/>
              </a:rPr>
              <a:t>年），</a:t>
            </a:r>
            <a:r>
              <a:rPr lang="zh-CN" altLang="zh-CN" sz="2400" b="1">
                <a:latin typeface="楷体" charset="-122"/>
                <a:ea typeface="楷体" charset="-122"/>
                <a:cs typeface="楷体" panose="02010609060101010101" charset="-122"/>
                <a:sym typeface="Arial" pitchFamily="34" charset="0"/>
              </a:rPr>
              <a:t>原名张璇，学名张</a:t>
            </a:r>
            <a:r>
              <a:rPr lang="zh-CN" altLang="zh-CN" sz="2400" b="1" smtClean="0">
                <a:latin typeface="楷体" charset="-122"/>
                <a:ea typeface="楷体" charset="-122"/>
                <a:cs typeface="楷体" panose="02010609060101010101" charset="-122"/>
                <a:sym typeface="Arial" pitchFamily="34" charset="0"/>
              </a:rPr>
              <a:t>璿</a:t>
            </a:r>
            <a:r>
              <a:rPr lang="zh-CN" altLang="en-US" sz="2400" b="1">
                <a:latin typeface="楷体" charset="-122"/>
                <a:ea typeface="楷体" charset="-122"/>
                <a:cs typeface="楷体" panose="02010609060101010101" charset="-122"/>
                <a:sym typeface="Arial" pitchFamily="34" charset="0"/>
              </a:rPr>
              <a:t>。</a:t>
            </a:r>
            <a:r>
              <a:rPr lang="zh-CN" altLang="zh-CN" sz="2400" b="1">
                <a:latin typeface="楷体" charset="-122"/>
                <a:ea typeface="楷体" charset="-122"/>
                <a:cs typeface="楷体" panose="02010609060101010101" charset="-122"/>
                <a:sym typeface="Arial" pitchFamily="34" charset="0"/>
              </a:rPr>
              <a:t>著名学者、哲学家、散文家。主要从事语文、古典文学及思想史的研究。曾参加编写《汉语课本》《古代散文选》等，代表作品有《负暄琐话》等。是二十世纪末未名湖畔三雅士之一，与季羡林、金克木合称“燕园三老”。</a:t>
            </a:r>
          </a:p>
        </p:txBody>
      </p:sp>
      <p:pic>
        <p:nvPicPr>
          <p:cNvPr id="4098" name="Picture 2" descr="https://timgsa.baidu.com/timg?image&amp;quality=80&amp;size=b9999_10000&amp;sec=1573016495149&amp;di=323ae7620ea2b88e59dfa5bce216bf84&amp;imgtype=0&amp;src=http%3A%2F%2Fimg.takungpao.com%2F2018%2F0109%2F20180109031552624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3053" y="1419622"/>
            <a:ext cx="2378747" cy="3054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文本框 10"/>
          <p:cNvSpPr txBox="1">
            <a:spLocks noChangeArrowheads="1"/>
          </p:cNvSpPr>
          <p:nvPr/>
        </p:nvSpPr>
        <p:spPr bwMode="auto">
          <a:xfrm>
            <a:off x="3865670" y="374650"/>
            <a:ext cx="142218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009900"/>
                </a:solidFill>
                <a:latin typeface="黑体" pitchFamily="49" charset="-122"/>
                <a:ea typeface="黑体" pitchFamily="49" charset="-122"/>
              </a:rPr>
              <a:t>简介作者</a:t>
            </a:r>
            <a:endParaRPr lang="zh-CN" altLang="en-US" sz="2400" b="1">
              <a:solidFill>
                <a:srgbClr val="009900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 spd="slow">
    <p:random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TextBox 6"/>
          <p:cNvSpPr txBox="1"/>
          <p:nvPr/>
        </p:nvSpPr>
        <p:spPr>
          <a:xfrm>
            <a:off x="1115616" y="1245989"/>
            <a:ext cx="91131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en-US" altLang="zh-CN" sz="2400" kern="1200" cap="none" spc="0" normalizeH="0" baseline="0" noProof="0" err="1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mǎo</a:t>
            </a:r>
          </a:p>
        </p:txBody>
      </p:sp>
      <p:sp>
        <p:nvSpPr>
          <p:cNvPr id="16" name="TextBox 6"/>
          <p:cNvSpPr txBox="1"/>
          <p:nvPr/>
        </p:nvSpPr>
        <p:spPr>
          <a:xfrm>
            <a:off x="2411760" y="1245989"/>
            <a:ext cx="12261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en-US" altLang="zh-CN" sz="2400" kern="1200" cap="none" spc="0" normalizeH="0" baseline="0" noProof="0" err="1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ɡōnɡ</a:t>
            </a:r>
          </a:p>
        </p:txBody>
      </p:sp>
      <p:sp>
        <p:nvSpPr>
          <p:cNvPr id="19" name="TextBox 6"/>
          <p:cNvSpPr txBox="1"/>
          <p:nvPr/>
        </p:nvSpPr>
        <p:spPr>
          <a:xfrm>
            <a:off x="6233884" y="1245989"/>
            <a:ext cx="10744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en-US" altLang="zh-CN" sz="2400" kern="1200" cap="none" spc="0" normalizeH="0" baseline="0" noProof="0" err="1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zhuó</a:t>
            </a:r>
          </a:p>
        </p:txBody>
      </p:sp>
      <p:sp>
        <p:nvSpPr>
          <p:cNvPr id="23" name="TextBox 6"/>
          <p:cNvSpPr txBox="1"/>
          <p:nvPr/>
        </p:nvSpPr>
        <p:spPr>
          <a:xfrm>
            <a:off x="769124" y="2353578"/>
            <a:ext cx="67119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en-US" altLang="zh-CN" sz="2400" kern="1200" cap="none" spc="0" normalizeH="0" baseline="0" noProof="0" err="1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pì</a:t>
            </a:r>
          </a:p>
        </p:txBody>
      </p:sp>
      <p:sp>
        <p:nvSpPr>
          <p:cNvPr id="24" name="TextBox 6"/>
          <p:cNvSpPr txBox="1"/>
          <p:nvPr/>
        </p:nvSpPr>
        <p:spPr>
          <a:xfrm>
            <a:off x="4643869" y="1245989"/>
            <a:ext cx="86423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en-US" altLang="zh-CN" sz="2400" kern="1200" cap="none" spc="0" normalizeH="0" baseline="0" noProof="0" err="1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shū</a:t>
            </a:r>
          </a:p>
        </p:txBody>
      </p:sp>
      <p:sp>
        <p:nvSpPr>
          <p:cNvPr id="25" name="TextBox 6"/>
          <p:cNvSpPr txBox="1"/>
          <p:nvPr/>
        </p:nvSpPr>
        <p:spPr>
          <a:xfrm>
            <a:off x="2910046" y="2455783"/>
            <a:ext cx="10138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en-US" altLang="zh-CN" sz="2400" kern="1200" cap="none" spc="0" normalizeH="0" baseline="0" noProof="0" err="1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zhuì</a:t>
            </a:r>
          </a:p>
        </p:txBody>
      </p:sp>
      <p:sp>
        <p:nvSpPr>
          <p:cNvPr id="26" name="TextBox 6"/>
          <p:cNvSpPr txBox="1"/>
          <p:nvPr/>
        </p:nvSpPr>
        <p:spPr>
          <a:xfrm>
            <a:off x="4801572" y="2413392"/>
            <a:ext cx="6800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en-US" altLang="zh-CN" sz="2400" kern="1200" cap="none" spc="0" normalizeH="0" baseline="0" noProof="0" err="1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tà</a:t>
            </a:r>
          </a:p>
        </p:txBody>
      </p:sp>
      <p:sp>
        <p:nvSpPr>
          <p:cNvPr id="27" name="TextBox 6"/>
          <p:cNvSpPr txBox="1"/>
          <p:nvPr/>
        </p:nvSpPr>
        <p:spPr>
          <a:xfrm>
            <a:off x="6434251" y="2470125"/>
            <a:ext cx="7435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en-US" altLang="zh-CN" sz="2400" kern="1200" cap="none" spc="0" normalizeH="0" baseline="0" noProof="0" err="1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tiē</a:t>
            </a:r>
          </a:p>
        </p:txBody>
      </p:sp>
      <p:sp>
        <p:nvSpPr>
          <p:cNvPr id="30" name="TextBox 6"/>
          <p:cNvSpPr txBox="1"/>
          <p:nvPr/>
        </p:nvSpPr>
        <p:spPr>
          <a:xfrm>
            <a:off x="430396" y="3550245"/>
            <a:ext cx="112881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en-US" altLang="zh-CN" sz="2400" kern="1200" cap="none" spc="0" normalizeH="0" baseline="0" noProof="0" err="1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ménɡ</a:t>
            </a:r>
          </a:p>
        </p:txBody>
      </p:sp>
      <p:sp>
        <p:nvSpPr>
          <p:cNvPr id="31" name="TextBox 6"/>
          <p:cNvSpPr txBox="1"/>
          <p:nvPr/>
        </p:nvSpPr>
        <p:spPr>
          <a:xfrm>
            <a:off x="1303050" y="3579862"/>
            <a:ext cx="110871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en-US" altLang="zh-CN" sz="2400" kern="1200" cap="none" spc="0" normalizeH="0" baseline="0" noProof="0" err="1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lónɡ</a:t>
            </a:r>
          </a:p>
        </p:txBody>
      </p:sp>
      <p:sp>
        <p:nvSpPr>
          <p:cNvPr id="32" name="TextBox 6"/>
          <p:cNvSpPr txBox="1"/>
          <p:nvPr/>
        </p:nvSpPr>
        <p:spPr>
          <a:xfrm>
            <a:off x="2591971" y="3535903"/>
            <a:ext cx="80962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en-US" altLang="zh-CN" sz="2400" kern="1200" cap="none" spc="0" normalizeH="0" baseline="0" noProof="0" err="1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huì</a:t>
            </a:r>
          </a:p>
        </p:txBody>
      </p:sp>
      <p:sp>
        <p:nvSpPr>
          <p:cNvPr id="20" name="TextBox 6"/>
          <p:cNvSpPr txBox="1"/>
          <p:nvPr/>
        </p:nvSpPr>
        <p:spPr>
          <a:xfrm>
            <a:off x="7380312" y="1245989"/>
            <a:ext cx="93610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en-US" altLang="zh-CN" sz="2400" kern="1200" cap="none" spc="0" normalizeH="0" baseline="0" noProof="0" err="1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shèn</a:t>
            </a:r>
          </a:p>
        </p:txBody>
      </p:sp>
      <p:sp>
        <p:nvSpPr>
          <p:cNvPr id="21" name="TextBox 6"/>
          <p:cNvSpPr txBox="1"/>
          <p:nvPr/>
        </p:nvSpPr>
        <p:spPr>
          <a:xfrm>
            <a:off x="7484144" y="2455783"/>
            <a:ext cx="8458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en-US" altLang="zh-CN" sz="2400" kern="1200" cap="none" spc="0" normalizeH="0" baseline="0" noProof="0" err="1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kěn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5160878" y="3550245"/>
            <a:ext cx="9232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 defTabSz="914400">
              <a:buClrTx/>
              <a:buSzTx/>
              <a:buFontTx/>
              <a:defRPr/>
            </a:pPr>
            <a:r>
              <a:rPr lang="en-US" altLang="zh-CN" sz="2400" noProof="0" err="1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  <a:sym typeface="+mn-ea"/>
              </a:rPr>
              <a:t>rǒng</a:t>
            </a:r>
          </a:p>
        </p:txBody>
      </p:sp>
      <p:sp>
        <p:nvSpPr>
          <p:cNvPr id="3" name="矩形 2"/>
          <p:cNvSpPr/>
          <p:nvPr/>
        </p:nvSpPr>
        <p:spPr>
          <a:xfrm>
            <a:off x="611560" y="1575832"/>
            <a:ext cx="1213794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smtClean="0">
                <a:solidFill>
                  <a:prstClr val="black"/>
                </a:solidFill>
                <a:latin typeface="楷体" charset="-122"/>
                <a:ea typeface="楷体" charset="-122"/>
              </a:rPr>
              <a:t>丁</a:t>
            </a:r>
            <a:r>
              <a:rPr lang="zh-CN" altLang="en-US" sz="4000" smtClean="0">
                <a:solidFill>
                  <a:srgbClr val="FF0000"/>
                </a:solidFill>
                <a:latin typeface="楷体" charset="-122"/>
                <a:ea typeface="楷体" charset="-122"/>
              </a:rPr>
              <a:t>卯</a:t>
            </a:r>
            <a:endParaRPr lang="zh-CN" altLang="en-US" sz="4000"/>
          </a:p>
        </p:txBody>
      </p:sp>
      <p:sp>
        <p:nvSpPr>
          <p:cNvPr id="4" name="矩形 3"/>
          <p:cNvSpPr/>
          <p:nvPr/>
        </p:nvSpPr>
        <p:spPr>
          <a:xfrm>
            <a:off x="2411760" y="1575832"/>
            <a:ext cx="1213794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楷体" charset="-122"/>
                <a:ea typeface="楷体" charset="-122"/>
              </a:rPr>
              <a:t>躬</a:t>
            </a:r>
            <a:r>
              <a:rPr lang="zh-CN" altLang="en-US" sz="4000" smtClean="0">
                <a:solidFill>
                  <a:prstClr val="black"/>
                </a:solidFill>
                <a:latin typeface="楷体" charset="-122"/>
                <a:ea typeface="楷体" charset="-122"/>
              </a:rPr>
              <a:t>行</a:t>
            </a:r>
            <a:endParaRPr lang="zh-CN" altLang="en-US" sz="4000"/>
          </a:p>
        </p:txBody>
      </p:sp>
      <p:sp>
        <p:nvSpPr>
          <p:cNvPr id="6" name="矩形 5"/>
          <p:cNvSpPr/>
          <p:nvPr/>
        </p:nvSpPr>
        <p:spPr>
          <a:xfrm>
            <a:off x="4139952" y="1553895"/>
            <a:ext cx="1213794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prstClr val="black"/>
                </a:solidFill>
                <a:latin typeface="楷体" charset="-122"/>
                <a:ea typeface="楷体" charset="-122"/>
              </a:rPr>
              <a:t>生</a:t>
            </a:r>
            <a:r>
              <a:rPr lang="zh-CN" altLang="en-US" sz="4000" smtClean="0">
                <a:solidFill>
                  <a:srgbClr val="FF0000"/>
                </a:solidFill>
                <a:latin typeface="楷体" charset="-122"/>
                <a:ea typeface="楷体" charset="-122"/>
              </a:rPr>
              <a:t>疏</a:t>
            </a:r>
            <a:endParaRPr lang="zh-CN" altLang="en-US" sz="4000"/>
          </a:p>
        </p:txBody>
      </p:sp>
      <p:sp>
        <p:nvSpPr>
          <p:cNvPr id="8" name="矩形 7"/>
          <p:cNvSpPr/>
          <p:nvPr/>
        </p:nvSpPr>
        <p:spPr>
          <a:xfrm>
            <a:off x="5809684" y="1503824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商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酌</a:t>
            </a:r>
          </a:p>
        </p:txBody>
      </p:sp>
      <p:sp>
        <p:nvSpPr>
          <p:cNvPr id="9" name="矩形 8"/>
          <p:cNvSpPr/>
          <p:nvPr/>
        </p:nvSpPr>
        <p:spPr>
          <a:xfrm>
            <a:off x="7452320" y="1503824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慎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</a:rPr>
              <a:t>重</a:t>
            </a:r>
            <a:endParaRPr lang="zh-CN" altLang="en-US" sz="4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663014" y="2713618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譬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</a:rPr>
              <a:t>如</a:t>
            </a:r>
            <a:endParaRPr lang="zh-CN" altLang="en-US" sz="4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2425308" y="2713618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累</a:t>
            </a:r>
            <a:r>
              <a:rPr lang="zh-CN" altLang="en-US" sz="40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赘</a:t>
            </a:r>
            <a:endParaRPr lang="zh-CN" altLang="en-US" sz="4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239056" y="2641610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拖</a:t>
            </a:r>
            <a:r>
              <a:rPr lang="zh-CN" altLang="en-US" sz="40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沓</a:t>
            </a:r>
            <a:endParaRPr lang="zh-CN" altLang="en-US" sz="4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5857886" y="2713618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妥</a:t>
            </a:r>
            <a:r>
              <a:rPr lang="zh-CN" altLang="en-US" sz="40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帖</a:t>
            </a:r>
            <a:endParaRPr lang="zh-CN" altLang="en-US" sz="4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7465868" y="2727960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恳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</a:rPr>
              <a:t>切</a:t>
            </a:r>
            <a:endParaRPr lang="zh-CN" altLang="en-US" sz="4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683568" y="3893517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朦</a:t>
            </a:r>
            <a:r>
              <a:rPr lang="zh-CN" altLang="en-US" sz="40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胧</a:t>
            </a:r>
            <a:endParaRPr lang="zh-CN" altLang="en-US" sz="4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2555776" y="3880088"/>
            <a:ext cx="2236510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诲</a:t>
            </a: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人不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</a:rPr>
              <a:t>倦</a:t>
            </a:r>
            <a:endParaRPr lang="zh-CN" altLang="en-US" sz="4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3011" name="矩形 43010"/>
          <p:cNvSpPr/>
          <p:nvPr/>
        </p:nvSpPr>
        <p:spPr>
          <a:xfrm>
            <a:off x="5210582" y="3868881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冗</a:t>
            </a: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长</a:t>
            </a:r>
          </a:p>
        </p:txBody>
      </p:sp>
      <p:sp>
        <p:nvSpPr>
          <p:cNvPr id="38" name="文本框 10"/>
          <p:cNvSpPr txBox="1">
            <a:spLocks noChangeArrowheads="1"/>
          </p:cNvSpPr>
          <p:nvPr/>
        </p:nvSpPr>
        <p:spPr bwMode="auto">
          <a:xfrm>
            <a:off x="3865670" y="374650"/>
            <a:ext cx="142218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009900"/>
                </a:solidFill>
                <a:latin typeface="黑体" pitchFamily="49" charset="-122"/>
                <a:ea typeface="黑体" pitchFamily="49" charset="-122"/>
              </a:rPr>
              <a:t>认读字词</a:t>
            </a:r>
            <a:endParaRPr lang="zh-CN" altLang="en-US" sz="2400" b="1">
              <a:solidFill>
                <a:srgbClr val="009900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6" grpId="1"/>
      <p:bldP spid="19" grpId="2"/>
      <p:bldP spid="23" grpId="3"/>
      <p:bldP spid="24" grpId="4"/>
      <p:bldP spid="25" grpId="5"/>
      <p:bldP spid="26" grpId="6"/>
      <p:bldP spid="27" grpId="7"/>
      <p:bldP spid="30" grpId="8"/>
      <p:bldP spid="31" grpId="9"/>
      <p:bldP spid="32" grpId="10"/>
      <p:bldP spid="20" grpId="11"/>
      <p:bldP spid="21" grpId="12"/>
      <p:bldP spid="2" grpId="13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625108" y="1647840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修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润</a:t>
            </a:r>
          </a:p>
        </p:txBody>
      </p:sp>
      <p:sp>
        <p:nvSpPr>
          <p:cNvPr id="3" name="矩形 2"/>
          <p:cNvSpPr/>
          <p:nvPr/>
        </p:nvSpPr>
        <p:spPr>
          <a:xfrm>
            <a:off x="2281292" y="1635646"/>
            <a:ext cx="1210588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别</a:t>
            </a: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扭</a:t>
            </a:r>
          </a:p>
        </p:txBody>
      </p:sp>
      <p:sp>
        <p:nvSpPr>
          <p:cNvPr id="4" name="矩形 3"/>
          <p:cNvSpPr/>
          <p:nvPr/>
        </p:nvSpPr>
        <p:spPr>
          <a:xfrm>
            <a:off x="3707904" y="1606729"/>
            <a:ext cx="2236510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不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耻</a:t>
            </a: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下问</a:t>
            </a:r>
          </a:p>
        </p:txBody>
      </p:sp>
      <p:sp>
        <p:nvSpPr>
          <p:cNvPr id="5" name="矩形 4"/>
          <p:cNvSpPr/>
          <p:nvPr/>
        </p:nvSpPr>
        <p:spPr>
          <a:xfrm>
            <a:off x="679306" y="2943984"/>
            <a:ext cx="2236510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颠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沛</a:t>
            </a: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流离</a:t>
            </a:r>
          </a:p>
        </p:txBody>
      </p:sp>
      <p:sp>
        <p:nvSpPr>
          <p:cNvPr id="6" name="矩形 5"/>
          <p:cNvSpPr/>
          <p:nvPr/>
        </p:nvSpPr>
        <p:spPr>
          <a:xfrm>
            <a:off x="3559626" y="2943984"/>
            <a:ext cx="2236510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以身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作</a:t>
            </a: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则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956376" y="2481828"/>
            <a:ext cx="1008112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en-US" altLang="zh-CN" sz="2800" kern="1200" cap="none" spc="0" normalizeH="0" baseline="0" noProof="0" err="1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cuì</a:t>
            </a:r>
          </a:p>
        </p:txBody>
      </p:sp>
      <p:sp>
        <p:nvSpPr>
          <p:cNvPr id="8" name="TextBox 6"/>
          <p:cNvSpPr txBox="1"/>
          <p:nvPr/>
        </p:nvSpPr>
        <p:spPr>
          <a:xfrm>
            <a:off x="6795213" y="1257692"/>
            <a:ext cx="1546289" cy="52197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kumimoji="0" lang="en-US" altLang="zh-CN" sz="2800" kern="1200" cap="none" spc="0" normalizeH="0" baseline="0" noProof="0" err="1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qiānɡ</a:t>
            </a:r>
          </a:p>
        </p:txBody>
      </p:sp>
      <p:sp>
        <p:nvSpPr>
          <p:cNvPr id="9" name="矩形 8"/>
          <p:cNvSpPr/>
          <p:nvPr/>
        </p:nvSpPr>
        <p:spPr>
          <a:xfrm>
            <a:off x="6444208" y="1603772"/>
            <a:ext cx="2236510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南</a:t>
            </a:r>
            <a:r>
              <a:rPr lang="zh-CN" altLang="en-US" sz="4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腔</a:t>
            </a:r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北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</a:rPr>
              <a:t>调</a:t>
            </a:r>
            <a:endParaRPr lang="zh-CN" altLang="en-US" sz="4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6439946" y="2836639"/>
            <a:ext cx="2236510" cy="7078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latin typeface="楷体" panose="02010609060101010101" pitchFamily="49" charset="-122"/>
                <a:ea typeface="楷体" panose="02010609060101010101" pitchFamily="49" charset="-122"/>
              </a:rPr>
              <a:t>鞠躬尽</a:t>
            </a:r>
            <a:r>
              <a:rPr lang="zh-CN" altLang="en-US" sz="40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瘁</a:t>
            </a:r>
            <a:endParaRPr lang="zh-CN" altLang="en-US" sz="40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0" name="TextBox 6"/>
          <p:cNvSpPr txBox="1"/>
          <p:nvPr/>
        </p:nvSpPr>
        <p:spPr>
          <a:xfrm>
            <a:off x="1043608" y="1317997"/>
            <a:ext cx="93610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lang="en-US" altLang="zh-CN" sz="2400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rù</a:t>
            </a:r>
            <a:r>
              <a:rPr kumimoji="0" lang="en-US" altLang="zh-CN" sz="2400" kern="1200" cap="none" spc="0" normalizeH="0" baseline="0" noProof="0" smtClean="0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n</a:t>
            </a:r>
            <a:endParaRPr kumimoji="0" lang="en-US" altLang="zh-CN" sz="2400" kern="1200" cap="none" spc="0" normalizeH="0" baseline="0" noProof="0">
              <a:solidFill>
                <a:srgbClr val="0000FF"/>
              </a:solidFill>
              <a:latin typeface="汉语拼音" panose="000b0604020202020204" pitchFamily="34" charset="0"/>
              <a:ea typeface="黑体" panose="02010609060101010101" pitchFamily="2" charset="-122"/>
              <a:cs typeface="汉语拼音" panose="000b0604020202020204" pitchFamily="34" charset="0"/>
            </a:endParaRPr>
          </a:p>
        </p:txBody>
      </p:sp>
      <p:sp>
        <p:nvSpPr>
          <p:cNvPr id="21" name="TextBox 6"/>
          <p:cNvSpPr txBox="1"/>
          <p:nvPr/>
        </p:nvSpPr>
        <p:spPr>
          <a:xfrm>
            <a:off x="2388255" y="1347614"/>
            <a:ext cx="7435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lang="en-US" altLang="zh-CN" sz="2400" smtClean="0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b</a:t>
            </a:r>
            <a:r>
              <a:rPr lang="en-US" altLang="zh-CN" sz="2400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iè</a:t>
            </a:r>
            <a:endParaRPr kumimoji="0" lang="en-US" altLang="zh-CN" sz="2400" kern="1200" cap="none" spc="0" normalizeH="0" baseline="0" noProof="0" err="1">
              <a:solidFill>
                <a:srgbClr val="0000FF"/>
              </a:solidFill>
              <a:latin typeface="汉语拼音" panose="000b0604020202020204" pitchFamily="34" charset="0"/>
              <a:ea typeface="黑体" panose="02010609060101010101" pitchFamily="2" charset="-122"/>
              <a:cs typeface="汉语拼音" panose="000b0604020202020204" pitchFamily="34" charset="0"/>
            </a:endParaRPr>
          </a:p>
        </p:txBody>
      </p:sp>
      <p:sp>
        <p:nvSpPr>
          <p:cNvPr id="22" name="TextBox 6"/>
          <p:cNvSpPr txBox="1"/>
          <p:nvPr/>
        </p:nvSpPr>
        <p:spPr>
          <a:xfrm>
            <a:off x="4211960" y="1317997"/>
            <a:ext cx="86423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lang="en-US" altLang="zh-CN" sz="2400" smtClean="0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c</a:t>
            </a:r>
            <a:r>
              <a:rPr lang="en-US" altLang="zh-CN" sz="2400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hǐ</a:t>
            </a:r>
            <a:endParaRPr kumimoji="0" lang="en-US" altLang="zh-CN" sz="2400" kern="1200" cap="none" spc="0" normalizeH="0" baseline="0" noProof="0">
              <a:solidFill>
                <a:srgbClr val="0000FF"/>
              </a:solidFill>
              <a:latin typeface="汉语拼音" panose="000b0604020202020204" pitchFamily="34" charset="0"/>
              <a:ea typeface="黑体" panose="02010609060101010101" pitchFamily="2" charset="-122"/>
              <a:cs typeface="汉语拼音" panose="000b0604020202020204" pitchFamily="34" charset="0"/>
            </a:endParaRPr>
          </a:p>
        </p:txBody>
      </p:sp>
      <p:sp>
        <p:nvSpPr>
          <p:cNvPr id="23" name="TextBox 6"/>
          <p:cNvSpPr txBox="1"/>
          <p:nvPr/>
        </p:nvSpPr>
        <p:spPr>
          <a:xfrm>
            <a:off x="1259632" y="2571750"/>
            <a:ext cx="80962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lang="en-US" altLang="zh-CN" sz="2400" smtClean="0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pè</a:t>
            </a:r>
            <a:r>
              <a:rPr lang="en-US" altLang="zh-CN" sz="2400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i</a:t>
            </a:r>
            <a:endParaRPr kumimoji="0" lang="en-US" altLang="zh-CN" sz="2400" kern="1200" cap="none" spc="0" normalizeH="0" baseline="0" noProof="0">
              <a:solidFill>
                <a:srgbClr val="0000FF"/>
              </a:solidFill>
              <a:latin typeface="汉语拼音" panose="000b0604020202020204" pitchFamily="34" charset="0"/>
              <a:ea typeface="黑体" panose="02010609060101010101" pitchFamily="2" charset="-122"/>
              <a:cs typeface="汉语拼音" panose="000b0604020202020204" pitchFamily="34" charset="0"/>
            </a:endParaRPr>
          </a:p>
        </p:txBody>
      </p:sp>
      <p:sp>
        <p:nvSpPr>
          <p:cNvPr id="24" name="TextBox 6"/>
          <p:cNvSpPr txBox="1"/>
          <p:nvPr/>
        </p:nvSpPr>
        <p:spPr>
          <a:xfrm>
            <a:off x="4572000" y="2643758"/>
            <a:ext cx="80962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914400" eaLnBrk="1" hangingPunct="1">
              <a:buClrTx/>
              <a:buSzTx/>
              <a:buFontTx/>
              <a:defRPr/>
            </a:pPr>
            <a:r>
              <a:rPr lang="en-US" altLang="zh-CN" sz="2400" smtClean="0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z</a:t>
            </a:r>
            <a:r>
              <a:rPr lang="en-US" altLang="zh-CN" sz="2400">
                <a:solidFill>
                  <a:srgbClr val="0000FF"/>
                </a:solidFill>
                <a:latin typeface="汉语拼音" panose="000b0604020202020204" pitchFamily="34" charset="0"/>
                <a:ea typeface="黑体" panose="02010609060101010101" pitchFamily="2" charset="-122"/>
                <a:cs typeface="汉语拼音" panose="000b0604020202020204" pitchFamily="34" charset="0"/>
              </a:rPr>
              <a:t>uò</a:t>
            </a:r>
            <a:endParaRPr kumimoji="0" lang="en-US" altLang="zh-CN" sz="2400" kern="1200" cap="none" spc="0" normalizeH="0" baseline="0" noProof="0" err="1">
              <a:solidFill>
                <a:srgbClr val="0000FF"/>
              </a:solidFill>
              <a:latin typeface="汉语拼音" panose="000b0604020202020204" pitchFamily="34" charset="0"/>
              <a:ea typeface="黑体" panose="02010609060101010101" pitchFamily="2" charset="-122"/>
              <a:cs typeface="汉语拼音" panose="00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2911498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1"/>
      <p:bldP spid="20" grpId="2"/>
      <p:bldP spid="21" grpId="3"/>
      <p:bldP spid="22" grpId="4"/>
      <p:bldP spid="23" grpId="5"/>
      <p:bldP spid="24" grpId="6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TextBox 1"/>
          <p:cNvSpPr txBox="1">
            <a:spLocks noChangeArrowheads="1"/>
          </p:cNvSpPr>
          <p:nvPr/>
        </p:nvSpPr>
        <p:spPr bwMode="auto">
          <a:xfrm>
            <a:off x="179512" y="2243138"/>
            <a:ext cx="344487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</a:rPr>
              <a:t>  瘁（    ）</a:t>
            </a:r>
          </a:p>
        </p:txBody>
      </p:sp>
      <p:sp>
        <p:nvSpPr>
          <p:cNvPr id="45059" name="TextBox 2"/>
          <p:cNvSpPr txBox="1">
            <a:spLocks noChangeArrowheads="1"/>
          </p:cNvSpPr>
          <p:nvPr/>
        </p:nvSpPr>
        <p:spPr bwMode="auto">
          <a:xfrm>
            <a:off x="179512" y="2827338"/>
            <a:ext cx="263842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</a:rPr>
              <a:t>  </a:t>
            </a: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</a:rPr>
              <a:t>萃（    ）</a:t>
            </a:r>
          </a:p>
        </p:txBody>
      </p:sp>
      <p:sp>
        <p:nvSpPr>
          <p:cNvPr id="45060" name="TextBox 3"/>
          <p:cNvSpPr txBox="1">
            <a:spLocks noChangeArrowheads="1"/>
          </p:cNvSpPr>
          <p:nvPr/>
        </p:nvSpPr>
        <p:spPr bwMode="auto">
          <a:xfrm>
            <a:off x="5149528" y="782355"/>
            <a:ext cx="222821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</a:rPr>
              <a:t>慨（    ）</a:t>
            </a:r>
            <a:endParaRPr lang="zh-CN" altLang="en-US" sz="32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5061" name="TextBox 4"/>
          <p:cNvSpPr txBox="1">
            <a:spLocks noChangeArrowheads="1"/>
          </p:cNvSpPr>
          <p:nvPr/>
        </p:nvSpPr>
        <p:spPr bwMode="auto">
          <a:xfrm>
            <a:off x="5181278" y="2067694"/>
            <a:ext cx="222821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</a:rPr>
              <a:t>概（    ）</a:t>
            </a:r>
          </a:p>
        </p:txBody>
      </p:sp>
      <p:sp>
        <p:nvSpPr>
          <p:cNvPr id="22" name="左大括号 21"/>
          <p:cNvSpPr/>
          <p:nvPr/>
        </p:nvSpPr>
        <p:spPr>
          <a:xfrm>
            <a:off x="312862" y="1851025"/>
            <a:ext cx="268287" cy="2005013"/>
          </a:xfrm>
          <a:prstGeom prst="leftBrace">
            <a:avLst>
              <a:gd name="adj1" fmla="val 31792"/>
              <a:gd name="adj2" fmla="val 50000"/>
            </a:avLst>
          </a:prstGeom>
          <a:noFill/>
          <a:ln w="15875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 sz="3200" kern="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3" name="左大括号 22"/>
          <p:cNvSpPr/>
          <p:nvPr/>
        </p:nvSpPr>
        <p:spPr>
          <a:xfrm>
            <a:off x="4932040" y="1188755"/>
            <a:ext cx="249238" cy="1184275"/>
          </a:xfrm>
          <a:prstGeom prst="leftBrace">
            <a:avLst>
              <a:gd name="adj1" fmla="val 31792"/>
              <a:gd name="adj2" fmla="val 50000"/>
            </a:avLst>
          </a:prstGeom>
          <a:noFill/>
          <a:ln w="15875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 sz="3200" kern="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5065" name="TextBox 1"/>
          <p:cNvSpPr txBox="1">
            <a:spLocks noChangeArrowheads="1"/>
          </p:cNvSpPr>
          <p:nvPr/>
        </p:nvSpPr>
        <p:spPr bwMode="auto">
          <a:xfrm>
            <a:off x="179512" y="1619250"/>
            <a:ext cx="2808287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</a:rPr>
              <a:t>  碎（    ）</a:t>
            </a:r>
          </a:p>
        </p:txBody>
      </p:sp>
      <p:sp>
        <p:nvSpPr>
          <p:cNvPr id="45066" name="TextBox 2"/>
          <p:cNvSpPr txBox="1">
            <a:spLocks noChangeArrowheads="1"/>
          </p:cNvSpPr>
          <p:nvPr/>
        </p:nvSpPr>
        <p:spPr bwMode="auto">
          <a:xfrm>
            <a:off x="179512" y="3538538"/>
            <a:ext cx="263842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</a:rPr>
              <a:t>  </a:t>
            </a: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</a:rPr>
              <a:t>粹（    ）</a:t>
            </a:r>
          </a:p>
        </p:txBody>
      </p:sp>
      <p:sp>
        <p:nvSpPr>
          <p:cNvPr id="7" name="TextBox 3"/>
          <p:cNvSpPr txBox="1">
            <a:spLocks noChangeArrowheads="1"/>
          </p:cNvSpPr>
          <p:nvPr/>
        </p:nvSpPr>
        <p:spPr bwMode="auto">
          <a:xfrm>
            <a:off x="2817937" y="1660525"/>
            <a:ext cx="99949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粉碎</a:t>
            </a:r>
          </a:p>
        </p:txBody>
      </p:sp>
      <p:sp>
        <p:nvSpPr>
          <p:cNvPr id="8" name="TextBox 3"/>
          <p:cNvSpPr txBox="1">
            <a:spLocks noChangeArrowheads="1"/>
          </p:cNvSpPr>
          <p:nvPr/>
        </p:nvSpPr>
        <p:spPr bwMode="auto">
          <a:xfrm>
            <a:off x="2762374" y="2243138"/>
            <a:ext cx="181610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心力交瘁</a:t>
            </a:r>
          </a:p>
        </p:txBody>
      </p:sp>
      <p:sp>
        <p:nvSpPr>
          <p:cNvPr id="9" name="TextBox 3"/>
          <p:cNvSpPr txBox="1">
            <a:spLocks noChangeArrowheads="1"/>
          </p:cNvSpPr>
          <p:nvPr/>
        </p:nvSpPr>
        <p:spPr bwMode="auto">
          <a:xfrm>
            <a:off x="2743324" y="2827338"/>
            <a:ext cx="181610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出类拔萃</a:t>
            </a:r>
          </a:p>
        </p:txBody>
      </p:sp>
      <p:sp>
        <p:nvSpPr>
          <p:cNvPr id="10" name="TextBox 3"/>
          <p:cNvSpPr txBox="1">
            <a:spLocks noChangeArrowheads="1"/>
          </p:cNvSpPr>
          <p:nvPr/>
        </p:nvSpPr>
        <p:spPr bwMode="auto">
          <a:xfrm>
            <a:off x="2762374" y="3540125"/>
            <a:ext cx="99949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精粹</a:t>
            </a:r>
          </a:p>
        </p:txBody>
      </p:sp>
      <p:sp>
        <p:nvSpPr>
          <p:cNvPr id="11" name="TextBox 3"/>
          <p:cNvSpPr txBox="1">
            <a:spLocks noChangeArrowheads="1"/>
          </p:cNvSpPr>
          <p:nvPr/>
        </p:nvSpPr>
        <p:spPr bwMode="auto">
          <a:xfrm>
            <a:off x="1554214" y="1619250"/>
            <a:ext cx="64152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buFont typeface="Arial" pitchFamily="34" charset="0"/>
              <a:buNone/>
            </a:pPr>
            <a:r>
              <a:rPr lang="en-US" altLang="zh-CN" sz="2800">
                <a:solidFill>
                  <a:srgbClr val="0000FF"/>
                </a:solidFill>
                <a:latin typeface="汉语拼音" panose="000b0604020202020204" pitchFamily="34" charset="0"/>
                <a:ea typeface="楷体" panose="02010609060101010101" pitchFamily="49" charset="-122"/>
                <a:cs typeface="汉语拼音" panose="000b0604020202020204" pitchFamily="34" charset="0"/>
                <a:sym typeface="+mn-ea"/>
              </a:rPr>
              <a:t>suì</a:t>
            </a:r>
            <a:endParaRPr lang="en-US" altLang="zh-CN" sz="2800">
              <a:solidFill>
                <a:srgbClr val="0000FF"/>
              </a:solidFill>
              <a:latin typeface="汉语拼音" panose="000b0604020202020204" pitchFamily="34" charset="0"/>
              <a:ea typeface="楷体" panose="02010609060101010101" pitchFamily="49" charset="-122"/>
              <a:cs typeface="汉语拼音" panose="000b0604020202020204" pitchFamily="34" charset="0"/>
            </a:endParaRPr>
          </a:p>
        </p:txBody>
      </p:sp>
      <p:sp>
        <p:nvSpPr>
          <p:cNvPr id="12" name="TextBox 3"/>
          <p:cNvSpPr txBox="1">
            <a:spLocks noChangeArrowheads="1"/>
          </p:cNvSpPr>
          <p:nvPr/>
        </p:nvSpPr>
        <p:spPr bwMode="auto">
          <a:xfrm>
            <a:off x="1532697" y="2243138"/>
            <a:ext cx="68159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buFont typeface="Arial" pitchFamily="34" charset="0"/>
              <a:buNone/>
            </a:pPr>
            <a:r>
              <a:rPr lang="en-US" altLang="zh-CN" sz="2800">
                <a:solidFill>
                  <a:srgbClr val="0000FF"/>
                </a:solidFill>
                <a:latin typeface="汉语拼音" panose="000b0604020202020204" pitchFamily="34" charset="0"/>
                <a:ea typeface="楷体" panose="02010609060101010101" pitchFamily="49" charset="-122"/>
                <a:cs typeface="汉语拼音" panose="000b0604020202020204" pitchFamily="34" charset="0"/>
                <a:sym typeface="+mn-ea"/>
              </a:rPr>
              <a:t>cuì</a:t>
            </a:r>
            <a:endParaRPr lang="en-US" altLang="zh-CN" sz="2800">
              <a:solidFill>
                <a:srgbClr val="0000FF"/>
              </a:solidFill>
              <a:latin typeface="汉语拼音" panose="000b0604020202020204" pitchFamily="34" charset="0"/>
              <a:ea typeface="楷体" panose="02010609060101010101" pitchFamily="49" charset="-122"/>
              <a:cs typeface="汉语拼音" panose="000b0604020202020204" pitchFamily="34" charset="0"/>
            </a:endParaRPr>
          </a:p>
        </p:txBody>
      </p:sp>
      <p:sp>
        <p:nvSpPr>
          <p:cNvPr id="13" name="TextBox 3"/>
          <p:cNvSpPr txBox="1">
            <a:spLocks noChangeArrowheads="1"/>
          </p:cNvSpPr>
          <p:nvPr/>
        </p:nvSpPr>
        <p:spPr bwMode="auto">
          <a:xfrm>
            <a:off x="1586147" y="2826703"/>
            <a:ext cx="68159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buFont typeface="Arial" pitchFamily="34" charset="0"/>
              <a:buNone/>
            </a:pPr>
            <a:r>
              <a:rPr lang="en-US" altLang="zh-CN" sz="2800">
                <a:solidFill>
                  <a:srgbClr val="0000FF"/>
                </a:solidFill>
                <a:latin typeface="汉语拼音" panose="000b0604020202020204" pitchFamily="34" charset="0"/>
                <a:ea typeface="楷体" panose="02010609060101010101" pitchFamily="49" charset="-122"/>
                <a:cs typeface="汉语拼音" panose="000b0604020202020204" pitchFamily="34" charset="0"/>
                <a:sym typeface="+mn-ea"/>
              </a:rPr>
              <a:t>cuì</a:t>
            </a:r>
            <a:endParaRPr lang="en-US" altLang="zh-CN" sz="2800">
              <a:solidFill>
                <a:srgbClr val="0000FF"/>
              </a:solidFill>
              <a:latin typeface="汉语拼音" panose="000b0604020202020204" pitchFamily="34" charset="0"/>
              <a:ea typeface="楷体" panose="02010609060101010101" pitchFamily="49" charset="-122"/>
              <a:cs typeface="汉语拼音" panose="000b0604020202020204" pitchFamily="34" charset="0"/>
            </a:endParaRPr>
          </a:p>
        </p:txBody>
      </p:sp>
      <p:sp>
        <p:nvSpPr>
          <p:cNvPr id="14" name="TextBox 3"/>
          <p:cNvSpPr txBox="1">
            <a:spLocks noChangeArrowheads="1"/>
          </p:cNvSpPr>
          <p:nvPr/>
        </p:nvSpPr>
        <p:spPr bwMode="auto">
          <a:xfrm>
            <a:off x="1586147" y="3540125"/>
            <a:ext cx="681597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buFont typeface="Arial" pitchFamily="34" charset="0"/>
              <a:buNone/>
            </a:pPr>
            <a:r>
              <a:rPr lang="en-US" altLang="zh-CN" sz="2800">
                <a:solidFill>
                  <a:srgbClr val="0000FF"/>
                </a:solidFill>
                <a:latin typeface="汉语拼音" panose="000b0604020202020204" pitchFamily="34" charset="0"/>
                <a:ea typeface="楷体" panose="02010609060101010101" pitchFamily="49" charset="-122"/>
                <a:cs typeface="汉语拼音" panose="000b0604020202020204" pitchFamily="34" charset="0"/>
                <a:sym typeface="+mn-ea"/>
              </a:rPr>
              <a:t>cuì</a:t>
            </a:r>
            <a:endParaRPr lang="en-US" altLang="zh-CN" sz="2800">
              <a:solidFill>
                <a:srgbClr val="0000FF"/>
              </a:solidFill>
              <a:latin typeface="汉语拼音" panose="000b0604020202020204" pitchFamily="34" charset="0"/>
              <a:ea typeface="楷体" panose="02010609060101010101" pitchFamily="49" charset="-122"/>
              <a:cs typeface="汉语拼音" panose="000b0604020202020204" pitchFamily="34" charset="0"/>
            </a:endParaRPr>
          </a:p>
        </p:txBody>
      </p:sp>
      <p:sp>
        <p:nvSpPr>
          <p:cNvPr id="15" name="TextBox 3"/>
          <p:cNvSpPr txBox="1">
            <a:spLocks noChangeArrowheads="1"/>
          </p:cNvSpPr>
          <p:nvPr/>
        </p:nvSpPr>
        <p:spPr bwMode="auto">
          <a:xfrm>
            <a:off x="7056115" y="2067694"/>
            <a:ext cx="120459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气概</a:t>
            </a:r>
          </a:p>
        </p:txBody>
      </p:sp>
      <p:sp>
        <p:nvSpPr>
          <p:cNvPr id="16" name="TextBox 3"/>
          <p:cNvSpPr txBox="1">
            <a:spLocks noChangeArrowheads="1"/>
          </p:cNvSpPr>
          <p:nvPr/>
        </p:nvSpPr>
        <p:spPr bwMode="auto">
          <a:xfrm>
            <a:off x="7210103" y="782355"/>
            <a:ext cx="99949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感慨</a:t>
            </a:r>
          </a:p>
        </p:txBody>
      </p:sp>
      <p:sp>
        <p:nvSpPr>
          <p:cNvPr id="17" name="TextBox 3"/>
          <p:cNvSpPr txBox="1">
            <a:spLocks noChangeArrowheads="1"/>
          </p:cNvSpPr>
          <p:nvPr/>
        </p:nvSpPr>
        <p:spPr bwMode="auto">
          <a:xfrm>
            <a:off x="6156176" y="824394"/>
            <a:ext cx="670376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 typeface="Arial" pitchFamily="34" charset="0"/>
            </a:pPr>
            <a:r>
              <a:rPr lang="en-US" altLang="zh-CN" sz="2800">
                <a:solidFill>
                  <a:srgbClr val="0000FF"/>
                </a:solidFill>
                <a:latin typeface="汉语拼音" panose="000b0604020202020204" pitchFamily="34" charset="0"/>
                <a:ea typeface="楷体" panose="02010609060101010101" pitchFamily="49" charset="-122"/>
                <a:cs typeface="汉语拼音" panose="000b0604020202020204" pitchFamily="34" charset="0"/>
                <a:sym typeface="+mn-ea"/>
              </a:rPr>
              <a:t>kǎi</a:t>
            </a:r>
          </a:p>
        </p:txBody>
      </p:sp>
      <p:sp>
        <p:nvSpPr>
          <p:cNvPr id="18" name="TextBox 3"/>
          <p:cNvSpPr txBox="1">
            <a:spLocks noChangeArrowheads="1"/>
          </p:cNvSpPr>
          <p:nvPr/>
        </p:nvSpPr>
        <p:spPr bwMode="auto">
          <a:xfrm>
            <a:off x="6166304" y="2120538"/>
            <a:ext cx="696024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 typeface="Arial" pitchFamily="34" charset="0"/>
            </a:pPr>
            <a:r>
              <a:rPr lang="en-US" altLang="zh-CN" sz="2800">
                <a:solidFill>
                  <a:srgbClr val="0000FF"/>
                </a:solidFill>
                <a:latin typeface="汉语拼音" panose="000b0604020202020204" pitchFamily="34" charset="0"/>
                <a:ea typeface="楷体" panose="02010609060101010101" pitchFamily="49" charset="-122"/>
                <a:cs typeface="汉语拼音" panose="000b0604020202020204" pitchFamily="34" charset="0"/>
                <a:sym typeface="+mn-ea"/>
              </a:rPr>
              <a:t>gài</a:t>
            </a:r>
          </a:p>
        </p:txBody>
      </p:sp>
      <p:sp>
        <p:nvSpPr>
          <p:cNvPr id="45079" name="TextBox 3"/>
          <p:cNvSpPr txBox="1">
            <a:spLocks noChangeArrowheads="1"/>
          </p:cNvSpPr>
          <p:nvPr/>
        </p:nvSpPr>
        <p:spPr bwMode="auto">
          <a:xfrm>
            <a:off x="5185613" y="2841749"/>
            <a:ext cx="222821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</a:rPr>
              <a:t>诲（    ）</a:t>
            </a:r>
            <a:endParaRPr lang="zh-CN" altLang="en-US" sz="32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45080" name="TextBox 4"/>
          <p:cNvSpPr txBox="1">
            <a:spLocks noChangeArrowheads="1"/>
          </p:cNvSpPr>
          <p:nvPr/>
        </p:nvSpPr>
        <p:spPr bwMode="auto">
          <a:xfrm>
            <a:off x="5185296" y="4170487"/>
            <a:ext cx="222821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</a:rPr>
              <a:t>悔（    ）</a:t>
            </a:r>
          </a:p>
        </p:txBody>
      </p:sp>
      <p:sp>
        <p:nvSpPr>
          <p:cNvPr id="21" name="左大括号 20"/>
          <p:cNvSpPr/>
          <p:nvPr/>
        </p:nvSpPr>
        <p:spPr>
          <a:xfrm>
            <a:off x="5017338" y="3197349"/>
            <a:ext cx="249238" cy="1184275"/>
          </a:xfrm>
          <a:prstGeom prst="leftBrace">
            <a:avLst>
              <a:gd name="adj1" fmla="val 31792"/>
              <a:gd name="adj2" fmla="val 50000"/>
            </a:avLst>
          </a:prstGeom>
          <a:noFill/>
          <a:ln w="15875" cap="flat" cmpd="sng" algn="ctr">
            <a:solidFill>
              <a:sysClr val="windowText" lastClr="000000"/>
            </a:solidFill>
            <a:prstDash val="solid"/>
          </a:ln>
          <a:effectLst/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 sz="3200" kern="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TextBox 3"/>
          <p:cNvSpPr txBox="1">
            <a:spLocks noChangeArrowheads="1"/>
          </p:cNvSpPr>
          <p:nvPr/>
        </p:nvSpPr>
        <p:spPr bwMode="auto">
          <a:xfrm>
            <a:off x="7039813" y="4172074"/>
            <a:ext cx="120459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后悔</a:t>
            </a:r>
          </a:p>
        </p:txBody>
      </p:sp>
      <p:sp>
        <p:nvSpPr>
          <p:cNvPr id="25" name="TextBox 3"/>
          <p:cNvSpPr txBox="1">
            <a:spLocks noChangeArrowheads="1"/>
          </p:cNvSpPr>
          <p:nvPr/>
        </p:nvSpPr>
        <p:spPr bwMode="auto">
          <a:xfrm>
            <a:off x="7244601" y="2841749"/>
            <a:ext cx="99949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教诲</a:t>
            </a:r>
          </a:p>
        </p:txBody>
      </p:sp>
      <p:sp>
        <p:nvSpPr>
          <p:cNvPr id="26" name="TextBox 3"/>
          <p:cNvSpPr txBox="1">
            <a:spLocks noChangeArrowheads="1"/>
          </p:cNvSpPr>
          <p:nvPr/>
        </p:nvSpPr>
        <p:spPr bwMode="auto">
          <a:xfrm>
            <a:off x="6156176" y="2840618"/>
            <a:ext cx="68961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buFont typeface="Arial" pitchFamily="34" charset="0"/>
              <a:buNone/>
            </a:pPr>
            <a:r>
              <a:rPr lang="en-US" altLang="zh-CN" sz="2800">
                <a:solidFill>
                  <a:srgbClr val="0000FF"/>
                </a:solidFill>
                <a:latin typeface="汉语拼音" panose="000b0604020202020204" pitchFamily="34" charset="0"/>
                <a:ea typeface="楷体" panose="02010609060101010101" pitchFamily="49" charset="-122"/>
                <a:cs typeface="汉语拼音" panose="000b0604020202020204" pitchFamily="34" charset="0"/>
                <a:sym typeface="+mn-ea"/>
              </a:rPr>
              <a:t>huì</a:t>
            </a:r>
            <a:endParaRPr lang="en-US" altLang="zh-CN" sz="2800">
              <a:solidFill>
                <a:srgbClr val="0000FF"/>
              </a:solidFill>
              <a:latin typeface="汉语拼音" panose="000b0604020202020204" pitchFamily="34" charset="0"/>
              <a:ea typeface="楷体" panose="02010609060101010101" pitchFamily="49" charset="-122"/>
              <a:cs typeface="汉语拼音" panose="000b0604020202020204" pitchFamily="34" charset="0"/>
            </a:endParaRPr>
          </a:p>
        </p:txBody>
      </p:sp>
      <p:sp>
        <p:nvSpPr>
          <p:cNvPr id="27" name="TextBox 3"/>
          <p:cNvSpPr txBox="1">
            <a:spLocks noChangeArrowheads="1"/>
          </p:cNvSpPr>
          <p:nvPr/>
        </p:nvSpPr>
        <p:spPr bwMode="auto">
          <a:xfrm>
            <a:off x="6156176" y="4227934"/>
            <a:ext cx="710451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en-US" altLang="zh-CN" sz="2800">
                <a:solidFill>
                  <a:srgbClr val="0000FF"/>
                </a:solidFill>
                <a:latin typeface="汉语拼音" panose="000b0604020202020204" pitchFamily="34" charset="0"/>
                <a:ea typeface="楷体" panose="02010609060101010101" pitchFamily="49" charset="-122"/>
                <a:cs typeface="汉语拼音" panose="000b0604020202020204" pitchFamily="34" charset="0"/>
              </a:rPr>
              <a:t>huǐ</a:t>
            </a:r>
          </a:p>
        </p:txBody>
      </p:sp>
      <p:sp>
        <p:nvSpPr>
          <p:cNvPr id="45086" name="TextBox 3"/>
          <p:cNvSpPr txBox="1">
            <a:spLocks noChangeArrowheads="1"/>
          </p:cNvSpPr>
          <p:nvPr/>
        </p:nvSpPr>
        <p:spPr bwMode="auto">
          <a:xfrm>
            <a:off x="5185613" y="3483099"/>
            <a:ext cx="222821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</a:rPr>
              <a:t>晦（    ）</a:t>
            </a:r>
            <a:endParaRPr lang="zh-CN" altLang="en-US" sz="32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1" name="TextBox 3"/>
          <p:cNvSpPr txBox="1">
            <a:spLocks noChangeArrowheads="1"/>
          </p:cNvSpPr>
          <p:nvPr/>
        </p:nvSpPr>
        <p:spPr bwMode="auto">
          <a:xfrm>
            <a:off x="7244601" y="3483099"/>
            <a:ext cx="99949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晦暗</a:t>
            </a:r>
          </a:p>
        </p:txBody>
      </p:sp>
      <p:sp>
        <p:nvSpPr>
          <p:cNvPr id="33" name="TextBox 3"/>
          <p:cNvSpPr txBox="1">
            <a:spLocks noChangeArrowheads="1"/>
          </p:cNvSpPr>
          <p:nvPr/>
        </p:nvSpPr>
        <p:spPr bwMode="auto">
          <a:xfrm>
            <a:off x="6186644" y="3519795"/>
            <a:ext cx="689612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>
              <a:buFont typeface="Arial" pitchFamily="34" charset="0"/>
              <a:buNone/>
            </a:pPr>
            <a:r>
              <a:rPr lang="en-US" altLang="zh-CN" sz="2800">
                <a:solidFill>
                  <a:srgbClr val="0000FF"/>
                </a:solidFill>
                <a:latin typeface="汉语拼音" panose="000b0604020202020204" pitchFamily="34" charset="0"/>
                <a:ea typeface="楷体" panose="02010609060101010101" pitchFamily="49" charset="-122"/>
                <a:cs typeface="汉语拼音" panose="000b0604020202020204" pitchFamily="34" charset="0"/>
                <a:sym typeface="+mn-ea"/>
              </a:rPr>
              <a:t>huì</a:t>
            </a:r>
            <a:endParaRPr lang="en-US" altLang="zh-CN" sz="2800">
              <a:solidFill>
                <a:srgbClr val="0000FF"/>
              </a:solidFill>
              <a:latin typeface="汉语拼音" panose="000b0604020202020204" pitchFamily="34" charset="0"/>
              <a:ea typeface="楷体" panose="02010609060101010101" pitchFamily="49" charset="-122"/>
              <a:cs typeface="汉语拼音" panose="000b0604020202020204" pitchFamily="34" charset="0"/>
            </a:endParaRPr>
          </a:p>
        </p:txBody>
      </p:sp>
      <p:sp>
        <p:nvSpPr>
          <p:cNvPr id="2" name="TextBox 3"/>
          <p:cNvSpPr txBox="1">
            <a:spLocks noChangeArrowheads="1"/>
          </p:cNvSpPr>
          <p:nvPr/>
        </p:nvSpPr>
        <p:spPr bwMode="auto">
          <a:xfrm>
            <a:off x="5154608" y="1489110"/>
            <a:ext cx="2228215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charset="-122"/>
              </a:rPr>
              <a:t>溉（    ）</a:t>
            </a:r>
            <a:endParaRPr lang="zh-CN" altLang="en-US" sz="32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TextBox 3"/>
          <p:cNvSpPr txBox="1">
            <a:spLocks noChangeArrowheads="1"/>
          </p:cNvSpPr>
          <p:nvPr/>
        </p:nvSpPr>
        <p:spPr bwMode="auto">
          <a:xfrm>
            <a:off x="7215183" y="1489110"/>
            <a:ext cx="999490" cy="58356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32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灌溉</a:t>
            </a:r>
          </a:p>
        </p:txBody>
      </p:sp>
      <p:sp>
        <p:nvSpPr>
          <p:cNvPr id="19" name="TextBox 3"/>
          <p:cNvSpPr txBox="1">
            <a:spLocks noChangeArrowheads="1"/>
          </p:cNvSpPr>
          <p:nvPr/>
        </p:nvSpPr>
        <p:spPr bwMode="auto">
          <a:xfrm>
            <a:off x="6156176" y="1491630"/>
            <a:ext cx="696024" cy="5232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l">
              <a:buClrTx/>
              <a:buSzTx/>
              <a:buFont typeface="Arial" pitchFamily="34" charset="0"/>
            </a:pPr>
            <a:r>
              <a:rPr lang="en-US" altLang="zh-CN" sz="2800">
                <a:solidFill>
                  <a:srgbClr val="0000FF"/>
                </a:solidFill>
                <a:latin typeface="汉语拼音" panose="000b0604020202020204" pitchFamily="34" charset="0"/>
                <a:ea typeface="楷体" panose="02010609060101010101" pitchFamily="49" charset="-122"/>
                <a:cs typeface="汉语拼音" panose="000b0604020202020204" pitchFamily="34" charset="0"/>
                <a:sym typeface="+mn-ea"/>
              </a:rPr>
              <a:t>gài</a:t>
            </a: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dur="500" fill="hold" grpId="1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dur="500" fill="hold" grpId="1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dur="500" fill="hold" grpId="1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dur="50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dur="500" fill="hold" grpId="1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dur="500" fill="hold" grpId="1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dur="500" fill="hold" grpId="1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dur="50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1"/>
      <p:bldP spid="9" grpId="2"/>
      <p:bldP spid="10" grpId="3"/>
      <p:bldP spid="11" grpId="4"/>
      <p:bldP spid="12" grpId="5"/>
      <p:bldP spid="13" grpId="6"/>
      <p:bldP spid="14" grpId="7"/>
      <p:bldP spid="15" grpId="8"/>
      <p:bldP spid="16" grpId="9"/>
      <p:bldP spid="17" grpId="10"/>
      <p:bldP spid="18" grpId="11"/>
      <p:bldP spid="24" grpId="12"/>
      <p:bldP spid="25" grpId="13"/>
      <p:bldP spid="26" grpId="14"/>
      <p:bldP spid="27" grpId="15"/>
      <p:bldP spid="31" grpId="16"/>
      <p:bldP spid="33" grpId="17"/>
      <p:bldP spid="6" grpId="18"/>
      <p:bldP spid="19" grpId="19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1403648" y="1419622"/>
            <a:ext cx="14221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【</a:t>
            </a:r>
            <a:r>
              <a:rPr lang="zh-CN" altLang="en-US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商酌</a:t>
            </a:r>
            <a:r>
              <a:rPr lang="en-US" altLang="zh-CN" sz="2400" b="1">
                <a:solidFill>
                  <a:srgbClr val="0000FF"/>
                </a:solidFill>
                <a:latin typeface="楷体" charset="-122"/>
                <a:ea typeface="楷体" charset="-122"/>
                <a:sym typeface="+mn-ea"/>
              </a:rPr>
              <a:t>】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charset="-122"/>
              <a:ea typeface="楷体" charset="-122"/>
              <a:cs typeface="+mn-cs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403648" y="1879997"/>
            <a:ext cx="14221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【</a:t>
            </a:r>
            <a:r>
              <a:rPr lang="zh-CN" altLang="en-US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累赘</a:t>
            </a:r>
            <a:r>
              <a:rPr lang="en-US" altLang="zh-CN" sz="2400" b="1">
                <a:solidFill>
                  <a:srgbClr val="0000FF"/>
                </a:solidFill>
                <a:latin typeface="楷体" charset="-122"/>
                <a:ea typeface="楷体" charset="-122"/>
                <a:sym typeface="+mn-ea"/>
              </a:rPr>
              <a:t>】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charset="-122"/>
              <a:ea typeface="楷体" charset="-122"/>
              <a:cs typeface="+mn-cs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417030" y="2340372"/>
            <a:ext cx="14221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【</a:t>
            </a:r>
            <a:r>
              <a:rPr lang="zh-CN" altLang="en-US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拖沓</a:t>
            </a:r>
            <a:r>
              <a:rPr lang="en-US" altLang="zh-CN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】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charset="-122"/>
              <a:ea typeface="楷体" charset="-122"/>
              <a:cs typeface="+mn-cs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395606" y="2715766"/>
            <a:ext cx="14221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【</a:t>
            </a:r>
            <a:r>
              <a:rPr lang="zh-CN" altLang="en-US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妥帖</a:t>
            </a:r>
            <a:r>
              <a:rPr lang="en-US" altLang="zh-CN" sz="2400" b="1">
                <a:solidFill>
                  <a:srgbClr val="0000FF"/>
                </a:solidFill>
                <a:latin typeface="楷体" charset="-122"/>
                <a:ea typeface="楷体" charset="-122"/>
                <a:sym typeface="+mn-ea"/>
              </a:rPr>
              <a:t>】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charset="-122"/>
              <a:ea typeface="楷体" charset="-122"/>
              <a:cs typeface="+mn-cs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2660811" y="1410296"/>
            <a:ext cx="173156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sym typeface="+mn-ea"/>
              </a:rPr>
              <a:t>商量斟酌。</a:t>
            </a:r>
            <a:endParaRPr lang="en-US" altLang="zh-CN" sz="2400" b="1">
              <a:solidFill>
                <a:prstClr val="black"/>
              </a:solidFill>
              <a:latin typeface="楷体" charset="-122"/>
              <a:ea typeface="楷体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2498539" y="1923678"/>
            <a:ext cx="5745869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defRPr/>
            </a:pPr>
            <a:r>
              <a:rPr lang="zh-CN" altLang="zh-CN" sz="2400" b="1">
                <a:solidFill>
                  <a:prstClr val="black"/>
                </a:solidFill>
                <a:latin typeface="楷体" charset="-122"/>
                <a:ea typeface="楷体" charset="-122"/>
                <a:sym typeface="+mn-ea"/>
              </a:rPr>
              <a:t>（事物）多余、麻烦；（文字）不简洁</a:t>
            </a:r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sym typeface="+mn-ea"/>
              </a:rPr>
              <a:t>。</a:t>
            </a:r>
            <a:endParaRPr lang="en-US" altLang="zh-CN" sz="2400" b="1">
              <a:solidFill>
                <a:prstClr val="black"/>
              </a:solidFill>
              <a:latin typeface="楷体" charset="-122"/>
              <a:ea typeface="楷体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2716064" y="2346400"/>
            <a:ext cx="2969083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sym typeface="+mn-ea"/>
              </a:rPr>
              <a:t>做事拖拉，不爽利。</a:t>
            </a:r>
            <a:endParaRPr lang="en-US" altLang="zh-CN" sz="2400" b="1">
              <a:solidFill>
                <a:prstClr val="black"/>
              </a:solidFill>
              <a:latin typeface="楷体" charset="-122"/>
              <a:ea typeface="楷体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2714676" y="2748831"/>
            <a:ext cx="1731564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sym typeface="+mn-ea"/>
              </a:rPr>
              <a:t>妥当合适。</a:t>
            </a:r>
            <a:endParaRPr lang="en-US" altLang="zh-CN" sz="2400" b="1">
              <a:solidFill>
                <a:prstClr val="black"/>
              </a:solidFill>
              <a:latin typeface="楷体" charset="-122"/>
              <a:ea typeface="楷体" charset="-122"/>
            </a:endParaRPr>
          </a:p>
        </p:txBody>
      </p:sp>
      <p:sp>
        <p:nvSpPr>
          <p:cNvPr id="27" name="文本框 2"/>
          <p:cNvSpPr txBox="1"/>
          <p:nvPr/>
        </p:nvSpPr>
        <p:spPr>
          <a:xfrm>
            <a:off x="1380835" y="3178497"/>
            <a:ext cx="14221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【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沾溉</a:t>
            </a:r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】</a:t>
            </a:r>
            <a:endParaRPr lang="zh-CN" altLang="en-US" sz="2400" b="1">
              <a:solidFill>
                <a:srgbClr val="0000FF"/>
              </a:solidFill>
              <a:latin typeface="楷体" charset="-122"/>
              <a:ea typeface="楷体" charset="-122"/>
              <a:cs typeface="楷体" panose="02010609060101010101" charset="-122"/>
              <a:sym typeface="+mn-ea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2718048" y="3180879"/>
            <a:ext cx="3897221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浸润浇</a:t>
            </a:r>
            <a:r>
              <a:rPr lang="zh-CN" altLang="en-US" sz="2400" b="1" smtClean="0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灌。比</a:t>
            </a:r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喻使人受益。</a:t>
            </a:r>
            <a:endParaRPr lang="en-US" altLang="zh-CN" sz="2400" b="1">
              <a:solidFill>
                <a:prstClr val="black"/>
              </a:solidFill>
              <a:latin typeface="楷体" charset="-122"/>
              <a:ea typeface="楷体" charset="-122"/>
              <a:cs typeface="楷体" panose="02010609060101010101" charset="-122"/>
            </a:endParaRPr>
          </a:p>
        </p:txBody>
      </p:sp>
      <p:sp>
        <p:nvSpPr>
          <p:cNvPr id="31" name="文本框 4"/>
          <p:cNvSpPr txBox="1"/>
          <p:nvPr/>
        </p:nvSpPr>
        <p:spPr>
          <a:xfrm>
            <a:off x="1370963" y="3579862"/>
            <a:ext cx="14221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【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躬行</a:t>
            </a:r>
            <a:r>
              <a:rPr lang="en-US" altLang="zh-CN" sz="2400" b="1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】</a:t>
            </a:r>
            <a:endParaRPr lang="zh-CN" altLang="en-US" sz="2400" b="1">
              <a:solidFill>
                <a:srgbClr val="0000FF"/>
              </a:solidFill>
              <a:latin typeface="楷体" charset="-122"/>
              <a:ea typeface="楷体" charset="-122"/>
              <a:cs typeface="楷体" panose="02010609060101010101" charset="-122"/>
              <a:sym typeface="+mn-ea"/>
            </a:endParaRPr>
          </a:p>
        </p:txBody>
      </p:sp>
      <p:sp>
        <p:nvSpPr>
          <p:cNvPr id="32" name="文本框 5"/>
          <p:cNvSpPr txBox="1"/>
          <p:nvPr/>
        </p:nvSpPr>
        <p:spPr>
          <a:xfrm>
            <a:off x="1370963" y="4083918"/>
            <a:ext cx="14221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【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师表</a:t>
            </a:r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】</a:t>
            </a:r>
            <a:endParaRPr lang="zh-CN" altLang="en-US" sz="2400" b="1">
              <a:solidFill>
                <a:srgbClr val="0000FF"/>
              </a:solidFill>
              <a:latin typeface="楷体" charset="-122"/>
              <a:ea typeface="楷体" charset="-122"/>
              <a:cs typeface="楷体" panose="02010609060101010101" charset="-122"/>
              <a:sym typeface="+mn-ea"/>
            </a:endParaRPr>
          </a:p>
        </p:txBody>
      </p:sp>
      <p:sp>
        <p:nvSpPr>
          <p:cNvPr id="33" name="矩形 32"/>
          <p:cNvSpPr/>
          <p:nvPr/>
        </p:nvSpPr>
        <p:spPr>
          <a:xfrm>
            <a:off x="2646040" y="4044975"/>
            <a:ext cx="5454352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表率，在道德或学问上的学习榜样。</a:t>
            </a:r>
          </a:p>
        </p:txBody>
      </p:sp>
      <p:sp>
        <p:nvSpPr>
          <p:cNvPr id="35" name="矩形 34"/>
          <p:cNvSpPr/>
          <p:nvPr/>
        </p:nvSpPr>
        <p:spPr>
          <a:xfrm>
            <a:off x="2646040" y="3612927"/>
            <a:ext cx="358784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指</a:t>
            </a:r>
            <a:r>
              <a:rPr lang="zh-CN" altLang="en-US" sz="2400" b="1" smtClean="0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身体力行，亲身</a:t>
            </a:r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实行。</a:t>
            </a:r>
          </a:p>
        </p:txBody>
      </p:sp>
      <p:sp>
        <p:nvSpPr>
          <p:cNvPr id="26" name="文本框 10"/>
          <p:cNvSpPr txBox="1">
            <a:spLocks noChangeArrowheads="1"/>
          </p:cNvSpPr>
          <p:nvPr/>
        </p:nvSpPr>
        <p:spPr bwMode="auto">
          <a:xfrm>
            <a:off x="3865670" y="374650"/>
            <a:ext cx="142218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009900"/>
                </a:solidFill>
                <a:latin typeface="黑体" pitchFamily="49" charset="-122"/>
                <a:ea typeface="黑体" pitchFamily="49" charset="-122"/>
              </a:rPr>
              <a:t>词语解释</a:t>
            </a:r>
            <a:endParaRPr lang="zh-CN" altLang="en-US" sz="2400" b="1">
              <a:solidFill>
                <a:srgbClr val="009900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1"/>
      <p:bldP spid="16" grpId="2"/>
      <p:bldP spid="17" grpId="3"/>
      <p:bldP spid="30" grpId="4"/>
      <p:bldP spid="33" grpId="5"/>
      <p:bldP spid="35" grpId="6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7"/>
          <p:cNvSpPr txBox="1"/>
          <p:nvPr/>
        </p:nvSpPr>
        <p:spPr>
          <a:xfrm>
            <a:off x="1187624" y="1059582"/>
            <a:ext cx="14221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【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商酌</a:t>
            </a:r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】</a:t>
            </a:r>
            <a:endParaRPr lang="zh-CN" altLang="en-US" sz="2400" b="1">
              <a:solidFill>
                <a:srgbClr val="0000FF"/>
              </a:solidFill>
              <a:latin typeface="楷体" charset="-122"/>
              <a:ea typeface="楷体" charset="-122"/>
              <a:cs typeface="楷体" panose="02010609060101010101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353134" y="1059582"/>
            <a:ext cx="2969083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指反复仔细地商量。</a:t>
            </a:r>
            <a:endParaRPr lang="en-US" altLang="zh-CN" sz="2400" b="1">
              <a:solidFill>
                <a:prstClr val="black"/>
              </a:solidFill>
              <a:latin typeface="楷体" charset="-122"/>
              <a:ea typeface="楷体" charset="-122"/>
              <a:cs typeface="楷体" panose="02010609060101010101" charset="-122"/>
            </a:endParaRPr>
          </a:p>
        </p:txBody>
      </p:sp>
      <p:sp>
        <p:nvSpPr>
          <p:cNvPr id="15" name="文本框 1"/>
          <p:cNvSpPr txBox="1"/>
          <p:nvPr/>
        </p:nvSpPr>
        <p:spPr>
          <a:xfrm>
            <a:off x="1187624" y="1964779"/>
            <a:ext cx="14221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【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朦胧</a:t>
            </a:r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】</a:t>
            </a:r>
            <a:endParaRPr lang="zh-CN" altLang="en-US" sz="2400" b="1">
              <a:solidFill>
                <a:srgbClr val="0000FF"/>
              </a:solidFill>
              <a:latin typeface="楷体" charset="-122"/>
              <a:ea typeface="楷体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6" name="文本框 2"/>
          <p:cNvSpPr txBox="1"/>
          <p:nvPr/>
        </p:nvSpPr>
        <p:spPr>
          <a:xfrm>
            <a:off x="1187624" y="1491630"/>
            <a:ext cx="14221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【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晦涩</a:t>
            </a:r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】</a:t>
            </a:r>
            <a:endParaRPr lang="zh-CN" altLang="en-US" sz="2400" b="1">
              <a:solidFill>
                <a:srgbClr val="0000FF"/>
              </a:solidFill>
              <a:latin typeface="楷体" charset="-122"/>
              <a:ea typeface="楷体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2339752" y="1532731"/>
            <a:ext cx="4206601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spcBef>
                <a:spcPts val="1800"/>
              </a:spcBef>
            </a:pPr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文辞等隐晦，不流畅，不易懂</a:t>
            </a:r>
          </a:p>
        </p:txBody>
      </p:sp>
      <p:sp>
        <p:nvSpPr>
          <p:cNvPr id="18" name="矩形 17"/>
          <p:cNvSpPr/>
          <p:nvPr/>
        </p:nvSpPr>
        <p:spPr>
          <a:xfrm>
            <a:off x="2369889" y="1980719"/>
            <a:ext cx="6774111" cy="12003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spcBef>
                <a:spcPts val="1800"/>
              </a:spcBef>
            </a:pPr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①月光不明</a:t>
            </a:r>
            <a:r>
              <a:rPr lang="en-US" altLang="zh-CN" sz="2400" b="1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;</a:t>
            </a:r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看不清。 ②看不分明，没有鲜明轮廓或细节，勉强看得见。③在感情或直觉的意义上微微感觉到或觉察到</a:t>
            </a:r>
            <a:r>
              <a:rPr lang="zh-CN" altLang="en-US" b="1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。</a:t>
            </a:r>
          </a:p>
        </p:txBody>
      </p:sp>
      <p:sp>
        <p:nvSpPr>
          <p:cNvPr id="19" name="文本框 3"/>
          <p:cNvSpPr txBox="1"/>
          <p:nvPr/>
        </p:nvSpPr>
        <p:spPr>
          <a:xfrm>
            <a:off x="539552" y="4225027"/>
            <a:ext cx="2040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【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不即</a:t>
            </a:r>
            <a:r>
              <a:rPr lang="zh-CN" altLang="en-US" sz="2400" b="1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不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离</a:t>
            </a:r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】</a:t>
            </a:r>
            <a:endParaRPr lang="zh-CN" altLang="en-US" sz="2400" b="1">
              <a:solidFill>
                <a:srgbClr val="0000FF"/>
              </a:solidFill>
              <a:latin typeface="楷体" charset="-122"/>
              <a:ea typeface="楷体" charset="-122"/>
              <a:cs typeface="楷体" panose="02010609060101010101" charset="-122"/>
              <a:sym typeface="+mn-ea"/>
            </a:endParaRPr>
          </a:p>
        </p:txBody>
      </p:sp>
      <p:sp>
        <p:nvSpPr>
          <p:cNvPr id="20" name="文本框 4"/>
          <p:cNvSpPr txBox="1"/>
          <p:nvPr/>
        </p:nvSpPr>
        <p:spPr>
          <a:xfrm>
            <a:off x="539552" y="3730615"/>
            <a:ext cx="2040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【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大势</a:t>
            </a:r>
            <a:r>
              <a:rPr lang="zh-CN" altLang="en-US" sz="2400" b="1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所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趋</a:t>
            </a:r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】</a:t>
            </a:r>
            <a:endParaRPr lang="zh-CN" altLang="en-US" sz="2400" b="1">
              <a:solidFill>
                <a:srgbClr val="0000FF"/>
              </a:solidFill>
              <a:latin typeface="楷体" charset="-122"/>
              <a:ea typeface="楷体" charset="-122"/>
              <a:cs typeface="楷体" panose="02010609060101010101" charset="-122"/>
              <a:sym typeface="+mn-ea"/>
            </a:endParaRPr>
          </a:p>
        </p:txBody>
      </p:sp>
      <p:sp>
        <p:nvSpPr>
          <p:cNvPr id="21" name="文本框 6"/>
          <p:cNvSpPr txBox="1"/>
          <p:nvPr/>
        </p:nvSpPr>
        <p:spPr>
          <a:xfrm>
            <a:off x="539552" y="3021930"/>
            <a:ext cx="2040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【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颠沛</a:t>
            </a:r>
            <a:r>
              <a:rPr lang="zh-CN" altLang="en-US" sz="2400" b="1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流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离</a:t>
            </a:r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】</a:t>
            </a:r>
            <a:endParaRPr lang="zh-CN" altLang="en-US" sz="2400" b="1">
              <a:solidFill>
                <a:srgbClr val="0000FF"/>
              </a:solidFill>
              <a:latin typeface="楷体" charset="-122"/>
              <a:ea typeface="楷体" charset="-122"/>
              <a:cs typeface="楷体" panose="02010609060101010101" charset="-122"/>
              <a:sym typeface="+mn-ea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2369889" y="3021930"/>
            <a:ext cx="6691292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spcBef>
                <a:spcPts val="1800"/>
              </a:spcBef>
            </a:pPr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由于灾荒或战乱而流转离散。形容生活艰难，四处流浪。</a:t>
            </a:r>
            <a:endParaRPr lang="en-US" altLang="zh-CN" sz="2400" b="1">
              <a:solidFill>
                <a:prstClr val="black"/>
              </a:solidFill>
              <a:latin typeface="楷体" charset="-122"/>
              <a:ea typeface="楷体" charset="-122"/>
              <a:cs typeface="楷体" panose="02010609060101010101" charset="-122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2369889" y="3780919"/>
            <a:ext cx="327846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spcBef>
                <a:spcPts val="1800"/>
              </a:spcBef>
            </a:pPr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整个局势发展的趋向。</a:t>
            </a:r>
            <a:endParaRPr lang="en-US" altLang="zh-CN" sz="2400" b="1">
              <a:solidFill>
                <a:prstClr val="black"/>
              </a:solidFill>
              <a:latin typeface="楷体" charset="-122"/>
              <a:ea typeface="楷体" charset="-122"/>
              <a:cs typeface="楷体" panose="02010609060101010101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2369889" y="4246066"/>
            <a:ext cx="6174432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spcBef>
                <a:spcPts val="1800"/>
              </a:spcBef>
            </a:pPr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指对人既不接近，也不疏远。多指对人似亲非亲、似疏非疏的关系。</a:t>
            </a:r>
            <a:endParaRPr lang="en-US" altLang="zh-CN" sz="2400" b="1">
              <a:solidFill>
                <a:prstClr val="black"/>
              </a:solidFill>
              <a:latin typeface="楷体" charset="-122"/>
              <a:ea typeface="楷体" charset="-122"/>
              <a:cs typeface="楷体" panose="02010609060101010101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58932282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7" grpId="1"/>
      <p:bldP spid="18" grpId="2"/>
      <p:bldP spid="22" grpId="3"/>
      <p:bldP spid="23" grpId="4"/>
      <p:bldP spid="24" grpId="5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3371278" y="4231534"/>
            <a:ext cx="4153050" cy="572464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zh-CN" sz="2400" b="1" noProof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一</a:t>
            </a:r>
            <a:r>
              <a:rPr lang="zh-CN" altLang="zh-CN" sz="2400" b="1" noProof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笑了之，表示毫不介意</a:t>
            </a:r>
            <a:r>
              <a:rPr lang="zh-CN" altLang="en-US" sz="2400" b="1" noProof="0">
                <a:ln>
                  <a:noFill/>
                </a:ln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。</a:t>
            </a:r>
          </a:p>
        </p:txBody>
      </p:sp>
      <p:sp>
        <p:nvSpPr>
          <p:cNvPr id="3" name="文本框 6"/>
          <p:cNvSpPr txBox="1"/>
          <p:nvPr/>
        </p:nvSpPr>
        <p:spPr>
          <a:xfrm>
            <a:off x="1547664" y="3295430"/>
            <a:ext cx="2040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【</a:t>
            </a:r>
            <a:r>
              <a:rPr lang="zh-CN" altLang="en-US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鞠躬</a:t>
            </a:r>
            <a:r>
              <a:rPr lang="zh-CN" altLang="en-US" sz="2400" b="1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尽</a:t>
            </a:r>
            <a:r>
              <a:rPr lang="zh-CN" altLang="en-US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瘁</a:t>
            </a:r>
            <a:r>
              <a:rPr lang="en-US" altLang="zh-CN" sz="2400" b="1">
                <a:solidFill>
                  <a:srgbClr val="0000FF"/>
                </a:solidFill>
                <a:latin typeface="楷体" charset="-122"/>
                <a:ea typeface="楷体" charset="-122"/>
                <a:sym typeface="+mn-ea"/>
              </a:rPr>
              <a:t>】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楷体" charset="-122"/>
              <a:ea typeface="楷体" charset="-122"/>
              <a:cs typeface="+mn-cs"/>
            </a:endParaRPr>
          </a:p>
        </p:txBody>
      </p:sp>
      <p:sp>
        <p:nvSpPr>
          <p:cNvPr id="4" name="文本框 11"/>
          <p:cNvSpPr txBox="1"/>
          <p:nvPr/>
        </p:nvSpPr>
        <p:spPr>
          <a:xfrm>
            <a:off x="1547664" y="3727478"/>
            <a:ext cx="2040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【</a:t>
            </a:r>
            <a:r>
              <a:rPr lang="zh-CN" altLang="en-US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诲人</a:t>
            </a:r>
            <a:r>
              <a:rPr lang="zh-CN" altLang="en-US" sz="2400" b="1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不</a:t>
            </a:r>
            <a:r>
              <a:rPr lang="zh-CN" altLang="en-US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倦</a:t>
            </a:r>
            <a:r>
              <a:rPr lang="en-US" altLang="zh-CN" sz="2400" b="1">
                <a:solidFill>
                  <a:srgbClr val="0000FF"/>
                </a:solidFill>
                <a:latin typeface="楷体" charset="-122"/>
                <a:ea typeface="楷体" charset="-122"/>
                <a:sym typeface="+mn-ea"/>
              </a:rPr>
              <a:t>】</a:t>
            </a:r>
            <a:endParaRPr kumimoji="0" lang="en-US" altLang="zh-CN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charset="-122"/>
              <a:ea typeface="楷体" charset="-122"/>
              <a:cs typeface="+mn-cs"/>
            </a:endParaRPr>
          </a:p>
        </p:txBody>
      </p:sp>
      <p:sp>
        <p:nvSpPr>
          <p:cNvPr id="5" name="文本框 12"/>
          <p:cNvSpPr txBox="1"/>
          <p:nvPr/>
        </p:nvSpPr>
        <p:spPr>
          <a:xfrm>
            <a:off x="1547664" y="4231534"/>
            <a:ext cx="2040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【</a:t>
            </a:r>
            <a:r>
              <a:rPr lang="zh-CN" altLang="en-US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付之</a:t>
            </a:r>
            <a:r>
              <a:rPr lang="zh-CN" altLang="en-US" sz="2400" b="1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一</a:t>
            </a:r>
            <a:r>
              <a:rPr lang="zh-CN" altLang="en-US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楷体" charset="-122"/>
                <a:ea typeface="楷体" charset="-122"/>
                <a:sym typeface="+mn-ea"/>
              </a:rPr>
              <a:t>笑</a:t>
            </a:r>
            <a:r>
              <a:rPr lang="en-US" altLang="zh-CN" sz="2400" b="1">
                <a:solidFill>
                  <a:srgbClr val="0000FF"/>
                </a:solidFill>
                <a:latin typeface="楷体" charset="-122"/>
                <a:ea typeface="楷体" charset="-122"/>
                <a:sym typeface="+mn-ea"/>
              </a:rPr>
              <a:t>】</a:t>
            </a:r>
            <a:endParaRPr lang="zh-CN" altLang="en-US" sz="2400" b="1" noProof="0">
              <a:ln>
                <a:noFill/>
              </a:ln>
              <a:effectLst/>
              <a:uLnTx/>
              <a:uFillTx/>
              <a:latin typeface="楷体" charset="-122"/>
              <a:ea typeface="楷体" charset="-122"/>
              <a:sym typeface="+mn-ea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3368388" y="3337821"/>
            <a:ext cx="4515980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defRPr/>
            </a:pPr>
            <a:r>
              <a:rPr lang="zh-CN" altLang="zh-CN" sz="2400" b="1">
                <a:solidFill>
                  <a:prstClr val="black"/>
                </a:solidFill>
                <a:latin typeface="楷体" charset="-122"/>
                <a:ea typeface="楷体" charset="-122"/>
                <a:sym typeface="+mn-ea"/>
              </a:rPr>
              <a:t>指小心谨慎，贡献出全部精力</a:t>
            </a:r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sym typeface="+mn-ea"/>
              </a:rPr>
              <a:t>。</a:t>
            </a:r>
            <a:endParaRPr lang="en-US" altLang="zh-CN" sz="2400" b="1">
              <a:solidFill>
                <a:prstClr val="black"/>
              </a:solidFill>
              <a:latin typeface="楷体" charset="-122"/>
              <a:ea typeface="楷体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3347864" y="3769869"/>
            <a:ext cx="4206601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defRPr/>
            </a:pPr>
            <a:r>
              <a:rPr lang="zh-CN" altLang="zh-CN" sz="2400" b="1">
                <a:solidFill>
                  <a:prstClr val="black"/>
                </a:solidFill>
                <a:latin typeface="楷体" charset="-122"/>
                <a:ea typeface="楷体" charset="-122"/>
                <a:sym typeface="+mn-ea"/>
              </a:rPr>
              <a:t>教育人极有耐心，从不厌倦</a:t>
            </a:r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sym typeface="+mn-ea"/>
              </a:rPr>
              <a:t>。</a:t>
            </a:r>
            <a:endParaRPr lang="en-US" altLang="zh-CN" sz="2400" b="1">
              <a:solidFill>
                <a:prstClr val="black"/>
              </a:solidFill>
              <a:latin typeface="楷体" charset="-122"/>
              <a:ea typeface="楷体" charset="-122"/>
            </a:endParaRPr>
          </a:p>
        </p:txBody>
      </p:sp>
      <p:sp>
        <p:nvSpPr>
          <p:cNvPr id="12" name="文本框 1"/>
          <p:cNvSpPr txBox="1"/>
          <p:nvPr/>
        </p:nvSpPr>
        <p:spPr>
          <a:xfrm>
            <a:off x="1546840" y="1493128"/>
            <a:ext cx="2040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【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简</a:t>
            </a:r>
            <a:r>
              <a:rPr lang="zh-CN" altLang="en-US" sz="2400" b="1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明扼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要</a:t>
            </a:r>
            <a:r>
              <a:rPr lang="en-US" altLang="zh-CN" sz="2400" b="1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】</a:t>
            </a:r>
            <a:endParaRPr lang="zh-CN" altLang="en-US" sz="2400" b="1">
              <a:solidFill>
                <a:srgbClr val="0000FF"/>
              </a:solidFill>
              <a:latin typeface="楷体" charset="-122"/>
              <a:ea typeface="楷体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3" name="文本框 3"/>
          <p:cNvSpPr txBox="1"/>
          <p:nvPr/>
        </p:nvSpPr>
        <p:spPr>
          <a:xfrm>
            <a:off x="1553340" y="1917859"/>
            <a:ext cx="2040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【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高文</a:t>
            </a:r>
            <a:r>
              <a:rPr lang="zh-CN" altLang="en-US" sz="2400" b="1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典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册</a:t>
            </a:r>
            <a:r>
              <a:rPr lang="en-US" altLang="zh-CN" sz="2400" b="1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】</a:t>
            </a:r>
            <a:endParaRPr lang="zh-CN" altLang="en-US" sz="2400" b="1">
              <a:solidFill>
                <a:srgbClr val="0000FF"/>
              </a:solidFill>
              <a:latin typeface="楷体" charset="-122"/>
              <a:ea typeface="楷体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4" name="文本框 6"/>
          <p:cNvSpPr txBox="1"/>
          <p:nvPr/>
        </p:nvSpPr>
        <p:spPr>
          <a:xfrm>
            <a:off x="1522121" y="2427734"/>
            <a:ext cx="2040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【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不耻</a:t>
            </a:r>
            <a:r>
              <a:rPr lang="zh-CN" altLang="en-US" sz="2400" b="1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下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问</a:t>
            </a:r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】</a:t>
            </a:r>
            <a:endParaRPr lang="zh-CN" altLang="en-US" sz="2400" b="1">
              <a:solidFill>
                <a:srgbClr val="0000FF"/>
              </a:solidFill>
              <a:latin typeface="楷体" charset="-122"/>
              <a:ea typeface="楷体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5" name="文本框 8"/>
          <p:cNvSpPr txBox="1"/>
          <p:nvPr/>
        </p:nvSpPr>
        <p:spPr>
          <a:xfrm>
            <a:off x="1522945" y="2859782"/>
            <a:ext cx="20409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【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自顾</a:t>
            </a:r>
            <a:r>
              <a:rPr lang="zh-CN" altLang="en-US" sz="2400" b="1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不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暇</a:t>
            </a:r>
            <a:r>
              <a:rPr lang="en-US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】</a:t>
            </a:r>
            <a:endParaRPr lang="zh-CN" altLang="en-US" sz="2400" b="1">
              <a:solidFill>
                <a:srgbClr val="0000FF"/>
              </a:solidFill>
              <a:latin typeface="楷体" charset="-122"/>
              <a:ea typeface="楷体" charset="-122"/>
              <a:cs typeface="楷体" panose="02010609060101010101" charset="-122"/>
              <a:sym typeface="+mn-ea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3347040" y="1526508"/>
            <a:ext cx="358784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指简单明了，抓住要点。</a:t>
            </a:r>
            <a:endParaRPr lang="en-US" altLang="zh-CN" sz="2400" b="1">
              <a:solidFill>
                <a:prstClr val="black"/>
              </a:solidFill>
              <a:latin typeface="楷体" charset="-122"/>
              <a:ea typeface="楷体" charset="-122"/>
              <a:cs typeface="楷体" panose="02010609060101010101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347040" y="1966069"/>
            <a:ext cx="4515980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指封建朝廷的重要文书、诏令。</a:t>
            </a:r>
            <a:endParaRPr lang="en-US" altLang="zh-CN" sz="2400" b="1">
              <a:solidFill>
                <a:prstClr val="black"/>
              </a:solidFill>
              <a:latin typeface="楷体" charset="-122"/>
              <a:ea typeface="楷体" charset="-122"/>
              <a:cs typeface="楷体" panose="02010609060101010101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3260648" y="2883857"/>
            <a:ext cx="358784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指没有力量再照顾别人。</a:t>
            </a:r>
          </a:p>
        </p:txBody>
      </p:sp>
      <p:sp>
        <p:nvSpPr>
          <p:cNvPr id="19" name="矩形 18"/>
          <p:cNvSpPr/>
          <p:nvPr/>
        </p:nvSpPr>
        <p:spPr>
          <a:xfrm>
            <a:off x="3275032" y="2470125"/>
            <a:ext cx="4825360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r>
              <a:rPr lang="zh-CN" altLang="en-US" sz="2400" b="1">
                <a:solidFill>
                  <a:prstClr val="black"/>
                </a:solidFill>
                <a:latin typeface="楷体" charset="-122"/>
                <a:ea typeface="楷体" charset="-122"/>
                <a:cs typeface="楷体" panose="02010609060101010101" charset="-122"/>
              </a:rPr>
              <a:t>不以向地位低的人请教问题为耻。</a:t>
            </a:r>
            <a:endParaRPr lang="en-US" altLang="zh-CN" sz="2400" b="1">
              <a:solidFill>
                <a:prstClr val="black"/>
              </a:solidFill>
              <a:latin typeface="楷体" charset="-122"/>
              <a:ea typeface="楷体" charset="-122"/>
              <a:cs typeface="楷体" panose="02010609060101010101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26110361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1"/>
      <p:bldP spid="7" grpId="2"/>
      <p:bldP spid="16" grpId="3"/>
      <p:bldP spid="17" grpId="4"/>
      <p:bldP spid="18" grpId="5"/>
      <p:bldP spid="19" grpId="6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299329" y="915566"/>
            <a:ext cx="8631368" cy="934679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400" b="1">
                <a:effectLst/>
                <a:latin typeface="宋体" pitchFamily="2" charset="-122"/>
                <a:cs typeface="宋体" panose="02010600030101010101" pitchFamily="2" charset="-122"/>
                <a:sym typeface="+mn-ea"/>
              </a:rPr>
              <a:t>1</a:t>
            </a:r>
            <a:r>
              <a:rPr lang="en-US" altLang="zh-CN" sz="2400" b="1" smtClean="0">
                <a:effectLst/>
                <a:latin typeface="宋体" pitchFamily="2" charset="-122"/>
                <a:cs typeface="宋体" panose="02010600030101010101" pitchFamily="2" charset="-122"/>
                <a:sym typeface="+mn-ea"/>
              </a:rPr>
              <a:t>.</a:t>
            </a:r>
            <a:r>
              <a:rPr lang="zh-CN" altLang="en-US" sz="2400" b="1" smtClean="0">
                <a:effectLst/>
                <a:latin typeface="宋体" pitchFamily="2" charset="-122"/>
                <a:cs typeface="宋体" panose="02010600030101010101" pitchFamily="2" charset="-122"/>
                <a:sym typeface="+mn-ea"/>
              </a:rPr>
              <a:t>略读课文，感知课文大意。文中写了叶圣陶先生的哪些事？简单归纳和概括。</a:t>
            </a:r>
            <a:endParaRPr lang="zh-CN" altLang="en-US" sz="24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+mn-ea"/>
            </a:endParaRPr>
          </a:p>
        </p:txBody>
      </p:sp>
      <p:sp>
        <p:nvSpPr>
          <p:cNvPr id="10" name="文本框 13"/>
          <p:cNvSpPr txBox="1"/>
          <p:nvPr/>
        </p:nvSpPr>
        <p:spPr>
          <a:xfrm>
            <a:off x="1259632" y="1995844"/>
            <a:ext cx="1728470" cy="4603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/>
            <a:r>
              <a:rPr lang="zh-CN" altLang="en-US" sz="2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2" charset="-122"/>
                <a:sym typeface="+mn-ea"/>
              </a:rPr>
              <a:t>修改文章</a:t>
            </a:r>
            <a:endParaRPr lang="zh-CN" altLang="en-US" sz="24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黑体" panose="02010609060101010101" pitchFamily="2" charset="-122"/>
            </a:endParaRPr>
          </a:p>
        </p:txBody>
      </p:sp>
      <p:sp>
        <p:nvSpPr>
          <p:cNvPr id="11" name="文本框 14"/>
          <p:cNvSpPr txBox="1"/>
          <p:nvPr/>
        </p:nvSpPr>
        <p:spPr>
          <a:xfrm>
            <a:off x="1259632" y="2632749"/>
            <a:ext cx="1728470" cy="4603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 eaLnBrk="0" hangingPunct="0"/>
            <a:r>
              <a:rPr lang="zh-CN" altLang="en-US" sz="2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恭送客人</a:t>
            </a:r>
          </a:p>
        </p:txBody>
      </p:sp>
      <p:sp>
        <p:nvSpPr>
          <p:cNvPr id="14" name="文本框 15"/>
          <p:cNvSpPr txBox="1"/>
          <p:nvPr/>
        </p:nvSpPr>
        <p:spPr>
          <a:xfrm>
            <a:off x="1259632" y="3300134"/>
            <a:ext cx="1728470" cy="4603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/>
            <a:r>
              <a:rPr lang="zh-CN" altLang="en-US" sz="2400" b="1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真诚复信</a:t>
            </a:r>
            <a:endParaRPr lang="zh-CN" altLang="en-US" sz="24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16" name="TextBox 11"/>
          <p:cNvSpPr txBox="1"/>
          <p:nvPr/>
        </p:nvSpPr>
        <p:spPr>
          <a:xfrm>
            <a:off x="3734545" y="1995686"/>
            <a:ext cx="3824287" cy="4603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/>
            <a:r>
              <a:rPr lang="zh-CN" altLang="en-US" sz="2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2" charset="-122"/>
                <a:sym typeface="+mn-ea"/>
              </a:rPr>
              <a:t>写文章用写话风格 </a:t>
            </a:r>
          </a:p>
        </p:txBody>
      </p:sp>
      <p:sp>
        <p:nvSpPr>
          <p:cNvPr id="17" name="TextBox 12"/>
          <p:cNvSpPr txBox="1"/>
          <p:nvPr/>
        </p:nvSpPr>
        <p:spPr>
          <a:xfrm>
            <a:off x="3734862" y="2632432"/>
            <a:ext cx="3843338" cy="4603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/>
            <a:r>
              <a:rPr lang="zh-CN" altLang="en-US" sz="2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2" charset="-122"/>
                <a:sym typeface="+mn-ea"/>
              </a:rPr>
              <a:t>文风方面重视简洁</a:t>
            </a:r>
          </a:p>
        </p:txBody>
      </p:sp>
      <p:sp>
        <p:nvSpPr>
          <p:cNvPr id="18" name="TextBox 13"/>
          <p:cNvSpPr txBox="1"/>
          <p:nvPr/>
        </p:nvSpPr>
        <p:spPr>
          <a:xfrm>
            <a:off x="3734862" y="3300134"/>
            <a:ext cx="3869055" cy="4603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/>
            <a:r>
              <a:rPr lang="zh-CN" altLang="en-US" sz="24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黑体" panose="02010609060101010101" pitchFamily="2" charset="-122"/>
                <a:sym typeface="+mn-ea"/>
              </a:rPr>
              <a:t>重视语文力求完美</a:t>
            </a:r>
          </a:p>
        </p:txBody>
      </p:sp>
      <p:sp>
        <p:nvSpPr>
          <p:cNvPr id="15" name="文本框 10"/>
          <p:cNvSpPr txBox="1">
            <a:spLocks noChangeArrowheads="1"/>
          </p:cNvSpPr>
          <p:nvPr/>
        </p:nvSpPr>
        <p:spPr bwMode="auto">
          <a:xfrm>
            <a:off x="3865670" y="374650"/>
            <a:ext cx="142218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009900"/>
                </a:solidFill>
                <a:latin typeface="黑体" pitchFamily="49" charset="-122"/>
                <a:ea typeface="黑体" pitchFamily="49" charset="-122"/>
              </a:rPr>
              <a:t>整体感知</a:t>
            </a:r>
            <a:endParaRPr lang="zh-CN" altLang="en-US" sz="2400" b="1">
              <a:solidFill>
                <a:srgbClr val="009900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dur="1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dur="10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dur="10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1"/>
      <p:bldP spid="14" grpId="2"/>
      <p:bldP spid="16" grpId="3"/>
      <p:bldP spid="17" grpId="4"/>
      <p:bldP spid="18" grpId="5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2"/>
          <p:cNvSpPr txBox="1"/>
          <p:nvPr/>
        </p:nvSpPr>
        <p:spPr>
          <a:xfrm>
            <a:off x="405128" y="784125"/>
            <a:ext cx="7623256" cy="491481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400" b="1">
                <a:latin typeface="宋体" pitchFamily="2" charset="-122"/>
                <a:cs typeface="宋体" panose="02010600030101010101" pitchFamily="2" charset="-122"/>
                <a:sym typeface="+mn-ea"/>
              </a:rPr>
              <a:t>2</a:t>
            </a:r>
            <a:r>
              <a:rPr lang="en-US" altLang="zh-CN" sz="2400" b="1" smtClean="0">
                <a:effectLst/>
                <a:latin typeface="宋体" pitchFamily="2" charset="-122"/>
                <a:cs typeface="宋体" panose="02010600030101010101" pitchFamily="2" charset="-122"/>
                <a:sym typeface="+mn-ea"/>
              </a:rPr>
              <a:t>.</a:t>
            </a:r>
            <a:r>
              <a:rPr lang="zh-CN" altLang="en-US" sz="2400" b="1" smtClean="0">
                <a:effectLst/>
                <a:latin typeface="宋体" pitchFamily="2" charset="-122"/>
                <a:cs typeface="宋体" panose="02010600030101010101" pitchFamily="2" charset="-122"/>
                <a:sym typeface="+mn-ea"/>
              </a:rPr>
              <a:t>读完课文，说说叶圣陶先生给你留下了怎样的印象。</a:t>
            </a:r>
            <a:endParaRPr lang="zh-CN" altLang="en-US" sz="24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文本框 12"/>
          <p:cNvSpPr txBox="1"/>
          <p:nvPr/>
        </p:nvSpPr>
        <p:spPr>
          <a:xfrm>
            <a:off x="3563888" y="3036465"/>
            <a:ext cx="3528392" cy="707886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3333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严</a:t>
            </a:r>
            <a:r>
              <a:rPr lang="zh-CN" altLang="en-US" sz="4000" b="1" smtClean="0">
                <a:solidFill>
                  <a:srgbClr val="3333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于律己</a:t>
            </a:r>
            <a:endParaRPr lang="zh-CN" altLang="en-US" sz="4000" b="1">
              <a:solidFill>
                <a:srgbClr val="3333FF"/>
              </a:solidFill>
              <a:latin typeface="楷体" panose="02010609060101010101" pitchFamily="49" charset="-122"/>
              <a:ea typeface="楷体" panose="02010609060101010101" pitchFamily="49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8" name="文本框 18"/>
          <p:cNvSpPr txBox="1"/>
          <p:nvPr/>
        </p:nvSpPr>
        <p:spPr>
          <a:xfrm>
            <a:off x="3563888" y="1989336"/>
            <a:ext cx="3528392" cy="707886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3333FF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 panose="02010600030101010101" pitchFamily="2" charset="-122"/>
                <a:sym typeface="+mn-ea"/>
              </a:rPr>
              <a:t>宽以待人</a:t>
            </a: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2450" y="1747838"/>
            <a:ext cx="1854200" cy="2884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4586991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2"/>
          <p:cNvSpPr>
            <a:spLocks noChangeArrowheads="1"/>
          </p:cNvSpPr>
          <p:nvPr/>
        </p:nvSpPr>
        <p:spPr bwMode="auto">
          <a:xfrm>
            <a:off x="2339975" y="1347788"/>
            <a:ext cx="5761038" cy="29315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rgbClr val="A96A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根</a:t>
            </a:r>
            <a:r>
              <a:rPr lang="zh-CN" altLang="en-US" sz="3200" b="1" smtClean="0">
                <a:solidFill>
                  <a:srgbClr val="A96A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据叙写的事例，说说叶圣陶先生是一个怎样的人。找出最能表现他品德的语句，简要分析。</a:t>
            </a:r>
            <a:endParaRPr lang="zh-CN" altLang="en-US" sz="3200" b="1">
              <a:solidFill>
                <a:srgbClr val="A96A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2450" y="1747838"/>
            <a:ext cx="1854200" cy="2884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09758890"/>
      </p:ext>
    </p:extLst>
  </p:cSld>
  <p:clrMapOvr>
    <a:masterClrMapping/>
  </p:clrMapOvr>
  <p:transition spd="slow">
    <p:random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New shape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sz="1200" b="0">
                <a:solidFill>
                  <a:srgbClr val="000000"/>
                </a:solidFill>
              </a:rPr>
              <a:t>1988年2月，叶圣陶先生辞世。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叶圣陶先生，人，往矣，我常常想到他的业绩。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’他说：‘好，就这样。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平易自然，鲜明简洁，细致恳切，念，顺口，听，悦耳， 说像话还不够，就是话。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在这方面，就我熟悉的一些前辈说，叶圣陶先生总当排在最前列。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他看我的地址是公寓，以为公寓必是旅店一类，想到我在京城工作这么多年，最后沦为住旅店，感到很悲伤。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主要从事语文、古典文学及思想史的研究。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作者选用这些小事，正是起到了见微知著，以小见大的作用。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可以选取一些琐碎但是能够表现人物精神面貌的小事来写文章，以小见大，四两拨千斤。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❶以小见大，展示人物全貌。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“九一八”事变后，他积极参加爱国抗日活动，发表了《多收了三五斗》等著名的短篇小说，技巧日臻圆熟。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本节课我们将从作者情感这一角度深入了解文章内容。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他还有严的一面，是律己，这包括正心修身和“己欲立而立人，己欲达而达人”。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通过这次写作大赛,使全校学生的写作水平大大提高。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他的逝世，对于“我们”是一个不可估量的损失，不仅是“我”的悲哀，也是全国人民的悲哀。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略读课文，感知课文大意。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高度评价了叶老先生作文、做人力求完美，以身作则，鞠躬尽瘁。</a:t>
            </a:r>
          </a:p>
          <a:p>
            <a:pPr algn="l"/>
            <a:r>
              <a:rPr sz="1200" b="0">
                <a:solidFill>
                  <a:srgbClr val="000000"/>
                </a:solidFill>
              </a:rPr>
              <a:t>恢复(huī)        商酌(zhuó)       颠沛流离(pèi)</a:t>
            </a:r>
          </a:p>
        </p:txBody>
      </p:sp>
      <p:pic>
        <p:nvPicPr>
          <p:cNvPr id="11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395536" y="2133638"/>
            <a:ext cx="8329295" cy="1865126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latinLnBrk="0" hangingPunct="1">
              <a:lnSpc>
                <a:spcPct val="120000"/>
              </a:lnSpc>
            </a:pPr>
            <a:r>
              <a:rPr lang="zh-CN" altLang="en-US" sz="2400" b="1" smtClean="0">
                <a:solidFill>
                  <a:srgbClr val="0000FF"/>
                </a:solidFill>
                <a:effectLst/>
                <a:latin typeface="宋体" pitchFamily="2" charset="-122"/>
                <a:sym typeface="+mn-ea"/>
              </a:rPr>
              <a:t>    “</a:t>
            </a:r>
            <a:r>
              <a:rPr lang="zh-CN" altLang="en-US" sz="2400" b="1">
                <a:solidFill>
                  <a:srgbClr val="0000FF"/>
                </a:solidFill>
                <a:effectLst/>
                <a:latin typeface="宋体" pitchFamily="2" charset="-122"/>
                <a:sym typeface="+mn-ea"/>
              </a:rPr>
              <a:t>描”这个字的解释为“依照原样摹画或重复地画”，“描”与“改”不同，“改”是直接变换更改，这一个“描”</a:t>
            </a:r>
            <a:r>
              <a:rPr lang="zh-CN" altLang="en-US" sz="2400" b="1" smtClean="0">
                <a:solidFill>
                  <a:srgbClr val="0000FF"/>
                </a:solidFill>
                <a:effectLst/>
                <a:latin typeface="宋体" pitchFamily="2" charset="-122"/>
                <a:sym typeface="+mn-ea"/>
              </a:rPr>
              <a:t>字体现</a:t>
            </a:r>
            <a:r>
              <a:rPr lang="zh-CN" altLang="en-US" sz="2400" b="1">
                <a:solidFill>
                  <a:srgbClr val="0000FF"/>
                </a:solidFill>
                <a:effectLst/>
                <a:latin typeface="宋体" pitchFamily="2" charset="-122"/>
                <a:sym typeface="+mn-ea"/>
              </a:rPr>
              <a:t>叶圣陶先生的</a:t>
            </a:r>
            <a:r>
              <a:rPr lang="zh-CN" altLang="en-US" sz="2400" b="1">
                <a:solidFill>
                  <a:srgbClr val="FF0000"/>
                </a:solidFill>
                <a:effectLst/>
                <a:uFill>
                  <a:solidFill>
                    <a:srgbClr val="FF0000"/>
                  </a:solidFill>
                </a:uFill>
                <a:latin typeface="宋体" pitchFamily="2" charset="-122"/>
                <a:sym typeface="+mn-ea"/>
              </a:rPr>
              <a:t>严谨认真</a:t>
            </a:r>
            <a:r>
              <a:rPr lang="zh-CN" altLang="en-US" sz="2400" b="1">
                <a:solidFill>
                  <a:srgbClr val="FF0000"/>
                </a:solidFill>
                <a:effectLst/>
                <a:latin typeface="宋体" pitchFamily="2" charset="-122"/>
                <a:sym typeface="+mn-ea"/>
              </a:rPr>
              <a:t>，</a:t>
            </a:r>
            <a:r>
              <a:rPr lang="zh-CN" altLang="en-US" sz="2400" b="1">
                <a:solidFill>
                  <a:srgbClr val="FF0000"/>
                </a:solidFill>
                <a:effectLst/>
                <a:uFill>
                  <a:solidFill>
                    <a:srgbClr val="FF0000"/>
                  </a:solidFill>
                </a:uFill>
                <a:latin typeface="宋体" pitchFamily="2" charset="-122"/>
                <a:sym typeface="+mn-ea"/>
              </a:rPr>
              <a:t>绝不草率了事</a:t>
            </a:r>
            <a:r>
              <a:rPr lang="zh-CN" altLang="en-US" sz="2400" b="1">
                <a:solidFill>
                  <a:srgbClr val="0000FF"/>
                </a:solidFill>
                <a:effectLst/>
                <a:latin typeface="宋体" pitchFamily="2" charset="-122"/>
                <a:sym typeface="+mn-ea"/>
              </a:rPr>
              <a:t>的做事态度，同时也显示了他对作者的尊重。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467544" y="867170"/>
            <a:ext cx="8295640" cy="9845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1">
              <a:lnSpc>
                <a:spcPct val="130000"/>
              </a:lnSpc>
            </a:pPr>
            <a:r>
              <a:rPr lang="en-US" altLang="zh-CN" sz="2400" b="1">
                <a:solidFill>
                  <a:schemeClr val="tx1"/>
                </a:solidFill>
                <a:effectLst/>
                <a:latin typeface="楷体" charset="-122"/>
                <a:ea typeface="楷体" charset="-122"/>
                <a:sym typeface="+mn-ea"/>
              </a:rPr>
              <a:t>    </a:t>
            </a:r>
            <a:r>
              <a:rPr lang="zh-CN" altLang="en-US" sz="2400" b="1" smtClean="0">
                <a:solidFill>
                  <a:schemeClr val="tx1"/>
                </a:solidFill>
                <a:effectLst/>
                <a:latin typeface="楷体" charset="-122"/>
                <a:ea typeface="楷体" charset="-122"/>
                <a:sym typeface="+mn-ea"/>
              </a:rPr>
              <a:t>有一</a:t>
            </a:r>
            <a:r>
              <a:rPr lang="zh-CN" altLang="en-US" sz="2400" b="1">
                <a:solidFill>
                  <a:schemeClr val="tx1"/>
                </a:solidFill>
                <a:effectLst/>
                <a:latin typeface="楷体" charset="-122"/>
                <a:ea typeface="楷体" charset="-122"/>
                <a:sym typeface="+mn-ea"/>
              </a:rPr>
              <a:t>天到叶先生的屋里去，见叶先生伏案执笔改什么，走近一看，是描他的一篇文章的标点</a:t>
            </a:r>
            <a:r>
              <a:rPr lang="zh-CN" altLang="en-US" sz="2400" b="1" smtClean="0">
                <a:solidFill>
                  <a:schemeClr val="tx1"/>
                </a:solidFill>
                <a:effectLst/>
                <a:latin typeface="楷体" charset="-122"/>
                <a:ea typeface="楷体" charset="-122"/>
                <a:sym typeface="+mn-ea"/>
              </a:rPr>
              <a:t>。</a:t>
            </a:r>
            <a:endParaRPr lang="en-US" altLang="zh-CN" sz="2400" b="1">
              <a:solidFill>
                <a:schemeClr val="tx1"/>
              </a:solidFill>
              <a:effectLst/>
              <a:latin typeface="楷体" charset="-122"/>
              <a:ea typeface="楷体" charset="-122"/>
              <a:sym typeface="+mn-ea"/>
            </a:endParaRPr>
          </a:p>
        </p:txBody>
      </p:sp>
      <p:sp>
        <p:nvSpPr>
          <p:cNvPr id="5" name="椭圆 4"/>
          <p:cNvSpPr/>
          <p:nvPr/>
        </p:nvSpPr>
        <p:spPr>
          <a:xfrm>
            <a:off x="2339752" y="1359420"/>
            <a:ext cx="432048" cy="492250"/>
          </a:xfrm>
          <a:prstGeom prst="ellipse">
            <a:avLst/>
          </a:prstGeom>
          <a:grpFill/>
          <a:ln>
            <a:solidFill>
              <a:srgbClr val="FF0000"/>
            </a:solidFill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Times New Roman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文本框 10"/>
          <p:cNvSpPr txBox="1">
            <a:spLocks noChangeArrowheads="1"/>
          </p:cNvSpPr>
          <p:nvPr/>
        </p:nvSpPr>
        <p:spPr bwMode="auto">
          <a:xfrm>
            <a:off x="3865670" y="374650"/>
            <a:ext cx="142218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rgbClr val="009900"/>
                </a:solidFill>
                <a:latin typeface="黑体" pitchFamily="49" charset="-122"/>
                <a:ea typeface="黑体" pitchFamily="49" charset="-122"/>
              </a:rPr>
              <a:t>细读课文</a:t>
            </a:r>
            <a:endParaRPr lang="zh-CN" altLang="en-US" sz="2400" b="1">
              <a:solidFill>
                <a:srgbClr val="009900"/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23528" y="1091520"/>
            <a:ext cx="8424936" cy="2175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latinLnBrk="0" hangingPunct="1">
              <a:lnSpc>
                <a:spcPct val="200000"/>
              </a:lnSpc>
            </a:pPr>
            <a:r>
              <a:rPr lang="en-US" altLang="zh-CN" sz="2400" b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楷体" charset="-122"/>
                <a:ea typeface="楷体" charset="-122"/>
                <a:sym typeface="+mn-ea"/>
              </a:rPr>
              <a:t>     </a:t>
            </a:r>
            <a:r>
              <a:rPr lang="zh-CN" altLang="en-US" sz="2400" b="1" smtClean="0">
                <a:solidFill>
                  <a:schemeClr val="tx1"/>
                </a:solidFill>
                <a:effectLst/>
                <a:latin typeface="楷体" charset="-122"/>
                <a:ea typeface="楷体" charset="-122"/>
                <a:sym typeface="+mn-ea"/>
              </a:rPr>
              <a:t>其</a:t>
            </a:r>
            <a:r>
              <a:rPr lang="zh-CN" altLang="en-US" sz="2400" b="1">
                <a:solidFill>
                  <a:schemeClr val="tx1"/>
                </a:solidFill>
                <a:effectLst/>
                <a:latin typeface="楷体" charset="-122"/>
                <a:ea typeface="楷体" charset="-122"/>
                <a:sym typeface="+mn-ea"/>
              </a:rPr>
              <a:t>时他刚到北方来，跟家乡人说苏州话，跟其他地方人说南腔北调话。可是他写文章坚决用普通话。他对普通话生疏，于是不耻下问，让我帮他修润</a:t>
            </a:r>
            <a:r>
              <a:rPr lang="zh-CN" altLang="en-US" sz="2400" b="1" smtClean="0">
                <a:solidFill>
                  <a:schemeClr val="tx1"/>
                </a:solidFill>
                <a:effectLst/>
                <a:latin typeface="楷体" charset="-122"/>
                <a:ea typeface="楷体" charset="-122"/>
                <a:sym typeface="+mn-ea"/>
              </a:rPr>
              <a:t>。</a:t>
            </a:r>
            <a:endParaRPr lang="en-US" altLang="zh-CN" sz="2400" b="1">
              <a:solidFill>
                <a:schemeClr val="tx1"/>
              </a:solidFill>
              <a:effectLst/>
              <a:latin typeface="楷体" charset="-122"/>
              <a:ea typeface="楷体" charset="-122"/>
              <a:sym typeface="+mn-ea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3995936" y="1765726"/>
            <a:ext cx="4536504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>
            <a:off x="467544" y="2485806"/>
            <a:ext cx="1944216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矩形 8"/>
          <p:cNvSpPr/>
          <p:nvPr/>
        </p:nvSpPr>
        <p:spPr>
          <a:xfrm>
            <a:off x="5303340" y="1765726"/>
            <a:ext cx="2765501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b="1" smtClean="0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宋体" pitchFamily="2" charset="-122"/>
                <a:sym typeface="+mn-ea"/>
              </a:rPr>
              <a:t>生活上随和</a:t>
            </a:r>
            <a:r>
              <a:rPr lang="zh-CN" altLang="en-US" sz="2000" b="1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宋体" pitchFamily="2" charset="-122"/>
                <a:sym typeface="+mn-ea"/>
              </a:rPr>
              <a:t>，</a:t>
            </a:r>
            <a:r>
              <a:rPr lang="zh-CN" altLang="en-US" sz="2000" b="1" smtClean="0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宋体" pitchFamily="2" charset="-122"/>
                <a:sym typeface="+mn-ea"/>
              </a:rPr>
              <a:t>易</a:t>
            </a:r>
            <a:r>
              <a:rPr lang="zh-CN" altLang="en-US" sz="2000" b="1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宋体" pitchFamily="2" charset="-122"/>
                <a:sym typeface="+mn-ea"/>
              </a:rPr>
              <a:t>于相处</a:t>
            </a:r>
            <a:endParaRPr lang="zh-CN" altLang="en-US" sz="2000">
              <a:latin typeface="宋体" pitchFamily="2" charset="-122"/>
            </a:endParaRPr>
          </a:p>
        </p:txBody>
      </p:sp>
      <p:cxnSp>
        <p:nvCxnSpPr>
          <p:cNvPr id="11" name="直接连接符 10"/>
          <p:cNvCxnSpPr/>
          <p:nvPr/>
        </p:nvCxnSpPr>
        <p:spPr>
          <a:xfrm>
            <a:off x="3563888" y="2485806"/>
            <a:ext cx="2700300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矩形 11"/>
          <p:cNvSpPr/>
          <p:nvPr/>
        </p:nvSpPr>
        <p:spPr>
          <a:xfrm>
            <a:off x="4134977" y="2445736"/>
            <a:ext cx="1733167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宋体" pitchFamily="2" charset="-122"/>
                <a:sym typeface="+mn-ea"/>
              </a:rPr>
              <a:t>工作认真严谨</a:t>
            </a:r>
            <a:endParaRPr lang="zh-CN" altLang="en-US" sz="1600">
              <a:latin typeface="宋体" pitchFamily="2" charset="-122"/>
            </a:endParaRPr>
          </a:p>
        </p:txBody>
      </p:sp>
      <p:cxnSp>
        <p:nvCxnSpPr>
          <p:cNvPr id="16" name="直接连接符 15"/>
          <p:cNvCxnSpPr/>
          <p:nvPr/>
        </p:nvCxnSpPr>
        <p:spPr>
          <a:xfrm>
            <a:off x="1619672" y="3251760"/>
            <a:ext cx="3456384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矩形 18"/>
          <p:cNvSpPr/>
          <p:nvPr/>
        </p:nvSpPr>
        <p:spPr>
          <a:xfrm>
            <a:off x="2496630" y="3251760"/>
            <a:ext cx="2507418" cy="40011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b="1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宋体" pitchFamily="2" charset="-122"/>
                <a:sym typeface="+mn-ea"/>
              </a:rPr>
              <a:t>为</a:t>
            </a:r>
            <a:r>
              <a:rPr lang="zh-CN" altLang="en-US" sz="2000" b="1" smtClean="0">
                <a:solidFill>
                  <a:srgbClr val="0000FF"/>
                </a:solidFill>
                <a:uFill>
                  <a:solidFill>
                    <a:srgbClr val="FF0000"/>
                  </a:solidFill>
                </a:uFill>
                <a:latin typeface="宋体" pitchFamily="2" charset="-122"/>
                <a:sym typeface="+mn-ea"/>
              </a:rPr>
              <a:t>学谦虚，一丝不苟</a:t>
            </a:r>
            <a:endParaRPr lang="zh-CN" altLang="en-US" sz="1600">
              <a:latin typeface="宋体" pitchFamily="2" charset="-122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1"/>
      <p:bldP spid="19" grpId="2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/>
        </p:nvSpPr>
        <p:spPr>
          <a:xfrm>
            <a:off x="395536" y="777999"/>
            <a:ext cx="8352928" cy="2009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latinLnBrk="0" hangingPunct="1">
              <a:lnSpc>
                <a:spcPct val="130000"/>
              </a:lnSpc>
            </a:pPr>
            <a:r>
              <a:rPr lang="zh-CN" altLang="en-US" sz="2400" b="1" smtClean="0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    有</a:t>
            </a:r>
            <a:r>
              <a:rPr lang="zh-CN" altLang="en-US" sz="2400" b="1"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事，或无事，到东四八条他家去看他，告辞，拦阻他远送，无论怎样说，他一定还是走过三道门，四道台阶，送到大门外才告别，他鞠躬，口说谢谢，看着来人上路才转身回去。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440055" y="2787774"/>
            <a:ext cx="823023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latinLnBrk="0" hangingPunct="1">
              <a:lnSpc>
                <a:spcPct val="150000"/>
              </a:lnSpc>
            </a:pPr>
            <a:r>
              <a:rPr lang="en-US" altLang="zh-CN" sz="2400" b="1">
                <a:solidFill>
                  <a:schemeClr val="tx1"/>
                </a:solidFill>
                <a:effectLst/>
                <a:latin typeface="宋体" pitchFamily="2" charset="-122"/>
              </a:rPr>
              <a:t>   </a:t>
            </a:r>
            <a:r>
              <a:rPr lang="en-US" altLang="zh-CN" sz="2400" b="1">
                <a:solidFill>
                  <a:srgbClr val="0000FF"/>
                </a:solidFill>
                <a:effectLst/>
                <a:latin typeface="宋体" pitchFamily="2" charset="-122"/>
              </a:rPr>
              <a:t> </a:t>
            </a:r>
            <a:r>
              <a:rPr lang="zh-CN" altLang="en-US" sz="2400" b="1">
                <a:solidFill>
                  <a:srgbClr val="0000FF"/>
                </a:solidFill>
                <a:effectLst/>
                <a:latin typeface="宋体" pitchFamily="2" charset="-122"/>
              </a:rPr>
              <a:t>从他送人一定要送得很远，还拱手，不断说谢谢，可见他</a:t>
            </a:r>
            <a:r>
              <a:rPr lang="zh-CN" altLang="en-US" sz="2400" b="1">
                <a:solidFill>
                  <a:srgbClr val="FF0000"/>
                </a:solidFill>
                <a:effectLst/>
                <a:uFill>
                  <a:solidFill>
                    <a:srgbClr val="FF0000"/>
                  </a:solidFill>
                </a:uFill>
                <a:latin typeface="宋体" pitchFamily="2" charset="-122"/>
              </a:rPr>
              <a:t>和蔼可亲</a:t>
            </a:r>
            <a:r>
              <a:rPr lang="zh-CN" altLang="en-US" sz="2400" b="1" smtClean="0">
                <a:solidFill>
                  <a:srgbClr val="FF0000"/>
                </a:solidFill>
                <a:effectLst/>
                <a:uFill>
                  <a:solidFill>
                    <a:srgbClr val="FF0000"/>
                  </a:solidFill>
                </a:uFill>
                <a:latin typeface="宋体" pitchFamily="2" charset="-122"/>
              </a:rPr>
              <a:t>，待人</a:t>
            </a:r>
            <a:r>
              <a:rPr lang="zh-CN" altLang="en-US" sz="2400" b="1">
                <a:solidFill>
                  <a:srgbClr val="FF0000"/>
                </a:solidFill>
                <a:effectLst/>
                <a:uFill>
                  <a:solidFill>
                    <a:srgbClr val="FF0000"/>
                  </a:solidFill>
                </a:uFill>
                <a:latin typeface="宋体" pitchFamily="2" charset="-122"/>
              </a:rPr>
              <a:t>真诚</a:t>
            </a:r>
            <a:r>
              <a:rPr lang="zh-CN" altLang="en-US" sz="2400" b="1">
                <a:solidFill>
                  <a:srgbClr val="0000FF"/>
                </a:solidFill>
                <a:effectLst/>
                <a:latin typeface="宋体" pitchFamily="2" charset="-122"/>
              </a:rPr>
              <a:t>。</a:t>
            </a:r>
          </a:p>
        </p:txBody>
      </p:sp>
      <p:cxnSp>
        <p:nvCxnSpPr>
          <p:cNvPr id="5" name="直接连接符 4"/>
          <p:cNvCxnSpPr/>
          <p:nvPr/>
        </p:nvCxnSpPr>
        <p:spPr>
          <a:xfrm>
            <a:off x="3347864" y="1779662"/>
            <a:ext cx="4968552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>
            <a:off x="539552" y="2211710"/>
            <a:ext cx="7776864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440055" y="2715766"/>
            <a:ext cx="675561" cy="0"/>
          </a:xfrm>
          <a:prstGeom prst="line">
            <a:avLst/>
          </a:prstGeom>
          <a:ln w="158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0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1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80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/>
        </p:nvSpPr>
        <p:spPr>
          <a:xfrm>
            <a:off x="524579" y="1042035"/>
            <a:ext cx="8223885" cy="152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latinLnBrk="0" hangingPunct="1">
              <a:lnSpc>
                <a:spcPct val="130000"/>
              </a:lnSpc>
            </a:pPr>
            <a:r>
              <a:rPr lang="zh-CN" altLang="en-US" sz="2400" b="1" smtClean="0">
                <a:solidFill>
                  <a:schemeClr val="tx1"/>
                </a:solidFill>
                <a:latin typeface="楷体" charset="-122"/>
                <a:ea typeface="楷体" charset="-122"/>
                <a:sym typeface="+mn-ea"/>
              </a:rPr>
              <a:t>    他</a:t>
            </a:r>
            <a:r>
              <a:rPr lang="zh-CN" altLang="en-US" sz="2400" b="1">
                <a:solidFill>
                  <a:schemeClr val="tx1"/>
                </a:solidFill>
                <a:latin typeface="楷体" charset="-122"/>
                <a:ea typeface="楷体" charset="-122"/>
                <a:sym typeface="+mn-ea"/>
              </a:rPr>
              <a:t>说他非常悔恨，真不该到天坛去看花。他看我的地址是公寓，以为公寓必是旅店一类，想到我在京城工作这么多年，最后沦为住旅店，感到很悲伤。</a:t>
            </a:r>
            <a:endParaRPr lang="zh-CN" altLang="en-US" sz="2400" b="1">
              <a:solidFill>
                <a:schemeClr val="tx1"/>
              </a:solidFill>
              <a:latin typeface="楷体" charset="-122"/>
              <a:ea typeface="楷体" charset="-122"/>
              <a:cs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323528" y="2571750"/>
            <a:ext cx="7945120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 eaLnBrk="1" latinLnBrk="0" hangingPunct="1">
              <a:lnSpc>
                <a:spcPct val="130000"/>
              </a:lnSpc>
            </a:pPr>
            <a:r>
              <a:rPr lang="en-US" altLang="zh-CN" sz="2400" b="1">
                <a:solidFill>
                  <a:srgbClr val="0000FF"/>
                </a:solidFill>
                <a:effectLst/>
                <a:latin typeface="宋体" pitchFamily="2" charset="-122"/>
                <a:sym typeface="+mn-ea"/>
              </a:rPr>
              <a:t>    </a:t>
            </a:r>
            <a:r>
              <a:rPr lang="zh-CN" altLang="en-US" sz="2400" b="1">
                <a:solidFill>
                  <a:srgbClr val="0000FF"/>
                </a:solidFill>
                <a:effectLst/>
                <a:latin typeface="宋体" pitchFamily="2" charset="-122"/>
                <a:sym typeface="+mn-ea"/>
              </a:rPr>
              <a:t>先生以为我住旅店，心里特别悔恨，甚至很悲伤，表现出先生</a:t>
            </a:r>
            <a:r>
              <a:rPr lang="zh-CN" altLang="en-US" sz="2400" b="1" smtClean="0">
                <a:solidFill>
                  <a:srgbClr val="FF0000"/>
                </a:solidFill>
                <a:effectLst/>
                <a:uFill>
                  <a:solidFill>
                    <a:srgbClr val="FF0000"/>
                  </a:solidFill>
                </a:uFill>
                <a:latin typeface="宋体" pitchFamily="2" charset="-122"/>
                <a:sym typeface="+mn-ea"/>
              </a:rPr>
              <a:t>待人的真诚和</a:t>
            </a:r>
            <a:r>
              <a:rPr lang="zh-CN" altLang="en-US" sz="2400" b="1" smtClean="0">
                <a:solidFill>
                  <a:srgbClr val="FF0000"/>
                </a:solidFill>
                <a:effectLst/>
                <a:latin typeface="宋体" pitchFamily="2" charset="-122"/>
                <a:sym typeface="+mn-ea"/>
              </a:rPr>
              <a:t>对朋友的</a:t>
            </a:r>
            <a:r>
              <a:rPr lang="zh-CN" altLang="en-US" sz="2400" b="1" smtClean="0">
                <a:solidFill>
                  <a:srgbClr val="FF0000"/>
                </a:solidFill>
                <a:effectLst/>
                <a:uFill>
                  <a:solidFill>
                    <a:srgbClr val="FF0000"/>
                  </a:solidFill>
                </a:uFill>
                <a:latin typeface="宋体" pitchFamily="2" charset="-122"/>
                <a:sym typeface="+mn-ea"/>
              </a:rPr>
              <a:t>关怀</a:t>
            </a:r>
            <a:r>
              <a:rPr lang="zh-CN" altLang="en-US" sz="2400" b="1" smtClean="0">
                <a:solidFill>
                  <a:srgbClr val="0000FF"/>
                </a:solidFill>
                <a:effectLst/>
                <a:latin typeface="宋体" pitchFamily="2" charset="-122"/>
                <a:sym typeface="+mn-ea"/>
              </a:rPr>
              <a:t>。</a:t>
            </a:r>
            <a:endParaRPr lang="en-US" altLang="zh-CN" sz="2400" b="1">
              <a:solidFill>
                <a:srgbClr val="0000FF"/>
              </a:solidFill>
              <a:effectLst/>
              <a:latin typeface="宋体" pitchFamily="2" charset="-122"/>
              <a:sym typeface="+mn-ea"/>
            </a:endParaRPr>
          </a:p>
        </p:txBody>
      </p:sp>
    </p:spTree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403" name="Text Box 5"/>
          <p:cNvSpPr txBox="1"/>
          <p:nvPr/>
        </p:nvSpPr>
        <p:spPr>
          <a:xfrm>
            <a:off x="-180528" y="771550"/>
            <a:ext cx="8856984" cy="652486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</a:pPr>
            <a:r>
              <a:rPr lang="en-US" altLang="zh-CN" sz="2800" b="1">
                <a:solidFill>
                  <a:prstClr val="black"/>
                </a:solidFill>
                <a:latin typeface="宋体" pitchFamily="2" charset="-122"/>
              </a:rPr>
              <a:t> </a:t>
            </a:r>
            <a:r>
              <a:rPr lang="en-US" altLang="zh-CN" sz="2800" b="1" smtClean="0">
                <a:solidFill>
                  <a:prstClr val="black"/>
                </a:solidFill>
                <a:latin typeface="宋体" pitchFamily="2" charset="-122"/>
              </a:rPr>
              <a:t>   </a:t>
            </a:r>
            <a:r>
              <a:rPr lang="zh-CN" altLang="en-US" sz="2800" b="1" smtClean="0">
                <a:solidFill>
                  <a:prstClr val="black"/>
                </a:solidFill>
                <a:latin typeface="宋体" pitchFamily="2" charset="-122"/>
              </a:rPr>
              <a:t>通</a:t>
            </a:r>
            <a:r>
              <a:rPr lang="zh-CN" altLang="en-US" sz="2800" b="1">
                <a:solidFill>
                  <a:prstClr val="black"/>
                </a:solidFill>
                <a:latin typeface="宋体" pitchFamily="2" charset="-122"/>
              </a:rPr>
              <a:t>过品析这些句子我们可以看</a:t>
            </a:r>
            <a:r>
              <a:rPr lang="zh-CN" altLang="en-US" sz="2800" b="1" smtClean="0">
                <a:solidFill>
                  <a:prstClr val="black"/>
                </a:solidFill>
                <a:latin typeface="宋体" pitchFamily="2" charset="-122"/>
              </a:rPr>
              <a:t>出</a:t>
            </a:r>
            <a:r>
              <a:rPr lang="zh-CN" altLang="en-US" sz="2800" b="1" smtClean="0">
                <a:latin typeface="宋体" pitchFamily="2" charset="-122"/>
              </a:rPr>
              <a:t>叶</a:t>
            </a:r>
            <a:r>
              <a:rPr lang="zh-CN" altLang="en-US" sz="2800" b="1">
                <a:latin typeface="宋体" pitchFamily="2" charset="-122"/>
              </a:rPr>
              <a:t>圣陶先生是一个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539552" y="2889612"/>
            <a:ext cx="8016240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</a:pP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    </a:t>
            </a:r>
            <a:r>
              <a:rPr lang="zh-CN" altLang="en-US" sz="2400" b="1" smtClean="0">
                <a:solidFill>
                  <a:srgbClr val="FF0000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律</a:t>
            </a:r>
            <a:r>
              <a:rPr lang="zh-CN" altLang="en-US" sz="2400" b="1">
                <a:solidFill>
                  <a:srgbClr val="FF0000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己</a:t>
            </a:r>
            <a:r>
              <a:rPr lang="zh-CN" altLang="en-US" sz="2400" b="1" smtClean="0">
                <a:solidFill>
                  <a:srgbClr val="FF0000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严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，</a:t>
            </a:r>
            <a:r>
              <a:rPr lang="zh-CN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在</a:t>
            </a:r>
            <a:r>
              <a:rPr lang="zh-CN" altLang="zh-CN" sz="2400" b="1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文</a:t>
            </a:r>
            <a:r>
              <a:rPr lang="zh-CN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字方</a:t>
            </a:r>
            <a:r>
              <a:rPr lang="zh-CN" altLang="zh-CN" sz="2400" b="1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面对自己要求严格、追求完美、一丝不苟、以身作则、</a:t>
            </a:r>
            <a:r>
              <a:rPr lang="zh-CN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鞠躬尽瘁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、令人</a:t>
            </a:r>
            <a:r>
              <a:rPr lang="zh-CN" altLang="en-US" sz="2400" b="1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敬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仰的人。</a:t>
            </a:r>
            <a:endParaRPr lang="zh-CN" altLang="en-US" sz="2400" b="1">
              <a:solidFill>
                <a:srgbClr val="0000FF"/>
              </a:solidFill>
              <a:latin typeface="楷体" charset="-122"/>
              <a:ea typeface="楷体" charset="-122"/>
              <a:cs typeface="楷体" panose="02010609060101010101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19760" y="1833880"/>
            <a:ext cx="7717790" cy="10525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</a:pP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    </a:t>
            </a:r>
            <a:r>
              <a:rPr lang="zh-CN" altLang="en-US" sz="2400" b="1" smtClean="0">
                <a:solidFill>
                  <a:srgbClr val="FF0000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待</a:t>
            </a:r>
            <a:r>
              <a:rPr lang="zh-CN" altLang="en-US" sz="2400" b="1">
                <a:solidFill>
                  <a:srgbClr val="FF0000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人厚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，</a:t>
            </a:r>
            <a:r>
              <a:rPr lang="zh-CN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无</a:t>
            </a:r>
            <a:r>
              <a:rPr lang="zh-CN" altLang="zh-CN" sz="2400" b="1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论是在工作上还是生活中，对待他人都谦虚真诚、</a:t>
            </a:r>
            <a:r>
              <a:rPr lang="zh-CN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彬彬有礼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、</a:t>
            </a:r>
            <a:r>
              <a:rPr lang="zh-CN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宽厚</a:t>
            </a:r>
            <a:r>
              <a:rPr lang="zh-CN" altLang="zh-CN" sz="2400" b="1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温</a:t>
            </a:r>
            <a:r>
              <a:rPr lang="zh-CN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和</a:t>
            </a:r>
            <a:r>
              <a:rPr lang="zh-CN" altLang="en-US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的人</a:t>
            </a:r>
            <a:r>
              <a:rPr lang="zh-CN" altLang="zh-CN" sz="2400" b="1" smtClean="0">
                <a:solidFill>
                  <a:srgbClr val="0000FF"/>
                </a:solidFill>
                <a:latin typeface="楷体" charset="-122"/>
                <a:ea typeface="楷体" charset="-122"/>
                <a:cs typeface="楷体" panose="02010609060101010101" charset="-122"/>
                <a:sym typeface="+mn-ea"/>
              </a:rPr>
              <a:t>；</a:t>
            </a:r>
            <a:endParaRPr lang="zh-CN" altLang="en-US" sz="2400" b="1">
              <a:solidFill>
                <a:srgbClr val="0000FF"/>
              </a:solidFill>
              <a:latin typeface="楷体" charset="-122"/>
              <a:ea typeface="楷体" charset="-122"/>
              <a:cs typeface="楷体" panose="02010609060101010101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826361676"/>
      </p:ext>
    </p:extLst>
  </p:cSld>
  <p:clrMapOvr>
    <a:masterClrMapping/>
  </p:clrMapOvr>
  <p:transition spd="slow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2"/>
          <p:cNvSpPr>
            <a:spLocks noChangeArrowheads="1"/>
          </p:cNvSpPr>
          <p:nvPr/>
        </p:nvSpPr>
        <p:spPr bwMode="auto">
          <a:xfrm>
            <a:off x="2411362" y="1203598"/>
            <a:ext cx="5761038" cy="2576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A96A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800" b="1" smtClean="0">
                <a:solidFill>
                  <a:srgbClr val="A96A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叶</a:t>
            </a:r>
            <a:r>
              <a:rPr lang="zh-CN" altLang="en-US" sz="2800" b="1">
                <a:solidFill>
                  <a:srgbClr val="A96A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圣陶先生日常生活与工作的小事，作者却给予极高的评价。找出文中评价的语句，反复朗读</a:t>
            </a:r>
            <a:r>
              <a:rPr lang="zh-CN" altLang="en-US" sz="2800" b="1" smtClean="0">
                <a:solidFill>
                  <a:srgbClr val="A96A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，对</a:t>
            </a:r>
            <a:r>
              <a:rPr lang="zh-CN" altLang="en-US" sz="2800" b="1">
                <a:solidFill>
                  <a:srgbClr val="A96A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照所叙事件，谈谈你的看</a:t>
            </a:r>
            <a:r>
              <a:rPr lang="zh-CN" altLang="en-US" sz="2800" b="1" smtClean="0">
                <a:solidFill>
                  <a:srgbClr val="A96A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法。</a:t>
            </a:r>
            <a:endParaRPr lang="zh-CN" altLang="en-US" sz="2800" b="1">
              <a:solidFill>
                <a:srgbClr val="A96A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2450" y="1747838"/>
            <a:ext cx="1854200" cy="2884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26497610"/>
      </p:ext>
    </p:extLst>
  </p:cSld>
  <p:clrMapOvr>
    <a:masterClrMapping/>
  </p:clrMapOvr>
  <p:transition spd="slow">
    <p:random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https://d.book118.com/887056064160006050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课件模板">
  <a:themeElements>
    <a:clrScheme name="自定义 15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2B3C5"/>
      </a:accent1>
      <a:accent2>
        <a:srgbClr val="F07474"/>
      </a:accent2>
      <a:accent3>
        <a:srgbClr val="FFBF53"/>
      </a:accent3>
      <a:accent4>
        <a:srgbClr val="673B77"/>
      </a:accent4>
      <a:accent5>
        <a:srgbClr val="00B9FA"/>
      </a:accent5>
      <a:accent6>
        <a:srgbClr val="BECE37"/>
      </a:accent6>
      <a:hlink>
        <a:srgbClr val="B381D9"/>
      </a:hlink>
      <a:folHlink>
        <a:srgbClr val="800080"/>
      </a:folHlink>
    </a:clrScheme>
    <a:fontScheme name="自定义 3">
      <a:majorFont>
        <a:latin typeface="Impact"/>
        <a:ea typeface="微软雅黑"/>
        <a:cs typeface="Arial"/>
      </a:majorFont>
      <a:minorFont>
        <a:latin typeface="Times New Roman" charset="0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grpFill/>
        <a:ln>
          <a:noFill/>
        </a:ln>
        <a:effectLst>
          <a:outerShdw blurRad="444500" dist="254000" dir="8100000" algn="tr" rotWithShape="0">
            <a:prstClr val="black">
              <a:alpha val="50000"/>
            </a:prst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211</Paragraphs>
  <Slides>24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4">
      <vt:lpstr>Arial</vt:lpstr>
      <vt:lpstr>Calibri</vt:lpstr>
      <vt:lpstr>Impact</vt:lpstr>
      <vt:lpstr>微软雅黑</vt:lpstr>
      <vt:lpstr>Times New Roman</vt:lpstr>
      <vt:lpstr>黑体</vt:lpstr>
      <vt:lpstr>楷体</vt:lpstr>
      <vt:lpstr>宋体</vt:lpstr>
      <vt:lpstr>汉语拼音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2024-09-23T16:10:28.181</cp:lastPrinted>
  <dcterms:created xsi:type="dcterms:W3CDTF">2024-09-23T08:10:28Z</dcterms:created>
  <dcterms:modified xsi:type="dcterms:W3CDTF">2024-09-23T08:10:30Z</dcterms:modified>
</cp:coreProperties>
</file>