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5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9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16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A4570-C09A-486A-91DE-5215D5121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C2FCA-D532-4086-B3FE-3B6C3DF08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D4D87-E316-4C6C-8D99-317702D28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446D6-B7DD-478B-8C9A-ECBB1B243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CE1FE0-3C05-43F9-92A6-DBE486E7F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B07DC3-3EB5-4313-95DC-E48BBEF72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785479-ABEC-4004-AE83-DF61CC8B1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8D632-64B0-48B0-9BAF-128E6C113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723E0-DC0A-4DA4-8145-074A9FE82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5A0CA-DF10-4DCD-9817-11ED0A48E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21590-7D1E-4B0B-822C-69DABED1F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水墨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署名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060638" y="4460982"/>
            <a:ext cx="428625" cy="191778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8" name="标题" descr="7b0a20202020227461726765744d6f64756c65223a202270726f636573734f6e6c696e65466f6e7473220a7d0a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671955" y="793115"/>
            <a:ext cx="1388110" cy="558546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演示秋鸿楷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984250" y="793115"/>
            <a:ext cx="747395" cy="499427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eaVert"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-5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水墨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16" y="0"/>
            <a:ext cx="1219200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9283065" y="114256"/>
            <a:ext cx="2112962" cy="934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7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9489440" y="1048741"/>
            <a:ext cx="1700212" cy="25468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6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3" descr="水墨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3111500" y="793115"/>
            <a:ext cx="2412365" cy="558546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水墨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6" name="署名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3060638" y="4460982"/>
            <a:ext cx="428625" cy="191778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618151" y="793214"/>
            <a:ext cx="2442487" cy="5585552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水墨4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400" y="1391991"/>
            <a:ext cx="10969200" cy="4695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400" y="365126"/>
            <a:ext cx="10969200" cy="10268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1578" r:id="rId2"/>
    <p:sldLayoutId id="2147511579" r:id="rId3"/>
    <p:sldLayoutId id="2147511580" r:id="rId4"/>
    <p:sldLayoutId id="2147511581" r:id="rId5"/>
    <p:sldLayoutId id="2147511582" r:id="rId6"/>
    <p:sldLayoutId id="2147511583" r:id="rId7"/>
    <p:sldLayoutId id="2147511584" r:id="rId8"/>
    <p:sldLayoutId id="2147511585" r:id="rId9"/>
    <p:sldLayoutId id="2147511586" r:id="rId10"/>
    <p:sldLayoutId id="214751158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4000" b="0" i="0" u="none" strike="noStrike" kern="1200" cap="none" spc="-500" normalizeH="0" baseline="0" noProof="1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23" Type="http://schemas.openxmlformats.org/officeDocument/2006/relationships/tags" Target="../tags/tag98.xml" /><Relationship Id="rId24" Type="http://schemas.openxmlformats.org/officeDocument/2006/relationships/tags" Target="../tags/tag99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image" Target="../media/image5.png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26" Type="http://schemas.openxmlformats.org/officeDocument/2006/relationships/tags" Target="../tags/tag158.xml" /><Relationship Id="rId27" Type="http://schemas.openxmlformats.org/officeDocument/2006/relationships/tags" Target="../tags/tag159.xml" /><Relationship Id="rId28" Type="http://schemas.openxmlformats.org/officeDocument/2006/relationships/tags" Target="../tags/tag160.xml" /><Relationship Id="rId29" Type="http://schemas.openxmlformats.org/officeDocument/2006/relationships/tags" Target="../tags/tag161.xml" /><Relationship Id="rId3" Type="http://schemas.openxmlformats.org/officeDocument/2006/relationships/tags" Target="../tags/tag135.xml" /><Relationship Id="rId30" Type="http://schemas.openxmlformats.org/officeDocument/2006/relationships/tags" Target="../tags/tag162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02165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2024年推动文化多样性的发展年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0" name="文本占位符 5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pic>
        <p:nvPicPr>
          <p:cNvPr id="2097179" name="图片 16" descr="0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525342" y="1678473"/>
            <a:ext cx="623570" cy="593090"/>
          </a:xfrm>
          <a:prstGeom prst="rect">
            <a:avLst/>
          </a:prstGeom>
        </p:spPr>
      </p:pic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1433738" y="1595479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壹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8"/>
            </p:custDataLst>
          </p:nvPr>
        </p:nvSpPr>
        <p:spPr>
          <a:xfrm>
            <a:off x="1490980" y="2470150"/>
            <a:ext cx="2835910" cy="12338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1" name="图片 3" descr="0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059863" y="1678473"/>
            <a:ext cx="623570" cy="593090"/>
          </a:xfrm>
          <a:prstGeom prst="rect">
            <a:avLst/>
          </a:prstGeom>
        </p:spPr>
      </p:pic>
      <p:sp>
        <p:nvSpPr>
          <p:cNvPr id="1048796" name="序号"/>
          <p:cNvSpPr txBox="1"/>
          <p:nvPr>
            <p:custDataLst>
              <p:tags r:id="rId10"/>
            </p:custDataLst>
          </p:nvPr>
        </p:nvSpPr>
        <p:spPr>
          <a:xfrm>
            <a:off x="4968259" y="1595479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贰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1"/>
            </p:custDataLst>
          </p:nvPr>
        </p:nvSpPr>
        <p:spPr>
          <a:xfrm>
            <a:off x="5025390" y="2470150"/>
            <a:ext cx="2835910" cy="12338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文化多样性的重要性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3" name="图片 12" descr="0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594384" y="1678473"/>
            <a:ext cx="623570" cy="593090"/>
          </a:xfrm>
          <a:prstGeom prst="rect">
            <a:avLst/>
          </a:prstGeom>
        </p:spPr>
      </p:pic>
      <p:sp>
        <p:nvSpPr>
          <p:cNvPr id="1048800" name="序号"/>
          <p:cNvSpPr txBox="1"/>
          <p:nvPr>
            <p:custDataLst>
              <p:tags r:id="rId13"/>
            </p:custDataLst>
          </p:nvPr>
        </p:nvSpPr>
        <p:spPr>
          <a:xfrm>
            <a:off x="8502780" y="1595479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叁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4"/>
            </p:custDataLst>
          </p:nvPr>
        </p:nvSpPr>
        <p:spPr>
          <a:xfrm>
            <a:off x="8559800" y="2470150"/>
            <a:ext cx="2835910" cy="12338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2024年推动文化多样性的发展计划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5" name="图片 42" descr="0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525342" y="4176142"/>
            <a:ext cx="623570" cy="593090"/>
          </a:xfrm>
          <a:prstGeom prst="rect">
            <a:avLst/>
          </a:prstGeom>
        </p:spPr>
      </p:pic>
      <p:sp>
        <p:nvSpPr>
          <p:cNvPr id="1048804" name="序号"/>
          <p:cNvSpPr txBox="1"/>
          <p:nvPr>
            <p:custDataLst>
              <p:tags r:id="rId16"/>
            </p:custDataLst>
          </p:nvPr>
        </p:nvSpPr>
        <p:spPr>
          <a:xfrm>
            <a:off x="1433738" y="4093148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肆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7"/>
            </p:custDataLst>
          </p:nvPr>
        </p:nvSpPr>
        <p:spPr>
          <a:xfrm>
            <a:off x="1490980" y="4967605"/>
            <a:ext cx="2835910" cy="12338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如何促进文化多样性发展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7" name="图片 47" descr="06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059863" y="4176142"/>
            <a:ext cx="623570" cy="593090"/>
          </a:xfrm>
          <a:prstGeom prst="rect">
            <a:avLst/>
          </a:prstGeom>
        </p:spPr>
      </p:pic>
      <p:sp>
        <p:nvSpPr>
          <p:cNvPr id="1048808" name="序号"/>
          <p:cNvSpPr txBox="1"/>
          <p:nvPr>
            <p:custDataLst>
              <p:tags r:id="rId19"/>
            </p:custDataLst>
          </p:nvPr>
        </p:nvSpPr>
        <p:spPr>
          <a:xfrm>
            <a:off x="4968259" y="4093148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伍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20"/>
            </p:custDataLst>
          </p:nvPr>
        </p:nvSpPr>
        <p:spPr>
          <a:xfrm>
            <a:off x="5025390" y="4967605"/>
            <a:ext cx="2835910" cy="12338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文化多样性发展的挑战与机遇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9" name="图片 52" descr="06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594384" y="4176142"/>
            <a:ext cx="623570" cy="593090"/>
          </a:xfrm>
          <a:prstGeom prst="rect">
            <a:avLst/>
          </a:prstGeom>
        </p:spPr>
      </p:pic>
      <p:sp>
        <p:nvSpPr>
          <p:cNvPr id="1048812" name="序号"/>
          <p:cNvSpPr txBox="1"/>
          <p:nvPr>
            <p:custDataLst>
              <p:tags r:id="rId22"/>
            </p:custDataLst>
          </p:nvPr>
        </p:nvSpPr>
        <p:spPr>
          <a:xfrm>
            <a:off x="8502780" y="4093148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陆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23"/>
            </p:custDataLst>
          </p:nvPr>
        </p:nvSpPr>
        <p:spPr>
          <a:xfrm>
            <a:off x="8559800" y="4967605"/>
            <a:ext cx="2835910" cy="12338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文化多样性发展的未来展望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添加文档标题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文化多样性的重要性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文化多样性的定义</a:t>
            </a:r>
            <a:endParaRPr lang="zh-CN" altLang="en-US"/>
          </a:p>
        </p:txBody>
      </p:sp>
      <p:sp>
        <p:nvSpPr>
          <p:cNvPr id="104893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文化多样性是指在一个社会中，不同文化、种族、宗教、语言等要素共存的现象。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文化多样性包括各种文化的表现形式、价值观、信仰、习俗、传统等。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文化多样性有助于促进社会的和谐与稳定，增强社会的凝聚力和创造力。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文化多样性可以促进不同文化之间的交流与融合，推动社会的进步与发展。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文化多样性对人类发展的贡献</a:t>
            </a:r>
            <a:endParaRPr lang="zh-CN" altLang="en-US"/>
          </a:p>
        </p:txBody>
      </p:sp>
      <p:sp>
        <p:nvSpPr>
          <p:cNvPr id="104898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增强社会凝聚力：文化多样性有助于增强社会凝聚力，促进不同族群之间的和谐共处。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促进文化交流：文化多样性有助于不同文化之间的交流与融合，增进相互理解和尊重。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激发创新灵感：文化多样性为创新提供了丰富的素材和灵感，有助于推动科技、艺术等领域的发展。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保护文化遗产：文化多样性有助于保护和传承各种文化遗产，维护人类文明的多样性。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文化多样性对世界和平与发展的影响</a:t>
            </a:r>
            <a:endParaRPr lang="zh-CN" altLang="en-US"/>
          </a:p>
        </p:txBody>
      </p:sp>
      <p:sp>
        <p:nvSpPr>
          <p:cNvPr id="104904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推动经济发展：文化多样性可以激发创新和创造力，推动经济发展。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促进国际交流与合作：文化多样性有助于增进各国之间的理解和友谊，促进国际交流与合作。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增强社会凝聚力：文化多样性有助于增强社会凝聚力，促进社会和谐与稳定。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保护文化遗产：文化多样性有助于保护和传承各种文化遗产，促进人类文明的发展。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2024年推动文化多样性的发展计划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计划的目标和宗旨</a:t>
            </a:r>
            <a:endParaRPr lang="zh-CN" altLang="en-US"/>
          </a:p>
        </p:txBody>
      </p:sp>
      <p:sp>
        <p:nvSpPr>
          <p:cNvPr id="104915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目标：促进不同文化之间的交流与理解，推动文化多样性的发展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预期效果：提高人们对文化多样性的认识和尊重，促进社会的和谐与进步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计划内容：包括文化教育、文化交流、文化保护等多个方面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宗旨：尊重和保护各种文化，促进文化多样性的繁荣和发展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计划的主要内容</a:t>
            </a:r>
            <a:endParaRPr lang="zh-CN" altLang="en-US"/>
          </a:p>
        </p:txBody>
      </p:sp>
      <p:sp>
        <p:nvSpPr>
          <p:cNvPr id="10492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推动文化多样性的政策和措施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保护和传承传统文化的措施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加强文化多样性教育和宣传的措施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促进文化交流和合作的项目和活动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计划的实施方式</a:t>
            </a:r>
            <a:endParaRPr lang="zh-CN" altLang="en-US"/>
          </a:p>
        </p:txBody>
      </p:sp>
      <p:sp>
        <p:nvSpPr>
          <p:cNvPr id="1049306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建立文化多样性委员会，负责推动和监督计划的实施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制定文化多样性政策，鼓励和支持各种文化的发展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举办各种文化活动，如文化节、艺术展览、音乐会等，促进文化交流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加强文化教育，提高人们对文化多样性的认识和理解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推动文化产业的发展，鼓励创新和多元化发展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加强国际合作，促进不同国家之间的文化交流和理解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计划的预期成果</a:t>
            </a:r>
            <a:endParaRPr lang="zh-CN" altLang="en-US"/>
          </a:p>
        </p:txBody>
      </p:sp>
      <p:sp>
        <p:nvSpPr>
          <p:cNvPr id="104935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保护文化遗产：加强对文化遗产的保护和传承，确保文化的多样性和独特性。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促进文化交流：通过举办各种文化活动，增进不同文化之间的了解和交流。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推动文化创新：鼓励文化创新，推动文化产业的发展，提高文化产品的质量和数量。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增强文化自信：通过推广和宣传本国文化，增强国民的文化自信和民族自豪感。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如何促进文化多样性发展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https://d.book118.com/887102165025006033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1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custom2023030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78.xml><?xml version="1.0" encoding="utf-8"?>
<p:tagLst xmlns:p="http://schemas.openxmlformats.org/presentationml/2006/main">
  <p:tag name="KSO_WM_BEAUTIFY_FLAG" val="#wm#"/>
  <p:tag name="KSO_WM_SLIDE_CONTENT_AREA" val="{&quot;left&quot;:&quot;40.5&quot;,&quot;top&quot;:&quot;36.55&quot;,&quot;width&quot;:&quot;288.75&quot;,&quot;height&quot;:&quot;475.2&quot;}"/>
  <p:tag name="KSO_WM_SLIDE_ID" val="custom2023030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1_2"/>
  <p:tag name="KSO_WM_UNIT_INDEX" val="1_1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1_1"/>
  <p:tag name="KSO_WM_UNIT_INDEX" val="1_1_1"/>
  <p:tag name="KSO_WM_UNIT_LAYERLEVEL" val="1_1_1"/>
  <p:tag name="KSO_WM_UNIT_PRESET_TEXT" val="壹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2_2"/>
  <p:tag name="KSO_WM_UNIT_INDEX" val="1_2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2_1"/>
  <p:tag name="KSO_WM_UNIT_INDEX" val="1_2_1"/>
  <p:tag name="KSO_WM_UNIT_LAYERLEVEL" val="1_1_1"/>
  <p:tag name="KSO_WM_UNIT_PRESET_TEXT" val="贰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3_2"/>
  <p:tag name="KSO_WM_UNIT_INDEX" val="1_3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3_1"/>
  <p:tag name="KSO_WM_UNIT_INDEX" val="1_3_1"/>
  <p:tag name="KSO_WM_UNIT_LAYERLEVEL" val="1_1_1"/>
  <p:tag name="KSO_WM_UNIT_PRESET_TEXT" val="叁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4_2"/>
  <p:tag name="KSO_WM_UNIT_INDEX" val="1_4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4_1"/>
  <p:tag name="KSO_WM_UNIT_INDEX" val="1_4_1"/>
  <p:tag name="KSO_WM_UNIT_LAYERLEVEL" val="1_1_1"/>
  <p:tag name="KSO_WM_UNIT_PRESET_TEXT" val="肆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5_2"/>
  <p:tag name="KSO_WM_UNIT_INDEX" val="1_5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5_1"/>
  <p:tag name="KSO_WM_UNIT_INDEX" val="1_5_1"/>
  <p:tag name="KSO_WM_UNIT_LAYERLEVEL" val="1_1_1"/>
  <p:tag name="KSO_WM_UNIT_PRESET_TEXT" val="伍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6_2"/>
  <p:tag name="KSO_WM_UNIT_INDEX" val="1_6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6_1"/>
  <p:tag name="KSO_WM_UNIT_INDEX" val="1_6_1"/>
  <p:tag name="KSO_WM_UNIT_LAYERLEVEL" val="1_1_1"/>
  <p:tag name="KSO_WM_UNIT_PRESET_TEXT" val="陆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6">
      <a:dk1>
        <a:sysClr val="windowText" lastClr="000000"/>
      </a:dk1>
      <a:lt1>
        <a:sysClr val="window" lastClr="FFFFFF"/>
      </a:lt1>
      <a:dk2>
        <a:srgbClr val="333333"/>
      </a:dk2>
      <a:lt2>
        <a:srgbClr val="E5E8E6"/>
      </a:lt2>
      <a:accent1>
        <a:srgbClr val="7D9085"/>
      </a:accent1>
      <a:accent2>
        <a:srgbClr val="8B8D85"/>
      </a:accent2>
      <a:accent3>
        <a:srgbClr val="998B84"/>
      </a:accent3>
      <a:accent4>
        <a:srgbClr val="A78884"/>
      </a:accent4>
      <a:accent5>
        <a:srgbClr val="B58683"/>
      </a:accent5>
      <a:accent6>
        <a:srgbClr val="C38383"/>
      </a:accent6>
      <a:hlink>
        <a:srgbClr val="658BD5"/>
      </a:hlink>
      <a:folHlink>
        <a:srgbClr val="A16AA5"/>
      </a:folHlink>
    </a:clrScheme>
    <a:fontScheme name="自定义 85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汉仪古隶简</vt:lpstr>
      <vt:lpstr>MiSans Normal</vt:lpstr>
      <vt:lpstr>MiSans</vt:lpstr>
      <vt:lpstr>Wingdings</vt:lpstr>
      <vt:lpstr>演示秋鸿楷</vt:lpstr>
      <vt:lpstr>Calibri Light</vt:lpstr>
      <vt:lpstr>微软雅黑</vt:lpstr>
      <vt:lpstr>宋体</vt:lpstr>
      <vt:lpstr>Office Theme</vt:lpstr>
      <vt:lpstr>2024年推动文化多样性的发展年</vt:lpstr>
      <vt:lpstr>目录</vt:lpstr>
      <vt:lpstr>添加文档标题</vt:lpstr>
      <vt:lpstr>文化多样性的重要性</vt:lpstr>
      <vt:lpstr>文化多样性的定义</vt:lpstr>
      <vt:lpstr>文化多样性对人类发展的贡献</vt:lpstr>
      <vt:lpstr>文化多样性对世界和平与发展的影响</vt:lpstr>
      <vt:lpstr>2024年推动文化多样性的发展计划</vt:lpstr>
      <vt:lpstr>计划的目标和宗旨</vt:lpstr>
      <vt:lpstr>计划的主要内容</vt:lpstr>
      <vt:lpstr>计划的实施方式</vt:lpstr>
      <vt:lpstr>计划的预期成果</vt:lpstr>
      <vt:lpstr>如何促进文化多样性发展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2024-09-06T09:07:41.499</cp:lastPrinted>
  <dcterms:created xsi:type="dcterms:W3CDTF">2024-09-06T01:07:41Z</dcterms:created>
  <dcterms:modified xsi:type="dcterms:W3CDTF">2024-09-06T01:07:47Z</dcterms:modified>
</cp:coreProperties>
</file>