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FA6AC-10E2-44D1-AA7E-C94B39D5C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A808E-BCD6-4984-AD17-FF239151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64F32-E452-479E-964C-1BAEE8D9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FF106-05E9-489E-B859-0C8AF639C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1AE61-E5BD-4F8E-B6CB-B20993B69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F9CB8-8A71-4E44-BD15-1D067F56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52D7A-C2B2-4B2C-9FF9-67D2A87F9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69EEC-21C9-4645-B1CC-5A12CA354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0AD49-7432-4A59-A189-488558E6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13956-8B02-4C7C-9BFA-5AE69F53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5B4FF-06BE-4517-8BDF-70769BB1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05024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常见营养问题分析与对策\n## 1.孕妇营养需求与特点\n### 1.1孕妇各阶段营养需求变化\n### 1.2孕妇营养需求与一般人群的区别\n### 1.3孕妇营养需求的特殊考虑\n## 2.孕妇营养问题的主要原因\n### 2.1孕期生理变化对营养需求的影响\n### 2.2孕妇不良饮食习惯导致营养问题\n### 2.3孕妇营养知识缺乏与营养问题\n## 3.孕妇营养不良的危害与影响\n### 3.1孕妇营养不良对胎儿发育的影响\n### 3.2孕妇营养不良对自身健康的影响\n### 3.3孕妇营养不良对母乳喂养的影响\n## 4.孕妇营养问题的预防与干预\n### 4.1孕妇营养问题的自我预防措施\n### 4.2孕妇营养问题的医学干预方法\n### 4.3孕妇营养问题的健康教育与支持\n## 5.孕妇营养问题的诊断与治疗\n### 5.1孕妇营养问题的诊断方法\n### 5.2孕妇营养问题的治疗措施\n### 5.3孕妇营养问题的康复与随访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孕妇常见营养问题分析与对策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孕妇营养需求与特点</a:t>
            </a:r>
            <a:endParaRPr/>
          </a:p>
        </p:txBody>
      </p:sp>
      <p:sp>
        <p:nvSpPr>
          <p:cNvPr id="1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孕前期（1-3个月）</a:t>
                </a:r>
                <a:endParaRPr/>
              </a:p>
            </p:txBody>
          </p:sp>
          <p:sp>
            <p:nvSpPr>
              <p:cNvPr id="1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：增加20g/d，主要来源为肉类、鱼类、蛋类、奶类等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：增加100g/d，主要来源为谷物、豆类、薯类等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：增加20g/d，主要来源为植物油、坚果、鱼类等</a:t>
                </a:r>
                <a:endParaRPr/>
              </a:p>
            </p:txBody>
          </p:sp>
        </p:grpSp>
        <p:grpSp>
          <p:nvGrpSpPr>
            <p:cNvPr id="1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孕中期（4-6个月）</a:t>
                </a:r>
                <a:endParaRPr/>
              </a:p>
            </p:txBody>
          </p:sp>
          <p:sp>
            <p:nvSpPr>
              <p:cNvPr id="1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：增加30g/d，主要来源为肉类、鱼类、蛋类、奶类等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：增加150g/d，主要来源为谷物、豆类、薯类等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：增加30g/d，主要来源为植物油、坚果、鱼类等</a:t>
                </a:r>
                <a:endParaRPr/>
              </a:p>
            </p:txBody>
          </p:sp>
        </p:grpSp>
        <p:grpSp>
          <p:nvGrpSpPr>
            <p:cNvPr id="1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孕后期（7-10个月）</a:t>
                </a:r>
                <a:endParaRPr/>
              </a:p>
            </p:txBody>
          </p:sp>
          <p:sp>
            <p:nvSpPr>
              <p:cNvPr id="1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：增加40g/d，主要来源为肉类、鱼类、蛋类、奶类等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：增加200g/d，主要来源为谷物、豆类、薯类等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：增加40g/d，主要来源为植物油、坚果、鱼类等</a:t>
                </a:r>
                <a:endParaRPr/>
              </a:p>
            </p:txBody>
          </p:sp>
        </p:grpSp>
      </p:grpSp>
      <p:pic>
        <p:nvPicPr>
          <p:cNvPr id="1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孕妇各阶段营养需求变化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5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5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5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5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56" name="组合 15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57" name="组合 156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5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蛋白质：孕妇的蛋白质需求量高于一般人群，以满足胎儿生长发育和孕妇自身的需求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9" name="组合 158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钙：孕妇的钙需求量高于一般人群，以维持胎儿骨骼和牙齿的发育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1" name="组合 160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16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铁：孕妇的铁需求量高于一般人群，以补充胎儿造血所需的铁质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3" name="组合 162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164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叶酸：孕妇的叶酸需求量高于一般人群，以预防神经管缺陷的发生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孕妇营养需求与一般人群的区别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孕妇营养需求的特殊考虑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组合 1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69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低脂饮食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：孕妇应控制脂肪摄入量，避免过多摄入饱和脂肪和反式脂肪</a:t>
                </a:r>
                <a:endParaRPr/>
              </a:p>
            </p:txBody>
          </p:sp>
          <p:cxnSp>
            <p:nvCxnSpPr>
              <p:cNvPr id="17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4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高纤维饮食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：孕妇应增加膳食纤维摄入量，以预防孕期便秘和痔疮的发生</a:t>
                </a:r>
                <a:endParaRPr/>
              </a:p>
            </p:txBody>
          </p:sp>
        </p:grpSp>
        <p:grpSp>
          <p:nvGrpSpPr>
            <p:cNvPr id="179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：孕妇应确保充足的钙摄入，以维持胎儿骨骼和牙齿的发育</a:t>
                </a:r>
                <a:endParaRPr/>
              </a:p>
            </p:txBody>
          </p:sp>
        </p:grpSp>
        <p:grpSp>
          <p:nvGrpSpPr>
            <p:cNvPr id="184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7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：孕妇应确保充足的铁摄入，以补充胎儿造血所需的铁质</a:t>
                </a:r>
                <a:endParaRPr/>
              </a:p>
            </p:txBody>
          </p:sp>
        </p:grpSp>
        <p:grpSp>
          <p:nvGrpSpPr>
            <p:cNvPr id="189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2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补叶酸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：孕妇应确保充足的叶酸摄入，以预防神经管缺陷的发生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孕妇营养问题的主要原因</a:t>
            </a:r>
            <a:endParaRPr/>
          </a:p>
        </p:txBody>
      </p:sp>
      <p:sp>
        <p:nvSpPr>
          <p:cNvPr id="1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孕吐：孕妇在孕早期容易出现孕吐，导致营养摄入不足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200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胃肠功能减弱：孕妇的胃肠功能在孕期可能会减弱，影响营养物质的吸收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20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水肿：孕妇在孕晚期容易出现水肿，导致体重增加，营养需求增加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孕期生理变化对营养需求的影响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孕妇不良饮食习惯导致营养问题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组合 2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0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：孕妇如果偏食，可能导致某些营养物质的摄入不足</a:t>
                </a:r>
                <a:endParaRPr/>
              </a:p>
            </p:txBody>
          </p:sp>
          <p:cxnSp>
            <p:nvCxnSpPr>
              <p:cNvPr id="21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暴饮暴食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：孕妇如果暴饮暴食，可能导致营养过剩，增加孕期并发症的风险</a:t>
                </a:r>
                <a:endParaRPr/>
              </a:p>
            </p:txBody>
          </p:sp>
        </p:grpSp>
        <p:grpSp>
          <p:nvGrpSpPr>
            <p:cNvPr id="21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过度节食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：孕妇如果过度节食，可能导致营养摄入不足，影响胎儿生长发育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孕妇营养知识缺乏与营养问题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227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营养知识缺乏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：孕妇如果缺乏营养知识，可能导致营养摄入不合理</a:t>
                </a:r>
                <a:endParaRPr/>
              </a:p>
            </p:txBody>
          </p:sp>
          <p:cxnSp>
            <p:nvCxnSpPr>
              <p:cNvPr id="23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2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营养补充剂滥用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：孕妇如果滥用营养补充剂，可能导致某些营养物质的摄入过量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孕妇营养不良的危害与影响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组合 11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低体重儿：孕妇营养不良可能导致胎儿生长发育受限，出生时体重偏低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智力发育迟缓：孕妇营养不良可能影响胎儿的神经系统发育，导致智力发育迟缓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先天性畸形：孕妇营养不良可能导致胎儿发生先天性畸形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孕妇营养不良对胎儿发育的影响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https://d.book118.com/887105024162006046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孕妇常见营养问题分析与对策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2024-09-22T06:10:43.609</cp:lastPrinted>
  <dcterms:created xsi:type="dcterms:W3CDTF">2024-09-21T22:10:43Z</dcterms:created>
  <dcterms:modified xsi:type="dcterms:W3CDTF">2024-09-21T22:10:45Z</dcterms:modified>
</cp:coreProperties>
</file>