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C8D182-E4C8-4120-9249-FC9774456FF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482600" y="1279525"/>
            <a:ext cx="6140450" cy="3454400"/>
          </a:xfrm>
          <a:prstGeom prst="rect">
            <a:avLst/>
          </a:prstGeom>
          <a:noFill/>
          <a:ln w="12700">
            <a:solidFill>
              <a:prstClr val="black"/>
            </a:solidFill>
          </a:ln>
        </p:spPr>
      </p:sp>
      <p:sp>
        <p:nvSpPr>
          <p:cNvPr id="5" name="备注占位符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85D0DACE-38E0-42D2-9336-2B707D34BC6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t>1</a:t>
            </a:fld>
            <a:endParaRPr lang="zh-CN" altLang="en-US">
              <a:solidFill>
                <a:prstClr val="black"/>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t>3</a:t>
            </a:fld>
            <a:endParaRPr lang="zh-CN" altLang="en-US">
              <a:solidFill>
                <a:prstClr val="black"/>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t>5</a:t>
            </a:fld>
            <a:endParaRPr lang="zh-CN" altLang="en-US">
              <a:solidFill>
                <a:prstClr val="black"/>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t>13</a:t>
            </a:fld>
            <a:endParaRPr lang="zh-CN" altLang="en-US">
              <a:solidFill>
                <a:prstClr val="black"/>
              </a:solidFill>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2E7AD8-1DB0-4EE9-A750-B4A0E990D1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2A2E4B-C2A2-492B-BA08-CF28DBE20E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1A07CA-7C05-43BB-9FBF-063059989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C63EE6-6817-45B9-BBAB-FEBE3A3DFC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863158-1D69-4C8E-8A32-C89DDA6DD2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9161A1-3878-4202-83B4-73C83B6CF1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5759F6-BB93-431A-9E9B-C2F17AA1C4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8011B3-55A7-4A11-8A36-3E9224FA9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877433-B59B-43A5-916E-A515BF69ED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074C62-E2CA-4858-8237-837009E03A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0C7AB8-6200-4A5D-87A2-9434635716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nvPr>
        </p:nvSpPr>
        <p:spPr>
          <a:xfrm>
            <a:off x="1524000" y="1322962"/>
            <a:ext cx="9144000" cy="2187001"/>
          </a:xfrm>
        </p:spPr>
        <p:txBody>
          <a:bodyPr anchor="b">
            <a:normAutofit/>
          </a:bodyPr>
          <a:lstStyle>
            <a:lvl1pPr algn="ctr">
              <a:lnSpc>
                <a:spcPct val="130000"/>
              </a:lnSpc>
              <a:defRPr sz="6000">
                <a:effectLst/>
              </a:defRPr>
            </a:lvl1pPr>
          </a:lstStyle>
          <a:p>
            <a:r>
              <a:rPr lang="zh-CN" altLang="en-US"/>
              <a:t>单击此处添加标题</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
        <p:nvSpPr>
          <p:cNvPr id="3" name="副标题 2"/>
          <p:cNvSpPr>
            <a:spLocks noGrp="1"/>
          </p:cNvSpPr>
          <p:nvPr>
            <p:ph type="subTitle" idx="1" hasCustomPrompt="1"/>
          </p:nvPr>
        </p:nvSpPr>
        <p:spPr>
          <a:xfrm>
            <a:off x="1524000" y="3602038"/>
            <a:ext cx="9144000" cy="1655762"/>
          </a:xfrm>
        </p:spPr>
        <p:txBody>
          <a:bodyPr>
            <a:normAutofit/>
          </a:bodyPr>
          <a:lstStyle>
            <a:lvl1pPr marL="0" indent="0" algn="ctr">
              <a:buNone/>
              <a:defRPr sz="2400">
                <a:solidFill>
                  <a:schemeClr val="tx1">
                    <a:lumMod val="75000"/>
                    <a:lumOff val="25000"/>
                  </a:schemeClr>
                </a:solidFill>
                <a:effectLst/>
                <a:latin typeface="+mn-ea"/>
                <a:ea typeface="+mn-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单击此处添加副标题</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47700" y="258445"/>
            <a:ext cx="10515600" cy="1325563"/>
          </a:xfrm>
        </p:spPr>
        <p:txBody>
          <a:bodyPr anchor="ctr" anchorCtr="0">
            <a:normAutofit/>
          </a:bodyPr>
          <a:lstStyle>
            <a:lvl1pPr>
              <a:defRPr sz="4400" b="0">
                <a:effectLst/>
              </a:defRPr>
            </a:lvl1pPr>
          </a:lstStyle>
          <a:p>
            <a:r>
              <a:rPr lang="zh-CN" altLang="en-US"/>
              <a:t>单击此处编辑母版标题样式</a:t>
            </a:r>
            <a:endParaRPr lang="zh-CN" altLang="en-US"/>
          </a:p>
        </p:txBody>
      </p:sp>
      <p:sp>
        <p:nvSpPr>
          <p:cNvPr id="3" name="内容占位符 2"/>
          <p:cNvSpPr>
            <a:spLocks noGrp="1"/>
          </p:cNvSpPr>
          <p:nvPr>
            <p:ph idx="1"/>
          </p:nvPr>
        </p:nvSpPr>
        <p:spPr>
          <a:xfrm>
            <a:off x="647700" y="1825625"/>
            <a:ext cx="10515600" cy="4351338"/>
          </a:xfrm>
        </p:spPr>
        <p:txBody>
          <a:bodyPr>
            <a:normAutofit/>
          </a:bodyPr>
          <a:lstStyle>
            <a:lvl1pPr>
              <a:defRPr sz="2800">
                <a:solidFill>
                  <a:schemeClr val="tx1">
                    <a:lumMod val="75000"/>
                    <a:lumOff val="25000"/>
                  </a:schemeClr>
                </a:solidFill>
              </a:defRPr>
            </a:lvl1pPr>
            <a:lvl2pPr>
              <a:defRPr sz="2400">
                <a:solidFill>
                  <a:schemeClr val="tx1">
                    <a:lumMod val="75000"/>
                    <a:lumOff val="25000"/>
                  </a:schemeClr>
                </a:solidFill>
              </a:defRPr>
            </a:lvl2pPr>
            <a:lvl3pPr>
              <a:defRPr sz="2000">
                <a:solidFill>
                  <a:schemeClr val="tx1">
                    <a:lumMod val="75000"/>
                    <a:lumOff val="25000"/>
                  </a:schemeClr>
                </a:solidFill>
              </a:defRPr>
            </a:lvl3pPr>
            <a:lvl4pPr>
              <a:defRPr sz="1800">
                <a:solidFill>
                  <a:schemeClr val="tx1">
                    <a:lumMod val="75000"/>
                    <a:lumOff val="25000"/>
                  </a:schemeClr>
                </a:solidFill>
              </a:defRPr>
            </a:lvl4pPr>
            <a:lvl5pPr>
              <a:defRPr sz="18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49" y="469127"/>
            <a:ext cx="10307927" cy="4093347"/>
          </a:xfrm>
        </p:spPr>
        <p:txBody>
          <a:bodyPr anchor="b">
            <a:normAutofit/>
          </a:bodyPr>
          <a:lstStyle>
            <a:lvl1pPr>
              <a:defRPr sz="6000">
                <a:effectLst/>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610028"/>
            <a:ext cx="10307926" cy="647555"/>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647700" y="258445"/>
            <a:ext cx="10515600" cy="1325563"/>
          </a:xfrm>
        </p:spPr>
        <p:txBody>
          <a:bodyPr>
            <a:normAutofit/>
          </a:bodyPr>
          <a:lstStyle>
            <a:lvl1pPr>
              <a:defRPr sz="4400" b="0" i="0">
                <a:effectLst/>
              </a:defRPr>
            </a:lvl1pPr>
          </a:lstStyle>
          <a:p>
            <a:r>
              <a:rPr lang="zh-CN" altLang="en-US"/>
              <a:t>单击此处编辑母版标题样式</a:t>
            </a:r>
            <a:endParaRPr lang="zh-CN" altLang="en-US"/>
          </a:p>
        </p:txBody>
      </p:sp>
      <p:sp>
        <p:nvSpPr>
          <p:cNvPr id="3" name="内容占位符 2"/>
          <p:cNvSpPr>
            <a:spLocks noGrp="1"/>
          </p:cNvSpPr>
          <p:nvPr>
            <p:ph sz="half" idx="1"/>
          </p:nvPr>
        </p:nvSpPr>
        <p:spPr>
          <a:xfrm>
            <a:off x="647700" y="1825625"/>
            <a:ext cx="5181600" cy="4351338"/>
          </a:xfrm>
        </p:spPr>
        <p:txBody>
          <a:bodyPr>
            <a:normAutofit/>
          </a:bodyPr>
          <a:lstStyle>
            <a:lvl1pPr>
              <a:lnSpc>
                <a:spcPct val="90000"/>
              </a:lnSpc>
              <a:defRPr sz="2800">
                <a:solidFill>
                  <a:schemeClr val="tx1">
                    <a:lumMod val="75000"/>
                    <a:lumOff val="25000"/>
                  </a:schemeClr>
                </a:solidFill>
              </a:defRPr>
            </a:lvl1pPr>
            <a:lvl2pPr>
              <a:lnSpc>
                <a:spcPct val="90000"/>
              </a:lnSpc>
              <a:defRPr sz="2400">
                <a:solidFill>
                  <a:schemeClr val="tx1">
                    <a:lumMod val="75000"/>
                    <a:lumOff val="25000"/>
                  </a:schemeClr>
                </a:solidFill>
              </a:defRPr>
            </a:lvl2pPr>
            <a:lvl3pPr>
              <a:lnSpc>
                <a:spcPct val="90000"/>
              </a:lnSpc>
              <a:defRPr sz="2000">
                <a:solidFill>
                  <a:schemeClr val="tx1">
                    <a:lumMod val="75000"/>
                    <a:lumOff val="25000"/>
                  </a:schemeClr>
                </a:solidFill>
              </a:defRPr>
            </a:lvl3pPr>
            <a:lvl4pPr>
              <a:lnSpc>
                <a:spcPct val="90000"/>
              </a:lnSpc>
              <a:defRPr sz="1800">
                <a:solidFill>
                  <a:schemeClr val="tx1">
                    <a:lumMod val="75000"/>
                    <a:lumOff val="25000"/>
                  </a:schemeClr>
                </a:solidFill>
              </a:defRPr>
            </a:lvl4pPr>
            <a:lvl5pPr>
              <a:lnSpc>
                <a:spcPct val="90000"/>
              </a:lnSpc>
              <a:defRPr sz="18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5981700" y="1825625"/>
            <a:ext cx="5181600" cy="4351338"/>
          </a:xfrm>
        </p:spPr>
        <p:txBody>
          <a:bodyPr>
            <a:normAutofit/>
          </a:bodyPr>
          <a:lstStyle>
            <a:lvl1pPr>
              <a:lnSpc>
                <a:spcPct val="90000"/>
              </a:lnSpc>
              <a:defRPr sz="2800">
                <a:solidFill>
                  <a:schemeClr val="tx1">
                    <a:lumMod val="75000"/>
                    <a:lumOff val="25000"/>
                  </a:schemeClr>
                </a:solidFill>
              </a:defRPr>
            </a:lvl1pPr>
            <a:lvl2pPr>
              <a:lnSpc>
                <a:spcPct val="90000"/>
              </a:lnSpc>
              <a:defRPr sz="2400">
                <a:solidFill>
                  <a:schemeClr val="tx1">
                    <a:lumMod val="75000"/>
                    <a:lumOff val="25000"/>
                  </a:schemeClr>
                </a:solidFill>
              </a:defRPr>
            </a:lvl2pPr>
            <a:lvl3pPr>
              <a:lnSpc>
                <a:spcPct val="90000"/>
              </a:lnSpc>
              <a:defRPr sz="2000">
                <a:solidFill>
                  <a:schemeClr val="tx1">
                    <a:lumMod val="75000"/>
                    <a:lumOff val="25000"/>
                  </a:schemeClr>
                </a:solidFill>
              </a:defRPr>
            </a:lvl3pPr>
            <a:lvl4pPr>
              <a:lnSpc>
                <a:spcPct val="90000"/>
              </a:lnSpc>
              <a:defRPr sz="1800">
                <a:solidFill>
                  <a:schemeClr val="tx1">
                    <a:lumMod val="75000"/>
                    <a:lumOff val="25000"/>
                  </a:schemeClr>
                </a:solidFill>
              </a:defRPr>
            </a:lvl4pPr>
            <a:lvl5pPr>
              <a:lnSpc>
                <a:spcPct val="90000"/>
              </a:lnSpc>
              <a:defRPr sz="18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744961"/>
            <a:ext cx="5157787" cy="823912"/>
          </a:xfrm>
        </p:spPr>
        <p:txBody>
          <a:bodyPr anchor="b">
            <a:norm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615609"/>
            <a:ext cx="5157787" cy="357405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744961"/>
            <a:ext cx="5183188" cy="823912"/>
          </a:xfrm>
        </p:spPr>
        <p:txBody>
          <a:bodyPr anchor="b">
            <a:norm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615609"/>
            <a:ext cx="5183188" cy="357405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2766219"/>
            <a:ext cx="10515600" cy="1325563"/>
          </a:xfrm>
        </p:spPr>
        <p:txBody>
          <a:bodyPr>
            <a:normAutofit/>
          </a:bodyPr>
          <a:lstStyle>
            <a:lvl1pPr algn="ctr">
              <a:defRPr sz="4400" b="0">
                <a:effectLst/>
              </a:defRPr>
            </a:lvl1p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hasCustomPrompt="1"/>
          </p:nvPr>
        </p:nvSpPr>
        <p:spPr>
          <a:xfrm>
            <a:off x="646747" y="127000"/>
            <a:ext cx="4165200" cy="1600200"/>
          </a:xfrm>
        </p:spPr>
        <p:txBody>
          <a:bodyPr anchor="ctr" anchorCtr="0">
            <a:normAutofit/>
          </a:bodyPr>
          <a:lstStyle>
            <a:lvl1pPr>
              <a:defRPr sz="3200" b="0">
                <a:effectLst/>
              </a:defRPr>
            </a:lvl1pPr>
          </a:lstStyle>
          <a:p>
            <a:r>
              <a:rPr lang="zh-CN" altLang="en-US"/>
              <a:t>单击此处编辑标题</a:t>
            </a:r>
            <a:endParaRPr lang="zh-CN" altLang="en-US"/>
          </a:p>
        </p:txBody>
      </p:sp>
      <p:sp>
        <p:nvSpPr>
          <p:cNvPr id="3" name="图片占位符 2"/>
          <p:cNvSpPr>
            <a:spLocks noGrp="1" noChangeAspect="1"/>
          </p:cNvSpPr>
          <p:nvPr>
            <p:ph type="pic" idx="1"/>
          </p:nvPr>
        </p:nvSpPr>
        <p:spPr>
          <a:xfrm>
            <a:off x="5184000" y="766354"/>
            <a:ext cx="5817375" cy="50944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651827" y="2057400"/>
            <a:ext cx="4165200" cy="3811588"/>
          </a:xfrm>
        </p:spPr>
        <p:txBody>
          <a:bodyPr>
            <a:normAutofit/>
          </a:bodyPr>
          <a:lstStyle>
            <a:lvl1pPr marL="0" indent="0">
              <a:lnSpc>
                <a:spcPct val="150000"/>
              </a:lnSpc>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9824484" y="365125"/>
            <a:ext cx="1529316" cy="5811838"/>
          </a:xfrm>
        </p:spPr>
        <p:txBody>
          <a:bodyPr vert="eaVert">
            <a:normAutofit/>
          </a:bodyPr>
          <a:lstStyle>
            <a:lvl1pPr>
              <a:defRPr sz="4400"/>
            </a:lvl1p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8879958"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11000306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5592" y="1508787"/>
            <a:ext cx="5131048" cy="3420699"/>
          </a:xfrm>
          <a:prstGeom prst="rect">
            <a:avLst/>
          </a:prstGeom>
        </p:spPr>
      </p:pic>
      <p:sp>
        <p:nvSpPr>
          <p:cNvPr id="11" name="文本框 10"/>
          <p:cNvSpPr txBox="1"/>
          <p:nvPr/>
        </p:nvSpPr>
        <p:spPr>
          <a:xfrm>
            <a:off x="474133" y="3836247"/>
            <a:ext cx="4327313" cy="15271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eaLnBrk="0" fontAlgn="base" hangingPunct="0">
              <a:spcBef>
                <a:spcPct val="0"/>
              </a:spcBef>
              <a:spcAft>
                <a:spcPct val="0"/>
              </a:spcAft>
            </a:pPr>
            <a:r>
              <a:rPr lang="zh-CN" altLang="en-US" sz="4665">
                <a:solidFill>
                  <a:schemeClr val="accent2"/>
                </a:solidFill>
                <a:latin typeface="Impact" panose="020b0806030902050204" pitchFamily="34" charset="0"/>
                <a:ea typeface="微软雅黑" charset="-122"/>
                <a:cs typeface="Arial" pitchFamily="34" charset="0"/>
              </a:rPr>
              <a:t>电视综艺娱乐 节目 </a:t>
            </a:r>
            <a:endParaRPr lang="en-US" altLang="zh-CN" sz="4665">
              <a:solidFill>
                <a:schemeClr val="accent2"/>
              </a:solidFill>
              <a:latin typeface="Impact" panose="020b0806030902050204" pitchFamily="34" charset="0"/>
              <a:ea typeface="微软雅黑" charset="-122"/>
              <a:cs typeface="Arial" pitchFamily="34" charset="0"/>
            </a:endParaRPr>
          </a:p>
        </p:txBody>
      </p:sp>
    </p:spTree>
  </p:cSld>
  <p:clrMapOvr>
    <a:masterClrMapping/>
  </p:clrMapOvr>
  <mc:AlternateContent>
    <mc:Choice xmlns:p14="http://schemas.microsoft.com/office/powerpoint/2010/main" Requires="p14">
      <p:transition spd="med" advClick="0" advTm="6000" p14:dur="700">
        <p:fade/>
      </p:transition>
    </mc:Choice>
    <mc:Fallback>
      <p:transition spd="med" advClick="0" advTm="6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1" presetClass="entr" presetSubtype="0" dur="500" fill="hold" grpId="0" nodeType="clickEffect">
                                  <p:stCondLst>
                                    <p:cond delay="0"/>
                                  </p:stCondLst>
                                  <p:iterate type="lt">
                                    <p:tmPct val="10000"/>
                                  </p:iterate>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p:cTn id="7" dur="500" fill="hold"/>
                                        <p:tgtEl>
                                          <p:spTgt spid="11">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1">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11">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1">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1">
                                            <p:txEl>
                                              <p:pRg st="0" end="0"/>
                                            </p:txEl>
                                          </p:spTgt>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2" presetClass="entr" presetSubtype="2" dur="50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1+#ppt_w/2"/>
                                          </p:val>
                                        </p:tav>
                                        <p:tav tm="100000">
                                          <p:val>
                                            <p:strVal val="#ppt_x"/>
                                          </p:val>
                                        </p:tav>
                                      </p:tavLst>
                                    </p:anim>
                                    <p:anim calcmode="lin" valueType="num">
                                      <p:cBhvr additive="base">
                                        <p:cTn id="17"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allAtOnce"/>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p:cNvSpPr txBox="1"/>
          <p:nvPr/>
        </p:nvSpPr>
        <p:spPr>
          <a:xfrm>
            <a:off x="2506980" y="1960033"/>
            <a:ext cx="7467600" cy="279971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10000"/>
              </a:lnSpc>
            </a:pPr>
            <a:r>
              <a:rPr lang="zh-CN" altLang="en-US" sz="2665" b="0">
                <a:solidFill>
                  <a:schemeClr val="tx1"/>
                </a:solidFill>
                <a:latin typeface="Kaiti SC Regular" panose="02010600040101010101" charset="-122"/>
                <a:ea typeface="Kaiti SC Regular" panose="02010600040101010101" charset="-122"/>
                <a:cs typeface="Kaiti SC Regular" panose="02010600040101010101" charset="-122"/>
              </a:rPr>
              <a:t>电视综艺娱乐节目是一种汇集各种艺术表演形式、充分发挥电视声画优势的节目形态，它构成立体的艺术效果，给观众以多样的审美享受 。</a:t>
            </a:r>
            <a:endParaRPr lang="zh-CN" altLang="en-US" sz="2665" b="0">
              <a:solidFill>
                <a:schemeClr val="tx1"/>
              </a:solidFill>
              <a:latin typeface="Kaiti SC Regular" panose="02010600040101010101" charset="-122"/>
              <a:ea typeface="Kaiti SC Regular" panose="02010600040101010101" charset="-122"/>
              <a:cs typeface="Kaiti SC Regular" panose="02010600040101010101" charset="-122"/>
            </a:endParaRPr>
          </a:p>
          <a:p>
            <a:pPr marL="0" indent="0" algn="l">
              <a:lnSpc>
                <a:spcPct val="110000"/>
              </a:lnSpc>
            </a:pPr>
            <a:endParaRPr lang="zh-CN" altLang="en-US" sz="2665" b="0">
              <a:solidFill>
                <a:schemeClr val="tx1"/>
              </a:solidFill>
              <a:latin typeface="Kaiti SC Regular" panose="02010600040101010101" charset="-122"/>
              <a:ea typeface="Kaiti SC Regular" panose="02010600040101010101" charset="-122"/>
              <a:cs typeface="Kaiti SC Regular" panose="02010600040101010101" charset="-122"/>
            </a:endParaRPr>
          </a:p>
          <a:p>
            <a:pPr marL="0" indent="0" algn="l">
              <a:lnSpc>
                <a:spcPct val="110000"/>
              </a:lnSpc>
            </a:pPr>
            <a:r>
              <a:rPr lang="zh-CN" altLang="en-US" sz="2665" b="0">
                <a:solidFill>
                  <a:schemeClr val="tx1"/>
                </a:solidFill>
                <a:latin typeface="Kaiti SC Regular" panose="02010600040101010101" charset="-122"/>
                <a:ea typeface="Kaiti SC Regular" panose="02010600040101010101" charset="-122"/>
                <a:cs typeface="Kaiti SC Regular" panose="02010600040101010101" charset="-122"/>
              </a:rPr>
              <a:t>分为三大类 ：电视综艺晚会、电视综艺栏目、电视综艺游戏节目和电视真人秀。</a:t>
            </a:r>
            <a:endParaRPr lang="zh-CN" altLang="en-US" sz="2665" b="0">
              <a:solidFill>
                <a:schemeClr val="tx1"/>
              </a:solidFill>
              <a:latin typeface="Kaiti SC Regular" panose="02010600040101010101" charset="-122"/>
              <a:ea typeface="Kaiti SC Regular" panose="02010600040101010101" charset="-122"/>
              <a:cs typeface="Kaiti SC Regular" panose="02010600040101010101"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Text Placeholder 39"/>
          <p:cNvSpPr txBox="1"/>
          <p:nvPr/>
        </p:nvSpPr>
        <p:spPr>
          <a:xfrm>
            <a:off x="6619399" y="1120839"/>
            <a:ext cx="4798709" cy="480053"/>
          </a:xfrm>
          <a:prstGeom prst="rect">
            <a:avLst/>
          </a:prstGeom>
        </p:spPr>
        <p:txBody>
          <a:bodyPr/>
          <a:lstStyle>
            <a:defPPr>
              <a:defRPr lang="zh-CN"/>
            </a:defPPr>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indent="0" algn="r">
              <a:buNone/>
            </a:pPr>
            <a:r>
              <a:rPr lang="zh-CN" altLang="en-US" sz="2135">
                <a:solidFill>
                  <a:schemeClr val="accent1"/>
                </a:solidFill>
                <a:latin typeface="微软雅黑" charset="-122"/>
                <a:ea typeface="微软雅黑" charset="-122"/>
              </a:rPr>
              <a:t>一、电视综艺娱乐节目的内涵和类别</a:t>
            </a:r>
            <a:endParaRPr lang="zh-CN" altLang="en-US" sz="2135">
              <a:solidFill>
                <a:schemeClr val="accent1"/>
              </a:solidFill>
              <a:latin typeface="微软雅黑" charset="-122"/>
              <a:ea typeface="微软雅黑" charset="-122"/>
            </a:endParaRPr>
          </a:p>
        </p:txBody>
      </p:sp>
      <p:sp>
        <p:nvSpPr>
          <p:cNvPr id="9" name="Text Placeholder 40"/>
          <p:cNvSpPr txBox="1"/>
          <p:nvPr/>
        </p:nvSpPr>
        <p:spPr>
          <a:xfrm>
            <a:off x="2828713" y="386080"/>
            <a:ext cx="8684260" cy="525780"/>
          </a:xfrm>
          <a:prstGeom prst="rect">
            <a:avLst/>
          </a:prstGeom>
        </p:spPr>
        <p:txBody>
          <a:bodyPr/>
          <a:lstStyle>
            <a:defPPr>
              <a:defRPr lang="zh-CN"/>
            </a:defPPr>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indent="0" algn="r">
              <a:buNone/>
            </a:pPr>
            <a:r>
              <a:rPr lang="zh-CN" altLang="en-US" sz="4000">
                <a:solidFill>
                  <a:schemeClr val="tx2"/>
                </a:solidFill>
                <a:latin typeface="微软雅黑" charset="-122"/>
                <a:ea typeface="微软雅黑" charset="-122"/>
              </a:rPr>
              <a:t>第一节	电视综艺娱乐节目概说</a:t>
            </a:r>
            <a:endParaRPr lang="zh-CN" altLang="en-US" sz="4000">
              <a:solidFill>
                <a:schemeClr val="tx2"/>
              </a:solidFill>
              <a:latin typeface="微软雅黑" charset="-122"/>
              <a:ea typeface="微软雅黑" charset="-122"/>
            </a:endParaRPr>
          </a:p>
          <a:p>
            <a:pPr marL="0" indent="0" algn="r">
              <a:buNone/>
            </a:pPr>
            <a:endParaRPr lang="zh-CN" altLang="en-US" sz="4000">
              <a:solidFill>
                <a:schemeClr val="tx2"/>
              </a:solidFill>
              <a:latin typeface="微软雅黑" charset="-122"/>
              <a:ea typeface="微软雅黑" charset="-122"/>
            </a:endParaRPr>
          </a:p>
        </p:txBody>
      </p:sp>
      <p:cxnSp>
        <p:nvCxnSpPr>
          <p:cNvPr id="10" name="Straight Connector 28"/>
          <p:cNvCxnSpPr/>
          <p:nvPr/>
        </p:nvCxnSpPr>
        <p:spPr>
          <a:xfrm flipH="1">
            <a:off x="11669605" y="553349"/>
            <a:ext cx="0" cy="731520"/>
          </a:xfrm>
          <a:prstGeom prst="line">
            <a:avLst/>
          </a:prstGeom>
          <a:ln w="19050">
            <a:solidFill>
              <a:schemeClr val="accent6"/>
            </a:solidFill>
          </a:ln>
        </p:spPr>
        <p:style>
          <a:lnRef idx="1">
            <a:schemeClr val="accent1"/>
          </a:lnRef>
          <a:fillRef idx="0">
            <a:schemeClr val="accent1"/>
          </a:fillRef>
          <a:effectRef idx="0">
            <a:schemeClr val="accent1"/>
          </a:effectRef>
          <a:fontRef idx="minor">
            <a:schemeClr val="tx1"/>
          </a:fontRef>
        </p:style>
      </p:cxnSp>
      <p:sp>
        <p:nvSpPr>
          <p:cNvPr id="5" name="Freeform 12"/>
          <p:cNvSpPr>
            <a:spLocks noChangeArrowheads="1"/>
          </p:cNvSpPr>
          <p:nvPr/>
        </p:nvSpPr>
        <p:spPr bwMode="auto">
          <a:xfrm>
            <a:off x="6189133" y="1600928"/>
            <a:ext cx="1054100" cy="2103967"/>
          </a:xfrm>
          <a:custGeom>
            <a:gdLst>
              <a:gd name="T0" fmla="*/ 0 w 498"/>
              <a:gd name="T1" fmla="*/ 0 h 994"/>
              <a:gd name="T2" fmla="*/ 790575 w 498"/>
              <a:gd name="T3" fmla="*/ 790575 h 994"/>
              <a:gd name="T4" fmla="*/ 0 w 498"/>
              <a:gd name="T5" fmla="*/ 1577975 h 994"/>
              <a:gd name="T6" fmla="*/ 0 w 498"/>
              <a:gd name="T7" fmla="*/ 0 h 994"/>
              <a:gd name="T8" fmla="*/ 0 60000 65536"/>
              <a:gd name="T9" fmla="*/ 0 60000 65536"/>
              <a:gd name="T10" fmla="*/ 0 60000 65536"/>
              <a:gd name="T11" fmla="*/ 0 60000 65536"/>
              <a:gd name="T12" fmla="*/ 0 w 498"/>
              <a:gd name="T13" fmla="*/ 0 h 994"/>
              <a:gd name="T14" fmla="*/ 498 w 498"/>
              <a:gd name="T15" fmla="*/ 994 h 994"/>
            </a:gdLst>
            <a:cxnLst>
              <a:cxn ang="T8">
                <a:pos x="T0" y="T1"/>
              </a:cxn>
              <a:cxn ang="T9">
                <a:pos x="T2" y="T3"/>
              </a:cxn>
              <a:cxn ang="T10">
                <a:pos x="T4" y="T5"/>
              </a:cxn>
              <a:cxn ang="T11">
                <a:pos x="T6" y="T7"/>
              </a:cxn>
            </a:cxnLst>
            <a:rect l="T12" t="T13" r="T14" b="T15"/>
            <a:pathLst>
              <a:path w="498" h="994">
                <a:moveTo>
                  <a:pt x="0" y="0"/>
                </a:moveTo>
                <a:lnTo>
                  <a:pt x="498" y="498"/>
                </a:lnTo>
                <a:lnTo>
                  <a:pt x="0" y="994"/>
                </a:lnTo>
                <a:lnTo>
                  <a:pt x="0" y="0"/>
                </a:ln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solidFill>
                <a:schemeClr val="accent2"/>
              </a:solidFill>
            </a:endParaRPr>
          </a:p>
        </p:txBody>
      </p:sp>
      <p:sp>
        <p:nvSpPr>
          <p:cNvPr id="6" name="Freeform 13"/>
          <p:cNvSpPr>
            <a:spLocks noChangeArrowheads="1"/>
          </p:cNvSpPr>
          <p:nvPr/>
        </p:nvSpPr>
        <p:spPr bwMode="auto">
          <a:xfrm>
            <a:off x="5003800" y="3821311"/>
            <a:ext cx="1049867" cy="2103967"/>
          </a:xfrm>
          <a:custGeom>
            <a:gdLst>
              <a:gd name="T0" fmla="*/ 787400 w 496"/>
              <a:gd name="T1" fmla="*/ 1577975 h 994"/>
              <a:gd name="T2" fmla="*/ 0 w 496"/>
              <a:gd name="T3" fmla="*/ 790575 h 994"/>
              <a:gd name="T4" fmla="*/ 787400 w 496"/>
              <a:gd name="T5" fmla="*/ 0 h 994"/>
              <a:gd name="T6" fmla="*/ 787400 w 496"/>
              <a:gd name="T7" fmla="*/ 1577975 h 994"/>
              <a:gd name="T8" fmla="*/ 0 60000 65536"/>
              <a:gd name="T9" fmla="*/ 0 60000 65536"/>
              <a:gd name="T10" fmla="*/ 0 60000 65536"/>
              <a:gd name="T11" fmla="*/ 0 60000 65536"/>
              <a:gd name="T12" fmla="*/ 0 w 496"/>
              <a:gd name="T13" fmla="*/ 0 h 994"/>
              <a:gd name="T14" fmla="*/ 496 w 496"/>
              <a:gd name="T15" fmla="*/ 994 h 994"/>
            </a:gdLst>
            <a:cxnLst>
              <a:cxn ang="T8">
                <a:pos x="T0" y="T1"/>
              </a:cxn>
              <a:cxn ang="T9">
                <a:pos x="T2" y="T3"/>
              </a:cxn>
              <a:cxn ang="T10">
                <a:pos x="T4" y="T5"/>
              </a:cxn>
              <a:cxn ang="T11">
                <a:pos x="T6" y="T7"/>
              </a:cxn>
            </a:cxnLst>
            <a:rect l="T12" t="T13" r="T14" b="T15"/>
            <a:pathLst>
              <a:path w="496" h="994">
                <a:moveTo>
                  <a:pt x="496" y="994"/>
                </a:moveTo>
                <a:lnTo>
                  <a:pt x="0" y="498"/>
                </a:lnTo>
                <a:lnTo>
                  <a:pt x="496" y="0"/>
                </a:lnTo>
                <a:lnTo>
                  <a:pt x="496" y="994"/>
                </a:lnTo>
                <a:close/>
              </a:path>
            </a:pathLst>
          </a:custGeom>
          <a:solidFill>
            <a:schemeClr val="tx1"/>
          </a:solidFill>
          <a:ln w="9525" cmpd="sng">
            <a:noFill/>
            <a:beve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solidFill>
                <a:schemeClr val="accent2"/>
              </a:solidFill>
            </a:endParaRPr>
          </a:p>
        </p:txBody>
      </p:sp>
      <p:sp>
        <p:nvSpPr>
          <p:cNvPr id="7" name="TextBox 341"/>
          <p:cNvSpPr>
            <a:spLocks noChangeArrowheads="1"/>
          </p:cNvSpPr>
          <p:nvPr/>
        </p:nvSpPr>
        <p:spPr bwMode="auto">
          <a:xfrm>
            <a:off x="2421891" y="1121291"/>
            <a:ext cx="79248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9pPr>
          </a:lstStyle>
          <a:p>
            <a:pPr algn="ctr"/>
            <a:r>
              <a:rPr lang="zh-CN" altLang="en-US" sz="2400">
                <a:solidFill>
                  <a:schemeClr val="bg1"/>
                </a:solidFill>
              </a:rPr>
              <a:t>定义</a:t>
            </a:r>
            <a:endParaRPr lang="zh-CN" altLang="en-US" sz="2400">
              <a:solidFill>
                <a:schemeClr val="bg1"/>
              </a:solidFill>
            </a:endParaRPr>
          </a:p>
        </p:txBody>
      </p:sp>
      <p:sp>
        <p:nvSpPr>
          <p:cNvPr id="11" name="矩形 1"/>
          <p:cNvSpPr>
            <a:spLocks noChangeArrowheads="1"/>
          </p:cNvSpPr>
          <p:nvPr/>
        </p:nvSpPr>
        <p:spPr bwMode="auto">
          <a:xfrm>
            <a:off x="800100" y="1700953"/>
            <a:ext cx="4484793" cy="4368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9pPr>
          </a:lstStyle>
          <a:p>
            <a:pPr>
              <a:lnSpc>
                <a:spcPct val="130000"/>
              </a:lnSpc>
              <a:spcBef>
                <a:spcPct val="0"/>
              </a:spcBef>
            </a:pPr>
            <a:r>
              <a:rPr lang="zh-CN" altLang="en-US" sz="2135">
                <a:solidFill>
                  <a:schemeClr val="accent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rPr>
              <a:t>电视综艺娱乐节目，指由电视台或其他电视节目制作机构制作的，借助于电子和数字技术手段，运用</a:t>
            </a:r>
            <a:r>
              <a:rPr lang="zh-CN" altLang="en-US" sz="2135" b="1">
                <a:solidFill>
                  <a:schemeClr val="accent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rPr>
              <a:t>声光效果、时空转换和视觉造型</a:t>
            </a:r>
            <a:r>
              <a:rPr lang="zh-CN" altLang="en-US" sz="2135">
                <a:solidFill>
                  <a:schemeClr val="accent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rPr>
              <a:t>等独特的电视表现手法，广泛融合音乐、舞蹈、戏剧、戏曲、小品、杂技、游戏、竞赛、竞猜和资讯等艺术形式或非艺术形式为一整体，用以满足广大观众多方面的艺术审美与休闲娱乐需求的电视节目形态。</a:t>
            </a:r>
            <a:endParaRPr lang="zh-CN" altLang="en-US" sz="2135">
              <a:solidFill>
                <a:schemeClr val="accent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endParaRPr>
          </a:p>
        </p:txBody>
      </p:sp>
      <p:sp>
        <p:nvSpPr>
          <p:cNvPr id="13" name="TextBox 344"/>
          <p:cNvSpPr>
            <a:spLocks noChangeArrowheads="1"/>
          </p:cNvSpPr>
          <p:nvPr/>
        </p:nvSpPr>
        <p:spPr bwMode="auto">
          <a:xfrm>
            <a:off x="8303896" y="1901917"/>
            <a:ext cx="180594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9pPr>
          </a:lstStyle>
          <a:p>
            <a:pPr algn="ctr"/>
            <a:r>
              <a:rPr lang="zh-CN" altLang="en-US" sz="2400" b="1">
                <a:latin typeface="Kaiti SC Regular" panose="02010600040101010101" charset="-122"/>
                <a:ea typeface="Kaiti SC Regular" panose="02010600040101010101" charset="-122"/>
                <a:cs typeface="Kaiti SC Regular" panose="02010600040101010101" charset="-122"/>
              </a:rPr>
              <a:t>综艺</a:t>
            </a:r>
            <a:r>
              <a:rPr lang="en-US" altLang="zh-CN" sz="2400" b="1">
                <a:latin typeface="Kaiti SC Regular" panose="02010600040101010101" charset="-122"/>
                <a:ea typeface="Kaiti SC Regular" panose="02010600040101010101" charset="-122"/>
                <a:cs typeface="Kaiti SC Regular" panose="02010600040101010101" charset="-122"/>
              </a:rPr>
              <a:t>-</a:t>
            </a:r>
            <a:r>
              <a:rPr lang="zh-CN" altLang="en-US" sz="2400" b="1">
                <a:latin typeface="Kaiti SC Regular" panose="02010600040101010101" charset="-122"/>
                <a:ea typeface="Kaiti SC Regular" panose="02010600040101010101" charset="-122"/>
                <a:cs typeface="Kaiti SC Regular" panose="02010600040101010101" charset="-122"/>
              </a:rPr>
              <a:t>娱乐化</a:t>
            </a:r>
            <a:endParaRPr lang="zh-CN" altLang="en-US" sz="2400" b="1">
              <a:latin typeface="Kaiti SC Regular" panose="02010600040101010101" charset="-122"/>
              <a:ea typeface="Kaiti SC Regular" panose="02010600040101010101" charset="-122"/>
              <a:cs typeface="Kaiti SC Regular" panose="02010600040101010101" charset="-122"/>
            </a:endParaRPr>
          </a:p>
        </p:txBody>
      </p:sp>
      <p:sp>
        <p:nvSpPr>
          <p:cNvPr id="14" name="矩形 1"/>
          <p:cNvSpPr>
            <a:spLocks noChangeArrowheads="1"/>
          </p:cNvSpPr>
          <p:nvPr/>
        </p:nvSpPr>
        <p:spPr bwMode="auto">
          <a:xfrm>
            <a:off x="7143751" y="2881511"/>
            <a:ext cx="4125383" cy="3448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9pPr>
          </a:lstStyle>
          <a:p>
            <a:pPr>
              <a:lnSpc>
                <a:spcPct val="130000"/>
              </a:lnSpc>
              <a:spcBef>
                <a:spcPct val="0"/>
              </a:spcBef>
            </a:pPr>
            <a:r>
              <a:rPr lang="zh-CN" altLang="en-US" sz="2400">
                <a:solidFill>
                  <a:schemeClr val="accent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rPr>
              <a:t>“电视综艺娱乐节目不是电视综艺节目与电视娱乐节目的简单相加或总和。而是综艺节目娱乐化后衍生出的全新电视节目形态，这也是目前电视节目形态中最有生命力的品种。</a:t>
            </a:r>
            <a:endParaRPr lang="zh-CN" altLang="en-US" sz="2400">
              <a:solidFill>
                <a:schemeClr val="accent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endParaRPr>
          </a:p>
        </p:txBody>
      </p:sp>
    </p:spTree>
  </p:cSld>
  <p:clrMapOvr>
    <a:masterClrMapping/>
  </p:clrMapOvr>
  <mc:AlternateContent>
    <mc:Choice xmlns:p14="http://schemas.microsoft.com/office/powerpoint/2010/main" Requires="p14">
      <p:transition spd="med" advClick="0" advTm="6000" p14:dur="700">
        <p:fade/>
      </p:transition>
    </mc:Choice>
    <mc:Fallback>
      <p:transition spd="med" advClick="0" advTm="6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par>
                          <p:cTn id="8" fill="hold" nodeType="afterGroup">
                            <p:stCondLst>
                              <p:cond delay="500"/>
                            </p:stCondLst>
                            <p:childTnLst>
                              <p:par>
                                <p:cTn id="9" presetID="22" presetClass="entr" presetSubtype="2" dur="50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right)">
                                      <p:cBhvr>
                                        <p:cTn id="11" dur="500"/>
                                        <p:tgtEl>
                                          <p:spTgt spid="9"/>
                                        </p:tgtEl>
                                      </p:cBhvr>
                                    </p:animEffect>
                                  </p:childTnLst>
                                </p:cTn>
                              </p:par>
                            </p:childTnLst>
                          </p:cTn>
                        </p:par>
                        <p:par>
                          <p:cTn id="12" fill="hold" nodeType="afterGroup">
                            <p:stCondLst>
                              <p:cond delay="1000"/>
                            </p:stCondLst>
                            <p:childTnLst>
                              <p:par>
                                <p:cTn id="13" presetID="22" presetClass="entr" presetSubtype="2" dur="500"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right)">
                                      <p:cBhvr>
                                        <p:cTn id="15" dur="500"/>
                                        <p:tgtEl>
                                          <p:spTgt spid="8"/>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2" presetClass="entr" presetSubtype="1" dur="50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additive="base">
                                        <p:cTn id="20" dur="500" fill="hold"/>
                                        <p:tgtEl>
                                          <p:spTgt spid="5"/>
                                        </p:tgtEl>
                                        <p:attrNameLst>
                                          <p:attrName>ppt_x</p:attrName>
                                        </p:attrNameLst>
                                      </p:cBhvr>
                                      <p:tavLst>
                                        <p:tav tm="0">
                                          <p:val>
                                            <p:strVal val="#ppt_x"/>
                                          </p:val>
                                        </p:tav>
                                        <p:tav tm="100000">
                                          <p:val>
                                            <p:strVal val="#ppt_x"/>
                                          </p:val>
                                        </p:tav>
                                      </p:tavLst>
                                    </p:anim>
                                    <p:anim calcmode="lin" valueType="num">
                                      <p:cBhvr additive="base">
                                        <p:cTn id="21"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2" presetClass="entr" presetSubtype="4" dur="50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8" fill="hold" nodeType="clickPar">
                      <p:stCondLst>
                        <p:cond delay="indefinite"/>
                      </p:stCondLst>
                      <p:childTnLst>
                        <p:par>
                          <p:cTn id="29" fill="hold">
                            <p:stCondLst>
                              <p:cond delay="0"/>
                            </p:stCondLst>
                            <p:childTnLst>
                              <p:par>
                                <p:cTn id="30" presetID="2" presetClass="entr" presetSubtype="8" dur="50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additive="base">
                                        <p:cTn id="32" dur="500" fill="hold"/>
                                        <p:tgtEl>
                                          <p:spTgt spid="7"/>
                                        </p:tgtEl>
                                        <p:attrNameLst>
                                          <p:attrName>ppt_x</p:attrName>
                                        </p:attrNameLst>
                                      </p:cBhvr>
                                      <p:tavLst>
                                        <p:tav tm="0">
                                          <p:val>
                                            <p:strVal val="0-#ppt_w/2"/>
                                          </p:val>
                                        </p:tav>
                                        <p:tav tm="100000">
                                          <p:val>
                                            <p:strVal val="#ppt_x"/>
                                          </p:val>
                                        </p:tav>
                                      </p:tavLst>
                                    </p:anim>
                                    <p:anim calcmode="lin" valueType="num">
                                      <p:cBhvr additive="base">
                                        <p:cTn id="33" dur="500" fill="hold"/>
                                        <p:tgtEl>
                                          <p:spTgt spid="7"/>
                                        </p:tgtEl>
                                        <p:attrNameLst>
                                          <p:attrName>ppt_y</p:attrName>
                                        </p:attrNameLst>
                                      </p:cBhvr>
                                      <p:tavLst>
                                        <p:tav tm="0">
                                          <p:val>
                                            <p:strVal val="#ppt_y"/>
                                          </p:val>
                                        </p:tav>
                                        <p:tav tm="100000">
                                          <p:val>
                                            <p:strVal val="#ppt_y"/>
                                          </p:val>
                                        </p:tav>
                                      </p:tavLst>
                                    </p:anim>
                                  </p:childTnLst>
                                </p:cTn>
                              </p:par>
                              <p:par>
                                <p:cTn id="34" presetID="2" presetClass="entr" presetSubtype="8" dur="500" fill="hold" grpId="0" nodeType="with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additive="base">
                                        <p:cTn id="36" dur="500" fill="hold"/>
                                        <p:tgtEl>
                                          <p:spTgt spid="11"/>
                                        </p:tgtEl>
                                        <p:attrNameLst>
                                          <p:attrName>ppt_x</p:attrName>
                                        </p:attrNameLst>
                                      </p:cBhvr>
                                      <p:tavLst>
                                        <p:tav tm="0">
                                          <p:val>
                                            <p:strVal val="0-#ppt_w/2"/>
                                          </p:val>
                                        </p:tav>
                                        <p:tav tm="100000">
                                          <p:val>
                                            <p:strVal val="#ppt_x"/>
                                          </p:val>
                                        </p:tav>
                                      </p:tavLst>
                                    </p:anim>
                                    <p:anim calcmode="lin" valueType="num">
                                      <p:cBhvr additive="base">
                                        <p:cTn id="37"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8" fill="hold" nodeType="clickPar">
                      <p:stCondLst>
                        <p:cond delay="indefinite"/>
                      </p:stCondLst>
                      <p:childTnLst>
                        <p:par>
                          <p:cTn id="39" fill="hold">
                            <p:stCondLst>
                              <p:cond delay="0"/>
                            </p:stCondLst>
                            <p:childTnLst>
                              <p:par>
                                <p:cTn id="40" presetID="2" presetClass="entr" presetSubtype="2" dur="50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 calcmode="lin" valueType="num">
                                      <p:cBhvr additive="base">
                                        <p:cTn id="42" dur="500" fill="hold"/>
                                        <p:tgtEl>
                                          <p:spTgt spid="13"/>
                                        </p:tgtEl>
                                        <p:attrNameLst>
                                          <p:attrName>ppt_x</p:attrName>
                                        </p:attrNameLst>
                                      </p:cBhvr>
                                      <p:tavLst>
                                        <p:tav tm="0">
                                          <p:val>
                                            <p:strVal val="1+#ppt_w/2"/>
                                          </p:val>
                                        </p:tav>
                                        <p:tav tm="100000">
                                          <p:val>
                                            <p:strVal val="#ppt_x"/>
                                          </p:val>
                                        </p:tav>
                                      </p:tavLst>
                                    </p:anim>
                                    <p:anim calcmode="lin" valueType="num">
                                      <p:cBhvr additive="base">
                                        <p:cTn id="43" dur="500" fill="hold"/>
                                        <p:tgtEl>
                                          <p:spTgt spid="13"/>
                                        </p:tgtEl>
                                        <p:attrNameLst>
                                          <p:attrName>ppt_y</p:attrName>
                                        </p:attrNameLst>
                                      </p:cBhvr>
                                      <p:tavLst>
                                        <p:tav tm="0">
                                          <p:val>
                                            <p:strVal val="#ppt_y"/>
                                          </p:val>
                                        </p:tav>
                                        <p:tav tm="100000">
                                          <p:val>
                                            <p:strVal val="#ppt_y"/>
                                          </p:val>
                                        </p:tav>
                                      </p:tavLst>
                                    </p:anim>
                                  </p:childTnLst>
                                </p:cTn>
                              </p:par>
                              <p:par>
                                <p:cTn id="44" presetID="2" presetClass="entr" presetSubtype="2" dur="500" fill="hold" grpId="0" nodeType="withEffect">
                                  <p:stCondLst>
                                    <p:cond delay="0"/>
                                  </p:stCondLst>
                                  <p:childTnLst>
                                    <p:set>
                                      <p:cBhvr>
                                        <p:cTn id="45" dur="1" fill="hold">
                                          <p:stCondLst>
                                            <p:cond delay="0"/>
                                          </p:stCondLst>
                                        </p:cTn>
                                        <p:tgtEl>
                                          <p:spTgt spid="14"/>
                                        </p:tgtEl>
                                        <p:attrNameLst>
                                          <p:attrName>style.visibility</p:attrName>
                                        </p:attrNameLst>
                                      </p:cBhvr>
                                      <p:to>
                                        <p:strVal val="visible"/>
                                      </p:to>
                                    </p:set>
                                    <p:anim calcmode="lin" valueType="num">
                                      <p:cBhvr additive="base">
                                        <p:cTn id="46" dur="500" fill="hold"/>
                                        <p:tgtEl>
                                          <p:spTgt spid="14"/>
                                        </p:tgtEl>
                                        <p:attrNameLst>
                                          <p:attrName>ppt_x</p:attrName>
                                        </p:attrNameLst>
                                      </p:cBhvr>
                                      <p:tavLst>
                                        <p:tav tm="0">
                                          <p:val>
                                            <p:strVal val="1+#ppt_w/2"/>
                                          </p:val>
                                        </p:tav>
                                        <p:tav tm="100000">
                                          <p:val>
                                            <p:strVal val="#ppt_x"/>
                                          </p:val>
                                        </p:tav>
                                      </p:tavLst>
                                    </p:anim>
                                    <p:anim calcmode="lin" valueType="num">
                                      <p:cBhvr additive="base">
                                        <p:cTn id="47"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5" grpId="0"/>
      <p:bldP spid="6" grpId="0"/>
      <p:bldP spid="7" grpId="0"/>
      <p:bldP spid="11" grpId="0"/>
      <p:bldP spid="13" grpId="0"/>
      <p:bldP spid="14"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p:cNvSpPr txBox="1"/>
          <p:nvPr/>
        </p:nvSpPr>
        <p:spPr>
          <a:xfrm>
            <a:off x="1088813" y="898313"/>
            <a:ext cx="6773333" cy="58356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3200" b="1">
                <a:solidFill>
                  <a:schemeClr val="bg1"/>
                </a:solidFill>
                <a:latin typeface="华文仿宋" panose="02010600040101010101" charset="-122"/>
                <a:ea typeface="华文仿宋" panose="02010600040101010101" charset="-122"/>
                <a:cs typeface="华文仿宋" panose="02010600040101010101" charset="-122"/>
              </a:rPr>
              <a:t>（二）电视综艺娱乐节目的类别</a:t>
            </a:r>
            <a:endParaRPr lang="zh-CN" altLang="en-US" sz="3200" b="1">
              <a:solidFill>
                <a:schemeClr val="bg1"/>
              </a:solidFill>
              <a:latin typeface="华文仿宋" panose="02010600040101010101" charset="-122"/>
              <a:ea typeface="华文仿宋" panose="02010600040101010101" charset="-122"/>
              <a:cs typeface="华文仿宋" panose="02010600040101010101" charset="-122"/>
            </a:endParaRPr>
          </a:p>
        </p:txBody>
      </p:sp>
      <p:sp>
        <p:nvSpPr>
          <p:cNvPr id="2" name="文本框 1"/>
          <p:cNvSpPr txBox="1"/>
          <p:nvPr/>
        </p:nvSpPr>
        <p:spPr>
          <a:xfrm>
            <a:off x="1283335" y="898525"/>
            <a:ext cx="8645525" cy="304609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70510"/>
            <a:r>
              <a:rPr lang="zh-CN" altLang="en-US" sz="2400" b="0">
                <a:solidFill>
                  <a:schemeClr val="tx1"/>
                </a:solidFill>
                <a:latin typeface="宋体" pitchFamily="2" charset="-122"/>
                <a:cs typeface="宋体" pitchFamily="2" charset="-122"/>
              </a:rPr>
              <a:t>有学者认为以下节目可统称为电视娱乐节目，它包括电视综艺节目、电视文艺节目（电视音乐、舞蹈、美术、文学、戏曲、曲艺等）、电视晚会节目、电视游戏节目、电视益智节目、电视真人秀节目、电视娱乐资讯节目、电视娱乐谈话节目、电视体育节目、电视少儿节目、电视直播剧、电视单本剧、电视连续剧、电视系列剧、电视情景喜剧、电视栏目短剧 、电视电影、电视动画片十八类。 本书将“综艺”与“娱乐 ”并提，使电视综艺娱乐节目的形态要狭小许多。</a:t>
            </a:r>
            <a:endParaRPr lang="zh-CN" altLang="en-US" sz="2400" b="0">
              <a:solidFill>
                <a:schemeClr val="tx1"/>
              </a:solidFill>
              <a:latin typeface="宋体" pitchFamily="2" charset="-122"/>
              <a:cs typeface="宋体" pitchFamily="2" charset="-122"/>
            </a:endParaRPr>
          </a:p>
        </p:txBody>
      </p:sp>
      <p:sp>
        <p:nvSpPr>
          <p:cNvPr id="3" name="文本框 2"/>
          <p:cNvSpPr txBox="1"/>
          <p:nvPr/>
        </p:nvSpPr>
        <p:spPr>
          <a:xfrm>
            <a:off x="1462405" y="4470400"/>
            <a:ext cx="9267825" cy="119888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267335" algn="l"/>
            <a:r>
              <a:rPr lang="zh-CN" altLang="en-US" sz="2400" b="0">
                <a:solidFill>
                  <a:schemeClr val="tx1"/>
                </a:solidFill>
                <a:latin typeface="宋体" pitchFamily="2" charset="-122"/>
                <a:cs typeface="宋体" pitchFamily="2" charset="-122"/>
              </a:rPr>
              <a:t>从宏观角度及目前节目形态发展来看 ，电视综艺娱乐节目可分为三大类 ：</a:t>
            </a:r>
            <a:r>
              <a:rPr lang="zh-CN" altLang="en-US" sz="2400" b="1">
                <a:solidFill>
                  <a:schemeClr val="tx1"/>
                </a:solidFill>
                <a:latin typeface="宋体" pitchFamily="2" charset="-122"/>
                <a:cs typeface="宋体" pitchFamily="2" charset="-122"/>
              </a:rPr>
              <a:t>电视综艺晚会、电视综艺栏目、电视综艺游戏节目和电视真人秀。</a:t>
            </a:r>
            <a:endParaRPr lang="zh-CN" altLang="en-US" sz="2400" b="1">
              <a:solidFill>
                <a:schemeClr val="tx1"/>
              </a:solidFill>
              <a:latin typeface="宋体" pitchFamily="2" charset="-122"/>
              <a:cs typeface="宋体"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Slide Number Placeholder 8"/>
          <p:cNvSpPr txBox="1"/>
          <p:nvPr/>
        </p:nvSpPr>
        <p:spPr>
          <a:xfrm>
            <a:off x="11484864" y="6334885"/>
            <a:ext cx="384043" cy="262467"/>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AA277DB-22BF-421D-A9E4-4650984A941D}" type="slidenum">
              <a:rPr lang="en-US" sz="1465" smtClean="0">
                <a:solidFill>
                  <a:schemeClr val="tx1"/>
                </a:solidFill>
                <a:latin typeface="微软雅黑" charset="-122"/>
                <a:ea typeface="微软雅黑" charset="-122"/>
              </a:rPr>
              <a:t>5</a:t>
            </a:fld>
            <a:endParaRPr lang="en-US" sz="1465" smtClean="0">
              <a:solidFill>
                <a:schemeClr val="tx1"/>
              </a:solidFill>
              <a:latin typeface="微软雅黑" charset="-122"/>
              <a:ea typeface="微软雅黑" charset="-122"/>
            </a:endParaRPr>
          </a:p>
        </p:txBody>
      </p:sp>
      <p:sp>
        <p:nvSpPr>
          <p:cNvPr id="33" name="Text Placeholder 5"/>
          <p:cNvSpPr txBox="1"/>
          <p:nvPr/>
        </p:nvSpPr>
        <p:spPr>
          <a:xfrm>
            <a:off x="6104467" y="246380"/>
            <a:ext cx="6087533" cy="3346873"/>
          </a:xfrm>
          <a:prstGeom prst="rect">
            <a:avLst/>
          </a:prstGeom>
          <a:solidFill>
            <a:schemeClr val="tx2"/>
          </a:solidFill>
        </p:spPr>
        <p:txBody>
          <a:bodyPr/>
          <a:lstStyle>
            <a:defPPr>
              <a:defRPr lang="zh-CN"/>
            </a:defPPr>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indent="0">
              <a:buNone/>
            </a:pPr>
            <a:endParaRPr lang="en-US" altLang="zh-CN" sz="2135">
              <a:solidFill>
                <a:schemeClr val="bg1"/>
              </a:solidFill>
              <a:latin typeface="华文仿宋" panose="02010600040101010101" charset="-122"/>
              <a:ea typeface="华文仿宋" panose="02010600040101010101" charset="-122"/>
              <a:cs typeface="华文仿宋" panose="02010600040101010101" charset="-122"/>
            </a:endParaRPr>
          </a:p>
          <a:p>
            <a:pPr marL="0" indent="0">
              <a:buNone/>
            </a:pPr>
            <a:r>
              <a:rPr lang="en-US" altLang="zh-CN" sz="2400" b="1">
                <a:solidFill>
                  <a:schemeClr val="bg1"/>
                </a:solidFill>
                <a:latin typeface="华文仿宋" panose="02010600040101010101" charset="-122"/>
                <a:ea typeface="华文仿宋" panose="02010600040101010101" charset="-122"/>
                <a:cs typeface="华文仿宋" panose="02010600040101010101" charset="-122"/>
              </a:rPr>
              <a:t> </a:t>
            </a:r>
            <a:r>
              <a:rPr lang="zh-CN" altLang="en-US" sz="2400" b="1">
                <a:solidFill>
                  <a:schemeClr val="bg1"/>
                </a:solidFill>
                <a:latin typeface="华文仿宋" panose="02010600040101010101" charset="-122"/>
                <a:ea typeface="华文仿宋" panose="02010600040101010101" charset="-122"/>
                <a:cs typeface="华文仿宋" panose="02010600040101010101" charset="-122"/>
              </a:rPr>
              <a:t>l. 电视综艺晚会</a:t>
            </a:r>
            <a:endParaRPr lang="zh-CN" altLang="en-US" sz="2135">
              <a:solidFill>
                <a:schemeClr val="bg1"/>
              </a:solidFill>
              <a:latin typeface="华文仿宋" panose="02010600040101010101" charset="-122"/>
              <a:ea typeface="华文仿宋" panose="02010600040101010101" charset="-122"/>
              <a:cs typeface="华文仿宋" panose="02010600040101010101" charset="-122"/>
            </a:endParaRPr>
          </a:p>
          <a:p>
            <a:pPr marL="0" indent="0">
              <a:buNone/>
            </a:pPr>
            <a:r>
              <a:rPr lang="zh-CN" altLang="en-US" sz="2135">
                <a:solidFill>
                  <a:schemeClr val="bg1"/>
                </a:solidFill>
                <a:latin typeface="华文仿宋" panose="02010600040101010101" charset="-122"/>
                <a:ea typeface="华文仿宋" panose="02010600040101010101" charset="-122"/>
                <a:cs typeface="华文仿宋" panose="02010600040101010101" charset="-122"/>
              </a:rPr>
              <a:t>电视综艺晚会，指运用</a:t>
            </a:r>
            <a:r>
              <a:rPr lang="zh-CN" altLang="en-US" sz="2135" b="1">
                <a:solidFill>
                  <a:schemeClr val="bg1"/>
                </a:solidFill>
                <a:latin typeface="华文仿宋" panose="02010600040101010101" charset="-122"/>
                <a:ea typeface="华文仿宋" panose="02010600040101010101" charset="-122"/>
                <a:cs typeface="华文仿宋" panose="02010600040101010101" charset="-122"/>
              </a:rPr>
              <a:t>现场直播</a:t>
            </a:r>
            <a:r>
              <a:rPr lang="zh-CN" altLang="en-US" sz="2135">
                <a:solidFill>
                  <a:schemeClr val="bg1"/>
                </a:solidFill>
                <a:latin typeface="华文仿宋" panose="02010600040101010101" charset="-122"/>
                <a:ea typeface="华文仿宋" panose="02010600040101010101" charset="-122"/>
                <a:cs typeface="华文仿宋" panose="02010600040101010101" charset="-122"/>
              </a:rPr>
              <a:t>的技术手段、文艺晚会的艺术样式，通过电视技术手段的制作，对各种文艺节目进行再创作，经节目主持人的组织和串联，将文艺与娱乐融为一体，给观众审美享受的电视节目形态。</a:t>
            </a:r>
            <a:endParaRPr lang="zh-CN" altLang="en-US" sz="2135">
              <a:solidFill>
                <a:schemeClr val="bg1"/>
              </a:solidFill>
              <a:latin typeface="华文仿宋" panose="02010600040101010101" charset="-122"/>
              <a:ea typeface="华文仿宋" panose="02010600040101010101" charset="-122"/>
              <a:cs typeface="华文仿宋" panose="02010600040101010101" charset="-122"/>
            </a:endParaRPr>
          </a:p>
          <a:p>
            <a:pPr marL="0" indent="0">
              <a:buNone/>
            </a:pPr>
            <a:r>
              <a:rPr lang="zh-CN" altLang="en-US" sz="2135">
                <a:solidFill>
                  <a:schemeClr val="bg1"/>
                </a:solidFill>
                <a:latin typeface="华文仿宋" panose="02010600040101010101" charset="-122"/>
                <a:ea typeface="华文仿宋" panose="02010600040101010101" charset="-122"/>
                <a:cs typeface="华文仿宋" panose="02010600040101010101" charset="-122"/>
              </a:rPr>
              <a:t>如《综艺大观》《正大综艺 》《曲苑杂坛》</a:t>
            </a:r>
            <a:endParaRPr lang="zh-CN" altLang="en-US" sz="2135">
              <a:solidFill>
                <a:schemeClr val="bg1"/>
              </a:solidFill>
              <a:latin typeface="华文仿宋" panose="02010600040101010101" charset="-122"/>
              <a:ea typeface="华文仿宋" panose="02010600040101010101" charset="-122"/>
              <a:cs typeface="华文仿宋" panose="02010600040101010101" charset="-122"/>
            </a:endParaRPr>
          </a:p>
        </p:txBody>
      </p:sp>
      <p:sp>
        <p:nvSpPr>
          <p:cNvPr id="34" name="Text Placeholder 6"/>
          <p:cNvSpPr txBox="1"/>
          <p:nvPr/>
        </p:nvSpPr>
        <p:spPr>
          <a:xfrm>
            <a:off x="448733" y="3081867"/>
            <a:ext cx="5814907" cy="3454400"/>
          </a:xfrm>
          <a:prstGeom prst="rect">
            <a:avLst/>
          </a:prstGeom>
          <a:solidFill>
            <a:srgbClr val="B2B2B2"/>
          </a:solidFill>
        </p:spPr>
        <p:txBody>
          <a:bodyPr/>
          <a:lstStyle>
            <a:defPPr>
              <a:defRPr lang="zh-CN"/>
            </a:defPPr>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indent="0">
              <a:lnSpc>
                <a:spcPct val="100000"/>
              </a:lnSpc>
              <a:buNone/>
            </a:pPr>
            <a:r>
              <a:rPr lang="zh-CN" altLang="en-US" sz="2400" b="1">
                <a:solidFill>
                  <a:schemeClr val="tx1"/>
                </a:solidFill>
                <a:latin typeface="华文仿宋" panose="02010600040101010101" charset="-122"/>
                <a:ea typeface="华文仿宋" panose="02010600040101010101" charset="-122"/>
                <a:cs typeface="华文仿宋" panose="02010600040101010101" charset="-122"/>
              </a:rPr>
              <a:t>2.电视综艺栏目</a:t>
            </a:r>
            <a:endParaRPr lang="zh-CN" altLang="en-US" sz="2400" b="1">
              <a:solidFill>
                <a:schemeClr val="tx1"/>
              </a:solidFill>
              <a:latin typeface="华文仿宋" panose="02010600040101010101" charset="-122"/>
              <a:ea typeface="华文仿宋" panose="02010600040101010101" charset="-122"/>
              <a:cs typeface="华文仿宋" panose="02010600040101010101" charset="-122"/>
            </a:endParaRPr>
          </a:p>
          <a:p>
            <a:pPr marL="0" indent="0">
              <a:lnSpc>
                <a:spcPct val="100000"/>
              </a:lnSpc>
              <a:buNone/>
            </a:pPr>
            <a:r>
              <a:rPr lang="zh-CN" altLang="en-US" sz="2135">
                <a:solidFill>
                  <a:schemeClr val="tx1"/>
                </a:solidFill>
                <a:latin typeface="华文仿宋" panose="02010600040101010101" charset="-122"/>
                <a:ea typeface="华文仿宋" panose="02010600040101010101" charset="-122"/>
                <a:cs typeface="华文仿宋" panose="02010600040101010101" charset="-122"/>
              </a:rPr>
              <a:t>电视综艺栏目，指以</a:t>
            </a:r>
            <a:r>
              <a:rPr lang="zh-CN" altLang="en-US" sz="2135" b="1">
                <a:solidFill>
                  <a:schemeClr val="tx1"/>
                </a:solidFill>
                <a:latin typeface="华文仿宋" panose="02010600040101010101" charset="-122"/>
                <a:ea typeface="华文仿宋" panose="02010600040101010101" charset="-122"/>
                <a:cs typeface="华文仿宋" panose="02010600040101010101" charset="-122"/>
              </a:rPr>
              <a:t>栏目化形式</a:t>
            </a:r>
            <a:r>
              <a:rPr lang="zh-CN" altLang="en-US" sz="2135">
                <a:solidFill>
                  <a:schemeClr val="tx1"/>
                </a:solidFill>
                <a:latin typeface="华文仿宋" panose="02010600040101010101" charset="-122"/>
                <a:ea typeface="华文仿宋" panose="02010600040101010101" charset="-122"/>
                <a:cs typeface="华文仿宋" panose="02010600040101010101" charset="-122"/>
              </a:rPr>
              <a:t>出现 ，通过电视栏目主持人的主持串联，将诸多电视文艺样式组合在一起，经过电视杂志化的艺术处理，给观众以文化娱乐和审美享受的电视节目形态。电视综艺节目的栏目化使节目变得有序和类型化，标志着这类节目开始了独立创作的</a:t>
            </a:r>
            <a:r>
              <a:rPr lang="zh-CN" altLang="en-US" sz="2135" b="1">
                <a:solidFill>
                  <a:schemeClr val="tx1"/>
                </a:solidFill>
                <a:latin typeface="华文仿宋" panose="02010600040101010101" charset="-122"/>
                <a:ea typeface="华文仿宋" panose="02010600040101010101" charset="-122"/>
                <a:cs typeface="华文仿宋" panose="02010600040101010101" charset="-122"/>
              </a:rPr>
              <a:t>规模化</a:t>
            </a:r>
            <a:r>
              <a:rPr lang="zh-CN" altLang="en-US" sz="2135">
                <a:solidFill>
                  <a:schemeClr val="tx1"/>
                </a:solidFill>
                <a:latin typeface="华文仿宋" panose="02010600040101010101" charset="-122"/>
                <a:ea typeface="华文仿宋" panose="02010600040101010101" charset="-122"/>
                <a:cs typeface="华文仿宋" panose="02010600040101010101" charset="-122"/>
              </a:rPr>
              <a:t>生产，是其不断深挖新题材、创造新形式、开拓新的艺术表现空间的开始。</a:t>
            </a:r>
            <a:endParaRPr lang="zh-CN" altLang="en-US" sz="2135">
              <a:solidFill>
                <a:schemeClr val="tx1"/>
              </a:solidFill>
              <a:latin typeface="华文仿宋" panose="02010600040101010101" charset="-122"/>
              <a:ea typeface="华文仿宋" panose="02010600040101010101" charset="-122"/>
              <a:cs typeface="华文仿宋" panose="02010600040101010101" charset="-122"/>
            </a:endParaRPr>
          </a:p>
        </p:txBody>
      </p:sp>
    </p:spTree>
  </p:cSld>
  <p:clrMapOvr>
    <a:masterClrMapping/>
  </p:clrMapOvr>
  <mc:AlternateContent>
    <mc:Choice xmlns:p14="http://schemas.microsoft.com/office/powerpoint/2010/main" Requires="p14">
      <p:transition spd="med" advClick="0" advTm="6000" p14:dur="700">
        <p:fade/>
      </p:transition>
    </mc:Choice>
    <mc:Fallback>
      <p:transition spd="med" advClick="0" advTm="6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wipe(up)">
                                      <p:cBhvr>
                                        <p:cTn id="7" dur="500"/>
                                        <p:tgtEl>
                                          <p:spTgt spid="3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2" dur="500" fill="hold" grpId="0" nodeType="click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wipe(right)">
                                      <p:cBhvr>
                                        <p:cTn id="12"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p:cNvSpPr txBox="1"/>
          <p:nvPr/>
        </p:nvSpPr>
        <p:spPr>
          <a:xfrm>
            <a:off x="1754293" y="645160"/>
            <a:ext cx="8407400" cy="567245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1610" indent="-181610" algn="l"/>
            <a:r>
              <a:rPr lang="en-US" altLang="zh-CN" sz="2665" b="1">
                <a:solidFill>
                  <a:schemeClr val="tx1"/>
                </a:solidFill>
                <a:latin typeface="Times New Roman" panose="02020503050405090304" pitchFamily="18" charset="0"/>
                <a:cs typeface="Times New Roman" panose="02020503050405090304" pitchFamily="18" charset="0"/>
              </a:rPr>
              <a:t>3. </a:t>
            </a:r>
            <a:r>
              <a:rPr lang="zh-CN" altLang="en-US" sz="2665" b="1">
                <a:solidFill>
                  <a:schemeClr val="tx1"/>
                </a:solidFill>
                <a:latin typeface="宋体" pitchFamily="2" charset="-122"/>
                <a:cs typeface="宋体" pitchFamily="2" charset="-122"/>
              </a:rPr>
              <a:t>电视综艺游戏节目</a:t>
            </a:r>
            <a:endParaRPr lang="zh-CN" altLang="en-US" sz="2665" b="1">
              <a:solidFill>
                <a:schemeClr val="tx1"/>
              </a:solidFill>
              <a:latin typeface="宋体" pitchFamily="2" charset="-122"/>
              <a:cs typeface="宋体" pitchFamily="2" charset="-122"/>
            </a:endParaRPr>
          </a:p>
          <a:p>
            <a:pPr marL="181610" indent="-181610" algn="l"/>
            <a:endParaRPr lang="zh-CN" altLang="en-US" sz="2400" b="0">
              <a:solidFill>
                <a:schemeClr val="tx1"/>
              </a:solidFill>
              <a:latin typeface="宋体" pitchFamily="2" charset="-122"/>
              <a:cs typeface="宋体" pitchFamily="2" charset="-122"/>
            </a:endParaRPr>
          </a:p>
          <a:p>
            <a:pPr marL="181610" indent="-181610" algn="l"/>
            <a:r>
              <a:rPr lang="zh-CN" altLang="en-US" sz="2400" b="0">
                <a:solidFill>
                  <a:schemeClr val="tx1"/>
                </a:solidFill>
                <a:latin typeface="宋体" pitchFamily="2" charset="-122"/>
                <a:cs typeface="宋体" pitchFamily="2" charset="-122"/>
              </a:rPr>
              <a:t>电视综艺游戏节目是</a:t>
            </a:r>
            <a:r>
              <a:rPr lang="zh-CN" altLang="en-US" sz="2400" b="1" u="sng">
                <a:solidFill>
                  <a:schemeClr val="tx1"/>
                </a:solidFill>
                <a:latin typeface="宋体" pitchFamily="2" charset="-122"/>
                <a:cs typeface="宋体" pitchFamily="2" charset="-122"/>
              </a:rPr>
              <a:t>以娱乐大众为宗旨</a:t>
            </a:r>
            <a:r>
              <a:rPr lang="zh-CN" altLang="en-US" sz="2400" b="0">
                <a:solidFill>
                  <a:schemeClr val="tx1"/>
                </a:solidFill>
                <a:latin typeface="宋体" pitchFamily="2" charset="-122"/>
                <a:cs typeface="宋体" pitchFamily="2" charset="-122"/>
              </a:rPr>
              <a:t>，由主持人、明星、观众三方参与，并用以主持人为主的三方之间的语言交流为串联方式，将</a:t>
            </a:r>
            <a:r>
              <a:rPr lang="zh-CN" altLang="en-US" sz="2400" b="1">
                <a:solidFill>
                  <a:schemeClr val="tx1"/>
                </a:solidFill>
                <a:latin typeface="宋体" pitchFamily="2" charset="-122"/>
                <a:cs typeface="宋体" pitchFamily="2" charset="-122"/>
              </a:rPr>
              <a:t>游戏、综艺、竞赛、博彩</a:t>
            </a:r>
            <a:r>
              <a:rPr lang="zh-CN" altLang="en-US" sz="2400" b="0">
                <a:solidFill>
                  <a:schemeClr val="tx1"/>
                </a:solidFill>
                <a:latin typeface="宋体" pitchFamily="2" charset="-122"/>
                <a:cs typeface="宋体" pitchFamily="2" charset="-122"/>
              </a:rPr>
              <a:t>四大构成元素联结起来的综合性电视节目，与传统的综艺节目（前述电视综艺栏目等）不同，电视综艺游戏节目是综艺节目发展出来的一种新形式：</a:t>
            </a:r>
            <a:endParaRPr lang="zh-CN" altLang="en-US" sz="2400" b="0">
              <a:solidFill>
                <a:schemeClr val="tx1"/>
              </a:solidFill>
              <a:latin typeface="宋体" pitchFamily="2" charset="-122"/>
              <a:cs typeface="宋体" pitchFamily="2" charset="-122"/>
            </a:endParaRPr>
          </a:p>
          <a:p>
            <a:pPr marL="181610" indent="-181610" algn="l"/>
            <a:endParaRPr lang="zh-CN" altLang="en-US" sz="2400" b="0">
              <a:solidFill>
                <a:schemeClr val="tx1"/>
              </a:solidFill>
              <a:latin typeface="宋体" pitchFamily="2" charset="-122"/>
              <a:cs typeface="宋体" pitchFamily="2" charset="-122"/>
            </a:endParaRPr>
          </a:p>
          <a:p>
            <a:pPr marL="181610" indent="-181610" algn="l"/>
            <a:r>
              <a:rPr lang="zh-CN" altLang="en-US" sz="2400" b="0">
                <a:solidFill>
                  <a:schemeClr val="tx1"/>
                </a:solidFill>
                <a:latin typeface="宋体" pitchFamily="2" charset="-122"/>
                <a:cs typeface="宋体" pitchFamily="2" charset="-122"/>
              </a:rPr>
              <a:t>传统综艺节目也有娱乐性因素，但是娱乐只是一种手段，是为了＂寓教于乐”（如《正大综艺 》），而电视综艺游戏节目则</a:t>
            </a:r>
            <a:r>
              <a:rPr lang="zh-CN" altLang="en-US" sz="2400" b="1">
                <a:solidFill>
                  <a:schemeClr val="tx1"/>
                </a:solidFill>
                <a:latin typeface="宋体" pitchFamily="2" charset="-122"/>
                <a:cs typeface="宋体" pitchFamily="2" charset="-122"/>
              </a:rPr>
              <a:t>淡化了教化目的，以娱乐为终极目标，回归电视的娱乐本性。</a:t>
            </a:r>
            <a:endParaRPr lang="zh-CN" altLang="en-US" sz="2400" b="1">
              <a:solidFill>
                <a:schemeClr val="tx1"/>
              </a:solidFill>
              <a:latin typeface="宋体" pitchFamily="2" charset="-122"/>
              <a:cs typeface="宋体" pitchFamily="2" charset="-122"/>
            </a:endParaRPr>
          </a:p>
          <a:p>
            <a:pPr marL="181610" indent="-181610" algn="l"/>
            <a:endParaRPr lang="zh-CN" altLang="en-US" sz="2400" b="0">
              <a:solidFill>
                <a:schemeClr val="tx1"/>
              </a:solidFill>
              <a:latin typeface="宋体" pitchFamily="2" charset="-122"/>
              <a:cs typeface="宋体" pitchFamily="2" charset="-122"/>
            </a:endParaRPr>
          </a:p>
          <a:p>
            <a:pPr marL="181610" indent="-181610" algn="l"/>
            <a:endParaRPr lang="zh-CN" altLang="en-US" sz="2400" b="0">
              <a:solidFill>
                <a:schemeClr val="tx1"/>
              </a:solidFill>
              <a:latin typeface="宋体" pitchFamily="2" charset="-122"/>
              <a:cs typeface="宋体"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p:cNvSpPr txBox="1"/>
          <p:nvPr/>
        </p:nvSpPr>
        <p:spPr>
          <a:xfrm>
            <a:off x="1987127" y="1158240"/>
            <a:ext cx="8755380" cy="353885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8435" indent="-178435" algn="l"/>
            <a:r>
              <a:rPr lang="en-US" altLang="zh-CN" sz="3735" b="0">
                <a:solidFill>
                  <a:schemeClr val="tx1"/>
                </a:solidFill>
                <a:latin typeface="宋体" pitchFamily="2" charset="-122"/>
                <a:cs typeface="宋体" pitchFamily="2" charset="-122"/>
              </a:rPr>
              <a:t>4. </a:t>
            </a:r>
            <a:r>
              <a:rPr lang="zh-CN" altLang="en-US" sz="3735" b="0">
                <a:solidFill>
                  <a:schemeClr val="tx1"/>
                </a:solidFill>
                <a:latin typeface="宋体" pitchFamily="2" charset="-122"/>
                <a:cs typeface="宋体" pitchFamily="2" charset="-122"/>
              </a:rPr>
              <a:t>电视真人秀</a:t>
            </a:r>
            <a:endParaRPr lang="zh-CN" altLang="en-US" sz="3735" b="0">
              <a:solidFill>
                <a:schemeClr val="tx1"/>
              </a:solidFill>
              <a:latin typeface="宋体" pitchFamily="2" charset="-122"/>
              <a:cs typeface="宋体" pitchFamily="2" charset="-122"/>
            </a:endParaRPr>
          </a:p>
          <a:p>
            <a:pPr marL="178435" indent="-178435" algn="l"/>
            <a:endParaRPr lang="zh-CN" altLang="en-US" sz="2665" b="0">
              <a:solidFill>
                <a:schemeClr val="tx1"/>
              </a:solidFill>
              <a:latin typeface="宋体" pitchFamily="2" charset="-122"/>
              <a:cs typeface="宋体" pitchFamily="2" charset="-122"/>
            </a:endParaRPr>
          </a:p>
          <a:p>
            <a:pPr marL="178435" indent="-178435" algn="l"/>
            <a:r>
              <a:rPr lang="zh-CN" altLang="en-US" sz="2665" b="0">
                <a:solidFill>
                  <a:schemeClr val="tx1"/>
                </a:solidFill>
                <a:latin typeface="宋体" pitchFamily="2" charset="-122"/>
                <a:cs typeface="宋体" pitchFamily="2" charset="-122"/>
              </a:rPr>
              <a:t>电视真人秀，指采用纪录片的拍摄制作方式，表现真实的人在真实场景中的活动情节（其中 包括游戏、竞技比赛 、荒岛、室内生活、记者现场采访和脱口秀式的演播室采访等环节），集纪录片、游戏、益智、竞技、谈话、新闻报道等多种形式，融知识性、娱乐性、可视性等多功能与一体的电视节目类型。</a:t>
            </a:r>
            <a:endParaRPr lang="zh-CN" altLang="en-US" sz="2665" b="0">
              <a:solidFill>
                <a:schemeClr val="tx1"/>
              </a:solidFill>
              <a:latin typeface="宋体" pitchFamily="2" charset="-122"/>
              <a:cs typeface="宋体"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p:cNvSpPr txBox="1"/>
          <p:nvPr/>
        </p:nvSpPr>
        <p:spPr>
          <a:xfrm>
            <a:off x="1580727" y="905933"/>
            <a:ext cx="9160087" cy="38258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r>
              <a:rPr lang="zh-CN" altLang="en-US" sz="3200" b="1">
                <a:solidFill>
                  <a:schemeClr val="tx1"/>
                </a:solidFill>
                <a:latin typeface="宋体" pitchFamily="2" charset="-122"/>
                <a:cs typeface="宋体" pitchFamily="2" charset="-122"/>
              </a:rPr>
              <a:t>二、电视综艺娱乐节目的发展</a:t>
            </a:r>
            <a:endParaRPr lang="zh-CN" altLang="en-US" sz="1865" b="0">
              <a:solidFill>
                <a:schemeClr val="tx1"/>
              </a:solidFill>
              <a:latin typeface="宋体" pitchFamily="2" charset="-122"/>
              <a:cs typeface="宋体" pitchFamily="2" charset="-122"/>
            </a:endParaRPr>
          </a:p>
          <a:p>
            <a:pPr marL="0" indent="0" algn="l"/>
            <a:r>
              <a:rPr lang="zh-CN" altLang="en-US" sz="1865" b="0">
                <a:solidFill>
                  <a:schemeClr val="tx1"/>
                </a:solidFill>
                <a:latin typeface="宋体" pitchFamily="2" charset="-122"/>
                <a:cs typeface="宋体" pitchFamily="2" charset="-122"/>
              </a:rPr>
              <a:t> </a:t>
            </a:r>
            <a:endParaRPr lang="zh-CN" altLang="en-US" sz="2400" b="0">
              <a:solidFill>
                <a:schemeClr val="tx1"/>
              </a:solidFill>
              <a:latin typeface="宋体" pitchFamily="2" charset="-122"/>
              <a:cs typeface="宋体" pitchFamily="2" charset="-122"/>
            </a:endParaRPr>
          </a:p>
          <a:p>
            <a:pPr marL="0" indent="0" algn="l"/>
            <a:r>
              <a:rPr lang="zh-CN" altLang="en-US" sz="2400" b="0">
                <a:solidFill>
                  <a:schemeClr val="tx1"/>
                </a:solidFill>
                <a:latin typeface="宋体" pitchFamily="2" charset="-122"/>
                <a:cs typeface="宋体" pitchFamily="2" charset="-122"/>
              </a:rPr>
              <a:t>       </a:t>
            </a:r>
            <a:endParaRPr lang="zh-CN" altLang="en-US" sz="2400" b="0">
              <a:solidFill>
                <a:schemeClr val="tx1"/>
              </a:solidFill>
              <a:latin typeface="宋体" pitchFamily="2" charset="-122"/>
              <a:cs typeface="宋体" pitchFamily="2" charset="-122"/>
            </a:endParaRPr>
          </a:p>
          <a:p>
            <a:pPr marL="0" indent="0" algn="l"/>
            <a:r>
              <a:rPr lang="zh-CN" altLang="en-US" sz="2400" b="0">
                <a:solidFill>
                  <a:schemeClr val="tx1"/>
                </a:solidFill>
                <a:latin typeface="宋体" pitchFamily="2" charset="-122"/>
                <a:cs typeface="宋体" pitchFamily="2" charset="-122"/>
              </a:rPr>
              <a:t>        </a:t>
            </a:r>
            <a:r>
              <a:rPr lang="en-US" altLang="zh-CN" sz="2400" b="0">
                <a:solidFill>
                  <a:schemeClr val="tx1"/>
                </a:solidFill>
                <a:latin typeface="Times New Roman" panose="02020503050405090304" pitchFamily="18" charset="0"/>
                <a:cs typeface="Times New Roman" panose="02020503050405090304" pitchFamily="18" charset="0"/>
              </a:rPr>
              <a:t>1936 </a:t>
            </a:r>
            <a:r>
              <a:rPr lang="zh-CN" altLang="en-US" sz="2400" b="0">
                <a:solidFill>
                  <a:schemeClr val="tx1"/>
                </a:solidFill>
                <a:latin typeface="宋体" pitchFamily="2" charset="-122"/>
                <a:cs typeface="宋体" pitchFamily="2" charset="-122"/>
              </a:rPr>
              <a:t>年 </a:t>
            </a:r>
            <a:r>
              <a:rPr lang="en-US" altLang="zh-CN" sz="2400" b="0">
                <a:solidFill>
                  <a:schemeClr val="tx1"/>
                </a:solidFill>
                <a:latin typeface="Times New Roman" panose="02020503050405090304" pitchFamily="18" charset="0"/>
                <a:cs typeface="Times New Roman" panose="02020503050405090304" pitchFamily="18" charset="0"/>
              </a:rPr>
              <a:t>11 </a:t>
            </a:r>
            <a:r>
              <a:rPr lang="zh-CN" altLang="en-US" sz="2400" b="0">
                <a:solidFill>
                  <a:schemeClr val="tx1"/>
                </a:solidFill>
                <a:latin typeface="宋体" pitchFamily="2" charset="-122"/>
                <a:cs typeface="宋体" pitchFamily="2" charset="-122"/>
              </a:rPr>
              <a:t>月 </a:t>
            </a:r>
            <a:r>
              <a:rPr lang="en-US" altLang="zh-CN" sz="2400" b="0">
                <a:solidFill>
                  <a:schemeClr val="tx1"/>
                </a:solidFill>
                <a:latin typeface="Times New Roman" panose="02020503050405090304" pitchFamily="18" charset="0"/>
                <a:cs typeface="Times New Roman" panose="02020503050405090304" pitchFamily="18" charset="0"/>
              </a:rPr>
              <a:t>2 </a:t>
            </a:r>
            <a:r>
              <a:rPr lang="zh-CN" altLang="en-US" sz="2400" b="0">
                <a:solidFill>
                  <a:schemeClr val="tx1"/>
                </a:solidFill>
                <a:latin typeface="宋体" pitchFamily="2" charset="-122"/>
                <a:cs typeface="宋体" pitchFamily="2" charset="-122"/>
              </a:rPr>
              <a:t>日 ，英国广播公司</a:t>
            </a:r>
            <a:r>
              <a:rPr lang="en-US" altLang="zh-CN" sz="2400" b="0">
                <a:solidFill>
                  <a:schemeClr val="tx1"/>
                </a:solidFill>
                <a:latin typeface="Times New Roman" panose="02020503050405090304" pitchFamily="18" charset="0"/>
                <a:cs typeface="Times New Roman" panose="02020503050405090304" pitchFamily="18" charset="0"/>
              </a:rPr>
              <a:t>(BBC) </a:t>
            </a:r>
            <a:r>
              <a:rPr lang="zh-CN" altLang="en-US" sz="2400" b="0">
                <a:solidFill>
                  <a:schemeClr val="tx1"/>
                </a:solidFill>
                <a:latin typeface="宋体" pitchFamily="2" charset="-122"/>
                <a:cs typeface="宋体" pitchFamily="2" charset="-122"/>
              </a:rPr>
              <a:t>在电视上播出的第一档节目是在伦敦郊外的亚历山大宫一场规模盛大的歌舞。</a:t>
            </a:r>
            <a:endParaRPr lang="zh-CN" altLang="en-US" sz="2400" b="0">
              <a:solidFill>
                <a:schemeClr val="tx1"/>
              </a:solidFill>
              <a:latin typeface="宋体" pitchFamily="2" charset="-122"/>
              <a:cs typeface="宋体" pitchFamily="2" charset="-122"/>
            </a:endParaRPr>
          </a:p>
          <a:p>
            <a:pPr marL="0" indent="0" algn="l"/>
            <a:endParaRPr lang="zh-CN" altLang="en-US" sz="2400" b="0">
              <a:solidFill>
                <a:schemeClr val="tx1"/>
              </a:solidFill>
              <a:latin typeface="宋体" pitchFamily="2" charset="-122"/>
              <a:cs typeface="宋体" pitchFamily="2" charset="-122"/>
            </a:endParaRPr>
          </a:p>
          <a:p>
            <a:pPr marL="0" indent="0" algn="l"/>
            <a:r>
              <a:rPr lang="zh-CN" altLang="en-US" sz="2400" b="0">
                <a:solidFill>
                  <a:schemeClr val="tx1"/>
                </a:solidFill>
                <a:latin typeface="宋体" pitchFamily="2" charset="-122"/>
                <a:cs typeface="宋体" pitchFamily="2" charset="-122"/>
              </a:rPr>
              <a:t>          这一天是世界电视的诞生日 ，综艺娱乐节目也由此诞生。第二次世界大战前</a:t>
            </a:r>
            <a:r>
              <a:rPr lang="zh-CN" altLang="en-US" sz="2400" b="1">
                <a:solidFill>
                  <a:schemeClr val="tx1"/>
                </a:solidFill>
                <a:latin typeface="宋体" pitchFamily="2" charset="-122"/>
                <a:cs typeface="宋体" pitchFamily="2" charset="-122"/>
              </a:rPr>
              <a:t>美国的全国广播公司</a:t>
            </a:r>
            <a:r>
              <a:rPr lang="en-US" altLang="zh-CN" sz="2400" b="1">
                <a:solidFill>
                  <a:schemeClr val="tx1"/>
                </a:solidFill>
                <a:latin typeface="Times New Roman" panose="02020503050405090304" pitchFamily="18" charset="0"/>
                <a:cs typeface="Times New Roman" panose="02020503050405090304" pitchFamily="18" charset="0"/>
              </a:rPr>
              <a:t>( NBC) </a:t>
            </a:r>
            <a:r>
              <a:rPr lang="zh-CN" altLang="en-US" sz="2400" b="0">
                <a:solidFill>
                  <a:schemeClr val="tx1"/>
                </a:solidFill>
                <a:latin typeface="宋体" pitchFamily="2" charset="-122"/>
                <a:cs typeface="宋体" pitchFamily="2" charset="-122"/>
              </a:rPr>
              <a:t>和</a:t>
            </a:r>
            <a:r>
              <a:rPr lang="zh-CN" altLang="en-US" sz="2400" b="1">
                <a:solidFill>
                  <a:schemeClr val="tx1"/>
                </a:solidFill>
                <a:latin typeface="宋体" pitchFamily="2" charset="-122"/>
                <a:cs typeface="宋体" pitchFamily="2" charset="-122"/>
              </a:rPr>
              <a:t>哥伦比亚广播公司</a:t>
            </a:r>
            <a:r>
              <a:rPr lang="en-US" altLang="zh-CN" sz="2400" b="0">
                <a:solidFill>
                  <a:schemeClr val="tx1"/>
                </a:solidFill>
                <a:latin typeface="Times New Roman" panose="02020503050405090304" pitchFamily="18" charset="0"/>
                <a:cs typeface="Times New Roman" panose="02020503050405090304" pitchFamily="18" charset="0"/>
              </a:rPr>
              <a:t>( CBS)</a:t>
            </a:r>
            <a:r>
              <a:rPr lang="zh-CN" altLang="en-US" sz="2400" b="0">
                <a:solidFill>
                  <a:schemeClr val="tx1"/>
                </a:solidFill>
                <a:latin typeface="宋体" pitchFamily="2" charset="-122"/>
                <a:cs typeface="宋体" pitchFamily="2" charset="-122"/>
              </a:rPr>
              <a:t>曾尝试举办过综艺娱乐节目，节目中有游戏、竞赛、马戏、表演等艺术形式，但都不是固定形式的节目。</a:t>
            </a:r>
            <a:endParaRPr lang="zh-CN" altLang="en-US" sz="2400" b="0">
              <a:solidFill>
                <a:schemeClr val="tx1"/>
              </a:solidFill>
              <a:latin typeface="宋体" pitchFamily="2" charset="-122"/>
              <a:cs typeface="宋体"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p:cNvSpPr txBox="1"/>
          <p:nvPr/>
        </p:nvSpPr>
        <p:spPr>
          <a:xfrm>
            <a:off x="2030307" y="1123527"/>
            <a:ext cx="8334587" cy="48926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r>
              <a:rPr lang="zh-CN" altLang="en-US" sz="2400" b="0">
                <a:solidFill>
                  <a:schemeClr val="tx1"/>
                </a:solidFill>
                <a:latin typeface="宋体" pitchFamily="2" charset="-122"/>
                <a:cs typeface="宋体" pitchFamily="2" charset="-122"/>
              </a:rPr>
              <a:t>      </a:t>
            </a:r>
            <a:r>
              <a:rPr lang="en-US" altLang="zh-CN" sz="2400" b="0">
                <a:solidFill>
                  <a:schemeClr val="tx1"/>
                </a:solidFill>
                <a:latin typeface="Times New Roman" panose="02020503050405090304" pitchFamily="18" charset="0"/>
                <a:cs typeface="Times New Roman" panose="02020503050405090304" pitchFamily="18" charset="0"/>
              </a:rPr>
              <a:t>1958 </a:t>
            </a:r>
            <a:r>
              <a:rPr lang="zh-CN" altLang="en-US" sz="2400" b="0">
                <a:solidFill>
                  <a:schemeClr val="tx1"/>
                </a:solidFill>
                <a:latin typeface="宋体" pitchFamily="2" charset="-122"/>
                <a:cs typeface="宋体" pitchFamily="2" charset="-122"/>
              </a:rPr>
              <a:t>年 </a:t>
            </a:r>
            <a:r>
              <a:rPr lang="en-US" altLang="zh-CN" sz="2400" b="0">
                <a:solidFill>
                  <a:schemeClr val="tx1"/>
                </a:solidFill>
                <a:latin typeface="Times New Roman" panose="02020503050405090304" pitchFamily="18" charset="0"/>
                <a:cs typeface="Times New Roman" panose="02020503050405090304" pitchFamily="18" charset="0"/>
              </a:rPr>
              <a:t>5 </a:t>
            </a:r>
            <a:r>
              <a:rPr lang="zh-CN" altLang="en-US" sz="2400" b="0">
                <a:solidFill>
                  <a:schemeClr val="tx1"/>
                </a:solidFill>
                <a:latin typeface="宋体" pitchFamily="2" charset="-122"/>
                <a:cs typeface="宋体" pitchFamily="2" charset="-122"/>
              </a:rPr>
              <a:t>月 </a:t>
            </a:r>
            <a:r>
              <a:rPr lang="en-US" altLang="zh-CN" sz="2400" b="0">
                <a:solidFill>
                  <a:schemeClr val="tx1"/>
                </a:solidFill>
                <a:latin typeface="Times New Roman" panose="02020503050405090304" pitchFamily="18" charset="0"/>
                <a:cs typeface="Times New Roman" panose="02020503050405090304" pitchFamily="18" charset="0"/>
              </a:rPr>
              <a:t>1 </a:t>
            </a:r>
            <a:r>
              <a:rPr lang="zh-CN" altLang="en-US" sz="2400" b="0">
                <a:solidFill>
                  <a:schemeClr val="tx1"/>
                </a:solidFill>
                <a:latin typeface="宋体" pitchFamily="2" charset="-122"/>
                <a:cs typeface="宋体" pitchFamily="2" charset="-122"/>
              </a:rPr>
              <a:t>日 ，北京电视台（现中央电视台的前身）开始播出，在演播室向北京地区直播了诗朗诵《工厂里来的三个姑娘》，舞蹈《小天鹅舞 》《牧童和村姑》《春江花月夜》，</a:t>
            </a:r>
            <a:r>
              <a:rPr lang="zh-CN" altLang="en-US" sz="2400" b="1">
                <a:solidFill>
                  <a:schemeClr val="tx1"/>
                </a:solidFill>
                <a:latin typeface="宋体" pitchFamily="2" charset="-122"/>
                <a:cs typeface="宋体" pitchFamily="2" charset="-122"/>
              </a:rPr>
              <a:t>标志着我国电视综艺娱乐节目的诞生。</a:t>
            </a:r>
            <a:endParaRPr lang="zh-CN" altLang="en-US" sz="2400" b="0">
              <a:solidFill>
                <a:schemeClr val="tx1"/>
              </a:solidFill>
              <a:latin typeface="宋体" pitchFamily="2" charset="-122"/>
              <a:cs typeface="宋体" pitchFamily="2" charset="-122"/>
            </a:endParaRPr>
          </a:p>
          <a:p>
            <a:pPr marL="0" indent="0" algn="l"/>
            <a:endParaRPr lang="zh-CN" altLang="en-US" sz="2400" b="0">
              <a:solidFill>
                <a:schemeClr val="tx1"/>
              </a:solidFill>
              <a:latin typeface="宋体" pitchFamily="2" charset="-122"/>
              <a:cs typeface="宋体" pitchFamily="2" charset="-122"/>
            </a:endParaRPr>
          </a:p>
          <a:p>
            <a:pPr marL="0" indent="0" algn="l"/>
            <a:r>
              <a:rPr lang="zh-CN" altLang="en-US" sz="2400" b="0">
                <a:solidFill>
                  <a:schemeClr val="tx1"/>
                </a:solidFill>
                <a:latin typeface="宋体" pitchFamily="2" charset="-122"/>
                <a:cs typeface="宋体" pitchFamily="2" charset="-122"/>
              </a:rPr>
              <a:t>我国电视综艺娱乐节目的发展从电视技术发展的历史轨迹考察，经历了：</a:t>
            </a:r>
            <a:endParaRPr lang="zh-CN" altLang="en-US" sz="2400" b="0">
              <a:solidFill>
                <a:schemeClr val="tx1"/>
              </a:solidFill>
              <a:latin typeface="宋体" pitchFamily="2" charset="-122"/>
              <a:cs typeface="宋体" pitchFamily="2" charset="-122"/>
            </a:endParaRPr>
          </a:p>
          <a:p>
            <a:pPr marL="0" indent="0" algn="l"/>
            <a:r>
              <a:rPr lang="zh-CN" altLang="en-US" sz="2400" b="0">
                <a:solidFill>
                  <a:schemeClr val="tx1"/>
                </a:solidFill>
                <a:latin typeface="宋体" pitchFamily="2" charset="-122"/>
                <a:cs typeface="宋体" pitchFamily="2" charset="-122"/>
              </a:rPr>
              <a:t>       </a:t>
            </a:r>
            <a:endParaRPr lang="zh-CN" altLang="en-US" sz="2400" b="0">
              <a:solidFill>
                <a:schemeClr val="tx1"/>
              </a:solidFill>
              <a:latin typeface="宋体" pitchFamily="2" charset="-122"/>
              <a:cs typeface="宋体" pitchFamily="2" charset="-122"/>
            </a:endParaRPr>
          </a:p>
          <a:p>
            <a:pPr marL="0" indent="0" algn="l"/>
            <a:r>
              <a:rPr lang="zh-CN" altLang="en-US" sz="2400" b="0">
                <a:solidFill>
                  <a:schemeClr val="tx1"/>
                </a:solidFill>
                <a:latin typeface="宋体" pitchFamily="2" charset="-122"/>
                <a:cs typeface="宋体" pitchFamily="2" charset="-122"/>
              </a:rPr>
              <a:t>       </a:t>
            </a:r>
            <a:r>
              <a:rPr lang="zh-CN" altLang="en-US" sz="2400" b="1">
                <a:solidFill>
                  <a:schemeClr val="tx1"/>
                </a:solidFill>
                <a:latin typeface="宋体" pitchFamily="2" charset="-122"/>
                <a:cs typeface="宋体" pitchFamily="2" charset="-122"/>
              </a:rPr>
              <a:t>舞台演出实况转播阶段、演播室现场直播阶段、实况录像阶段 、综合艺术制作阶段 、栏目化阶段。</a:t>
            </a:r>
            <a:endParaRPr lang="zh-CN" altLang="en-US" sz="2400" b="1">
              <a:solidFill>
                <a:schemeClr val="tx1"/>
              </a:solidFill>
              <a:latin typeface="宋体" pitchFamily="2" charset="-122"/>
              <a:cs typeface="宋体" pitchFamily="2" charset="-122"/>
            </a:endParaRPr>
          </a:p>
          <a:p>
            <a:pPr marL="0" indent="0" algn="l"/>
            <a:endParaRPr lang="zh-CN" altLang="en-US" sz="2400" b="0">
              <a:solidFill>
                <a:schemeClr val="tx1"/>
              </a:solidFill>
              <a:latin typeface="宋体" pitchFamily="2" charset="-122"/>
              <a:cs typeface="宋体" pitchFamily="2" charset="-122"/>
            </a:endParaRPr>
          </a:p>
          <a:p>
            <a:pPr marL="0" indent="0" algn="l"/>
            <a:r>
              <a:rPr lang="zh-CN" altLang="en-US" sz="2400" b="0">
                <a:solidFill>
                  <a:schemeClr val="tx1"/>
                </a:solidFill>
                <a:latin typeface="宋体" pitchFamily="2" charset="-122"/>
                <a:cs typeface="宋体" pitchFamily="2" charset="-122"/>
              </a:rPr>
              <a:t>从其形式和内容发展来看，至今已经历了三个阶段。</a:t>
            </a:r>
            <a:endParaRPr lang="zh-CN" altLang="en-US" sz="2400" b="0">
              <a:solidFill>
                <a:schemeClr val="tx1"/>
              </a:solidFill>
              <a:latin typeface="宋体" pitchFamily="2" charset="-122"/>
              <a:cs typeface="宋体" pitchFamily="2" charset="-122"/>
            </a:endParaRPr>
          </a:p>
          <a:p>
            <a:pPr marL="0" indent="0" algn="l"/>
            <a:r>
              <a:rPr lang="zh-CN" altLang="en-US" sz="2400" b="0">
                <a:solidFill>
                  <a:schemeClr val="tx1"/>
                </a:solidFill>
                <a:latin typeface="宋体" pitchFamily="2" charset="-122"/>
                <a:cs typeface="宋体" pitchFamily="2" charset="-122"/>
              </a:rPr>
              <a:t> </a:t>
            </a:r>
            <a:endParaRPr lang="zh-CN" altLang="en-US" sz="2400" b="0">
              <a:solidFill>
                <a:schemeClr val="tx1"/>
              </a:solidFill>
              <a:latin typeface="宋体" pitchFamily="2" charset="-122"/>
              <a:cs typeface="宋体" pitchFamily="2"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p:cNvSpPr txBox="1"/>
          <p:nvPr/>
        </p:nvSpPr>
        <p:spPr>
          <a:xfrm>
            <a:off x="1840653" y="1279313"/>
            <a:ext cx="8754533" cy="407860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20000"/>
              </a:lnSpc>
            </a:pPr>
            <a:r>
              <a:rPr lang="zh-CN" altLang="en-US" sz="2400" b="1">
                <a:solidFill>
                  <a:schemeClr val="tx1"/>
                </a:solidFill>
                <a:latin typeface="宋体" pitchFamily="2" charset="-122"/>
                <a:cs typeface="宋体" pitchFamily="2" charset="-122"/>
              </a:rPr>
              <a:t>（一）以综艺晚会为主的阶段</a:t>
            </a:r>
            <a:r>
              <a:rPr lang="en-US" altLang="zh-CN" sz="2400" b="1">
                <a:solidFill>
                  <a:schemeClr val="tx1"/>
                </a:solidFill>
                <a:latin typeface="Times New Roman" panose="02020503050405090304" pitchFamily="18" charset="0"/>
                <a:cs typeface="Times New Roman" panose="02020503050405090304" pitchFamily="18" charset="0"/>
              </a:rPr>
              <a:t>( 20 </a:t>
            </a:r>
            <a:r>
              <a:rPr lang="zh-CN" altLang="en-US" sz="2400" b="1">
                <a:solidFill>
                  <a:schemeClr val="tx1"/>
                </a:solidFill>
                <a:latin typeface="宋体" pitchFamily="2" charset="-122"/>
                <a:cs typeface="宋体" pitchFamily="2" charset="-122"/>
              </a:rPr>
              <a:t>世纪 </a:t>
            </a:r>
            <a:r>
              <a:rPr lang="en-US" altLang="zh-CN" sz="2400" b="1">
                <a:solidFill>
                  <a:schemeClr val="tx1"/>
                </a:solidFill>
                <a:latin typeface="Times New Roman" panose="02020503050405090304" pitchFamily="18" charset="0"/>
                <a:cs typeface="Times New Roman" panose="02020503050405090304" pitchFamily="18" charset="0"/>
              </a:rPr>
              <a:t>80 </a:t>
            </a:r>
            <a:r>
              <a:rPr lang="zh-CN" altLang="en-US" sz="2400" b="1">
                <a:solidFill>
                  <a:schemeClr val="tx1"/>
                </a:solidFill>
                <a:latin typeface="宋体" pitchFamily="2" charset="-122"/>
                <a:cs typeface="宋体" pitchFamily="2" charset="-122"/>
              </a:rPr>
              <a:t>年代至 </a:t>
            </a:r>
            <a:r>
              <a:rPr lang="en-US" altLang="zh-CN" sz="2400" b="1">
                <a:solidFill>
                  <a:schemeClr val="tx1"/>
                </a:solidFill>
                <a:latin typeface="Times New Roman" panose="02020503050405090304" pitchFamily="18" charset="0"/>
                <a:cs typeface="Times New Roman" panose="02020503050405090304" pitchFamily="18" charset="0"/>
              </a:rPr>
              <a:t>90 </a:t>
            </a:r>
            <a:r>
              <a:rPr lang="zh-CN" altLang="en-US" sz="2400" b="1">
                <a:solidFill>
                  <a:schemeClr val="tx1"/>
                </a:solidFill>
                <a:latin typeface="宋体" pitchFamily="2" charset="-122"/>
                <a:cs typeface="宋体" pitchFamily="2" charset="-122"/>
              </a:rPr>
              <a:t>年代初）</a:t>
            </a:r>
            <a:endParaRPr lang="zh-CN" altLang="en-US" sz="2400" b="1">
              <a:solidFill>
                <a:schemeClr val="tx1"/>
              </a:solidFill>
              <a:latin typeface="宋体" pitchFamily="2" charset="-122"/>
              <a:cs typeface="宋体" pitchFamily="2" charset="-122"/>
            </a:endParaRPr>
          </a:p>
          <a:p>
            <a:pPr marL="0" indent="0" algn="l">
              <a:lnSpc>
                <a:spcPct val="120000"/>
              </a:lnSpc>
            </a:pPr>
            <a:endParaRPr lang="zh-CN" altLang="en-US" sz="2400" b="1">
              <a:solidFill>
                <a:schemeClr val="tx1"/>
              </a:solidFill>
              <a:latin typeface="宋体" pitchFamily="2" charset="-122"/>
              <a:cs typeface="宋体" pitchFamily="2" charset="-122"/>
            </a:endParaRPr>
          </a:p>
          <a:p>
            <a:pPr marL="0" indent="0" algn="l">
              <a:lnSpc>
                <a:spcPct val="120000"/>
              </a:lnSpc>
            </a:pPr>
            <a:endParaRPr lang="zh-CN" altLang="en-US" sz="2400" b="0">
              <a:solidFill>
                <a:schemeClr val="tx1"/>
              </a:solidFill>
              <a:latin typeface="宋体" pitchFamily="2" charset="-122"/>
              <a:cs typeface="宋体" pitchFamily="2" charset="-122"/>
            </a:endParaRPr>
          </a:p>
          <a:p>
            <a:pPr marL="0" indent="0" algn="l">
              <a:lnSpc>
                <a:spcPct val="120000"/>
              </a:lnSpc>
            </a:pPr>
            <a:r>
              <a:rPr lang="zh-CN" altLang="en-US" sz="2400" b="0">
                <a:solidFill>
                  <a:schemeClr val="tx1"/>
                </a:solidFill>
                <a:latin typeface="宋体" pitchFamily="2" charset="-122"/>
                <a:cs typeface="宋体" pitchFamily="2" charset="-122"/>
              </a:rPr>
              <a:t>          我国综艺娱乐节目虽然起步较早，但因种种原因直到 </a:t>
            </a:r>
            <a:r>
              <a:rPr lang="en-US" altLang="zh-CN" sz="2400" b="0">
                <a:solidFill>
                  <a:schemeClr val="tx1"/>
                </a:solidFill>
                <a:latin typeface="Times New Roman" panose="02020503050405090304" pitchFamily="18" charset="0"/>
                <a:cs typeface="Times New Roman" panose="02020503050405090304" pitchFamily="18" charset="0"/>
              </a:rPr>
              <a:t>1983 </a:t>
            </a:r>
            <a:r>
              <a:rPr lang="zh-CN" altLang="en-US" sz="2400" b="0">
                <a:solidFill>
                  <a:schemeClr val="tx1"/>
                </a:solidFill>
                <a:latin typeface="宋体" pitchFamily="2" charset="-122"/>
                <a:cs typeface="宋体" pitchFamily="2" charset="-122"/>
              </a:rPr>
              <a:t>年开始举办春节联欢晚会才开始受到关注。</a:t>
            </a:r>
            <a:endParaRPr lang="zh-CN" altLang="en-US" sz="2400" b="0">
              <a:solidFill>
                <a:schemeClr val="tx1"/>
              </a:solidFill>
              <a:latin typeface="宋体" pitchFamily="2" charset="-122"/>
              <a:cs typeface="宋体" pitchFamily="2" charset="-122"/>
            </a:endParaRPr>
          </a:p>
          <a:p>
            <a:pPr marL="0" indent="0" algn="l">
              <a:lnSpc>
                <a:spcPct val="120000"/>
              </a:lnSpc>
            </a:pPr>
            <a:r>
              <a:rPr lang="zh-CN" altLang="en-US" sz="2400" b="0">
                <a:solidFill>
                  <a:schemeClr val="tx1"/>
                </a:solidFill>
                <a:latin typeface="宋体" pitchFamily="2" charset="-122"/>
                <a:cs typeface="宋体" pitchFamily="2" charset="-122"/>
              </a:rPr>
              <a:t>         </a:t>
            </a:r>
            <a:r>
              <a:rPr lang="en-US" altLang="zh-CN" sz="2400" b="0">
                <a:solidFill>
                  <a:schemeClr val="tx1"/>
                </a:solidFill>
                <a:latin typeface="Times New Roman" panose="02020503050405090304" pitchFamily="18" charset="0"/>
                <a:cs typeface="Times New Roman" panose="02020503050405090304" pitchFamily="18" charset="0"/>
              </a:rPr>
              <a:t>90 </a:t>
            </a:r>
            <a:r>
              <a:rPr lang="zh-CN" altLang="en-US" sz="2400" b="0">
                <a:solidFill>
                  <a:schemeClr val="tx1"/>
                </a:solidFill>
                <a:latin typeface="宋体" pitchFamily="2" charset="-122"/>
                <a:cs typeface="宋体" pitchFamily="2" charset="-122"/>
              </a:rPr>
              <a:t>年代开播的</a:t>
            </a:r>
            <a:r>
              <a:rPr lang="en-US" altLang="zh-CN" sz="2400" b="0">
                <a:solidFill>
                  <a:schemeClr val="tx1"/>
                </a:solidFill>
                <a:latin typeface="宋体" pitchFamily="2" charset="-122"/>
                <a:cs typeface="宋体" pitchFamily="2" charset="-122"/>
              </a:rPr>
              <a:t>《</a:t>
            </a:r>
            <a:r>
              <a:rPr lang="zh-CN" altLang="en-US" sz="2400" b="0">
                <a:solidFill>
                  <a:schemeClr val="tx1"/>
                </a:solidFill>
                <a:latin typeface="宋体" pitchFamily="2" charset="-122"/>
                <a:cs typeface="宋体" pitchFamily="2" charset="-122"/>
              </a:rPr>
              <a:t>正大综艺</a:t>
            </a:r>
            <a:r>
              <a:rPr lang="en-US" altLang="zh-CN" sz="2400" b="0">
                <a:solidFill>
                  <a:schemeClr val="tx1"/>
                </a:solidFill>
                <a:latin typeface="宋体" pitchFamily="2" charset="-122"/>
                <a:cs typeface="宋体" pitchFamily="2" charset="-122"/>
              </a:rPr>
              <a:t>》《</a:t>
            </a:r>
            <a:r>
              <a:rPr lang="zh-CN" altLang="en-US" sz="2400" b="0">
                <a:solidFill>
                  <a:schemeClr val="tx1"/>
                </a:solidFill>
                <a:latin typeface="宋体" pitchFamily="2" charset="-122"/>
                <a:cs typeface="宋体" pitchFamily="2" charset="-122"/>
              </a:rPr>
              <a:t>综艺大观</a:t>
            </a:r>
            <a:r>
              <a:rPr lang="en-US" altLang="zh-CN" sz="2400" b="0">
                <a:solidFill>
                  <a:schemeClr val="tx1"/>
                </a:solidFill>
                <a:latin typeface="宋体" pitchFamily="2" charset="-122"/>
                <a:cs typeface="宋体" pitchFamily="2" charset="-122"/>
              </a:rPr>
              <a:t>》《</a:t>
            </a:r>
            <a:r>
              <a:rPr lang="zh-CN" altLang="en-US" sz="2400" b="0">
                <a:solidFill>
                  <a:schemeClr val="tx1"/>
                </a:solidFill>
                <a:latin typeface="宋体" pitchFamily="2" charset="-122"/>
                <a:cs typeface="宋体" pitchFamily="2" charset="-122"/>
              </a:rPr>
              <a:t>西南北中</a:t>
            </a:r>
            <a:r>
              <a:rPr lang="en-US" altLang="zh-CN" sz="2400" b="0">
                <a:solidFill>
                  <a:schemeClr val="tx1"/>
                </a:solidFill>
                <a:latin typeface="宋体" pitchFamily="2" charset="-122"/>
                <a:cs typeface="宋体" pitchFamily="2" charset="-122"/>
              </a:rPr>
              <a:t>》</a:t>
            </a:r>
            <a:r>
              <a:rPr lang="zh-CN" altLang="en-US" sz="2400" b="0">
                <a:solidFill>
                  <a:schemeClr val="tx1"/>
                </a:solidFill>
                <a:latin typeface="宋体" pitchFamily="2" charset="-122"/>
                <a:cs typeface="宋体" pitchFamily="2" charset="-122"/>
              </a:rPr>
              <a:t>等。这一时期综艺娱乐节目的内容以传统的专业歌舞、相声、小品、曲艺等为主，教化色彩浓郁 ，节目形式基本是</a:t>
            </a:r>
            <a:r>
              <a:rPr lang="zh-CN" altLang="en-US" sz="2400" b="1">
                <a:solidFill>
                  <a:schemeClr val="tx1"/>
                </a:solidFill>
                <a:latin typeface="宋体" pitchFamily="2" charset="-122"/>
                <a:cs typeface="宋体" pitchFamily="2" charset="-122"/>
              </a:rPr>
              <a:t>“ 明星＋表演＂，缺少与观众的互动</a:t>
            </a:r>
            <a:r>
              <a:rPr lang="zh-CN" altLang="en-US" sz="2400" b="0">
                <a:solidFill>
                  <a:schemeClr val="tx1"/>
                </a:solidFill>
                <a:latin typeface="宋体" pitchFamily="2" charset="-122"/>
                <a:cs typeface="宋体" pitchFamily="2" charset="-122"/>
              </a:rPr>
              <a:t>，模式单一且内容同质化程度较高 。</a:t>
            </a:r>
            <a:endParaRPr lang="zh-CN" altLang="en-US" sz="2400" b="0">
              <a:solidFill>
                <a:schemeClr val="tx1"/>
              </a:solidFill>
              <a:latin typeface="宋体" pitchFamily="2" charset="-122"/>
              <a:cs typeface="宋体" pitchFamily="2"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986280" y="736600"/>
            <a:ext cx="7958667" cy="48926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r>
              <a:rPr lang="zh-CN" altLang="en-US" sz="2400" b="1">
                <a:solidFill>
                  <a:schemeClr val="tx1"/>
                </a:solidFill>
                <a:latin typeface="宋体" pitchFamily="2" charset="-122"/>
                <a:cs typeface="宋体" pitchFamily="2" charset="-122"/>
                <a:sym typeface="+mn-ea"/>
              </a:rPr>
              <a:t>（二）以游戏益智节目为主的阶段</a:t>
            </a:r>
            <a:r>
              <a:rPr lang="en-US" altLang="zh-CN" sz="2400" b="1">
                <a:solidFill>
                  <a:schemeClr val="tx1"/>
                </a:solidFill>
                <a:latin typeface="Times New Roman" panose="02020503050405090304" pitchFamily="18" charset="0"/>
                <a:cs typeface="Times New Roman" panose="02020503050405090304" pitchFamily="18" charset="0"/>
                <a:sym typeface="+mn-ea"/>
              </a:rPr>
              <a:t>( 20 </a:t>
            </a:r>
            <a:r>
              <a:rPr lang="zh-CN" altLang="en-US" sz="2400" b="1">
                <a:solidFill>
                  <a:schemeClr val="tx1"/>
                </a:solidFill>
                <a:latin typeface="宋体" pitchFamily="2" charset="-122"/>
                <a:cs typeface="宋体" pitchFamily="2" charset="-122"/>
                <a:sym typeface="+mn-ea"/>
              </a:rPr>
              <a:t>世纪 </a:t>
            </a:r>
            <a:r>
              <a:rPr lang="en-US" altLang="zh-CN" sz="2400" b="1">
                <a:solidFill>
                  <a:schemeClr val="tx1"/>
                </a:solidFill>
                <a:latin typeface="Times New Roman" panose="02020503050405090304" pitchFamily="18" charset="0"/>
                <a:cs typeface="Times New Roman" panose="02020503050405090304" pitchFamily="18" charset="0"/>
                <a:sym typeface="+mn-ea"/>
              </a:rPr>
              <a:t>90 </a:t>
            </a:r>
            <a:r>
              <a:rPr lang="zh-CN" altLang="en-US" sz="2400" b="1">
                <a:solidFill>
                  <a:schemeClr val="tx1"/>
                </a:solidFill>
                <a:latin typeface="宋体" pitchFamily="2" charset="-122"/>
                <a:cs typeface="宋体" pitchFamily="2" charset="-122"/>
                <a:sym typeface="+mn-ea"/>
              </a:rPr>
              <a:t>年代末至 </a:t>
            </a:r>
            <a:r>
              <a:rPr lang="en-US" altLang="zh-CN" sz="2400" b="1">
                <a:solidFill>
                  <a:schemeClr val="tx1"/>
                </a:solidFill>
                <a:latin typeface="Times New Roman" panose="02020503050405090304" pitchFamily="18" charset="0"/>
                <a:cs typeface="Times New Roman" panose="02020503050405090304" pitchFamily="18" charset="0"/>
                <a:sym typeface="+mn-ea"/>
              </a:rPr>
              <a:t>21 </a:t>
            </a:r>
            <a:r>
              <a:rPr lang="zh-CN" altLang="en-US" sz="2400" b="1">
                <a:solidFill>
                  <a:schemeClr val="tx1"/>
                </a:solidFill>
                <a:latin typeface="宋体" pitchFamily="2" charset="-122"/>
                <a:cs typeface="宋体" pitchFamily="2" charset="-122"/>
                <a:sym typeface="+mn-ea"/>
              </a:rPr>
              <a:t>世纪初）</a:t>
            </a:r>
            <a:endParaRPr lang="zh-CN" altLang="en-US" sz="2400" b="1">
              <a:solidFill>
                <a:schemeClr val="tx1"/>
              </a:solidFill>
              <a:latin typeface="宋体" pitchFamily="2" charset="-122"/>
              <a:cs typeface="宋体" pitchFamily="2" charset="-122"/>
            </a:endParaRPr>
          </a:p>
          <a:p>
            <a:pPr marL="0" indent="0" algn="l"/>
            <a:endParaRPr lang="zh-CN" altLang="en-US" sz="2400">
              <a:solidFill>
                <a:schemeClr val="tx1"/>
              </a:solidFill>
              <a:latin typeface="宋体" pitchFamily="2" charset="-122"/>
              <a:cs typeface="宋体" pitchFamily="2" charset="-122"/>
              <a:sym typeface="+mn-ea"/>
            </a:endParaRPr>
          </a:p>
          <a:p>
            <a:pPr marL="0" indent="0" algn="l"/>
            <a:r>
              <a:rPr lang="en-US" altLang="zh-CN" sz="2400">
                <a:solidFill>
                  <a:schemeClr val="tx1"/>
                </a:solidFill>
                <a:latin typeface="Times New Roman" panose="02020503050405090304" pitchFamily="18" charset="0"/>
                <a:cs typeface="Times New Roman" panose="02020503050405090304" pitchFamily="18" charset="0"/>
                <a:sym typeface="+mn-ea"/>
              </a:rPr>
              <a:t>1</a:t>
            </a:r>
            <a:r>
              <a:rPr lang="zh-CN" altLang="en-US" sz="2400">
                <a:solidFill>
                  <a:schemeClr val="tx1"/>
                </a:solidFill>
                <a:latin typeface="宋体" pitchFamily="2" charset="-122"/>
                <a:cs typeface="宋体" pitchFamily="2" charset="-122"/>
                <a:sym typeface="+mn-ea"/>
              </a:rPr>
              <a:t>997 年开播的《快乐大本营</a:t>
            </a:r>
            <a:r>
              <a:rPr lang="en-US" altLang="zh-CN" sz="2400">
                <a:solidFill>
                  <a:schemeClr val="tx1"/>
                </a:solidFill>
                <a:latin typeface="宋体" pitchFamily="2" charset="-122"/>
                <a:cs typeface="宋体" pitchFamily="2" charset="-122"/>
                <a:sym typeface="+mn-ea"/>
              </a:rPr>
              <a:t>》</a:t>
            </a:r>
            <a:r>
              <a:rPr lang="zh-CN" altLang="en-US" sz="2400">
                <a:solidFill>
                  <a:schemeClr val="tx1"/>
                </a:solidFill>
                <a:latin typeface="宋体" pitchFamily="2" charset="-122"/>
                <a:cs typeface="宋体" pitchFamily="2" charset="-122"/>
                <a:sym typeface="+mn-ea"/>
              </a:rPr>
              <a:t>（湖南卫视）和1999 年开播的</a:t>
            </a:r>
            <a:r>
              <a:rPr lang="en-US" altLang="zh-CN" sz="2400">
                <a:solidFill>
                  <a:schemeClr val="tx1"/>
                </a:solidFill>
                <a:latin typeface="宋体" pitchFamily="2" charset="-122"/>
                <a:cs typeface="宋体" pitchFamily="2" charset="-122"/>
                <a:sym typeface="+mn-ea"/>
              </a:rPr>
              <a:t>《</a:t>
            </a:r>
            <a:r>
              <a:rPr lang="zh-CN" altLang="en-US" sz="2400">
                <a:solidFill>
                  <a:schemeClr val="tx1"/>
                </a:solidFill>
                <a:latin typeface="宋体" pitchFamily="2" charset="-122"/>
                <a:cs typeface="宋体" pitchFamily="2" charset="-122"/>
                <a:sym typeface="+mn-ea"/>
              </a:rPr>
              <a:t>欢乐总动员》（北京有线电视台）为开端，开始了以</a:t>
            </a:r>
            <a:r>
              <a:rPr lang="zh-CN" altLang="en-US" sz="2400" b="1">
                <a:solidFill>
                  <a:schemeClr val="tx1"/>
                </a:solidFill>
                <a:latin typeface="宋体" pitchFamily="2" charset="-122"/>
                <a:cs typeface="宋体" pitchFamily="2" charset="-122"/>
                <a:sym typeface="+mn-ea"/>
              </a:rPr>
              <a:t>游戏为主的</a:t>
            </a:r>
            <a:r>
              <a:rPr lang="zh-CN" altLang="en-US" sz="2400">
                <a:solidFill>
                  <a:schemeClr val="tx1"/>
                </a:solidFill>
                <a:latin typeface="宋体" pitchFamily="2" charset="-122"/>
                <a:cs typeface="宋体" pitchFamily="2" charset="-122"/>
                <a:sym typeface="+mn-ea"/>
              </a:rPr>
              <a:t>娱乐节目发展阶段。</a:t>
            </a:r>
            <a:endParaRPr lang="zh-CN" altLang="en-US" sz="2400">
              <a:solidFill>
                <a:schemeClr val="tx1"/>
              </a:solidFill>
              <a:latin typeface="宋体" pitchFamily="2" charset="-122"/>
              <a:cs typeface="宋体" pitchFamily="2" charset="-122"/>
              <a:sym typeface="+mn-ea"/>
            </a:endParaRPr>
          </a:p>
          <a:p>
            <a:pPr marL="0" indent="0" algn="l"/>
            <a:endParaRPr lang="zh-CN" altLang="en-US" sz="2400">
              <a:solidFill>
                <a:schemeClr val="tx1"/>
              </a:solidFill>
              <a:latin typeface="宋体" pitchFamily="2" charset="-122"/>
              <a:cs typeface="宋体" pitchFamily="2" charset="-122"/>
              <a:sym typeface="+mn-ea"/>
            </a:endParaRPr>
          </a:p>
          <a:p>
            <a:pPr marL="0" indent="0" algn="l"/>
            <a:r>
              <a:rPr lang="zh-CN" altLang="en-US" sz="2400">
                <a:solidFill>
                  <a:schemeClr val="tx1"/>
                </a:solidFill>
                <a:latin typeface="宋体" pitchFamily="2" charset="-122"/>
                <a:cs typeface="宋体" pitchFamily="2" charset="-122"/>
                <a:sym typeface="+mn-ea"/>
              </a:rPr>
              <a:t>特点：以娱乐休闲为主导，形式以“</a:t>
            </a:r>
            <a:r>
              <a:rPr lang="zh-CN" altLang="en-US" sz="2400" b="1">
                <a:solidFill>
                  <a:schemeClr val="tx1"/>
                </a:solidFill>
                <a:latin typeface="宋体" pitchFamily="2" charset="-122"/>
                <a:cs typeface="宋体" pitchFamily="2" charset="-122"/>
                <a:sym typeface="+mn-ea"/>
              </a:rPr>
              <a:t>明星十游戏＋观众有限参与”</a:t>
            </a:r>
            <a:r>
              <a:rPr lang="zh-CN" altLang="en-US" sz="2400">
                <a:solidFill>
                  <a:schemeClr val="tx1"/>
                </a:solidFill>
                <a:latin typeface="宋体" pitchFamily="2" charset="-122"/>
                <a:cs typeface="宋体" pitchFamily="2" charset="-122"/>
                <a:sym typeface="+mn-ea"/>
              </a:rPr>
              <a:t>为主，主持人明星化 ，设有多个游戏环节，观众直接或间接参与节目，节目显得清新、活泼、时尚、轻松，契合了现代社会人们对综艺娱乐节目“去政治化”的平等交流的娱乐诉求。这一时期还出现了电视婚恋交友节目 ，如《非诚勿扰</a:t>
            </a:r>
            <a:r>
              <a:rPr lang="en-US" altLang="zh-CN" sz="2400">
                <a:solidFill>
                  <a:schemeClr val="tx1"/>
                </a:solidFill>
                <a:latin typeface="宋体" pitchFamily="2" charset="-122"/>
                <a:cs typeface="宋体" pitchFamily="2" charset="-122"/>
                <a:sym typeface="+mn-ea"/>
              </a:rPr>
              <a:t>》《</a:t>
            </a:r>
            <a:r>
              <a:rPr lang="zh-CN" altLang="en-US" sz="2400">
                <a:solidFill>
                  <a:schemeClr val="tx1"/>
                </a:solidFill>
                <a:latin typeface="宋体" pitchFamily="2" charset="-122"/>
                <a:cs typeface="宋体" pitchFamily="2" charset="-122"/>
                <a:sym typeface="+mn-ea"/>
              </a:rPr>
              <a:t>我们约会吧》。</a:t>
            </a:r>
            <a:endParaRPr lang="zh-CN" altLang="en-US" sz="2400">
              <a:solidFill>
                <a:schemeClr val="tx1"/>
              </a:solidFill>
              <a:latin typeface="宋体" pitchFamily="2" charset="-122"/>
              <a:cs typeface="宋体" pitchFamily="2" charset="-122"/>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p:cNvSpPr txBox="1"/>
          <p:nvPr/>
        </p:nvSpPr>
        <p:spPr>
          <a:xfrm>
            <a:off x="1378585" y="906145"/>
            <a:ext cx="8676640" cy="337439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r>
              <a:rPr lang="zh-CN" altLang="en-US" sz="2665" b="0">
                <a:solidFill>
                  <a:schemeClr val="tx1"/>
                </a:solidFill>
                <a:latin typeface="宋体" pitchFamily="2" charset="-122"/>
                <a:cs typeface="宋体" pitchFamily="2" charset="-122"/>
              </a:rPr>
              <a:t>（</a:t>
            </a:r>
            <a:r>
              <a:rPr lang="zh-CN" altLang="en-US" sz="2665" b="1">
                <a:solidFill>
                  <a:schemeClr val="tx1"/>
                </a:solidFill>
                <a:latin typeface="宋体" pitchFamily="2" charset="-122"/>
                <a:cs typeface="宋体" pitchFamily="2" charset="-122"/>
              </a:rPr>
              <a:t>三）电视真人秀阶段 </a:t>
            </a:r>
            <a:r>
              <a:rPr lang="en-US" altLang="zh-CN" sz="2665" b="1">
                <a:solidFill>
                  <a:schemeClr val="tx1"/>
                </a:solidFill>
                <a:latin typeface="Times New Roman" panose="02020503050405090304" pitchFamily="18" charset="0"/>
                <a:cs typeface="Times New Roman" panose="02020503050405090304" pitchFamily="18" charset="0"/>
              </a:rPr>
              <a:t>( 21 </a:t>
            </a:r>
            <a:r>
              <a:rPr lang="zh-CN" altLang="en-US" sz="2665" b="1">
                <a:solidFill>
                  <a:schemeClr val="tx1"/>
                </a:solidFill>
                <a:latin typeface="宋体" pitchFamily="2" charset="-122"/>
                <a:cs typeface="宋体" pitchFamily="2" charset="-122"/>
              </a:rPr>
              <a:t>世纪初至今）</a:t>
            </a:r>
            <a:endParaRPr lang="zh-CN" altLang="en-US" sz="2665" b="1">
              <a:solidFill>
                <a:schemeClr val="tx1"/>
              </a:solidFill>
              <a:latin typeface="宋体" pitchFamily="2" charset="-122"/>
              <a:cs typeface="宋体" pitchFamily="2" charset="-122"/>
            </a:endParaRPr>
          </a:p>
          <a:p>
            <a:pPr marL="0" indent="0" algn="l"/>
            <a:endParaRPr lang="zh-CN" altLang="en-US" sz="2665" b="0">
              <a:solidFill>
                <a:schemeClr val="tx1"/>
              </a:solidFill>
              <a:latin typeface="Times New Roman" panose="02020503050405090304" pitchFamily="18" charset="0"/>
              <a:cs typeface="Times New Roman" panose="02020503050405090304" pitchFamily="18" charset="0"/>
            </a:endParaRPr>
          </a:p>
          <a:p>
            <a:pPr marL="0" indent="0" algn="l"/>
            <a:r>
              <a:rPr lang="en-US" altLang="zh-CN" sz="2665" b="0">
                <a:solidFill>
                  <a:schemeClr val="tx1"/>
                </a:solidFill>
                <a:latin typeface="Times New Roman" panose="02020503050405090304" pitchFamily="18" charset="0"/>
                <a:cs typeface="Times New Roman" panose="02020503050405090304" pitchFamily="18" charset="0"/>
              </a:rPr>
              <a:t>        2000 </a:t>
            </a:r>
            <a:r>
              <a:rPr lang="zh-CN" altLang="en-US" sz="2665" b="0">
                <a:solidFill>
                  <a:schemeClr val="tx1"/>
                </a:solidFill>
                <a:latin typeface="宋体" pitchFamily="2" charset="-122"/>
                <a:cs typeface="宋体" pitchFamily="2" charset="-122"/>
              </a:rPr>
              <a:t>年以后，随着我国第 一档真人秀节目</a:t>
            </a:r>
            <a:r>
              <a:rPr lang="en-US" altLang="zh-CN" sz="2665" b="0">
                <a:solidFill>
                  <a:schemeClr val="tx1"/>
                </a:solidFill>
                <a:latin typeface="宋体" pitchFamily="2" charset="-122"/>
                <a:cs typeface="宋体" pitchFamily="2" charset="-122"/>
              </a:rPr>
              <a:t>《</a:t>
            </a:r>
            <a:r>
              <a:rPr lang="zh-CN" altLang="en-US" sz="2665" b="0">
                <a:solidFill>
                  <a:schemeClr val="tx1"/>
                </a:solidFill>
                <a:latin typeface="宋体" pitchFamily="2" charset="-122"/>
                <a:cs typeface="宋体" pitchFamily="2" charset="-122"/>
              </a:rPr>
              <a:t>生存大挑战</a:t>
            </a:r>
            <a:r>
              <a:rPr lang="en-US" altLang="zh-CN" sz="2665" b="0">
                <a:solidFill>
                  <a:schemeClr val="tx1"/>
                </a:solidFill>
                <a:latin typeface="宋体" pitchFamily="2" charset="-122"/>
                <a:cs typeface="宋体" pitchFamily="2" charset="-122"/>
              </a:rPr>
              <a:t>》</a:t>
            </a:r>
            <a:r>
              <a:rPr lang="zh-CN" altLang="en-US" sz="2665" b="0">
                <a:solidFill>
                  <a:schemeClr val="tx1"/>
                </a:solidFill>
                <a:latin typeface="宋体" pitchFamily="2" charset="-122"/>
                <a:cs typeface="宋体" pitchFamily="2" charset="-122"/>
              </a:rPr>
              <a:t>在广东电视台播出，至 </a:t>
            </a:r>
            <a:r>
              <a:rPr lang="en-US" altLang="zh-CN" sz="2665" b="0">
                <a:solidFill>
                  <a:schemeClr val="tx1"/>
                </a:solidFill>
                <a:latin typeface="Times New Roman" panose="02020503050405090304" pitchFamily="18" charset="0"/>
                <a:cs typeface="Times New Roman" panose="02020503050405090304" pitchFamily="18" charset="0"/>
              </a:rPr>
              <a:t>2004  </a:t>
            </a:r>
            <a:r>
              <a:rPr lang="zh-CN" altLang="en-US" sz="2665" b="0">
                <a:solidFill>
                  <a:schemeClr val="tx1"/>
                </a:solidFill>
                <a:latin typeface="宋体" pitchFamily="2" charset="-122"/>
                <a:cs typeface="宋体" pitchFamily="2" charset="-122"/>
              </a:rPr>
              <a:t>年湖南卫视播出的</a:t>
            </a:r>
            <a:r>
              <a:rPr lang="en-US" altLang="zh-CN" sz="2665" b="0">
                <a:solidFill>
                  <a:schemeClr val="tx1"/>
                </a:solidFill>
                <a:latin typeface="宋体" pitchFamily="2" charset="-122"/>
                <a:cs typeface="宋体" pitchFamily="2" charset="-122"/>
              </a:rPr>
              <a:t>《</a:t>
            </a:r>
            <a:r>
              <a:rPr lang="zh-CN" altLang="en-US" sz="2665" b="0">
                <a:solidFill>
                  <a:schemeClr val="tx1"/>
                </a:solidFill>
                <a:latin typeface="宋体" pitchFamily="2" charset="-122"/>
                <a:cs typeface="宋体" pitchFamily="2" charset="-122"/>
              </a:rPr>
              <a:t>超级女声</a:t>
            </a:r>
            <a:r>
              <a:rPr lang="en-US" altLang="zh-CN" sz="2665" b="0">
                <a:solidFill>
                  <a:schemeClr val="tx1"/>
                </a:solidFill>
                <a:latin typeface="宋体" pitchFamily="2" charset="-122"/>
                <a:cs typeface="宋体" pitchFamily="2" charset="-122"/>
              </a:rPr>
              <a:t>》</a:t>
            </a:r>
            <a:r>
              <a:rPr lang="zh-CN" altLang="en-US" sz="2665" b="0">
                <a:solidFill>
                  <a:schemeClr val="tx1"/>
                </a:solidFill>
                <a:latin typeface="宋体" pitchFamily="2" charset="-122"/>
                <a:cs typeface="宋体" pitchFamily="2" charset="-122"/>
              </a:rPr>
              <a:t>被喻为“平民狂欢节”，“真人秀”时代到来。各种选秀类节目兴起，如央视的</a:t>
            </a:r>
            <a:r>
              <a:rPr lang="en-US" altLang="zh-CN" sz="2665" b="0">
                <a:solidFill>
                  <a:schemeClr val="tx1"/>
                </a:solidFill>
                <a:latin typeface="宋体" pitchFamily="2" charset="-122"/>
                <a:cs typeface="宋体" pitchFamily="2" charset="-122"/>
              </a:rPr>
              <a:t>《</a:t>
            </a:r>
            <a:r>
              <a:rPr lang="zh-CN" altLang="en-US" sz="2665" b="0">
                <a:solidFill>
                  <a:schemeClr val="tx1"/>
                </a:solidFill>
                <a:latin typeface="宋体" pitchFamily="2" charset="-122"/>
                <a:cs typeface="宋体" pitchFamily="2" charset="-122"/>
              </a:rPr>
              <a:t>非常 </a:t>
            </a:r>
            <a:r>
              <a:rPr lang="en-US" altLang="zh-CN" sz="2665" b="0">
                <a:solidFill>
                  <a:schemeClr val="tx1"/>
                </a:solidFill>
                <a:latin typeface="Times New Roman" panose="02020503050405090304" pitchFamily="18" charset="0"/>
                <a:cs typeface="Times New Roman" panose="02020503050405090304" pitchFamily="18" charset="0"/>
              </a:rPr>
              <a:t>6 + 1</a:t>
            </a:r>
            <a:r>
              <a:rPr lang="en-US" altLang="zh-CN" sz="2665" b="0">
                <a:solidFill>
                  <a:schemeClr val="tx1"/>
                </a:solidFill>
                <a:latin typeface="宋体" pitchFamily="2" charset="-122"/>
                <a:cs typeface="宋体" pitchFamily="2" charset="-122"/>
              </a:rPr>
              <a:t>》《</a:t>
            </a:r>
            <a:r>
              <a:rPr lang="zh-CN" altLang="en-US" sz="2665" b="0">
                <a:solidFill>
                  <a:schemeClr val="tx1"/>
                </a:solidFill>
                <a:latin typeface="宋体" pitchFamily="2" charset="-122"/>
                <a:cs typeface="宋体" pitchFamily="2" charset="-122"/>
              </a:rPr>
              <a:t>梦想中国</a:t>
            </a:r>
            <a:r>
              <a:rPr lang="en-US" altLang="zh-CN" sz="2665" b="0">
                <a:solidFill>
                  <a:schemeClr val="tx1"/>
                </a:solidFill>
                <a:latin typeface="宋体" pitchFamily="2" charset="-122"/>
                <a:cs typeface="宋体" pitchFamily="2" charset="-122"/>
              </a:rPr>
              <a:t>》《</a:t>
            </a:r>
            <a:r>
              <a:rPr lang="zh-CN" altLang="en-US" sz="2665" b="0">
                <a:solidFill>
                  <a:schemeClr val="tx1"/>
                </a:solidFill>
                <a:latin typeface="宋体" pitchFamily="2" charset="-122"/>
                <a:cs typeface="宋体" pitchFamily="2" charset="-122"/>
              </a:rPr>
              <a:t>星光大道</a:t>
            </a:r>
            <a:r>
              <a:rPr lang="en-US" altLang="zh-CN" sz="2665" b="0">
                <a:solidFill>
                  <a:schemeClr val="tx1"/>
                </a:solidFill>
                <a:latin typeface="宋体" pitchFamily="2" charset="-122"/>
                <a:cs typeface="宋体" pitchFamily="2" charset="-122"/>
              </a:rPr>
              <a:t>》</a:t>
            </a:r>
            <a:r>
              <a:rPr lang="zh-CN" altLang="en-US" sz="2665" b="0">
                <a:solidFill>
                  <a:schemeClr val="tx1"/>
                </a:solidFill>
                <a:latin typeface="宋体" pitchFamily="2" charset="-122"/>
                <a:cs typeface="宋体" pitchFamily="2" charset="-122"/>
              </a:rPr>
              <a:t>，东方卫视的</a:t>
            </a:r>
            <a:r>
              <a:rPr lang="en-US" altLang="zh-CN" sz="2665" b="0">
                <a:solidFill>
                  <a:schemeClr val="tx1"/>
                </a:solidFill>
                <a:latin typeface="宋体" pitchFamily="2" charset="-122"/>
                <a:cs typeface="宋体" pitchFamily="2" charset="-122"/>
              </a:rPr>
              <a:t>《</a:t>
            </a:r>
            <a:r>
              <a:rPr lang="zh-CN" altLang="en-US" sz="2665" b="0">
                <a:solidFill>
                  <a:schemeClr val="tx1"/>
                </a:solidFill>
                <a:latin typeface="宋体" pitchFamily="2" charset="-122"/>
                <a:cs typeface="宋体" pitchFamily="2" charset="-122"/>
              </a:rPr>
              <a:t>我型我秀</a:t>
            </a:r>
            <a:r>
              <a:rPr lang="en-US" altLang="zh-CN" sz="2665" b="0">
                <a:solidFill>
                  <a:schemeClr val="tx1"/>
                </a:solidFill>
                <a:latin typeface="宋体" pitchFamily="2" charset="-122"/>
                <a:cs typeface="宋体" pitchFamily="2" charset="-122"/>
              </a:rPr>
              <a:t>》《</a:t>
            </a:r>
            <a:r>
              <a:rPr lang="zh-CN" altLang="en-US" sz="2665" b="0">
                <a:solidFill>
                  <a:schemeClr val="tx1"/>
                </a:solidFill>
                <a:latin typeface="宋体" pitchFamily="2" charset="-122"/>
                <a:cs typeface="宋体" pitchFamily="2" charset="-122"/>
              </a:rPr>
              <a:t>加油！好男儿</a:t>
            </a:r>
            <a:r>
              <a:rPr lang="en-US" altLang="zh-CN" sz="2665" b="0">
                <a:solidFill>
                  <a:schemeClr val="tx1"/>
                </a:solidFill>
                <a:latin typeface="宋体" pitchFamily="2" charset="-122"/>
                <a:cs typeface="宋体" pitchFamily="2" charset="-122"/>
              </a:rPr>
              <a:t>》</a:t>
            </a:r>
            <a:r>
              <a:rPr lang="zh-CN" altLang="en-US" sz="2665" b="0">
                <a:solidFill>
                  <a:schemeClr val="tx1"/>
                </a:solidFill>
                <a:latin typeface="宋体" pitchFamily="2" charset="-122"/>
                <a:cs typeface="宋体" pitchFamily="2" charset="-122"/>
              </a:rPr>
              <a:t>等。</a:t>
            </a:r>
            <a:endParaRPr lang="zh-CN" altLang="en-US" sz="2665" b="0">
              <a:solidFill>
                <a:schemeClr val="tx1"/>
              </a:solidFill>
              <a:latin typeface="宋体" pitchFamily="2" charset="-122"/>
              <a:cs typeface="宋体" pitchFamily="2"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Text Placeholder 40"/>
          <p:cNvSpPr txBox="1"/>
          <p:nvPr/>
        </p:nvSpPr>
        <p:spPr>
          <a:xfrm>
            <a:off x="3049693" y="452967"/>
            <a:ext cx="8408247" cy="609600"/>
          </a:xfrm>
          <a:prstGeom prst="rect">
            <a:avLst/>
          </a:prstGeom>
        </p:spPr>
        <p:txBody>
          <a:bodyPr/>
          <a:lstStyle>
            <a:defPPr>
              <a:defRPr lang="zh-CN"/>
            </a:defPPr>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indent="0" algn="r">
              <a:buNone/>
            </a:pPr>
            <a:r>
              <a:rPr lang="en-US" sz="4000" b="1">
                <a:solidFill>
                  <a:schemeClr val="tx1"/>
                </a:solidFill>
                <a:latin typeface="Calibri Light" panose="020f0302020204030204" pitchFamily="34" charset="0"/>
                <a:sym typeface="Calibri Light" panose="020f0302020204030204" pitchFamily="34" charset="0"/>
              </a:rPr>
              <a:t>三、电视综艺娱乐节目的特征</a:t>
            </a:r>
            <a:endParaRPr lang="en-US" altLang="zh-CN" sz="4000" b="1">
              <a:solidFill>
                <a:schemeClr val="tx1"/>
              </a:solidFill>
              <a:latin typeface="Calibri Light" panose="020f0302020204030204" pitchFamily="34" charset="0"/>
              <a:ea typeface="微软雅黑" charset="-122"/>
              <a:sym typeface="Calibri Light" panose="020f0302020204030204" pitchFamily="34" charset="0"/>
            </a:endParaRPr>
          </a:p>
        </p:txBody>
      </p:sp>
      <p:cxnSp>
        <p:nvCxnSpPr>
          <p:cNvPr id="10" name="Straight Connector 28"/>
          <p:cNvCxnSpPr/>
          <p:nvPr/>
        </p:nvCxnSpPr>
        <p:spPr>
          <a:xfrm flipH="1">
            <a:off x="11669605" y="553349"/>
            <a:ext cx="0" cy="731520"/>
          </a:xfrm>
          <a:prstGeom prst="line">
            <a:avLst/>
          </a:prstGeom>
          <a:ln w="19050">
            <a:solidFill>
              <a:schemeClr val="accent6"/>
            </a:solidFill>
          </a:ln>
        </p:spPr>
        <p:style>
          <a:lnRef idx="1">
            <a:schemeClr val="accent1"/>
          </a:lnRef>
          <a:fillRef idx="0">
            <a:schemeClr val="accent1"/>
          </a:fillRef>
          <a:effectRef idx="0">
            <a:schemeClr val="accent1"/>
          </a:effectRef>
          <a:fontRef idx="minor">
            <a:schemeClr val="tx1"/>
          </a:fontRef>
        </p:style>
      </p:cxnSp>
      <p:sp>
        <p:nvSpPr>
          <p:cNvPr id="14" name="矩形 9"/>
          <p:cNvSpPr>
            <a:spLocks noChangeArrowheads="1"/>
          </p:cNvSpPr>
          <p:nvPr/>
        </p:nvSpPr>
        <p:spPr bwMode="auto">
          <a:xfrm>
            <a:off x="5332307" y="3428153"/>
            <a:ext cx="6447367"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rPr>
              <a:t>（</a:t>
            </a:r>
            <a:r>
              <a:rPr lang="zh-CN" altLang="en-US" sz="2400" b="1">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rPr>
              <a:t>二）艺术性</a:t>
            </a:r>
            <a:endParaRPr lang="zh-CN" altLang="en-US" sz="2400" b="1">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endParaRPr>
          </a:p>
          <a:p>
            <a:endParaRPr lang="zh-CN" altLang="en-US" sz="2400" b="1">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endParaRPr>
          </a:p>
          <a:p>
            <a:r>
              <a:rPr lang="zh-CN" altLang="en-US" sz="2400">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rPr>
              <a:t>艺术性是电视综艺娱乐节目的基本特征 ，也是其核心特征。通过声画结合塑造形象，通过艺术形象生动、逼真地反映社会生活的方方面面，同时通过情感因素或声画结合的典型细节来塑造人物形象 ，从而去感染观众。</a:t>
            </a:r>
            <a:endParaRPr lang="zh-CN" altLang="en-US" sz="2400">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endParaRPr>
          </a:p>
        </p:txBody>
      </p:sp>
      <p:sp>
        <p:nvSpPr>
          <p:cNvPr id="17" name="直接连接符 14"/>
          <p:cNvSpPr>
            <a:spLocks noChangeShapeType="1"/>
          </p:cNvSpPr>
          <p:nvPr/>
        </p:nvSpPr>
        <p:spPr bwMode="auto">
          <a:xfrm>
            <a:off x="4361075" y="3427876"/>
            <a:ext cx="5256212" cy="1587"/>
          </a:xfrm>
          <a:prstGeom prst="line">
            <a:avLst/>
          </a:prstGeom>
          <a:noFill/>
          <a:ln w="12700" cap="flat" cmpd="sng">
            <a:solidFill>
              <a:srgbClr val="D8D8D8"/>
            </a:solidFill>
            <a:bevel/>
          </a:ln>
          <a:extLst>
            <a:ext uri="{909E8E84-426E-40DD-AFC4-6F175D3DCCD1}">
              <a14:hiddenFill xmlns:a14="http://schemas.microsoft.com/office/drawing/2010/main">
                <a:no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p>
        </p:txBody>
      </p:sp>
      <p:sp>
        <p:nvSpPr>
          <p:cNvPr id="19" name="任意多边形 19"/>
          <p:cNvSpPr>
            <a:spLocks noChangeArrowheads="1"/>
          </p:cNvSpPr>
          <p:nvPr/>
        </p:nvSpPr>
        <p:spPr bwMode="auto">
          <a:xfrm>
            <a:off x="647489" y="2451457"/>
            <a:ext cx="1090613" cy="3284537"/>
          </a:xfrm>
          <a:custGeom>
            <a:gdLst>
              <a:gd name="T0" fmla="*/ 0 w 10000"/>
              <a:gd name="T1" fmla="*/ 0 h 10000"/>
              <a:gd name="T2" fmla="*/ 10000 w 10000"/>
              <a:gd name="T3" fmla="*/ 0 h 10000"/>
              <a:gd name="T4" fmla="*/ 8000 w 10000"/>
              <a:gd name="T5" fmla="*/ 10000 h 10000"/>
              <a:gd name="T6" fmla="*/ 2000 w 10000"/>
              <a:gd name="T7" fmla="*/ 10000 h 10000"/>
              <a:gd name="T8" fmla="*/ 0 w 10000"/>
              <a:gd name="T9" fmla="*/ 0 h 10000"/>
              <a:gd name="T10" fmla="*/ 0 60000 65536"/>
              <a:gd name="T11" fmla="*/ 0 60000 65536"/>
              <a:gd name="T12" fmla="*/ 0 60000 65536"/>
              <a:gd name="T13" fmla="*/ 0 60000 65536"/>
              <a:gd name="T14" fmla="*/ 0 60000 65536"/>
              <a:gd name="T15" fmla="*/ 0 w 10000"/>
              <a:gd name="T16" fmla="*/ 0 h 10000"/>
              <a:gd name="T17" fmla="*/ 10000 w 10000"/>
              <a:gd name="T18" fmla="*/ 10000 h 10000"/>
            </a:gdLst>
            <a:cxnLst>
              <a:cxn ang="T10">
                <a:pos x="T0" y="T1"/>
              </a:cxn>
              <a:cxn ang="T11">
                <a:pos x="T2" y="T3"/>
              </a:cxn>
              <a:cxn ang="T12">
                <a:pos x="T4" y="T5"/>
              </a:cxn>
              <a:cxn ang="T13">
                <a:pos x="T6" y="T7"/>
              </a:cxn>
              <a:cxn ang="T14">
                <a:pos x="T8" y="T9"/>
              </a:cxn>
            </a:cxnLst>
            <a:rect l="T15" t="T16" r="T17" b="T18"/>
            <a:pathLst>
              <a:path w="10000" h="10000">
                <a:moveTo>
                  <a:pt x="0" y="10000"/>
                </a:moveTo>
                <a:lnTo>
                  <a:pt x="0" y="0"/>
                </a:lnTo>
                <a:lnTo>
                  <a:pt x="10000" y="2000"/>
                </a:lnTo>
                <a:lnTo>
                  <a:pt x="10000" y="8000"/>
                </a:lnTo>
                <a:lnTo>
                  <a:pt x="0" y="10000"/>
                </a:lnTo>
                <a:close/>
              </a:path>
            </a:pathLst>
          </a:custGeom>
          <a:solidFill>
            <a:schemeClr val="bg1"/>
          </a:solidFill>
          <a:ln w="12700" cap="flat" cmpd="sng">
            <a:solidFill>
              <a:srgbClr val="FFFFFF"/>
            </a:solidFill>
            <a:miter lim="800000"/>
          </a:ln>
        </p:spPr>
        <p:txBody>
          <a:bodyPr lIns="152400" tIns="656950" rIns="151742" bIns="656950"/>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171450" indent="-171450" algn="l" defTabSz="914400" rtl="0" eaLnBrk="1" latinLnBrk="0" hangingPunct="1">
              <a:defRPr sz="1800" kern="1200">
                <a:solidFill>
                  <a:schemeClr val="tx1"/>
                </a:solidFill>
                <a:latin typeface="Arial" pitchFamily="34" charset="0"/>
                <a:ea typeface="+mn-ea"/>
                <a:cs typeface="+mn-cs"/>
              </a:defRPr>
            </a:lvl2pPr>
            <a:lvl3pPr marL="914400" algn="l" defTabSz="914400" rtl="0" eaLnBrk="1" latinLnBrk="0" hangingPunct="1">
              <a:defRPr sz="1800" kern="1200">
                <a:solidFill>
                  <a:schemeClr val="tx1"/>
                </a:solidFill>
                <a:latin typeface="Arial" pitchFamily="34" charset="0"/>
                <a:ea typeface="+mn-ea"/>
                <a:cs typeface="+mn-cs"/>
              </a:defRPr>
            </a:lvl3pPr>
            <a:lvl4pPr marL="1371600" algn="l" defTabSz="914400" rtl="0" eaLnBrk="1" latinLnBrk="0" hangingPunct="1">
              <a:defRPr sz="1800" kern="1200">
                <a:solidFill>
                  <a:schemeClr val="tx1"/>
                </a:solidFill>
                <a:latin typeface="Arial" pitchFamily="34" charset="0"/>
                <a:ea typeface="+mn-ea"/>
                <a:cs typeface="+mn-cs"/>
              </a:defRPr>
            </a:lvl4pPr>
            <a:lvl5pPr marL="1828800" algn="l" defTabSz="914400" rtl="0" eaLnBrk="1" latinLnBrk="0" hangingPunct="1">
              <a:defRPr sz="1800" kern="1200">
                <a:solidFill>
                  <a:schemeClr val="tx1"/>
                </a:solidFill>
                <a:latin typeface="Arial" pitchFamily="34" charset="0"/>
                <a:ea typeface="+mn-ea"/>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nSpc>
                <a:spcPct val="90000"/>
              </a:lnSpc>
              <a:spcAft>
                <a:spcPct val="35000"/>
              </a:spcAft>
            </a:pPr>
            <a:endParaRPr lang="zh-CN" altLang="en-US" sz="1900">
              <a:solidFill>
                <a:schemeClr val="tx1"/>
              </a:solidFill>
              <a:latin typeface="微软雅黑" charset="-122"/>
              <a:ea typeface="微软雅黑" charset="-122"/>
            </a:endParaRPr>
          </a:p>
        </p:txBody>
      </p:sp>
      <p:sp>
        <p:nvSpPr>
          <p:cNvPr id="20" name="任意多边形 20"/>
          <p:cNvSpPr>
            <a:spLocks noChangeArrowheads="1"/>
          </p:cNvSpPr>
          <p:nvPr/>
        </p:nvSpPr>
        <p:spPr bwMode="auto">
          <a:xfrm>
            <a:off x="2388024" y="2095011"/>
            <a:ext cx="1092200" cy="3284537"/>
          </a:xfrm>
          <a:custGeom>
            <a:gdLst>
              <a:gd name="T0" fmla="*/ 0 w 10000"/>
              <a:gd name="T1" fmla="*/ 0 h 10000"/>
              <a:gd name="T2" fmla="*/ 10000 w 10000"/>
              <a:gd name="T3" fmla="*/ 0 h 10000"/>
              <a:gd name="T4" fmla="*/ 8000 w 10000"/>
              <a:gd name="T5" fmla="*/ 10000 h 10000"/>
              <a:gd name="T6" fmla="*/ 2000 w 10000"/>
              <a:gd name="T7" fmla="*/ 10000 h 10000"/>
              <a:gd name="T8" fmla="*/ 0 w 10000"/>
              <a:gd name="T9" fmla="*/ 0 h 10000"/>
              <a:gd name="T10" fmla="*/ 0 60000 65536"/>
              <a:gd name="T11" fmla="*/ 0 60000 65536"/>
              <a:gd name="T12" fmla="*/ 0 60000 65536"/>
              <a:gd name="T13" fmla="*/ 0 60000 65536"/>
              <a:gd name="T14" fmla="*/ 0 60000 65536"/>
              <a:gd name="T15" fmla="*/ 0 w 10000"/>
              <a:gd name="T16" fmla="*/ 0 h 10000"/>
              <a:gd name="T17" fmla="*/ 10000 w 10000"/>
              <a:gd name="T18" fmla="*/ 10000 h 10000"/>
            </a:gdLst>
            <a:cxnLst>
              <a:cxn ang="T10">
                <a:pos x="T0" y="T1"/>
              </a:cxn>
              <a:cxn ang="T11">
                <a:pos x="T2" y="T3"/>
              </a:cxn>
              <a:cxn ang="T12">
                <a:pos x="T4" y="T5"/>
              </a:cxn>
              <a:cxn ang="T13">
                <a:pos x="T6" y="T7"/>
              </a:cxn>
              <a:cxn ang="T14">
                <a:pos x="T8" y="T9"/>
              </a:cxn>
            </a:cxnLst>
            <a:rect l="T15" t="T16" r="T17" b="T18"/>
            <a:pathLst>
              <a:path w="10000" h="10000">
                <a:moveTo>
                  <a:pt x="0" y="10000"/>
                </a:moveTo>
                <a:lnTo>
                  <a:pt x="0" y="0"/>
                </a:lnTo>
                <a:lnTo>
                  <a:pt x="10000" y="2000"/>
                </a:lnTo>
                <a:lnTo>
                  <a:pt x="10000" y="8000"/>
                </a:lnTo>
                <a:lnTo>
                  <a:pt x="0" y="10000"/>
                </a:lnTo>
                <a:close/>
              </a:path>
            </a:pathLst>
          </a:custGeom>
          <a:solidFill>
            <a:schemeClr val="tx1"/>
          </a:solidFill>
          <a:ln w="12700" cap="flat" cmpd="sng">
            <a:solidFill>
              <a:srgbClr val="FFFFFF"/>
            </a:solidFill>
            <a:miter lim="800000"/>
          </a:ln>
        </p:spPr>
        <p:txBody>
          <a:bodyPr lIns="152400" tIns="656950" rIns="151742" bIns="656950"/>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171450" indent="-171450" algn="l" defTabSz="914400" rtl="0" eaLnBrk="1" latinLnBrk="0" hangingPunct="1">
              <a:defRPr sz="1800" kern="1200">
                <a:solidFill>
                  <a:schemeClr val="tx1"/>
                </a:solidFill>
                <a:latin typeface="Arial" pitchFamily="34" charset="0"/>
                <a:ea typeface="+mn-ea"/>
                <a:cs typeface="+mn-cs"/>
              </a:defRPr>
            </a:lvl2pPr>
            <a:lvl3pPr marL="914400" algn="l" defTabSz="914400" rtl="0" eaLnBrk="1" latinLnBrk="0" hangingPunct="1">
              <a:defRPr sz="1800" kern="1200">
                <a:solidFill>
                  <a:schemeClr val="tx1"/>
                </a:solidFill>
                <a:latin typeface="Arial" pitchFamily="34" charset="0"/>
                <a:ea typeface="+mn-ea"/>
                <a:cs typeface="+mn-cs"/>
              </a:defRPr>
            </a:lvl3pPr>
            <a:lvl4pPr marL="1371600" algn="l" defTabSz="914400" rtl="0" eaLnBrk="1" latinLnBrk="0" hangingPunct="1">
              <a:defRPr sz="1800" kern="1200">
                <a:solidFill>
                  <a:schemeClr val="tx1"/>
                </a:solidFill>
                <a:latin typeface="Arial" pitchFamily="34" charset="0"/>
                <a:ea typeface="+mn-ea"/>
                <a:cs typeface="+mn-cs"/>
              </a:defRPr>
            </a:lvl4pPr>
            <a:lvl5pPr marL="1828800" algn="l" defTabSz="914400" rtl="0" eaLnBrk="1" latinLnBrk="0" hangingPunct="1">
              <a:defRPr sz="1800" kern="1200">
                <a:solidFill>
                  <a:schemeClr val="tx1"/>
                </a:solidFill>
                <a:latin typeface="Arial" pitchFamily="34" charset="0"/>
                <a:ea typeface="+mn-ea"/>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nSpc>
                <a:spcPct val="90000"/>
              </a:lnSpc>
              <a:spcAft>
                <a:spcPct val="35000"/>
              </a:spcAft>
            </a:pPr>
            <a:endParaRPr lang="zh-CN" altLang="en-US" sz="1900">
              <a:solidFill>
                <a:schemeClr val="tx1"/>
              </a:solidFill>
            </a:endParaRPr>
          </a:p>
        </p:txBody>
      </p:sp>
      <p:sp>
        <p:nvSpPr>
          <p:cNvPr id="22" name="TextBox 692"/>
          <p:cNvSpPr>
            <a:spLocks noChangeArrowheads="1"/>
          </p:cNvSpPr>
          <p:nvPr/>
        </p:nvSpPr>
        <p:spPr bwMode="auto">
          <a:xfrm>
            <a:off x="819616" y="3695447"/>
            <a:ext cx="712470" cy="604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9pPr>
          </a:lstStyle>
          <a:p>
            <a:r>
              <a:rPr lang="en-US" altLang="zh-CN" sz="3335">
                <a:solidFill>
                  <a:schemeClr val="tx1"/>
                </a:solidFill>
                <a:latin typeface="微软雅黑" charset="-122"/>
                <a:ea typeface="微软雅黑" charset="-122"/>
                <a:sym typeface="Arial" pitchFamily="34" charset="0"/>
              </a:rPr>
              <a:t>01</a:t>
            </a:r>
            <a:endParaRPr lang="en-US" altLang="zh-CN" sz="3335">
              <a:solidFill>
                <a:schemeClr val="tx1"/>
              </a:solidFill>
              <a:latin typeface="微软雅黑" charset="-122"/>
              <a:ea typeface="微软雅黑" charset="-122"/>
              <a:sym typeface="Arial" pitchFamily="34" charset="0"/>
            </a:endParaRPr>
          </a:p>
        </p:txBody>
      </p:sp>
      <p:sp>
        <p:nvSpPr>
          <p:cNvPr id="24" name="TextBox 692"/>
          <p:cNvSpPr>
            <a:spLocks noChangeArrowheads="1"/>
          </p:cNvSpPr>
          <p:nvPr/>
        </p:nvSpPr>
        <p:spPr bwMode="auto">
          <a:xfrm>
            <a:off x="2561687" y="3325453"/>
            <a:ext cx="712470" cy="604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9pPr>
          </a:lstStyle>
          <a:p>
            <a:r>
              <a:rPr lang="en-US" altLang="zh-CN" sz="3335">
                <a:solidFill>
                  <a:schemeClr val="tx1"/>
                </a:solidFill>
                <a:latin typeface="微软雅黑" charset="-122"/>
                <a:ea typeface="微软雅黑" charset="-122"/>
                <a:sym typeface="Arial" pitchFamily="34" charset="0"/>
              </a:rPr>
              <a:t>02</a:t>
            </a:r>
            <a:endParaRPr lang="en-US" altLang="zh-CN" sz="3335">
              <a:solidFill>
                <a:schemeClr val="tx1"/>
              </a:solidFill>
              <a:latin typeface="微软雅黑" charset="-122"/>
              <a:ea typeface="微软雅黑" charset="-122"/>
              <a:sym typeface="Arial" pitchFamily="34" charset="0"/>
            </a:endParaRPr>
          </a:p>
        </p:txBody>
      </p:sp>
      <p:sp>
        <p:nvSpPr>
          <p:cNvPr id="100" name="文本框 99"/>
          <p:cNvSpPr txBox="1"/>
          <p:nvPr/>
        </p:nvSpPr>
        <p:spPr>
          <a:xfrm>
            <a:off x="3902287" y="1338580"/>
            <a:ext cx="6173047" cy="206502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r>
              <a:rPr lang="zh-CN" altLang="en-US" sz="2135" b="0">
                <a:solidFill>
                  <a:schemeClr val="tx1"/>
                </a:solidFill>
                <a:latin typeface="宋体" pitchFamily="2" charset="-122"/>
                <a:cs typeface="宋体" pitchFamily="2" charset="-122"/>
              </a:rPr>
              <a:t>（</a:t>
            </a:r>
            <a:r>
              <a:rPr lang="zh-CN" altLang="en-US" sz="2135" b="1">
                <a:solidFill>
                  <a:schemeClr val="tx1"/>
                </a:solidFill>
                <a:latin typeface="宋体" pitchFamily="2" charset="-122"/>
                <a:cs typeface="宋体" pitchFamily="2" charset="-122"/>
              </a:rPr>
              <a:t>一）兼容性</a:t>
            </a:r>
            <a:endParaRPr lang="zh-CN" altLang="en-US" sz="2135" b="1">
              <a:solidFill>
                <a:schemeClr val="tx1"/>
              </a:solidFill>
              <a:latin typeface="宋体" pitchFamily="2" charset="-122"/>
              <a:cs typeface="宋体" pitchFamily="2" charset="-122"/>
            </a:endParaRPr>
          </a:p>
          <a:p>
            <a:pPr marL="0" indent="0" algn="l"/>
            <a:endParaRPr lang="zh-CN" altLang="en-US" sz="2135" b="0">
              <a:solidFill>
                <a:schemeClr val="tx1"/>
              </a:solidFill>
              <a:latin typeface="宋体" pitchFamily="2" charset="-122"/>
              <a:cs typeface="宋体" pitchFamily="2" charset="-122"/>
            </a:endParaRPr>
          </a:p>
          <a:p>
            <a:pPr marL="0" indent="0" algn="l"/>
            <a:r>
              <a:rPr lang="zh-CN" altLang="en-US" sz="2135" b="0">
                <a:solidFill>
                  <a:schemeClr val="tx1"/>
                </a:solidFill>
                <a:latin typeface="宋体" pitchFamily="2" charset="-122"/>
                <a:cs typeface="宋体" pitchFamily="2" charset="-122"/>
              </a:rPr>
              <a:t>电视综艺娱乐节目广泛融合音乐 、舞蹈、戏剧、戏曲、小品、绘画、文学、电影、雕塑、建筑、杂技、游戏、竞赛、竞猜和资讯等艺术形式或非艺术形式为一体。</a:t>
            </a:r>
            <a:endParaRPr lang="zh-CN" altLang="en-US" sz="2135" b="0">
              <a:solidFill>
                <a:schemeClr val="tx1"/>
              </a:solidFill>
              <a:latin typeface="宋体" pitchFamily="2" charset="-122"/>
              <a:cs typeface="宋体" pitchFamily="2" charset="-122"/>
            </a:endParaRPr>
          </a:p>
        </p:txBody>
      </p:sp>
    </p:spTree>
  </p:cSld>
  <p:clrMapOvr>
    <a:masterClrMapping/>
  </p:clrMapOvr>
  <mc:AlternateContent>
    <mc:Choice xmlns:p14="http://schemas.microsoft.com/office/powerpoint/2010/main" Requires="p14">
      <p:transition spd="med" advClick="0" advTm="6000" p14:dur="700">
        <p:fade/>
      </p:transition>
    </mc:Choice>
    <mc:Fallback>
      <p:transition spd="med" advClick="0" advTm="6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par>
                          <p:cTn id="8" fill="hold" nodeType="afterGroup">
                            <p:stCondLst>
                              <p:cond delay="500"/>
                            </p:stCondLst>
                            <p:childTnLst>
                              <p:par>
                                <p:cTn id="9" presetID="22" presetClass="entr" presetSubtype="2" dur="50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right)">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 name="任意多边形 21"/>
          <p:cNvSpPr>
            <a:spLocks noChangeArrowheads="1"/>
          </p:cNvSpPr>
          <p:nvPr/>
        </p:nvSpPr>
        <p:spPr bwMode="auto">
          <a:xfrm>
            <a:off x="612247" y="1519277"/>
            <a:ext cx="1090612" cy="3284537"/>
          </a:xfrm>
          <a:custGeom>
            <a:gdLst>
              <a:gd name="T0" fmla="*/ 0 w 10000"/>
              <a:gd name="T1" fmla="*/ 0 h 10000"/>
              <a:gd name="T2" fmla="*/ 10000 w 10000"/>
              <a:gd name="T3" fmla="*/ 0 h 10000"/>
              <a:gd name="T4" fmla="*/ 8000 w 10000"/>
              <a:gd name="T5" fmla="*/ 10000 h 10000"/>
              <a:gd name="T6" fmla="*/ 2000 w 10000"/>
              <a:gd name="T7" fmla="*/ 10000 h 10000"/>
              <a:gd name="T8" fmla="*/ 0 w 10000"/>
              <a:gd name="T9" fmla="*/ 0 h 10000"/>
              <a:gd name="T10" fmla="*/ 0 60000 65536"/>
              <a:gd name="T11" fmla="*/ 0 60000 65536"/>
              <a:gd name="T12" fmla="*/ 0 60000 65536"/>
              <a:gd name="T13" fmla="*/ 0 60000 65536"/>
              <a:gd name="T14" fmla="*/ 0 60000 65536"/>
              <a:gd name="T15" fmla="*/ 0 w 10000"/>
              <a:gd name="T16" fmla="*/ 0 h 10000"/>
              <a:gd name="T17" fmla="*/ 10000 w 10000"/>
              <a:gd name="T18" fmla="*/ 10000 h 10000"/>
            </a:gdLst>
            <a:cxnLst>
              <a:cxn ang="T10">
                <a:pos x="T0" y="T1"/>
              </a:cxn>
              <a:cxn ang="T11">
                <a:pos x="T2" y="T3"/>
              </a:cxn>
              <a:cxn ang="T12">
                <a:pos x="T4" y="T5"/>
              </a:cxn>
              <a:cxn ang="T13">
                <a:pos x="T6" y="T7"/>
              </a:cxn>
              <a:cxn ang="T14">
                <a:pos x="T8" y="T9"/>
              </a:cxn>
            </a:cxnLst>
            <a:rect l="T15" t="T16" r="T17" b="T18"/>
            <a:pathLst>
              <a:path w="10000" h="10000">
                <a:moveTo>
                  <a:pt x="0" y="10000"/>
                </a:moveTo>
                <a:lnTo>
                  <a:pt x="0" y="0"/>
                </a:lnTo>
                <a:lnTo>
                  <a:pt x="10000" y="2000"/>
                </a:lnTo>
                <a:lnTo>
                  <a:pt x="10000" y="8000"/>
                </a:lnTo>
                <a:lnTo>
                  <a:pt x="0" y="10000"/>
                </a:lnTo>
                <a:close/>
              </a:path>
            </a:pathLst>
          </a:custGeom>
          <a:solidFill>
            <a:schemeClr val="bg2"/>
          </a:solidFill>
          <a:ln w="12700" cap="flat" cmpd="sng">
            <a:solidFill>
              <a:srgbClr val="FFFFFF"/>
            </a:solidFill>
            <a:miter lim="800000"/>
          </a:ln>
        </p:spPr>
        <p:txBody>
          <a:bodyPr lIns="152400" tIns="656950" rIns="151742" bIns="656950"/>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171450" indent="-171450" algn="l" defTabSz="914400" rtl="0" eaLnBrk="1" latinLnBrk="0" hangingPunct="1">
              <a:defRPr sz="1800" kern="1200">
                <a:solidFill>
                  <a:schemeClr val="tx1"/>
                </a:solidFill>
                <a:latin typeface="Arial" pitchFamily="34" charset="0"/>
                <a:ea typeface="+mn-ea"/>
                <a:cs typeface="+mn-cs"/>
              </a:defRPr>
            </a:lvl2pPr>
            <a:lvl3pPr marL="914400" algn="l" defTabSz="914400" rtl="0" eaLnBrk="1" latinLnBrk="0" hangingPunct="1">
              <a:defRPr sz="1800" kern="1200">
                <a:solidFill>
                  <a:schemeClr val="tx1"/>
                </a:solidFill>
                <a:latin typeface="Arial" pitchFamily="34" charset="0"/>
                <a:ea typeface="+mn-ea"/>
                <a:cs typeface="+mn-cs"/>
              </a:defRPr>
            </a:lvl3pPr>
            <a:lvl4pPr marL="1371600" algn="l" defTabSz="914400" rtl="0" eaLnBrk="1" latinLnBrk="0" hangingPunct="1">
              <a:defRPr sz="1800" kern="1200">
                <a:solidFill>
                  <a:schemeClr val="tx1"/>
                </a:solidFill>
                <a:latin typeface="Arial" pitchFamily="34" charset="0"/>
                <a:ea typeface="+mn-ea"/>
                <a:cs typeface="+mn-cs"/>
              </a:defRPr>
            </a:lvl4pPr>
            <a:lvl5pPr marL="1828800" algn="l" defTabSz="914400" rtl="0" eaLnBrk="1" latinLnBrk="0" hangingPunct="1">
              <a:defRPr sz="1800" kern="1200">
                <a:solidFill>
                  <a:schemeClr val="tx1"/>
                </a:solidFill>
                <a:latin typeface="Arial" pitchFamily="34" charset="0"/>
                <a:ea typeface="+mn-ea"/>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nSpc>
                <a:spcPct val="90000"/>
              </a:lnSpc>
              <a:spcAft>
                <a:spcPct val="35000"/>
              </a:spcAft>
            </a:pPr>
            <a:endParaRPr lang="zh-CN" altLang="en-US" sz="1900">
              <a:solidFill>
                <a:schemeClr val="tx1"/>
              </a:solidFill>
            </a:endParaRPr>
          </a:p>
        </p:txBody>
      </p:sp>
      <p:sp>
        <p:nvSpPr>
          <p:cNvPr id="26" name="TextBox 692"/>
          <p:cNvSpPr>
            <a:spLocks noChangeArrowheads="1"/>
          </p:cNvSpPr>
          <p:nvPr/>
        </p:nvSpPr>
        <p:spPr bwMode="auto">
          <a:xfrm>
            <a:off x="783652" y="2842853"/>
            <a:ext cx="712470" cy="604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9pPr>
          </a:lstStyle>
          <a:p>
            <a:r>
              <a:rPr lang="en-US" altLang="zh-CN" sz="3335">
                <a:solidFill>
                  <a:schemeClr val="tx1"/>
                </a:solidFill>
                <a:latin typeface="微软雅黑" charset="-122"/>
                <a:ea typeface="微软雅黑" charset="-122"/>
                <a:sym typeface="Arial" pitchFamily="34" charset="0"/>
              </a:rPr>
              <a:t>03</a:t>
            </a:r>
            <a:endParaRPr lang="en-US" altLang="zh-CN" sz="3335">
              <a:solidFill>
                <a:schemeClr val="tx1"/>
              </a:solidFill>
              <a:latin typeface="微软雅黑" charset="-122"/>
              <a:ea typeface="微软雅黑" charset="-122"/>
              <a:sym typeface="Arial" pitchFamily="34" charset="0"/>
            </a:endParaRPr>
          </a:p>
        </p:txBody>
      </p:sp>
      <p:sp>
        <p:nvSpPr>
          <p:cNvPr id="16" name="矩形 11"/>
          <p:cNvSpPr>
            <a:spLocks noChangeArrowheads="1"/>
          </p:cNvSpPr>
          <p:nvPr/>
        </p:nvSpPr>
        <p:spPr bwMode="auto">
          <a:xfrm>
            <a:off x="2576407" y="1728047"/>
            <a:ext cx="8425180" cy="3415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rPr>
              <a:t>（三）娱乐性</a:t>
            </a:r>
            <a:endParaRPr lang="zh-CN" altLang="en-US" sz="2400" b="1">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endParaRPr>
          </a:p>
          <a:p>
            <a:endParaRPr lang="zh-CN" altLang="en-US" sz="2400" b="1">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endParaRPr>
          </a:p>
          <a:p>
            <a:r>
              <a:rPr lang="zh-CN" altLang="en-US" sz="2400">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rPr>
              <a:t>电视综艺娱乐节目的目标之一是</a:t>
            </a:r>
            <a:r>
              <a:rPr lang="zh-CN" altLang="en-US" sz="2400" b="1">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rPr>
              <a:t>满足</a:t>
            </a:r>
            <a:r>
              <a:rPr lang="zh-CN" altLang="en-US" sz="2400">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rPr>
              <a:t>人们娱乐休闲的需要，无论是显得庄重、高雅、正统的电视综艺晚会及早期电视综艺栏目 ，显得轻松、活泼、快乐、清新的电视综艺游戏节目，还是具有益智性、竞赛性的电视益智节目，以及具有“全民体验性”的电视真人秀，都有鲜明的娱乐性特点。</a:t>
            </a:r>
            <a:endParaRPr lang="zh-CN" altLang="en-US" sz="2400">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endParaRPr>
          </a:p>
          <a:p>
            <a:r>
              <a:rPr lang="zh-CN" altLang="en-US" sz="2400">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rPr>
              <a:t>这也是 21 世纪以来“去政治化”“去中心化”社会语境中产生的社会心理诉求的体现。 </a:t>
            </a:r>
            <a:endParaRPr lang="zh-CN" altLang="en-US" sz="2400">
              <a:solidFill>
                <a:schemeClr val="tx1"/>
              </a:solidFill>
              <a:latin typeface="华文仿宋" panose="02010600040101010101" charset="-122"/>
              <a:ea typeface="华文仿宋" panose="02010600040101010101" charset="-122"/>
              <a:cs typeface="华文仿宋" panose="02010600040101010101" charset="-122"/>
              <a:sym typeface="方正兰亭黑_GBK" panose="02000000000000000000" pitchFamily="2"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1295400" y="1028700"/>
            <a:ext cx="9793393" cy="451273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2400"/>
          </a:p>
        </p:txBody>
      </p:sp>
      <p:sp>
        <p:nvSpPr>
          <p:cNvPr id="2" name="文本框 1"/>
          <p:cNvSpPr txBox="1"/>
          <p:nvPr/>
        </p:nvSpPr>
        <p:spPr>
          <a:xfrm>
            <a:off x="2086187" y="1270000"/>
            <a:ext cx="9040707" cy="37846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r>
              <a:rPr lang="zh-CN" altLang="en-US" sz="2400" b="1">
                <a:solidFill>
                  <a:schemeClr val="accent2"/>
                </a:solidFill>
                <a:latin typeface="宋体" pitchFamily="2" charset="-122"/>
                <a:cs typeface="宋体" pitchFamily="2" charset="-122"/>
                <a:sym typeface="+mn-ea"/>
              </a:rPr>
              <a:t>《快乐大本营 》</a:t>
            </a:r>
            <a:r>
              <a:rPr lang="zh-CN" altLang="en-US" sz="2400">
                <a:solidFill>
                  <a:schemeClr val="accent2"/>
                </a:solidFill>
                <a:latin typeface="宋体" pitchFamily="2" charset="-122"/>
                <a:cs typeface="宋体" pitchFamily="2" charset="-122"/>
                <a:sym typeface="+mn-ea"/>
              </a:rPr>
              <a:t>节目结构  ：</a:t>
            </a:r>
            <a:endParaRPr lang="zh-CN" altLang="en-US" sz="2400">
              <a:solidFill>
                <a:schemeClr val="accent2"/>
              </a:solidFill>
              <a:latin typeface="宋体" pitchFamily="2" charset="-122"/>
              <a:cs typeface="宋体" pitchFamily="2" charset="-122"/>
              <a:sym typeface="+mn-ea"/>
            </a:endParaRPr>
          </a:p>
          <a:p>
            <a:pPr marL="0" indent="0" algn="l"/>
            <a:endParaRPr lang="zh-CN" altLang="en-US" sz="2400">
              <a:solidFill>
                <a:schemeClr val="accent2"/>
              </a:solidFill>
              <a:latin typeface="宋体" pitchFamily="2" charset="-122"/>
              <a:cs typeface="宋体" pitchFamily="2" charset="-122"/>
              <a:sym typeface="+mn-ea"/>
            </a:endParaRPr>
          </a:p>
          <a:p>
            <a:pPr marL="0" indent="0" algn="l"/>
            <a:r>
              <a:rPr lang="en-US" altLang="zh-CN" sz="2400">
                <a:solidFill>
                  <a:schemeClr val="accent2"/>
                </a:solidFill>
                <a:latin typeface="宋体" pitchFamily="2" charset="-122"/>
                <a:cs typeface="宋体" pitchFamily="2" charset="-122"/>
                <a:sym typeface="+mn-ea"/>
              </a:rPr>
              <a:t>-</a:t>
            </a:r>
            <a:r>
              <a:rPr lang="zh-CN" altLang="en-US" sz="2400">
                <a:solidFill>
                  <a:schemeClr val="accent2"/>
                </a:solidFill>
                <a:latin typeface="宋体" pitchFamily="2" charset="-122"/>
                <a:cs typeface="宋体" pitchFamily="2" charset="-122"/>
                <a:sym typeface="+mn-ea"/>
              </a:rPr>
              <a:t>主持人开场歌舞秀；</a:t>
            </a:r>
            <a:endParaRPr lang="zh-CN" altLang="en-US" sz="2400">
              <a:solidFill>
                <a:schemeClr val="accent2"/>
              </a:solidFill>
              <a:latin typeface="宋体" pitchFamily="2" charset="-122"/>
              <a:cs typeface="宋体" pitchFamily="2" charset="-122"/>
              <a:sym typeface="+mn-ea"/>
            </a:endParaRPr>
          </a:p>
          <a:p>
            <a:pPr marL="0" indent="0" algn="l"/>
            <a:r>
              <a:rPr lang="en-US" altLang="zh-CN" sz="2400">
                <a:solidFill>
                  <a:schemeClr val="accent2"/>
                </a:solidFill>
                <a:latin typeface="宋体" pitchFamily="2" charset="-122"/>
                <a:cs typeface="宋体" pitchFamily="2" charset="-122"/>
                <a:sym typeface="+mn-ea"/>
              </a:rPr>
              <a:t>-</a:t>
            </a:r>
            <a:r>
              <a:rPr lang="zh-CN" altLang="en-US" sz="2400">
                <a:solidFill>
                  <a:schemeClr val="accent2"/>
                </a:solidFill>
                <a:latin typeface="宋体" pitchFamily="2" charset="-122"/>
                <a:cs typeface="宋体" pitchFamily="2" charset="-122"/>
                <a:sym typeface="+mn-ea"/>
              </a:rPr>
              <a:t>主持人介绍本期节目主题（由节目内容和邀请的嘉宾而定）；</a:t>
            </a:r>
            <a:endParaRPr lang="zh-CN" altLang="en-US" sz="2400">
              <a:solidFill>
                <a:schemeClr val="accent2"/>
              </a:solidFill>
              <a:latin typeface="宋体" pitchFamily="2" charset="-122"/>
              <a:cs typeface="宋体" pitchFamily="2" charset="-122"/>
              <a:sym typeface="+mn-ea"/>
            </a:endParaRPr>
          </a:p>
          <a:p>
            <a:pPr marL="0" indent="0" algn="l"/>
            <a:r>
              <a:rPr lang="en-US" altLang="zh-CN" sz="2400">
                <a:solidFill>
                  <a:schemeClr val="accent2"/>
                </a:solidFill>
                <a:latin typeface="宋体" pitchFamily="2" charset="-122"/>
                <a:cs typeface="宋体" pitchFamily="2" charset="-122"/>
                <a:sym typeface="+mn-ea"/>
              </a:rPr>
              <a:t>-</a:t>
            </a:r>
            <a:r>
              <a:rPr lang="zh-CN" altLang="en-US" sz="2400">
                <a:solidFill>
                  <a:schemeClr val="accent2"/>
                </a:solidFill>
                <a:latin typeface="宋体" pitchFamily="2" charset="-122"/>
                <a:cs typeface="宋体" pitchFamily="2" charset="-122"/>
                <a:sym typeface="+mn-ea"/>
              </a:rPr>
              <a:t>节目嘉宾上场（一般以才艺展示形 式上场）；</a:t>
            </a:r>
            <a:endParaRPr lang="zh-CN" altLang="en-US" sz="2400">
              <a:solidFill>
                <a:schemeClr val="accent2"/>
              </a:solidFill>
              <a:latin typeface="宋体" pitchFamily="2" charset="-122"/>
              <a:cs typeface="宋体" pitchFamily="2" charset="-122"/>
              <a:sym typeface="+mn-ea"/>
            </a:endParaRPr>
          </a:p>
          <a:p>
            <a:pPr marL="0" indent="0" algn="l"/>
            <a:r>
              <a:rPr lang="en-US" altLang="zh-CN" sz="2400">
                <a:solidFill>
                  <a:schemeClr val="accent2"/>
                </a:solidFill>
                <a:latin typeface="宋体" pitchFamily="2" charset="-122"/>
                <a:cs typeface="宋体" pitchFamily="2" charset="-122"/>
                <a:sym typeface="+mn-ea"/>
              </a:rPr>
              <a:t>-</a:t>
            </a:r>
            <a:r>
              <a:rPr lang="zh-CN" altLang="en-US" sz="2400">
                <a:solidFill>
                  <a:schemeClr val="accent2"/>
                </a:solidFill>
                <a:latin typeface="宋体" pitchFamily="2" charset="-122"/>
                <a:cs typeface="宋体" pitchFamily="2" charset="-122"/>
                <a:sym typeface="+mn-ea"/>
              </a:rPr>
              <a:t>与嘉宾互动（时间 </a:t>
            </a:r>
            <a:r>
              <a:rPr lang="en-US" altLang="zh-CN" sz="2400">
                <a:solidFill>
                  <a:schemeClr val="accent2"/>
                </a:solidFill>
                <a:latin typeface="Times New Roman" panose="02020503050405090304" pitchFamily="18" charset="0"/>
                <a:cs typeface="Times New Roman" panose="02020503050405090304" pitchFamily="18" charset="0"/>
                <a:sym typeface="+mn-ea"/>
              </a:rPr>
              <a:t>30</a:t>
            </a:r>
            <a:r>
              <a:rPr lang="zh-CN" altLang="en-US" sz="2400">
                <a:solidFill>
                  <a:schemeClr val="accent2"/>
                </a:solidFill>
                <a:latin typeface="宋体" pitchFamily="2" charset="-122"/>
                <a:cs typeface="宋体" pitchFamily="2" charset="-122"/>
                <a:sym typeface="+mn-ea"/>
              </a:rPr>
              <a:t>分钟左右 ，通过访谈介绍嘉宾 ，主持人和嘉宾互动 ：如主持人自黑、玩游戏、与嘉宾 </a:t>
            </a:r>
            <a:r>
              <a:rPr lang="en-US" altLang="zh-CN" sz="2400">
                <a:solidFill>
                  <a:schemeClr val="accent2"/>
                </a:solidFill>
                <a:latin typeface="Times New Roman" panose="02020503050405090304" pitchFamily="18" charset="0"/>
                <a:cs typeface="Times New Roman" panose="02020503050405090304" pitchFamily="18" charset="0"/>
                <a:sym typeface="+mn-ea"/>
              </a:rPr>
              <a:t>PK </a:t>
            </a:r>
            <a:r>
              <a:rPr lang="zh-CN" altLang="en-US" sz="2400">
                <a:solidFill>
                  <a:schemeClr val="accent2"/>
                </a:solidFill>
                <a:latin typeface="宋体" pitchFamily="2" charset="-122"/>
                <a:cs typeface="宋体" pitchFamily="2" charset="-122"/>
                <a:sym typeface="+mn-ea"/>
              </a:rPr>
              <a:t>、嘉宾题板答题、播放相关视频等），可见这档电视综艺游戏节目做足了娱乐性的功夫，以全民娱乐为其目的。</a:t>
            </a:r>
            <a:endParaRPr lang="zh-CN" altLang="en-US" sz="2400">
              <a:solidFill>
                <a:schemeClr val="accent2"/>
              </a:solidFill>
              <a:latin typeface="宋体" pitchFamily="2" charset="-122"/>
              <a:cs typeface="宋体" pitchFamily="2" charset="-122"/>
              <a:sym typeface="+mn-ea"/>
            </a:endParaRPr>
          </a:p>
          <a:p>
            <a:endParaRPr lang="zh-CN" altLang="en-US" sz="2400">
              <a:solidFill>
                <a:schemeClr val="accent2"/>
              </a:solidFill>
              <a:latin typeface="宋体" pitchFamily="2" charset="-122"/>
              <a:cs typeface="宋体" pitchFamily="2" charset="-122"/>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p:cNvSpPr txBox="1"/>
          <p:nvPr/>
        </p:nvSpPr>
        <p:spPr>
          <a:xfrm>
            <a:off x="2709333" y="1229360"/>
            <a:ext cx="7669953" cy="378460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r>
              <a:rPr lang="zh-CN" altLang="en-US" sz="2665" b="0">
                <a:solidFill>
                  <a:schemeClr val="tx1"/>
                </a:solidFill>
                <a:latin typeface="宋体" pitchFamily="2" charset="-122"/>
                <a:cs typeface="宋体" pitchFamily="2" charset="-122"/>
              </a:rPr>
              <a:t>（四）现实性</a:t>
            </a:r>
            <a:endParaRPr lang="zh-CN" altLang="en-US" sz="2665" b="0">
              <a:solidFill>
                <a:schemeClr val="tx1"/>
              </a:solidFill>
              <a:latin typeface="宋体" pitchFamily="2" charset="-122"/>
              <a:cs typeface="宋体" pitchFamily="2" charset="-122"/>
            </a:endParaRPr>
          </a:p>
          <a:p>
            <a:pPr marL="0" indent="0" algn="l"/>
            <a:endParaRPr lang="zh-CN" altLang="en-US" sz="2665" b="0">
              <a:solidFill>
                <a:schemeClr val="tx1"/>
              </a:solidFill>
              <a:latin typeface="宋体" pitchFamily="2" charset="-122"/>
              <a:cs typeface="宋体" pitchFamily="2" charset="-122"/>
            </a:endParaRPr>
          </a:p>
          <a:p>
            <a:pPr marL="0" indent="0" algn="l"/>
            <a:r>
              <a:rPr lang="zh-CN" altLang="en-US" sz="2665" b="0">
                <a:solidFill>
                  <a:schemeClr val="tx1"/>
                </a:solidFill>
                <a:latin typeface="宋体" pitchFamily="2" charset="-122"/>
                <a:cs typeface="宋体" pitchFamily="2" charset="-122"/>
              </a:rPr>
              <a:t>电视综艺娱乐节目要吸引观众，首先就要贴近观众的生活，增强观众的代人感，使观众愿意观看。所以节目所选题材通常是最近发生的新闻事件、娱乐事件、庆典活动、宣传活动等 ，所定主题通常都是与最近发生的重要事件有关，或与人们的日常生活密切相关，因此其节目内容通常具有强烈的时代感和时新性 ，与现实生活有较高的关联度 。</a:t>
            </a:r>
            <a:endParaRPr lang="zh-CN" altLang="en-US" sz="2665" b="0">
              <a:solidFill>
                <a:schemeClr val="tx1"/>
              </a:solidFill>
              <a:latin typeface="宋体" pitchFamily="2" charset="-122"/>
              <a:cs typeface="宋体" pitchFamily="2" charset="-122"/>
            </a:endParaRPr>
          </a:p>
        </p:txBody>
      </p:sp>
      <p:sp>
        <p:nvSpPr>
          <p:cNvPr id="21" name="任意多边形 21"/>
          <p:cNvSpPr>
            <a:spLocks noChangeArrowheads="1"/>
          </p:cNvSpPr>
          <p:nvPr/>
        </p:nvSpPr>
        <p:spPr bwMode="auto">
          <a:xfrm>
            <a:off x="612247" y="1519277"/>
            <a:ext cx="1090612" cy="3284537"/>
          </a:xfrm>
          <a:custGeom>
            <a:gdLst>
              <a:gd name="T0" fmla="*/ 0 w 10000"/>
              <a:gd name="T1" fmla="*/ 0 h 10000"/>
              <a:gd name="T2" fmla="*/ 10000 w 10000"/>
              <a:gd name="T3" fmla="*/ 0 h 10000"/>
              <a:gd name="T4" fmla="*/ 8000 w 10000"/>
              <a:gd name="T5" fmla="*/ 10000 h 10000"/>
              <a:gd name="T6" fmla="*/ 2000 w 10000"/>
              <a:gd name="T7" fmla="*/ 10000 h 10000"/>
              <a:gd name="T8" fmla="*/ 0 w 10000"/>
              <a:gd name="T9" fmla="*/ 0 h 10000"/>
              <a:gd name="T10" fmla="*/ 0 60000 65536"/>
              <a:gd name="T11" fmla="*/ 0 60000 65536"/>
              <a:gd name="T12" fmla="*/ 0 60000 65536"/>
              <a:gd name="T13" fmla="*/ 0 60000 65536"/>
              <a:gd name="T14" fmla="*/ 0 60000 65536"/>
              <a:gd name="T15" fmla="*/ 0 w 10000"/>
              <a:gd name="T16" fmla="*/ 0 h 10000"/>
              <a:gd name="T17" fmla="*/ 10000 w 10000"/>
              <a:gd name="T18" fmla="*/ 10000 h 10000"/>
            </a:gdLst>
            <a:cxnLst>
              <a:cxn ang="T10">
                <a:pos x="T0" y="T1"/>
              </a:cxn>
              <a:cxn ang="T11">
                <a:pos x="T2" y="T3"/>
              </a:cxn>
              <a:cxn ang="T12">
                <a:pos x="T4" y="T5"/>
              </a:cxn>
              <a:cxn ang="T13">
                <a:pos x="T6" y="T7"/>
              </a:cxn>
              <a:cxn ang="T14">
                <a:pos x="T8" y="T9"/>
              </a:cxn>
            </a:cxnLst>
            <a:rect l="T15" t="T16" r="T17" b="T18"/>
            <a:pathLst>
              <a:path w="10000" h="10000">
                <a:moveTo>
                  <a:pt x="0" y="10000"/>
                </a:moveTo>
                <a:lnTo>
                  <a:pt x="0" y="0"/>
                </a:lnTo>
                <a:lnTo>
                  <a:pt x="10000" y="2000"/>
                </a:lnTo>
                <a:lnTo>
                  <a:pt x="10000" y="8000"/>
                </a:lnTo>
                <a:lnTo>
                  <a:pt x="0" y="10000"/>
                </a:lnTo>
                <a:close/>
              </a:path>
            </a:pathLst>
          </a:custGeom>
          <a:solidFill>
            <a:schemeClr val="bg2"/>
          </a:solidFill>
          <a:ln w="12700" cap="flat" cmpd="sng">
            <a:solidFill>
              <a:srgbClr val="FFFFFF"/>
            </a:solidFill>
            <a:miter lim="800000"/>
          </a:ln>
        </p:spPr>
        <p:txBody>
          <a:bodyPr lIns="152400" tIns="656950" rIns="151742" bIns="656950"/>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171450" indent="-171450" algn="l" defTabSz="914400" rtl="0" eaLnBrk="1" latinLnBrk="0" hangingPunct="1">
              <a:defRPr sz="1800" kern="1200">
                <a:solidFill>
                  <a:schemeClr val="tx1"/>
                </a:solidFill>
                <a:latin typeface="Arial" pitchFamily="34" charset="0"/>
                <a:ea typeface="+mn-ea"/>
                <a:cs typeface="+mn-cs"/>
              </a:defRPr>
            </a:lvl2pPr>
            <a:lvl3pPr marL="914400" algn="l" defTabSz="914400" rtl="0" eaLnBrk="1" latinLnBrk="0" hangingPunct="1">
              <a:defRPr sz="1800" kern="1200">
                <a:solidFill>
                  <a:schemeClr val="tx1"/>
                </a:solidFill>
                <a:latin typeface="Arial" pitchFamily="34" charset="0"/>
                <a:ea typeface="+mn-ea"/>
                <a:cs typeface="+mn-cs"/>
              </a:defRPr>
            </a:lvl3pPr>
            <a:lvl4pPr marL="1371600" algn="l" defTabSz="914400" rtl="0" eaLnBrk="1" latinLnBrk="0" hangingPunct="1">
              <a:defRPr sz="1800" kern="1200">
                <a:solidFill>
                  <a:schemeClr val="tx1"/>
                </a:solidFill>
                <a:latin typeface="Arial" pitchFamily="34" charset="0"/>
                <a:ea typeface="+mn-ea"/>
                <a:cs typeface="+mn-cs"/>
              </a:defRPr>
            </a:lvl4pPr>
            <a:lvl5pPr marL="1828800" algn="l" defTabSz="914400" rtl="0" eaLnBrk="1" latinLnBrk="0" hangingPunct="1">
              <a:defRPr sz="1800" kern="1200">
                <a:solidFill>
                  <a:schemeClr val="tx1"/>
                </a:solidFill>
                <a:latin typeface="Arial" pitchFamily="34" charset="0"/>
                <a:ea typeface="+mn-ea"/>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nSpc>
                <a:spcPct val="90000"/>
              </a:lnSpc>
              <a:spcAft>
                <a:spcPct val="35000"/>
              </a:spcAft>
            </a:pPr>
            <a:endParaRPr lang="zh-CN" altLang="en-US" sz="1900">
              <a:solidFill>
                <a:schemeClr val="tx1"/>
              </a:solidFill>
            </a:endParaRPr>
          </a:p>
        </p:txBody>
      </p:sp>
      <p:sp>
        <p:nvSpPr>
          <p:cNvPr id="26" name="TextBox 692"/>
          <p:cNvSpPr>
            <a:spLocks noChangeArrowheads="1"/>
          </p:cNvSpPr>
          <p:nvPr/>
        </p:nvSpPr>
        <p:spPr bwMode="auto">
          <a:xfrm>
            <a:off x="783652" y="2842853"/>
            <a:ext cx="712470" cy="604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itchFamily="2" charset="-122"/>
                <a:cs typeface="+mn-cs"/>
              </a:defRPr>
            </a:lvl9pPr>
          </a:lstStyle>
          <a:p>
            <a:r>
              <a:rPr lang="en-US" altLang="zh-CN" sz="3335">
                <a:solidFill>
                  <a:schemeClr val="tx1"/>
                </a:solidFill>
                <a:latin typeface="微软雅黑" charset="-122"/>
                <a:ea typeface="微软雅黑" charset="-122"/>
                <a:sym typeface="Arial" pitchFamily="34" charset="0"/>
              </a:rPr>
              <a:t>04</a:t>
            </a:r>
            <a:endParaRPr lang="en-US" altLang="zh-CN" sz="3335">
              <a:solidFill>
                <a:schemeClr val="tx1"/>
              </a:solidFill>
              <a:latin typeface="微软雅黑" charset="-122"/>
              <a:ea typeface="微软雅黑" charset="-122"/>
              <a:sym typeface="Arial" pitchFamily="34" charset="0"/>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https://d.book118.com/887110003064006031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0F1423"/>
      </a:dk2>
      <a:lt2>
        <a:srgbClr val="FFFFFF"/>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Calibri"/>
        <a:ea typeface="宋体"/>
        <a:cs typeface="Arial"/>
      </a:majorFont>
      <a:minorFont>
        <a:latin typeface="Calibri"/>
        <a:ea typeface="宋体"/>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宋体"/>
        <a:ea typeface="宋体"/>
        <a:cs typeface="Arial"/>
        <a:font script="Jpan" typeface="游ゴシック Light"/>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宋体"/>
        <a:ea typeface="宋体"/>
        <a:cs typeface="Arial"/>
        <a:font script="Jpan" typeface="游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17</Slides>
  <Notes>4</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宋体</vt:lpstr>
      <vt:lpstr>Impact</vt:lpstr>
      <vt:lpstr>微软雅黑</vt:lpstr>
      <vt:lpstr>Kaiti SC Regular</vt:lpstr>
      <vt:lpstr>华文仿宋</vt:lpstr>
      <vt:lpstr>方正兰亭黑_GBK</vt:lpstr>
      <vt:lpstr>Times New Roman</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2024-09-03T15:25:08.237</cp:lastPrinted>
  <dcterms:created xsi:type="dcterms:W3CDTF">2024-09-03T07:25:08Z</dcterms:created>
  <dcterms:modified xsi:type="dcterms:W3CDTF">2024-09-03T07:25:10Z</dcterms:modified>
</cp:coreProperties>
</file>