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8"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2AFF745-180D-40EA-9E52-554B1F453D3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A5431DF-AC3C-46C3-BFA9-2919DFCF052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A95A8FE-4591-4983-8E40-27B9781F845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961EC62-E063-472B-BC87-B4B0247583B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77F087A-2F69-4CEC-8EA4-8D981D20D68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E354637-EE94-4E62-A04D-14AA9D53A48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1C021C7-0108-4699-B1F3-A4854871BC8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31191DF-AAB1-40CC-8A11-86317BD25B3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84FB828-45E3-4762-A7F4-C9CB9A16435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57A68A3-F966-4EF0-A8A5-525F5DC51B4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F46BE13-59E6-4D2F-A9AA-E4906BF3423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3797928"/>
            <a:ext cx="12192000" cy="3060071"/>
          </a:xfrm>
          <a:prstGeom prst="rect">
            <a:avLst/>
          </a:prstGeom>
        </p:spPr>
        <p:style>
          <a:lnRef idx="1">
            <a:schemeClr val="accent1"/>
          </a:lnRef>
          <a:fillRef idx="3">
            <a:schemeClr val="accent1"/>
          </a:fillRef>
          <a:effectRef idx="2">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9244569" y="3241423"/>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accent1">
                <a:lumMod val="75000"/>
              </a:schemeClr>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255245" y="2277929"/>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rgbClr val="FF0000"/>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FF000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solidFill>
            <a:schemeClr val="accent1"/>
          </a:soli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93629" y="2206220"/>
            <a:ext cx="623510" cy="653096"/>
            <a:chOff x="234950" y="2943226"/>
            <a:chExt cx="1344613" cy="1320800"/>
          </a:xfrm>
          <a:solidFill>
            <a:schemeClr val="accent1"/>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FF0000"/>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FF0000"/>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FF0000"/>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FF0000"/>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FF0000"/>
                </a:solidFill>
              </a:endParaRPr>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chemeClr val="accent1">
              <a:lumMod val="60000"/>
              <a:lumOff val="40000"/>
            </a:schemeClr>
          </a:solidFill>
          <a:ln>
            <a:noFil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chemeClr val="accent1">
              <a:lumMod val="40000"/>
              <a:lumOff val="60000"/>
            </a:schemeClr>
          </a:solidFill>
          <a:ln>
            <a:noFil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133041" y="173352"/>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5072330" y="1096513"/>
            <a:ext cx="6247711" cy="521208"/>
          </a:xfrm>
          <a:prstGeom prst="rect">
            <a:avLst/>
          </a:prstGeom>
        </p:spPr>
        <p:txBody>
          <a:bodyPr anchor="ctr"/>
          <a:lstStyle>
            <a:lvl1pPr marL="0" indent="0">
              <a:buNone/>
              <a:defRPr sz="2400" b="1">
                <a:solidFill>
                  <a:srgbClr val="FF0000"/>
                </a:solidFill>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5072331" y="1743386"/>
            <a:ext cx="624771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5072330" y="3819674"/>
            <a:ext cx="6247711" cy="521208"/>
          </a:xfrm>
          <a:prstGeom prst="rect">
            <a:avLst/>
          </a:prstGeom>
        </p:spPr>
        <p:txBody>
          <a:bodyPr anchor="ctr"/>
          <a:lstStyle>
            <a:lvl1pPr marL="0" indent="0">
              <a:buNone/>
              <a:defRPr sz="2400" b="1">
                <a:solidFill>
                  <a:srgbClr val="FF0000"/>
                </a:solidFill>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5072330" y="4466547"/>
            <a:ext cx="624770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8" name="组合 48">
            <a:extLst>
              <a:ext uri="{FF2B5EF4-FFF2-40B4-BE49-F238E27FC236}">
                <a16:creationId xmlns:a16="http://schemas.microsoft.com/office/drawing/2014/main" id="{9DD5C14E-FFB7-2586-FD39-9D83112B2F3E}"/>
              </a:ext>
            </a:extLst>
          </p:cNvPr>
          <p:cNvGrpSpPr/>
          <p:nvPr/>
        </p:nvGrpSpPr>
        <p:grpSpPr>
          <a:xfrm>
            <a:off x="405801" y="1951388"/>
            <a:ext cx="3566760" cy="3618981"/>
            <a:chOff x="4740390" y="5946187"/>
            <a:chExt cx="305647" cy="305644"/>
          </a:xfrm>
        </p:grpSpPr>
        <p:grpSp>
          <p:nvGrpSpPr>
            <p:cNvPr id="15" name="组合 49">
              <a:extLst>
                <a:ext uri="{FF2B5EF4-FFF2-40B4-BE49-F238E27FC236}">
                  <a16:creationId xmlns:a16="http://schemas.microsoft.com/office/drawing/2014/main" id="{AE887321-E913-9410-3975-BA842A34D199}"/>
                </a:ext>
              </a:extLst>
            </p:cNvPr>
            <p:cNvGrpSpPr/>
            <p:nvPr/>
          </p:nvGrpSpPr>
          <p:grpSpPr>
            <a:xfrm>
              <a:off x="4740390" y="5946187"/>
              <a:ext cx="305647" cy="305644"/>
              <a:chOff x="1517330" y="1125257"/>
              <a:chExt cx="2204282" cy="2204282"/>
            </a:xfrm>
          </p:grpSpPr>
          <p:sp>
            <p:nvSpPr>
              <p:cNvPr id="17" name="椭圆 51">
                <a:extLst>
                  <a:ext uri="{FF2B5EF4-FFF2-40B4-BE49-F238E27FC236}">
                    <a16:creationId xmlns:a16="http://schemas.microsoft.com/office/drawing/2014/main" id="{1EE8084E-5547-944A-BAC7-ECDE18631393}"/>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8" name="椭圆 52">
                <a:extLst>
                  <a:ext uri="{FF2B5EF4-FFF2-40B4-BE49-F238E27FC236}">
                    <a16:creationId xmlns:a16="http://schemas.microsoft.com/office/drawing/2014/main" id="{539AA9EF-2E16-F3AC-9A5A-C937922C1DE6}"/>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16" name="Freeform 39">
              <a:extLst>
                <a:ext uri="{FF2B5EF4-FFF2-40B4-BE49-F238E27FC236}">
                  <a16:creationId xmlns:a16="http://schemas.microsoft.com/office/drawing/2014/main" id="{57DA2219-A256-F0DB-1DDC-FF7F9A488435}"/>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157257" y="172375"/>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113593"/>
            <a:ext cx="5040000" cy="634183"/>
          </a:xfrm>
          <a:prstGeom prst="rect">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rgbClr val="FF0000"/>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1944547"/>
            <a:ext cx="5040000" cy="4468899"/>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113593"/>
            <a:ext cx="5040000" cy="634183"/>
          </a:xfrm>
          <a:prstGeom prst="rect">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rgbClr val="FF0000"/>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1944547"/>
            <a:ext cx="5040000" cy="4468899"/>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157257" y="172375"/>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113593"/>
            <a:ext cx="5040000" cy="634183"/>
          </a:xfrm>
          <a:prstGeom prst="rect">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rgbClr val="FF0000"/>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1944547"/>
            <a:ext cx="5040000" cy="4468899"/>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113593"/>
            <a:ext cx="5040000" cy="634183"/>
          </a:xfrm>
          <a:prstGeom prst="rect">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rgbClr val="FF0000"/>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1944547"/>
            <a:ext cx="5040000" cy="4468899"/>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133310331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115839" y="164044"/>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81115" y="1089696"/>
            <a:ext cx="6196382" cy="521208"/>
          </a:xfrm>
          <a:prstGeom prst="rect">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rgbClr val="FF0000"/>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81114" y="1736569"/>
            <a:ext cx="6206654"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081115" y="3944401"/>
            <a:ext cx="6235434" cy="521208"/>
          </a:xfrm>
          <a:prstGeom prst="rect">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rgbClr val="FF0000"/>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1081114" y="4598627"/>
            <a:ext cx="6206655"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7" name="组合 43">
            <a:extLst>
              <a:ext uri="{FF2B5EF4-FFF2-40B4-BE49-F238E27FC236}">
                <a16:creationId xmlns:a16="http://schemas.microsoft.com/office/drawing/2014/main" id="{253693F1-8005-445B-6210-980EDEA4A4C1}"/>
              </a:ext>
            </a:extLst>
          </p:cNvPr>
          <p:cNvGrpSpPr/>
          <p:nvPr/>
        </p:nvGrpSpPr>
        <p:grpSpPr>
          <a:xfrm>
            <a:off x="7944419" y="1810135"/>
            <a:ext cx="3582151" cy="3688492"/>
            <a:chOff x="4299766" y="5946187"/>
            <a:chExt cx="305647" cy="305644"/>
          </a:xfrm>
        </p:grpSpPr>
        <p:grpSp>
          <p:nvGrpSpPr>
            <p:cNvPr id="19" name="组合 44">
              <a:extLst>
                <a:ext uri="{FF2B5EF4-FFF2-40B4-BE49-F238E27FC236}">
                  <a16:creationId xmlns:a16="http://schemas.microsoft.com/office/drawing/2014/main" id="{06B2FFA6-F007-E05C-BBB1-82C88224190D}"/>
                </a:ext>
              </a:extLst>
            </p:cNvPr>
            <p:cNvGrpSpPr/>
            <p:nvPr/>
          </p:nvGrpSpPr>
          <p:grpSpPr>
            <a:xfrm>
              <a:off x="4299766" y="5946187"/>
              <a:ext cx="305647" cy="305644"/>
              <a:chOff x="1517330" y="1125257"/>
              <a:chExt cx="2204282" cy="2204282"/>
            </a:xfrm>
          </p:grpSpPr>
          <p:sp>
            <p:nvSpPr>
              <p:cNvPr id="21" name="椭圆 46">
                <a:extLst>
                  <a:ext uri="{FF2B5EF4-FFF2-40B4-BE49-F238E27FC236}">
                    <a16:creationId xmlns:a16="http://schemas.microsoft.com/office/drawing/2014/main" id="{74470EFC-14AB-CC25-64B9-6C39C624BAC1}"/>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22" name="椭圆 47">
                <a:extLst>
                  <a:ext uri="{FF2B5EF4-FFF2-40B4-BE49-F238E27FC236}">
                    <a16:creationId xmlns:a16="http://schemas.microsoft.com/office/drawing/2014/main" id="{80E8596B-E2EA-E742-6486-BBC256A8A456}"/>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0" name="Freeform 45">
              <a:extLst>
                <a:ext uri="{FF2B5EF4-FFF2-40B4-BE49-F238E27FC236}">
                  <a16:creationId xmlns:a16="http://schemas.microsoft.com/office/drawing/2014/main" id="{DAC297BA-799A-6B00-A055-6BFD5FE1EB58}"/>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chemeClr val="accent4">
              <a:lumMod val="75000"/>
            </a:schemeClr>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chemeClr val="accent1">
              <a:lumMod val="20000"/>
              <a:lumOff val="80000"/>
            </a:schemeClr>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chemeClr val="accent1">
              <a:lumMod val="20000"/>
              <a:lumOff val="80000"/>
            </a:schemeClr>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152730" y="152602"/>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solidFill>
                  <a:srgbClr val="FF0000"/>
                </a:solidFill>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solidFill>
                  <a:srgbClr val="FF0000"/>
                </a:solidFill>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solidFill>
                <a:srgbClr val="FF0000"/>
              </a:soli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C00000"/>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solidFill>
                <a:srgbClr val="FF0000"/>
              </a:solid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C00000"/>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122556" y="142380"/>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rgbClr val="FF0000"/>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chemeClr val="tx2">
                <a:lumMod val="20000"/>
                <a:lumOff val="80000"/>
              </a:schemeClr>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chemeClr val="tx2">
                <a:lumMod val="20000"/>
                <a:lumOff val="80000"/>
              </a:schemeClr>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rgbClr val="FF0000"/>
                </a:solidFill>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7" name="组合 38">
            <a:extLst>
              <a:ext uri="{FF2B5EF4-FFF2-40B4-BE49-F238E27FC236}">
                <a16:creationId xmlns:a16="http://schemas.microsoft.com/office/drawing/2014/main" id="{75E6C4AD-3C77-CABB-C318-7F9838DEC54F}"/>
              </a:ext>
            </a:extLst>
          </p:cNvPr>
          <p:cNvGrpSpPr/>
          <p:nvPr/>
        </p:nvGrpSpPr>
        <p:grpSpPr>
          <a:xfrm>
            <a:off x="8028589" y="1976368"/>
            <a:ext cx="3582151" cy="3780722"/>
            <a:chOff x="5638883" y="5946187"/>
            <a:chExt cx="305647" cy="305644"/>
          </a:xfrm>
        </p:grpSpPr>
        <p:grpSp>
          <p:nvGrpSpPr>
            <p:cNvPr id="32" name="组合 39">
              <a:extLst>
                <a:ext uri="{FF2B5EF4-FFF2-40B4-BE49-F238E27FC236}">
                  <a16:creationId xmlns:a16="http://schemas.microsoft.com/office/drawing/2014/main" id="{6B807BF9-EF66-6912-C57F-50A96569D435}"/>
                </a:ext>
              </a:extLst>
            </p:cNvPr>
            <p:cNvGrpSpPr/>
            <p:nvPr/>
          </p:nvGrpSpPr>
          <p:grpSpPr>
            <a:xfrm>
              <a:off x="5638883" y="5946187"/>
              <a:ext cx="305647" cy="305644"/>
              <a:chOff x="1517330" y="1125257"/>
              <a:chExt cx="2204282" cy="2204282"/>
            </a:xfrm>
          </p:grpSpPr>
          <p:sp>
            <p:nvSpPr>
              <p:cNvPr id="34" name="椭圆 41">
                <a:extLst>
                  <a:ext uri="{FF2B5EF4-FFF2-40B4-BE49-F238E27FC236}">
                    <a16:creationId xmlns:a16="http://schemas.microsoft.com/office/drawing/2014/main" id="{9CCECBE9-C763-61B7-8AD3-2689040061D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5" name="椭圆 42">
                <a:extLst>
                  <a:ext uri="{FF2B5EF4-FFF2-40B4-BE49-F238E27FC236}">
                    <a16:creationId xmlns:a16="http://schemas.microsoft.com/office/drawing/2014/main" id="{C722603E-5771-770B-3E40-E94C4487C434}"/>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3" name="Freeform 6">
              <a:extLst>
                <a:ext uri="{FF2B5EF4-FFF2-40B4-BE49-F238E27FC236}">
                  <a16:creationId xmlns:a16="http://schemas.microsoft.com/office/drawing/2014/main" id="{7DF9A286-E7C7-E54C-8789-C20E6E2829F9}"/>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134107" y="137650"/>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113593"/>
            <a:ext cx="5040000" cy="634183"/>
          </a:xfrm>
          <a:prstGeom prst="rect">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rgbClr val="FF0000"/>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1944547"/>
            <a:ext cx="5040000" cy="4468899"/>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113593"/>
            <a:ext cx="5040000" cy="634183"/>
          </a:xfrm>
          <a:prstGeom prst="rect">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rgbClr val="FF0000"/>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1944547"/>
            <a:ext cx="5040000" cy="4468899"/>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404968837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092441" y="147861"/>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rgbClr val="FF0000"/>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8" name="组合 54">
            <a:extLst>
              <a:ext uri="{FF2B5EF4-FFF2-40B4-BE49-F238E27FC236}">
                <a16:creationId xmlns:a16="http://schemas.microsoft.com/office/drawing/2014/main" id="{151F8F60-E95A-D2A8-DEA0-C1D0DD95D115}"/>
              </a:ext>
            </a:extLst>
          </p:cNvPr>
          <p:cNvGrpSpPr/>
          <p:nvPr/>
        </p:nvGrpSpPr>
        <p:grpSpPr>
          <a:xfrm>
            <a:off x="298648" y="2018710"/>
            <a:ext cx="3582151" cy="3780722"/>
            <a:chOff x="5854675" y="3359758"/>
            <a:chExt cx="305647" cy="305644"/>
          </a:xfrm>
        </p:grpSpPr>
        <p:grpSp>
          <p:nvGrpSpPr>
            <p:cNvPr id="10" name="组合 55">
              <a:extLst>
                <a:ext uri="{FF2B5EF4-FFF2-40B4-BE49-F238E27FC236}">
                  <a16:creationId xmlns:a16="http://schemas.microsoft.com/office/drawing/2014/main" id="{F19B26AA-DD68-1EB3-502F-3A21573D5223}"/>
                </a:ext>
              </a:extLst>
            </p:cNvPr>
            <p:cNvGrpSpPr/>
            <p:nvPr/>
          </p:nvGrpSpPr>
          <p:grpSpPr>
            <a:xfrm>
              <a:off x="5854675" y="3359758"/>
              <a:ext cx="305647" cy="305644"/>
              <a:chOff x="1517330" y="1125257"/>
              <a:chExt cx="2204282" cy="2204282"/>
            </a:xfrm>
          </p:grpSpPr>
          <p:sp>
            <p:nvSpPr>
              <p:cNvPr id="12" name="椭圆 57">
                <a:extLst>
                  <a:ext uri="{FF2B5EF4-FFF2-40B4-BE49-F238E27FC236}">
                    <a16:creationId xmlns:a16="http://schemas.microsoft.com/office/drawing/2014/main" id="{A03364F3-92D9-EB70-5C7D-BBA16ED39F2A}"/>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3" name="椭圆 59">
                <a:extLst>
                  <a:ext uri="{FF2B5EF4-FFF2-40B4-BE49-F238E27FC236}">
                    <a16:creationId xmlns:a16="http://schemas.microsoft.com/office/drawing/2014/main" id="{401C62E5-62A0-0733-4421-49C091146985}"/>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11" name="KSO_Shape">
              <a:extLst>
                <a:ext uri="{FF2B5EF4-FFF2-40B4-BE49-F238E27FC236}">
                  <a16:creationId xmlns:a16="http://schemas.microsoft.com/office/drawing/2014/main" id="{D28AE885-BF56-DF2A-135B-1A7434BE36B0}"/>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107681" y="156354"/>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chemeClr val="accent1">
                <a:lumMod val="40000"/>
                <a:lumOff val="60000"/>
              </a:schemeClr>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chemeClr val="accent1">
              <a:lumMod val="20000"/>
              <a:lumOff val="80000"/>
            </a:schemeClr>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106796" y="148735"/>
            <a:ext cx="1069033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 name="Text Placeholder 2">
            <a:extLst>
              <a:ext uri="{FF2B5EF4-FFF2-40B4-BE49-F238E27FC236}">
                <a16:creationId xmlns:a16="http://schemas.microsoft.com/office/drawing/2014/main" id="{9352010A-7260-7C9E-9894-0137156D7D3F}"/>
              </a:ext>
            </a:extLst>
          </p:cNvPr>
          <p:cNvSpPr>
            <a:spLocks noGrp="1"/>
          </p:cNvSpPr>
          <p:nvPr>
            <p:ph type="body" idx="1"/>
          </p:nvPr>
        </p:nvSpPr>
        <p:spPr>
          <a:xfrm>
            <a:off x="548783" y="1385507"/>
            <a:ext cx="5157787" cy="823912"/>
          </a:xfrm>
          <a:prstGeom prst="rect">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rgbClr val="FF0000"/>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10D2476A-B050-F597-9D62-013329591DC3}"/>
              </a:ext>
            </a:extLst>
          </p:cNvPr>
          <p:cNvSpPr>
            <a:spLocks noGrp="1"/>
          </p:cNvSpPr>
          <p:nvPr>
            <p:ph sz="half" idx="2"/>
          </p:nvPr>
        </p:nvSpPr>
        <p:spPr>
          <a:xfrm>
            <a:off x="548783" y="2291715"/>
            <a:ext cx="5157787"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
        <p:nvSpPr>
          <p:cNvPr id="4" name="Text Placeholder 4">
            <a:extLst>
              <a:ext uri="{FF2B5EF4-FFF2-40B4-BE49-F238E27FC236}">
                <a16:creationId xmlns:a16="http://schemas.microsoft.com/office/drawing/2014/main" id="{AEDDE5F1-3D0D-E75E-7DF1-E56916C7BA16}"/>
              </a:ext>
            </a:extLst>
          </p:cNvPr>
          <p:cNvSpPr>
            <a:spLocks noGrp="1"/>
          </p:cNvSpPr>
          <p:nvPr>
            <p:ph type="body" sz="quarter" idx="3"/>
          </p:nvPr>
        </p:nvSpPr>
        <p:spPr>
          <a:xfrm>
            <a:off x="6278880" y="1385507"/>
            <a:ext cx="5183188" cy="823912"/>
          </a:xfrm>
          <a:prstGeom prst="rect">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rgbClr val="FF0000"/>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6" name="Content Placeholder 5">
            <a:extLst>
              <a:ext uri="{FF2B5EF4-FFF2-40B4-BE49-F238E27FC236}">
                <a16:creationId xmlns:a16="http://schemas.microsoft.com/office/drawing/2014/main" id="{1A426879-12F4-EB0D-08A9-A230E07020AE}"/>
              </a:ext>
            </a:extLst>
          </p:cNvPr>
          <p:cNvSpPr>
            <a:spLocks noGrp="1"/>
          </p:cNvSpPr>
          <p:nvPr>
            <p:ph sz="quarter" idx="4"/>
          </p:nvPr>
        </p:nvSpPr>
        <p:spPr>
          <a:xfrm>
            <a:off x="6278880" y="2291715"/>
            <a:ext cx="5183188"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Tree>
    <p:extLst>
      <p:ext uri="{BB962C8B-B14F-4D97-AF65-F5344CB8AC3E}">
        <p14:creationId xmlns:p14="http://schemas.microsoft.com/office/powerpoint/2010/main" val="427038701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1_Title and Content">
    <p:spTree>
      <p:nvGrpSpPr>
        <p:cNvPr id="1" name=""/>
        <p:cNvGrpSpPr/>
        <p:nvPr/>
      </p:nvGrpSpPr>
      <p:grpSpPr>
        <a:xfrm>
          <a:off x="0" y="0"/>
          <a:ext cx="0" cy="0"/>
        </a:xfrm>
      </p:grpSpPr>
      <p:sp>
        <p:nvSpPr>
          <p:cNvPr id="2" name="Holder 2"/>
          <p:cNvSpPr>
            <a:spLocks noGrp="1"/>
          </p:cNvSpPr>
          <p:nvPr>
            <p:ph type="title"/>
          </p:nvPr>
        </p:nvSpPr>
        <p:spPr>
          <a:xfrm>
            <a:off x="1553504" y="1189025"/>
            <a:ext cx="9084992" cy="275332"/>
          </a:xfrm>
        </p:spPr>
        <p:txBody>
          <a:bodyPr lIns="0" tIns="0" rIns="0" bIns="0"/>
          <a:lstStyle>
            <a:lvl1pPr>
              <a:defRPr sz="1789" b="1" i="0">
                <a:solidFill>
                  <a:srgbClr val="FB914A"/>
                </a:solidFill>
                <a:latin typeface="宋体"/>
                <a:cs typeface="宋体"/>
              </a:defRPr>
            </a:lvl1pPr>
          </a:lstStyle>
          <a:p>
            <a:endParaRPr/>
          </a:p>
        </p:txBody>
      </p:sp>
    </p:spTree>
    <p:extLst>
      <p:ext uri="{BB962C8B-B14F-4D97-AF65-F5344CB8AC3E}">
        <p14:creationId xmlns:p14="http://schemas.microsoft.com/office/powerpoint/2010/main" val="1804808025"/>
      </p:ext>
    </p:extLst>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image" Target="../media/image1.jpeg" /><Relationship Id="rId16"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pic>
        <p:nvPicPr>
          <p:cNvPr id="6" name="Picture 5">
            <a:extLst>
              <a:ext uri="{FF2B5EF4-FFF2-40B4-BE49-F238E27FC236}">
                <a16:creationId xmlns:a16="http://schemas.microsoft.com/office/drawing/2014/main" id="{AC858190-853D-2136-4F95-3C95A3D3E850}"/>
              </a:ext>
            </a:extLst>
          </p:cNvPr>
          <p:cNvPicPr>
            <a:picLocks noChangeAspect="1"/>
          </p:cNvPicPr>
          <p:nvPr userDrawn="1"/>
        </p:nvPicPr>
        <p:blipFill>
          <a:blip r:embed="rId15">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0" name="Rectangle 5">
            <a:extLst>
              <a:ext uri="{FF2B5EF4-FFF2-40B4-BE49-F238E27FC236}">
                <a16:creationId xmlns:a16="http://schemas.microsoft.com/office/drawing/2014/main" id="{4B7BC523-0E05-3213-F6D3-60F221F4FF96}"/>
              </a:ext>
            </a:extLst>
          </p:cNvPr>
          <p:cNvSpPr>
            <a:spLocks noChangeArrowheads="1"/>
          </p:cNvSpPr>
          <p:nvPr userDrawn="1"/>
        </p:nvSpPr>
        <p:spPr bwMode="auto">
          <a:xfrm rot="16200000">
            <a:off x="136018" y="153192"/>
            <a:ext cx="771578"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 id="2147483736" r:id="rId13"/>
    <p:sldLayoutId id="2147483737" r:id="rId14"/>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5.xml" /><Relationship Id="rId2" Type="http://schemas.openxmlformats.org/officeDocument/2006/relationships/image" Target="../media/image1.jpeg" /><Relationship Id="rId3" Type="http://schemas.openxmlformats.org/officeDocument/2006/relationships/image" Target="../media/image2.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5.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8713416110300603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任意形状 16">
            <a:extLst>
              <a:ext uri="{FF2B5EF4-FFF2-40B4-BE49-F238E27FC236}">
                <a16:creationId xmlns:a16="http://schemas.microsoft.com/office/drawing/2014/main" id="{FAD1671D-ED91-C617-3A80-33A9260EE036}"/>
              </a:ext>
            </a:extLst>
          </p:cNvPr>
          <p:cNvSpPr/>
          <p:nvPr/>
        </p:nvSpPr>
        <p:spPr>
          <a:xfrm>
            <a:off x="0" y="0"/>
            <a:ext cx="12192000" cy="6858001"/>
          </a:xfrm>
          <a:custGeom>
            <a:gdLst>
              <a:gd name="connsiteX0" fmla="*/ 8703179 w 12192000"/>
              <a:gd name="connsiteY0" fmla="*/ 0 h 6564649"/>
              <a:gd name="connsiteX1" fmla="*/ 11338001 w 12192000"/>
              <a:gd name="connsiteY1" fmla="*/ 0 h 6564649"/>
              <a:gd name="connsiteX2" fmla="*/ 11453735 w 12192000"/>
              <a:gd name="connsiteY2" fmla="*/ 180527 h 6564649"/>
              <a:gd name="connsiteX3" fmla="*/ 12163467 w 12192000"/>
              <a:gd name="connsiteY3" fmla="*/ 1863355 h 6564649"/>
              <a:gd name="connsiteX4" fmla="*/ 12192000 w 12192000"/>
              <a:gd name="connsiteY4" fmla="*/ 1986983 h 6564649"/>
              <a:gd name="connsiteX5" fmla="*/ 12192000 w 12192000"/>
              <a:gd name="connsiteY5" fmla="*/ 4871017 h 6564649"/>
              <a:gd name="connsiteX6" fmla="*/ 12163467 w 12192000"/>
              <a:gd name="connsiteY6" fmla="*/ 4994645 h 6564649"/>
              <a:gd name="connsiteX7" fmla="*/ 11604581 w 12192000"/>
              <a:gd name="connsiteY7" fmla="*/ 6415126 h 6564649"/>
              <a:gd name="connsiteX8" fmla="*/ 11518607 w 12192000"/>
              <a:gd name="connsiteY8" fmla="*/ 6564649 h 6564649"/>
              <a:gd name="connsiteX9" fmla="*/ 9048566 w 12192000"/>
              <a:gd name="connsiteY9" fmla="*/ 6564649 h 6564649"/>
              <a:gd name="connsiteX10" fmla="*/ 9142291 w 12192000"/>
              <a:gd name="connsiteY10" fmla="*/ 6475291 h 6564649"/>
              <a:gd name="connsiteX11" fmla="*/ 10404106 w 12192000"/>
              <a:gd name="connsiteY11" fmla="*/ 3429000 h 6564649"/>
              <a:gd name="connsiteX12" fmla="*/ 8836356 w 12192000"/>
              <a:gd name="connsiteY12" fmla="*/ 104656 h 6564649"/>
              <a:gd name="connsiteX13" fmla="*/ 853999 w 12192000"/>
              <a:gd name="connsiteY13" fmla="*/ 0 h 6564649"/>
              <a:gd name="connsiteX14" fmla="*/ 3488821 w 12192000"/>
              <a:gd name="connsiteY14" fmla="*/ 0 h 6564649"/>
              <a:gd name="connsiteX15" fmla="*/ 3355645 w 12192000"/>
              <a:gd name="connsiteY15" fmla="*/ 104656 h 6564649"/>
              <a:gd name="connsiteX16" fmla="*/ 1787894 w 12192000"/>
              <a:gd name="connsiteY16" fmla="*/ 3429000 h 6564649"/>
              <a:gd name="connsiteX17" fmla="*/ 3049709 w 12192000"/>
              <a:gd name="connsiteY17" fmla="*/ 6475291 h 6564649"/>
              <a:gd name="connsiteX18" fmla="*/ 3143434 w 12192000"/>
              <a:gd name="connsiteY18" fmla="*/ 6564649 h 6564649"/>
              <a:gd name="connsiteX19" fmla="*/ 673393 w 12192000"/>
              <a:gd name="connsiteY19" fmla="*/ 6564649 h 6564649"/>
              <a:gd name="connsiteX20" fmla="*/ 587419 w 12192000"/>
              <a:gd name="connsiteY20" fmla="*/ 6415126 h 6564649"/>
              <a:gd name="connsiteX21" fmla="*/ 28533 w 12192000"/>
              <a:gd name="connsiteY21" fmla="*/ 4994645 h 6564649"/>
              <a:gd name="connsiteX22" fmla="*/ 0 w 12192000"/>
              <a:gd name="connsiteY22" fmla="*/ 4871017 h 6564649"/>
              <a:gd name="connsiteX23" fmla="*/ 0 w 12192000"/>
              <a:gd name="connsiteY23" fmla="*/ 1986983 h 6564649"/>
              <a:gd name="connsiteX24" fmla="*/ 28533 w 12192000"/>
              <a:gd name="connsiteY24" fmla="*/ 1863355 h 6564649"/>
              <a:gd name="connsiteX25" fmla="*/ 738265 w 12192000"/>
              <a:gd name="connsiteY25" fmla="*/ 180527 h 656464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12192000" h="6564649">
                <a:moveTo>
                  <a:pt x="8703179" y="0"/>
                </a:moveTo>
                <a:lnTo>
                  <a:pt x="11338001" y="0"/>
                </a:lnTo>
                <a:lnTo>
                  <a:pt x="11453735" y="180527"/>
                </a:lnTo>
                <a:cubicBezTo>
                  <a:pt x="11767663" y="697184"/>
                  <a:pt x="12008964" y="1262850"/>
                  <a:pt x="12163467" y="1863355"/>
                </a:cubicBezTo>
                <a:lnTo>
                  <a:pt x="12192000" y="1986983"/>
                </a:lnTo>
                <a:lnTo>
                  <a:pt x="12192000" y="4871017"/>
                </a:lnTo>
                <a:lnTo>
                  <a:pt x="12163467" y="4994645"/>
                </a:lnTo>
                <a:cubicBezTo>
                  <a:pt x="12034714" y="5495067"/>
                  <a:pt x="11845685" y="5971294"/>
                  <a:pt x="11604581" y="6415126"/>
                </a:cubicBezTo>
                <a:lnTo>
                  <a:pt x="11518607" y="6564649"/>
                </a:lnTo>
                <a:lnTo>
                  <a:pt x="9048566" y="6564649"/>
                </a:lnTo>
                <a:lnTo>
                  <a:pt x="9142291" y="6475291"/>
                </a:lnTo>
                <a:cubicBezTo>
                  <a:pt x="9921905" y="5695677"/>
                  <a:pt x="10404106" y="4618651"/>
                  <a:pt x="10404106" y="3429000"/>
                </a:cubicBezTo>
                <a:cubicBezTo>
                  <a:pt x="10404106" y="2090643"/>
                  <a:pt x="9793820" y="894826"/>
                  <a:pt x="8836356" y="104656"/>
                </a:cubicBezTo>
                <a:close/>
                <a:moveTo>
                  <a:pt x="853999" y="0"/>
                </a:moveTo>
                <a:lnTo>
                  <a:pt x="3488821" y="0"/>
                </a:lnTo>
                <a:lnTo>
                  <a:pt x="3355645" y="104656"/>
                </a:lnTo>
                <a:cubicBezTo>
                  <a:pt x="2398180" y="894826"/>
                  <a:pt x="1787894" y="2090643"/>
                  <a:pt x="1787894" y="3429000"/>
                </a:cubicBezTo>
                <a:cubicBezTo>
                  <a:pt x="1787894" y="4618651"/>
                  <a:pt x="2270096" y="5695677"/>
                  <a:pt x="3049709" y="6475291"/>
                </a:cubicBezTo>
                <a:lnTo>
                  <a:pt x="3143434" y="6564649"/>
                </a:lnTo>
                <a:lnTo>
                  <a:pt x="673393" y="6564649"/>
                </a:lnTo>
                <a:lnTo>
                  <a:pt x="587419" y="6415126"/>
                </a:lnTo>
                <a:cubicBezTo>
                  <a:pt x="346315" y="5971294"/>
                  <a:pt x="157286" y="5495067"/>
                  <a:pt x="28533" y="4994645"/>
                </a:cubicBezTo>
                <a:lnTo>
                  <a:pt x="0" y="4871017"/>
                </a:lnTo>
                <a:lnTo>
                  <a:pt x="0" y="1986983"/>
                </a:lnTo>
                <a:lnTo>
                  <a:pt x="28533" y="1863355"/>
                </a:lnTo>
                <a:cubicBezTo>
                  <a:pt x="183037" y="1262850"/>
                  <a:pt x="424337" y="697184"/>
                  <a:pt x="738265" y="180527"/>
                </a:cubicBezTo>
                <a:close/>
              </a:path>
            </a:pathLst>
          </a:custGeom>
          <a:solidFill>
            <a:srgbClr val="FF0000">
              <a:alpha val="9000"/>
            </a:srgb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defTabSz="914377"/>
            <a:endParaRPr lang="zh-CN" altLang="en-US">
              <a:solidFill>
                <a:srgbClr val="000000"/>
              </a:solidFill>
              <a:latin typeface="微软雅黑" pitchFamily="34" charset="-122"/>
              <a:ea typeface="微软雅黑" pitchFamily="34" charset="-122"/>
              <a:sym typeface="思源黑体" panose="020b0500000000000000" pitchFamily="34" charset="-122"/>
            </a:endParaRPr>
          </a:p>
        </p:txBody>
      </p:sp>
      <p:pic>
        <p:nvPicPr>
          <p:cNvPr id="6" name="Picture 5">
            <a:extLst>
              <a:ext uri="{FF2B5EF4-FFF2-40B4-BE49-F238E27FC236}">
                <a16:creationId xmlns:a16="http://schemas.microsoft.com/office/drawing/2014/main" id="{A630B6FA-C97C-9F3D-547F-7B269C3DC42E}"/>
              </a:ext>
            </a:extLst>
          </p:cNvPr>
          <p:cNvPicPr>
            <a:picLocks noChangeAspect="1"/>
          </p:cNvPicPr>
          <p:nvPr/>
        </p:nvPicPr>
        <p:blipFill>
          <a:blip r:embed="rId2">
            <a:extLst>
              <a:ext uri="{28A0092B-C50C-407E-A947-70E740481C1C}">
                <a14:useLocalDpi xmlns:a14="http://schemas.microsoft.com/office/drawing/2010/main" val="0"/>
              </a:ext>
            </a:extLst>
          </a:blip>
          <a:srcRect l="23154" r="6845" b="89494"/>
          <a:stretch>
            <a:fillRect/>
          </a:stretch>
        </p:blipFill>
        <p:spPr>
          <a:xfrm>
            <a:off x="0" y="4328160"/>
            <a:ext cx="12192000" cy="2529840"/>
          </a:xfrm>
          <a:prstGeom prst="rect">
            <a:avLst/>
          </a:prstGeom>
        </p:spPr>
      </p:pic>
      <p:sp>
        <p:nvSpPr>
          <p:cNvPr id="18" name="Rectangle 17">
            <a:extLst>
              <a:ext uri="{FF2B5EF4-FFF2-40B4-BE49-F238E27FC236}">
                <a16:creationId xmlns:a16="http://schemas.microsoft.com/office/drawing/2014/main" id="{35DD900F-848C-D5DE-5D10-D3FBBF24DB48}"/>
              </a:ext>
            </a:extLst>
          </p:cNvPr>
          <p:cNvSpPr/>
          <p:nvPr/>
        </p:nvSpPr>
        <p:spPr>
          <a:xfrm>
            <a:off x="417129" y="5926828"/>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n w="0"/>
                <a:solidFill>
                  <a:schemeClr val="bg1"/>
                </a:solidFill>
                <a:effectLst>
                  <a:outerShdw blurRad="38100" dist="25400" dir="5400000" algn="ctr" rotWithShape="0">
                    <a:srgbClr val="6E747A">
                      <a:alpha val="43000"/>
                    </a:srgbClr>
                  </a:outerShdw>
                </a:effectLst>
                <a:latin typeface="幼圆" panose="02010509060101010101" pitchFamily="49" charset="-122"/>
                <a:ea typeface="幼圆" panose="02010509060101010101" pitchFamily="49" charset="-122"/>
              </a:rPr>
              <a:t>数智创新 变革未来</a:t>
            </a:r>
            <a:endParaRPr lang="en-US" altLang="zh-CN" sz="2400">
              <a:ln w="0"/>
              <a:solidFill>
                <a:schemeClr val="bg1"/>
              </a:solidFill>
              <a:effectLst>
                <a:outerShdw blurRad="38100" dist="25400" dir="5400000" algn="ctr" rotWithShape="0">
                  <a:srgbClr val="6E747A">
                    <a:alpha val="43000"/>
                  </a:srgbClr>
                </a:outerShdw>
              </a:effectLst>
              <a:latin typeface="幼圆" panose="02010509060101010101" pitchFamily="49" charset="-122"/>
              <a:ea typeface="幼圆" panose="02010509060101010101" pitchFamily="49" charset="-122"/>
            </a:endParaRPr>
          </a:p>
        </p:txBody>
      </p:sp>
      <p:sp>
        <p:nvSpPr>
          <p:cNvPr id="5" name="TextBox 14"/>
          <p:cNvSpPr txBox="1"/>
          <p:nvPr/>
        </p:nvSpPr>
        <p:spPr>
          <a:xfrm>
            <a:off x="423211" y="2173359"/>
            <a:ext cx="11345577" cy="9036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600" b="1">
                <a:solidFill>
                  <a:srgbClr val="FF0000"/>
                </a:solidFill>
                <a:effectLst>
                  <a:outerShdw blurRad="38100" dist="38100" dir="2700000" algn="tl">
                    <a:srgbClr val="000000">
                      <a:alpha val="43137"/>
                    </a:srgbClr>
                  </a:outerShdw>
                </a:effectLst>
                <a:latin typeface="微软雅黑" pitchFamily="34" charset="-122"/>
                <a:ea typeface="微软雅黑" pitchFamily="34" charset="-122"/>
              </a:rPr>
              <a:t>矿井电气自动化升级</a:t>
            </a:r>
          </a:p>
        </p:txBody>
      </p:sp>
      <p:pic>
        <p:nvPicPr>
          <p:cNvPr id="3" name="Picture 2">
            <a:extLst>
              <a:ext uri="{FF2B5EF4-FFF2-40B4-BE49-F238E27FC236}">
                <a16:creationId xmlns:a16="http://schemas.microsoft.com/office/drawing/2014/main" id="{137DBAC1-8C86-881E-E5FD-6169B89A8C8A}"/>
              </a:ext>
            </a:extLst>
          </p:cNvPr>
          <p:cNvPicPr>
            <a:picLocks noChangeAspect="1"/>
          </p:cNvPicPr>
          <p:nvPr/>
        </p:nvPicPr>
        <p:blipFill>
          <a:blip r:embed="rId3"/>
          <a:stretch>
            <a:fillRect/>
          </a:stretch>
        </p:blipFill>
        <p:spPr>
          <a:xfrm>
            <a:off x="8001133" y="3278698"/>
            <a:ext cx="3767655" cy="780356"/>
          </a:xfrm>
          <a:prstGeom prst="rect">
            <a:avLst/>
          </a:prstGeom>
        </p:spPr>
      </p:pic>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6" name="任意形状 16">
            <a:extLst>
              <a:ext uri="{FF2B5EF4-FFF2-40B4-BE49-F238E27FC236}">
                <a16:creationId xmlns:a16="http://schemas.microsoft.com/office/drawing/2014/main" id="{FAFA4BED-13A1-E202-E384-9FEBF140026E}"/>
              </a:ext>
            </a:extLst>
          </p:cNvPr>
          <p:cNvSpPr/>
          <p:nvPr/>
        </p:nvSpPr>
        <p:spPr>
          <a:xfrm>
            <a:off x="0" y="2"/>
            <a:ext cx="12192000" cy="6846870"/>
          </a:xfrm>
          <a:custGeom>
            <a:gdLst>
              <a:gd name="connsiteX0" fmla="*/ 8703179 w 12192000"/>
              <a:gd name="connsiteY0" fmla="*/ 0 h 6564649"/>
              <a:gd name="connsiteX1" fmla="*/ 11338001 w 12192000"/>
              <a:gd name="connsiteY1" fmla="*/ 0 h 6564649"/>
              <a:gd name="connsiteX2" fmla="*/ 11453735 w 12192000"/>
              <a:gd name="connsiteY2" fmla="*/ 180527 h 6564649"/>
              <a:gd name="connsiteX3" fmla="*/ 12163467 w 12192000"/>
              <a:gd name="connsiteY3" fmla="*/ 1863355 h 6564649"/>
              <a:gd name="connsiteX4" fmla="*/ 12192000 w 12192000"/>
              <a:gd name="connsiteY4" fmla="*/ 1986983 h 6564649"/>
              <a:gd name="connsiteX5" fmla="*/ 12192000 w 12192000"/>
              <a:gd name="connsiteY5" fmla="*/ 4871017 h 6564649"/>
              <a:gd name="connsiteX6" fmla="*/ 12163467 w 12192000"/>
              <a:gd name="connsiteY6" fmla="*/ 4994645 h 6564649"/>
              <a:gd name="connsiteX7" fmla="*/ 11604581 w 12192000"/>
              <a:gd name="connsiteY7" fmla="*/ 6415126 h 6564649"/>
              <a:gd name="connsiteX8" fmla="*/ 11518607 w 12192000"/>
              <a:gd name="connsiteY8" fmla="*/ 6564649 h 6564649"/>
              <a:gd name="connsiteX9" fmla="*/ 9048566 w 12192000"/>
              <a:gd name="connsiteY9" fmla="*/ 6564649 h 6564649"/>
              <a:gd name="connsiteX10" fmla="*/ 9142291 w 12192000"/>
              <a:gd name="connsiteY10" fmla="*/ 6475291 h 6564649"/>
              <a:gd name="connsiteX11" fmla="*/ 10404106 w 12192000"/>
              <a:gd name="connsiteY11" fmla="*/ 3429000 h 6564649"/>
              <a:gd name="connsiteX12" fmla="*/ 8836356 w 12192000"/>
              <a:gd name="connsiteY12" fmla="*/ 104656 h 6564649"/>
              <a:gd name="connsiteX13" fmla="*/ 853999 w 12192000"/>
              <a:gd name="connsiteY13" fmla="*/ 0 h 6564649"/>
              <a:gd name="connsiteX14" fmla="*/ 3488821 w 12192000"/>
              <a:gd name="connsiteY14" fmla="*/ 0 h 6564649"/>
              <a:gd name="connsiteX15" fmla="*/ 3355645 w 12192000"/>
              <a:gd name="connsiteY15" fmla="*/ 104656 h 6564649"/>
              <a:gd name="connsiteX16" fmla="*/ 1787894 w 12192000"/>
              <a:gd name="connsiteY16" fmla="*/ 3429000 h 6564649"/>
              <a:gd name="connsiteX17" fmla="*/ 3049709 w 12192000"/>
              <a:gd name="connsiteY17" fmla="*/ 6475291 h 6564649"/>
              <a:gd name="connsiteX18" fmla="*/ 3143434 w 12192000"/>
              <a:gd name="connsiteY18" fmla="*/ 6564649 h 6564649"/>
              <a:gd name="connsiteX19" fmla="*/ 673393 w 12192000"/>
              <a:gd name="connsiteY19" fmla="*/ 6564649 h 6564649"/>
              <a:gd name="connsiteX20" fmla="*/ 587419 w 12192000"/>
              <a:gd name="connsiteY20" fmla="*/ 6415126 h 6564649"/>
              <a:gd name="connsiteX21" fmla="*/ 28533 w 12192000"/>
              <a:gd name="connsiteY21" fmla="*/ 4994645 h 6564649"/>
              <a:gd name="connsiteX22" fmla="*/ 0 w 12192000"/>
              <a:gd name="connsiteY22" fmla="*/ 4871017 h 6564649"/>
              <a:gd name="connsiteX23" fmla="*/ 0 w 12192000"/>
              <a:gd name="connsiteY23" fmla="*/ 1986983 h 6564649"/>
              <a:gd name="connsiteX24" fmla="*/ 28533 w 12192000"/>
              <a:gd name="connsiteY24" fmla="*/ 1863355 h 6564649"/>
              <a:gd name="connsiteX25" fmla="*/ 738265 w 12192000"/>
              <a:gd name="connsiteY25" fmla="*/ 180527 h 656464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12192000" h="6564649">
                <a:moveTo>
                  <a:pt x="8703179" y="0"/>
                </a:moveTo>
                <a:lnTo>
                  <a:pt x="11338001" y="0"/>
                </a:lnTo>
                <a:lnTo>
                  <a:pt x="11453735" y="180527"/>
                </a:lnTo>
                <a:cubicBezTo>
                  <a:pt x="11767663" y="697184"/>
                  <a:pt x="12008964" y="1262850"/>
                  <a:pt x="12163467" y="1863355"/>
                </a:cubicBezTo>
                <a:lnTo>
                  <a:pt x="12192000" y="1986983"/>
                </a:lnTo>
                <a:lnTo>
                  <a:pt x="12192000" y="4871017"/>
                </a:lnTo>
                <a:lnTo>
                  <a:pt x="12163467" y="4994645"/>
                </a:lnTo>
                <a:cubicBezTo>
                  <a:pt x="12034714" y="5495067"/>
                  <a:pt x="11845685" y="5971294"/>
                  <a:pt x="11604581" y="6415126"/>
                </a:cubicBezTo>
                <a:lnTo>
                  <a:pt x="11518607" y="6564649"/>
                </a:lnTo>
                <a:lnTo>
                  <a:pt x="9048566" y="6564649"/>
                </a:lnTo>
                <a:lnTo>
                  <a:pt x="9142291" y="6475291"/>
                </a:lnTo>
                <a:cubicBezTo>
                  <a:pt x="9921905" y="5695677"/>
                  <a:pt x="10404106" y="4618651"/>
                  <a:pt x="10404106" y="3429000"/>
                </a:cubicBezTo>
                <a:cubicBezTo>
                  <a:pt x="10404106" y="2090643"/>
                  <a:pt x="9793820" y="894826"/>
                  <a:pt x="8836356" y="104656"/>
                </a:cubicBezTo>
                <a:close/>
                <a:moveTo>
                  <a:pt x="853999" y="0"/>
                </a:moveTo>
                <a:lnTo>
                  <a:pt x="3488821" y="0"/>
                </a:lnTo>
                <a:lnTo>
                  <a:pt x="3355645" y="104656"/>
                </a:lnTo>
                <a:cubicBezTo>
                  <a:pt x="2398180" y="894826"/>
                  <a:pt x="1787894" y="2090643"/>
                  <a:pt x="1787894" y="3429000"/>
                </a:cubicBezTo>
                <a:cubicBezTo>
                  <a:pt x="1787894" y="4618651"/>
                  <a:pt x="2270096" y="5695677"/>
                  <a:pt x="3049709" y="6475291"/>
                </a:cubicBezTo>
                <a:lnTo>
                  <a:pt x="3143434" y="6564649"/>
                </a:lnTo>
                <a:lnTo>
                  <a:pt x="673393" y="6564649"/>
                </a:lnTo>
                <a:lnTo>
                  <a:pt x="587419" y="6415126"/>
                </a:lnTo>
                <a:cubicBezTo>
                  <a:pt x="346315" y="5971294"/>
                  <a:pt x="157286" y="5495067"/>
                  <a:pt x="28533" y="4994645"/>
                </a:cubicBezTo>
                <a:lnTo>
                  <a:pt x="0" y="4871017"/>
                </a:lnTo>
                <a:lnTo>
                  <a:pt x="0" y="1986983"/>
                </a:lnTo>
                <a:lnTo>
                  <a:pt x="28533" y="1863355"/>
                </a:lnTo>
                <a:cubicBezTo>
                  <a:pt x="183037" y="1262850"/>
                  <a:pt x="424337" y="697184"/>
                  <a:pt x="738265" y="180527"/>
                </a:cubicBezTo>
                <a:close/>
              </a:path>
            </a:pathLst>
          </a:custGeom>
          <a:solidFill>
            <a:srgbClr val="FF0000">
              <a:alpha val="9000"/>
            </a:srgb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defTabSz="914377"/>
            <a:endParaRPr lang="zh-CN" altLang="en-US">
              <a:solidFill>
                <a:srgbClr val="000000"/>
              </a:solidFill>
              <a:latin typeface="微软雅黑" pitchFamily="34" charset="-122"/>
              <a:ea typeface="微软雅黑" pitchFamily="34" charset="-122"/>
              <a:sym typeface="思源黑体" panose="020b0500000000000000" pitchFamily="34" charset="-122"/>
            </a:endParaRPr>
          </a:p>
        </p:txBody>
      </p:sp>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chemeClr val="bg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effectLst/>
                <a:uLnTx/>
                <a:uFillTx/>
                <a:latin typeface="微软雅黑" pitchFamily="34" charset="-122"/>
                <a:ea typeface="微软雅黑" pitchFamily="34" charset="-122"/>
                <a:cs typeface="+mn-cs"/>
              </a:rPr>
              <a:t> 矿井电气自动化现状
 升级的必要性和意义
 升级目标和关键技术
 系统架构与功能模块
 硬件设备与性能参数
 软件系统与操作流程
 安全保障与风险控制
 实施计划与预期效果</a:t>
            </a:r>
          </a:p>
        </p:txBody>
      </p:sp>
      <p:grpSp>
        <p:nvGrpSpPr>
          <p:cNvPr id="3" name="组合 6">
            <a:extLst>
              <a:ext uri="{FF2B5EF4-FFF2-40B4-BE49-F238E27FC236}">
                <a16:creationId xmlns:a16="http://schemas.microsoft.com/office/drawing/2014/main" id="{4F7CBE77-B1E2-228F-2E1F-22CA7D28EB92}"/>
              </a:ext>
            </a:extLst>
          </p:cNvPr>
          <p:cNvGrpSpPr/>
          <p:nvPr/>
        </p:nvGrpSpPr>
        <p:grpSpPr>
          <a:xfrm>
            <a:off x="0" y="2105602"/>
            <a:ext cx="3257757" cy="3406452"/>
            <a:chOff x="4467186" y="1920556"/>
            <a:chExt cx="3257757" cy="3406452"/>
          </a:xfrm>
        </p:grpSpPr>
        <p:sp>
          <p:nvSpPr>
            <p:cNvPr id="4" name="等腰三角形 7">
              <a:extLst>
                <a:ext uri="{FF2B5EF4-FFF2-40B4-BE49-F238E27FC236}">
                  <a16:creationId xmlns:a16="http://schemas.microsoft.com/office/drawing/2014/main" id="{376627C5-0D7A-791B-A761-9BA0DBC29BF4}"/>
                </a:ext>
              </a:extLst>
            </p:cNvPr>
            <p:cNvSpPr/>
            <p:nvPr/>
          </p:nvSpPr>
          <p:spPr>
            <a:xfrm rot="16200000">
              <a:off x="4337230" y="3572605"/>
              <a:ext cx="1884359" cy="1624448"/>
            </a:xfrm>
            <a:prstGeom prst="triangle">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5" name="等腰三角形 8">
              <a:extLst>
                <a:ext uri="{FF2B5EF4-FFF2-40B4-BE49-F238E27FC236}">
                  <a16:creationId xmlns:a16="http://schemas.microsoft.com/office/drawing/2014/main" id="{99ED36FB-FE6B-B415-F6D5-D511E06E0F6F}"/>
                </a:ext>
              </a:extLst>
            </p:cNvPr>
            <p:cNvSpPr/>
            <p:nvPr/>
          </p:nvSpPr>
          <p:spPr>
            <a:xfrm rot="5400000" flipH="1">
              <a:off x="4337230" y="2630422"/>
              <a:ext cx="1884359" cy="1624448"/>
            </a:xfrm>
            <a:prstGeom prst="triangle">
              <a:avLst/>
            </a:prstGeom>
            <a:solidFill>
              <a:srgbClr val="FF0000"/>
            </a:solidFill>
            <a:ln>
              <a:noFill/>
            </a:ln>
          </p:spPr>
          <p:style>
            <a:lnRef idx="0">
              <a:scrgbClr r="0" g="0" b="0"/>
            </a:lnRef>
            <a:fillRef idx="0">
              <a:scrgbClr r="0" g="0" b="0"/>
            </a:fillRef>
            <a:effectRef idx="0">
              <a:scrgbClr r="0" g="0" b="0"/>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 name="等腰三角形 9">
              <a:extLst>
                <a:ext uri="{FF2B5EF4-FFF2-40B4-BE49-F238E27FC236}">
                  <a16:creationId xmlns:a16="http://schemas.microsoft.com/office/drawing/2014/main" id="{711EFE33-095A-7430-A7A0-82D2F95B87E7}"/>
                </a:ext>
              </a:extLst>
            </p:cNvPr>
            <p:cNvSpPr/>
            <p:nvPr/>
          </p:nvSpPr>
          <p:spPr>
            <a:xfrm rot="16200000">
              <a:off x="5970539" y="2630422"/>
              <a:ext cx="1884359" cy="1624448"/>
            </a:xfrm>
            <a:prstGeom prst="triangle">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 name="等腰三角形 10">
              <a:extLst>
                <a:ext uri="{FF2B5EF4-FFF2-40B4-BE49-F238E27FC236}">
                  <a16:creationId xmlns:a16="http://schemas.microsoft.com/office/drawing/2014/main" id="{F35F3361-C672-ABC7-2AFA-DA6374489465}"/>
                </a:ext>
              </a:extLst>
            </p:cNvPr>
            <p:cNvSpPr/>
            <p:nvPr/>
          </p:nvSpPr>
          <p:spPr>
            <a:xfrm rot="12600000">
              <a:off x="5560700" y="1920556"/>
              <a:ext cx="1884359" cy="1624448"/>
            </a:xfrm>
            <a:prstGeom prst="triangle">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 name="等腰三角形 11">
              <a:extLst>
                <a:ext uri="{FF2B5EF4-FFF2-40B4-BE49-F238E27FC236}">
                  <a16:creationId xmlns:a16="http://schemas.microsoft.com/office/drawing/2014/main" id="{012659DE-260A-B4A6-6AE7-3CB3C5CE40A9}"/>
                </a:ext>
              </a:extLst>
            </p:cNvPr>
            <p:cNvSpPr/>
            <p:nvPr/>
          </p:nvSpPr>
          <p:spPr>
            <a:xfrm rot="9000000" flipV="1">
              <a:off x="5560700" y="3340287"/>
              <a:ext cx="1884359" cy="1624448"/>
            </a:xfrm>
            <a:prstGeom prst="triangle">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9" name="等腰三角形 12">
              <a:extLst>
                <a:ext uri="{FF2B5EF4-FFF2-40B4-BE49-F238E27FC236}">
                  <a16:creationId xmlns:a16="http://schemas.microsoft.com/office/drawing/2014/main" id="{A2F84626-2A57-43C7-D1B5-92A867F658D4}"/>
                </a:ext>
              </a:extLst>
            </p:cNvPr>
            <p:cNvSpPr/>
            <p:nvPr/>
          </p:nvSpPr>
          <p:spPr>
            <a:xfrm rot="9000000" flipH="1">
              <a:off x="4747069" y="1920557"/>
              <a:ext cx="1884359" cy="1624448"/>
            </a:xfrm>
            <a:prstGeom prst="triangle">
              <a:avLst/>
            </a:prstGeom>
            <a:solidFill>
              <a:schemeClr val="accent1">
                <a:lumMod val="75000"/>
              </a:schemeClr>
            </a:solidFill>
            <a:ln>
              <a:noFill/>
            </a:ln>
          </p:spPr>
          <p:style>
            <a:lnRef idx="0">
              <a:scrgbClr r="0" g="0" b="0"/>
            </a:lnRef>
            <a:fillRef idx="0">
              <a:scrgbClr r="0" g="0" b="0"/>
            </a:fillRef>
            <a:effectRef idx="0">
              <a:scrgbClr r="0" g="0" b="0"/>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grpSp>
      <p:grpSp>
        <p:nvGrpSpPr>
          <p:cNvPr id="10" name="组合 1">
            <a:extLst>
              <a:ext uri="{FF2B5EF4-FFF2-40B4-BE49-F238E27FC236}">
                <a16:creationId xmlns:a16="http://schemas.microsoft.com/office/drawing/2014/main" id="{82131953-FF7F-A4AB-6E30-956A37615C41}"/>
              </a:ext>
            </a:extLst>
          </p:cNvPr>
          <p:cNvGrpSpPr/>
          <p:nvPr/>
        </p:nvGrpSpPr>
        <p:grpSpPr>
          <a:xfrm>
            <a:off x="780772" y="2911404"/>
            <a:ext cx="1655322" cy="1440000"/>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57044"/>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16514"/>
              <a:ext cx="1655322"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a:solidFill>
                    <a:schemeClr val="tx1">
                      <a:lumMod val="65000"/>
                      <a:lumOff val="35000"/>
                    </a:schemeClr>
                  </a:solidFill>
                  <a:ea typeface="微软雅黑"/>
                </a:rPr>
                <a:t>目录页</a:t>
              </a:r>
            </a:p>
          </p:txBody>
        </p:sp>
      </p:grpSp>
      <p:sp>
        <p:nvSpPr>
          <p:cNvPr id="14" name="Freeform 5">
            <a:extLst>
              <a:ext uri="{FF2B5EF4-FFF2-40B4-BE49-F238E27FC236}">
                <a16:creationId xmlns:a16="http://schemas.microsoft.com/office/drawing/2014/main" id="{1126A74C-E443-7EAD-8E64-B60D9B291F3E}"/>
              </a:ext>
            </a:extLst>
          </p:cNvPr>
          <p:cNvSpPr>
            <a:spLocks noEditPoints="1"/>
          </p:cNvSpPr>
          <p:nvPr/>
        </p:nvSpPr>
        <p:spPr bwMode="auto">
          <a:xfrm>
            <a:off x="233516" y="232635"/>
            <a:ext cx="711200" cy="700087"/>
          </a:xfrm>
          <a:custGeom>
            <a:gdLst>
              <a:gd name="T0" fmla="*/ 2870 w 6723"/>
              <a:gd name="T1" fmla="*/ 5989 h 5989"/>
              <a:gd name="T2" fmla="*/ 47 w 6723"/>
              <a:gd name="T3" fmla="*/ 5989 h 5989"/>
              <a:gd name="T4" fmla="*/ 47 w 6723"/>
              <a:gd name="T5" fmla="*/ 3786 h 5989"/>
              <a:gd name="T6" fmla="*/ 2112 w 6723"/>
              <a:gd name="T7" fmla="*/ 0 h 5989"/>
              <a:gd name="T8" fmla="*/ 2802 w 6723"/>
              <a:gd name="T9" fmla="*/ 755 h 5989"/>
              <a:gd name="T10" fmla="*/ 1425 w 6723"/>
              <a:gd name="T11" fmla="*/ 3096 h 5989"/>
              <a:gd name="T12" fmla="*/ 2870 w 6723"/>
              <a:gd name="T13" fmla="*/ 3096 h 5989"/>
              <a:gd name="T14" fmla="*/ 2870 w 6723"/>
              <a:gd name="T15" fmla="*/ 5989 h 5989"/>
              <a:gd name="T16" fmla="*/ 6723 w 6723"/>
              <a:gd name="T17" fmla="*/ 5989 h 5989"/>
              <a:gd name="T18" fmla="*/ 3833 w 6723"/>
              <a:gd name="T19" fmla="*/ 5989 h 5989"/>
              <a:gd name="T20" fmla="*/ 3833 w 6723"/>
              <a:gd name="T21" fmla="*/ 3786 h 5989"/>
              <a:gd name="T22" fmla="*/ 5968 w 6723"/>
              <a:gd name="T23" fmla="*/ 0 h 5989"/>
              <a:gd name="T24" fmla="*/ 6656 w 6723"/>
              <a:gd name="T25" fmla="*/ 755 h 5989"/>
              <a:gd name="T26" fmla="*/ 5211 w 6723"/>
              <a:gd name="T27" fmla="*/ 3096 h 5989"/>
              <a:gd name="T28" fmla="*/ 6723 w 6723"/>
              <a:gd name="T29" fmla="*/ 3096 h 5989"/>
              <a:gd name="T30" fmla="*/ 6723 w 6723"/>
              <a:gd name="T31" fmla="*/ 5989 h 59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23" h="5989">
                <a:moveTo>
                  <a:pt x="2870" y="5989"/>
                </a:moveTo>
                <a:lnTo>
                  <a:pt x="47" y="5989"/>
                </a:lnTo>
                <a:lnTo>
                  <a:pt x="47" y="3786"/>
                </a:lnTo>
                <a:cubicBezTo>
                  <a:pt x="0" y="2041"/>
                  <a:pt x="690" y="778"/>
                  <a:pt x="2112" y="0"/>
                </a:cubicBezTo>
                <a:lnTo>
                  <a:pt x="2802" y="755"/>
                </a:lnTo>
                <a:cubicBezTo>
                  <a:pt x="1930" y="1398"/>
                  <a:pt x="1469" y="2179"/>
                  <a:pt x="1425" y="3096"/>
                </a:cubicBezTo>
                <a:cubicBezTo>
                  <a:pt x="2068" y="3096"/>
                  <a:pt x="2550" y="3096"/>
                  <a:pt x="2870" y="3096"/>
                </a:cubicBezTo>
                <a:lnTo>
                  <a:pt x="2870" y="5989"/>
                </a:lnTo>
                <a:close/>
                <a:moveTo>
                  <a:pt x="6723" y="5989"/>
                </a:moveTo>
                <a:lnTo>
                  <a:pt x="3833" y="5989"/>
                </a:lnTo>
                <a:lnTo>
                  <a:pt x="3833" y="3786"/>
                </a:lnTo>
                <a:cubicBezTo>
                  <a:pt x="3786" y="2088"/>
                  <a:pt x="4500" y="825"/>
                  <a:pt x="5968" y="0"/>
                </a:cubicBezTo>
                <a:lnTo>
                  <a:pt x="6656" y="755"/>
                </a:lnTo>
                <a:cubicBezTo>
                  <a:pt x="5783" y="1398"/>
                  <a:pt x="5302" y="2179"/>
                  <a:pt x="5211" y="3096"/>
                </a:cubicBezTo>
                <a:cubicBezTo>
                  <a:pt x="5898" y="3096"/>
                  <a:pt x="6403" y="3096"/>
                  <a:pt x="6723" y="3096"/>
                </a:cubicBezTo>
                <a:lnTo>
                  <a:pt x="6723" y="5989"/>
                </a:lnTo>
                <a:close/>
              </a:path>
            </a:pathLst>
          </a:custGeom>
          <a:solidFill>
            <a:schemeClr val="bg1">
              <a:lumMod val="85000"/>
            </a:schemeClr>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CN" altLang="en-US">
              <a:solidFill>
                <a:schemeClr val="tx1">
                  <a:lumMod val="50000"/>
                  <a:lumOff val="50000"/>
                </a:schemeClr>
              </a:solidFill>
              <a:latin typeface="+mn-lt"/>
              <a:ea typeface="+mn-ea"/>
            </a:endParaRPr>
          </a:p>
        </p:txBody>
      </p:sp>
    </p:spTree>
    <p:extLst>
      <p:ext uri="{BB962C8B-B14F-4D97-AF65-F5344CB8AC3E}">
        <p14:creationId xmlns:p14="http://schemas.microsoft.com/office/powerpoint/2010/main" val="1116092903"/>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8" dur="500" fill="hold" nodeType="withEffect">
                                  <p:stCondLst>
                                    <p:cond delay="100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0-#ppt_w/2"/>
                                          </p:val>
                                        </p:tav>
                                        <p:tav tm="100000">
                                          <p:val>
                                            <p:strVal val="#ppt_x"/>
                                          </p:val>
                                        </p:tav>
                                      </p:tavLst>
                                    </p:anim>
                                    <p:anim calcmode="lin" valueType="num">
                                      <p:cBhvr additive="base">
                                        <p:cTn id="8" dur="500" fill="hold"/>
                                        <p:tgtEl>
                                          <p:spTgt spid="1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矿井电气自动化现状</a:t>
            </a:r>
          </a:p>
        </p:txBody>
      </p:sp>
      <p:sp>
        <p:nvSpPr>
          <p:cNvPr id="3" name="Subtitle 2"/>
          <p:cNvSpPr>
            <a:spLocks noGrp="1"/>
          </p:cNvSpPr>
          <p:nvPr>
            <p:ph type="subTitle" idx="1"/>
          </p:nvPr>
        </p:nvSpPr>
        <p:spPr/>
        <p:txBody>
          <a:bodyPr/>
          <a:lstStyle/>
          <a:p>
            <a:r>
              <a:t>矿井电气自动化升级</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矿井电气自动化现状</a:t>
            </a:r>
          </a:p>
        </p:txBody>
      </p:sp>
      <p:sp>
        <p:nvSpPr>
          <p:cNvPr id="3" name="Text Placeholder 2"/>
          <p:cNvSpPr>
            <a:spLocks noGrp="1"/>
          </p:cNvSpPr>
          <p:nvPr>
            <p:ph type="body" idx="1"/>
          </p:nvPr>
        </p:nvSpPr>
        <p:spPr/>
        <p:txBody>
          <a:bodyPr/>
          <a:lstStyle/>
          <a:p>
            <a:r>
              <a:t>矿井电气自动化现状</a:t>
            </a:r>
          </a:p>
        </p:txBody>
      </p:sp>
      <p:sp>
        <p:nvSpPr>
          <p:cNvPr id="4" name="Content Placeholder 3"/>
          <p:cNvSpPr>
            <a:spLocks noGrp="1"/>
          </p:cNvSpPr>
          <p:nvPr>
            <p:ph sz="half" idx="2"/>
          </p:nvPr>
        </p:nvSpPr>
        <p:spPr/>
        <p:txBody>
          <a:bodyPr/>
          <a:lstStyle/>
          <a:p>
            <a:r>
              <a:t>1.当前矿井电气自动化的普及程度已经较高，大多数矿井采用了自动化设备进行生产。然而，不同矿井的自动化水平差异较大，部分矿井仍存在人工操作的情况。</a:t>
            </a:r>
          </a:p>
          <a:p>
            <a:r>
              <a:t>2.随着技术的不断进步，矿井电气自动化的发展趋势是向智能化、无人化发展。人工智能技术、物联网技术等前沿技术已经在部分矿井中得到应用，取得了较好的效果。</a:t>
            </a:r>
          </a:p>
          <a:p>
            <a:r>
              <a:t>3.矿井电气自动化的升级改造是一个系统性工程，需要考虑到矿井的实际生产情况、设备状况、人员技术水平等多个因素。因此，在升级改造过程中，需要进行全面的规划和设计，确保升级改造的效果和安全性。</a:t>
            </a:r>
          </a:p>
          <a:p/>
        </p:txBody>
      </p:sp>
      <p:sp>
        <p:nvSpPr>
          <p:cNvPr id="5" name="Text Placeholder 4"/>
          <p:cNvSpPr>
            <a:spLocks noGrp="1"/>
          </p:cNvSpPr>
          <p:nvPr>
            <p:ph type="body" idx="3"/>
          </p:nvPr>
        </p:nvSpPr>
        <p:spPr/>
        <p:txBody>
          <a:bodyPr/>
          <a:lstStyle/>
          <a:p>
            <a:r>
              <a:t>矿井电气自动化设备状况</a:t>
            </a:r>
          </a:p>
        </p:txBody>
      </p:sp>
      <p:sp>
        <p:nvSpPr>
          <p:cNvPr id="6" name="Content Placeholder 5"/>
          <p:cNvSpPr>
            <a:spLocks noGrp="1"/>
          </p:cNvSpPr>
          <p:nvPr>
            <p:ph sz="half" idx="4"/>
          </p:nvPr>
        </p:nvSpPr>
        <p:spPr/>
        <p:txBody>
          <a:bodyPr/>
          <a:lstStyle/>
          <a:p>
            <a:r>
              <a:t>1.矿井电气自动化设备的种类繁多，包括采煤机、掘进机、输送机、提升机等。这些设备的自动化程度较高，但也需要定期进行维护和保养。</a:t>
            </a:r>
          </a:p>
          <a:p>
            <a:r>
              <a:t>2.设备的使用寿命有限，需要定期进行更换和升级。因此，在矿井电气自动化升级改造过程中，需要考虑设备的更新和替换问题。</a:t>
            </a:r>
          </a:p>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矿井电气自动化现状</a:t>
            </a:r>
          </a:p>
        </p:txBody>
      </p:sp>
      <p:sp>
        <p:nvSpPr>
          <p:cNvPr id="3" name="Content Placeholder 2"/>
          <p:cNvSpPr>
            <a:spLocks noGrp="1"/>
          </p:cNvSpPr>
          <p:nvPr>
            <p:ph sz="half" idx="2"/>
          </p:nvPr>
        </p:nvSpPr>
        <p:spPr/>
        <p:txBody>
          <a:bodyPr/>
          <a:lstStyle/>
          <a:p>
            <a:r>
              <a:t>1.矿井电气自动化技术人员的数量和技术水平对矿井电气自动化的升级改造效果有着至关重要的影响。因此，需要加强技术人员的培训和学习，提高技术人员的专业水平。</a:t>
            </a:r>
          </a:p>
          <a:p>
            <a:r>
              <a:t>2.在矿井电气自动化升级改造过程中，需要加强与技术人员的沟通和交流，充分听取技术人员的意见和建议，确保升级改造的效果和实用性。</a:t>
            </a:r>
          </a:p>
          <a:p/>
        </p:txBody>
      </p:sp>
      <p:sp>
        <p:nvSpPr>
          <p:cNvPr id="4" name="Text Placeholder 3"/>
          <p:cNvSpPr>
            <a:spLocks noGrp="1"/>
          </p:cNvSpPr>
          <p:nvPr>
            <p:ph type="body" idx="3"/>
          </p:nvPr>
        </p:nvSpPr>
        <p:spPr/>
        <p:txBody>
          <a:bodyPr/>
          <a:lstStyle/>
          <a:p>
            <a:r>
              <a:t>矿井电气自动化升级改造需求</a:t>
            </a:r>
          </a:p>
        </p:txBody>
      </p:sp>
      <p:sp>
        <p:nvSpPr>
          <p:cNvPr id="5" name="Content Placeholder 4"/>
          <p:cNvSpPr>
            <a:spLocks noGrp="1"/>
          </p:cNvSpPr>
          <p:nvPr>
            <p:ph sz="half" idx="4"/>
          </p:nvPr>
        </p:nvSpPr>
        <p:spPr/>
        <p:txBody>
          <a:bodyPr/>
          <a:lstStyle/>
          <a:p>
            <a:r>
              <a:t>1.随着矿井生产的不断发展，对矿井电气自动化的升级改造需求也越来越迫切。矿井需要提高生产效率、降低生产成本、提高生产安全性等方面的需求，都需要通过电气自动化升级改造来实现。</a:t>
            </a:r>
          </a:p>
          <a:p>
            <a:r>
              <a:t>2.不同矿井的升级改造需求不同，需要根据矿井的实际情况进行规划和设计。同时，在升级改造过程中，也需要考虑到矿井未来的发展规划和需求，确保升级改造的可持续性和可扩展性。</a:t>
            </a:r>
          </a:p>
          <a:p/>
        </p:txBody>
      </p:sp>
      <p:sp>
        <p:nvSpPr>
          <p:cNvPr id="6" name="Text Placeholder 5"/>
          <p:cNvSpPr>
            <a:spLocks noGrp="1"/>
          </p:cNvSpPr>
          <p:nvPr>
            <p:ph type="body" idx="1"/>
          </p:nvPr>
        </p:nvSpPr>
        <p:spPr/>
        <p:txBody>
          <a:bodyPr/>
          <a:lstStyle/>
          <a:p>
            <a:r>
              <a:t>矿井电气自动化技术人员状况</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矿井电气自动化现状</a:t>
            </a:r>
          </a:p>
        </p:txBody>
      </p:sp>
      <p:sp>
        <p:nvSpPr>
          <p:cNvPr id="3" name="Text Placeholder 2"/>
          <p:cNvSpPr>
            <a:spLocks noGrp="1"/>
          </p:cNvSpPr>
          <p:nvPr>
            <p:ph type="body" idx="1"/>
          </p:nvPr>
        </p:nvSpPr>
        <p:spPr/>
        <p:txBody>
          <a:bodyPr/>
          <a:lstStyle/>
          <a:p>
            <a:r>
              <a:t>矿井电气自动化升级改造方案</a:t>
            </a:r>
          </a:p>
        </p:txBody>
      </p:sp>
      <p:sp>
        <p:nvSpPr>
          <p:cNvPr id="4" name="Content Placeholder 3"/>
          <p:cNvSpPr>
            <a:spLocks noGrp="1"/>
          </p:cNvSpPr>
          <p:nvPr>
            <p:ph sz="half" idx="2"/>
          </p:nvPr>
        </p:nvSpPr>
        <p:spPr/>
        <p:txBody>
          <a:bodyPr/>
          <a:lstStyle/>
          <a:p>
            <a:r>
              <a:t>1.矿井电气自动化升级改造方案需要综合考虑多个因素，包括矿井的实际情况、设备状况、人员技术水平、升级改造需求等。因此，需要进行全面的规划和设计，确保升级改造方案的科学性和可行性。</a:t>
            </a:r>
          </a:p>
          <a:p>
            <a:r>
              <a:t>2.升级改造方案需要考虑到矿井的生产安全和环保要求，确保升级改造后的矿井生产符合相关法规和标准。同时，也需要考虑到矿井的未来发展规划和需求，确保升级改造方案的可持续性和可扩展性。</a:t>
            </a:r>
          </a:p>
          <a:p/>
        </p:txBody>
      </p:sp>
      <p:sp>
        <p:nvSpPr>
          <p:cNvPr id="5" name="Text Placeholder 4"/>
          <p:cNvSpPr>
            <a:spLocks noGrp="1"/>
          </p:cNvSpPr>
          <p:nvPr>
            <p:ph type="body" idx="3"/>
          </p:nvPr>
        </p:nvSpPr>
        <p:spPr/>
        <p:txBody>
          <a:bodyPr/>
          <a:lstStyle/>
          <a:p>
            <a:r>
              <a:t>矿井电气自动化升级改造效果评估</a:t>
            </a:r>
          </a:p>
        </p:txBody>
      </p:sp>
      <p:sp>
        <p:nvSpPr>
          <p:cNvPr id="6" name="Content Placeholder 5"/>
          <p:cNvSpPr>
            <a:spLocks noGrp="1"/>
          </p:cNvSpPr>
          <p:nvPr>
            <p:ph sz="half" idx="4"/>
          </p:nvPr>
        </p:nvSpPr>
        <p:spPr/>
        <p:txBody>
          <a:bodyPr/>
          <a:lstStyle/>
          <a:p>
            <a:r>
              <a:t>1.矿井电气自动化升级改造完成后，需要对升级改造效果进行评估。评估内容包括生产效率、生产成本、生产安全性等方面的指标，以及矿井未来发展规划和需求的满足程度。</a:t>
            </a:r>
          </a:p>
          <a:p>
            <a:r>
              <a:t>2.评估结果需要客观、公正，能够反映出升级改造的实际效果和价值。同时，也需要对评估结果进行分析和总结，为未来的升级改造提供参考和借鉴。</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升级的必要性和意义</a:t>
            </a:r>
          </a:p>
        </p:txBody>
      </p:sp>
      <p:sp>
        <p:nvSpPr>
          <p:cNvPr id="3" name="Subtitle 2"/>
          <p:cNvSpPr>
            <a:spLocks noGrp="1"/>
          </p:cNvSpPr>
          <p:nvPr>
            <p:ph type="subTitle" idx="1"/>
          </p:nvPr>
        </p:nvSpPr>
        <p:spPr/>
        <p:txBody>
          <a:bodyPr/>
          <a:lstStyle/>
          <a:p>
            <a:r>
              <a:t>矿井电气自动化升级</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升级的必要性和意义</a:t>
            </a:r>
          </a:p>
        </p:txBody>
      </p:sp>
      <p:sp>
        <p:nvSpPr>
          <p:cNvPr id="3" name="Text Placeholder 2"/>
          <p:cNvSpPr>
            <a:spLocks noGrp="1"/>
          </p:cNvSpPr>
          <p:nvPr>
            <p:ph type="body" idx="1"/>
          </p:nvPr>
        </p:nvSpPr>
        <p:spPr/>
        <p:txBody>
          <a:bodyPr/>
          <a:lstStyle/>
          <a:p>
            <a:r>
              <a:t>提高生产效率</a:t>
            </a:r>
          </a:p>
        </p:txBody>
      </p:sp>
      <p:sp>
        <p:nvSpPr>
          <p:cNvPr id="4" name="Content Placeholder 3"/>
          <p:cNvSpPr>
            <a:spLocks noGrp="1"/>
          </p:cNvSpPr>
          <p:nvPr>
            <p:ph sz="half" idx="2"/>
          </p:nvPr>
        </p:nvSpPr>
        <p:spPr/>
        <p:txBody>
          <a:bodyPr/>
          <a:lstStyle/>
          <a:p>
            <a:r>
              <a:t>1.电气自动化升级可以大幅提高矿井的生产效率，减少人力成本，提高煤炭产量。</a:t>
            </a:r>
          </a:p>
          <a:p>
            <a:r>
              <a:t>2.升级后，矿井生产流程更加顺畅，减少了因人为因素导致的生产中断。</a:t>
            </a:r>
          </a:p>
          <a:p>
            <a:r>
              <a:t>3.提高生产效率不仅可以增加企业的经济效益，也有利于保障国家的能源供应安全。</a:t>
            </a:r>
          </a:p>
          <a:p/>
        </p:txBody>
      </p:sp>
      <p:sp>
        <p:nvSpPr>
          <p:cNvPr id="5" name="Text Placeholder 4"/>
          <p:cNvSpPr>
            <a:spLocks noGrp="1"/>
          </p:cNvSpPr>
          <p:nvPr>
            <p:ph type="body" idx="3"/>
          </p:nvPr>
        </p:nvSpPr>
        <p:spPr/>
        <p:txBody>
          <a:bodyPr/>
          <a:lstStyle/>
          <a:p>
            <a:r>
              <a:t>保障生产安全</a:t>
            </a:r>
          </a:p>
        </p:txBody>
      </p:sp>
      <p:sp>
        <p:nvSpPr>
          <p:cNvPr id="6" name="Content Placeholder 5"/>
          <p:cNvSpPr>
            <a:spLocks noGrp="1"/>
          </p:cNvSpPr>
          <p:nvPr>
            <p:ph sz="half" idx="4"/>
          </p:nvPr>
        </p:nvSpPr>
        <p:spPr/>
        <p:txBody>
          <a:bodyPr/>
          <a:lstStyle/>
          <a:p>
            <a:r>
              <a:t>1.电气自动化升级可以提高矿井的生产安全性，减少因人为操作失误而导致的安全事故。</a:t>
            </a:r>
          </a:p>
          <a:p>
            <a:r>
              <a:t>2.通过升级，可以引入更多的安全监测设备和技术，提高矿井的安全防范能力。</a:t>
            </a:r>
          </a:p>
          <a:p>
            <a:r>
              <a:t>3.保障生产安全不仅可以保护矿工的生命安全，也有利于企业的可持续发展。</a:t>
            </a:r>
          </a:p>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升级的必要性和意义</a:t>
            </a:r>
          </a:p>
        </p:txBody>
      </p:sp>
      <p:sp>
        <p:nvSpPr>
          <p:cNvPr id="3" name="Text Placeholder 2"/>
          <p:cNvSpPr>
            <a:spLocks noGrp="1"/>
          </p:cNvSpPr>
          <p:nvPr>
            <p:ph type="body" idx="1"/>
          </p:nvPr>
        </p:nvSpPr>
        <p:spPr/>
        <p:txBody>
          <a:bodyPr/>
          <a:lstStyle/>
          <a:p>
            <a:r>
              <a:t>提高能源利用效率</a:t>
            </a:r>
          </a:p>
        </p:txBody>
      </p:sp>
      <p:sp>
        <p:nvSpPr>
          <p:cNvPr id="4" name="Content Placeholder 3"/>
          <p:cNvSpPr>
            <a:spLocks noGrp="1"/>
          </p:cNvSpPr>
          <p:nvPr>
            <p:ph sz="half" idx="2"/>
          </p:nvPr>
        </p:nvSpPr>
        <p:spPr/>
        <p:txBody>
          <a:bodyPr/>
          <a:lstStyle/>
          <a:p>
            <a:r>
              <a:t>1.电气自动化升级可以提高矿井的能源利用效率，减少能源浪费。</a:t>
            </a:r>
          </a:p>
          <a:p>
            <a:r>
              <a:t>2.升级后，可以引入更多的节能技术和设备，优化矿井的能源结构。</a:t>
            </a:r>
          </a:p>
          <a:p>
            <a:r>
              <a:t>3.提高能源利用效率符合国家的节能减排政策，也有利于提高企业的社会形象。</a:t>
            </a:r>
          </a:p>
          <a:p/>
        </p:txBody>
      </p:sp>
      <p:sp>
        <p:nvSpPr>
          <p:cNvPr id="5" name="Text Placeholder 4"/>
          <p:cNvSpPr>
            <a:spLocks noGrp="1"/>
          </p:cNvSpPr>
          <p:nvPr>
            <p:ph type="body" idx="3"/>
          </p:nvPr>
        </p:nvSpPr>
        <p:spPr/>
        <p:txBody>
          <a:bodyPr/>
          <a:lstStyle/>
          <a:p>
            <a:r>
              <a:t>促进技术创新</a:t>
            </a:r>
          </a:p>
        </p:txBody>
      </p:sp>
      <p:sp>
        <p:nvSpPr>
          <p:cNvPr id="6" name="Content Placeholder 5"/>
          <p:cNvSpPr>
            <a:spLocks noGrp="1"/>
          </p:cNvSpPr>
          <p:nvPr>
            <p:ph sz="half" idx="4"/>
          </p:nvPr>
        </p:nvSpPr>
        <p:spPr/>
        <p:txBody>
          <a:bodyPr/>
          <a:lstStyle/>
          <a:p>
            <a:r>
              <a:t>1.电气自动化升级可以促进矿井的技术创新，提高企业的核心竞争力。</a:t>
            </a:r>
          </a:p>
          <a:p>
            <a:r>
              <a:t>2.升级后，可以引入更多的新技术和新设备，推动矿井生产的数字化转型。</a:t>
            </a:r>
          </a:p>
          <a:p>
            <a:r>
              <a:t>3.技术创新是企业发展的重要驱动力，有利于促进矿井行业的可持续发展。</a:t>
            </a:r>
          </a:p>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升级的必要性和意义</a:t>
            </a:r>
          </a:p>
        </p:txBody>
      </p:sp>
      <p:sp>
        <p:nvSpPr>
          <p:cNvPr id="3" name="Text Placeholder 2"/>
          <p:cNvSpPr>
            <a:spLocks noGrp="1"/>
          </p:cNvSpPr>
          <p:nvPr>
            <p:ph type="body" idx="1"/>
          </p:nvPr>
        </p:nvSpPr>
        <p:spPr/>
        <p:txBody>
          <a:bodyPr/>
          <a:lstStyle/>
          <a:p>
            <a:r>
              <a:t>提高矿井智能化水平</a:t>
            </a:r>
          </a:p>
        </p:txBody>
      </p:sp>
      <p:sp>
        <p:nvSpPr>
          <p:cNvPr id="4" name="Content Placeholder 3"/>
          <p:cNvSpPr>
            <a:spLocks noGrp="1"/>
          </p:cNvSpPr>
          <p:nvPr>
            <p:ph sz="half" idx="2"/>
          </p:nvPr>
        </p:nvSpPr>
        <p:spPr/>
        <p:txBody>
          <a:bodyPr/>
          <a:lstStyle/>
          <a:p>
            <a:r>
              <a:t>1.电气自动化升级可以提高矿井的智能化水平，减少人为干预程度。</a:t>
            </a:r>
          </a:p>
          <a:p>
            <a:r>
              <a:t>2.升级后，可以引入更多的智能化设备和技术，提高矿井的自动化程度。</a:t>
            </a:r>
          </a:p>
          <a:p>
            <a:r>
              <a:t>3.提高矿井智能化水平可以提高生产效率，保障生产安全，提高能源利用效率。</a:t>
            </a:r>
          </a:p>
          <a:p/>
        </p:txBody>
      </p:sp>
      <p:sp>
        <p:nvSpPr>
          <p:cNvPr id="5" name="Text Placeholder 4"/>
          <p:cNvSpPr>
            <a:spLocks noGrp="1"/>
          </p:cNvSpPr>
          <p:nvPr>
            <p:ph type="body" idx="3"/>
          </p:nvPr>
        </p:nvSpPr>
        <p:spPr/>
        <p:txBody>
          <a:bodyPr/>
          <a:lstStyle/>
          <a:p>
            <a:r>
              <a:t>提高企业经济效益</a:t>
            </a:r>
          </a:p>
        </p:txBody>
      </p:sp>
      <p:sp>
        <p:nvSpPr>
          <p:cNvPr id="6" name="Content Placeholder 5"/>
          <p:cNvSpPr>
            <a:spLocks noGrp="1"/>
          </p:cNvSpPr>
          <p:nvPr>
            <p:ph sz="half" idx="4"/>
          </p:nvPr>
        </p:nvSpPr>
        <p:spPr/>
        <p:txBody>
          <a:bodyPr/>
          <a:lstStyle/>
          <a:p>
            <a:r>
              <a:t>1.电气自动化升级可以提高企业的经济效益，增加企业的盈利能力。</a:t>
            </a:r>
          </a:p>
          <a:p>
            <a:r>
              <a:t>2.升级后，可以减少人力成本，提高煤炭产量，增加企业的经济效益。</a:t>
            </a:r>
          </a:p>
          <a:p>
            <a:r>
              <a:t>3.提高企业经济效益有利于企业的可持续发展，也有利于促进国家经济的发展。</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升级目标和关键技术</a:t>
            </a:r>
          </a:p>
        </p:txBody>
      </p:sp>
      <p:sp>
        <p:nvSpPr>
          <p:cNvPr id="3" name="Subtitle 2"/>
          <p:cNvSpPr>
            <a:spLocks noGrp="1"/>
          </p:cNvSpPr>
          <p:nvPr>
            <p:ph type="subTitle" idx="1"/>
          </p:nvPr>
        </p:nvSpPr>
        <p:spPr/>
        <p:txBody>
          <a:bodyPr/>
          <a:lstStyle/>
          <a:p>
            <a:r>
              <a:t>矿井电气自动化升级</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升级目标和关键技术</a:t>
            </a:r>
          </a:p>
        </p:txBody>
      </p:sp>
      <p:sp>
        <p:nvSpPr>
          <p:cNvPr id="3" name="Text Placeholder 2"/>
          <p:cNvSpPr>
            <a:spLocks noGrp="1"/>
          </p:cNvSpPr>
          <p:nvPr>
            <p:ph type="body" idx="1"/>
          </p:nvPr>
        </p:nvSpPr>
        <p:spPr/>
        <p:txBody>
          <a:bodyPr/>
          <a:lstStyle/>
          <a:p>
            <a:r>
              <a:t>升级目标</a:t>
            </a:r>
          </a:p>
        </p:txBody>
      </p:sp>
      <p:sp>
        <p:nvSpPr>
          <p:cNvPr id="4" name="Content Placeholder 3"/>
          <p:cNvSpPr>
            <a:spLocks noGrp="1"/>
          </p:cNvSpPr>
          <p:nvPr>
            <p:ph sz="half" idx="2"/>
          </p:nvPr>
        </p:nvSpPr>
        <p:spPr/>
        <p:txBody>
          <a:bodyPr/>
          <a:lstStyle/>
          <a:p>
            <a:r>
              <a:t>1.提高矿井生产效率：通过电气自动化升级，减少人工操作，提高设备运行效率，从而提升矿井整体生产效率。</a:t>
            </a:r>
          </a:p>
          <a:p>
            <a:r>
              <a:t>2.保障生产安全：电气自动化升级可提高设备的稳定性，减少故障率，降低安全事故的风险，保障员工和矿井安全。</a:t>
            </a:r>
          </a:p>
          <a:p>
            <a:r>
              <a:t>3.降低生产成本：升级后，电气设备的维护成本降低，同时提高了设备的运行效率，从整体上降低了矿井的生产成本。</a:t>
            </a:r>
          </a:p>
          <a:p/>
        </p:txBody>
      </p:sp>
      <p:sp>
        <p:nvSpPr>
          <p:cNvPr id="5" name="Text Placeholder 4"/>
          <p:cNvSpPr>
            <a:spLocks noGrp="1"/>
          </p:cNvSpPr>
          <p:nvPr>
            <p:ph type="body" idx="3"/>
          </p:nvPr>
        </p:nvSpPr>
        <p:spPr/>
        <p:txBody>
          <a:bodyPr/>
          <a:lstStyle/>
          <a:p>
            <a:r>
              <a:t>关键技术</a:t>
            </a:r>
          </a:p>
        </p:txBody>
      </p:sp>
      <p:sp>
        <p:nvSpPr>
          <p:cNvPr id="6" name="Content Placeholder 5"/>
          <p:cNvSpPr>
            <a:spLocks noGrp="1"/>
          </p:cNvSpPr>
          <p:nvPr>
            <p:ph sz="half" idx="4"/>
          </p:nvPr>
        </p:nvSpPr>
        <p:spPr/>
        <p:txBody>
          <a:bodyPr/>
          <a:lstStyle/>
          <a:p>
            <a:r>
              <a:t>1.智能化控制技术：引入先进的智能化控制技术，实现矿井电气设备的自动化控制，提高设备的运行效率和稳定性。</a:t>
            </a:r>
          </a:p>
          <a:p>
            <a:r>
              <a:t>2.数据采集与分析技术：利用数据采集与分析技术，实时监测矿井电气设备的运行状态，为故障预警和维修提供数据支持。</a:t>
            </a:r>
          </a:p>
          <a:p>
            <a:r>
              <a:t>3.无线网络通信技术：采用无线网络通信技术，实现矿井电气设备之间的信息传输，提高设备之间的协同工作能力。</a:t>
            </a:r>
          </a:p>
          <a:p>
            <a:r>
              <a:t>以上内容仅供参考，具体的施工方案需要根据矿井的实际情况和需求来确定。在升级过程中，还需要考虑到矿井的生产环境、设备状况、人员技术水平等因素，确保升级工作的顺利进行。</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系统架构与功能模块</a:t>
            </a:r>
          </a:p>
        </p:txBody>
      </p:sp>
      <p:sp>
        <p:nvSpPr>
          <p:cNvPr id="3" name="Subtitle 2"/>
          <p:cNvSpPr>
            <a:spLocks noGrp="1"/>
          </p:cNvSpPr>
          <p:nvPr>
            <p:ph type="subTitle" idx="1"/>
          </p:nvPr>
        </p:nvSpPr>
        <p:spPr/>
        <p:txBody>
          <a:bodyPr/>
          <a:lstStyle/>
          <a:p>
            <a:r>
              <a:t>矿井电气自动化升级</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系统架构与功能模块</a:t>
            </a:r>
          </a:p>
        </p:txBody>
      </p:sp>
      <p:sp>
        <p:nvSpPr>
          <p:cNvPr id="3" name="Text Placeholder 2"/>
          <p:cNvSpPr>
            <a:spLocks noGrp="1"/>
          </p:cNvSpPr>
          <p:nvPr>
            <p:ph type="body" idx="1"/>
          </p:nvPr>
        </p:nvSpPr>
        <p:spPr/>
        <p:txBody>
          <a:bodyPr/>
          <a:lstStyle/>
          <a:p>
            <a:r>
              <a:t>系统架构概述</a:t>
            </a:r>
          </a:p>
        </p:txBody>
      </p:sp>
      <p:sp>
        <p:nvSpPr>
          <p:cNvPr id="4" name="Content Placeholder 3"/>
          <p:cNvSpPr>
            <a:spLocks noGrp="1"/>
          </p:cNvSpPr>
          <p:nvPr>
            <p:ph sz="half" idx="2"/>
          </p:nvPr>
        </p:nvSpPr>
        <p:spPr/>
        <p:txBody>
          <a:bodyPr/>
          <a:lstStyle/>
          <a:p>
            <a:r>
              <a:t>1.本矿井电气自动化升级系统采用分层分布式架构，分为设备层、控制层和信息层，各层之间通过工业以太网进行通信。</a:t>
            </a:r>
          </a:p>
          <a:p>
            <a:r>
              <a:t>2.设备层负责数据采集和执行控制指令，包括传感器、执行器等设备。</a:t>
            </a:r>
          </a:p>
          <a:p>
            <a:r>
              <a:t>3.控制层负责数据处理和设备控制，由PLC和交换机等设备组成。信息层负责数据采集、存储和传输，实现与上级管理系统的信息交互。</a:t>
            </a:r>
          </a:p>
          <a:p/>
        </p:txBody>
      </p:sp>
      <p:sp>
        <p:nvSpPr>
          <p:cNvPr id="5" name="Text Placeholder 4"/>
          <p:cNvSpPr>
            <a:spLocks noGrp="1"/>
          </p:cNvSpPr>
          <p:nvPr>
            <p:ph type="body" idx="3"/>
          </p:nvPr>
        </p:nvSpPr>
        <p:spPr/>
        <p:txBody>
          <a:bodyPr/>
          <a:lstStyle/>
          <a:p>
            <a:r>
              <a:t>设备层功能模块</a:t>
            </a:r>
          </a:p>
        </p:txBody>
      </p:sp>
      <p:sp>
        <p:nvSpPr>
          <p:cNvPr id="6" name="Content Placeholder 5"/>
          <p:cNvSpPr>
            <a:spLocks noGrp="1"/>
          </p:cNvSpPr>
          <p:nvPr>
            <p:ph sz="half" idx="4"/>
          </p:nvPr>
        </p:nvSpPr>
        <p:spPr/>
        <p:txBody>
          <a:bodyPr/>
          <a:lstStyle/>
          <a:p>
            <a:r>
              <a:t>1.设备层采用模块化设计，包括电源模块、通信模块、数据采集模块等，便于维护和升级。</a:t>
            </a:r>
          </a:p>
          <a:p>
            <a:r>
              <a:t>2.设备层传感器采用激光测距传感器和红外传感器等高精度传感器，提高数据采集准确性。</a:t>
            </a:r>
          </a:p>
          <a:p>
            <a:r>
              <a:t>3.执行器采用智能电动阀和变频器等节能型设备，实现精准控制，降低能耗。</a:t>
            </a:r>
          </a:p>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系统架构与功能模块</a:t>
            </a:r>
          </a:p>
        </p:txBody>
      </p:sp>
      <p:sp>
        <p:nvSpPr>
          <p:cNvPr id="3" name="Text Placeholder 2"/>
          <p:cNvSpPr>
            <a:spLocks noGrp="1"/>
          </p:cNvSpPr>
          <p:nvPr>
            <p:ph type="body" idx="1"/>
          </p:nvPr>
        </p:nvSpPr>
        <p:spPr/>
        <p:txBody>
          <a:bodyPr/>
          <a:lstStyle/>
          <a:p>
            <a:r>
              <a:t>控制层功能模块</a:t>
            </a:r>
          </a:p>
        </p:txBody>
      </p:sp>
      <p:sp>
        <p:nvSpPr>
          <p:cNvPr id="4" name="Content Placeholder 3"/>
          <p:cNvSpPr>
            <a:spLocks noGrp="1"/>
          </p:cNvSpPr>
          <p:nvPr>
            <p:ph sz="half" idx="2"/>
          </p:nvPr>
        </p:nvSpPr>
        <p:spPr/>
        <p:txBody>
          <a:bodyPr/>
          <a:lstStyle/>
          <a:p>
            <a:r>
              <a:t>1.控制层采用高性能PLC作为主控制器，实现复杂逻辑控制和数据处理。</a:t>
            </a:r>
          </a:p>
          <a:p>
            <a:r>
              <a:t>2.控制层配备触摸屏操作界面，方便操作人员实时监控和调整设备运行状态。</a:t>
            </a:r>
          </a:p>
          <a:p>
            <a:r>
              <a:t>3.控制层具备故障自诊断功能，及时发现并处理设备故障，提高系统稳定性。</a:t>
            </a:r>
          </a:p>
          <a:p/>
        </p:txBody>
      </p:sp>
      <p:sp>
        <p:nvSpPr>
          <p:cNvPr id="5" name="Text Placeholder 4"/>
          <p:cNvSpPr>
            <a:spLocks noGrp="1"/>
          </p:cNvSpPr>
          <p:nvPr>
            <p:ph type="body" idx="3"/>
          </p:nvPr>
        </p:nvSpPr>
        <p:spPr/>
        <p:txBody>
          <a:bodyPr/>
          <a:lstStyle/>
          <a:p>
            <a:r>
              <a:t>信息层功能模块</a:t>
            </a:r>
          </a:p>
        </p:txBody>
      </p:sp>
      <p:sp>
        <p:nvSpPr>
          <p:cNvPr id="6" name="Content Placeholder 5"/>
          <p:cNvSpPr>
            <a:spLocks noGrp="1"/>
          </p:cNvSpPr>
          <p:nvPr>
            <p:ph sz="half" idx="4"/>
          </p:nvPr>
        </p:nvSpPr>
        <p:spPr/>
        <p:txBody>
          <a:bodyPr/>
          <a:lstStyle/>
          <a:p>
            <a:r>
              <a:t>1.信息层采用工业以太网通信协议，实现与上级管理系统的数据交互和共享。</a:t>
            </a:r>
          </a:p>
          <a:p>
            <a:r>
              <a:t>2.信息层配备数据服务器和备份服务器，确保数据安全可靠。</a:t>
            </a:r>
          </a:p>
          <a:p>
            <a:r>
              <a:t>3.信息层具备数据分析功能，为生产管理提供数据支持和决策依据。</a:t>
            </a:r>
          </a:p>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系统架构与功能模块</a:t>
            </a:r>
          </a:p>
        </p:txBody>
      </p:sp>
      <p:sp>
        <p:nvSpPr>
          <p:cNvPr id="3" name="Content Placeholder 2"/>
          <p:cNvSpPr>
            <a:spLocks noGrp="1"/>
          </p:cNvSpPr>
          <p:nvPr>
            <p:ph sz="half" idx="2"/>
          </p:nvPr>
        </p:nvSpPr>
        <p:spPr/>
        <p:txBody>
          <a:bodyPr/>
          <a:lstStyle/>
          <a:p>
            <a:r>
              <a:t>1.系统采用防火墙和工业网闸等安全设备，确保网络安全。</a:t>
            </a:r>
          </a:p>
          <a:p>
            <a:r>
              <a:t>2.对操作人员进行权限管理，防止非法访问和操作。</a:t>
            </a:r>
          </a:p>
          <a:p>
            <a:r>
              <a:t>3.系统具备数据加密功能，确保数据传输安全可靠。</a:t>
            </a:r>
          </a:p>
          <a:p/>
        </p:txBody>
      </p:sp>
      <p:sp>
        <p:nvSpPr>
          <p:cNvPr id="4" name="Text Placeholder 3"/>
          <p:cNvSpPr>
            <a:spLocks noGrp="1"/>
          </p:cNvSpPr>
          <p:nvPr>
            <p:ph type="body" idx="3"/>
          </p:nvPr>
        </p:nvSpPr>
        <p:spPr/>
        <p:txBody>
          <a:bodyPr/>
          <a:lstStyle/>
          <a:p>
            <a:r>
              <a:t>系统可扩展性与前瞻性</a:t>
            </a:r>
          </a:p>
        </p:txBody>
      </p:sp>
      <p:sp>
        <p:nvSpPr>
          <p:cNvPr id="5" name="Content Placeholder 4"/>
          <p:cNvSpPr>
            <a:spLocks noGrp="1"/>
          </p:cNvSpPr>
          <p:nvPr>
            <p:ph sz="half" idx="4"/>
          </p:nvPr>
        </p:nvSpPr>
        <p:spPr/>
        <p:txBody>
          <a:bodyPr/>
          <a:lstStyle/>
          <a:p>
            <a:r>
              <a:t>1.系统采用模块化设计，方便进行功能扩展和升级。</a:t>
            </a:r>
          </a:p>
          <a:p>
            <a:r>
              <a:t>2.系统支持多种通信协议和接口，具备良好的兼容性。</a:t>
            </a:r>
          </a:p>
          <a:p>
            <a:r>
              <a:t>3.系统预留人工智能和大数据分析接口，为未来智能化升级提供可能性。</a:t>
            </a:r>
          </a:p>
        </p:txBody>
      </p:sp>
      <p:sp>
        <p:nvSpPr>
          <p:cNvPr id="6" name="Text Placeholder 5"/>
          <p:cNvSpPr>
            <a:spLocks noGrp="1"/>
          </p:cNvSpPr>
          <p:nvPr>
            <p:ph type="body" idx="1"/>
          </p:nvPr>
        </p:nvSpPr>
        <p:spPr/>
        <p:txBody>
          <a:bodyPr/>
          <a:lstStyle/>
          <a:p>
            <a:r>
              <a:t>系统安全防护措施</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https://d.book118.com/887134161103006031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Red Orange">
      <a:dk1>
        <a:sysClr val="windowText" lastClr="000000"/>
      </a:dk1>
      <a:lt1>
        <a:sysClr val="window" lastClr="FFFFFF"/>
      </a:lt1>
      <a:dk2>
        <a:srgbClr val="505046"/>
      </a:dk2>
      <a:lt2>
        <a:srgbClr val="EEECE1"/>
      </a:lt2>
      <a:accent1>
        <a:srgbClr val="E84C22"/>
      </a:accent1>
      <a:accent2>
        <a:srgbClr val="FFBD47"/>
      </a:accent2>
      <a:accent3>
        <a:srgbClr val="B64926"/>
      </a:accent3>
      <a:accent4>
        <a:srgbClr val="FF8427"/>
      </a:accent4>
      <a:accent5>
        <a:srgbClr val="CC9900"/>
      </a:accent5>
      <a:accent6>
        <a:srgbClr val="B22600"/>
      </a:accent6>
      <a:hlink>
        <a:srgbClr val="CC9900"/>
      </a:hlink>
      <a:folHlink>
        <a:srgbClr val="666699"/>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100</Paragraphs>
  <Slides>17</Slides>
  <Notes>0</Notes>
  <TotalTime>1</TotalTime>
  <HiddenSlides>0</HiddenSlides>
  <MMClips>0</MMClips>
  <ScaleCrop>0</ScaleCrop>
  <HeadingPairs>
    <vt:vector baseType="variant" size="6">
      <vt:variant>
        <vt:lpstr>Fonts used</vt:lpstr>
      </vt:variant>
      <vt:variant>
        <vt:i4>11</vt:i4>
      </vt:variant>
      <vt:variant>
        <vt:lpstr>Theme</vt:lpstr>
      </vt:variant>
      <vt:variant>
        <vt:i4>1</vt:i4>
      </vt:variant>
      <vt:variant>
        <vt:lpstr>Slide Titles</vt:lpstr>
      </vt:variant>
      <vt:variant>
        <vt:i4>17</vt:i4>
      </vt:variant>
    </vt:vector>
  </HeadingPairs>
  <TitlesOfParts>
    <vt:vector baseType="lpstr" size="29">
      <vt:lpstr>Arial</vt:lpstr>
      <vt:lpstr>Calibri</vt:lpstr>
      <vt:lpstr>黑体</vt:lpstr>
      <vt:lpstr>微软雅黑</vt:lpstr>
      <vt:lpstr>Wingdings</vt:lpstr>
      <vt:lpstr>Franklin Gothic Book</vt:lpstr>
      <vt:lpstr>宋体</vt:lpstr>
      <vt:lpstr>思源黑体</vt:lpstr>
      <vt:lpstr>幼圆</vt:lpstr>
      <vt:lpstr>Agency FB</vt:lpstr>
      <vt:lpstr>Adobe 宋体 Std L</vt:lpstr>
      <vt:lpstr>Office Theme</vt:lpstr>
      <vt:lpstr>PowerPoint Presentation</vt:lpstr>
      <vt:lpstr>PowerPoint Presentation</vt:lpstr>
      <vt:lpstr> 矿井电气自动化现状</vt:lpstr>
      <vt:lpstr> 矿井电气自动化现状</vt:lpstr>
      <vt:lpstr> 矿井电气自动化现状</vt:lpstr>
      <vt:lpstr> 矿井电气自动化现状</vt:lpstr>
      <vt:lpstr> 升级的必要性和意义</vt:lpstr>
      <vt:lpstr> 升级的必要性和意义</vt:lpstr>
      <vt:lpstr> 升级的必要性和意义</vt:lpstr>
      <vt:lpstr> 升级的必要性和意义</vt:lpstr>
      <vt:lpstr> 升级目标和关键技术</vt:lpstr>
      <vt:lpstr> 升级目标和关键技术</vt:lpstr>
      <vt:lpstr> 系统架构与功能模块</vt:lpstr>
      <vt:lpstr> 系统架构与功能模块</vt:lpstr>
      <vt:lpstr> 系统架构与功能模块</vt:lpstr>
      <vt:lpstr> 系统架构与功能模块</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2024-09-03T20:01:48.683</cp:lastPrinted>
  <dcterms:created xsi:type="dcterms:W3CDTF">2024-09-03T12:01:48Z</dcterms:created>
  <dcterms:modified xsi:type="dcterms:W3CDTF">2024-09-03T12:01:50Z</dcterms:modified>
</cp:coreProperties>
</file>