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B5C12-B6C9-4632-90B2-EDB9FF207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BAF727-6608-4AA7-9611-18DB42218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2374A5-B259-4AF6-81B2-15E7F899F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C0E547-5DD9-45A3-93FB-DA1557834C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E90643-02BA-4C70-BA4A-75D6E2ED7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7DE4E5-8434-4F44-8390-30C3F460A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38803C-8A7A-4EA7-B495-352FAF99C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052662-E328-4D76-ACAB-8BFBC3F53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03FF11-268D-4786-BC85-6EB2EE402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C136F8-A14B-4896-9C30-113618A49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647EEB-79DC-416A-9310-B602C4AC2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emf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1411661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营销活动中常见的错觉现象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营销活动中常见的错觉现象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营销策略与错觉现象的关联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2406" r="22406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活动中的错觉现象是指营销人员在策划和执行营销活动时，由于主观或客观的原因，对市场、消费者、竞争对手等产生错误的认知和判断，从而影响营销策略的制定和实施，导致营销效果不佳甚至失败的现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营销活动中常见的错觉现象包括目标市场定位错误、消费者需求判断失误、竞争对手分析不足等。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191" b="1319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错觉现象的定义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错觉现象是指由于主观或客观的原因，对事物产生错误的感知和判断，与实际情况存在偏差的现象。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在营销活动中，错觉现象通常表现为对市场、消费者、竞争对手等要素的误判，从而影响营销策略的制定和实施，导致营销效果不佳甚至失败。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营销活动中常见的错觉现象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价格错觉是指消费者对商品价格的错误认知，通常是由于比较基准、心理预期等因素的影响。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5838" r="583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100" b="26100"/>
          <a:stretch>
            <a:fillRect/>
          </a:stretch>
        </p:blipFill>
        <p:spPr>
          <a:xfrm>
            <a:off x="0" y="1477241"/>
            <a:ext cx="12193201" cy="437134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868425" y="4586931"/>
            <a:ext cx="4324775" cy="126165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65027" y="4586931"/>
            <a:ext cx="1003399" cy="1261658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7992463" y="4527198"/>
            <a:ext cx="4076700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消费者在购买商品时，往往会受到价格的影响，产生价格高就一定好的错觉，从而影响购买决策。实际上，价格并不能完全反映商品的质量和价值，需要综合考虑其他因素。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084983" y="4936017"/>
            <a:ext cx="563486" cy="56348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50654" cy="914400"/>
            <a:chOff x="454963" y="93878"/>
            <a:chExt cx="10650654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10775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70539" y="237534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感知错觉是指消费者对商品属性的错误认知，通常是由于信息不对称、品牌形象等因素的影响。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8869284" y="1724456"/>
            <a:ext cx="1112806" cy="1111282"/>
            <a:chOff x="8869284" y="1724456"/>
            <a:chExt cx="1112806" cy="1111282"/>
          </a:xfrm>
        </p:grpSpPr>
        <p:sp>
          <p:nvSpPr>
            <p:cNvPr id="26" name="AutoShape 26"/>
            <p:cNvSpPr/>
            <p:nvPr/>
          </p:nvSpPr>
          <p:spPr>
            <a:xfrm>
              <a:off x="8869284" y="1724456"/>
              <a:ext cx="1112806" cy="111128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9246951" y="2006396"/>
            <a:ext cx="355759" cy="488728"/>
            <a:chOff x="9246951" y="2006396"/>
            <a:chExt cx="355759" cy="488728"/>
          </a:xfrm>
        </p:grpSpPr>
        <p:sp>
          <p:nvSpPr>
            <p:cNvPr id="28" name="AutoShape 28"/>
            <p:cNvSpPr/>
            <p:nvPr/>
          </p:nvSpPr>
          <p:spPr>
            <a:xfrm>
              <a:off x="9249427" y="2006396"/>
              <a:ext cx="350996" cy="48872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9246951" y="2006396"/>
              <a:ext cx="355759" cy="488728"/>
            </a:xfrm>
            <a:custGeom>
              <a:rect l="l" t="t" r="r" b="b"/>
              <a:pathLst>
                <a:path w="122" h="168">
                  <a:moveTo>
                    <a:pt x="0" y="21"/>
                  </a:moveTo>
                  <a:cubicBezTo>
                    <a:pt x="53" y="21"/>
                    <a:pt x="61" y="0"/>
                    <a:pt x="61" y="0"/>
                  </a:cubicBezTo>
                  <a:cubicBezTo>
                    <a:pt x="61" y="0"/>
                    <a:pt x="69" y="21"/>
                    <a:pt x="122" y="21"/>
                  </a:cubicBezTo>
                  <a:cubicBezTo>
                    <a:pt x="122" y="107"/>
                    <a:pt x="122" y="107"/>
                    <a:pt x="122" y="107"/>
                  </a:cubicBezTo>
                  <a:cubicBezTo>
                    <a:pt x="122" y="141"/>
                    <a:pt x="61" y="168"/>
                    <a:pt x="61" y="168"/>
                  </a:cubicBezTo>
                  <a:cubicBezTo>
                    <a:pt x="61" y="168"/>
                    <a:pt x="0" y="141"/>
                    <a:pt x="0" y="10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7154784" y="2168988"/>
            <a:ext cx="754094" cy="754094"/>
            <a:chOff x="7154784" y="2168988"/>
            <a:chExt cx="754094" cy="754094"/>
          </a:xfrm>
        </p:grpSpPr>
        <p:sp>
          <p:nvSpPr>
            <p:cNvPr id="31" name="AutoShape 31"/>
            <p:cNvSpPr/>
            <p:nvPr/>
          </p:nvSpPr>
          <p:spPr>
            <a:xfrm>
              <a:off x="7154784" y="2168988"/>
              <a:ext cx="754094" cy="7540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2" name="AutoShape 32"/>
          <p:cNvSpPr/>
          <p:nvPr/>
        </p:nvSpPr>
        <p:spPr>
          <a:xfrm>
            <a:off x="8974059" y="4475657"/>
            <a:ext cx="942975" cy="93983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9253761" y="4762883"/>
            <a:ext cx="381952" cy="365379"/>
          </a:xfrm>
          <a:custGeom>
            <a:rect l="l" t="t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705615" y="2719818"/>
            <a:ext cx="1655731" cy="16557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8050039" y="3166160"/>
            <a:ext cx="965549" cy="862584"/>
          </a:xfrm>
          <a:custGeom>
            <a:rect l="l" t="t" r="r" b="b"/>
            <a:pathLst>
              <a:path w="200" h="178">
                <a:moveTo>
                  <a:pt x="200" y="62"/>
                </a:moveTo>
                <a:cubicBezTo>
                  <a:pt x="200" y="49"/>
                  <a:pt x="189" y="39"/>
                  <a:pt x="176" y="39"/>
                </a:cubicBezTo>
                <a:cubicBezTo>
                  <a:pt x="174" y="39"/>
                  <a:pt x="172" y="39"/>
                  <a:pt x="171" y="39"/>
                </a:cubicBezTo>
                <a:cubicBezTo>
                  <a:pt x="171" y="39"/>
                  <a:pt x="171" y="38"/>
                  <a:pt x="171" y="38"/>
                </a:cubicBezTo>
                <a:cubicBezTo>
                  <a:pt x="171" y="18"/>
                  <a:pt x="155" y="3"/>
                  <a:pt x="135" y="3"/>
                </a:cubicBezTo>
                <a:cubicBezTo>
                  <a:pt x="123" y="3"/>
                  <a:pt x="113" y="8"/>
                  <a:pt x="106" y="16"/>
                </a:cubicBezTo>
                <a:cubicBezTo>
                  <a:pt x="98" y="6"/>
                  <a:pt x="85" y="0"/>
                  <a:pt x="70" y="0"/>
                </a:cubicBezTo>
                <a:cubicBezTo>
                  <a:pt x="45" y="0"/>
                  <a:pt x="24" y="20"/>
                  <a:pt x="24" y="45"/>
                </a:cubicBezTo>
                <a:cubicBezTo>
                  <a:pt x="24" y="50"/>
                  <a:pt x="25" y="55"/>
                  <a:pt x="26" y="59"/>
                </a:cubicBezTo>
                <a:cubicBezTo>
                  <a:pt x="11" y="62"/>
                  <a:pt x="0" y="74"/>
                  <a:pt x="0" y="89"/>
                </a:cubicBezTo>
                <a:cubicBezTo>
                  <a:pt x="0" y="106"/>
                  <a:pt x="14" y="119"/>
                  <a:pt x="31" y="119"/>
                </a:cubicBezTo>
                <a:cubicBezTo>
                  <a:pt x="36" y="119"/>
                  <a:pt x="39" y="119"/>
                  <a:pt x="43" y="117"/>
                </a:cubicBezTo>
                <a:cubicBezTo>
                  <a:pt x="44" y="126"/>
                  <a:pt x="51" y="133"/>
                  <a:pt x="60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2" y="138"/>
                  <a:pt x="67" y="143"/>
                  <a:pt x="73" y="143"/>
                </a:cubicBezTo>
                <a:cubicBezTo>
                  <a:pt x="79" y="143"/>
                  <a:pt x="84" y="137"/>
                  <a:pt x="84" y="131"/>
                </a:cubicBezTo>
                <a:cubicBezTo>
                  <a:pt x="84" y="127"/>
                  <a:pt x="81" y="123"/>
                  <a:pt x="77" y="122"/>
                </a:cubicBezTo>
                <a:cubicBezTo>
                  <a:pt x="78" y="120"/>
                  <a:pt x="78" y="118"/>
                  <a:pt x="78" y="116"/>
                </a:cubicBezTo>
                <a:cubicBezTo>
                  <a:pt x="78" y="115"/>
                  <a:pt x="78" y="115"/>
                  <a:pt x="78" y="115"/>
                </a:cubicBezTo>
                <a:cubicBezTo>
                  <a:pt x="81" y="116"/>
                  <a:pt x="84" y="117"/>
                  <a:pt x="88" y="117"/>
                </a:cubicBezTo>
                <a:cubicBezTo>
                  <a:pt x="89" y="117"/>
                  <a:pt x="90" y="117"/>
                  <a:pt x="92" y="117"/>
                </a:cubicBezTo>
                <a:cubicBezTo>
                  <a:pt x="92" y="122"/>
                  <a:pt x="94" y="127"/>
                  <a:pt x="97" y="131"/>
                </a:cubicBezTo>
                <a:cubicBezTo>
                  <a:pt x="92" y="132"/>
                  <a:pt x="88" y="136"/>
                  <a:pt x="89" y="141"/>
                </a:cubicBezTo>
                <a:cubicBezTo>
                  <a:pt x="89" y="146"/>
                  <a:pt x="93" y="151"/>
                  <a:pt x="99" y="151"/>
                </a:cubicBezTo>
                <a:cubicBezTo>
                  <a:pt x="105" y="150"/>
                  <a:pt x="109" y="146"/>
                  <a:pt x="109" y="140"/>
                </a:cubicBezTo>
                <a:cubicBezTo>
                  <a:pt x="109" y="140"/>
                  <a:pt x="109" y="139"/>
                  <a:pt x="109" y="139"/>
                </a:cubicBezTo>
                <a:cubicBezTo>
                  <a:pt x="111" y="140"/>
                  <a:pt x="114" y="140"/>
                  <a:pt x="117" y="140"/>
                </a:cubicBezTo>
                <a:cubicBezTo>
                  <a:pt x="131" y="140"/>
                  <a:pt x="142" y="129"/>
                  <a:pt x="142" y="116"/>
                </a:cubicBezTo>
                <a:cubicBezTo>
                  <a:pt x="145" y="117"/>
                  <a:pt x="148" y="117"/>
                  <a:pt x="152" y="117"/>
                </a:cubicBezTo>
                <a:cubicBezTo>
                  <a:pt x="166" y="117"/>
                  <a:pt x="177" y="106"/>
                  <a:pt x="177" y="93"/>
                </a:cubicBezTo>
                <a:cubicBezTo>
                  <a:pt x="177" y="90"/>
                  <a:pt x="176" y="87"/>
                  <a:pt x="175" y="84"/>
                </a:cubicBezTo>
                <a:cubicBezTo>
                  <a:pt x="176" y="84"/>
                  <a:pt x="176" y="84"/>
                  <a:pt x="176" y="84"/>
                </a:cubicBezTo>
                <a:cubicBezTo>
                  <a:pt x="189" y="84"/>
                  <a:pt x="200" y="74"/>
                  <a:pt x="200" y="62"/>
                </a:cubicBezTo>
                <a:close/>
                <a:moveTo>
                  <a:pt x="117" y="147"/>
                </a:moveTo>
                <a:cubicBezTo>
                  <a:pt x="119" y="147"/>
                  <a:pt x="120" y="146"/>
                  <a:pt x="120" y="145"/>
                </a:cubicBezTo>
                <a:cubicBezTo>
                  <a:pt x="120" y="144"/>
                  <a:pt x="118" y="142"/>
                  <a:pt x="117" y="143"/>
                </a:cubicBezTo>
                <a:cubicBezTo>
                  <a:pt x="116" y="143"/>
                  <a:pt x="114" y="144"/>
                  <a:pt x="114" y="145"/>
                </a:cubicBezTo>
                <a:cubicBezTo>
                  <a:pt x="115" y="146"/>
                  <a:pt x="116" y="148"/>
                  <a:pt x="117" y="147"/>
                </a:cubicBezTo>
                <a:close/>
                <a:moveTo>
                  <a:pt x="116" y="168"/>
                </a:moveTo>
                <a:cubicBezTo>
                  <a:pt x="113" y="168"/>
                  <a:pt x="111" y="170"/>
                  <a:pt x="111" y="173"/>
                </a:cubicBezTo>
                <a:cubicBezTo>
                  <a:pt x="111" y="176"/>
                  <a:pt x="114" y="178"/>
                  <a:pt x="117" y="178"/>
                </a:cubicBezTo>
                <a:cubicBezTo>
                  <a:pt x="120" y="178"/>
                  <a:pt x="122" y="175"/>
                  <a:pt x="122" y="173"/>
                </a:cubicBezTo>
                <a:cubicBezTo>
                  <a:pt x="122" y="170"/>
                  <a:pt x="119" y="167"/>
                  <a:pt x="116" y="168"/>
                </a:cubicBezTo>
                <a:close/>
                <a:moveTo>
                  <a:pt x="116" y="155"/>
                </a:moveTo>
                <a:cubicBezTo>
                  <a:pt x="116" y="152"/>
                  <a:pt x="114" y="150"/>
                  <a:pt x="111" y="150"/>
                </a:cubicBezTo>
                <a:cubicBezTo>
                  <a:pt x="108" y="150"/>
                  <a:pt x="106" y="152"/>
                  <a:pt x="106" y="155"/>
                </a:cubicBezTo>
                <a:cubicBezTo>
                  <a:pt x="106" y="158"/>
                  <a:pt x="108" y="161"/>
                  <a:pt x="111" y="160"/>
                </a:cubicBezTo>
                <a:cubicBezTo>
                  <a:pt x="114" y="160"/>
                  <a:pt x="117" y="158"/>
                  <a:pt x="116" y="155"/>
                </a:cubicBezTo>
                <a:close/>
                <a:moveTo>
                  <a:pt x="97" y="156"/>
                </a:moveTo>
                <a:cubicBezTo>
                  <a:pt x="92" y="156"/>
                  <a:pt x="89" y="159"/>
                  <a:pt x="89" y="164"/>
                </a:cubicBezTo>
                <a:cubicBezTo>
                  <a:pt x="89" y="168"/>
                  <a:pt x="93" y="172"/>
                  <a:pt x="98" y="172"/>
                </a:cubicBezTo>
                <a:cubicBezTo>
                  <a:pt x="102" y="172"/>
                  <a:pt x="106" y="168"/>
                  <a:pt x="106" y="163"/>
                </a:cubicBezTo>
                <a:cubicBezTo>
                  <a:pt x="106" y="159"/>
                  <a:pt x="102" y="155"/>
                  <a:pt x="97" y="156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6" name="Group 36"/>
          <p:cNvGrpSpPr/>
          <p:nvPr/>
        </p:nvGrpSpPr>
        <p:grpSpPr>
          <a:xfrm>
            <a:off x="9888459" y="3223119"/>
            <a:ext cx="996982" cy="996982"/>
            <a:chOff x="9888459" y="3223119"/>
            <a:chExt cx="996982" cy="996982"/>
          </a:xfrm>
        </p:grpSpPr>
        <p:sp>
          <p:nvSpPr>
            <p:cNvPr id="37" name="AutoShape 37"/>
            <p:cNvSpPr/>
            <p:nvPr/>
          </p:nvSpPr>
          <p:spPr>
            <a:xfrm>
              <a:off x="9888459" y="3223119"/>
              <a:ext cx="996982" cy="996982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6438790" y="3427907"/>
            <a:ext cx="941356" cy="939832"/>
            <a:chOff x="6438790" y="3427907"/>
            <a:chExt cx="941356" cy="939832"/>
          </a:xfrm>
        </p:grpSpPr>
        <p:sp>
          <p:nvSpPr>
            <p:cNvPr id="39" name="AutoShape 39"/>
            <p:cNvSpPr/>
            <p:nvPr/>
          </p:nvSpPr>
          <p:spPr>
            <a:xfrm>
              <a:off x="6438790" y="3427907"/>
              <a:ext cx="941356" cy="93983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6726064" y="3627837"/>
            <a:ext cx="376047" cy="403289"/>
            <a:chOff x="6726064" y="3627837"/>
            <a:chExt cx="376047" cy="403289"/>
          </a:xfrm>
        </p:grpSpPr>
        <p:sp>
          <p:nvSpPr>
            <p:cNvPr id="41" name="AutoShape 41"/>
            <p:cNvSpPr/>
            <p:nvPr/>
          </p:nvSpPr>
          <p:spPr>
            <a:xfrm>
              <a:off x="6728064" y="3627837"/>
              <a:ext cx="374047" cy="403289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6855318" y="3629837"/>
              <a:ext cx="246793" cy="278987"/>
            </a:xfrm>
            <a:custGeom>
              <a:rect l="l" t="t" r="r" b="b"/>
              <a:pathLst>
                <a:path w="105" h="118">
                  <a:moveTo>
                    <a:pt x="32" y="118"/>
                  </a:moveTo>
                  <a:cubicBezTo>
                    <a:pt x="21" y="118"/>
                    <a:pt x="10" y="113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3" y="90"/>
                    <a:pt x="27" y="91"/>
                    <a:pt x="32" y="91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91"/>
                    <a:pt x="40" y="90"/>
                    <a:pt x="4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3"/>
                    <a:pt x="79" y="48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0"/>
                    <a:pt x="77" y="36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69" y="28"/>
                    <a:pt x="65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7" y="27"/>
                    <a:pt x="53" y="28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2" y="49"/>
                    <a:pt x="23" y="49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3" y="39"/>
                    <a:pt x="13" y="30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9" y="4"/>
                    <a:pt x="50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72" y="0"/>
                    <a:pt x="83" y="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101" y="22"/>
                    <a:pt x="105" y="33"/>
                    <a:pt x="105" y="4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5" y="55"/>
                    <a:pt x="101" y="6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54" y="114"/>
                    <a:pt x="4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6726064" y="3753090"/>
              <a:ext cx="246793" cy="278035"/>
            </a:xfrm>
            <a:custGeom>
              <a:rect l="l" t="t" r="r" b="b"/>
              <a:pathLst>
                <a:path w="105" h="118">
                  <a:moveTo>
                    <a:pt x="44" y="118"/>
                  </a:moveTo>
                  <a:cubicBezTo>
                    <a:pt x="33" y="118"/>
                    <a:pt x="22" y="114"/>
                    <a:pt x="14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4" y="96"/>
                    <a:pt x="0" y="85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3"/>
                    <a:pt x="4" y="52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1" y="5"/>
                    <a:pt x="62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2" y="0"/>
                    <a:pt x="91" y="3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100" y="9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2" y="28"/>
                    <a:pt x="78" y="27"/>
                    <a:pt x="73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69" y="27"/>
                    <a:pt x="65" y="28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8" y="65"/>
                    <a:pt x="26" y="70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8"/>
                    <a:pt x="28" y="82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6" y="90"/>
                    <a:pt x="40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8" y="91"/>
                    <a:pt x="52" y="90"/>
                    <a:pt x="56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74" y="68"/>
                    <a:pt x="82" y="68"/>
                    <a:pt x="87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93" y="79"/>
                    <a:pt x="93" y="87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66" y="114"/>
                    <a:pt x="55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7334997" y="4608940"/>
            <a:ext cx="1147763" cy="1147763"/>
            <a:chOff x="7334997" y="4608940"/>
            <a:chExt cx="1147763" cy="1147763"/>
          </a:xfrm>
        </p:grpSpPr>
        <p:sp>
          <p:nvSpPr>
            <p:cNvPr id="45" name="AutoShape 45"/>
            <p:cNvSpPr/>
            <p:nvPr/>
          </p:nvSpPr>
          <p:spPr>
            <a:xfrm>
              <a:off x="7334997" y="4608940"/>
              <a:ext cx="1147763" cy="114776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7679450" y="4875395"/>
            <a:ext cx="458857" cy="474497"/>
            <a:chOff x="7679450" y="4875395"/>
            <a:chExt cx="458857" cy="474497"/>
          </a:xfrm>
        </p:grpSpPr>
        <p:sp>
          <p:nvSpPr>
            <p:cNvPr id="47" name="AutoShape 47"/>
            <p:cNvSpPr/>
            <p:nvPr/>
          </p:nvSpPr>
          <p:spPr>
            <a:xfrm>
              <a:off x="7805622" y="4875395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7679450" y="5135348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9" name="Freeform 49"/>
          <p:cNvSpPr/>
          <p:nvPr/>
        </p:nvSpPr>
        <p:spPr>
          <a:xfrm>
            <a:off x="10218660" y="3455593"/>
            <a:ext cx="412781" cy="412781"/>
          </a:xfrm>
          <a:custGeom>
            <a:rect l="l" t="t" r="r" b="b"/>
            <a:pathLst>
              <a:path w="20512" h="2160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0" name="Group 50"/>
          <p:cNvGrpSpPr/>
          <p:nvPr/>
        </p:nvGrpSpPr>
        <p:grpSpPr>
          <a:xfrm>
            <a:off x="7380145" y="2375347"/>
            <a:ext cx="272942" cy="241109"/>
            <a:chOff x="7380145" y="2375347"/>
            <a:chExt cx="272942" cy="241109"/>
          </a:xfrm>
        </p:grpSpPr>
        <p:sp>
          <p:nvSpPr>
            <p:cNvPr id="51" name="Freeform 51"/>
            <p:cNvSpPr/>
            <p:nvPr/>
          </p:nvSpPr>
          <p:spPr>
            <a:xfrm>
              <a:off x="7399265" y="2485735"/>
              <a:ext cx="233260" cy="130721"/>
            </a:xfrm>
            <a:custGeom>
              <a:rect l="l" t="t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380145" y="2375347"/>
              <a:ext cx="272942" cy="16159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1066267" y="2006396"/>
            <a:ext cx="1203412" cy="1616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5400000">
            <a:off x="5766340" y="2887218"/>
            <a:ext cx="1414082" cy="1219010"/>
          </a:xfrm>
          <a:prstGeom prst="triangle">
            <a:avLst>
              <a:gd name="adj" fmla="val 50000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5400000">
            <a:off x="5478399" y="2887313"/>
            <a:ext cx="1414082" cy="1218914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35" r="1435"/>
          <a:stretch>
            <a:fillRect/>
          </a:stretch>
        </p:blipFill>
        <p:spPr>
          <a:xfrm>
            <a:off x="527651" y="1604433"/>
            <a:ext cx="4895849" cy="3780367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556184" y="1604433"/>
            <a:ext cx="3462792" cy="378036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购买商品时，往往会受到品牌、广告等因素的影响，产生感知错觉，从而影响购买决策。例如，某些品牌在广告中强调自己的产品具有某种优势，消费者可能会产生该品牌的产品一定比其他品牌好的错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227" r="25227"/>
          <a:stretch>
            <a:fillRect/>
          </a:stretch>
        </p:blipFill>
        <p:spPr>
          <a:xfrm>
            <a:off x="6822813" y="3719013"/>
            <a:ext cx="2701660" cy="2699124"/>
          </a:xfrm>
          <a:prstGeom prst="diamond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16635" r="16635"/>
          <a:stretch>
            <a:fillRect/>
          </a:stretch>
        </p:blipFill>
        <p:spPr>
          <a:xfrm>
            <a:off x="7719270" y="1064801"/>
            <a:ext cx="3836142" cy="3832540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18874" y="1875949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选择性感知错觉是指消费者在信息处理过程中，只关注部分信息而忽略其他信息的错误认知，通常是由于注意力、记忆等因素的影响。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https://d.book118.com/887141166135006042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2024-09-16T04:19:43.328</cp:lastPrinted>
  <dcterms:created xsi:type="dcterms:W3CDTF">2024-09-15T20:19:43Z</dcterms:created>
  <dcterms:modified xsi:type="dcterms:W3CDTF">2024-09-15T20:19:45Z</dcterms:modified>
</cp:coreProperties>
</file>