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5" r:id="rId32"/>
  </p:sldIdLst>
  <p:sldSz cx="1219327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tags" Target="tags/tag12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EDB93-342D-4627-9AD6-3984753F8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E5487-07E4-4122-BA5F-B39EF0AA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628E9-9978-4789-AD06-C2A3A635A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81801-E7A9-497F-941F-B97CB6253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B3FEC-3E3B-47ED-9DBC-0669C63AE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7A0444-ACF4-4F11-8476-5706C1803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82D870-876A-49BA-8A5D-1E678B312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CF86D-F37A-4A54-A8E0-F525C4044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060D9-2D03-4771-9230-02E7196C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4A26B-FB45-4BC6-93FD-4A6D879E7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B00F1-3768-46B5-BC0E-971066A59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tags" Target="../tags/tag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3.png" /><Relationship Id="rId5" Type="http://schemas.openxmlformats.org/officeDocument/2006/relationships/tags" Target="../tags/tag4.xml" /><Relationship Id="rId6" Type="http://schemas.openxmlformats.org/officeDocument/2006/relationships/image" Target="../media/image4.png" /><Relationship Id="rId7" Type="http://schemas.openxmlformats.org/officeDocument/2006/relationships/tags" Target="../tags/tag5.xml" /><Relationship Id="rId8" Type="http://schemas.openxmlformats.org/officeDocument/2006/relationships/image" Target="../media/image5.png" /><Relationship Id="rId9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tags" Target="../tags/tag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.xml" /><Relationship Id="rId3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tags" Target="../tags/tag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2.png" /><Relationship Id="rId4" Type="http://schemas.openxmlformats.org/officeDocument/2006/relationships/tags" Target="../tags/tag1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44114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0" y="2510693"/>
            <a:ext cx="12193270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/>
            <a:r>
              <a:rPr lang="zh-CN" altLang="en-US" sz="5000" b="1">
                <a:latin typeface="微软雅黑" panose="020b0503020204020204" pitchFamily="34" charset="-122"/>
                <a:ea typeface="微软雅黑" panose="020b0503020204020204" pitchFamily="34" charset="-122"/>
              </a:rPr>
              <a:t>主题四　做人与做事</a:t>
            </a:r>
            <a:endParaRPr lang="zh-CN" altLang="en-US" sz="5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-317" y="3520587"/>
            <a:ext cx="12193270" cy="629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/>
            <a:r>
              <a:rPr lang="zh-CN" altLang="en-US" sz="3500" b="1">
                <a:solidFill>
                  <a:srgbClr val="0000CC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</a:t>
            </a:r>
            <a:r>
              <a:rPr lang="zh-CN" altLang="en-US" sz="3500" b="1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主题词汇</a:t>
            </a:r>
            <a:endParaRPr lang="zh-CN" altLang="en-US" sz="3500" b="1">
              <a:solidFill>
                <a:schemeClr val="accent6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01" name="yt_shape_10001" title=""/>
          <p:cNvSpPr txBox="1"/>
          <p:nvPr/>
        </p:nvSpPr>
        <p:spPr>
          <a:xfrm>
            <a:off x="5272850" y="1104029"/>
            <a:ext cx="1647887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ct val="13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复习大纲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graphicFrame>
        <p:nvGraphicFramePr>
          <p:cNvPr id="10002" name="yt_table_10002" title=""/>
          <p:cNvGraphicFramePr>
            <a:graphicFrameLocks noGrp="1"/>
          </p:cNvGraphicFramePr>
          <p:nvPr/>
        </p:nvGraphicFramePr>
        <p:xfrm>
          <a:off x="576000" y="1878491"/>
          <a:ext cx="11041587" cy="34442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41519"/>
                <a:gridCol w="3588567"/>
                <a:gridCol w="2737081"/>
                <a:gridCol w="2874420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Units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Topics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Titles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Grammar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楷体" panose="02010609060101010101" pitchFamily="32" charset="-122"/>
                          <a:cs typeface="Times New Roman" panose="02020603050405020304" pitchFamily="32"/>
                        </a:rPr>
                        <a:t>七上　</a:t>
                      </a: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Unit 7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楷体_GBK" pitchFamily="32"/>
                          <a:cs typeface="Times New Roman" panose="02020603050405020304" pitchFamily="32"/>
                        </a:rPr>
                        <a:t>Shopping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楷体_GBK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How much are these socks?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楷体_GBK" pitchFamily="32"/>
                          <a:cs typeface="Times New Roman" panose="02020603050405020304" pitchFamily="32"/>
                        </a:rPr>
                        <a:t>形容词和副词</a:t>
                      </a:r>
                      <a:endParaRPr lang="zh-CN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楷体_GBK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楷体" panose="02010609060101010101" pitchFamily="32" charset="-122"/>
                          <a:cs typeface="Times New Roman" panose="02020603050405020304" pitchFamily="32"/>
                        </a:rPr>
                        <a:t>八上　</a:t>
                      </a: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Unit 2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楷体_GBK" pitchFamily="32"/>
                          <a:cs typeface="Times New Roman" panose="02020603050405020304" pitchFamily="32"/>
                        </a:rPr>
                        <a:t>Free time activities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楷体_GBK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How often do you exercise?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005" name="yt_table_10005" title=""/>
          <p:cNvGraphicFramePr>
            <a:graphicFrameLocks noGrp="1"/>
          </p:cNvGraphicFramePr>
          <p:nvPr/>
        </p:nvGraphicFramePr>
        <p:xfrm>
          <a:off x="576000" y="1706880"/>
          <a:ext cx="11041587" cy="34442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41519"/>
                <a:gridCol w="2630470"/>
                <a:gridCol w="3782860"/>
                <a:gridCol w="2786738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Units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Topics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Titles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Grammar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楷体" panose="02010609060101010101" pitchFamily="32" charset="-122"/>
                          <a:cs typeface="Times New Roman" panose="02020603050405020304" pitchFamily="32"/>
                        </a:rPr>
                        <a:t>八上　</a:t>
                      </a: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Unit 3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楷体_GBK" pitchFamily="32"/>
                          <a:cs typeface="Times New Roman" panose="02020603050405020304" pitchFamily="32"/>
                        </a:rPr>
                        <a:t>Personal traits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楷体_GBK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I’m more outgoing than my sister.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楷体_GBK" pitchFamily="32"/>
                          <a:cs typeface="Times New Roman" panose="02020603050405020304" pitchFamily="32"/>
                        </a:rPr>
                        <a:t>形容词和副词</a:t>
                      </a:r>
                      <a:endParaRPr lang="zh-CN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楷体_GBK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楷体" panose="02010609060101010101" pitchFamily="32" charset="-122"/>
                          <a:cs typeface="Times New Roman" panose="02020603050405020304" pitchFamily="32"/>
                        </a:rPr>
                        <a:t>八上　</a:t>
                      </a: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Unit 6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楷体_GBK" pitchFamily="32"/>
                          <a:cs typeface="Times New Roman" panose="02020603050405020304" pitchFamily="32"/>
                        </a:rPr>
                        <a:t>Life goals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楷体_GBK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I’m going to study computer science.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  <p:sp>
        <p:nvSpPr>
          <p:cNvPr id="10007" name="yt_shape_10007" title=""/>
          <p:cNvSpPr txBox="1"/>
          <p:nvPr/>
        </p:nvSpPr>
        <p:spPr>
          <a:xfrm>
            <a:off x="576000" y="1070704"/>
            <a:ext cx="11041589" cy="571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sz="3200" b="1">
                <a:latin typeface="Times New Roman" panose="02020603050405020304" pitchFamily="32"/>
                <a:ea typeface="宋体" panose="02010600030101010101" pitchFamily="2" charset="-122"/>
              </a:rPr>
              <a:t>续表</a:t>
            </a:r>
            <a:endParaRPr lang="zh-CN" sz="3200" b="1">
              <a:latin typeface="Times New Roman" panose="02020603050405020304" pitchFamily="3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009" name="yt_table_10009" title=""/>
          <p:cNvGraphicFramePr>
            <a:graphicFrameLocks noGrp="1"/>
          </p:cNvGraphicFramePr>
          <p:nvPr/>
        </p:nvGraphicFramePr>
        <p:xfrm>
          <a:off x="576000" y="1816900"/>
          <a:ext cx="11041587" cy="34442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65534"/>
                <a:gridCol w="2693096"/>
                <a:gridCol w="4020855"/>
                <a:gridCol w="2962102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Units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Topics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Titles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Grammar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楷体" panose="02010609060101010101" pitchFamily="32" charset="-122"/>
                          <a:cs typeface="Times New Roman" panose="02020603050405020304" pitchFamily="32"/>
                        </a:rPr>
                        <a:t>八下　</a:t>
                      </a: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Unit 3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楷体_GBK" pitchFamily="32"/>
                          <a:cs typeface="Times New Roman" panose="02020603050405020304" pitchFamily="32"/>
                        </a:rPr>
                        <a:t>Chores and permission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楷体_GBK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Could you please clean your room?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楷体_GBK" pitchFamily="32"/>
                          <a:cs typeface="Times New Roman" panose="02020603050405020304" pitchFamily="32"/>
                        </a:rPr>
                        <a:t>形容词和副词</a:t>
                      </a:r>
                      <a:endParaRPr lang="zh-CN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楷体_GBK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zh-CN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楷体" panose="02010609060101010101" pitchFamily="32" charset="-122"/>
                          <a:cs typeface="Times New Roman" panose="02020603050405020304" pitchFamily="32"/>
                        </a:rPr>
                        <a:t>九　</a:t>
                      </a: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Unit 4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楷体_GBK" pitchFamily="32"/>
                          <a:cs typeface="Times New Roman" panose="02020603050405020304" pitchFamily="32"/>
                        </a:rPr>
                        <a:t>How we have changed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楷体_GBK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30000"/>
                        </a:lnSpc>
                      </a:pPr>
                      <a:r>
                        <a:rPr lang="en-US" altLang="zh-CN" sz="32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32"/>
                          <a:ea typeface="方正书宋简体" pitchFamily="32"/>
                          <a:cs typeface="Times New Roman" panose="02020603050405020304" pitchFamily="32"/>
                        </a:rPr>
                        <a:t>I used to be afraid of the dark.</a:t>
                      </a:r>
                      <a:endParaRPr lang="en-US" altLang="zh-CN" sz="32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32"/>
                        <a:ea typeface="方正书宋简体" pitchFamily="32"/>
                        <a:cs typeface="Times New Roman" panose="02020603050405020304" pitchFamily="3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  <p:sp>
        <p:nvSpPr>
          <p:cNvPr id="10011" name="yt_shape_10011" title=""/>
          <p:cNvSpPr txBox="1"/>
          <p:nvPr/>
        </p:nvSpPr>
        <p:spPr>
          <a:xfrm>
            <a:off x="576000" y="1180724"/>
            <a:ext cx="11041589" cy="571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sz="3200" b="1">
                <a:latin typeface="Times New Roman" panose="02020603050405020304" pitchFamily="32"/>
                <a:ea typeface="宋体" panose="02010600030101010101" pitchFamily="2" charset="-122"/>
              </a:rPr>
              <a:t>续表</a:t>
            </a:r>
            <a:endParaRPr lang="zh-CN" sz="3200" b="1">
              <a:latin typeface="Times New Roman" panose="02020603050405020304" pitchFamily="3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13" name="yt_shape_10013" title=""/>
          <p:cNvSpPr txBox="1"/>
          <p:nvPr/>
        </p:nvSpPr>
        <p:spPr>
          <a:xfrm>
            <a:off x="5076032" y="540000"/>
            <a:ext cx="204152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ct val="130000"/>
              </a:lnSpc>
            </a:pPr>
            <a:r>
              <a:rPr lang="zh-CN" altLang="zh-CN" sz="3200" b="1" i="0" u="none">
                <a:solidFill>
                  <a:schemeClr val="accent6">
                    <a:lumMod val="50000"/>
                  </a:schemeClr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主题词汇</a:t>
            </a:r>
            <a:endParaRPr lang="zh-CN" altLang="zh-CN" sz="3200" b="1" i="0" u="none">
              <a:solidFill>
                <a:schemeClr val="accent6">
                  <a:lumMod val="50000"/>
                </a:schemeClr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10014" name="yt_image_10014" title=""/>
          <p:cNvPicPr>
            <a:picLocks noChangeAspect="1" noChangeArrowheads="1"/>
          </p:cNvPicPr>
          <p:nvPr/>
        </p:nvPicPr>
        <p:blipFill>
          <a:blip r:embed="rId2"/>
          <a:srcRect r="84144" b="-12214"/>
          <a:stretch>
            <a:fillRect/>
          </a:stretch>
        </p:blipFill>
        <p:spPr bwMode="auto">
          <a:xfrm>
            <a:off x="575945" y="1314450"/>
            <a:ext cx="1750695" cy="46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016" name="yt_shape_10016" title=""/>
          <p:cNvSpPr txBox="1"/>
          <p:nvPr/>
        </p:nvSpPr>
        <p:spPr>
          <a:xfrm>
            <a:off x="558479" y="1781124"/>
            <a:ext cx="706183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FZLanTingHei-EB-GBK" pitchFamily="32"/>
                <a:cs typeface="Times New Roman" panose="02020603050405020304" pitchFamily="32"/>
              </a:rPr>
              <a:t>Personal Traits and Hobbies 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兴趣与爱好</a:t>
            </a:r>
            <a:endParaRPr lang="zh-CN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17" name="yt_shape_10017" title=""/>
          <p:cNvSpPr txBox="1"/>
          <p:nvPr/>
        </p:nvSpPr>
        <p:spPr>
          <a:xfrm>
            <a:off x="576127" y="2403222"/>
            <a:ext cx="11041589" cy="1279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——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FZLanTingHei-EB-GBK" pitchFamily="32"/>
                <a:cs typeface="Times New Roman" panose="02020603050405020304" pitchFamily="32"/>
              </a:rPr>
              <a:t>Have a positive personality and develop a wide range of hobbies 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具有积极的人格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FZLanTingHei-EB-GBK" pitchFamily="32"/>
                <a:cs typeface="Times New Roman" panose="02020603050405020304" pitchFamily="32"/>
              </a:rPr>
              <a:t>,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培养广泛的爱好</a:t>
            </a:r>
            <a:endParaRPr lang="zh-CN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18" name="yt_shape_10018" title=""/>
          <p:cNvSpPr txBox="1"/>
          <p:nvPr/>
        </p:nvSpPr>
        <p:spPr>
          <a:xfrm>
            <a:off x="665480" y="3841115"/>
            <a:ext cx="5163820" cy="639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  <a:tabLst>
                <a:tab pos="4174490"/>
              </a:tabLst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FZLanTingHei-EB-GBK" pitchFamily="32"/>
                <a:cs typeface="Times New Roman" panose="02020603050405020304" pitchFamily="32"/>
              </a:rPr>
              <a:t>I am quite/very +</a:t>
            </a:r>
            <a:r>
              <a:rPr lang="en-US" altLang="zh-CN" sz="1050" b="0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	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19" name="yt_shape_10019" title=""/>
          <p:cNvSpPr txBox="1"/>
          <p:nvPr/>
        </p:nvSpPr>
        <p:spPr>
          <a:xfrm>
            <a:off x="3914140" y="4832985"/>
            <a:ext cx="7703185" cy="559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  <a:tabLst>
                <a:tab pos="4174490"/>
              </a:tabLst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FZLanTingHei-EB-GBK" pitchFamily="32"/>
                <a:cs typeface="Times New Roman" panose="02020603050405020304" pitchFamily="32"/>
              </a:rPr>
              <a:t>humorous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幽默的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FZLanTingHei-EB-GBK" pitchFamily="32"/>
                <a:cs typeface="Times New Roman" panose="02020603050405020304" pitchFamily="32"/>
              </a:rPr>
              <a:t>kind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和蔼的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intelligent </a:t>
            </a:r>
            <a:r>
              <a:rPr lang="zh-CN" altLang="en-US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聪明的</a:t>
            </a:r>
            <a:endParaRPr lang="zh-CN" altLang="en-US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20" name="yt_shape_10020" title=""/>
          <p:cNvSpPr txBox="1"/>
          <p:nvPr/>
        </p:nvSpPr>
        <p:spPr>
          <a:xfrm>
            <a:off x="665480" y="4480560"/>
            <a:ext cx="2223770" cy="639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latinLnBrk="0" hangingPunct="0">
              <a:lnSpc>
                <a:spcPct val="130000"/>
              </a:lnSpc>
              <a:tabLst>
                <a:tab pos="4174490"/>
              </a:tabLst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FZLanTingHei-EB-GBK" pitchFamily="32"/>
                <a:cs typeface="Times New Roman" panose="02020603050405020304" pitchFamily="32"/>
              </a:rPr>
              <a:t>He(She)is+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21" name="yt_shape_10021" title=""/>
          <p:cNvSpPr txBox="1"/>
          <p:nvPr/>
        </p:nvSpPr>
        <p:spPr>
          <a:xfrm>
            <a:off x="3522980" y="5521325"/>
            <a:ext cx="8006080" cy="559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  <a:tabLst>
                <a:tab pos="4174490"/>
              </a:tabLst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FZLanTingHei-EB-GBK" pitchFamily="32"/>
                <a:cs typeface="Times New Roman" panose="02020603050405020304" pitchFamily="32"/>
              </a:rPr>
              <a:t>hard-working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勤奋的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FZLanTingHei-EB-GBK" pitchFamily="32"/>
                <a:cs typeface="Times New Roman" panose="02020603050405020304" pitchFamily="32"/>
              </a:rPr>
              <a:t>active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活跃的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excellent </a:t>
            </a:r>
            <a:r>
              <a:rPr lang="zh-CN" altLang="en-US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极好的</a:t>
            </a:r>
            <a:endParaRPr lang="zh-CN" altLang="en-US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2" name="yt_shape_10019" title=""/>
          <p:cNvSpPr txBox="1"/>
          <p:nvPr>
            <p:custDataLst>
              <p:tags r:id="rId3"/>
            </p:custDataLst>
          </p:nvPr>
        </p:nvSpPr>
        <p:spPr>
          <a:xfrm>
            <a:off x="3914140" y="4144645"/>
            <a:ext cx="7703820" cy="559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  <a:tabLst>
                <a:tab pos="4174490"/>
              </a:tabLst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FZLanTingHei-EB-GBK" pitchFamily="32"/>
                <a:cs typeface="Times New Roman" panose="02020603050405020304" pitchFamily="32"/>
              </a:rPr>
              <a:t>outgoing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外向的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FZLanTingHei-EB-GBK" pitchFamily="32"/>
                <a:cs typeface="Times New Roman" panose="02020603050405020304" pitchFamily="32"/>
              </a:rPr>
              <a:t>friendly </a:t>
            </a:r>
            <a:r>
              <a:rPr lang="zh-CN" altLang="en-US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友好的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brave </a:t>
            </a:r>
            <a:r>
              <a:rPr lang="zh-CN" altLang="en-US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勇敢的</a:t>
            </a:r>
            <a:endParaRPr lang="zh-CN" altLang="en-US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841375" y="655955"/>
            <a:ext cx="82861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I like / My hobby is / We show in interest in +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2"/>
            </p:custDataLst>
          </p:nvPr>
        </p:nvSpPr>
        <p:spPr>
          <a:xfrm>
            <a:off x="841375" y="1308100"/>
            <a:ext cx="49371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He(She) is interested in +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3"/>
            </p:custDataLst>
          </p:nvPr>
        </p:nvSpPr>
        <p:spPr>
          <a:xfrm>
            <a:off x="948690" y="1960245"/>
            <a:ext cx="36734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They are fond of +</a:t>
            </a:r>
            <a:endParaRPr lang="en-US" altLang="zh-CN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41375" y="3175000"/>
            <a:ext cx="1581150" cy="179070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778500" y="1297305"/>
            <a:ext cx="5105400" cy="1720215"/>
          </a:xfrm>
          <a:prstGeom prst="rect">
            <a:avLst/>
          </a:prstGeom>
        </p:spPr>
      </p:pic>
      <p:sp>
        <p:nvSpPr>
          <p:cNvPr id="8" name="文本框 7" title=""/>
          <p:cNvSpPr txBox="1"/>
          <p:nvPr/>
        </p:nvSpPr>
        <p:spPr>
          <a:xfrm>
            <a:off x="1036955" y="5386705"/>
            <a:ext cx="52298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dancing 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跳舞</a:t>
            </a:r>
            <a:r>
              <a:rPr lang="en-US" altLang="zh-C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  writing </a:t>
            </a:r>
            <a:r>
              <a:rPr lang="zh-C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写作</a:t>
            </a:r>
            <a:endParaRPr lang="zh-CN" altLang="en-US" sz="3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9" name="直接箭头连接符 8" title=""/>
          <p:cNvCxnSpPr/>
          <p:nvPr/>
        </p:nvCxnSpPr>
        <p:spPr>
          <a:xfrm>
            <a:off x="1801495" y="4799330"/>
            <a:ext cx="685165" cy="7048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图片 10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096635" y="3105150"/>
            <a:ext cx="4148455" cy="307149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26" name="yt_shape_10026" title=""/>
          <p:cNvSpPr txBox="1"/>
          <p:nvPr/>
        </p:nvSpPr>
        <p:spPr>
          <a:xfrm>
            <a:off x="576128" y="540000"/>
            <a:ext cx="11041589" cy="56102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14000"/>
              </a:lnSpc>
            </a:pP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结合语境及导图的内容提示完成下面的小语篇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(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每空一词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)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indent="828675" algn="just" eaLnBrk="1" latinLnBrk="0" hangingPunct="0">
              <a:lnSpc>
                <a:spcPct val="114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I am outgoing and friendly. And I have lots of 1.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friends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They all like me very much. I also have many hobbies. I like playing the guitar. The red guitar 2.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which/that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my father gave me as a birthday gift is special for me. I 3.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am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also </a:t>
            </a:r>
            <a:r>
              <a:rPr lang="en-US" altLang="zh-CN" sz="3200" b="1" i="0" spc="100">
                <a:solidFill>
                  <a:srgbClr val="000000"/>
                </a:solidFill>
                <a:effectLst/>
                <a:uFillTx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interested in singing. I have some advice about how to deal 4.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with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the relations between the study and hobbies. First, we should study hard at school 5.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and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finish our homework carefully after school. Second, make a plan that is helpful to balance the study and hobbies.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0183265" y="1039496"/>
            <a:ext cx="1524000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friends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7558873" y="2169678"/>
            <a:ext cx="2162620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which/that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9946857" y="2741032"/>
            <a:ext cx="892112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am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051331" y="3808584"/>
            <a:ext cx="1075119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with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6620852" y="4379938"/>
            <a:ext cx="996189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and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 title=""/>
          <p:cNvGrpSpPr/>
          <p:nvPr/>
        </p:nvGrpSpPr>
        <p:grpSpPr>
          <a:xfrm>
            <a:off x="2508039" y="1514701"/>
            <a:ext cx="7466775" cy="4689657"/>
            <a:chOff x="2363406" y="1971542"/>
            <a:chExt cx="7466775" cy="4689657"/>
          </a:xfrm>
        </p:grpSpPr>
        <p:pic>
          <p:nvPicPr>
            <p:cNvPr id="6" name="yt_image_10041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2363406" y="1971542"/>
              <a:ext cx="7466775" cy="46896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363406" y="5554575"/>
              <a:ext cx="428625" cy="946433"/>
            </a:xfrm>
            <a:prstGeom prst="rect">
              <a:avLst/>
            </a:prstGeom>
          </p:spPr>
        </p:pic>
      </p:grpSp>
      <p:sp>
        <p:nvSpPr>
          <p:cNvPr id="10030" name="yt_shape_10030" title=""/>
          <p:cNvSpPr txBox="1"/>
          <p:nvPr>
            <p:custDataLst>
              <p:tags r:id="rId4"/>
            </p:custDataLst>
          </p:nvPr>
        </p:nvSpPr>
        <p:spPr>
          <a:xfrm>
            <a:off x="575945" y="539750"/>
            <a:ext cx="11041380" cy="13112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2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Jobs and Careers 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工作与职业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——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Respect all </a:t>
            </a:r>
            <a:r>
              <a:rPr lang="en-US" altLang="zh-CN" sz="3200" b="1" i="0" u="none" smtClean="0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walks of life 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尊重各行各业</a:t>
            </a:r>
            <a:endParaRPr lang="zh-CN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20000"/>
              </a:lnSpc>
              <a:tabLst>
                <a:tab pos="3248025"/>
                <a:tab pos="6507480"/>
              </a:tabLst>
            </a:pP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" name="yt_shape_10030" title=""/>
          <p:cNvSpPr txBox="1"/>
          <p:nvPr>
            <p:custDataLst>
              <p:tags r:id="rId2"/>
            </p:custDataLst>
          </p:nvPr>
        </p:nvSpPr>
        <p:spPr>
          <a:xfrm>
            <a:off x="635635" y="845185"/>
            <a:ext cx="10516870" cy="2583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20000"/>
              </a:lnSpc>
              <a:tabLst>
                <a:tab pos="3248025"/>
                <a:tab pos="6507480"/>
              </a:tabLst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guide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向导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guard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警卫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	violinist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小提琴家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20000"/>
              </a:lnSpc>
              <a:tabLst>
                <a:tab pos="3248025"/>
                <a:tab pos="6507480"/>
              </a:tabLst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painter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画家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pianist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钢琴家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	teacher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教师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20000"/>
              </a:lnSpc>
              <a:tabLst>
                <a:tab pos="3248025"/>
                <a:tab pos="6507480"/>
              </a:tabLst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engineer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工程师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scientist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科学家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		banker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银行家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20000"/>
              </a:lnSpc>
              <a:tabLst>
                <a:tab pos="3248025"/>
                <a:tab pos="6507480"/>
              </a:tabLst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actor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演员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artist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艺术家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	driver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司机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20000"/>
              </a:lnSpc>
              <a:tabLst>
                <a:tab pos="3248025"/>
                <a:tab pos="6507480"/>
              </a:tabLst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writer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作家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fisherman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渔夫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	cook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厨师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38" name="yt_shape_10038" title=""/>
          <p:cNvSpPr txBox="1"/>
          <p:nvPr>
            <p:custDataLst>
              <p:tags r:id="rId3"/>
            </p:custDataLst>
          </p:nvPr>
        </p:nvSpPr>
        <p:spPr>
          <a:xfrm>
            <a:off x="635635" y="3947160"/>
            <a:ext cx="10517505" cy="191643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20000"/>
              </a:lnSpc>
              <a:tabLst>
                <a:tab pos="3248025"/>
                <a:tab pos="6507480"/>
              </a:tabLst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doctor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医生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dentist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牙医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	nurse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护士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20000"/>
              </a:lnSpc>
              <a:tabLst>
                <a:tab pos="3248025"/>
                <a:tab pos="6507480"/>
              </a:tabLst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postman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邮递员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cleaner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清洁工人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 government officer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政府官员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3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computer programmer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计算机程序设计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 		</a:t>
            </a:r>
            <a:r>
              <a:rPr lang="en-US" altLang="zh-CN" sz="2800" b="1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  <a:sym typeface="+mn-ea"/>
              </a:rPr>
              <a:t>DJ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  <a:sym typeface="+mn-ea"/>
              </a:rPr>
              <a:t>音乐节目主持人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43" name="yt_shape_10043" title=""/>
          <p:cNvSpPr txBox="1"/>
          <p:nvPr/>
        </p:nvSpPr>
        <p:spPr>
          <a:xfrm>
            <a:off x="576128" y="684231"/>
            <a:ext cx="11041589" cy="50575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结合语境及导图的内容提示完成下面的小语篇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(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每空一词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)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indent="815975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In order to encourage students to go after their dreams, a school did a survey among the students about their dream jobs in the future. Here 1.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are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the results. 30% of the students want to be a teacher while 29% dream 2.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of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becoming a doctor. There are 33% of the students 3.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who/that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hope to be a computer programmer and the rest of them would like to do other jobs.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4345838" y="2539377"/>
            <a:ext cx="865886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are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7452258" y="3173361"/>
            <a:ext cx="650811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of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7184161" y="3807346"/>
            <a:ext cx="1870075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who/that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45" name="yt_shape_10045" title=""/>
          <p:cNvSpPr txBox="1"/>
          <p:nvPr/>
        </p:nvSpPr>
        <p:spPr>
          <a:xfrm>
            <a:off x="576127" y="1964582"/>
            <a:ext cx="11041589" cy="25596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815975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My mother is a 4.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doctor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. When I grow up, I want to be a doctor like her to help many people. To realize my dream, I need to work harder 5.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and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try my best to increase my knowledge. I will fight for my dream bravely.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4490617" y="1917776"/>
            <a:ext cx="1432370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doctor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5310211" y="3185744"/>
            <a:ext cx="1001650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and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46" name="yt_shape_10046" title=""/>
          <p:cNvSpPr txBox="1"/>
          <p:nvPr/>
        </p:nvSpPr>
        <p:spPr>
          <a:xfrm>
            <a:off x="576127" y="540000"/>
            <a:ext cx="11041589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/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Clothes and Accessories 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服装与配饰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——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Consume reasonably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理性消费</a:t>
            </a:r>
            <a:endParaRPr lang="zh-CN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10047" name="yt_image_10047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399381" y="1524885"/>
            <a:ext cx="8292532" cy="4736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49" name="yt_shape_10049" title=""/>
          <p:cNvSpPr txBox="1"/>
          <p:nvPr/>
        </p:nvSpPr>
        <p:spPr>
          <a:xfrm>
            <a:off x="576127" y="540119"/>
            <a:ext cx="11041589" cy="54114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10000"/>
              </a:lnSpc>
            </a:pP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结合语境及导图的内容提示完成下面的小语篇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(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每空一词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)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1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Welcome to Mr. Cool’s Clothes Store! We sell all our clothes 1.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very good prices. Do you like sweaters? We have green sweaters for only $15! Yellow sweaters2.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are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only $12! </a:t>
            </a:r>
            <a:r>
              <a:rPr lang="en-US" altLang="zh-CN" sz="3200" b="1" i="0" u="none" spc="200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Do you need trousers? For boys, we have black trousers 3. </a:t>
            </a:r>
            <a:r>
              <a:rPr lang="zh-CN" altLang="zh-CN" sz="100" b="1" i="0" spc="2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 spc="20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which/that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are only $22. And shorts are only $16! For girls, we have skirts 4.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in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purple for only $20. How much are our jackets? Only $30! 5.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And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we have black shoes for only $28. Come to our store now!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r" eaLnBrk="1" latinLnBrk="0" hangingPunct="0">
              <a:lnSpc>
                <a:spcPct val="11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(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改编自七上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Unit 7)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367494" y="1588589"/>
            <a:ext cx="648335" cy="67882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9053981" y="2111175"/>
            <a:ext cx="868172" cy="67882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are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040979" y="3156347"/>
            <a:ext cx="2150301" cy="67882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which/that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3787735" y="3741563"/>
            <a:ext cx="649478" cy="67882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in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4519573" y="4264149"/>
            <a:ext cx="1054672" cy="678828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And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54" name="yt_shape_10054" title=""/>
          <p:cNvSpPr txBox="1"/>
          <p:nvPr/>
        </p:nvSpPr>
        <p:spPr>
          <a:xfrm>
            <a:off x="576127" y="1001744"/>
            <a:ext cx="11041589" cy="288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en-US" altLang="zh-CN" sz="1600" b="0" i="0" u="none" spc="86561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</a:t>
            </a:r>
            <a:endParaRPr lang="en-US" altLang="zh-CN" sz="1600" b="0" i="0" u="none" spc="86561">
              <a:solidFill>
                <a:srgbClr val="1EE3CF"/>
              </a:solidFill>
              <a:effectLst/>
              <a:latin typeface="Times New Roman" panose="02020603050405020304" pitchFamily="32"/>
              <a:ea typeface="方正书宋_GBK" pitchFamily="10"/>
              <a:cs typeface="Times New Roman" panose="02020603050405020304" pitchFamily="32"/>
            </a:endParaRPr>
          </a:p>
        </p:txBody>
      </p:sp>
      <p:pic>
        <p:nvPicPr>
          <p:cNvPr id="10053" name="yt_image_10053" title=""/>
          <p:cNvPicPr>
            <a:picLocks noChangeAspect="1" noChangeArrowheads="1"/>
          </p:cNvPicPr>
          <p:nvPr/>
        </p:nvPicPr>
        <p:blipFill>
          <a:blip r:embed="rId2"/>
          <a:srcRect r="84662" b="-25832"/>
          <a:stretch>
            <a:fillRect/>
          </a:stretch>
        </p:blipFill>
        <p:spPr bwMode="auto">
          <a:xfrm>
            <a:off x="575945" y="1157605"/>
            <a:ext cx="1693545" cy="40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56" name="yt_image_10056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974431" y="1685254"/>
            <a:ext cx="2244725" cy="6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059" name="yt_shape_10059" title=""/>
          <p:cNvSpPr txBox="1"/>
          <p:nvPr/>
        </p:nvSpPr>
        <p:spPr>
          <a:xfrm>
            <a:off x="556442" y="2653911"/>
            <a:ext cx="5193587" cy="639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1. take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买下；拿；取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60" name="yt_shape_10060" title=""/>
          <p:cNvSpPr txBox="1"/>
          <p:nvPr/>
        </p:nvSpPr>
        <p:spPr>
          <a:xfrm>
            <a:off x="432968" y="3608749"/>
            <a:ext cx="4429760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  </a:t>
            </a:r>
            <a:r>
              <a:rPr lang="en-US" altLang="zh-CN" sz="6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took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（过去式）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61" name="yt_shape_10061" title=""/>
          <p:cNvSpPr txBox="1"/>
          <p:nvPr/>
        </p:nvSpPr>
        <p:spPr>
          <a:xfrm>
            <a:off x="1507951" y="4214399"/>
            <a:ext cx="5084832" cy="639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en-US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en-US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taken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（过去分词）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4179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840" y="3569320"/>
            <a:ext cx="794776" cy="456767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706453" y="3567697"/>
            <a:ext cx="1365233" cy="833394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took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706245" y="4152900"/>
            <a:ext cx="1162685" cy="83312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taken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yt_shape_10062" title=""/>
          <p:cNvSpPr txBox="1"/>
          <p:nvPr>
            <p:custDataLst>
              <p:tags r:id="rId5"/>
            </p:custDataLst>
          </p:nvPr>
        </p:nvSpPr>
        <p:spPr>
          <a:xfrm>
            <a:off x="642976" y="5162207"/>
            <a:ext cx="5106847" cy="639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▲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楷体" panose="02010609060101010101" pitchFamily="32" charset="-122"/>
                <a:cs typeface="Times New Roman" panose="02020603050405020304" pitchFamily="32"/>
              </a:rPr>
              <a:t>更多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take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楷体" panose="02010609060101010101" pitchFamily="32" charset="-122"/>
                <a:cs typeface="Times New Roman" panose="02020603050405020304" pitchFamily="32"/>
              </a:rPr>
              <a:t>短语见附录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P249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Times New Roman" panose="02020603050405020304" pitchFamily="32"/>
              <a:cs typeface="Times New Roman" panose="02020603050405020304" pitchFamily="3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63" name="yt_shape_10063" title=""/>
          <p:cNvSpPr txBox="1"/>
          <p:nvPr/>
        </p:nvSpPr>
        <p:spPr>
          <a:xfrm>
            <a:off x="576127" y="803860"/>
            <a:ext cx="3193951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2. buy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购买；买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64" name="yt_shape_10064" title=""/>
          <p:cNvSpPr txBox="1"/>
          <p:nvPr/>
        </p:nvSpPr>
        <p:spPr>
          <a:xfrm>
            <a:off x="560727" y="1425958"/>
            <a:ext cx="6596380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bought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（过去式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/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过去分词）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65" name="yt_shape_10065" title=""/>
          <p:cNvSpPr txBox="1"/>
          <p:nvPr/>
        </p:nvSpPr>
        <p:spPr>
          <a:xfrm>
            <a:off x="855980" y="2047875"/>
            <a:ext cx="10534650" cy="639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buy sb. sth. / buy sth. for sb. </a:t>
            </a:r>
            <a:r>
              <a:rPr lang="en-US" altLang="zh-CN" sz="3200" b="1" i="0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     </a:t>
            </a:r>
            <a:r>
              <a:rPr lang="zh-CN" altLang="zh-CN" sz="3200" b="1" i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给某人买某物</a:t>
            </a:r>
            <a:r>
              <a:rPr lang="zh-CN" altLang="zh-CN" sz="105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endParaRPr lang="zh-CN" altLang="zh-CN" sz="100" b="1" i="0" spc="-100">
              <a:noFill/>
              <a:effectLst/>
              <a:latin typeface="Times New Roman" panose="02020603050405020304" pitchFamily="32"/>
              <a:ea typeface="方正书宋_GBK" pitchFamily="10"/>
              <a:cs typeface="Times New Roman" panose="02020603050405020304" pitchFamily="32"/>
            </a:endParaRPr>
          </a:p>
        </p:txBody>
      </p:sp>
      <p:sp>
        <p:nvSpPr>
          <p:cNvPr id="10066" name="yt_shape_10066" title=""/>
          <p:cNvSpPr txBox="1"/>
          <p:nvPr/>
        </p:nvSpPr>
        <p:spPr>
          <a:xfrm>
            <a:off x="576127" y="2670154"/>
            <a:ext cx="4491614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3. sale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n.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特价销售；出售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67" name="yt_shape_10067" title=""/>
          <p:cNvSpPr txBox="1"/>
          <p:nvPr/>
        </p:nvSpPr>
        <p:spPr>
          <a:xfrm>
            <a:off x="1356995" y="3274060"/>
            <a:ext cx="3424555" cy="6394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on sale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特价销售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68" name="yt_shape_10068" title=""/>
          <p:cNvSpPr txBox="1"/>
          <p:nvPr/>
        </p:nvSpPr>
        <p:spPr>
          <a:xfrm>
            <a:off x="576127" y="3914350"/>
            <a:ext cx="4340099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4. sell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出售；销售；卖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69" name="yt_shape_10069" title=""/>
          <p:cNvSpPr txBox="1"/>
          <p:nvPr/>
        </p:nvSpPr>
        <p:spPr>
          <a:xfrm>
            <a:off x="559153" y="4536448"/>
            <a:ext cx="6076950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sold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（过去式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/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过去分词）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70" name="yt_shape_10070" title=""/>
          <p:cNvSpPr txBox="1"/>
          <p:nvPr/>
        </p:nvSpPr>
        <p:spPr>
          <a:xfrm>
            <a:off x="547524" y="5158546"/>
            <a:ext cx="3432810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sell out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卖完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4467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1528149"/>
            <a:ext cx="628842" cy="361403"/>
          </a:xfrm>
          <a:prstGeom prst="rect">
            <a:avLst/>
          </a:prstGeom>
        </p:spPr>
      </p:pic>
      <p:pic>
        <p:nvPicPr>
          <p:cNvPr id="5" name="yt_shape_1697711334702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2150247"/>
            <a:ext cx="628842" cy="361403"/>
          </a:xfrm>
          <a:prstGeom prst="rect">
            <a:avLst/>
          </a:prstGeom>
        </p:spPr>
      </p:pic>
      <p:pic>
        <p:nvPicPr>
          <p:cNvPr id="7" name="yt_shape_1697711334865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3394443"/>
            <a:ext cx="628842" cy="361403"/>
          </a:xfrm>
          <a:prstGeom prst="rect">
            <a:avLst/>
          </a:prstGeom>
        </p:spPr>
      </p:pic>
      <p:pic>
        <p:nvPicPr>
          <p:cNvPr id="9" name="yt_shape_1697711335088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4638639"/>
            <a:ext cx="628842" cy="361403"/>
          </a:xfrm>
          <a:prstGeom prst="rect">
            <a:avLst/>
          </a:prstGeom>
        </p:spPr>
      </p:pic>
      <p:pic>
        <p:nvPicPr>
          <p:cNvPr id="11" name="yt_shape_1697711335335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5260737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589111" y="1327763"/>
            <a:ext cx="1531049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bought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47201" y="1946051"/>
            <a:ext cx="5138420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buy sb. sth. / buy sth. for sb. 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617686" y="4508057"/>
            <a:ext cx="1013524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sold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589111" y="5111740"/>
            <a:ext cx="1543749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sell out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71" name="yt_shape_10071" title=""/>
          <p:cNvSpPr txBox="1"/>
          <p:nvPr/>
        </p:nvSpPr>
        <p:spPr>
          <a:xfrm>
            <a:off x="576127" y="1044900"/>
            <a:ext cx="6942606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5. much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pron.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&amp;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adj.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许多；大量；多少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72" name="yt_shape_10072" title=""/>
          <p:cNvSpPr txBox="1"/>
          <p:nvPr/>
        </p:nvSpPr>
        <p:spPr>
          <a:xfrm>
            <a:off x="553765" y="1666998"/>
            <a:ext cx="490791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much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＋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不可数名词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endParaRPr lang="zh-CN" altLang="zh-CN" sz="100" b="1" i="0" spc="-100">
              <a:noFill/>
              <a:effectLst/>
              <a:latin typeface="Times New Roman" panose="02020603050405020304" pitchFamily="32"/>
              <a:ea typeface="方正书宋_GBK" pitchFamily="10"/>
              <a:cs typeface="Times New Roman" panose="02020603050405020304" pitchFamily="32"/>
            </a:endParaRPr>
          </a:p>
        </p:txBody>
      </p:sp>
      <p:sp>
        <p:nvSpPr>
          <p:cNvPr id="10073" name="yt_shape_10073" title=""/>
          <p:cNvSpPr txBox="1"/>
          <p:nvPr/>
        </p:nvSpPr>
        <p:spPr>
          <a:xfrm>
            <a:off x="1051384" y="2317671"/>
            <a:ext cx="372173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4190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32"/>
                <a:cs typeface="Times New Roman" panose="02020603050405020304" pitchFamily="18" charset="0"/>
              </a:rPr>
              <a:t>much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2"/>
              </a:rPr>
              <a:t>修饰比较级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74" name="yt_shape_10074" title=""/>
          <p:cNvSpPr txBox="1"/>
          <p:nvPr/>
        </p:nvSpPr>
        <p:spPr>
          <a:xfrm>
            <a:off x="576127" y="2889265"/>
            <a:ext cx="11041589" cy="2491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E1F4FC"/>
                </a:solidFill>
              </a14:hiddenFill>
            </a:ext>
          </a:extLst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3200" b="1" i="0" u="none">
                <a:solidFill>
                  <a:srgbClr val="0000CC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词语运用</a:t>
            </a:r>
            <a:endParaRPr lang="zh-CN" altLang="zh-CN" sz="3200" b="1" i="0" u="none">
              <a:solidFill>
                <a:srgbClr val="0000CC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I have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many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kinds of T-shirts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and I even don’t know how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much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they cost me. I think I should be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much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more rational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（理智的）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than before when shopping.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5586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1769189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3236301" y="1579552"/>
            <a:ext cx="2353374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不可数名词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880322" y="3437754"/>
            <a:ext cx="1316926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many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600099" y="4110427"/>
            <a:ext cx="1282764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much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7832430" y="4110427"/>
            <a:ext cx="1282447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much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矩形标注 6" title=""/>
          <p:cNvSpPr/>
          <p:nvPr/>
        </p:nvSpPr>
        <p:spPr>
          <a:xfrm>
            <a:off x="7832725" y="853440"/>
            <a:ext cx="3349625" cy="637540"/>
          </a:xfrm>
          <a:prstGeom prst="wedgeRectCallout">
            <a:avLst>
              <a:gd name="adj1" fmla="val -71687"/>
              <a:gd name="adj2" fmla="val -734"/>
            </a:avLst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many</a:t>
            </a:r>
            <a:r>
              <a:rPr lang="en-US" altLang="zh-CN" sz="2800" b="1"/>
              <a:t> 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+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可数名词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  <p:bldP spid="6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77" name="yt_shape_10077" title=""/>
          <p:cNvSpPr txBox="1"/>
          <p:nvPr/>
        </p:nvSpPr>
        <p:spPr>
          <a:xfrm>
            <a:off x="4905643" y="719520"/>
            <a:ext cx="2268763" cy="56733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en-US" altLang="zh-CN" sz="3150" b="0" i="0" u="none" spc="16904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</a:t>
            </a:r>
            <a:endParaRPr lang="en-US" altLang="zh-CN" sz="3150" b="0" i="0" u="none" spc="16904">
              <a:solidFill>
                <a:srgbClr val="1EE3CF"/>
              </a:solidFill>
              <a:effectLst/>
              <a:latin typeface="Times New Roman" panose="02020603050405020304" pitchFamily="32"/>
              <a:ea typeface="方正书宋_GBK" pitchFamily="10"/>
              <a:cs typeface="Times New Roman" panose="02020603050405020304" pitchFamily="32"/>
            </a:endParaRPr>
          </a:p>
        </p:txBody>
      </p:sp>
      <p:pic>
        <p:nvPicPr>
          <p:cNvPr id="10076" name="yt_image_10076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905643" y="723283"/>
            <a:ext cx="2244725" cy="6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079" name="yt_shape_10079" title=""/>
          <p:cNvSpPr txBox="1"/>
          <p:nvPr/>
        </p:nvSpPr>
        <p:spPr>
          <a:xfrm>
            <a:off x="576127" y="1402581"/>
            <a:ext cx="6941003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1. little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adj.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小的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det.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不多的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pron.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少量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endParaRPr lang="en-US" altLang="zh-CN" sz="3200" b="1" i="1" u="none">
              <a:solidFill>
                <a:srgbClr val="000000"/>
              </a:solidFill>
              <a:effectLst/>
              <a:latin typeface="Times New Roman" panose="02020603050405020304" pitchFamily="32"/>
              <a:ea typeface="Times New Roman" panose="02020603050405020304" pitchFamily="32"/>
              <a:cs typeface="Times New Roman" panose="02020603050405020304" pitchFamily="32"/>
            </a:endParaRPr>
          </a:p>
        </p:txBody>
      </p:sp>
      <p:sp>
        <p:nvSpPr>
          <p:cNvPr id="10081" name="yt_shape_10081" title=""/>
          <p:cNvSpPr txBox="1"/>
          <p:nvPr/>
        </p:nvSpPr>
        <p:spPr>
          <a:xfrm>
            <a:off x="1849302" y="2089247"/>
            <a:ext cx="4078809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adv.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不多；稍许；略微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82" name="yt_shape_10082" title=""/>
          <p:cNvSpPr txBox="1"/>
          <p:nvPr/>
        </p:nvSpPr>
        <p:spPr>
          <a:xfrm>
            <a:off x="1372460" y="2867555"/>
            <a:ext cx="370268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 little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一点；少量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83" name="yt_shape_10083" title=""/>
          <p:cNvSpPr txBox="1"/>
          <p:nvPr/>
        </p:nvSpPr>
        <p:spPr>
          <a:xfrm>
            <a:off x="1503051" y="3683963"/>
            <a:ext cx="4528484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 little bit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有点儿；稍微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84" name="yt_shape_10084" title=""/>
          <p:cNvSpPr txBox="1"/>
          <p:nvPr/>
        </p:nvSpPr>
        <p:spPr>
          <a:xfrm>
            <a:off x="1503051" y="4401311"/>
            <a:ext cx="2712281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less than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少于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85" name="yt_shape_10085" title=""/>
          <p:cNvSpPr txBox="1"/>
          <p:nvPr/>
        </p:nvSpPr>
        <p:spPr>
          <a:xfrm>
            <a:off x="1503051" y="5135169"/>
            <a:ext cx="5321970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at least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至少；不少于；起码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5849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247" y="2907516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547836" y="2793444"/>
            <a:ext cx="1407224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 little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48295" y="3545082"/>
            <a:ext cx="1981899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 little bit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546390" y="4306245"/>
            <a:ext cx="1815211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less than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546390" y="5088363"/>
            <a:ext cx="1543749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at least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矩形标注 6" title=""/>
          <p:cNvSpPr/>
          <p:nvPr>
            <p:custDataLst>
              <p:tags r:id="rId4"/>
            </p:custDataLst>
          </p:nvPr>
        </p:nvSpPr>
        <p:spPr>
          <a:xfrm>
            <a:off x="7411085" y="2136140"/>
            <a:ext cx="3496945" cy="1336040"/>
          </a:xfrm>
          <a:prstGeom prst="wedgeRectCallout">
            <a:avLst>
              <a:gd name="adj1" fmla="val -90682"/>
              <a:gd name="adj2" fmla="val -54576"/>
            </a:avLst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+mn-ea"/>
              </a:rPr>
              <a:t>little 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  <a:sym typeface="+mn-ea"/>
              </a:rPr>
              <a:t>的比较级是</a:t>
            </a:r>
            <a:r>
              <a:rPr lang="en-US" altLang="zh-CN" sz="2800" b="1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+mn-ea"/>
              </a:rPr>
              <a:t>less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  <a:sym typeface="+mn-ea"/>
              </a:rPr>
              <a:t>，最高级是</a:t>
            </a:r>
            <a:r>
              <a:rPr lang="en-US" altLang="zh-CN" sz="2800" b="1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+mn-ea"/>
              </a:rPr>
              <a:t> least</a:t>
            </a:r>
            <a:r>
              <a:rPr lang="zh-CN" altLang="zh-CN" sz="2800" b="1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  <a:sym typeface="+mn-ea"/>
              </a:rPr>
              <a:t>。</a:t>
            </a:r>
            <a:endParaRPr lang="zh-CN" altLang="zh-CN" sz="28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l"/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86" name="yt_shape_10086" title=""/>
          <p:cNvSpPr txBox="1"/>
          <p:nvPr/>
        </p:nvSpPr>
        <p:spPr>
          <a:xfrm>
            <a:off x="576127" y="540000"/>
            <a:ext cx="7806624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2. health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n.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健康；人的身体（或精神）状态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87" name="yt_shape_10087" title=""/>
          <p:cNvSpPr txBox="1"/>
          <p:nvPr/>
        </p:nvSpPr>
        <p:spPr>
          <a:xfrm>
            <a:off x="603320" y="1162098"/>
            <a:ext cx="4518660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healthy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adj.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健康的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88" name="yt_shape_10088" title=""/>
          <p:cNvSpPr txBox="1"/>
          <p:nvPr/>
        </p:nvSpPr>
        <p:spPr>
          <a:xfrm>
            <a:off x="1290109" y="1784196"/>
            <a:ext cx="4702891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unhealthy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adj.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不健康的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89" name="yt_shape_10089" title=""/>
          <p:cNvSpPr txBox="1"/>
          <p:nvPr/>
        </p:nvSpPr>
        <p:spPr>
          <a:xfrm>
            <a:off x="1290109" y="2406294"/>
            <a:ext cx="4116961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healthily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健康地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90" name="yt_shape_10090" title=""/>
          <p:cNvSpPr txBox="1"/>
          <p:nvPr/>
        </p:nvSpPr>
        <p:spPr>
          <a:xfrm>
            <a:off x="626041" y="3028392"/>
            <a:ext cx="9368790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keep/stay healthy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保持健康（＝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keep/stay fit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6108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1264289"/>
            <a:ext cx="628842" cy="361403"/>
          </a:xfrm>
          <a:prstGeom prst="rect">
            <a:avLst/>
          </a:prstGeom>
        </p:spPr>
      </p:pic>
      <p:pic>
        <p:nvPicPr>
          <p:cNvPr id="5" name="yt_shape_169771133637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3130583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585936" y="1084223"/>
            <a:ext cx="1599312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healthy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31568" y="1698701"/>
            <a:ext cx="2050161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unhealthy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531568" y="2320799"/>
            <a:ext cx="1824736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healthily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521801" y="2921307"/>
            <a:ext cx="3326511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keep/stay healthy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91" name="yt_shape_10091" title=""/>
          <p:cNvSpPr txBox="1"/>
          <p:nvPr/>
        </p:nvSpPr>
        <p:spPr>
          <a:xfrm>
            <a:off x="575999" y="2180581"/>
            <a:ext cx="11041589" cy="24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E1F4FC"/>
                </a:solidFill>
              </a14:hiddenFill>
            </a:ext>
          </a:extLst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3200" b="1" i="0" u="none">
                <a:solidFill>
                  <a:srgbClr val="0000CC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词语运用</a:t>
            </a:r>
            <a:endParaRPr lang="zh-CN" altLang="zh-CN" sz="3200" b="1" i="0" u="none">
              <a:solidFill>
                <a:srgbClr val="0000CC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Too much pressure is harmful to people’s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health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. Learning how to relax is helpful  to keep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healthy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. It is very important for us to live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healthily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.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8426155" y="2767759"/>
            <a:ext cx="1394333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health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6347165" y="3363054"/>
            <a:ext cx="1593216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healthy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2869397" y="3997038"/>
            <a:ext cx="1824736" cy="66435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healthily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  <p:bldP spid="10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92" name="yt_shape_10092" title=""/>
          <p:cNvSpPr txBox="1"/>
          <p:nvPr/>
        </p:nvSpPr>
        <p:spPr>
          <a:xfrm>
            <a:off x="576127" y="1737007"/>
            <a:ext cx="4001673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3. result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n.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结果；后果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93" name="yt_shape_10093" title=""/>
          <p:cNvSpPr txBox="1"/>
          <p:nvPr/>
        </p:nvSpPr>
        <p:spPr>
          <a:xfrm>
            <a:off x="601806" y="2359105"/>
            <a:ext cx="385381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as a result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结果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94" name="yt_shape_10094" title=""/>
          <p:cNvSpPr txBox="1"/>
          <p:nvPr/>
        </p:nvSpPr>
        <p:spPr>
          <a:xfrm>
            <a:off x="1280035" y="2956159"/>
            <a:ext cx="5399170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as a result of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由于……的原因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95" name="yt_shape_10095" title=""/>
          <p:cNvSpPr txBox="1"/>
          <p:nvPr/>
        </p:nvSpPr>
        <p:spPr>
          <a:xfrm>
            <a:off x="576127" y="3603301"/>
            <a:ext cx="6661632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4. percent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（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per cent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）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n.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百分之……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96" name="yt_shape_10096" title=""/>
          <p:cNvSpPr txBox="1"/>
          <p:nvPr/>
        </p:nvSpPr>
        <p:spPr>
          <a:xfrm>
            <a:off x="664365" y="4225399"/>
            <a:ext cx="6357620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percentage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n.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百分数；百分率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6654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2461296"/>
            <a:ext cx="628842" cy="361403"/>
          </a:xfrm>
          <a:prstGeom prst="rect">
            <a:avLst/>
          </a:prstGeom>
        </p:spPr>
      </p:pic>
      <p:pic>
        <p:nvPicPr>
          <p:cNvPr id="5" name="yt_shape_1697711336887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4327590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523071" y="2288169"/>
            <a:ext cx="2068195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as a result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441156" y="4097359"/>
            <a:ext cx="2203133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percentage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097" name="yt_shape_10097" title=""/>
          <p:cNvSpPr txBox="1"/>
          <p:nvPr/>
        </p:nvSpPr>
        <p:spPr>
          <a:xfrm>
            <a:off x="576127" y="740964"/>
            <a:ext cx="11041589" cy="1279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5. mind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n.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头脑；心智，思维；记忆；心思，注意力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介意；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		    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对（某事）烦恼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98" name="yt_shape_10098" title=""/>
          <p:cNvSpPr txBox="1"/>
          <p:nvPr/>
        </p:nvSpPr>
        <p:spPr>
          <a:xfrm>
            <a:off x="603477" y="2003237"/>
            <a:ext cx="614616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change one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’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s mind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改变主意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099" name="yt_shape_10099" title=""/>
          <p:cNvSpPr txBox="1"/>
          <p:nvPr/>
        </p:nvSpPr>
        <p:spPr>
          <a:xfrm>
            <a:off x="1302635" y="2625335"/>
            <a:ext cx="7807074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make up one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’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s mind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下定决心；打定主意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00" name="yt_shape_10100" title=""/>
          <p:cNvSpPr txBox="1"/>
          <p:nvPr/>
        </p:nvSpPr>
        <p:spPr>
          <a:xfrm>
            <a:off x="1302635" y="3247433"/>
            <a:ext cx="5353710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mind doing sth.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介意做某事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01" name="yt_shape_10101" title=""/>
          <p:cNvSpPr txBox="1"/>
          <p:nvPr/>
        </p:nvSpPr>
        <p:spPr>
          <a:xfrm>
            <a:off x="1302635" y="3869531"/>
            <a:ext cx="6424516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absence of mind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出神；思想不集中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02" name="yt_shape_10102" title=""/>
          <p:cNvSpPr txBox="1"/>
          <p:nvPr/>
        </p:nvSpPr>
        <p:spPr>
          <a:xfrm>
            <a:off x="1302635" y="4491629"/>
            <a:ext cx="3404458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keep in mind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记住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03" name="yt_shape_10103" title=""/>
          <p:cNvSpPr txBox="1"/>
          <p:nvPr/>
        </p:nvSpPr>
        <p:spPr>
          <a:xfrm>
            <a:off x="1302635" y="5113727"/>
            <a:ext cx="8351902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Never mind.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别太在意。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/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没关系。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/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不要紧。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7158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2105428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544026" y="1915837"/>
            <a:ext cx="3525710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change one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’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s mind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44094" y="2539840"/>
            <a:ext cx="3806698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make up one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’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s mind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544094" y="3161938"/>
            <a:ext cx="3009011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mind doing sth.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104" name="yt_shape_10104" title=""/>
          <p:cNvSpPr txBox="1"/>
          <p:nvPr/>
        </p:nvSpPr>
        <p:spPr>
          <a:xfrm>
            <a:off x="576127" y="750002"/>
            <a:ext cx="4705584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6. die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消失；灭亡；死亡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05" name="yt_shape_10105" title=""/>
          <p:cNvSpPr txBox="1"/>
          <p:nvPr/>
        </p:nvSpPr>
        <p:spPr>
          <a:xfrm>
            <a:off x="660156" y="1372100"/>
            <a:ext cx="581723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died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（过去式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/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过去分词）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06" name="yt_shape_10106" title=""/>
          <p:cNvSpPr txBox="1"/>
          <p:nvPr/>
        </p:nvSpPr>
        <p:spPr>
          <a:xfrm>
            <a:off x="1277583" y="1994198"/>
            <a:ext cx="8460329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dying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adj.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垂死的；即将毁灭的（现在分词）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07" name="yt_shape_10107" title=""/>
          <p:cNvSpPr txBox="1"/>
          <p:nvPr/>
        </p:nvSpPr>
        <p:spPr>
          <a:xfrm>
            <a:off x="1277583" y="2616296"/>
            <a:ext cx="3632085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death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n.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死；死亡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08" name="yt_shape_10108" title=""/>
          <p:cNvSpPr txBox="1"/>
          <p:nvPr/>
        </p:nvSpPr>
        <p:spPr>
          <a:xfrm>
            <a:off x="1277583" y="3238394"/>
            <a:ext cx="5440272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dead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adj.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死的；失去生命的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09" name="yt_shape_10109" title=""/>
          <p:cNvSpPr txBox="1"/>
          <p:nvPr/>
        </p:nvSpPr>
        <p:spPr>
          <a:xfrm>
            <a:off x="612333" y="3860492"/>
            <a:ext cx="652843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die down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逐渐变弱；逐渐消失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10" name="yt_shape_10110" title=""/>
          <p:cNvSpPr txBox="1"/>
          <p:nvPr/>
        </p:nvSpPr>
        <p:spPr>
          <a:xfrm>
            <a:off x="1277583" y="4482590"/>
            <a:ext cx="3742691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die of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死于（内因）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11" name="yt_shape_10111" title=""/>
          <p:cNvSpPr txBox="1"/>
          <p:nvPr/>
        </p:nvSpPr>
        <p:spPr>
          <a:xfrm>
            <a:off x="1277583" y="5104688"/>
            <a:ext cx="4259436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die from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死于（外因）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7438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1474291"/>
            <a:ext cx="628842" cy="361403"/>
          </a:xfrm>
          <a:prstGeom prst="rect">
            <a:avLst/>
          </a:prstGeom>
        </p:spPr>
      </p:pic>
      <p:pic>
        <p:nvPicPr>
          <p:cNvPr id="5" name="yt_shape_1697711337680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3962683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488781" y="1325929"/>
            <a:ext cx="1057974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died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19042" y="1908703"/>
            <a:ext cx="1283399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dying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519042" y="2569490"/>
            <a:ext cx="1283399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death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519042" y="3191588"/>
            <a:ext cx="1148462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dead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479256" y="3834641"/>
            <a:ext cx="1881886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die down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112" name="yt_shape_10112" title=""/>
          <p:cNvSpPr txBox="1"/>
          <p:nvPr/>
        </p:nvSpPr>
        <p:spPr>
          <a:xfrm>
            <a:off x="576127" y="1994198"/>
            <a:ext cx="5939896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7. point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n.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2"/>
              </a:rPr>
              <a:t>得分；点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v.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2"/>
              </a:rPr>
              <a:t>指；指向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13" name="yt_shape_10113" title=""/>
          <p:cNvSpPr txBox="1"/>
          <p:nvPr/>
        </p:nvSpPr>
        <p:spPr>
          <a:xfrm>
            <a:off x="650319" y="2616296"/>
            <a:ext cx="373697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简体" pitchFamily="32"/>
                <a:cs typeface="Times New Roman" panose="02020603050405020304" pitchFamily="32"/>
              </a:rPr>
              <a:t>   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方正书宋简体" pitchFamily="32"/>
                <a:cs typeface="Times New Roman" panose="02020603050405020304" pitchFamily="32"/>
              </a:rPr>
              <a:t> </a:t>
            </a:r>
            <a:r>
              <a:rPr lang="zh-CN" altLang="zh-CN" sz="9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方正书宋简体" pitchFamily="32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point out</a:t>
            </a:r>
            <a:r>
              <a:rPr lang="zh-CN" altLang="zh-CN" sz="9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方正书宋简体" pitchFamily="32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宋体" panose="02010600030101010101" pitchFamily="2" charset="-122"/>
                <a:ea typeface="方正书宋简体" pitchFamily="32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2"/>
              </a:rPr>
              <a:t>指出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14" name="yt_shape_10114" title=""/>
          <p:cNvSpPr txBox="1"/>
          <p:nvPr/>
        </p:nvSpPr>
        <p:spPr>
          <a:xfrm>
            <a:off x="1390563" y="3289797"/>
            <a:ext cx="7117013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point to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2"/>
              </a:rPr>
              <a:t>指向（离说话人较远的事物）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15" name="yt_shape_10115" title=""/>
          <p:cNvSpPr txBox="1"/>
          <p:nvPr/>
        </p:nvSpPr>
        <p:spPr>
          <a:xfrm>
            <a:off x="1390563" y="3911895"/>
            <a:ext cx="7012817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point at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2"/>
              </a:rPr>
              <a:t>指向（离说话人较近的事物）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7916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2718487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588159" y="2513021"/>
            <a:ext cx="1861249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point out</a:t>
            </a:r>
            <a:r>
              <a:rPr kumimoji="0" lang="zh-CN" altLang="zh-CN" sz="9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方正书宋简体" pitchFamily="32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118" name="yt_shape_10118" title=""/>
          <p:cNvSpPr txBox="1"/>
          <p:nvPr/>
        </p:nvSpPr>
        <p:spPr>
          <a:xfrm>
            <a:off x="4905643" y="1021531"/>
            <a:ext cx="2268763" cy="56733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en-US" altLang="zh-CN" sz="3150" b="0" i="0" u="none" spc="16904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</a:t>
            </a:r>
            <a:endParaRPr lang="en-US" altLang="zh-CN" sz="3150" b="0" i="0" u="none" spc="16904">
              <a:solidFill>
                <a:srgbClr val="1EE3CF"/>
              </a:solidFill>
              <a:effectLst/>
              <a:latin typeface="Times New Roman" panose="02020603050405020304" pitchFamily="32"/>
              <a:ea typeface="方正书宋_GBK" pitchFamily="10"/>
              <a:cs typeface="Times New Roman" panose="02020603050405020304" pitchFamily="32"/>
            </a:endParaRPr>
          </a:p>
        </p:txBody>
      </p:sp>
      <p:pic>
        <p:nvPicPr>
          <p:cNvPr id="10117" name="yt_image_10117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905643" y="1025294"/>
            <a:ext cx="2244725" cy="6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120" name="yt_shape_10120" title=""/>
          <p:cNvSpPr txBox="1"/>
          <p:nvPr/>
        </p:nvSpPr>
        <p:spPr>
          <a:xfrm>
            <a:off x="576127" y="1704592"/>
            <a:ext cx="5178469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1. loud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adj. &amp;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adv.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大声（的）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21" name="yt_shape_10121" title=""/>
          <p:cNvSpPr txBox="1"/>
          <p:nvPr/>
        </p:nvSpPr>
        <p:spPr>
          <a:xfrm>
            <a:off x="668277" y="2326690"/>
            <a:ext cx="753300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loudly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喧闹地；大声地；响亮地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22" name="yt_shape_10122" title=""/>
          <p:cNvSpPr txBox="1"/>
          <p:nvPr/>
        </p:nvSpPr>
        <p:spPr>
          <a:xfrm>
            <a:off x="1290109" y="2948788"/>
            <a:ext cx="5485156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quiet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adj.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安静的（反义词）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23" name="yt_shape_10123" title=""/>
          <p:cNvSpPr txBox="1"/>
          <p:nvPr/>
        </p:nvSpPr>
        <p:spPr>
          <a:xfrm>
            <a:off x="1290109" y="3570886"/>
            <a:ext cx="7093737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quietly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轻声地；轻柔地；安静地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24" name="yt_shape_10124" title=""/>
          <p:cNvSpPr txBox="1"/>
          <p:nvPr/>
        </p:nvSpPr>
        <p:spPr>
          <a:xfrm>
            <a:off x="575999" y="4192984"/>
            <a:ext cx="10931639" cy="128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E1F4FC"/>
                </a:solidFill>
              </a14:hiddenFill>
            </a:ext>
          </a:extLst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3200" b="1" i="0" u="none">
                <a:solidFill>
                  <a:srgbClr val="0000CC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词语运用</a:t>
            </a:r>
            <a:endParaRPr lang="zh-CN" altLang="zh-CN" sz="3200" b="1" i="0" u="none">
              <a:solidFill>
                <a:srgbClr val="0000CC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Facts speak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 </a:t>
            </a:r>
            <a:r>
              <a:rPr lang="zh-CN" altLang="zh-CN" sz="32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louder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than words.  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8177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2428881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479256" y="2240560"/>
            <a:ext cx="1396112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loudly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31568" y="2863293"/>
            <a:ext cx="1192912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quiet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531568" y="3485391"/>
            <a:ext cx="1508824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quietly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3016464" y="4780162"/>
            <a:ext cx="1818386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louder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kumimoji="0" lang="zh-CN" altLang="zh-CN" sz="100" b="1" i="0" strike="noStrike" kern="1200" cap="none" spc="-100" normalizeH="0" baseline="0" noProof="0">
                <a:ln>
                  <a:noFill/>
                </a:ln>
                <a:noFill/>
                <a:effectLst/>
                <a:uLnTx/>
                <a:uFillTx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⁠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125" name="yt_shape_10125" title=""/>
          <p:cNvSpPr txBox="1"/>
          <p:nvPr/>
        </p:nvSpPr>
        <p:spPr>
          <a:xfrm>
            <a:off x="576127" y="1737007"/>
            <a:ext cx="4407425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2. win</a:t>
            </a:r>
            <a:r>
              <a:rPr lang="en-US" altLang="zh-CN" sz="3200" b="1" i="1" u="none">
                <a:solidFill>
                  <a:srgbClr val="FF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获胜；赢；赢得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26" name="yt_shape_10126" title=""/>
          <p:cNvSpPr txBox="1"/>
          <p:nvPr/>
        </p:nvSpPr>
        <p:spPr>
          <a:xfrm>
            <a:off x="660861" y="2359105"/>
            <a:ext cx="589597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won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（过去式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/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过去分词）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27" name="yt_shape_10127" title=""/>
          <p:cNvSpPr txBox="1"/>
          <p:nvPr/>
        </p:nvSpPr>
        <p:spPr>
          <a:xfrm>
            <a:off x="1252531" y="2981203"/>
            <a:ext cx="5119671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winner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n.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获胜者；优胜者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28" name="yt_shape_10128" title=""/>
          <p:cNvSpPr txBox="1"/>
          <p:nvPr/>
        </p:nvSpPr>
        <p:spPr>
          <a:xfrm>
            <a:off x="1252531" y="3603301"/>
            <a:ext cx="4593052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lose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失败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（反义词）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29" name="yt_shape_10129" title=""/>
          <p:cNvSpPr txBox="1"/>
          <p:nvPr/>
        </p:nvSpPr>
        <p:spPr>
          <a:xfrm>
            <a:off x="661000" y="4225399"/>
            <a:ext cx="5661660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win first prize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获得一等奖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8452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2461296"/>
            <a:ext cx="628842" cy="361403"/>
          </a:xfrm>
          <a:prstGeom prst="rect">
            <a:avLst/>
          </a:prstGeom>
        </p:spPr>
      </p:pic>
      <p:pic>
        <p:nvPicPr>
          <p:cNvPr id="5" name="yt_shape_1697711338690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4327590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493861" y="2311664"/>
            <a:ext cx="1137349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won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kumimoji="0" lang="zh-CN" altLang="zh-CN" sz="100" b="1" i="0" strike="noStrike" kern="1200" cap="none" spc="-100" normalizeH="0" baseline="0" noProof="0">
                <a:ln>
                  <a:noFill/>
                </a:ln>
                <a:noFill/>
                <a:effectLst/>
                <a:uLnTx/>
                <a:uFillTx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493990" y="2934397"/>
            <a:ext cx="1532637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winner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493990" y="3556495"/>
            <a:ext cx="969074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lose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557996" y="4120854"/>
            <a:ext cx="2751836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win first prize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130" name="yt_shape_10130" title=""/>
          <p:cNvSpPr txBox="1"/>
          <p:nvPr/>
        </p:nvSpPr>
        <p:spPr>
          <a:xfrm>
            <a:off x="576127" y="1372100"/>
            <a:ext cx="8758552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3. care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在意；担忧；关心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n.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照顾；小心；忧虑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31" name="yt_shape_10131" title=""/>
          <p:cNvSpPr txBox="1"/>
          <p:nvPr/>
        </p:nvSpPr>
        <p:spPr>
          <a:xfrm>
            <a:off x="676839" y="1994198"/>
            <a:ext cx="9240520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careful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adj.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小心的；细致的；精心的；慎重的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32" name="yt_shape_10132" title=""/>
          <p:cNvSpPr txBox="1"/>
          <p:nvPr/>
        </p:nvSpPr>
        <p:spPr>
          <a:xfrm>
            <a:off x="1290109" y="2616296"/>
            <a:ext cx="7429341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carefully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细致地；小心地；谨慎地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33" name="yt_shape_10133" title=""/>
          <p:cNvSpPr txBox="1"/>
          <p:nvPr/>
        </p:nvSpPr>
        <p:spPr>
          <a:xfrm>
            <a:off x="1290109" y="3238394"/>
            <a:ext cx="5960221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careless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adj.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粗心的；不小心的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34" name="yt_shape_10134" title=""/>
          <p:cNvSpPr txBox="1"/>
          <p:nvPr/>
        </p:nvSpPr>
        <p:spPr>
          <a:xfrm>
            <a:off x="1290109" y="3860492"/>
            <a:ext cx="6332887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carelessly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adv.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粗心地；不小心地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35" name="yt_shape_10135" title=""/>
          <p:cNvSpPr txBox="1"/>
          <p:nvPr/>
        </p:nvSpPr>
        <p:spPr>
          <a:xfrm>
            <a:off x="1290109" y="4482590"/>
            <a:ext cx="6538328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caring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adj.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体贴人的；关心他人的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8941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2096389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531326" y="1963902"/>
            <a:ext cx="1525271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careful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31568" y="2530801"/>
            <a:ext cx="1841183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carefully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531568" y="3191588"/>
            <a:ext cx="1663383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careless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531568" y="3774997"/>
            <a:ext cx="2080895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carelessly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kumimoji="0" lang="zh-CN" altLang="zh-CN" sz="100" b="1" i="0" strike="noStrike" kern="1200" cap="none" spc="-100" normalizeH="0" baseline="0" noProof="0">
                <a:ln>
                  <a:noFill/>
                </a:ln>
                <a:noFill/>
                <a:effectLst/>
                <a:uLnTx/>
                <a:uFillTx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531568" y="4397095"/>
            <a:ext cx="1419924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caring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136" name="yt_shape_10136" title=""/>
          <p:cNvSpPr txBox="1"/>
          <p:nvPr/>
        </p:nvSpPr>
        <p:spPr>
          <a:xfrm>
            <a:off x="658009" y="1033935"/>
            <a:ext cx="5055870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 about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关心；在意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37" name="yt_shape_10137" title=""/>
          <p:cNvSpPr txBox="1"/>
          <p:nvPr/>
        </p:nvSpPr>
        <p:spPr>
          <a:xfrm>
            <a:off x="1277583" y="1656033"/>
            <a:ext cx="4828501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 for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照顾；非常喜欢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38" name="yt_shape_10138" title=""/>
          <p:cNvSpPr txBox="1"/>
          <p:nvPr/>
        </p:nvSpPr>
        <p:spPr>
          <a:xfrm>
            <a:off x="1277583" y="2278131"/>
            <a:ext cx="7712304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take care of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照顾；处理（＝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look after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）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39" name="yt_shape_10139" title=""/>
          <p:cNvSpPr txBox="1"/>
          <p:nvPr/>
        </p:nvSpPr>
        <p:spPr>
          <a:xfrm>
            <a:off x="576127" y="2900229"/>
            <a:ext cx="11041589" cy="2491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E1F4FC"/>
                </a:solidFill>
              </a14:hiddenFill>
            </a:ext>
          </a:extLst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3200" b="1" i="0" u="none">
                <a:solidFill>
                  <a:srgbClr val="0000CC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词语运用</a:t>
            </a:r>
            <a:endParaRPr lang="zh-CN" altLang="zh-CN" sz="3200" b="1" i="0" u="none">
              <a:solidFill>
                <a:srgbClr val="0000CC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We should be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 </a:t>
            </a:r>
            <a:r>
              <a:rPr lang="zh-CN" altLang="zh-CN" sz="32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careful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during the exams. We can get better grades if we check over the answers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 </a:t>
            </a:r>
            <a:r>
              <a:rPr lang="zh-CN" altLang="zh-CN" sz="32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carefully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⁠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because being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 </a:t>
            </a:r>
            <a:r>
              <a:rPr lang="zh-CN" altLang="zh-CN" sz="32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careless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always leads to many mistakes.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9188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1136126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450681" y="959189"/>
            <a:ext cx="2145983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 about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19042" y="1609227"/>
            <a:ext cx="1672908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care for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519042" y="2231325"/>
            <a:ext cx="2338070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take care of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3400195" y="3487407"/>
            <a:ext cx="1791271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careful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7663076" y="4082702"/>
            <a:ext cx="2111375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carefully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943441" y="4755375"/>
            <a:ext cx="1938020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careless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  <p:bldP spid="8" grpId="0" build="allAtOnce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140" name="yt_shape_10140" title=""/>
          <p:cNvSpPr txBox="1"/>
          <p:nvPr/>
        </p:nvSpPr>
        <p:spPr>
          <a:xfrm>
            <a:off x="576127" y="2359105"/>
            <a:ext cx="4872296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4. laugh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笑；发笑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n.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笑声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41" name="yt_shape_10141" title=""/>
          <p:cNvSpPr txBox="1"/>
          <p:nvPr/>
        </p:nvSpPr>
        <p:spPr>
          <a:xfrm>
            <a:off x="553962" y="2981203"/>
            <a:ext cx="491553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laughter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n.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笑；笑声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42" name="yt_shape_10142" title=""/>
          <p:cNvSpPr txBox="1"/>
          <p:nvPr/>
        </p:nvSpPr>
        <p:spPr>
          <a:xfrm>
            <a:off x="547606" y="3603301"/>
            <a:ext cx="361378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laugh at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嘲笑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9440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3083394"/>
            <a:ext cx="628842" cy="361403"/>
          </a:xfrm>
          <a:prstGeom prst="rect">
            <a:avLst/>
          </a:prstGeom>
        </p:spPr>
      </p:pic>
      <p:pic>
        <p:nvPicPr>
          <p:cNvPr id="5" name="yt_shape_1697711339681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3705492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566886" y="2873483"/>
            <a:ext cx="1780286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laughter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76411" y="3497486"/>
            <a:ext cx="1723136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laugh at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143" name="yt_shape_10143" title=""/>
          <p:cNvSpPr txBox="1"/>
          <p:nvPr/>
        </p:nvSpPr>
        <p:spPr>
          <a:xfrm>
            <a:off x="576127" y="720386"/>
            <a:ext cx="8654613" cy="571310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5. serious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adj.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严肃的；稳重的；严重的；认真的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44" name="yt_shape_10144" title=""/>
          <p:cNvSpPr txBox="1"/>
          <p:nvPr/>
        </p:nvSpPr>
        <p:spPr>
          <a:xfrm>
            <a:off x="621281" y="1342484"/>
            <a:ext cx="808545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seriously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adv.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严重地；严肃地；认真地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45" name="yt_shape_10145" title=""/>
          <p:cNvSpPr txBox="1"/>
          <p:nvPr/>
        </p:nvSpPr>
        <p:spPr>
          <a:xfrm>
            <a:off x="612302" y="1964582"/>
            <a:ext cx="6522085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2450" b="0" i="0" u="none">
                <a:noFill/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  <a:sym typeface="Finished"/>
              </a:rPr>
              <a:t>⁠</a:t>
            </a:r>
            <a:r>
              <a:rPr lang="en-US" altLang="zh-CN" sz="3200" b="0" i="0" u="none">
                <a:solidFill>
                  <a:srgbClr val="1EE3CF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    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take ... seriously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认真对待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2"/>
              </a:rPr>
              <a:t>……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46" name="yt_shape_10146" title=""/>
          <p:cNvSpPr txBox="1"/>
          <p:nvPr/>
        </p:nvSpPr>
        <p:spPr>
          <a:xfrm>
            <a:off x="1329918" y="2586680"/>
            <a:ext cx="6145530" cy="63944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 algn="just" eaLnBrk="1" latinLnBrk="0" hangingPunct="0">
              <a:lnSpc>
                <a:spcPct val="13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 </a:t>
            </a:r>
            <a:r>
              <a:rPr lang="zh-CN" altLang="zh-CN" sz="105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be serious about</a:t>
            </a:r>
            <a:r>
              <a:rPr lang="zh-CN" altLang="zh-CN" sz="105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⁠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对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2"/>
              </a:rPr>
              <a:t>……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是认真的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sp>
        <p:nvSpPr>
          <p:cNvPr id="10147" name="yt_shape_10147" title=""/>
          <p:cNvSpPr txBox="1"/>
          <p:nvPr/>
        </p:nvSpPr>
        <p:spPr>
          <a:xfrm>
            <a:off x="576128" y="3208778"/>
            <a:ext cx="11041589" cy="24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E1F4FC"/>
                </a:solidFill>
              </a14:hiddenFill>
            </a:ext>
          </a:extLst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30000"/>
              </a:lnSpc>
            </a:pPr>
            <a:r>
              <a:rPr lang="zh-CN" altLang="zh-CN" sz="3200" b="1" i="0" u="none">
                <a:solidFill>
                  <a:srgbClr val="0000CC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词语运用</a:t>
            </a:r>
            <a:endParaRPr lang="zh-CN" altLang="zh-CN" sz="3200" b="1" i="0" u="none">
              <a:solidFill>
                <a:srgbClr val="0000CC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  <a:p>
            <a:pPr algn="just" eaLnBrk="1" latinLnBrk="0" hangingPunct="0">
              <a:lnSpc>
                <a:spcPct val="13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Mrs. Gao is a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 </a:t>
            </a:r>
            <a:r>
              <a:rPr lang="zh-CN" altLang="zh-CN" sz="32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serious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teacher. She takes all her classes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 </a:t>
            </a:r>
            <a:r>
              <a:rPr lang="zh-CN" altLang="zh-CN" sz="32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seriously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. She always tells us to be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 </a:t>
            </a:r>
            <a:r>
              <a:rPr lang="zh-CN" altLang="zh-CN" sz="32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serious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 about the subjects we learn and the friends we make.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Times New Roman" panose="02020603050405020304" pitchFamily="32"/>
            </a:endParaRPr>
          </a:p>
        </p:txBody>
      </p:sp>
      <p:pic>
        <p:nvPicPr>
          <p:cNvPr id="3" name="yt_shape_1697711339957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1444675"/>
            <a:ext cx="628842" cy="361403"/>
          </a:xfrm>
          <a:prstGeom prst="rect">
            <a:avLst/>
          </a:prstGeom>
        </p:spPr>
      </p:pic>
      <p:pic>
        <p:nvPicPr>
          <p:cNvPr id="5" name="yt_shape_1697711340189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47" y="2066773"/>
            <a:ext cx="628842" cy="361403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599271" y="1241749"/>
            <a:ext cx="1850136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seriously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89746" y="1860037"/>
            <a:ext cx="3102674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take ... seriously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544094" y="2539874"/>
            <a:ext cx="3136011" cy="659397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be serious about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方正书宋_GBK" pitchFamily="10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3567328" y="3795956"/>
            <a:ext cx="1987550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serious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688809" y="4391251"/>
            <a:ext cx="2139189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seriously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7988578" y="4429940"/>
            <a:ext cx="1823212" cy="72759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serious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Times New Roman" panose="02020603050405020304" pitchFamily="32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allAtOnce"/>
      <p:bldP spid="9" grpId="0" build="allAtOnce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327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https://d.book118.com/887144114043006051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200</Paragraphs>
  <Slides>30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45">
      <vt:lpstr>Arial</vt:lpstr>
      <vt:lpstr>Calibri</vt:lpstr>
      <vt:lpstr>Calibri Light</vt:lpstr>
      <vt:lpstr>等线 Light</vt:lpstr>
      <vt:lpstr>等线</vt:lpstr>
      <vt:lpstr>微软雅黑</vt:lpstr>
      <vt:lpstr>Times New Roman</vt:lpstr>
      <vt:lpstr>宋体</vt:lpstr>
      <vt:lpstr>方正书宋简体</vt:lpstr>
      <vt:lpstr>方正楷体_GBK</vt:lpstr>
      <vt:lpstr>楷体</vt:lpstr>
      <vt:lpstr>FZLanTingHei-EB-GBK</vt:lpstr>
      <vt:lpstr>方正书宋_GBK</vt:lpstr>
      <vt:lpstr>Finished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2024-09-24T06:39:31.602</cp:lastPrinted>
  <dcterms:created xsi:type="dcterms:W3CDTF">2024-09-23T22:39:31Z</dcterms:created>
  <dcterms:modified xsi:type="dcterms:W3CDTF">2024-09-23T22:39:33Z</dcterms:modified>
</cp:coreProperties>
</file>