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wmf" /><Relationship Id="rId2" Type="http://schemas.openxmlformats.org/officeDocument/2006/relationships/image" Target="../media/image1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wmf" /><Relationship Id="rId2" Type="http://schemas.openxmlformats.org/officeDocument/2006/relationships/image" Target="../media/image15.wmf" /><Relationship Id="rId3" Type="http://schemas.openxmlformats.org/officeDocument/2006/relationships/image" Target="../media/image16.wmf" /><Relationship Id="rId4" Type="http://schemas.openxmlformats.org/officeDocument/2006/relationships/image" Target="../media/image17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3A349-D336-4D1D-B911-70ACDC597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54C11-74F9-4A5D-8D4B-B6E40389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F9814-5B82-4295-A777-64109448D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BB166-CC66-45E1-8131-E4EDE6C6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CF88C1-C541-4942-B53D-E3E226A6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0381C6-C945-4844-B9AF-1B1CD5CFE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33FFF5-A954-4922-AE8D-2F8265021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D7839-50C9-434E-82F8-4043CCD5C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8F22E-B442-490C-A5B0-9E7B97CAD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0EB3F-761F-4400-AF6C-E73CBAA4F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A4804-1BC7-42AB-BC40-9361D28C4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audio" Target="../media/audio11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13.wmf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14.wmf" /><Relationship Id="rId7" Type="http://schemas.openxmlformats.org/officeDocument/2006/relationships/vmlDrawing" Target="../drawings/vmlDrawing1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6.wmf" /><Relationship Id="rId11" Type="http://schemas.openxmlformats.org/officeDocument/2006/relationships/oleObject" Target="../embeddings/oleObject8.bin" TargetMode="Internal" /><Relationship Id="rId12" Type="http://schemas.openxmlformats.org/officeDocument/2006/relationships/image" Target="../media/image17.wmf" /><Relationship Id="rId13" Type="http://schemas.openxmlformats.org/officeDocument/2006/relationships/vmlDrawing" Target="../drawings/vmlDrawing2.vml" /><Relationship Id="rId2" Type="http://schemas.openxmlformats.org/officeDocument/2006/relationships/image" Target="../media/image3.png" /><Relationship Id="rId3" Type="http://schemas.openxmlformats.org/officeDocument/2006/relationships/oleObject" Target="../embeddings/oleObject3.bin" TargetMode="Internal" /><Relationship Id="rId4" Type="http://schemas.openxmlformats.org/officeDocument/2006/relationships/image" Target="../media/image13.wmf" /><Relationship Id="rId5" Type="http://schemas.openxmlformats.org/officeDocument/2006/relationships/oleObject" Target="../embeddings/oleObject4.bin" TargetMode="Internal" /><Relationship Id="rId6" Type="http://schemas.openxmlformats.org/officeDocument/2006/relationships/oleObject" Target="../embeddings/oleObject5.bin" TargetMode="Internal" /><Relationship Id="rId7" Type="http://schemas.openxmlformats.org/officeDocument/2006/relationships/oleObject" Target="../embeddings/oleObject6.bin" TargetMode="Internal" /><Relationship Id="rId8" Type="http://schemas.openxmlformats.org/officeDocument/2006/relationships/image" Target="../media/image15.wmf" /><Relationship Id="rId9" Type="http://schemas.openxmlformats.org/officeDocument/2006/relationships/oleObject" Target="../embeddings/oleObject7.bin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451551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灯片编号占位符 4"/>
          <p:cNvSpPr txBox="1">
            <a:spLocks noGrp="1" noChangeArrowheads="1"/>
          </p:cNvSpPr>
          <p:nvPr/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67472" tIns="33736" rIns="67472" bIns="33736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panose="02020603050405020304" pitchFamily="18" charset="0"/>
              <a:buNone/>
              <a:defRPr/>
            </a:pPr>
            <a:fld id="{AF6AD448-7832-44ED-937E-30DA9A9BC51B}" type="slidenum">
              <a:rPr kumimoji="0" lang="zh-CN" altLang="en-US" sz="7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1</a:t>
            </a:fld>
            <a:endParaRPr kumimoji="0" lang="zh-CN" altLang="en-US" sz="7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9459" name="Rectangle 2"/>
          <p:cNvSpPr>
            <a:spLocks noGrp="1"/>
          </p:cNvSpPr>
          <p:nvPr>
            <p:ph type="title" idx="4294967295"/>
          </p:nvPr>
        </p:nvSpPr>
        <p:spPr>
          <a:xfrm>
            <a:off x="1127125" y="552450"/>
            <a:ext cx="1296988" cy="358775"/>
          </a:xfrm>
        </p:spPr>
        <p:txBody>
          <a:bodyPr vert="horz" wrap="square" lIns="76200" tIns="38100" rIns="76200" bIns="38100" anchor="ctr" anchorCtr="1"/>
          <a:lstStyle/>
          <a:p>
            <a:r>
              <a:rPr lang="zh-CN" altLang="en-US" sz="3200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华文行楷" panose="02010800040101010101" pitchFamily="2" charset="-122"/>
              </a:rPr>
              <a:t>复习</a:t>
            </a:r>
            <a:endParaRPr lang="zh-CN" altLang="en-US" sz="3200">
              <a:solidFill>
                <a:srgbClr val="FF0000"/>
              </a:solidFill>
              <a:effectLst>
                <a:outerShdw blurRad="38100" dist="38100" dir="2700000">
                  <a:srgbClr val="C0C0C0"/>
                </a:outerShdw>
              </a:effectLst>
              <a:ea typeface="华文行楷" panose="02010800040101010101" pitchFamily="2" charset="-122"/>
            </a:endParaRPr>
          </a:p>
        </p:txBody>
      </p:sp>
      <p:sp>
        <p:nvSpPr>
          <p:cNvPr id="19460" name="Rectangle 3"/>
          <p:cNvSpPr>
            <a:spLocks noGrp="1"/>
          </p:cNvSpPr>
          <p:nvPr>
            <p:ph type="body" idx="4294967295"/>
          </p:nvPr>
        </p:nvSpPr>
        <p:spPr>
          <a:xfrm>
            <a:off x="234950" y="1344613"/>
            <a:ext cx="5330825" cy="142875"/>
          </a:xfrm>
        </p:spPr>
        <p:txBody>
          <a:bodyPr vert="horz" wrap="square" lIns="76200" tIns="38100" rIns="76200" bIns="38100" anchor="t"/>
          <a:lstStyle/>
          <a:p>
            <a:pPr>
              <a:buFont typeface="Webdings" panose="05030102010509060703" pitchFamily="18" charset="2"/>
              <a:buNone/>
            </a:pPr>
            <a:endParaRPr lang="zh-CN" altLang="zh-CN" sz="400">
              <a:effectLst>
                <a:outerShdw blurRad="38100" dist="38100" dir="2700000">
                  <a:srgbClr val="C0C0C0"/>
                </a:outerShdw>
              </a:effectLst>
            </a:endParaRPr>
          </a:p>
          <a:p>
            <a:pPr>
              <a:buFont typeface="Webdings" panose="05030102010509060703" pitchFamily="18" charset="2"/>
              <a:buNone/>
            </a:pPr>
            <a:r>
              <a:rPr lang="zh-CN" altLang="zh-CN" sz="400">
                <a:effectLst>
                  <a:outerShdw blurRad="38100" dist="38100" dir="2700000">
                    <a:srgbClr val="C0C0C0"/>
                  </a:outerShdw>
                </a:effectLst>
              </a:rPr>
              <a:t>       </a:t>
            </a:r>
            <a:endParaRPr lang="zh-CN" altLang="zh-CN" sz="400">
              <a:effectLst>
                <a:outerShdw blurRad="38100" dist="38100" dir="2700000">
                  <a:srgbClr val="C0C0C0"/>
                </a:outerShdw>
              </a:effectLst>
            </a:endParaRPr>
          </a:p>
        </p:txBody>
      </p:sp>
      <p:pic>
        <p:nvPicPr>
          <p:cNvPr id="19461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950" y="44450"/>
            <a:ext cx="1122363" cy="9429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8" name="Rectangle 5"/>
          <p:cNvSpPr>
            <a:spLocks noChangeArrowheads="1"/>
          </p:cNvSpPr>
          <p:nvPr/>
        </p:nvSpPr>
        <p:spPr bwMode="auto">
          <a:xfrm>
            <a:off x="339725" y="2852738"/>
            <a:ext cx="6769100" cy="5048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67472" tIns="33736" rIns="67472" bIns="33736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52730" marR="0" lvl="0" indent="-252730" algn="just" defTabSz="674370" rtl="0" eaLnBrk="1" fontAlgn="base" latinLnBrk="0" hangingPunct="1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000000"/>
              </a:buClr>
              <a:buSzTx/>
              <a:buFont typeface="Webdings" panose="05030102010509060703" pitchFamily="18" charset="2"/>
              <a:buNone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2.</a:t>
            </a:r>
            <a:r>
              <a:rPr kumimoji="0" 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一辆小汽车</a:t>
            </a: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4</a:t>
            </a:r>
            <a:r>
              <a:rPr kumimoji="0" 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小时行</a:t>
            </a: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320</a:t>
            </a:r>
            <a:r>
              <a:rPr kumimoji="0" 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千米</a:t>
            </a: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,</a:t>
            </a:r>
            <a:r>
              <a:rPr kumimoji="0" 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每小时能行多少千米</a:t>
            </a: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?</a:t>
            </a:r>
            <a:endParaRPr kumimoji="0" lang="zh-CN" altLang="zh-CN" sz="20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  <a:p>
            <a:pPr marL="252730" marR="0" lvl="0" indent="-252730" algn="just" defTabSz="674370" rtl="0" eaLnBrk="1" fontAlgn="base" latinLnBrk="0" hangingPunct="1">
              <a:lnSpc>
                <a:spcPct val="110000"/>
              </a:lnSpc>
              <a:spcBef>
                <a:spcPts val="1800"/>
              </a:spcBef>
              <a:spcAft>
                <a:spcPct val="0"/>
              </a:spcAft>
              <a:buClr>
                <a:srgbClr val="000000"/>
              </a:buClr>
              <a:buSzTx/>
              <a:buFont typeface="Webdings" panose="05030102010509060703" pitchFamily="18" charset="2"/>
              <a:buNone/>
              <a:defRPr/>
            </a:pPr>
            <a:r>
              <a:rPr kumimoji="0" lang="zh-CN" altLang="zh-CN" sz="17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         </a:t>
            </a:r>
            <a:r>
              <a:rPr kumimoji="0" lang="zh-CN" sz="17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列   式</a:t>
            </a:r>
            <a:r>
              <a:rPr kumimoji="0" lang="zh-CN" altLang="zh-CN" sz="17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:</a:t>
            </a:r>
            <a:endParaRPr kumimoji="0" lang="zh-CN" altLang="zh-CN" sz="1700" b="0" i="0" u="sng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  <a:p>
            <a:pPr marL="252730" marR="0" lvl="0" indent="-252730" algn="just" defTabSz="674370" rtl="0" eaLnBrk="1" fontAlgn="base" latinLnBrk="0" hangingPunct="1">
              <a:lnSpc>
                <a:spcPct val="110000"/>
              </a:lnSpc>
              <a:spcBef>
                <a:spcPts val="1800"/>
              </a:spcBef>
              <a:spcAft>
                <a:spcPct val="0"/>
              </a:spcAft>
              <a:buClr>
                <a:srgbClr val="000000"/>
              </a:buClr>
              <a:buSzTx/>
              <a:buFont typeface="Webdings" panose="05030102010509060703" pitchFamily="18" charset="2"/>
              <a:buNone/>
              <a:defRPr/>
            </a:pPr>
            <a:r>
              <a:rPr kumimoji="0" lang="zh-CN" altLang="zh-CN" sz="17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         </a:t>
            </a:r>
            <a:r>
              <a:rPr kumimoji="0" lang="zh-CN" sz="17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关系式</a:t>
            </a:r>
            <a:r>
              <a:rPr kumimoji="0" lang="zh-CN" altLang="zh-CN" sz="17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:</a:t>
            </a:r>
            <a:endParaRPr kumimoji="0" lang="zh-CN" altLang="zh-CN" sz="17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199" name="Rectangle 6"/>
          <p:cNvSpPr>
            <a:spLocks noChangeArrowheads="1"/>
          </p:cNvSpPr>
          <p:nvPr/>
        </p:nvSpPr>
        <p:spPr bwMode="auto">
          <a:xfrm>
            <a:off x="234950" y="4292600"/>
            <a:ext cx="8229600" cy="12525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67472" tIns="33736" rIns="67472" bIns="33736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52730" marR="0" lvl="0" indent="-252730" algn="just" defTabSz="674370" rtl="0" eaLnBrk="1" fontAlgn="base" latinLnBrk="0" hangingPunct="1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000000"/>
              </a:buClr>
              <a:buSzTx/>
              <a:buFont typeface="Webdings" panose="05030102010509060703" pitchFamily="18" charset="2"/>
              <a:buNone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3.</a:t>
            </a:r>
            <a:r>
              <a:rPr kumimoji="0" 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一辆小汽车每小时行</a:t>
            </a: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80</a:t>
            </a:r>
            <a:r>
              <a:rPr kumimoji="0" 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千米</a:t>
            </a: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,</a:t>
            </a:r>
            <a:r>
              <a:rPr kumimoji="0" 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行</a:t>
            </a: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320</a:t>
            </a:r>
            <a:r>
              <a:rPr kumimoji="0" 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千米要多少小时</a:t>
            </a: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?</a:t>
            </a:r>
            <a:endParaRPr kumimoji="0" lang="zh-CN" altLang="zh-CN" sz="20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  <a:p>
            <a:pPr marL="252730" marR="0" lvl="0" indent="-252730" algn="just" defTabSz="674370" rtl="0" eaLnBrk="1" fontAlgn="base" latinLnBrk="0" hangingPunct="1">
              <a:lnSpc>
                <a:spcPct val="110000"/>
              </a:lnSpc>
              <a:spcBef>
                <a:spcPts val="1800"/>
              </a:spcBef>
              <a:spcAft>
                <a:spcPct val="0"/>
              </a:spcAft>
              <a:buClr>
                <a:srgbClr val="000000"/>
              </a:buClr>
              <a:buSzTx/>
              <a:buFont typeface="Webdings" panose="05030102010509060703" pitchFamily="18" charset="2"/>
              <a:buNone/>
              <a:defRPr/>
            </a:pPr>
            <a:r>
              <a:rPr kumimoji="0" lang="zh-CN" altLang="zh-CN" sz="17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         </a:t>
            </a:r>
            <a:r>
              <a:rPr kumimoji="0" lang="zh-CN" sz="17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列   式</a:t>
            </a:r>
            <a:r>
              <a:rPr kumimoji="0" lang="zh-CN" altLang="zh-CN" sz="17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:</a:t>
            </a:r>
            <a:endParaRPr kumimoji="0" lang="zh-CN" altLang="zh-CN" sz="1700" b="0" i="0" u="sng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  <a:p>
            <a:pPr marL="252730" marR="0" lvl="0" indent="-252730" algn="just" defTabSz="674370" rtl="0" eaLnBrk="1" fontAlgn="base" latinLnBrk="0" hangingPunct="1">
              <a:lnSpc>
                <a:spcPct val="110000"/>
              </a:lnSpc>
              <a:spcBef>
                <a:spcPts val="1800"/>
              </a:spcBef>
              <a:spcAft>
                <a:spcPct val="0"/>
              </a:spcAft>
              <a:buClr>
                <a:srgbClr val="000000"/>
              </a:buClr>
              <a:buSzTx/>
              <a:buFont typeface="Webdings" panose="05030102010509060703" pitchFamily="18" charset="2"/>
              <a:buNone/>
              <a:defRPr/>
            </a:pPr>
            <a:r>
              <a:rPr kumimoji="0" lang="zh-CN" altLang="zh-CN" sz="17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         </a:t>
            </a:r>
            <a:r>
              <a:rPr kumimoji="0" lang="zh-CN" sz="17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关系式</a:t>
            </a:r>
            <a:r>
              <a:rPr kumimoji="0" lang="zh-CN" altLang="zh-CN" sz="17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:</a:t>
            </a:r>
            <a:endParaRPr kumimoji="0" lang="zh-CN" altLang="zh-CN" sz="17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200" name="Text Box 7"/>
          <p:cNvSpPr txBox="1"/>
          <p:nvPr/>
        </p:nvSpPr>
        <p:spPr>
          <a:xfrm>
            <a:off x="3060700" y="2492375"/>
            <a:ext cx="3095625" cy="342900"/>
          </a:xfrm>
          <a:prstGeom prst="rect">
            <a:avLst/>
          </a:prstGeom>
          <a:noFill/>
          <a:ln w="9525">
            <a:noFill/>
          </a:ln>
        </p:spPr>
        <p:txBody>
          <a:bodyPr lIns="67472" tIns="33736" rIns="67472" bIns="33736"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5000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1800" b="1">
                <a:solidFill>
                  <a:srgbClr val="FF0000"/>
                </a:solidFill>
                <a:latin typeface="Arial" pitchFamily="34" charset="0"/>
              </a:rPr>
              <a:t>速度</a:t>
            </a:r>
            <a:r>
              <a:rPr lang="en-US" altLang="zh-CN" sz="1800" b="1">
                <a:solidFill>
                  <a:srgbClr val="FF0000"/>
                </a:solidFill>
                <a:latin typeface="Arial" pitchFamily="34" charset="0"/>
              </a:rPr>
              <a:t>×</a:t>
            </a:r>
            <a:r>
              <a:rPr lang="zh-CN" altLang="en-US" sz="1800" b="1">
                <a:solidFill>
                  <a:srgbClr val="FF0000"/>
                </a:solidFill>
                <a:latin typeface="Arial" pitchFamily="34" charset="0"/>
              </a:rPr>
              <a:t>时间</a:t>
            </a:r>
            <a:r>
              <a:rPr lang="en-US" altLang="zh-CN" sz="1800" b="1">
                <a:solidFill>
                  <a:srgbClr val="FF0000"/>
                </a:solidFill>
                <a:latin typeface="Arial" pitchFamily="34" charset="0"/>
              </a:rPr>
              <a:t>=</a:t>
            </a:r>
            <a:r>
              <a:rPr lang="zh-CN" altLang="en-US" sz="1800" b="1">
                <a:solidFill>
                  <a:srgbClr val="FF0000"/>
                </a:solidFill>
                <a:latin typeface="Arial" pitchFamily="34" charset="0"/>
              </a:rPr>
              <a:t>路程</a:t>
            </a:r>
            <a:endParaRPr lang="zh-CN" altLang="en-US" sz="18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8201" name="Text Box 9"/>
          <p:cNvSpPr txBox="1"/>
          <p:nvPr/>
        </p:nvSpPr>
        <p:spPr>
          <a:xfrm>
            <a:off x="2114550" y="3357563"/>
            <a:ext cx="3171825" cy="373062"/>
          </a:xfrm>
          <a:prstGeom prst="rect">
            <a:avLst/>
          </a:prstGeom>
          <a:noFill/>
          <a:ln w="9525">
            <a:noFill/>
          </a:ln>
        </p:spPr>
        <p:txBody>
          <a:bodyPr lIns="67472" tIns="33736" rIns="67472" bIns="33736"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5000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en-US" altLang="zh-CN" sz="2000" b="1">
                <a:latin typeface="Arial" pitchFamily="34" charset="0"/>
              </a:rPr>
              <a:t>320÷4=80</a:t>
            </a:r>
            <a:r>
              <a:rPr lang="zh-CN" altLang="en-US" sz="2000" b="1">
                <a:latin typeface="Arial" pitchFamily="34" charset="0"/>
              </a:rPr>
              <a:t>（千米）</a:t>
            </a:r>
            <a:endParaRPr lang="zh-CN" altLang="en-US" sz="2000" b="1">
              <a:latin typeface="Arial" pitchFamily="34" charset="0"/>
            </a:endParaRPr>
          </a:p>
        </p:txBody>
      </p:sp>
      <p:sp>
        <p:nvSpPr>
          <p:cNvPr id="8202" name="Rectangle 10"/>
          <p:cNvSpPr/>
          <p:nvPr/>
        </p:nvSpPr>
        <p:spPr>
          <a:xfrm>
            <a:off x="2197100" y="4725988"/>
            <a:ext cx="3089275" cy="373062"/>
          </a:xfrm>
          <a:prstGeom prst="rect">
            <a:avLst/>
          </a:prstGeom>
          <a:noFill/>
          <a:ln w="9525">
            <a:noFill/>
          </a:ln>
        </p:spPr>
        <p:txBody>
          <a:bodyPr lIns="67472" tIns="33736" rIns="67472" bIns="33736"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en-US" altLang="zh-CN" sz="2000" b="1">
                <a:latin typeface="Arial" pitchFamily="34" charset="0"/>
              </a:rPr>
              <a:t>320÷80=4</a:t>
            </a:r>
            <a:r>
              <a:rPr lang="zh-CN" altLang="en-US" sz="2000" b="1">
                <a:latin typeface="Arial" pitchFamily="34" charset="0"/>
              </a:rPr>
              <a:t>（小时）</a:t>
            </a:r>
            <a:endParaRPr lang="zh-CN" altLang="en-US" sz="2000" b="1">
              <a:latin typeface="Arial" pitchFamily="34" charset="0"/>
            </a:endParaRPr>
          </a:p>
        </p:txBody>
      </p:sp>
      <p:sp>
        <p:nvSpPr>
          <p:cNvPr id="8203" name="Text Box 11"/>
          <p:cNvSpPr txBox="1"/>
          <p:nvPr/>
        </p:nvSpPr>
        <p:spPr>
          <a:xfrm>
            <a:off x="2063750" y="3933825"/>
            <a:ext cx="3508375" cy="376238"/>
          </a:xfrm>
          <a:prstGeom prst="rect">
            <a:avLst/>
          </a:prstGeom>
          <a:noFill/>
          <a:ln w="9525">
            <a:noFill/>
          </a:ln>
        </p:spPr>
        <p:txBody>
          <a:bodyPr lIns="67472" tIns="33736" rIns="67472" bIns="33736"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5000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</a:rPr>
              <a:t>路程</a:t>
            </a:r>
            <a:r>
              <a:rPr lang="en-US" altLang="zh-CN" sz="1900" b="1">
                <a:solidFill>
                  <a:srgbClr val="FF0000"/>
                </a:solidFill>
                <a:latin typeface="Arial" pitchFamily="34" charset="0"/>
              </a:rPr>
              <a:t>÷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</a:rPr>
              <a:t>时间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</a:rPr>
              <a:t>=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</a:rPr>
              <a:t>速度</a:t>
            </a:r>
            <a:endParaRPr lang="zh-CN" altLang="en-US" sz="20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8204" name="Text Box 12"/>
          <p:cNvSpPr txBox="1"/>
          <p:nvPr/>
        </p:nvSpPr>
        <p:spPr>
          <a:xfrm>
            <a:off x="2125663" y="5230813"/>
            <a:ext cx="3732212" cy="433387"/>
          </a:xfrm>
          <a:prstGeom prst="rect">
            <a:avLst/>
          </a:prstGeom>
          <a:noFill/>
          <a:ln w="9525">
            <a:noFill/>
          </a:ln>
        </p:spPr>
        <p:txBody>
          <a:bodyPr lIns="67472" tIns="33736" rIns="67472" bIns="33736"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5000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</a:rPr>
              <a:t>路程</a:t>
            </a:r>
            <a:r>
              <a:rPr lang="en-US" altLang="zh-CN" sz="2100" b="1">
                <a:solidFill>
                  <a:srgbClr val="FF0000"/>
                </a:solidFill>
                <a:latin typeface="Arial" pitchFamily="34" charset="0"/>
              </a:rPr>
              <a:t>÷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</a:rPr>
              <a:t>速度</a:t>
            </a:r>
            <a:r>
              <a:rPr lang="en-US" altLang="zh-CN" sz="2400" b="1">
                <a:solidFill>
                  <a:srgbClr val="FF0000"/>
                </a:solidFill>
                <a:latin typeface="Arial" pitchFamily="34" charset="0"/>
              </a:rPr>
              <a:t>=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</a:rPr>
              <a:t>时间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</a:endParaRPr>
          </a:p>
        </p:txBody>
      </p:sp>
      <p:pic>
        <p:nvPicPr>
          <p:cNvPr id="19469" name="Picture 13" descr="office6\wpsassist\cache\547bd11d45c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7050" y="-530225"/>
            <a:ext cx="2378075" cy="304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70" name="Text Box 14"/>
          <p:cNvSpPr txBox="1"/>
          <p:nvPr/>
        </p:nvSpPr>
        <p:spPr>
          <a:xfrm>
            <a:off x="357188" y="1557338"/>
            <a:ext cx="7615237" cy="4159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en-US" altLang="zh-CN" sz="2000">
                <a:solidFill>
                  <a:srgbClr val="FF0000"/>
                </a:solidFill>
                <a:latin typeface="Tahoma" panose="020b0604030504040204" pitchFamily="34" charset="0"/>
              </a:rPr>
              <a:t>1.</a:t>
            </a:r>
            <a:r>
              <a:rPr lang="zh-CN" altLang="en-US" sz="2000">
                <a:solidFill>
                  <a:srgbClr val="FF0000"/>
                </a:solidFill>
                <a:latin typeface="Tahoma" panose="020b0604030504040204" pitchFamily="34" charset="0"/>
              </a:rPr>
              <a:t>一辆小汽车每小时行</a:t>
            </a:r>
            <a:r>
              <a:rPr lang="en-US" altLang="zh-CN" sz="2000">
                <a:solidFill>
                  <a:srgbClr val="FF0000"/>
                </a:solidFill>
                <a:latin typeface="Tahoma" panose="020b0604030504040204" pitchFamily="34" charset="0"/>
              </a:rPr>
              <a:t>80</a:t>
            </a:r>
            <a:r>
              <a:rPr lang="zh-CN" altLang="en-US" sz="2000">
                <a:solidFill>
                  <a:srgbClr val="FF0000"/>
                </a:solidFill>
                <a:latin typeface="Tahoma" panose="020b0604030504040204" pitchFamily="34" charset="0"/>
              </a:rPr>
              <a:t>千米，行了</a:t>
            </a:r>
            <a:r>
              <a:rPr lang="en-US" altLang="zh-CN" sz="2000">
                <a:solidFill>
                  <a:srgbClr val="FF0000"/>
                </a:solidFill>
                <a:latin typeface="Tahoma" panose="020b0604030504040204" pitchFamily="34" charset="0"/>
              </a:rPr>
              <a:t>4</a:t>
            </a:r>
            <a:r>
              <a:rPr lang="zh-CN" altLang="en-US" sz="2000">
                <a:solidFill>
                  <a:srgbClr val="FF0000"/>
                </a:solidFill>
                <a:latin typeface="Tahoma" panose="020b0604030504040204" pitchFamily="34" charset="0"/>
              </a:rPr>
              <a:t>小时，共走了多少千米？</a:t>
            </a:r>
            <a:endParaRPr lang="zh-CN" altLang="en-US" sz="2000">
              <a:solidFill>
                <a:srgbClr val="FF0000"/>
              </a:solidFill>
              <a:latin typeface="Tahoma" panose="020b0604030504040204" pitchFamily="34" charset="0"/>
            </a:endParaRPr>
          </a:p>
        </p:txBody>
      </p:sp>
      <p:sp>
        <p:nvSpPr>
          <p:cNvPr id="8207" name="Text Box 15"/>
          <p:cNvSpPr txBox="1"/>
          <p:nvPr/>
        </p:nvSpPr>
        <p:spPr>
          <a:xfrm>
            <a:off x="3060700" y="2078038"/>
            <a:ext cx="3082925" cy="381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en-US" altLang="zh-CN" sz="1900">
                <a:latin typeface="Tahoma" panose="020b0604030504040204" pitchFamily="34" charset="0"/>
              </a:rPr>
              <a:t>80×4=320</a:t>
            </a:r>
            <a:r>
              <a:rPr lang="zh-CN" altLang="en-US" sz="1900">
                <a:latin typeface="Tahoma" panose="020b0604030504040204" pitchFamily="34" charset="0"/>
              </a:rPr>
              <a:t>（千米）</a:t>
            </a:r>
            <a:endParaRPr lang="zh-CN" altLang="en-US" sz="1900">
              <a:latin typeface="Tahoma" panose="020b0604030504040204" pitchFamily="34" charset="0"/>
            </a:endParaRPr>
          </a:p>
        </p:txBody>
      </p:sp>
      <p:sp>
        <p:nvSpPr>
          <p:cNvPr id="19472" name="Text Box 16"/>
          <p:cNvSpPr txBox="1"/>
          <p:nvPr/>
        </p:nvSpPr>
        <p:spPr>
          <a:xfrm>
            <a:off x="828675" y="2528888"/>
            <a:ext cx="1276350" cy="3508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1700" b="1">
                <a:latin typeface="Tahoma" panose="020b0604030504040204" pitchFamily="34" charset="0"/>
              </a:rPr>
              <a:t>关系式</a:t>
            </a:r>
            <a:r>
              <a:rPr lang="en-US" altLang="zh-CN" sz="1700" b="1">
                <a:latin typeface="Tahoma" panose="020b0604030504040204" pitchFamily="34" charset="0"/>
              </a:rPr>
              <a:t>:</a:t>
            </a:r>
            <a:endParaRPr lang="en-US" altLang="zh-CN" sz="1700" b="1">
              <a:latin typeface="Tahoma" panose="020b0604030504040204" pitchFamily="34" charset="0"/>
            </a:endParaRPr>
          </a:p>
        </p:txBody>
      </p:sp>
      <p:sp>
        <p:nvSpPr>
          <p:cNvPr id="19473" name="文本框 1"/>
          <p:cNvSpPr txBox="1"/>
          <p:nvPr/>
        </p:nvSpPr>
        <p:spPr>
          <a:xfrm>
            <a:off x="958850" y="2133600"/>
            <a:ext cx="1452563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1800" b="1"/>
              <a:t>列式：</a:t>
            </a:r>
            <a:endParaRPr lang="zh-CN" altLang="en-US" sz="1800" b="1"/>
          </a:p>
        </p:txBody>
      </p:sp>
      <p:sp>
        <p:nvSpPr>
          <p:cNvPr id="19474" name="TextBox 19473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0" grpId="0"/>
      <p:bldP spid="8201" grpId="0"/>
      <p:bldP spid="8202" grpId="0"/>
      <p:bldP spid="8203" grpId="0"/>
      <p:bldP spid="8204" grpId="0"/>
      <p:bldP spid="820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图片 27" descr="5.png"/>
          <p:cNvPicPr>
            <a:picLocks noChangeAspect="1"/>
          </p:cNvPicPr>
          <p:nvPr/>
        </p:nvPicPr>
        <p:blipFill>
          <a:blip r:embed="rId2">
            <a:lum bright="28000"/>
          </a:blip>
          <a:stretch>
            <a:fillRect/>
          </a:stretch>
        </p:blipFill>
        <p:spPr>
          <a:xfrm>
            <a:off x="714375" y="1857375"/>
            <a:ext cx="7286625" cy="39290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483" name="Text Box 4"/>
          <p:cNvSpPr txBox="1"/>
          <p:nvPr/>
        </p:nvSpPr>
        <p:spPr>
          <a:xfrm>
            <a:off x="714375" y="928688"/>
            <a:ext cx="6700838" cy="7080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zh-CN" sz="4000" b="1">
                <a:solidFill>
                  <a:schemeClr val="accent2"/>
                </a:solidFill>
                <a:latin typeface="宋体" panose="02010600030101010101" pitchFamily="2" charset="-122"/>
              </a:rPr>
              <a:t>北师大版五年级数学</a:t>
            </a:r>
            <a:r>
              <a:rPr lang="zh-CN" altLang="en-US" sz="4000" b="1">
                <a:solidFill>
                  <a:schemeClr val="accent2"/>
                </a:solidFill>
                <a:latin typeface="宋体" panose="02010600030101010101" pitchFamily="2" charset="-122"/>
              </a:rPr>
              <a:t>下</a:t>
            </a:r>
            <a:r>
              <a:rPr lang="zh-CN" altLang="zh-CN" sz="4000" b="1">
                <a:solidFill>
                  <a:schemeClr val="accent2"/>
                </a:solidFill>
                <a:latin typeface="宋体" panose="02010600030101010101" pitchFamily="2" charset="-122"/>
              </a:rPr>
              <a:t>册</a:t>
            </a:r>
            <a:endParaRPr lang="zh-CN" altLang="zh-CN" sz="4000" b="1">
              <a:solidFill>
                <a:schemeClr val="accent2"/>
              </a:solidFill>
              <a:latin typeface="宋体" panose="02010600030101010101" pitchFamily="2" charset="-122"/>
            </a:endParaRPr>
          </a:p>
        </p:txBody>
      </p:sp>
      <p:sp>
        <p:nvSpPr>
          <p:cNvPr id="20484" name="Text Box 5"/>
          <p:cNvSpPr txBox="1"/>
          <p:nvPr/>
        </p:nvSpPr>
        <p:spPr>
          <a:xfrm>
            <a:off x="500063" y="2786063"/>
            <a:ext cx="7929562" cy="13239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8000" b="1">
                <a:solidFill>
                  <a:srgbClr val="FF0000"/>
                </a:solidFill>
              </a:rPr>
              <a:t>相遇问题</a:t>
            </a:r>
            <a:endParaRPr lang="zh-CN" altLang="zh-CN" sz="8000" b="1">
              <a:solidFill>
                <a:srgbClr val="FF0000"/>
              </a:solidFill>
            </a:endParaRPr>
          </a:p>
        </p:txBody>
      </p:sp>
      <p:sp>
        <p:nvSpPr>
          <p:cNvPr id="20485" name="矩形 20484"/>
          <p:cNvSpPr/>
          <p:nvPr/>
        </p:nvSpPr>
        <p:spPr>
          <a:xfrm rot="5400000">
            <a:off x="5562600" y="2971800"/>
            <a:ext cx="5486400" cy="457200"/>
          </a:xfrm>
          <a:prstGeom prst="rect">
            <a:avLst/>
          </a:prstGeom>
        </p:spPr>
        <p:txBody>
          <a:bodyPr vert="eaVert"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i="1">
                <a:ln w="9525" cap="flat" cmpd="sng">
                  <a:solidFill>
                    <a:srgbClr val="8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800000"/>
                </a:solidFill>
                <a:effectLst>
                  <a:outerShdw dist="35921" dir="2699999" algn="ctr" rotWithShape="0">
                    <a:srgbClr val="B2B2B2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沙金九年一贯制学校宋振军</a:t>
            </a:r>
            <a:endParaRPr lang="zh-CN" altLang="en-US" sz="3600" i="1">
              <a:ln w="9525" cap="flat" cmpd="sng">
                <a:solidFill>
                  <a:srgbClr val="8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800000"/>
              </a:solidFill>
              <a:effectLst>
                <a:outerShdw dist="35921" dir="2699999" algn="ctr" rotWithShape="0">
                  <a:srgbClr val="B2B2B2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dur="136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1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70" decel="100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770" decel="100000"/>
                                        <p:tgtEl>
                                          <p:spTgt spid="2048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9" presetClass="entr" presetSubtype="0" dur="5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  <p:bldP spid="2048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8"/>
          <p:cNvSpPr txBox="1">
            <a:spLocks noGrp="1" noChangeArrowheads="1"/>
          </p:cNvSpPr>
          <p:nvPr/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67472" tIns="33736" rIns="67472" bIns="33736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panose="02020603050405020304" pitchFamily="18" charset="0"/>
              <a:buNone/>
              <a:defRPr/>
            </a:pPr>
            <a:fld id="{02B3CB5E-04B0-4722-8EF0-CAA06229398A}" type="slidenum">
              <a:rPr kumimoji="0" lang="zh-CN" altLang="en-US" sz="7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3</a:t>
            </a:fld>
            <a:endParaRPr kumimoji="0" lang="zh-CN" altLang="en-US" sz="7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1508" name="Text Box 6"/>
          <p:cNvSpPr txBox="1"/>
          <p:nvPr/>
        </p:nvSpPr>
        <p:spPr>
          <a:xfrm>
            <a:off x="2339975" y="5229225"/>
            <a:ext cx="3889375" cy="371475"/>
          </a:xfrm>
          <a:prstGeom prst="rect">
            <a:avLst/>
          </a:prstGeom>
          <a:noFill/>
          <a:ln w="9525">
            <a:noFill/>
          </a:ln>
        </p:spPr>
        <p:txBody>
          <a:bodyPr lIns="67472" tIns="33736" rIns="67472" bIns="33736"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endParaRPr sz="2000" b="1"/>
          </a:p>
        </p:txBody>
      </p:sp>
      <p:pic>
        <p:nvPicPr>
          <p:cNvPr id="21509" name="Picture 8" descr="office6\wpsassist\cache\A000220150119A11PPIC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625" y="4221163"/>
            <a:ext cx="2444750" cy="20399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10" name="Picture 9" descr="office6\wpsassist\cache\A000220150119A11PPIC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" y="4076700"/>
            <a:ext cx="2444750" cy="20399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11" name="矩形 21510"/>
          <p:cNvSpPr/>
          <p:nvPr/>
        </p:nvSpPr>
        <p:spPr>
          <a:xfrm>
            <a:off x="609600" y="1905000"/>
            <a:ext cx="7924800" cy="3124200"/>
          </a:xfrm>
          <a:prstGeom prst="rect">
            <a:avLst/>
          </a:prstGeom>
        </p:spPr>
        <p:txBody>
          <a:bodyPr wrap="none" fromWordArt="1">
            <a:prstTxWarp prst="textArchUp">
              <a:avLst>
                <a:gd name="adj" fmla="val 1080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CC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什么是相遇呢？</a:t>
            </a:r>
            <a:endParaRPr lang="zh-CN" altLang="en-US" sz="360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CC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angle 28"/>
          <p:cNvSpPr txBox="1">
            <a:spLocks noGrp="1" noChangeArrowheads="1"/>
          </p:cNvSpPr>
          <p:nvPr/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r" defTabSz="914400">
              <a:buClrTx/>
              <a:buSzTx/>
              <a:buFont typeface="Arial" pitchFamily="34" charset="0"/>
              <a:buNone/>
              <a:defRPr/>
            </a:pPr>
            <a:fld id="{B10305CA-33AC-491B-8C27-4F2A4AE9FD9A}" type="slidenum">
              <a:rPr kumimoji="0" lang="zh-CN" altLang="zh-CN" sz="1000" kern="1200" cap="none" spc="0" normalizeH="0" baseline="0" noProof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4</a:t>
            </a:fld>
            <a:endParaRPr kumimoji="0" lang="zh-CN" altLang="zh-CN" sz="1000" kern="1200" cap="none" spc="0" normalizeH="0" baseline="0" noProof="0" smtClean="0">
              <a:effectLst>
                <a:outerShdw blurRad="38100" dist="38100" dir="2700000" algn="tl">
                  <a:srgbClr val="000000"/>
                </a:outerShdw>
              </a:effectLst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0963" name="Text Box 2"/>
          <p:cNvSpPr txBox="1"/>
          <p:nvPr/>
        </p:nvSpPr>
        <p:spPr>
          <a:xfrm>
            <a:off x="1042988" y="333375"/>
            <a:ext cx="626427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关于相遇，你是怎么理解的？</a:t>
            </a:r>
            <a:endParaRPr lang="zh-CN" altLang="zh-CN" sz="36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7171" name="Text Box 3"/>
          <p:cNvSpPr txBox="1"/>
          <p:nvPr/>
        </p:nvSpPr>
        <p:spPr>
          <a:xfrm>
            <a:off x="2124075" y="1341438"/>
            <a:ext cx="324167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4000">
                <a:latin typeface="Arial" pitchFamily="34" charset="0"/>
              </a:rPr>
              <a:t>至少两个人；</a:t>
            </a:r>
            <a:endParaRPr lang="zh-CN" altLang="zh-CN" sz="4000">
              <a:latin typeface="Arial" pitchFamily="34" charset="0"/>
            </a:endParaRPr>
          </a:p>
        </p:txBody>
      </p:sp>
      <p:sp>
        <p:nvSpPr>
          <p:cNvPr id="7172" name="Text Box 4"/>
          <p:cNvSpPr txBox="1"/>
          <p:nvPr/>
        </p:nvSpPr>
        <p:spPr>
          <a:xfrm>
            <a:off x="1906588" y="2060575"/>
            <a:ext cx="3744912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4000">
                <a:latin typeface="Arial" pitchFamily="34" charset="0"/>
              </a:rPr>
              <a:t>要面对面运动。</a:t>
            </a:r>
            <a:endParaRPr lang="zh-CN" altLang="zh-CN" sz="4000">
              <a:latin typeface="Arial" pitchFamily="34" charset="0"/>
            </a:endParaRPr>
          </a:p>
        </p:txBody>
      </p:sp>
      <p:sp>
        <p:nvSpPr>
          <p:cNvPr id="7173" name="AutoShape 5"/>
          <p:cNvSpPr/>
          <p:nvPr/>
        </p:nvSpPr>
        <p:spPr>
          <a:xfrm>
            <a:off x="1116013" y="3573463"/>
            <a:ext cx="7345362" cy="936625"/>
          </a:xfrm>
          <a:prstGeom prst="cloudCallout">
            <a:avLst>
              <a:gd name="adj1" fmla="val -61065"/>
              <a:gd name="adj2" fmla="val 95426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zh-CN" sz="2400" b="1">
                <a:latin typeface="Arial" pitchFamily="34" charset="0"/>
              </a:rPr>
              <a:t>如果说两人同时出发直到相遇,说明了什么?</a:t>
            </a:r>
            <a:endParaRPr lang="zh-CN" altLang="zh-CN" sz="2400" b="1">
              <a:latin typeface="Arial" pitchFamily="34" charset="0"/>
            </a:endParaRPr>
          </a:p>
        </p:txBody>
      </p:sp>
      <p:sp>
        <p:nvSpPr>
          <p:cNvPr id="7174" name="Text Box 6"/>
          <p:cNvSpPr txBox="1"/>
          <p:nvPr/>
        </p:nvSpPr>
        <p:spPr>
          <a:xfrm>
            <a:off x="2339975" y="5229225"/>
            <a:ext cx="388937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2800" b="1">
                <a:latin typeface="Arial" pitchFamily="34" charset="0"/>
              </a:rPr>
              <a:t>两人所用的时间相同.</a:t>
            </a:r>
            <a:endParaRPr lang="zh-CN" altLang="zh-CN" sz="2800" b="1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  <p:bldP spid="7172" grpId="0"/>
      <p:bldP spid="7173" grpId="0"/>
      <p:bldP spid="717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4"/>
          <p:cNvGrpSpPr/>
          <p:nvPr/>
        </p:nvGrpSpPr>
        <p:grpSpPr>
          <a:xfrm>
            <a:off x="5137150" y="2789238"/>
            <a:ext cx="458788" cy="568325"/>
            <a:chOff x="5459001" y="2510576"/>
            <a:chExt cx="458246" cy="567944"/>
          </a:xfrm>
        </p:grpSpPr>
        <p:sp>
          <p:nvSpPr>
            <p:cNvPr id="36" name="等腰三角形 35"/>
            <p:cNvSpPr/>
            <p:nvPr/>
          </p:nvSpPr>
          <p:spPr>
            <a:xfrm rot="5400000" flipH="1">
              <a:off x="5508064" y="2461513"/>
              <a:ext cx="360120" cy="458246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panose="02020603050405020304" pitchFamily="18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37" name="直接连接符 36"/>
            <p:cNvCxnSpPr>
              <a:stCxn id="36" idx="4"/>
            </p:cNvCxnSpPr>
            <p:nvPr/>
          </p:nvCxnSpPr>
          <p:spPr>
            <a:xfrm flipH="1">
              <a:off x="5459001" y="2510576"/>
              <a:ext cx="0" cy="567944"/>
            </a:xfrm>
            <a:prstGeom prst="line">
              <a:avLst/>
            </a:prstGeom>
            <a:ln w="28575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533" name="TextBox 7"/>
          <p:cNvSpPr txBox="1"/>
          <p:nvPr/>
        </p:nvSpPr>
        <p:spPr>
          <a:xfrm>
            <a:off x="642938" y="357188"/>
            <a:ext cx="8235950" cy="9540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    </a:t>
            </a:r>
            <a:r>
              <a:rPr lang="zh-CN" altLang="en-US" sz="2800" b="1">
                <a:latin typeface="宋体" panose="02010600030101010101" pitchFamily="2" charset="-122"/>
              </a:rPr>
              <a:t>淘气家到笑笑家的路程是</a:t>
            </a:r>
            <a:r>
              <a:rPr lang="en-US" altLang="zh-CN" sz="2800" b="1">
                <a:latin typeface="宋体" panose="02010600030101010101" pitchFamily="2" charset="-122"/>
              </a:rPr>
              <a:t>840m</a:t>
            </a:r>
            <a:r>
              <a:rPr lang="zh-CN" altLang="en-US" sz="2800" b="1">
                <a:latin typeface="宋体" panose="02010600030101010101" pitchFamily="2" charset="-122"/>
              </a:rPr>
              <a:t>，两人同时从家里出发。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pic>
        <p:nvPicPr>
          <p:cNvPr id="22534" name="图片 18" descr="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2375" y="2286000"/>
            <a:ext cx="1350963" cy="7921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535" name="图片 21" descr="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2700" y="3559175"/>
            <a:ext cx="1374775" cy="118745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18" name="直接连接符 17"/>
          <p:cNvCxnSpPr/>
          <p:nvPr/>
        </p:nvCxnSpPr>
        <p:spPr>
          <a:xfrm flipV="1">
            <a:off x="5132388" y="3311525"/>
            <a:ext cx="233997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flipH="1" flipV="1">
            <a:off x="5137150" y="3316288"/>
            <a:ext cx="0" cy="93503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 flipV="1">
            <a:off x="2792413" y="4252913"/>
            <a:ext cx="233997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椭圆 8"/>
          <p:cNvSpPr/>
          <p:nvPr/>
        </p:nvSpPr>
        <p:spPr>
          <a:xfrm>
            <a:off x="2725738" y="4187825"/>
            <a:ext cx="107950" cy="109538"/>
          </a:xfrm>
          <a:prstGeom prst="ellipse">
            <a:avLst/>
          </a:prstGeom>
          <a:solidFill>
            <a:srgbClr val="CD2987"/>
          </a:solidFill>
          <a:ln>
            <a:solidFill>
              <a:srgbClr val="CD298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panose="02020603050405020304" pitchFamily="18" charset="0"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椭圆 9"/>
          <p:cNvSpPr/>
          <p:nvPr/>
        </p:nvSpPr>
        <p:spPr>
          <a:xfrm>
            <a:off x="5064125" y="4178300"/>
            <a:ext cx="107950" cy="107950"/>
          </a:xfrm>
          <a:prstGeom prst="ellipse">
            <a:avLst/>
          </a:prstGeom>
          <a:solidFill>
            <a:srgbClr val="CD2987"/>
          </a:solidFill>
          <a:ln>
            <a:solidFill>
              <a:srgbClr val="CD298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panose="02020603050405020304" pitchFamily="18" charset="0"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椭圆 10"/>
          <p:cNvSpPr/>
          <p:nvPr/>
        </p:nvSpPr>
        <p:spPr>
          <a:xfrm>
            <a:off x="5083175" y="3257550"/>
            <a:ext cx="107950" cy="107950"/>
          </a:xfrm>
          <a:prstGeom prst="ellipse">
            <a:avLst/>
          </a:prstGeom>
          <a:solidFill>
            <a:srgbClr val="CD2987"/>
          </a:solidFill>
          <a:ln>
            <a:solidFill>
              <a:srgbClr val="CD298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panose="02020603050405020304" pitchFamily="18" charset="0"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7419975" y="3259138"/>
            <a:ext cx="107950" cy="107950"/>
          </a:xfrm>
          <a:prstGeom prst="ellipse">
            <a:avLst/>
          </a:prstGeom>
          <a:solidFill>
            <a:srgbClr val="CD2987"/>
          </a:solidFill>
          <a:ln>
            <a:solidFill>
              <a:srgbClr val="CD298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panose="02020603050405020304" pitchFamily="18" charset="0"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2543" name="图片 19" descr="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0163" y="2921000"/>
            <a:ext cx="833437" cy="12969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544" name="图片 20" descr="8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9400" y="2136775"/>
            <a:ext cx="820738" cy="11890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45" name="TextBox 22"/>
          <p:cNvSpPr txBox="1"/>
          <p:nvPr/>
        </p:nvSpPr>
        <p:spPr>
          <a:xfrm>
            <a:off x="1573213" y="4302125"/>
            <a:ext cx="1398587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400" b="1"/>
              <a:t>淘气家</a:t>
            </a:r>
            <a:endParaRPr lang="zh-CN" altLang="en-US" sz="2400" b="1"/>
          </a:p>
        </p:txBody>
      </p:sp>
      <p:sp>
        <p:nvSpPr>
          <p:cNvPr id="22546" name="TextBox 23"/>
          <p:cNvSpPr txBox="1"/>
          <p:nvPr/>
        </p:nvSpPr>
        <p:spPr>
          <a:xfrm>
            <a:off x="3730625" y="2919413"/>
            <a:ext cx="1398588" cy="461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400" b="1"/>
              <a:t>邮局</a:t>
            </a:r>
            <a:endParaRPr lang="zh-CN" altLang="en-US" sz="2400" b="1"/>
          </a:p>
        </p:txBody>
      </p:sp>
      <p:sp>
        <p:nvSpPr>
          <p:cNvPr id="22547" name="TextBox 24"/>
          <p:cNvSpPr txBox="1"/>
          <p:nvPr/>
        </p:nvSpPr>
        <p:spPr>
          <a:xfrm>
            <a:off x="6988175" y="3398838"/>
            <a:ext cx="1400175" cy="461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400" b="1"/>
              <a:t>笑笑家</a:t>
            </a:r>
            <a:endParaRPr lang="zh-CN" altLang="en-US" sz="2400" b="1"/>
          </a:p>
        </p:txBody>
      </p:sp>
      <p:sp>
        <p:nvSpPr>
          <p:cNvPr id="22548" name="TextBox 25"/>
          <p:cNvSpPr txBox="1"/>
          <p:nvPr/>
        </p:nvSpPr>
        <p:spPr>
          <a:xfrm>
            <a:off x="5045075" y="4605338"/>
            <a:ext cx="1398588" cy="461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400" b="1"/>
              <a:t>商店</a:t>
            </a:r>
            <a:endParaRPr lang="zh-CN" altLang="en-US" sz="2400" b="1"/>
          </a:p>
        </p:txBody>
      </p:sp>
      <p:pic>
        <p:nvPicPr>
          <p:cNvPr id="22549" name="图片 26" descr="10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75250" y="1125538"/>
            <a:ext cx="2101850" cy="13366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550" name="图片 27" descr="11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2463" y="1628775"/>
            <a:ext cx="2270125" cy="1500188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" name="组合 31"/>
          <p:cNvGrpSpPr/>
          <p:nvPr/>
        </p:nvGrpSpPr>
        <p:grpSpPr>
          <a:xfrm>
            <a:off x="785813" y="5357813"/>
            <a:ext cx="7715250" cy="523875"/>
            <a:chOff x="474834" y="5157192"/>
            <a:chExt cx="8590572" cy="523220"/>
          </a:xfrm>
        </p:grpSpPr>
        <p:pic>
          <p:nvPicPr>
            <p:cNvPr id="22552" name="图片 29" descr="1.png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74834" y="5256902"/>
              <a:ext cx="354547" cy="36000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2553" name="TextBox 30"/>
            <p:cNvSpPr txBox="1"/>
            <p:nvPr/>
          </p:nvSpPr>
          <p:spPr>
            <a:xfrm>
              <a:off x="829381" y="5157192"/>
              <a:ext cx="8236025" cy="52322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fontAlgn="base" hangingPunct="1">
                <a:spcBef>
                  <a:spcPct val="0"/>
                </a:spcBef>
                <a:buClr>
                  <a:srgbClr val="000000"/>
                </a:buClr>
                <a:buFont typeface="Times New Roman" panose="02020603050405020304" pitchFamily="18" charset="0"/>
                <a:buNone/>
              </a:pPr>
              <a:r>
                <a:rPr lang="zh-CN" altLang="en-US" sz="2800" b="1">
                  <a:latin typeface="宋体" panose="02010600030101010101" pitchFamily="2" charset="-122"/>
                </a:rPr>
                <a:t>估计两人在何处相遇？</a:t>
              </a:r>
              <a:endParaRPr lang="zh-CN" altLang="en-US" sz="2800" b="1">
                <a:latin typeface="宋体" panose="02010600030101010101" pitchFamily="2" charset="-122"/>
              </a:endParaRPr>
            </a:p>
          </p:txBody>
        </p:sp>
      </p:grpSp>
      <p:sp>
        <p:nvSpPr>
          <p:cNvPr id="33" name="圆角矩形 32"/>
          <p:cNvSpPr/>
          <p:nvPr/>
        </p:nvSpPr>
        <p:spPr>
          <a:xfrm>
            <a:off x="958850" y="2309813"/>
            <a:ext cx="1116013" cy="360363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panose="02020603050405020304" pitchFamily="18" charset="0"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圆角矩形 33"/>
          <p:cNvSpPr/>
          <p:nvPr/>
        </p:nvSpPr>
        <p:spPr>
          <a:xfrm>
            <a:off x="5435600" y="1717675"/>
            <a:ext cx="1187450" cy="360363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panose="02020603050405020304" pitchFamily="18" charset="0"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dur="1000" repeatCount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554" name="组合 34"/>
          <p:cNvGrpSpPr/>
          <p:nvPr/>
        </p:nvGrpSpPr>
        <p:grpSpPr>
          <a:xfrm>
            <a:off x="5137150" y="2789238"/>
            <a:ext cx="458788" cy="568325"/>
            <a:chOff x="5459001" y="2510576"/>
            <a:chExt cx="458246" cy="567944"/>
          </a:xfrm>
        </p:grpSpPr>
        <p:sp>
          <p:nvSpPr>
            <p:cNvPr id="36" name="等腰三角形 35"/>
            <p:cNvSpPr/>
            <p:nvPr/>
          </p:nvSpPr>
          <p:spPr>
            <a:xfrm rot="5400000" flipH="1">
              <a:off x="5508064" y="2461513"/>
              <a:ext cx="360120" cy="458246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panose="02020603050405020304" pitchFamily="18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37" name="直接连接符 36"/>
            <p:cNvCxnSpPr>
              <a:stCxn id="36" idx="4"/>
            </p:cNvCxnSpPr>
            <p:nvPr/>
          </p:nvCxnSpPr>
          <p:spPr>
            <a:xfrm flipH="1">
              <a:off x="5459001" y="2510576"/>
              <a:ext cx="0" cy="567944"/>
            </a:xfrm>
            <a:prstGeom prst="line">
              <a:avLst/>
            </a:prstGeom>
            <a:ln w="28575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557" name="TextBox 7"/>
          <p:cNvSpPr txBox="1"/>
          <p:nvPr/>
        </p:nvSpPr>
        <p:spPr>
          <a:xfrm>
            <a:off x="571500" y="357188"/>
            <a:ext cx="8235950" cy="9540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    </a:t>
            </a:r>
            <a:r>
              <a:rPr lang="zh-CN" altLang="en-US" sz="2800" b="1">
                <a:latin typeface="宋体" panose="02010600030101010101" pitchFamily="2" charset="-122"/>
              </a:rPr>
              <a:t>淘气家到笑笑家的路程是</a:t>
            </a:r>
            <a:r>
              <a:rPr lang="en-US" altLang="zh-CN" sz="2800" b="1">
                <a:latin typeface="宋体" panose="02010600030101010101" pitchFamily="2" charset="-122"/>
              </a:rPr>
              <a:t>840m</a:t>
            </a:r>
            <a:r>
              <a:rPr lang="zh-CN" altLang="en-US" sz="2800" b="1">
                <a:latin typeface="宋体" panose="02010600030101010101" pitchFamily="2" charset="-122"/>
              </a:rPr>
              <a:t>，两人同时从家里出发。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grpSp>
        <p:nvGrpSpPr>
          <p:cNvPr id="23558" name="组合 28"/>
          <p:cNvGrpSpPr/>
          <p:nvPr/>
        </p:nvGrpSpPr>
        <p:grpSpPr>
          <a:xfrm>
            <a:off x="652463" y="1125538"/>
            <a:ext cx="7735887" cy="3941762"/>
            <a:chOff x="467544" y="1124744"/>
            <a:chExt cx="7736316" cy="3942966"/>
          </a:xfrm>
        </p:grpSpPr>
        <p:pic>
          <p:nvPicPr>
            <p:cNvPr id="23559" name="图片 18" descr="6.pn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77768" y="2286520"/>
              <a:ext cx="1351568" cy="7920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3560" name="图片 21" descr="9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908321" y="3559322"/>
              <a:ext cx="1375080" cy="1188000"/>
            </a:xfrm>
            <a:prstGeom prst="rect">
              <a:avLst/>
            </a:prstGeom>
            <a:noFill/>
            <a:ln w="9525">
              <a:noFill/>
            </a:ln>
          </p:spPr>
        </p:pic>
        <p:cxnSp>
          <p:nvCxnSpPr>
            <p:cNvPr id="18" name="直接连接符 17"/>
            <p:cNvCxnSpPr/>
            <p:nvPr/>
          </p:nvCxnSpPr>
          <p:spPr>
            <a:xfrm flipV="1">
              <a:off x="4947717" y="3311399"/>
              <a:ext cx="2340105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 flipH="1" flipV="1">
              <a:off x="4944542" y="3336806"/>
              <a:ext cx="0" cy="9003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/>
          </p:nvCxnSpPr>
          <p:spPr>
            <a:xfrm flipV="1">
              <a:off x="2607613" y="4253074"/>
              <a:ext cx="2340105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椭圆 8"/>
            <p:cNvSpPr/>
            <p:nvPr/>
          </p:nvSpPr>
          <p:spPr>
            <a:xfrm>
              <a:off x="2540934" y="4187966"/>
              <a:ext cx="107956" cy="107983"/>
            </a:xfrm>
            <a:prstGeom prst="ellipse">
              <a:avLst/>
            </a:prstGeom>
            <a:solidFill>
              <a:srgbClr val="CD2987"/>
            </a:solidFill>
            <a:ln>
              <a:solidFill>
                <a:srgbClr val="CD298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panose="02020603050405020304" pitchFamily="18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椭圆 9"/>
            <p:cNvSpPr/>
            <p:nvPr/>
          </p:nvSpPr>
          <p:spPr>
            <a:xfrm>
              <a:off x="4879451" y="4178438"/>
              <a:ext cx="107956" cy="107983"/>
            </a:xfrm>
            <a:prstGeom prst="ellipse">
              <a:avLst/>
            </a:prstGeom>
            <a:solidFill>
              <a:srgbClr val="CD2987"/>
            </a:solidFill>
            <a:ln>
              <a:solidFill>
                <a:srgbClr val="CD298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panose="02020603050405020304" pitchFamily="18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椭圆 10"/>
            <p:cNvSpPr/>
            <p:nvPr/>
          </p:nvSpPr>
          <p:spPr>
            <a:xfrm>
              <a:off x="4895327" y="3257407"/>
              <a:ext cx="107956" cy="107983"/>
            </a:xfrm>
            <a:prstGeom prst="ellipse">
              <a:avLst/>
            </a:prstGeom>
            <a:solidFill>
              <a:srgbClr val="CD2987"/>
            </a:solidFill>
            <a:ln>
              <a:solidFill>
                <a:srgbClr val="CD298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panose="02020603050405020304" pitchFamily="18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椭圆 11"/>
            <p:cNvSpPr/>
            <p:nvPr/>
          </p:nvSpPr>
          <p:spPr>
            <a:xfrm>
              <a:off x="7235431" y="3258996"/>
              <a:ext cx="107956" cy="107983"/>
            </a:xfrm>
            <a:prstGeom prst="ellipse">
              <a:avLst/>
            </a:prstGeom>
            <a:solidFill>
              <a:srgbClr val="CD2987"/>
            </a:solidFill>
            <a:ln>
              <a:solidFill>
                <a:srgbClr val="CD298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panose="02020603050405020304" pitchFamily="18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23568" name="图片 19" descr="7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115616" y="2921208"/>
              <a:ext cx="832636" cy="12960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3569" name="图片 20" descr="8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444208" y="2137460"/>
              <a:ext cx="821336" cy="118800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3570" name="TextBox 22"/>
            <p:cNvSpPr txBox="1"/>
            <p:nvPr/>
          </p:nvSpPr>
          <p:spPr>
            <a:xfrm>
              <a:off x="1387882" y="4302040"/>
              <a:ext cx="1399612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fontAlgn="base" hangingPunct="1">
                <a:spcBef>
                  <a:spcPct val="0"/>
                </a:spcBef>
                <a:buClr>
                  <a:srgbClr val="000000"/>
                </a:buClr>
                <a:buFont typeface="Times New Roman" panose="02020603050405020304" pitchFamily="18" charset="0"/>
                <a:buNone/>
              </a:pPr>
              <a:r>
                <a:rPr lang="zh-CN" altLang="en-US" sz="2400" b="1"/>
                <a:t>淘气家</a:t>
              </a:r>
              <a:endParaRPr lang="zh-CN" altLang="en-US" sz="2400" b="1"/>
            </a:p>
          </p:txBody>
        </p:sp>
        <p:sp>
          <p:nvSpPr>
            <p:cNvPr id="23571" name="TextBox 23"/>
            <p:cNvSpPr txBox="1"/>
            <p:nvPr/>
          </p:nvSpPr>
          <p:spPr>
            <a:xfrm>
              <a:off x="3545490" y="2919719"/>
              <a:ext cx="1399612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fontAlgn="base" hangingPunct="1">
                <a:spcBef>
                  <a:spcPct val="0"/>
                </a:spcBef>
                <a:buClr>
                  <a:srgbClr val="000000"/>
                </a:buClr>
                <a:buFont typeface="Times New Roman" panose="02020603050405020304" pitchFamily="18" charset="0"/>
                <a:buNone/>
              </a:pPr>
              <a:r>
                <a:rPr lang="zh-CN" altLang="en-US" sz="2400" b="1"/>
                <a:t>邮局</a:t>
              </a:r>
              <a:endParaRPr lang="zh-CN" altLang="en-US" sz="2400" b="1"/>
            </a:p>
          </p:txBody>
        </p:sp>
        <p:sp>
          <p:nvSpPr>
            <p:cNvPr id="23572" name="TextBox 24"/>
            <p:cNvSpPr txBox="1"/>
            <p:nvPr/>
          </p:nvSpPr>
          <p:spPr>
            <a:xfrm>
              <a:off x="6804248" y="3399383"/>
              <a:ext cx="1399612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fontAlgn="base" hangingPunct="1">
                <a:spcBef>
                  <a:spcPct val="0"/>
                </a:spcBef>
                <a:buClr>
                  <a:srgbClr val="000000"/>
                </a:buClr>
                <a:buFont typeface="Times New Roman" panose="02020603050405020304" pitchFamily="18" charset="0"/>
                <a:buNone/>
              </a:pPr>
              <a:r>
                <a:rPr lang="zh-CN" altLang="en-US" sz="2400" b="1"/>
                <a:t>笑笑家</a:t>
              </a:r>
              <a:endParaRPr lang="zh-CN" altLang="en-US" sz="2400" b="1"/>
            </a:p>
          </p:txBody>
        </p:sp>
        <p:sp>
          <p:nvSpPr>
            <p:cNvPr id="23573" name="TextBox 25"/>
            <p:cNvSpPr txBox="1"/>
            <p:nvPr/>
          </p:nvSpPr>
          <p:spPr>
            <a:xfrm>
              <a:off x="4860032" y="4606045"/>
              <a:ext cx="1399612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fontAlgn="base" hangingPunct="1">
                <a:spcBef>
                  <a:spcPct val="0"/>
                </a:spcBef>
                <a:buClr>
                  <a:srgbClr val="000000"/>
                </a:buClr>
                <a:buFont typeface="Times New Roman" panose="02020603050405020304" pitchFamily="18" charset="0"/>
                <a:buNone/>
              </a:pPr>
              <a:r>
                <a:rPr lang="zh-CN" altLang="en-US" sz="2400" b="1"/>
                <a:t>商店</a:t>
              </a:r>
              <a:endParaRPr lang="zh-CN" altLang="en-US" sz="2400" b="1"/>
            </a:p>
          </p:txBody>
        </p:sp>
        <p:pic>
          <p:nvPicPr>
            <p:cNvPr id="23574" name="图片 26" descr="10.png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991082" y="1124744"/>
              <a:ext cx="2101198" cy="1336729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3575" name="图片 27" descr="11.png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67544" y="1628800"/>
              <a:ext cx="2270765" cy="1500941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4" name="组合 31"/>
          <p:cNvGrpSpPr/>
          <p:nvPr/>
        </p:nvGrpSpPr>
        <p:grpSpPr>
          <a:xfrm>
            <a:off x="554038" y="5286375"/>
            <a:ext cx="8589962" cy="523875"/>
            <a:chOff x="474834" y="5157192"/>
            <a:chExt cx="8590572" cy="523220"/>
          </a:xfrm>
        </p:grpSpPr>
        <p:pic>
          <p:nvPicPr>
            <p:cNvPr id="23577" name="图片 29" descr="1.png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74834" y="5256902"/>
              <a:ext cx="354547" cy="36000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3578" name="TextBox 30"/>
            <p:cNvSpPr txBox="1"/>
            <p:nvPr/>
          </p:nvSpPr>
          <p:spPr>
            <a:xfrm>
              <a:off x="829381" y="5157192"/>
              <a:ext cx="8236025" cy="52322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fontAlgn="base" hangingPunct="1">
                <a:spcBef>
                  <a:spcPct val="0"/>
                </a:spcBef>
                <a:buClr>
                  <a:srgbClr val="000000"/>
                </a:buClr>
                <a:buFont typeface="Times New Roman" panose="02020603050405020304" pitchFamily="18" charset="0"/>
                <a:buNone/>
              </a:pPr>
              <a:r>
                <a:rPr lang="zh-CN" altLang="en-US" sz="2800" b="1">
                  <a:latin typeface="宋体" panose="02010600030101010101" pitchFamily="2" charset="-122"/>
                </a:rPr>
                <a:t>淘气和笑笑出发后多长时间相遇？</a:t>
              </a:r>
              <a:endParaRPr lang="zh-CN" altLang="en-US" sz="2800" b="1">
                <a:latin typeface="宋体" panose="02010600030101010101" pitchFamily="2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48"/>
          <p:cNvGrpSpPr/>
          <p:nvPr/>
        </p:nvGrpSpPr>
        <p:grpSpPr>
          <a:xfrm>
            <a:off x="4787900" y="4652963"/>
            <a:ext cx="458788" cy="568325"/>
            <a:chOff x="5459001" y="2510576"/>
            <a:chExt cx="458246" cy="567944"/>
          </a:xfrm>
        </p:grpSpPr>
        <p:sp>
          <p:nvSpPr>
            <p:cNvPr id="50" name="等腰三角形 49"/>
            <p:cNvSpPr/>
            <p:nvPr/>
          </p:nvSpPr>
          <p:spPr>
            <a:xfrm rot="5400000" flipH="1">
              <a:off x="5508064" y="2461513"/>
              <a:ext cx="360120" cy="458246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Tx/>
                <a:buFont typeface="Times New Roman" panose="02020603050405020304" pitchFamily="18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51" name="直接连接符 50"/>
            <p:cNvCxnSpPr>
              <a:stCxn id="50" idx="4"/>
            </p:cNvCxnSpPr>
            <p:nvPr/>
          </p:nvCxnSpPr>
          <p:spPr>
            <a:xfrm flipH="1">
              <a:off x="5459001" y="2510576"/>
              <a:ext cx="0" cy="567944"/>
            </a:xfrm>
            <a:prstGeom prst="line">
              <a:avLst/>
            </a:prstGeom>
            <a:ln w="28575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581" name="TextBox 7"/>
          <p:cNvSpPr txBox="1"/>
          <p:nvPr/>
        </p:nvSpPr>
        <p:spPr>
          <a:xfrm>
            <a:off x="500063" y="285750"/>
            <a:ext cx="8235950" cy="9540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    </a:t>
            </a:r>
            <a:r>
              <a:rPr lang="zh-CN" altLang="en-US" sz="2800" b="1">
                <a:latin typeface="宋体" panose="02010600030101010101" pitchFamily="2" charset="-122"/>
              </a:rPr>
              <a:t>淘气家到笑笑家的路程是</a:t>
            </a:r>
            <a:r>
              <a:rPr lang="en-US" altLang="zh-CN" sz="2800" b="1">
                <a:latin typeface="宋体" panose="02010600030101010101" pitchFamily="2" charset="-122"/>
              </a:rPr>
              <a:t>840m</a:t>
            </a:r>
            <a:r>
              <a:rPr lang="zh-CN" altLang="en-US" sz="2800" b="1">
                <a:latin typeface="宋体" panose="02010600030101010101" pitchFamily="2" charset="-122"/>
              </a:rPr>
              <a:t>，两人同时从家里出发。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-179387" y="6381750"/>
            <a:ext cx="9323388" cy="4762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panose="02020603050405020304" pitchFamily="18" charset="0"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3" name="组合 51"/>
          <p:cNvGrpSpPr/>
          <p:nvPr/>
        </p:nvGrpSpPr>
        <p:grpSpPr>
          <a:xfrm>
            <a:off x="1565275" y="5032375"/>
            <a:ext cx="5759450" cy="192088"/>
            <a:chOff x="1564873" y="5736387"/>
            <a:chExt cx="5760000" cy="192635"/>
          </a:xfrm>
        </p:grpSpPr>
        <p:cxnSp>
          <p:nvCxnSpPr>
            <p:cNvPr id="40" name="直接连接符 39"/>
            <p:cNvCxnSpPr/>
            <p:nvPr/>
          </p:nvCxnSpPr>
          <p:spPr>
            <a:xfrm>
              <a:off x="1564873" y="5925838"/>
              <a:ext cx="5760000" cy="0"/>
            </a:xfrm>
            <a:prstGeom prst="line">
              <a:avLst/>
            </a:prstGeom>
            <a:ln w="28575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直接连接符 41"/>
            <p:cNvCxnSpPr/>
            <p:nvPr/>
          </p:nvCxnSpPr>
          <p:spPr>
            <a:xfrm flipH="1">
              <a:off x="1572812" y="5736387"/>
              <a:ext cx="0" cy="179899"/>
            </a:xfrm>
            <a:prstGeom prst="line">
              <a:avLst/>
            </a:prstGeom>
            <a:ln w="28575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直接连接符 42"/>
            <p:cNvCxnSpPr/>
            <p:nvPr/>
          </p:nvCxnSpPr>
          <p:spPr>
            <a:xfrm flipH="1">
              <a:off x="7323286" y="5749123"/>
              <a:ext cx="0" cy="179899"/>
            </a:xfrm>
            <a:prstGeom prst="line">
              <a:avLst/>
            </a:prstGeom>
            <a:ln w="28575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TextBox 43"/>
          <p:cNvSpPr txBox="1"/>
          <p:nvPr/>
        </p:nvSpPr>
        <p:spPr>
          <a:xfrm>
            <a:off x="250825" y="4854575"/>
            <a:ext cx="1400175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400" b="1"/>
              <a:t>淘气家</a:t>
            </a:r>
            <a:endParaRPr lang="zh-CN" altLang="en-US" sz="2400" b="1"/>
          </a:p>
        </p:txBody>
      </p:sp>
      <p:sp>
        <p:nvSpPr>
          <p:cNvPr id="45" name="TextBox 44"/>
          <p:cNvSpPr txBox="1"/>
          <p:nvPr/>
        </p:nvSpPr>
        <p:spPr>
          <a:xfrm>
            <a:off x="7250113" y="4878388"/>
            <a:ext cx="1398587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400" b="1"/>
              <a:t>笑笑家</a:t>
            </a:r>
            <a:endParaRPr lang="zh-CN" altLang="en-US" sz="2400" b="1"/>
          </a:p>
        </p:txBody>
      </p:sp>
      <p:cxnSp>
        <p:nvCxnSpPr>
          <p:cNvPr id="47" name="直接箭头连接符 46"/>
          <p:cNvCxnSpPr/>
          <p:nvPr/>
        </p:nvCxnSpPr>
        <p:spPr>
          <a:xfrm>
            <a:off x="1581150" y="4924425"/>
            <a:ext cx="3203575" cy="0"/>
          </a:xfrm>
          <a:prstGeom prst="straightConnector1">
            <a:avLst/>
          </a:prstGeom>
          <a:ln w="38100">
            <a:solidFill>
              <a:srgbClr val="FF0000"/>
            </a:solidFill>
            <a:tailEnd type="stealth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箭头连接符 47"/>
          <p:cNvCxnSpPr/>
          <p:nvPr/>
        </p:nvCxnSpPr>
        <p:spPr>
          <a:xfrm flipH="1">
            <a:off x="4759325" y="4924425"/>
            <a:ext cx="2557463" cy="0"/>
          </a:xfrm>
          <a:prstGeom prst="straightConnector1">
            <a:avLst/>
          </a:prstGeom>
          <a:ln w="38100">
            <a:solidFill>
              <a:srgbClr val="7030A0"/>
            </a:solidFill>
            <a:tailEnd type="stealth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591" name="图片 38" descr="12.png"/>
          <p:cNvPicPr>
            <a:picLocks noChangeAspect="1"/>
          </p:cNvPicPr>
          <p:nvPr/>
        </p:nvPicPr>
        <p:blipFill>
          <a:blip r:embed="rId2">
            <a:lum bright="-20001" contrast="40000"/>
          </a:blip>
          <a:stretch>
            <a:fillRect/>
          </a:stretch>
        </p:blipFill>
        <p:spPr>
          <a:xfrm>
            <a:off x="2214563" y="1000125"/>
            <a:ext cx="5040312" cy="2997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1" name="TextBox 40"/>
          <p:cNvSpPr txBox="1"/>
          <p:nvPr/>
        </p:nvSpPr>
        <p:spPr>
          <a:xfrm>
            <a:off x="1403350" y="5229225"/>
            <a:ext cx="6337300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800" b="1">
                <a:solidFill>
                  <a:srgbClr val="7030A0"/>
                </a:solidFill>
                <a:latin typeface="楷体_GB2312" pitchFamily="49" charset="-122"/>
                <a:ea typeface="楷体_GB2312" pitchFamily="49" charset="-122"/>
              </a:rPr>
              <a:t>淘气走的路程＋笑笑走的路程＝</a:t>
            </a:r>
            <a:r>
              <a:rPr lang="en-US" altLang="zh-CN" sz="2800" b="1">
                <a:solidFill>
                  <a:srgbClr val="7030A0"/>
                </a:solidFill>
                <a:latin typeface="楷体_GB2312" pitchFamily="49" charset="-122"/>
                <a:ea typeface="楷体_GB2312" pitchFamily="49" charset="-122"/>
              </a:rPr>
              <a:t>840</a:t>
            </a:r>
            <a:r>
              <a:rPr lang="zh-CN" altLang="en-US" sz="2800" b="1">
                <a:solidFill>
                  <a:srgbClr val="7030A0"/>
                </a:solidFill>
                <a:latin typeface="楷体_GB2312" pitchFamily="49" charset="-122"/>
                <a:ea typeface="楷体_GB2312" pitchFamily="49" charset="-122"/>
              </a:rPr>
              <a:t>米</a:t>
            </a:r>
            <a:endParaRPr lang="zh-CN" altLang="en-US" sz="2800" b="1">
              <a:solidFill>
                <a:srgbClr val="7030A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6" name="左大括号 45"/>
          <p:cNvSpPr/>
          <p:nvPr/>
        </p:nvSpPr>
        <p:spPr>
          <a:xfrm rot="5400000">
            <a:off x="4266406" y="1759744"/>
            <a:ext cx="360363" cy="5724525"/>
          </a:xfrm>
          <a:prstGeom prst="leftBrace">
            <a:avLst>
              <a:gd name="adj1" fmla="val 32898"/>
              <a:gd name="adj2" fmla="val 50000"/>
            </a:avLst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Times New Roman" panose="02020603050405020304" pitchFamily="18" charset="0"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3763963" y="4005263"/>
            <a:ext cx="1400175" cy="461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en-US" altLang="zh-CN" sz="2400" b="1">
                <a:latin typeface="楷体_GB2312" pitchFamily="49" charset="-122"/>
                <a:ea typeface="楷体_GB2312" pitchFamily="49" charset="-122"/>
              </a:rPr>
              <a:t>840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米</a:t>
            </a:r>
            <a:endParaRPr lang="zh-CN" altLang="en-US" sz="24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68" name="TextBox 67"/>
          <p:cNvSpPr txBox="1"/>
          <p:nvPr/>
        </p:nvSpPr>
        <p:spPr>
          <a:xfrm>
            <a:off x="747713" y="5732463"/>
            <a:ext cx="7900987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800" b="1">
                <a:solidFill>
                  <a:srgbClr val="7030A0"/>
                </a:solidFill>
                <a:latin typeface="楷体_GB2312" pitchFamily="49" charset="-122"/>
                <a:ea typeface="楷体_GB2312" pitchFamily="49" charset="-122"/>
              </a:rPr>
              <a:t>淘气的速度</a:t>
            </a:r>
            <a:r>
              <a:rPr lang="en-US" altLang="zh-CN" sz="2800" b="1">
                <a:solidFill>
                  <a:srgbClr val="7030A0"/>
                </a:solidFill>
                <a:latin typeface="楷体_GB2312" pitchFamily="49" charset="-122"/>
                <a:ea typeface="楷体_GB2312" pitchFamily="49" charset="-122"/>
              </a:rPr>
              <a:t>×</a:t>
            </a:r>
            <a:r>
              <a:rPr lang="zh-CN" altLang="en-US" sz="2800" b="1">
                <a:solidFill>
                  <a:srgbClr val="7030A0"/>
                </a:solidFill>
                <a:latin typeface="楷体_GB2312" pitchFamily="49" charset="-122"/>
                <a:ea typeface="楷体_GB2312" pitchFamily="49" charset="-122"/>
              </a:rPr>
              <a:t>时间＋笑笑的速度</a:t>
            </a:r>
            <a:r>
              <a:rPr lang="en-US" altLang="zh-CN" sz="2800" b="1">
                <a:solidFill>
                  <a:srgbClr val="7030A0"/>
                </a:solidFill>
                <a:latin typeface="楷体_GB2312" pitchFamily="49" charset="-122"/>
                <a:ea typeface="楷体_GB2312" pitchFamily="49" charset="-122"/>
              </a:rPr>
              <a:t>×</a:t>
            </a:r>
            <a:r>
              <a:rPr lang="zh-CN" altLang="en-US" sz="2800" b="1">
                <a:solidFill>
                  <a:srgbClr val="7030A0"/>
                </a:solidFill>
                <a:latin typeface="楷体_GB2312" pitchFamily="49" charset="-122"/>
                <a:ea typeface="楷体_GB2312" pitchFamily="49" charset="-122"/>
              </a:rPr>
              <a:t>时间＝</a:t>
            </a:r>
            <a:r>
              <a:rPr lang="en-US" altLang="zh-CN" sz="2800" b="1">
                <a:solidFill>
                  <a:srgbClr val="7030A0"/>
                </a:solidFill>
                <a:latin typeface="楷体_GB2312" pitchFamily="49" charset="-122"/>
                <a:ea typeface="楷体_GB2312" pitchFamily="49" charset="-122"/>
              </a:rPr>
              <a:t>840</a:t>
            </a:r>
            <a:r>
              <a:rPr lang="zh-CN" altLang="en-US" sz="2800" b="1">
                <a:solidFill>
                  <a:srgbClr val="7030A0"/>
                </a:solidFill>
                <a:latin typeface="楷体_GB2312" pitchFamily="49" charset="-122"/>
                <a:ea typeface="楷体_GB2312" pitchFamily="49" charset="-122"/>
              </a:rPr>
              <a:t>米</a:t>
            </a:r>
            <a:endParaRPr lang="zh-CN" altLang="en-US" sz="2800" b="1">
              <a:solidFill>
                <a:srgbClr val="7030A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graphicFrame>
        <p:nvGraphicFramePr>
          <p:cNvPr id="24596" name="Object 2"/>
          <p:cNvGraphicFramePr>
            <a:graphicFrameLocks noChangeAspect="1"/>
          </p:cNvGraphicFramePr>
          <p:nvPr/>
        </p:nvGraphicFramePr>
        <p:xfrm>
          <a:off x="3368675" y="6280150"/>
          <a:ext cx="360363" cy="395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127000" imgH="139700" progId="Equation.KSEE3">
                  <p:embed/>
                </p:oleObj>
              </mc:Choice>
              <mc:Fallback>
                <p:oleObj r:id="rId3" imgW="127000" imgH="139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368675" y="6280150"/>
                        <a:ext cx="360363" cy="3952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97" name="Object 3"/>
          <p:cNvGraphicFramePr>
            <a:graphicFrameLocks noChangeAspect="1"/>
          </p:cNvGraphicFramePr>
          <p:nvPr/>
        </p:nvGraphicFramePr>
        <p:xfrm>
          <a:off x="6516688" y="6294438"/>
          <a:ext cx="360362" cy="3952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5" imgW="127000" imgH="139700" progId="Equation.KSEE3">
                  <p:embed/>
                </p:oleObj>
              </mc:Choice>
              <mc:Fallback>
                <p:oleObj r:id="rId5" imgW="127000" imgH="139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516688" y="6294438"/>
                        <a:ext cx="360362" cy="3952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" name="TextBox 35"/>
          <p:cNvSpPr txBox="1"/>
          <p:nvPr/>
        </p:nvSpPr>
        <p:spPr>
          <a:xfrm>
            <a:off x="2768600" y="6165850"/>
            <a:ext cx="742950" cy="5222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70</a:t>
            </a:r>
            <a:endParaRPr lang="en-US" altLang="zh-CN" sz="2800" b="1">
              <a:latin typeface="宋体" panose="02010600030101010101" pitchFamily="2" charset="-122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5905500" y="6176963"/>
            <a:ext cx="741363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50</a:t>
            </a:r>
            <a:endParaRPr lang="en-US" altLang="zh-CN" sz="2800" b="1">
              <a:latin typeface="宋体" panose="02010600030101010101" pitchFamily="2" charset="-122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4260850" y="6189663"/>
            <a:ext cx="742950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＋</a:t>
            </a:r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6719888" y="6197600"/>
            <a:ext cx="1651000" cy="5222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＝</a:t>
            </a:r>
            <a:r>
              <a:rPr lang="en-US" altLang="zh-CN" sz="2800" b="1">
                <a:latin typeface="楷体_GB2312" pitchFamily="49" charset="-122"/>
                <a:ea typeface="楷体_GB2312" pitchFamily="49" charset="-122"/>
              </a:rPr>
              <a:t>840</a:t>
            </a:r>
            <a:endParaRPr lang="en-US" altLang="zh-CN" sz="28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4" name="TextBox 53"/>
          <p:cNvSpPr txBox="1">
            <a:spLocks noChangeArrowheads="1"/>
          </p:cNvSpPr>
          <p:nvPr/>
        </p:nvSpPr>
        <p:spPr bwMode="auto">
          <a:xfrm>
            <a:off x="1331913" y="4676775"/>
            <a:ext cx="1011238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>
                <a:srgbClr val="000000"/>
              </a:buClr>
              <a:buSzTx/>
              <a:buFont typeface="Times New Roman" panose="02020603050405020304" pitchFamily="18" charset="0"/>
              <a:buNone/>
              <a:defRPr/>
            </a:pPr>
            <a:r>
              <a:rPr kumimoji="0" lang="en-US" altLang="zh-CN" sz="2000" b="1" kern="1200" cap="none" spc="-30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70</a:t>
            </a:r>
            <a:r>
              <a:rPr kumimoji="0" lang="zh-CN" altLang="en-US" sz="2000" b="1" kern="1200" cap="none" spc="-30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米</a:t>
            </a:r>
            <a:r>
              <a:rPr kumimoji="0" lang="en-US" altLang="zh-CN" sz="2000" b="1" kern="1200" cap="none" spc="-30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/</a:t>
            </a:r>
            <a:r>
              <a:rPr kumimoji="0" lang="zh-CN" altLang="en-US" sz="2000" b="1" kern="1200" cap="none" spc="-30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分</a:t>
            </a:r>
            <a:endParaRPr kumimoji="0" lang="zh-CN" altLang="en-US" sz="2000" b="1" kern="1200" cap="none" spc="-300" normalizeH="0" baseline="0" noProof="0">
              <a:latin typeface="楷体_GB2312" pitchFamily="49" charset="-122"/>
              <a:ea typeface="楷体_GB2312" pitchFamily="49" charset="-122"/>
              <a:cs typeface="+mn-cs"/>
            </a:endParaRPr>
          </a:p>
        </p:txBody>
      </p:sp>
      <p:sp>
        <p:nvSpPr>
          <p:cNvPr id="70" name="TextBox 69"/>
          <p:cNvSpPr txBox="1">
            <a:spLocks noChangeArrowheads="1"/>
          </p:cNvSpPr>
          <p:nvPr/>
        </p:nvSpPr>
        <p:spPr bwMode="auto">
          <a:xfrm>
            <a:off x="6624638" y="4697413"/>
            <a:ext cx="1011238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>
                <a:srgbClr val="000000"/>
              </a:buClr>
              <a:buSzTx/>
              <a:buFont typeface="Times New Roman" panose="02020603050405020304" pitchFamily="18" charset="0"/>
              <a:buNone/>
              <a:defRPr/>
            </a:pPr>
            <a:r>
              <a:rPr kumimoji="0" lang="en-US" altLang="zh-CN" sz="2000" b="1" kern="1200" cap="none" spc="-30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50</a:t>
            </a:r>
            <a:r>
              <a:rPr kumimoji="0" lang="zh-CN" altLang="en-US" sz="2000" b="1" kern="1200" cap="none" spc="-30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米</a:t>
            </a:r>
            <a:r>
              <a:rPr kumimoji="0" lang="en-US" altLang="zh-CN" sz="2000" b="1" kern="1200" cap="none" spc="-30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/</a:t>
            </a:r>
            <a:r>
              <a:rPr kumimoji="0" lang="zh-CN" altLang="en-US" sz="2000" b="1" kern="1200" cap="none" spc="-30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分</a:t>
            </a:r>
            <a:endParaRPr kumimoji="0" lang="zh-CN" altLang="en-US" sz="2000" b="1" kern="1200" cap="none" spc="-300" normalizeH="0" baseline="0" noProof="0">
              <a:latin typeface="楷体_GB2312" pitchFamily="49" charset="-122"/>
              <a:ea typeface="楷体_GB2312" pitchFamily="49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66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41" grpId="0"/>
      <p:bldP spid="46" grpId="0"/>
      <p:bldP spid="49" grpId="0"/>
      <p:bldP spid="68" grpId="0"/>
      <p:bldP spid="36" grpId="0"/>
      <p:bldP spid="37" grpId="0"/>
      <p:bldP spid="39" grpId="0"/>
      <p:bldP spid="53" grpId="0"/>
      <p:bldP spid="54" grpId="0"/>
      <p:bldP spid="7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灯片编号占位符 4"/>
          <p:cNvSpPr txBox="1">
            <a:spLocks noGrp="1"/>
          </p:cNvSpPr>
          <p:nvPr/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r" defTabSz="914400">
              <a:buClrTx/>
              <a:buSzTx/>
              <a:buFont typeface="Arial" pitchFamily="34" charset="0"/>
              <a:buNone/>
              <a:defRPr/>
            </a:pPr>
            <a:fld id="{6CC9E020-BF0C-4385-BAB5-D77AB576E6F6}" type="slidenum">
              <a:rPr kumimoji="0" lang="zh-CN" altLang="zh-CN" sz="1000" kern="1200" cap="none" spc="0" normalizeH="0" baseline="0" noProof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8</a:t>
            </a:fld>
            <a:endParaRPr kumimoji="0" lang="zh-CN" altLang="zh-CN" sz="1000" kern="1200" cap="none" spc="0" normalizeH="0" baseline="0" noProof="0" smtClean="0">
              <a:effectLst>
                <a:outerShdw blurRad="38100" dist="38100" dir="2700000" algn="tl">
                  <a:srgbClr val="000000"/>
                </a:outerShdw>
              </a:effectLst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218" name="Text Box 2"/>
          <p:cNvSpPr txBox="1"/>
          <p:nvPr/>
        </p:nvSpPr>
        <p:spPr>
          <a:xfrm>
            <a:off x="1258888" y="476250"/>
            <a:ext cx="2087562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endParaRPr lang="zh-CN" altLang="zh-CN" sz="5400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43013" name="矩形 43012"/>
          <p:cNvSpPr/>
          <p:nvPr/>
        </p:nvSpPr>
        <p:spPr>
          <a:xfrm>
            <a:off x="533400" y="1295400"/>
            <a:ext cx="7924800" cy="3740150"/>
          </a:xfrm>
          <a:prstGeom prst="rect">
            <a:avLst/>
          </a:prstGeom>
        </p:spPr>
        <p:txBody>
          <a:bodyPr wrap="none" fromWordArt="1">
            <a:prstTxWarp prst="textCurveUp">
              <a:avLst>
                <a:gd name="adj" fmla="val 40356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12700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pattFill prst="dashHorz">
                  <a:fgClr>
                    <a:srgbClr val="808080"/>
                  </a:fgClr>
                  <a:bgClr>
                    <a:srgbClr val="FFFF00"/>
                  </a:bgClr>
                </a:pattFill>
                <a:effectLst>
                  <a:outerShdw dist="45791" dir="2021404" algn="ctr" rotWithShape="0">
                    <a:srgbClr val="808080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估计两人在哪个地方相遇？</a:t>
            </a:r>
            <a:endParaRPr lang="zh-CN" altLang="en-US" sz="3600">
              <a:ln w="12700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pattFill prst="dashHorz">
                <a:fgClr>
                  <a:srgbClr val="808080"/>
                </a:fgClr>
                <a:bgClr>
                  <a:srgbClr val="FFFF00"/>
                </a:bgClr>
              </a:pattFill>
              <a:effectLst>
                <a:outerShdw dist="45791" dir="2021404" algn="ctr" rotWithShape="0">
                  <a:srgbClr val="808080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1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70" decel="100000"/>
                                        <p:tgtEl>
                                          <p:spTgt spid="430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770" decel="100000"/>
                                        <p:tgtEl>
                                          <p:spTgt spid="4301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770" fill="hold"/>
                                        <p:tgtEl>
                                          <p:spTgt spid="43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43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灯片编号占位符 4"/>
          <p:cNvSpPr txBox="1">
            <a:spLocks noGrp="1"/>
          </p:cNvSpPr>
          <p:nvPr/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r" defTabSz="914400">
              <a:buClrTx/>
              <a:buSzTx/>
              <a:buFont typeface="Arial" pitchFamily="34" charset="0"/>
              <a:buNone/>
              <a:defRPr/>
            </a:pPr>
            <a:fld id="{F26D17AE-C552-4688-BEAE-3C17F26D0A2E}" type="slidenum">
              <a:rPr kumimoji="0" lang="zh-CN" altLang="zh-CN" sz="1000" kern="1200" cap="none" spc="0" normalizeH="0" baseline="0" noProof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9</a:t>
            </a:fld>
            <a:endParaRPr kumimoji="0" lang="zh-CN" altLang="zh-CN" sz="1000" kern="1200" cap="none" spc="0" normalizeH="0" baseline="0" noProof="0" smtClean="0">
              <a:effectLst>
                <a:outerShdw blurRad="38100" dist="38100" dir="2700000" algn="tl">
                  <a:srgbClr val="000000"/>
                </a:outerShdw>
              </a:effectLst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8915" name="Text Box 2"/>
          <p:cNvSpPr txBox="1"/>
          <p:nvPr/>
        </p:nvSpPr>
        <p:spPr>
          <a:xfrm>
            <a:off x="684213" y="188913"/>
            <a:ext cx="180022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4000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小结:</a:t>
            </a:r>
            <a:endParaRPr lang="zh-CN" altLang="zh-CN" sz="4000">
              <a:solidFill>
                <a:srgbClr val="FF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5363" name="AutoShape 3"/>
          <p:cNvSpPr/>
          <p:nvPr/>
        </p:nvSpPr>
        <p:spPr>
          <a:xfrm>
            <a:off x="2555875" y="692150"/>
            <a:ext cx="5545138" cy="1079500"/>
          </a:xfrm>
          <a:prstGeom prst="cloudCallout">
            <a:avLst>
              <a:gd name="adj1" fmla="val -82037"/>
              <a:gd name="adj2" fmla="val -8972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zh-CN" sz="2400" b="1">
                <a:solidFill>
                  <a:srgbClr val="FF0000"/>
                </a:solidFill>
                <a:latin typeface="Arial" pitchFamily="34" charset="0"/>
              </a:rPr>
              <a:t>同学们,你们觉得列方程解应用题有哪几个步骤?</a:t>
            </a:r>
            <a:endParaRPr lang="zh-CN" altLang="zh-CN" sz="24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15364" name="Text Box 4"/>
          <p:cNvSpPr txBox="1"/>
          <p:nvPr/>
        </p:nvSpPr>
        <p:spPr>
          <a:xfrm>
            <a:off x="1763713" y="1989138"/>
            <a:ext cx="5761037" cy="3444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1.弄清题意,找等量关系;</a:t>
            </a:r>
            <a:endParaRPr lang="zh-CN" altLang="zh-CN" sz="4000"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2.设未知数, 列方程;</a:t>
            </a:r>
            <a:endParaRPr lang="zh-CN" altLang="zh-CN" sz="4000"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3.解方程,并检验;</a:t>
            </a:r>
            <a:endParaRPr lang="zh-CN" altLang="zh-CN" sz="4000"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4.写答案.</a:t>
            </a:r>
            <a:endParaRPr lang="zh-CN" altLang="zh-CN" sz="400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  <p:bldP spid="1536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TextBox 7"/>
          <p:cNvSpPr txBox="1"/>
          <p:nvPr/>
        </p:nvSpPr>
        <p:spPr>
          <a:xfrm>
            <a:off x="423863" y="674688"/>
            <a:ext cx="8235950" cy="9540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    </a:t>
            </a:r>
            <a:r>
              <a:rPr lang="zh-CN" altLang="en-US" sz="2800" b="1">
                <a:latin typeface="宋体" panose="02010600030101010101" pitchFamily="2" charset="-122"/>
              </a:rPr>
              <a:t>如果淘气步行的速度是</a:t>
            </a:r>
            <a:r>
              <a:rPr lang="en-US" altLang="zh-CN" sz="2800" b="1">
                <a:latin typeface="宋体" panose="02010600030101010101" pitchFamily="2" charset="-122"/>
              </a:rPr>
              <a:t>80</a:t>
            </a:r>
            <a:r>
              <a:rPr lang="zh-CN" altLang="en-US" sz="2800" b="1">
                <a:latin typeface="宋体" panose="02010600030101010101" pitchFamily="2" charset="-122"/>
              </a:rPr>
              <a:t>米</a:t>
            </a:r>
            <a:r>
              <a:rPr lang="en-US" altLang="zh-CN" sz="2800" b="1">
                <a:latin typeface="宋体" panose="02010600030101010101" pitchFamily="2" charset="-122"/>
              </a:rPr>
              <a:t>/</a:t>
            </a:r>
            <a:r>
              <a:rPr lang="zh-CN" altLang="en-US" sz="2800" b="1">
                <a:latin typeface="宋体" panose="02010600030101010101" pitchFamily="2" charset="-122"/>
              </a:rPr>
              <a:t>分，笑笑步行的速度是</a:t>
            </a:r>
            <a:r>
              <a:rPr lang="en-US" altLang="zh-CN" sz="2800" b="1">
                <a:latin typeface="宋体" panose="02010600030101010101" pitchFamily="2" charset="-122"/>
              </a:rPr>
              <a:t>60</a:t>
            </a:r>
            <a:r>
              <a:rPr lang="zh-CN" altLang="en-US" sz="2800" b="1">
                <a:latin typeface="宋体" panose="02010600030101010101" pitchFamily="2" charset="-122"/>
              </a:rPr>
              <a:t>米</a:t>
            </a:r>
            <a:r>
              <a:rPr lang="en-US" altLang="zh-CN" sz="2800" b="1">
                <a:latin typeface="宋体" panose="02010600030101010101" pitchFamily="2" charset="-122"/>
              </a:rPr>
              <a:t>/</a:t>
            </a:r>
            <a:r>
              <a:rPr lang="zh-CN" altLang="en-US" sz="2800" b="1">
                <a:latin typeface="宋体" panose="02010600030101010101" pitchFamily="2" charset="-122"/>
              </a:rPr>
              <a:t>分，他们出发后多长时间相遇？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pic>
        <p:nvPicPr>
          <p:cNvPr id="26627" name="图片 27" descr="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28775"/>
            <a:ext cx="4148138" cy="18923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28"/>
          <p:cNvGrpSpPr/>
          <p:nvPr/>
        </p:nvGrpSpPr>
        <p:grpSpPr>
          <a:xfrm>
            <a:off x="107950" y="1898650"/>
            <a:ext cx="8235950" cy="1633538"/>
            <a:chOff x="423863" y="1197908"/>
            <a:chExt cx="8235950" cy="1634102"/>
          </a:xfrm>
        </p:grpSpPr>
        <p:sp>
          <p:nvSpPr>
            <p:cNvPr id="26629" name="TextBox 7"/>
            <p:cNvSpPr txBox="1"/>
            <p:nvPr/>
          </p:nvSpPr>
          <p:spPr>
            <a:xfrm>
              <a:off x="423863" y="1197908"/>
              <a:ext cx="8235950" cy="163410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fontAlgn="base" hangingPunct="1">
                <a:lnSpc>
                  <a:spcPct val="125000"/>
                </a:lnSpc>
                <a:spcBef>
                  <a:spcPct val="0"/>
                </a:spcBef>
                <a:buClr>
                  <a:srgbClr val="000000"/>
                </a:buClr>
                <a:buFont typeface="Times New Roman" panose="02020603050405020304" pitchFamily="18" charset="0"/>
                <a:buNone/>
              </a:pPr>
              <a:r>
                <a:rPr lang="en-US" altLang="zh-CN" sz="2800" b="1">
                  <a:latin typeface="宋体" panose="02010600030101010101" pitchFamily="2" charset="-122"/>
                </a:rPr>
                <a:t>  </a:t>
              </a:r>
              <a:r>
                <a:rPr lang="zh-CN" altLang="en-US" sz="2800" b="1">
                  <a:latin typeface="宋体" panose="02010600030101010101" pitchFamily="2" charset="-122"/>
                </a:rPr>
                <a:t>解：设出发后  分相遇，</a:t>
              </a:r>
              <a:endParaRPr lang="zh-CN" altLang="en-US" sz="2800" b="1">
                <a:latin typeface="宋体" panose="02010600030101010101" pitchFamily="2" charset="-122"/>
              </a:endParaRPr>
            </a:p>
            <a:p>
              <a:pPr marL="0" lvl="0" indent="0" eaLnBrk="1" fontAlgn="base" hangingPunct="1">
                <a:lnSpc>
                  <a:spcPct val="125000"/>
                </a:lnSpc>
                <a:spcBef>
                  <a:spcPct val="0"/>
                </a:spcBef>
                <a:buClr>
                  <a:srgbClr val="000000"/>
                </a:buClr>
                <a:buFont typeface="Times New Roman" panose="02020603050405020304" pitchFamily="18" charset="0"/>
                <a:buNone/>
              </a:pPr>
              <a:r>
                <a:rPr lang="zh-CN" altLang="en-US" sz="2800" b="1">
                  <a:latin typeface="宋体" panose="02010600030101010101" pitchFamily="2" charset="-122"/>
                </a:rPr>
                <a:t>      那么淘气走了</a:t>
              </a:r>
              <a:r>
                <a:rPr lang="en-US" altLang="zh-CN" sz="2800" b="1">
                  <a:latin typeface="宋体" panose="02010600030101010101" pitchFamily="2" charset="-122"/>
                </a:rPr>
                <a:t>80  </a:t>
              </a:r>
              <a:r>
                <a:rPr lang="zh-CN" altLang="en-US" sz="2800" b="1">
                  <a:latin typeface="宋体" panose="02010600030101010101" pitchFamily="2" charset="-122"/>
                </a:rPr>
                <a:t>米，</a:t>
              </a:r>
              <a:endParaRPr lang="zh-CN" altLang="en-US" sz="2800" b="1">
                <a:latin typeface="宋体" panose="02010600030101010101" pitchFamily="2" charset="-122"/>
              </a:endParaRPr>
            </a:p>
            <a:p>
              <a:pPr marL="0" lvl="0" indent="0" eaLnBrk="1" fontAlgn="base" hangingPunct="1">
                <a:lnSpc>
                  <a:spcPct val="125000"/>
                </a:lnSpc>
                <a:spcBef>
                  <a:spcPct val="0"/>
                </a:spcBef>
                <a:buClr>
                  <a:srgbClr val="000000"/>
                </a:buClr>
                <a:buFont typeface="Times New Roman" panose="02020603050405020304" pitchFamily="18" charset="0"/>
                <a:buNone/>
              </a:pPr>
              <a:r>
                <a:rPr lang="zh-CN" altLang="en-US" sz="2800" b="1">
                  <a:latin typeface="宋体" panose="02010600030101010101" pitchFamily="2" charset="-122"/>
                </a:rPr>
                <a:t>      笑笑走了</a:t>
              </a:r>
              <a:r>
                <a:rPr lang="en-US" altLang="zh-CN" sz="2800" b="1">
                  <a:latin typeface="宋体" panose="02010600030101010101" pitchFamily="2" charset="-122"/>
                </a:rPr>
                <a:t>60  </a:t>
              </a:r>
              <a:r>
                <a:rPr lang="zh-CN" altLang="en-US" sz="2800" b="1">
                  <a:latin typeface="宋体" panose="02010600030101010101" pitchFamily="2" charset="-122"/>
                </a:rPr>
                <a:t>米。</a:t>
              </a:r>
              <a:endParaRPr lang="zh-CN" altLang="en-US" sz="2800" b="1">
                <a:latin typeface="宋体" panose="02010600030101010101" pitchFamily="2" charset="-122"/>
              </a:endParaRPr>
            </a:p>
          </p:txBody>
        </p:sp>
        <p:graphicFrame>
          <p:nvGraphicFramePr>
            <p:cNvPr id="26630" name="Object 2"/>
            <p:cNvGraphicFramePr>
              <a:graphicFrameLocks noChangeAspect="1"/>
            </p:cNvGraphicFramePr>
            <p:nvPr/>
          </p:nvGraphicFramePr>
          <p:xfrm>
            <a:off x="3059832" y="1310074"/>
            <a:ext cx="360363" cy="39528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r:id="rId3" imgW="127000" imgH="139700" progId="Equation.KSEE3">
                    <p:embed/>
                  </p:oleObj>
                </mc:Choice>
                <mc:Fallback>
                  <p:oleObj r:id="rId3" imgW="127000" imgH="139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3059832" y="1310074"/>
                          <a:ext cx="360363" cy="39528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6631" name="Object 3"/>
            <p:cNvGraphicFramePr>
              <a:graphicFrameLocks noChangeAspect="1"/>
            </p:cNvGraphicFramePr>
            <p:nvPr/>
          </p:nvGraphicFramePr>
          <p:xfrm>
            <a:off x="3438932" y="2395860"/>
            <a:ext cx="360363" cy="39528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r:id="rId5" imgW="127000" imgH="139700" progId="Equation.KSEE3">
                    <p:embed/>
                  </p:oleObj>
                </mc:Choice>
                <mc:Fallback>
                  <p:oleObj r:id="rId5" imgW="127000" imgH="139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3438932" y="2395860"/>
                          <a:ext cx="360363" cy="39528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6632" name="Object 4"/>
            <p:cNvGraphicFramePr>
              <a:graphicFrameLocks noChangeAspect="1"/>
            </p:cNvGraphicFramePr>
            <p:nvPr/>
          </p:nvGraphicFramePr>
          <p:xfrm>
            <a:off x="4176535" y="1874234"/>
            <a:ext cx="360363" cy="39528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r:id="rId6" imgW="127000" imgH="139700" progId="Equation.KSEE3">
                    <p:embed/>
                  </p:oleObj>
                </mc:Choice>
                <mc:Fallback>
                  <p:oleObj r:id="rId6" imgW="127000" imgH="139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4176535" y="1874234"/>
                          <a:ext cx="360363" cy="39528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26633" name="Object 5"/>
          <p:cNvGraphicFramePr>
            <a:graphicFrameLocks noChangeAspect="1"/>
          </p:cNvGraphicFramePr>
          <p:nvPr/>
        </p:nvGraphicFramePr>
        <p:xfrm>
          <a:off x="1555750" y="3716338"/>
          <a:ext cx="2436813" cy="4333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7" imgW="1002665" imgH="177800" progId="Equation.KSEE3">
                  <p:embed/>
                </p:oleObj>
              </mc:Choice>
              <mc:Fallback>
                <p:oleObj r:id="rId7" imgW="1002665" imgH="1778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555750" y="3716338"/>
                        <a:ext cx="2436813" cy="4333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634" name="Object 6"/>
          <p:cNvGraphicFramePr>
            <a:graphicFrameLocks noChangeAspect="1"/>
          </p:cNvGraphicFramePr>
          <p:nvPr/>
        </p:nvGraphicFramePr>
        <p:xfrm>
          <a:off x="2295525" y="4375150"/>
          <a:ext cx="1697038" cy="431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9" imgW="698500" imgH="177800" progId="Equation.KSEE3">
                  <p:embed/>
                </p:oleObj>
              </mc:Choice>
              <mc:Fallback>
                <p:oleObj r:id="rId9" imgW="698500" imgH="1778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295525" y="4375150"/>
                        <a:ext cx="1697038" cy="4318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635" name="Object 7"/>
          <p:cNvGraphicFramePr>
            <a:graphicFrameLocks noChangeAspect="1"/>
          </p:cNvGraphicFramePr>
          <p:nvPr/>
        </p:nvGraphicFramePr>
        <p:xfrm>
          <a:off x="2843213" y="4978400"/>
          <a:ext cx="801687" cy="431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11" imgW="330200" imgH="177800" progId="Equation.KSEE3">
                  <p:embed/>
                </p:oleObj>
              </mc:Choice>
              <mc:Fallback>
                <p:oleObj r:id="rId11" imgW="330200" imgH="1778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843213" y="4978400"/>
                        <a:ext cx="801687" cy="4318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" name="TextBox 7"/>
          <p:cNvSpPr txBox="1"/>
          <p:nvPr/>
        </p:nvSpPr>
        <p:spPr>
          <a:xfrm>
            <a:off x="585788" y="5713413"/>
            <a:ext cx="4562475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  </a:t>
            </a:r>
            <a:r>
              <a:rPr lang="zh-CN" altLang="en-US" sz="2800" b="1">
                <a:latin typeface="宋体" panose="02010600030101010101" pitchFamily="2" charset="-122"/>
              </a:rPr>
              <a:t>答：出发后</a:t>
            </a:r>
            <a:r>
              <a:rPr lang="en-US" altLang="zh-CN" sz="2800" b="1">
                <a:latin typeface="宋体" panose="02010600030101010101" pitchFamily="2" charset="-122"/>
              </a:rPr>
              <a:t>6</a:t>
            </a:r>
            <a:r>
              <a:rPr lang="zh-CN" altLang="en-US" sz="2800" b="1">
                <a:latin typeface="宋体" panose="02010600030101010101" pitchFamily="2" charset="-122"/>
              </a:rPr>
              <a:t>分相遇。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857750" y="4000500"/>
            <a:ext cx="3643313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800"/>
              <a:t>用算术方法怎么算？</a:t>
            </a:r>
            <a:endParaRPr lang="zh-CN" altLang="en-US" sz="2800"/>
          </a:p>
        </p:txBody>
      </p:sp>
      <p:sp>
        <p:nvSpPr>
          <p:cNvPr id="14" name="TextBox 13"/>
          <p:cNvSpPr txBox="1"/>
          <p:nvPr/>
        </p:nvSpPr>
        <p:spPr>
          <a:xfrm>
            <a:off x="4786313" y="4929188"/>
            <a:ext cx="4357687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fontAlgn="base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相遇时间</a:t>
            </a:r>
            <a:r>
              <a:rPr lang="en-US" altLang="zh-CN" sz="2800" b="1">
                <a:solidFill>
                  <a:srgbClr val="FF0000"/>
                </a:solidFill>
              </a:rPr>
              <a:t>=</a:t>
            </a:r>
            <a:r>
              <a:rPr lang="zh-CN" altLang="en-US" sz="2800" b="1">
                <a:solidFill>
                  <a:srgbClr val="FF0000"/>
                </a:solidFill>
              </a:rPr>
              <a:t>路程</a:t>
            </a:r>
            <a:r>
              <a:rPr lang="en-US" altLang="zh-CN" sz="2800" b="1">
                <a:solidFill>
                  <a:srgbClr val="FF0000"/>
                </a:solidFill>
              </a:rPr>
              <a:t>÷</a:t>
            </a:r>
            <a:r>
              <a:rPr lang="zh-CN" altLang="en-US" sz="2800" b="1">
                <a:solidFill>
                  <a:srgbClr val="FF0000"/>
                </a:solidFill>
              </a:rPr>
              <a:t>速度和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灯片编号占位符 4"/>
          <p:cNvSpPr txBox="1">
            <a:spLocks noGrp="1" noChangeArrowheads="1"/>
          </p:cNvSpPr>
          <p:nvPr/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67472" tIns="33736" rIns="67472" bIns="33736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3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5C9D8A8-7DF7-49E0-87FF-FAA7098E044B}" type="slidenum">
              <a:rPr kumimoji="0" lang="zh-CN" altLang="en-US" sz="7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11</a:t>
            </a:fld>
            <a:endParaRPr kumimoji="0" lang="zh-CN" altLang="en-US" sz="7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7651" name="Text Box 2"/>
          <p:cNvSpPr txBox="1"/>
          <p:nvPr/>
        </p:nvSpPr>
        <p:spPr>
          <a:xfrm>
            <a:off x="684213" y="188913"/>
            <a:ext cx="1800225" cy="509587"/>
          </a:xfrm>
          <a:prstGeom prst="rect">
            <a:avLst/>
          </a:prstGeom>
          <a:noFill/>
          <a:ln w="9525">
            <a:noFill/>
          </a:ln>
        </p:spPr>
        <p:txBody>
          <a:bodyPr lIns="67472" tIns="33736" rIns="67472" bIns="33736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900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小结</a:t>
            </a:r>
            <a:r>
              <a:rPr lang="en-US" altLang="zh-CN" sz="2900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:</a:t>
            </a:r>
            <a:endParaRPr lang="en-US" altLang="zh-CN" sz="2900">
              <a:solidFill>
                <a:srgbClr val="FF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7412" name="AutoShape 3"/>
          <p:cNvSpPr/>
          <p:nvPr/>
        </p:nvSpPr>
        <p:spPr>
          <a:xfrm>
            <a:off x="2571750" y="357188"/>
            <a:ext cx="5545138" cy="1079500"/>
          </a:xfrm>
          <a:prstGeom prst="cloudCallout">
            <a:avLst>
              <a:gd name="adj1" fmla="val -82037"/>
              <a:gd name="adj2" fmla="val -8972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lIns="67472" tIns="33736" rIns="67472" bIns="33736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</a:rPr>
              <a:t>同学们</a:t>
            </a:r>
            <a:r>
              <a:rPr lang="en-US" altLang="zh-CN" sz="2400" b="1">
                <a:solidFill>
                  <a:srgbClr val="FF0000"/>
                </a:solidFill>
                <a:latin typeface="Arial" pitchFamily="34" charset="0"/>
              </a:rPr>
              <a:t>,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</a:rPr>
              <a:t>你们觉得列方程解应用题有哪几个步骤</a:t>
            </a:r>
            <a:r>
              <a:rPr lang="en-US" altLang="zh-CN" sz="2400" b="1">
                <a:solidFill>
                  <a:srgbClr val="FF0000"/>
                </a:solidFill>
                <a:latin typeface="Arial" pitchFamily="34" charset="0"/>
              </a:rPr>
              <a:t>?</a:t>
            </a:r>
            <a:endParaRPr lang="en-US" altLang="zh-CN" sz="24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17413" name="Text Box 4"/>
          <p:cNvSpPr txBox="1"/>
          <p:nvPr/>
        </p:nvSpPr>
        <p:spPr>
          <a:xfrm>
            <a:off x="1333500" y="1898650"/>
            <a:ext cx="5759450" cy="3452813"/>
          </a:xfrm>
          <a:prstGeom prst="rect">
            <a:avLst/>
          </a:prstGeom>
          <a:noFill/>
          <a:ln w="9525">
            <a:noFill/>
          </a:ln>
        </p:spPr>
        <p:txBody>
          <a:bodyPr lIns="67472" tIns="33736" rIns="67472" bIns="33736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1.</a:t>
            </a:r>
            <a:r>
              <a:rPr lang="zh-CN" altLang="en-US" sz="4000">
                <a:latin typeface="华文行楷" panose="02010800040101010101" pitchFamily="2" charset="-122"/>
                <a:ea typeface="华文行楷" panose="02010800040101010101" pitchFamily="2" charset="-122"/>
              </a:rPr>
              <a:t>弄清题意</a:t>
            </a:r>
            <a:r>
              <a:rPr lang="en-US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,</a:t>
            </a:r>
            <a:r>
              <a:rPr lang="zh-CN" altLang="en-US" sz="4000">
                <a:latin typeface="华文行楷" panose="02010800040101010101" pitchFamily="2" charset="-122"/>
                <a:ea typeface="华文行楷" panose="02010800040101010101" pitchFamily="2" charset="-122"/>
              </a:rPr>
              <a:t>找等量关系</a:t>
            </a:r>
            <a:r>
              <a:rPr lang="en-US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;</a:t>
            </a:r>
            <a:endParaRPr lang="en-US" altLang="zh-CN" sz="4000"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2.</a:t>
            </a:r>
            <a:r>
              <a:rPr lang="zh-CN" altLang="en-US" sz="4000">
                <a:latin typeface="华文行楷" panose="02010800040101010101" pitchFamily="2" charset="-122"/>
                <a:ea typeface="华文行楷" panose="02010800040101010101" pitchFamily="2" charset="-122"/>
              </a:rPr>
              <a:t>设未知数</a:t>
            </a:r>
            <a:r>
              <a:rPr lang="en-US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, </a:t>
            </a:r>
            <a:r>
              <a:rPr lang="zh-CN" altLang="en-US" sz="4000">
                <a:latin typeface="华文行楷" panose="02010800040101010101" pitchFamily="2" charset="-122"/>
                <a:ea typeface="华文行楷" panose="02010800040101010101" pitchFamily="2" charset="-122"/>
              </a:rPr>
              <a:t>列方程</a:t>
            </a:r>
            <a:r>
              <a:rPr lang="en-US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;</a:t>
            </a:r>
            <a:endParaRPr lang="en-US" altLang="zh-CN" sz="4000"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3.</a:t>
            </a:r>
            <a:r>
              <a:rPr lang="zh-CN" altLang="en-US" sz="4000">
                <a:latin typeface="华文行楷" panose="02010800040101010101" pitchFamily="2" charset="-122"/>
                <a:ea typeface="华文行楷" panose="02010800040101010101" pitchFamily="2" charset="-122"/>
              </a:rPr>
              <a:t>解方程</a:t>
            </a:r>
            <a:r>
              <a:rPr lang="en-US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,</a:t>
            </a:r>
            <a:r>
              <a:rPr lang="zh-CN" altLang="en-US" sz="4000">
                <a:latin typeface="华文行楷" panose="02010800040101010101" pitchFamily="2" charset="-122"/>
                <a:ea typeface="华文行楷" panose="02010800040101010101" pitchFamily="2" charset="-122"/>
              </a:rPr>
              <a:t>并检验</a:t>
            </a:r>
            <a:r>
              <a:rPr lang="en-US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;</a:t>
            </a:r>
            <a:endParaRPr lang="en-US" altLang="zh-CN" sz="4000"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4.</a:t>
            </a:r>
            <a:r>
              <a:rPr lang="zh-CN" altLang="en-US" sz="4000">
                <a:latin typeface="华文行楷" panose="02010800040101010101" pitchFamily="2" charset="-122"/>
                <a:ea typeface="华文行楷" panose="02010800040101010101" pitchFamily="2" charset="-122"/>
              </a:rPr>
              <a:t>写答案</a:t>
            </a:r>
            <a:r>
              <a:rPr lang="en-US" altLang="zh-CN" sz="4000">
                <a:latin typeface="华文行楷" panose="02010800040101010101" pitchFamily="2" charset="-122"/>
                <a:ea typeface="华文行楷" panose="02010800040101010101" pitchFamily="2" charset="-122"/>
              </a:rPr>
              <a:t>.</a:t>
            </a:r>
            <a:endParaRPr lang="en-US" altLang="zh-CN" sz="400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/>
      <p:bldP spid="174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https://d.book118.com/887145155103006035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宋体</vt:lpstr>
      <vt:lpstr>Tahoma</vt:lpstr>
      <vt:lpstr>Times New Roman</vt:lpstr>
      <vt:lpstr>华文行楷</vt:lpstr>
      <vt:lpstr>Webdings</vt:lpstr>
      <vt:lpstr>微软雅黑</vt:lpstr>
      <vt:lpstr>楷体_GB2312</vt:lpstr>
      <vt:lpstr>华文新魏</vt:lpstr>
      <vt:lpstr>Office Theme</vt:lpstr>
      <vt:lpstr>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2024-09-10T00:16:48.929</cp:lastPrinted>
  <dcterms:created xsi:type="dcterms:W3CDTF">2024-09-09T16:16:48Z</dcterms:created>
  <dcterms:modified xsi:type="dcterms:W3CDTF">2024-09-09T16:16:51Z</dcterms:modified>
</cp:coreProperties>
</file>