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16D9F66E-5EB9-4882-86FB-DCBF35E3C3E4}" styleName="Medium Style 4 - Accent 6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fill>
          <a:solidFill>
            <a:schemeClr val="accent6">
              <a:tint val="40000"/>
            </a:schemeClr>
          </a:solidFill>
        </a:fill>
      </a:tcStyle>
    </a:band1H>
    <a:band1V>
      <a:tcStyle>
        <a:fill>
          <a:solidFill>
            <a:schemeClr val="accent6">
              <a:tint val="4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fill>
          <a:solidFill>
            <a:schemeClr val="accent6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1">
              <a:alpha val="20000"/>
            </a:schemeClr>
          </a:solidFill>
        </a:fill>
      </a:tcStyle>
    </a:band1H>
    <a:band1V>
      <a:tcStyle>
        <a:fill>
          <a:solidFill>
            <a:schemeClr val="accent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38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C04CD-3CF6-4B21-AD03-E54CA7EF7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64F2E-7D08-40CD-AA65-99651894D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7E85D-283B-46F6-AC4A-61824EE78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CA396-2F61-46DC-BC1D-29C2761C7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929F00-0AAD-45BF-922F-6882B5582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AA9924-959F-4383-93C6-4C68435E3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D99197-9C70-4E53-ABEF-C5A4C87EE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80485-E03C-4C45-B4C7-7DA17B8E6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CF77B-6727-4660-9755-9BA8DFC64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1A3EA-1F34-4EBF-AA7D-68FB4D197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ED84E-D9DD-4BAE-8425-8EAFFA9EB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12.xml" /><Relationship Id="rId4" Type="http://schemas.openxmlformats.org/officeDocument/2006/relationships/image" Target="../media/image3.png" /><Relationship Id="rId5" Type="http://schemas.openxmlformats.org/officeDocument/2006/relationships/tags" Target="../tags/tag13.xml" /><Relationship Id="rId6" Type="http://schemas.openxmlformats.org/officeDocument/2006/relationships/tags" Target="../tags/tag14.xml" /><Relationship Id="rId7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.xml" /><Relationship Id="rId3" Type="http://schemas.openxmlformats.org/officeDocument/2006/relationships/tags" Target="../tags/tag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6.xml" /><Relationship Id="rId11" Type="http://schemas.openxmlformats.org/officeDocument/2006/relationships/tags" Target="../tags/tag2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tags" Target="../tags/tag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32.xml" /><Relationship Id="rId4" Type="http://schemas.openxmlformats.org/officeDocument/2006/relationships/image" Target="../media/image3.png" /><Relationship Id="rId5" Type="http://schemas.openxmlformats.org/officeDocument/2006/relationships/tags" Target="../tags/tag33.xml" /><Relationship Id="rId6" Type="http://schemas.openxmlformats.org/officeDocument/2006/relationships/tags" Target="../tags/tag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510261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 title=""/>
          <p:cNvSpPr/>
          <p:nvPr/>
        </p:nvSpPr>
        <p:spPr>
          <a:xfrm>
            <a:off x="377825" y="1769745"/>
            <a:ext cx="11019155" cy="1938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Unit 1 How can we become good learners?</a:t>
            </a:r>
            <a:endParaRPr kumimoji="0" lang="zh-CN" altLang="en-US" sz="6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Rectangle 5" title=""/>
          <p:cNvSpPr>
            <a:spLocks noChangeArrowheads="1"/>
          </p:cNvSpPr>
          <p:nvPr/>
        </p:nvSpPr>
        <p:spPr bwMode="auto">
          <a:xfrm>
            <a:off x="3967480" y="3707605"/>
            <a:ext cx="4199255" cy="9709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单元分析</a:t>
            </a:r>
            <a:endParaRPr kumimoji="0" lang="zh-CN" altLang="en-US" sz="4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4" name="Text Box 33" title=""/>
          <p:cNvSpPr txBox="1"/>
          <p:nvPr/>
        </p:nvSpPr>
        <p:spPr>
          <a:xfrm>
            <a:off x="4680585" y="4965540"/>
            <a:ext cx="312610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>人教版九年级（全）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5262880" y="397510"/>
            <a:ext cx="166687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目录</a:t>
            </a:r>
            <a:endParaRPr lang="zh-CN" altLang="en-US" sz="5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1" name="组合 10" title=""/>
          <p:cNvGrpSpPr/>
          <p:nvPr/>
        </p:nvGrpSpPr>
        <p:grpSpPr>
          <a:xfrm>
            <a:off x="2058670" y="1739265"/>
            <a:ext cx="6090285" cy="849630"/>
            <a:chOff x="3429" y="2588"/>
            <a:chExt cx="9591" cy="1338"/>
          </a:xfrm>
        </p:grpSpPr>
        <p:sp>
          <p:nvSpPr>
            <p:cNvPr id="9" name="矩形 8"/>
            <p:cNvSpPr/>
            <p:nvPr/>
          </p:nvSpPr>
          <p:spPr>
            <a:xfrm>
              <a:off x="4268" y="2656"/>
              <a:ext cx="8753" cy="127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3429" y="2588"/>
              <a:ext cx="1389" cy="1338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chemeClr val="accent6">
                  <a:lumMod val="75000"/>
                </a:schemeClr>
              </a:solidFill>
              <a:prstDash val="solid"/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文本框 7" title=""/>
          <p:cNvSpPr txBox="1"/>
          <p:nvPr/>
        </p:nvSpPr>
        <p:spPr>
          <a:xfrm>
            <a:off x="3601720" y="1894205"/>
            <a:ext cx="3536950" cy="58356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单元主题意义分析</a:t>
            </a:r>
            <a:endParaRPr lang="zh-CN" altLang="en-US" sz="32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2"/>
            </p:custDataLst>
          </p:nvPr>
        </p:nvSpPr>
        <p:spPr>
          <a:xfrm>
            <a:off x="3067685" y="2844800"/>
            <a:ext cx="5735955" cy="80645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 title=""/>
          <p:cNvSpPr/>
          <p:nvPr>
            <p:custDataLst>
              <p:tags r:id="rId3"/>
            </p:custDataLst>
          </p:nvPr>
        </p:nvSpPr>
        <p:spPr>
          <a:xfrm>
            <a:off x="2534920" y="2801620"/>
            <a:ext cx="882015" cy="84963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accent6">
                <a:lumMod val="75000"/>
              </a:schemeClr>
            </a:solidFill>
            <a:prstDash val="solid"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 title=""/>
          <p:cNvSpPr/>
          <p:nvPr>
            <p:custDataLst>
              <p:tags r:id="rId4"/>
            </p:custDataLst>
          </p:nvPr>
        </p:nvSpPr>
        <p:spPr>
          <a:xfrm>
            <a:off x="3729355" y="3907155"/>
            <a:ext cx="5558155" cy="8064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 title=""/>
          <p:cNvSpPr/>
          <p:nvPr>
            <p:custDataLst>
              <p:tags r:id="rId5"/>
            </p:custDataLst>
          </p:nvPr>
        </p:nvSpPr>
        <p:spPr>
          <a:xfrm>
            <a:off x="3196590" y="3863975"/>
            <a:ext cx="882015" cy="84963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accent6">
                <a:lumMod val="75000"/>
              </a:schemeClr>
            </a:solidFill>
            <a:prstDash val="solid"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 title=""/>
          <p:cNvSpPr/>
          <p:nvPr>
            <p:custDataLst>
              <p:tags r:id="rId6"/>
            </p:custDataLst>
          </p:nvPr>
        </p:nvSpPr>
        <p:spPr>
          <a:xfrm>
            <a:off x="4363085" y="4969510"/>
            <a:ext cx="5558155" cy="8064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 title=""/>
          <p:cNvSpPr/>
          <p:nvPr>
            <p:custDataLst>
              <p:tags r:id="rId7"/>
            </p:custDataLst>
          </p:nvPr>
        </p:nvSpPr>
        <p:spPr>
          <a:xfrm>
            <a:off x="3830320" y="4926330"/>
            <a:ext cx="882015" cy="84963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accent6">
                <a:lumMod val="75000"/>
              </a:schemeClr>
            </a:solidFill>
            <a:prstDash val="solid"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 title=""/>
          <p:cNvSpPr txBox="1"/>
          <p:nvPr/>
        </p:nvSpPr>
        <p:spPr>
          <a:xfrm>
            <a:off x="2284730" y="1894205"/>
            <a:ext cx="4832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8"/>
            </p:custDataLst>
          </p:nvPr>
        </p:nvSpPr>
        <p:spPr>
          <a:xfrm>
            <a:off x="3510915" y="2987040"/>
            <a:ext cx="5201285" cy="5219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单元内容与核心素养的关联分析</a:t>
            </a:r>
            <a:endParaRPr lang="zh-CN" altLang="en-US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9"/>
            </p:custDataLst>
          </p:nvPr>
        </p:nvSpPr>
        <p:spPr>
          <a:xfrm>
            <a:off x="4612640" y="4018915"/>
            <a:ext cx="3536950" cy="58356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单元语篇内容分析</a:t>
            </a:r>
            <a:endParaRPr lang="zh-CN" altLang="en-US" sz="32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10"/>
            </p:custDataLst>
          </p:nvPr>
        </p:nvSpPr>
        <p:spPr>
          <a:xfrm>
            <a:off x="5140960" y="5060950"/>
            <a:ext cx="3536950" cy="58356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单元语言知识解析</a:t>
            </a:r>
            <a:endParaRPr lang="zh-CN" altLang="en-US" sz="32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文本框 22" title=""/>
          <p:cNvSpPr txBox="1"/>
          <p:nvPr/>
        </p:nvSpPr>
        <p:spPr>
          <a:xfrm>
            <a:off x="2767965" y="2924810"/>
            <a:ext cx="5022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11"/>
            </p:custDataLst>
          </p:nvPr>
        </p:nvSpPr>
        <p:spPr>
          <a:xfrm>
            <a:off x="3427095" y="3998595"/>
            <a:ext cx="5022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12"/>
            </p:custDataLst>
          </p:nvPr>
        </p:nvSpPr>
        <p:spPr>
          <a:xfrm>
            <a:off x="4040505" y="5069205"/>
            <a:ext cx="5022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735" y="1435735"/>
            <a:ext cx="10097135" cy="3486150"/>
          </a:xfrm>
          <a:prstGeom prst="rect">
            <a:avLst/>
          </a:prstGeom>
        </p:spPr>
      </p:pic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2721610" y="2472690"/>
            <a:ext cx="7017385" cy="110680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66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单元主题意义分析</a:t>
            </a:r>
            <a:endParaRPr lang="zh-CN" altLang="en-US" sz="66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矩形 13" title=""/>
          <p:cNvSpPr/>
          <p:nvPr/>
        </p:nvSpPr>
        <p:spPr>
          <a:xfrm>
            <a:off x="1461770" y="1665605"/>
            <a:ext cx="9561830" cy="303085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2795" y="1449705"/>
            <a:ext cx="763905" cy="678180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81735" y="1028065"/>
            <a:ext cx="897255" cy="796925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10706100" y="12496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533400" y="800735"/>
            <a:ext cx="11125200" cy="5908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本单元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人教版九年级全册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单元，标题为：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How can we become good learners? 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话题为：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Learning how to learn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，语言功能是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谈论如何学习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，语法是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“verb+by with gerund”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本单元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的主题是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人与自我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下的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生活与学习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，归属于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积极的学习体验，恰当的学习方法与策略，勤学善思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这一子主题内容。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本单元以听力、阅读共</a:t>
            </a:r>
            <a:r>
              <a:rPr lang="en-US" altLang="zh-CN" sz="28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6</a:t>
            </a:r>
            <a:r>
              <a:rPr lang="zh-CN" altLang="en-US" sz="28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个多模态语篇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阐述这一主题，</a:t>
            </a:r>
            <a:r>
              <a:rPr lang="zh-CN" altLang="en-US" sz="28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将学习方法、学习困难及应对策略、学习品质等内容融入对主题意义的探究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zh-CN" altLang="en-US" sz="28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旨在让学生通过谈论学习方法，反思梳理自己的英语学习方法，最终成为积极主动的学习者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4899660" y="196850"/>
            <a:ext cx="27158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单元主题分析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34199" y="800358"/>
          <a:ext cx="11734800" cy="520446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717675"/>
                <a:gridCol w="1478280"/>
                <a:gridCol w="1511935"/>
                <a:gridCol w="2237740"/>
                <a:gridCol w="1449070"/>
                <a:gridCol w="3340100"/>
              </a:tblGrid>
              <a:tr h="10560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话题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主题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范畴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主题群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子主题内容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主题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主题意义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</a:tr>
              <a:tr h="4137660">
                <a:tc>
                  <a:txBody>
                    <a:bodyPr vert="horz" wrap="square"/>
                    <a:lstStyle/>
                    <a:p>
                      <a:pPr algn="l" fontAlgn="t">
                        <a:buNone/>
                      </a:pPr>
                      <a:endParaRPr lang="en-US" altLang="zh-CN" sz="2000" b="0"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  <a:sym typeface="+mn-ea"/>
                      </a:endParaRPr>
                    </a:p>
                    <a:p>
                      <a:pPr algn="l" fontAlgn="t">
                        <a:buNone/>
                      </a:pPr>
                      <a:endParaRPr lang="en-US" altLang="zh-CN" sz="2800" b="1"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  <a:sym typeface="+mn-ea"/>
                      </a:endParaRPr>
                    </a:p>
                    <a:p>
                      <a:pPr algn="l" fontAlgn="t">
                        <a:buNone/>
                      </a:pPr>
                      <a:endParaRPr lang="en-US" altLang="zh-CN" sz="2800" b="1"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  <a:sym typeface="+mn-ea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US" altLang="zh-CN" sz="2800" b="0">
                          <a:latin typeface="Times New Roman" panose="02020603050405020304" pitchFamily="18" charset="0"/>
                          <a:ea typeface="楷体" panose="02010609060101010101" charset="-122"/>
                          <a:cs typeface="Times New Roman" panose="02020603050405020304" pitchFamily="18" charset="0"/>
                          <a:sym typeface="+mn-ea"/>
                        </a:rPr>
                        <a:t>Learning how to learn</a:t>
                      </a: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l" fontAlgn="t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  <a:p>
                      <a:pPr algn="l" fontAlgn="t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  <a:p>
                      <a:pPr algn="l" fontAlgn="t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  <a:p>
                      <a:pPr algn="l" fontAlgn="t">
                        <a:buNone/>
                      </a:pPr>
                      <a:r>
                        <a:rPr lang="zh-CN" altLang="en-US" sz="2800" b="0">
                          <a:latin typeface="Times New Roman" panose="02020603050405020304" pitchFamily="18" charset="0"/>
                          <a:ea typeface="楷体" panose="02010609060101010101" charset="-122"/>
                        </a:rPr>
                        <a:t>人与自我</a:t>
                      </a: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l" fontAlgn="t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  <a:p>
                      <a:pPr algn="l" fontAlgn="t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  <a:p>
                      <a:pPr algn="l" fontAlgn="t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  <a:p>
                      <a:pPr algn="l" fontAlgn="t">
                        <a:buNone/>
                      </a:pPr>
                      <a:r>
                        <a:rPr lang="zh-CN" altLang="en-US" sz="2800" b="0">
                          <a:latin typeface="Times New Roman" panose="02020603050405020304" pitchFamily="18" charset="0"/>
                          <a:ea typeface="楷体" panose="02010609060101010101" charset="-122"/>
                        </a:rPr>
                        <a:t>生活与学习</a:t>
                      </a: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l" fontAlgn="t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  <a:sym typeface="+mn-ea"/>
                      </a:endParaRPr>
                    </a:p>
                    <a:p>
                      <a:pPr algn="l" fontAlgn="t">
                        <a:buNone/>
                      </a:pPr>
                      <a:endParaRPr lang="zh-CN" sz="2800" b="0">
                        <a:latin typeface="Times New Roman" panose="02020603050405020304" pitchFamily="18" charset="0"/>
                        <a:ea typeface="楷体" panose="02010609060101010101" charset="-122"/>
                        <a:sym typeface="+mn-ea"/>
                      </a:endParaRPr>
                    </a:p>
                    <a:p>
                      <a:pPr algn="l" fontAlgn="t">
                        <a:buNone/>
                      </a:pPr>
                      <a:r>
                        <a:rPr lang="zh-CN" sz="2800">
                          <a:latin typeface="Times New Roman" panose="02020603050405020304" pitchFamily="18" charset="0"/>
                          <a:ea typeface="楷体" panose="02010609060101010101" charset="-122"/>
                          <a:sym typeface="+mn-ea"/>
                        </a:rPr>
                        <a:t>积极的学习体验，恰当的学习方法与策略，勤学善思</a:t>
                      </a:r>
                      <a:endParaRPr lang="zh-CN" sz="280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  <a:p>
                      <a:pPr algn="l" fontAlgn="t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  <a:sym typeface="+mn-ea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l" fontAlgn="t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zh-CN" altLang="en-US" sz="2800" b="0">
                          <a:latin typeface="Times New Roman" panose="02020603050405020304" pitchFamily="18" charset="0"/>
                          <a:ea typeface="楷体" panose="02010609060101010101" charset="-122"/>
                          <a:cs typeface="Times New Roman" panose="02020603050405020304" pitchFamily="18" charset="0"/>
                        </a:rPr>
                        <a:t>探寻英语学习方法</a:t>
                      </a: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l" fontAlgn="t">
                        <a:buClrTx/>
                        <a:buSzTx/>
                        <a:buFontTx/>
                        <a:buNone/>
                      </a:pPr>
                      <a:endParaRPr lang="zh-CN" sz="2800">
                        <a:latin typeface="Times New Roman" panose="02020603050405020304" pitchFamily="18" charset="0"/>
                        <a:ea typeface="楷体" panose="02010609060101010101" charset="-122"/>
                        <a:sym typeface="+mn-ea"/>
                      </a:endParaRPr>
                    </a:p>
                    <a:p>
                      <a:pPr algn="l" fontAlgn="t">
                        <a:buClrTx/>
                        <a:buSzTx/>
                        <a:buFontTx/>
                        <a:buNone/>
                      </a:pPr>
                      <a:endParaRPr lang="zh-CN" sz="2800">
                        <a:latin typeface="Times New Roman" panose="02020603050405020304" pitchFamily="18" charset="0"/>
                        <a:ea typeface="楷体" panose="02010609060101010101" charset="-122"/>
                        <a:sym typeface="+mn-ea"/>
                      </a:endParaRPr>
                    </a:p>
                    <a:p>
                      <a:pPr algn="l" fontAlgn="t">
                        <a:buClrTx/>
                        <a:buSzTx/>
                        <a:buFontTx/>
                        <a:buNone/>
                      </a:pPr>
                      <a:r>
                        <a:rPr lang="zh-CN" sz="2800">
                          <a:latin typeface="Times New Roman" panose="02020603050405020304" pitchFamily="18" charset="0"/>
                          <a:ea typeface="楷体" panose="02010609060101010101" charset="-122"/>
                          <a:sym typeface="+mn-ea"/>
                        </a:rPr>
                        <a:t>让学生通过谈论学习方法，反思梳理自己的英语学习方法，最终成为积极主动的学习者。</a:t>
                      </a:r>
                      <a:endParaRPr lang="zh-CN" sz="2800" b="0">
                        <a:latin typeface="Times New Roman" panose="02020603050405020304" pitchFamily="18" charset="0"/>
                        <a:ea typeface="楷体" panose="02010609060101010101" charset="-122"/>
                        <a:sym typeface="+mn-ea"/>
                      </a:endParaRPr>
                    </a:p>
                  </a:txBody>
                  <a:tcPr marL="91435" marR="91435" marT="45717" marB="45717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3146425" y="5299710"/>
            <a:ext cx="5612130" cy="82994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通过谈论学习方法，反思并梳理自己的英语学习方法，成为积极主动的学习者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2"/>
            </p:custDataLst>
          </p:nvPr>
        </p:nvSpPr>
        <p:spPr>
          <a:xfrm>
            <a:off x="4811395" y="3815080"/>
            <a:ext cx="2660650" cy="4603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勇于克服学习困难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3"/>
            </p:custDataLst>
          </p:nvPr>
        </p:nvSpPr>
        <p:spPr>
          <a:xfrm>
            <a:off x="8673465" y="3815080"/>
            <a:ext cx="3241040" cy="4603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成为一个成功的学习者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右箭头 14" title=""/>
          <p:cNvSpPr/>
          <p:nvPr/>
        </p:nvSpPr>
        <p:spPr>
          <a:xfrm>
            <a:off x="3854450" y="3927475"/>
            <a:ext cx="591185" cy="236220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右箭头 15" title=""/>
          <p:cNvSpPr/>
          <p:nvPr>
            <p:custDataLst>
              <p:tags r:id="rId4"/>
            </p:custDataLst>
          </p:nvPr>
        </p:nvSpPr>
        <p:spPr>
          <a:xfrm>
            <a:off x="7724140" y="3937000"/>
            <a:ext cx="591185" cy="236220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7" name="直接连接符 16" title=""/>
          <p:cNvCxnSpPr/>
          <p:nvPr/>
        </p:nvCxnSpPr>
        <p:spPr>
          <a:xfrm flipH="1">
            <a:off x="2199005" y="3137535"/>
            <a:ext cx="1905" cy="73533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9" name="直接连接符 18" title=""/>
          <p:cNvCxnSpPr/>
          <p:nvPr>
            <p:custDataLst>
              <p:tags r:id="rId5"/>
            </p:custDataLst>
          </p:nvPr>
        </p:nvCxnSpPr>
        <p:spPr>
          <a:xfrm flipH="1">
            <a:off x="5941060" y="1356995"/>
            <a:ext cx="0" cy="3784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0" name="文本框 19" title=""/>
          <p:cNvSpPr txBox="1"/>
          <p:nvPr/>
        </p:nvSpPr>
        <p:spPr>
          <a:xfrm>
            <a:off x="267335" y="1569085"/>
            <a:ext cx="4180840" cy="15684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Section A 1b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：英语备考方法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</a:endParaRPr>
          </a:p>
          <a:p>
            <a:pPr algn="l"/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Section A 2a-2b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：最佳英语学习方法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</a:endParaRPr>
          </a:p>
          <a:p>
            <a:pPr algn="l"/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Section A 2d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：英语阅读方法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6"/>
            </p:custDataLst>
          </p:nvPr>
        </p:nvSpPr>
        <p:spPr>
          <a:xfrm>
            <a:off x="8955405" y="1568450"/>
            <a:ext cx="2967355" cy="11988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Section B 2b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：成为一个成功学习者应具备的品质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7"/>
            </p:custDataLst>
          </p:nvPr>
        </p:nvSpPr>
        <p:spPr>
          <a:xfrm>
            <a:off x="2200275" y="678815"/>
            <a:ext cx="7482205" cy="4603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Unit 1 How can we become good learners?</a:t>
            </a:r>
            <a:endParaRPr lang="en-US" altLang="zh-CN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左中括号 23" title=""/>
          <p:cNvSpPr/>
          <p:nvPr/>
        </p:nvSpPr>
        <p:spPr>
          <a:xfrm rot="16200000">
            <a:off x="6024245" y="497205"/>
            <a:ext cx="592455" cy="8239125"/>
          </a:xfrm>
          <a:prstGeom prst="leftBracke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5" name="直接连接符 24" title=""/>
          <p:cNvCxnSpPr/>
          <p:nvPr>
            <p:custDataLst>
              <p:tags r:id="rId8"/>
            </p:custDataLst>
          </p:nvPr>
        </p:nvCxnSpPr>
        <p:spPr>
          <a:xfrm flipH="1">
            <a:off x="5981700" y="4912360"/>
            <a:ext cx="0" cy="3784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" name="肘形连接符 2" title=""/>
          <p:cNvCxnSpPr>
            <a:stCxn id="4" idx="2"/>
            <a:endCxn id="20" idx="0"/>
          </p:cNvCxnSpPr>
          <p:nvPr/>
        </p:nvCxnSpPr>
        <p:spPr>
          <a:xfrm rot="5400000">
            <a:off x="3935095" y="-438150"/>
            <a:ext cx="429895" cy="3583940"/>
          </a:xfrm>
          <a:prstGeom prst="bentConnector3">
            <a:avLst>
              <a:gd name="adj1" fmla="val 50000"/>
            </a:avLst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5" name="肘形连接符 4" title=""/>
          <p:cNvCxnSpPr>
            <a:stCxn id="22" idx="0"/>
          </p:cNvCxnSpPr>
          <p:nvPr/>
        </p:nvCxnSpPr>
        <p:spPr>
          <a:xfrm rot="16200000" flipV="1">
            <a:off x="8083550" y="-787400"/>
            <a:ext cx="211455" cy="4499610"/>
          </a:xfrm>
          <a:prstGeom prst="bentConnector2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" name="文本框 9" title=""/>
          <p:cNvSpPr txBox="1"/>
          <p:nvPr/>
        </p:nvSpPr>
        <p:spPr>
          <a:xfrm>
            <a:off x="579755" y="3815080"/>
            <a:ext cx="2967990" cy="4603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找到合适的学习方法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6" name="直接连接符 5" title=""/>
          <p:cNvCxnSpPr/>
          <p:nvPr>
            <p:custDataLst>
              <p:tags r:id="rId9"/>
            </p:custDataLst>
          </p:nvPr>
        </p:nvCxnSpPr>
        <p:spPr>
          <a:xfrm flipH="1">
            <a:off x="5835015" y="3436620"/>
            <a:ext cx="0" cy="3784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1" name="文本框 20" title=""/>
          <p:cNvSpPr txBox="1"/>
          <p:nvPr>
            <p:custDataLst>
              <p:tags r:id="rId10"/>
            </p:custDataLst>
          </p:nvPr>
        </p:nvSpPr>
        <p:spPr>
          <a:xfrm>
            <a:off x="4710430" y="1569085"/>
            <a:ext cx="4048125" cy="19380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Section A 3a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：克服学习困难，变被动学习者为主动学习者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</a:endParaRPr>
          </a:p>
          <a:p>
            <a:pPr algn="l"/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Section B 1c-1d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：给在学习上遇到困难的学生建议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7" name="直接连接符 6" title=""/>
          <p:cNvCxnSpPr/>
          <p:nvPr>
            <p:custDataLst>
              <p:tags r:id="rId11"/>
            </p:custDataLst>
          </p:nvPr>
        </p:nvCxnSpPr>
        <p:spPr>
          <a:xfrm>
            <a:off x="10441305" y="2767330"/>
            <a:ext cx="2540" cy="10509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735" y="1435735"/>
            <a:ext cx="10097135" cy="3486150"/>
          </a:xfrm>
          <a:prstGeom prst="rect">
            <a:avLst/>
          </a:prstGeom>
        </p:spPr>
      </p:pic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1969770" y="2127885"/>
            <a:ext cx="8639810" cy="212280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单元内容与核心素养的关联分析</a:t>
            </a:r>
            <a:endParaRPr lang="zh-CN" altLang="en-US" sz="66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矩形 13" title=""/>
          <p:cNvSpPr/>
          <p:nvPr/>
        </p:nvSpPr>
        <p:spPr>
          <a:xfrm>
            <a:off x="1461770" y="1665605"/>
            <a:ext cx="9561830" cy="303085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2795" y="1449705"/>
            <a:ext cx="763905" cy="678180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81735" y="1028065"/>
            <a:ext cx="897255" cy="7969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35305" y="365125"/>
          <a:ext cx="11047730" cy="549021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513965"/>
                <a:gridCol w="8533765"/>
              </a:tblGrid>
              <a:tr h="19202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80000"/>
                        </a:lnSpc>
                        <a:buNone/>
                      </a:pPr>
                      <a:r>
                        <a:rPr lang="zh-CN" altLang="en-US" sz="32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语言能力</a:t>
                      </a:r>
                      <a:endParaRPr lang="zh-CN" altLang="en-US" sz="3200" b="1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语言能力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：掌握和运用关于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英语学习方法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的表达；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掌握</a:t>
                      </a:r>
                      <a:r>
                        <a:rPr lang="en-US" altLang="zh-CN" sz="2000" b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“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动词</a:t>
                      </a:r>
                      <a:r>
                        <a:rPr lang="en-US" altLang="zh-CN" sz="2000" b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+by+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动名词</a:t>
                      </a:r>
                      <a:r>
                        <a:rPr lang="en-US" altLang="zh-CN" sz="2000" b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”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形式表达</a:t>
                      </a:r>
                      <a:r>
                        <a:rPr lang="en-US" altLang="zh-CN" sz="2000" b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“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用某种方式做某事</a:t>
                      </a:r>
                      <a:r>
                        <a:rPr lang="en-US" altLang="zh-CN" sz="2000" b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”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的用法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；正确运用在非正式语境中给予他人建议的句型；理解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记叙文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和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说理类文章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的写作目的、语言特点、信息的组织方式和衔接手段。</a:t>
                      </a:r>
                      <a:endParaRPr lang="zh-CN" altLang="en-US" sz="2000" b="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0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语言技能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：在听力和阅读中，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提取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有关英语学习困难、学习方法及建议和学习品质的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信息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；在口语和书面表达中，借助词汇和语法结构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表达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意义。</a:t>
                      </a:r>
                      <a:endParaRPr lang="zh-CN" altLang="en-US" sz="2000" b="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</a:tr>
              <a:tr h="118999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80000"/>
                        </a:lnSpc>
                        <a:buNone/>
                      </a:pPr>
                      <a:r>
                        <a:rPr lang="zh-CN" altLang="en-US" sz="32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文化意识</a:t>
                      </a:r>
                      <a:endParaRPr lang="zh-CN" altLang="en-US" sz="3200" b="1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000" b="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了解不同国家或地区青少年学习英语的方法。</a:t>
                      </a:r>
                      <a:endParaRPr lang="zh-CN" altLang="en-US" sz="2000" b="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</a:tr>
              <a:tr h="118999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80000"/>
                        </a:lnSpc>
                        <a:buNone/>
                      </a:pPr>
                      <a:r>
                        <a:rPr lang="zh-CN" altLang="en-US" sz="32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思维品质</a:t>
                      </a:r>
                      <a:endParaRPr lang="zh-CN" altLang="en-US" sz="3200" b="1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在听力和阅读活动中，能够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提炼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听力文本和阅读文本的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主要信息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，形成结构化知识，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条理清晰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；在写作中，能完整清晰地表意，体现良好的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逻辑思维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能力。</a:t>
                      </a:r>
                      <a:endParaRPr lang="zh-CN" altLang="en-US" sz="2000" b="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</a:tr>
              <a:tr h="118999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70000"/>
                        </a:lnSpc>
                        <a:buNone/>
                      </a:pPr>
                      <a:r>
                        <a:rPr lang="zh-CN" altLang="en-US" sz="32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学习能力</a:t>
                      </a:r>
                      <a:endParaRPr lang="zh-CN" altLang="en-US" sz="3200" b="1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zh-CN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能积极尝试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运用不同的</a:t>
                      </a:r>
                      <a:r>
                        <a:rPr lang="zh-CN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英语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学习策略</a:t>
                      </a:r>
                      <a:r>
                        <a:rPr lang="zh-CN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提高学习效率，制定适合自己的学习计划并努力完成。能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及时反思</a:t>
                      </a:r>
                      <a:r>
                        <a:rPr lang="zh-CN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，并根据学习进展对学习计划和策略进行调整，找到适合自己的英语学习方法并加以运用。</a:t>
                      </a:r>
                      <a:endParaRPr lang="zh-CN" altLang="en-US" sz="2000"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zh-CN" altLang="en-US" sz="20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（此部分请结合实际教学设计修改）</a:t>
                      </a:r>
                      <a:endParaRPr lang="zh-CN" altLang="en-US" sz="20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735" y="1435735"/>
            <a:ext cx="10097135" cy="3486150"/>
          </a:xfrm>
          <a:prstGeom prst="rect">
            <a:avLst/>
          </a:prstGeom>
        </p:spPr>
      </p:pic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2721610" y="2472690"/>
            <a:ext cx="7017385" cy="110680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66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单元语篇内容分析</a:t>
            </a:r>
            <a:endParaRPr lang="zh-CN" altLang="en-US" sz="66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矩形 13" title=""/>
          <p:cNvSpPr/>
          <p:nvPr/>
        </p:nvSpPr>
        <p:spPr>
          <a:xfrm>
            <a:off x="1461770" y="1665605"/>
            <a:ext cx="9561830" cy="303085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2795" y="1449705"/>
            <a:ext cx="763905" cy="678180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81735" y="1028065"/>
            <a:ext cx="897255" cy="7969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/>
        </p:nvSpPr>
        <p:spPr>
          <a:xfrm>
            <a:off x="4074160" y="429260"/>
            <a:ext cx="717994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[What]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下周二有一场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重要的考试，一个男孩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询问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他的同学该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如何备考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Mei Ping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Peter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和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Tony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分别介绍了他们的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备考方法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15265" y="0"/>
            <a:ext cx="3501390" cy="6858000"/>
          </a:xfrm>
          <a:prstGeom prst="rect">
            <a:avLst/>
          </a:prstGeom>
        </p:spPr>
      </p:pic>
      <p:sp>
        <p:nvSpPr>
          <p:cNvPr id="7" name="文本框 6" title=""/>
          <p:cNvSpPr txBox="1"/>
          <p:nvPr>
            <p:custDataLst>
              <p:tags r:id="rId4"/>
            </p:custDataLst>
          </p:nvPr>
        </p:nvSpPr>
        <p:spPr>
          <a:xfrm>
            <a:off x="4064000" y="1695450"/>
            <a:ext cx="778256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[Why]</a:t>
            </a:r>
            <a:endParaRPr lang="en-US" altLang="zh-CN" sz="24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通过交流备考经验，帮助学生总结自己的学习方法，促进学生之间的经验交流，让学生体会到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分享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的价值，有利于学生之间的合作学习。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5"/>
            </p:custDataLst>
          </p:nvPr>
        </p:nvSpPr>
        <p:spPr>
          <a:xfrm>
            <a:off x="4074160" y="3177540"/>
            <a:ext cx="7534910" cy="3230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[How]</a:t>
            </a:r>
            <a:endParaRPr lang="en-US" altLang="zh-CN" sz="24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对话呈现了</a:t>
            </a:r>
            <a:r>
              <a:rPr lang="zh-CN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询问如何备考的句型</a:t>
            </a:r>
            <a:r>
              <a:rPr 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：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Can you tell me how you study for a big test? / How do you study for a test?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在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介绍备考方法时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，对话采用了</a:t>
            </a:r>
            <a:r>
              <a:rPr lang="en-US" altLang="zh-CN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（动词</a:t>
            </a:r>
            <a:r>
              <a:rPr lang="en-US" altLang="zh-CN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+) by+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动名词形式</a:t>
            </a:r>
            <a:r>
              <a:rPr lang="en-US" altLang="zh-CN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来表达学习方式，如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by making word cards; by asking the teacher for help; study by listening to tapes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从语言上看，尽管本部分的语言结构相对单一，仅要求掌握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动词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+by+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动名词形式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表达学习方式，但具体的短语内容却非常丰富，教师也可以利用这一时机引导学生学习新词，同时滚动复现七八九年级学过的相关短语和搭配。</a:t>
            </a:r>
            <a:endParaRPr lang="zh-CN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9" name="直接连接符 8" title=""/>
          <p:cNvCxnSpPr/>
          <p:nvPr/>
        </p:nvCxnSpPr>
        <p:spPr>
          <a:xfrm>
            <a:off x="1144270" y="1138555"/>
            <a:ext cx="235394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 title=""/>
          <p:cNvCxnSpPr/>
          <p:nvPr/>
        </p:nvCxnSpPr>
        <p:spPr>
          <a:xfrm>
            <a:off x="1111885" y="1450340"/>
            <a:ext cx="51625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/>
        </p:nvCxnSpPr>
        <p:spPr>
          <a:xfrm>
            <a:off x="1488440" y="2912110"/>
            <a:ext cx="162306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/>
        </p:nvCxnSpPr>
        <p:spPr>
          <a:xfrm>
            <a:off x="1111885" y="3223895"/>
            <a:ext cx="153733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/>
        </p:nvCxnSpPr>
        <p:spPr>
          <a:xfrm>
            <a:off x="1144270" y="4148455"/>
            <a:ext cx="198882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 title=""/>
          <p:cNvCxnSpPr/>
          <p:nvPr/>
        </p:nvCxnSpPr>
        <p:spPr>
          <a:xfrm>
            <a:off x="1628140" y="5610225"/>
            <a:ext cx="179514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https://d.book118.com/887151026155006032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  <p:tag name="KSO_WM_UNIT_TABLE_BEAUTIFY" val="smartTable{bd517279-961b-4eb7-bbf6-c267d3f1c7c8}"/>
  <p:tag name="TABLE_ENDDRAG_ORIGIN_RECT" val="924*374"/>
  <p:tag name="TABLE_ENDDRAG_RECT" val="12*66*924*374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TABLE_ENDDRAG_ORIGIN_RECT" val="869*374"/>
  <p:tag name="TABLE_ENDDRAG_RECT" val="43*77*869*374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Times New Roman</vt:lpstr>
      <vt:lpstr>宋体</vt:lpstr>
      <vt:lpstr>微软雅黑</vt:lpstr>
      <vt:lpstr>华文细黑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2024-09-05T21:44:22.776</cp:lastPrinted>
  <dcterms:created xsi:type="dcterms:W3CDTF">2024-09-05T13:44:22Z</dcterms:created>
  <dcterms:modified xsi:type="dcterms:W3CDTF">2024-09-05T13:44:24Z</dcterms:modified>
</cp:coreProperties>
</file>