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CCBAD14-B3AD-4827-85DA-08367A1A29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334820-76A7-48AE-AEFF-9B063F1F85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BF62980-B77D-46C3-B16B-EF48153E0A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3DFF51-E9C7-4AE1-9424-FAD2C08D49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896FFDF-D08C-4459-AFF9-80BDD04C43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41E0184-51FD-4211-9B27-267706CBC2E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5885F36-5149-41EA-99FC-1B1EF624BC2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280FF5-B7CF-461D-B832-80835B3AB4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E6012C-0EC6-4678-ADDF-AE999A30B1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CADBDE-0AB9-4D2D-ACDB-F951C14FF5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29B0B2-00F0-471C-9304-5969B86A0B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715201110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硬件友好型量化</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量化与硬件友好型量化简介
 硬件友好型量化的重要性
 量化算法的基本原理
 硬件友好型量化的关键技术
 量化算法在硬件上的实现
 硬件友好型量化的性能优化
 硬件友好型量化的应用案例
 总结与展望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量化与硬件友好型量化简介</a:t>
            </a:r>
          </a:p>
        </p:txBody>
      </p:sp>
      <p:sp>
        <p:nvSpPr>
          <p:cNvPr id="3" name="Subtitle 2"/>
          <p:cNvSpPr>
            <a:spLocks noGrp="1"/>
          </p:cNvSpPr>
          <p:nvPr>
            <p:ph type="subTitle" idx="1"/>
          </p:nvPr>
        </p:nvSpPr>
        <p:spPr/>
        <p:txBody>
          <a:bodyPr/>
          <a:lstStyle/>
          <a:p>
            <a:r>
              <a:t>硬件友好型量化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量化与硬件友好型量化简介</a:t>
            </a:r>
          </a:p>
        </p:txBody>
      </p:sp>
      <p:sp>
        <p:nvSpPr>
          <p:cNvPr id="3" name="Text Placeholder 2"/>
          <p:cNvSpPr>
            <a:spLocks noGrp="1"/>
          </p:cNvSpPr>
          <p:nvPr>
            <p:ph type="body" idx="1"/>
          </p:nvPr>
        </p:nvSpPr>
        <p:spPr/>
        <p:txBody>
          <a:bodyPr/>
          <a:lstStyle/>
          <a:p>
            <a:r>
              <a:t>量化与硬件友好型量化简介</a:t>
            </a:r>
          </a:p>
        </p:txBody>
      </p:sp>
      <p:sp>
        <p:nvSpPr>
          <p:cNvPr id="4" name="Content Placeholder 3"/>
          <p:cNvSpPr>
            <a:spLocks noGrp="1"/>
          </p:cNvSpPr>
          <p:nvPr>
            <p:ph sz="half" idx="2"/>
          </p:nvPr>
        </p:nvSpPr>
        <p:spPr/>
        <p:txBody>
          <a:bodyPr/>
          <a:lstStyle/>
          <a:p>
            <a:r>
              <a:t>1.量化是通过数学模型和统计方法，将复杂的金融市场数据转化为可操作的交易信号和策略。</a:t>
            </a:r>
          </a:p>
          <a:p>
            <a:r>
              <a:t>2.硬件友好型量化则利用先进的计算机硬件技术，优化量化交易的性能和效率。</a:t>
            </a:r>
          </a:p>
          <a:p/>
        </p:txBody>
      </p:sp>
      <p:sp>
        <p:nvSpPr>
          <p:cNvPr id="5" name="Text Placeholder 4"/>
          <p:cNvSpPr>
            <a:spLocks noGrp="1"/>
          </p:cNvSpPr>
          <p:nvPr>
            <p:ph type="body" idx="3"/>
          </p:nvPr>
        </p:nvSpPr>
        <p:spPr/>
        <p:txBody>
          <a:bodyPr/>
          <a:lstStyle/>
          <a:p>
            <a:r>
              <a:t>量化交易的发展</a:t>
            </a:r>
          </a:p>
        </p:txBody>
      </p:sp>
      <p:sp>
        <p:nvSpPr>
          <p:cNvPr id="6" name="Content Placeholder 5"/>
          <p:cNvSpPr>
            <a:spLocks noGrp="1"/>
          </p:cNvSpPr>
          <p:nvPr>
            <p:ph sz="half" idx="4"/>
          </p:nvPr>
        </p:nvSpPr>
        <p:spPr/>
        <p:txBody>
          <a:bodyPr/>
          <a:lstStyle/>
          <a:p>
            <a:r>
              <a:t>1.随着大数据和人工智能技术的发展，量化交易在金融市场中的应用越来越广泛。</a:t>
            </a:r>
          </a:p>
          <a:p>
            <a:r>
              <a:t>2.量化交易已经成为金融机构和高频交易者的重要工具，提高了交易效率和盈利能力。</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量化与硬件友好型量化简介</a:t>
            </a:r>
          </a:p>
        </p:txBody>
      </p:sp>
      <p:sp>
        <p:nvSpPr>
          <p:cNvPr id="3" name="Text Placeholder 2"/>
          <p:cNvSpPr>
            <a:spLocks noGrp="1"/>
          </p:cNvSpPr>
          <p:nvPr>
            <p:ph type="body" idx="1"/>
          </p:nvPr>
        </p:nvSpPr>
        <p:spPr/>
        <p:txBody>
          <a:bodyPr/>
          <a:lstStyle/>
          <a:p>
            <a:r>
              <a:t>硬件技术的进步对量化交易的影响</a:t>
            </a:r>
          </a:p>
        </p:txBody>
      </p:sp>
      <p:sp>
        <p:nvSpPr>
          <p:cNvPr id="4" name="Content Placeholder 3"/>
          <p:cNvSpPr>
            <a:spLocks noGrp="1"/>
          </p:cNvSpPr>
          <p:nvPr>
            <p:ph sz="half" idx="2"/>
          </p:nvPr>
        </p:nvSpPr>
        <p:spPr/>
        <p:txBody>
          <a:bodyPr/>
          <a:lstStyle/>
          <a:p>
            <a:r>
              <a:t>1.硬件技术的进步，如高速计算机处理器和大容量内存，为量化交易提供了更强的计算能力。</a:t>
            </a:r>
          </a:p>
          <a:p>
            <a:r>
              <a:t>2.硬件技术的发展也推动了量化交易算法的优化和创新，使得交易策略更加复杂和精细。</a:t>
            </a:r>
          </a:p>
          <a:p/>
        </p:txBody>
      </p:sp>
      <p:sp>
        <p:nvSpPr>
          <p:cNvPr id="5" name="Text Placeholder 4"/>
          <p:cNvSpPr>
            <a:spLocks noGrp="1"/>
          </p:cNvSpPr>
          <p:nvPr>
            <p:ph type="body" idx="3"/>
          </p:nvPr>
        </p:nvSpPr>
        <p:spPr/>
        <p:txBody>
          <a:bodyPr/>
          <a:lstStyle/>
          <a:p>
            <a:r>
              <a:t>硬件友好型量化的优势</a:t>
            </a:r>
          </a:p>
        </p:txBody>
      </p:sp>
      <p:sp>
        <p:nvSpPr>
          <p:cNvPr id="6" name="Content Placeholder 5"/>
          <p:cNvSpPr>
            <a:spLocks noGrp="1"/>
          </p:cNvSpPr>
          <p:nvPr>
            <p:ph sz="half" idx="4"/>
          </p:nvPr>
        </p:nvSpPr>
        <p:spPr/>
        <p:txBody>
          <a:bodyPr/>
          <a:lstStyle/>
          <a:p>
            <a:r>
              <a:t>1.硬件友好型量化可以提高交易系统的性能和稳定性，减少延迟和错误。</a:t>
            </a:r>
          </a:p>
          <a:p>
            <a:r>
              <a:t>2.通过优化硬件和软件的配合，可以提高量化交易的效率和盈利能力。</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量化与硬件友好型量化简介</a:t>
            </a:r>
          </a:p>
        </p:txBody>
      </p:sp>
      <p:sp>
        <p:nvSpPr>
          <p:cNvPr id="3" name="Text Placeholder 2"/>
          <p:cNvSpPr>
            <a:spLocks noGrp="1"/>
          </p:cNvSpPr>
          <p:nvPr>
            <p:ph type="body" idx="1"/>
          </p:nvPr>
        </p:nvSpPr>
        <p:spPr/>
        <p:txBody>
          <a:bodyPr/>
          <a:lstStyle/>
          <a:p>
            <a:r>
              <a:t>硬件友好型量化的挑战</a:t>
            </a:r>
          </a:p>
        </p:txBody>
      </p:sp>
      <p:sp>
        <p:nvSpPr>
          <p:cNvPr id="4" name="Content Placeholder 3"/>
          <p:cNvSpPr>
            <a:spLocks noGrp="1"/>
          </p:cNvSpPr>
          <p:nvPr>
            <p:ph sz="half" idx="2"/>
          </p:nvPr>
        </p:nvSpPr>
        <p:spPr/>
        <p:txBody>
          <a:bodyPr/>
          <a:lstStyle/>
          <a:p>
            <a:r>
              <a:t>1.硬件技术的更新换代很快，需要不断更新和维护硬件设备和软件系统。</a:t>
            </a:r>
          </a:p>
          <a:p>
            <a:r>
              <a:t>2.硬件友好型量化需要专业的技术人员和团队，提高了技术和人力成本。</a:t>
            </a:r>
          </a:p>
          <a:p/>
        </p:txBody>
      </p:sp>
      <p:sp>
        <p:nvSpPr>
          <p:cNvPr id="5" name="Text Placeholder 4"/>
          <p:cNvSpPr>
            <a:spLocks noGrp="1"/>
          </p:cNvSpPr>
          <p:nvPr>
            <p:ph type="body" idx="3"/>
          </p:nvPr>
        </p:nvSpPr>
        <p:spPr/>
        <p:txBody>
          <a:bodyPr/>
          <a:lstStyle/>
          <a:p>
            <a:r>
              <a:t>未来展望</a:t>
            </a:r>
          </a:p>
        </p:txBody>
      </p:sp>
      <p:sp>
        <p:nvSpPr>
          <p:cNvPr id="6" name="Content Placeholder 5"/>
          <p:cNvSpPr>
            <a:spLocks noGrp="1"/>
          </p:cNvSpPr>
          <p:nvPr>
            <p:ph sz="half" idx="4"/>
          </p:nvPr>
        </p:nvSpPr>
        <p:spPr/>
        <p:txBody>
          <a:bodyPr/>
          <a:lstStyle/>
          <a:p>
            <a:r>
              <a:t>1.随着技术的不断进步和市场需求的增长，硬件友好型量化将会有更大的发展空间。</a:t>
            </a:r>
          </a:p>
          <a:p>
            <a:r>
              <a:t>2.未来，硬件友好型量化将会更加注重低延迟、高并发、高可靠性的技术要求，以及更加精细和复杂的交易策略。</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硬件友好型量化的重要性</a:t>
            </a:r>
          </a:p>
        </p:txBody>
      </p:sp>
      <p:sp>
        <p:nvSpPr>
          <p:cNvPr id="3" name="Subtitle 2"/>
          <p:cNvSpPr>
            <a:spLocks noGrp="1"/>
          </p:cNvSpPr>
          <p:nvPr>
            <p:ph type="subTitle" idx="1"/>
          </p:nvPr>
        </p:nvSpPr>
        <p:spPr/>
        <p:txBody>
          <a:bodyPr/>
          <a:lstStyle/>
          <a:p>
            <a:r>
              <a:t>硬件友好型量化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硬件友好型量化的重要性</a:t>
            </a:r>
          </a:p>
        </p:txBody>
      </p:sp>
      <p:sp>
        <p:nvSpPr>
          <p:cNvPr id="3" name="Content Placeholder 2"/>
          <p:cNvSpPr>
            <a:spLocks noGrp="1"/>
          </p:cNvSpPr>
          <p:nvPr>
            <p:ph sz="half" idx="2"/>
          </p:nvPr>
        </p:nvSpPr>
        <p:spPr/>
        <p:txBody>
          <a:bodyPr/>
          <a:lstStyle/>
          <a:p>
            <a:r>
              <a:t>1.硬件友好型量化可以减少计算资源和能源消耗，提高计算效率。</a:t>
            </a:r>
          </a:p>
          <a:p>
            <a:r>
              <a:t>2.通过量化技术，可以降低存储和传输数据的成本，提高硬件利用率。</a:t>
            </a:r>
          </a:p>
          <a:p>
            <a:r>
              <a:t>3.随着人工智能技术的不断发展，硬件友好型量化对于提高计算性能具有重要意义。</a:t>
            </a:r>
          </a:p>
          <a:p/>
        </p:txBody>
      </p:sp>
      <p:sp>
        <p:nvSpPr>
          <p:cNvPr id="4" name="Text Placeholder 3"/>
          <p:cNvSpPr>
            <a:spLocks noGrp="1"/>
          </p:cNvSpPr>
          <p:nvPr>
            <p:ph type="body" idx="3"/>
          </p:nvPr>
        </p:nvSpPr>
        <p:spPr/>
        <p:txBody>
          <a:bodyPr/>
          <a:lstStyle/>
          <a:p>
            <a:r>
              <a:t>优化模型精度</a:t>
            </a:r>
          </a:p>
        </p:txBody>
      </p:sp>
      <p:sp>
        <p:nvSpPr>
          <p:cNvPr id="5" name="Content Placeholder 4"/>
          <p:cNvSpPr>
            <a:spLocks noGrp="1"/>
          </p:cNvSpPr>
          <p:nvPr>
            <p:ph sz="half" idx="4"/>
          </p:nvPr>
        </p:nvSpPr>
        <p:spPr/>
        <p:txBody>
          <a:bodyPr/>
          <a:lstStyle/>
          <a:p>
            <a:r>
              <a:t>1.硬件友好型量化可以在保证模型精度的前提下，减少存储和计算成本。</a:t>
            </a:r>
          </a:p>
          <a:p>
            <a:r>
              <a:t>2.通过合理的量化方法和策略，可以在量化过程中减少精度损失，提高模型性能。</a:t>
            </a:r>
          </a:p>
          <a:p>
            <a:r>
              <a:t>3.优化模型精度可以促进人工智能技术在更多场景中的应用。</a:t>
            </a:r>
          </a:p>
          <a:p/>
        </p:txBody>
      </p:sp>
      <p:sp>
        <p:nvSpPr>
          <p:cNvPr id="6" name="Text Placeholder 5"/>
          <p:cNvSpPr>
            <a:spLocks noGrp="1"/>
          </p:cNvSpPr>
          <p:nvPr>
            <p:ph type="body" idx="1"/>
          </p:nvPr>
        </p:nvSpPr>
        <p:spPr/>
        <p:txBody>
          <a:bodyPr/>
          <a:lstStyle/>
          <a:p>
            <a:r>
              <a:t>提升计算效率</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硬件友好型量化的重要性</a:t>
            </a:r>
          </a:p>
        </p:txBody>
      </p:sp>
      <p:sp>
        <p:nvSpPr>
          <p:cNvPr id="3" name="Text Placeholder 2"/>
          <p:cNvSpPr>
            <a:spLocks noGrp="1"/>
          </p:cNvSpPr>
          <p:nvPr>
            <p:ph type="body" idx="1"/>
          </p:nvPr>
        </p:nvSpPr>
        <p:spPr/>
        <p:txBody>
          <a:bodyPr/>
          <a:lstStyle/>
          <a:p>
            <a:r>
              <a:t>推动硬件发展</a:t>
            </a:r>
          </a:p>
        </p:txBody>
      </p:sp>
      <p:sp>
        <p:nvSpPr>
          <p:cNvPr id="4" name="Content Placeholder 3"/>
          <p:cNvSpPr>
            <a:spLocks noGrp="1"/>
          </p:cNvSpPr>
          <p:nvPr>
            <p:ph sz="half" idx="2"/>
          </p:nvPr>
        </p:nvSpPr>
        <p:spPr/>
        <p:txBody>
          <a:bodyPr/>
          <a:lstStyle/>
          <a:p>
            <a:r>
              <a:t>1.硬件友好型量化可以促进硬件技术的不断创新和发展。</a:t>
            </a:r>
          </a:p>
          <a:p>
            <a:r>
              <a:t>2.通过量化和硬件的协同优化，可以推动硬件架构和芯片设计的改进。</a:t>
            </a:r>
          </a:p>
          <a:p>
            <a:r>
              <a:t>3.随着硬件技术的不断进步，硬件友好型量化将成为人工智能领域的重要发展趋势。</a:t>
            </a:r>
          </a:p>
          <a:p/>
        </p:txBody>
      </p:sp>
      <p:sp>
        <p:nvSpPr>
          <p:cNvPr id="5" name="Text Placeholder 4"/>
          <p:cNvSpPr>
            <a:spLocks noGrp="1"/>
          </p:cNvSpPr>
          <p:nvPr>
            <p:ph type="body" idx="3"/>
          </p:nvPr>
        </p:nvSpPr>
        <p:spPr/>
        <p:txBody>
          <a:bodyPr/>
          <a:lstStyle/>
          <a:p>
            <a:r>
              <a:t>促进算法创新</a:t>
            </a:r>
          </a:p>
        </p:txBody>
      </p:sp>
      <p:sp>
        <p:nvSpPr>
          <p:cNvPr id="6" name="Content Placeholder 5"/>
          <p:cNvSpPr>
            <a:spLocks noGrp="1"/>
          </p:cNvSpPr>
          <p:nvPr>
            <p:ph sz="half" idx="4"/>
          </p:nvPr>
        </p:nvSpPr>
        <p:spPr/>
        <p:txBody>
          <a:bodyPr/>
          <a:lstStyle/>
          <a:p>
            <a:r>
              <a:t>1.硬件友好型量化可以推动算法的创新和改进，提高算法的性能和适应性。</a:t>
            </a:r>
          </a:p>
          <a:p>
            <a:r>
              <a:t>2.通过量化和算法的联合优化，可以探索新的算法设计和优化思路。</a:t>
            </a:r>
          </a:p>
          <a:p>
            <a:r>
              <a:t>3.算法的创新将进一步提高人工智能技术的水平和应用范围。</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硬件友好型量化的重要性</a:t>
            </a:r>
          </a:p>
        </p:txBody>
      </p:sp>
      <p:sp>
        <p:nvSpPr>
          <p:cNvPr id="3" name="Text Placeholder 2"/>
          <p:cNvSpPr>
            <a:spLocks noGrp="1"/>
          </p:cNvSpPr>
          <p:nvPr>
            <p:ph type="body" idx="1"/>
          </p:nvPr>
        </p:nvSpPr>
        <p:spPr/>
        <p:txBody>
          <a:bodyPr/>
          <a:lstStyle/>
          <a:p>
            <a:r>
              <a:t>降低成本和资源消耗</a:t>
            </a:r>
          </a:p>
        </p:txBody>
      </p:sp>
      <p:sp>
        <p:nvSpPr>
          <p:cNvPr id="4" name="Content Placeholder 3"/>
          <p:cNvSpPr>
            <a:spLocks noGrp="1"/>
          </p:cNvSpPr>
          <p:nvPr>
            <p:ph sz="half" idx="2"/>
          </p:nvPr>
        </p:nvSpPr>
        <p:spPr/>
        <p:txBody>
          <a:bodyPr/>
          <a:lstStyle/>
          <a:p>
            <a:r>
              <a:t>1.硬件友好型量化可以降低人工智能技术的成本和资源消耗，提高应用效益。</a:t>
            </a:r>
          </a:p>
          <a:p>
            <a:r>
              <a:t>2.通过减少存储、计算和传输的成本，可以降低人工智能技术的应用门槛，促进普及和发展。</a:t>
            </a:r>
          </a:p>
          <a:p>
            <a:r>
              <a:t>3.降低成本和资源消耗有助于提高人工智能技术的商业竞争力和可持续发展能力。</a:t>
            </a:r>
          </a:p>
          <a:p/>
        </p:txBody>
      </p:sp>
      <p:sp>
        <p:nvSpPr>
          <p:cNvPr id="5" name="Text Placeholder 4"/>
          <p:cNvSpPr>
            <a:spLocks noGrp="1"/>
          </p:cNvSpPr>
          <p:nvPr>
            <p:ph type="body" idx="3"/>
          </p:nvPr>
        </p:nvSpPr>
        <p:spPr/>
        <p:txBody>
          <a:bodyPr/>
          <a:lstStyle/>
          <a:p>
            <a:r>
              <a:t>提高可靠性和鲁棒性</a:t>
            </a:r>
          </a:p>
        </p:txBody>
      </p:sp>
      <p:sp>
        <p:nvSpPr>
          <p:cNvPr id="6" name="Content Placeholder 5"/>
          <p:cNvSpPr>
            <a:spLocks noGrp="1"/>
          </p:cNvSpPr>
          <p:nvPr>
            <p:ph sz="half" idx="4"/>
          </p:nvPr>
        </p:nvSpPr>
        <p:spPr/>
        <p:txBody>
          <a:bodyPr/>
          <a:lstStyle/>
          <a:p>
            <a:r>
              <a:t>1.硬件友好型量化可以提高人工智能技术的可靠性和鲁棒性，减少因数据或硬件异常导致的问题。</a:t>
            </a:r>
          </a:p>
          <a:p>
            <a:r>
              <a:t>2.通过量化技术的优化和改进，可以提高模型对异常数据的抗干扰能力，降低误判和失效的风险。</a:t>
            </a:r>
          </a:p>
          <a:p>
            <a:r>
              <a:t>3.提高可靠性和鲁棒性有助于增强人工智能技术的信任度和应用价值。</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量化算法的基本原理</a:t>
            </a:r>
          </a:p>
        </p:txBody>
      </p:sp>
      <p:sp>
        <p:nvSpPr>
          <p:cNvPr id="3" name="Subtitle 2"/>
          <p:cNvSpPr>
            <a:spLocks noGrp="1"/>
          </p:cNvSpPr>
          <p:nvPr>
            <p:ph type="subTitle" idx="1"/>
          </p:nvPr>
        </p:nvSpPr>
        <p:spPr/>
        <p:txBody>
          <a:bodyPr/>
          <a:lstStyle/>
          <a:p>
            <a:r>
              <a:t>硬件友好型量化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量化算法的基本原理</a:t>
            </a:r>
          </a:p>
        </p:txBody>
      </p:sp>
      <p:sp>
        <p:nvSpPr>
          <p:cNvPr id="3" name="Text Placeholder 2"/>
          <p:cNvSpPr>
            <a:spLocks noGrp="1"/>
          </p:cNvSpPr>
          <p:nvPr>
            <p:ph type="body" idx="1"/>
          </p:nvPr>
        </p:nvSpPr>
        <p:spPr/>
        <p:txBody>
          <a:bodyPr/>
          <a:lstStyle/>
          <a:p>
            <a:r>
              <a:t>量化算法的定义和分类</a:t>
            </a:r>
          </a:p>
        </p:txBody>
      </p:sp>
      <p:sp>
        <p:nvSpPr>
          <p:cNvPr id="4" name="Content Placeholder 3"/>
          <p:cNvSpPr>
            <a:spLocks noGrp="1"/>
          </p:cNvSpPr>
          <p:nvPr>
            <p:ph sz="half" idx="2"/>
          </p:nvPr>
        </p:nvSpPr>
        <p:spPr/>
        <p:txBody>
          <a:bodyPr/>
          <a:lstStyle/>
          <a:p>
            <a:r>
              <a:t>1.量化算法是通过数学模型和计算机程序来实现投资决策的方法。</a:t>
            </a:r>
          </a:p>
          <a:p>
            <a:r>
              <a:t>2.量化算法可以分为统计套利、市场中性、趋势跟踪等多种类型。</a:t>
            </a:r>
          </a:p>
          <a:p/>
        </p:txBody>
      </p:sp>
      <p:sp>
        <p:nvSpPr>
          <p:cNvPr id="5" name="Text Placeholder 4"/>
          <p:cNvSpPr>
            <a:spLocks noGrp="1"/>
          </p:cNvSpPr>
          <p:nvPr>
            <p:ph type="body" idx="3"/>
          </p:nvPr>
        </p:nvSpPr>
        <p:spPr/>
        <p:txBody>
          <a:bodyPr/>
          <a:lstStyle/>
          <a:p>
            <a:r>
              <a:t>量化算法的数学基础</a:t>
            </a:r>
          </a:p>
        </p:txBody>
      </p:sp>
      <p:sp>
        <p:nvSpPr>
          <p:cNvPr id="6" name="Content Placeholder 5"/>
          <p:cNvSpPr>
            <a:spLocks noGrp="1"/>
          </p:cNvSpPr>
          <p:nvPr>
            <p:ph sz="half" idx="4"/>
          </p:nvPr>
        </p:nvSpPr>
        <p:spPr/>
        <p:txBody>
          <a:bodyPr/>
          <a:lstStyle/>
          <a:p>
            <a:r>
              <a:t>1.概率论和统计学是量化算法的核心数学基础。</a:t>
            </a:r>
          </a:p>
          <a:p>
            <a:r>
              <a:t>2.线性代数和微积分也在量化算法中有广泛应用。</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量化算法的基本原理</a:t>
            </a:r>
          </a:p>
        </p:txBody>
      </p:sp>
      <p:sp>
        <p:nvSpPr>
          <p:cNvPr id="3" name="Text Placeholder 2"/>
          <p:cNvSpPr>
            <a:spLocks noGrp="1"/>
          </p:cNvSpPr>
          <p:nvPr>
            <p:ph type="body" idx="1"/>
          </p:nvPr>
        </p:nvSpPr>
        <p:spPr/>
        <p:txBody>
          <a:bodyPr/>
          <a:lstStyle/>
          <a:p>
            <a:r>
              <a:t>数据处理和分析</a:t>
            </a:r>
          </a:p>
        </p:txBody>
      </p:sp>
      <p:sp>
        <p:nvSpPr>
          <p:cNvPr id="4" name="Content Placeholder 3"/>
          <p:cNvSpPr>
            <a:spLocks noGrp="1"/>
          </p:cNvSpPr>
          <p:nvPr>
            <p:ph sz="half" idx="2"/>
          </p:nvPr>
        </p:nvSpPr>
        <p:spPr/>
        <p:txBody>
          <a:bodyPr/>
          <a:lstStyle/>
          <a:p>
            <a:r>
              <a:t>1.量化算法需要大量的市场数据来进行分析和计算。</a:t>
            </a:r>
          </a:p>
          <a:p>
            <a:r>
              <a:t>2.数据清洗和处理是保证数据质量的关键步骤。</a:t>
            </a:r>
          </a:p>
          <a:p/>
        </p:txBody>
      </p:sp>
      <p:sp>
        <p:nvSpPr>
          <p:cNvPr id="5" name="Text Placeholder 4"/>
          <p:cNvSpPr>
            <a:spLocks noGrp="1"/>
          </p:cNvSpPr>
          <p:nvPr>
            <p:ph type="body" idx="3"/>
          </p:nvPr>
        </p:nvSpPr>
        <p:spPr/>
        <p:txBody>
          <a:bodyPr/>
          <a:lstStyle/>
          <a:p>
            <a:r>
              <a:t>模型构建和优化</a:t>
            </a:r>
          </a:p>
        </p:txBody>
      </p:sp>
      <p:sp>
        <p:nvSpPr>
          <p:cNvPr id="6" name="Content Placeholder 5"/>
          <p:cNvSpPr>
            <a:spLocks noGrp="1"/>
          </p:cNvSpPr>
          <p:nvPr>
            <p:ph sz="half" idx="4"/>
          </p:nvPr>
        </p:nvSpPr>
        <p:spPr/>
        <p:txBody>
          <a:bodyPr/>
          <a:lstStyle/>
          <a:p>
            <a:r>
              <a:t>1.构建合适的数学模型是量化算法的核心任务。</a:t>
            </a:r>
          </a:p>
          <a:p>
            <a:r>
              <a:t>2.模型优化可以提高模型的预测能力和稳健性。</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量化算法的基本原理</a:t>
            </a:r>
          </a:p>
        </p:txBody>
      </p:sp>
      <p:sp>
        <p:nvSpPr>
          <p:cNvPr id="3" name="Text Placeholder 2"/>
          <p:cNvSpPr>
            <a:spLocks noGrp="1"/>
          </p:cNvSpPr>
          <p:nvPr>
            <p:ph type="body" idx="1"/>
          </p:nvPr>
        </p:nvSpPr>
        <p:spPr/>
        <p:txBody>
          <a:bodyPr/>
          <a:lstStyle/>
          <a:p>
            <a:r>
              <a:t>算法实现和计算效率</a:t>
            </a:r>
          </a:p>
        </p:txBody>
      </p:sp>
      <p:sp>
        <p:nvSpPr>
          <p:cNvPr id="4" name="Content Placeholder 3"/>
          <p:cNvSpPr>
            <a:spLocks noGrp="1"/>
          </p:cNvSpPr>
          <p:nvPr>
            <p:ph sz="half" idx="2"/>
          </p:nvPr>
        </p:nvSpPr>
        <p:spPr/>
        <p:txBody>
          <a:bodyPr/>
          <a:lstStyle/>
          <a:p>
            <a:r>
              <a:t>1.高效的计算机程序是实现量化算法的必要条件。</a:t>
            </a:r>
          </a:p>
          <a:p>
            <a:r>
              <a:t>2.算法优化可以提高计算效率和准确性。</a:t>
            </a:r>
          </a:p>
          <a:p/>
        </p:txBody>
      </p:sp>
      <p:sp>
        <p:nvSpPr>
          <p:cNvPr id="5" name="Text Placeholder 4"/>
          <p:cNvSpPr>
            <a:spLocks noGrp="1"/>
          </p:cNvSpPr>
          <p:nvPr>
            <p:ph type="body" idx="3"/>
          </p:nvPr>
        </p:nvSpPr>
        <p:spPr/>
        <p:txBody>
          <a:bodyPr/>
          <a:lstStyle/>
          <a:p>
            <a:r>
              <a:t>风险管理和交易执行</a:t>
            </a:r>
          </a:p>
        </p:txBody>
      </p:sp>
      <p:sp>
        <p:nvSpPr>
          <p:cNvPr id="6" name="Content Placeholder 5"/>
          <p:cNvSpPr>
            <a:spLocks noGrp="1"/>
          </p:cNvSpPr>
          <p:nvPr>
            <p:ph sz="half" idx="4"/>
          </p:nvPr>
        </p:nvSpPr>
        <p:spPr/>
        <p:txBody>
          <a:bodyPr/>
          <a:lstStyle/>
          <a:p>
            <a:r>
              <a:t>1.量化算法需要考虑风险管理和交易执行等因素。</a:t>
            </a:r>
          </a:p>
          <a:p>
            <a:r>
              <a:t>2.合理的风险管理可以保证投资组合的稳定性和可持续性。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硬件友好型量化的关键技术</a:t>
            </a:r>
          </a:p>
        </p:txBody>
      </p:sp>
      <p:sp>
        <p:nvSpPr>
          <p:cNvPr id="3" name="Subtitle 2"/>
          <p:cNvSpPr>
            <a:spLocks noGrp="1"/>
          </p:cNvSpPr>
          <p:nvPr>
            <p:ph type="subTitle" idx="1"/>
          </p:nvPr>
        </p:nvSpPr>
        <p:spPr/>
        <p:txBody>
          <a:bodyPr/>
          <a:lstStyle/>
          <a:p>
            <a:r>
              <a:t>硬件友好型量化</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硬件友好型量化的关键技术</a:t>
            </a:r>
          </a:p>
        </p:txBody>
      </p:sp>
      <p:sp>
        <p:nvSpPr>
          <p:cNvPr id="3" name="Text Placeholder 2"/>
          <p:cNvSpPr>
            <a:spLocks noGrp="1"/>
          </p:cNvSpPr>
          <p:nvPr>
            <p:ph type="body" idx="1"/>
          </p:nvPr>
        </p:nvSpPr>
        <p:spPr/>
        <p:txBody>
          <a:bodyPr/>
          <a:lstStyle/>
          <a:p>
            <a:r>
              <a:t>量化算法的硬件优化</a:t>
            </a:r>
          </a:p>
        </p:txBody>
      </p:sp>
      <p:sp>
        <p:nvSpPr>
          <p:cNvPr id="4" name="Content Placeholder 3"/>
          <p:cNvSpPr>
            <a:spLocks noGrp="1"/>
          </p:cNvSpPr>
          <p:nvPr>
            <p:ph sz="half" idx="2"/>
          </p:nvPr>
        </p:nvSpPr>
        <p:spPr/>
        <p:txBody>
          <a:bodyPr/>
          <a:lstStyle/>
          <a:p>
            <a:r>
              <a:t>1.算法与硬件的协同设计：量化算法需要针对特定硬件进行优化，利用硬件特性提高计算效率。</a:t>
            </a:r>
          </a:p>
          <a:p>
            <a:r>
              <a:t>2.专用硬件加速器：使用专用硬件加速器，如FPGA和ASIC，提高量化计算速度。</a:t>
            </a:r>
          </a:p>
          <a:p>
            <a:r>
              <a:t>3.并行计算与分布式架构：采用并行计算和分布式架构，将大型量化任务分解为多个子任务，提高整体计算效率。</a:t>
            </a:r>
          </a:p>
          <a:p/>
        </p:txBody>
      </p:sp>
      <p:sp>
        <p:nvSpPr>
          <p:cNvPr id="5" name="Text Placeholder 4"/>
          <p:cNvSpPr>
            <a:spLocks noGrp="1"/>
          </p:cNvSpPr>
          <p:nvPr>
            <p:ph type="body" idx="3"/>
          </p:nvPr>
        </p:nvSpPr>
        <p:spPr/>
        <p:txBody>
          <a:bodyPr/>
          <a:lstStyle/>
          <a:p>
            <a:r>
              <a:t>低精度计算</a:t>
            </a:r>
          </a:p>
        </p:txBody>
      </p:sp>
      <p:sp>
        <p:nvSpPr>
          <p:cNvPr id="6" name="Content Placeholder 5"/>
          <p:cNvSpPr>
            <a:spLocks noGrp="1"/>
          </p:cNvSpPr>
          <p:nvPr>
            <p:ph sz="half" idx="4"/>
          </p:nvPr>
        </p:nvSpPr>
        <p:spPr/>
        <p:txBody>
          <a:bodyPr/>
          <a:lstStyle/>
          <a:p>
            <a:r>
              <a:t>1.降低数据精度：使用低精度数据类型，如定点数和浮点数，减少存储和计算资源消耗。</a:t>
            </a:r>
          </a:p>
          <a:p>
            <a:r>
              <a:t>2.误差控制与校准：在低精度计算过程中，需要确保误差在可接受范围内，并进行校准。</a:t>
            </a:r>
          </a:p>
          <a:p>
            <a:r>
              <a:t>3.硬件支持：利用硬件对低精度计算的支持，提高计算速度和精度。</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硬件友好型量化的关键技术</a:t>
            </a:r>
          </a:p>
        </p:txBody>
      </p:sp>
      <p:sp>
        <p:nvSpPr>
          <p:cNvPr id="3" name="Text Placeholder 2"/>
          <p:cNvSpPr>
            <a:spLocks noGrp="1"/>
          </p:cNvSpPr>
          <p:nvPr>
            <p:ph type="body" idx="1"/>
          </p:nvPr>
        </p:nvSpPr>
        <p:spPr/>
        <p:txBody>
          <a:bodyPr/>
          <a:lstStyle/>
          <a:p>
            <a:r>
              <a:t>硬件友好型量化模型设计</a:t>
            </a:r>
          </a:p>
        </p:txBody>
      </p:sp>
      <p:sp>
        <p:nvSpPr>
          <p:cNvPr id="4" name="Content Placeholder 3"/>
          <p:cNvSpPr>
            <a:spLocks noGrp="1"/>
          </p:cNvSpPr>
          <p:nvPr>
            <p:ph sz="half" idx="2"/>
          </p:nvPr>
        </p:nvSpPr>
        <p:spPr/>
        <p:txBody>
          <a:bodyPr/>
          <a:lstStyle/>
          <a:p>
            <a:r>
              <a:t>1.模型压缩：采用模型压缩技术，降低模型复杂度，减少计算量和存储需求。</a:t>
            </a:r>
          </a:p>
          <a:p>
            <a:r>
              <a:t>2.剪枝与稀疏化：通过剪枝和稀疏化技术，减少模型中冗余的参数和连接，提高硬件计算效率。</a:t>
            </a:r>
          </a:p>
          <a:p>
            <a:r>
              <a:t>3.硬件加速器的定制化设计：针对具体硬件加速器进行模型设计优化，以最大限度地提高计算性能。</a:t>
            </a:r>
          </a:p>
          <a:p/>
        </p:txBody>
      </p:sp>
      <p:sp>
        <p:nvSpPr>
          <p:cNvPr id="5" name="Text Placeholder 4"/>
          <p:cNvSpPr>
            <a:spLocks noGrp="1"/>
          </p:cNvSpPr>
          <p:nvPr>
            <p:ph type="body" idx="3"/>
          </p:nvPr>
        </p:nvSpPr>
        <p:spPr/>
        <p:txBody>
          <a:bodyPr/>
          <a:lstStyle/>
          <a:p>
            <a:r>
              <a:t>量化训练技术</a:t>
            </a:r>
          </a:p>
        </p:txBody>
      </p:sp>
      <p:sp>
        <p:nvSpPr>
          <p:cNvPr id="6" name="Content Placeholder 5"/>
          <p:cNvSpPr>
            <a:spLocks noGrp="1"/>
          </p:cNvSpPr>
          <p:nvPr>
            <p:ph sz="half" idx="4"/>
          </p:nvPr>
        </p:nvSpPr>
        <p:spPr/>
        <p:txBody>
          <a:bodyPr/>
          <a:lstStyle/>
          <a:p>
            <a:r>
              <a:t>1.数据预处理：对训练数据进行预处理，以提高量化训练的稳定性和精度。</a:t>
            </a:r>
          </a:p>
          <a:p>
            <a:r>
              <a:t>2.量化感知训练：在训练过程中引入量化误差，使模型适应量化计算的环境。</a:t>
            </a:r>
          </a:p>
          <a:p>
            <a:r>
              <a:t>3.精细化调参：对量化训练过程中的参数进行精细化调整，以提高量化模型的性能。</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https://d.book118.com/887152011103006031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18</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18</vt:i4>
      </vt:variant>
    </vt:vector>
  </HeadingPairs>
  <TitlesOfParts>
    <vt:vector baseType="lpstr" size="32">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量化与硬件友好型量化简介</vt:lpstr>
      <vt:lpstr> 量化与硬件友好型量化简介</vt:lpstr>
      <vt:lpstr> 量化与硬件友好型量化简介</vt:lpstr>
      <vt:lpstr> 量化与硬件友好型量化简介</vt:lpstr>
      <vt:lpstr> 硬件友好型量化的重要性</vt:lpstr>
      <vt:lpstr> 硬件友好型量化的重要性</vt:lpstr>
      <vt:lpstr> 硬件友好型量化的重要性</vt:lpstr>
      <vt:lpstr> 硬件友好型量化的重要性</vt:lpstr>
      <vt:lpstr> 量化算法的基本原理</vt:lpstr>
      <vt:lpstr> 量化算法的基本原理</vt:lpstr>
      <vt:lpstr> 量化算法的基本原理</vt:lpstr>
      <vt:lpstr> 量化算法的基本原理</vt:lpstr>
      <vt:lpstr> 硬件友好型量化的关键技术</vt:lpstr>
      <vt:lpstr> 硬件友好型量化的关键技术</vt:lpstr>
      <vt:lpstr> 硬件友好型量化的关键技术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2024-09-03T20:07:54.376</cp:lastPrinted>
  <dcterms:created xsi:type="dcterms:W3CDTF">2024-09-03T12:07:54Z</dcterms:created>
  <dcterms:modified xsi:type="dcterms:W3CDTF">2024-09-03T12:07:56Z</dcterms:modified>
</cp:coreProperties>
</file>