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2" r:id="rId31"/>
  </p:sldIdLst>
  <p:sldSz cx="9480550" cy="6965950"/>
  <p:notesSz cx="6858000" cy="9144000"/>
  <p:custDataLst>
    <p:tags r:id="rId3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tags" Target="tags/tag1.xml" /><Relationship Id="rId33" Type="http://schemas.openxmlformats.org/officeDocument/2006/relationships/presProps" Target="presProps.xml" /><Relationship Id="rId34" Type="http://schemas.openxmlformats.org/officeDocument/2006/relationships/viewProps" Target="viewProps.xml" /><Relationship Id="rId35" Type="http://schemas.openxmlformats.org/officeDocument/2006/relationships/theme" Target="theme/theme1.xml" /><Relationship Id="rId36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8E07D-0A8B-41BE-B9BA-7A6364B65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22D85E-6F49-4FEF-B5DC-067328E00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0285C-A8CB-4915-83DE-E23C04B47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DC7139-30D7-4287-9759-B2F39C400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C3BF88-E6D7-4652-82A5-A3C65D907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3F0538-625D-4A9B-82A4-0D713E998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A01583-C2BB-4794-A01A-55E3ED283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E42066-DCD1-4299-B7CC-457A5B23D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69D97C-552D-40D4-BD8D-49E15BBAB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C095CF-F780-4013-8F79-BAFAB08A8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63B49E-352E-4ED1-BA32-9FF4BE624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Relationship Id="rId3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Relationship Id="rId3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Relationship Id="rId3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Relationship Id="rId3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Relationship Id="rId3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Relationship Id="rId3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Relationship Id="rId3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Relationship Id="rId3" Type="http://schemas.openxmlformats.org/officeDocument/2006/relationships/image" Target="../media/image4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Relationship Id="rId3" Type="http://schemas.openxmlformats.org/officeDocument/2006/relationships/image" Target="../media/image4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Relationship Id="rId3" Type="http://schemas.openxmlformats.org/officeDocument/2006/relationships/image" Target="../media/image4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Relationship Id="rId3" Type="http://schemas.openxmlformats.org/officeDocument/2006/relationships/image" Target="../media/image4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Relationship Id="rId3" Type="http://schemas.openxmlformats.org/officeDocument/2006/relationships/image" Target="../media/image10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Relationship Id="rId3" Type="http://schemas.openxmlformats.org/officeDocument/2006/relationships/image" Target="../media/image4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Relationship Id="rId3" Type="http://schemas.openxmlformats.org/officeDocument/2006/relationships/image" Target="../media/image7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Relationship Id="rId3" Type="http://schemas.openxmlformats.org/officeDocument/2006/relationships/image" Target="../media/image4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Relationship Id="rId3" Type="http://schemas.openxmlformats.org/officeDocument/2006/relationships/image" Target="../media/image10.jpe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0412012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480550" cy="69659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/>
          <p:nvPr/>
        </p:nvSpPr>
        <p:spPr>
          <a:xfrm>
            <a:off x="982825" y="2781379"/>
            <a:ext cx="6059170" cy="3354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6000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  <a:spcBef>
                <a:spcPts val="1"/>
              </a:spcBef>
            </a:pPr>
            <a:r>
              <a:rPr sz="2700" b="1" kern="0" spc="70">
                <a:solidFill>
                  <a:srgbClr val="1C149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的产业，通过大幅度降</a:t>
            </a:r>
            <a:r>
              <a:rPr sz="2700" b="1" kern="0" spc="60">
                <a:solidFill>
                  <a:srgbClr val="1C149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低交易成本，增</a:t>
            </a:r>
            <a:r>
              <a:rPr sz="2700" kern="0" spc="0">
                <a:solidFill>
                  <a:srgbClr val="1C149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80">
                <a:solidFill>
                  <a:srgbClr val="1C149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加贸易机会，简化贸易流程，提高</a:t>
            </a:r>
            <a:r>
              <a:rPr sz="2700" b="1" kern="0" spc="70">
                <a:solidFill>
                  <a:srgbClr val="1C149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贸易</a:t>
            </a:r>
            <a:r>
              <a:rPr sz="2700" kern="0" spc="-10">
                <a:solidFill>
                  <a:srgbClr val="1C149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70">
                <a:solidFill>
                  <a:srgbClr val="1C149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效率，改善物流系统，推动企业和国民</a:t>
            </a:r>
            <a:r>
              <a:rPr sz="2700" kern="0" spc="10">
                <a:solidFill>
                  <a:srgbClr val="1C149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70">
                <a:solidFill>
                  <a:srgbClr val="1C149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经济结构的全面调整和整合。同时也潜</a:t>
            </a:r>
            <a:endParaRPr lang="SimSun" altLang="SimSun" sz="2700"/>
          </a:p>
          <a:p>
            <a:pPr marL="12700" algn="l" rtl="0" eaLnBrk="0">
              <a:lnSpc>
                <a:spcPct val="94000"/>
              </a:lnSpc>
              <a:spcBef>
                <a:spcPts val="214"/>
              </a:spcBef>
            </a:pPr>
            <a:r>
              <a:rPr sz="2700" b="1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伏着巨大的信息安全问题。</a:t>
            </a:r>
            <a:r>
              <a:rPr sz="2700" b="1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它不仅关系</a:t>
            </a:r>
            <a:endParaRPr lang="SimSun" altLang="SimSun" sz="2700"/>
          </a:p>
          <a:p>
            <a:pPr marL="12700" algn="l" rtl="0" eaLnBrk="0">
              <a:lnSpc>
                <a:spcPct val="95000"/>
              </a:lnSpc>
              <a:spcBef>
                <a:spcPts val="241"/>
              </a:spcBef>
            </a:pPr>
            <a:r>
              <a:rPr sz="2700" b="1" kern="0" spc="80">
                <a:solidFill>
                  <a:srgbClr val="1C149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着参与活动方的利益，而且关系</a:t>
            </a:r>
            <a:r>
              <a:rPr sz="2700" b="1" kern="0" spc="70">
                <a:solidFill>
                  <a:srgbClr val="1C149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着电子</a:t>
            </a:r>
            <a:endParaRPr lang="SimSun" altLang="SimSun" sz="2700"/>
          </a:p>
          <a:p>
            <a:pPr marL="12700" algn="l" rtl="0" eaLnBrk="0">
              <a:lnSpc>
                <a:spcPct val="99000"/>
              </a:lnSpc>
              <a:spcBef>
                <a:spcPts val="207"/>
              </a:spcBef>
            </a:pPr>
            <a:r>
              <a:rPr sz="2700" b="1" kern="0" spc="70">
                <a:solidFill>
                  <a:srgbClr val="382DC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商务活动的成败，关乎着国家利益和</a:t>
            </a:r>
            <a:r>
              <a:rPr sz="2700" b="1" kern="0" spc="60">
                <a:solidFill>
                  <a:srgbClr val="382DC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国</a:t>
            </a:r>
            <a:r>
              <a:rPr sz="2700" kern="0" spc="-10">
                <a:solidFill>
                  <a:srgbClr val="382DC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-70">
                <a:solidFill>
                  <a:srgbClr val="382DC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家安全。</a:t>
            </a:r>
            <a:endParaRPr lang="SimSun" altLang="SimSun" sz="2700"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213562" y="2787633"/>
            <a:ext cx="2089228" cy="2730513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907851" y="900393"/>
            <a:ext cx="5761990" cy="5314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11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3500" b="1" kern="0" spc="-30">
                <a:solidFill>
                  <a:srgbClr val="19159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2.1</a:t>
            </a:r>
            <a:r>
              <a:rPr sz="3500" kern="0" spc="-30">
                <a:solidFill>
                  <a:srgbClr val="19159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500" b="1" kern="0" spc="-30">
                <a:solidFill>
                  <a:srgbClr val="19159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Internet现状</a:t>
            </a:r>
            <a:r>
              <a:rPr sz="3500" b="1" kern="0" spc="-40">
                <a:solidFill>
                  <a:srgbClr val="19159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与电子商务</a:t>
            </a:r>
            <a:endParaRPr lang="SimSun" altLang="SimSun" sz="3500"/>
          </a:p>
        </p:txBody>
      </p:sp>
      <p:sp>
        <p:nvSpPr>
          <p:cNvPr id="10" name="textbox 10"/>
          <p:cNvSpPr/>
          <p:nvPr/>
        </p:nvSpPr>
        <p:spPr>
          <a:xfrm>
            <a:off x="2271896" y="2364638"/>
            <a:ext cx="4947920" cy="415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6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700" b="1" kern="0" spc="50">
                <a:solidFill>
                  <a:srgbClr val="1C149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电子商务电子商务作为一项新兴</a:t>
            </a:r>
            <a:endParaRPr lang="SimSun" altLang="SimSun" sz="27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845336" y="279404"/>
            <a:ext cx="2139950" cy="673119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793711" y="1530350"/>
            <a:ext cx="8108999" cy="12678"/>
          </a:xfrm>
          <a:prstGeom prst="rect">
            <a:avLst/>
          </a:prstGeom>
        </p:spPr>
      </p:pic>
      <p:sp>
        <p:nvSpPr>
          <p:cNvPr id="16" name="textbox 16"/>
          <p:cNvSpPr/>
          <p:nvPr/>
        </p:nvSpPr>
        <p:spPr>
          <a:xfrm>
            <a:off x="9067770" y="6563238"/>
            <a:ext cx="88264" cy="1568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642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1100" kern="0" spc="-10">
                <a:solidFill>
                  <a:srgbClr val="684D3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endParaRPr lang="SimSun" altLang="SimSun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textbox 18"/>
          <p:cNvSpPr/>
          <p:nvPr/>
        </p:nvSpPr>
        <p:spPr>
          <a:xfrm>
            <a:off x="1541609" y="1760359"/>
            <a:ext cx="6804025" cy="29775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977"/>
              </a:lnSpc>
            </a:pPr>
            <a:endParaRPr lang="Arial" altLang="Arial" sz="100"/>
          </a:p>
          <a:p>
            <a:pPr algn="r" rtl="0" eaLnBrk="0">
              <a:lnSpc>
                <a:spcPct val="94000"/>
              </a:lnSpc>
            </a:pPr>
            <a:r>
              <a:rPr sz="2700" b="1" kern="0" spc="20">
                <a:solidFill>
                  <a:srgbClr val="0A009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公安部2006年8月</a:t>
            </a:r>
            <a:r>
              <a:rPr sz="2700" b="1" kern="0" spc="10">
                <a:solidFill>
                  <a:srgbClr val="0A009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8日宣布，</a:t>
            </a:r>
            <a:r>
              <a:rPr sz="2700" kern="0" spc="490">
                <a:solidFill>
                  <a:srgbClr val="0A009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700" b="1" kern="0" spc="10">
                <a:solidFill>
                  <a:srgbClr val="0A009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由公安部</a:t>
            </a:r>
            <a:endParaRPr lang="SimSun" altLang="SimSun" sz="2700"/>
          </a:p>
          <a:p>
            <a:pPr marL="12700" algn="l" rtl="0" eaLnBrk="0">
              <a:lnSpc>
                <a:spcPct val="94000"/>
              </a:lnSpc>
              <a:spcBef>
                <a:spcPts val="305"/>
              </a:spcBef>
            </a:pPr>
            <a:r>
              <a:rPr sz="2700" b="1" kern="0" spc="70">
                <a:solidFill>
                  <a:srgbClr val="1E168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公共信息网络安全监察局举办的20</a:t>
            </a:r>
            <a:r>
              <a:rPr sz="2700" b="1" kern="0" spc="60">
                <a:solidFill>
                  <a:srgbClr val="1E168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06年度全</a:t>
            </a:r>
            <a:endParaRPr lang="SimSun" altLang="SimSun" sz="2700"/>
          </a:p>
          <a:p>
            <a:pPr marL="12700" algn="l" rtl="0" eaLnBrk="0">
              <a:lnSpc>
                <a:spcPct val="94000"/>
              </a:lnSpc>
              <a:spcBef>
                <a:spcPts val="304"/>
              </a:spcBef>
            </a:pPr>
            <a:r>
              <a:rPr sz="2700" b="1" kern="0" spc="70">
                <a:solidFill>
                  <a:srgbClr val="0A009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国信息网络安全状况暨计算机病毒疫情调查</a:t>
            </a:r>
            <a:endParaRPr lang="SimSun" altLang="SimSun" sz="2700"/>
          </a:p>
          <a:p>
            <a:pPr marL="12700" algn="l" rtl="0" eaLnBrk="0">
              <a:lnSpc>
                <a:spcPct val="99000"/>
              </a:lnSpc>
              <a:spcBef>
                <a:spcPts val="305"/>
              </a:spcBef>
            </a:pPr>
            <a:r>
              <a:rPr sz="2700" b="1" kern="0" spc="140">
                <a:solidFill>
                  <a:srgbClr val="1E168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活动顺利结束，调查内容包括我国200</a:t>
            </a:r>
            <a:r>
              <a:rPr sz="2700" b="1" kern="0" spc="130">
                <a:solidFill>
                  <a:srgbClr val="1E168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5年5</a:t>
            </a:r>
            <a:r>
              <a:rPr sz="2700" kern="0" spc="-10">
                <a:solidFill>
                  <a:srgbClr val="1E168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130">
                <a:solidFill>
                  <a:srgbClr val="1E168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月至2006年5月发生信息网络安全事件、计</a:t>
            </a:r>
            <a:endParaRPr lang="SimSun" altLang="SimSun" sz="2700"/>
          </a:p>
          <a:p>
            <a:pPr marL="12700" algn="l" rtl="0" eaLnBrk="0">
              <a:lnSpc>
                <a:spcPct val="100000"/>
              </a:lnSpc>
              <a:spcBef>
                <a:spcPts val="285"/>
              </a:spcBef>
            </a:pPr>
            <a:r>
              <a:rPr sz="2700" b="1" kern="0" spc="80">
                <a:solidFill>
                  <a:srgbClr val="0A009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算机病毒疫情状况和信息安全管理中存在的</a:t>
            </a:r>
            <a:r>
              <a:rPr sz="2700" kern="0" spc="10">
                <a:solidFill>
                  <a:srgbClr val="0A009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-110">
                <a:solidFill>
                  <a:srgbClr val="0A009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问题。</a:t>
            </a:r>
            <a:endParaRPr lang="SimSun" altLang="SimSun" sz="27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851687" y="279404"/>
            <a:ext cx="2133598" cy="673119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93711" y="1530350"/>
            <a:ext cx="8108999" cy="12678"/>
          </a:xfrm>
          <a:prstGeom prst="rect">
            <a:avLst/>
          </a:prstGeom>
        </p:spPr>
      </p:pic>
      <p:sp>
        <p:nvSpPr>
          <p:cNvPr id="24" name="textbox 24"/>
          <p:cNvSpPr/>
          <p:nvPr/>
        </p:nvSpPr>
        <p:spPr>
          <a:xfrm>
            <a:off x="9061418" y="6558786"/>
            <a:ext cx="90169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91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1100" kern="0" spc="-10">
                <a:solidFill>
                  <a:srgbClr val="50351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endParaRPr lang="SimSun" altLang="SimSun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textbox 26"/>
          <p:cNvSpPr/>
          <p:nvPr/>
        </p:nvSpPr>
        <p:spPr>
          <a:xfrm>
            <a:off x="1460482" y="1831408"/>
            <a:ext cx="7014844" cy="3648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396"/>
              </a:lnSpc>
            </a:pPr>
            <a:endParaRPr lang="Arial" altLang="Arial" sz="100"/>
          </a:p>
          <a:p>
            <a:pPr marL="842644" algn="l" rtl="0" eaLnBrk="0">
              <a:lnSpc>
                <a:spcPct val="96000"/>
              </a:lnSpc>
            </a:pPr>
            <a:r>
              <a:rPr sz="2700" b="1" kern="0" spc="190">
                <a:solidFill>
                  <a:srgbClr val="2B21A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经对调查数据统计分析，200</a:t>
            </a:r>
            <a:r>
              <a:rPr sz="2700" b="1" kern="0" spc="180">
                <a:solidFill>
                  <a:srgbClr val="2B21A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5年5月至</a:t>
            </a:r>
            <a:endParaRPr lang="SimSun" altLang="SimSun" sz="2700"/>
          </a:p>
          <a:p>
            <a:pPr marL="93344" algn="l" rtl="0" eaLnBrk="0">
              <a:lnSpc>
                <a:spcPct val="96000"/>
              </a:lnSpc>
              <a:spcBef>
                <a:spcPts val="190"/>
              </a:spcBef>
            </a:pPr>
            <a:r>
              <a:rPr sz="2700" b="1" kern="0" spc="240">
                <a:solidFill>
                  <a:srgbClr val="1D159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2006年5月间，有54%的被调查单位发生过</a:t>
            </a:r>
            <a:endParaRPr lang="SimSun" altLang="SimSun" sz="2700"/>
          </a:p>
          <a:p>
            <a:pPr marL="93344" algn="l" rtl="0" eaLnBrk="0">
              <a:lnSpc>
                <a:spcPct val="100000"/>
              </a:lnSpc>
              <a:spcBef>
                <a:spcPts val="202"/>
              </a:spcBef>
            </a:pPr>
            <a:r>
              <a:rPr sz="2700" b="1" kern="0" spc="150">
                <a:solidFill>
                  <a:srgbClr val="2B21A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信息网络安全事件，这些单位包括金</a:t>
            </a:r>
            <a:r>
              <a:rPr sz="2700" b="1" kern="0" spc="140">
                <a:solidFill>
                  <a:srgbClr val="2B21A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融</a:t>
            </a:r>
            <a:r>
              <a:rPr sz="2700" kern="0" spc="140">
                <a:solidFill>
                  <a:srgbClr val="2B21A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机构</a:t>
            </a:r>
            <a:r>
              <a:rPr sz="2700" kern="0" spc="0">
                <a:solidFill>
                  <a:srgbClr val="2B21A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90">
                <a:solidFill>
                  <a:srgbClr val="1D159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和国防、商贸、能源和电信等政府部</a:t>
            </a:r>
            <a:r>
              <a:rPr sz="2700" kern="0" spc="-300">
                <a:solidFill>
                  <a:srgbClr val="1D159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kern="0" spc="90">
                <a:solidFill>
                  <a:srgbClr val="2B21A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门。其</a:t>
            </a:r>
            <a:r>
              <a:rPr sz="2700" kern="0" spc="0">
                <a:solidFill>
                  <a:srgbClr val="2B21A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-180">
                <a:solidFill>
                  <a:srgbClr val="2B21A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中，</a:t>
            </a:r>
            <a:endParaRPr lang="SimSun" altLang="SimSun" sz="2700"/>
          </a:p>
          <a:p>
            <a:pPr marL="17145" algn="l" rtl="0" eaLnBrk="0">
              <a:lnSpc>
                <a:spcPct val="95000"/>
              </a:lnSpc>
              <a:spcBef>
                <a:spcPts val="1017"/>
              </a:spcBef>
            </a:pPr>
            <a:r>
              <a:rPr sz="2700" b="1" kern="0" spc="70">
                <a:solidFill>
                  <a:srgbClr val="0A009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---感染病毒、蠕虫和木马程序为84%,</a:t>
            </a:r>
            <a:endParaRPr lang="SimSun" altLang="SimSun" sz="2700"/>
          </a:p>
          <a:p>
            <a:pPr marL="12700" algn="l" rtl="0" eaLnBrk="0">
              <a:lnSpc>
                <a:spcPct val="95000"/>
              </a:lnSpc>
              <a:spcBef>
                <a:spcPts val="912"/>
              </a:spcBef>
            </a:pPr>
            <a:r>
              <a:rPr sz="2700" kern="0" spc="90">
                <a:solidFill>
                  <a:srgbClr val="1E168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---遭到网络攻击或端口扫描的占36%,</a:t>
            </a:r>
            <a:endParaRPr lang="SimSun" altLang="SimSun" sz="2700"/>
          </a:p>
          <a:p>
            <a:pPr algn="l" rtl="0" eaLnBrk="0">
              <a:lnSpc>
                <a:spcPct val="102000"/>
              </a:lnSpc>
            </a:pPr>
            <a:endParaRPr lang="Arial" altLang="Arial" sz="800"/>
          </a:p>
          <a:p>
            <a:pPr marL="17145" algn="l" rtl="0" eaLnBrk="0">
              <a:lnSpc>
                <a:spcPct val="96000"/>
              </a:lnSpc>
              <a:spcBef>
                <a:spcPts val="4"/>
              </a:spcBef>
            </a:pPr>
            <a:r>
              <a:rPr sz="2700" b="1" kern="0" spc="-100">
                <a:solidFill>
                  <a:srgbClr val="1E168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---垃圾邮件占35%</a:t>
            </a:r>
            <a:r>
              <a:rPr sz="2700" b="1" kern="0" spc="-110">
                <a:solidFill>
                  <a:srgbClr val="1E168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2700"/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851687" y="279404"/>
            <a:ext cx="2133598" cy="673119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93711" y="1530350"/>
            <a:ext cx="8108999" cy="12678"/>
          </a:xfrm>
          <a:prstGeom prst="rect">
            <a:avLst/>
          </a:prstGeom>
        </p:spPr>
      </p:pic>
      <p:sp>
        <p:nvSpPr>
          <p:cNvPr id="32" name="textbox 32"/>
          <p:cNvSpPr/>
          <p:nvPr/>
        </p:nvSpPr>
        <p:spPr>
          <a:xfrm>
            <a:off x="9061418" y="6560673"/>
            <a:ext cx="96519" cy="1689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33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1200" kern="0" spc="-10">
                <a:solidFill>
                  <a:srgbClr val="6F543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textbox 34"/>
          <p:cNvSpPr/>
          <p:nvPr/>
        </p:nvSpPr>
        <p:spPr>
          <a:xfrm>
            <a:off x="1433717" y="1831408"/>
            <a:ext cx="7265669" cy="32124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396"/>
              </a:lnSpc>
            </a:pPr>
            <a:endParaRPr lang="Arial" altLang="Arial" sz="100"/>
          </a:p>
          <a:p>
            <a:pPr marL="25400" algn="l" rtl="0" eaLnBrk="0">
              <a:lnSpc>
                <a:spcPct val="96000"/>
              </a:lnSpc>
            </a:pPr>
            <a:r>
              <a:rPr sz="2700" b="1" kern="0" spc="-180">
                <a:solidFill>
                  <a:srgbClr val="0A009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网络安全产品中：</a:t>
            </a:r>
            <a:endParaRPr lang="SimSun" altLang="SimSun" sz="2700"/>
          </a:p>
          <a:p>
            <a:pPr marL="12700" algn="l" rtl="0" eaLnBrk="0">
              <a:lnSpc>
                <a:spcPct val="96000"/>
              </a:lnSpc>
              <a:spcBef>
                <a:spcPts val="790"/>
              </a:spcBef>
            </a:pPr>
            <a:r>
              <a:rPr sz="2700" b="1" kern="0" spc="130">
                <a:solidFill>
                  <a:srgbClr val="0A009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防火墙使用率最高，达到81</a:t>
            </a:r>
            <a:r>
              <a:rPr sz="2700" b="1" kern="0" spc="120">
                <a:solidFill>
                  <a:srgbClr val="0A009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%</a:t>
            </a:r>
            <a:endParaRPr lang="SimSun" altLang="SimSun" sz="2700"/>
          </a:p>
          <a:p>
            <a:pPr marL="76200" algn="l" rtl="0" eaLnBrk="0">
              <a:lnSpc>
                <a:spcPct val="96000"/>
              </a:lnSpc>
              <a:spcBef>
                <a:spcPts val="989"/>
              </a:spcBef>
            </a:pPr>
            <a:r>
              <a:rPr sz="2700" b="1" kern="0" spc="80">
                <a:solidFill>
                  <a:srgbClr val="0A00A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病毒防治产品使用率79%。</a:t>
            </a:r>
            <a:endParaRPr lang="SimSun" altLang="SimSun" sz="2700"/>
          </a:p>
          <a:p>
            <a:pPr marL="234950" algn="l" rtl="0" eaLnBrk="0">
              <a:lnSpc>
                <a:spcPct val="96000"/>
              </a:lnSpc>
              <a:spcBef>
                <a:spcPts val="940"/>
              </a:spcBef>
            </a:pPr>
            <a:r>
              <a:rPr sz="2700" b="1" kern="0" spc="-390">
                <a:solidFill>
                  <a:srgbClr val="0A00A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目前，</a:t>
            </a:r>
            <a:r>
              <a:rPr sz="2700" kern="0" spc="530">
                <a:solidFill>
                  <a:srgbClr val="0A00A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370">
                <a:solidFill>
                  <a:srgbClr val="0A00A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以盗取用户帐号、密码的“间谍软</a:t>
            </a:r>
            <a:endParaRPr lang="SimSun" altLang="SimSun" sz="2700"/>
          </a:p>
          <a:p>
            <a:pPr marL="336550" algn="l" rtl="0" eaLnBrk="0">
              <a:lnSpc>
                <a:spcPct val="99000"/>
              </a:lnSpc>
              <a:spcBef>
                <a:spcPts val="167"/>
              </a:spcBef>
            </a:pPr>
            <a:r>
              <a:rPr sz="2700" b="1" kern="0" spc="150">
                <a:solidFill>
                  <a:srgbClr val="1C149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件”、木马明显增多，计算机病毒本土化制</a:t>
            </a:r>
            <a:r>
              <a:rPr sz="2700" kern="0" spc="0">
                <a:solidFill>
                  <a:srgbClr val="1C149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150">
                <a:solidFill>
                  <a:srgbClr val="1C149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作的趋势更加明显，</a:t>
            </a:r>
            <a:r>
              <a:rPr sz="2700" b="1" kern="0" spc="140">
                <a:solidFill>
                  <a:srgbClr val="1C149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利用计算机病毒非法牟</a:t>
            </a:r>
            <a:endParaRPr lang="SimSun" altLang="SimSun" sz="2700"/>
          </a:p>
          <a:p>
            <a:pPr marL="336550" algn="l" rtl="0" eaLnBrk="0">
              <a:lnSpc>
                <a:spcPct val="97000"/>
              </a:lnSpc>
              <a:spcBef>
                <a:spcPts val="198"/>
              </a:spcBef>
            </a:pPr>
            <a:r>
              <a:rPr sz="2700" b="1" kern="0" spc="-170">
                <a:solidFill>
                  <a:srgbClr val="0A00A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利的情况突出。</a:t>
            </a:r>
            <a:endParaRPr lang="SimSun" altLang="SimSun" sz="2700"/>
          </a:p>
        </p:txBody>
      </p:sp>
      <p:pic>
        <p:nvPicPr>
          <p:cNvPr id="36" name="picture 3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851687" y="279404"/>
            <a:ext cx="2133598" cy="673119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93711" y="1530350"/>
            <a:ext cx="8108999" cy="12678"/>
          </a:xfrm>
          <a:prstGeom prst="rect">
            <a:avLst/>
          </a:prstGeom>
        </p:spPr>
      </p:pic>
      <p:sp>
        <p:nvSpPr>
          <p:cNvPr id="40" name="textbox 40"/>
          <p:cNvSpPr/>
          <p:nvPr/>
        </p:nvSpPr>
        <p:spPr>
          <a:xfrm>
            <a:off x="9061418" y="6559808"/>
            <a:ext cx="90169" cy="1606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982"/>
              </a:lnSpc>
            </a:pPr>
            <a:endParaRPr lang="Arial" altLang="Arial" sz="100"/>
          </a:p>
          <a:p>
            <a:pPr marL="12700" algn="l" rtl="0" eaLnBrk="0">
              <a:lnSpc>
                <a:spcPct val="80000"/>
              </a:lnSpc>
            </a:pPr>
            <a:r>
              <a:rPr sz="1100" kern="0" spc="-10">
                <a:solidFill>
                  <a:srgbClr val="8B643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</a:t>
            </a:r>
            <a:endParaRPr lang="SimSun" altLang="SimSun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" name="textbox 42"/>
          <p:cNvSpPr/>
          <p:nvPr/>
        </p:nvSpPr>
        <p:spPr>
          <a:xfrm>
            <a:off x="1681349" y="1856833"/>
            <a:ext cx="6931659" cy="2936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69"/>
              </a:lnSpc>
            </a:pPr>
            <a:endParaRPr lang="Arial" altLang="Arial" sz="100"/>
          </a:p>
          <a:p>
            <a:pPr marL="12700" indent="742950" algn="l" rtl="0" eaLnBrk="0">
              <a:lnSpc>
                <a:spcPct val="99000"/>
              </a:lnSpc>
            </a:pPr>
            <a:r>
              <a:rPr sz="2700" b="1" kern="0" spc="140">
                <a:solidFill>
                  <a:srgbClr val="241C9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调查结果显示，我国信息网络使用</a:t>
            </a:r>
            <a:r>
              <a:rPr sz="2700" b="1" kern="0" spc="130">
                <a:solidFill>
                  <a:srgbClr val="241C9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单位</a:t>
            </a:r>
            <a:r>
              <a:rPr sz="2700" kern="0" spc="-10">
                <a:solidFill>
                  <a:srgbClr val="241C9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110">
                <a:solidFill>
                  <a:srgbClr val="241C9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对网络安全管理工作的重视程度有所提高，</a:t>
            </a:r>
            <a:endParaRPr lang="SimSun" altLang="SimSun" sz="2700"/>
          </a:p>
          <a:p>
            <a:pPr marL="12700" algn="l" rtl="0" eaLnBrk="0">
              <a:lnSpc>
                <a:spcPct val="100000"/>
              </a:lnSpc>
              <a:spcBef>
                <a:spcPts val="181"/>
              </a:spcBef>
            </a:pPr>
            <a:r>
              <a:rPr sz="2700" b="1" kern="0" spc="20">
                <a:solidFill>
                  <a:srgbClr val="0A00A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安全状况较去年有所改善。但是，</a:t>
            </a:r>
            <a:r>
              <a:rPr sz="2700" kern="0" spc="940">
                <a:solidFill>
                  <a:srgbClr val="0A00A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20">
                <a:solidFill>
                  <a:srgbClr val="0A00A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一些单位</a:t>
            </a:r>
            <a:r>
              <a:rPr sz="2700" kern="0" spc="0">
                <a:solidFill>
                  <a:srgbClr val="0A00A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140">
                <a:solidFill>
                  <a:srgbClr val="0A00A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信息安全事件处置方法</a:t>
            </a:r>
            <a:r>
              <a:rPr sz="2700" b="1" kern="0" spc="130">
                <a:solidFill>
                  <a:srgbClr val="0A00A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和手段单一，防范措</a:t>
            </a:r>
            <a:r>
              <a:rPr sz="2700" kern="0" spc="0">
                <a:solidFill>
                  <a:srgbClr val="0A00A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140">
                <a:solidFill>
                  <a:srgbClr val="0A00A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施不完善，网络安全管理人员不足、专业素</a:t>
            </a:r>
            <a:endParaRPr lang="SimSun" altLang="SimSun" sz="2700"/>
          </a:p>
          <a:p>
            <a:pPr marL="12700" algn="l" rtl="0" eaLnBrk="0">
              <a:lnSpc>
                <a:spcPct val="99000"/>
              </a:lnSpc>
              <a:spcBef>
                <a:spcPts val="185"/>
              </a:spcBef>
            </a:pPr>
            <a:r>
              <a:rPr sz="2700" b="1" kern="0" spc="140">
                <a:solidFill>
                  <a:srgbClr val="241C9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质有待提高，被调查单位信息安全管理水平</a:t>
            </a:r>
            <a:r>
              <a:rPr sz="2700" kern="0" spc="40">
                <a:solidFill>
                  <a:srgbClr val="241C9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40">
                <a:solidFill>
                  <a:srgbClr val="241C9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整体上仍滞后于信息化发展要求。</a:t>
            </a:r>
            <a:endParaRPr lang="SimSun" altLang="SimSun" sz="2700"/>
          </a:p>
        </p:txBody>
      </p:sp>
      <p:pic>
        <p:nvPicPr>
          <p:cNvPr id="44" name="picture 4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851687" y="279404"/>
            <a:ext cx="2133598" cy="673119"/>
          </a:xfrm>
          <a:prstGeom prst="rect">
            <a:avLst/>
          </a:prstGeom>
        </p:spPr>
      </p:pic>
      <p:pic>
        <p:nvPicPr>
          <p:cNvPr id="46" name="picture 4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93711" y="1530350"/>
            <a:ext cx="8108999" cy="12678"/>
          </a:xfrm>
          <a:prstGeom prst="rect">
            <a:avLst/>
          </a:prstGeom>
        </p:spPr>
      </p:pic>
      <p:sp>
        <p:nvSpPr>
          <p:cNvPr id="48" name="textbox 48"/>
          <p:cNvSpPr/>
          <p:nvPr/>
        </p:nvSpPr>
        <p:spPr>
          <a:xfrm>
            <a:off x="9074122" y="6569577"/>
            <a:ext cx="88900" cy="1568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14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</a:t>
            </a:r>
            <a:endParaRPr lang="SimSun" altLang="SimSun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textbox 50"/>
          <p:cNvSpPr/>
          <p:nvPr/>
        </p:nvSpPr>
        <p:spPr>
          <a:xfrm>
            <a:off x="1612929" y="1848416"/>
            <a:ext cx="7029450" cy="25031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323"/>
              </a:lnSpc>
            </a:pPr>
            <a:endParaRPr lang="Arial" altLang="Arial" sz="100"/>
          </a:p>
          <a:p>
            <a:pPr marL="81914" algn="l" rtl="0" eaLnBrk="0">
              <a:lnSpc>
                <a:spcPct val="94000"/>
              </a:lnSpc>
            </a:pPr>
            <a:r>
              <a:rPr sz="2600" kern="0" spc="180">
                <a:solidFill>
                  <a:srgbClr val="FE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安全性问题</a:t>
            </a:r>
            <a:r>
              <a:rPr sz="2600" kern="0" spc="180">
                <a:solidFill>
                  <a:srgbClr val="0A009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一直是电子商务令人</a:t>
            </a:r>
            <a:r>
              <a:rPr sz="2600" kern="0" spc="170">
                <a:solidFill>
                  <a:srgbClr val="0A009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担心的方面</a:t>
            </a:r>
            <a:endParaRPr lang="SimHei" altLang="SimHei" sz="2600"/>
          </a:p>
          <a:p>
            <a:pPr marL="12700" algn="l" rtl="0" eaLnBrk="0">
              <a:lnSpc>
                <a:spcPct val="101000"/>
              </a:lnSpc>
              <a:spcBef>
                <a:spcPts val="285"/>
              </a:spcBef>
            </a:pPr>
            <a:r>
              <a:rPr sz="2600" kern="0" spc="160">
                <a:solidFill>
                  <a:srgbClr val="1B138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和关注的焦点，也将成为电子商务全面推</a:t>
            </a:r>
            <a:r>
              <a:rPr sz="2600" kern="0" spc="150">
                <a:solidFill>
                  <a:srgbClr val="1B138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广  </a:t>
            </a:r>
            <a:r>
              <a:rPr sz="2600" kern="0" spc="160">
                <a:solidFill>
                  <a:srgbClr val="1B138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的主要障碍。最新调查表明，电子商务网</a:t>
            </a:r>
            <a:r>
              <a:rPr sz="2600" kern="0" spc="150">
                <a:solidFill>
                  <a:srgbClr val="1B138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站  </a:t>
            </a:r>
            <a:r>
              <a:rPr sz="2600" kern="0" spc="180">
                <a:solidFill>
                  <a:srgbClr val="1B138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越来越容易受到黑客的攻击，这不仅表现在</a:t>
            </a:r>
            <a:endParaRPr lang="SimHei" altLang="SimHei" sz="2600"/>
          </a:p>
          <a:p>
            <a:pPr marL="12700" algn="l" rtl="0" eaLnBrk="0">
              <a:lnSpc>
                <a:spcPct val="102000"/>
              </a:lnSpc>
              <a:spcBef>
                <a:spcPts val="459"/>
              </a:spcBef>
            </a:pPr>
            <a:r>
              <a:rPr sz="2600" kern="0" spc="160">
                <a:solidFill>
                  <a:srgbClr val="0A009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网站受攻击而不能提供正常服务上，还经</a:t>
            </a:r>
            <a:r>
              <a:rPr sz="2600" kern="0" spc="150">
                <a:solidFill>
                  <a:srgbClr val="0A009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常  </a:t>
            </a:r>
            <a:r>
              <a:rPr sz="2600" kern="0" spc="90">
                <a:solidFill>
                  <a:srgbClr val="0A009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表现为用户信用卡密码被非法获取并被冒用。</a:t>
            </a:r>
            <a:endParaRPr lang="SimHei" altLang="SimHei" sz="2600"/>
          </a:p>
        </p:txBody>
      </p:sp>
      <p:pic>
        <p:nvPicPr>
          <p:cNvPr id="52" name="picture 5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851687" y="279404"/>
            <a:ext cx="2133598" cy="673119"/>
          </a:xfrm>
          <a:prstGeom prst="rect">
            <a:avLst/>
          </a:prstGeom>
        </p:spPr>
      </p:pic>
      <p:pic>
        <p:nvPicPr>
          <p:cNvPr id="54" name="picture 5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93711" y="1530350"/>
            <a:ext cx="8108999" cy="12678"/>
          </a:xfrm>
          <a:prstGeom prst="rect">
            <a:avLst/>
          </a:prstGeom>
        </p:spPr>
      </p:pic>
      <p:sp>
        <p:nvSpPr>
          <p:cNvPr id="56" name="textbox 56"/>
          <p:cNvSpPr/>
          <p:nvPr/>
        </p:nvSpPr>
        <p:spPr>
          <a:xfrm>
            <a:off x="9067770" y="6559808"/>
            <a:ext cx="89535" cy="1606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982"/>
              </a:lnSpc>
            </a:pPr>
            <a:endParaRPr lang="Arial" altLang="Arial" sz="100"/>
          </a:p>
          <a:p>
            <a:pPr marL="12700" algn="l" rtl="0" eaLnBrk="0">
              <a:lnSpc>
                <a:spcPct val="80000"/>
              </a:lnSpc>
            </a:pPr>
            <a:r>
              <a:rPr sz="1100" kern="0" spc="-10">
                <a:solidFill>
                  <a:srgbClr val="5B3F2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7</a:t>
            </a:r>
            <a:endParaRPr lang="SimSun" altLang="SimSun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" name="textbox 58"/>
          <p:cNvSpPr/>
          <p:nvPr/>
        </p:nvSpPr>
        <p:spPr>
          <a:xfrm>
            <a:off x="1612929" y="1813127"/>
            <a:ext cx="6931659" cy="3692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8000"/>
              </a:lnSpc>
            </a:pPr>
            <a:endParaRPr lang="Arial" altLang="Arial" sz="100"/>
          </a:p>
          <a:p>
            <a:pPr marL="12700" indent="660400" algn="l" rtl="0" eaLnBrk="0">
              <a:lnSpc>
                <a:spcPct val="104000"/>
              </a:lnSpc>
            </a:pPr>
            <a:r>
              <a:rPr sz="2300" kern="0" spc="0">
                <a:solidFill>
                  <a:srgbClr val="362BC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一般来讲， </a:t>
            </a:r>
            <a:r>
              <a:rPr sz="2300" kern="0" spc="0">
                <a:solidFill>
                  <a:srgbClr val="FC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电子商务安全</a:t>
            </a:r>
            <a:r>
              <a:rPr sz="2300" kern="0" spc="0">
                <a:solidFill>
                  <a:srgbClr val="362BC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主要</a:t>
            </a:r>
            <a:r>
              <a:rPr sz="2300" kern="0" spc="-10">
                <a:solidFill>
                  <a:srgbClr val="362BC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包括两大方面：  </a:t>
            </a:r>
            <a:r>
              <a:rPr sz="2300" kern="0" spc="70">
                <a:solidFill>
                  <a:srgbClr val="FC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网络安全</a:t>
            </a:r>
            <a:r>
              <a:rPr sz="2300" kern="0" spc="70">
                <a:solidFill>
                  <a:srgbClr val="362BC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</a:t>
            </a:r>
            <a:r>
              <a:rPr sz="2300" kern="0" spc="70">
                <a:solidFill>
                  <a:srgbClr val="FC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商务安全</a:t>
            </a:r>
            <a:r>
              <a:rPr sz="2300" kern="0" spc="70">
                <a:solidFill>
                  <a:srgbClr val="362BC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。这里所说的网络安全主要是</a:t>
            </a:r>
            <a:r>
              <a:rPr sz="2300" kern="0" spc="60">
                <a:solidFill>
                  <a:srgbClr val="362BC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300" kern="0" spc="70">
                <a:solidFill>
                  <a:srgbClr val="362BC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指计算机和网络本身可能存在的安全问题，也就是</a:t>
            </a:r>
            <a:r>
              <a:rPr sz="2300" kern="0" spc="60">
                <a:solidFill>
                  <a:srgbClr val="362BC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300" kern="0" spc="70">
                <a:solidFill>
                  <a:srgbClr val="362BC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要保障电子商务平台的可用性和安全性，其内容包</a:t>
            </a:r>
            <a:r>
              <a:rPr sz="2300" kern="0" spc="60">
                <a:solidFill>
                  <a:srgbClr val="362BC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300" kern="0" spc="70">
                <a:solidFill>
                  <a:srgbClr val="362BC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括计算机物理安全、系统安全、数据库安全、网络</a:t>
            </a:r>
            <a:r>
              <a:rPr sz="2300" kern="0" spc="60">
                <a:solidFill>
                  <a:srgbClr val="362BC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300" kern="0" spc="90">
                <a:solidFill>
                  <a:srgbClr val="362BC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设备安全、网络服务安全等。商务安全</a:t>
            </a:r>
            <a:r>
              <a:rPr sz="2300" kern="0" spc="80">
                <a:solidFill>
                  <a:srgbClr val="362BC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则指商务交</a:t>
            </a:r>
            <a:endParaRPr lang="SimHei" altLang="SimHei" sz="2300"/>
          </a:p>
          <a:p>
            <a:pPr marL="12700" algn="l" rtl="0" eaLnBrk="0">
              <a:lnSpc>
                <a:spcPct val="104000"/>
              </a:lnSpc>
              <a:spcBef>
                <a:spcPts val="89"/>
              </a:spcBef>
            </a:pPr>
            <a:r>
              <a:rPr sz="2300" kern="0" spc="70">
                <a:solidFill>
                  <a:srgbClr val="1D158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易在网络这种媒介中体现出的安全问题，包括防止</a:t>
            </a:r>
            <a:r>
              <a:rPr sz="2300" kern="0" spc="60">
                <a:solidFill>
                  <a:srgbClr val="1D158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300" kern="0" spc="10">
                <a:solidFill>
                  <a:srgbClr val="1D158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商务信息被窃取、篡改、伪造以及交易行为被抵赖，</a:t>
            </a:r>
            <a:r>
              <a:rPr sz="2300" kern="0" spc="20">
                <a:solidFill>
                  <a:srgbClr val="1D158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300" kern="0" spc="90">
                <a:solidFill>
                  <a:srgbClr val="1D158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也就是要实现电子商务的保密性、完</a:t>
            </a:r>
            <a:r>
              <a:rPr sz="2300" kern="0" spc="80">
                <a:solidFill>
                  <a:srgbClr val="1D158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整性、真实性</a:t>
            </a:r>
            <a:endParaRPr lang="SimHei" altLang="SimHei" sz="2300"/>
          </a:p>
          <a:p>
            <a:pPr marL="16509" algn="l" rtl="0" eaLnBrk="0">
              <a:lnSpc>
                <a:spcPct val="98000"/>
              </a:lnSpc>
              <a:spcBef>
                <a:spcPts val="180"/>
              </a:spcBef>
            </a:pPr>
            <a:r>
              <a:rPr sz="2300" b="1" kern="0" spc="-140">
                <a:solidFill>
                  <a:srgbClr val="362BC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和不可抵赖性。</a:t>
            </a:r>
            <a:endParaRPr lang="SimHei" altLang="SimHei" sz="2300"/>
          </a:p>
        </p:txBody>
      </p:sp>
      <p:pic>
        <p:nvPicPr>
          <p:cNvPr id="60" name="picture 6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851687" y="279404"/>
            <a:ext cx="2133598" cy="673119"/>
          </a:xfrm>
          <a:prstGeom prst="rect">
            <a:avLst/>
          </a:prstGeom>
        </p:spPr>
      </p:pic>
      <p:pic>
        <p:nvPicPr>
          <p:cNvPr id="62" name="picture 6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93711" y="1530350"/>
            <a:ext cx="8108999" cy="12678"/>
          </a:xfrm>
          <a:prstGeom prst="rect">
            <a:avLst/>
          </a:prstGeom>
        </p:spPr>
      </p:pic>
      <p:sp>
        <p:nvSpPr>
          <p:cNvPr id="64" name="textbox 64"/>
          <p:cNvSpPr/>
          <p:nvPr/>
        </p:nvSpPr>
        <p:spPr>
          <a:xfrm>
            <a:off x="9067770" y="6558786"/>
            <a:ext cx="92710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91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1100" kern="0" spc="-10">
                <a:solidFill>
                  <a:srgbClr val="4E351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8</a:t>
            </a:r>
            <a:endParaRPr lang="SimSun" altLang="SimSun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textbox 66"/>
          <p:cNvSpPr/>
          <p:nvPr/>
        </p:nvSpPr>
        <p:spPr>
          <a:xfrm>
            <a:off x="1606577" y="1832101"/>
            <a:ext cx="6928484" cy="28898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727"/>
              </a:lnSpc>
            </a:pPr>
            <a:endParaRPr lang="Arial" altLang="Arial" sz="100"/>
          </a:p>
          <a:p>
            <a:pPr marL="12700" indent="520065" algn="l" rtl="0" eaLnBrk="0">
              <a:lnSpc>
                <a:spcPct val="96000"/>
              </a:lnSpc>
            </a:pPr>
            <a:r>
              <a:rPr sz="2300" kern="0" spc="80">
                <a:solidFill>
                  <a:srgbClr val="0A009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网络安全是电子商务的基础。为了保证电子交易</a:t>
            </a:r>
            <a:r>
              <a:rPr sz="2300" kern="0" spc="70">
                <a:solidFill>
                  <a:srgbClr val="0A009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能顺利进行，首先要求电子商务平台要稳定可靠、</a:t>
            </a:r>
            <a:endParaRPr lang="SimHei" altLang="SimHei" sz="2300"/>
          </a:p>
          <a:p>
            <a:pPr marL="12700" algn="l" rtl="0" eaLnBrk="0">
              <a:lnSpc>
                <a:spcPct val="102000"/>
              </a:lnSpc>
              <a:spcBef>
                <a:spcPts val="373"/>
              </a:spcBef>
            </a:pPr>
            <a:r>
              <a:rPr sz="2300" kern="0" spc="70">
                <a:solidFill>
                  <a:srgbClr val="0A009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不中断地提供服务。任何系统的中断，如硬件</a:t>
            </a:r>
            <a:r>
              <a:rPr sz="2300" kern="0" spc="60">
                <a:solidFill>
                  <a:srgbClr val="0A009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软件  </a:t>
            </a:r>
            <a:r>
              <a:rPr sz="2300" kern="0" spc="70">
                <a:solidFill>
                  <a:srgbClr val="0A009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错误、网络故障、错误操作、病毒都可能导致</a:t>
            </a:r>
            <a:r>
              <a:rPr sz="2300" kern="0" spc="60">
                <a:solidFill>
                  <a:srgbClr val="0A009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电子  </a:t>
            </a:r>
            <a:r>
              <a:rPr sz="2300" kern="0" spc="90">
                <a:solidFill>
                  <a:srgbClr val="0A009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商务系统不能正常工作，从而使交易数据在确定时</a:t>
            </a:r>
            <a:r>
              <a:rPr sz="2300" kern="0" spc="10">
                <a:solidFill>
                  <a:srgbClr val="0A009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刻和地点的有效性得不到保证。在保证网络安全上，</a:t>
            </a:r>
            <a:r>
              <a:rPr sz="2300" kern="0" spc="20">
                <a:solidFill>
                  <a:srgbClr val="0A009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300" kern="0" spc="90">
                <a:solidFill>
                  <a:srgbClr val="0A009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软硬件设备的冗余、防</a:t>
            </a:r>
            <a:r>
              <a:rPr sz="2300" kern="0" spc="80">
                <a:solidFill>
                  <a:srgbClr val="0A009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火墙、入侵检测系统、防病</a:t>
            </a:r>
            <a:endParaRPr lang="SimHei" altLang="SimHei" sz="2300"/>
          </a:p>
          <a:p>
            <a:pPr marL="16509" algn="l" rtl="0" eaLnBrk="0">
              <a:lnSpc>
                <a:spcPct val="95000"/>
              </a:lnSpc>
              <a:spcBef>
                <a:spcPts val="195"/>
              </a:spcBef>
            </a:pPr>
            <a:r>
              <a:rPr sz="2300" b="1" kern="0" spc="-40">
                <a:solidFill>
                  <a:srgbClr val="0A009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毒系统等是经常采用</a:t>
            </a:r>
            <a:r>
              <a:rPr sz="2300" b="1" kern="0" spc="-50">
                <a:solidFill>
                  <a:srgbClr val="0A009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的技术。</a:t>
            </a:r>
            <a:endParaRPr lang="SimHei" altLang="SimHei" sz="2300"/>
          </a:p>
        </p:txBody>
      </p:sp>
      <p:pic>
        <p:nvPicPr>
          <p:cNvPr id="68" name="picture 6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851687" y="279404"/>
            <a:ext cx="2133598" cy="673119"/>
          </a:xfrm>
          <a:prstGeom prst="rect">
            <a:avLst/>
          </a:prstGeom>
        </p:spPr>
      </p:pic>
      <p:pic>
        <p:nvPicPr>
          <p:cNvPr id="70" name="picture 7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93711" y="1530350"/>
            <a:ext cx="8108999" cy="12678"/>
          </a:xfrm>
          <a:prstGeom prst="rect">
            <a:avLst/>
          </a:prstGeom>
        </p:spPr>
      </p:pic>
      <p:sp>
        <p:nvSpPr>
          <p:cNvPr id="72" name="textbox 72"/>
          <p:cNvSpPr/>
          <p:nvPr/>
        </p:nvSpPr>
        <p:spPr>
          <a:xfrm>
            <a:off x="9061418" y="6556223"/>
            <a:ext cx="98425" cy="1733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98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1200" kern="0" spc="-10">
                <a:solidFill>
                  <a:srgbClr val="75613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9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" name="textbox 74"/>
          <p:cNvSpPr/>
          <p:nvPr/>
        </p:nvSpPr>
        <p:spPr>
          <a:xfrm>
            <a:off x="933458" y="1908426"/>
            <a:ext cx="7569834" cy="26530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2092"/>
              </a:lnSpc>
            </a:pPr>
            <a:endParaRPr lang="Arial" altLang="Arial" sz="100"/>
          </a:p>
          <a:p>
            <a:pPr marL="323850" indent="-311150" algn="l" rtl="0" eaLnBrk="0">
              <a:lnSpc>
                <a:spcPct val="98000"/>
              </a:lnSpc>
            </a:pPr>
            <a:r>
              <a:rPr sz="2300" kern="0" spc="80">
                <a:solidFill>
                  <a:srgbClr val="0A009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●这里所说的防火墙不是指为了防火而造的墙，而是指  </a:t>
            </a:r>
            <a:r>
              <a:rPr sz="2300" kern="0" spc="90">
                <a:solidFill>
                  <a:srgbClr val="0A009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隔离在本地网络与外界网</a:t>
            </a:r>
            <a:r>
              <a:rPr sz="2300" kern="0" spc="80">
                <a:solidFill>
                  <a:srgbClr val="0A009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络之间的一道</a:t>
            </a:r>
            <a:r>
              <a:rPr sz="2300" kern="0" spc="80">
                <a:solidFill>
                  <a:srgbClr val="F9000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防御系统</a:t>
            </a:r>
            <a:r>
              <a:rPr sz="2300" kern="0" spc="80">
                <a:solidFill>
                  <a:srgbClr val="0A009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23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323850" indent="-311150" algn="l" rtl="0" eaLnBrk="0">
              <a:lnSpc>
                <a:spcPct val="98000"/>
              </a:lnSpc>
              <a:spcBef>
                <a:spcPts val="693"/>
              </a:spcBef>
            </a:pPr>
            <a:r>
              <a:rPr sz="2300" kern="0" spc="30">
                <a:solidFill>
                  <a:srgbClr val="1A119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●在互联网上，防火墙是一种非常有效的网络安全系统，</a:t>
            </a:r>
            <a:r>
              <a:rPr sz="2300" kern="0" spc="10">
                <a:solidFill>
                  <a:srgbClr val="1A119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300" kern="0" spc="30">
                <a:solidFill>
                  <a:srgbClr val="1A119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通过它可以隔离风险区域 </a:t>
            </a:r>
            <a:r>
              <a:rPr sz="2300" kern="0" spc="30">
                <a:solidFill>
                  <a:srgbClr val="1A119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2300" kern="0" spc="0">
                <a:solidFill>
                  <a:srgbClr val="1A119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Internet</a:t>
            </a:r>
            <a:r>
              <a:rPr sz="2300" kern="0" spc="30">
                <a:solidFill>
                  <a:srgbClr val="1A119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或有一定风险的</a:t>
            </a:r>
            <a:r>
              <a:rPr sz="2300" kern="0" spc="20">
                <a:solidFill>
                  <a:srgbClr val="1A119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网</a:t>
            </a:r>
            <a:r>
              <a:rPr sz="2300" kern="0" spc="0">
                <a:solidFill>
                  <a:srgbClr val="1A119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300" kern="0" spc="240">
                <a:solidFill>
                  <a:srgbClr val="1A119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络)与安全区域(局域网)的连接，同时不会妨碍安</a:t>
            </a:r>
            <a:endParaRPr lang="SimHei" altLang="SimHei" sz="2300"/>
          </a:p>
          <a:p>
            <a:pPr marL="323850" algn="l" rtl="0" eaLnBrk="0">
              <a:lnSpc>
                <a:spcPct val="92000"/>
              </a:lnSpc>
              <a:spcBef>
                <a:spcPts val="261"/>
              </a:spcBef>
            </a:pPr>
            <a:r>
              <a:rPr sz="2300" kern="0" spc="30">
                <a:solidFill>
                  <a:srgbClr val="0A009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全区域对风险区域的访问</a:t>
            </a:r>
            <a:r>
              <a:rPr sz="2300" kern="0" spc="20">
                <a:solidFill>
                  <a:srgbClr val="0A009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，网络防火墙结构如图所示。</a:t>
            </a:r>
            <a:endParaRPr lang="SimHei" altLang="SimHei" sz="2300"/>
          </a:p>
        </p:txBody>
      </p:sp>
      <p:pic>
        <p:nvPicPr>
          <p:cNvPr id="76" name="picture 7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851687" y="279404"/>
            <a:ext cx="2133598" cy="673119"/>
          </a:xfrm>
          <a:prstGeom prst="rect">
            <a:avLst/>
          </a:prstGeom>
        </p:spPr>
      </p:pic>
      <p:sp>
        <p:nvSpPr>
          <p:cNvPr id="78" name="textbox 78"/>
          <p:cNvSpPr/>
          <p:nvPr/>
        </p:nvSpPr>
        <p:spPr>
          <a:xfrm>
            <a:off x="977922" y="912005"/>
            <a:ext cx="2927985" cy="4800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57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100" b="1" kern="0" spc="30">
                <a:solidFill>
                  <a:srgbClr val="0064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2.2   </a:t>
            </a:r>
            <a:r>
              <a:rPr sz="3100" b="1" kern="0" spc="30">
                <a:solidFill>
                  <a:srgbClr val="0064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防火墙技术</a:t>
            </a:r>
            <a:endParaRPr lang="SimSun" altLang="SimSun" sz="3100"/>
          </a:p>
        </p:txBody>
      </p:sp>
      <p:pic>
        <p:nvPicPr>
          <p:cNvPr id="80" name="picture 8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93711" y="1530350"/>
            <a:ext cx="8108999" cy="12678"/>
          </a:xfrm>
          <a:prstGeom prst="rect">
            <a:avLst/>
          </a:prstGeom>
        </p:spPr>
      </p:pic>
      <p:sp>
        <p:nvSpPr>
          <p:cNvPr id="82" name="textbox 82"/>
          <p:cNvSpPr/>
          <p:nvPr/>
        </p:nvSpPr>
        <p:spPr>
          <a:xfrm>
            <a:off x="8997994" y="6558202"/>
            <a:ext cx="155575" cy="161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525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1100" kern="0" spc="-30">
                <a:solidFill>
                  <a:srgbClr val="512B0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10</a:t>
            </a:r>
            <a:endParaRPr lang="SimSun" altLang="SimSun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4" name="picture 8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480550" cy="6965950"/>
          </a:xfrm>
          <a:prstGeom prst="rect">
            <a:avLst/>
          </a:prstGeom>
        </p:spPr>
      </p:pic>
      <p:sp>
        <p:nvSpPr>
          <p:cNvPr id="86" name="textbox 86"/>
          <p:cNvSpPr/>
          <p:nvPr/>
        </p:nvSpPr>
        <p:spPr>
          <a:xfrm>
            <a:off x="5863274" y="3947568"/>
            <a:ext cx="2402839" cy="17500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659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300" b="1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拆开数据包</a:t>
            </a:r>
            <a:endParaRPr lang="SimSun" altLang="SimSun" sz="1300"/>
          </a:p>
          <a:p>
            <a:pPr marL="908050" algn="l" rtl="0" eaLnBrk="0">
              <a:lnSpc>
                <a:spcPts val="1948"/>
              </a:lnSpc>
              <a:spcBef>
                <a:spcPts val="1638"/>
              </a:spcBef>
            </a:pPr>
            <a:r>
              <a:rPr sz="1500" b="1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防水墙</a:t>
            </a:r>
            <a:endParaRPr lang="SimSun" altLang="SimSun" sz="1500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marL="913764" algn="l" rtl="0" eaLnBrk="0">
              <a:lnSpc>
                <a:spcPct val="95000"/>
              </a:lnSpc>
              <a:spcBef>
                <a:spcPts val="398"/>
              </a:spcBef>
            </a:pPr>
            <a:r>
              <a:rPr sz="1300" b="1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数据包</a:t>
            </a:r>
            <a:endParaRPr lang="SimSun" altLang="SimSun" sz="13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300"/>
          </a:p>
          <a:p>
            <a:pPr algn="r" rtl="0" eaLnBrk="0">
              <a:lnSpc>
                <a:spcPct val="95000"/>
              </a:lnSpc>
              <a:spcBef>
                <a:spcPts val="1"/>
              </a:spcBef>
            </a:pPr>
            <a:r>
              <a:rPr sz="1300" b="1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服</a:t>
            </a:r>
            <a:r>
              <a:rPr sz="1300" b="1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务</a:t>
            </a:r>
            <a:r>
              <a:rPr sz="1300" b="1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器</a:t>
            </a:r>
            <a:endParaRPr lang="SimSun" altLang="SimSun" sz="1300"/>
          </a:p>
        </p:txBody>
      </p:sp>
      <p:sp>
        <p:nvSpPr>
          <p:cNvPr id="88" name="textbox 88"/>
          <p:cNvSpPr/>
          <p:nvPr/>
        </p:nvSpPr>
        <p:spPr>
          <a:xfrm>
            <a:off x="2168358" y="4024911"/>
            <a:ext cx="2131695" cy="16408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667"/>
              </a:lnSpc>
            </a:pPr>
            <a:endParaRPr lang="Arial" altLang="Arial" sz="100"/>
          </a:p>
          <a:p>
            <a:pPr marL="475615" algn="l" rtl="0" eaLnBrk="0">
              <a:lnSpc>
                <a:spcPct val="97000"/>
              </a:lnSpc>
            </a:pPr>
            <a:r>
              <a:rPr sz="1600" b="1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服务器</a:t>
            </a:r>
            <a:endParaRPr lang="SimSun" altLang="SimSun" sz="16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12700" algn="l" rtl="0" eaLnBrk="0">
              <a:lnSpc>
                <a:spcPts val="1842"/>
              </a:lnSpc>
              <a:spcBef>
                <a:spcPts val="431"/>
              </a:spcBef>
            </a:pPr>
            <a:r>
              <a:rPr sz="1400" b="1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IP报头</a:t>
            </a:r>
            <a:r>
              <a:rPr sz="14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400" b="1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TCP报头</a:t>
            </a:r>
            <a:r>
              <a:rPr sz="14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1100" b="1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数</a:t>
            </a:r>
            <a:r>
              <a:rPr sz="1100" b="1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据</a:t>
            </a:r>
            <a:endParaRPr lang="SimSun" altLang="SimSun" sz="11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marL="214629" algn="l" rtl="0" eaLnBrk="0">
              <a:lnSpc>
                <a:spcPct val="95000"/>
              </a:lnSpc>
              <a:spcBef>
                <a:spcPts val="398"/>
              </a:spcBef>
            </a:pPr>
            <a:r>
              <a:rPr sz="1300" b="1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分组过滤判断</a:t>
            </a:r>
            <a:endParaRPr lang="SimSun" altLang="SimSun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algn="l" rtl="0" eaLnBrk="0">
              <a:lnSpc>
                <a:spcPct val="6982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1300" b="1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应用代理分析数据</a:t>
            </a:r>
            <a:endParaRPr lang="SimSun" altLang="SimSun" sz="1300"/>
          </a:p>
        </p:txBody>
      </p:sp>
      <p:pic>
        <p:nvPicPr>
          <p:cNvPr id="90" name="picture 9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838984" y="279404"/>
            <a:ext cx="2139950" cy="673119"/>
          </a:xfrm>
          <a:prstGeom prst="rect">
            <a:avLst/>
          </a:prstGeom>
        </p:spPr>
      </p:pic>
      <p:sp>
        <p:nvSpPr>
          <p:cNvPr id="92" name="textbox 92"/>
          <p:cNvSpPr/>
          <p:nvPr/>
        </p:nvSpPr>
        <p:spPr>
          <a:xfrm>
            <a:off x="2666977" y="2470044"/>
            <a:ext cx="1441450" cy="8515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875"/>
              </a:lnSpc>
            </a:pPr>
            <a:endParaRPr lang="Arial" altLang="Arial" sz="100"/>
          </a:p>
          <a:p>
            <a:pPr algn="r" rtl="0" eaLnBrk="0">
              <a:lnSpc>
                <a:spcPct val="98000"/>
              </a:lnSpc>
            </a:pPr>
            <a:r>
              <a:rPr sz="1600" b="1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安全区域</a:t>
            </a:r>
            <a:endParaRPr lang="SimSun" altLang="SimSun" sz="1600"/>
          </a:p>
          <a:p>
            <a:pPr algn="l" rtl="0" eaLnBrk="0">
              <a:lnSpc>
                <a:spcPct val="162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400"/>
          </a:p>
          <a:p>
            <a:pPr marL="12700" algn="l" rtl="0" eaLnBrk="0">
              <a:lnSpc>
                <a:spcPts val="2197"/>
              </a:lnSpc>
              <a:spcBef>
                <a:spcPts val="2"/>
              </a:spcBef>
            </a:pPr>
            <a:r>
              <a:rPr sz="16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台式</a:t>
            </a:r>
            <a:r>
              <a:rPr sz="1600" kern="0" spc="-3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PC</a:t>
            </a:r>
            <a:r>
              <a:rPr sz="16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</a:t>
            </a:r>
            <a:r>
              <a:rPr sz="1100" kern="0" spc="2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打印机</a:t>
            </a:r>
            <a:endParaRPr lang="SimHei" altLang="SimHei" sz="1100"/>
          </a:p>
        </p:txBody>
      </p:sp>
      <p:sp>
        <p:nvSpPr>
          <p:cNvPr id="94" name="textbox 94"/>
          <p:cNvSpPr/>
          <p:nvPr/>
        </p:nvSpPr>
        <p:spPr>
          <a:xfrm>
            <a:off x="6574340" y="2438279"/>
            <a:ext cx="1062989" cy="844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96"/>
              </a:lnSpc>
            </a:pPr>
            <a:endParaRPr lang="Arial" altLang="Arial" sz="100"/>
          </a:p>
          <a:p>
            <a:pPr marL="108585" algn="l" rtl="0" eaLnBrk="0">
              <a:lnSpc>
                <a:spcPct val="86000"/>
              </a:lnSpc>
            </a:pPr>
            <a:r>
              <a:rPr sz="16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控制策略</a:t>
            </a:r>
            <a:endParaRPr lang="SimSun" altLang="SimSun" sz="1600"/>
          </a:p>
          <a:p>
            <a:pPr algn="r" rtl="0" eaLnBrk="0">
              <a:lnSpc>
                <a:spcPts val="4799"/>
              </a:lnSpc>
            </a:pPr>
            <a:r>
              <a:rPr sz="12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查找对应的策略</a:t>
            </a:r>
            <a:endParaRPr lang="SimSun" altLang="SimSun" sz="1200"/>
          </a:p>
        </p:txBody>
      </p:sp>
      <p:sp>
        <p:nvSpPr>
          <p:cNvPr id="96" name="textbox 96"/>
          <p:cNvSpPr/>
          <p:nvPr/>
        </p:nvSpPr>
        <p:spPr>
          <a:xfrm>
            <a:off x="1123923" y="2639838"/>
            <a:ext cx="457200" cy="6705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13"/>
              </a:lnSpc>
            </a:pPr>
            <a:endParaRPr lang="Arial" altLang="Arial" sz="100"/>
          </a:p>
          <a:p>
            <a:pPr marL="107950" algn="l" rtl="0" eaLnBrk="0">
              <a:lnSpc>
                <a:spcPct val="97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刘</a:t>
            </a:r>
            <a:endParaRPr lang="STXinwei" altLang="STXinwei" sz="1000"/>
          </a:p>
          <a:p>
            <a:pPr algn="l" rtl="0" eaLnBrk="0">
              <a:lnSpc>
                <a:spcPct val="159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300"/>
          </a:p>
          <a:p>
            <a:pPr algn="r" rtl="0" eaLnBrk="0">
              <a:lnSpc>
                <a:spcPts val="1648"/>
              </a:lnSpc>
              <a:spcBef>
                <a:spcPts val="1"/>
              </a:spcBef>
            </a:pPr>
            <a:r>
              <a:rPr sz="12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服务</a:t>
            </a: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器</a:t>
            </a:r>
            <a:endParaRPr lang="SimSun" altLang="SimSun" sz="1200"/>
          </a:p>
        </p:txBody>
      </p:sp>
      <p:sp>
        <p:nvSpPr>
          <p:cNvPr id="98" name="textbox 98"/>
          <p:cNvSpPr/>
          <p:nvPr/>
        </p:nvSpPr>
        <p:spPr>
          <a:xfrm>
            <a:off x="4625176" y="3680912"/>
            <a:ext cx="728344" cy="2133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659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300" b="1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数据包一</a:t>
            </a:r>
            <a:endParaRPr lang="SimSun" altLang="SimSun" sz="1300"/>
          </a:p>
        </p:txBody>
      </p:sp>
      <p:sp>
        <p:nvSpPr>
          <p:cNvPr id="100" name="textbox 100"/>
          <p:cNvSpPr/>
          <p:nvPr/>
        </p:nvSpPr>
        <p:spPr>
          <a:xfrm>
            <a:off x="1943137" y="2975348"/>
            <a:ext cx="491490" cy="273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1948"/>
              </a:lnSpc>
            </a:pPr>
            <a:r>
              <a:rPr sz="13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工</a:t>
            </a:r>
            <a:r>
              <a:rPr sz="13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伤</a:t>
            </a:r>
            <a:r>
              <a:rPr sz="13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站</a:t>
            </a:r>
            <a:endParaRPr lang="SimSun" altLang="SimSun" sz="1300"/>
          </a:p>
        </p:txBody>
      </p:sp>
      <p:sp>
        <p:nvSpPr>
          <p:cNvPr id="102" name="textbox 102"/>
          <p:cNvSpPr/>
          <p:nvPr/>
        </p:nvSpPr>
        <p:spPr>
          <a:xfrm>
            <a:off x="8991642" y="6563789"/>
            <a:ext cx="172085" cy="1816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57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300" kern="0" spc="-50">
                <a:solidFill>
                  <a:srgbClr val="5D3C0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11</a:t>
            </a:r>
            <a:endParaRPr lang="SimSun" altLang="SimSun" sz="1300"/>
          </a:p>
        </p:txBody>
      </p:sp>
      <p:pic>
        <p:nvPicPr>
          <p:cNvPr id="104" name="picture 10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77903" y="2800381"/>
            <a:ext cx="95279" cy="10790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textbox 106"/>
          <p:cNvSpPr/>
          <p:nvPr/>
        </p:nvSpPr>
        <p:spPr>
          <a:xfrm>
            <a:off x="984274" y="1990898"/>
            <a:ext cx="7454900" cy="43167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82"/>
              </a:lnSpc>
            </a:pPr>
            <a:endParaRPr lang="Arial" altLang="Arial" sz="100"/>
          </a:p>
          <a:p>
            <a:pPr marL="349250" indent="-317500" algn="l" rtl="0" eaLnBrk="0">
              <a:lnSpc>
                <a:spcPct val="94000"/>
              </a:lnSpc>
            </a:pPr>
            <a:r>
              <a:rPr sz="2300" kern="0" spc="90">
                <a:solidFill>
                  <a:srgbClr val="1E169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●根据不同的需要，防火墙的功能有比较</a:t>
            </a:r>
            <a:r>
              <a:rPr sz="2300" kern="0" spc="80">
                <a:solidFill>
                  <a:srgbClr val="1E169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大差异，但是 </a:t>
            </a:r>
            <a:r>
              <a:rPr sz="2300" kern="0" spc="50">
                <a:solidFill>
                  <a:srgbClr val="1E169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一般都包含以下三种基本功能。</a:t>
            </a:r>
            <a:endParaRPr lang="SimHei" altLang="SimHei" sz="2300"/>
          </a:p>
          <a:p>
            <a:pPr algn="r" rtl="0" eaLnBrk="0">
              <a:lnSpc>
                <a:spcPct val="94000"/>
              </a:lnSpc>
              <a:spcBef>
                <a:spcPts val="760"/>
              </a:spcBef>
            </a:pPr>
            <a:r>
              <a:rPr sz="2200" kern="0" spc="150">
                <a:solidFill>
                  <a:srgbClr val="1D158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一可以</a:t>
            </a:r>
            <a:r>
              <a:rPr sz="2200" kern="0" spc="150">
                <a:solidFill>
                  <a:srgbClr val="FC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限制未授权</a:t>
            </a:r>
            <a:r>
              <a:rPr sz="2200" kern="0" spc="150">
                <a:solidFill>
                  <a:srgbClr val="1D158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的用户进</a:t>
            </a:r>
            <a:r>
              <a:rPr sz="2200" kern="0" spc="140">
                <a:solidFill>
                  <a:srgbClr val="1D158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入内部网络， </a:t>
            </a:r>
            <a:r>
              <a:rPr sz="2200" kern="0" spc="140">
                <a:solidFill>
                  <a:srgbClr val="FC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过滤</a:t>
            </a:r>
            <a:r>
              <a:rPr sz="2200" kern="0" spc="140">
                <a:solidFill>
                  <a:srgbClr val="1D158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掉不安</a:t>
            </a:r>
            <a:endParaRPr lang="SimHei" altLang="SimHei" sz="2200"/>
          </a:p>
          <a:p>
            <a:pPr marL="755015" algn="l" rtl="0" eaLnBrk="0">
              <a:lnSpc>
                <a:spcPct val="97000"/>
              </a:lnSpc>
              <a:spcBef>
                <a:spcPts val="80"/>
              </a:spcBef>
            </a:pPr>
            <a:r>
              <a:rPr sz="2200" kern="0" spc="160">
                <a:solidFill>
                  <a:srgbClr val="2415A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全的服务和非法用户</a:t>
            </a:r>
            <a:endParaRPr lang="SimHei" altLang="SimHei" sz="2200"/>
          </a:p>
          <a:p>
            <a:pPr marL="431165" algn="l" rtl="0" eaLnBrk="0">
              <a:lnSpc>
                <a:spcPct val="87000"/>
              </a:lnSpc>
              <a:spcBef>
                <a:spcPts val="566"/>
              </a:spcBef>
            </a:pPr>
            <a:r>
              <a:rPr sz="2200" kern="0" spc="180">
                <a:solidFill>
                  <a:srgbClr val="2415A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</a:t>
            </a:r>
            <a:r>
              <a:rPr sz="2200" kern="0" spc="180">
                <a:solidFill>
                  <a:srgbClr val="FC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防止入侵者</a:t>
            </a:r>
            <a:r>
              <a:rPr sz="2200" kern="0" spc="180">
                <a:solidFill>
                  <a:srgbClr val="2415A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接近网络防御设施</a:t>
            </a:r>
            <a:endParaRPr lang="SimHei" altLang="SimHei" sz="2200"/>
          </a:p>
          <a:p>
            <a:pPr marL="431165" algn="l" rtl="0" eaLnBrk="0">
              <a:lnSpc>
                <a:spcPts val="3009"/>
              </a:lnSpc>
            </a:pPr>
            <a:r>
              <a:rPr sz="2200" kern="0" spc="180">
                <a:solidFill>
                  <a:srgbClr val="FC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一限制内部用户</a:t>
            </a:r>
            <a:r>
              <a:rPr sz="2200" kern="0" spc="180">
                <a:solidFill>
                  <a:srgbClr val="1D158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访问特殊站点</a:t>
            </a:r>
            <a:endParaRPr lang="SimHei" altLang="SimHei" sz="22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9000"/>
              </a:lnSpc>
            </a:pPr>
            <a:endParaRPr lang="Arial" altLang="Arial" sz="1000"/>
          </a:p>
          <a:p>
            <a:pPr marL="349250" indent="-336550" algn="l" rtl="0" eaLnBrk="0">
              <a:lnSpc>
                <a:spcPct val="94000"/>
              </a:lnSpc>
              <a:spcBef>
                <a:spcPts val="661"/>
              </a:spcBef>
            </a:pPr>
            <a:r>
              <a:rPr sz="2200" kern="0" spc="190">
                <a:solidFill>
                  <a:srgbClr val="20197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●由于防火墙假设了网络边界和服务，因此适合于相对 </a:t>
            </a:r>
            <a:r>
              <a:rPr sz="2200" kern="0" spc="140">
                <a:solidFill>
                  <a:srgbClr val="20197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独立的网络，例如</a:t>
            </a:r>
            <a:r>
              <a:rPr sz="2200" kern="0" spc="0">
                <a:solidFill>
                  <a:srgbClr val="20197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Intranet</a:t>
            </a:r>
            <a:r>
              <a:rPr sz="2200" kern="0" spc="140">
                <a:solidFill>
                  <a:srgbClr val="20197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等种类</a:t>
            </a:r>
            <a:r>
              <a:rPr sz="2200" kern="0" spc="130">
                <a:solidFill>
                  <a:srgbClr val="20197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相对集中的网络。</a:t>
            </a:r>
            <a:endParaRPr lang="SimHei" altLang="SimHei" sz="2200"/>
          </a:p>
          <a:p>
            <a:pPr marL="349250" algn="l" rtl="0" eaLnBrk="0">
              <a:lnSpc>
                <a:spcPct val="94000"/>
              </a:lnSpc>
              <a:spcBef>
                <a:spcPts val="18"/>
              </a:spcBef>
            </a:pPr>
            <a:r>
              <a:rPr sz="2200" kern="0" spc="0">
                <a:solidFill>
                  <a:srgbClr val="2019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Internet</a:t>
            </a:r>
            <a:r>
              <a:rPr sz="2200" kern="0" spc="150">
                <a:solidFill>
                  <a:srgbClr val="2019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200" kern="0" spc="150">
                <a:solidFill>
                  <a:srgbClr val="20197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上的</a:t>
            </a:r>
            <a:r>
              <a:rPr sz="2200" kern="0" spc="0">
                <a:solidFill>
                  <a:srgbClr val="20197F">
                    <a:alpha val="100000"/>
                  </a:srgbClr>
                </a:solidFill>
                <a:latin typeface="Arial"/>
                <a:ea typeface="Arial"/>
                <a:cs typeface="Arial"/>
              </a:rPr>
              <a:t>Web</a:t>
            </a:r>
            <a:r>
              <a:rPr sz="2200" kern="0" spc="150">
                <a:solidFill>
                  <a:srgbClr val="2019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200" kern="0" spc="150">
                <a:solidFill>
                  <a:srgbClr val="20197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网站中，超过三分之一的站点都是</a:t>
            </a:r>
            <a:r>
              <a:rPr sz="2200" kern="0" spc="140">
                <a:solidFill>
                  <a:srgbClr val="20197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有</a:t>
            </a:r>
            <a:endParaRPr lang="SimHei" altLang="SimHei" sz="2200"/>
          </a:p>
          <a:p>
            <a:pPr marL="349250" algn="l" rtl="0" eaLnBrk="0">
              <a:lnSpc>
                <a:spcPct val="94000"/>
              </a:lnSpc>
              <a:spcBef>
                <a:spcPts val="19"/>
              </a:spcBef>
            </a:pPr>
            <a:r>
              <a:rPr sz="2200" kern="0" spc="190">
                <a:solidFill>
                  <a:srgbClr val="2C23A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某种防火墙保护的，任何关键性的服务器，都应该放</a:t>
            </a:r>
            <a:endParaRPr lang="SimHei" altLang="SimHei" sz="2200"/>
          </a:p>
          <a:p>
            <a:pPr marL="353059" algn="l" rtl="0" eaLnBrk="0">
              <a:lnSpc>
                <a:spcPct val="97000"/>
              </a:lnSpc>
              <a:spcBef>
                <a:spcPts val="99"/>
              </a:spcBef>
            </a:pPr>
            <a:r>
              <a:rPr sz="2200" b="1" kern="0" spc="-60">
                <a:solidFill>
                  <a:srgbClr val="20197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在防火墙之后。</a:t>
            </a:r>
            <a:endParaRPr lang="SimHei" altLang="SimHei" sz="2200"/>
          </a:p>
        </p:txBody>
      </p:sp>
      <p:pic>
        <p:nvPicPr>
          <p:cNvPr id="108" name="picture 10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845336" y="279404"/>
            <a:ext cx="2139950" cy="673119"/>
          </a:xfrm>
          <a:prstGeom prst="rect">
            <a:avLst/>
          </a:prstGeom>
        </p:spPr>
      </p:pic>
      <p:sp>
        <p:nvSpPr>
          <p:cNvPr id="110" name="textbox 110"/>
          <p:cNvSpPr/>
          <p:nvPr/>
        </p:nvSpPr>
        <p:spPr>
          <a:xfrm>
            <a:off x="3879010" y="911631"/>
            <a:ext cx="2421889" cy="4654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775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000" b="1" kern="0" spc="120">
                <a:solidFill>
                  <a:srgbClr val="6700D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防火墙的功能</a:t>
            </a:r>
            <a:endParaRPr lang="SimSun" altLang="SimSun" sz="3000"/>
          </a:p>
        </p:txBody>
      </p:sp>
      <p:pic>
        <p:nvPicPr>
          <p:cNvPr id="112" name="picture 1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93711" y="1530350"/>
            <a:ext cx="8108999" cy="12678"/>
          </a:xfrm>
          <a:prstGeom prst="rect">
            <a:avLst/>
          </a:prstGeom>
        </p:spPr>
      </p:pic>
      <p:sp>
        <p:nvSpPr>
          <p:cNvPr id="114" name="textbox 114"/>
          <p:cNvSpPr/>
          <p:nvPr/>
        </p:nvSpPr>
        <p:spPr>
          <a:xfrm>
            <a:off x="8991641" y="6560064"/>
            <a:ext cx="160654" cy="1695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33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200" kern="0" spc="-40">
                <a:solidFill>
                  <a:srgbClr val="684D3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12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textbox 116"/>
          <p:cNvSpPr/>
          <p:nvPr/>
        </p:nvSpPr>
        <p:spPr>
          <a:xfrm>
            <a:off x="1003330" y="2029077"/>
            <a:ext cx="7580630" cy="28365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335"/>
              </a:lnSpc>
            </a:pPr>
            <a:endParaRPr lang="Arial" altLang="Arial" sz="100"/>
          </a:p>
          <a:p>
            <a:pPr marL="12700" algn="l" rtl="0" eaLnBrk="0">
              <a:lnSpc>
                <a:spcPct val="102000"/>
              </a:lnSpc>
            </a:pPr>
            <a:r>
              <a:rPr sz="2300" kern="0" spc="80">
                <a:solidFill>
                  <a:srgbClr val="3832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通过防火墙，设置在</a:t>
            </a:r>
            <a:r>
              <a:rPr sz="2300" kern="0" spc="80">
                <a:solidFill>
                  <a:srgbClr val="F5000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可信任的内部网络</a:t>
            </a:r>
            <a:r>
              <a:rPr sz="2300" kern="0" spc="80">
                <a:solidFill>
                  <a:srgbClr val="3832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</a:t>
            </a:r>
            <a:r>
              <a:rPr sz="2300" kern="0" spc="80">
                <a:solidFill>
                  <a:srgbClr val="F5000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不可信任</a:t>
            </a:r>
            <a:r>
              <a:rPr sz="2300" kern="0" spc="70">
                <a:solidFill>
                  <a:srgbClr val="F5000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的外界</a:t>
            </a:r>
            <a:r>
              <a:rPr sz="2300" kern="0" spc="0">
                <a:solidFill>
                  <a:srgbClr val="F5000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kern="0" spc="40">
                <a:solidFill>
                  <a:srgbClr val="F3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之间</a:t>
            </a:r>
            <a:r>
              <a:rPr sz="2300" kern="0" spc="40">
                <a:solidFill>
                  <a:srgbClr val="3832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的一道</a:t>
            </a:r>
            <a:r>
              <a:rPr sz="2300" kern="0" spc="40">
                <a:solidFill>
                  <a:srgbClr val="F3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屏障</a:t>
            </a:r>
            <a:r>
              <a:rPr sz="2300" kern="0" spc="40">
                <a:solidFill>
                  <a:srgbClr val="3832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23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266065" algn="l" rtl="0" eaLnBrk="0">
              <a:lnSpc>
                <a:spcPct val="92000"/>
              </a:lnSpc>
              <a:spcBef>
                <a:spcPts val="701"/>
              </a:spcBef>
            </a:pPr>
            <a:r>
              <a:rPr sz="2300" kern="0" spc="90">
                <a:solidFill>
                  <a:srgbClr val="0A009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通过安全政策</a:t>
            </a:r>
            <a:r>
              <a:rPr sz="2300" kern="0" spc="90">
                <a:solidFill>
                  <a:srgbClr val="EC000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控制信息流出入</a:t>
            </a:r>
            <a:r>
              <a:rPr sz="2300" kern="0" spc="90">
                <a:solidFill>
                  <a:srgbClr val="0A009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，防止不可预料的潜在的</a:t>
            </a:r>
            <a:endParaRPr lang="SimHei" altLang="SimHei" sz="2300"/>
          </a:p>
          <a:p>
            <a:pPr marL="75564" algn="l" rtl="0" eaLnBrk="0">
              <a:lnSpc>
                <a:spcPct val="96000"/>
              </a:lnSpc>
              <a:spcBef>
                <a:spcPts val="1117"/>
              </a:spcBef>
            </a:pPr>
            <a:r>
              <a:rPr sz="2300" kern="0" spc="-210">
                <a:solidFill>
                  <a:srgbClr val="1D168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入侵破坏。</a:t>
            </a:r>
            <a:endParaRPr lang="SimHei" altLang="SimHei" sz="2300"/>
          </a:p>
          <a:p>
            <a:pPr algn="l" rtl="0" eaLnBrk="0">
              <a:lnSpc>
                <a:spcPct val="151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500"/>
          </a:p>
          <a:p>
            <a:pPr marL="57150" indent="202564" algn="l" rtl="0" eaLnBrk="0">
              <a:lnSpc>
                <a:spcPct val="101000"/>
              </a:lnSpc>
              <a:spcBef>
                <a:spcPts val="5"/>
              </a:spcBef>
            </a:pPr>
            <a:r>
              <a:rPr sz="2300" kern="0" spc="50">
                <a:solidFill>
                  <a:srgbClr val="1A128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尽可能地对外界屏蔽和保护网络的</a:t>
            </a:r>
            <a:r>
              <a:rPr sz="2300" kern="0" spc="40">
                <a:solidFill>
                  <a:srgbClr val="1A128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信息和结构，确保可</a:t>
            </a:r>
            <a:r>
              <a:rPr sz="2300" kern="0" spc="0">
                <a:solidFill>
                  <a:srgbClr val="1A128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300" kern="0" spc="50">
                <a:solidFill>
                  <a:srgbClr val="1A128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信任的内部网络的安</a:t>
            </a:r>
            <a:r>
              <a:rPr sz="2300" kern="0" spc="40">
                <a:solidFill>
                  <a:srgbClr val="1A128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全。</a:t>
            </a:r>
            <a:endParaRPr lang="SimHei" altLang="SimHei" sz="2300"/>
          </a:p>
        </p:txBody>
      </p:sp>
      <p:pic>
        <p:nvPicPr>
          <p:cNvPr id="118" name="picture 1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845336" y="279404"/>
            <a:ext cx="2139950" cy="673119"/>
          </a:xfrm>
          <a:prstGeom prst="rect">
            <a:avLst/>
          </a:prstGeom>
        </p:spPr>
      </p:pic>
      <p:sp>
        <p:nvSpPr>
          <p:cNvPr id="120" name="textbox 120"/>
          <p:cNvSpPr/>
          <p:nvPr/>
        </p:nvSpPr>
        <p:spPr>
          <a:xfrm>
            <a:off x="3682286" y="924531"/>
            <a:ext cx="2817495" cy="4737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4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3100" b="1" kern="0" spc="20">
                <a:solidFill>
                  <a:srgbClr val="5C00C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防火墙的必要性</a:t>
            </a:r>
            <a:endParaRPr lang="SimSun" altLang="SimSun" sz="3100"/>
          </a:p>
        </p:txBody>
      </p:sp>
      <p:pic>
        <p:nvPicPr>
          <p:cNvPr id="122" name="picture 1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93711" y="1530350"/>
            <a:ext cx="8108999" cy="12678"/>
          </a:xfrm>
          <a:prstGeom prst="rect">
            <a:avLst/>
          </a:prstGeom>
        </p:spPr>
      </p:pic>
      <p:sp>
        <p:nvSpPr>
          <p:cNvPr id="124" name="textbox 124"/>
          <p:cNvSpPr/>
          <p:nvPr/>
        </p:nvSpPr>
        <p:spPr>
          <a:xfrm>
            <a:off x="8997994" y="6560064"/>
            <a:ext cx="160654" cy="1695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22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200" kern="0" spc="-40">
                <a:solidFill>
                  <a:srgbClr val="50351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13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textbox 126"/>
          <p:cNvSpPr/>
          <p:nvPr/>
        </p:nvSpPr>
        <p:spPr>
          <a:xfrm>
            <a:off x="996978" y="1948857"/>
            <a:ext cx="7432675" cy="39649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75"/>
              </a:lnSpc>
            </a:pPr>
            <a:endParaRPr lang="Arial" altLang="Arial" sz="100"/>
          </a:p>
          <a:p>
            <a:pPr marL="321309" indent="139064" algn="l" rtl="0" eaLnBrk="0">
              <a:lnSpc>
                <a:spcPct val="95000"/>
              </a:lnSpc>
            </a:pPr>
            <a:r>
              <a:rPr sz="2200" b="1" kern="0" spc="170">
                <a:solidFill>
                  <a:srgbClr val="2E2B6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没有万能的网络安全技术，防火墙也不例外。防</a:t>
            </a:r>
            <a:r>
              <a:rPr sz="2200" b="1" kern="0" spc="160">
                <a:solidFill>
                  <a:srgbClr val="2E2B6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火墙</a:t>
            </a:r>
            <a:r>
              <a:rPr sz="2200" kern="0" spc="-10">
                <a:solidFill>
                  <a:srgbClr val="2E2B6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200" b="1" kern="0" spc="90">
                <a:solidFill>
                  <a:srgbClr val="2E2B6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有以下三方面的局限：</a:t>
            </a:r>
            <a:endParaRPr lang="SimHei" altLang="SimHei" sz="2200"/>
          </a:p>
          <a:p>
            <a:pPr marL="12700" algn="l" rtl="0" eaLnBrk="0">
              <a:lnSpc>
                <a:spcPct val="91000"/>
              </a:lnSpc>
              <a:spcBef>
                <a:spcPts val="318"/>
              </a:spcBef>
            </a:pPr>
            <a:r>
              <a:rPr sz="2200" kern="0" spc="110">
                <a:solidFill>
                  <a:srgbClr val="CC66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</a:t>
            </a:r>
            <a:r>
              <a:rPr sz="2200" kern="0" spc="420">
                <a:solidFill>
                  <a:srgbClr val="CC66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200" b="1" kern="0" spc="110">
                <a:solidFill>
                  <a:srgbClr val="2E2B6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防火墙</a:t>
            </a:r>
            <a:r>
              <a:rPr sz="2200" b="1" kern="0" spc="110">
                <a:solidFill>
                  <a:srgbClr val="F9000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不能防范网络内部的攻击</a:t>
            </a:r>
            <a:r>
              <a:rPr sz="2200" b="1" kern="0" spc="110">
                <a:solidFill>
                  <a:srgbClr val="2E2B6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。比如：防火墙无法</a:t>
            </a:r>
            <a:endParaRPr lang="SimHei" altLang="SimHei" sz="2200"/>
          </a:p>
          <a:p>
            <a:pPr marL="316865" algn="l" rtl="0" eaLnBrk="0">
              <a:lnSpc>
                <a:spcPct val="97000"/>
              </a:lnSpc>
              <a:spcBef>
                <a:spcPts val="19"/>
              </a:spcBef>
            </a:pPr>
            <a:r>
              <a:rPr sz="2200" kern="0" spc="120">
                <a:solidFill>
                  <a:srgbClr val="3A30C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禁止变节者或内部间谍将敏感数据拷贝到软盘上。</a:t>
            </a:r>
            <a:endParaRPr lang="SimHei" altLang="SimHei" sz="22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16865" indent="-304165" algn="l" rtl="0" eaLnBrk="0">
              <a:lnSpc>
                <a:spcPct val="88000"/>
              </a:lnSpc>
              <a:spcBef>
                <a:spcPts val="672"/>
              </a:spcBef>
            </a:pPr>
            <a:r>
              <a:rPr sz="2200" kern="0" spc="190">
                <a:solidFill>
                  <a:srgbClr val="3A30C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●防火墙也</a:t>
            </a:r>
            <a:r>
              <a:rPr sz="2200" kern="0" spc="190">
                <a:solidFill>
                  <a:srgbClr val="F7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不能防范</a:t>
            </a:r>
            <a:r>
              <a:rPr sz="2200" kern="0" spc="190">
                <a:solidFill>
                  <a:srgbClr val="3A30C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那些</a:t>
            </a:r>
            <a:r>
              <a:rPr sz="2200" kern="0" spc="180">
                <a:solidFill>
                  <a:srgbClr val="3A30C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伪装成超级用户或诈称新雇员 </a:t>
            </a:r>
            <a:r>
              <a:rPr sz="2200" kern="0" spc="190">
                <a:solidFill>
                  <a:srgbClr val="2E2B6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</a:t>
            </a:r>
            <a:r>
              <a:rPr sz="2200" kern="0" spc="190">
                <a:solidFill>
                  <a:srgbClr val="F7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黑客</a:t>
            </a:r>
            <a:r>
              <a:rPr sz="2200" kern="0" spc="190">
                <a:solidFill>
                  <a:srgbClr val="2E2B6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们劝说没有防范心理</a:t>
            </a:r>
            <a:r>
              <a:rPr sz="2200" kern="0" spc="180">
                <a:solidFill>
                  <a:srgbClr val="2E2B6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的用户公开其口令，并授</a:t>
            </a:r>
            <a:endParaRPr lang="SimHei" altLang="SimHei" sz="2200"/>
          </a:p>
          <a:p>
            <a:pPr marL="321309" algn="l" rtl="0" eaLnBrk="0">
              <a:lnSpc>
                <a:spcPct val="97000"/>
              </a:lnSpc>
              <a:spcBef>
                <a:spcPts val="11"/>
              </a:spcBef>
            </a:pPr>
            <a:r>
              <a:rPr sz="2200" b="1" kern="0" spc="30">
                <a:solidFill>
                  <a:srgbClr val="3A30C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予其临时的网络访问权限。</a:t>
            </a:r>
            <a:endParaRPr lang="SimHei" altLang="SimHei" sz="22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marL="12700" algn="l" rtl="0" eaLnBrk="0">
              <a:lnSpc>
                <a:spcPct val="89000"/>
              </a:lnSpc>
              <a:spcBef>
                <a:spcPts val="666"/>
              </a:spcBef>
            </a:pPr>
            <a:r>
              <a:rPr sz="2200" kern="0" spc="140">
                <a:solidFill>
                  <a:srgbClr val="F7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 </a:t>
            </a:r>
            <a:r>
              <a:rPr sz="2200" kern="0" spc="140">
                <a:solidFill>
                  <a:srgbClr val="2E2B6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防火墙</a:t>
            </a:r>
            <a:r>
              <a:rPr sz="2200" kern="0" spc="140">
                <a:solidFill>
                  <a:srgbClr val="F7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不能防止传送己感</a:t>
            </a:r>
            <a:r>
              <a:rPr sz="2200" kern="0" spc="130">
                <a:solidFill>
                  <a:srgbClr val="F7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染病毒的软件或文件</a:t>
            </a:r>
            <a:r>
              <a:rPr sz="2200" kern="0" spc="130">
                <a:solidFill>
                  <a:srgbClr val="2E2B6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，不能</a:t>
            </a:r>
            <a:endParaRPr lang="SimHei" altLang="SimHei" sz="2200"/>
          </a:p>
          <a:p>
            <a:pPr marL="316865" algn="l" rtl="0" eaLnBrk="0">
              <a:lnSpc>
                <a:spcPct val="91000"/>
              </a:lnSpc>
              <a:spcBef>
                <a:spcPts val="24"/>
              </a:spcBef>
            </a:pPr>
            <a:r>
              <a:rPr sz="2200" kern="0" spc="190">
                <a:solidFill>
                  <a:srgbClr val="3A30C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期望防火墙去对每一个文件进行扫描，查出潜在的病</a:t>
            </a:r>
            <a:endParaRPr lang="SimHei" altLang="SimHei" sz="2200"/>
          </a:p>
          <a:p>
            <a:pPr marL="321309" algn="l" rtl="0" eaLnBrk="0">
              <a:lnSpc>
                <a:spcPts val="2540"/>
              </a:lnSpc>
              <a:spcBef>
                <a:spcPts val="20"/>
              </a:spcBef>
            </a:pPr>
            <a:r>
              <a:rPr sz="2100" b="1" kern="0" spc="-210">
                <a:solidFill>
                  <a:srgbClr val="2E2B6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毒。</a:t>
            </a:r>
            <a:endParaRPr lang="SimHei" altLang="SimHei" sz="2100"/>
          </a:p>
        </p:txBody>
      </p:sp>
      <p:pic>
        <p:nvPicPr>
          <p:cNvPr id="128" name="picture 1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851687" y="279404"/>
            <a:ext cx="2133598" cy="673119"/>
          </a:xfrm>
          <a:prstGeom prst="rect">
            <a:avLst/>
          </a:prstGeom>
        </p:spPr>
      </p:pic>
      <p:sp>
        <p:nvSpPr>
          <p:cNvPr id="130" name="textbox 130"/>
          <p:cNvSpPr/>
          <p:nvPr/>
        </p:nvSpPr>
        <p:spPr>
          <a:xfrm>
            <a:off x="3745714" y="911631"/>
            <a:ext cx="2811145" cy="4654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775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000" b="1" kern="0" spc="110">
                <a:solidFill>
                  <a:srgbClr val="6200D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防火墙的局限性</a:t>
            </a:r>
            <a:endParaRPr lang="SimSun" altLang="SimSun" sz="3000"/>
          </a:p>
        </p:txBody>
      </p:sp>
      <p:pic>
        <p:nvPicPr>
          <p:cNvPr id="132" name="picture 13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93711" y="1530350"/>
            <a:ext cx="8108999" cy="12678"/>
          </a:xfrm>
          <a:prstGeom prst="rect">
            <a:avLst/>
          </a:prstGeom>
        </p:spPr>
      </p:pic>
      <p:sp>
        <p:nvSpPr>
          <p:cNvPr id="134" name="textbox 134"/>
          <p:cNvSpPr/>
          <p:nvPr/>
        </p:nvSpPr>
        <p:spPr>
          <a:xfrm>
            <a:off x="8997994" y="6560064"/>
            <a:ext cx="160654" cy="1695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33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200" kern="0" spc="-40">
                <a:solidFill>
                  <a:srgbClr val="5A402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14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textbox 136"/>
          <p:cNvSpPr/>
          <p:nvPr/>
        </p:nvSpPr>
        <p:spPr>
          <a:xfrm>
            <a:off x="984274" y="1726478"/>
            <a:ext cx="7449819" cy="46907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064"/>
              </a:lnSpc>
            </a:pPr>
            <a:endParaRPr lang="Arial" altLang="Arial" sz="100"/>
          </a:p>
          <a:p>
            <a:pPr marL="336550" indent="-323850" algn="l" rtl="0" eaLnBrk="0">
              <a:lnSpc>
                <a:spcPct val="88000"/>
              </a:lnSpc>
            </a:pPr>
            <a:r>
              <a:rPr sz="2300" kern="0" spc="-90">
                <a:solidFill>
                  <a:srgbClr val="D068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</a:t>
            </a:r>
            <a:r>
              <a:rPr sz="2300" kern="0" spc="550">
                <a:solidFill>
                  <a:srgbClr val="D068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kern="0" spc="-90">
                <a:solidFill>
                  <a:srgbClr val="1B13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常</a:t>
            </a:r>
            <a:r>
              <a:rPr sz="2300" b="1" kern="0" spc="-90">
                <a:solidFill>
                  <a:srgbClr val="1B13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见的放火墙有三</a:t>
            </a:r>
            <a:r>
              <a:rPr sz="2300" b="1" kern="0" spc="-100">
                <a:solidFill>
                  <a:srgbClr val="1B13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种类型：1、</a:t>
            </a:r>
            <a:r>
              <a:rPr sz="2300" kern="0" spc="420">
                <a:solidFill>
                  <a:srgbClr val="1B13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-100">
                <a:solidFill>
                  <a:srgbClr val="E9000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分组过滤</a:t>
            </a:r>
            <a:r>
              <a:rPr sz="2300" b="1" kern="0" spc="-100">
                <a:solidFill>
                  <a:srgbClr val="1B13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防火墙；2、</a:t>
            </a:r>
            <a:r>
              <a:rPr sz="2300" kern="0" spc="0">
                <a:solidFill>
                  <a:srgbClr val="1B13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2300" kern="0" spc="70">
                <a:solidFill>
                  <a:srgbClr val="E9000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应用代理</a:t>
            </a:r>
            <a:r>
              <a:rPr sz="2300" kern="0" spc="70">
                <a:solidFill>
                  <a:srgbClr val="1B13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防火墙；3、</a:t>
            </a:r>
            <a:r>
              <a:rPr sz="2300" kern="0" spc="70">
                <a:solidFill>
                  <a:srgbClr val="E9000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状</a:t>
            </a:r>
            <a:r>
              <a:rPr sz="2300" kern="0" spc="60">
                <a:solidFill>
                  <a:srgbClr val="E9000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态检测</a:t>
            </a:r>
            <a:r>
              <a:rPr sz="2300" kern="0" spc="60">
                <a:solidFill>
                  <a:srgbClr val="1B13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防火墙。</a:t>
            </a:r>
            <a:endParaRPr lang="SimHei" altLang="SimHei" sz="2300"/>
          </a:p>
          <a:p>
            <a:pPr marL="339725" indent="-327659" algn="l" rtl="0" eaLnBrk="0">
              <a:lnSpc>
                <a:spcPct val="82000"/>
              </a:lnSpc>
              <a:spcBef>
                <a:spcPts val="464"/>
              </a:spcBef>
            </a:pPr>
            <a:r>
              <a:rPr sz="2300" kern="0" spc="-30">
                <a:solidFill>
                  <a:srgbClr val="D068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</a:t>
            </a:r>
            <a:r>
              <a:rPr sz="2300" kern="0" spc="340">
                <a:solidFill>
                  <a:srgbClr val="D068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kern="0" spc="-30">
                <a:solidFill>
                  <a:srgbClr val="1B13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分</a:t>
            </a:r>
            <a:r>
              <a:rPr sz="2300" b="1" kern="0" spc="-30">
                <a:solidFill>
                  <a:srgbClr val="2C1DB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组过滤</a:t>
            </a:r>
            <a:r>
              <a:rPr sz="2300" kern="0" spc="-30">
                <a:solidFill>
                  <a:srgbClr val="2C1DB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-30">
                <a:solidFill>
                  <a:srgbClr val="1B138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(Packet</a:t>
            </a:r>
            <a:r>
              <a:rPr sz="2300" kern="0" spc="-30">
                <a:solidFill>
                  <a:srgbClr val="1B138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300" b="1" kern="0" spc="-30">
                <a:solidFill>
                  <a:srgbClr val="1B138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Filtering):</a:t>
            </a:r>
            <a:r>
              <a:rPr sz="2300" kern="0" spc="-30">
                <a:solidFill>
                  <a:srgbClr val="1B138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300" b="1" kern="0" spc="-30">
                <a:solidFill>
                  <a:srgbClr val="E9000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作用在</a:t>
            </a:r>
            <a:r>
              <a:rPr sz="2300" b="1" kern="0" spc="-30">
                <a:solidFill>
                  <a:srgbClr val="1B13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协议组的</a:t>
            </a:r>
            <a:r>
              <a:rPr sz="2300" b="1" kern="0" spc="-30">
                <a:solidFill>
                  <a:srgbClr val="E9000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网络</a:t>
            </a:r>
            <a:r>
              <a:rPr sz="2300" kern="0" spc="0">
                <a:solidFill>
                  <a:srgbClr val="E9000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300" b="1" kern="0" spc="60">
                <a:solidFill>
                  <a:srgbClr val="FB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层和传输层</a:t>
            </a:r>
            <a:r>
              <a:rPr sz="2300" b="1" kern="0" spc="60">
                <a:solidFill>
                  <a:srgbClr val="2C1DB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，根据分组包头源地址、目的地址和端口</a:t>
            </a:r>
            <a:endParaRPr lang="SimHei" altLang="SimHei" sz="2300"/>
          </a:p>
          <a:p>
            <a:pPr marL="336550" algn="l" rtl="0" eaLnBrk="0">
              <a:lnSpc>
                <a:spcPct val="84000"/>
              </a:lnSpc>
              <a:spcBef>
                <a:spcPts val="5"/>
              </a:spcBef>
            </a:pPr>
            <a:r>
              <a:rPr sz="2300" kern="0" spc="80">
                <a:solidFill>
                  <a:srgbClr val="1B13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号、协议类型等标志确定</a:t>
            </a:r>
            <a:r>
              <a:rPr sz="2300" kern="0" spc="80">
                <a:solidFill>
                  <a:srgbClr val="FB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是否允</a:t>
            </a:r>
            <a:r>
              <a:rPr sz="2300" kern="0" spc="70">
                <a:solidFill>
                  <a:srgbClr val="FB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许数据包通过</a:t>
            </a:r>
            <a:r>
              <a:rPr sz="2300" kern="0" spc="70">
                <a:solidFill>
                  <a:srgbClr val="1B13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，只有</a:t>
            </a:r>
            <a:endParaRPr lang="SimHei" altLang="SimHei" sz="2300"/>
          </a:p>
          <a:p>
            <a:pPr marL="336550" algn="l" rtl="0" eaLnBrk="0">
              <a:lnSpc>
                <a:spcPct val="81000"/>
              </a:lnSpc>
              <a:spcBef>
                <a:spcPts val="7"/>
              </a:spcBef>
            </a:pPr>
            <a:r>
              <a:rPr sz="2300" kern="0" spc="90">
                <a:solidFill>
                  <a:srgbClr val="2C1DB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满足过滤逻辑的数据包才被转发到相应</a:t>
            </a:r>
            <a:r>
              <a:rPr sz="2300" kern="0" spc="80">
                <a:solidFill>
                  <a:srgbClr val="2C1DB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的目的地的出</a:t>
            </a:r>
            <a:endParaRPr lang="SimHei" altLang="SimHei" sz="2300"/>
          </a:p>
          <a:p>
            <a:pPr marL="336550" algn="l" rtl="0" eaLnBrk="0">
              <a:lnSpc>
                <a:spcPct val="88000"/>
              </a:lnSpc>
              <a:spcBef>
                <a:spcPts val="16"/>
              </a:spcBef>
            </a:pPr>
            <a:r>
              <a:rPr sz="2300" kern="0" spc="0">
                <a:solidFill>
                  <a:srgbClr val="1B13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口端，其余的数据包则从数</a:t>
            </a:r>
            <a:r>
              <a:rPr sz="2300" kern="0" spc="-10">
                <a:solidFill>
                  <a:srgbClr val="1B13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据流中丢弃。</a:t>
            </a:r>
            <a:endParaRPr lang="SimHei" altLang="SimHei" sz="2300"/>
          </a:p>
          <a:p>
            <a:pPr marL="12700" algn="l" rtl="0" eaLnBrk="0">
              <a:lnSpc>
                <a:spcPct val="81000"/>
              </a:lnSpc>
              <a:spcBef>
                <a:spcPts val="306"/>
              </a:spcBef>
            </a:pPr>
            <a:r>
              <a:rPr sz="2300" kern="0" spc="70">
                <a:solidFill>
                  <a:srgbClr val="1B13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●应用代理 </a:t>
            </a:r>
            <a:r>
              <a:rPr sz="2300" kern="0" spc="70">
                <a:solidFill>
                  <a:srgbClr val="1B138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2300" kern="0" spc="0">
                <a:solidFill>
                  <a:srgbClr val="1B138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Application</a:t>
            </a:r>
            <a:r>
              <a:rPr sz="2300" kern="0" spc="990">
                <a:solidFill>
                  <a:srgbClr val="1B138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300" kern="0" spc="0">
                <a:solidFill>
                  <a:srgbClr val="1B138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Proxy</a:t>
            </a:r>
            <a:r>
              <a:rPr sz="2300" kern="0" spc="70">
                <a:solidFill>
                  <a:srgbClr val="1B138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):</a:t>
            </a:r>
            <a:r>
              <a:rPr sz="2300" kern="0" spc="-420">
                <a:solidFill>
                  <a:srgbClr val="1B138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300" kern="0" spc="70">
                <a:solidFill>
                  <a:srgbClr val="1B13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也叫应用网关</a:t>
            </a:r>
            <a:endParaRPr lang="SimHei" altLang="SimHei" sz="2300"/>
          </a:p>
          <a:p>
            <a:pPr marL="481965" algn="l" rtl="0" eaLnBrk="0">
              <a:lnSpc>
                <a:spcPct val="84000"/>
              </a:lnSpc>
              <a:spcBef>
                <a:spcPts val="16"/>
              </a:spcBef>
            </a:pPr>
            <a:r>
              <a:rPr sz="2300" kern="0" spc="50">
                <a:solidFill>
                  <a:srgbClr val="1B138D">
                    <a:alpha val="100000"/>
                  </a:srgbClr>
                </a:solidFill>
                <a:latin typeface="Arial"/>
                <a:ea typeface="Arial"/>
                <a:cs typeface="Arial"/>
              </a:rPr>
              <a:t>(</a:t>
            </a:r>
            <a:r>
              <a:rPr sz="2300" kern="0" spc="0">
                <a:solidFill>
                  <a:srgbClr val="1B138D">
                    <a:alpha val="100000"/>
                  </a:srgbClr>
                </a:solidFill>
                <a:latin typeface="Arial"/>
                <a:ea typeface="Arial"/>
                <a:cs typeface="Arial"/>
              </a:rPr>
              <a:t>Application</a:t>
            </a:r>
            <a:r>
              <a:rPr sz="2300" kern="0" spc="50">
                <a:solidFill>
                  <a:srgbClr val="1B138D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</a:t>
            </a:r>
            <a:r>
              <a:rPr sz="2300" kern="0" spc="0">
                <a:solidFill>
                  <a:srgbClr val="1B138D">
                    <a:alpha val="100000"/>
                  </a:srgbClr>
                </a:solidFill>
                <a:latin typeface="Arial"/>
                <a:ea typeface="Arial"/>
                <a:cs typeface="Arial"/>
              </a:rPr>
              <a:t>Gateway</a:t>
            </a:r>
            <a:r>
              <a:rPr sz="2300" kern="0" spc="50">
                <a:solidFill>
                  <a:srgbClr val="1B138D">
                    <a:alpha val="100000"/>
                  </a:srgbClr>
                </a:solidFill>
                <a:latin typeface="Arial"/>
                <a:ea typeface="Arial"/>
                <a:cs typeface="Arial"/>
              </a:rPr>
              <a:t>),</a:t>
            </a:r>
            <a:r>
              <a:rPr sz="2300" kern="0" spc="80">
                <a:solidFill>
                  <a:srgbClr val="1B138D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2300" kern="0" spc="50">
                <a:solidFill>
                  <a:srgbClr val="1B13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它</a:t>
            </a:r>
            <a:r>
              <a:rPr sz="2300" kern="0" spc="40">
                <a:solidFill>
                  <a:srgbClr val="FB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作用在应用层</a:t>
            </a:r>
            <a:r>
              <a:rPr sz="2300" kern="0" spc="40">
                <a:solidFill>
                  <a:srgbClr val="1B13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，其特点</a:t>
            </a:r>
            <a:endParaRPr lang="SimHei" altLang="SimHei" sz="2300"/>
          </a:p>
          <a:p>
            <a:pPr marL="336550" algn="l" rtl="0" eaLnBrk="0">
              <a:lnSpc>
                <a:spcPct val="88000"/>
              </a:lnSpc>
              <a:spcBef>
                <a:spcPts val="55"/>
              </a:spcBef>
            </a:pPr>
            <a:r>
              <a:rPr sz="2300" kern="0" spc="90">
                <a:solidFill>
                  <a:srgbClr val="2C1DB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是完全“阻隔”网络通信流</a:t>
            </a:r>
            <a:r>
              <a:rPr sz="2300" kern="0" spc="80">
                <a:solidFill>
                  <a:srgbClr val="2C1DB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，通过对每种应用服务编 </a:t>
            </a:r>
            <a:r>
              <a:rPr sz="2300" kern="0" spc="90">
                <a:solidFill>
                  <a:srgbClr val="2C1DB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制专门的代理程序，</a:t>
            </a:r>
            <a:r>
              <a:rPr sz="2300" kern="0" spc="80">
                <a:solidFill>
                  <a:srgbClr val="2C1DB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实现监视和控制应用层通信流的</a:t>
            </a:r>
            <a:r>
              <a:rPr sz="2300" kern="0" spc="0">
                <a:solidFill>
                  <a:srgbClr val="2C1DB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300" kern="0" spc="80">
                <a:solidFill>
                  <a:srgbClr val="2C1DB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作用。实际中的应用网关通常由</a:t>
            </a:r>
            <a:r>
              <a:rPr sz="2300" kern="0" spc="70">
                <a:solidFill>
                  <a:srgbClr val="2C1DB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专用工作站实现。</a:t>
            </a:r>
            <a:endParaRPr lang="SimHei" altLang="SimHei" sz="2300"/>
          </a:p>
          <a:p>
            <a:pPr marL="336550" indent="-323850" algn="l" rtl="0" eaLnBrk="0">
              <a:lnSpc>
                <a:spcPct val="85000"/>
              </a:lnSpc>
              <a:spcBef>
                <a:spcPts val="315"/>
              </a:spcBef>
            </a:pPr>
            <a:r>
              <a:rPr sz="2300" kern="0" spc="50">
                <a:solidFill>
                  <a:srgbClr val="1B13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●状态检测 </a:t>
            </a:r>
            <a:r>
              <a:rPr sz="2300" kern="0" spc="50">
                <a:solidFill>
                  <a:srgbClr val="1B138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2300" kern="0" spc="0">
                <a:solidFill>
                  <a:srgbClr val="1B138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Status</a:t>
            </a:r>
            <a:r>
              <a:rPr sz="2300" kern="0" spc="50">
                <a:solidFill>
                  <a:srgbClr val="1B138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300" kern="0" spc="0">
                <a:solidFill>
                  <a:srgbClr val="1B138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Detection</a:t>
            </a:r>
            <a:r>
              <a:rPr sz="2300" kern="0" spc="50">
                <a:solidFill>
                  <a:srgbClr val="1B138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2300" kern="0" spc="40">
                <a:solidFill>
                  <a:srgbClr val="1B138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: </a:t>
            </a:r>
            <a:r>
              <a:rPr sz="2300" kern="0" spc="40">
                <a:solidFill>
                  <a:srgbClr val="1B13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直接</a:t>
            </a:r>
            <a:r>
              <a:rPr sz="2300" kern="0" spc="40">
                <a:solidFill>
                  <a:srgbClr val="FB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对分组里的数据</a:t>
            </a:r>
            <a:r>
              <a:rPr sz="2300" kern="0" spc="0">
                <a:solidFill>
                  <a:srgbClr val="FB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kern="0" spc="70">
                <a:solidFill>
                  <a:srgbClr val="E9000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进行处理</a:t>
            </a:r>
            <a:r>
              <a:rPr sz="2300" kern="0" spc="70">
                <a:solidFill>
                  <a:srgbClr val="2C1DB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，并且结合前后</a:t>
            </a:r>
            <a:r>
              <a:rPr sz="2300" kern="0" spc="60">
                <a:solidFill>
                  <a:srgbClr val="2C1DB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分组的数据进行综合判断，</a:t>
            </a:r>
            <a:endParaRPr lang="SimHei" altLang="SimHei" sz="2300"/>
          </a:p>
          <a:p>
            <a:pPr marL="336550" algn="l" rtl="0" eaLnBrk="0">
              <a:lnSpc>
                <a:spcPct val="95000"/>
              </a:lnSpc>
              <a:spcBef>
                <a:spcPts val="22"/>
              </a:spcBef>
            </a:pPr>
            <a:r>
              <a:rPr sz="2300" kern="0" spc="-20">
                <a:solidFill>
                  <a:srgbClr val="1B13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然后决定是否允许该数据包通过。</a:t>
            </a:r>
            <a:endParaRPr lang="SimHei" altLang="SimHei" sz="2300"/>
          </a:p>
        </p:txBody>
      </p:sp>
      <p:pic>
        <p:nvPicPr>
          <p:cNvPr id="138" name="picture 13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851687" y="279404"/>
            <a:ext cx="2133598" cy="673119"/>
          </a:xfrm>
          <a:prstGeom prst="rect">
            <a:avLst/>
          </a:prstGeom>
        </p:spPr>
      </p:pic>
      <p:sp>
        <p:nvSpPr>
          <p:cNvPr id="140" name="textbox 140"/>
          <p:cNvSpPr/>
          <p:nvPr/>
        </p:nvSpPr>
        <p:spPr>
          <a:xfrm>
            <a:off x="3879101" y="905445"/>
            <a:ext cx="2418714" cy="4737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4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3100" b="1" kern="0" spc="20">
                <a:solidFill>
                  <a:srgbClr val="6300D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防火墙的分类</a:t>
            </a:r>
            <a:endParaRPr lang="SimSun" altLang="SimSun" sz="3100"/>
          </a:p>
        </p:txBody>
      </p:sp>
      <p:pic>
        <p:nvPicPr>
          <p:cNvPr id="142" name="picture 14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93711" y="1530350"/>
            <a:ext cx="8108999" cy="12678"/>
          </a:xfrm>
          <a:prstGeom prst="rect">
            <a:avLst/>
          </a:prstGeom>
        </p:spPr>
      </p:pic>
      <p:sp>
        <p:nvSpPr>
          <p:cNvPr id="144" name="textbox 144"/>
          <p:cNvSpPr/>
          <p:nvPr/>
        </p:nvSpPr>
        <p:spPr>
          <a:xfrm>
            <a:off x="8991641" y="6560064"/>
            <a:ext cx="160654" cy="1695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22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200" kern="0" spc="-40">
                <a:solidFill>
                  <a:srgbClr val="71553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15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textbox 146"/>
          <p:cNvSpPr/>
          <p:nvPr/>
        </p:nvSpPr>
        <p:spPr>
          <a:xfrm>
            <a:off x="1073107" y="1787772"/>
            <a:ext cx="7357109" cy="22561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545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600" kern="0" spc="100">
                <a:solidFill>
                  <a:srgbClr val="F9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</a:t>
            </a:r>
            <a:r>
              <a:rPr sz="2600" kern="0" spc="-420">
                <a:solidFill>
                  <a:srgbClr val="F9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600" kern="0" spc="100">
                <a:solidFill>
                  <a:srgbClr val="1D14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数据包过滤可以在</a:t>
            </a:r>
            <a:r>
              <a:rPr sz="2600" kern="0" spc="100">
                <a:solidFill>
                  <a:srgbClr val="F9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网络</a:t>
            </a:r>
            <a:r>
              <a:rPr sz="2600" kern="0" spc="90">
                <a:solidFill>
                  <a:srgbClr val="F9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层截获数据</a:t>
            </a:r>
            <a:r>
              <a:rPr sz="2600" kern="0" spc="90">
                <a:solidFill>
                  <a:srgbClr val="1D14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。使用</a:t>
            </a:r>
            <a:r>
              <a:rPr sz="2600" kern="0" spc="-520">
                <a:solidFill>
                  <a:srgbClr val="1D14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600" kern="0" spc="90">
                <a:solidFill>
                  <a:srgbClr val="1D14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</a:t>
            </a:r>
            <a:endParaRPr lang="SimHei" altLang="SimHei" sz="2600"/>
          </a:p>
          <a:p>
            <a:pPr marL="336550" algn="l" rtl="0" eaLnBrk="0">
              <a:lnSpc>
                <a:spcPct val="97000"/>
              </a:lnSpc>
              <a:spcBef>
                <a:spcPts val="294"/>
              </a:spcBef>
            </a:pPr>
            <a:r>
              <a:rPr sz="2600" kern="0" spc="90">
                <a:solidFill>
                  <a:srgbClr val="0A009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些规则来确定是否转发或丢弃所各个数据包。</a:t>
            </a:r>
            <a:endParaRPr lang="SimHei" altLang="SimHei" sz="26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600"/>
          </a:p>
          <a:p>
            <a:pPr marL="330200" indent="-317500" algn="l" rtl="0" eaLnBrk="0">
              <a:lnSpc>
                <a:spcPct val="100000"/>
              </a:lnSpc>
              <a:spcBef>
                <a:spcPts val="1"/>
              </a:spcBef>
            </a:pPr>
            <a:r>
              <a:rPr sz="2600" kern="0" spc="150">
                <a:solidFill>
                  <a:srgbClr val="1D14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●通常情况下，如果规则中没有明确允许指定  </a:t>
            </a:r>
            <a:r>
              <a:rPr sz="2600" kern="0" spc="240">
                <a:solidFill>
                  <a:srgbClr val="1D14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数据包的出入，那么数据包将被丢弃。</a:t>
            </a:r>
            <a:endParaRPr lang="SimHei" altLang="SimHei" sz="2600"/>
          </a:p>
        </p:txBody>
      </p:sp>
      <p:pic>
        <p:nvPicPr>
          <p:cNvPr id="148" name="picture 1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845336" y="279404"/>
            <a:ext cx="2139950" cy="673119"/>
          </a:xfrm>
          <a:prstGeom prst="rect">
            <a:avLst/>
          </a:prstGeom>
        </p:spPr>
      </p:pic>
      <p:sp>
        <p:nvSpPr>
          <p:cNvPr id="150" name="textbox 150"/>
          <p:cNvSpPr/>
          <p:nvPr/>
        </p:nvSpPr>
        <p:spPr>
          <a:xfrm>
            <a:off x="3486196" y="875037"/>
            <a:ext cx="3187700" cy="5314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11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3500" b="1" kern="0" spc="40">
                <a:solidFill>
                  <a:srgbClr val="6200D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分组过滤防火墙</a:t>
            </a:r>
            <a:endParaRPr lang="SimSun" altLang="SimSun" sz="3500"/>
          </a:p>
        </p:txBody>
      </p:sp>
      <p:pic>
        <p:nvPicPr>
          <p:cNvPr id="152" name="picture 15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93711" y="1530350"/>
            <a:ext cx="8108999" cy="12678"/>
          </a:xfrm>
          <a:prstGeom prst="rect">
            <a:avLst/>
          </a:prstGeom>
        </p:spPr>
      </p:pic>
      <p:sp>
        <p:nvSpPr>
          <p:cNvPr id="154" name="textbox 154"/>
          <p:cNvSpPr/>
          <p:nvPr/>
        </p:nvSpPr>
        <p:spPr>
          <a:xfrm>
            <a:off x="8997994" y="6558202"/>
            <a:ext cx="155575" cy="161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525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1100" kern="0" spc="-30">
                <a:solidFill>
                  <a:srgbClr val="69533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16</a:t>
            </a:r>
            <a:endParaRPr lang="SimSun" altLang="SimSun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textbox 156"/>
          <p:cNvSpPr/>
          <p:nvPr/>
        </p:nvSpPr>
        <p:spPr>
          <a:xfrm>
            <a:off x="1003330" y="1961353"/>
            <a:ext cx="7555865" cy="23418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59249"/>
              </a:lnSpc>
            </a:pPr>
            <a:endParaRPr lang="Arial" altLang="Arial" sz="100"/>
          </a:p>
          <a:p>
            <a:pPr marL="307975" indent="-295909" algn="l" rtl="0" eaLnBrk="0">
              <a:lnSpc>
                <a:spcPct val="95000"/>
              </a:lnSpc>
            </a:pPr>
            <a:r>
              <a:rPr sz="2300" kern="0" spc="0">
                <a:solidFill>
                  <a:srgbClr val="C964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 </a:t>
            </a:r>
            <a:r>
              <a:rPr sz="2300" b="1" kern="0" spc="0">
                <a:solidFill>
                  <a:srgbClr val="1C149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应用代理</a:t>
            </a:r>
            <a:r>
              <a:rPr sz="2300" kern="0" spc="0">
                <a:solidFill>
                  <a:srgbClr val="1C149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0">
                <a:solidFill>
                  <a:srgbClr val="1C1492">
                    <a:alpha val="100000"/>
                  </a:srgbClr>
                </a:solidFill>
                <a:latin typeface="Arial"/>
                <a:ea typeface="Arial"/>
                <a:cs typeface="Arial"/>
              </a:rPr>
              <a:t>(Applica</a:t>
            </a:r>
            <a:r>
              <a:rPr sz="2300" b="1" kern="0" spc="-10">
                <a:solidFill>
                  <a:srgbClr val="1C1492">
                    <a:alpha val="100000"/>
                  </a:srgbClr>
                </a:solidFill>
                <a:latin typeface="Arial"/>
                <a:ea typeface="Arial"/>
                <a:cs typeface="Arial"/>
              </a:rPr>
              <a:t>tion</a:t>
            </a:r>
            <a:r>
              <a:rPr sz="2300" b="1" kern="0" spc="290">
                <a:solidFill>
                  <a:srgbClr val="1C1492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300" b="1" kern="0" spc="-10">
                <a:solidFill>
                  <a:srgbClr val="1C1492">
                    <a:alpha val="100000"/>
                  </a:srgbClr>
                </a:solidFill>
                <a:latin typeface="Arial"/>
                <a:ea typeface="Arial"/>
                <a:cs typeface="Arial"/>
              </a:rPr>
              <a:t>Proxy)</a:t>
            </a:r>
            <a:r>
              <a:rPr sz="2300" b="1" kern="0" spc="470">
                <a:solidFill>
                  <a:srgbClr val="1C1492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300" b="1" kern="0" spc="-10">
                <a:solidFill>
                  <a:srgbClr val="1C149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是运行在防火墙上的一</a:t>
            </a:r>
            <a:r>
              <a:rPr sz="2300" kern="0" spc="0">
                <a:solidFill>
                  <a:srgbClr val="1C149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40">
                <a:solidFill>
                  <a:srgbClr val="1C149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种</a:t>
            </a:r>
            <a:r>
              <a:rPr sz="2300" kern="0" spc="-310">
                <a:solidFill>
                  <a:srgbClr val="1C149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40">
                <a:solidFill>
                  <a:srgbClr val="F1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服务器程序</a:t>
            </a:r>
            <a:r>
              <a:rPr sz="2300" b="1" kern="0" spc="40">
                <a:solidFill>
                  <a:srgbClr val="1C149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，防火墙主机可以是一个</a:t>
            </a:r>
            <a:r>
              <a:rPr sz="2300" b="1" kern="0" spc="30">
                <a:solidFill>
                  <a:srgbClr val="1C149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具有两个网络</a:t>
            </a:r>
            <a:r>
              <a:rPr sz="2300" kern="0" spc="0">
                <a:solidFill>
                  <a:srgbClr val="1C149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2300" b="1" kern="0" spc="80">
                <a:solidFill>
                  <a:srgbClr val="1C149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接口的双重宿主主机，也</a:t>
            </a:r>
            <a:r>
              <a:rPr sz="2300" b="1" kern="0" spc="70">
                <a:solidFill>
                  <a:srgbClr val="1C149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可以是一个堡垒主机。代理</a:t>
            </a:r>
            <a:endParaRPr lang="SimHei" altLang="SimHei" sz="2300"/>
          </a:p>
          <a:p>
            <a:pPr marL="308609" algn="l" rtl="0" eaLnBrk="0">
              <a:lnSpc>
                <a:spcPct val="92000"/>
              </a:lnSpc>
              <a:spcBef>
                <a:spcPts val="61"/>
              </a:spcBef>
            </a:pPr>
            <a:r>
              <a:rPr sz="2300" b="1" kern="0" spc="70">
                <a:solidFill>
                  <a:srgbClr val="0F00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服务器被放置在内部服务器和外部服务器之间，用于</a:t>
            </a:r>
            <a:endParaRPr lang="SimHei" altLang="SimHei" sz="2300"/>
          </a:p>
          <a:p>
            <a:pPr marL="304165" algn="l" rtl="0" eaLnBrk="0">
              <a:lnSpc>
                <a:spcPct val="93000"/>
              </a:lnSpc>
              <a:spcBef>
                <a:spcPts val="101"/>
              </a:spcBef>
            </a:pPr>
            <a:r>
              <a:rPr sz="2300" kern="0" spc="80">
                <a:solidFill>
                  <a:srgbClr val="1C149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转接内外主机之间的通信，它可以根据</a:t>
            </a:r>
            <a:r>
              <a:rPr sz="2300" kern="0" spc="80">
                <a:solidFill>
                  <a:srgbClr val="F1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安全策略</a:t>
            </a:r>
            <a:r>
              <a:rPr sz="2300" kern="0" spc="80">
                <a:solidFill>
                  <a:srgbClr val="1C149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来决</a:t>
            </a:r>
            <a:r>
              <a:rPr sz="2300" kern="0" spc="70">
                <a:solidFill>
                  <a:srgbClr val="1C149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300" kern="0" spc="80">
                <a:solidFill>
                  <a:srgbClr val="1C149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定是否为用户进行代理服务。代理服务器运行在</a:t>
            </a:r>
            <a:r>
              <a:rPr sz="2300" kern="0" spc="80">
                <a:solidFill>
                  <a:srgbClr val="F1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应用</a:t>
            </a:r>
            <a:r>
              <a:rPr sz="2300" kern="0" spc="70">
                <a:solidFill>
                  <a:srgbClr val="F1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300" b="1" kern="0" spc="70">
                <a:solidFill>
                  <a:srgbClr val="F1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层</a:t>
            </a:r>
            <a:r>
              <a:rPr sz="2300" b="1" kern="0" spc="70">
                <a:solidFill>
                  <a:srgbClr val="1C149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，因此又被称为“</a:t>
            </a:r>
            <a:r>
              <a:rPr sz="2300" b="1" kern="0" spc="70">
                <a:solidFill>
                  <a:srgbClr val="F1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应用</a:t>
            </a:r>
            <a:r>
              <a:rPr sz="2300" b="1" kern="0" spc="60">
                <a:solidFill>
                  <a:srgbClr val="F1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网关</a:t>
            </a:r>
            <a:r>
              <a:rPr sz="2300" b="1" kern="0" spc="60">
                <a:solidFill>
                  <a:srgbClr val="1C149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”</a:t>
            </a:r>
            <a:r>
              <a:rPr sz="2300" kern="0" spc="60">
                <a:solidFill>
                  <a:srgbClr val="1C149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2300"/>
          </a:p>
        </p:txBody>
      </p:sp>
      <p:pic>
        <p:nvPicPr>
          <p:cNvPr id="158" name="picture 15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851687" y="279404"/>
            <a:ext cx="2133598" cy="673119"/>
          </a:xfrm>
          <a:prstGeom prst="rect">
            <a:avLst/>
          </a:prstGeom>
        </p:spPr>
      </p:pic>
      <p:sp>
        <p:nvSpPr>
          <p:cNvPr id="160" name="textbox 160"/>
          <p:cNvSpPr/>
          <p:nvPr/>
        </p:nvSpPr>
        <p:spPr>
          <a:xfrm>
            <a:off x="3834002" y="967839"/>
            <a:ext cx="2487929" cy="422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39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700" b="1" kern="0" spc="50">
                <a:solidFill>
                  <a:srgbClr val="6C00D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应用代理防火墙</a:t>
            </a:r>
            <a:endParaRPr lang="SimSun" altLang="SimSun" sz="2700"/>
          </a:p>
        </p:txBody>
      </p:sp>
      <p:pic>
        <p:nvPicPr>
          <p:cNvPr id="162" name="picture 16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93711" y="1530350"/>
            <a:ext cx="8108999" cy="12678"/>
          </a:xfrm>
          <a:prstGeom prst="rect">
            <a:avLst/>
          </a:prstGeom>
        </p:spPr>
      </p:pic>
      <p:sp>
        <p:nvSpPr>
          <p:cNvPr id="164" name="textbox 164"/>
          <p:cNvSpPr/>
          <p:nvPr/>
        </p:nvSpPr>
        <p:spPr>
          <a:xfrm>
            <a:off x="8991641" y="6560064"/>
            <a:ext cx="160654" cy="1695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22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200" kern="0" spc="-40">
                <a:solidFill>
                  <a:srgbClr val="5B3F2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17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textbox 166"/>
          <p:cNvSpPr/>
          <p:nvPr/>
        </p:nvSpPr>
        <p:spPr>
          <a:xfrm>
            <a:off x="996978" y="2022620"/>
            <a:ext cx="7440930" cy="15354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28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●常见防火墙系统一般按照四种模型构建：</a:t>
            </a:r>
            <a:endParaRPr lang="SimHei" altLang="SimHei" sz="2300"/>
          </a:p>
          <a:p>
            <a:pPr marL="755015" indent="-330200" algn="l" rtl="0" eaLnBrk="0">
              <a:lnSpc>
                <a:spcPct val="98000"/>
              </a:lnSpc>
              <a:spcBef>
                <a:spcPts val="1041"/>
              </a:spcBef>
            </a:pPr>
            <a:r>
              <a:rPr sz="2300" kern="0" spc="90">
                <a:solidFill>
                  <a:srgbClr val="DC000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一筛选路由器</a:t>
            </a:r>
            <a:r>
              <a:rPr sz="23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模型、</a:t>
            </a:r>
            <a:r>
              <a:rPr sz="2300" kern="0" spc="90">
                <a:solidFill>
                  <a:srgbClr val="DC000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单宿主堡垒</a:t>
            </a:r>
            <a:r>
              <a:rPr sz="2300" kern="0" spc="80">
                <a:solidFill>
                  <a:srgbClr val="DC000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主机 </a:t>
            </a: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(屏蔽主机防火</a:t>
            </a:r>
            <a:r>
              <a:rPr sz="2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墙)模型、 </a:t>
            </a:r>
            <a:r>
              <a:rPr sz="2300" kern="0" spc="130">
                <a:solidFill>
                  <a:srgbClr val="F5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双宿主堡</a:t>
            </a:r>
            <a:r>
              <a:rPr sz="2300" u="sng" kern="0" spc="130">
                <a:solidFill>
                  <a:srgbClr val="F5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垒</a:t>
            </a:r>
            <a:r>
              <a:rPr sz="2300" kern="0" spc="130">
                <a:solidFill>
                  <a:srgbClr val="F5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主机</a:t>
            </a:r>
            <a:r>
              <a:rPr sz="23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模型(屏蔽防火墙系统</a:t>
            </a:r>
            <a:endParaRPr lang="SimHei" altLang="SimHei" sz="2300"/>
          </a:p>
          <a:p>
            <a:pPr marL="746759" algn="l" rtl="0" eaLnBrk="0">
              <a:lnSpc>
                <a:spcPct val="96000"/>
              </a:lnSpc>
              <a:spcBef>
                <a:spcPts val="152"/>
              </a:spcBef>
            </a:pPr>
            <a:r>
              <a:rPr sz="23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模型)和</a:t>
            </a:r>
            <a:r>
              <a:rPr sz="2300" b="1" kern="0" spc="70">
                <a:solidFill>
                  <a:srgbClr val="DC000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屏蔽子网</a:t>
            </a:r>
            <a:r>
              <a:rPr sz="23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模型。</a:t>
            </a:r>
            <a:endParaRPr lang="SimHei" altLang="SimHei" sz="2300"/>
          </a:p>
        </p:txBody>
      </p:sp>
      <p:pic>
        <p:nvPicPr>
          <p:cNvPr id="168" name="picture 16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851687" y="279404"/>
            <a:ext cx="2133598" cy="673119"/>
          </a:xfrm>
          <a:prstGeom prst="rect">
            <a:avLst/>
          </a:prstGeom>
        </p:spPr>
      </p:pic>
      <p:sp>
        <p:nvSpPr>
          <p:cNvPr id="170" name="textbox 170"/>
          <p:cNvSpPr/>
          <p:nvPr/>
        </p:nvSpPr>
        <p:spPr>
          <a:xfrm>
            <a:off x="3497446" y="948600"/>
            <a:ext cx="3188335" cy="415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6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700" b="1" kern="0" spc="50">
                <a:solidFill>
                  <a:srgbClr val="5B00C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常见防火墙系统模型</a:t>
            </a:r>
            <a:endParaRPr lang="SimSun" altLang="SimSun" sz="2700"/>
          </a:p>
        </p:txBody>
      </p:sp>
      <p:pic>
        <p:nvPicPr>
          <p:cNvPr id="172" name="picture 17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93711" y="1530350"/>
            <a:ext cx="8108999" cy="12678"/>
          </a:xfrm>
          <a:prstGeom prst="rect">
            <a:avLst/>
          </a:prstGeom>
        </p:spPr>
      </p:pic>
      <p:sp>
        <p:nvSpPr>
          <p:cNvPr id="174" name="textbox 174"/>
          <p:cNvSpPr/>
          <p:nvPr/>
        </p:nvSpPr>
        <p:spPr>
          <a:xfrm>
            <a:off x="8991641" y="6558202"/>
            <a:ext cx="155575" cy="161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525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1100" kern="0" spc="-30">
                <a:solidFill>
                  <a:srgbClr val="725C2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18</a:t>
            </a:r>
            <a:endParaRPr lang="SimSun" altLang="SimSun" sz="1100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textbox 176"/>
          <p:cNvSpPr/>
          <p:nvPr/>
        </p:nvSpPr>
        <p:spPr>
          <a:xfrm>
            <a:off x="1009682" y="2035415"/>
            <a:ext cx="7370444" cy="21532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6000"/>
              </a:lnSpc>
            </a:pPr>
            <a:endParaRPr lang="Arial" altLang="Arial" sz="100"/>
          </a:p>
          <a:p>
            <a:pPr marL="330200" indent="-317500" algn="l" rtl="0" eaLnBrk="0">
              <a:lnSpc>
                <a:spcPct val="101000"/>
              </a:lnSpc>
              <a:spcBef>
                <a:spcPts val="1"/>
              </a:spcBef>
            </a:pPr>
            <a:r>
              <a:rPr sz="23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●筛选路由器模型是网络的第一道</a:t>
            </a: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防线，功能是</a:t>
            </a:r>
            <a:r>
              <a:rPr sz="2300" kern="0" spc="80">
                <a:solidFill>
                  <a:srgbClr val="FA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实施包</a:t>
            </a:r>
            <a:r>
              <a:rPr sz="2300" kern="0" spc="-10">
                <a:solidFill>
                  <a:srgbClr val="FA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kern="0" spc="60">
                <a:solidFill>
                  <a:srgbClr val="FB000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过滤</a:t>
            </a:r>
            <a:r>
              <a:rPr sz="23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。创建相应的过滤策略时对工作人</a:t>
            </a:r>
            <a:r>
              <a:rPr sz="23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员的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TCP</a:t>
            </a:r>
            <a:r>
              <a:rPr sz="23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/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IP</a:t>
            </a:r>
            <a:r>
              <a:rPr sz="23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3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</a:t>
            </a:r>
            <a:r>
              <a:rPr sz="2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知识有相当的要求，如果筛选路由器被黑客攻破那么</a:t>
            </a:r>
            <a:r>
              <a:rPr sz="23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内部网络将变的十分的危险。该防火墙</a:t>
            </a:r>
            <a:r>
              <a:rPr sz="2300" kern="0" spc="80">
                <a:solidFill>
                  <a:srgbClr val="FB000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不能隐藏内部</a:t>
            </a:r>
            <a:r>
              <a:rPr sz="2300" kern="0" spc="20">
                <a:solidFill>
                  <a:srgbClr val="FB000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kern="0" spc="60">
                <a:solidFill>
                  <a:srgbClr val="FB000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网络的信息</a:t>
            </a:r>
            <a:r>
              <a:rPr sz="23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、</a:t>
            </a:r>
            <a:r>
              <a:rPr sz="2300" kern="0" spc="-6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kern="0" spc="60">
                <a:solidFill>
                  <a:srgbClr val="FB000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不具备监视和日志记录功能</a:t>
            </a:r>
            <a:r>
              <a:rPr sz="23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。典型的筛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选路由器模型如图所示</a:t>
            </a:r>
            <a:r>
              <a:rPr sz="23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2300"/>
          </a:p>
        </p:txBody>
      </p:sp>
      <p:pic>
        <p:nvPicPr>
          <p:cNvPr id="178" name="picture 17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851687" y="279404"/>
            <a:ext cx="2133598" cy="673119"/>
          </a:xfrm>
          <a:prstGeom prst="rect">
            <a:avLst/>
          </a:prstGeom>
        </p:spPr>
      </p:pic>
      <p:sp>
        <p:nvSpPr>
          <p:cNvPr id="180" name="textbox 180"/>
          <p:cNvSpPr/>
          <p:nvPr/>
        </p:nvSpPr>
        <p:spPr>
          <a:xfrm>
            <a:off x="3846706" y="942413"/>
            <a:ext cx="2496185" cy="422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39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700" b="1" kern="0" spc="60">
                <a:solidFill>
                  <a:srgbClr val="9E00C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筛选路由器模型</a:t>
            </a:r>
            <a:endParaRPr lang="SimSun" altLang="SimSun" sz="2700"/>
          </a:p>
        </p:txBody>
      </p:sp>
      <p:pic>
        <p:nvPicPr>
          <p:cNvPr id="182" name="picture 18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93711" y="1530350"/>
            <a:ext cx="8108999" cy="12678"/>
          </a:xfrm>
          <a:prstGeom prst="rect">
            <a:avLst/>
          </a:prstGeom>
        </p:spPr>
      </p:pic>
      <p:sp>
        <p:nvSpPr>
          <p:cNvPr id="184" name="textbox 184"/>
          <p:cNvSpPr/>
          <p:nvPr/>
        </p:nvSpPr>
        <p:spPr>
          <a:xfrm>
            <a:off x="8991641" y="6558202"/>
            <a:ext cx="155575" cy="161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525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1100" kern="0" spc="-30">
                <a:solidFill>
                  <a:srgbClr val="805D3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19</a:t>
            </a:r>
            <a:endParaRPr lang="SimSun" altLang="SimSun" sz="1100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6" name="picture 18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480550" cy="6965950"/>
          </a:xfrm>
          <a:prstGeom prst="rect">
            <a:avLst/>
          </a:prstGeom>
        </p:spPr>
      </p:pic>
      <p:pic>
        <p:nvPicPr>
          <p:cNvPr id="188" name="picture 18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838984" y="279403"/>
            <a:ext cx="2139950" cy="679459"/>
          </a:xfrm>
          <a:prstGeom prst="rect">
            <a:avLst/>
          </a:prstGeom>
        </p:spPr>
      </p:pic>
      <p:sp>
        <p:nvSpPr>
          <p:cNvPr id="190" name="textbox 190"/>
          <p:cNvSpPr/>
          <p:nvPr/>
        </p:nvSpPr>
        <p:spPr>
          <a:xfrm>
            <a:off x="4073562" y="2527520"/>
            <a:ext cx="1168400" cy="2787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996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700" b="1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进行包过滤</a:t>
            </a:r>
            <a:endParaRPr lang="SimSun" altLang="SimSun" sz="1700"/>
          </a:p>
        </p:txBody>
      </p:sp>
      <p:sp>
        <p:nvSpPr>
          <p:cNvPr id="192" name="textbox 192"/>
          <p:cNvSpPr/>
          <p:nvPr/>
        </p:nvSpPr>
        <p:spPr>
          <a:xfrm>
            <a:off x="6613495" y="4685657"/>
            <a:ext cx="950594" cy="2774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460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700" b="1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外部网络</a:t>
            </a:r>
            <a:endParaRPr lang="SimSun" altLang="SimSun" sz="1700"/>
          </a:p>
        </p:txBody>
      </p:sp>
      <p:sp>
        <p:nvSpPr>
          <p:cNvPr id="194" name="textbox 194"/>
          <p:cNvSpPr/>
          <p:nvPr/>
        </p:nvSpPr>
        <p:spPr>
          <a:xfrm>
            <a:off x="1876444" y="4685657"/>
            <a:ext cx="925194" cy="2774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460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700" b="1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内部网络</a:t>
            </a:r>
            <a:endParaRPr lang="SimSun" altLang="SimSun" sz="1700"/>
          </a:p>
        </p:txBody>
      </p:sp>
      <p:sp>
        <p:nvSpPr>
          <p:cNvPr id="196" name="textbox 196"/>
          <p:cNvSpPr/>
          <p:nvPr/>
        </p:nvSpPr>
        <p:spPr>
          <a:xfrm>
            <a:off x="4396962" y="3840274"/>
            <a:ext cx="631825" cy="242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24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b="1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路由器</a:t>
            </a:r>
            <a:endParaRPr lang="SimSun" altLang="SimSun" sz="1500"/>
          </a:p>
        </p:txBody>
      </p:sp>
      <p:sp>
        <p:nvSpPr>
          <p:cNvPr id="198" name="textbox 198"/>
          <p:cNvSpPr/>
          <p:nvPr/>
        </p:nvSpPr>
        <p:spPr>
          <a:xfrm>
            <a:off x="8972586" y="6567013"/>
            <a:ext cx="170179" cy="1689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20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1200" kern="0" spc="-30">
                <a:solidFill>
                  <a:srgbClr val="5E321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textbox 200"/>
          <p:cNvSpPr/>
          <p:nvPr/>
        </p:nvSpPr>
        <p:spPr>
          <a:xfrm>
            <a:off x="1009682" y="1999464"/>
            <a:ext cx="7322184" cy="19900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3859"/>
              </a:lnSpc>
            </a:pPr>
            <a:endParaRPr lang="Arial" altLang="Arial" sz="100"/>
          </a:p>
          <a:p>
            <a:pPr marL="358775" indent="-346709" algn="l" rtl="0" eaLnBrk="0">
              <a:lnSpc>
                <a:spcPct val="92000"/>
              </a:lnSpc>
            </a:pPr>
            <a:r>
              <a:rPr sz="2300" kern="0" spc="100">
                <a:solidFill>
                  <a:srgbClr val="C964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</a:t>
            </a:r>
            <a:r>
              <a:rPr sz="2300" kern="0" spc="530">
                <a:solidFill>
                  <a:srgbClr val="C964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100">
                <a:solidFill>
                  <a:srgbClr val="1B138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单宿主堡垒主机(屏蔽主机防火墙)模型由</a:t>
            </a:r>
            <a:r>
              <a:rPr sz="2300" b="1" kern="0" spc="100">
                <a:solidFill>
                  <a:srgbClr val="F3000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包过滤路</a:t>
            </a:r>
            <a:r>
              <a:rPr sz="2300" kern="0" spc="0">
                <a:solidFill>
                  <a:srgbClr val="F3000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60">
                <a:solidFill>
                  <a:srgbClr val="F8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由器</a:t>
            </a:r>
            <a:r>
              <a:rPr sz="2300" b="1" kern="0" spc="60">
                <a:solidFill>
                  <a:srgbClr val="2F26A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</a:t>
            </a:r>
            <a:r>
              <a:rPr sz="2300" b="1" kern="0" spc="60">
                <a:solidFill>
                  <a:srgbClr val="F8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堡垒主机</a:t>
            </a:r>
            <a:r>
              <a:rPr sz="2300" b="1" kern="0" spc="60">
                <a:solidFill>
                  <a:srgbClr val="2F26A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组成。该防火墙系统提供的安全等</a:t>
            </a:r>
            <a:r>
              <a:rPr sz="2300" b="1" kern="0" spc="50">
                <a:solidFill>
                  <a:srgbClr val="2F26A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级</a:t>
            </a:r>
            <a:r>
              <a:rPr sz="2300" kern="0" spc="0">
                <a:solidFill>
                  <a:srgbClr val="2F26A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60">
                <a:solidFill>
                  <a:srgbClr val="1B138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比包过滤防火墙系统要高，因为它实现了</a:t>
            </a:r>
            <a:r>
              <a:rPr sz="2300" b="1" kern="0" spc="60">
                <a:solidFill>
                  <a:srgbClr val="F8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网络层安全</a:t>
            </a:r>
            <a:r>
              <a:rPr sz="2300" kern="0" spc="0">
                <a:solidFill>
                  <a:srgbClr val="F8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210">
                <a:solidFill>
                  <a:srgbClr val="1B138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(包过滤)和</a:t>
            </a:r>
            <a:r>
              <a:rPr sz="2300" b="1" kern="0" spc="210">
                <a:solidFill>
                  <a:srgbClr val="F8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应用层安全</a:t>
            </a:r>
            <a:r>
              <a:rPr sz="2300" kern="0" spc="210">
                <a:solidFill>
                  <a:srgbClr val="F8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210">
                <a:solidFill>
                  <a:srgbClr val="1B138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(代理服务</a:t>
            </a:r>
            <a:r>
              <a:rPr sz="2300" b="1" kern="0" spc="200">
                <a:solidFill>
                  <a:srgbClr val="1B138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)。所以入侵者</a:t>
            </a:r>
            <a:endParaRPr lang="SimHei" altLang="SimHei" sz="2300"/>
          </a:p>
          <a:p>
            <a:pPr marL="355600" indent="-25400" algn="l" rtl="0" eaLnBrk="0">
              <a:lnSpc>
                <a:spcPct val="96000"/>
              </a:lnSpc>
              <a:spcBef>
                <a:spcPts val="38"/>
              </a:spcBef>
            </a:pPr>
            <a:r>
              <a:rPr sz="2300" kern="0" spc="90">
                <a:solidFill>
                  <a:srgbClr val="2F26A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在破坏内部网络的安全性之前，必</a:t>
            </a:r>
            <a:r>
              <a:rPr sz="2300" kern="0" spc="80">
                <a:solidFill>
                  <a:srgbClr val="2F26A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须首先渗透两种不</a:t>
            </a:r>
            <a:r>
              <a:rPr sz="2300" kern="0" spc="0">
                <a:solidFill>
                  <a:srgbClr val="2F26A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kern="0" spc="60">
                <a:solidFill>
                  <a:srgbClr val="2F26A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同的安全系统。单宿主堡垒主机的模型如图所示。</a:t>
            </a:r>
            <a:endParaRPr lang="SimHei" altLang="SimHei" sz="2300"/>
          </a:p>
        </p:txBody>
      </p:sp>
      <p:pic>
        <p:nvPicPr>
          <p:cNvPr id="202" name="picture 20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838984" y="279403"/>
            <a:ext cx="2139950" cy="679459"/>
          </a:xfrm>
          <a:prstGeom prst="rect">
            <a:avLst/>
          </a:prstGeom>
        </p:spPr>
      </p:pic>
      <p:sp>
        <p:nvSpPr>
          <p:cNvPr id="204" name="textbox 204"/>
          <p:cNvSpPr/>
          <p:nvPr/>
        </p:nvSpPr>
        <p:spPr>
          <a:xfrm>
            <a:off x="3719035" y="1003691"/>
            <a:ext cx="2748279" cy="3632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734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300" b="1" kern="0" spc="60">
                <a:solidFill>
                  <a:srgbClr val="9600C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单宿主堡垒主机模型</a:t>
            </a:r>
            <a:endParaRPr lang="SimSun" altLang="SimSun" sz="2300"/>
          </a:p>
        </p:txBody>
      </p:sp>
      <p:pic>
        <p:nvPicPr>
          <p:cNvPr id="206" name="picture 20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81008" y="1530350"/>
            <a:ext cx="8108998" cy="12678"/>
          </a:xfrm>
          <a:prstGeom prst="rect">
            <a:avLst/>
          </a:prstGeom>
        </p:spPr>
      </p:pic>
      <p:sp>
        <p:nvSpPr>
          <p:cNvPr id="208" name="textbox 208"/>
          <p:cNvSpPr/>
          <p:nvPr/>
        </p:nvSpPr>
        <p:spPr>
          <a:xfrm>
            <a:off x="8972586" y="6560064"/>
            <a:ext cx="170179" cy="1695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33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200" kern="0" spc="-30">
                <a:solidFill>
                  <a:srgbClr val="6E533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21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0" name="picture 2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480550" cy="6965950"/>
          </a:xfrm>
          <a:prstGeom prst="rect">
            <a:avLst/>
          </a:prstGeom>
        </p:spPr>
      </p:pic>
      <p:sp>
        <p:nvSpPr>
          <p:cNvPr id="212" name="textbox 212"/>
          <p:cNvSpPr/>
          <p:nvPr/>
        </p:nvSpPr>
        <p:spPr>
          <a:xfrm>
            <a:off x="1181090" y="2729048"/>
            <a:ext cx="2843529" cy="7848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90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1300" b="1" kern="0" spc="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安全区域</a:t>
            </a:r>
            <a:endParaRPr lang="SimSun" altLang="SimSun" sz="13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300"/>
          </a:p>
          <a:p>
            <a:pPr marL="12700" algn="l" rtl="0" eaLnBrk="0">
              <a:lnSpc>
                <a:spcPts val="2478"/>
              </a:lnSpc>
              <a:spcBef>
                <a:spcPts val="3"/>
              </a:spcBef>
            </a:pPr>
            <a:r>
              <a:rPr sz="1900" kern="0" spc="-40" baseline="1319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服务器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2200" kern="0" spc="-40" baseline="24816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工作站</a:t>
            </a:r>
            <a:r>
              <a:rPr sz="1400" kern="0" spc="2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台式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PC        </a:t>
            </a:r>
            <a:r>
              <a:rPr sz="1900" kern="0" spc="-40" baseline="1319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打印机</a:t>
            </a:r>
            <a:endParaRPr lang="SimSun" altLang="SimSun" sz="1900" baseline="1319"/>
          </a:p>
        </p:txBody>
      </p:sp>
      <p:sp>
        <p:nvSpPr>
          <p:cNvPr id="214" name="textbox 214"/>
          <p:cNvSpPr/>
          <p:nvPr/>
        </p:nvSpPr>
        <p:spPr>
          <a:xfrm>
            <a:off x="5901266" y="2575478"/>
            <a:ext cx="2059304" cy="8978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58"/>
              </a:lnSpc>
            </a:pPr>
            <a:endParaRPr lang="Arial" altLang="Arial" sz="100"/>
          </a:p>
          <a:p>
            <a:pPr marL="157479" indent="-145414" algn="l" rtl="0" eaLnBrk="0">
              <a:lnSpc>
                <a:spcPct val="103000"/>
              </a:lnSpc>
            </a:pPr>
            <a:r>
              <a:rPr sz="1200" b="1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不准访问除堡垒主机以外</a:t>
            </a:r>
            <a:r>
              <a:rPr sz="1200" b="1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的主机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b="1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只允许外部与堡垒主机通信</a:t>
            </a:r>
            <a:endParaRPr lang="SimSun" altLang="SimSun" sz="1200"/>
          </a:p>
          <a:p>
            <a:pPr algn="l" rtl="0" eaLnBrk="0">
              <a:lnSpc>
                <a:spcPct val="151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300"/>
          </a:p>
          <a:p>
            <a:pPr marL="475615" algn="l" rtl="0" eaLnBrk="0">
              <a:lnSpc>
                <a:spcPts val="1698"/>
              </a:lnSpc>
              <a:spcBef>
                <a:spcPts val="3"/>
              </a:spcBef>
            </a:pPr>
            <a:r>
              <a:rPr sz="1300" b="1" kern="0" spc="-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查找对应的策略</a:t>
            </a:r>
            <a:endParaRPr lang="SimSun" altLang="SimSun" sz="1300"/>
          </a:p>
        </p:txBody>
      </p:sp>
      <p:pic>
        <p:nvPicPr>
          <p:cNvPr id="216" name="picture 2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838984" y="279403"/>
            <a:ext cx="2139950" cy="679459"/>
          </a:xfrm>
          <a:prstGeom prst="rect">
            <a:avLst/>
          </a:prstGeom>
        </p:spPr>
      </p:pic>
      <p:sp>
        <p:nvSpPr>
          <p:cNvPr id="218" name="textbox 218"/>
          <p:cNvSpPr/>
          <p:nvPr/>
        </p:nvSpPr>
        <p:spPr>
          <a:xfrm>
            <a:off x="6467119" y="4478391"/>
            <a:ext cx="593725" cy="336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2447"/>
              </a:lnSpc>
            </a:pPr>
            <a:r>
              <a:rPr sz="1600" b="1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防水</a:t>
            </a:r>
            <a:r>
              <a:rPr sz="1600" b="1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墙</a:t>
            </a:r>
            <a:endParaRPr lang="SimSun" altLang="SimSun" sz="1600"/>
          </a:p>
        </p:txBody>
      </p:sp>
      <p:sp>
        <p:nvSpPr>
          <p:cNvPr id="220" name="textbox 220"/>
          <p:cNvSpPr/>
          <p:nvPr/>
        </p:nvSpPr>
        <p:spPr>
          <a:xfrm>
            <a:off x="7666388" y="5227902"/>
            <a:ext cx="841375" cy="2133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1476"/>
              </a:lnSpc>
            </a:pPr>
            <a:r>
              <a:rPr sz="11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Internet网络</a:t>
            </a:r>
            <a:endParaRPr lang="SimSun" altLang="SimSun" sz="1100"/>
          </a:p>
        </p:txBody>
      </p:sp>
      <p:sp>
        <p:nvSpPr>
          <p:cNvPr id="222" name="textbox 222"/>
          <p:cNvSpPr/>
          <p:nvPr/>
        </p:nvSpPr>
        <p:spPr>
          <a:xfrm>
            <a:off x="2497930" y="4207461"/>
            <a:ext cx="782955" cy="2127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425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b="1" kern="0" spc="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堡垒主机</a:t>
            </a:r>
            <a:endParaRPr lang="SimSun" altLang="SimSun" sz="1300"/>
          </a:p>
        </p:txBody>
      </p:sp>
      <p:sp>
        <p:nvSpPr>
          <p:cNvPr id="224" name="textbox 224"/>
          <p:cNvSpPr/>
          <p:nvPr/>
        </p:nvSpPr>
        <p:spPr>
          <a:xfrm>
            <a:off x="4326996" y="4018724"/>
            <a:ext cx="568959" cy="2679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1905"/>
              </a:lnSpc>
            </a:pPr>
            <a:r>
              <a:rPr sz="1500" b="1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数</a:t>
            </a:r>
            <a:r>
              <a:rPr sz="1500" b="1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据</a:t>
            </a:r>
            <a:r>
              <a:rPr sz="1500" b="1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包</a:t>
            </a:r>
            <a:endParaRPr lang="SimSun" altLang="SimSun" sz="1500"/>
          </a:p>
        </p:txBody>
      </p:sp>
      <p:sp>
        <p:nvSpPr>
          <p:cNvPr id="226" name="textbox 226"/>
          <p:cNvSpPr/>
          <p:nvPr/>
        </p:nvSpPr>
        <p:spPr>
          <a:xfrm>
            <a:off x="6536323" y="5166819"/>
            <a:ext cx="466725" cy="2114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1464"/>
              </a:lnSpc>
            </a:pPr>
            <a:r>
              <a:rPr sz="1200" b="1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数据包</a:t>
            </a:r>
            <a:endParaRPr lang="SimSun" altLang="SimSun" sz="1200"/>
          </a:p>
        </p:txBody>
      </p:sp>
      <p:sp>
        <p:nvSpPr>
          <p:cNvPr id="228" name="textbox 228"/>
          <p:cNvSpPr/>
          <p:nvPr/>
        </p:nvSpPr>
        <p:spPr>
          <a:xfrm>
            <a:off x="8978937" y="6558110"/>
            <a:ext cx="182245" cy="180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4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1300" kern="0" spc="-30">
                <a:solidFill>
                  <a:srgbClr val="6F543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22</a:t>
            </a:r>
            <a:endParaRPr lang="SimSun" altLang="SimSun" sz="1300"/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0" name="textbox 230"/>
          <p:cNvSpPr/>
          <p:nvPr/>
        </p:nvSpPr>
        <p:spPr>
          <a:xfrm>
            <a:off x="1009682" y="2047976"/>
            <a:ext cx="7327265" cy="17849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8000"/>
              </a:lnSpc>
            </a:pPr>
            <a:endParaRPr lang="Arial" altLang="Arial" sz="100"/>
          </a:p>
          <a:p>
            <a:pPr marL="330200" indent="-317500" algn="l" rtl="0" eaLnBrk="0">
              <a:lnSpc>
                <a:spcPct val="100000"/>
              </a:lnSpc>
              <a:spcBef>
                <a:spcPts val="1"/>
              </a:spcBef>
            </a:pPr>
            <a:r>
              <a:rPr sz="2300" kern="0" spc="190">
                <a:solidFill>
                  <a:srgbClr val="20149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●双宿主堡垒主机模型(屏蔽防火墙系统)可以构造更</a:t>
            </a:r>
            <a:r>
              <a:rPr sz="2300" kern="0" spc="10">
                <a:solidFill>
                  <a:srgbClr val="20149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kern="0" spc="90">
                <a:solidFill>
                  <a:srgbClr val="20149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加安全的防火墙系统。双宿主堡垒主机有</a:t>
            </a:r>
            <a:r>
              <a:rPr sz="2300" kern="0" spc="80">
                <a:solidFill>
                  <a:srgbClr val="20149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两种网络接</a:t>
            </a:r>
            <a:r>
              <a:rPr sz="2300" kern="0" spc="0">
                <a:solidFill>
                  <a:srgbClr val="20149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kern="0" spc="80">
                <a:solidFill>
                  <a:srgbClr val="20149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口但是主机在两个端口之间直接转发信息的功能被</a:t>
            </a:r>
            <a:r>
              <a:rPr sz="2300" kern="0" spc="70">
                <a:solidFill>
                  <a:srgbClr val="20149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关</a:t>
            </a:r>
            <a:r>
              <a:rPr sz="2300" kern="0" spc="-10">
                <a:solidFill>
                  <a:srgbClr val="20149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kern="0" spc="80">
                <a:solidFill>
                  <a:srgbClr val="20149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掉了。在物理结构上强行</a:t>
            </a:r>
            <a:r>
              <a:rPr sz="2300" kern="0" spc="80">
                <a:solidFill>
                  <a:srgbClr val="FA000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将所有去往内部网络的信息</a:t>
            </a:r>
            <a:r>
              <a:rPr sz="2300" kern="0" spc="40">
                <a:solidFill>
                  <a:srgbClr val="FA000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kern="0" spc="60">
                <a:solidFill>
                  <a:srgbClr val="FA000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经过堡垒主机</a:t>
            </a:r>
            <a:r>
              <a:rPr sz="2300" kern="0" spc="60">
                <a:solidFill>
                  <a:srgbClr val="20149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。双宿主堡垒主机模型如图所示。</a:t>
            </a:r>
            <a:endParaRPr lang="SimHei" altLang="SimHei" sz="2300"/>
          </a:p>
        </p:txBody>
      </p:sp>
      <p:pic>
        <p:nvPicPr>
          <p:cNvPr id="232" name="picture 2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851687" y="279404"/>
            <a:ext cx="2133598" cy="673119"/>
          </a:xfrm>
          <a:prstGeom prst="rect">
            <a:avLst/>
          </a:prstGeom>
        </p:spPr>
      </p:pic>
      <p:sp>
        <p:nvSpPr>
          <p:cNvPr id="234" name="textbox 234"/>
          <p:cNvSpPr/>
          <p:nvPr/>
        </p:nvSpPr>
        <p:spPr>
          <a:xfrm>
            <a:off x="3478481" y="954044"/>
            <a:ext cx="3201035" cy="4210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07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700" b="1" kern="0" spc="60">
                <a:solidFill>
                  <a:srgbClr val="3325F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双宿主堡垒主机模型</a:t>
            </a:r>
            <a:endParaRPr lang="SimSun" altLang="SimSun" sz="2700"/>
          </a:p>
        </p:txBody>
      </p:sp>
      <p:pic>
        <p:nvPicPr>
          <p:cNvPr id="236" name="picture 23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93711" y="1530350"/>
            <a:ext cx="8108999" cy="12678"/>
          </a:xfrm>
          <a:prstGeom prst="rect">
            <a:avLst/>
          </a:prstGeom>
        </p:spPr>
      </p:pic>
      <p:sp>
        <p:nvSpPr>
          <p:cNvPr id="238" name="textbox 238"/>
          <p:cNvSpPr/>
          <p:nvPr/>
        </p:nvSpPr>
        <p:spPr>
          <a:xfrm>
            <a:off x="8985290" y="6560673"/>
            <a:ext cx="170179" cy="1689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20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1200" kern="0" spc="-30">
                <a:solidFill>
                  <a:srgbClr val="50351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23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0" name="picture 24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480550" cy="6965950"/>
          </a:xfrm>
          <a:prstGeom prst="rect">
            <a:avLst/>
          </a:prstGeom>
        </p:spPr>
      </p:pic>
      <p:sp>
        <p:nvSpPr>
          <p:cNvPr id="242" name="textbox 242"/>
          <p:cNvSpPr/>
          <p:nvPr/>
        </p:nvSpPr>
        <p:spPr>
          <a:xfrm>
            <a:off x="5279328" y="2454561"/>
            <a:ext cx="3425190" cy="28200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44"/>
              </a:lnSpc>
            </a:pPr>
            <a:endParaRPr lang="Arial" altLang="Arial" sz="100"/>
          </a:p>
          <a:p>
            <a:pPr marL="907414" indent="12700" algn="l" rtl="0" eaLnBrk="0">
              <a:lnSpc>
                <a:spcPct val="96000"/>
              </a:lnSpc>
            </a:pPr>
            <a:r>
              <a:rPr sz="1200" b="1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所有通信都必须通过</a:t>
            </a:r>
            <a:r>
              <a:rPr sz="1200" b="1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堡垒主机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</a:t>
            </a:r>
            <a:r>
              <a:rPr sz="1200" b="1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通过登录到堡垒主机获得服务</a:t>
            </a:r>
            <a:endParaRPr lang="SimSun" altLang="SimSun" sz="1200"/>
          </a:p>
          <a:p>
            <a:pPr algn="l" rtl="0" eaLnBrk="0">
              <a:lnSpc>
                <a:spcPct val="160000"/>
              </a:lnSpc>
            </a:pPr>
            <a:endParaRPr lang="Arial" altLang="Arial" sz="1000"/>
          </a:p>
          <a:p>
            <a:pPr marL="1294764" algn="l" rtl="0" eaLnBrk="0">
              <a:lnSpc>
                <a:spcPts val="1598"/>
              </a:lnSpc>
              <a:spcBef>
                <a:spcPts val="390"/>
              </a:spcBef>
            </a:pPr>
            <a:r>
              <a:rPr sz="1300" b="1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查找对应的策略</a:t>
            </a:r>
            <a:endParaRPr lang="SimSun" altLang="SimSun" sz="1300"/>
          </a:p>
          <a:p>
            <a:pPr algn="l" rtl="0" eaLnBrk="0">
              <a:lnSpc>
                <a:spcPct val="195000"/>
              </a:lnSpc>
            </a:pPr>
            <a:endParaRPr lang="Arial" altLang="Arial" sz="1000"/>
          </a:p>
          <a:p>
            <a:pPr marL="12700" algn="l" rtl="0" eaLnBrk="0">
              <a:lnSpc>
                <a:spcPct val="100000"/>
              </a:lnSpc>
              <a:spcBef>
                <a:spcPts val="462"/>
              </a:spcBef>
            </a:pPr>
            <a:r>
              <a:rPr sz="1500" b="1" kern="0" spc="-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数据包-</a:t>
            </a:r>
            <a:endParaRPr lang="SimSun" altLang="SimSun" sz="1500"/>
          </a:p>
          <a:p>
            <a:pPr algn="l" rtl="0" eaLnBrk="0">
              <a:lnSpc>
                <a:spcPct val="137000"/>
              </a:lnSpc>
            </a:pPr>
            <a:endParaRPr lang="Arial" altLang="Arial" sz="1000"/>
          </a:p>
          <a:p>
            <a:pPr algn="l" rtl="0" eaLnBrk="0">
              <a:lnSpc>
                <a:spcPct val="137000"/>
              </a:lnSpc>
            </a:pPr>
            <a:endParaRPr lang="Arial" altLang="Arial" sz="1000"/>
          </a:p>
          <a:p>
            <a:pPr marL="1483360" algn="l" rtl="0" eaLnBrk="0">
              <a:lnSpc>
                <a:spcPts val="1792"/>
              </a:lnSpc>
              <a:spcBef>
                <a:spcPts val="429"/>
              </a:spcBef>
            </a:pPr>
            <a:r>
              <a:rPr sz="1400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防水墙</a:t>
            </a:r>
            <a:endParaRPr lang="SimSun" altLang="SimSun" sz="14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300"/>
          </a:p>
          <a:p>
            <a:pPr algn="r" rtl="0" eaLnBrk="0">
              <a:lnSpc>
                <a:spcPts val="1646"/>
              </a:lnSpc>
              <a:spcBef>
                <a:spcPts val="3"/>
              </a:spcBef>
            </a:pPr>
            <a:r>
              <a:rPr sz="1500" b="1" kern="0" spc="-40" baseline="21821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数据包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300" b="1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Internet</a:t>
            </a:r>
            <a:r>
              <a:rPr sz="13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网络</a:t>
            </a:r>
            <a:endParaRPr lang="SimSun" altLang="SimSun" sz="1300"/>
          </a:p>
        </p:txBody>
      </p:sp>
      <p:sp>
        <p:nvSpPr>
          <p:cNvPr id="244" name="textbox 244"/>
          <p:cNvSpPr/>
          <p:nvPr/>
        </p:nvSpPr>
        <p:spPr>
          <a:xfrm>
            <a:off x="2197120" y="2539665"/>
            <a:ext cx="2611120" cy="17418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45"/>
              </a:lnSpc>
            </a:pPr>
            <a:endParaRPr lang="Arial" altLang="Arial" sz="100"/>
          </a:p>
          <a:p>
            <a:pPr marL="1291589" algn="l" rtl="0" eaLnBrk="0">
              <a:lnSpc>
                <a:spcPct val="95000"/>
              </a:lnSpc>
            </a:pPr>
            <a:r>
              <a:rPr sz="1600" b="1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安全区域</a:t>
            </a:r>
            <a:endParaRPr lang="SimSun" altLang="SimSun" sz="1600"/>
          </a:p>
          <a:p>
            <a:pPr algn="l" rtl="0" eaLnBrk="0">
              <a:lnSpc>
                <a:spcPct val="139000"/>
              </a:lnSpc>
            </a:pPr>
            <a:endParaRPr lang="Arial" altLang="Arial" sz="1000"/>
          </a:p>
          <a:p>
            <a:pPr marL="12700" algn="l" rtl="0" eaLnBrk="0">
              <a:lnSpc>
                <a:spcPts val="2297"/>
              </a:lnSpc>
              <a:spcBef>
                <a:spcPts val="528"/>
              </a:spcBef>
            </a:pPr>
            <a:r>
              <a:rPr sz="1800" kern="0" spc="-110" baseline="25947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工作站</a:t>
            </a:r>
            <a:r>
              <a:rPr sz="11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2700" kern="0" spc="-190" baseline="-3923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台</a:t>
            </a:r>
            <a:r>
              <a:rPr sz="2700" kern="0" spc="-190" baseline="-3923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tPC</a:t>
            </a:r>
            <a:r>
              <a:rPr sz="1700" kern="0" spc="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800" kern="0" spc="120" baseline="-5884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打印机</a:t>
            </a:r>
            <a:endParaRPr lang="SimSun" altLang="SimSun" sz="1800" baseline="-5884"/>
          </a:p>
          <a:p>
            <a:pPr algn="l" rtl="0" eaLnBrk="0">
              <a:lnSpc>
                <a:spcPct val="163000"/>
              </a:lnSpc>
            </a:pPr>
            <a:endParaRPr lang="Arial" altLang="Arial" sz="1000"/>
          </a:p>
          <a:p>
            <a:pPr marL="2094864" algn="l" rtl="0" eaLnBrk="0">
              <a:lnSpc>
                <a:spcPct val="73000"/>
              </a:lnSpc>
              <a:spcBef>
                <a:spcPts val="363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则</a:t>
            </a:r>
            <a:endParaRPr lang="LiSu" altLang="LiSu" sz="12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300"/>
          </a:p>
          <a:p>
            <a:pPr algn="r" rtl="0" eaLnBrk="0">
              <a:lnSpc>
                <a:spcPct val="100000"/>
              </a:lnSpc>
              <a:spcBef>
                <a:spcPts val="1"/>
              </a:spcBef>
            </a:pPr>
            <a:r>
              <a:rPr sz="15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堡垒主机</a:t>
            </a:r>
            <a:endParaRPr lang="SimSun" altLang="SimSun" sz="1500"/>
          </a:p>
        </p:txBody>
      </p:sp>
      <p:pic>
        <p:nvPicPr>
          <p:cNvPr id="246" name="picture 24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838984" y="279404"/>
            <a:ext cx="2139950" cy="673119"/>
          </a:xfrm>
          <a:prstGeom prst="rect">
            <a:avLst/>
          </a:prstGeom>
        </p:spPr>
      </p:pic>
      <p:sp>
        <p:nvSpPr>
          <p:cNvPr id="248" name="textbox 248"/>
          <p:cNvSpPr/>
          <p:nvPr/>
        </p:nvSpPr>
        <p:spPr>
          <a:xfrm>
            <a:off x="1390610" y="2681858"/>
            <a:ext cx="464184" cy="6921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23"/>
              </a:lnSpc>
            </a:pPr>
            <a:endParaRPr lang="Arial" altLang="Arial" sz="100"/>
          </a:p>
          <a:p>
            <a:pPr marL="107950" algn="l" rtl="0" eaLnBrk="0">
              <a:lnSpc>
                <a:spcPct val="92000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TCaiyun"/>
                <a:ea typeface="STCaiyun"/>
                <a:cs typeface="STCaiyun"/>
              </a:rPr>
              <a:t>到</a:t>
            </a:r>
            <a:endParaRPr lang="STCaiyun" altLang="STCaiyun" sz="1200"/>
          </a:p>
          <a:p>
            <a:pPr algn="l" rtl="0" eaLnBrk="0">
              <a:lnSpc>
                <a:spcPct val="164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300"/>
          </a:p>
          <a:p>
            <a:pPr algn="r" rtl="0" eaLnBrk="0">
              <a:lnSpc>
                <a:spcPts val="1598"/>
              </a:lnSpc>
            </a:pP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服务器</a:t>
            </a:r>
            <a:endParaRPr lang="SimSun" altLang="SimSun" sz="1200"/>
          </a:p>
        </p:txBody>
      </p:sp>
      <p:sp>
        <p:nvSpPr>
          <p:cNvPr id="250" name="textbox 250"/>
          <p:cNvSpPr/>
          <p:nvPr/>
        </p:nvSpPr>
        <p:spPr>
          <a:xfrm>
            <a:off x="8972586" y="6567013"/>
            <a:ext cx="170179" cy="1689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33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1200" kern="0" spc="-30">
                <a:solidFill>
                  <a:srgbClr val="6F543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24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2" name="textbox 252"/>
          <p:cNvSpPr/>
          <p:nvPr/>
        </p:nvSpPr>
        <p:spPr>
          <a:xfrm>
            <a:off x="1009682" y="2006863"/>
            <a:ext cx="7576819" cy="22771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195"/>
              </a:lnSpc>
            </a:pPr>
            <a:endParaRPr lang="Arial" altLang="Arial" sz="100"/>
          </a:p>
          <a:p>
            <a:pPr marL="333375" indent="-321309" algn="l" rtl="0" eaLnBrk="0">
              <a:lnSpc>
                <a:spcPct val="91000"/>
              </a:lnSpc>
            </a:pPr>
            <a:r>
              <a:rPr sz="2300" kern="0" spc="-20">
                <a:solidFill>
                  <a:srgbClr val="C964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 </a:t>
            </a:r>
            <a:r>
              <a:rPr sz="2300" kern="0" spc="-20">
                <a:solidFill>
                  <a:srgbClr val="1C139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屏</a:t>
            </a:r>
            <a:r>
              <a:rPr sz="2300" b="1" kern="0" spc="-20">
                <a:solidFill>
                  <a:srgbClr val="3A30C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蔽子网模型用了</a:t>
            </a:r>
            <a:r>
              <a:rPr sz="2300" b="1" kern="0" spc="-20">
                <a:solidFill>
                  <a:srgbClr val="FD000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两个包过滤路由器</a:t>
            </a:r>
            <a:r>
              <a:rPr sz="2300" kern="0" spc="-20">
                <a:solidFill>
                  <a:srgbClr val="FD000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-20">
                <a:solidFill>
                  <a:srgbClr val="3A30C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和一个</a:t>
            </a:r>
            <a:r>
              <a:rPr sz="2300" b="1" kern="0" spc="-20">
                <a:solidFill>
                  <a:srgbClr val="FD000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堡垒主机</a:t>
            </a:r>
            <a:r>
              <a:rPr sz="2300" kern="0" spc="-20">
                <a:solidFill>
                  <a:srgbClr val="1C139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r>
              <a:rPr sz="2300" kern="0" spc="0">
                <a:solidFill>
                  <a:srgbClr val="1C139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70">
                <a:solidFill>
                  <a:srgbClr val="3A30C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它是最安全的防火墙系统之一，因为在定</a:t>
            </a:r>
            <a:r>
              <a:rPr sz="2300" b="1" kern="0" spc="60">
                <a:solidFill>
                  <a:srgbClr val="3A30C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义了“</a:t>
            </a:r>
            <a:r>
              <a:rPr sz="2300" b="1" kern="0" spc="60">
                <a:solidFill>
                  <a:srgbClr val="F9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中立</a:t>
            </a:r>
            <a:r>
              <a:rPr sz="2300" kern="0" spc="-10">
                <a:solidFill>
                  <a:srgbClr val="F9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2300" b="1" kern="0" spc="-10">
                <a:solidFill>
                  <a:srgbClr val="F9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区</a:t>
            </a:r>
            <a:r>
              <a:rPr sz="2300" b="1" kern="0" spc="-10">
                <a:solidFill>
                  <a:srgbClr val="1C139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”</a:t>
            </a:r>
            <a:r>
              <a:rPr sz="2300" b="1" kern="0" spc="-10">
                <a:solidFill>
                  <a:srgbClr val="1C139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(DMZ,Dem</a:t>
            </a:r>
            <a:r>
              <a:rPr sz="2300" b="1" kern="0" spc="-20">
                <a:solidFill>
                  <a:srgbClr val="1C139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ilitarized</a:t>
            </a:r>
            <a:r>
              <a:rPr sz="2300" kern="0" spc="-20">
                <a:solidFill>
                  <a:srgbClr val="1C139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2300" b="1" kern="0" spc="-20">
                <a:solidFill>
                  <a:srgbClr val="1C139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Zone)</a:t>
            </a:r>
            <a:r>
              <a:rPr sz="2300" b="1" kern="0" spc="-20">
                <a:solidFill>
                  <a:srgbClr val="1C139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网络后，它支持</a:t>
            </a:r>
            <a:r>
              <a:rPr sz="2300" b="1" kern="0" spc="-20">
                <a:solidFill>
                  <a:srgbClr val="F9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网络</a:t>
            </a:r>
            <a:endParaRPr lang="SimHei" altLang="SimHei" sz="2300"/>
          </a:p>
          <a:p>
            <a:pPr marL="330200" algn="l" rtl="0" eaLnBrk="0">
              <a:lnSpc>
                <a:spcPct val="89000"/>
              </a:lnSpc>
              <a:spcBef>
                <a:spcPts val="141"/>
              </a:spcBef>
            </a:pPr>
            <a:r>
              <a:rPr sz="2300" kern="0" spc="80">
                <a:solidFill>
                  <a:srgbClr val="F9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层</a:t>
            </a:r>
            <a:r>
              <a:rPr sz="2300" kern="0" spc="80">
                <a:solidFill>
                  <a:srgbClr val="1C139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</a:t>
            </a:r>
            <a:r>
              <a:rPr sz="2300" kern="0" spc="80">
                <a:solidFill>
                  <a:srgbClr val="F9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应用层</a:t>
            </a:r>
            <a:r>
              <a:rPr sz="2300" kern="0" spc="80">
                <a:solidFill>
                  <a:srgbClr val="1C139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安全功能。网络管理员将堡垒主机、信息</a:t>
            </a:r>
            <a:endParaRPr lang="SimHei" altLang="SimHei" sz="2300"/>
          </a:p>
          <a:p>
            <a:pPr marL="323850" indent="6350" algn="l" rtl="0" eaLnBrk="0">
              <a:lnSpc>
                <a:spcPct val="91000"/>
              </a:lnSpc>
              <a:spcBef>
                <a:spcPts val="45"/>
              </a:spcBef>
            </a:pPr>
            <a:r>
              <a:rPr sz="2300" kern="0" spc="40">
                <a:solidFill>
                  <a:srgbClr val="3A30C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服务器、</a:t>
            </a:r>
            <a:r>
              <a:rPr sz="2300" kern="0" spc="0">
                <a:solidFill>
                  <a:srgbClr val="3A30C7">
                    <a:alpha val="100000"/>
                  </a:srgbClr>
                </a:solidFill>
                <a:latin typeface="Arial"/>
                <a:ea typeface="Arial"/>
                <a:cs typeface="Arial"/>
              </a:rPr>
              <a:t>Modem</a:t>
            </a:r>
            <a:r>
              <a:rPr sz="2300" kern="0" spc="40">
                <a:solidFill>
                  <a:srgbClr val="3A30C7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300" kern="0" spc="40">
                <a:solidFill>
                  <a:srgbClr val="3A30C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组，以及其它公用服务器放在</a:t>
            </a:r>
            <a:r>
              <a:rPr sz="2300" kern="0" spc="0">
                <a:solidFill>
                  <a:srgbClr val="3A30C7">
                    <a:alpha val="100000"/>
                  </a:srgbClr>
                </a:solidFill>
                <a:latin typeface="Arial"/>
                <a:ea typeface="Arial"/>
                <a:cs typeface="Arial"/>
              </a:rPr>
              <a:t>DMZ</a:t>
            </a:r>
            <a:r>
              <a:rPr sz="2300" kern="0" spc="-110">
                <a:solidFill>
                  <a:srgbClr val="3A30C7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300" kern="0" spc="40">
                <a:solidFill>
                  <a:srgbClr val="3A30C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网 </a:t>
            </a:r>
            <a:r>
              <a:rPr sz="2300" kern="0" spc="90">
                <a:solidFill>
                  <a:srgbClr val="3A30C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络中。如果黑客想突破该防火墙那么必须攻破以上三</a:t>
            </a:r>
            <a:endParaRPr lang="SimHei" altLang="SimHei" sz="2300"/>
          </a:p>
          <a:p>
            <a:pPr marL="334009" algn="l" rtl="0" eaLnBrk="0">
              <a:lnSpc>
                <a:spcPct val="91000"/>
              </a:lnSpc>
              <a:spcBef>
                <a:spcPts val="25"/>
              </a:spcBef>
            </a:pPr>
            <a:r>
              <a:rPr sz="2300" b="1" kern="0" spc="-50">
                <a:solidFill>
                  <a:srgbClr val="1C139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个单独的设备，模型如图所示。</a:t>
            </a:r>
            <a:endParaRPr lang="SimHei" altLang="SimHei" sz="2300"/>
          </a:p>
        </p:txBody>
      </p:sp>
      <p:pic>
        <p:nvPicPr>
          <p:cNvPr id="254" name="picture 25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851687" y="279404"/>
            <a:ext cx="2133598" cy="673119"/>
          </a:xfrm>
          <a:prstGeom prst="rect">
            <a:avLst/>
          </a:prstGeom>
        </p:spPr>
      </p:pic>
      <p:sp>
        <p:nvSpPr>
          <p:cNvPr id="256" name="textbox 256"/>
          <p:cNvSpPr/>
          <p:nvPr/>
        </p:nvSpPr>
        <p:spPr>
          <a:xfrm>
            <a:off x="4018119" y="986704"/>
            <a:ext cx="2134235" cy="415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6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700" b="1" kern="0" spc="50">
                <a:solidFill>
                  <a:srgbClr val="6000C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屏蔽子网模型</a:t>
            </a:r>
            <a:endParaRPr lang="SimSun" altLang="SimSun" sz="2700"/>
          </a:p>
        </p:txBody>
      </p:sp>
      <p:pic>
        <p:nvPicPr>
          <p:cNvPr id="258" name="picture 25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93711" y="1530350"/>
            <a:ext cx="8108999" cy="12678"/>
          </a:xfrm>
          <a:prstGeom prst="rect">
            <a:avLst/>
          </a:prstGeom>
        </p:spPr>
      </p:pic>
      <p:sp>
        <p:nvSpPr>
          <p:cNvPr id="260" name="textbox 260"/>
          <p:cNvSpPr/>
          <p:nvPr/>
        </p:nvSpPr>
        <p:spPr>
          <a:xfrm>
            <a:off x="8985290" y="6560673"/>
            <a:ext cx="170179" cy="1689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20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1200" kern="0" spc="-30">
                <a:solidFill>
                  <a:srgbClr val="6F533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25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2" name="picture 26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480550" cy="6965950"/>
          </a:xfrm>
          <a:prstGeom prst="rect">
            <a:avLst/>
          </a:prstGeom>
        </p:spPr>
      </p:pic>
      <p:pic>
        <p:nvPicPr>
          <p:cNvPr id="264" name="picture 26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838984" y="279403"/>
            <a:ext cx="2139950" cy="679459"/>
          </a:xfrm>
          <a:prstGeom prst="rect">
            <a:avLst/>
          </a:prstGeom>
        </p:spPr>
      </p:pic>
      <p:sp>
        <p:nvSpPr>
          <p:cNvPr id="266" name="textbox 266"/>
          <p:cNvSpPr/>
          <p:nvPr/>
        </p:nvSpPr>
        <p:spPr>
          <a:xfrm>
            <a:off x="4505212" y="2929329"/>
            <a:ext cx="650875" cy="688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2547"/>
              </a:lnSpc>
            </a:pPr>
            <a:r>
              <a:rPr sz="1800" b="1" kern="0" spc="-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防水</a:t>
            </a:r>
            <a:r>
              <a:rPr sz="1800" b="1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墙</a:t>
            </a:r>
            <a:endParaRPr lang="SimSun" altLang="SimSun" sz="1800"/>
          </a:p>
          <a:p>
            <a:pPr algn="l" rtl="0" eaLnBrk="0">
              <a:lnSpc>
                <a:spcPct val="103000"/>
              </a:lnSpc>
            </a:pPr>
            <a:endParaRPr lang="Arial" altLang="Arial" sz="700"/>
          </a:p>
          <a:p>
            <a:pPr marL="130175" algn="l" rtl="0" eaLnBrk="0">
              <a:lnSpc>
                <a:spcPct val="94000"/>
              </a:lnSpc>
              <a:spcBef>
                <a:spcPts val="4"/>
              </a:spcBef>
            </a:pP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STCaiyun"/>
                <a:ea typeface="STCaiyun"/>
                <a:cs typeface="STCaiyun"/>
              </a:rPr>
              <a:t>别</a:t>
            </a:r>
            <a:endParaRPr lang="STCaiyun" altLang="STCaiyun" sz="1600"/>
          </a:p>
        </p:txBody>
      </p:sp>
      <p:sp>
        <p:nvSpPr>
          <p:cNvPr id="268" name="textbox 268"/>
          <p:cNvSpPr/>
          <p:nvPr/>
        </p:nvSpPr>
        <p:spPr>
          <a:xfrm>
            <a:off x="4271104" y="4057518"/>
            <a:ext cx="1104900" cy="3346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798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1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堡垒主机</a:t>
            </a:r>
            <a:endParaRPr lang="SimSun" altLang="SimSun" sz="2100"/>
          </a:p>
        </p:txBody>
      </p:sp>
      <p:sp>
        <p:nvSpPr>
          <p:cNvPr id="270" name="textbox 270"/>
          <p:cNvSpPr/>
          <p:nvPr/>
        </p:nvSpPr>
        <p:spPr>
          <a:xfrm>
            <a:off x="7115025" y="4221769"/>
            <a:ext cx="887094" cy="2628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667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600" b="1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外部网络</a:t>
            </a:r>
            <a:endParaRPr lang="SimSun" altLang="SimSun" sz="1600"/>
          </a:p>
        </p:txBody>
      </p:sp>
      <p:sp>
        <p:nvSpPr>
          <p:cNvPr id="272" name="textbox 272"/>
          <p:cNvSpPr/>
          <p:nvPr/>
        </p:nvSpPr>
        <p:spPr>
          <a:xfrm>
            <a:off x="1406311" y="4221769"/>
            <a:ext cx="868044" cy="2628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667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600" b="1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内部网络</a:t>
            </a:r>
            <a:endParaRPr lang="SimSun" altLang="SimSun" sz="1600"/>
          </a:p>
        </p:txBody>
      </p:sp>
      <p:sp>
        <p:nvSpPr>
          <p:cNvPr id="274" name="textbox 274"/>
          <p:cNvSpPr/>
          <p:nvPr/>
        </p:nvSpPr>
        <p:spPr>
          <a:xfrm>
            <a:off x="3362148" y="2977163"/>
            <a:ext cx="663575" cy="2628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666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600" b="1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防火墙</a:t>
            </a:r>
            <a:endParaRPr lang="SimSun" altLang="SimSun" sz="1600"/>
          </a:p>
        </p:txBody>
      </p:sp>
      <p:sp>
        <p:nvSpPr>
          <p:cNvPr id="276" name="textbox 276"/>
          <p:cNvSpPr/>
          <p:nvPr/>
        </p:nvSpPr>
        <p:spPr>
          <a:xfrm>
            <a:off x="5749730" y="2977163"/>
            <a:ext cx="657225" cy="2628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666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600" b="1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防火墙</a:t>
            </a:r>
            <a:endParaRPr lang="SimSun" altLang="SimSun" sz="1600"/>
          </a:p>
        </p:txBody>
      </p:sp>
      <p:sp>
        <p:nvSpPr>
          <p:cNvPr id="278" name="textbox 278"/>
          <p:cNvSpPr/>
          <p:nvPr/>
        </p:nvSpPr>
        <p:spPr>
          <a:xfrm>
            <a:off x="8985290" y="6567013"/>
            <a:ext cx="170179" cy="1689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20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1200" kern="0" spc="-30">
                <a:solidFill>
                  <a:srgbClr val="70593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26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0" name="textbox 280"/>
          <p:cNvSpPr/>
          <p:nvPr/>
        </p:nvSpPr>
        <p:spPr>
          <a:xfrm>
            <a:off x="1682706" y="2448143"/>
            <a:ext cx="6367145" cy="17735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763"/>
              </a:lnSpc>
            </a:pPr>
            <a:endParaRPr lang="Arial" altLang="Arial" sz="100"/>
          </a:p>
          <a:p>
            <a:pPr marL="342900" indent="-330200" algn="l" rtl="0" eaLnBrk="0">
              <a:lnSpc>
                <a:spcPct val="102000"/>
              </a:lnSpc>
            </a:pPr>
            <a:r>
              <a:rPr sz="2600" kern="0" spc="340">
                <a:solidFill>
                  <a:srgbClr val="2017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①凡是</a:t>
            </a:r>
            <a:r>
              <a:rPr sz="2600" kern="0" spc="340">
                <a:solidFill>
                  <a:srgbClr val="F7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没有被列为允许访</a:t>
            </a:r>
            <a:r>
              <a:rPr sz="2600" kern="0" spc="330">
                <a:solidFill>
                  <a:srgbClr val="F7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问的服务</a:t>
            </a:r>
            <a:r>
              <a:rPr sz="2600" kern="0" spc="330">
                <a:solidFill>
                  <a:srgbClr val="2017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都是</a:t>
            </a:r>
            <a:r>
              <a:rPr sz="2600" kern="0" spc="-10">
                <a:solidFill>
                  <a:srgbClr val="2017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600" kern="0" spc="70">
                <a:solidFill>
                  <a:srgbClr val="2D1B9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被</a:t>
            </a:r>
            <a:r>
              <a:rPr sz="2600" kern="0" spc="70">
                <a:solidFill>
                  <a:srgbClr val="F7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禁止</a:t>
            </a:r>
            <a:r>
              <a:rPr sz="2600" kern="0" spc="70">
                <a:solidFill>
                  <a:srgbClr val="2D1B9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的。</a:t>
            </a:r>
            <a:endParaRPr lang="SimHei" altLang="SimHei" sz="2600"/>
          </a:p>
          <a:p>
            <a:pPr algn="l" rtl="0" eaLnBrk="0">
              <a:lnSpc>
                <a:spcPct val="106000"/>
              </a:lnSpc>
            </a:pPr>
            <a:endParaRPr lang="Arial" altLang="Arial" sz="700"/>
          </a:p>
          <a:p>
            <a:pPr marL="349250" indent="-323850" algn="l" rtl="0" eaLnBrk="0">
              <a:lnSpc>
                <a:spcPct val="104000"/>
              </a:lnSpc>
              <a:spcBef>
                <a:spcPts val="2"/>
              </a:spcBef>
            </a:pPr>
            <a:r>
              <a:rPr sz="2600" kern="0" spc="160">
                <a:solidFill>
                  <a:srgbClr val="2D1B9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②凡是</a:t>
            </a:r>
            <a:r>
              <a:rPr sz="2600" kern="0" spc="160">
                <a:solidFill>
                  <a:srgbClr val="F7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没有被列为禁止访问的服务</a:t>
            </a:r>
            <a:r>
              <a:rPr sz="2600" kern="0" spc="160">
                <a:solidFill>
                  <a:srgbClr val="2D1B9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都是</a:t>
            </a:r>
            <a:r>
              <a:rPr sz="2600" kern="0" spc="10">
                <a:solidFill>
                  <a:srgbClr val="2D1B9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2600" kern="0" spc="50">
                <a:solidFill>
                  <a:srgbClr val="2017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被</a:t>
            </a:r>
            <a:r>
              <a:rPr sz="2600" kern="0" spc="50">
                <a:solidFill>
                  <a:srgbClr val="F7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允许</a:t>
            </a:r>
            <a:r>
              <a:rPr sz="2600" kern="0" spc="50">
                <a:solidFill>
                  <a:srgbClr val="2017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的。</a:t>
            </a:r>
            <a:endParaRPr lang="SimHei" altLang="SimHei" sz="2600"/>
          </a:p>
        </p:txBody>
      </p:sp>
      <p:pic>
        <p:nvPicPr>
          <p:cNvPr id="282" name="picture 28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845336" y="279404"/>
            <a:ext cx="2139950" cy="673119"/>
          </a:xfrm>
          <a:prstGeom prst="rect">
            <a:avLst/>
          </a:prstGeom>
        </p:spPr>
      </p:pic>
      <p:sp>
        <p:nvSpPr>
          <p:cNvPr id="284" name="textbox 284"/>
          <p:cNvSpPr/>
          <p:nvPr/>
        </p:nvSpPr>
        <p:spPr>
          <a:xfrm>
            <a:off x="3681468" y="952431"/>
            <a:ext cx="2813050" cy="4102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10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600" b="1" kern="0" spc="120">
                <a:solidFill>
                  <a:srgbClr val="6A00D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防火墙的安全策略</a:t>
            </a:r>
            <a:endParaRPr lang="SimHei" altLang="SimHei" sz="2600"/>
          </a:p>
        </p:txBody>
      </p:sp>
      <p:pic>
        <p:nvPicPr>
          <p:cNvPr id="286" name="picture 28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93711" y="1530350"/>
            <a:ext cx="8108999" cy="12678"/>
          </a:xfrm>
          <a:prstGeom prst="rect">
            <a:avLst/>
          </a:prstGeom>
        </p:spPr>
      </p:pic>
      <p:sp>
        <p:nvSpPr>
          <p:cNvPr id="288" name="textbox 288"/>
          <p:cNvSpPr/>
          <p:nvPr/>
        </p:nvSpPr>
        <p:spPr>
          <a:xfrm>
            <a:off x="8972586" y="6558786"/>
            <a:ext cx="164464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91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1100" kern="0" spc="-10">
                <a:solidFill>
                  <a:srgbClr val="5F432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27</a:t>
            </a:r>
            <a:endParaRPr lang="SimSun" altLang="SimSun" sz="1100"/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0" name="textbox 290"/>
          <p:cNvSpPr/>
          <p:nvPr/>
        </p:nvSpPr>
        <p:spPr>
          <a:xfrm>
            <a:off x="1003330" y="2030617"/>
            <a:ext cx="6972934" cy="34944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19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700" kern="0" spc="-20">
                <a:solidFill>
                  <a:srgbClr val="1B13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●成功的创建一个防火墙系统一般需要</a:t>
            </a:r>
            <a:r>
              <a:rPr sz="2700" kern="0" spc="-30">
                <a:solidFill>
                  <a:srgbClr val="1B13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六步：</a:t>
            </a:r>
            <a:endParaRPr lang="SimHei" altLang="SimHei" sz="2700"/>
          </a:p>
          <a:p>
            <a:pPr marL="12700" algn="l" rtl="0" eaLnBrk="0">
              <a:lnSpc>
                <a:spcPct val="92000"/>
              </a:lnSpc>
              <a:spcBef>
                <a:spcPts val="799"/>
              </a:spcBef>
            </a:pPr>
            <a:r>
              <a:rPr sz="2700" kern="0" spc="-210">
                <a:solidFill>
                  <a:srgbClr val="CE67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 </a:t>
            </a:r>
            <a:r>
              <a:rPr sz="2700" b="1" kern="0" spc="-210">
                <a:solidFill>
                  <a:srgbClr val="1B13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第一步：制定安全策</a:t>
            </a:r>
            <a:r>
              <a:rPr sz="2700" b="1" kern="0" spc="-220">
                <a:solidFill>
                  <a:srgbClr val="1B13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略，</a:t>
            </a:r>
            <a:endParaRPr lang="SimHei" altLang="SimHei" sz="2700"/>
          </a:p>
          <a:p>
            <a:pPr marL="12700" algn="l" rtl="0" eaLnBrk="0">
              <a:lnSpc>
                <a:spcPct val="92000"/>
              </a:lnSpc>
              <a:spcBef>
                <a:spcPts val="1058"/>
              </a:spcBef>
            </a:pPr>
            <a:r>
              <a:rPr sz="2700" kern="0" spc="-80">
                <a:solidFill>
                  <a:srgbClr val="1B13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●第二步：搭建安全体系结构，</a:t>
            </a:r>
            <a:endParaRPr lang="SimHei" altLang="SimHei" sz="2700"/>
          </a:p>
          <a:p>
            <a:pPr marL="12700" algn="l" rtl="0" eaLnBrk="0">
              <a:lnSpc>
                <a:spcPct val="92000"/>
              </a:lnSpc>
              <a:spcBef>
                <a:spcPts val="1070"/>
              </a:spcBef>
            </a:pPr>
            <a:r>
              <a:rPr sz="2700" kern="0" spc="-100">
                <a:solidFill>
                  <a:srgbClr val="0A00A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●第三步：制定规则次序</a:t>
            </a:r>
            <a:r>
              <a:rPr sz="2700" kern="0" spc="-110">
                <a:solidFill>
                  <a:srgbClr val="0A00A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</a:t>
            </a:r>
            <a:endParaRPr lang="SimHei" altLang="SimHei" sz="2700"/>
          </a:p>
          <a:p>
            <a:pPr marL="12700" algn="l" rtl="0" eaLnBrk="0">
              <a:lnSpc>
                <a:spcPct val="92000"/>
              </a:lnSpc>
              <a:spcBef>
                <a:spcPts val="1070"/>
              </a:spcBef>
            </a:pPr>
            <a:r>
              <a:rPr sz="2700" kern="0" spc="-140">
                <a:solidFill>
                  <a:srgbClr val="1B13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●第四步：落实规则集，</a:t>
            </a:r>
            <a:endParaRPr lang="SimHei" altLang="SimHei" sz="2700"/>
          </a:p>
          <a:p>
            <a:pPr marL="12700" algn="l" rtl="0" eaLnBrk="0">
              <a:lnSpc>
                <a:spcPct val="92000"/>
              </a:lnSpc>
              <a:spcBef>
                <a:spcPts val="1020"/>
              </a:spcBef>
            </a:pPr>
            <a:r>
              <a:rPr sz="2700" kern="0" spc="-110">
                <a:solidFill>
                  <a:srgbClr val="0A00A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●第五步：注意更换控</a:t>
            </a:r>
            <a:r>
              <a:rPr sz="2700" kern="0" spc="-120">
                <a:solidFill>
                  <a:srgbClr val="0A00A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制，</a:t>
            </a:r>
            <a:endParaRPr lang="SimHei" altLang="SimHei" sz="2700"/>
          </a:p>
          <a:p>
            <a:pPr algn="l" rtl="0" eaLnBrk="0">
              <a:lnSpc>
                <a:spcPct val="110000"/>
              </a:lnSpc>
            </a:pPr>
            <a:endParaRPr lang="Arial" altLang="Arial" sz="900"/>
          </a:p>
          <a:p>
            <a:pPr marL="12700" algn="l" rtl="0" eaLnBrk="0">
              <a:lnSpc>
                <a:spcPct val="96000"/>
              </a:lnSpc>
              <a:spcBef>
                <a:spcPts val="5"/>
              </a:spcBef>
            </a:pPr>
            <a:r>
              <a:rPr sz="2700" kern="0" spc="-100">
                <a:solidFill>
                  <a:srgbClr val="1B13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●第六步：做好审计工作</a:t>
            </a:r>
            <a:r>
              <a:rPr sz="2700" kern="0" spc="-110">
                <a:solidFill>
                  <a:srgbClr val="1B13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2700"/>
          </a:p>
        </p:txBody>
      </p:sp>
      <p:pic>
        <p:nvPicPr>
          <p:cNvPr id="292" name="picture 29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845336" y="279404"/>
            <a:ext cx="2139950" cy="673119"/>
          </a:xfrm>
          <a:prstGeom prst="rect">
            <a:avLst/>
          </a:prstGeom>
        </p:spPr>
      </p:pic>
      <p:sp>
        <p:nvSpPr>
          <p:cNvPr id="294" name="textbox 294"/>
          <p:cNvSpPr/>
          <p:nvPr/>
        </p:nvSpPr>
        <p:spPr>
          <a:xfrm>
            <a:off x="3668855" y="948600"/>
            <a:ext cx="2838450" cy="415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6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700" b="1" kern="0" spc="50">
                <a:solidFill>
                  <a:srgbClr val="6200D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创建防火墙的步骤</a:t>
            </a:r>
            <a:endParaRPr lang="SimSun" altLang="SimSun" sz="2700"/>
          </a:p>
        </p:txBody>
      </p:sp>
      <p:pic>
        <p:nvPicPr>
          <p:cNvPr id="296" name="picture 29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93711" y="1530350"/>
            <a:ext cx="8108999" cy="12678"/>
          </a:xfrm>
          <a:prstGeom prst="rect">
            <a:avLst/>
          </a:prstGeom>
        </p:spPr>
      </p:pic>
      <p:sp>
        <p:nvSpPr>
          <p:cNvPr id="298" name="textbox 298"/>
          <p:cNvSpPr/>
          <p:nvPr/>
        </p:nvSpPr>
        <p:spPr>
          <a:xfrm>
            <a:off x="8978937" y="6558786"/>
            <a:ext cx="164464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91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1100" kern="0" spc="-10">
                <a:solidFill>
                  <a:srgbClr val="4F3B2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28</a:t>
            </a:r>
            <a:endParaRPr lang="SimSun" altLang="SimSun" sz="1100"/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10550" cy="56959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https://d.book118.com/888004120120006042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184</Paragraphs>
  <Slides>29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baseType="lpstr" size="38">
      <vt:lpstr>Arial</vt:lpstr>
      <vt:lpstr>Calibri</vt:lpstr>
      <vt:lpstr>SimSun</vt:lpstr>
      <vt:lpstr>SimHei</vt:lpstr>
      <vt:lpstr>Times New Roman</vt:lpstr>
      <vt:lpstr>STXinwei</vt:lpstr>
      <vt:lpstr>LiSu</vt:lpstr>
      <vt:lpstr>STCaiyun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2024-09-22T01:07:37.975</cp:lastPrinted>
  <dcterms:created xsi:type="dcterms:W3CDTF">2024-09-21T17:07:37Z</dcterms:created>
  <dcterms:modified xsi:type="dcterms:W3CDTF">2024-09-21T17:07:39Z</dcterms:modified>
</cp:coreProperties>
</file>