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5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9C5FDE-BDE7-44CB-9DF3-BEE4E3E7B7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6D87C3-9A80-4092-A22B-4081E081B6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31C8A6-9DC7-4FC7-B2DA-A1DFF2517E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777530D-1863-4EA8-86D9-C270D76BBE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DEF299E-EE7B-49DF-8DD1-CE2A1CC58D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D1EFAFD-4237-4031-A02B-EE497DB91D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0B96A2B-F721-4C7A-BE83-1C9E538554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D47A613-E05E-4785-95B0-29B7D768BE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D451CBA-5CD1-4293-9BF8-0763BF7CF1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ED9106-11DA-4A41-91FE-F809DE644C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9DCDA4-9317-4361-8C24-8ECCE2EC04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rcRect t="-22023" b="2202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342682" y="1846430"/>
            <a:ext cx="5506636" cy="1200329"/>
          </a:xfrm>
        </p:spPr>
        <p:txBody>
          <a:bodyPr wrap="none" anchor="t">
            <a:spAutoFit/>
          </a:bodyPr>
          <a:lstStyle>
            <a:lvl1pPr algn="ctr">
              <a:defRPr sz="8000" b="1" i="0" spc="300">
                <a:solidFill>
                  <a:schemeClr val="tx1"/>
                </a:solidFill>
                <a:latin typeface="+mj-ea"/>
                <a:ea typeface="+mj-ea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5022629" y="3142768"/>
            <a:ext cx="2146742" cy="286232"/>
          </a:xfrm>
        </p:spPr>
        <p:txBody>
          <a:bodyPr wrap="none">
            <a:spAutoFit/>
          </a:bodyPr>
          <a:lstStyle>
            <a:lvl1pPr marL="0" indent="0" algn="ctr">
              <a:buNone/>
              <a:defRPr sz="1400" b="0" i="0" spc="300">
                <a:solidFill>
                  <a:schemeClr val="tx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5009803" y="1270290"/>
            <a:ext cx="2172390" cy="480131"/>
          </a:xfrm>
        </p:spPr>
        <p:txBody>
          <a:bodyPr wrap="none" anchor="b">
            <a:spAutoFit/>
          </a:bodyPr>
          <a:lstStyle>
            <a:lvl1pPr marL="0" indent="0" algn="ctr">
              <a:buNone/>
              <a:defRPr sz="2800" b="1" i="0" spc="30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bg>
      <p:bgPr>
        <a:solidFill>
          <a:schemeClr val="bg1"/>
        </a:solidFill>
        <a:effectLst/>
      </p:bgPr>
    </p:bg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bg>
      <p:bgPr>
        <a:solidFill>
          <a:schemeClr val="bg1"/>
        </a:solidFill>
        <a:effectLst/>
      </p:bgPr>
    </p:bg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"/>
          <p:cNvPicPr>
            <a:picLocks noChangeAspect="1"/>
          </p:cNvPicPr>
          <p:nvPr userDrawn="1"/>
        </p:nvPicPr>
        <p:blipFill>
          <a:blip r:embed="rId1"/>
          <a:srcRect t="-22023" b="2202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bg1">
                <a:alpha val="60000"/>
                <a:lumMod val="95000"/>
                <a:lumOff val="5000"/>
              </a:schemeClr>
            </a:gs>
          </a:gsLst>
          <a:lin ang="16200000" scaled="1"/>
        </a:gradFill>
        <a:effectLst/>
      </p:bgPr>
    </p:bg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7"/>
          <p:cNvPicPr>
            <a:picLocks noChangeAspect="1"/>
          </p:cNvPicPr>
          <p:nvPr userDrawn="1"/>
        </p:nvPicPr>
        <p:blipFill>
          <a:blip r:embed="rId1"/>
          <a:srcRect t="31862" b="18138"/>
          <a:stretch>
            <a:fillRect/>
          </a:stretch>
        </p:blipFill>
        <p:spPr>
          <a:xfrm flipH="1">
            <a:off x="0" y="-1"/>
            <a:ext cx="12192000" cy="3429001"/>
          </a:xfrm>
          <a:prstGeom prst="rect">
            <a:avLst/>
          </a:prstGeom>
        </p:spPr>
      </p:pic>
      <p:sp>
        <p:nvSpPr>
          <p:cNvPr id="19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>
                  <a:lumMod val="95000"/>
                  <a:lumOff val="5000"/>
                </a:schemeClr>
              </a:gs>
              <a:gs pos="100000">
                <a:schemeClr val="bg1">
                  <a:alpha val="60000"/>
                  <a:lumMod val="95000"/>
                  <a:lumOff val="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0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21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2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bg>
      <p:bgPr>
        <a:solidFill>
          <a:schemeClr val="bg1"/>
        </a:solidFill>
        <a:effectLst/>
      </p:bgPr>
    </p:bg>
    <p:spTree>
      <p:nvGrpSpPr>
        <p:cNvPr id="23" name=""/>
        <p:cNvGrpSpPr/>
        <p:nvPr/>
      </p:nvGrpSpPr>
      <p:grpSpPr>
        <a:xfrm>
          <a:off x="0" y="0"/>
          <a:ext cx="0" cy="0"/>
        </a:xfrm>
      </p:grpSpPr>
      <p:pic>
        <p:nvPicPr>
          <p:cNvPr id="24" name="图片 1"/>
          <p:cNvPicPr>
            <a:picLocks noChangeAspect="1"/>
          </p:cNvPicPr>
          <p:nvPr userDrawn="1"/>
        </p:nvPicPr>
        <p:blipFill>
          <a:blip r:embed="rId1"/>
          <a:srcRect t="-22023" b="2202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>
          <p15:clr>
            <a:srgbClr val="FBAE40"/>
          </p15:clr>
        </p15:guide>
        <p15:guide id="4" pos="3840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>
          <p15:clr>
            <a:srgbClr val="F26B43"/>
          </p15:clr>
        </p15:guide>
        <p15:guide id="2" pos="3840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0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88010003122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公安学类移民管理专业综合概述\n## 1.公安学类移民管理专业简介\n### 1.1公安学类移民管理专业的定义与意义\n### 1.2公安学类移民管理专业的发展历程\n### 1.3公安学类移民管理专业的现状与趋势\n## 2.公安学类移民管理专业课程体系\n### 2.1公安学类移民管理专业的核心课程\n### 2.2公安学类移民管理专业的实践教学\n### 2.3公安学类移民管理专业的选修课程\n## 3.公安学类移民管理专业就业方向\n### 3.1公安学类移民管理专业的就业岗位\n### 3.2公安学类移民管理专业的职业发展\n### 3.3公安学类移民管理专业的就业前景\n## 4.公安学类移民管理专业素质要求\n### 4.1公安学类移民管理专业的职业道德\n### 4.2公安学类移民管理专业的身体素质\n### 4.3公安学类移民管理专业的心理素质\n## 5.公安学类移民管理专业人才培养\n### 5.1公安学类移民管理专业的人才培养目标\n### 5.2公安学类移民管理专业的人才培养模式\n### 5.3公安学类移民管理专业的人才培养评价\n## 6.公安学类移民管理专业国际化发展\n### 6.1公安学类移民管理专业的国际化背景\n### 6.2公安学类移民管理专业的国际化交流与合作\n### 6.3公安学类移民管理专业的国际化人才培养\n&quot;,&quot;templateId&quot;:&quot;gmkecq1xcbgpbesf4w4jrcmz4r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46865" y="1846430"/>
            <a:ext cx="11518900" cy="914400"/>
          </a:xfrm>
        </p:spPr>
        <p:txBody>
          <a:bodyPr vert="horz" wrap="square" lIns="91440" tIns="45720" rIns="91440" bIns="45720" anchor="t">
            <a:normAutofit/>
          </a:bodyPr>
          <a:lstStyle/>
          <a:p>
            <a:pPr>
              <a:buNone/>
            </a:pPr>
            <a:r>
              <a:rPr lang="zh-CN" sz="6000"/>
              <a:t>公安学类移民管理专业综合概述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2660648" y="1270290"/>
            <a:ext cx="6870700" cy="482600"/>
          </a:xfrm>
        </p:spPr>
        <p:txBody>
          <a:bodyPr/>
          <a:lstStyle/>
          <a:p>
            <a:r>
              <a:rPr lang="en-US"/>
              <a:t> </a:t>
            </a:r>
            <a:endParaRPr lang="zh-CN" b="1"/>
          </a:p>
        </p:txBody>
      </p:sp>
      <p:sp>
        <p:nvSpPr>
          <p:cNvPr id="4" name="文本占位符 20"/>
          <p:cNvSpPr txBox="1"/>
          <p:nvPr/>
        </p:nvSpPr>
        <p:spPr>
          <a:xfrm>
            <a:off x="571499" y="6171840"/>
            <a:ext cx="1844479" cy="33509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latin typeface="+mn-lt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136120" y="6170237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effectLst/>
              </a:rPr>
              <a:t> </a:t>
            </a:r>
            <a:endParaRPr kumimoji="1" lang="en-US" altLang="zh-CN" spc="8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30" name="Tencent" descr="{&quot;isTemplate&quot;:false,&quot;type&quot;:&quot;content&quot;,&quot;canOmit&quot;:false,&quot;range&quot;:0}"/>
          <p:cNvSpPr txBox="1"/>
          <p:nvPr/>
        </p:nvSpPr>
        <p:spPr>
          <a:xfrm>
            <a:off x="5402541" y="1081147"/>
            <a:ext cx="1386918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rPr>
              <a:t>01</a:t>
            </a:r>
            <a:endParaRPr lang="zh-CN" altLang="en-US" sz="8000" b="0">
              <a:solidFill>
                <a:schemeClr val="accent1"/>
              </a:solidFill>
              <a:latin typeface="Microsoft YaHei" panose="020b0503020204020204" pitchFamily="34" charset="-122"/>
              <a:ea typeface="Microsoft YaHei" panose="020b0503020204020204" pitchFamily="34" charset="-122"/>
            </a:endParaRPr>
          </a:p>
        </p:txBody>
      </p:sp>
      <p:sp>
        <p:nvSpPr>
          <p:cNvPr id="131" name="Tencent" descr="{&quot;isTemplate&quot;:true,&quot;type&quot;:&quot;title&quot;,&quot;canOmit&quot;:false,&quot;range&quot;:0}"/>
          <p:cNvSpPr txBox="1"/>
          <p:nvPr/>
        </p:nvSpPr>
        <p:spPr>
          <a:xfrm>
            <a:off x="453229" y="2413972"/>
            <a:ext cx="11315700" cy="698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solidFill>
                  <a:srgbClr val="FEFFFF">
                    <a:alpha val="100000"/>
                  </a:srgbClr>
                </a:solidFill>
                <a:latin typeface="微软雅黑"/>
                <a:ea typeface="微软雅黑"/>
              </a:rPr>
              <a:t>公安学类移民管理专业简介</a:t>
            </a:r>
            <a:endParaRPr lang="en-US" sz="4000" b="1" spc="300">
              <a:solidFill>
                <a:srgbClr val="FE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2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2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2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2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公安学类移民管理专业是一门研究移民管理问题的学科</a:t>
                </a:r>
                <a:endParaRPr/>
              </a:p>
            </p:txBody>
          </p:sp>
          <p:sp>
            <p:nvSpPr>
              <p:cNvPr id="22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探讨移民管理的理论体系、方法手段和实践经验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关注国际移民政策、法律法规及其发展趋势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分析移民管理对国家安全、社会稳定和经济发展的影响</a:t>
                </a:r>
                <a:endParaRPr/>
              </a:p>
            </p:txBody>
          </p:sp>
          <p:sp>
            <p:nvSpPr>
              <p:cNvPr id="22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3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3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公安学类移民管理专业的意义</a:t>
                </a:r>
                <a:endParaRPr/>
              </a:p>
            </p:txBody>
          </p:sp>
          <p:sp>
            <p:nvSpPr>
              <p:cNvPr id="23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为国家制定和实施移民政策提供理论支持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为移民管理部门培养专业人才，提高管理水平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促进国际间移民管理合作，共同应对全球性移民问题</a:t>
                </a:r>
                <a:endParaRPr/>
              </a:p>
            </p:txBody>
          </p:sp>
          <p:sp>
            <p:nvSpPr>
              <p:cNvPr id="23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3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公安学类移民管理专业的定义与意义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8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39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1" y="3146904"/>
            <a:ext cx="10820399" cy="3287791"/>
            <a:chOff x="685801" y="3146904"/>
            <a:chExt cx="10820399" cy="3287791"/>
          </a:xfrm>
        </p:grpSpPr>
        <p:grpSp>
          <p:nvGrpSpPr>
            <p:cNvPr id="240" name=""/>
            <p:cNvGrpSpPr/>
            <p:nvPr/>
          </p:nvGrpSpPr>
          <p:grpSpPr>
            <a:xfrm>
              <a:off x="685801" y="3146904"/>
              <a:ext cx="4207178" cy="3287791"/>
              <a:chOff x="685801" y="3146904"/>
              <a:chExt cx="4207178" cy="3287791"/>
            </a:xfrm>
          </p:grpSpPr>
          <p:sp>
            <p:nvSpPr>
              <p:cNvPr id="24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1" y="3146904"/>
                <a:ext cx="4207178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20世纪初，随着国际移民活动的增多，欧美国家开始关注移民管理问题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4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909877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成立专门的移民管理机构，研究移民政策和管理方法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逐步建立起公安学类移民管理专业的理论体系</a:t>
                </a:r>
                <a:endParaRPr/>
              </a:p>
            </p:txBody>
          </p:sp>
        </p:grpSp>
        <p:grpSp>
          <p:nvGrpSpPr>
            <p:cNvPr id="243" name=""/>
            <p:cNvGrpSpPr/>
            <p:nvPr/>
          </p:nvGrpSpPr>
          <p:grpSpPr>
            <a:xfrm>
              <a:off x="4408278" y="3146904"/>
              <a:ext cx="3798485" cy="3287791"/>
              <a:chOff x="4408278" y="3146904"/>
              <a:chExt cx="3798485" cy="3287791"/>
            </a:xfrm>
          </p:grpSpPr>
          <p:sp>
            <p:nvSpPr>
              <p:cNvPr id="24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4408278" y="3146904"/>
                <a:ext cx="3798485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20世纪中叶，随着全球化进程的推进，移民管理问题日益严重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4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4444300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国际间开始加强移民管理合作，共同应对移民问题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公安学类移民管理专业得到进一步发展，理论体系逐步完善</a:t>
                </a:r>
                <a:endParaRPr/>
              </a:p>
            </p:txBody>
          </p:sp>
        </p:grpSp>
        <p:grpSp>
          <p:nvGrpSpPr>
            <p:cNvPr id="246" name=""/>
            <p:cNvGrpSpPr/>
            <p:nvPr/>
          </p:nvGrpSpPr>
          <p:grpSpPr>
            <a:xfrm>
              <a:off x="7707715" y="3146904"/>
              <a:ext cx="3798485" cy="3287791"/>
              <a:chOff x="7707715" y="3146904"/>
              <a:chExt cx="3798485" cy="3287791"/>
            </a:xfrm>
          </p:grpSpPr>
          <p:sp>
            <p:nvSpPr>
              <p:cNvPr id="247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7707715" y="3146904"/>
                <a:ext cx="3798485" cy="1296000"/>
              </a:xfrm>
              <a:prstGeom prst="chevron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21世纪初，随着恐怖主义、跨国犯罪等问题的出现，移民管理面临新的挑战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4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78723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公安学类移民管理专业加强了对这些新问题的研究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人才培养和课程设置更加贴近实际，满足现实需求</a:t>
                </a:r>
                <a:endParaRPr/>
              </a:p>
            </p:txBody>
          </p:sp>
        </p:grpSp>
      </p:grpSp>
      <p:sp>
        <p:nvSpPr>
          <p:cNvPr id="24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公安学类移民管理专业的发展历程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5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5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5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5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公安学类移民管理专业已经成为一个独立的学科领域</a:t>
                </a:r>
                <a:endParaRPr/>
              </a:p>
            </p:txBody>
          </p:sp>
          <p:sp>
            <p:nvSpPr>
              <p:cNvPr id="25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越来越多的学校和培训机构开设相关课程和专业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形成了较为完善的理论体系和实践方法</a:t>
                </a:r>
                <a:endParaRPr/>
              </a:p>
            </p:txBody>
          </p:sp>
          <p:sp>
            <p:nvSpPr>
              <p:cNvPr id="25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6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6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公安学类移民管理专业的发展趋势</a:t>
                </a:r>
                <a:endParaRPr/>
              </a:p>
            </p:txBody>
          </p:sp>
          <p:sp>
            <p:nvSpPr>
              <p:cNvPr id="26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进一步加强与国际组织和各国的合作与交流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适应全球化和信息技术发展带来的新挑战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不断创新人才培养模式和课程体系，提高教学质量</a:t>
                </a:r>
                <a:endParaRPr/>
              </a:p>
            </p:txBody>
          </p:sp>
          <p:sp>
            <p:nvSpPr>
              <p:cNvPr id="26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6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公安学类移民管理专业的现状与趋势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8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69" name="Tencent" descr="{&quot;isTemplate&quot;:false,&quot;type&quot;:&quot;content&quot;,&quot;canOmit&quot;:false,&quot;range&quot;:0}"/>
          <p:cNvSpPr txBox="1"/>
          <p:nvPr/>
        </p:nvSpPr>
        <p:spPr>
          <a:xfrm>
            <a:off x="5402541" y="1081147"/>
            <a:ext cx="1386918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rPr>
              <a:t>02</a:t>
            </a:r>
            <a:endParaRPr lang="zh-CN" altLang="en-US" sz="8000" b="0">
              <a:solidFill>
                <a:schemeClr val="accent1"/>
              </a:solidFill>
              <a:latin typeface="Microsoft YaHei" panose="020b0503020204020204" pitchFamily="34" charset="-122"/>
              <a:ea typeface="Microsoft YaHei" panose="020b0503020204020204" pitchFamily="34" charset="-122"/>
            </a:endParaRPr>
          </a:p>
        </p:txBody>
      </p:sp>
      <p:sp>
        <p:nvSpPr>
          <p:cNvPr id="270" name="Tencent" descr="{&quot;isTemplate&quot;:true,&quot;type&quot;:&quot;title&quot;,&quot;canOmit&quot;:false,&quot;range&quot;:0}"/>
          <p:cNvSpPr txBox="1"/>
          <p:nvPr/>
        </p:nvSpPr>
        <p:spPr>
          <a:xfrm>
            <a:off x="453229" y="2413972"/>
            <a:ext cx="11315700" cy="698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solidFill>
                  <a:srgbClr val="FEFFFF">
                    <a:alpha val="100000"/>
                  </a:srgbClr>
                </a:solidFill>
                <a:latin typeface="微软雅黑"/>
                <a:ea typeface="微软雅黑"/>
              </a:rPr>
              <a:t>公安学类移民管理专业课程体系</a:t>
            </a:r>
            <a:endParaRPr lang="en-US" sz="4000" b="1" spc="300">
              <a:solidFill>
                <a:srgbClr val="FE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72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273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274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移民政策与法律法规</a:t>
                </a:r>
                <a:endParaRPr/>
              </a:p>
            </p:txBody>
          </p:sp>
          <p:sp>
            <p:nvSpPr>
              <p:cNvPr id="275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学习国际移民政策的发展历程和趋势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了解各国移民法律法规体系和具体内容</a:t>
                </a:r>
                <a:endParaRPr/>
              </a:p>
            </p:txBody>
          </p:sp>
        </p:grpSp>
        <p:grpSp>
          <p:nvGrpSpPr>
            <p:cNvPr id="276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277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移民管理理论与实践</a:t>
                </a:r>
                <a:endParaRPr/>
              </a:p>
            </p:txBody>
          </p:sp>
          <p:sp>
            <p:nvSpPr>
              <p:cNvPr id="278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研究移民管理的理论体系、方法手段和实践经验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分析移民管理对国家安全、社会稳定和经济发展的影响</a:t>
                </a:r>
                <a:endParaRPr/>
              </a:p>
            </p:txBody>
          </p:sp>
        </p:grpSp>
        <p:grpSp>
          <p:nvGrpSpPr>
            <p:cNvPr id="279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280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国际移民合作与交流</a:t>
                </a:r>
                <a:endParaRPr/>
              </a:p>
            </p:txBody>
          </p:sp>
          <p:sp>
            <p:nvSpPr>
              <p:cNvPr id="281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了解国际间移民管理合作的发展历程和现状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学习国际移民合作与交流的方法和技巧</a:t>
                </a:r>
                <a:endParaRPr/>
              </a:p>
            </p:txBody>
          </p:sp>
        </p:grpSp>
      </p:grpSp>
      <p:pic>
        <p:nvPicPr>
          <p:cNvPr id="282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28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公安学类移民管理专业的核心课程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284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85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86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88" name="Picture 5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4" r="21874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grpSp>
        <p:nvGrpSpPr>
          <p:cNvPr id="289" name="Group 364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63829" y="1509487"/>
            <a:ext cx="4625399" cy="4790307"/>
            <a:chOff x="763829" y="1509487"/>
            <a:chExt cx="4625399" cy="4790307"/>
          </a:xfrm>
        </p:grpSpPr>
        <p:grpSp>
          <p:nvGrpSpPr>
            <p:cNvPr id="290" name="Group 365"/>
            <p:cNvGrpSpPr/>
            <p:nvPr/>
          </p:nvGrpSpPr>
          <p:grpSpPr>
            <a:xfrm>
              <a:off x="763829" y="1509487"/>
              <a:ext cx="4625399" cy="1544525"/>
              <a:chOff x="763829" y="1509487"/>
              <a:chExt cx="4625399" cy="1544525"/>
            </a:xfrm>
          </p:grpSpPr>
          <p:sp>
            <p:nvSpPr>
              <p:cNvPr id="291" name="AutoShape 2"/>
              <p:cNvSpPr/>
              <p:nvPr/>
            </p:nvSpPr>
            <p:spPr>
              <a:xfrm>
                <a:off x="763829" y="1628258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2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2028557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学习移民管理的具体业务流程和方法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掌握移民管理信息系统和技术的应用</a:t>
                </a:r>
                <a:endParaRPr/>
              </a:p>
            </p:txBody>
          </p:sp>
          <p:sp>
            <p:nvSpPr>
              <p:cNvPr id="293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1509487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移民管理实务操作</a:t>
                </a:r>
                <a:endParaRPr/>
              </a:p>
            </p:txBody>
          </p:sp>
        </p:grpSp>
        <p:grpSp>
          <p:nvGrpSpPr>
            <p:cNvPr id="294" name="Group 369"/>
            <p:cNvGrpSpPr/>
            <p:nvPr/>
          </p:nvGrpSpPr>
          <p:grpSpPr>
            <a:xfrm>
              <a:off x="763829" y="3118831"/>
              <a:ext cx="4625399" cy="1544525"/>
              <a:chOff x="763829" y="3118831"/>
              <a:chExt cx="4625399" cy="1544525"/>
            </a:xfrm>
          </p:grpSpPr>
          <p:sp>
            <p:nvSpPr>
              <p:cNvPr id="295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3637901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通过模拟实际工作场景，提高学生的实际操作能力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培养学生的组织协调和解决问题的能力</a:t>
                </a:r>
                <a:endParaRPr/>
              </a:p>
            </p:txBody>
          </p:sp>
          <p:sp>
            <p:nvSpPr>
              <p:cNvPr id="296" name="TextBox 7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3118831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移民管理模拟演练</a:t>
                </a:r>
                <a:endParaRPr/>
              </a:p>
            </p:txBody>
          </p:sp>
          <p:sp>
            <p:nvSpPr>
              <p:cNvPr id="297" name="AutoShape 10"/>
              <p:cNvSpPr/>
              <p:nvPr/>
            </p:nvSpPr>
            <p:spPr>
              <a:xfrm>
                <a:off x="763829" y="3237602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298" name="Group 373"/>
            <p:cNvGrpSpPr/>
            <p:nvPr/>
          </p:nvGrpSpPr>
          <p:grpSpPr>
            <a:xfrm>
              <a:off x="763829" y="4755268"/>
              <a:ext cx="4625399" cy="1544526"/>
              <a:chOff x="763829" y="4755268"/>
              <a:chExt cx="4625399" cy="1544526"/>
            </a:xfrm>
          </p:grpSpPr>
          <p:sp>
            <p:nvSpPr>
              <p:cNvPr id="299" name="TextBox 8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5274339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参加移民管理机构的实习，了解实际工作环境和要求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提高学生的实践能力和综合素质</a:t>
                </a:r>
                <a:endParaRPr/>
              </a:p>
            </p:txBody>
          </p:sp>
          <p:sp>
            <p:nvSpPr>
              <p:cNvPr id="300" name="TextBox 9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4755268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移民管理实习</a:t>
                </a:r>
                <a:endParaRPr/>
              </a:p>
            </p:txBody>
          </p:sp>
          <p:sp>
            <p:nvSpPr>
              <p:cNvPr id="301" name="AutoShape 11"/>
              <p:cNvSpPr/>
              <p:nvPr/>
            </p:nvSpPr>
            <p:spPr>
              <a:xfrm>
                <a:off x="763829" y="4874039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30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公安学类移民管理专业的实践教学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0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04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05" name="Group 551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328795" y="1294832"/>
            <a:ext cx="6099220" cy="4768654"/>
            <a:chOff x="5328795" y="1294832"/>
            <a:chExt cx="6099220" cy="4768654"/>
          </a:xfrm>
        </p:grpSpPr>
        <p:grpSp>
          <p:nvGrpSpPr>
            <p:cNvPr id="306" name="Group 3"/>
            <p:cNvGrpSpPr/>
            <p:nvPr/>
          </p:nvGrpSpPr>
          <p:grpSpPr>
            <a:xfrm>
              <a:off x="5328795" y="1294832"/>
              <a:ext cx="6099220" cy="1468186"/>
              <a:chOff x="5328795" y="1294832"/>
              <a:chExt cx="6099220" cy="1468186"/>
            </a:xfrm>
          </p:grpSpPr>
          <p:sp>
            <p:nvSpPr>
              <p:cNvPr id="307" name="AutoShape 4"/>
              <p:cNvSpPr/>
              <p:nvPr/>
            </p:nvSpPr>
            <p:spPr>
              <a:xfrm>
                <a:off x="5328795" y="1294832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8" name="TextBox 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1424361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语言与文化</a:t>
                </a:r>
                <a:endParaRPr/>
              </a:p>
            </p:txBody>
          </p:sp>
          <p:sp>
            <p:nvSpPr>
              <p:cNvPr id="309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1806799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学习英语、法语等外语，提高学生的跨文化沟通能力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了解不同国家和地区的文化背景，便于开展国际交流与合作</a:t>
                </a:r>
                <a:endParaRPr/>
              </a:p>
            </p:txBody>
          </p:sp>
        </p:grpSp>
        <p:grpSp>
          <p:nvGrpSpPr>
            <p:cNvPr id="310" name="Group 8"/>
            <p:cNvGrpSpPr/>
            <p:nvPr/>
          </p:nvGrpSpPr>
          <p:grpSpPr>
            <a:xfrm>
              <a:off x="5328795" y="2945066"/>
              <a:ext cx="6099220" cy="1468186"/>
              <a:chOff x="5328795" y="2945066"/>
              <a:chExt cx="6099220" cy="1468186"/>
            </a:xfrm>
          </p:grpSpPr>
          <p:sp>
            <p:nvSpPr>
              <p:cNvPr id="311" name="AutoShape 9"/>
              <p:cNvSpPr/>
              <p:nvPr/>
            </p:nvSpPr>
            <p:spPr>
              <a:xfrm>
                <a:off x="5328795" y="2945066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2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3074595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国际关系与外交</a:t>
                </a:r>
                <a:endParaRPr/>
              </a:p>
            </p:txBody>
          </p:sp>
          <p:sp>
            <p:nvSpPr>
              <p:cNvPr id="313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3457032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学习国际关系理论和外交政策，了解国际政治经济形势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为学生在国际移民管理领域的工作打下基础</a:t>
                </a:r>
                <a:endParaRPr/>
              </a:p>
            </p:txBody>
          </p:sp>
        </p:grpSp>
        <p:grpSp>
          <p:nvGrpSpPr>
            <p:cNvPr id="314" name="Group 13"/>
            <p:cNvGrpSpPr/>
            <p:nvPr/>
          </p:nvGrpSpPr>
          <p:grpSpPr>
            <a:xfrm>
              <a:off x="5328795" y="4595300"/>
              <a:ext cx="6099220" cy="1468186"/>
              <a:chOff x="5328795" y="4595300"/>
              <a:chExt cx="6099220" cy="1468186"/>
            </a:xfrm>
          </p:grpSpPr>
          <p:sp>
            <p:nvSpPr>
              <p:cNvPr id="315" name="AutoShape 14"/>
              <p:cNvSpPr/>
              <p:nvPr/>
            </p:nvSpPr>
            <p:spPr>
              <a:xfrm>
                <a:off x="5328795" y="4595300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6" name="TextBox 1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4724828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数据分析与统计</a:t>
                </a:r>
                <a:endParaRPr/>
              </a:p>
            </p:txBody>
          </p:sp>
          <p:sp>
            <p:nvSpPr>
              <p:cNvPr id="317" name="TextBox 1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5107266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学习数据分析方法和统计技术，提高学生的数据处理能力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为学生在移民管理领域的研究和实践提供有力支持</a:t>
                </a:r>
                <a:endParaRPr/>
              </a:p>
            </p:txBody>
          </p:sp>
        </p:grpSp>
      </p:grpSp>
      <p:sp>
        <p:nvSpPr>
          <p:cNvPr id="31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公安学类移民管理专业的选修课程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Tencent" descr="{&quot;isTemplate&quot;:false,&quot;type&quot;:&quot;content&quot;,&quot;canOmit&quot;:false,&quot;range&quot;:0}"/>
          <p:cNvSpPr txBox="1"/>
          <p:nvPr/>
        </p:nvSpPr>
        <p:spPr>
          <a:xfrm>
            <a:off x="5402541" y="1081147"/>
            <a:ext cx="1386918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rPr>
              <a:t>03</a:t>
            </a:r>
            <a:endParaRPr lang="zh-CN" altLang="en-US" sz="8000" b="0">
              <a:solidFill>
                <a:schemeClr val="accent1"/>
              </a:solidFill>
              <a:latin typeface="Microsoft YaHei" panose="020b0503020204020204" pitchFamily="34" charset="-122"/>
              <a:ea typeface="Microsoft YaHei" panose="020b0503020204020204" pitchFamily="34" charset="-122"/>
            </a:endParaRPr>
          </a:p>
        </p:txBody>
      </p:sp>
      <p:sp>
        <p:nvSpPr>
          <p:cNvPr id="8" name="Tencent" descr="{&quot;isTemplate&quot;:true,&quot;type&quot;:&quot;title&quot;,&quot;canOmit&quot;:false,&quot;range&quot;:0}"/>
          <p:cNvSpPr txBox="1"/>
          <p:nvPr/>
        </p:nvSpPr>
        <p:spPr>
          <a:xfrm>
            <a:off x="453229" y="2413972"/>
            <a:ext cx="11315700" cy="698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solidFill>
                  <a:srgbClr val="FEFFFF">
                    <a:alpha val="100000"/>
                  </a:srgbClr>
                </a:solidFill>
                <a:latin typeface="微软雅黑"/>
                <a:ea typeface="微软雅黑"/>
              </a:rPr>
              <a:t>公安学类移民管理专业就业方向</a:t>
            </a:r>
            <a:endParaRPr lang="en-US" sz="4000" b="1" spc="300">
              <a:solidFill>
                <a:srgbClr val="FE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公安学类移民管理专业的就业岗位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46709" y="2074672"/>
            <a:ext cx="10884892" cy="4063380"/>
            <a:chOff x="646709" y="2074672"/>
            <a:chExt cx="10884892" cy="4063380"/>
          </a:xfrm>
        </p:grpSpPr>
        <p:grpSp>
          <p:nvGrpSpPr>
            <p:cNvPr id="12" name=""/>
            <p:cNvGrpSpPr/>
            <p:nvPr/>
          </p:nvGrpSpPr>
          <p:grpSpPr>
            <a:xfrm>
              <a:off x="646709" y="2074672"/>
              <a:ext cx="3384000" cy="4063380"/>
              <a:chOff x="646710" y="2074672"/>
              <a:chExt cx="3384000" cy="4063380"/>
            </a:xfrm>
          </p:grpSpPr>
          <p:sp>
            <p:nvSpPr>
              <p:cNvPr id="13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移民管理机构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从事移民管理、政策制定、法律法规研究等工作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为移民管理部门培养专业人才，提高管理水平</a:t>
                </a:r>
                <a:endParaRPr/>
              </a:p>
            </p:txBody>
          </p:sp>
          <p:pic>
            <p:nvPicPr>
              <p:cNvPr id="1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17" name=""/>
            <p:cNvGrpSpPr/>
            <p:nvPr/>
          </p:nvGrpSpPr>
          <p:grpSpPr>
            <a:xfrm>
              <a:off x="4397155" y="2074672"/>
              <a:ext cx="3384000" cy="4063380"/>
              <a:chOff x="646710" y="2074672"/>
              <a:chExt cx="3384000" cy="4063380"/>
            </a:xfrm>
          </p:grpSpPr>
          <p:sp>
            <p:nvSpPr>
              <p:cNvPr id="18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跨国企业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负责国际人力资源管理和招聘等工作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为企业提供国际化人才支持，促进企业发展</a:t>
                </a:r>
                <a:endParaRPr/>
              </a:p>
            </p:txBody>
          </p:sp>
          <p:pic>
            <p:nvPicPr>
              <p:cNvPr id="2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22" name=""/>
            <p:cNvGrpSpPr/>
            <p:nvPr/>
          </p:nvGrpSpPr>
          <p:grpSpPr>
            <a:xfrm>
              <a:off x="8147601" y="2074672"/>
              <a:ext cx="3384000" cy="4063380"/>
              <a:chOff x="646710" y="2074672"/>
              <a:chExt cx="3384000" cy="4063380"/>
            </a:xfrm>
          </p:grpSpPr>
          <p:sp>
            <p:nvSpPr>
              <p:cNvPr id="23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国际组织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参与国际移民政策制定、合作与交流等工作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为国际间移民管理合作提供智力支持</a:t>
                </a:r>
                <a:endParaRPr/>
              </a:p>
            </p:txBody>
          </p:sp>
          <p:pic>
            <p:nvPicPr>
              <p:cNvPr id="2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8" name="AutoShape 2"/>
          <p:cNvSpPr/>
          <p:nvPr/>
        </p:nvSpPr>
        <p:spPr>
          <a:xfrm>
            <a:off x="3470003" y="1095611"/>
            <a:ext cx="5251994" cy="5251994"/>
          </a:xfrm>
          <a:prstGeom prst="ellipse">
            <a:avLst/>
          </a:prstGeom>
          <a:gradFill>
            <a:gsLst>
              <a:gs pos="0">
                <a:schemeClr val="accent2">
                  <a:alpha val="40000"/>
                  <a:lumMod val="60000"/>
                  <a:lumOff val="40000"/>
                </a:schemeClr>
              </a:gs>
              <a:gs pos="100000">
                <a:schemeClr val="accent2">
                  <a:alpha val="40000"/>
                </a:schemeClr>
              </a:gs>
            </a:gsLst>
            <a:lin ang="0"/>
          </a:gra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9" name="AutoShape 3"/>
          <p:cNvSpPr/>
          <p:nvPr/>
        </p:nvSpPr>
        <p:spPr>
          <a:xfrm>
            <a:off x="3637982" y="1263590"/>
            <a:ext cx="4916037" cy="4916037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0" name="AutoShape 4"/>
          <p:cNvSpPr/>
          <p:nvPr/>
        </p:nvSpPr>
        <p:spPr>
          <a:xfrm>
            <a:off x="4282803" y="1908411"/>
            <a:ext cx="3626394" cy="362639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pic>
        <p:nvPicPr>
          <p:cNvPr id="31" name="Picture 5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796012" y="2421620"/>
            <a:ext cx="2599976" cy="2599976"/>
          </a:xfrm>
          <a:prstGeom prst="ellipse">
            <a:avLst/>
          </a:prstGeom>
        </p:spPr>
      </p:pic>
      <p:grpSp>
        <p:nvGrpSpPr>
          <p:cNvPr id="32" name="Group 807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39110" y="1063099"/>
            <a:ext cx="11020552" cy="5284506"/>
            <a:chOff x="539110" y="1063099"/>
            <a:chExt cx="11020552" cy="5284506"/>
          </a:xfrm>
        </p:grpSpPr>
        <p:grpSp>
          <p:nvGrpSpPr>
            <p:cNvPr id="33" name="Group 808"/>
            <p:cNvGrpSpPr/>
            <p:nvPr/>
          </p:nvGrpSpPr>
          <p:grpSpPr>
            <a:xfrm>
              <a:off x="9146662" y="1063099"/>
              <a:ext cx="2413000" cy="2767131"/>
              <a:chOff x="9146662" y="1063099"/>
              <a:chExt cx="2413000" cy="2767131"/>
            </a:xfrm>
          </p:grpSpPr>
          <p:sp>
            <p:nvSpPr>
              <p:cNvPr id="34" name="TextBox 1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146662" y="1612351"/>
                <a:ext cx="2228850" cy="221787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通过学习和实践，提高移民管理能力和综合素质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获得国家认证的移民管理师资格，为职业发展奠定基础</a:t>
                </a:r>
                <a:endParaRPr/>
              </a:p>
            </p:txBody>
          </p:sp>
          <p:sp>
            <p:nvSpPr>
              <p:cNvPr id="35" name="TextBox 14" descr="{&quot;isTemplate&quot;:true,&quot;type&quot;:&quot;title&quot;,&quot;canOmit&quot;:false,&quot;range&quot;:0}"/>
              <p:cNvSpPr txBox="1"/>
              <p:nvPr/>
            </p:nvSpPr>
            <p:spPr>
              <a:xfrm>
                <a:off x="9146662" y="1063099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移民管理师</a:t>
                </a:r>
                <a:endParaRPr/>
              </a:p>
            </p:txBody>
          </p:sp>
        </p:grpSp>
        <p:grpSp>
          <p:nvGrpSpPr>
            <p:cNvPr id="36" name="Group 811"/>
            <p:cNvGrpSpPr/>
            <p:nvPr/>
          </p:nvGrpSpPr>
          <p:grpSpPr>
            <a:xfrm>
              <a:off x="9146662" y="3977215"/>
              <a:ext cx="2413000" cy="2370390"/>
              <a:chOff x="9146662" y="3977216"/>
              <a:chExt cx="2413000" cy="2370390"/>
            </a:xfrm>
          </p:grpSpPr>
          <p:sp>
            <p:nvSpPr>
              <p:cNvPr id="37" name="TextBox 15" descr="{&quot;isTemplate&quot;:true,&quot;type&quot;:&quot;title&quot;,&quot;canOmit&quot;:false,&quot;range&quot;:0}"/>
              <p:cNvSpPr txBox="1"/>
              <p:nvPr/>
            </p:nvSpPr>
            <p:spPr>
              <a:xfrm>
                <a:off x="9146662" y="3977216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高级移民管理师</a:t>
                </a:r>
                <a:endParaRPr/>
              </a:p>
            </p:txBody>
          </p:sp>
          <p:sp>
            <p:nvSpPr>
              <p:cNvPr id="38" name="TextBox 1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146662" y="4535997"/>
                <a:ext cx="2228850" cy="18116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在移民管理领域具有丰富的实践经验和研究成果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担任高级管理职位，指导和管理下属工作</a:t>
                </a:r>
                <a:endParaRPr/>
              </a:p>
            </p:txBody>
          </p:sp>
        </p:grpSp>
        <p:grpSp>
          <p:nvGrpSpPr>
            <p:cNvPr id="39" name="Group 814"/>
            <p:cNvGrpSpPr/>
            <p:nvPr/>
          </p:nvGrpSpPr>
          <p:grpSpPr>
            <a:xfrm>
              <a:off x="539110" y="3172356"/>
              <a:ext cx="2413000" cy="2333785"/>
              <a:chOff x="539110" y="3172356"/>
              <a:chExt cx="2413000" cy="2333785"/>
            </a:xfrm>
          </p:grpSpPr>
          <p:sp>
            <p:nvSpPr>
              <p:cNvPr id="40" name="TextBox 12" descr="{&quot;isTemplate&quot;:true,&quot;type&quot;:&quot;title&quot;,&quot;canOmit&quot;:false,&quot;range&quot;:0}"/>
              <p:cNvSpPr txBox="1"/>
              <p:nvPr/>
            </p:nvSpPr>
            <p:spPr>
              <a:xfrm>
                <a:off x="539110" y="3172356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移民领域专家</a:t>
                </a:r>
                <a:endParaRPr/>
              </a:p>
            </p:txBody>
          </p:sp>
          <p:sp>
            <p:nvSpPr>
              <p:cNvPr id="41" name="TextBox 1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39110" y="3796745"/>
                <a:ext cx="2228850" cy="1709396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在移民管理领域具有较高声誉和影响力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参与国际移民政策和法律法规的制定，为国际间合作与交流提供支持</a:t>
                </a:r>
                <a:endParaRPr/>
              </a:p>
            </p:txBody>
          </p:sp>
        </p:grpSp>
      </p:grpSp>
      <p:sp>
        <p:nvSpPr>
          <p:cNvPr id="4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57910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公安学类移民管理专业的职业发展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43" name="椭圆 3"/>
          <p:cNvSpPr>
            <a:spLocks noChangeAspect="1"/>
          </p:cNvSpPr>
          <p:nvPr/>
        </p:nvSpPr>
        <p:spPr>
          <a:xfrm>
            <a:off x="3148274" y="2946731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44" name="椭圆 4"/>
          <p:cNvSpPr>
            <a:spLocks noChangeAspect="1"/>
          </p:cNvSpPr>
          <p:nvPr/>
        </p:nvSpPr>
        <p:spPr>
          <a:xfrm>
            <a:off x="7820653" y="4589596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45" name="椭圆 7"/>
          <p:cNvSpPr>
            <a:spLocks noChangeAspect="1"/>
          </p:cNvSpPr>
          <p:nvPr/>
        </p:nvSpPr>
        <p:spPr>
          <a:xfrm>
            <a:off x="7556197" y="1484021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6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47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48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49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随着全球化进程的推进，移民管理问题日益严重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公安学类移民管理专业的就业前景广阔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为国家制定和实施移民政策提供理论支持</a:t>
                </a:r>
                <a:endParaRPr/>
              </a:p>
            </p:txBody>
          </p:sp>
          <p:pic>
            <p:nvPicPr>
              <p:cNvPr id="5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53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54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国际间加强移民管理合作，共同应对全球性移民问题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为公安学类移民管理专业的毕业生提供更多的就业机会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为国际间移民管理合作提供人才支持</a:t>
                </a:r>
                <a:endParaRPr/>
              </a:p>
            </p:txBody>
          </p:sp>
          <p:pic>
            <p:nvPicPr>
              <p:cNvPr id="57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58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59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6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公安学类移民管理专业的人才培养质量不断提高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6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提高学生的就业竞争力，满足社会对专业人才的需求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为公安学类移民管理专业的持续发展奠定基础</a:t>
                </a:r>
                <a:endParaRPr/>
              </a:p>
            </p:txBody>
          </p:sp>
          <p:pic>
            <p:nvPicPr>
              <p:cNvPr id="62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6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公安学类移民管理专业的就业前景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https://d.book118.com/888010003122006037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darkgold">
      <a:dk1>
        <a:srgbClr val="FEFFFF"/>
      </a:dk1>
      <a:lt1>
        <a:srgbClr val="000000"/>
      </a:lt1>
      <a:dk2>
        <a:srgbClr val="FDF5E1"/>
      </a:dk2>
      <a:lt2>
        <a:srgbClr val="160908"/>
      </a:lt2>
      <a:accent1>
        <a:srgbClr val="FEB74E"/>
      </a:accent1>
      <a:accent2>
        <a:srgbClr val="FB7F3D"/>
      </a:accent2>
      <a:accent3>
        <a:srgbClr val="E15C3D"/>
      </a:accent3>
      <a:accent4>
        <a:srgbClr val="9F463B"/>
      </a:accent4>
      <a:accent5>
        <a:srgbClr val="515865"/>
      </a:accent5>
      <a:accent6>
        <a:srgbClr val="333A46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公安学类移民管理专业综合概述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2024-09-17T18:28:25.082</cp:lastPrinted>
  <dcterms:created xsi:type="dcterms:W3CDTF">2024-09-17T10:28:25Z</dcterms:created>
  <dcterms:modified xsi:type="dcterms:W3CDTF">2024-09-17T10:28:27Z</dcterms:modified>
</cp:coreProperties>
</file>