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HIKSAD+MS-UIGothic"/>
      <p:regular r:id="rId16"/>
    </p:embeddedFont>
    <p:embeddedFont>
      <p:font typeface="QELGWC+RUJFLL+ArialMT"/>
      <p:regular r:id="rId17"/>
    </p:embeddedFont>
    <p:embeddedFont>
      <p:font typeface="GNKSBE+DRFHVD+MicrosoftYaHei"/>
      <p:regular r:id="rId18"/>
    </p:embeddedFont>
    <p:embeddedFont>
      <p:font typeface="FBMRAA+DRFHVD+MicrosoftYaHei"/>
      <p:regular r:id="rId19"/>
    </p:embeddedFont>
    <p:embeddedFont>
      <p:font typeface="UMIFDN+DHFRRJ+MicrosoftYaHei-Bold"/>
      <p:regular r:id="rId20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C8038-2151-4CF7-925A-9FCA2B6A5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60D89-8DB3-4B2B-8784-91F9D4803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1674F-AF12-4DEE-AB23-24B65AFD9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ED5B2-B8A6-4E7A-9765-118EBFE83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1A1AE3-2E8E-42BF-9051-91AC4687B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87149E-A697-4052-9B02-9F9F9B98C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07C4C7-8F30-4485-81C7-E2F2FF5E7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BD48B-F885-4FCE-A70C-4F8C989A4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AD5A8-69D1-46C6-AD99-F0581324B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37EBC-4722-442B-9840-ACB80C139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63685-063C-4572-80E2-6F6BAC882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1106005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750945" y="2111930"/>
            <a:ext cx="65151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HIKSAD+MS-UIGothic"/>
                <a:cs typeface="HIKSAD+MS-UIGothic"/>
              </a:rPr>
              <a:t>高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热查</a:t>
            </a:r>
            <a:r>
              <a:rPr sz="5400">
                <a:solidFill>
                  <a:srgbClr val="000000"/>
                </a:solidFill>
                <a:latin typeface="HIKSAD+MS-UIGothic"/>
                <a:cs typeface="HIKSAD+MS-UIGothic"/>
              </a:rPr>
              <a:t>房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5400">
                <a:solidFill>
                  <a:srgbClr val="000000"/>
                </a:solidFill>
                <a:latin typeface="HIKSAD+MS-UIGothic"/>
                <a:cs typeface="HIKSAD+MS-UIGothic"/>
              </a:rPr>
              <a:t>理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HIKSAD+MS-UIGothic"/>
                <a:cs typeface="HIKSA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HIKSAD+MS-UIGothic"/>
                <a:cs typeface="HIKSAD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0960" y="259226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QELGWC+RUJFLL+ArialMT"/>
                <a:cs typeface="QELGWC+RUJFL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IKSAD+MS-UIGothic"/>
                <a:cs typeface="HIKSAD+MS-UIGothic"/>
              </a:rPr>
              <a:t>高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2400">
                <a:solidFill>
                  <a:srgbClr val="000000"/>
                </a:solidFill>
                <a:latin typeface="HIKSAD+MS-UIGothic"/>
                <a:cs typeface="HIKSAD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00960" y="3078670"/>
            <a:ext cx="3099958" cy="127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QELGWC+RUJFLL+ArialMT"/>
                <a:cs typeface="QELGWC+RUJFL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IKSAD+MS-UIGothic"/>
                <a:cs typeface="HIKSAD+MS-UIGothic"/>
              </a:rPr>
              <a:t>高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热护</a:t>
            </a:r>
            <a:r>
              <a:rPr sz="2400">
                <a:solidFill>
                  <a:srgbClr val="000000"/>
                </a:solidFill>
                <a:latin typeface="HIKSAD+MS-UIGothic"/>
                <a:cs typeface="HIKSAD+MS-UIGothic"/>
              </a:rPr>
              <a:t>理的重要性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QELGWC+RUJFLL+ArialMT"/>
                <a:cs typeface="QELGWC+RUJFL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IKSAD+MS-UIGothic"/>
                <a:cs typeface="HIKSAD+MS-UIGothic"/>
              </a:rPr>
              <a:t>高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热护</a:t>
            </a:r>
            <a:r>
              <a:rPr sz="2400">
                <a:solidFill>
                  <a:srgbClr val="000000"/>
                </a:solidFill>
                <a:latin typeface="HIKSAD+MS-UIGothic"/>
                <a:cs typeface="HIKSAD+MS-UIGothic"/>
              </a:rPr>
              <a:t>理措施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00960" y="4052125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QELGWC+RUJFLL+ArialMT"/>
                <a:cs typeface="QELGWC+RUJFL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IKSAD+MS-UIGothic"/>
                <a:cs typeface="HIKSAD+MS-UIGothic"/>
              </a:rPr>
              <a:t>高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2400">
                <a:solidFill>
                  <a:srgbClr val="000000"/>
                </a:solidFill>
                <a:latin typeface="HIKSAD+MS-UIGothic"/>
                <a:cs typeface="HIKSAD+MS-UIGothic"/>
              </a:rPr>
              <a:t>并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0000"/>
                </a:solidFill>
                <a:latin typeface="HIKSAD+MS-UIGothic"/>
                <a:cs typeface="HIKSAD+MS-UIGothic"/>
              </a:rPr>
              <a:t>症的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0000"/>
                </a:solidFill>
                <a:latin typeface="HIKSAD+MS-UIGothic"/>
                <a:cs typeface="HIKSAD+MS-UIGothic"/>
              </a:rPr>
              <a:t>防与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0000"/>
                </a:solidFill>
                <a:latin typeface="HIKSAD+MS-UIGothic"/>
                <a:cs typeface="HIKSAD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600960" y="4538535"/>
            <a:ext cx="5140902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QELGWC+RUJFLL+ArialMT"/>
                <a:cs typeface="QELGWC+RUJFL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IKSAD+MS-UIGothic"/>
                <a:cs typeface="HIKSAD+MS-UIGothic"/>
              </a:rPr>
              <a:t>高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2400">
                <a:solidFill>
                  <a:srgbClr val="000000"/>
                </a:solidFill>
                <a:latin typeface="HIKSAD+MS-UIGothic"/>
                <a:cs typeface="HIKSAD+MS-UIGothic"/>
              </a:rPr>
              <a:t>患者的心理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0000"/>
                </a:solidFill>
                <a:latin typeface="HIKSAD+MS-UIGothic"/>
                <a:cs typeface="HIKSAD+MS-UIGothic"/>
              </a:rPr>
              <a:t>理与健康教育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81600" y="3692683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HIKSAD+MS-UIGothic"/>
                <a:cs typeface="HIKSAD+MS-UIGothic"/>
              </a:rPr>
              <a:t>高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3600">
                <a:solidFill>
                  <a:srgbClr val="000000"/>
                </a:solidFill>
                <a:latin typeface="HIKSAD+MS-UIGothic"/>
                <a:cs typeface="HIKSAD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HIKSAD+MS-UIGothic"/>
                <a:cs typeface="HIKSAD+MS-UIGothic"/>
              </a:rPr>
              <a:t>高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热</a:t>
            </a:r>
            <a:r>
              <a:rPr sz="3000">
                <a:solidFill>
                  <a:srgbClr val="3490F4"/>
                </a:solidFill>
                <a:latin typeface="HIKSAD+MS-UIGothic"/>
                <a:cs typeface="HIKSAD+MS-UIGothic"/>
              </a:rPr>
              <a:t>的定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490F4"/>
                </a:solidFill>
                <a:latin typeface="HIKSAD+MS-UIGothic"/>
                <a:cs typeface="HIKSAD+MS-UIGothic"/>
              </a:rPr>
              <a:t>与分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IKSAD+MS-UIGothic"/>
                <a:cs typeface="HIKSAD+MS-UIGothic"/>
              </a:rPr>
              <a:t>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HIKSAD+MS-UIGothic"/>
                <a:cs typeface="HIKSAD+MS-UIGothic"/>
              </a:rPr>
              <a:t>的定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HIKSAD+MS-UIGothic"/>
                <a:cs typeface="HIKSAD+MS-UIGothic"/>
              </a:rPr>
              <a:t>与分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490F4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3490F4"/>
                </a:solidFill>
                <a:latin typeface="HIKSAD+MS-UIGothic"/>
                <a:cs typeface="HIKSAD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17276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高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通常是指体温超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8478C"/>
                </a:solidFill>
                <a:latin typeface="GNKSBE+DRFHVD+MicrosoftYaHei"/>
                <a:cs typeface="GNKSBE+DRFHVD+MicrosoftYaHei"/>
              </a:rPr>
              <a:t>39℃</a:t>
            </a: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的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，属于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床常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症状之一。根据体温高低，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可分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低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（</a:t>
            </a:r>
            <a:r>
              <a:rPr sz="1500">
                <a:solidFill>
                  <a:srgbClr val="08478C"/>
                </a:solidFill>
                <a:latin typeface="GNKSBE+DRFHVD+MicrosoftYaHei"/>
                <a:cs typeface="GNKSBE+DRFHVD+MicrosoftYaHei"/>
              </a:rPr>
              <a:t>37.5-38℃</a:t>
            </a: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）、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中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（</a:t>
            </a:r>
            <a:r>
              <a:rPr sz="1500">
                <a:solidFill>
                  <a:srgbClr val="08478C"/>
                </a:solidFill>
                <a:latin typeface="GNKSBE+DRFHVD+MicrosoftYaHei"/>
                <a:cs typeface="GNKSBE+DRFHVD+MicrosoftYaHei"/>
              </a:rPr>
              <a:t>38.1-39℃</a:t>
            </a: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）、高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（</a:t>
            </a:r>
            <a:r>
              <a:rPr sz="1500">
                <a:solidFill>
                  <a:srgbClr val="08478C"/>
                </a:solidFill>
                <a:latin typeface="GNKSBE+DRFHVD+MicrosoftYaHei"/>
                <a:cs typeface="GNKSBE+DRFHVD+MicrosoftYaHei"/>
              </a:rPr>
              <a:t>39.1-41℃</a:t>
            </a: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）和超高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（</a:t>
            </a:r>
            <a:r>
              <a:rPr sz="1500">
                <a:solidFill>
                  <a:srgbClr val="08478C"/>
                </a:solidFill>
                <a:latin typeface="GNKSBE+DRFHVD+MicrosoftYaHei"/>
                <a:cs typeface="GNKSBE+DRFHVD+MicrosoftYaHei"/>
              </a:rPr>
              <a:t>&gt;41℃</a:t>
            </a: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）。不同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型的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可能由不同的病因引起，如感染、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8478C"/>
                </a:solidFill>
                <a:latin typeface="HIKSAD+MS-UIGothic"/>
                <a:cs typeface="HIKSAD+MS-UIGothic"/>
              </a:rPr>
              <a:t>炎症、自身免疫性疾病等。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HIKSAD+MS-UIGothic"/>
                <a:cs typeface="HIKSAD+MS-UIGothic"/>
              </a:rPr>
              <a:t>高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热</a:t>
            </a:r>
            <a:r>
              <a:rPr sz="3000">
                <a:solidFill>
                  <a:srgbClr val="3490F4"/>
                </a:solidFill>
                <a:latin typeface="HIKSAD+MS-UIGothic"/>
                <a:cs typeface="HIKSAD+MS-UIGothic"/>
              </a:rPr>
              <a:t>的病因与病理机制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00470" y="275563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的病因与病理机制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3490F4"/>
                </a:solidFill>
                <a:latin typeface="HIKSAD+MS-UIGothic"/>
                <a:cs typeface="HIKSAD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38220" y="4602853"/>
            <a:ext cx="8249542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的原因可以分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感染性和非感染性两大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。感染性原因包括各种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菌、病毒、真菌、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寄生虫等引起的感染，如肺炎、胃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炎、尿路感染等。非感染性原因包括自身免疫性疾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病、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瘤、血液病等。高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的病理机制主要涉及体温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中枢的异常，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产热</a:t>
            </a: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和散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</a:p>
          <a:p>
            <a:pPr marL="2000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平衡失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炎症反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也会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00000"/>
                </a:solidFill>
                <a:latin typeface="HIKSAD+MS-UIGothic"/>
                <a:cs typeface="HIKSA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HIKSAD+MS-UIGothic"/>
                <a:cs typeface="HIKSAD+MS-UIGothic"/>
              </a:rPr>
              <a:t>高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热</a:t>
            </a:r>
            <a:r>
              <a:rPr sz="3000">
                <a:solidFill>
                  <a:srgbClr val="3490F4"/>
                </a:solidFill>
                <a:latin typeface="HIKSAD+MS-UIGothic"/>
                <a:cs typeface="HIKSAD+MS-UIGothic"/>
              </a:rPr>
              <a:t>的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3490F4"/>
                </a:solidFill>
                <a:latin typeface="HIKSAD+MS-UIGothic"/>
                <a:cs typeface="HIKSAD+MS-UIGothic"/>
              </a:rPr>
              <a:t>床表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3490F4"/>
                </a:solidFill>
                <a:latin typeface="HIKSAD+MS-UIGothic"/>
                <a:cs typeface="HIKSAD+MS-UIGothic"/>
              </a:rPr>
              <a:t>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3490F4"/>
                </a:solidFill>
                <a:latin typeface="HIKSAD+MS-UIGothic"/>
                <a:cs typeface="HIKSAD+MS-UIGothic"/>
              </a:rPr>
              <a:t>断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3490F4"/>
                </a:solidFill>
                <a:latin typeface="HIKSAD+MS-UIGothic"/>
                <a:cs typeface="HIKSAD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HIKSAD+MS-UIGothic"/>
                <a:cs typeface="HIKSAD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HIKSAD+MS-UIGothic"/>
                <a:cs typeface="HIKSAD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3490F4"/>
                </a:solidFill>
                <a:latin typeface="HIKSAD+MS-UIGothic"/>
                <a:cs typeface="HIKSAD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236601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床表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5191050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热时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，患者可能出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痛、乏力、肌肉酸痛等症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状。随着体温升高，可能出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心跳加快、呼吸急促等症状。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重的高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致惊厥、昏迷等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重并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症。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于疑似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的患者，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应进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行体温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量，并配合相关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，如血常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、尿常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、血培养等，以明确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断和治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方案。同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察患者的症状和体征，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合病史和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检查结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67200" y="3692683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HIKSAD+MS-UIGothic"/>
                <a:cs typeface="HIKSAD+MS-UIGothic"/>
              </a:rPr>
              <a:t>高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热护</a:t>
            </a:r>
            <a:r>
              <a:rPr sz="3600">
                <a:solidFill>
                  <a:srgbClr val="000000"/>
                </a:solidFill>
                <a:latin typeface="HIKSAD+MS-UIGothic"/>
                <a:cs typeface="HIKSAD+MS-UIGothic"/>
              </a:rPr>
              <a:t>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HIKSAD+MS-UIGothic"/>
                <a:cs typeface="HIKSAD+MS-UIGothic"/>
              </a:rPr>
              <a:t>高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热对</a:t>
            </a:r>
            <a:r>
              <a:rPr sz="3000">
                <a:solidFill>
                  <a:srgbClr val="3490F4"/>
                </a:solidFill>
                <a:latin typeface="HIKSAD+MS-UIGothic"/>
                <a:cs typeface="HIKSAD+MS-UIGothic"/>
              </a:rPr>
              <a:t>人体的影响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BMRAA+DRFHVD+MicrosoftYaHei"/>
                <a:cs typeface="FBMRAA+DRFHV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BMRAA+DRFHVD+MicrosoftYaHei"/>
                <a:cs typeface="FBMRAA+DRFHV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BMRAA+DRFHVD+MicrosoftYaHei"/>
                <a:cs typeface="FBMRAA+DRFHV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BMRAA+DRFHVD+MicrosoftYaHei"/>
                <a:cs typeface="FBMRAA+DRFHV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HIKSAD+MS-UIGothic"/>
                <a:cs typeface="HIKSAD+MS-UIGothic"/>
              </a:rPr>
              <a:t>体温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调节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HIKSAD+MS-UIGothic"/>
                <a:cs typeface="HIKSAD+MS-UIGothic"/>
              </a:rPr>
              <a:t>水分流失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HIKSAD+MS-UIGothic"/>
                <a:cs typeface="HIKSAD+MS-UIGothic"/>
              </a:rPr>
              <a:t>消化系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统</a:t>
            </a:r>
            <a:r>
              <a:rPr sz="1550" spc="25">
                <a:solidFill>
                  <a:srgbClr val="3490F4"/>
                </a:solidFill>
                <a:latin typeface="HIKSAD+MS-UIGothic"/>
                <a:cs typeface="HIKSAD+MS-UIGothic"/>
              </a:rPr>
              <a:t>影响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HIKSAD+MS-UIGothic"/>
                <a:cs typeface="HIKSAD+MS-UIGothic"/>
              </a:rPr>
              <a:t>神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经</a:t>
            </a:r>
            <a:r>
              <a:rPr sz="1550" spc="25">
                <a:solidFill>
                  <a:srgbClr val="3490F4"/>
                </a:solidFill>
                <a:latin typeface="HIKSAD+MS-UIGothic"/>
                <a:cs typeface="HIKSAD+MS-UIGothic"/>
              </a:rPr>
              <a:t>系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统</a:t>
            </a:r>
            <a:r>
              <a:rPr sz="1550" spc="25">
                <a:solidFill>
                  <a:srgbClr val="3490F4"/>
                </a:solidFill>
                <a:latin typeface="HIKSAD+MS-UIGothic"/>
                <a:cs typeface="HIKSAD+MS-UIGothic"/>
              </a:rPr>
              <a:t>影响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致人体体温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中枢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紊乱，引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一系列生理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化。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致大量出汗，使身体</a:t>
            </a:r>
          </a:p>
          <a:p>
            <a:pPr marL="3429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失去水分和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致食欲不振、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心、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可能引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发头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痛、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头晕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、意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障碍等症状，影响神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</a:p>
          <a:p>
            <a:pPr marL="8572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功能。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367145" y="5561817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呕吐等症状，影响消化功能。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HIKSAD+MS-UIGothic"/>
                <a:cs typeface="HIKSAD+MS-UIGothic"/>
              </a:rPr>
              <a:t>高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热护</a:t>
            </a:r>
            <a:r>
              <a:rPr sz="3000">
                <a:solidFill>
                  <a:srgbClr val="3490F4"/>
                </a:solidFill>
                <a:latin typeface="HIKSAD+MS-UIGothic"/>
                <a:cs typeface="HIKSAD+MS-UIGothic"/>
              </a:rPr>
              <a:t>理的目的与原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HIKSAD+MS-UIGothic"/>
                <a:cs typeface="HIKSAD+MS-UIGothic"/>
              </a:rPr>
              <a:t>降低体温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饮</a:t>
            </a:r>
            <a:r>
              <a:rPr sz="1550" spc="25">
                <a:solidFill>
                  <a:srgbClr val="3490F4"/>
                </a:solidFill>
                <a:latin typeface="HIKSAD+MS-UIGothic"/>
                <a:cs typeface="HIKSAD+MS-UIGothic"/>
              </a:rPr>
              <a:t>食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调</a:t>
            </a:r>
            <a:r>
              <a:rPr sz="1550">
                <a:solidFill>
                  <a:srgbClr val="3490F4"/>
                </a:solidFill>
                <a:latin typeface="HIKSAD+MS-UIGothic"/>
                <a:cs typeface="HIKSAD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物理降温、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物降温等方</a:t>
            </a:r>
          </a:p>
          <a:p>
            <a:pPr marL="5143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法降低体温，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解症状。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提供清淡易消化的食物，避免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63659" y="2846558"/>
            <a:ext cx="223353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腻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、辛辣等刺激性食物。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补</a:t>
            </a:r>
            <a:r>
              <a:rPr sz="1550" spc="25">
                <a:solidFill>
                  <a:srgbClr val="3490F4"/>
                </a:solidFill>
                <a:latin typeface="HIKSAD+MS-UIGothic"/>
                <a:cs typeface="HIKSAD+MS-UIGothic"/>
              </a:rPr>
              <a:t>充水分和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3490F4"/>
                </a:solidFill>
                <a:latin typeface="HIKSAD+MS-UIGothic"/>
                <a:cs typeface="HIKSAD+MS-UIGothic"/>
              </a:rPr>
              <a:t>解</a:t>
            </a:r>
            <a:r>
              <a:rPr sz="1550">
                <a:solidFill>
                  <a:srgbClr val="3490F4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3490F4"/>
                </a:solidFill>
                <a:latin typeface="HIKSAD+MS-UIGothic"/>
                <a:cs typeface="HIKSAD+MS-UIGothic"/>
              </a:rPr>
              <a:t>察病情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496941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鼓励患者多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水，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充因出汗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流失的水分和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密切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察病情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化，及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</a:p>
          <a:p>
            <a:pPr marL="12001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理并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HIKSAD+MS-UIGothic"/>
                <a:cs typeface="HIKSAD+MS-UIGothic"/>
              </a:rPr>
              <a:t>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HIKSAD+MS-UIGothic"/>
                <a:cs typeface="HIKSAD+MS-UIGothic"/>
              </a:rPr>
              <a:t>高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热护</a:t>
            </a:r>
            <a:r>
              <a:rPr sz="3000">
                <a:solidFill>
                  <a:srgbClr val="3490F4"/>
                </a:solidFill>
                <a:latin typeface="HIKSAD+MS-UIGothic"/>
                <a:cs typeface="HIKSAD+MS-UIGothic"/>
              </a:rPr>
              <a:t>理的注意事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HIKSAD+MS-UIGothic"/>
                <a:cs typeface="HIKSAD+MS-UIGothic"/>
              </a:rPr>
              <a:t>避免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2000" spc="25">
                <a:solidFill>
                  <a:srgbClr val="FFFFFF"/>
                </a:solidFill>
                <a:latin typeface="HIKSAD+MS-UIGothic"/>
                <a:cs typeface="HIKSAD+MS-UIGothic"/>
              </a:rPr>
              <a:t>度降温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HIKSAD+MS-UIGothic"/>
                <a:cs typeface="HIKSAD+MS-UIGothic"/>
              </a:rPr>
              <a:t>注意保暖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HIKSAD+MS-UIGothic"/>
                <a:cs typeface="HIKSAD+MS-UIGothic"/>
              </a:rPr>
              <a:t>及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2000" spc="25">
                <a:solidFill>
                  <a:srgbClr val="FFFFFF"/>
                </a:solidFill>
                <a:latin typeface="HIKSAD+MS-UIGothic"/>
                <a:cs typeface="HIKSAD+MS-UIGothic"/>
              </a:rPr>
              <a:t>就医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HIKSAD+MS-UIGothic"/>
                <a:cs typeface="HIKSAD+MS-UIGothic"/>
              </a:rPr>
              <a:t>避免盲目用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避免使用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于激烈或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量的降温方法，以免引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起虚脱或休克。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481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在使用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物降温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遵循医生指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，避免盲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目用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在降温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程中要注意保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如高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不退或出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853815" y="5354058"/>
            <a:ext cx="18722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暖，避免患者受凉。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406515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重并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症，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HIKSAD+MS-UIGothic"/>
                <a:cs typeface="HIKSAD+MS-UIGothic"/>
              </a:rPr>
              <a:t>就医。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24400" y="3692683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HIKSAD+MS-UIGothic"/>
                <a:cs typeface="HIKSAD+MS-UIGothic"/>
              </a:rPr>
              <a:t>高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热护</a:t>
            </a:r>
            <a:r>
              <a:rPr sz="3600">
                <a:solidFill>
                  <a:srgbClr val="000000"/>
                </a:solidFill>
                <a:latin typeface="HIKSAD+MS-UIGothic"/>
                <a:cs typeface="HIKSAD+MS-UIGothic"/>
              </a:rPr>
              <a:t>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https://d.book118.com/888011060050006035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HIKSAD+MS-UIGothic</vt:lpstr>
      <vt:lpstr>SimSun</vt:lpstr>
      <vt:lpstr>QELGWC+RUJFLL+ArialMT</vt:lpstr>
      <vt:lpstr>Times New Roman</vt:lpstr>
      <vt:lpstr>GNKSBE+DRFHVD+MicrosoftYaHei</vt:lpstr>
      <vt:lpstr>FBMRAA+DRFHVD+MicrosoftYaHei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2024-09-14T03:01:23.587</cp:lastPrinted>
  <dcterms:created xsi:type="dcterms:W3CDTF">2024-09-13T19:01:23Z</dcterms:created>
  <dcterms:modified xsi:type="dcterms:W3CDTF">2024-09-13T19:01:24Z</dcterms:modified>
</cp:coreProperties>
</file>