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1AAEB9-6988-4B86-8449-45F062614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E8DE3A-41EA-4DCB-8AB3-7CE8563392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5937EA-C03E-4317-9A69-BC2BF5D6BC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F291B9-686B-48A1-9B03-A2BD2CCA0B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8AEF54-7860-4DDE-87CE-85BC174780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019888-383D-4BBA-B982-6F36B51F14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455FEB-CEF2-4A71-A725-05DA9FEDCD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5C7649-3C1C-4B1C-ADD7-E11DAD90A5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B5752C-89FB-41CF-982A-515DA5BEA7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4AC6E9-A15B-4762-906E-E013BCE1E3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DD33C3-38EA-4954-8226-44A8190F39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emf"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1406612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专题四磁调制式直流大电流比较仪建模方法解读\n## 1.磁调制式直流大电流比较仪概述\n### 1.1磁调制式直流大电流比较仪的工作原理\n### 1.2磁调制式直流大电流比较仪的应用场景\n### 1.3磁调制式直流大电流比较仪的发展历程\n## 2.磁调制式直流大电流比较仪的建模方法\n### 2.1磁调制式直流大电流比较仪的数学模型\n### 2.2磁调制式直流大电流比较仪的电路模型\n### 2.3磁调制式直流大电流比较仪的仿真模型\n## 3.磁调制式直流大电流比较仪的建模实例\n### 3.1磁调制式直流大电流比较仪在电力系统中的应用实例\n### 3.2磁调制式直流大电流比较仪在工业自动化中的应用实例\n### 3.3磁调制式直流大电流比较仪在电动汽车充电设施中的应用实例\n## 4.磁调制式直流大电流比较仪建模方法的优缺点\n### 4.1磁调制式直流大电流比较仪建模方法的优点\n### 4.2磁调制式直流大电流比较仪建模方法的缺点\n### 4.3磁调制式直流大电流比较仪建模方法的改进方向\n## 5.磁调制式直流大电流比较仪建模方法的发展趋势\n### 5.1磁调制式直流大电流比较仪建模方法的理论研究发展趋势\n### 5.2磁调制式直流大电流比较仪建模方法的实验研究发展趋势\n### 5.3磁调制式直流大电流比较仪建模方法的应用研究发展趋势\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3400"/>
              <a:t>专题四磁调制式直流大电流比较仪建模方法解读</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9" name="" descr="{&quot;isTemplate&quot;:true,&quot;type&quot;:2}"/>
        <p:cNvGrpSpPr/>
        <p:nvPr/>
      </p:nvGrpSpPr>
      <p:grpSpPr>
        <a:xfrm>
          <a:off x="0" y="0"/>
          <a:ext cx="0" cy="0"/>
        </a:xfrm>
      </p:grpSpPr>
      <p:sp>
        <p:nvSpPr>
          <p:cNvPr id="50"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磁调制式直流大电流比较仪概述</a:t>
            </a:r>
            <a:endParaRPr/>
          </a:p>
        </p:txBody>
      </p:sp>
      <p:sp>
        <p:nvSpPr>
          <p:cNvPr id="51"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9" name="" descr="{&quot;isTemplate&quot;:true,&quot;type&quot;:3}"/>
        <p:cNvGrpSpPr/>
        <p:nvPr/>
      </p:nvGrpSpPr>
      <p:grpSpPr>
        <a:xfrm>
          <a:off x="0" y="0"/>
          <a:ext cx="0" cy="0"/>
        </a:xfrm>
      </p:grpSpPr>
      <p:grpSp>
        <p:nvGrpSpPr>
          <p:cNvPr id="70"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71" name=""/>
            <p:cNvGrpSpPr/>
            <p:nvPr/>
          </p:nvGrpSpPr>
          <p:grpSpPr>
            <a:xfrm>
              <a:off x="685801" y="3146904"/>
              <a:ext cx="4207178" cy="3287791"/>
              <a:chOff x="685801" y="3146904"/>
              <a:chExt cx="4207178" cy="3287791"/>
            </a:xfrm>
          </p:grpSpPr>
          <p:sp>
            <p:nvSpPr>
              <p:cNvPr id="72"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磁调制式直流大电流比较仪是一种利用磁调制技术实现对直流大电流测量的仪器。</a:t>
                </a:r>
                <a:endParaRPr kumimoji="1" lang="en-US" altLang="zh-CN" sz="1800" b="1">
                  <a:solidFill>
                    <a:schemeClr val="bg1"/>
                  </a:solidFill>
                  <a:latin typeface="+mj-ea"/>
                  <a:ea typeface="+mj-ea"/>
                </a:endParaRPr>
              </a:p>
            </p:txBody>
          </p:sp>
          <p:sp>
            <p:nvSpPr>
              <p:cNvPr id="73"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通过改变电流方向，产生</a:t>
                </a:r>
                <a:r>
                  <a:rPr lang="zh-CN" sz="1400" b="1">
                    <a:solidFill>
                      <a:schemeClr val="tx1">
                        <a:lumMod val="50000"/>
                        <a:lumOff val="50000"/>
                        <a:alpha val="100000"/>
                      </a:schemeClr>
                    </a:solidFill>
                    <a:latin typeface="微软雅黑"/>
                    <a:ea typeface="微软雅黑"/>
                  </a:rPr>
                  <a:t>交变磁场</a:t>
                </a:r>
                <a:r>
                  <a:rPr lang="zh-CN" sz="1400">
                    <a:solidFill>
                      <a:schemeClr val="tx1">
                        <a:lumMod val="50000"/>
                        <a:lumOff val="50000"/>
                        <a:alpha val="100000"/>
                      </a:schemeClr>
                    </a:solidFill>
                    <a:latin typeface="微软雅黑"/>
                    <a:ea typeface="微软雅黑"/>
                  </a:rPr>
                  <a:t>，实现对电流的测量。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利用</a:t>
                </a:r>
                <a:r>
                  <a:rPr lang="zh-CN" sz="1400" b="1">
                    <a:solidFill>
                      <a:schemeClr val="tx1">
                        <a:lumMod val="50000"/>
                        <a:lumOff val="50000"/>
                        <a:alpha val="100000"/>
                      </a:schemeClr>
                    </a:solidFill>
                    <a:latin typeface="微软雅黑"/>
                    <a:ea typeface="微软雅黑"/>
                  </a:rPr>
                  <a:t>磁传感器</a:t>
                </a:r>
                <a:r>
                  <a:rPr lang="zh-CN" sz="1400">
                    <a:solidFill>
                      <a:schemeClr val="tx1">
                        <a:lumMod val="50000"/>
                        <a:lumOff val="50000"/>
                        <a:alpha val="100000"/>
                      </a:schemeClr>
                    </a:solidFill>
                    <a:latin typeface="微软雅黑"/>
                    <a:ea typeface="微软雅黑"/>
                  </a:rPr>
                  <a:t>将磁场信号转换为电信号，再进行放大、处理和解调。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最终得到电流值，实现对直流大电流的测量。</a:t>
                </a:r>
                <a:endParaRPr/>
              </a:p>
            </p:txBody>
          </p:sp>
        </p:grpSp>
        <p:grpSp>
          <p:nvGrpSpPr>
            <p:cNvPr id="74" name=""/>
            <p:cNvGrpSpPr/>
            <p:nvPr/>
          </p:nvGrpSpPr>
          <p:grpSpPr>
            <a:xfrm>
              <a:off x="4408278" y="3146904"/>
              <a:ext cx="3798485" cy="3287791"/>
              <a:chOff x="4408278" y="3146904"/>
              <a:chExt cx="3798485" cy="3287791"/>
            </a:xfrm>
          </p:grpSpPr>
          <p:sp>
            <p:nvSpPr>
              <p:cNvPr id="75"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磁调制式直流大电流比较仪具有高精度、高响应速度和宽测量范围等优点。</a:t>
                </a:r>
                <a:endParaRPr kumimoji="1" lang="en-US" altLang="zh-CN" sz="1800" b="1">
                  <a:solidFill>
                    <a:schemeClr val="bg1"/>
                  </a:solidFill>
                  <a:latin typeface="+mj-ea"/>
                  <a:ea typeface="+mj-ea"/>
                </a:endParaRPr>
              </a:p>
            </p:txBody>
          </p:sp>
          <p:sp>
            <p:nvSpPr>
              <p:cNvPr id="76"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可以实现</a:t>
                </a:r>
                <a:r>
                  <a:rPr lang="zh-CN" sz="1400" b="1">
                    <a:solidFill>
                      <a:schemeClr val="tx1">
                        <a:lumMod val="50000"/>
                        <a:lumOff val="50000"/>
                        <a:alpha val="100000"/>
                      </a:schemeClr>
                    </a:solidFill>
                    <a:latin typeface="微软雅黑"/>
                    <a:ea typeface="微软雅黑"/>
                  </a:rPr>
                  <a:t>微安</a:t>
                </a:r>
                <a:r>
                  <a:rPr lang="zh-CN" sz="1400">
                    <a:solidFill>
                      <a:schemeClr val="tx1">
                        <a:lumMod val="50000"/>
                        <a:lumOff val="50000"/>
                        <a:alpha val="100000"/>
                      </a:schemeClr>
                    </a:solidFill>
                    <a:latin typeface="微软雅黑"/>
                    <a:ea typeface="微软雅黑"/>
                  </a:rPr>
                  <a:t>至</a:t>
                </a:r>
                <a:r>
                  <a:rPr lang="zh-CN" sz="1400" b="1">
                    <a:solidFill>
                      <a:schemeClr val="tx1">
                        <a:lumMod val="50000"/>
                        <a:lumOff val="50000"/>
                        <a:alpha val="100000"/>
                      </a:schemeClr>
                    </a:solidFill>
                    <a:latin typeface="微软雅黑"/>
                    <a:ea typeface="微软雅黑"/>
                  </a:rPr>
                  <a:t>万安</a:t>
                </a:r>
                <a:r>
                  <a:rPr lang="zh-CN" sz="1400">
                    <a:solidFill>
                      <a:schemeClr val="tx1">
                        <a:lumMod val="50000"/>
                        <a:lumOff val="50000"/>
                        <a:alpha val="100000"/>
                      </a:schemeClr>
                    </a:solidFill>
                    <a:latin typeface="微软雅黑"/>
                    <a:ea typeface="微软雅黑"/>
                  </a:rPr>
                  <a:t>范围内的电流测量。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响应速度可达到</a:t>
                </a:r>
                <a:r>
                  <a:rPr lang="zh-CN" sz="1400" b="1">
                    <a:solidFill>
                      <a:schemeClr val="tx1">
                        <a:lumMod val="50000"/>
                        <a:lumOff val="50000"/>
                        <a:alpha val="100000"/>
                      </a:schemeClr>
                    </a:solidFill>
                    <a:latin typeface="微软雅黑"/>
                    <a:ea typeface="微软雅黑"/>
                  </a:rPr>
                  <a:t>微秒</a:t>
                </a:r>
                <a:r>
                  <a:rPr lang="zh-CN" sz="1400">
                    <a:solidFill>
                      <a:schemeClr val="tx1">
                        <a:lumMod val="50000"/>
                        <a:lumOff val="50000"/>
                        <a:alpha val="100000"/>
                      </a:schemeClr>
                    </a:solidFill>
                    <a:latin typeface="微软雅黑"/>
                    <a:ea typeface="微软雅黑"/>
                  </a:rPr>
                  <a:t>级别。</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可以用于</a:t>
                </a:r>
                <a:r>
                  <a:rPr lang="zh-CN" sz="1400" b="1">
                    <a:solidFill>
                      <a:schemeClr val="tx1">
                        <a:lumMod val="50000"/>
                        <a:lumOff val="50000"/>
                        <a:alpha val="100000"/>
                      </a:schemeClr>
                    </a:solidFill>
                    <a:latin typeface="微软雅黑"/>
                    <a:ea typeface="微软雅黑"/>
                  </a:rPr>
                  <a:t>实时监测</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故障诊断</a:t>
                </a:r>
                <a:r>
                  <a:rPr lang="zh-CN" sz="1400">
                    <a:solidFill>
                      <a:schemeClr val="tx1">
                        <a:lumMod val="50000"/>
                        <a:lumOff val="50000"/>
                        <a:alpha val="100000"/>
                      </a:schemeClr>
                    </a:solidFill>
                    <a:latin typeface="微软雅黑"/>
                    <a:ea typeface="微软雅黑"/>
                  </a:rPr>
                  <a:t>等应用场景。</a:t>
                </a:r>
                <a:endParaRPr/>
              </a:p>
            </p:txBody>
          </p:sp>
        </p:grpSp>
        <p:grpSp>
          <p:nvGrpSpPr>
            <p:cNvPr id="77" name=""/>
            <p:cNvGrpSpPr/>
            <p:nvPr/>
          </p:nvGrpSpPr>
          <p:grpSpPr>
            <a:xfrm>
              <a:off x="7707715" y="3146904"/>
              <a:ext cx="3798485" cy="3287791"/>
              <a:chOff x="7707715" y="3146904"/>
              <a:chExt cx="3798485" cy="3287791"/>
            </a:xfrm>
          </p:grpSpPr>
          <p:sp>
            <p:nvSpPr>
              <p:cNvPr id="78"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磁调制式直流大电流比较仪的工作原理可分为磁调制、信号检测和信号处理三个过程。</a:t>
                </a:r>
                <a:endParaRPr kumimoji="1" lang="en-US" altLang="zh-CN" sz="1800" b="1">
                  <a:solidFill>
                    <a:schemeClr val="bg1"/>
                  </a:solidFill>
                  <a:latin typeface="+mj-ea"/>
                  <a:ea typeface="+mj-ea"/>
                </a:endParaRPr>
              </a:p>
            </p:txBody>
          </p:sp>
          <p:sp>
            <p:nvSpPr>
              <p:cNvPr id="79"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磁调制</a:t>
                </a:r>
                <a:r>
                  <a:rPr lang="zh-CN" sz="1400">
                    <a:solidFill>
                      <a:schemeClr val="tx1">
                        <a:lumMod val="50000"/>
                        <a:lumOff val="50000"/>
                        <a:alpha val="100000"/>
                      </a:schemeClr>
                    </a:solidFill>
                    <a:latin typeface="微软雅黑"/>
                    <a:ea typeface="微软雅黑"/>
                  </a:rPr>
                  <a:t>：通过改变电流方向，产生交变磁场。</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信号检测</a:t>
                </a:r>
                <a:r>
                  <a:rPr lang="zh-CN" sz="1400">
                    <a:solidFill>
                      <a:schemeClr val="tx1">
                        <a:lumMod val="50000"/>
                        <a:lumOff val="50000"/>
                        <a:alpha val="100000"/>
                      </a:schemeClr>
                    </a:solidFill>
                    <a:latin typeface="微软雅黑"/>
                    <a:ea typeface="微软雅黑"/>
                  </a:rPr>
                  <a:t>：利用磁传感器将磁场信号转换为电信号。</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信号处理</a:t>
                </a:r>
                <a:r>
                  <a:rPr lang="zh-CN" sz="1400">
                    <a:solidFill>
                      <a:schemeClr val="tx1">
                        <a:lumMod val="50000"/>
                        <a:lumOff val="50000"/>
                        <a:alpha val="100000"/>
                      </a:schemeClr>
                    </a:solidFill>
                    <a:latin typeface="微软雅黑"/>
                    <a:ea typeface="微软雅黑"/>
                  </a:rPr>
                  <a:t>：对电信号进行放大、处理和解调，得到电流值。</a:t>
                </a:r>
                <a:endParaRPr/>
              </a:p>
            </p:txBody>
          </p:sp>
        </p:grpSp>
      </p:grpSp>
      <p:sp>
        <p:nvSpPr>
          <p:cNvPr id="80"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磁调制式直流大电流比较仪的工作原理</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descr="{&quot;isTemplate&quot;:true,&quot;type&quot;:3}"/>
        <p:cNvGrpSpPr/>
        <p:nvPr/>
      </p:nvGrpSpPr>
      <p:grpSpPr>
        <a:xfrm>
          <a:off x="0" y="0"/>
          <a:ext cx="0" cy="0"/>
        </a:xfrm>
      </p:grpSpPr>
      <p:sp>
        <p:nvSpPr>
          <p:cNvPr id="82"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83"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磁调制式直流大电流比较仪的应用场景</a:t>
            </a:r>
            <a:endParaRPr lang="en-US" sz="3600" b="1">
              <a:latin typeface="微软雅黑"/>
              <a:ea typeface="微软雅黑"/>
            </a:endParaRPr>
          </a:p>
        </p:txBody>
      </p:sp>
      <p:sp>
        <p:nvSpPr>
          <p:cNvPr id="84"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磁调制式直流大电流比较仪广泛应用于</a:t>
            </a:r>
            <a:r>
              <a:rPr lang="zh-CN" sz="1400" b="1" spc="300">
                <a:solidFill>
                  <a:schemeClr val="tx1">
                    <a:lumMod val="50000"/>
                    <a:lumOff val="50000"/>
                    <a:alpha val="100000"/>
                  </a:schemeClr>
                </a:solidFill>
                <a:latin typeface="微软雅黑"/>
                <a:ea typeface="微软雅黑"/>
              </a:rPr>
              <a:t>电力系统</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工业自动化</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电动汽车充电设施</a:t>
            </a:r>
            <a:r>
              <a:rPr lang="zh-CN" sz="1400" spc="300">
                <a:solidFill>
                  <a:schemeClr val="tx1">
                    <a:lumMod val="50000"/>
                    <a:lumOff val="50000"/>
                    <a:alpha val="100000"/>
                  </a:schemeClr>
                </a:solidFill>
                <a:latin typeface="微软雅黑"/>
                <a:ea typeface="微软雅黑"/>
              </a:rPr>
              <a:t>等领域。</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在电力系统中，可用于</a:t>
            </a:r>
            <a:r>
              <a:rPr lang="zh-CN" sz="1400" b="1" spc="300">
                <a:solidFill>
                  <a:schemeClr val="tx1">
                    <a:lumMod val="50000"/>
                    <a:lumOff val="50000"/>
                    <a:alpha val="100000"/>
                  </a:schemeClr>
                </a:solidFill>
                <a:latin typeface="微软雅黑"/>
                <a:ea typeface="微软雅黑"/>
              </a:rPr>
              <a:t>输电线路</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变压器</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发电设备</a:t>
            </a:r>
            <a:r>
              <a:rPr lang="zh-CN" sz="1400" spc="300">
                <a:solidFill>
                  <a:schemeClr val="tx1">
                    <a:lumMod val="50000"/>
                    <a:lumOff val="50000"/>
                    <a:alpha val="100000"/>
                  </a:schemeClr>
                </a:solidFill>
                <a:latin typeface="微软雅黑"/>
                <a:ea typeface="微软雅黑"/>
              </a:rPr>
              <a:t>等设备的电流测量。</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在工业自动化中，可用于</a:t>
            </a:r>
            <a:r>
              <a:rPr lang="zh-CN" sz="1400" b="1" spc="300">
                <a:solidFill>
                  <a:schemeClr val="tx1">
                    <a:lumMod val="50000"/>
                    <a:lumOff val="50000"/>
                    <a:alpha val="100000"/>
                  </a:schemeClr>
                </a:solidFill>
                <a:latin typeface="微软雅黑"/>
                <a:ea typeface="微软雅黑"/>
              </a:rPr>
              <a:t>电机</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变频器</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伺服系统</a:t>
            </a:r>
            <a:r>
              <a:rPr lang="zh-CN" sz="1400" spc="300">
                <a:solidFill>
                  <a:schemeClr val="tx1">
                    <a:lumMod val="50000"/>
                    <a:lumOff val="50000"/>
                    <a:alpha val="100000"/>
                  </a:schemeClr>
                </a:solidFill>
                <a:latin typeface="微软雅黑"/>
                <a:ea typeface="微软雅黑"/>
              </a:rPr>
              <a:t>等设备的电流测量。</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在电动汽车充电设施中，可用于</a:t>
            </a:r>
            <a:r>
              <a:rPr lang="zh-CN" sz="1400" b="1" spc="300">
                <a:solidFill>
                  <a:schemeClr val="tx1">
                    <a:lumMod val="50000"/>
                    <a:lumOff val="50000"/>
                    <a:alpha val="100000"/>
                  </a:schemeClr>
                </a:solidFill>
                <a:latin typeface="微软雅黑"/>
                <a:ea typeface="微软雅黑"/>
              </a:rPr>
              <a:t>充电桩</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电池管理系统</a:t>
            </a:r>
            <a:r>
              <a:rPr lang="zh-CN" sz="1400" spc="300">
                <a:solidFill>
                  <a:schemeClr val="tx1">
                    <a:lumMod val="50000"/>
                    <a:lumOff val="50000"/>
                    <a:alpha val="100000"/>
                  </a:schemeClr>
                </a:solidFill>
                <a:latin typeface="微软雅黑"/>
                <a:ea typeface="微软雅黑"/>
              </a:rPr>
              <a:t>等设备的电流测量。</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磁调制式直流大电流比较仪具有</a:t>
            </a:r>
            <a:r>
              <a:rPr lang="zh-CN" sz="1400" b="1" spc="300">
                <a:solidFill>
                  <a:schemeClr val="tx1">
                    <a:lumMod val="50000"/>
                    <a:lumOff val="50000"/>
                    <a:alpha val="100000"/>
                  </a:schemeClr>
                </a:solidFill>
                <a:latin typeface="微软雅黑"/>
                <a:ea typeface="微软雅黑"/>
              </a:rPr>
              <a:t>高精度</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高响应速度</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宽测量范围</a:t>
            </a:r>
            <a:r>
              <a:rPr lang="zh-CN" sz="1400" spc="300">
                <a:solidFill>
                  <a:schemeClr val="tx1">
                    <a:lumMod val="50000"/>
                    <a:lumOff val="50000"/>
                    <a:alpha val="100000"/>
                  </a:schemeClr>
                </a:solidFill>
                <a:latin typeface="微软雅黑"/>
                <a:ea typeface="微软雅黑"/>
              </a:rPr>
              <a:t>等优点，可以满足各种应用场景的需求。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可以实现</a:t>
            </a:r>
            <a:r>
              <a:rPr lang="zh-CN" sz="1400" b="1" spc="300">
                <a:solidFill>
                  <a:schemeClr val="tx1">
                    <a:lumMod val="50000"/>
                    <a:lumOff val="50000"/>
                    <a:alpha val="100000"/>
                  </a:schemeClr>
                </a:solidFill>
                <a:latin typeface="微软雅黑"/>
                <a:ea typeface="微软雅黑"/>
              </a:rPr>
              <a:t>微安</a:t>
            </a:r>
            <a:r>
              <a:rPr lang="zh-CN" sz="1400" spc="300">
                <a:solidFill>
                  <a:schemeClr val="tx1">
                    <a:lumMod val="50000"/>
                    <a:lumOff val="50000"/>
                    <a:alpha val="100000"/>
                  </a:schemeClr>
                </a:solidFill>
                <a:latin typeface="微软雅黑"/>
                <a:ea typeface="微软雅黑"/>
              </a:rPr>
              <a:t>至</a:t>
            </a:r>
            <a:r>
              <a:rPr lang="zh-CN" sz="1400" b="1" spc="300">
                <a:solidFill>
                  <a:schemeClr val="tx1">
                    <a:lumMod val="50000"/>
                    <a:lumOff val="50000"/>
                    <a:alpha val="100000"/>
                  </a:schemeClr>
                </a:solidFill>
                <a:latin typeface="微软雅黑"/>
                <a:ea typeface="微软雅黑"/>
              </a:rPr>
              <a:t>万安</a:t>
            </a:r>
            <a:r>
              <a:rPr lang="zh-CN" sz="1400" spc="300">
                <a:solidFill>
                  <a:schemeClr val="tx1">
                    <a:lumMod val="50000"/>
                    <a:lumOff val="50000"/>
                    <a:alpha val="100000"/>
                  </a:schemeClr>
                </a:solidFill>
                <a:latin typeface="微软雅黑"/>
                <a:ea typeface="微软雅黑"/>
              </a:rPr>
              <a:t>范围内的电流测量。</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响应速度可达到</a:t>
            </a:r>
            <a:r>
              <a:rPr lang="zh-CN" sz="1400" b="1" spc="300">
                <a:solidFill>
                  <a:schemeClr val="tx1">
                    <a:lumMod val="50000"/>
                    <a:lumOff val="50000"/>
                    <a:alpha val="100000"/>
                  </a:schemeClr>
                </a:solidFill>
                <a:latin typeface="微软雅黑"/>
                <a:ea typeface="微软雅黑"/>
              </a:rPr>
              <a:t>微秒</a:t>
            </a:r>
            <a:r>
              <a:rPr lang="zh-CN" sz="1400" spc="300">
                <a:solidFill>
                  <a:schemeClr val="tx1">
                    <a:lumMod val="50000"/>
                    <a:lumOff val="50000"/>
                    <a:alpha val="100000"/>
                  </a:schemeClr>
                </a:solidFill>
                <a:latin typeface="微软雅黑"/>
                <a:ea typeface="微软雅黑"/>
              </a:rPr>
              <a:t>级别。</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可以用于</a:t>
            </a:r>
            <a:r>
              <a:rPr lang="zh-CN" sz="1400" b="1" spc="300">
                <a:solidFill>
                  <a:schemeClr val="tx1">
                    <a:lumMod val="50000"/>
                    <a:lumOff val="50000"/>
                    <a:alpha val="100000"/>
                  </a:schemeClr>
                </a:solidFill>
                <a:latin typeface="微软雅黑"/>
                <a:ea typeface="微软雅黑"/>
              </a:rPr>
              <a:t>实时监测</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故障诊断</a:t>
            </a:r>
            <a:r>
              <a:rPr lang="zh-CN" sz="1400" spc="300">
                <a:solidFill>
                  <a:schemeClr val="tx1">
                    <a:lumMod val="50000"/>
                    <a:lumOff val="50000"/>
                    <a:alpha val="100000"/>
                  </a:schemeClr>
                </a:solidFill>
                <a:latin typeface="微软雅黑"/>
                <a:ea typeface="微软雅黑"/>
              </a:rPr>
              <a:t>等应用场景。</a:t>
            </a:r>
            <a:endParaRPr/>
          </a:p>
        </p:txBody>
      </p:sp>
      <p:cxnSp>
        <p:nvCxnSpPr>
          <p:cNvPr id="85"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6"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7" name="" descr="{&quot;isTemplate&quot;:true,&quot;type&quot;:3}"/>
        <p:cNvGrpSpPr/>
        <p:nvPr/>
      </p:nvGrpSpPr>
      <p:grpSpPr>
        <a:xfrm>
          <a:off x="0" y="0"/>
          <a:ext cx="0" cy="0"/>
        </a:xfrm>
      </p:grpSpPr>
      <p:sp>
        <p:nvSpPr>
          <p:cNvPr id="88"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磁调制式直流大电流比较仪的发展历程</a:t>
            </a:r>
            <a:endParaRPr lang="en-US" sz="3600" b="1">
              <a:latin typeface="微软雅黑"/>
              <a:ea typeface="微软雅黑"/>
            </a:endParaRPr>
          </a:p>
        </p:txBody>
      </p:sp>
      <p:sp>
        <p:nvSpPr>
          <p:cNvPr id="89"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磁调制式直流大电流比较仪的发展历程可分为</a:t>
            </a:r>
            <a:r>
              <a:rPr lang="zh-CN" sz="1400" b="1" spc="300">
                <a:solidFill>
                  <a:schemeClr val="tx1">
                    <a:lumMod val="50000"/>
                    <a:lumOff val="50000"/>
                    <a:alpha val="100000"/>
                  </a:schemeClr>
                </a:solidFill>
                <a:latin typeface="微软雅黑"/>
                <a:ea typeface="微软雅黑"/>
              </a:rPr>
              <a:t>初期阶段</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发展阶段</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成熟阶段</a:t>
            </a:r>
            <a:r>
              <a:rPr lang="zh-CN" sz="1400" spc="300">
                <a:solidFill>
                  <a:schemeClr val="tx1">
                    <a:lumMod val="50000"/>
                    <a:lumOff val="50000"/>
                    <a:alpha val="100000"/>
                  </a:schemeClr>
                </a:solidFill>
                <a:latin typeface="微软雅黑"/>
                <a:ea typeface="微软雅黑"/>
              </a:rPr>
              <a:t>。</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初期阶段</a:t>
            </a:r>
            <a:r>
              <a:rPr lang="zh-CN" sz="1400" spc="300">
                <a:solidFill>
                  <a:schemeClr val="tx1">
                    <a:lumMod val="50000"/>
                    <a:lumOff val="50000"/>
                    <a:alpha val="100000"/>
                  </a:schemeClr>
                </a:solidFill>
                <a:latin typeface="微软雅黑"/>
                <a:ea typeface="微软雅黑"/>
              </a:rPr>
              <a:t>（20世纪80年代）：主要研究磁调制技术的基本原理和实现方法。</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发展阶段</a:t>
            </a:r>
            <a:r>
              <a:rPr lang="zh-CN" sz="1400" spc="300">
                <a:solidFill>
                  <a:schemeClr val="tx1">
                    <a:lumMod val="50000"/>
                    <a:lumOff val="50000"/>
                    <a:alpha val="100000"/>
                  </a:schemeClr>
                </a:solidFill>
                <a:latin typeface="微软雅黑"/>
                <a:ea typeface="微软雅黑"/>
              </a:rPr>
              <a:t>（20世纪90年代）：主要研究磁传感器的性能和信号处理算法。</a:t>
            </a:r>
            <a:endParaRPr/>
          </a:p>
          <a:p>
            <a:pPr marL="406400" lvl="1" indent="-203200">
              <a:lnSpc>
                <a:spcPct val="130000"/>
              </a:lnSpc>
              <a:buFont typeface="Arial" pitchFamily="34" charset="0"/>
              <a:buChar char="•"/>
            </a:pPr>
            <a:r>
              <a:rPr lang="zh-CN" sz="1400" b="1" spc="300">
                <a:solidFill>
                  <a:schemeClr val="tx1">
                    <a:lumMod val="50000"/>
                    <a:lumOff val="50000"/>
                    <a:alpha val="100000"/>
                  </a:schemeClr>
                </a:solidFill>
                <a:latin typeface="微软雅黑"/>
                <a:ea typeface="微软雅黑"/>
              </a:rPr>
              <a:t>成熟阶段</a:t>
            </a:r>
            <a:r>
              <a:rPr lang="zh-CN" sz="1400" spc="300">
                <a:solidFill>
                  <a:schemeClr val="tx1">
                    <a:lumMod val="50000"/>
                    <a:lumOff val="50000"/>
                    <a:alpha val="100000"/>
                  </a:schemeClr>
                </a:solidFill>
                <a:latin typeface="微软雅黑"/>
                <a:ea typeface="微软雅黑"/>
              </a:rPr>
              <a:t>（21世纪初至今）：主要研究磁调制式直流大电流比较仪在各种应用场景中的应用和优化。</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随着科技的进步，磁调制式直流大电流比较仪在</a:t>
            </a:r>
            <a:r>
              <a:rPr lang="zh-CN" sz="1400" b="1" spc="300">
                <a:solidFill>
                  <a:schemeClr val="tx1">
                    <a:lumMod val="50000"/>
                    <a:lumOff val="50000"/>
                    <a:alpha val="100000"/>
                  </a:schemeClr>
                </a:solidFill>
                <a:latin typeface="微软雅黑"/>
                <a:ea typeface="微软雅黑"/>
              </a:rPr>
              <a:t>测量精度</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响应速度</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测量范围</a:t>
            </a:r>
            <a:r>
              <a:rPr lang="zh-CN" sz="1400" spc="300">
                <a:solidFill>
                  <a:schemeClr val="tx1">
                    <a:lumMod val="50000"/>
                    <a:lumOff val="50000"/>
                    <a:alpha val="100000"/>
                  </a:schemeClr>
                </a:solidFill>
                <a:latin typeface="微软雅黑"/>
                <a:ea typeface="微软雅黑"/>
              </a:rPr>
              <a:t>等方面取得了显著的改进。</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测量精度已达到**±1%**以内。</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响应速度已达到</a:t>
            </a:r>
            <a:r>
              <a:rPr lang="zh-CN" sz="1400" b="1" spc="300">
                <a:solidFill>
                  <a:schemeClr val="tx1">
                    <a:lumMod val="50000"/>
                    <a:lumOff val="50000"/>
                    <a:alpha val="100000"/>
                  </a:schemeClr>
                </a:solidFill>
                <a:latin typeface="微软雅黑"/>
                <a:ea typeface="微软雅黑"/>
              </a:rPr>
              <a:t>微秒</a:t>
            </a:r>
            <a:r>
              <a:rPr lang="zh-CN" sz="1400" spc="300">
                <a:solidFill>
                  <a:schemeClr val="tx1">
                    <a:lumMod val="50000"/>
                    <a:lumOff val="50000"/>
                    <a:alpha val="100000"/>
                  </a:schemeClr>
                </a:solidFill>
                <a:latin typeface="微软雅黑"/>
                <a:ea typeface="微软雅黑"/>
              </a:rPr>
              <a:t>级别。</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测量范围已扩展至</a:t>
            </a:r>
            <a:r>
              <a:rPr lang="zh-CN" sz="1400" b="1" spc="300">
                <a:solidFill>
                  <a:schemeClr val="tx1">
                    <a:lumMod val="50000"/>
                    <a:lumOff val="50000"/>
                    <a:alpha val="100000"/>
                  </a:schemeClr>
                </a:solidFill>
                <a:latin typeface="微软雅黑"/>
                <a:ea typeface="微软雅黑"/>
              </a:rPr>
              <a:t>微安</a:t>
            </a:r>
            <a:r>
              <a:rPr lang="zh-CN" sz="1400" spc="300">
                <a:solidFill>
                  <a:schemeClr val="tx1">
                    <a:lumMod val="50000"/>
                    <a:lumOff val="50000"/>
                    <a:alpha val="100000"/>
                  </a:schemeClr>
                </a:solidFill>
                <a:latin typeface="微软雅黑"/>
                <a:ea typeface="微软雅黑"/>
              </a:rPr>
              <a:t>至</a:t>
            </a:r>
            <a:r>
              <a:rPr lang="zh-CN" sz="1400" b="1" spc="300">
                <a:solidFill>
                  <a:schemeClr val="tx1">
                    <a:lumMod val="50000"/>
                    <a:lumOff val="50000"/>
                    <a:alpha val="100000"/>
                  </a:schemeClr>
                </a:solidFill>
                <a:latin typeface="微软雅黑"/>
                <a:ea typeface="微软雅黑"/>
              </a:rPr>
              <a:t>万安</a:t>
            </a:r>
            <a:r>
              <a:rPr lang="zh-CN" sz="1400" spc="300">
                <a:solidFill>
                  <a:schemeClr val="tx1">
                    <a:lumMod val="50000"/>
                    <a:lumOff val="50000"/>
                    <a:alpha val="100000"/>
                  </a:schemeClr>
                </a:solidFill>
                <a:latin typeface="微软雅黑"/>
                <a:ea typeface="微软雅黑"/>
              </a:rPr>
              <a:t>范围内。</a:t>
            </a:r>
            <a:endParaRPr/>
          </a:p>
        </p:txBody>
      </p:sp>
      <p:cxnSp>
        <p:nvCxnSpPr>
          <p:cNvPr id="90"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91"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2" name="" descr="{&quot;isTemplate&quot;:true,&quot;type&quot;:2}"/>
        <p:cNvGrpSpPr/>
        <p:nvPr/>
      </p:nvGrpSpPr>
      <p:grpSpPr>
        <a:xfrm>
          <a:off x="0" y="0"/>
          <a:ext cx="0" cy="0"/>
        </a:xfrm>
      </p:grpSpPr>
      <p:sp>
        <p:nvSpPr>
          <p:cNvPr id="93"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磁调制式直流大电流比较仪的建模方法</a:t>
            </a:r>
            <a:endParaRPr/>
          </a:p>
        </p:txBody>
      </p:sp>
      <p:sp>
        <p:nvSpPr>
          <p:cNvPr id="94"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5" name="" descr="{&quot;isTemplate&quot;:true,&quot;type&quot;:3}"/>
        <p:cNvGrpSpPr/>
        <p:nvPr/>
      </p:nvGrpSpPr>
      <p:grpSpPr>
        <a:xfrm>
          <a:off x="0" y="0"/>
          <a:ext cx="0" cy="0"/>
        </a:xfrm>
      </p:grpSpPr>
      <p:grpSp>
        <p:nvGrpSpPr>
          <p:cNvPr id="96"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97" name=""/>
            <p:cNvGrpSpPr/>
            <p:nvPr/>
          </p:nvGrpSpPr>
          <p:grpSpPr>
            <a:xfrm>
              <a:off x="685800" y="3146904"/>
              <a:ext cx="5760000" cy="3225487"/>
              <a:chOff x="685800" y="3146904"/>
              <a:chExt cx="5760000" cy="3225487"/>
            </a:xfrm>
          </p:grpSpPr>
          <p:sp>
            <p:nvSpPr>
              <p:cNvPr id="9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磁调制式直流大电流比较仪的数学模型主要包括磁场模型、传感器模型和信号处理模型。</a:t>
                </a:r>
                <a:endParaRPr kumimoji="1" lang="en-US" altLang="zh-CN" sz="1800" b="1">
                  <a:solidFill>
                    <a:schemeClr val="bg1"/>
                  </a:solidFill>
                  <a:latin typeface="+mj-ea"/>
                  <a:ea typeface="+mj-ea"/>
                </a:endParaRPr>
              </a:p>
            </p:txBody>
          </p:sp>
          <p:sp>
            <p:nvSpPr>
              <p:cNvPr id="9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磁场模型</a:t>
                </a:r>
                <a:r>
                  <a:rPr lang="zh-CN" sz="1400">
                    <a:solidFill>
                      <a:schemeClr val="tx1">
                        <a:lumMod val="50000"/>
                        <a:lumOff val="50000"/>
                        <a:alpha val="100000"/>
                      </a:schemeClr>
                    </a:solidFill>
                    <a:latin typeface="微软雅黑"/>
                    <a:ea typeface="微软雅黑"/>
                  </a:rPr>
                  <a:t>：描述电流产生的磁场分布和强度。</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传感器模型</a:t>
                </a:r>
                <a:r>
                  <a:rPr lang="zh-CN" sz="1400">
                    <a:solidFill>
                      <a:schemeClr val="tx1">
                        <a:lumMod val="50000"/>
                        <a:lumOff val="50000"/>
                        <a:alpha val="100000"/>
                      </a:schemeClr>
                    </a:solidFill>
                    <a:latin typeface="微软雅黑"/>
                    <a:ea typeface="微软雅黑"/>
                  </a:rPr>
                  <a:t>：描述磁传感器的工作原理和性能。</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信号处理模型</a:t>
                </a:r>
                <a:r>
                  <a:rPr lang="zh-CN" sz="1400">
                    <a:solidFill>
                      <a:schemeClr val="tx1">
                        <a:lumMod val="50000"/>
                        <a:lumOff val="50000"/>
                        <a:alpha val="100000"/>
                      </a:schemeClr>
                    </a:solidFill>
                    <a:latin typeface="微软雅黑"/>
                    <a:ea typeface="微软雅黑"/>
                  </a:rPr>
                  <a:t>：描述信号处理电路的性能和算法。</a:t>
                </a:r>
                <a:endParaRPr/>
              </a:p>
            </p:txBody>
          </p:sp>
        </p:grpSp>
        <p:grpSp>
          <p:nvGrpSpPr>
            <p:cNvPr id="100" name=""/>
            <p:cNvGrpSpPr/>
            <p:nvPr/>
          </p:nvGrpSpPr>
          <p:grpSpPr>
            <a:xfrm>
              <a:off x="6016236" y="3146904"/>
              <a:ext cx="5400000" cy="3225487"/>
              <a:chOff x="6016236" y="3146904"/>
              <a:chExt cx="5400000" cy="3225487"/>
            </a:xfrm>
          </p:grpSpPr>
          <p:sp>
            <p:nvSpPr>
              <p:cNvPr id="10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磁调制式直流大电流比较仪的数学模型可以通过理论分析和实验验证进行研究和优化。</a:t>
                </a:r>
                <a:endParaRPr kumimoji="1" lang="en-US" altLang="zh-CN" sz="1800" b="1">
                  <a:solidFill>
                    <a:schemeClr val="bg1"/>
                  </a:solidFill>
                  <a:latin typeface="+mj-ea"/>
                  <a:ea typeface="+mj-ea"/>
                </a:endParaRPr>
              </a:p>
            </p:txBody>
          </p:sp>
          <p:sp>
            <p:nvSpPr>
              <p:cNvPr id="10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理论分析：通过数学公式推导和仿真实验验证模型的正确性。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实验验证：通过实际测量和对比实验验证模型的准确性和可靠性。</a:t>
                </a:r>
                <a:endParaRPr/>
              </a:p>
            </p:txBody>
          </p:sp>
        </p:grpSp>
      </p:grpSp>
      <p:sp>
        <p:nvSpPr>
          <p:cNvPr id="10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磁调制式直流大电流比较仪的数学模型</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4" name="" descr="{&quot;isTemplate&quot;:true,&quot;type&quot;:3}"/>
        <p:cNvGrpSpPr/>
        <p:nvPr/>
      </p:nvGrpSpPr>
      <p:grpSpPr>
        <a:xfrm>
          <a:off x="0" y="0"/>
          <a:ext cx="0" cy="0"/>
        </a:xfrm>
      </p:grpSpPr>
      <p:grpSp>
        <p:nvGrpSpPr>
          <p:cNvPr id="105"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06" name=""/>
            <p:cNvGrpSpPr/>
            <p:nvPr/>
          </p:nvGrpSpPr>
          <p:grpSpPr>
            <a:xfrm>
              <a:off x="685800" y="3146904"/>
              <a:ext cx="5760000" cy="3225487"/>
              <a:chOff x="685800" y="3146904"/>
              <a:chExt cx="5760000" cy="3225487"/>
            </a:xfrm>
          </p:grpSpPr>
          <p:sp>
            <p:nvSpPr>
              <p:cNvPr id="107"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磁调制式直流大电流比较仪的电路模型主要包括电流源模型、磁场传感器模型和信号处理电路模型。</a:t>
                </a:r>
                <a:endParaRPr kumimoji="1" lang="en-US" altLang="zh-CN" sz="1800" b="1">
                  <a:solidFill>
                    <a:schemeClr val="bg1"/>
                  </a:solidFill>
                  <a:latin typeface="+mj-ea"/>
                  <a:ea typeface="+mj-ea"/>
                </a:endParaRPr>
              </a:p>
            </p:txBody>
          </p:sp>
          <p:sp>
            <p:nvSpPr>
              <p:cNvPr id="108"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电流源模型</a:t>
                </a:r>
                <a:r>
                  <a:rPr lang="zh-CN" sz="1400">
                    <a:solidFill>
                      <a:schemeClr val="tx1">
                        <a:lumMod val="50000"/>
                        <a:lumOff val="50000"/>
                        <a:alpha val="100000"/>
                      </a:schemeClr>
                    </a:solidFill>
                    <a:latin typeface="微软雅黑"/>
                    <a:ea typeface="微软雅黑"/>
                  </a:rPr>
                  <a:t>：描述电流源的性质和参数。</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磁场传感器模型</a:t>
                </a:r>
                <a:r>
                  <a:rPr lang="zh-CN" sz="1400">
                    <a:solidFill>
                      <a:schemeClr val="tx1">
                        <a:lumMod val="50000"/>
                        <a:lumOff val="50000"/>
                        <a:alpha val="100000"/>
                      </a:schemeClr>
                    </a:solidFill>
                    <a:latin typeface="微软雅黑"/>
                    <a:ea typeface="微软雅黑"/>
                  </a:rPr>
                  <a:t>：描述磁传感器的原理和性能。</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信号处理电路模型</a:t>
                </a:r>
                <a:r>
                  <a:rPr lang="zh-CN" sz="1400">
                    <a:solidFill>
                      <a:schemeClr val="tx1">
                        <a:lumMod val="50000"/>
                        <a:lumOff val="50000"/>
                        <a:alpha val="100000"/>
                      </a:schemeClr>
                    </a:solidFill>
                    <a:latin typeface="微软雅黑"/>
                    <a:ea typeface="微软雅黑"/>
                  </a:rPr>
                  <a:t>：描述信号处理电路的结构和性能。</a:t>
                </a:r>
                <a:endParaRPr/>
              </a:p>
            </p:txBody>
          </p:sp>
        </p:grpSp>
        <p:grpSp>
          <p:nvGrpSpPr>
            <p:cNvPr id="109" name=""/>
            <p:cNvGrpSpPr/>
            <p:nvPr/>
          </p:nvGrpSpPr>
          <p:grpSpPr>
            <a:xfrm>
              <a:off x="6016236" y="3146904"/>
              <a:ext cx="5400000" cy="3225487"/>
              <a:chOff x="6016236" y="3146904"/>
              <a:chExt cx="5400000" cy="3225487"/>
            </a:xfrm>
          </p:grpSpPr>
          <p:sp>
            <p:nvSpPr>
              <p:cNvPr id="110"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磁调制式直流大电流比较仪的电路模型可以通过电路分析和实验验证进行研究和优化。</a:t>
                </a:r>
                <a:endParaRPr kumimoji="1" lang="en-US" altLang="zh-CN" sz="1800" b="1">
                  <a:solidFill>
                    <a:schemeClr val="bg1"/>
                  </a:solidFill>
                  <a:latin typeface="+mj-ea"/>
                  <a:ea typeface="+mj-ea"/>
                </a:endParaRPr>
              </a:p>
            </p:txBody>
          </p:sp>
          <p:sp>
            <p:nvSpPr>
              <p:cNvPr id="111"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电路分析：通过电路原理和公式推导验证模型的正确性。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实验验证：通过实际电路实验和对比实验验证模型的准确性和可靠性。</a:t>
                </a:r>
                <a:endParaRPr/>
              </a:p>
            </p:txBody>
          </p:sp>
        </p:grpSp>
      </p:grpSp>
      <p:sp>
        <p:nvSpPr>
          <p:cNvPr id="11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磁调制式直流大电流比较仪的电路模型</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descr="{&quot;isTemplate&quot;:true,&quot;type&quot;:3}"/>
        <p:cNvGrpSpPr/>
        <p:nvPr/>
      </p:nvGrpSpPr>
      <p:grpSpPr>
        <a:xfrm>
          <a:off x="0" y="0"/>
          <a:ext cx="0" cy="0"/>
        </a:xfrm>
      </p:grpSpPr>
      <p:sp>
        <p:nvSpPr>
          <p:cNvPr id="11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磁调制式直流大电流比较仪的仿真模型主要包括</a:t>
            </a:r>
            <a:r>
              <a:rPr lang="en-US" sz="1400" b="1" spc="300">
                <a:solidFill>
                  <a:srgbClr val="808080">
                    <a:alpha val="100000"/>
                  </a:srgbClr>
                </a:solidFill>
                <a:latin typeface="微软雅黑"/>
                <a:ea typeface="微软雅黑"/>
              </a:rPr>
              <a:t>磁场仿真模型</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传感器仿真模型</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信号处理仿真模型</a:t>
            </a:r>
            <a:r>
              <a:rPr lang="en-US" sz="1400" spc="300">
                <a:solidFill>
                  <a:srgbClr val="808080">
                    <a:alpha val="100000"/>
                  </a:srgbClr>
                </a:solidFill>
                <a:latin typeface="微软雅黑"/>
                <a:ea typeface="微软雅黑"/>
              </a:rPr>
              <a:t>。</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磁场仿真模型</a:t>
            </a:r>
            <a:r>
              <a:rPr lang="en-US" sz="1400" spc="300">
                <a:solidFill>
                  <a:srgbClr val="808080">
                    <a:alpha val="100000"/>
                  </a:srgbClr>
                </a:solidFill>
                <a:latin typeface="微软雅黑"/>
                <a:ea typeface="微软雅黑"/>
              </a:rPr>
              <a:t>：利用</a:t>
            </a:r>
            <a:r>
              <a:rPr lang="en-US" sz="1400" b="1" spc="300">
                <a:solidFill>
                  <a:srgbClr val="808080">
                    <a:alpha val="100000"/>
                  </a:srgbClr>
                </a:solidFill>
                <a:latin typeface="微软雅黑"/>
                <a:ea typeface="微软雅黑"/>
              </a:rPr>
              <a:t>有限元分析</a:t>
            </a:r>
            <a:r>
              <a:rPr lang="en-US" sz="1400" spc="300">
                <a:solidFill>
                  <a:srgbClr val="808080">
                    <a:alpha val="100000"/>
                  </a:srgbClr>
                </a:solidFill>
                <a:latin typeface="微软雅黑"/>
                <a:ea typeface="微软雅黑"/>
              </a:rPr>
              <a:t>或</a:t>
            </a:r>
            <a:r>
              <a:rPr lang="en-US" sz="1400" b="1" spc="300">
                <a:solidFill>
                  <a:srgbClr val="808080">
                    <a:alpha val="100000"/>
                  </a:srgbClr>
                </a:solidFill>
                <a:latin typeface="微软雅黑"/>
                <a:ea typeface="微软雅黑"/>
              </a:rPr>
              <a:t>磁场计算软件</a:t>
            </a:r>
            <a:r>
              <a:rPr lang="en-US" sz="1400" spc="300">
                <a:solidFill>
                  <a:srgbClr val="808080">
                    <a:alpha val="100000"/>
                  </a:srgbClr>
                </a:solidFill>
                <a:latin typeface="微软雅黑"/>
                <a:ea typeface="微软雅黑"/>
              </a:rPr>
              <a:t>建立磁场模型。</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传感器仿真模型</a:t>
            </a:r>
            <a:r>
              <a:rPr lang="en-US" sz="1400" spc="300">
                <a:solidFill>
                  <a:srgbClr val="808080">
                    <a:alpha val="100000"/>
                  </a:srgbClr>
                </a:solidFill>
                <a:latin typeface="微软雅黑"/>
                <a:ea typeface="微软雅黑"/>
              </a:rPr>
              <a:t>：利用</a:t>
            </a:r>
            <a:r>
              <a:rPr lang="en-US" sz="1400" b="1" spc="300">
                <a:solidFill>
                  <a:srgbClr val="808080">
                    <a:alpha val="100000"/>
                  </a:srgbClr>
                </a:solidFill>
                <a:latin typeface="微软雅黑"/>
                <a:ea typeface="微软雅黑"/>
              </a:rPr>
              <a:t>传感器模型</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磁场模型</a:t>
            </a:r>
            <a:r>
              <a:rPr lang="en-US" sz="1400" spc="300">
                <a:solidFill>
                  <a:srgbClr val="808080">
                    <a:alpha val="100000"/>
                  </a:srgbClr>
                </a:solidFill>
                <a:latin typeface="微软雅黑"/>
                <a:ea typeface="微软雅黑"/>
              </a:rPr>
              <a:t>进行传感器性能仿真。</a:t>
            </a:r>
            <a:endParaRPr/>
          </a:p>
          <a:p>
            <a:pPr marL="406400" lvl="1" indent="-203200">
              <a:lnSpc>
                <a:spcPct val="130000"/>
              </a:lnSpc>
              <a:buFont typeface="Arial" pitchFamily="34" charset="0"/>
              <a:buChar char="•"/>
            </a:pPr>
            <a:r>
              <a:rPr lang="en-US" sz="1400" b="1" spc="300">
                <a:solidFill>
                  <a:srgbClr val="808080">
                    <a:alpha val="100000"/>
                  </a:srgbClr>
                </a:solidFill>
                <a:latin typeface="微软雅黑"/>
                <a:ea typeface="微软雅黑"/>
              </a:rPr>
              <a:t>信号处理仿真模型</a:t>
            </a:r>
            <a:r>
              <a:rPr lang="en-US" sz="1400" spc="300">
                <a:solidFill>
                  <a:srgbClr val="808080">
                    <a:alpha val="100000"/>
                  </a:srgbClr>
                </a:solidFill>
                <a:latin typeface="微软雅黑"/>
                <a:ea typeface="微软雅黑"/>
              </a:rPr>
              <a:t>：利用</a:t>
            </a:r>
            <a:r>
              <a:rPr lang="en-US" sz="1400" b="1" spc="300">
                <a:solidFill>
                  <a:srgbClr val="808080">
                    <a:alpha val="100000"/>
                  </a:srgbClr>
                </a:solidFill>
                <a:latin typeface="微软雅黑"/>
                <a:ea typeface="微软雅黑"/>
              </a:rPr>
              <a:t>数字信号处理</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仿真软件</a:t>
            </a:r>
            <a:r>
              <a:rPr lang="en-US" sz="1400" spc="300">
                <a:solidFill>
                  <a:srgbClr val="808080">
                    <a:alpha val="100000"/>
                  </a:srgbClr>
                </a:solidFill>
                <a:latin typeface="微软雅黑"/>
                <a:ea typeface="微软雅黑"/>
              </a:rPr>
              <a:t>进行信号处理算法仿真。</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磁调制式直流大电流比较仪的仿真模型可以通过</a:t>
            </a:r>
            <a:r>
              <a:rPr lang="en-US" sz="1400" b="1" spc="300">
                <a:solidFill>
                  <a:srgbClr val="808080">
                    <a:alpha val="100000"/>
                  </a:srgbClr>
                </a:solidFill>
                <a:latin typeface="微软雅黑"/>
                <a:ea typeface="微软雅黑"/>
              </a:rPr>
              <a:t>仿真实验</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实验验证</a:t>
            </a:r>
            <a:r>
              <a:rPr lang="en-US" sz="1400" spc="300">
                <a:solidFill>
                  <a:srgbClr val="808080">
                    <a:alpha val="100000"/>
                  </a:srgbClr>
                </a:solidFill>
                <a:latin typeface="微软雅黑"/>
                <a:ea typeface="微软雅黑"/>
              </a:rPr>
              <a:t>进行研究和优化。</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仿真实验：通过计算机仿真实验验证模型的正确性和性能。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实验验证：通过实际测量和对比实验验证模型的准确性和可靠性。</a:t>
            </a:r>
            <a:endParaRPr/>
          </a:p>
        </p:txBody>
      </p:sp>
      <p:sp>
        <p:nvSpPr>
          <p:cNvPr id="11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磁调制式直流大电流比较仪的仿真模型</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磁调制式直流大电流比较仪的建模实例</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在电力系统中，磁调制式直流大电流比较仪可用于</a:t>
            </a:r>
            <a:r>
              <a:rPr lang="en-US" sz="1400" b="1" spc="300">
                <a:solidFill>
                  <a:srgbClr val="808080">
                    <a:alpha val="100000"/>
                  </a:srgbClr>
                </a:solidFill>
                <a:latin typeface="微软雅黑"/>
                <a:ea typeface="微软雅黑"/>
              </a:rPr>
              <a:t>输电线路</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变压器</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发电设备</a:t>
            </a:r>
            <a:r>
              <a:rPr lang="en-US" sz="1400" spc="300">
                <a:solidFill>
                  <a:srgbClr val="808080">
                    <a:alpha val="100000"/>
                  </a:srgbClr>
                </a:solidFill>
                <a:latin typeface="微软雅黑"/>
                <a:ea typeface="微软雅黑"/>
              </a:rPr>
              <a:t>等设备的电流测量。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输电线路：用于实时监测输电线路的电流，确保电力系统的稳定运行。</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变压器：用于监测变压器的电流，实现变压器的经济运行和故障诊断。</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发电设备：用于监测发电设备的电流，提高发电设备的运行效率和安全性能。</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磁调制式直流大电流比较仪在电力系统中的应用实例可以通过</a:t>
            </a:r>
            <a:r>
              <a:rPr lang="en-US" sz="1400" b="1" spc="300">
                <a:solidFill>
                  <a:srgbClr val="808080">
                    <a:alpha val="100000"/>
                  </a:srgbClr>
                </a:solidFill>
                <a:latin typeface="微软雅黑"/>
                <a:ea typeface="微软雅黑"/>
              </a:rPr>
              <a:t>建模分析</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实验验证</a:t>
            </a:r>
            <a:r>
              <a:rPr lang="en-US" sz="1400" spc="300">
                <a:solidFill>
                  <a:srgbClr val="808080">
                    <a:alpha val="100000"/>
                  </a:srgbClr>
                </a:solidFill>
                <a:latin typeface="微软雅黑"/>
                <a:ea typeface="微软雅黑"/>
              </a:rPr>
              <a:t>进行研究和优化。</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建模分析：通过数学模型和仿真模型分析磁调制式直流大电流比较仪在电力系统中的应用性能。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实验验证：通过实际测量和对比实验验证磁调制式直流大电流比较仪在电力系统中的准确性和可靠性。</a:t>
            </a:r>
            <a:endParaRPr/>
          </a:p>
        </p:txBody>
      </p:sp>
      <p:sp>
        <p:nvSpPr>
          <p:cNvPr id="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磁调制式直流大电流比较仪在电力系统中的应用实例</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https://d.book118.com/888014066124006043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专题四磁调制式直流大电流比较仪建模方法解读</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2024-09-23T13:34:58.185</cp:lastPrinted>
  <dcterms:created xsi:type="dcterms:W3CDTF">2024-09-23T05:34:58Z</dcterms:created>
  <dcterms:modified xsi:type="dcterms:W3CDTF">2024-09-23T05:35:00Z</dcterms:modified>
</cp:coreProperties>
</file>