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1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tags" Target="tags/tag86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2A4E81-00EC-4C3E-B77E-6ADCB6D1C0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0722C9-5539-4C7A-9FFC-4983E0CB7E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A9F240-7990-491D-8EF3-B03F431842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9ECDDE-C228-45EE-9BA8-47BAF3ABF7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7BB710-3B7A-4551-9599-A93516D22A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0527B6-66AE-4EE2-9C6C-5369566117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59F24D-3507-4B90-882A-828636613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21A4F5-F66F-4930-B8D5-AD9DF7DC49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911F2D-C134-48C7-8C75-33E18414E3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70DD5A-376E-4973-9CB7-AEDDEA9BE5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0B075B-476B-43F6-897D-D08F71F121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image" Target="file:///D:\qq&#25991;&#20214;\712321467\Image\C2C\Image2\%7b75232B38-A165-1FB7-499C-2E1C792CACB5%7d.png" TargetMode="External" /><Relationship Id="rId18" Type="http://schemas.openxmlformats.org/officeDocument/2006/relationships/image" Target="../media/image1.png" /><Relationship Id="rId19" Type="http://schemas.openxmlformats.org/officeDocument/2006/relationships/tags" Target="../tags/tag62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/>
        </p:nvPicPr>
        <p:blipFill>
          <a:blip r:embed="rId18" r:link="rId1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custDataLst>
      <p:tags r:id="rId1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Relationship Id="rId3" Type="http://schemas.openxmlformats.org/officeDocument/2006/relationships/tags" Target="../tags/tag63.xml" /><Relationship Id="rId4" Type="http://schemas.openxmlformats.org/officeDocument/2006/relationships/tags" Target="../tags/tag6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3.png" /><Relationship Id="rId3" Type="http://schemas.openxmlformats.org/officeDocument/2006/relationships/tags" Target="../tags/tag6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tags" Target="../tags/tag6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tags" Target="../tags/tag6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3.png" /><Relationship Id="rId3" Type="http://schemas.openxmlformats.org/officeDocument/2006/relationships/tags" Target="../tags/tag6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6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3.png" /><Relationship Id="rId3" Type="http://schemas.openxmlformats.org/officeDocument/2006/relationships/tags" Target="../tags/tag7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7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7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7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7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tags" Target="../tags/tag7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7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tags" Target="../tags/tag7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png" /><Relationship Id="rId3" Type="http://schemas.openxmlformats.org/officeDocument/2006/relationships/tags" Target="../tags/tag7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tags" Target="../tags/tag7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8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tags" Target="../tags/tag81.xml" /><Relationship Id="rId4" Type="http://schemas.openxmlformats.org/officeDocument/2006/relationships/tags" Target="../tags/tag8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8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84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png" /><Relationship Id="rId3" Type="http://schemas.openxmlformats.org/officeDocument/2006/relationships/tags" Target="../tags/tag85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02013202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文本框 6"/>
          <p:cNvSpPr txBox="1"/>
          <p:nvPr/>
        </p:nvSpPr>
        <p:spPr>
          <a:xfrm>
            <a:off x="782320" y="2824480"/>
            <a:ext cx="1078230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zh-CN" altLang="en-US" sz="4000" b="1" noProof="0">
                <a:ln>
                  <a:noFill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 Regular" panose="02020503050405090304" charset="0"/>
                <a:sym typeface="微软雅黑 Light" panose="020b0502040204020203" pitchFamily="34" charset="-122"/>
              </a:rPr>
              <a:t>仁爱版七年级下册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Times New Roman Regular" panose="02020503050405090304" charset="0"/>
              <a:sym typeface="微软雅黑 Light" panose="020b0502040204020203" pitchFamily="34" charset="-122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 sz="4000" b="1" noProof="0">
                <a:ln>
                  <a:noFill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/>
                <a:uLnTx/>
                <a:uFillTx/>
                <a:latin typeface="Times New Roman Regular" panose="02020503050405090304" charset="0"/>
                <a:ea typeface="微软雅黑"/>
                <a:cs typeface="Times New Roman Regular" panose="02020503050405090304" charset="0"/>
                <a:sym typeface="微软雅黑 Light" panose="020b0502040204020203" pitchFamily="34" charset="-122"/>
              </a:rPr>
              <a:t>  Unit5  Topic3 M</a:t>
            </a:r>
            <a:r>
              <a:rPr lang="en-US" altLang="zh-CN" sz="4000" b="1" noProof="0">
                <a:ln>
                  <a:noFill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/>
                <a:uLnTx/>
                <a:uFillTx/>
                <a:latin typeface="Times New Roman Regular" panose="02020503050405090304" charset="0"/>
                <a:ea typeface="微软雅黑"/>
                <a:cs typeface="Times New Roman Regular" panose="02020503050405090304" charset="0"/>
                <a:sym typeface="微软雅黑 Light" panose="020b0502040204020203" pitchFamily="34" charset="-122"/>
              </a:rPr>
              <a:t>y school life is very interesting.</a:t>
            </a:r>
            <a:endParaRPr lang="en-US" altLang="zh-CN" sz="4000" b="1" noProof="0">
              <a:ln>
                <a:noFill/>
              </a:ln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effectLst/>
              <a:uLnTx/>
              <a:uFillTx/>
              <a:latin typeface="Times New Roman Regular" panose="02020503050405090304" charset="0"/>
              <a:ea typeface="微软雅黑"/>
              <a:cs typeface="Times New Roman Regular" panose="02020503050405090304" charset="0"/>
              <a:sym typeface="微软雅黑 Light" panose="020b0502040204020203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47390" y="1362075"/>
            <a:ext cx="56978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b="1">
                <a:solidFill>
                  <a:srgbClr val="FF0000"/>
                </a:solidFill>
              </a:rPr>
              <a:t>复习让你更优秀</a:t>
            </a:r>
            <a:endParaRPr lang="zh-CN" altLang="en-US" sz="6000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15720" y="680720"/>
            <a:ext cx="2001520" cy="200152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/>
        </p:nvGrpSpPr>
        <p:grpSpPr>
          <a:xfrm>
            <a:off x="2167890" y="930275"/>
            <a:ext cx="7679055" cy="3829050"/>
            <a:chOff x="2936" y="2794"/>
            <a:chExt cx="9994" cy="4846"/>
          </a:xfrm>
        </p:grpSpPr>
        <p:grpSp>
          <p:nvGrpSpPr>
            <p:cNvPr id="3" name="组合 2" descr="7b0a202020202274657874626f78223a20227b5c2263617465676f72795f69645c223a31303430392c5c2269645c223a32303334323230357d220a7d0a"/>
            <p:cNvGrpSpPr/>
            <p:nvPr/>
          </p:nvGrpSpPr>
          <p:grpSpPr>
            <a:xfrm>
              <a:off x="6270" y="3308"/>
              <a:ext cx="6660" cy="4185"/>
              <a:chOff x="6270" y="3307"/>
              <a:chExt cx="6660" cy="4185"/>
            </a:xfrm>
          </p:grpSpPr>
          <p:grpSp>
            <p:nvGrpSpPr>
              <p:cNvPr id="49" name="图形 47"/>
              <p:cNvGrpSpPr/>
              <p:nvPr/>
            </p:nvGrpSpPr>
            <p:grpSpPr>
              <a:xfrm>
                <a:off x="6270" y="3307"/>
                <a:ext cx="6660" cy="4185"/>
                <a:chOff x="3981450" y="2100262"/>
                <a:chExt cx="4229100" cy="2657475"/>
              </a:xfrm>
            </p:grpSpPr>
            <p:sp>
              <p:nvSpPr>
                <p:cNvPr id="50" name="任意多边形: 形状 49"/>
                <p:cNvSpPr/>
                <p:nvPr/>
              </p:nvSpPr>
              <p:spPr>
                <a:xfrm>
                  <a:off x="4140671" y="2188657"/>
                  <a:ext cx="3821428" cy="2497284"/>
                </a:xfrm>
                <a:custGeom>
                  <a:gdLst>
                    <a:gd name="connsiteX0" fmla="*/ 3265969 w 3821428"/>
                    <a:gd name="connsiteY0" fmla="*/ 662175 h 2497284"/>
                    <a:gd name="connsiteX1" fmla="*/ 3028796 w 3821428"/>
                    <a:gd name="connsiteY1" fmla="*/ 458339 h 2497284"/>
                    <a:gd name="connsiteX2" fmla="*/ 1656244 w 3821428"/>
                    <a:gd name="connsiteY2" fmla="*/ 239264 h 2497284"/>
                    <a:gd name="connsiteX3" fmla="*/ 813281 w 3821428"/>
                    <a:gd name="connsiteY3" fmla="*/ 573592 h 2497284"/>
                    <a:gd name="connsiteX4" fmla="*/ 396086 w 3821428"/>
                    <a:gd name="connsiteY4" fmla="*/ 941257 h 2497284"/>
                    <a:gd name="connsiteX5" fmla="*/ 379894 w 3821428"/>
                    <a:gd name="connsiteY5" fmla="*/ 1957575 h 2497284"/>
                    <a:gd name="connsiteX6" fmla="*/ 1041881 w 3821428"/>
                    <a:gd name="connsiteY6" fmla="*/ 2184270 h 2497284"/>
                    <a:gd name="connsiteX7" fmla="*/ 1958186 w 3821428"/>
                    <a:gd name="connsiteY7" fmla="*/ 2291902 h 2497284"/>
                    <a:gd name="connsiteX8" fmla="*/ 3133571 w 3821428"/>
                    <a:gd name="connsiteY8" fmla="*/ 2200462 h 2497284"/>
                    <a:gd name="connsiteX9" fmla="*/ 3265969 w 3821428"/>
                    <a:gd name="connsiteY9" fmla="*/ 662175 h 249728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21428" h="2497284">
                      <a:moveTo>
                        <a:pt x="3265969" y="662175"/>
                      </a:moveTo>
                      <a:cubicBezTo>
                        <a:pt x="3225964" y="556447"/>
                        <a:pt x="3141191" y="484057"/>
                        <a:pt x="3028796" y="458339"/>
                      </a:cubicBezTo>
                      <a:cubicBezTo>
                        <a:pt x="2829724" y="-5528"/>
                        <a:pt x="2066771" y="-183646"/>
                        <a:pt x="1656244" y="239264"/>
                      </a:cubicBezTo>
                      <a:cubicBezTo>
                        <a:pt x="1282864" y="95437"/>
                        <a:pt x="917104" y="333562"/>
                        <a:pt x="813281" y="573592"/>
                      </a:cubicBezTo>
                      <a:cubicBezTo>
                        <a:pt x="520864" y="457387"/>
                        <a:pt x="326554" y="759330"/>
                        <a:pt x="396086" y="941257"/>
                      </a:cubicBezTo>
                      <a:cubicBezTo>
                        <a:pt x="-122074" y="1074607"/>
                        <a:pt x="-136361" y="1791839"/>
                        <a:pt x="379894" y="1957575"/>
                      </a:cubicBezTo>
                      <a:cubicBezTo>
                        <a:pt x="379894" y="2217607"/>
                        <a:pt x="718031" y="2502405"/>
                        <a:pt x="1041881" y="2184270"/>
                      </a:cubicBezTo>
                      <a:cubicBezTo>
                        <a:pt x="1099031" y="2355720"/>
                        <a:pt x="1596236" y="2572890"/>
                        <a:pt x="1958186" y="2291902"/>
                      </a:cubicBezTo>
                      <a:cubicBezTo>
                        <a:pt x="2183929" y="2534790"/>
                        <a:pt x="2842106" y="2627182"/>
                        <a:pt x="3133571" y="2200462"/>
                      </a:cubicBezTo>
                      <a:cubicBezTo>
                        <a:pt x="3926051" y="2140455"/>
                        <a:pt x="4115599" y="959355"/>
                        <a:pt x="3265969" y="662175"/>
                      </a:cubicBezTo>
                      <a:close/>
                    </a:path>
                  </a:pathLst>
                </a:custGeom>
                <a:solidFill>
                  <a:srgbClr val="FFEFB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1" name="任意多边形: 形状 50"/>
                <p:cNvSpPr/>
                <p:nvPr/>
              </p:nvSpPr>
              <p:spPr>
                <a:xfrm>
                  <a:off x="4076700" y="2114549"/>
                  <a:ext cx="3957637" cy="2633662"/>
                </a:xfrm>
                <a:custGeom>
                  <a:gdLst>
                    <a:gd name="connsiteX0" fmla="*/ 3957638 w 3957637"/>
                    <a:gd name="connsiteY0" fmla="*/ 1499235 h 2633662"/>
                    <a:gd name="connsiteX1" fmla="*/ 3400425 w 3957637"/>
                    <a:gd name="connsiteY1" fmla="*/ 696278 h 2633662"/>
                    <a:gd name="connsiteX2" fmla="*/ 3140393 w 3957637"/>
                    <a:gd name="connsiteY2" fmla="*/ 468630 h 2633662"/>
                    <a:gd name="connsiteX3" fmla="*/ 2331720 w 3957637"/>
                    <a:gd name="connsiteY3" fmla="*/ 0 h 2633662"/>
                    <a:gd name="connsiteX4" fmla="*/ 1701165 w 3957637"/>
                    <a:gd name="connsiteY4" fmla="*/ 245745 h 2633662"/>
                    <a:gd name="connsiteX5" fmla="*/ 1475423 w 3957637"/>
                    <a:gd name="connsiteY5" fmla="*/ 209550 h 2633662"/>
                    <a:gd name="connsiteX6" fmla="*/ 846773 w 3957637"/>
                    <a:gd name="connsiteY6" fmla="*/ 577215 h 2633662"/>
                    <a:gd name="connsiteX7" fmla="*/ 754380 w 3957637"/>
                    <a:gd name="connsiteY7" fmla="*/ 565785 h 2633662"/>
                    <a:gd name="connsiteX8" fmla="*/ 390525 w 3957637"/>
                    <a:gd name="connsiteY8" fmla="*/ 931545 h 2633662"/>
                    <a:gd name="connsiteX9" fmla="*/ 392430 w 3957637"/>
                    <a:gd name="connsiteY9" fmla="*/ 963930 h 2633662"/>
                    <a:gd name="connsiteX10" fmla="*/ 0 w 3957637"/>
                    <a:gd name="connsiteY10" fmla="*/ 1515428 h 2633662"/>
                    <a:gd name="connsiteX11" fmla="*/ 390525 w 3957637"/>
                    <a:gd name="connsiteY11" fmla="*/ 2066925 h 2633662"/>
                    <a:gd name="connsiteX12" fmla="*/ 807720 w 3957637"/>
                    <a:gd name="connsiteY12" fmla="*/ 2454593 h 2633662"/>
                    <a:gd name="connsiteX13" fmla="*/ 1089660 w 3957637"/>
                    <a:gd name="connsiteY13" fmla="*/ 2346008 h 2633662"/>
                    <a:gd name="connsiteX14" fmla="*/ 1607820 w 3957637"/>
                    <a:gd name="connsiteY14" fmla="*/ 2571750 h 2633662"/>
                    <a:gd name="connsiteX15" fmla="*/ 2016443 w 3957637"/>
                    <a:gd name="connsiteY15" fmla="*/ 2442210 h 2633662"/>
                    <a:gd name="connsiteX16" fmla="*/ 2575560 w 3957637"/>
                    <a:gd name="connsiteY16" fmla="*/ 2633663 h 2633662"/>
                    <a:gd name="connsiteX17" fmla="*/ 3239453 w 3957637"/>
                    <a:gd name="connsiteY17" fmla="*/ 2346008 h 2633662"/>
                    <a:gd name="connsiteX18" fmla="*/ 3957638 w 3957637"/>
                    <a:gd name="connsiteY18" fmla="*/ 1499235 h 263366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957637" h="2633662">
                      <a:moveTo>
                        <a:pt x="3957638" y="1499235"/>
                      </a:moveTo>
                      <a:cubicBezTo>
                        <a:pt x="3957638" y="1131570"/>
                        <a:pt x="3726180" y="818198"/>
                        <a:pt x="3400425" y="696278"/>
                      </a:cubicBezTo>
                      <a:cubicBezTo>
                        <a:pt x="3357563" y="582930"/>
                        <a:pt x="3260408" y="496253"/>
                        <a:pt x="3140393" y="468630"/>
                      </a:cubicBezTo>
                      <a:cubicBezTo>
                        <a:pt x="2979420" y="188595"/>
                        <a:pt x="2677478" y="0"/>
                        <a:pt x="2331720" y="0"/>
                      </a:cubicBezTo>
                      <a:cubicBezTo>
                        <a:pt x="2088833" y="0"/>
                        <a:pt x="1866900" y="93345"/>
                        <a:pt x="1701165" y="245745"/>
                      </a:cubicBezTo>
                      <a:cubicBezTo>
                        <a:pt x="1630680" y="222885"/>
                        <a:pt x="1554480" y="209550"/>
                        <a:pt x="1475423" y="209550"/>
                      </a:cubicBezTo>
                      <a:cubicBezTo>
                        <a:pt x="1205865" y="209550"/>
                        <a:pt x="970598" y="358140"/>
                        <a:pt x="846773" y="577215"/>
                      </a:cubicBezTo>
                      <a:cubicBezTo>
                        <a:pt x="817245" y="569595"/>
                        <a:pt x="785813" y="565785"/>
                        <a:pt x="754380" y="565785"/>
                      </a:cubicBezTo>
                      <a:cubicBezTo>
                        <a:pt x="553403" y="565785"/>
                        <a:pt x="390525" y="729615"/>
                        <a:pt x="390525" y="931545"/>
                      </a:cubicBezTo>
                      <a:cubicBezTo>
                        <a:pt x="390525" y="942975"/>
                        <a:pt x="391478" y="953453"/>
                        <a:pt x="392430" y="963930"/>
                      </a:cubicBezTo>
                      <a:cubicBezTo>
                        <a:pt x="163830" y="1043940"/>
                        <a:pt x="0" y="1260158"/>
                        <a:pt x="0" y="1515428"/>
                      </a:cubicBezTo>
                      <a:cubicBezTo>
                        <a:pt x="0" y="1770698"/>
                        <a:pt x="162878" y="1986915"/>
                        <a:pt x="390525" y="2066925"/>
                      </a:cubicBezTo>
                      <a:cubicBezTo>
                        <a:pt x="406718" y="2283143"/>
                        <a:pt x="586740" y="2454593"/>
                        <a:pt x="807720" y="2454593"/>
                      </a:cubicBezTo>
                      <a:cubicBezTo>
                        <a:pt x="916305" y="2454593"/>
                        <a:pt x="1015365" y="2413635"/>
                        <a:pt x="1089660" y="2346008"/>
                      </a:cubicBezTo>
                      <a:cubicBezTo>
                        <a:pt x="1219200" y="2485073"/>
                        <a:pt x="1403033" y="2571750"/>
                        <a:pt x="1607820" y="2571750"/>
                      </a:cubicBezTo>
                      <a:cubicBezTo>
                        <a:pt x="1760220" y="2571750"/>
                        <a:pt x="1900238" y="2523173"/>
                        <a:pt x="2016443" y="2442210"/>
                      </a:cubicBezTo>
                      <a:cubicBezTo>
                        <a:pt x="2170748" y="2562225"/>
                        <a:pt x="2365058" y="2633663"/>
                        <a:pt x="2575560" y="2633663"/>
                      </a:cubicBezTo>
                      <a:cubicBezTo>
                        <a:pt x="2837498" y="2633663"/>
                        <a:pt x="3073718" y="2523173"/>
                        <a:pt x="3239453" y="2346008"/>
                      </a:cubicBezTo>
                      <a:cubicBezTo>
                        <a:pt x="3647123" y="2278380"/>
                        <a:pt x="3957638" y="1925003"/>
                        <a:pt x="3957638" y="1499235"/>
                      </a:cubicBezTo>
                      <a:close/>
                    </a:path>
                  </a:pathLst>
                </a:custGeom>
                <a:noFill/>
                <a:ln w="28575" cap="rnd">
                  <a:solidFill>
                    <a:srgbClr val="E37922"/>
                  </a:solidFill>
                  <a:prstDash val="solid"/>
                  <a:round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2" name="任意多边形: 形状 51"/>
                <p:cNvSpPr/>
                <p:nvPr/>
              </p:nvSpPr>
              <p:spPr>
                <a:xfrm>
                  <a:off x="4189095" y="4181474"/>
                  <a:ext cx="215265" cy="215265"/>
                </a:xfrm>
                <a:custGeom>
                  <a:gdLst>
                    <a:gd name="connsiteX0" fmla="*/ 215265 w 215265"/>
                    <a:gd name="connsiteY0" fmla="*/ 107633 h 215265"/>
                    <a:gd name="connsiteX1" fmla="*/ 107633 w 215265"/>
                    <a:gd name="connsiteY1" fmla="*/ 215265 h 215265"/>
                    <a:gd name="connsiteX2" fmla="*/ 0 w 215265"/>
                    <a:gd name="connsiteY2" fmla="*/ 107633 h 215265"/>
                    <a:gd name="connsiteX3" fmla="*/ 107633 w 215265"/>
                    <a:gd name="connsiteY3" fmla="*/ 0 h 215265"/>
                    <a:gd name="connsiteX4" fmla="*/ 215265 w 215265"/>
                    <a:gd name="connsiteY4" fmla="*/ 107633 h 2152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265" h="215265">
                      <a:moveTo>
                        <a:pt x="215265" y="107633"/>
                      </a:moveTo>
                      <a:cubicBezTo>
                        <a:pt x="215265" y="167076"/>
                        <a:pt x="167076" y="215265"/>
                        <a:pt x="107633" y="215265"/>
                      </a:cubicBezTo>
                      <a:cubicBezTo>
                        <a:pt x="48189" y="215265"/>
                        <a:pt x="0" y="167076"/>
                        <a:pt x="0" y="107633"/>
                      </a:cubicBezTo>
                      <a:cubicBezTo>
                        <a:pt x="0" y="48189"/>
                        <a:pt x="48189" y="0"/>
                        <a:pt x="107633" y="0"/>
                      </a:cubicBezTo>
                      <a:cubicBezTo>
                        <a:pt x="167076" y="0"/>
                        <a:pt x="215265" y="48189"/>
                        <a:pt x="215265" y="107633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3" name="任意多边形: 形状 52"/>
                <p:cNvSpPr/>
                <p:nvPr/>
              </p:nvSpPr>
              <p:spPr>
                <a:xfrm>
                  <a:off x="7563802" y="2596514"/>
                  <a:ext cx="219075" cy="219074"/>
                </a:xfrm>
                <a:custGeom>
                  <a:gdLst>
                    <a:gd name="connsiteX0" fmla="*/ 219075 w 219075"/>
                    <a:gd name="connsiteY0" fmla="*/ 109537 h 219074"/>
                    <a:gd name="connsiteX1" fmla="*/ 109538 w 219075"/>
                    <a:gd name="connsiteY1" fmla="*/ 219075 h 219074"/>
                    <a:gd name="connsiteX2" fmla="*/ 0 w 219075"/>
                    <a:gd name="connsiteY2" fmla="*/ 109537 h 219074"/>
                    <a:gd name="connsiteX3" fmla="*/ 109538 w 219075"/>
                    <a:gd name="connsiteY3" fmla="*/ 0 h 219074"/>
                    <a:gd name="connsiteX4" fmla="*/ 219075 w 219075"/>
                    <a:gd name="connsiteY4" fmla="*/ 109537 h 21907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9075" h="219074">
                      <a:moveTo>
                        <a:pt x="219075" y="109537"/>
                      </a:moveTo>
                      <a:cubicBezTo>
                        <a:pt x="219075" y="170033"/>
                        <a:pt x="170034" y="219075"/>
                        <a:pt x="109538" y="219075"/>
                      </a:cubicBezTo>
                      <a:cubicBezTo>
                        <a:pt x="49042" y="219075"/>
                        <a:pt x="0" y="170033"/>
                        <a:pt x="0" y="109537"/>
                      </a:cubicBezTo>
                      <a:cubicBezTo>
                        <a:pt x="0" y="49042"/>
                        <a:pt x="49042" y="0"/>
                        <a:pt x="109538" y="0"/>
                      </a:cubicBezTo>
                      <a:cubicBezTo>
                        <a:pt x="170034" y="0"/>
                        <a:pt x="219075" y="49042"/>
                        <a:pt x="219075" y="109537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4" name="任意多边形: 形状 53"/>
                <p:cNvSpPr/>
                <p:nvPr/>
              </p:nvSpPr>
              <p:spPr>
                <a:xfrm>
                  <a:off x="8066722" y="3262312"/>
                  <a:ext cx="139065" cy="139065"/>
                </a:xfrm>
                <a:custGeom>
                  <a:gdLst>
                    <a:gd name="connsiteX0" fmla="*/ 139065 w 139065"/>
                    <a:gd name="connsiteY0" fmla="*/ 69533 h 139065"/>
                    <a:gd name="connsiteX1" fmla="*/ 69533 w 139065"/>
                    <a:gd name="connsiteY1" fmla="*/ 139065 h 139065"/>
                    <a:gd name="connsiteX2" fmla="*/ 0 w 139065"/>
                    <a:gd name="connsiteY2" fmla="*/ 69533 h 139065"/>
                    <a:gd name="connsiteX3" fmla="*/ 69533 w 139065"/>
                    <a:gd name="connsiteY3" fmla="*/ 0 h 139065"/>
                    <a:gd name="connsiteX4" fmla="*/ 139065 w 139065"/>
                    <a:gd name="connsiteY4" fmla="*/ 69533 h 1390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065" h="139065">
                      <a:moveTo>
                        <a:pt x="139065" y="69533"/>
                      </a:moveTo>
                      <a:cubicBezTo>
                        <a:pt x="139065" y="107934"/>
                        <a:pt x="107934" y="139065"/>
                        <a:pt x="69533" y="139065"/>
                      </a:cubicBezTo>
                      <a:cubicBezTo>
                        <a:pt x="31131" y="139065"/>
                        <a:pt x="0" y="107934"/>
                        <a:pt x="0" y="69533"/>
                      </a:cubicBezTo>
                      <a:cubicBezTo>
                        <a:pt x="0" y="31131"/>
                        <a:pt x="31131" y="0"/>
                        <a:pt x="69533" y="0"/>
                      </a:cubicBezTo>
                      <a:cubicBezTo>
                        <a:pt x="107934" y="0"/>
                        <a:pt x="139065" y="31131"/>
                        <a:pt x="139065" y="69533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5" name="任意多边形: 形状 54"/>
                <p:cNvSpPr/>
                <p:nvPr/>
              </p:nvSpPr>
              <p:spPr>
                <a:xfrm>
                  <a:off x="7264717" y="2386012"/>
                  <a:ext cx="135255" cy="135255"/>
                </a:xfrm>
                <a:custGeom>
                  <a:gdLst>
                    <a:gd name="connsiteX0" fmla="*/ 135255 w 135255"/>
                    <a:gd name="connsiteY0" fmla="*/ 67627 h 135255"/>
                    <a:gd name="connsiteX1" fmla="*/ 67627 w 135255"/>
                    <a:gd name="connsiteY1" fmla="*/ 135255 h 135255"/>
                    <a:gd name="connsiteX2" fmla="*/ 0 w 135255"/>
                    <a:gd name="connsiteY2" fmla="*/ 67627 h 135255"/>
                    <a:gd name="connsiteX3" fmla="*/ 67627 w 135255"/>
                    <a:gd name="connsiteY3" fmla="*/ 0 h 135255"/>
                    <a:gd name="connsiteX4" fmla="*/ 135255 w 135255"/>
                    <a:gd name="connsiteY4" fmla="*/ 67627 h 13525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255" h="135255">
                      <a:moveTo>
                        <a:pt x="135255" y="67627"/>
                      </a:moveTo>
                      <a:cubicBezTo>
                        <a:pt x="135255" y="104977"/>
                        <a:pt x="104977" y="135255"/>
                        <a:pt x="67627" y="135255"/>
                      </a:cubicBezTo>
                      <a:cubicBezTo>
                        <a:pt x="30278" y="135255"/>
                        <a:pt x="0" y="104977"/>
                        <a:pt x="0" y="67627"/>
                      </a:cubicBezTo>
                      <a:cubicBezTo>
                        <a:pt x="0" y="30278"/>
                        <a:pt x="30278" y="0"/>
                        <a:pt x="67627" y="0"/>
                      </a:cubicBezTo>
                      <a:cubicBezTo>
                        <a:pt x="104977" y="0"/>
                        <a:pt x="135255" y="30278"/>
                        <a:pt x="135255" y="67627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6" name="任意多边形: 形状 55"/>
                <p:cNvSpPr/>
                <p:nvPr/>
              </p:nvSpPr>
              <p:spPr>
                <a:xfrm>
                  <a:off x="7399020" y="2555557"/>
                  <a:ext cx="99059" cy="99060"/>
                </a:xfrm>
                <a:custGeom>
                  <a:gdLst>
                    <a:gd name="connsiteX0" fmla="*/ 99060 w 99059"/>
                    <a:gd name="connsiteY0" fmla="*/ 49530 h 99060"/>
                    <a:gd name="connsiteX1" fmla="*/ 49530 w 99059"/>
                    <a:gd name="connsiteY1" fmla="*/ 99060 h 99060"/>
                    <a:gd name="connsiteX2" fmla="*/ 0 w 99059"/>
                    <a:gd name="connsiteY2" fmla="*/ 49530 h 99060"/>
                    <a:gd name="connsiteX3" fmla="*/ 49530 w 99059"/>
                    <a:gd name="connsiteY3" fmla="*/ 0 h 99060"/>
                    <a:gd name="connsiteX4" fmla="*/ 99060 w 99059"/>
                    <a:gd name="connsiteY4" fmla="*/ 49530 h 9906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059" h="99060">
                      <a:moveTo>
                        <a:pt x="99060" y="49530"/>
                      </a:moveTo>
                      <a:cubicBezTo>
                        <a:pt x="99060" y="76885"/>
                        <a:pt x="76885" y="99060"/>
                        <a:pt x="49530" y="99060"/>
                      </a:cubicBezTo>
                      <a:cubicBezTo>
                        <a:pt x="22175" y="99060"/>
                        <a:pt x="0" y="76885"/>
                        <a:pt x="0" y="49530"/>
                      </a:cubicBezTo>
                      <a:cubicBezTo>
                        <a:pt x="0" y="22175"/>
                        <a:pt x="22175" y="0"/>
                        <a:pt x="49530" y="0"/>
                      </a:cubicBezTo>
                      <a:cubicBezTo>
                        <a:pt x="76885" y="0"/>
                        <a:pt x="99060" y="22175"/>
                        <a:pt x="99060" y="49530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7" name="任意多边形: 形状 56"/>
                <p:cNvSpPr/>
                <p:nvPr/>
              </p:nvSpPr>
              <p:spPr>
                <a:xfrm>
                  <a:off x="8102917" y="3458527"/>
                  <a:ext cx="60959" cy="60959"/>
                </a:xfrm>
                <a:custGeom>
                  <a:gdLst>
                    <a:gd name="connsiteX0" fmla="*/ 60960 w 60959"/>
                    <a:gd name="connsiteY0" fmla="*/ 30480 h 60959"/>
                    <a:gd name="connsiteX1" fmla="*/ 30480 w 60959"/>
                    <a:gd name="connsiteY1" fmla="*/ 60960 h 60959"/>
                    <a:gd name="connsiteX2" fmla="*/ 0 w 60959"/>
                    <a:gd name="connsiteY2" fmla="*/ 30480 h 60959"/>
                    <a:gd name="connsiteX3" fmla="*/ 30480 w 60959"/>
                    <a:gd name="connsiteY3" fmla="*/ 0 h 60959"/>
                    <a:gd name="connsiteX4" fmla="*/ 60960 w 60959"/>
                    <a:gd name="connsiteY4" fmla="*/ 30480 h 6095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7" h="60957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8" name="任意多边形: 形状 57"/>
                <p:cNvSpPr/>
                <p:nvPr/>
              </p:nvSpPr>
              <p:spPr>
                <a:xfrm>
                  <a:off x="3981450" y="3328987"/>
                  <a:ext cx="100965" cy="100965"/>
                </a:xfrm>
                <a:custGeom>
                  <a:gdLst>
                    <a:gd name="connsiteX0" fmla="*/ 100965 w 100965"/>
                    <a:gd name="connsiteY0" fmla="*/ 50483 h 100965"/>
                    <a:gd name="connsiteX1" fmla="*/ 50483 w 100965"/>
                    <a:gd name="connsiteY1" fmla="*/ 100965 h 100965"/>
                    <a:gd name="connsiteX2" fmla="*/ 0 w 100965"/>
                    <a:gd name="connsiteY2" fmla="*/ 50483 h 100965"/>
                    <a:gd name="connsiteX3" fmla="*/ 50483 w 100965"/>
                    <a:gd name="connsiteY3" fmla="*/ 0 h 100965"/>
                    <a:gd name="connsiteX4" fmla="*/ 100965 w 100965"/>
                    <a:gd name="connsiteY4" fmla="*/ 50483 h 1009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965" h="100965">
                      <a:moveTo>
                        <a:pt x="100965" y="50483"/>
                      </a:moveTo>
                      <a:cubicBezTo>
                        <a:pt x="100965" y="78363"/>
                        <a:pt x="78363" y="100965"/>
                        <a:pt x="50483" y="100965"/>
                      </a:cubicBezTo>
                      <a:cubicBezTo>
                        <a:pt x="22602" y="100965"/>
                        <a:pt x="0" y="78363"/>
                        <a:pt x="0" y="50483"/>
                      </a:cubicBezTo>
                      <a:cubicBezTo>
                        <a:pt x="0" y="22602"/>
                        <a:pt x="22602" y="0"/>
                        <a:pt x="50483" y="0"/>
                      </a:cubicBezTo>
                      <a:cubicBezTo>
                        <a:pt x="78363" y="0"/>
                        <a:pt x="100965" y="22602"/>
                        <a:pt x="100965" y="50483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9" name="任意多边形: 形状 58"/>
                <p:cNvSpPr/>
                <p:nvPr/>
              </p:nvSpPr>
              <p:spPr>
                <a:xfrm>
                  <a:off x="8034337" y="3249929"/>
                  <a:ext cx="32384" cy="32385"/>
                </a:xfrm>
                <a:custGeom>
                  <a:gdLst>
                    <a:gd name="connsiteX0" fmla="*/ 32385 w 32384"/>
                    <a:gd name="connsiteY0" fmla="*/ 16193 h 32385"/>
                    <a:gd name="connsiteX1" fmla="*/ 16192 w 32384"/>
                    <a:gd name="connsiteY1" fmla="*/ 32385 h 32385"/>
                    <a:gd name="connsiteX2" fmla="*/ 0 w 32384"/>
                    <a:gd name="connsiteY2" fmla="*/ 16193 h 32385"/>
                    <a:gd name="connsiteX3" fmla="*/ 16192 w 32384"/>
                    <a:gd name="connsiteY3" fmla="*/ 0 h 32385"/>
                    <a:gd name="connsiteX4" fmla="*/ 32385 w 32384"/>
                    <a:gd name="connsiteY4" fmla="*/ 16193 h 3238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384" h="32384">
                      <a:moveTo>
                        <a:pt x="32385" y="16193"/>
                      </a:moveTo>
                      <a:cubicBezTo>
                        <a:pt x="32385" y="25135"/>
                        <a:pt x="25135" y="32385"/>
                        <a:pt x="16192" y="32385"/>
                      </a:cubicBezTo>
                      <a:cubicBezTo>
                        <a:pt x="7250" y="32385"/>
                        <a:pt x="0" y="25135"/>
                        <a:pt x="0" y="16193"/>
                      </a:cubicBezTo>
                      <a:cubicBezTo>
                        <a:pt x="0" y="7250"/>
                        <a:pt x="7249" y="0"/>
                        <a:pt x="16192" y="0"/>
                      </a:cubicBezTo>
                      <a:cubicBezTo>
                        <a:pt x="25135" y="0"/>
                        <a:pt x="32385" y="7250"/>
                        <a:pt x="32385" y="16193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0" name="任意多边形: 形状 59"/>
                <p:cNvSpPr/>
                <p:nvPr/>
              </p:nvSpPr>
              <p:spPr>
                <a:xfrm>
                  <a:off x="4086225" y="3296602"/>
                  <a:ext cx="32384" cy="32385"/>
                </a:xfrm>
                <a:custGeom>
                  <a:gdLst>
                    <a:gd name="connsiteX0" fmla="*/ 32385 w 32384"/>
                    <a:gd name="connsiteY0" fmla="*/ 16193 h 32385"/>
                    <a:gd name="connsiteX1" fmla="*/ 16192 w 32384"/>
                    <a:gd name="connsiteY1" fmla="*/ 32385 h 32385"/>
                    <a:gd name="connsiteX2" fmla="*/ 0 w 32384"/>
                    <a:gd name="connsiteY2" fmla="*/ 16193 h 32385"/>
                    <a:gd name="connsiteX3" fmla="*/ 16192 w 32384"/>
                    <a:gd name="connsiteY3" fmla="*/ 0 h 32385"/>
                    <a:gd name="connsiteX4" fmla="*/ 32385 w 32384"/>
                    <a:gd name="connsiteY4" fmla="*/ 16193 h 3238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384" h="32384">
                      <a:moveTo>
                        <a:pt x="32385" y="16193"/>
                      </a:moveTo>
                      <a:cubicBezTo>
                        <a:pt x="32385" y="25135"/>
                        <a:pt x="25135" y="32385"/>
                        <a:pt x="16192" y="32385"/>
                      </a:cubicBezTo>
                      <a:cubicBezTo>
                        <a:pt x="7250" y="32385"/>
                        <a:pt x="0" y="25135"/>
                        <a:pt x="0" y="16193"/>
                      </a:cubicBezTo>
                      <a:cubicBezTo>
                        <a:pt x="0" y="7250"/>
                        <a:pt x="7250" y="0"/>
                        <a:pt x="16192" y="0"/>
                      </a:cubicBezTo>
                      <a:cubicBezTo>
                        <a:pt x="25135" y="0"/>
                        <a:pt x="32385" y="7250"/>
                        <a:pt x="32385" y="16193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1" name="任意多边形: 形状 60"/>
                <p:cNvSpPr/>
                <p:nvPr/>
              </p:nvSpPr>
              <p:spPr>
                <a:xfrm>
                  <a:off x="7303770" y="4499609"/>
                  <a:ext cx="139065" cy="139065"/>
                </a:xfrm>
                <a:custGeom>
                  <a:gdLst>
                    <a:gd name="connsiteX0" fmla="*/ 139065 w 139065"/>
                    <a:gd name="connsiteY0" fmla="*/ 69533 h 139065"/>
                    <a:gd name="connsiteX1" fmla="*/ 69533 w 139065"/>
                    <a:gd name="connsiteY1" fmla="*/ 139065 h 139065"/>
                    <a:gd name="connsiteX2" fmla="*/ 0 w 139065"/>
                    <a:gd name="connsiteY2" fmla="*/ 69533 h 139065"/>
                    <a:gd name="connsiteX3" fmla="*/ 69533 w 139065"/>
                    <a:gd name="connsiteY3" fmla="*/ 0 h 139065"/>
                    <a:gd name="connsiteX4" fmla="*/ 139065 w 139065"/>
                    <a:gd name="connsiteY4" fmla="*/ 69533 h 1390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065" h="139065">
                      <a:moveTo>
                        <a:pt x="139065" y="69533"/>
                      </a:moveTo>
                      <a:cubicBezTo>
                        <a:pt x="139065" y="107934"/>
                        <a:pt x="107934" y="139065"/>
                        <a:pt x="69533" y="139065"/>
                      </a:cubicBezTo>
                      <a:cubicBezTo>
                        <a:pt x="31131" y="139065"/>
                        <a:pt x="0" y="107934"/>
                        <a:pt x="0" y="69533"/>
                      </a:cubicBezTo>
                      <a:cubicBezTo>
                        <a:pt x="0" y="31131"/>
                        <a:pt x="31131" y="0"/>
                        <a:pt x="69533" y="0"/>
                      </a:cubicBezTo>
                      <a:cubicBezTo>
                        <a:pt x="107934" y="0"/>
                        <a:pt x="139065" y="31131"/>
                        <a:pt x="139065" y="69533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2" name="任意多边形: 形状 61"/>
                <p:cNvSpPr/>
                <p:nvPr/>
              </p:nvSpPr>
              <p:spPr>
                <a:xfrm>
                  <a:off x="4755832" y="2416492"/>
                  <a:ext cx="186689" cy="186689"/>
                </a:xfrm>
                <a:custGeom>
                  <a:gdLst>
                    <a:gd name="connsiteX0" fmla="*/ 186690 w 186689"/>
                    <a:gd name="connsiteY0" fmla="*/ 93345 h 186689"/>
                    <a:gd name="connsiteX1" fmla="*/ 93345 w 186689"/>
                    <a:gd name="connsiteY1" fmla="*/ 186690 h 186689"/>
                    <a:gd name="connsiteX2" fmla="*/ 0 w 186689"/>
                    <a:gd name="connsiteY2" fmla="*/ 93345 h 186689"/>
                    <a:gd name="connsiteX3" fmla="*/ 93345 w 186689"/>
                    <a:gd name="connsiteY3" fmla="*/ 0 h 186689"/>
                    <a:gd name="connsiteX4" fmla="*/ 186690 w 186689"/>
                    <a:gd name="connsiteY4" fmla="*/ 93345 h 18668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689" h="186689">
                      <a:moveTo>
                        <a:pt x="186690" y="93345"/>
                      </a:moveTo>
                      <a:cubicBezTo>
                        <a:pt x="186690" y="144898"/>
                        <a:pt x="144898" y="186690"/>
                        <a:pt x="93345" y="186690"/>
                      </a:cubicBezTo>
                      <a:cubicBezTo>
                        <a:pt x="41792" y="186690"/>
                        <a:pt x="0" y="144898"/>
                        <a:pt x="0" y="93345"/>
                      </a:cubicBezTo>
                      <a:cubicBezTo>
                        <a:pt x="0" y="41792"/>
                        <a:pt x="41792" y="0"/>
                        <a:pt x="93345" y="0"/>
                      </a:cubicBezTo>
                      <a:cubicBezTo>
                        <a:pt x="144898" y="0"/>
                        <a:pt x="186690" y="41792"/>
                        <a:pt x="186690" y="93345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3" name="任意多边形: 形状 62"/>
                <p:cNvSpPr/>
                <p:nvPr/>
              </p:nvSpPr>
              <p:spPr>
                <a:xfrm>
                  <a:off x="4979670" y="2405062"/>
                  <a:ext cx="43814" cy="43814"/>
                </a:xfrm>
                <a:custGeom>
                  <a:gdLst>
                    <a:gd name="connsiteX0" fmla="*/ 43815 w 43814"/>
                    <a:gd name="connsiteY0" fmla="*/ 21907 h 43814"/>
                    <a:gd name="connsiteX1" fmla="*/ 21907 w 43814"/>
                    <a:gd name="connsiteY1" fmla="*/ 43815 h 43814"/>
                    <a:gd name="connsiteX2" fmla="*/ 0 w 43814"/>
                    <a:gd name="connsiteY2" fmla="*/ 21907 h 43814"/>
                    <a:gd name="connsiteX3" fmla="*/ 21907 w 43814"/>
                    <a:gd name="connsiteY3" fmla="*/ 0 h 43814"/>
                    <a:gd name="connsiteX4" fmla="*/ 43815 w 43814"/>
                    <a:gd name="connsiteY4" fmla="*/ 21907 h 4381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814" h="43814">
                      <a:moveTo>
                        <a:pt x="43815" y="21907"/>
                      </a:moveTo>
                      <a:cubicBezTo>
                        <a:pt x="43815" y="34007"/>
                        <a:pt x="34007" y="43815"/>
                        <a:pt x="21907" y="43815"/>
                      </a:cubicBezTo>
                      <a:cubicBezTo>
                        <a:pt x="9808" y="43815"/>
                        <a:pt x="0" y="34007"/>
                        <a:pt x="0" y="21907"/>
                      </a:cubicBezTo>
                      <a:cubicBezTo>
                        <a:pt x="0" y="9808"/>
                        <a:pt x="9808" y="0"/>
                        <a:pt x="21907" y="0"/>
                      </a:cubicBezTo>
                      <a:cubicBezTo>
                        <a:pt x="34007" y="0"/>
                        <a:pt x="43815" y="9808"/>
                        <a:pt x="43815" y="21907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4" name="任意多边形: 形状 63"/>
                <p:cNvSpPr/>
                <p:nvPr/>
              </p:nvSpPr>
              <p:spPr>
                <a:xfrm>
                  <a:off x="4642485" y="2534602"/>
                  <a:ext cx="83820" cy="83819"/>
                </a:xfrm>
                <a:custGeom>
                  <a:gdLst>
                    <a:gd name="connsiteX0" fmla="*/ 83820 w 83820"/>
                    <a:gd name="connsiteY0" fmla="*/ 41910 h 83819"/>
                    <a:gd name="connsiteX1" fmla="*/ 41910 w 83820"/>
                    <a:gd name="connsiteY1" fmla="*/ 83820 h 83819"/>
                    <a:gd name="connsiteX2" fmla="*/ 0 w 83820"/>
                    <a:gd name="connsiteY2" fmla="*/ 41910 h 83819"/>
                    <a:gd name="connsiteX3" fmla="*/ 41910 w 83820"/>
                    <a:gd name="connsiteY3" fmla="*/ 0 h 83819"/>
                    <a:gd name="connsiteX4" fmla="*/ 83820 w 83820"/>
                    <a:gd name="connsiteY4" fmla="*/ 41910 h 8381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820" h="83819">
                      <a:moveTo>
                        <a:pt x="83820" y="41910"/>
                      </a:moveTo>
                      <a:cubicBezTo>
                        <a:pt x="83820" y="65056"/>
                        <a:pt x="65056" y="83820"/>
                        <a:pt x="41910" y="83820"/>
                      </a:cubicBezTo>
                      <a:cubicBezTo>
                        <a:pt x="18764" y="83820"/>
                        <a:pt x="0" y="65056"/>
                        <a:pt x="0" y="41910"/>
                      </a:cubicBezTo>
                      <a:cubicBezTo>
                        <a:pt x="0" y="18764"/>
                        <a:pt x="18764" y="0"/>
                        <a:pt x="41910" y="0"/>
                      </a:cubicBezTo>
                      <a:cubicBezTo>
                        <a:pt x="65056" y="0"/>
                        <a:pt x="83820" y="18764"/>
                        <a:pt x="83820" y="41910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5" name="任意多边形: 形状 64"/>
                <p:cNvSpPr/>
                <p:nvPr/>
              </p:nvSpPr>
              <p:spPr>
                <a:xfrm>
                  <a:off x="7445692" y="4470082"/>
                  <a:ext cx="57150" cy="57150"/>
                </a:xfrm>
                <a:custGeom>
                  <a:gdLst>
                    <a:gd name="connsiteX0" fmla="*/ 57150 w 57150"/>
                    <a:gd name="connsiteY0" fmla="*/ 28575 h 57150"/>
                    <a:gd name="connsiteX1" fmla="*/ 28575 w 57150"/>
                    <a:gd name="connsiteY1" fmla="*/ 57150 h 57150"/>
                    <a:gd name="connsiteX2" fmla="*/ 0 w 57150"/>
                    <a:gd name="connsiteY2" fmla="*/ 28575 h 57150"/>
                    <a:gd name="connsiteX3" fmla="*/ 28575 w 57150"/>
                    <a:gd name="connsiteY3" fmla="*/ 0 h 57150"/>
                    <a:gd name="connsiteX4" fmla="*/ 57150 w 57150"/>
                    <a:gd name="connsiteY4" fmla="*/ 28575 h 5715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7150" h="57150">
                      <a:moveTo>
                        <a:pt x="57150" y="28575"/>
                      </a:moveTo>
                      <a:cubicBezTo>
                        <a:pt x="57150" y="44357"/>
                        <a:pt x="44357" y="57150"/>
                        <a:pt x="28575" y="57150"/>
                      </a:cubicBezTo>
                      <a:cubicBezTo>
                        <a:pt x="12794" y="57150"/>
                        <a:pt x="0" y="44357"/>
                        <a:pt x="0" y="28575"/>
                      </a:cubicBezTo>
                      <a:cubicBezTo>
                        <a:pt x="0" y="12793"/>
                        <a:pt x="12794" y="0"/>
                        <a:pt x="28575" y="0"/>
                      </a:cubicBezTo>
                      <a:cubicBezTo>
                        <a:pt x="44357" y="0"/>
                        <a:pt x="57150" y="12793"/>
                        <a:pt x="57150" y="28575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161" y="4736"/>
                <a:ext cx="4890" cy="13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5400" b="1" spc="200">
                    <a:solidFill>
                      <a:srgbClr val="FF0000"/>
                    </a:solidFill>
                    <a:uFillTx/>
                    <a:latin typeface="汉仪粗圆简" panose="02010600000101010101" charset="-122"/>
                    <a:ea typeface="汉仪粗圆简" panose="02010600000101010101" charset="-122"/>
                    <a:cs typeface="汉仪粗圆简" panose="02010600000101010101" charset="-122"/>
                  </a:rPr>
                  <a:t>词汇广场</a:t>
                </a:r>
                <a:endParaRPr lang="zh-CN" altLang="en-US" sz="5400" b="1" spc="200">
                  <a:solidFill>
                    <a:srgbClr val="FF0000"/>
                  </a:solidFill>
                  <a:uFillTx/>
                  <a:latin typeface="汉仪粗圆简" panose="02010600000101010101" charset="-122"/>
                  <a:ea typeface="汉仪粗圆简" panose="02010600000101010101" charset="-122"/>
                  <a:cs typeface="汉仪粗圆简" panose="02010600000101010101" charset="-122"/>
                </a:endParaRPr>
              </a:p>
            </p:txBody>
          </p:sp>
        </p:grpSp>
        <p:pic>
          <p:nvPicPr>
            <p:cNvPr id="5" name="图片 4" descr="千库网_兔年兔子放鞭炮新年春节新春喜庆生肖形象_元素编号1345945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36" y="2794"/>
              <a:ext cx="4847" cy="4847"/>
            </a:xfrm>
            <a:prstGeom prst="rect">
              <a:avLst/>
            </a:prstGeom>
          </p:spPr>
        </p:pic>
      </p:grpSp>
    </p:spTree>
    <p:custDataLst>
      <p:tags r:id="rId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流程图: 库存数据 13"/>
          <p:cNvSpPr/>
          <p:nvPr/>
        </p:nvSpPr>
        <p:spPr>
          <a:xfrm>
            <a:off x="-212" y="132715"/>
            <a:ext cx="3217333" cy="753533"/>
          </a:xfrm>
          <a:prstGeom prst="flowChartOnlineStora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 b="1"/>
              <a:t>词汇广场</a:t>
            </a:r>
            <a:endParaRPr lang="zh-CN" altLang="en-US" sz="3735" b="1"/>
          </a:p>
        </p:txBody>
      </p:sp>
      <p:sp>
        <p:nvSpPr>
          <p:cNvPr id="5" name="文本框 4"/>
          <p:cNvSpPr txBox="1"/>
          <p:nvPr/>
        </p:nvSpPr>
        <p:spPr>
          <a:xfrm>
            <a:off x="85725" y="886460"/>
            <a:ext cx="4934585" cy="6492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/>
              <a:t>1.</a:t>
            </a:r>
            <a:r>
              <a:rPr lang="zh-CN" altLang="en-US" sz="3200" b="1"/>
              <a:t>星期一</a:t>
            </a:r>
            <a:r>
              <a:rPr lang="zh-CN" altLang="en-US" sz="3200" b="1" u="sng"/>
              <a:t> </a:t>
            </a:r>
            <a:r>
              <a:rPr lang="en-US" altLang="zh-CN" sz="3200" b="1" u="sng"/>
              <a:t>               </a:t>
            </a:r>
            <a:r>
              <a:rPr lang="en-US" altLang="zh-CN" sz="3200" b="1"/>
              <a:t>.</a:t>
            </a:r>
            <a:endParaRPr lang="zh-CN" altLang="en-US" sz="3200" b="1"/>
          </a:p>
          <a:p>
            <a:r>
              <a:rPr lang="en-US" altLang="zh-CN" sz="3200" b="1"/>
              <a:t>2.</a:t>
            </a:r>
            <a:r>
              <a:rPr lang="zh-CN" altLang="en-US" sz="3200" b="1"/>
              <a:t>星期二</a:t>
            </a:r>
            <a:r>
              <a:rPr lang="zh-CN" altLang="en-US" sz="3200" b="1" u="sng"/>
              <a:t> </a:t>
            </a:r>
            <a:r>
              <a:rPr lang="en-US" altLang="zh-CN" sz="3200" b="1" u="sng"/>
              <a:t>                </a:t>
            </a:r>
            <a:r>
              <a:rPr lang="en-US" altLang="zh-CN" sz="3200" b="1"/>
              <a:t>.</a:t>
            </a:r>
            <a:endParaRPr lang="zh-CN" altLang="en-US" sz="3200" b="1"/>
          </a:p>
          <a:p>
            <a:r>
              <a:rPr lang="en-US" altLang="zh-CN" sz="3200" b="1"/>
              <a:t>3.</a:t>
            </a:r>
            <a:r>
              <a:rPr lang="zh-CN" altLang="en-US" sz="3200" b="1"/>
              <a:t>星期三</a:t>
            </a:r>
            <a:r>
              <a:rPr lang="zh-CN" altLang="en-US" sz="3200" b="1" u="sng"/>
              <a:t> </a:t>
            </a:r>
            <a:r>
              <a:rPr lang="en-US" altLang="zh-CN" sz="3200" b="1" u="sng"/>
              <a:t>                .</a:t>
            </a:r>
            <a:endParaRPr lang="zh-CN" altLang="en-US" sz="3200" b="1"/>
          </a:p>
          <a:p>
            <a:r>
              <a:rPr lang="en-US" altLang="zh-CN" sz="3200" b="1"/>
              <a:t>4.</a:t>
            </a:r>
            <a:r>
              <a:rPr lang="zh-CN" altLang="en-US" sz="3200" b="1"/>
              <a:t>星期四</a:t>
            </a:r>
            <a:r>
              <a:rPr lang="zh-CN" altLang="en-US" sz="3200" b="1" u="sng"/>
              <a:t> </a:t>
            </a:r>
            <a:r>
              <a:rPr lang="en-US" altLang="zh-CN" sz="3200" b="1" u="sng"/>
              <a:t>                </a:t>
            </a:r>
            <a:r>
              <a:rPr lang="en-US" altLang="zh-CN" sz="3200" b="1"/>
              <a:t>.</a:t>
            </a:r>
            <a:endParaRPr lang="zh-CN" altLang="en-US" sz="3200" b="1"/>
          </a:p>
          <a:p>
            <a:r>
              <a:rPr lang="en-US" altLang="zh-CN" sz="3200" b="1"/>
              <a:t>5.</a:t>
            </a:r>
            <a:r>
              <a:rPr lang="zh-CN" altLang="en-US" sz="3200" b="1"/>
              <a:t>星期五</a:t>
            </a:r>
            <a:r>
              <a:rPr lang="zh-CN" altLang="en-US" sz="3200" b="1" u="sng"/>
              <a:t> </a:t>
            </a:r>
            <a:r>
              <a:rPr lang="en-US" altLang="zh-CN" sz="3200" b="1" u="sng"/>
              <a:t>               .</a:t>
            </a:r>
            <a:endParaRPr lang="zh-CN" altLang="en-US" sz="3200" b="1"/>
          </a:p>
          <a:p>
            <a:r>
              <a:rPr lang="en-US" altLang="zh-CN" sz="3200" b="1"/>
              <a:t>6.</a:t>
            </a:r>
            <a:r>
              <a:rPr lang="zh-CN" altLang="en-US" sz="3200" b="1"/>
              <a:t>星期六</a:t>
            </a:r>
            <a:r>
              <a:rPr lang="zh-CN" altLang="en-US" sz="3200" b="1" u="sng"/>
              <a:t> </a:t>
            </a:r>
            <a:r>
              <a:rPr lang="en-US" altLang="zh-CN" sz="3200" b="1" u="sng"/>
              <a:t>               </a:t>
            </a:r>
            <a:r>
              <a:rPr lang="en-US" altLang="zh-CN" sz="3200" b="1"/>
              <a:t>.</a:t>
            </a:r>
            <a:endParaRPr lang="zh-CN" altLang="en-US" sz="3200" b="1"/>
          </a:p>
          <a:p>
            <a:r>
              <a:rPr lang="en-US" altLang="zh-CN" sz="3200" b="1"/>
              <a:t>7.</a:t>
            </a:r>
            <a:r>
              <a:rPr lang="zh-CN" altLang="en-US" sz="3200" b="1"/>
              <a:t>星期日</a:t>
            </a:r>
            <a:r>
              <a:rPr lang="en-US" altLang="zh-CN" sz="3200" b="1" u="sng"/>
              <a:t>                 </a:t>
            </a:r>
            <a:r>
              <a:rPr lang="en-US" altLang="zh-CN" sz="3200" b="1"/>
              <a:t>.</a:t>
            </a:r>
            <a:endParaRPr lang="zh-CN" altLang="en-US" sz="3200" b="1"/>
          </a:p>
          <a:p>
            <a:r>
              <a:rPr lang="en-US" altLang="zh-CN" sz="3200" b="1"/>
              <a:t>8.</a:t>
            </a:r>
            <a:r>
              <a:rPr lang="zh-CN" altLang="en-US" sz="3200" b="1"/>
              <a:t>物理（学）</a:t>
            </a:r>
            <a:r>
              <a:rPr lang="en-US" altLang="zh-CN" sz="3200" b="1" u="sng"/>
              <a:t>          </a:t>
            </a:r>
            <a:r>
              <a:rPr lang="en-US" altLang="zh-CN" sz="3200" b="1"/>
              <a:t> .</a:t>
            </a:r>
            <a:endParaRPr lang="zh-CN" altLang="en-US" sz="3200" b="1"/>
          </a:p>
          <a:p>
            <a:r>
              <a:rPr lang="en-US" altLang="zh-CN" sz="3200" b="1"/>
              <a:t>9.</a:t>
            </a:r>
            <a:r>
              <a:rPr lang="zh-CN" altLang="en-US" sz="3200" b="1"/>
              <a:t>地理（学）</a:t>
            </a:r>
            <a:r>
              <a:rPr lang="zh-CN" altLang="en-US" sz="3200" b="1" u="sng"/>
              <a:t> </a:t>
            </a:r>
            <a:r>
              <a:rPr lang="en-US" altLang="zh-CN" sz="3200" b="1" u="sng"/>
              <a:t>         </a:t>
            </a:r>
            <a:r>
              <a:rPr lang="en-US" altLang="zh-CN" sz="3200" b="1"/>
              <a:t>.</a:t>
            </a:r>
            <a:endParaRPr lang="zh-CN" altLang="en-US" sz="3200" b="1"/>
          </a:p>
          <a:p>
            <a:r>
              <a:rPr lang="en-US" altLang="zh-CN" sz="3200" b="1"/>
              <a:t>10.</a:t>
            </a:r>
            <a:r>
              <a:rPr lang="zh-CN" altLang="en-US" sz="3200" b="1"/>
              <a:t>体育</a:t>
            </a:r>
            <a:r>
              <a:rPr lang="zh-CN" altLang="en-US" sz="3200" b="1" u="sng"/>
              <a:t> </a:t>
            </a:r>
            <a:r>
              <a:rPr lang="en-US" altLang="zh-CN" sz="3200" b="1" u="sng"/>
              <a:t>                  </a:t>
            </a:r>
            <a:r>
              <a:rPr lang="en-US" altLang="zh-CN" sz="3200" b="1"/>
              <a:t>.</a:t>
            </a:r>
            <a:endParaRPr lang="zh-CN" altLang="en-US" sz="3200" b="1"/>
          </a:p>
          <a:p>
            <a:r>
              <a:rPr lang="en-US" altLang="zh-CN" sz="3200" b="1"/>
              <a:t>11.</a:t>
            </a:r>
            <a:r>
              <a:rPr lang="zh-CN" altLang="en-US" sz="3200" b="1"/>
              <a:t>美术；艺术</a:t>
            </a:r>
            <a:r>
              <a:rPr lang="zh-CN" altLang="en-US" sz="3200" b="1" u="sng"/>
              <a:t> </a:t>
            </a:r>
            <a:r>
              <a:rPr lang="en-US" altLang="zh-CN" sz="3200" b="1" u="sng"/>
              <a:t>        </a:t>
            </a:r>
            <a:r>
              <a:rPr lang="en-US" altLang="zh-CN" sz="3200" b="1"/>
              <a:t>.</a:t>
            </a:r>
            <a:endParaRPr lang="zh-CN" altLang="en-US" sz="3200" b="1"/>
          </a:p>
          <a:p>
            <a:r>
              <a:rPr lang="en-US" altLang="zh-CN" sz="3200" b="1"/>
              <a:t>12.</a:t>
            </a:r>
            <a:r>
              <a:rPr lang="zh-CN" altLang="en-US" sz="3200" b="1"/>
              <a:t>历史</a:t>
            </a:r>
            <a:r>
              <a:rPr lang="zh-CN" altLang="en-US" sz="3200" b="1" u="sng"/>
              <a:t> </a:t>
            </a:r>
            <a:r>
              <a:rPr lang="en-US" altLang="zh-CN" sz="3200" b="1" u="sng"/>
              <a:t>                   .</a:t>
            </a:r>
            <a:r>
              <a:rPr lang="en-US" altLang="zh-CN" sz="3200" b="1"/>
              <a:t> </a:t>
            </a:r>
            <a:endParaRPr lang="en-US" altLang="zh-CN" sz="3200" b="1"/>
          </a:p>
          <a:p>
            <a:endParaRPr lang="zh-CN" altLang="en-US" sz="3200" b="1"/>
          </a:p>
        </p:txBody>
      </p:sp>
      <p:sp>
        <p:nvSpPr>
          <p:cNvPr id="15" name="文本框 14"/>
          <p:cNvSpPr txBox="1"/>
          <p:nvPr/>
        </p:nvSpPr>
        <p:spPr>
          <a:xfrm>
            <a:off x="1976755" y="819785"/>
            <a:ext cx="18916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Monday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884045" y="1403350"/>
            <a:ext cx="18326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Tuesday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819275" y="1884680"/>
            <a:ext cx="28733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Wednesday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884045" y="2328545"/>
            <a:ext cx="2753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Thursday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976755" y="2735580"/>
            <a:ext cx="16465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Friday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976755" y="3321685"/>
            <a:ext cx="24333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Saturday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380615" y="4261485"/>
            <a:ext cx="2753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physics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572385" y="4845050"/>
            <a:ext cx="23387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geography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544955" y="5301615"/>
            <a:ext cx="8356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P.E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2313305" y="5240020"/>
            <a:ext cx="46037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physical education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19275" y="3837305"/>
            <a:ext cx="24333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Sunday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15920" y="5823585"/>
            <a:ext cx="8705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art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55420" y="6271260"/>
            <a:ext cx="16916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history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30265" y="737870"/>
            <a:ext cx="4934585" cy="6492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/>
              <a:t>13.</a:t>
            </a:r>
            <a:r>
              <a:rPr lang="zh-CN" altLang="en-US" sz="3200" b="1"/>
              <a:t>数学</a:t>
            </a:r>
            <a:r>
              <a:rPr lang="zh-CN" altLang="en-US" sz="3200" b="1" u="sng"/>
              <a:t> </a:t>
            </a:r>
            <a:r>
              <a:rPr lang="en-US" altLang="zh-CN" sz="3200" b="1" u="sng"/>
              <a:t>                       </a:t>
            </a:r>
            <a:r>
              <a:rPr lang="en-US" altLang="zh-CN" sz="3200" b="1"/>
              <a:t>.</a:t>
            </a:r>
            <a:endParaRPr lang="zh-CN" altLang="en-US" sz="3200" b="1"/>
          </a:p>
          <a:p>
            <a:r>
              <a:rPr lang="en-US" altLang="zh-CN" sz="3200" b="1"/>
              <a:t>14.</a:t>
            </a:r>
            <a:r>
              <a:rPr lang="zh-CN" altLang="en-US" sz="3200" b="1"/>
              <a:t>生物学</a:t>
            </a:r>
            <a:r>
              <a:rPr lang="zh-CN" altLang="en-US" sz="3200" b="1" u="sng"/>
              <a:t> </a:t>
            </a:r>
            <a:r>
              <a:rPr lang="en-US" altLang="zh-CN" sz="3200" b="1" u="sng"/>
              <a:t>                    </a:t>
            </a:r>
            <a:r>
              <a:rPr lang="en-US" altLang="zh-CN" sz="3200" b="1"/>
              <a:t>.</a:t>
            </a:r>
            <a:endParaRPr lang="zh-CN" altLang="en-US" sz="3200" b="1"/>
          </a:p>
          <a:p>
            <a:r>
              <a:rPr lang="en-US" altLang="zh-CN" sz="3200" b="1"/>
              <a:t>15.</a:t>
            </a:r>
            <a:r>
              <a:rPr lang="zh-CN" altLang="en-US" sz="3200" b="1"/>
              <a:t>政治</a:t>
            </a:r>
            <a:r>
              <a:rPr lang="zh-CN" altLang="en-US" sz="3200" b="1" u="sng"/>
              <a:t> </a:t>
            </a:r>
            <a:r>
              <a:rPr lang="en-US" altLang="zh-CN" sz="3200" b="1" u="sng"/>
              <a:t>                       .</a:t>
            </a:r>
            <a:endParaRPr lang="zh-CN" altLang="en-US" sz="3200" b="1"/>
          </a:p>
          <a:p>
            <a:r>
              <a:rPr lang="en-US" altLang="zh-CN" sz="3200" b="1"/>
              <a:t>16.</a:t>
            </a:r>
            <a:r>
              <a:rPr lang="zh-CN" altLang="en-US" sz="3200" b="1"/>
              <a:t>科学</a:t>
            </a:r>
            <a:r>
              <a:rPr lang="zh-CN" altLang="en-US" sz="3200" b="1" u="sng"/>
              <a:t> </a:t>
            </a:r>
            <a:r>
              <a:rPr lang="en-US" altLang="zh-CN" sz="3200" b="1" u="sng"/>
              <a:t>                        </a:t>
            </a:r>
            <a:r>
              <a:rPr lang="en-US" altLang="zh-CN" sz="3200" b="1"/>
              <a:t>.</a:t>
            </a:r>
            <a:endParaRPr lang="zh-CN" altLang="en-US" sz="3200" b="1"/>
          </a:p>
          <a:p>
            <a:r>
              <a:rPr lang="en-US" altLang="zh-CN" sz="3200" b="1"/>
              <a:t>17.</a:t>
            </a:r>
            <a:r>
              <a:rPr lang="zh-CN" altLang="en-US" sz="3200" b="1"/>
              <a:t>科学家</a:t>
            </a:r>
            <a:r>
              <a:rPr lang="zh-CN" altLang="en-US" sz="3200" b="1" u="sng"/>
              <a:t> </a:t>
            </a:r>
            <a:r>
              <a:rPr lang="en-US" altLang="zh-CN" sz="3200" b="1" u="sng"/>
              <a:t>                    .</a:t>
            </a:r>
            <a:endParaRPr lang="zh-CN" altLang="en-US" sz="3200" b="1"/>
          </a:p>
          <a:p>
            <a:r>
              <a:rPr lang="en-US" altLang="zh-CN" sz="3200" b="1"/>
              <a:t>18.</a:t>
            </a:r>
            <a:r>
              <a:rPr lang="zh-CN" altLang="en-US" sz="3200" b="1"/>
              <a:t>科学的</a:t>
            </a:r>
            <a:r>
              <a:rPr lang="zh-CN" altLang="en-US" sz="3200" b="1" u="sng"/>
              <a:t> </a:t>
            </a:r>
            <a:r>
              <a:rPr lang="en-US" altLang="zh-CN" sz="3200" b="1" u="sng"/>
              <a:t>                     </a:t>
            </a:r>
            <a:r>
              <a:rPr lang="en-US" altLang="zh-CN" sz="3200" b="1"/>
              <a:t>.</a:t>
            </a:r>
            <a:endParaRPr lang="zh-CN" altLang="en-US" sz="3200" b="1"/>
          </a:p>
          <a:p>
            <a:r>
              <a:rPr lang="en-US" altLang="zh-CN" sz="3200" b="1"/>
              <a:t>19.</a:t>
            </a:r>
            <a:r>
              <a:rPr lang="zh-CN" altLang="en-US" sz="3200" b="1"/>
              <a:t>会议；会面</a:t>
            </a:r>
            <a:r>
              <a:rPr lang="en-US" altLang="zh-CN" sz="3200" b="1" u="sng"/>
              <a:t>               </a:t>
            </a:r>
            <a:r>
              <a:rPr lang="en-US" altLang="zh-CN" sz="3200" b="1"/>
              <a:t>.</a:t>
            </a:r>
            <a:endParaRPr lang="zh-CN" altLang="en-US" sz="3200" b="1"/>
          </a:p>
          <a:p>
            <a:r>
              <a:rPr lang="en-US" altLang="zh-CN" sz="3200" b="1"/>
              <a:t>20.</a:t>
            </a:r>
            <a:r>
              <a:rPr lang="zh-CN" altLang="en-US" sz="3200" b="1"/>
              <a:t>容易的</a:t>
            </a:r>
            <a:r>
              <a:rPr lang="en-US" altLang="zh-CN" sz="3200" b="1" u="sng"/>
              <a:t>                      .</a:t>
            </a:r>
            <a:endParaRPr lang="zh-CN" altLang="en-US" sz="3200" b="1"/>
          </a:p>
          <a:p>
            <a:r>
              <a:rPr lang="en-US" altLang="zh-CN" sz="3200" b="1"/>
              <a:t>21.</a:t>
            </a:r>
            <a:r>
              <a:rPr lang="zh-CN" altLang="en-US" sz="3200" b="1"/>
              <a:t>容易地</a:t>
            </a:r>
            <a:r>
              <a:rPr lang="zh-CN" altLang="en-US" sz="3200" b="1" u="sng"/>
              <a:t> </a:t>
            </a:r>
            <a:r>
              <a:rPr lang="en-US" altLang="zh-CN" sz="3200" b="1" u="sng"/>
              <a:t>                      </a:t>
            </a:r>
            <a:r>
              <a:rPr lang="en-US" altLang="zh-CN" sz="3200" b="1"/>
              <a:t>.</a:t>
            </a:r>
            <a:endParaRPr lang="zh-CN" altLang="en-US" sz="3200" b="1"/>
          </a:p>
          <a:p>
            <a:r>
              <a:rPr lang="en-US" altLang="zh-CN" sz="3200" b="1"/>
              <a:t>22.</a:t>
            </a:r>
            <a:r>
              <a:rPr lang="zh-CN" altLang="en-US" sz="3200" b="1"/>
              <a:t>有趣的</a:t>
            </a:r>
            <a:r>
              <a:rPr lang="zh-CN" altLang="en-US" sz="3200" b="1" u="sng"/>
              <a:t> </a:t>
            </a:r>
            <a:r>
              <a:rPr lang="en-US" altLang="zh-CN" sz="3200" b="1" u="sng"/>
              <a:t>                      </a:t>
            </a:r>
            <a:r>
              <a:rPr lang="en-US" altLang="zh-CN" sz="3200" b="1"/>
              <a:t>.</a:t>
            </a:r>
            <a:endParaRPr lang="zh-CN" altLang="en-US" sz="3200" b="1"/>
          </a:p>
          <a:p>
            <a:r>
              <a:rPr lang="en-US" altLang="zh-CN" sz="3200" b="1"/>
              <a:t>23.</a:t>
            </a:r>
            <a:r>
              <a:rPr lang="zh-CN" altLang="en-US" sz="3200" b="1"/>
              <a:t>感兴趣的</a:t>
            </a:r>
            <a:r>
              <a:rPr lang="zh-CN" altLang="en-US" sz="3200" b="1" u="sng"/>
              <a:t> </a:t>
            </a:r>
            <a:r>
              <a:rPr lang="en-US" altLang="zh-CN" sz="3200" b="1" u="sng"/>
              <a:t>                  </a:t>
            </a:r>
            <a:r>
              <a:rPr lang="en-US" altLang="zh-CN" sz="3200" b="1"/>
              <a:t>.</a:t>
            </a:r>
            <a:endParaRPr lang="zh-CN" altLang="en-US" sz="3200" b="1"/>
          </a:p>
          <a:p>
            <a:r>
              <a:rPr lang="en-US" altLang="zh-CN" sz="3200" b="1"/>
              <a:t>24.</a:t>
            </a:r>
            <a:r>
              <a:rPr lang="zh-CN" altLang="en-US" sz="3200" b="1"/>
              <a:t>困难的</a:t>
            </a:r>
            <a:r>
              <a:rPr lang="zh-CN" altLang="en-US" sz="3200" b="1" u="sng"/>
              <a:t> </a:t>
            </a:r>
            <a:r>
              <a:rPr lang="en-US" altLang="zh-CN" sz="3200" b="1" u="sng"/>
              <a:t>                     </a:t>
            </a:r>
            <a:r>
              <a:rPr lang="en-US" altLang="zh-CN" sz="3200" b="1"/>
              <a:t> .</a:t>
            </a:r>
            <a:endParaRPr lang="en-US" altLang="zh-CN" sz="3200" b="1"/>
          </a:p>
          <a:p>
            <a:endParaRPr lang="zh-CN" altLang="en-US" sz="3200" b="1"/>
          </a:p>
        </p:txBody>
      </p:sp>
      <p:sp>
        <p:nvSpPr>
          <p:cNvPr id="7" name="文本框 6"/>
          <p:cNvSpPr txBox="1"/>
          <p:nvPr/>
        </p:nvSpPr>
        <p:spPr>
          <a:xfrm>
            <a:off x="7366000" y="737870"/>
            <a:ext cx="45821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math=mathematics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819390" y="1245870"/>
            <a:ext cx="18605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biology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493000" y="1668145"/>
            <a:ext cx="16643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politcs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536815" y="2152015"/>
            <a:ext cx="17449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science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874000" y="2667635"/>
            <a:ext cx="19157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meeting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874000" y="3137535"/>
            <a:ext cx="22275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sientific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637270" y="3667125"/>
            <a:ext cx="22275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meeting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408035" y="4123055"/>
            <a:ext cx="11595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easy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874000" y="4606925"/>
            <a:ext cx="22275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easily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74000" y="5108575"/>
            <a:ext cx="29076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interesting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214360" y="5578475"/>
            <a:ext cx="22275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interested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980680" y="6076315"/>
            <a:ext cx="22275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difficult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1" grpId="0"/>
      <p:bldP spid="25" grpId="0"/>
      <p:bldP spid="27" grpId="0"/>
      <p:bldP spid="29" grpId="0"/>
      <p:bldP spid="31" grpId="0"/>
      <p:bldP spid="32" grpId="0"/>
      <p:bldP spid="33" grpId="0"/>
      <p:bldP spid="49" grpId="0"/>
      <p:bldP spid="2" grpId="0"/>
      <p:bldP spid="3" grpId="0"/>
      <p:bldP spid="4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6" grpId="0"/>
      <p:bldP spid="17" grpId="0"/>
      <p:bldP spid="22" grpId="0"/>
      <p:bldP spid="24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流程图: 库存数据 13"/>
          <p:cNvSpPr/>
          <p:nvPr/>
        </p:nvSpPr>
        <p:spPr>
          <a:xfrm>
            <a:off x="-212" y="132715"/>
            <a:ext cx="3217333" cy="753533"/>
          </a:xfrm>
          <a:prstGeom prst="flowChartOnlineStora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 b="1"/>
              <a:t>词汇广场</a:t>
            </a:r>
            <a:endParaRPr lang="zh-CN" altLang="en-US" sz="3735" b="1"/>
          </a:p>
        </p:txBody>
      </p:sp>
      <p:sp>
        <p:nvSpPr>
          <p:cNvPr id="5" name="文本框 4"/>
          <p:cNvSpPr txBox="1"/>
          <p:nvPr/>
        </p:nvSpPr>
        <p:spPr>
          <a:xfrm>
            <a:off x="85725" y="886460"/>
            <a:ext cx="10818495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/>
              <a:t>1.</a:t>
            </a:r>
            <a:r>
              <a:rPr lang="zh-CN" altLang="en-US" sz="2400" b="1"/>
              <a:t>困难</a:t>
            </a:r>
            <a:r>
              <a:rPr lang="zh-CN" altLang="en-US" sz="2400" b="1" u="sng"/>
              <a:t> </a:t>
            </a:r>
            <a:r>
              <a:rPr lang="en-US" altLang="zh-CN" sz="2400" b="1" u="sng"/>
              <a:t>               </a:t>
            </a:r>
            <a:r>
              <a:rPr lang="en-US" altLang="zh-CN" sz="2400" b="1"/>
              <a:t>.</a:t>
            </a:r>
            <a:endParaRPr lang="zh-CN" altLang="en-US" sz="2400" b="1"/>
          </a:p>
          <a:p>
            <a:r>
              <a:rPr lang="en-US" altLang="zh-CN" sz="2400" b="1"/>
              <a:t>2.</a:t>
            </a:r>
            <a:r>
              <a:rPr lang="zh-CN" altLang="en-US" sz="2400" b="1"/>
              <a:t>学习</a:t>
            </a:r>
            <a:r>
              <a:rPr lang="zh-CN" altLang="en-US" sz="2400" b="1" u="sng"/>
              <a:t> </a:t>
            </a:r>
            <a:r>
              <a:rPr lang="en-US" altLang="zh-CN" sz="2400" b="1" u="sng"/>
              <a:t>                      </a:t>
            </a:r>
            <a:r>
              <a:rPr lang="en-US" altLang="zh-CN" sz="2400" b="1"/>
              <a:t>.</a:t>
            </a:r>
            <a:r>
              <a:rPr lang="zh-CN" altLang="en-US" sz="2400" b="1"/>
              <a:t>学习者</a:t>
            </a:r>
            <a:r>
              <a:rPr lang="zh-CN" altLang="en-US" sz="2400" b="1" u="sng"/>
              <a:t> </a:t>
            </a:r>
            <a:r>
              <a:rPr lang="en-US" altLang="zh-CN" sz="2400" b="1" u="sng"/>
              <a:t>                .</a:t>
            </a:r>
            <a:r>
              <a:rPr lang="zh-CN" altLang="en-US" sz="2400" b="1"/>
              <a:t>书房</a:t>
            </a:r>
            <a:r>
              <a:rPr lang="en-US" altLang="zh-CN" sz="2400" b="1" u="sng"/>
              <a:t>              .</a:t>
            </a:r>
            <a:endParaRPr lang="zh-CN" altLang="en-US" sz="2400" b="1"/>
          </a:p>
          <a:p>
            <a:r>
              <a:rPr lang="en-US" altLang="zh-CN" sz="2400" b="1"/>
              <a:t>3.</a:t>
            </a:r>
            <a:r>
              <a:rPr lang="zh-CN" altLang="en-US" sz="2400" b="1"/>
              <a:t>哪一个；哪一些</a:t>
            </a:r>
            <a:r>
              <a:rPr lang="zh-CN" altLang="en-US" sz="2400" b="1" u="sng"/>
              <a:t> </a:t>
            </a:r>
            <a:r>
              <a:rPr lang="en-US" altLang="zh-CN" sz="2400" b="1" u="sng"/>
              <a:t>                </a:t>
            </a:r>
            <a:r>
              <a:rPr lang="en-US" altLang="zh-CN" sz="2400" b="1"/>
              <a:t>.</a:t>
            </a:r>
            <a:endParaRPr lang="zh-CN" altLang="en-US" sz="2400" b="1"/>
          </a:p>
          <a:p>
            <a:r>
              <a:rPr lang="en-US" altLang="zh-CN" sz="2400" b="1"/>
              <a:t>5.</a:t>
            </a:r>
            <a:r>
              <a:rPr lang="zh-CN" altLang="en-US" sz="2400" b="1"/>
              <a:t>学科；主题</a:t>
            </a:r>
            <a:r>
              <a:rPr lang="zh-CN" altLang="en-US" sz="2400" b="1" u="sng"/>
              <a:t> </a:t>
            </a:r>
            <a:r>
              <a:rPr lang="en-US" altLang="zh-CN" sz="2400" b="1" u="sng"/>
              <a:t>               .</a:t>
            </a:r>
            <a:endParaRPr lang="zh-CN" altLang="en-US" sz="2400" b="1"/>
          </a:p>
          <a:p>
            <a:r>
              <a:rPr lang="en-US" altLang="zh-CN" sz="2400" b="1"/>
              <a:t>6.</a:t>
            </a:r>
            <a:r>
              <a:rPr lang="zh-CN" altLang="en-US" sz="2400" b="1"/>
              <a:t>最好的</a:t>
            </a:r>
            <a:r>
              <a:rPr lang="zh-CN" altLang="en-US" sz="2400" b="1" u="sng"/>
              <a:t> </a:t>
            </a:r>
            <a:r>
              <a:rPr lang="en-US" altLang="zh-CN" sz="2400" b="1" u="sng"/>
              <a:t>               </a:t>
            </a:r>
            <a:r>
              <a:rPr lang="en-US" altLang="zh-CN" sz="2400" b="1"/>
              <a:t>.</a:t>
            </a:r>
            <a:r>
              <a:rPr lang="zh-CN" altLang="en-US" sz="2400" b="1"/>
              <a:t>更好的</a:t>
            </a:r>
            <a:r>
              <a:rPr lang="zh-CN" altLang="en-US" sz="2400" b="1" u="sng"/>
              <a:t> </a:t>
            </a:r>
            <a:r>
              <a:rPr lang="en-US" altLang="zh-CN" sz="2400" b="1" u="sng"/>
              <a:t>               .</a:t>
            </a:r>
            <a:endParaRPr lang="zh-CN" altLang="en-US" sz="2400" b="1"/>
          </a:p>
          <a:p>
            <a:r>
              <a:rPr lang="en-US" altLang="zh-CN" sz="2400" b="1"/>
              <a:t>7.</a:t>
            </a:r>
            <a:r>
              <a:rPr lang="zh-CN" altLang="en-US" sz="2400" b="1"/>
              <a:t>户外的</a:t>
            </a:r>
            <a:r>
              <a:rPr lang="en-US" altLang="zh-CN" sz="2400" b="1" u="sng"/>
              <a:t>                 </a:t>
            </a:r>
            <a:r>
              <a:rPr lang="en-US" altLang="zh-CN" sz="2400" b="1"/>
              <a:t>.</a:t>
            </a:r>
            <a:r>
              <a:rPr lang="zh-CN" altLang="en-US" sz="2400" b="1"/>
              <a:t>室内的</a:t>
            </a:r>
            <a:r>
              <a:rPr lang="zh-CN" altLang="en-US" sz="2400" b="1" u="sng"/>
              <a:t> </a:t>
            </a:r>
            <a:r>
              <a:rPr lang="en-US" altLang="zh-CN" sz="2400" b="1" u="sng"/>
              <a:t>               .</a:t>
            </a:r>
            <a:endParaRPr lang="zh-CN" altLang="en-US" sz="2400" b="1"/>
          </a:p>
          <a:p>
            <a:r>
              <a:rPr lang="en-US" altLang="zh-CN" sz="2400" b="1"/>
              <a:t>8.</a:t>
            </a:r>
            <a:r>
              <a:rPr lang="zh-CN" altLang="en-US" sz="2400" b="1"/>
              <a:t>活动</a:t>
            </a:r>
            <a:r>
              <a:rPr lang="en-US" altLang="zh-CN" sz="2400" b="1" u="sng"/>
              <a:t>                     </a:t>
            </a:r>
            <a:r>
              <a:rPr lang="en-US" altLang="zh-CN" sz="2400" b="1"/>
              <a:t> .</a:t>
            </a:r>
            <a:r>
              <a:rPr lang="zh-CN" altLang="en-US" sz="2400" b="1"/>
              <a:t>（复数）</a:t>
            </a:r>
            <a:r>
              <a:rPr lang="zh-CN" altLang="en-US" sz="2400" b="1" u="sng"/>
              <a:t> </a:t>
            </a:r>
            <a:r>
              <a:rPr lang="en-US" altLang="zh-CN" sz="2400" b="1" u="sng"/>
              <a:t>                    .</a:t>
            </a:r>
            <a:endParaRPr lang="zh-CN" altLang="en-US" sz="2400" b="1"/>
          </a:p>
          <a:p>
            <a:r>
              <a:rPr lang="en-US" altLang="zh-CN" sz="2400" b="1"/>
              <a:t>9.</a:t>
            </a:r>
            <a:r>
              <a:rPr lang="zh-CN" altLang="en-US" sz="2400" b="1"/>
              <a:t>注意</a:t>
            </a:r>
            <a:r>
              <a:rPr lang="zh-CN" altLang="en-US" sz="2400" b="1" u="sng"/>
              <a:t> </a:t>
            </a:r>
            <a:r>
              <a:rPr lang="en-US" altLang="zh-CN" sz="2400" b="1" u="sng"/>
              <a:t>                    </a:t>
            </a:r>
            <a:r>
              <a:rPr lang="en-US" altLang="zh-CN" sz="2400" b="1"/>
              <a:t>.</a:t>
            </a:r>
            <a:endParaRPr lang="zh-CN" altLang="en-US" sz="2400" b="1"/>
          </a:p>
          <a:p>
            <a:r>
              <a:rPr lang="en-US" altLang="zh-CN" sz="2400" b="1"/>
              <a:t>10.</a:t>
            </a:r>
            <a:r>
              <a:rPr lang="zh-CN" altLang="en-US" sz="2400" b="1"/>
              <a:t>在</a:t>
            </a:r>
            <a:r>
              <a:rPr lang="en-US" altLang="zh-CN" sz="2400" b="1"/>
              <a:t>...</a:t>
            </a:r>
            <a:r>
              <a:rPr lang="zh-CN" altLang="en-US" sz="2400" b="1"/>
              <a:t>中间</a:t>
            </a:r>
            <a:r>
              <a:rPr lang="zh-CN" altLang="en-US" sz="2400" b="1" u="sng"/>
              <a:t> </a:t>
            </a:r>
            <a:r>
              <a:rPr lang="en-US" altLang="zh-CN" sz="2400" b="1" u="sng"/>
              <a:t>                  </a:t>
            </a:r>
            <a:r>
              <a:rPr lang="en-US" altLang="zh-CN" sz="2400" b="1"/>
              <a:t>.</a:t>
            </a:r>
            <a:endParaRPr lang="zh-CN" altLang="en-US" sz="2400" b="1"/>
          </a:p>
          <a:p>
            <a:r>
              <a:rPr lang="en-US" altLang="zh-CN" sz="2400" b="1"/>
              <a:t>11.</a:t>
            </a:r>
            <a:r>
              <a:rPr lang="zh-CN" altLang="en-US" sz="2400" b="1"/>
              <a:t>夜晚</a:t>
            </a:r>
            <a:r>
              <a:rPr lang="zh-CN" altLang="en-US" sz="2400" b="1" u="sng"/>
              <a:t> </a:t>
            </a:r>
            <a:r>
              <a:rPr lang="en-US" altLang="zh-CN" sz="2400" b="1" u="sng"/>
              <a:t>                          </a:t>
            </a:r>
            <a:r>
              <a:rPr lang="en-US" altLang="zh-CN" sz="2400" b="1"/>
              <a:t>.</a:t>
            </a:r>
            <a:endParaRPr lang="zh-CN" altLang="en-US" sz="2400" b="1"/>
          </a:p>
          <a:p>
            <a:r>
              <a:rPr lang="en-US" altLang="zh-CN" sz="2400" b="1"/>
              <a:t>12.</a:t>
            </a:r>
            <a:r>
              <a:rPr lang="zh-CN" altLang="en-US" sz="2400" b="1"/>
              <a:t>听起来；声音</a:t>
            </a:r>
            <a:r>
              <a:rPr lang="zh-CN" altLang="en-US" sz="2400" b="1" u="sng"/>
              <a:t> </a:t>
            </a:r>
            <a:r>
              <a:rPr lang="en-US" altLang="zh-CN" sz="2400" b="1" u="sng"/>
              <a:t>                   .</a:t>
            </a:r>
            <a:r>
              <a:rPr lang="en-US" altLang="zh-CN" sz="2400" b="1"/>
              <a:t> </a:t>
            </a:r>
            <a:endParaRPr lang="en-US" altLang="zh-CN" sz="2400" b="1"/>
          </a:p>
          <a:p>
            <a:r>
              <a:rPr lang="en-US" altLang="zh-CN" sz="2400" b="1"/>
              <a:t>13.</a:t>
            </a:r>
            <a:r>
              <a:rPr lang="zh-CN" altLang="en-US" sz="2400" b="1"/>
              <a:t>二月</a:t>
            </a:r>
            <a:r>
              <a:rPr lang="zh-CN" altLang="en-US" sz="2400" b="1" u="sng"/>
              <a:t> </a:t>
            </a:r>
            <a:r>
              <a:rPr lang="en-US" altLang="zh-CN" sz="2400" b="1" u="sng"/>
              <a:t>                  .</a:t>
            </a:r>
            <a:endParaRPr lang="en-US" altLang="zh-CN" sz="2400" b="1" u="sng"/>
          </a:p>
          <a:p>
            <a:r>
              <a:rPr lang="en-US" altLang="zh-CN" sz="2400" b="1"/>
              <a:t>14.</a:t>
            </a:r>
            <a:r>
              <a:rPr lang="zh-CN" altLang="en-US" sz="2400" b="1"/>
              <a:t>努力的；困难的；</a:t>
            </a:r>
            <a:r>
              <a:rPr lang="zh-CN" altLang="en-US" sz="2400" b="1" u="sng"/>
              <a:t> </a:t>
            </a:r>
            <a:r>
              <a:rPr lang="en-US" altLang="zh-CN" sz="2400" b="1" u="sng"/>
              <a:t>                     </a:t>
            </a:r>
            <a:r>
              <a:rPr lang="zh-CN" altLang="en-US" sz="2400" b="1"/>
              <a:t>艰难地；努力地</a:t>
            </a:r>
            <a:r>
              <a:rPr lang="zh-CN" altLang="en-US" sz="2400" b="1" u="sng"/>
              <a:t> </a:t>
            </a:r>
            <a:r>
              <a:rPr lang="en-US" altLang="zh-CN" sz="2400" b="1" u="sng"/>
              <a:t>                     .</a:t>
            </a:r>
            <a:endParaRPr lang="en-US" altLang="zh-CN" sz="2400" b="1" u="sng"/>
          </a:p>
          <a:p>
            <a:r>
              <a:rPr lang="en-US" altLang="zh-CN" sz="2400" b="1"/>
              <a:t>15.</a:t>
            </a:r>
            <a:r>
              <a:rPr lang="zh-CN" altLang="en-US" sz="2400" b="1"/>
              <a:t>晚；迟；晚的；迟的</a:t>
            </a:r>
            <a:r>
              <a:rPr lang="zh-CN" altLang="en-US" sz="2400" b="1" u="sng"/>
              <a:t> </a:t>
            </a:r>
            <a:r>
              <a:rPr lang="en-US" altLang="zh-CN" sz="2400" b="1" u="sng"/>
              <a:t>                           .</a:t>
            </a:r>
            <a:endParaRPr lang="en-US" altLang="zh-CN" sz="2400" b="1" u="sng"/>
          </a:p>
          <a:p>
            <a:r>
              <a:rPr lang="en-US" altLang="zh-CN" sz="2400" b="1"/>
              <a:t>16.</a:t>
            </a:r>
            <a:r>
              <a:rPr lang="zh-CN" altLang="en-US" sz="2400" b="1"/>
              <a:t>早；早的</a:t>
            </a:r>
            <a:r>
              <a:rPr lang="zh-CN" altLang="en-US" sz="2400" b="1" u="sng"/>
              <a:t> </a:t>
            </a:r>
            <a:r>
              <a:rPr lang="en-US" altLang="zh-CN" sz="2400" b="1" u="sng"/>
              <a:t>                                  .</a:t>
            </a:r>
            <a:endParaRPr lang="en-US" altLang="zh-CN" sz="2400" b="1" u="sng"/>
          </a:p>
        </p:txBody>
      </p:sp>
      <p:sp>
        <p:nvSpPr>
          <p:cNvPr id="44" name="文本框 43"/>
          <p:cNvSpPr txBox="1"/>
          <p:nvPr/>
        </p:nvSpPr>
        <p:spPr>
          <a:xfrm>
            <a:off x="989330" y="886460"/>
            <a:ext cx="22275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difficulty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116330" y="1271905"/>
            <a:ext cx="22275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learn/study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960495" y="1224280"/>
            <a:ext cx="22275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learner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6137275" y="1156335"/>
            <a:ext cx="13843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study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572385" y="1600835"/>
            <a:ext cx="13881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which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989455" y="1942465"/>
            <a:ext cx="1504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subject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621790" y="2359025"/>
            <a:ext cx="9505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best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735705" y="2267585"/>
            <a:ext cx="11798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better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410335" y="2727960"/>
            <a:ext cx="14757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outdoor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3868420" y="2661285"/>
            <a:ext cx="12192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indoor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116330" y="3029585"/>
            <a:ext cx="13944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activity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148455" y="3029585"/>
            <a:ext cx="14744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activites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013460" y="3445510"/>
            <a:ext cx="15589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attention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830705" y="3791585"/>
            <a:ext cx="15132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between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3217545" y="5163185"/>
            <a:ext cx="14033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</a:rPr>
              <a:t>hard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2623185" y="4553585"/>
            <a:ext cx="1410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sound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283970" y="4948555"/>
            <a:ext cx="19335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Feburary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339215" y="4184015"/>
            <a:ext cx="1410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night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244715" y="5224780"/>
            <a:ext cx="9982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</a:rPr>
              <a:t>hard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3868420" y="5599430"/>
            <a:ext cx="9105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</a:rPr>
              <a:t>late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2212340" y="5982335"/>
            <a:ext cx="10617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early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/>
        </p:nvGrpSpPr>
        <p:grpSpPr>
          <a:xfrm>
            <a:off x="2069465" y="1685290"/>
            <a:ext cx="7679055" cy="3829050"/>
            <a:chOff x="2936" y="2794"/>
            <a:chExt cx="9994" cy="4846"/>
          </a:xfrm>
        </p:grpSpPr>
        <p:grpSp>
          <p:nvGrpSpPr>
            <p:cNvPr id="3" name="组合 2" descr="7b0a202020202274657874626f78223a20227b5c2263617465676f72795f69645c223a31303430392c5c2269645c223a32303334323230357d220a7d0a"/>
            <p:cNvGrpSpPr/>
            <p:nvPr/>
          </p:nvGrpSpPr>
          <p:grpSpPr>
            <a:xfrm>
              <a:off x="6270" y="3308"/>
              <a:ext cx="6660" cy="4185"/>
              <a:chOff x="6270" y="3307"/>
              <a:chExt cx="6660" cy="4185"/>
            </a:xfrm>
          </p:grpSpPr>
          <p:grpSp>
            <p:nvGrpSpPr>
              <p:cNvPr id="49" name="图形 47"/>
              <p:cNvGrpSpPr/>
              <p:nvPr/>
            </p:nvGrpSpPr>
            <p:grpSpPr>
              <a:xfrm>
                <a:off x="6270" y="3307"/>
                <a:ext cx="6660" cy="4185"/>
                <a:chOff x="3981450" y="2100262"/>
                <a:chExt cx="4229100" cy="2657475"/>
              </a:xfrm>
            </p:grpSpPr>
            <p:sp>
              <p:nvSpPr>
                <p:cNvPr id="50" name="任意多边形: 形状 49"/>
                <p:cNvSpPr/>
                <p:nvPr/>
              </p:nvSpPr>
              <p:spPr>
                <a:xfrm>
                  <a:off x="4140671" y="2188657"/>
                  <a:ext cx="3821428" cy="2497284"/>
                </a:xfrm>
                <a:custGeom>
                  <a:gdLst>
                    <a:gd name="connsiteX0" fmla="*/ 3265969 w 3821428"/>
                    <a:gd name="connsiteY0" fmla="*/ 662175 h 2497284"/>
                    <a:gd name="connsiteX1" fmla="*/ 3028796 w 3821428"/>
                    <a:gd name="connsiteY1" fmla="*/ 458339 h 2497284"/>
                    <a:gd name="connsiteX2" fmla="*/ 1656244 w 3821428"/>
                    <a:gd name="connsiteY2" fmla="*/ 239264 h 2497284"/>
                    <a:gd name="connsiteX3" fmla="*/ 813281 w 3821428"/>
                    <a:gd name="connsiteY3" fmla="*/ 573592 h 2497284"/>
                    <a:gd name="connsiteX4" fmla="*/ 396086 w 3821428"/>
                    <a:gd name="connsiteY4" fmla="*/ 941257 h 2497284"/>
                    <a:gd name="connsiteX5" fmla="*/ 379894 w 3821428"/>
                    <a:gd name="connsiteY5" fmla="*/ 1957575 h 2497284"/>
                    <a:gd name="connsiteX6" fmla="*/ 1041881 w 3821428"/>
                    <a:gd name="connsiteY6" fmla="*/ 2184270 h 2497284"/>
                    <a:gd name="connsiteX7" fmla="*/ 1958186 w 3821428"/>
                    <a:gd name="connsiteY7" fmla="*/ 2291902 h 2497284"/>
                    <a:gd name="connsiteX8" fmla="*/ 3133571 w 3821428"/>
                    <a:gd name="connsiteY8" fmla="*/ 2200462 h 2497284"/>
                    <a:gd name="connsiteX9" fmla="*/ 3265969 w 3821428"/>
                    <a:gd name="connsiteY9" fmla="*/ 662175 h 249728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21428" h="2497284">
                      <a:moveTo>
                        <a:pt x="3265969" y="662175"/>
                      </a:moveTo>
                      <a:cubicBezTo>
                        <a:pt x="3225964" y="556447"/>
                        <a:pt x="3141191" y="484057"/>
                        <a:pt x="3028796" y="458339"/>
                      </a:cubicBezTo>
                      <a:cubicBezTo>
                        <a:pt x="2829724" y="-5528"/>
                        <a:pt x="2066771" y="-183646"/>
                        <a:pt x="1656244" y="239264"/>
                      </a:cubicBezTo>
                      <a:cubicBezTo>
                        <a:pt x="1282864" y="95437"/>
                        <a:pt x="917104" y="333562"/>
                        <a:pt x="813281" y="573592"/>
                      </a:cubicBezTo>
                      <a:cubicBezTo>
                        <a:pt x="520864" y="457387"/>
                        <a:pt x="326554" y="759330"/>
                        <a:pt x="396086" y="941257"/>
                      </a:cubicBezTo>
                      <a:cubicBezTo>
                        <a:pt x="-122074" y="1074607"/>
                        <a:pt x="-136361" y="1791839"/>
                        <a:pt x="379894" y="1957575"/>
                      </a:cubicBezTo>
                      <a:cubicBezTo>
                        <a:pt x="379894" y="2217607"/>
                        <a:pt x="718031" y="2502405"/>
                        <a:pt x="1041881" y="2184270"/>
                      </a:cubicBezTo>
                      <a:cubicBezTo>
                        <a:pt x="1099031" y="2355720"/>
                        <a:pt x="1596236" y="2572890"/>
                        <a:pt x="1958186" y="2291902"/>
                      </a:cubicBezTo>
                      <a:cubicBezTo>
                        <a:pt x="2183929" y="2534790"/>
                        <a:pt x="2842106" y="2627182"/>
                        <a:pt x="3133571" y="2200462"/>
                      </a:cubicBezTo>
                      <a:cubicBezTo>
                        <a:pt x="3926051" y="2140455"/>
                        <a:pt x="4115599" y="959355"/>
                        <a:pt x="3265969" y="662175"/>
                      </a:cubicBezTo>
                      <a:close/>
                    </a:path>
                  </a:pathLst>
                </a:custGeom>
                <a:solidFill>
                  <a:srgbClr val="FFEFB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1" name="任意多边形: 形状 50"/>
                <p:cNvSpPr/>
                <p:nvPr/>
              </p:nvSpPr>
              <p:spPr>
                <a:xfrm>
                  <a:off x="4076700" y="2114549"/>
                  <a:ext cx="3957637" cy="2633662"/>
                </a:xfrm>
                <a:custGeom>
                  <a:gdLst>
                    <a:gd name="connsiteX0" fmla="*/ 3957638 w 3957637"/>
                    <a:gd name="connsiteY0" fmla="*/ 1499235 h 2633662"/>
                    <a:gd name="connsiteX1" fmla="*/ 3400425 w 3957637"/>
                    <a:gd name="connsiteY1" fmla="*/ 696278 h 2633662"/>
                    <a:gd name="connsiteX2" fmla="*/ 3140393 w 3957637"/>
                    <a:gd name="connsiteY2" fmla="*/ 468630 h 2633662"/>
                    <a:gd name="connsiteX3" fmla="*/ 2331720 w 3957637"/>
                    <a:gd name="connsiteY3" fmla="*/ 0 h 2633662"/>
                    <a:gd name="connsiteX4" fmla="*/ 1701165 w 3957637"/>
                    <a:gd name="connsiteY4" fmla="*/ 245745 h 2633662"/>
                    <a:gd name="connsiteX5" fmla="*/ 1475423 w 3957637"/>
                    <a:gd name="connsiteY5" fmla="*/ 209550 h 2633662"/>
                    <a:gd name="connsiteX6" fmla="*/ 846773 w 3957637"/>
                    <a:gd name="connsiteY6" fmla="*/ 577215 h 2633662"/>
                    <a:gd name="connsiteX7" fmla="*/ 754380 w 3957637"/>
                    <a:gd name="connsiteY7" fmla="*/ 565785 h 2633662"/>
                    <a:gd name="connsiteX8" fmla="*/ 390525 w 3957637"/>
                    <a:gd name="connsiteY8" fmla="*/ 931545 h 2633662"/>
                    <a:gd name="connsiteX9" fmla="*/ 392430 w 3957637"/>
                    <a:gd name="connsiteY9" fmla="*/ 963930 h 2633662"/>
                    <a:gd name="connsiteX10" fmla="*/ 0 w 3957637"/>
                    <a:gd name="connsiteY10" fmla="*/ 1515428 h 2633662"/>
                    <a:gd name="connsiteX11" fmla="*/ 390525 w 3957637"/>
                    <a:gd name="connsiteY11" fmla="*/ 2066925 h 2633662"/>
                    <a:gd name="connsiteX12" fmla="*/ 807720 w 3957637"/>
                    <a:gd name="connsiteY12" fmla="*/ 2454593 h 2633662"/>
                    <a:gd name="connsiteX13" fmla="*/ 1089660 w 3957637"/>
                    <a:gd name="connsiteY13" fmla="*/ 2346008 h 2633662"/>
                    <a:gd name="connsiteX14" fmla="*/ 1607820 w 3957637"/>
                    <a:gd name="connsiteY14" fmla="*/ 2571750 h 2633662"/>
                    <a:gd name="connsiteX15" fmla="*/ 2016443 w 3957637"/>
                    <a:gd name="connsiteY15" fmla="*/ 2442210 h 2633662"/>
                    <a:gd name="connsiteX16" fmla="*/ 2575560 w 3957637"/>
                    <a:gd name="connsiteY16" fmla="*/ 2633663 h 2633662"/>
                    <a:gd name="connsiteX17" fmla="*/ 3239453 w 3957637"/>
                    <a:gd name="connsiteY17" fmla="*/ 2346008 h 2633662"/>
                    <a:gd name="connsiteX18" fmla="*/ 3957638 w 3957637"/>
                    <a:gd name="connsiteY18" fmla="*/ 1499235 h 263366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957637" h="2633662">
                      <a:moveTo>
                        <a:pt x="3957638" y="1499235"/>
                      </a:moveTo>
                      <a:cubicBezTo>
                        <a:pt x="3957638" y="1131570"/>
                        <a:pt x="3726180" y="818198"/>
                        <a:pt x="3400425" y="696278"/>
                      </a:cubicBezTo>
                      <a:cubicBezTo>
                        <a:pt x="3357563" y="582930"/>
                        <a:pt x="3260408" y="496253"/>
                        <a:pt x="3140393" y="468630"/>
                      </a:cubicBezTo>
                      <a:cubicBezTo>
                        <a:pt x="2979420" y="188595"/>
                        <a:pt x="2677478" y="0"/>
                        <a:pt x="2331720" y="0"/>
                      </a:cubicBezTo>
                      <a:cubicBezTo>
                        <a:pt x="2088833" y="0"/>
                        <a:pt x="1866900" y="93345"/>
                        <a:pt x="1701165" y="245745"/>
                      </a:cubicBezTo>
                      <a:cubicBezTo>
                        <a:pt x="1630680" y="222885"/>
                        <a:pt x="1554480" y="209550"/>
                        <a:pt x="1475423" y="209550"/>
                      </a:cubicBezTo>
                      <a:cubicBezTo>
                        <a:pt x="1205865" y="209550"/>
                        <a:pt x="970598" y="358140"/>
                        <a:pt x="846773" y="577215"/>
                      </a:cubicBezTo>
                      <a:cubicBezTo>
                        <a:pt x="817245" y="569595"/>
                        <a:pt x="785813" y="565785"/>
                        <a:pt x="754380" y="565785"/>
                      </a:cubicBezTo>
                      <a:cubicBezTo>
                        <a:pt x="553403" y="565785"/>
                        <a:pt x="390525" y="729615"/>
                        <a:pt x="390525" y="931545"/>
                      </a:cubicBezTo>
                      <a:cubicBezTo>
                        <a:pt x="390525" y="942975"/>
                        <a:pt x="391478" y="953453"/>
                        <a:pt x="392430" y="963930"/>
                      </a:cubicBezTo>
                      <a:cubicBezTo>
                        <a:pt x="163830" y="1043940"/>
                        <a:pt x="0" y="1260158"/>
                        <a:pt x="0" y="1515428"/>
                      </a:cubicBezTo>
                      <a:cubicBezTo>
                        <a:pt x="0" y="1770698"/>
                        <a:pt x="162878" y="1986915"/>
                        <a:pt x="390525" y="2066925"/>
                      </a:cubicBezTo>
                      <a:cubicBezTo>
                        <a:pt x="406718" y="2283143"/>
                        <a:pt x="586740" y="2454593"/>
                        <a:pt x="807720" y="2454593"/>
                      </a:cubicBezTo>
                      <a:cubicBezTo>
                        <a:pt x="916305" y="2454593"/>
                        <a:pt x="1015365" y="2413635"/>
                        <a:pt x="1089660" y="2346008"/>
                      </a:cubicBezTo>
                      <a:cubicBezTo>
                        <a:pt x="1219200" y="2485073"/>
                        <a:pt x="1403033" y="2571750"/>
                        <a:pt x="1607820" y="2571750"/>
                      </a:cubicBezTo>
                      <a:cubicBezTo>
                        <a:pt x="1760220" y="2571750"/>
                        <a:pt x="1900238" y="2523173"/>
                        <a:pt x="2016443" y="2442210"/>
                      </a:cubicBezTo>
                      <a:cubicBezTo>
                        <a:pt x="2170748" y="2562225"/>
                        <a:pt x="2365058" y="2633663"/>
                        <a:pt x="2575560" y="2633663"/>
                      </a:cubicBezTo>
                      <a:cubicBezTo>
                        <a:pt x="2837498" y="2633663"/>
                        <a:pt x="3073718" y="2523173"/>
                        <a:pt x="3239453" y="2346008"/>
                      </a:cubicBezTo>
                      <a:cubicBezTo>
                        <a:pt x="3647123" y="2278380"/>
                        <a:pt x="3957638" y="1925003"/>
                        <a:pt x="3957638" y="1499235"/>
                      </a:cubicBezTo>
                      <a:close/>
                    </a:path>
                  </a:pathLst>
                </a:custGeom>
                <a:noFill/>
                <a:ln w="28575" cap="rnd">
                  <a:solidFill>
                    <a:srgbClr val="E37922"/>
                  </a:solidFill>
                  <a:prstDash val="solid"/>
                  <a:round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2" name="任意多边形: 形状 51"/>
                <p:cNvSpPr/>
                <p:nvPr/>
              </p:nvSpPr>
              <p:spPr>
                <a:xfrm>
                  <a:off x="4189095" y="4181474"/>
                  <a:ext cx="215265" cy="215265"/>
                </a:xfrm>
                <a:custGeom>
                  <a:gdLst>
                    <a:gd name="connsiteX0" fmla="*/ 215265 w 215265"/>
                    <a:gd name="connsiteY0" fmla="*/ 107633 h 215265"/>
                    <a:gd name="connsiteX1" fmla="*/ 107633 w 215265"/>
                    <a:gd name="connsiteY1" fmla="*/ 215265 h 215265"/>
                    <a:gd name="connsiteX2" fmla="*/ 0 w 215265"/>
                    <a:gd name="connsiteY2" fmla="*/ 107633 h 215265"/>
                    <a:gd name="connsiteX3" fmla="*/ 107633 w 215265"/>
                    <a:gd name="connsiteY3" fmla="*/ 0 h 215265"/>
                    <a:gd name="connsiteX4" fmla="*/ 215265 w 215265"/>
                    <a:gd name="connsiteY4" fmla="*/ 107633 h 2152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265" h="215265">
                      <a:moveTo>
                        <a:pt x="215265" y="107633"/>
                      </a:moveTo>
                      <a:cubicBezTo>
                        <a:pt x="215265" y="167076"/>
                        <a:pt x="167076" y="215265"/>
                        <a:pt x="107633" y="215265"/>
                      </a:cubicBezTo>
                      <a:cubicBezTo>
                        <a:pt x="48189" y="215265"/>
                        <a:pt x="0" y="167076"/>
                        <a:pt x="0" y="107633"/>
                      </a:cubicBezTo>
                      <a:cubicBezTo>
                        <a:pt x="0" y="48189"/>
                        <a:pt x="48189" y="0"/>
                        <a:pt x="107633" y="0"/>
                      </a:cubicBezTo>
                      <a:cubicBezTo>
                        <a:pt x="167076" y="0"/>
                        <a:pt x="215265" y="48189"/>
                        <a:pt x="215265" y="107633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3" name="任意多边形: 形状 52"/>
                <p:cNvSpPr/>
                <p:nvPr/>
              </p:nvSpPr>
              <p:spPr>
                <a:xfrm>
                  <a:off x="7563802" y="2596514"/>
                  <a:ext cx="219075" cy="219074"/>
                </a:xfrm>
                <a:custGeom>
                  <a:gdLst>
                    <a:gd name="connsiteX0" fmla="*/ 219075 w 219075"/>
                    <a:gd name="connsiteY0" fmla="*/ 109537 h 219074"/>
                    <a:gd name="connsiteX1" fmla="*/ 109538 w 219075"/>
                    <a:gd name="connsiteY1" fmla="*/ 219075 h 219074"/>
                    <a:gd name="connsiteX2" fmla="*/ 0 w 219075"/>
                    <a:gd name="connsiteY2" fmla="*/ 109537 h 219074"/>
                    <a:gd name="connsiteX3" fmla="*/ 109538 w 219075"/>
                    <a:gd name="connsiteY3" fmla="*/ 0 h 219074"/>
                    <a:gd name="connsiteX4" fmla="*/ 219075 w 219075"/>
                    <a:gd name="connsiteY4" fmla="*/ 109537 h 21907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9075" h="219074">
                      <a:moveTo>
                        <a:pt x="219075" y="109537"/>
                      </a:moveTo>
                      <a:cubicBezTo>
                        <a:pt x="219075" y="170033"/>
                        <a:pt x="170034" y="219075"/>
                        <a:pt x="109538" y="219075"/>
                      </a:cubicBezTo>
                      <a:cubicBezTo>
                        <a:pt x="49042" y="219075"/>
                        <a:pt x="0" y="170033"/>
                        <a:pt x="0" y="109537"/>
                      </a:cubicBezTo>
                      <a:cubicBezTo>
                        <a:pt x="0" y="49042"/>
                        <a:pt x="49042" y="0"/>
                        <a:pt x="109538" y="0"/>
                      </a:cubicBezTo>
                      <a:cubicBezTo>
                        <a:pt x="170034" y="0"/>
                        <a:pt x="219075" y="49042"/>
                        <a:pt x="219075" y="109537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4" name="任意多边形: 形状 53"/>
                <p:cNvSpPr/>
                <p:nvPr/>
              </p:nvSpPr>
              <p:spPr>
                <a:xfrm>
                  <a:off x="8066722" y="3262312"/>
                  <a:ext cx="139065" cy="139065"/>
                </a:xfrm>
                <a:custGeom>
                  <a:gdLst>
                    <a:gd name="connsiteX0" fmla="*/ 139065 w 139065"/>
                    <a:gd name="connsiteY0" fmla="*/ 69533 h 139065"/>
                    <a:gd name="connsiteX1" fmla="*/ 69533 w 139065"/>
                    <a:gd name="connsiteY1" fmla="*/ 139065 h 139065"/>
                    <a:gd name="connsiteX2" fmla="*/ 0 w 139065"/>
                    <a:gd name="connsiteY2" fmla="*/ 69533 h 139065"/>
                    <a:gd name="connsiteX3" fmla="*/ 69533 w 139065"/>
                    <a:gd name="connsiteY3" fmla="*/ 0 h 139065"/>
                    <a:gd name="connsiteX4" fmla="*/ 139065 w 139065"/>
                    <a:gd name="connsiteY4" fmla="*/ 69533 h 1390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065" h="139065">
                      <a:moveTo>
                        <a:pt x="139065" y="69533"/>
                      </a:moveTo>
                      <a:cubicBezTo>
                        <a:pt x="139065" y="107934"/>
                        <a:pt x="107934" y="139065"/>
                        <a:pt x="69533" y="139065"/>
                      </a:cubicBezTo>
                      <a:cubicBezTo>
                        <a:pt x="31131" y="139065"/>
                        <a:pt x="0" y="107934"/>
                        <a:pt x="0" y="69533"/>
                      </a:cubicBezTo>
                      <a:cubicBezTo>
                        <a:pt x="0" y="31131"/>
                        <a:pt x="31131" y="0"/>
                        <a:pt x="69533" y="0"/>
                      </a:cubicBezTo>
                      <a:cubicBezTo>
                        <a:pt x="107934" y="0"/>
                        <a:pt x="139065" y="31131"/>
                        <a:pt x="139065" y="69533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5" name="任意多边形: 形状 54"/>
                <p:cNvSpPr/>
                <p:nvPr/>
              </p:nvSpPr>
              <p:spPr>
                <a:xfrm>
                  <a:off x="7264717" y="2386012"/>
                  <a:ext cx="135255" cy="135255"/>
                </a:xfrm>
                <a:custGeom>
                  <a:gdLst>
                    <a:gd name="connsiteX0" fmla="*/ 135255 w 135255"/>
                    <a:gd name="connsiteY0" fmla="*/ 67627 h 135255"/>
                    <a:gd name="connsiteX1" fmla="*/ 67627 w 135255"/>
                    <a:gd name="connsiteY1" fmla="*/ 135255 h 135255"/>
                    <a:gd name="connsiteX2" fmla="*/ 0 w 135255"/>
                    <a:gd name="connsiteY2" fmla="*/ 67627 h 135255"/>
                    <a:gd name="connsiteX3" fmla="*/ 67627 w 135255"/>
                    <a:gd name="connsiteY3" fmla="*/ 0 h 135255"/>
                    <a:gd name="connsiteX4" fmla="*/ 135255 w 135255"/>
                    <a:gd name="connsiteY4" fmla="*/ 67627 h 13525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255" h="135255">
                      <a:moveTo>
                        <a:pt x="135255" y="67627"/>
                      </a:moveTo>
                      <a:cubicBezTo>
                        <a:pt x="135255" y="104977"/>
                        <a:pt x="104977" y="135255"/>
                        <a:pt x="67627" y="135255"/>
                      </a:cubicBezTo>
                      <a:cubicBezTo>
                        <a:pt x="30278" y="135255"/>
                        <a:pt x="0" y="104977"/>
                        <a:pt x="0" y="67627"/>
                      </a:cubicBezTo>
                      <a:cubicBezTo>
                        <a:pt x="0" y="30278"/>
                        <a:pt x="30278" y="0"/>
                        <a:pt x="67627" y="0"/>
                      </a:cubicBezTo>
                      <a:cubicBezTo>
                        <a:pt x="104977" y="0"/>
                        <a:pt x="135255" y="30278"/>
                        <a:pt x="135255" y="67627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6" name="任意多边形: 形状 55"/>
                <p:cNvSpPr/>
                <p:nvPr/>
              </p:nvSpPr>
              <p:spPr>
                <a:xfrm>
                  <a:off x="7399020" y="2555557"/>
                  <a:ext cx="99059" cy="99060"/>
                </a:xfrm>
                <a:custGeom>
                  <a:gdLst>
                    <a:gd name="connsiteX0" fmla="*/ 99060 w 99059"/>
                    <a:gd name="connsiteY0" fmla="*/ 49530 h 99060"/>
                    <a:gd name="connsiteX1" fmla="*/ 49530 w 99059"/>
                    <a:gd name="connsiteY1" fmla="*/ 99060 h 99060"/>
                    <a:gd name="connsiteX2" fmla="*/ 0 w 99059"/>
                    <a:gd name="connsiteY2" fmla="*/ 49530 h 99060"/>
                    <a:gd name="connsiteX3" fmla="*/ 49530 w 99059"/>
                    <a:gd name="connsiteY3" fmla="*/ 0 h 99060"/>
                    <a:gd name="connsiteX4" fmla="*/ 99060 w 99059"/>
                    <a:gd name="connsiteY4" fmla="*/ 49530 h 9906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059" h="99060">
                      <a:moveTo>
                        <a:pt x="99060" y="49530"/>
                      </a:moveTo>
                      <a:cubicBezTo>
                        <a:pt x="99060" y="76885"/>
                        <a:pt x="76885" y="99060"/>
                        <a:pt x="49530" y="99060"/>
                      </a:cubicBezTo>
                      <a:cubicBezTo>
                        <a:pt x="22175" y="99060"/>
                        <a:pt x="0" y="76885"/>
                        <a:pt x="0" y="49530"/>
                      </a:cubicBezTo>
                      <a:cubicBezTo>
                        <a:pt x="0" y="22175"/>
                        <a:pt x="22175" y="0"/>
                        <a:pt x="49530" y="0"/>
                      </a:cubicBezTo>
                      <a:cubicBezTo>
                        <a:pt x="76885" y="0"/>
                        <a:pt x="99060" y="22175"/>
                        <a:pt x="99060" y="49530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7" name="任意多边形: 形状 56"/>
                <p:cNvSpPr/>
                <p:nvPr/>
              </p:nvSpPr>
              <p:spPr>
                <a:xfrm>
                  <a:off x="8102917" y="3458527"/>
                  <a:ext cx="60959" cy="60959"/>
                </a:xfrm>
                <a:custGeom>
                  <a:gdLst>
                    <a:gd name="connsiteX0" fmla="*/ 60960 w 60959"/>
                    <a:gd name="connsiteY0" fmla="*/ 30480 h 60959"/>
                    <a:gd name="connsiteX1" fmla="*/ 30480 w 60959"/>
                    <a:gd name="connsiteY1" fmla="*/ 60960 h 60959"/>
                    <a:gd name="connsiteX2" fmla="*/ 0 w 60959"/>
                    <a:gd name="connsiteY2" fmla="*/ 30480 h 60959"/>
                    <a:gd name="connsiteX3" fmla="*/ 30480 w 60959"/>
                    <a:gd name="connsiteY3" fmla="*/ 0 h 60959"/>
                    <a:gd name="connsiteX4" fmla="*/ 60960 w 60959"/>
                    <a:gd name="connsiteY4" fmla="*/ 30480 h 6095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7" h="60957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8" name="任意多边形: 形状 57"/>
                <p:cNvSpPr/>
                <p:nvPr/>
              </p:nvSpPr>
              <p:spPr>
                <a:xfrm>
                  <a:off x="3981450" y="3328987"/>
                  <a:ext cx="100965" cy="100965"/>
                </a:xfrm>
                <a:custGeom>
                  <a:gdLst>
                    <a:gd name="connsiteX0" fmla="*/ 100965 w 100965"/>
                    <a:gd name="connsiteY0" fmla="*/ 50483 h 100965"/>
                    <a:gd name="connsiteX1" fmla="*/ 50483 w 100965"/>
                    <a:gd name="connsiteY1" fmla="*/ 100965 h 100965"/>
                    <a:gd name="connsiteX2" fmla="*/ 0 w 100965"/>
                    <a:gd name="connsiteY2" fmla="*/ 50483 h 100965"/>
                    <a:gd name="connsiteX3" fmla="*/ 50483 w 100965"/>
                    <a:gd name="connsiteY3" fmla="*/ 0 h 100965"/>
                    <a:gd name="connsiteX4" fmla="*/ 100965 w 100965"/>
                    <a:gd name="connsiteY4" fmla="*/ 50483 h 1009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965" h="100965">
                      <a:moveTo>
                        <a:pt x="100965" y="50483"/>
                      </a:moveTo>
                      <a:cubicBezTo>
                        <a:pt x="100965" y="78363"/>
                        <a:pt x="78363" y="100965"/>
                        <a:pt x="50483" y="100965"/>
                      </a:cubicBezTo>
                      <a:cubicBezTo>
                        <a:pt x="22602" y="100965"/>
                        <a:pt x="0" y="78363"/>
                        <a:pt x="0" y="50483"/>
                      </a:cubicBezTo>
                      <a:cubicBezTo>
                        <a:pt x="0" y="22602"/>
                        <a:pt x="22602" y="0"/>
                        <a:pt x="50483" y="0"/>
                      </a:cubicBezTo>
                      <a:cubicBezTo>
                        <a:pt x="78363" y="0"/>
                        <a:pt x="100965" y="22602"/>
                        <a:pt x="100965" y="50483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9" name="任意多边形: 形状 58"/>
                <p:cNvSpPr/>
                <p:nvPr/>
              </p:nvSpPr>
              <p:spPr>
                <a:xfrm>
                  <a:off x="8034337" y="3249929"/>
                  <a:ext cx="32384" cy="32385"/>
                </a:xfrm>
                <a:custGeom>
                  <a:gdLst>
                    <a:gd name="connsiteX0" fmla="*/ 32385 w 32384"/>
                    <a:gd name="connsiteY0" fmla="*/ 16193 h 32385"/>
                    <a:gd name="connsiteX1" fmla="*/ 16192 w 32384"/>
                    <a:gd name="connsiteY1" fmla="*/ 32385 h 32385"/>
                    <a:gd name="connsiteX2" fmla="*/ 0 w 32384"/>
                    <a:gd name="connsiteY2" fmla="*/ 16193 h 32385"/>
                    <a:gd name="connsiteX3" fmla="*/ 16192 w 32384"/>
                    <a:gd name="connsiteY3" fmla="*/ 0 h 32385"/>
                    <a:gd name="connsiteX4" fmla="*/ 32385 w 32384"/>
                    <a:gd name="connsiteY4" fmla="*/ 16193 h 3238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384" h="32384">
                      <a:moveTo>
                        <a:pt x="32385" y="16193"/>
                      </a:moveTo>
                      <a:cubicBezTo>
                        <a:pt x="32385" y="25135"/>
                        <a:pt x="25135" y="32385"/>
                        <a:pt x="16192" y="32385"/>
                      </a:cubicBezTo>
                      <a:cubicBezTo>
                        <a:pt x="7250" y="32385"/>
                        <a:pt x="0" y="25135"/>
                        <a:pt x="0" y="16193"/>
                      </a:cubicBezTo>
                      <a:cubicBezTo>
                        <a:pt x="0" y="7250"/>
                        <a:pt x="7249" y="0"/>
                        <a:pt x="16192" y="0"/>
                      </a:cubicBezTo>
                      <a:cubicBezTo>
                        <a:pt x="25135" y="0"/>
                        <a:pt x="32385" y="7250"/>
                        <a:pt x="32385" y="16193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0" name="任意多边形: 形状 59"/>
                <p:cNvSpPr/>
                <p:nvPr/>
              </p:nvSpPr>
              <p:spPr>
                <a:xfrm>
                  <a:off x="4086225" y="3296602"/>
                  <a:ext cx="32384" cy="32385"/>
                </a:xfrm>
                <a:custGeom>
                  <a:gdLst>
                    <a:gd name="connsiteX0" fmla="*/ 32385 w 32384"/>
                    <a:gd name="connsiteY0" fmla="*/ 16193 h 32385"/>
                    <a:gd name="connsiteX1" fmla="*/ 16192 w 32384"/>
                    <a:gd name="connsiteY1" fmla="*/ 32385 h 32385"/>
                    <a:gd name="connsiteX2" fmla="*/ 0 w 32384"/>
                    <a:gd name="connsiteY2" fmla="*/ 16193 h 32385"/>
                    <a:gd name="connsiteX3" fmla="*/ 16192 w 32384"/>
                    <a:gd name="connsiteY3" fmla="*/ 0 h 32385"/>
                    <a:gd name="connsiteX4" fmla="*/ 32385 w 32384"/>
                    <a:gd name="connsiteY4" fmla="*/ 16193 h 3238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384" h="32384">
                      <a:moveTo>
                        <a:pt x="32385" y="16193"/>
                      </a:moveTo>
                      <a:cubicBezTo>
                        <a:pt x="32385" y="25135"/>
                        <a:pt x="25135" y="32385"/>
                        <a:pt x="16192" y="32385"/>
                      </a:cubicBezTo>
                      <a:cubicBezTo>
                        <a:pt x="7250" y="32385"/>
                        <a:pt x="0" y="25135"/>
                        <a:pt x="0" y="16193"/>
                      </a:cubicBezTo>
                      <a:cubicBezTo>
                        <a:pt x="0" y="7250"/>
                        <a:pt x="7250" y="0"/>
                        <a:pt x="16192" y="0"/>
                      </a:cubicBezTo>
                      <a:cubicBezTo>
                        <a:pt x="25135" y="0"/>
                        <a:pt x="32385" y="7250"/>
                        <a:pt x="32385" y="16193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1" name="任意多边形: 形状 60"/>
                <p:cNvSpPr/>
                <p:nvPr/>
              </p:nvSpPr>
              <p:spPr>
                <a:xfrm>
                  <a:off x="7303770" y="4499609"/>
                  <a:ext cx="139065" cy="139065"/>
                </a:xfrm>
                <a:custGeom>
                  <a:gdLst>
                    <a:gd name="connsiteX0" fmla="*/ 139065 w 139065"/>
                    <a:gd name="connsiteY0" fmla="*/ 69533 h 139065"/>
                    <a:gd name="connsiteX1" fmla="*/ 69533 w 139065"/>
                    <a:gd name="connsiteY1" fmla="*/ 139065 h 139065"/>
                    <a:gd name="connsiteX2" fmla="*/ 0 w 139065"/>
                    <a:gd name="connsiteY2" fmla="*/ 69533 h 139065"/>
                    <a:gd name="connsiteX3" fmla="*/ 69533 w 139065"/>
                    <a:gd name="connsiteY3" fmla="*/ 0 h 139065"/>
                    <a:gd name="connsiteX4" fmla="*/ 139065 w 139065"/>
                    <a:gd name="connsiteY4" fmla="*/ 69533 h 1390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065" h="139065">
                      <a:moveTo>
                        <a:pt x="139065" y="69533"/>
                      </a:moveTo>
                      <a:cubicBezTo>
                        <a:pt x="139065" y="107934"/>
                        <a:pt x="107934" y="139065"/>
                        <a:pt x="69533" y="139065"/>
                      </a:cubicBezTo>
                      <a:cubicBezTo>
                        <a:pt x="31131" y="139065"/>
                        <a:pt x="0" y="107934"/>
                        <a:pt x="0" y="69533"/>
                      </a:cubicBezTo>
                      <a:cubicBezTo>
                        <a:pt x="0" y="31131"/>
                        <a:pt x="31131" y="0"/>
                        <a:pt x="69533" y="0"/>
                      </a:cubicBezTo>
                      <a:cubicBezTo>
                        <a:pt x="107934" y="0"/>
                        <a:pt x="139065" y="31131"/>
                        <a:pt x="139065" y="69533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2" name="任意多边形: 形状 61"/>
                <p:cNvSpPr/>
                <p:nvPr/>
              </p:nvSpPr>
              <p:spPr>
                <a:xfrm>
                  <a:off x="4755832" y="2416492"/>
                  <a:ext cx="186689" cy="186689"/>
                </a:xfrm>
                <a:custGeom>
                  <a:gdLst>
                    <a:gd name="connsiteX0" fmla="*/ 186690 w 186689"/>
                    <a:gd name="connsiteY0" fmla="*/ 93345 h 186689"/>
                    <a:gd name="connsiteX1" fmla="*/ 93345 w 186689"/>
                    <a:gd name="connsiteY1" fmla="*/ 186690 h 186689"/>
                    <a:gd name="connsiteX2" fmla="*/ 0 w 186689"/>
                    <a:gd name="connsiteY2" fmla="*/ 93345 h 186689"/>
                    <a:gd name="connsiteX3" fmla="*/ 93345 w 186689"/>
                    <a:gd name="connsiteY3" fmla="*/ 0 h 186689"/>
                    <a:gd name="connsiteX4" fmla="*/ 186690 w 186689"/>
                    <a:gd name="connsiteY4" fmla="*/ 93345 h 18668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689" h="186689">
                      <a:moveTo>
                        <a:pt x="186690" y="93345"/>
                      </a:moveTo>
                      <a:cubicBezTo>
                        <a:pt x="186690" y="144898"/>
                        <a:pt x="144898" y="186690"/>
                        <a:pt x="93345" y="186690"/>
                      </a:cubicBezTo>
                      <a:cubicBezTo>
                        <a:pt x="41792" y="186690"/>
                        <a:pt x="0" y="144898"/>
                        <a:pt x="0" y="93345"/>
                      </a:cubicBezTo>
                      <a:cubicBezTo>
                        <a:pt x="0" y="41792"/>
                        <a:pt x="41792" y="0"/>
                        <a:pt x="93345" y="0"/>
                      </a:cubicBezTo>
                      <a:cubicBezTo>
                        <a:pt x="144898" y="0"/>
                        <a:pt x="186690" y="41792"/>
                        <a:pt x="186690" y="93345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3" name="任意多边形: 形状 62"/>
                <p:cNvSpPr/>
                <p:nvPr/>
              </p:nvSpPr>
              <p:spPr>
                <a:xfrm>
                  <a:off x="4979670" y="2405062"/>
                  <a:ext cx="43814" cy="43814"/>
                </a:xfrm>
                <a:custGeom>
                  <a:gdLst>
                    <a:gd name="connsiteX0" fmla="*/ 43815 w 43814"/>
                    <a:gd name="connsiteY0" fmla="*/ 21907 h 43814"/>
                    <a:gd name="connsiteX1" fmla="*/ 21907 w 43814"/>
                    <a:gd name="connsiteY1" fmla="*/ 43815 h 43814"/>
                    <a:gd name="connsiteX2" fmla="*/ 0 w 43814"/>
                    <a:gd name="connsiteY2" fmla="*/ 21907 h 43814"/>
                    <a:gd name="connsiteX3" fmla="*/ 21907 w 43814"/>
                    <a:gd name="connsiteY3" fmla="*/ 0 h 43814"/>
                    <a:gd name="connsiteX4" fmla="*/ 43815 w 43814"/>
                    <a:gd name="connsiteY4" fmla="*/ 21907 h 4381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814" h="43814">
                      <a:moveTo>
                        <a:pt x="43815" y="21907"/>
                      </a:moveTo>
                      <a:cubicBezTo>
                        <a:pt x="43815" y="34007"/>
                        <a:pt x="34007" y="43815"/>
                        <a:pt x="21907" y="43815"/>
                      </a:cubicBezTo>
                      <a:cubicBezTo>
                        <a:pt x="9808" y="43815"/>
                        <a:pt x="0" y="34007"/>
                        <a:pt x="0" y="21907"/>
                      </a:cubicBezTo>
                      <a:cubicBezTo>
                        <a:pt x="0" y="9808"/>
                        <a:pt x="9808" y="0"/>
                        <a:pt x="21907" y="0"/>
                      </a:cubicBezTo>
                      <a:cubicBezTo>
                        <a:pt x="34007" y="0"/>
                        <a:pt x="43815" y="9808"/>
                        <a:pt x="43815" y="21907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4" name="任意多边形: 形状 63"/>
                <p:cNvSpPr/>
                <p:nvPr/>
              </p:nvSpPr>
              <p:spPr>
                <a:xfrm>
                  <a:off x="4642485" y="2534602"/>
                  <a:ext cx="83820" cy="83819"/>
                </a:xfrm>
                <a:custGeom>
                  <a:gdLst>
                    <a:gd name="connsiteX0" fmla="*/ 83820 w 83820"/>
                    <a:gd name="connsiteY0" fmla="*/ 41910 h 83819"/>
                    <a:gd name="connsiteX1" fmla="*/ 41910 w 83820"/>
                    <a:gd name="connsiteY1" fmla="*/ 83820 h 83819"/>
                    <a:gd name="connsiteX2" fmla="*/ 0 w 83820"/>
                    <a:gd name="connsiteY2" fmla="*/ 41910 h 83819"/>
                    <a:gd name="connsiteX3" fmla="*/ 41910 w 83820"/>
                    <a:gd name="connsiteY3" fmla="*/ 0 h 83819"/>
                    <a:gd name="connsiteX4" fmla="*/ 83820 w 83820"/>
                    <a:gd name="connsiteY4" fmla="*/ 41910 h 8381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820" h="83819">
                      <a:moveTo>
                        <a:pt x="83820" y="41910"/>
                      </a:moveTo>
                      <a:cubicBezTo>
                        <a:pt x="83820" y="65056"/>
                        <a:pt x="65056" y="83820"/>
                        <a:pt x="41910" y="83820"/>
                      </a:cubicBezTo>
                      <a:cubicBezTo>
                        <a:pt x="18764" y="83820"/>
                        <a:pt x="0" y="65056"/>
                        <a:pt x="0" y="41910"/>
                      </a:cubicBezTo>
                      <a:cubicBezTo>
                        <a:pt x="0" y="18764"/>
                        <a:pt x="18764" y="0"/>
                        <a:pt x="41910" y="0"/>
                      </a:cubicBezTo>
                      <a:cubicBezTo>
                        <a:pt x="65056" y="0"/>
                        <a:pt x="83820" y="18764"/>
                        <a:pt x="83820" y="41910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5" name="任意多边形: 形状 64"/>
                <p:cNvSpPr/>
                <p:nvPr/>
              </p:nvSpPr>
              <p:spPr>
                <a:xfrm>
                  <a:off x="7445692" y="4470082"/>
                  <a:ext cx="57150" cy="57150"/>
                </a:xfrm>
                <a:custGeom>
                  <a:gdLst>
                    <a:gd name="connsiteX0" fmla="*/ 57150 w 57150"/>
                    <a:gd name="connsiteY0" fmla="*/ 28575 h 57150"/>
                    <a:gd name="connsiteX1" fmla="*/ 28575 w 57150"/>
                    <a:gd name="connsiteY1" fmla="*/ 57150 h 57150"/>
                    <a:gd name="connsiteX2" fmla="*/ 0 w 57150"/>
                    <a:gd name="connsiteY2" fmla="*/ 28575 h 57150"/>
                    <a:gd name="connsiteX3" fmla="*/ 28575 w 57150"/>
                    <a:gd name="connsiteY3" fmla="*/ 0 h 57150"/>
                    <a:gd name="connsiteX4" fmla="*/ 57150 w 57150"/>
                    <a:gd name="connsiteY4" fmla="*/ 28575 h 5715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7150" h="57150">
                      <a:moveTo>
                        <a:pt x="57150" y="28575"/>
                      </a:moveTo>
                      <a:cubicBezTo>
                        <a:pt x="57150" y="44357"/>
                        <a:pt x="44357" y="57150"/>
                        <a:pt x="28575" y="57150"/>
                      </a:cubicBezTo>
                      <a:cubicBezTo>
                        <a:pt x="12794" y="57150"/>
                        <a:pt x="0" y="44357"/>
                        <a:pt x="0" y="28575"/>
                      </a:cubicBezTo>
                      <a:cubicBezTo>
                        <a:pt x="0" y="12793"/>
                        <a:pt x="12794" y="0"/>
                        <a:pt x="28575" y="0"/>
                      </a:cubicBezTo>
                      <a:cubicBezTo>
                        <a:pt x="44357" y="0"/>
                        <a:pt x="57150" y="12793"/>
                        <a:pt x="57150" y="28575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161" y="4736"/>
                <a:ext cx="4890" cy="13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5400" b="1" spc="200">
                    <a:solidFill>
                      <a:srgbClr val="FF0000"/>
                    </a:solidFill>
                    <a:uFillTx/>
                    <a:latin typeface="汉仪粗圆简" panose="02010600000101010101" charset="-122"/>
                    <a:ea typeface="汉仪粗圆简" panose="02010600000101010101" charset="-122"/>
                    <a:cs typeface="汉仪粗圆简" panose="02010600000101010101" charset="-122"/>
                  </a:rPr>
                  <a:t>短语部落</a:t>
                </a:r>
                <a:endParaRPr lang="zh-CN" altLang="en-US" sz="5400" b="1" spc="200">
                  <a:solidFill>
                    <a:srgbClr val="FF0000"/>
                  </a:solidFill>
                  <a:uFillTx/>
                  <a:latin typeface="汉仪粗圆简" panose="02010600000101010101" charset="-122"/>
                  <a:ea typeface="汉仪粗圆简" panose="02010600000101010101" charset="-122"/>
                  <a:cs typeface="汉仪粗圆简" panose="02010600000101010101" charset="-122"/>
                </a:endParaRPr>
              </a:p>
            </p:txBody>
          </p:sp>
        </p:grpSp>
        <p:pic>
          <p:nvPicPr>
            <p:cNvPr id="5" name="图片 4" descr="千库网_兔年兔子放鞭炮新年春节新春喜庆生肖形象_元素编号1345945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36" y="2794"/>
              <a:ext cx="4847" cy="4847"/>
            </a:xfrm>
            <a:prstGeom prst="rect">
              <a:avLst/>
            </a:prstGeom>
          </p:spPr>
        </p:pic>
      </p:grpSp>
    </p:spTree>
    <p:custDataLst>
      <p:tags r:id="rId3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流程图: 库存数据 13"/>
          <p:cNvSpPr/>
          <p:nvPr/>
        </p:nvSpPr>
        <p:spPr>
          <a:xfrm>
            <a:off x="-212" y="132715"/>
            <a:ext cx="3217333" cy="753533"/>
          </a:xfrm>
          <a:prstGeom prst="flowChartOnlineStora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 b="1"/>
              <a:t>短语部落</a:t>
            </a:r>
            <a:endParaRPr lang="zh-CN" altLang="en-US" sz="3735" b="1"/>
          </a:p>
        </p:txBody>
      </p:sp>
      <p:sp>
        <p:nvSpPr>
          <p:cNvPr id="8" name="文本框 7"/>
          <p:cNvSpPr txBox="1"/>
          <p:nvPr/>
        </p:nvSpPr>
        <p:spPr>
          <a:xfrm>
            <a:off x="525780" y="835025"/>
            <a:ext cx="8960485" cy="60966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5000"/>
              </a:lnSpc>
              <a:buNone/>
            </a:pPr>
            <a:r>
              <a:rPr lang="en-US" altLang="zh-CN" sz="2800" b="1">
                <a:sym typeface="+mn-ea"/>
              </a:rPr>
              <a:t>1.</a:t>
            </a:r>
            <a:r>
              <a:rPr lang="zh-CN" altLang="en-US" sz="2800" b="1">
                <a:sym typeface="+mn-ea"/>
              </a:rPr>
              <a:t>结束</a:t>
            </a:r>
            <a:r>
              <a:rPr lang="zh-CN" altLang="en-US" sz="2800" b="1" u="sng">
                <a:sym typeface="+mn-ea"/>
              </a:rPr>
              <a:t> </a:t>
            </a:r>
            <a:r>
              <a:rPr lang="en-US" altLang="zh-CN" sz="2800" b="1" u="sng">
                <a:sym typeface="+mn-ea"/>
              </a:rPr>
              <a:t>                                 .</a:t>
            </a:r>
            <a:r>
              <a:rPr lang="zh-CN" altLang="en-US" sz="2800" b="1" u="sng">
                <a:sym typeface="+mn-ea"/>
              </a:rPr>
              <a:t> </a:t>
            </a:r>
            <a:r>
              <a:rPr lang="en-US" altLang="zh-CN" sz="2800" b="1" u="sng">
                <a:sym typeface="+mn-ea"/>
              </a:rPr>
              <a:t>                                    </a:t>
            </a:r>
            <a:endParaRPr lang="zh-CN" altLang="en-US" sz="2800" b="1">
              <a:sym typeface="+mn-ea"/>
            </a:endParaRPr>
          </a:p>
          <a:p>
            <a:pPr>
              <a:lnSpc>
                <a:spcPct val="95000"/>
              </a:lnSpc>
              <a:buNone/>
            </a:pPr>
            <a:r>
              <a:rPr lang="en-US" altLang="zh-CN" sz="2800" b="1">
                <a:sym typeface="+mn-ea"/>
              </a:rPr>
              <a:t>2.</a:t>
            </a:r>
            <a:r>
              <a:rPr lang="zh-CN" altLang="en-US" sz="2800" b="1">
                <a:sym typeface="+mn-ea"/>
              </a:rPr>
              <a:t>下节课</a:t>
            </a:r>
            <a:r>
              <a:rPr lang="zh-CN" altLang="en-US" sz="2800" b="1" u="sng">
                <a:sym typeface="+mn-ea"/>
              </a:rPr>
              <a:t> </a:t>
            </a:r>
            <a:r>
              <a:rPr lang="en-US" altLang="zh-CN" sz="2800" b="1" u="sng">
                <a:sym typeface="+mn-ea"/>
              </a:rPr>
              <a:t>                              .</a:t>
            </a:r>
            <a:endParaRPr lang="zh-CN" altLang="en-US" sz="2800" b="1">
              <a:sym typeface="+mn-ea"/>
            </a:endParaRPr>
          </a:p>
          <a:p>
            <a:pPr>
              <a:lnSpc>
                <a:spcPct val="95000"/>
              </a:lnSpc>
              <a:buNone/>
            </a:pPr>
            <a:r>
              <a:rPr lang="en-US" altLang="zh-CN" sz="2800" b="1">
                <a:sym typeface="+mn-ea"/>
              </a:rPr>
              <a:t>3.</a:t>
            </a:r>
            <a:r>
              <a:rPr lang="zh-CN" altLang="en-US" sz="2800" b="1">
                <a:sym typeface="+mn-ea"/>
              </a:rPr>
              <a:t>谈论关于</a:t>
            </a:r>
            <a:r>
              <a:rPr lang="zh-CN" altLang="en-US" sz="2800" b="1" u="sng">
                <a:sym typeface="+mn-ea"/>
              </a:rPr>
              <a:t> </a:t>
            </a:r>
            <a:r>
              <a:rPr lang="en-US" altLang="zh-CN" sz="2800" b="1" u="sng">
                <a:sym typeface="+mn-ea"/>
              </a:rPr>
              <a:t>                          .</a:t>
            </a:r>
            <a:endParaRPr lang="zh-CN" altLang="en-US" sz="2800" b="1">
              <a:sym typeface="+mn-ea"/>
            </a:endParaRPr>
          </a:p>
          <a:p>
            <a:pPr>
              <a:lnSpc>
                <a:spcPct val="95000"/>
              </a:lnSpc>
              <a:buNone/>
            </a:pPr>
            <a:r>
              <a:rPr lang="en-US" altLang="zh-CN" sz="2800" b="1">
                <a:sym typeface="+mn-ea"/>
              </a:rPr>
              <a:t>4.</a:t>
            </a:r>
            <a:r>
              <a:rPr lang="zh-CN" altLang="en-US" sz="2800" b="1">
                <a:sym typeface="+mn-ea"/>
              </a:rPr>
              <a:t>在那天</a:t>
            </a:r>
            <a:r>
              <a:rPr lang="zh-CN" altLang="en-US" sz="2800" b="1" u="sng">
                <a:sym typeface="+mn-ea"/>
              </a:rPr>
              <a:t> </a:t>
            </a:r>
            <a:r>
              <a:rPr lang="en-US" altLang="zh-CN" sz="2800" b="1" u="sng">
                <a:sym typeface="+mn-ea"/>
              </a:rPr>
              <a:t>                              .</a:t>
            </a:r>
            <a:endParaRPr lang="zh-CN" altLang="en-US" sz="2800" b="1">
              <a:sym typeface="+mn-ea"/>
            </a:endParaRPr>
          </a:p>
          <a:p>
            <a:pPr>
              <a:lnSpc>
                <a:spcPct val="95000"/>
              </a:lnSpc>
              <a:buNone/>
            </a:pPr>
            <a:r>
              <a:rPr lang="en-US" altLang="zh-CN" sz="2800" b="1">
                <a:sym typeface="+mn-ea"/>
              </a:rPr>
              <a:t>5.</a:t>
            </a:r>
            <a:r>
              <a:rPr lang="zh-CN" altLang="en-US" sz="2800" b="1">
                <a:sym typeface="+mn-ea"/>
              </a:rPr>
              <a:t>认为</a:t>
            </a:r>
            <a:r>
              <a:rPr lang="zh-CN" altLang="en-US" sz="2800" b="1" u="sng">
                <a:sym typeface="+mn-ea"/>
              </a:rPr>
              <a:t> </a:t>
            </a:r>
            <a:r>
              <a:rPr lang="en-US" altLang="zh-CN" sz="2800" b="1" u="sng">
                <a:sym typeface="+mn-ea"/>
              </a:rPr>
              <a:t>                                  .</a:t>
            </a:r>
            <a:endParaRPr lang="zh-CN" altLang="en-US" sz="2800" b="1">
              <a:sym typeface="+mn-ea"/>
            </a:endParaRPr>
          </a:p>
          <a:p>
            <a:pPr>
              <a:lnSpc>
                <a:spcPct val="95000"/>
              </a:lnSpc>
              <a:buNone/>
            </a:pPr>
            <a:r>
              <a:rPr lang="en-US" altLang="zh-CN" sz="2800" b="1">
                <a:sym typeface="+mn-ea"/>
              </a:rPr>
              <a:t>6.</a:t>
            </a:r>
            <a:r>
              <a:rPr lang="zh-CN" altLang="en-US" sz="2800" b="1">
                <a:sym typeface="+mn-ea"/>
              </a:rPr>
              <a:t>互相</a:t>
            </a:r>
            <a:r>
              <a:rPr lang="en-US" altLang="zh-CN" sz="2800" b="1" u="sng">
                <a:sym typeface="+mn-ea"/>
              </a:rPr>
              <a:t>                                    .</a:t>
            </a:r>
            <a:endParaRPr lang="zh-CN" altLang="en-US" sz="2800" b="1">
              <a:sym typeface="+mn-ea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800" b="1">
                <a:sym typeface="+mn-ea"/>
              </a:rPr>
              <a:t>7.</a:t>
            </a:r>
            <a:r>
              <a:rPr lang="zh-CN" altLang="en-US" sz="2800" b="1">
                <a:sym typeface="+mn-ea"/>
              </a:rPr>
              <a:t>了解</a:t>
            </a:r>
            <a:r>
              <a:rPr lang="en-US" altLang="zh-CN" sz="2800" b="1">
                <a:sym typeface="+mn-ea"/>
              </a:rPr>
              <a:t> </a:t>
            </a:r>
            <a:r>
              <a:rPr lang="en-US" altLang="zh-CN" sz="2800" b="1" u="sng">
                <a:sym typeface="+mn-ea"/>
              </a:rPr>
              <a:t>                           .</a:t>
            </a:r>
            <a:endParaRPr lang="zh-CN" altLang="en-US" sz="2800" b="1"/>
          </a:p>
          <a:p>
            <a:pPr>
              <a:lnSpc>
                <a:spcPct val="90000"/>
              </a:lnSpc>
              <a:buNone/>
            </a:pPr>
            <a:r>
              <a:rPr lang="en-US" altLang="zh-CN" sz="2800" b="1">
                <a:sym typeface="+mn-ea"/>
              </a:rPr>
              <a:t>8.</a:t>
            </a:r>
            <a:r>
              <a:rPr lang="zh-CN" altLang="en-US" sz="2800" b="1">
                <a:sym typeface="+mn-ea"/>
              </a:rPr>
              <a:t>在周末</a:t>
            </a:r>
            <a:r>
              <a:rPr lang="zh-CN" altLang="en-US" sz="2800" b="1" u="sng">
                <a:sym typeface="+mn-ea"/>
              </a:rPr>
              <a:t> </a:t>
            </a:r>
            <a:r>
              <a:rPr lang="en-US" altLang="zh-CN" sz="2800" b="1" u="sng">
                <a:sym typeface="+mn-ea"/>
              </a:rPr>
              <a:t>                                  .</a:t>
            </a:r>
            <a:endParaRPr lang="zh-CN" altLang="en-US" sz="2800" b="1"/>
          </a:p>
          <a:p>
            <a:pPr>
              <a:lnSpc>
                <a:spcPct val="90000"/>
              </a:lnSpc>
              <a:buNone/>
            </a:pPr>
            <a:r>
              <a:rPr lang="en-US" altLang="zh-CN" sz="2800" b="1">
                <a:sym typeface="+mn-ea"/>
              </a:rPr>
              <a:t>9.</a:t>
            </a:r>
            <a:r>
              <a:rPr lang="zh-CN" altLang="en-US" sz="2800" b="1">
                <a:sym typeface="+mn-ea"/>
              </a:rPr>
              <a:t>在早上</a:t>
            </a:r>
            <a:r>
              <a:rPr lang="en-US" altLang="zh-CN" sz="2800" b="1">
                <a:sym typeface="+mn-ea"/>
              </a:rPr>
              <a:t>/</a:t>
            </a:r>
            <a:r>
              <a:rPr lang="zh-CN" altLang="en-US" sz="2800" b="1">
                <a:sym typeface="+mn-ea"/>
              </a:rPr>
              <a:t>下午</a:t>
            </a:r>
            <a:r>
              <a:rPr lang="en-US" altLang="zh-CN" sz="2800" b="1">
                <a:sym typeface="+mn-ea"/>
              </a:rPr>
              <a:t>/</a:t>
            </a:r>
            <a:r>
              <a:rPr lang="zh-CN" altLang="en-US" sz="2800" b="1">
                <a:sym typeface="+mn-ea"/>
              </a:rPr>
              <a:t>晚上</a:t>
            </a:r>
            <a:r>
              <a:rPr lang="en-US" altLang="zh-CN" sz="2800" b="1" u="sng">
                <a:sym typeface="+mn-ea"/>
              </a:rPr>
              <a:t>                   .</a:t>
            </a:r>
            <a:endParaRPr lang="zh-CN" altLang="en-US" sz="2800" b="1">
              <a:sym typeface="+mn-ea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2800" b="1">
                <a:sym typeface="+mn-ea"/>
              </a:rPr>
              <a:t>10.</a:t>
            </a:r>
            <a:r>
              <a:rPr lang="zh-CN" altLang="en-US" sz="2800" b="1">
                <a:sym typeface="+mn-ea"/>
              </a:rPr>
              <a:t>放学后</a:t>
            </a:r>
            <a:r>
              <a:rPr lang="zh-CN" altLang="en-US" sz="2800" b="1" u="sng">
                <a:sym typeface="+mn-ea"/>
              </a:rPr>
              <a:t> </a:t>
            </a:r>
            <a:r>
              <a:rPr lang="en-US" altLang="zh-CN" sz="2800" b="1" u="sng">
                <a:sym typeface="+mn-ea"/>
              </a:rPr>
              <a:t>                                    .</a:t>
            </a:r>
            <a:endParaRPr lang="zh-CN" altLang="en-US" sz="2800" b="1"/>
          </a:p>
          <a:p>
            <a:pPr>
              <a:lnSpc>
                <a:spcPct val="90000"/>
              </a:lnSpc>
              <a:buNone/>
            </a:pPr>
            <a:r>
              <a:rPr lang="en-US" altLang="zh-CN" sz="2800" b="1">
                <a:sym typeface="+mn-ea"/>
              </a:rPr>
              <a:t>11.</a:t>
            </a:r>
            <a:r>
              <a:rPr lang="zh-CN" altLang="en-US" sz="2800" b="1">
                <a:sym typeface="+mn-ea"/>
              </a:rPr>
              <a:t>户外活动</a:t>
            </a:r>
            <a:r>
              <a:rPr lang="zh-CN" altLang="en-US" sz="2800" b="1" u="sng">
                <a:sym typeface="+mn-ea"/>
              </a:rPr>
              <a:t> </a:t>
            </a:r>
            <a:r>
              <a:rPr lang="en-US" altLang="zh-CN" sz="2800" b="1" u="sng">
                <a:sym typeface="+mn-ea"/>
              </a:rPr>
              <a:t>                                 .</a:t>
            </a:r>
            <a:endParaRPr lang="zh-CN" altLang="en-US" sz="2800" b="1"/>
          </a:p>
          <a:p>
            <a:pPr>
              <a:lnSpc>
                <a:spcPct val="90000"/>
              </a:lnSpc>
              <a:buNone/>
            </a:pPr>
            <a:r>
              <a:rPr lang="en-US" altLang="zh-CN" sz="2800" b="1">
                <a:sym typeface="+mn-ea"/>
              </a:rPr>
              <a:t>12.</a:t>
            </a:r>
            <a:r>
              <a:rPr lang="zh-CN" altLang="en-US" sz="2800" b="1">
                <a:sym typeface="+mn-ea"/>
              </a:rPr>
              <a:t>注意（做）某事</a:t>
            </a:r>
            <a:r>
              <a:rPr lang="en-US" altLang="zh-CN" sz="2800" b="1" u="sng">
                <a:sym typeface="+mn-ea"/>
              </a:rPr>
              <a:t>                              .</a:t>
            </a:r>
            <a:endParaRPr lang="zh-CN" altLang="en-US" sz="2800" b="1"/>
          </a:p>
          <a:p>
            <a:pPr>
              <a:lnSpc>
                <a:spcPct val="95000"/>
              </a:lnSpc>
              <a:buNone/>
            </a:pPr>
            <a:r>
              <a:rPr lang="en-US" altLang="zh-CN" sz="2800" b="1">
                <a:sym typeface="+mn-ea"/>
              </a:rPr>
              <a:t>13.</a:t>
            </a:r>
            <a:r>
              <a:rPr lang="zh-CN" altLang="en-US" sz="2800" b="1">
                <a:sym typeface="+mn-ea"/>
              </a:rPr>
              <a:t>向</a:t>
            </a:r>
            <a:r>
              <a:rPr lang="en-US" altLang="zh-CN" sz="2800" b="1">
                <a:sym typeface="+mn-ea"/>
              </a:rPr>
              <a:t>...</a:t>
            </a:r>
            <a:r>
              <a:rPr lang="zh-CN" altLang="en-US" sz="2800" b="1">
                <a:sym typeface="+mn-ea"/>
              </a:rPr>
              <a:t>学习到很多</a:t>
            </a:r>
            <a:r>
              <a:rPr lang="en-US" altLang="zh-CN" sz="2800" b="1">
                <a:sym typeface="+mn-ea"/>
              </a:rPr>
              <a:t>/</a:t>
            </a:r>
            <a:r>
              <a:rPr lang="zh-CN" altLang="en-US" sz="2800" b="1">
                <a:sym typeface="+mn-ea"/>
              </a:rPr>
              <a:t>一点点</a:t>
            </a:r>
            <a:r>
              <a:rPr lang="zh-CN" altLang="en-US" sz="2800" b="1" u="sng">
                <a:sym typeface="+mn-ea"/>
              </a:rPr>
              <a:t> </a:t>
            </a:r>
            <a:r>
              <a:rPr lang="en-US" altLang="zh-CN" sz="2800" b="1" u="sng">
                <a:sym typeface="+mn-ea"/>
              </a:rPr>
              <a:t>                                         .</a:t>
            </a:r>
            <a:endParaRPr lang="en-US" altLang="zh-CN" sz="2800" b="1" u="sng">
              <a:sym typeface="+mn-ea"/>
            </a:endParaRPr>
          </a:p>
          <a:p>
            <a:pPr>
              <a:lnSpc>
                <a:spcPct val="95000"/>
              </a:lnSpc>
              <a:buNone/>
            </a:pPr>
            <a:r>
              <a:rPr lang="en-US" altLang="zh-CN" sz="2800" b="1">
                <a:sym typeface="+mn-ea"/>
              </a:rPr>
              <a:t>14.</a:t>
            </a:r>
            <a:r>
              <a:rPr lang="zh-CN" altLang="en-US" sz="2800" b="1">
                <a:sym typeface="+mn-ea"/>
              </a:rPr>
              <a:t>向某人学习</a:t>
            </a:r>
            <a:r>
              <a:rPr lang="zh-CN" altLang="en-US" sz="2800" b="1" u="sng">
                <a:sym typeface="+mn-ea"/>
              </a:rPr>
              <a:t> </a:t>
            </a:r>
            <a:r>
              <a:rPr lang="en-US" altLang="zh-CN" sz="2800" b="1" u="sng">
                <a:sym typeface="+mn-ea"/>
              </a:rPr>
              <a:t>               .</a:t>
            </a:r>
            <a:endParaRPr lang="en-US" altLang="zh-CN" sz="2800" b="1" u="sng">
              <a:sym typeface="+mn-ea"/>
            </a:endParaRPr>
          </a:p>
          <a:p>
            <a:pPr>
              <a:lnSpc>
                <a:spcPct val="95000"/>
              </a:lnSpc>
              <a:buNone/>
            </a:pPr>
            <a:r>
              <a:rPr lang="en-US" altLang="zh-CN" sz="2800" b="1">
                <a:sym typeface="+mn-ea"/>
              </a:rPr>
              <a:t>15.</a:t>
            </a:r>
            <a:r>
              <a:rPr lang="zh-CN" altLang="en-US" sz="2800" b="1">
                <a:sym typeface="+mn-ea"/>
              </a:rPr>
              <a:t>因。。。而感谢某人</a:t>
            </a:r>
            <a:r>
              <a:rPr lang="zh-CN" altLang="en-US" sz="2800" b="1" u="sng">
                <a:sym typeface="+mn-ea"/>
              </a:rPr>
              <a:t> </a:t>
            </a:r>
            <a:r>
              <a:rPr lang="en-US" altLang="zh-CN" sz="2800" b="1" u="sng">
                <a:sym typeface="+mn-ea"/>
              </a:rPr>
              <a:t>                                            .</a:t>
            </a:r>
            <a:endParaRPr lang="en-US" altLang="zh-CN" sz="2800" b="1" u="sng"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794635" y="2546350"/>
            <a:ext cx="18332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think of 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730500" y="1318260"/>
            <a:ext cx="31623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the next class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794635" y="1677670"/>
            <a:ext cx="23069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talk about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730500" y="2138045"/>
            <a:ext cx="25641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on that day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674620" y="886460"/>
            <a:ext cx="3619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be over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794635" y="2877820"/>
            <a:ext cx="2546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each other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762125" y="3343275"/>
            <a:ext cx="42430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learn about/know about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297430" y="3657600"/>
            <a:ext cx="46208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on weekends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663950" y="4077970"/>
            <a:ext cx="62223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in the morning/afternoon/evening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395220" y="4437380"/>
            <a:ext cx="22326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after class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560955" y="4768850"/>
            <a:ext cx="32512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outdoor activities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663950" y="5177155"/>
            <a:ext cx="49644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pay attention to (doing)sth.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00600" y="5609590"/>
            <a:ext cx="49644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learn a lot/a little...from...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81325" y="5996940"/>
            <a:ext cx="19284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learn from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18000" y="6328410"/>
            <a:ext cx="55683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thanks...for.../thank sb. for...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/>
        </p:nvGrpSpPr>
        <p:grpSpPr>
          <a:xfrm>
            <a:off x="2097405" y="1325245"/>
            <a:ext cx="7679055" cy="3829050"/>
            <a:chOff x="2936" y="2794"/>
            <a:chExt cx="9994" cy="4846"/>
          </a:xfrm>
        </p:grpSpPr>
        <p:grpSp>
          <p:nvGrpSpPr>
            <p:cNvPr id="3" name="组合 2" descr="7b0a202020202274657874626f78223a20227b5c2263617465676f72795f69645c223a31303430392c5c2269645c223a32303334323230357d220a7d0a"/>
            <p:cNvGrpSpPr/>
            <p:nvPr/>
          </p:nvGrpSpPr>
          <p:grpSpPr>
            <a:xfrm>
              <a:off x="6270" y="3308"/>
              <a:ext cx="6660" cy="4185"/>
              <a:chOff x="6270" y="3307"/>
              <a:chExt cx="6660" cy="4185"/>
            </a:xfrm>
          </p:grpSpPr>
          <p:grpSp>
            <p:nvGrpSpPr>
              <p:cNvPr id="49" name="图形 47"/>
              <p:cNvGrpSpPr/>
              <p:nvPr/>
            </p:nvGrpSpPr>
            <p:grpSpPr>
              <a:xfrm>
                <a:off x="6270" y="3307"/>
                <a:ext cx="6660" cy="4185"/>
                <a:chOff x="3981450" y="2100262"/>
                <a:chExt cx="4229100" cy="2657475"/>
              </a:xfrm>
            </p:grpSpPr>
            <p:sp>
              <p:nvSpPr>
                <p:cNvPr id="50" name="任意多边形: 形状 49"/>
                <p:cNvSpPr/>
                <p:nvPr/>
              </p:nvSpPr>
              <p:spPr>
                <a:xfrm>
                  <a:off x="4140671" y="2188657"/>
                  <a:ext cx="3821428" cy="2497284"/>
                </a:xfrm>
                <a:custGeom>
                  <a:gdLst>
                    <a:gd name="connsiteX0" fmla="*/ 3265969 w 3821428"/>
                    <a:gd name="connsiteY0" fmla="*/ 662175 h 2497284"/>
                    <a:gd name="connsiteX1" fmla="*/ 3028796 w 3821428"/>
                    <a:gd name="connsiteY1" fmla="*/ 458339 h 2497284"/>
                    <a:gd name="connsiteX2" fmla="*/ 1656244 w 3821428"/>
                    <a:gd name="connsiteY2" fmla="*/ 239264 h 2497284"/>
                    <a:gd name="connsiteX3" fmla="*/ 813281 w 3821428"/>
                    <a:gd name="connsiteY3" fmla="*/ 573592 h 2497284"/>
                    <a:gd name="connsiteX4" fmla="*/ 396086 w 3821428"/>
                    <a:gd name="connsiteY4" fmla="*/ 941257 h 2497284"/>
                    <a:gd name="connsiteX5" fmla="*/ 379894 w 3821428"/>
                    <a:gd name="connsiteY5" fmla="*/ 1957575 h 2497284"/>
                    <a:gd name="connsiteX6" fmla="*/ 1041881 w 3821428"/>
                    <a:gd name="connsiteY6" fmla="*/ 2184270 h 2497284"/>
                    <a:gd name="connsiteX7" fmla="*/ 1958186 w 3821428"/>
                    <a:gd name="connsiteY7" fmla="*/ 2291902 h 2497284"/>
                    <a:gd name="connsiteX8" fmla="*/ 3133571 w 3821428"/>
                    <a:gd name="connsiteY8" fmla="*/ 2200462 h 2497284"/>
                    <a:gd name="connsiteX9" fmla="*/ 3265969 w 3821428"/>
                    <a:gd name="connsiteY9" fmla="*/ 662175 h 249728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21428" h="2497284">
                      <a:moveTo>
                        <a:pt x="3265969" y="662175"/>
                      </a:moveTo>
                      <a:cubicBezTo>
                        <a:pt x="3225964" y="556447"/>
                        <a:pt x="3141191" y="484057"/>
                        <a:pt x="3028796" y="458339"/>
                      </a:cubicBezTo>
                      <a:cubicBezTo>
                        <a:pt x="2829724" y="-5528"/>
                        <a:pt x="2066771" y="-183646"/>
                        <a:pt x="1656244" y="239264"/>
                      </a:cubicBezTo>
                      <a:cubicBezTo>
                        <a:pt x="1282864" y="95437"/>
                        <a:pt x="917104" y="333562"/>
                        <a:pt x="813281" y="573592"/>
                      </a:cubicBezTo>
                      <a:cubicBezTo>
                        <a:pt x="520864" y="457387"/>
                        <a:pt x="326554" y="759330"/>
                        <a:pt x="396086" y="941257"/>
                      </a:cubicBezTo>
                      <a:cubicBezTo>
                        <a:pt x="-122074" y="1074607"/>
                        <a:pt x="-136361" y="1791839"/>
                        <a:pt x="379894" y="1957575"/>
                      </a:cubicBezTo>
                      <a:cubicBezTo>
                        <a:pt x="379894" y="2217607"/>
                        <a:pt x="718031" y="2502405"/>
                        <a:pt x="1041881" y="2184270"/>
                      </a:cubicBezTo>
                      <a:cubicBezTo>
                        <a:pt x="1099031" y="2355720"/>
                        <a:pt x="1596236" y="2572890"/>
                        <a:pt x="1958186" y="2291902"/>
                      </a:cubicBezTo>
                      <a:cubicBezTo>
                        <a:pt x="2183929" y="2534790"/>
                        <a:pt x="2842106" y="2627182"/>
                        <a:pt x="3133571" y="2200462"/>
                      </a:cubicBezTo>
                      <a:cubicBezTo>
                        <a:pt x="3926051" y="2140455"/>
                        <a:pt x="4115599" y="959355"/>
                        <a:pt x="3265969" y="662175"/>
                      </a:cubicBezTo>
                      <a:close/>
                    </a:path>
                  </a:pathLst>
                </a:custGeom>
                <a:solidFill>
                  <a:srgbClr val="FFEFB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1" name="任意多边形: 形状 50"/>
                <p:cNvSpPr/>
                <p:nvPr/>
              </p:nvSpPr>
              <p:spPr>
                <a:xfrm>
                  <a:off x="4076700" y="2114549"/>
                  <a:ext cx="3957637" cy="2633662"/>
                </a:xfrm>
                <a:custGeom>
                  <a:gdLst>
                    <a:gd name="connsiteX0" fmla="*/ 3957638 w 3957637"/>
                    <a:gd name="connsiteY0" fmla="*/ 1499235 h 2633662"/>
                    <a:gd name="connsiteX1" fmla="*/ 3400425 w 3957637"/>
                    <a:gd name="connsiteY1" fmla="*/ 696278 h 2633662"/>
                    <a:gd name="connsiteX2" fmla="*/ 3140393 w 3957637"/>
                    <a:gd name="connsiteY2" fmla="*/ 468630 h 2633662"/>
                    <a:gd name="connsiteX3" fmla="*/ 2331720 w 3957637"/>
                    <a:gd name="connsiteY3" fmla="*/ 0 h 2633662"/>
                    <a:gd name="connsiteX4" fmla="*/ 1701165 w 3957637"/>
                    <a:gd name="connsiteY4" fmla="*/ 245745 h 2633662"/>
                    <a:gd name="connsiteX5" fmla="*/ 1475423 w 3957637"/>
                    <a:gd name="connsiteY5" fmla="*/ 209550 h 2633662"/>
                    <a:gd name="connsiteX6" fmla="*/ 846773 w 3957637"/>
                    <a:gd name="connsiteY6" fmla="*/ 577215 h 2633662"/>
                    <a:gd name="connsiteX7" fmla="*/ 754380 w 3957637"/>
                    <a:gd name="connsiteY7" fmla="*/ 565785 h 2633662"/>
                    <a:gd name="connsiteX8" fmla="*/ 390525 w 3957637"/>
                    <a:gd name="connsiteY8" fmla="*/ 931545 h 2633662"/>
                    <a:gd name="connsiteX9" fmla="*/ 392430 w 3957637"/>
                    <a:gd name="connsiteY9" fmla="*/ 963930 h 2633662"/>
                    <a:gd name="connsiteX10" fmla="*/ 0 w 3957637"/>
                    <a:gd name="connsiteY10" fmla="*/ 1515428 h 2633662"/>
                    <a:gd name="connsiteX11" fmla="*/ 390525 w 3957637"/>
                    <a:gd name="connsiteY11" fmla="*/ 2066925 h 2633662"/>
                    <a:gd name="connsiteX12" fmla="*/ 807720 w 3957637"/>
                    <a:gd name="connsiteY12" fmla="*/ 2454593 h 2633662"/>
                    <a:gd name="connsiteX13" fmla="*/ 1089660 w 3957637"/>
                    <a:gd name="connsiteY13" fmla="*/ 2346008 h 2633662"/>
                    <a:gd name="connsiteX14" fmla="*/ 1607820 w 3957637"/>
                    <a:gd name="connsiteY14" fmla="*/ 2571750 h 2633662"/>
                    <a:gd name="connsiteX15" fmla="*/ 2016443 w 3957637"/>
                    <a:gd name="connsiteY15" fmla="*/ 2442210 h 2633662"/>
                    <a:gd name="connsiteX16" fmla="*/ 2575560 w 3957637"/>
                    <a:gd name="connsiteY16" fmla="*/ 2633663 h 2633662"/>
                    <a:gd name="connsiteX17" fmla="*/ 3239453 w 3957637"/>
                    <a:gd name="connsiteY17" fmla="*/ 2346008 h 2633662"/>
                    <a:gd name="connsiteX18" fmla="*/ 3957638 w 3957637"/>
                    <a:gd name="connsiteY18" fmla="*/ 1499235 h 263366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957637" h="2633662">
                      <a:moveTo>
                        <a:pt x="3957638" y="1499235"/>
                      </a:moveTo>
                      <a:cubicBezTo>
                        <a:pt x="3957638" y="1131570"/>
                        <a:pt x="3726180" y="818198"/>
                        <a:pt x="3400425" y="696278"/>
                      </a:cubicBezTo>
                      <a:cubicBezTo>
                        <a:pt x="3357563" y="582930"/>
                        <a:pt x="3260408" y="496253"/>
                        <a:pt x="3140393" y="468630"/>
                      </a:cubicBezTo>
                      <a:cubicBezTo>
                        <a:pt x="2979420" y="188595"/>
                        <a:pt x="2677478" y="0"/>
                        <a:pt x="2331720" y="0"/>
                      </a:cubicBezTo>
                      <a:cubicBezTo>
                        <a:pt x="2088833" y="0"/>
                        <a:pt x="1866900" y="93345"/>
                        <a:pt x="1701165" y="245745"/>
                      </a:cubicBezTo>
                      <a:cubicBezTo>
                        <a:pt x="1630680" y="222885"/>
                        <a:pt x="1554480" y="209550"/>
                        <a:pt x="1475423" y="209550"/>
                      </a:cubicBezTo>
                      <a:cubicBezTo>
                        <a:pt x="1205865" y="209550"/>
                        <a:pt x="970598" y="358140"/>
                        <a:pt x="846773" y="577215"/>
                      </a:cubicBezTo>
                      <a:cubicBezTo>
                        <a:pt x="817245" y="569595"/>
                        <a:pt x="785813" y="565785"/>
                        <a:pt x="754380" y="565785"/>
                      </a:cubicBezTo>
                      <a:cubicBezTo>
                        <a:pt x="553403" y="565785"/>
                        <a:pt x="390525" y="729615"/>
                        <a:pt x="390525" y="931545"/>
                      </a:cubicBezTo>
                      <a:cubicBezTo>
                        <a:pt x="390525" y="942975"/>
                        <a:pt x="391478" y="953453"/>
                        <a:pt x="392430" y="963930"/>
                      </a:cubicBezTo>
                      <a:cubicBezTo>
                        <a:pt x="163830" y="1043940"/>
                        <a:pt x="0" y="1260158"/>
                        <a:pt x="0" y="1515428"/>
                      </a:cubicBezTo>
                      <a:cubicBezTo>
                        <a:pt x="0" y="1770698"/>
                        <a:pt x="162878" y="1986915"/>
                        <a:pt x="390525" y="2066925"/>
                      </a:cubicBezTo>
                      <a:cubicBezTo>
                        <a:pt x="406718" y="2283143"/>
                        <a:pt x="586740" y="2454593"/>
                        <a:pt x="807720" y="2454593"/>
                      </a:cubicBezTo>
                      <a:cubicBezTo>
                        <a:pt x="916305" y="2454593"/>
                        <a:pt x="1015365" y="2413635"/>
                        <a:pt x="1089660" y="2346008"/>
                      </a:cubicBezTo>
                      <a:cubicBezTo>
                        <a:pt x="1219200" y="2485073"/>
                        <a:pt x="1403033" y="2571750"/>
                        <a:pt x="1607820" y="2571750"/>
                      </a:cubicBezTo>
                      <a:cubicBezTo>
                        <a:pt x="1760220" y="2571750"/>
                        <a:pt x="1900238" y="2523173"/>
                        <a:pt x="2016443" y="2442210"/>
                      </a:cubicBezTo>
                      <a:cubicBezTo>
                        <a:pt x="2170748" y="2562225"/>
                        <a:pt x="2365058" y="2633663"/>
                        <a:pt x="2575560" y="2633663"/>
                      </a:cubicBezTo>
                      <a:cubicBezTo>
                        <a:pt x="2837498" y="2633663"/>
                        <a:pt x="3073718" y="2523173"/>
                        <a:pt x="3239453" y="2346008"/>
                      </a:cubicBezTo>
                      <a:cubicBezTo>
                        <a:pt x="3647123" y="2278380"/>
                        <a:pt x="3957638" y="1925003"/>
                        <a:pt x="3957638" y="1499235"/>
                      </a:cubicBezTo>
                      <a:close/>
                    </a:path>
                  </a:pathLst>
                </a:custGeom>
                <a:noFill/>
                <a:ln w="28575" cap="rnd">
                  <a:solidFill>
                    <a:srgbClr val="E37922"/>
                  </a:solidFill>
                  <a:prstDash val="solid"/>
                  <a:round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2" name="任意多边形: 形状 51"/>
                <p:cNvSpPr/>
                <p:nvPr/>
              </p:nvSpPr>
              <p:spPr>
                <a:xfrm>
                  <a:off x="4189095" y="4181474"/>
                  <a:ext cx="215265" cy="215265"/>
                </a:xfrm>
                <a:custGeom>
                  <a:gdLst>
                    <a:gd name="connsiteX0" fmla="*/ 215265 w 215265"/>
                    <a:gd name="connsiteY0" fmla="*/ 107633 h 215265"/>
                    <a:gd name="connsiteX1" fmla="*/ 107633 w 215265"/>
                    <a:gd name="connsiteY1" fmla="*/ 215265 h 215265"/>
                    <a:gd name="connsiteX2" fmla="*/ 0 w 215265"/>
                    <a:gd name="connsiteY2" fmla="*/ 107633 h 215265"/>
                    <a:gd name="connsiteX3" fmla="*/ 107633 w 215265"/>
                    <a:gd name="connsiteY3" fmla="*/ 0 h 215265"/>
                    <a:gd name="connsiteX4" fmla="*/ 215265 w 215265"/>
                    <a:gd name="connsiteY4" fmla="*/ 107633 h 2152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265" h="215265">
                      <a:moveTo>
                        <a:pt x="215265" y="107633"/>
                      </a:moveTo>
                      <a:cubicBezTo>
                        <a:pt x="215265" y="167076"/>
                        <a:pt x="167076" y="215265"/>
                        <a:pt x="107633" y="215265"/>
                      </a:cubicBezTo>
                      <a:cubicBezTo>
                        <a:pt x="48189" y="215265"/>
                        <a:pt x="0" y="167076"/>
                        <a:pt x="0" y="107633"/>
                      </a:cubicBezTo>
                      <a:cubicBezTo>
                        <a:pt x="0" y="48189"/>
                        <a:pt x="48189" y="0"/>
                        <a:pt x="107633" y="0"/>
                      </a:cubicBezTo>
                      <a:cubicBezTo>
                        <a:pt x="167076" y="0"/>
                        <a:pt x="215265" y="48189"/>
                        <a:pt x="215265" y="107633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3" name="任意多边形: 形状 52"/>
                <p:cNvSpPr/>
                <p:nvPr/>
              </p:nvSpPr>
              <p:spPr>
                <a:xfrm>
                  <a:off x="7563802" y="2596514"/>
                  <a:ext cx="219075" cy="219074"/>
                </a:xfrm>
                <a:custGeom>
                  <a:gdLst>
                    <a:gd name="connsiteX0" fmla="*/ 219075 w 219075"/>
                    <a:gd name="connsiteY0" fmla="*/ 109537 h 219074"/>
                    <a:gd name="connsiteX1" fmla="*/ 109538 w 219075"/>
                    <a:gd name="connsiteY1" fmla="*/ 219075 h 219074"/>
                    <a:gd name="connsiteX2" fmla="*/ 0 w 219075"/>
                    <a:gd name="connsiteY2" fmla="*/ 109537 h 219074"/>
                    <a:gd name="connsiteX3" fmla="*/ 109538 w 219075"/>
                    <a:gd name="connsiteY3" fmla="*/ 0 h 219074"/>
                    <a:gd name="connsiteX4" fmla="*/ 219075 w 219075"/>
                    <a:gd name="connsiteY4" fmla="*/ 109537 h 21907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9075" h="219074">
                      <a:moveTo>
                        <a:pt x="219075" y="109537"/>
                      </a:moveTo>
                      <a:cubicBezTo>
                        <a:pt x="219075" y="170033"/>
                        <a:pt x="170034" y="219075"/>
                        <a:pt x="109538" y="219075"/>
                      </a:cubicBezTo>
                      <a:cubicBezTo>
                        <a:pt x="49042" y="219075"/>
                        <a:pt x="0" y="170033"/>
                        <a:pt x="0" y="109537"/>
                      </a:cubicBezTo>
                      <a:cubicBezTo>
                        <a:pt x="0" y="49042"/>
                        <a:pt x="49042" y="0"/>
                        <a:pt x="109538" y="0"/>
                      </a:cubicBezTo>
                      <a:cubicBezTo>
                        <a:pt x="170034" y="0"/>
                        <a:pt x="219075" y="49042"/>
                        <a:pt x="219075" y="109537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4" name="任意多边形: 形状 53"/>
                <p:cNvSpPr/>
                <p:nvPr/>
              </p:nvSpPr>
              <p:spPr>
                <a:xfrm>
                  <a:off x="8066722" y="3262312"/>
                  <a:ext cx="139065" cy="139065"/>
                </a:xfrm>
                <a:custGeom>
                  <a:gdLst>
                    <a:gd name="connsiteX0" fmla="*/ 139065 w 139065"/>
                    <a:gd name="connsiteY0" fmla="*/ 69533 h 139065"/>
                    <a:gd name="connsiteX1" fmla="*/ 69533 w 139065"/>
                    <a:gd name="connsiteY1" fmla="*/ 139065 h 139065"/>
                    <a:gd name="connsiteX2" fmla="*/ 0 w 139065"/>
                    <a:gd name="connsiteY2" fmla="*/ 69533 h 139065"/>
                    <a:gd name="connsiteX3" fmla="*/ 69533 w 139065"/>
                    <a:gd name="connsiteY3" fmla="*/ 0 h 139065"/>
                    <a:gd name="connsiteX4" fmla="*/ 139065 w 139065"/>
                    <a:gd name="connsiteY4" fmla="*/ 69533 h 1390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065" h="139065">
                      <a:moveTo>
                        <a:pt x="139065" y="69533"/>
                      </a:moveTo>
                      <a:cubicBezTo>
                        <a:pt x="139065" y="107934"/>
                        <a:pt x="107934" y="139065"/>
                        <a:pt x="69533" y="139065"/>
                      </a:cubicBezTo>
                      <a:cubicBezTo>
                        <a:pt x="31131" y="139065"/>
                        <a:pt x="0" y="107934"/>
                        <a:pt x="0" y="69533"/>
                      </a:cubicBezTo>
                      <a:cubicBezTo>
                        <a:pt x="0" y="31131"/>
                        <a:pt x="31131" y="0"/>
                        <a:pt x="69533" y="0"/>
                      </a:cubicBezTo>
                      <a:cubicBezTo>
                        <a:pt x="107934" y="0"/>
                        <a:pt x="139065" y="31131"/>
                        <a:pt x="139065" y="69533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5" name="任意多边形: 形状 54"/>
                <p:cNvSpPr/>
                <p:nvPr/>
              </p:nvSpPr>
              <p:spPr>
                <a:xfrm>
                  <a:off x="7264717" y="2386012"/>
                  <a:ext cx="135255" cy="135255"/>
                </a:xfrm>
                <a:custGeom>
                  <a:gdLst>
                    <a:gd name="connsiteX0" fmla="*/ 135255 w 135255"/>
                    <a:gd name="connsiteY0" fmla="*/ 67627 h 135255"/>
                    <a:gd name="connsiteX1" fmla="*/ 67627 w 135255"/>
                    <a:gd name="connsiteY1" fmla="*/ 135255 h 135255"/>
                    <a:gd name="connsiteX2" fmla="*/ 0 w 135255"/>
                    <a:gd name="connsiteY2" fmla="*/ 67627 h 135255"/>
                    <a:gd name="connsiteX3" fmla="*/ 67627 w 135255"/>
                    <a:gd name="connsiteY3" fmla="*/ 0 h 135255"/>
                    <a:gd name="connsiteX4" fmla="*/ 135255 w 135255"/>
                    <a:gd name="connsiteY4" fmla="*/ 67627 h 13525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255" h="135255">
                      <a:moveTo>
                        <a:pt x="135255" y="67627"/>
                      </a:moveTo>
                      <a:cubicBezTo>
                        <a:pt x="135255" y="104977"/>
                        <a:pt x="104977" y="135255"/>
                        <a:pt x="67627" y="135255"/>
                      </a:cubicBezTo>
                      <a:cubicBezTo>
                        <a:pt x="30278" y="135255"/>
                        <a:pt x="0" y="104977"/>
                        <a:pt x="0" y="67627"/>
                      </a:cubicBezTo>
                      <a:cubicBezTo>
                        <a:pt x="0" y="30278"/>
                        <a:pt x="30278" y="0"/>
                        <a:pt x="67627" y="0"/>
                      </a:cubicBezTo>
                      <a:cubicBezTo>
                        <a:pt x="104977" y="0"/>
                        <a:pt x="135255" y="30278"/>
                        <a:pt x="135255" y="67627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6" name="任意多边形: 形状 55"/>
                <p:cNvSpPr/>
                <p:nvPr/>
              </p:nvSpPr>
              <p:spPr>
                <a:xfrm>
                  <a:off x="7399020" y="2555557"/>
                  <a:ext cx="99059" cy="99060"/>
                </a:xfrm>
                <a:custGeom>
                  <a:gdLst>
                    <a:gd name="connsiteX0" fmla="*/ 99060 w 99059"/>
                    <a:gd name="connsiteY0" fmla="*/ 49530 h 99060"/>
                    <a:gd name="connsiteX1" fmla="*/ 49530 w 99059"/>
                    <a:gd name="connsiteY1" fmla="*/ 99060 h 99060"/>
                    <a:gd name="connsiteX2" fmla="*/ 0 w 99059"/>
                    <a:gd name="connsiteY2" fmla="*/ 49530 h 99060"/>
                    <a:gd name="connsiteX3" fmla="*/ 49530 w 99059"/>
                    <a:gd name="connsiteY3" fmla="*/ 0 h 99060"/>
                    <a:gd name="connsiteX4" fmla="*/ 99060 w 99059"/>
                    <a:gd name="connsiteY4" fmla="*/ 49530 h 9906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059" h="99060">
                      <a:moveTo>
                        <a:pt x="99060" y="49530"/>
                      </a:moveTo>
                      <a:cubicBezTo>
                        <a:pt x="99060" y="76885"/>
                        <a:pt x="76885" y="99060"/>
                        <a:pt x="49530" y="99060"/>
                      </a:cubicBezTo>
                      <a:cubicBezTo>
                        <a:pt x="22175" y="99060"/>
                        <a:pt x="0" y="76885"/>
                        <a:pt x="0" y="49530"/>
                      </a:cubicBezTo>
                      <a:cubicBezTo>
                        <a:pt x="0" y="22175"/>
                        <a:pt x="22175" y="0"/>
                        <a:pt x="49530" y="0"/>
                      </a:cubicBezTo>
                      <a:cubicBezTo>
                        <a:pt x="76885" y="0"/>
                        <a:pt x="99060" y="22175"/>
                        <a:pt x="99060" y="49530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7" name="任意多边形: 形状 56"/>
                <p:cNvSpPr/>
                <p:nvPr/>
              </p:nvSpPr>
              <p:spPr>
                <a:xfrm>
                  <a:off x="8102917" y="3458527"/>
                  <a:ext cx="60959" cy="60959"/>
                </a:xfrm>
                <a:custGeom>
                  <a:gdLst>
                    <a:gd name="connsiteX0" fmla="*/ 60960 w 60959"/>
                    <a:gd name="connsiteY0" fmla="*/ 30480 h 60959"/>
                    <a:gd name="connsiteX1" fmla="*/ 30480 w 60959"/>
                    <a:gd name="connsiteY1" fmla="*/ 60960 h 60959"/>
                    <a:gd name="connsiteX2" fmla="*/ 0 w 60959"/>
                    <a:gd name="connsiteY2" fmla="*/ 30480 h 60959"/>
                    <a:gd name="connsiteX3" fmla="*/ 30480 w 60959"/>
                    <a:gd name="connsiteY3" fmla="*/ 0 h 60959"/>
                    <a:gd name="connsiteX4" fmla="*/ 60960 w 60959"/>
                    <a:gd name="connsiteY4" fmla="*/ 30480 h 6095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7" h="60957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8" name="任意多边形: 形状 57"/>
                <p:cNvSpPr/>
                <p:nvPr/>
              </p:nvSpPr>
              <p:spPr>
                <a:xfrm>
                  <a:off x="3981450" y="3328987"/>
                  <a:ext cx="100965" cy="100965"/>
                </a:xfrm>
                <a:custGeom>
                  <a:gdLst>
                    <a:gd name="connsiteX0" fmla="*/ 100965 w 100965"/>
                    <a:gd name="connsiteY0" fmla="*/ 50483 h 100965"/>
                    <a:gd name="connsiteX1" fmla="*/ 50483 w 100965"/>
                    <a:gd name="connsiteY1" fmla="*/ 100965 h 100965"/>
                    <a:gd name="connsiteX2" fmla="*/ 0 w 100965"/>
                    <a:gd name="connsiteY2" fmla="*/ 50483 h 100965"/>
                    <a:gd name="connsiteX3" fmla="*/ 50483 w 100965"/>
                    <a:gd name="connsiteY3" fmla="*/ 0 h 100965"/>
                    <a:gd name="connsiteX4" fmla="*/ 100965 w 100965"/>
                    <a:gd name="connsiteY4" fmla="*/ 50483 h 1009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965" h="100965">
                      <a:moveTo>
                        <a:pt x="100965" y="50483"/>
                      </a:moveTo>
                      <a:cubicBezTo>
                        <a:pt x="100965" y="78363"/>
                        <a:pt x="78363" y="100965"/>
                        <a:pt x="50483" y="100965"/>
                      </a:cubicBezTo>
                      <a:cubicBezTo>
                        <a:pt x="22602" y="100965"/>
                        <a:pt x="0" y="78363"/>
                        <a:pt x="0" y="50483"/>
                      </a:cubicBezTo>
                      <a:cubicBezTo>
                        <a:pt x="0" y="22602"/>
                        <a:pt x="22602" y="0"/>
                        <a:pt x="50483" y="0"/>
                      </a:cubicBezTo>
                      <a:cubicBezTo>
                        <a:pt x="78363" y="0"/>
                        <a:pt x="100965" y="22602"/>
                        <a:pt x="100965" y="50483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9" name="任意多边形: 形状 58"/>
                <p:cNvSpPr/>
                <p:nvPr/>
              </p:nvSpPr>
              <p:spPr>
                <a:xfrm>
                  <a:off x="8034337" y="3249929"/>
                  <a:ext cx="32384" cy="32385"/>
                </a:xfrm>
                <a:custGeom>
                  <a:gdLst>
                    <a:gd name="connsiteX0" fmla="*/ 32385 w 32384"/>
                    <a:gd name="connsiteY0" fmla="*/ 16193 h 32385"/>
                    <a:gd name="connsiteX1" fmla="*/ 16192 w 32384"/>
                    <a:gd name="connsiteY1" fmla="*/ 32385 h 32385"/>
                    <a:gd name="connsiteX2" fmla="*/ 0 w 32384"/>
                    <a:gd name="connsiteY2" fmla="*/ 16193 h 32385"/>
                    <a:gd name="connsiteX3" fmla="*/ 16192 w 32384"/>
                    <a:gd name="connsiteY3" fmla="*/ 0 h 32385"/>
                    <a:gd name="connsiteX4" fmla="*/ 32385 w 32384"/>
                    <a:gd name="connsiteY4" fmla="*/ 16193 h 3238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384" h="32384">
                      <a:moveTo>
                        <a:pt x="32385" y="16193"/>
                      </a:moveTo>
                      <a:cubicBezTo>
                        <a:pt x="32385" y="25135"/>
                        <a:pt x="25135" y="32385"/>
                        <a:pt x="16192" y="32385"/>
                      </a:cubicBezTo>
                      <a:cubicBezTo>
                        <a:pt x="7250" y="32385"/>
                        <a:pt x="0" y="25135"/>
                        <a:pt x="0" y="16193"/>
                      </a:cubicBezTo>
                      <a:cubicBezTo>
                        <a:pt x="0" y="7250"/>
                        <a:pt x="7249" y="0"/>
                        <a:pt x="16192" y="0"/>
                      </a:cubicBezTo>
                      <a:cubicBezTo>
                        <a:pt x="25135" y="0"/>
                        <a:pt x="32385" y="7250"/>
                        <a:pt x="32385" y="16193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0" name="任意多边形: 形状 59"/>
                <p:cNvSpPr/>
                <p:nvPr/>
              </p:nvSpPr>
              <p:spPr>
                <a:xfrm>
                  <a:off x="4086225" y="3296602"/>
                  <a:ext cx="32384" cy="32385"/>
                </a:xfrm>
                <a:custGeom>
                  <a:gdLst>
                    <a:gd name="connsiteX0" fmla="*/ 32385 w 32384"/>
                    <a:gd name="connsiteY0" fmla="*/ 16193 h 32385"/>
                    <a:gd name="connsiteX1" fmla="*/ 16192 w 32384"/>
                    <a:gd name="connsiteY1" fmla="*/ 32385 h 32385"/>
                    <a:gd name="connsiteX2" fmla="*/ 0 w 32384"/>
                    <a:gd name="connsiteY2" fmla="*/ 16193 h 32385"/>
                    <a:gd name="connsiteX3" fmla="*/ 16192 w 32384"/>
                    <a:gd name="connsiteY3" fmla="*/ 0 h 32385"/>
                    <a:gd name="connsiteX4" fmla="*/ 32385 w 32384"/>
                    <a:gd name="connsiteY4" fmla="*/ 16193 h 3238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384" h="32384">
                      <a:moveTo>
                        <a:pt x="32385" y="16193"/>
                      </a:moveTo>
                      <a:cubicBezTo>
                        <a:pt x="32385" y="25135"/>
                        <a:pt x="25135" y="32385"/>
                        <a:pt x="16192" y="32385"/>
                      </a:cubicBezTo>
                      <a:cubicBezTo>
                        <a:pt x="7250" y="32385"/>
                        <a:pt x="0" y="25135"/>
                        <a:pt x="0" y="16193"/>
                      </a:cubicBezTo>
                      <a:cubicBezTo>
                        <a:pt x="0" y="7250"/>
                        <a:pt x="7250" y="0"/>
                        <a:pt x="16192" y="0"/>
                      </a:cubicBezTo>
                      <a:cubicBezTo>
                        <a:pt x="25135" y="0"/>
                        <a:pt x="32385" y="7250"/>
                        <a:pt x="32385" y="16193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1" name="任意多边形: 形状 60"/>
                <p:cNvSpPr/>
                <p:nvPr/>
              </p:nvSpPr>
              <p:spPr>
                <a:xfrm>
                  <a:off x="7303770" y="4499609"/>
                  <a:ext cx="139065" cy="139065"/>
                </a:xfrm>
                <a:custGeom>
                  <a:gdLst>
                    <a:gd name="connsiteX0" fmla="*/ 139065 w 139065"/>
                    <a:gd name="connsiteY0" fmla="*/ 69533 h 139065"/>
                    <a:gd name="connsiteX1" fmla="*/ 69533 w 139065"/>
                    <a:gd name="connsiteY1" fmla="*/ 139065 h 139065"/>
                    <a:gd name="connsiteX2" fmla="*/ 0 w 139065"/>
                    <a:gd name="connsiteY2" fmla="*/ 69533 h 139065"/>
                    <a:gd name="connsiteX3" fmla="*/ 69533 w 139065"/>
                    <a:gd name="connsiteY3" fmla="*/ 0 h 139065"/>
                    <a:gd name="connsiteX4" fmla="*/ 139065 w 139065"/>
                    <a:gd name="connsiteY4" fmla="*/ 69533 h 1390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065" h="139065">
                      <a:moveTo>
                        <a:pt x="139065" y="69533"/>
                      </a:moveTo>
                      <a:cubicBezTo>
                        <a:pt x="139065" y="107934"/>
                        <a:pt x="107934" y="139065"/>
                        <a:pt x="69533" y="139065"/>
                      </a:cubicBezTo>
                      <a:cubicBezTo>
                        <a:pt x="31131" y="139065"/>
                        <a:pt x="0" y="107934"/>
                        <a:pt x="0" y="69533"/>
                      </a:cubicBezTo>
                      <a:cubicBezTo>
                        <a:pt x="0" y="31131"/>
                        <a:pt x="31131" y="0"/>
                        <a:pt x="69533" y="0"/>
                      </a:cubicBezTo>
                      <a:cubicBezTo>
                        <a:pt x="107934" y="0"/>
                        <a:pt x="139065" y="31131"/>
                        <a:pt x="139065" y="69533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2" name="任意多边形: 形状 61"/>
                <p:cNvSpPr/>
                <p:nvPr/>
              </p:nvSpPr>
              <p:spPr>
                <a:xfrm>
                  <a:off x="4755832" y="2416492"/>
                  <a:ext cx="186689" cy="186689"/>
                </a:xfrm>
                <a:custGeom>
                  <a:gdLst>
                    <a:gd name="connsiteX0" fmla="*/ 186690 w 186689"/>
                    <a:gd name="connsiteY0" fmla="*/ 93345 h 186689"/>
                    <a:gd name="connsiteX1" fmla="*/ 93345 w 186689"/>
                    <a:gd name="connsiteY1" fmla="*/ 186690 h 186689"/>
                    <a:gd name="connsiteX2" fmla="*/ 0 w 186689"/>
                    <a:gd name="connsiteY2" fmla="*/ 93345 h 186689"/>
                    <a:gd name="connsiteX3" fmla="*/ 93345 w 186689"/>
                    <a:gd name="connsiteY3" fmla="*/ 0 h 186689"/>
                    <a:gd name="connsiteX4" fmla="*/ 186690 w 186689"/>
                    <a:gd name="connsiteY4" fmla="*/ 93345 h 18668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689" h="186689">
                      <a:moveTo>
                        <a:pt x="186690" y="93345"/>
                      </a:moveTo>
                      <a:cubicBezTo>
                        <a:pt x="186690" y="144898"/>
                        <a:pt x="144898" y="186690"/>
                        <a:pt x="93345" y="186690"/>
                      </a:cubicBezTo>
                      <a:cubicBezTo>
                        <a:pt x="41792" y="186690"/>
                        <a:pt x="0" y="144898"/>
                        <a:pt x="0" y="93345"/>
                      </a:cubicBezTo>
                      <a:cubicBezTo>
                        <a:pt x="0" y="41792"/>
                        <a:pt x="41792" y="0"/>
                        <a:pt x="93345" y="0"/>
                      </a:cubicBezTo>
                      <a:cubicBezTo>
                        <a:pt x="144898" y="0"/>
                        <a:pt x="186690" y="41792"/>
                        <a:pt x="186690" y="93345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3" name="任意多边形: 形状 62"/>
                <p:cNvSpPr/>
                <p:nvPr/>
              </p:nvSpPr>
              <p:spPr>
                <a:xfrm>
                  <a:off x="4979670" y="2405062"/>
                  <a:ext cx="43814" cy="43814"/>
                </a:xfrm>
                <a:custGeom>
                  <a:gdLst>
                    <a:gd name="connsiteX0" fmla="*/ 43815 w 43814"/>
                    <a:gd name="connsiteY0" fmla="*/ 21907 h 43814"/>
                    <a:gd name="connsiteX1" fmla="*/ 21907 w 43814"/>
                    <a:gd name="connsiteY1" fmla="*/ 43815 h 43814"/>
                    <a:gd name="connsiteX2" fmla="*/ 0 w 43814"/>
                    <a:gd name="connsiteY2" fmla="*/ 21907 h 43814"/>
                    <a:gd name="connsiteX3" fmla="*/ 21907 w 43814"/>
                    <a:gd name="connsiteY3" fmla="*/ 0 h 43814"/>
                    <a:gd name="connsiteX4" fmla="*/ 43815 w 43814"/>
                    <a:gd name="connsiteY4" fmla="*/ 21907 h 4381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814" h="43814">
                      <a:moveTo>
                        <a:pt x="43815" y="21907"/>
                      </a:moveTo>
                      <a:cubicBezTo>
                        <a:pt x="43815" y="34007"/>
                        <a:pt x="34007" y="43815"/>
                        <a:pt x="21907" y="43815"/>
                      </a:cubicBezTo>
                      <a:cubicBezTo>
                        <a:pt x="9808" y="43815"/>
                        <a:pt x="0" y="34007"/>
                        <a:pt x="0" y="21907"/>
                      </a:cubicBezTo>
                      <a:cubicBezTo>
                        <a:pt x="0" y="9808"/>
                        <a:pt x="9808" y="0"/>
                        <a:pt x="21907" y="0"/>
                      </a:cubicBezTo>
                      <a:cubicBezTo>
                        <a:pt x="34007" y="0"/>
                        <a:pt x="43815" y="9808"/>
                        <a:pt x="43815" y="21907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4" name="任意多边形: 形状 63"/>
                <p:cNvSpPr/>
                <p:nvPr/>
              </p:nvSpPr>
              <p:spPr>
                <a:xfrm>
                  <a:off x="4642485" y="2534602"/>
                  <a:ext cx="83820" cy="83819"/>
                </a:xfrm>
                <a:custGeom>
                  <a:gdLst>
                    <a:gd name="connsiteX0" fmla="*/ 83820 w 83820"/>
                    <a:gd name="connsiteY0" fmla="*/ 41910 h 83819"/>
                    <a:gd name="connsiteX1" fmla="*/ 41910 w 83820"/>
                    <a:gd name="connsiteY1" fmla="*/ 83820 h 83819"/>
                    <a:gd name="connsiteX2" fmla="*/ 0 w 83820"/>
                    <a:gd name="connsiteY2" fmla="*/ 41910 h 83819"/>
                    <a:gd name="connsiteX3" fmla="*/ 41910 w 83820"/>
                    <a:gd name="connsiteY3" fmla="*/ 0 h 83819"/>
                    <a:gd name="connsiteX4" fmla="*/ 83820 w 83820"/>
                    <a:gd name="connsiteY4" fmla="*/ 41910 h 8381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820" h="83819">
                      <a:moveTo>
                        <a:pt x="83820" y="41910"/>
                      </a:moveTo>
                      <a:cubicBezTo>
                        <a:pt x="83820" y="65056"/>
                        <a:pt x="65056" y="83820"/>
                        <a:pt x="41910" y="83820"/>
                      </a:cubicBezTo>
                      <a:cubicBezTo>
                        <a:pt x="18764" y="83820"/>
                        <a:pt x="0" y="65056"/>
                        <a:pt x="0" y="41910"/>
                      </a:cubicBezTo>
                      <a:cubicBezTo>
                        <a:pt x="0" y="18764"/>
                        <a:pt x="18764" y="0"/>
                        <a:pt x="41910" y="0"/>
                      </a:cubicBezTo>
                      <a:cubicBezTo>
                        <a:pt x="65056" y="0"/>
                        <a:pt x="83820" y="18764"/>
                        <a:pt x="83820" y="41910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5" name="任意多边形: 形状 64"/>
                <p:cNvSpPr/>
                <p:nvPr/>
              </p:nvSpPr>
              <p:spPr>
                <a:xfrm>
                  <a:off x="7445692" y="4470082"/>
                  <a:ext cx="57150" cy="57150"/>
                </a:xfrm>
                <a:custGeom>
                  <a:gdLst>
                    <a:gd name="connsiteX0" fmla="*/ 57150 w 57150"/>
                    <a:gd name="connsiteY0" fmla="*/ 28575 h 57150"/>
                    <a:gd name="connsiteX1" fmla="*/ 28575 w 57150"/>
                    <a:gd name="connsiteY1" fmla="*/ 57150 h 57150"/>
                    <a:gd name="connsiteX2" fmla="*/ 0 w 57150"/>
                    <a:gd name="connsiteY2" fmla="*/ 28575 h 57150"/>
                    <a:gd name="connsiteX3" fmla="*/ 28575 w 57150"/>
                    <a:gd name="connsiteY3" fmla="*/ 0 h 57150"/>
                    <a:gd name="connsiteX4" fmla="*/ 57150 w 57150"/>
                    <a:gd name="connsiteY4" fmla="*/ 28575 h 5715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7150" h="57150">
                      <a:moveTo>
                        <a:pt x="57150" y="28575"/>
                      </a:moveTo>
                      <a:cubicBezTo>
                        <a:pt x="57150" y="44357"/>
                        <a:pt x="44357" y="57150"/>
                        <a:pt x="28575" y="57150"/>
                      </a:cubicBezTo>
                      <a:cubicBezTo>
                        <a:pt x="12794" y="57150"/>
                        <a:pt x="0" y="44357"/>
                        <a:pt x="0" y="28575"/>
                      </a:cubicBezTo>
                      <a:cubicBezTo>
                        <a:pt x="0" y="12793"/>
                        <a:pt x="12794" y="0"/>
                        <a:pt x="28575" y="0"/>
                      </a:cubicBezTo>
                      <a:cubicBezTo>
                        <a:pt x="44357" y="0"/>
                        <a:pt x="57150" y="12793"/>
                        <a:pt x="57150" y="28575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161" y="4736"/>
                <a:ext cx="4890" cy="13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5400" b="1" spc="200">
                    <a:solidFill>
                      <a:srgbClr val="FF0000"/>
                    </a:solidFill>
                    <a:uFillTx/>
                    <a:latin typeface="汉仪粗圆简" panose="02010600000101010101" charset="-122"/>
                    <a:ea typeface="汉仪粗圆简" panose="02010600000101010101" charset="-122"/>
                    <a:cs typeface="汉仪粗圆简" panose="02010600000101010101" charset="-122"/>
                  </a:rPr>
                  <a:t>语法大舞台</a:t>
                </a:r>
                <a:endParaRPr lang="zh-CN" altLang="en-US" sz="5400" b="1" spc="200">
                  <a:solidFill>
                    <a:srgbClr val="FF0000"/>
                  </a:solidFill>
                  <a:uFillTx/>
                  <a:latin typeface="汉仪粗圆简" panose="02010600000101010101" charset="-122"/>
                  <a:ea typeface="汉仪粗圆简" panose="02010600000101010101" charset="-122"/>
                  <a:cs typeface="汉仪粗圆简" panose="02010600000101010101" charset="-122"/>
                </a:endParaRPr>
              </a:p>
            </p:txBody>
          </p:sp>
        </p:grpSp>
        <p:pic>
          <p:nvPicPr>
            <p:cNvPr id="5" name="图片 4" descr="千库网_兔年兔子放鞭炮新年春节新春喜庆生肖形象_元素编号1345945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36" y="2794"/>
              <a:ext cx="4847" cy="4847"/>
            </a:xfrm>
            <a:prstGeom prst="rect">
              <a:avLst/>
            </a:prstGeom>
          </p:spPr>
        </p:pic>
      </p:grpSp>
    </p:spTree>
    <p:custDataLst>
      <p:tags r:id="rId3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流程图: 库存数据 16"/>
          <p:cNvSpPr/>
          <p:nvPr/>
        </p:nvSpPr>
        <p:spPr>
          <a:xfrm>
            <a:off x="0" y="132715"/>
            <a:ext cx="4283075" cy="668655"/>
          </a:xfrm>
          <a:prstGeom prst="flowChartOnlineStora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 b="1"/>
              <a:t>语法大舞台</a:t>
            </a:r>
            <a:endParaRPr lang="zh-CN" altLang="en-US" sz="3735" b="1"/>
          </a:p>
        </p:txBody>
      </p:sp>
      <p:sp>
        <p:nvSpPr>
          <p:cNvPr id="6" name="文本框 5"/>
          <p:cNvSpPr txBox="1"/>
          <p:nvPr/>
        </p:nvSpPr>
        <p:spPr>
          <a:xfrm>
            <a:off x="228600" y="791210"/>
            <a:ext cx="5593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1.</a:t>
            </a:r>
            <a:r>
              <a:rPr lang="zh-CN" altLang="en-US" sz="2800" b="1"/>
              <a:t>观察下列在课本中出现的句子：</a:t>
            </a:r>
            <a:endParaRPr lang="zh-CN" altLang="en-US" sz="2800" b="1"/>
          </a:p>
        </p:txBody>
      </p:sp>
      <p:sp>
        <p:nvSpPr>
          <p:cNvPr id="7" name="文本框 6"/>
          <p:cNvSpPr txBox="1"/>
          <p:nvPr/>
        </p:nvSpPr>
        <p:spPr>
          <a:xfrm>
            <a:off x="180340" y="1367790"/>
            <a:ext cx="6096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ym typeface="+mn-ea"/>
              </a:rPr>
              <a:t>1.What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 day</a:t>
            </a:r>
            <a:r>
              <a:rPr lang="en-US" altLang="zh-CN" sz="3200" b="1">
                <a:sym typeface="+mn-ea"/>
              </a:rPr>
              <a:t> is it today? </a:t>
            </a:r>
            <a:endParaRPr lang="en-US" altLang="zh-CN" sz="3200" b="1"/>
          </a:p>
        </p:txBody>
      </p:sp>
      <p:sp>
        <p:nvSpPr>
          <p:cNvPr id="8" name="文本框 7"/>
          <p:cNvSpPr txBox="1"/>
          <p:nvPr/>
        </p:nvSpPr>
        <p:spPr>
          <a:xfrm>
            <a:off x="228600" y="1797685"/>
            <a:ext cx="6096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ym typeface="+mn-ea"/>
              </a:rPr>
              <a:t>2.What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date</a:t>
            </a:r>
            <a:r>
              <a:rPr lang="en-US" altLang="zh-CN" sz="3200" b="1">
                <a:sym typeface="+mn-ea"/>
              </a:rPr>
              <a:t> is it taday?</a:t>
            </a:r>
            <a:endParaRPr lang="en-US" altLang="zh-CN" sz="3200" b="1"/>
          </a:p>
        </p:txBody>
      </p:sp>
      <p:sp>
        <p:nvSpPr>
          <p:cNvPr id="9" name="文本框 8"/>
          <p:cNvSpPr txBox="1"/>
          <p:nvPr/>
        </p:nvSpPr>
        <p:spPr>
          <a:xfrm>
            <a:off x="228600" y="2317115"/>
            <a:ext cx="6096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ym typeface="+mn-ea"/>
              </a:rPr>
              <a:t>3.What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time</a:t>
            </a:r>
            <a:r>
              <a:rPr lang="en-US" altLang="zh-CN" sz="3200" b="1">
                <a:sym typeface="+mn-ea"/>
              </a:rPr>
              <a:t> is it now? </a:t>
            </a:r>
            <a:endParaRPr lang="en-US" altLang="zh-CN" sz="3200" b="1"/>
          </a:p>
        </p:txBody>
      </p:sp>
      <p:sp>
        <p:nvSpPr>
          <p:cNvPr id="10" name="文本框 9"/>
          <p:cNvSpPr txBox="1"/>
          <p:nvPr/>
        </p:nvSpPr>
        <p:spPr>
          <a:xfrm>
            <a:off x="228600" y="2811145"/>
            <a:ext cx="6096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ym typeface="+mn-ea"/>
              </a:rPr>
              <a:t>4.What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class</a:t>
            </a:r>
            <a:r>
              <a:rPr lang="en-US" altLang="zh-CN" sz="3200" b="1">
                <a:sym typeface="+mn-ea"/>
              </a:rPr>
              <a:t> are you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in</a:t>
            </a:r>
            <a:r>
              <a:rPr lang="en-US" altLang="zh-CN" sz="3200" b="1">
                <a:sym typeface="+mn-ea"/>
              </a:rPr>
              <a:t>?</a:t>
            </a:r>
            <a:endParaRPr lang="en-US" altLang="zh-CN" sz="3200" b="1"/>
          </a:p>
        </p:txBody>
      </p:sp>
      <p:sp>
        <p:nvSpPr>
          <p:cNvPr id="11" name="文本框 10"/>
          <p:cNvSpPr txBox="1"/>
          <p:nvPr/>
        </p:nvSpPr>
        <p:spPr>
          <a:xfrm>
            <a:off x="228600" y="3321050"/>
            <a:ext cx="6096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ym typeface="+mn-ea"/>
              </a:rPr>
              <a:t>5.What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grade</a:t>
            </a:r>
            <a:r>
              <a:rPr lang="en-US" altLang="zh-CN" sz="3200" b="1">
                <a:sym typeface="+mn-ea"/>
              </a:rPr>
              <a:t> are you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in</a:t>
            </a:r>
            <a:r>
              <a:rPr lang="en-US" altLang="zh-CN" sz="3200" b="1">
                <a:sym typeface="+mn-ea"/>
              </a:rPr>
              <a:t>?</a:t>
            </a:r>
            <a:endParaRPr lang="en-US" altLang="zh-CN" sz="3200" b="1"/>
          </a:p>
        </p:txBody>
      </p:sp>
      <p:sp>
        <p:nvSpPr>
          <p:cNvPr id="12" name="文本框 11"/>
          <p:cNvSpPr txBox="1"/>
          <p:nvPr/>
        </p:nvSpPr>
        <p:spPr>
          <a:xfrm>
            <a:off x="228600" y="3904615"/>
            <a:ext cx="6096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ym typeface="+mn-ea"/>
              </a:rPr>
              <a:t>6.What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book</a:t>
            </a:r>
            <a:r>
              <a:rPr lang="en-US" altLang="zh-CN" sz="3200" b="1">
                <a:sym typeface="+mn-ea"/>
              </a:rPr>
              <a:t> are you reading?</a:t>
            </a:r>
            <a:endParaRPr lang="en-US" altLang="zh-CN" sz="3200" b="1"/>
          </a:p>
        </p:txBody>
      </p:sp>
      <p:sp>
        <p:nvSpPr>
          <p:cNvPr id="13" name="右大括号 12"/>
          <p:cNvSpPr/>
          <p:nvPr/>
        </p:nvSpPr>
        <p:spPr>
          <a:xfrm>
            <a:off x="6022975" y="1433830"/>
            <a:ext cx="608330" cy="2883535"/>
          </a:xfrm>
          <a:prstGeom prst="rightBrace">
            <a:avLst/>
          </a:prstGeom>
          <a:ln w="698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247890" y="1490980"/>
            <a:ext cx="39865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what+</a:t>
            </a:r>
            <a:r>
              <a:rPr lang="zh-CN" altLang="en-US" sz="2800" b="1">
                <a:solidFill>
                  <a:srgbClr val="FF0000"/>
                </a:solidFill>
              </a:rPr>
              <a:t>名词</a:t>
            </a:r>
            <a:r>
              <a:rPr lang="en-US" altLang="zh-CN" sz="2800" b="1"/>
              <a:t>+</a:t>
            </a:r>
            <a:r>
              <a:rPr lang="zh-CN" altLang="en-US" sz="2800" b="1"/>
              <a:t>一般疑问句。</a:t>
            </a:r>
            <a:endParaRPr lang="zh-CN" altLang="en-US" sz="2800" b="1"/>
          </a:p>
        </p:txBody>
      </p:sp>
      <p:grpSp>
        <p:nvGrpSpPr>
          <p:cNvPr id="37" name="组合 36"/>
          <p:cNvGrpSpPr/>
          <p:nvPr/>
        </p:nvGrpSpPr>
        <p:grpSpPr>
          <a:xfrm>
            <a:off x="6451600" y="3444240"/>
            <a:ext cx="3343275" cy="582930"/>
            <a:chOff x="9485" y="3650"/>
            <a:chExt cx="5265" cy="918"/>
          </a:xfrm>
        </p:grpSpPr>
        <p:sp>
          <p:nvSpPr>
            <p:cNvPr id="35" name="文本框 34"/>
            <p:cNvSpPr txBox="1"/>
            <p:nvPr/>
          </p:nvSpPr>
          <p:spPr>
            <a:xfrm>
              <a:off x="10822" y="3750"/>
              <a:ext cx="392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>
                  <a:solidFill>
                    <a:srgbClr val="FF0000"/>
                  </a:solidFill>
                </a:rPr>
                <a:t>那么回答呢？</a:t>
              </a:r>
              <a:endParaRPr lang="zh-CN" altLang="en-US" sz="2400" b="1">
                <a:solidFill>
                  <a:srgbClr val="FF0000"/>
                </a:solidFill>
              </a:endParaRPr>
            </a:p>
          </p:txBody>
        </p:sp>
        <p:sp>
          <p:nvSpPr>
            <p:cNvPr id="36" name="心形 35"/>
            <p:cNvSpPr/>
            <p:nvPr/>
          </p:nvSpPr>
          <p:spPr>
            <a:xfrm>
              <a:off x="9485" y="3650"/>
              <a:ext cx="1337" cy="918"/>
            </a:xfrm>
            <a:prstGeom prst="hear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400" b="1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451600" y="2661285"/>
            <a:ext cx="5658485" cy="582930"/>
            <a:chOff x="9485" y="3650"/>
            <a:chExt cx="8911" cy="918"/>
          </a:xfrm>
        </p:grpSpPr>
        <p:sp>
          <p:nvSpPr>
            <p:cNvPr id="42" name="文本框 41"/>
            <p:cNvSpPr txBox="1"/>
            <p:nvPr/>
          </p:nvSpPr>
          <p:spPr>
            <a:xfrm>
              <a:off x="10822" y="3750"/>
              <a:ext cx="757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>
                  <a:solidFill>
                    <a:srgbClr val="FF0000"/>
                  </a:solidFill>
                </a:rPr>
                <a:t>名词</a:t>
              </a:r>
              <a:r>
                <a:rPr lang="zh-CN" altLang="en-US" sz="2400" b="1"/>
                <a:t>是什么，</a:t>
              </a:r>
              <a:r>
                <a:rPr lang="zh-CN" altLang="en-US" sz="2400" b="1">
                  <a:solidFill>
                    <a:srgbClr val="FF0000"/>
                  </a:solidFill>
                </a:rPr>
                <a:t>提问</a:t>
              </a:r>
              <a:r>
                <a:rPr lang="zh-CN" altLang="en-US" sz="2400" b="1"/>
                <a:t>的就是什么。</a:t>
              </a:r>
              <a:endParaRPr lang="zh-CN" altLang="en-US" sz="2400" b="1"/>
            </a:p>
          </p:txBody>
        </p:sp>
        <p:sp>
          <p:nvSpPr>
            <p:cNvPr id="43" name="心形 42"/>
            <p:cNvSpPr/>
            <p:nvPr/>
          </p:nvSpPr>
          <p:spPr>
            <a:xfrm>
              <a:off x="9485" y="3650"/>
              <a:ext cx="1337" cy="918"/>
            </a:xfrm>
            <a:prstGeom prst="hear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/>
                <a:t>记住</a:t>
              </a:r>
              <a:r>
                <a:rPr lang="en-US" altLang="zh-CN" sz="1400" b="1"/>
                <a:t>  </a:t>
              </a:r>
              <a:r>
                <a:rPr lang="zh-CN" altLang="en-US" sz="1400" b="1"/>
                <a:t>哟</a:t>
              </a:r>
              <a:endParaRPr lang="zh-CN" altLang="en-US" sz="1400" b="1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558540" y="5166995"/>
            <a:ext cx="4822190" cy="583565"/>
            <a:chOff x="3371" y="8338"/>
            <a:chExt cx="7594" cy="919"/>
          </a:xfrm>
        </p:grpSpPr>
        <p:sp>
          <p:nvSpPr>
            <p:cNvPr id="45" name="文本框 44"/>
            <p:cNvSpPr txBox="1"/>
            <p:nvPr/>
          </p:nvSpPr>
          <p:spPr>
            <a:xfrm>
              <a:off x="4565" y="8338"/>
              <a:ext cx="6400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>
                  <a:solidFill>
                    <a:srgbClr val="7030A0"/>
                  </a:solidFill>
                </a:rPr>
                <a:t>让我们具体操作操作。</a:t>
              </a:r>
              <a:endParaRPr lang="zh-CN" altLang="en-US" sz="3200" b="1">
                <a:solidFill>
                  <a:srgbClr val="7030A0"/>
                </a:solidFill>
              </a:endParaRPr>
            </a:p>
          </p:txBody>
        </p:sp>
        <p:sp>
          <p:nvSpPr>
            <p:cNvPr id="46" name="心形 45"/>
            <p:cNvSpPr/>
            <p:nvPr/>
          </p:nvSpPr>
          <p:spPr>
            <a:xfrm>
              <a:off x="3371" y="8339"/>
              <a:ext cx="1337" cy="918"/>
            </a:xfrm>
            <a:prstGeom prst="hear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400" b="1">
                <a:solidFill>
                  <a:srgbClr val="7030A0"/>
                </a:solidFill>
              </a:endParaRPr>
            </a:p>
          </p:txBody>
        </p:sp>
      </p:grp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流程图: 库存数据 16"/>
          <p:cNvSpPr/>
          <p:nvPr/>
        </p:nvSpPr>
        <p:spPr>
          <a:xfrm>
            <a:off x="0" y="132715"/>
            <a:ext cx="4283075" cy="668655"/>
          </a:xfrm>
          <a:prstGeom prst="flowChartOnlineStora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 b="1"/>
              <a:t>语法大舞台</a:t>
            </a:r>
            <a:endParaRPr lang="zh-CN" altLang="en-US" sz="3735" b="1"/>
          </a:p>
        </p:txBody>
      </p:sp>
      <p:sp>
        <p:nvSpPr>
          <p:cNvPr id="6" name="文本框 5"/>
          <p:cNvSpPr txBox="1"/>
          <p:nvPr/>
        </p:nvSpPr>
        <p:spPr>
          <a:xfrm>
            <a:off x="228600" y="791210"/>
            <a:ext cx="58820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1.</a:t>
            </a:r>
            <a:r>
              <a:rPr lang="zh-CN" altLang="en-US" sz="2800" b="1"/>
              <a:t>观察下列在课本中出现的句子：</a:t>
            </a:r>
            <a:endParaRPr lang="zh-CN" altLang="en-US" sz="2800" b="1"/>
          </a:p>
        </p:txBody>
      </p:sp>
      <p:sp>
        <p:nvSpPr>
          <p:cNvPr id="7" name="文本框 6"/>
          <p:cNvSpPr txBox="1"/>
          <p:nvPr/>
        </p:nvSpPr>
        <p:spPr>
          <a:xfrm>
            <a:off x="180340" y="1367790"/>
            <a:ext cx="6096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ym typeface="+mn-ea"/>
              </a:rPr>
              <a:t>1.What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 day</a:t>
            </a:r>
            <a:r>
              <a:rPr lang="en-US" altLang="zh-CN" sz="3200" b="1">
                <a:sym typeface="+mn-ea"/>
              </a:rPr>
              <a:t> is it today? </a:t>
            </a:r>
            <a:endParaRPr lang="en-US" altLang="zh-CN" sz="3200" b="1"/>
          </a:p>
        </p:txBody>
      </p:sp>
      <p:sp>
        <p:nvSpPr>
          <p:cNvPr id="8" name="文本框 7"/>
          <p:cNvSpPr txBox="1"/>
          <p:nvPr/>
        </p:nvSpPr>
        <p:spPr>
          <a:xfrm>
            <a:off x="228600" y="1797685"/>
            <a:ext cx="6096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ym typeface="+mn-ea"/>
              </a:rPr>
              <a:t>2.What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date</a:t>
            </a:r>
            <a:r>
              <a:rPr lang="en-US" altLang="zh-CN" sz="3200" b="1">
                <a:sym typeface="+mn-ea"/>
              </a:rPr>
              <a:t> is it taday?</a:t>
            </a:r>
            <a:endParaRPr lang="en-US" altLang="zh-CN" sz="3200" b="1"/>
          </a:p>
        </p:txBody>
      </p:sp>
      <p:sp>
        <p:nvSpPr>
          <p:cNvPr id="9" name="文本框 8"/>
          <p:cNvSpPr txBox="1"/>
          <p:nvPr/>
        </p:nvSpPr>
        <p:spPr>
          <a:xfrm>
            <a:off x="228600" y="2317115"/>
            <a:ext cx="6096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ym typeface="+mn-ea"/>
              </a:rPr>
              <a:t>3.What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time</a:t>
            </a:r>
            <a:r>
              <a:rPr lang="en-US" altLang="zh-CN" sz="3200" b="1">
                <a:sym typeface="+mn-ea"/>
              </a:rPr>
              <a:t> is it now? </a:t>
            </a:r>
            <a:endParaRPr lang="en-US" altLang="zh-CN" sz="3200" b="1"/>
          </a:p>
        </p:txBody>
      </p:sp>
      <p:sp>
        <p:nvSpPr>
          <p:cNvPr id="10" name="文本框 9"/>
          <p:cNvSpPr txBox="1"/>
          <p:nvPr/>
        </p:nvSpPr>
        <p:spPr>
          <a:xfrm>
            <a:off x="228600" y="3318510"/>
            <a:ext cx="6096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ym typeface="+mn-ea"/>
              </a:rPr>
              <a:t>4.What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class</a:t>
            </a:r>
            <a:r>
              <a:rPr lang="en-US" altLang="zh-CN" sz="3200" b="1">
                <a:sym typeface="+mn-ea"/>
              </a:rPr>
              <a:t> are you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having</a:t>
            </a:r>
            <a:r>
              <a:rPr lang="en-US" altLang="zh-CN" sz="3200" b="1">
                <a:sym typeface="+mn-ea"/>
              </a:rPr>
              <a:t>?</a:t>
            </a:r>
            <a:endParaRPr lang="en-US" altLang="zh-CN" sz="3200" b="1"/>
          </a:p>
        </p:txBody>
      </p:sp>
      <p:sp>
        <p:nvSpPr>
          <p:cNvPr id="12" name="文本框 11"/>
          <p:cNvSpPr txBox="1"/>
          <p:nvPr/>
        </p:nvSpPr>
        <p:spPr>
          <a:xfrm>
            <a:off x="228600" y="4404995"/>
            <a:ext cx="6096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ym typeface="+mn-ea"/>
              </a:rPr>
              <a:t>5.What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book</a:t>
            </a:r>
            <a:r>
              <a:rPr lang="en-US" altLang="zh-CN" sz="3200" b="1">
                <a:sym typeface="+mn-ea"/>
              </a:rPr>
              <a:t> are you reading?</a:t>
            </a:r>
            <a:endParaRPr lang="en-US" altLang="zh-CN" sz="3200" b="1"/>
          </a:p>
        </p:txBody>
      </p:sp>
      <p:cxnSp>
        <p:nvCxnSpPr>
          <p:cNvPr id="2" name="直接箭头连接符 1"/>
          <p:cNvCxnSpPr/>
          <p:nvPr/>
        </p:nvCxnSpPr>
        <p:spPr>
          <a:xfrm flipV="1">
            <a:off x="4717415" y="1651635"/>
            <a:ext cx="1393825" cy="15875"/>
          </a:xfrm>
          <a:prstGeom prst="straightConnector1">
            <a:avLst/>
          </a:prstGeom>
          <a:ln w="69850" cmpd="sng">
            <a:solidFill>
              <a:schemeClr val="accent6">
                <a:alpha val="99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6111240" y="1367790"/>
            <a:ext cx="24110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/>
              <a:t>It's Friday.</a:t>
            </a:r>
            <a:endParaRPr lang="en-US" altLang="zh-CN" sz="3200" b="1"/>
          </a:p>
        </p:txBody>
      </p:sp>
      <p:cxnSp>
        <p:nvCxnSpPr>
          <p:cNvPr id="4" name="直接箭头连接符 3"/>
          <p:cNvCxnSpPr/>
          <p:nvPr/>
        </p:nvCxnSpPr>
        <p:spPr>
          <a:xfrm flipV="1">
            <a:off x="4826000" y="2150110"/>
            <a:ext cx="1393825" cy="15875"/>
          </a:xfrm>
          <a:prstGeom prst="straightConnector1">
            <a:avLst/>
          </a:prstGeom>
          <a:ln w="69850" cmpd="sng">
            <a:solidFill>
              <a:schemeClr val="accent6">
                <a:alpha val="99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6111240" y="1842770"/>
            <a:ext cx="36048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/>
              <a:t>It's 1st,June.</a:t>
            </a:r>
            <a:endParaRPr lang="en-US" altLang="zh-CN" sz="3200" b="1"/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4717415" y="2611120"/>
            <a:ext cx="1393825" cy="15875"/>
          </a:xfrm>
          <a:prstGeom prst="straightConnector1">
            <a:avLst/>
          </a:prstGeom>
          <a:ln w="69850" cmpd="sng">
            <a:solidFill>
              <a:schemeClr val="accent6">
                <a:alpha val="99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6219825" y="2317115"/>
            <a:ext cx="36048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/>
              <a:t>It's 6 o’clock.</a:t>
            </a:r>
            <a:endParaRPr lang="en-US" altLang="zh-CN" sz="3200" b="1"/>
          </a:p>
        </p:txBody>
      </p:sp>
      <p:cxnSp>
        <p:nvCxnSpPr>
          <p:cNvPr id="18" name="直接箭头连接符 17"/>
          <p:cNvCxnSpPr/>
          <p:nvPr/>
        </p:nvCxnSpPr>
        <p:spPr>
          <a:xfrm flipV="1">
            <a:off x="5918835" y="3652520"/>
            <a:ext cx="704215" cy="19050"/>
          </a:xfrm>
          <a:prstGeom prst="straightConnector1">
            <a:avLst/>
          </a:prstGeom>
          <a:ln w="69850" cmpd="sng">
            <a:solidFill>
              <a:schemeClr val="accent6">
                <a:alpha val="99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6575425" y="3123565"/>
            <a:ext cx="479044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/>
              <a:t>I am </a:t>
            </a:r>
            <a:r>
              <a:rPr lang="en-US" altLang="zh-CN" sz="3200" b="1">
                <a:solidFill>
                  <a:srgbClr val="FF0000"/>
                </a:solidFill>
              </a:rPr>
              <a:t>having</a:t>
            </a:r>
            <a:r>
              <a:rPr lang="en-US" altLang="zh-CN" sz="3200" b="1"/>
              <a:t> an </a:t>
            </a:r>
            <a:endParaRPr lang="en-US" altLang="zh-CN" sz="3200" b="1"/>
          </a:p>
          <a:p>
            <a:r>
              <a:rPr lang="en-US" altLang="zh-CN" sz="3200" b="1"/>
              <a:t>English class.</a:t>
            </a:r>
            <a:endParaRPr lang="en-US" altLang="zh-CN" sz="3200" b="1"/>
          </a:p>
        </p:txBody>
      </p:sp>
      <p:cxnSp>
        <p:nvCxnSpPr>
          <p:cNvPr id="20" name="直接箭头连接符 19"/>
          <p:cNvCxnSpPr/>
          <p:nvPr/>
        </p:nvCxnSpPr>
        <p:spPr>
          <a:xfrm flipV="1">
            <a:off x="6045835" y="4794250"/>
            <a:ext cx="704215" cy="19050"/>
          </a:xfrm>
          <a:prstGeom prst="straightConnector1">
            <a:avLst/>
          </a:prstGeom>
          <a:ln w="69850" cmpd="sng">
            <a:solidFill>
              <a:schemeClr val="accent6">
                <a:alpha val="99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6750050" y="4326890"/>
            <a:ext cx="479044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/>
              <a:t>I am </a:t>
            </a:r>
            <a:r>
              <a:rPr lang="en-US" altLang="zh-CN" sz="3200" b="1">
                <a:solidFill>
                  <a:srgbClr val="FF0000"/>
                </a:solidFill>
              </a:rPr>
              <a:t>reading</a:t>
            </a:r>
            <a:r>
              <a:rPr lang="en-US" altLang="zh-CN" sz="3200" b="1"/>
              <a:t> an </a:t>
            </a:r>
            <a:endParaRPr lang="en-US" altLang="zh-CN" sz="3200" b="1"/>
          </a:p>
          <a:p>
            <a:r>
              <a:rPr lang="en-US" altLang="zh-CN" sz="3200" b="1"/>
              <a:t>English class.</a:t>
            </a:r>
            <a:endParaRPr lang="en-US" altLang="zh-CN" sz="3200" b="1"/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8" grpId="0"/>
      <p:bldP spid="5" grpId="0"/>
      <p:bldP spid="9" grpId="0"/>
      <p:bldP spid="16" grpId="0"/>
      <p:bldP spid="10" grpId="0"/>
      <p:bldP spid="19" grpId="0"/>
      <p:bldP spid="12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流程图: 库存数据 16"/>
          <p:cNvSpPr/>
          <p:nvPr/>
        </p:nvSpPr>
        <p:spPr>
          <a:xfrm>
            <a:off x="0" y="132715"/>
            <a:ext cx="4538980" cy="753745"/>
          </a:xfrm>
          <a:prstGeom prst="flowChartOnlineStora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 b="1"/>
              <a:t>实践固真知</a:t>
            </a:r>
            <a:endParaRPr lang="zh-CN" altLang="en-US" sz="3735" b="1"/>
          </a:p>
        </p:txBody>
      </p:sp>
      <p:sp>
        <p:nvSpPr>
          <p:cNvPr id="5" name="文本框 4"/>
          <p:cNvSpPr txBox="1"/>
          <p:nvPr/>
        </p:nvSpPr>
        <p:spPr>
          <a:xfrm>
            <a:off x="319405" y="1265555"/>
            <a:ext cx="61296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1.Today is </a:t>
            </a:r>
            <a:r>
              <a:rPr lang="en-US" altLang="zh-CN" sz="2800" b="1" u="sng"/>
              <a:t>Friday</a:t>
            </a:r>
            <a:r>
              <a:rPr lang="en-US" altLang="zh-CN" sz="2800" b="1"/>
              <a:t>.(</a:t>
            </a:r>
            <a:r>
              <a:rPr lang="zh-CN" altLang="en-US" sz="2800" b="1"/>
              <a:t>对划线部分提问</a:t>
            </a:r>
            <a:r>
              <a:rPr lang="en-US" altLang="zh-CN" sz="2800" b="1"/>
              <a:t>)</a:t>
            </a:r>
            <a:endParaRPr lang="en-US" altLang="zh-CN" sz="2800" b="1"/>
          </a:p>
        </p:txBody>
      </p:sp>
      <p:sp>
        <p:nvSpPr>
          <p:cNvPr id="6" name="文本框 5"/>
          <p:cNvSpPr txBox="1"/>
          <p:nvPr/>
        </p:nvSpPr>
        <p:spPr>
          <a:xfrm>
            <a:off x="319405" y="1914525"/>
            <a:ext cx="61296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u="sng"/>
              <a:t>           </a:t>
            </a:r>
            <a:r>
              <a:rPr lang="en-US" altLang="zh-CN" sz="2800" b="1"/>
              <a:t> </a:t>
            </a:r>
            <a:r>
              <a:rPr lang="en-US" altLang="zh-CN" sz="2800" b="1" u="sng"/>
              <a:t>          </a:t>
            </a:r>
            <a:r>
              <a:rPr lang="en-US" altLang="zh-CN" sz="2800" b="1"/>
              <a:t>today?</a:t>
            </a:r>
            <a:endParaRPr lang="en-US" altLang="zh-CN" sz="2800" b="1"/>
          </a:p>
        </p:txBody>
      </p:sp>
      <p:sp>
        <p:nvSpPr>
          <p:cNvPr id="7" name="文本框 6"/>
          <p:cNvSpPr txBox="1"/>
          <p:nvPr/>
        </p:nvSpPr>
        <p:spPr>
          <a:xfrm>
            <a:off x="446405" y="1914525"/>
            <a:ext cx="2221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</a:rPr>
              <a:t>What    day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19405" y="2682240"/>
            <a:ext cx="98063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2.They are having </a:t>
            </a:r>
            <a:r>
              <a:rPr lang="en-US" altLang="zh-CN" sz="2800" b="1" u="sng"/>
              <a:t>an English class</a:t>
            </a:r>
            <a:r>
              <a:rPr lang="en-US" altLang="zh-CN" sz="2800" b="1"/>
              <a:t>.(</a:t>
            </a:r>
            <a:r>
              <a:rPr lang="zh-CN" altLang="en-US" sz="2800" b="1"/>
              <a:t>对划线部分提问</a:t>
            </a:r>
            <a:r>
              <a:rPr lang="en-US" altLang="zh-CN" sz="2800" b="1"/>
              <a:t>)</a:t>
            </a:r>
            <a:endParaRPr lang="en-US" altLang="zh-CN" sz="2800" b="1"/>
          </a:p>
        </p:txBody>
      </p:sp>
      <p:sp>
        <p:nvSpPr>
          <p:cNvPr id="10" name="文本框 9"/>
          <p:cNvSpPr txBox="1"/>
          <p:nvPr/>
        </p:nvSpPr>
        <p:spPr>
          <a:xfrm>
            <a:off x="446405" y="3511550"/>
            <a:ext cx="61296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u="sng"/>
              <a:t>           </a:t>
            </a:r>
            <a:r>
              <a:rPr lang="en-US" altLang="zh-CN" sz="2800" b="1"/>
              <a:t> </a:t>
            </a:r>
            <a:r>
              <a:rPr lang="en-US" altLang="zh-CN" sz="2800" b="1" u="sng"/>
              <a:t>                </a:t>
            </a:r>
            <a:r>
              <a:rPr lang="en-US" altLang="zh-CN" sz="2800" b="1"/>
              <a:t>are they</a:t>
            </a:r>
            <a:r>
              <a:rPr lang="en-US" altLang="zh-CN" sz="2800" b="1" u="sng"/>
              <a:t>                  </a:t>
            </a:r>
            <a:r>
              <a:rPr lang="en-US" altLang="zh-CN" sz="2800" b="1"/>
              <a:t>? </a:t>
            </a:r>
            <a:r>
              <a:rPr lang="en-US" altLang="zh-CN" sz="2800" b="1" u="sng"/>
              <a:t>   </a:t>
            </a:r>
            <a:endParaRPr lang="en-US" altLang="zh-CN" sz="2800" b="1" u="sng"/>
          </a:p>
        </p:txBody>
      </p:sp>
      <p:sp>
        <p:nvSpPr>
          <p:cNvPr id="11" name="文本框 10"/>
          <p:cNvSpPr txBox="1"/>
          <p:nvPr/>
        </p:nvSpPr>
        <p:spPr>
          <a:xfrm>
            <a:off x="687070" y="3464560"/>
            <a:ext cx="29895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</a:rPr>
              <a:t>What      class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876165" y="3464560"/>
            <a:ext cx="15728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</a:rPr>
              <a:t>having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0525" y="4403090"/>
            <a:ext cx="98063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3.It’s </a:t>
            </a:r>
            <a:r>
              <a:rPr lang="en-US" altLang="zh-CN" sz="2800" b="1" u="sng"/>
              <a:t>1st,June</a:t>
            </a:r>
            <a:r>
              <a:rPr lang="en-US" altLang="zh-CN" sz="2800" b="1"/>
              <a:t>.(</a:t>
            </a:r>
            <a:r>
              <a:rPr lang="zh-CN" altLang="en-US" sz="2800" b="1"/>
              <a:t>对划线部分提问</a:t>
            </a:r>
            <a:r>
              <a:rPr lang="en-US" altLang="zh-CN" sz="2800" b="1"/>
              <a:t>)</a:t>
            </a:r>
            <a:endParaRPr lang="en-US" altLang="zh-CN" sz="2800" b="1"/>
          </a:p>
        </p:txBody>
      </p:sp>
      <p:sp>
        <p:nvSpPr>
          <p:cNvPr id="15" name="文本框 14"/>
          <p:cNvSpPr txBox="1"/>
          <p:nvPr/>
        </p:nvSpPr>
        <p:spPr>
          <a:xfrm>
            <a:off x="573405" y="5216525"/>
            <a:ext cx="61296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u="sng"/>
              <a:t>           </a:t>
            </a:r>
            <a:r>
              <a:rPr lang="en-US" altLang="zh-CN" sz="2800" b="1"/>
              <a:t> </a:t>
            </a:r>
            <a:r>
              <a:rPr lang="en-US" altLang="zh-CN" sz="2800" b="1" u="sng"/>
              <a:t>                </a:t>
            </a:r>
            <a:r>
              <a:rPr lang="en-US" altLang="zh-CN" sz="2800" b="1"/>
              <a:t>is it? </a:t>
            </a:r>
            <a:r>
              <a:rPr lang="en-US" altLang="zh-CN" sz="2800" b="1" u="sng"/>
              <a:t>   </a:t>
            </a:r>
            <a:endParaRPr lang="en-US" altLang="zh-CN" sz="2800" b="1" u="sng"/>
          </a:p>
        </p:txBody>
      </p:sp>
      <p:sp>
        <p:nvSpPr>
          <p:cNvPr id="16" name="文本框 15"/>
          <p:cNvSpPr txBox="1"/>
          <p:nvPr/>
        </p:nvSpPr>
        <p:spPr>
          <a:xfrm>
            <a:off x="637540" y="5108575"/>
            <a:ext cx="29895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</a:rPr>
              <a:t>What       date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2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流程图: 库存数据 16"/>
          <p:cNvSpPr/>
          <p:nvPr/>
        </p:nvSpPr>
        <p:spPr>
          <a:xfrm>
            <a:off x="0" y="132715"/>
            <a:ext cx="4283075" cy="668655"/>
          </a:xfrm>
          <a:prstGeom prst="flowChartOnlineStora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 b="1"/>
              <a:t>语法大舞台</a:t>
            </a:r>
            <a:endParaRPr lang="zh-CN" altLang="en-US" sz="3735" b="1"/>
          </a:p>
        </p:txBody>
      </p:sp>
      <p:sp>
        <p:nvSpPr>
          <p:cNvPr id="6" name="文本框 5"/>
          <p:cNvSpPr txBox="1"/>
          <p:nvPr/>
        </p:nvSpPr>
        <p:spPr>
          <a:xfrm>
            <a:off x="228600" y="791210"/>
            <a:ext cx="5650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2.</a:t>
            </a:r>
            <a:r>
              <a:rPr lang="zh-CN" altLang="en-US" sz="2800" b="1"/>
              <a:t>观察下列在课本中出现的句子：</a:t>
            </a:r>
            <a:endParaRPr lang="zh-CN" altLang="en-US" sz="2800" b="1"/>
          </a:p>
        </p:txBody>
      </p:sp>
      <p:sp>
        <p:nvSpPr>
          <p:cNvPr id="2" name="文本框 1"/>
          <p:cNvSpPr txBox="1"/>
          <p:nvPr/>
        </p:nvSpPr>
        <p:spPr>
          <a:xfrm>
            <a:off x="180340" y="1367790"/>
            <a:ext cx="96126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ym typeface="+mn-ea"/>
              </a:rPr>
              <a:t>1.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How many</a:t>
            </a:r>
            <a:r>
              <a:rPr lang="en-US" altLang="zh-CN" sz="3200" b="1">
                <a:sym typeface="+mn-ea"/>
              </a:rPr>
              <a:t>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lessons</a:t>
            </a:r>
            <a:r>
              <a:rPr lang="en-US" altLang="zh-CN" sz="3200" b="1">
                <a:sym typeface="+mn-ea"/>
              </a:rPr>
              <a:t> does he have every day?</a:t>
            </a:r>
            <a:endParaRPr lang="en-US" altLang="zh-CN" sz="3200" b="1"/>
          </a:p>
        </p:txBody>
      </p:sp>
      <p:sp>
        <p:nvSpPr>
          <p:cNvPr id="3" name="文本框 2"/>
          <p:cNvSpPr txBox="1"/>
          <p:nvPr/>
        </p:nvSpPr>
        <p:spPr>
          <a:xfrm>
            <a:off x="180340" y="2259965"/>
            <a:ext cx="106057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ym typeface="+mn-ea"/>
              </a:rPr>
              <a:t>2.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How many</a:t>
            </a:r>
            <a:r>
              <a:rPr lang="en-US" altLang="zh-CN" sz="3200" b="1">
                <a:sym typeface="+mn-ea"/>
              </a:rPr>
              <a:t>  English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lessons</a:t>
            </a:r>
            <a:r>
              <a:rPr lang="en-US" altLang="zh-CN" sz="3200" b="1">
                <a:sym typeface="+mn-ea"/>
              </a:rPr>
              <a:t> does he have every day?</a:t>
            </a:r>
            <a:endParaRPr lang="en-US" altLang="zh-CN" sz="3200" b="1"/>
          </a:p>
        </p:txBody>
      </p:sp>
      <p:sp>
        <p:nvSpPr>
          <p:cNvPr id="4" name="文本框 3"/>
          <p:cNvSpPr txBox="1"/>
          <p:nvPr/>
        </p:nvSpPr>
        <p:spPr>
          <a:xfrm>
            <a:off x="180340" y="3124200"/>
            <a:ext cx="106057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ym typeface="+mn-ea"/>
              </a:rPr>
              <a:t>3.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How much</a:t>
            </a:r>
            <a:r>
              <a:rPr lang="en-US" altLang="zh-CN" sz="3200" b="1">
                <a:sym typeface="+mn-ea"/>
              </a:rPr>
              <a:t> 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milk</a:t>
            </a:r>
            <a:r>
              <a:rPr lang="en-US" altLang="zh-CN" sz="3200" b="1">
                <a:sym typeface="+mn-ea"/>
              </a:rPr>
              <a:t> does he have?</a:t>
            </a:r>
            <a:endParaRPr lang="en-US" altLang="zh-CN" sz="3200" b="1"/>
          </a:p>
        </p:txBody>
      </p:sp>
      <p:sp>
        <p:nvSpPr>
          <p:cNvPr id="5" name="文本框 4"/>
          <p:cNvSpPr txBox="1"/>
          <p:nvPr/>
        </p:nvSpPr>
        <p:spPr>
          <a:xfrm>
            <a:off x="180340" y="3870960"/>
            <a:ext cx="106057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ym typeface="+mn-ea"/>
              </a:rPr>
              <a:t>4.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How much</a:t>
            </a:r>
            <a:r>
              <a:rPr lang="en-US" altLang="zh-CN" sz="3200" b="1">
                <a:sym typeface="+mn-ea"/>
              </a:rPr>
              <a:t> 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money</a:t>
            </a:r>
            <a:r>
              <a:rPr lang="en-US" altLang="zh-CN" sz="3200" b="1">
                <a:sym typeface="+mn-ea"/>
              </a:rPr>
              <a:t> do you have?</a:t>
            </a:r>
            <a:endParaRPr lang="en-US" altLang="zh-CN" sz="3200" b="1"/>
          </a:p>
        </p:txBody>
      </p:sp>
      <p:sp>
        <p:nvSpPr>
          <p:cNvPr id="15" name="文本框 14"/>
          <p:cNvSpPr txBox="1"/>
          <p:nvPr/>
        </p:nvSpPr>
        <p:spPr>
          <a:xfrm>
            <a:off x="307340" y="5183505"/>
            <a:ext cx="18669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/>
              <a:t>提问数量</a:t>
            </a:r>
            <a:endParaRPr lang="zh-CN" altLang="en-US" sz="3200" b="1"/>
          </a:p>
        </p:txBody>
      </p:sp>
      <p:sp>
        <p:nvSpPr>
          <p:cNvPr id="16" name="右大括号 15"/>
          <p:cNvSpPr/>
          <p:nvPr/>
        </p:nvSpPr>
        <p:spPr>
          <a:xfrm flipH="1">
            <a:off x="2313940" y="4526915"/>
            <a:ext cx="120650" cy="2060575"/>
          </a:xfrm>
          <a:prstGeom prst="rightBrace">
            <a:avLst>
              <a:gd name="adj1" fmla="val 8333"/>
              <a:gd name="adj2" fmla="val 50011"/>
            </a:avLst>
          </a:prstGeom>
          <a:ln w="698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2383155" y="5699760"/>
            <a:ext cx="6096000" cy="8870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chemeClr val="tx1"/>
                </a:solidFill>
                <a:sym typeface="+mn-ea"/>
              </a:rPr>
              <a:t>How much</a:t>
            </a:r>
            <a:r>
              <a:rPr lang="en-US" altLang="zh-CN" sz="2400" b="1">
                <a:solidFill>
                  <a:srgbClr val="FF0000"/>
                </a:solidFill>
                <a:sym typeface="+mn-ea"/>
              </a:rPr>
              <a:t>+</a:t>
            </a:r>
            <a:r>
              <a:rPr lang="zh-CN" altLang="en-US" sz="2400" b="1">
                <a:solidFill>
                  <a:srgbClr val="FF0000"/>
                </a:solidFill>
                <a:sym typeface="+mn-ea"/>
              </a:rPr>
              <a:t>可数名词复数</a:t>
            </a:r>
            <a:endParaRPr lang="zh-CN" altLang="en-US" sz="2400" b="1">
              <a:solidFill>
                <a:srgbClr val="FF0000"/>
              </a:solidFill>
              <a:sym typeface="+mn-ea"/>
            </a:endParaRPr>
          </a:p>
          <a:p>
            <a:r>
              <a:rPr lang="en-US" altLang="zh-CN" sz="2400" b="1">
                <a:sym typeface="+mn-ea"/>
              </a:rPr>
              <a:t>+</a:t>
            </a:r>
            <a:r>
              <a:rPr lang="zh-CN" altLang="en-US" sz="2400" b="1">
                <a:sym typeface="+mn-ea"/>
              </a:rPr>
              <a:t>一般疑问句。</a:t>
            </a:r>
            <a:endParaRPr lang="zh-CN" altLang="en-US" sz="2400" b="1">
              <a:solidFill>
                <a:schemeClr val="tx1"/>
              </a:solidFill>
              <a:sym typeface="+mn-ea"/>
            </a:endParaRPr>
          </a:p>
          <a:p>
            <a:endParaRPr lang="zh-CN" altLang="en-US" sz="24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434590" y="4454525"/>
            <a:ext cx="432625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chemeClr val="tx1"/>
                </a:solidFill>
                <a:sym typeface="+mn-ea"/>
              </a:rPr>
              <a:t>How many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+</a:t>
            </a:r>
            <a:r>
              <a:rPr lang="zh-CN" altLang="en-US" sz="2400" b="1">
                <a:solidFill>
                  <a:srgbClr val="FF0000"/>
                </a:solidFill>
                <a:sym typeface="+mn-ea"/>
              </a:rPr>
              <a:t>可数名词复数</a:t>
            </a:r>
            <a:r>
              <a:rPr lang="en-US" altLang="zh-CN" sz="2400" b="1">
                <a:solidFill>
                  <a:schemeClr val="tx1"/>
                </a:solidFill>
                <a:sym typeface="+mn-ea"/>
              </a:rPr>
              <a:t>+</a:t>
            </a:r>
            <a:r>
              <a:rPr lang="zh-CN" altLang="en-US" sz="2400" b="1">
                <a:solidFill>
                  <a:schemeClr val="tx1"/>
                </a:solidFill>
                <a:sym typeface="+mn-ea"/>
              </a:rPr>
              <a:t>一般疑问句。</a:t>
            </a:r>
            <a:endParaRPr lang="zh-CN" altLang="en-US" sz="24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20" name="右大括号 19"/>
          <p:cNvSpPr/>
          <p:nvPr/>
        </p:nvSpPr>
        <p:spPr>
          <a:xfrm>
            <a:off x="6761480" y="4454525"/>
            <a:ext cx="127000" cy="2223770"/>
          </a:xfrm>
          <a:prstGeom prst="rightBrace">
            <a:avLst>
              <a:gd name="adj1" fmla="val 8333"/>
              <a:gd name="adj2" fmla="val 50011"/>
            </a:avLst>
          </a:prstGeom>
          <a:ln w="698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6976110" y="4302125"/>
            <a:ext cx="32353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chemeClr val="tx1"/>
                </a:solidFill>
                <a:sym typeface="+mn-ea"/>
              </a:rPr>
              <a:t>1.</a:t>
            </a:r>
            <a:r>
              <a:rPr lang="zh-CN" altLang="en-US" sz="2400" b="1">
                <a:solidFill>
                  <a:schemeClr val="tx1"/>
                </a:solidFill>
                <a:sym typeface="+mn-ea"/>
              </a:rPr>
              <a:t>我们班有多少人？</a:t>
            </a:r>
            <a:endParaRPr lang="zh-CN" altLang="en-US" sz="24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976110" y="4636135"/>
            <a:ext cx="619569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rgbClr val="FF0000"/>
                </a:solidFill>
                <a:sym typeface="+mn-ea"/>
              </a:rPr>
              <a:t>How many people</a:t>
            </a:r>
            <a:r>
              <a:rPr lang="en-US" sz="2800" b="1">
                <a:solidFill>
                  <a:schemeClr val="tx1"/>
                </a:solidFill>
                <a:sym typeface="+mn-ea"/>
              </a:rPr>
              <a:t> are there in</a:t>
            </a:r>
            <a:endParaRPr lang="en-US" sz="2800" b="1">
              <a:solidFill>
                <a:schemeClr val="tx1"/>
              </a:solidFill>
              <a:sym typeface="+mn-ea"/>
            </a:endParaRPr>
          </a:p>
          <a:p>
            <a:r>
              <a:rPr lang="en-US" sz="2800" b="1">
                <a:solidFill>
                  <a:schemeClr val="tx1"/>
                </a:solidFill>
                <a:sym typeface="+mn-ea"/>
              </a:rPr>
              <a:t> our class?</a:t>
            </a:r>
            <a:endParaRPr lang="en-US" sz="28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045960" y="5407660"/>
            <a:ext cx="374015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chemeClr val="tx1"/>
                </a:solidFill>
                <a:sym typeface="+mn-ea"/>
              </a:rPr>
              <a:t>2.</a:t>
            </a:r>
            <a:r>
              <a:rPr lang="zh-CN" altLang="en-US" sz="2400" b="1">
                <a:solidFill>
                  <a:schemeClr val="tx1"/>
                </a:solidFill>
                <a:sym typeface="+mn-ea"/>
              </a:rPr>
              <a:t>冰箱里有多少牛奶？</a:t>
            </a:r>
            <a:endParaRPr lang="zh-CN" altLang="en-US" sz="24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045960" y="5803900"/>
            <a:ext cx="5002530" cy="8972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rgbClr val="FF0000"/>
                </a:solidFill>
                <a:sym typeface="+mn-ea"/>
              </a:rPr>
              <a:t>How much</a:t>
            </a:r>
            <a:r>
              <a:rPr lang="en-US" sz="2800" b="1">
                <a:solidFill>
                  <a:schemeClr val="tx1"/>
                </a:solidFill>
                <a:sym typeface="+mn-ea"/>
              </a:rPr>
              <a:t> milk is there in</a:t>
            </a:r>
            <a:endParaRPr lang="en-US" sz="2800" b="1">
              <a:solidFill>
                <a:schemeClr val="tx1"/>
              </a:solidFill>
              <a:sym typeface="+mn-ea"/>
            </a:endParaRPr>
          </a:p>
          <a:p>
            <a:r>
              <a:rPr lang="en-US" sz="2800" b="1">
                <a:solidFill>
                  <a:schemeClr val="tx1"/>
                </a:solidFill>
                <a:sym typeface="+mn-ea"/>
              </a:rPr>
              <a:t> the fridge?</a:t>
            </a:r>
            <a:endParaRPr lang="en-US" sz="2800" b="1">
              <a:solidFill>
                <a:schemeClr val="tx1"/>
              </a:solidFill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5" grpId="0"/>
      <p:bldP spid="16" grpId="0"/>
      <p:bldP spid="19" grpId="0"/>
      <p:bldP spid="18" grpId="0"/>
      <p:bldP spid="20" grpId="0"/>
      <p:bldP spid="24" grpId="0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流程图: 库存数据 16"/>
          <p:cNvSpPr/>
          <p:nvPr/>
        </p:nvSpPr>
        <p:spPr>
          <a:xfrm>
            <a:off x="0" y="132715"/>
            <a:ext cx="4538980" cy="753745"/>
          </a:xfrm>
          <a:prstGeom prst="flowChartOnlineStora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 b="1"/>
              <a:t>实践固真知</a:t>
            </a:r>
            <a:endParaRPr lang="zh-CN" altLang="en-US" sz="3735" b="1"/>
          </a:p>
        </p:txBody>
      </p:sp>
      <p:sp>
        <p:nvSpPr>
          <p:cNvPr id="5" name="文本框 4"/>
          <p:cNvSpPr txBox="1"/>
          <p:nvPr/>
        </p:nvSpPr>
        <p:spPr>
          <a:xfrm>
            <a:off x="319405" y="1265555"/>
            <a:ext cx="105346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1.There are </a:t>
            </a:r>
            <a:r>
              <a:rPr lang="en-US" altLang="zh-CN" sz="2800" b="1" u="sng"/>
              <a:t>2 glasses</a:t>
            </a:r>
            <a:r>
              <a:rPr lang="en-US" altLang="zh-CN" sz="2800" b="1"/>
              <a:t> of water in the friedge.(</a:t>
            </a:r>
            <a:r>
              <a:rPr lang="zh-CN" altLang="en-US" sz="2800" b="1"/>
              <a:t>对划线部分提问</a:t>
            </a:r>
            <a:r>
              <a:rPr lang="en-US" altLang="zh-CN" sz="2800" b="1"/>
              <a:t>)</a:t>
            </a:r>
            <a:endParaRPr lang="en-US" altLang="zh-CN" sz="2800" b="1"/>
          </a:p>
        </p:txBody>
      </p:sp>
      <p:sp>
        <p:nvSpPr>
          <p:cNvPr id="6" name="文本框 5"/>
          <p:cNvSpPr txBox="1"/>
          <p:nvPr/>
        </p:nvSpPr>
        <p:spPr>
          <a:xfrm>
            <a:off x="319405" y="1914525"/>
            <a:ext cx="10662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u="sng"/>
              <a:t>           </a:t>
            </a:r>
            <a:r>
              <a:rPr lang="en-US" altLang="zh-CN" sz="2800" b="1"/>
              <a:t> </a:t>
            </a:r>
            <a:r>
              <a:rPr lang="en-US" altLang="zh-CN" sz="2800" b="1" u="sng"/>
              <a:t>           </a:t>
            </a:r>
            <a:r>
              <a:rPr lang="en-US" altLang="zh-CN" sz="2800" b="1"/>
              <a:t>glasses of water are there in the fridge?</a:t>
            </a:r>
            <a:endParaRPr lang="en-US" altLang="zh-CN" sz="2800" b="1"/>
          </a:p>
        </p:txBody>
      </p:sp>
      <p:sp>
        <p:nvSpPr>
          <p:cNvPr id="7" name="文本框 6"/>
          <p:cNvSpPr txBox="1"/>
          <p:nvPr/>
        </p:nvSpPr>
        <p:spPr>
          <a:xfrm>
            <a:off x="446405" y="1914525"/>
            <a:ext cx="28543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</a:rPr>
              <a:t>How    many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19405" y="2682240"/>
            <a:ext cx="110318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ym typeface="+mn-ea"/>
              </a:rPr>
              <a:t>2.There are </a:t>
            </a:r>
            <a:r>
              <a:rPr lang="en-US" altLang="zh-CN" sz="2800" b="1" u="sng">
                <a:sym typeface="+mn-ea"/>
              </a:rPr>
              <a:t>2 glasses of water</a:t>
            </a:r>
            <a:r>
              <a:rPr lang="en-US" altLang="zh-CN" sz="2800" b="1">
                <a:sym typeface="+mn-ea"/>
              </a:rPr>
              <a:t> in the friedge.(</a:t>
            </a:r>
            <a:r>
              <a:rPr lang="zh-CN" altLang="en-US" sz="2800" b="1">
                <a:sym typeface="+mn-ea"/>
              </a:rPr>
              <a:t>对划线部分提问</a:t>
            </a:r>
            <a:r>
              <a:rPr lang="en-US" altLang="zh-CN" sz="2800" b="1">
                <a:sym typeface="+mn-ea"/>
              </a:rPr>
              <a:t>)</a:t>
            </a:r>
            <a:endParaRPr lang="en-US" altLang="zh-CN" sz="2800" b="1"/>
          </a:p>
        </p:txBody>
      </p:sp>
      <p:sp>
        <p:nvSpPr>
          <p:cNvPr id="10" name="文本框 9"/>
          <p:cNvSpPr txBox="1"/>
          <p:nvPr/>
        </p:nvSpPr>
        <p:spPr>
          <a:xfrm>
            <a:off x="446405" y="3511550"/>
            <a:ext cx="112566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u="sng"/>
              <a:t>           </a:t>
            </a:r>
            <a:r>
              <a:rPr lang="en-US" altLang="zh-CN" sz="2800" b="1"/>
              <a:t> </a:t>
            </a:r>
            <a:r>
              <a:rPr lang="en-US" altLang="zh-CN" sz="2800" b="1" u="sng"/>
              <a:t>                </a:t>
            </a:r>
            <a:r>
              <a:rPr lang="en-US" altLang="zh-CN" sz="2800" b="1"/>
              <a:t>water is there in the fridge? </a:t>
            </a:r>
            <a:endParaRPr lang="en-US" altLang="zh-CN" sz="2800" b="1"/>
          </a:p>
        </p:txBody>
      </p:sp>
      <p:sp>
        <p:nvSpPr>
          <p:cNvPr id="11" name="文本框 10"/>
          <p:cNvSpPr txBox="1"/>
          <p:nvPr/>
        </p:nvSpPr>
        <p:spPr>
          <a:xfrm>
            <a:off x="687070" y="3464560"/>
            <a:ext cx="26142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</a:rPr>
              <a:t>How       much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19405" y="4246880"/>
            <a:ext cx="1240980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3.How much</a:t>
            </a:r>
            <a:r>
              <a:rPr lang="en-US" altLang="zh-CN" sz="2800" b="1" u="sng"/>
              <a:t>            </a:t>
            </a:r>
            <a:r>
              <a:rPr lang="en-US" altLang="zh-CN" sz="2800" b="1"/>
              <a:t>can we drink every day?</a:t>
            </a:r>
            <a:endParaRPr lang="en-US" altLang="zh-CN" sz="2800" b="1"/>
          </a:p>
          <a:p>
            <a:endParaRPr lang="en-US" altLang="zh-CN" sz="2800" b="1"/>
          </a:p>
          <a:p>
            <a:r>
              <a:rPr lang="en-US" altLang="zh-CN" sz="2800" b="1"/>
              <a:t>A.orange             B.orange juice         C.oranges           D.orange color  </a:t>
            </a:r>
            <a:endParaRPr lang="en-US" altLang="zh-CN" sz="2800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610" y="4999990"/>
            <a:ext cx="730250" cy="75120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流程图: 库存数据 16"/>
          <p:cNvSpPr/>
          <p:nvPr/>
        </p:nvSpPr>
        <p:spPr>
          <a:xfrm>
            <a:off x="0" y="132715"/>
            <a:ext cx="4283075" cy="668655"/>
          </a:xfrm>
          <a:prstGeom prst="flowChartOnlineStora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 b="1"/>
              <a:t>语法大舞台</a:t>
            </a:r>
            <a:endParaRPr lang="zh-CN" altLang="en-US" sz="3735" b="1"/>
          </a:p>
        </p:txBody>
      </p:sp>
      <p:sp>
        <p:nvSpPr>
          <p:cNvPr id="6" name="文本框 5"/>
          <p:cNvSpPr txBox="1"/>
          <p:nvPr/>
        </p:nvSpPr>
        <p:spPr>
          <a:xfrm>
            <a:off x="228600" y="791210"/>
            <a:ext cx="5650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3.</a:t>
            </a:r>
            <a:r>
              <a:rPr lang="zh-CN" altLang="en-US" sz="2800" b="1"/>
              <a:t>观察下列在课本中出现的句子：</a:t>
            </a:r>
            <a:endParaRPr lang="zh-CN" altLang="en-US" sz="2800" b="1"/>
          </a:p>
        </p:txBody>
      </p:sp>
      <p:sp>
        <p:nvSpPr>
          <p:cNvPr id="2" name="文本框 1"/>
          <p:cNvSpPr txBox="1"/>
          <p:nvPr/>
        </p:nvSpPr>
        <p:spPr>
          <a:xfrm>
            <a:off x="180340" y="1367790"/>
            <a:ext cx="686498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ym typeface="+mn-ea"/>
              </a:rPr>
              <a:t>   --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What </a:t>
            </a:r>
            <a:r>
              <a:rPr lang="en-US" altLang="zh-CN" sz="3200" b="1">
                <a:solidFill>
                  <a:schemeClr val="tx1"/>
                </a:solidFill>
                <a:sym typeface="+mn-ea"/>
              </a:rPr>
              <a:t>do you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think of</a:t>
            </a:r>
            <a:r>
              <a:rPr lang="en-US" altLang="zh-CN" sz="3200" b="1">
                <a:solidFill>
                  <a:schemeClr val="tx1"/>
                </a:solidFill>
                <a:sym typeface="+mn-ea"/>
              </a:rPr>
              <a:t> it?</a:t>
            </a:r>
            <a:endParaRPr lang="en-US" altLang="zh-CN" sz="3200" b="1">
              <a:solidFill>
                <a:schemeClr val="tx1"/>
              </a:solidFill>
              <a:sym typeface="+mn-ea"/>
            </a:endParaRPr>
          </a:p>
          <a:p>
            <a:r>
              <a:rPr lang="en-US" altLang="zh-CN" sz="3200" b="1">
                <a:solidFill>
                  <a:schemeClr val="tx1"/>
                </a:solidFill>
                <a:sym typeface="+mn-ea"/>
              </a:rPr>
              <a:t>   --I don’t like it.It’s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a little</a:t>
            </a:r>
            <a:r>
              <a:rPr lang="en-US" altLang="zh-CN" sz="3200" b="1">
                <a:solidFill>
                  <a:schemeClr val="tx1"/>
                </a:solidFill>
                <a:sym typeface="+mn-ea"/>
              </a:rPr>
              <a:t> difficult.</a:t>
            </a:r>
            <a:endParaRPr lang="en-US" altLang="zh-CN" sz="32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5" y="3482975"/>
            <a:ext cx="243395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/>
              <a:t>询问别人对</a:t>
            </a:r>
            <a:endParaRPr lang="zh-CN" altLang="en-US" sz="3200" b="1"/>
          </a:p>
          <a:p>
            <a:r>
              <a:rPr lang="zh-CN" altLang="en-US" sz="3200" b="1"/>
              <a:t>事物的看法</a:t>
            </a:r>
            <a:endParaRPr lang="zh-CN" altLang="en-US" sz="3200" b="1"/>
          </a:p>
        </p:txBody>
      </p:sp>
      <p:sp>
        <p:nvSpPr>
          <p:cNvPr id="16" name="右大括号 15"/>
          <p:cNvSpPr/>
          <p:nvPr/>
        </p:nvSpPr>
        <p:spPr>
          <a:xfrm flipH="1">
            <a:off x="2383155" y="3041650"/>
            <a:ext cx="120650" cy="2060575"/>
          </a:xfrm>
          <a:prstGeom prst="rightBrace">
            <a:avLst>
              <a:gd name="adj1" fmla="val 8333"/>
              <a:gd name="adj2" fmla="val 50011"/>
            </a:avLst>
          </a:prstGeom>
          <a:ln w="698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2434590" y="2899410"/>
            <a:ext cx="57689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solidFill>
                  <a:schemeClr val="tx1"/>
                </a:solidFill>
                <a:sym typeface="+mn-ea"/>
              </a:rPr>
              <a:t>What do/does sb. think of...?</a:t>
            </a:r>
            <a:endParaRPr lang="en-US" sz="32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61590" y="3780155"/>
            <a:ext cx="57689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solidFill>
                  <a:schemeClr val="tx1"/>
                </a:solidFill>
                <a:sym typeface="+mn-ea"/>
              </a:rPr>
              <a:t>How do/does sb. like...?</a:t>
            </a:r>
            <a:endParaRPr lang="en-US" sz="32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16200" y="4559300"/>
            <a:ext cx="57689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solidFill>
                  <a:schemeClr val="tx1"/>
                </a:solidFill>
                <a:sym typeface="+mn-ea"/>
              </a:rPr>
              <a:t>Do you think...?</a:t>
            </a:r>
            <a:endParaRPr lang="en-US" sz="3200" b="1">
              <a:solidFill>
                <a:schemeClr val="tx1"/>
              </a:solidFill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/>
      <p:bldP spid="19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流程图: 库存数据 16"/>
          <p:cNvSpPr/>
          <p:nvPr/>
        </p:nvSpPr>
        <p:spPr>
          <a:xfrm>
            <a:off x="0" y="132715"/>
            <a:ext cx="4538980" cy="753745"/>
          </a:xfrm>
          <a:prstGeom prst="flowChartOnlineStora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 b="1"/>
              <a:t>实践固真知</a:t>
            </a:r>
            <a:endParaRPr lang="zh-CN" altLang="en-US" sz="3735" b="1"/>
          </a:p>
        </p:txBody>
      </p:sp>
      <p:sp>
        <p:nvSpPr>
          <p:cNvPr id="15" name="文本框 14"/>
          <p:cNvSpPr txBox="1"/>
          <p:nvPr/>
        </p:nvSpPr>
        <p:spPr>
          <a:xfrm>
            <a:off x="54610" y="954405"/>
            <a:ext cx="12409805" cy="5692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1.--What do you think of your school life?</a:t>
            </a:r>
            <a:endParaRPr lang="en-US" altLang="zh-CN" sz="2800" b="1"/>
          </a:p>
          <a:p>
            <a:r>
              <a:rPr lang="en-US" altLang="zh-CN" sz="2800" b="1"/>
              <a:t>   --</a:t>
            </a:r>
            <a:r>
              <a:rPr lang="en-US" altLang="zh-CN" sz="2800" b="1" u="sng"/>
              <a:t>                       .</a:t>
            </a:r>
            <a:endParaRPr lang="en-US" altLang="zh-CN" sz="2800" b="1"/>
          </a:p>
          <a:p>
            <a:r>
              <a:rPr lang="en-US" altLang="zh-CN" sz="2800" b="1"/>
              <a:t>A.I don’t think so                    B.No problem</a:t>
            </a:r>
            <a:endParaRPr lang="en-US" altLang="zh-CN" sz="2800" b="1"/>
          </a:p>
          <a:p>
            <a:r>
              <a:rPr lang="en-US" altLang="zh-CN" sz="2800" b="1"/>
              <a:t>C.You are so clever                D.It’s so nice</a:t>
            </a:r>
            <a:endParaRPr lang="en-US" altLang="zh-CN" sz="2800" b="1"/>
          </a:p>
          <a:p>
            <a:endParaRPr lang="en-US" altLang="zh-CN" sz="2800" b="1"/>
          </a:p>
          <a:p>
            <a:r>
              <a:rPr lang="en-US" altLang="zh-CN" sz="2800" b="1"/>
              <a:t>2.--How do you like your trip with your mom?</a:t>
            </a:r>
            <a:endParaRPr lang="en-US" altLang="zh-CN" sz="2800" b="1"/>
          </a:p>
          <a:p>
            <a:r>
              <a:rPr lang="en-US" altLang="zh-CN" sz="2800" b="1"/>
              <a:t>   --</a:t>
            </a:r>
            <a:r>
              <a:rPr lang="en-US" altLang="zh-CN" sz="2800" b="1" u="sng"/>
              <a:t>                       .</a:t>
            </a:r>
            <a:r>
              <a:rPr lang="en-US" altLang="zh-CN" sz="2800" b="1"/>
              <a:t>I hope we can travel there again.</a:t>
            </a:r>
            <a:endParaRPr lang="en-US" altLang="zh-CN" sz="2800" b="1"/>
          </a:p>
          <a:p>
            <a:r>
              <a:rPr lang="en-US" altLang="zh-CN" sz="2800" b="1"/>
              <a:t>A.Yes,I like                      B.It is like a pen</a:t>
            </a:r>
            <a:endParaRPr lang="en-US" altLang="zh-CN" sz="2800" b="1"/>
          </a:p>
          <a:p>
            <a:r>
              <a:rPr lang="en-US" altLang="zh-CN" sz="2800" b="1"/>
              <a:t>C.No,I don’t like it           D.It’s so wonderful</a:t>
            </a:r>
            <a:endParaRPr lang="en-US" altLang="zh-CN" sz="2800" b="1"/>
          </a:p>
          <a:p>
            <a:endParaRPr lang="en-US" altLang="zh-CN" sz="2800" b="1"/>
          </a:p>
          <a:p>
            <a:r>
              <a:rPr lang="en-US" altLang="zh-CN" sz="2800" b="1"/>
              <a:t>3.--Do you think robots will replace humans one day?</a:t>
            </a:r>
            <a:endParaRPr lang="en-US" altLang="zh-CN" sz="2800" b="1"/>
          </a:p>
          <a:p>
            <a:r>
              <a:rPr lang="en-US" altLang="zh-CN" sz="2800" b="1"/>
              <a:t>   --</a:t>
            </a:r>
            <a:r>
              <a:rPr lang="en-US" altLang="zh-CN" sz="2800" b="1" u="sng"/>
              <a:t>                        .</a:t>
            </a:r>
            <a:endParaRPr lang="en-US" altLang="zh-CN" sz="2800" b="1"/>
          </a:p>
          <a:p>
            <a:r>
              <a:rPr lang="en-US" altLang="zh-CN" sz="2800" b="1"/>
              <a:t>A.Yes,I think      B.No,I don’t think        C.It’s impossible        D.Good</a:t>
            </a:r>
            <a:endParaRPr lang="en-US" altLang="zh-CN" sz="2800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10" y="2018030"/>
            <a:ext cx="730250" cy="7512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0" y="4291965"/>
            <a:ext cx="730250" cy="7512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470" y="5821680"/>
            <a:ext cx="730250" cy="75120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流程图: 库存数据 16"/>
          <p:cNvSpPr/>
          <p:nvPr/>
        </p:nvSpPr>
        <p:spPr>
          <a:xfrm>
            <a:off x="0" y="132715"/>
            <a:ext cx="4283075" cy="668655"/>
          </a:xfrm>
          <a:prstGeom prst="flowChartOnlineStora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 b="1"/>
              <a:t>语法大舞台</a:t>
            </a:r>
            <a:endParaRPr lang="zh-CN" altLang="en-US" sz="3735" b="1"/>
          </a:p>
        </p:txBody>
      </p:sp>
      <p:sp>
        <p:nvSpPr>
          <p:cNvPr id="6" name="文本框 5"/>
          <p:cNvSpPr txBox="1"/>
          <p:nvPr/>
        </p:nvSpPr>
        <p:spPr>
          <a:xfrm>
            <a:off x="228600" y="791210"/>
            <a:ext cx="5650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4.</a:t>
            </a:r>
            <a:r>
              <a:rPr lang="zh-CN" altLang="en-US" sz="2800" b="1"/>
              <a:t>观察下列在课本中出现的句子：</a:t>
            </a:r>
            <a:endParaRPr lang="zh-CN" altLang="en-US" sz="2800" b="1"/>
          </a:p>
        </p:txBody>
      </p:sp>
      <p:sp>
        <p:nvSpPr>
          <p:cNvPr id="2" name="文本框 1"/>
          <p:cNvSpPr txBox="1"/>
          <p:nvPr/>
        </p:nvSpPr>
        <p:spPr>
          <a:xfrm>
            <a:off x="180340" y="1367790"/>
            <a:ext cx="686498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ym typeface="+mn-ea"/>
              </a:rPr>
              <a:t>   --</a:t>
            </a:r>
            <a:r>
              <a:rPr lang="en-US" altLang="zh-CN" sz="3200" b="1">
                <a:solidFill>
                  <a:schemeClr val="tx1"/>
                </a:solidFill>
                <a:sym typeface="+mn-ea"/>
              </a:rPr>
              <a:t>What do you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think of </a:t>
            </a:r>
            <a:r>
              <a:rPr lang="en-US" altLang="zh-CN" sz="3200" b="1">
                <a:solidFill>
                  <a:schemeClr val="tx1"/>
                </a:solidFill>
                <a:sym typeface="+mn-ea"/>
              </a:rPr>
              <a:t>it?</a:t>
            </a:r>
            <a:endParaRPr lang="en-US" altLang="zh-CN" sz="3200" b="1">
              <a:solidFill>
                <a:schemeClr val="tx1"/>
              </a:solidFill>
              <a:sym typeface="+mn-ea"/>
            </a:endParaRPr>
          </a:p>
          <a:p>
            <a:r>
              <a:rPr lang="en-US" altLang="zh-CN" sz="3200" b="1">
                <a:solidFill>
                  <a:schemeClr val="tx1"/>
                </a:solidFill>
                <a:sym typeface="+mn-ea"/>
              </a:rPr>
              <a:t>   --I don’t like it.It’s a little difficult.</a:t>
            </a:r>
            <a:endParaRPr lang="en-US" altLang="zh-CN" sz="32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0" y="3875405"/>
            <a:ext cx="13684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/>
              <a:t>think</a:t>
            </a:r>
            <a:endParaRPr lang="en-US" altLang="zh-CN" sz="3200" b="1"/>
          </a:p>
        </p:txBody>
      </p:sp>
      <p:sp>
        <p:nvSpPr>
          <p:cNvPr id="16" name="右大括号 15"/>
          <p:cNvSpPr/>
          <p:nvPr/>
        </p:nvSpPr>
        <p:spPr>
          <a:xfrm flipH="1">
            <a:off x="1316990" y="3209290"/>
            <a:ext cx="120650" cy="2060575"/>
          </a:xfrm>
          <a:prstGeom prst="rightBrace">
            <a:avLst>
              <a:gd name="adj1" fmla="val 8333"/>
              <a:gd name="adj2" fmla="val 50011"/>
            </a:avLst>
          </a:prstGeom>
          <a:ln w="698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363855" y="4252595"/>
            <a:ext cx="6013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solidFill>
                  <a:schemeClr val="tx1"/>
                </a:solidFill>
                <a:sym typeface="+mn-ea"/>
              </a:rPr>
              <a:t>vi.</a:t>
            </a:r>
            <a:endParaRPr lang="en-US" sz="32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41395" y="2458720"/>
            <a:ext cx="653605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chemeClr val="tx1"/>
                </a:solidFill>
                <a:sym typeface="+mn-ea"/>
              </a:rPr>
              <a:t>1.What do you </a:t>
            </a:r>
            <a:r>
              <a:rPr lang="en-US" altLang="zh-CN" sz="2400" b="1">
                <a:solidFill>
                  <a:srgbClr val="FF0000"/>
                </a:solidFill>
                <a:sym typeface="+mn-ea"/>
              </a:rPr>
              <a:t>think of</a:t>
            </a:r>
            <a:r>
              <a:rPr lang="en-US" altLang="zh-CN" sz="2400" b="1">
                <a:solidFill>
                  <a:schemeClr val="tx1"/>
                </a:solidFill>
                <a:sym typeface="+mn-ea"/>
              </a:rPr>
              <a:t> this book?</a:t>
            </a:r>
            <a:endParaRPr lang="en-US" altLang="zh-CN" sz="24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3" name="右大括号 2"/>
          <p:cNvSpPr/>
          <p:nvPr/>
        </p:nvSpPr>
        <p:spPr>
          <a:xfrm flipH="1">
            <a:off x="3313430" y="2682240"/>
            <a:ext cx="227965" cy="1492885"/>
          </a:xfrm>
          <a:prstGeom prst="rightBrace">
            <a:avLst>
              <a:gd name="adj1" fmla="val 8333"/>
              <a:gd name="adj2" fmla="val 50011"/>
            </a:avLst>
          </a:prstGeom>
          <a:ln w="698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411605" y="3077845"/>
            <a:ext cx="18757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solidFill>
                  <a:schemeClr val="tx1"/>
                </a:solidFill>
                <a:sym typeface="+mn-ea"/>
              </a:rPr>
              <a:t>think of</a:t>
            </a:r>
            <a:endParaRPr lang="en-US" sz="32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67430" y="3010535"/>
            <a:ext cx="479044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chemeClr val="tx1"/>
                </a:solidFill>
                <a:sym typeface="+mn-ea"/>
              </a:rPr>
              <a:t>2.Don’t worry!We can </a:t>
            </a:r>
            <a:r>
              <a:rPr lang="en-US" altLang="zh-CN" sz="2400" b="1">
                <a:solidFill>
                  <a:srgbClr val="FF0000"/>
                </a:solidFill>
                <a:sym typeface="+mn-ea"/>
              </a:rPr>
              <a:t>think of</a:t>
            </a:r>
            <a:r>
              <a:rPr lang="en-US" altLang="zh-CN" sz="2400" b="1">
                <a:solidFill>
                  <a:schemeClr val="tx1"/>
                </a:solidFill>
                <a:sym typeface="+mn-ea"/>
              </a:rPr>
              <a:t> a way to solve this problem. </a:t>
            </a:r>
            <a:endParaRPr lang="en-US" altLang="zh-CN" sz="24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67430" y="3893185"/>
            <a:ext cx="50469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chemeClr val="tx1"/>
                </a:solidFill>
                <a:sym typeface="+mn-ea"/>
              </a:rPr>
              <a:t>3.Will you </a:t>
            </a:r>
            <a:r>
              <a:rPr lang="en-US" altLang="zh-CN" sz="2400" b="1">
                <a:solidFill>
                  <a:srgbClr val="FF0000"/>
                </a:solidFill>
                <a:sym typeface="+mn-ea"/>
              </a:rPr>
              <a:t>think of</a:t>
            </a:r>
            <a:r>
              <a:rPr lang="en-US" altLang="zh-CN" sz="2400" b="1">
                <a:solidFill>
                  <a:schemeClr val="tx1"/>
                </a:solidFill>
                <a:sym typeface="+mn-ea"/>
              </a:rPr>
              <a:t> marrying him?</a:t>
            </a:r>
            <a:endParaRPr lang="en-US" altLang="zh-CN" sz="24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0" name="右大括号 9"/>
          <p:cNvSpPr/>
          <p:nvPr/>
        </p:nvSpPr>
        <p:spPr>
          <a:xfrm>
            <a:off x="8555990" y="2682240"/>
            <a:ext cx="317500" cy="1492885"/>
          </a:xfrm>
          <a:prstGeom prst="rightBrace">
            <a:avLst>
              <a:gd name="adj1" fmla="val 8333"/>
              <a:gd name="adj2" fmla="val 50011"/>
            </a:avLst>
          </a:prstGeom>
          <a:ln w="698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9071610" y="2444115"/>
            <a:ext cx="28181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chemeClr val="tx1"/>
                </a:solidFill>
                <a:sym typeface="+mn-ea"/>
              </a:rPr>
              <a:t>1.</a:t>
            </a:r>
            <a:r>
              <a:rPr lang="zh-CN" altLang="en-US" sz="2400" b="1">
                <a:solidFill>
                  <a:schemeClr val="tx1"/>
                </a:solidFill>
                <a:sym typeface="+mn-ea"/>
              </a:rPr>
              <a:t>认为</a:t>
            </a:r>
            <a:r>
              <a:rPr lang="en-US" altLang="zh-CN" sz="2400" b="1">
                <a:solidFill>
                  <a:srgbClr val="FF0000"/>
                </a:solidFill>
                <a:sym typeface="+mn-ea"/>
              </a:rPr>
              <a:t>=consider</a:t>
            </a:r>
            <a:endParaRPr lang="en-US" altLang="zh-CN" sz="24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167495" y="3010535"/>
            <a:ext cx="291211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chemeClr val="tx1"/>
                </a:solidFill>
                <a:sym typeface="+mn-ea"/>
              </a:rPr>
              <a:t>2.</a:t>
            </a:r>
            <a:r>
              <a:rPr lang="zh-CN" altLang="en-US" sz="2400" b="1">
                <a:solidFill>
                  <a:schemeClr val="tx1"/>
                </a:solidFill>
                <a:sym typeface="+mn-ea"/>
              </a:rPr>
              <a:t>想出</a:t>
            </a:r>
            <a:r>
              <a:rPr lang="en-US" altLang="zh-CN" sz="2000" b="1">
                <a:solidFill>
                  <a:srgbClr val="FF0000"/>
                </a:solidFill>
                <a:sym typeface="+mn-ea"/>
              </a:rPr>
              <a:t>=come up with</a:t>
            </a:r>
            <a:endParaRPr lang="en-US" altLang="zh-CN" sz="20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198610" y="3714750"/>
            <a:ext cx="10483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chemeClr val="tx1"/>
                </a:solidFill>
                <a:sym typeface="+mn-ea"/>
              </a:rPr>
              <a:t>3.</a:t>
            </a:r>
            <a:r>
              <a:rPr lang="zh-CN" altLang="en-US" sz="2400" b="1">
                <a:solidFill>
                  <a:schemeClr val="tx1"/>
                </a:solidFill>
                <a:sym typeface="+mn-ea"/>
              </a:rPr>
              <a:t>打算</a:t>
            </a:r>
            <a:endParaRPr lang="zh-CN" altLang="en-US" sz="24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368425" y="4924425"/>
            <a:ext cx="24841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chemeClr val="tx1"/>
                </a:solidFill>
                <a:sym typeface="+mn-ea"/>
              </a:rPr>
              <a:t>think about</a:t>
            </a:r>
            <a:endParaRPr lang="en-US" sz="28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8" name="右大括号 17"/>
          <p:cNvSpPr/>
          <p:nvPr/>
        </p:nvSpPr>
        <p:spPr>
          <a:xfrm flipH="1">
            <a:off x="3704590" y="4458970"/>
            <a:ext cx="227965" cy="1492885"/>
          </a:xfrm>
          <a:prstGeom prst="rightBrace">
            <a:avLst>
              <a:gd name="adj1" fmla="val 8333"/>
              <a:gd name="adj2" fmla="val 50011"/>
            </a:avLst>
          </a:prstGeom>
          <a:ln w="698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3932555" y="5446395"/>
            <a:ext cx="59042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chemeClr val="tx1"/>
                </a:solidFill>
                <a:sym typeface="+mn-ea"/>
              </a:rPr>
              <a:t>2.</a:t>
            </a:r>
            <a:r>
              <a:rPr lang="en-US" altLang="zh-CN" sz="2400" b="1">
                <a:solidFill>
                  <a:srgbClr val="FF0000"/>
                </a:solidFill>
                <a:sym typeface="+mn-ea"/>
              </a:rPr>
              <a:t>Think about</a:t>
            </a:r>
            <a:r>
              <a:rPr lang="en-US" altLang="zh-CN" sz="2400" b="1">
                <a:solidFill>
                  <a:schemeClr val="tx1"/>
                </a:solidFill>
                <a:sym typeface="+mn-ea"/>
              </a:rPr>
              <a:t> the question carefully.</a:t>
            </a:r>
            <a:endParaRPr lang="en-US" altLang="zh-CN" sz="24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79545" y="4504055"/>
            <a:ext cx="59042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chemeClr val="tx1"/>
                </a:solidFill>
                <a:sym typeface="+mn-ea"/>
              </a:rPr>
              <a:t>1.It’s a big thing.I have to </a:t>
            </a:r>
            <a:r>
              <a:rPr lang="en-US" altLang="zh-CN" sz="2400" b="1">
                <a:solidFill>
                  <a:srgbClr val="FF0000"/>
                </a:solidFill>
                <a:sym typeface="+mn-ea"/>
              </a:rPr>
              <a:t>think about</a:t>
            </a:r>
            <a:r>
              <a:rPr lang="en-US" altLang="zh-CN" sz="2400" b="1">
                <a:solidFill>
                  <a:schemeClr val="tx1"/>
                </a:solidFill>
                <a:sym typeface="+mn-ea"/>
              </a:rPr>
              <a:t> it.</a:t>
            </a:r>
            <a:endParaRPr lang="en-US" altLang="zh-CN" sz="24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25" name="右大括号 24"/>
          <p:cNvSpPr/>
          <p:nvPr/>
        </p:nvSpPr>
        <p:spPr>
          <a:xfrm>
            <a:off x="9836785" y="4732655"/>
            <a:ext cx="147955" cy="1041400"/>
          </a:xfrm>
          <a:prstGeom prst="rightBrace">
            <a:avLst>
              <a:gd name="adj1" fmla="val 8333"/>
              <a:gd name="adj2" fmla="val 48362"/>
            </a:avLst>
          </a:prstGeom>
          <a:ln w="698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10077450" y="4924425"/>
            <a:ext cx="212598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tx1"/>
                </a:solidFill>
                <a:sym typeface="+mn-ea"/>
              </a:rPr>
              <a:t>考虑</a:t>
            </a:r>
            <a:endParaRPr lang="zh-CN" altLang="en-US" sz="2400" b="1">
              <a:solidFill>
                <a:schemeClr val="tx1"/>
              </a:solidFill>
              <a:sym typeface="+mn-ea"/>
            </a:endParaRPr>
          </a:p>
          <a:p>
            <a:r>
              <a:rPr lang="en-US" altLang="zh-CN" sz="2400" b="1">
                <a:solidFill>
                  <a:srgbClr val="FF0000"/>
                </a:solidFill>
                <a:sym typeface="+mn-ea"/>
              </a:rPr>
              <a:t>=consider</a:t>
            </a:r>
            <a:endParaRPr lang="en-US" altLang="zh-CN" sz="2400" b="1">
              <a:solidFill>
                <a:srgbClr val="FF0000"/>
              </a:solidFill>
              <a:sym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868170" y="1645920"/>
            <a:ext cx="8714045" cy="3829840"/>
            <a:chOff x="2936" y="2794"/>
            <a:chExt cx="11341" cy="4847"/>
          </a:xfrm>
        </p:grpSpPr>
        <p:grpSp>
          <p:nvGrpSpPr>
            <p:cNvPr id="28" name="组合 27" descr="7b0a202020202274657874626f78223a20227b5c2263617465676f72795f69645c223a31303430392c5c2269645c223a32303334323230357d220a7d0a"/>
            <p:cNvGrpSpPr/>
            <p:nvPr/>
          </p:nvGrpSpPr>
          <p:grpSpPr>
            <a:xfrm>
              <a:off x="6270" y="3366"/>
              <a:ext cx="8007" cy="4275"/>
              <a:chOff x="6270" y="3365"/>
              <a:chExt cx="8007" cy="4275"/>
            </a:xfrm>
          </p:grpSpPr>
          <p:grpSp>
            <p:nvGrpSpPr>
              <p:cNvPr id="49" name="图形 47"/>
              <p:cNvGrpSpPr/>
              <p:nvPr/>
            </p:nvGrpSpPr>
            <p:grpSpPr>
              <a:xfrm>
                <a:off x="6270" y="3365"/>
                <a:ext cx="7789" cy="4112"/>
                <a:chOff x="3981450" y="2137005"/>
                <a:chExt cx="4946071" cy="2611291"/>
              </a:xfrm>
            </p:grpSpPr>
            <p:sp>
              <p:nvSpPr>
                <p:cNvPr id="50" name="任意多边形: 形状 49"/>
                <p:cNvSpPr/>
                <p:nvPr/>
              </p:nvSpPr>
              <p:spPr>
                <a:xfrm>
                  <a:off x="4140459" y="2156397"/>
                  <a:ext cx="4787062" cy="2529640"/>
                </a:xfrm>
                <a:custGeom>
                  <a:gdLst>
                    <a:gd name="connsiteX0" fmla="*/ 3265969 w 3821428"/>
                    <a:gd name="connsiteY0" fmla="*/ 662175 h 2497284"/>
                    <a:gd name="connsiteX1" fmla="*/ 3028796 w 3821428"/>
                    <a:gd name="connsiteY1" fmla="*/ 458339 h 2497284"/>
                    <a:gd name="connsiteX2" fmla="*/ 1656244 w 3821428"/>
                    <a:gd name="connsiteY2" fmla="*/ 239264 h 2497284"/>
                    <a:gd name="connsiteX3" fmla="*/ 813281 w 3821428"/>
                    <a:gd name="connsiteY3" fmla="*/ 573592 h 2497284"/>
                    <a:gd name="connsiteX4" fmla="*/ 396086 w 3821428"/>
                    <a:gd name="connsiteY4" fmla="*/ 941257 h 2497284"/>
                    <a:gd name="connsiteX5" fmla="*/ 379894 w 3821428"/>
                    <a:gd name="connsiteY5" fmla="*/ 1957575 h 2497284"/>
                    <a:gd name="connsiteX6" fmla="*/ 1041881 w 3821428"/>
                    <a:gd name="connsiteY6" fmla="*/ 2184270 h 2497284"/>
                    <a:gd name="connsiteX7" fmla="*/ 1958186 w 3821428"/>
                    <a:gd name="connsiteY7" fmla="*/ 2291902 h 2497284"/>
                    <a:gd name="connsiteX8" fmla="*/ 3133571 w 3821428"/>
                    <a:gd name="connsiteY8" fmla="*/ 2200462 h 2497284"/>
                    <a:gd name="connsiteX9" fmla="*/ 3265969 w 3821428"/>
                    <a:gd name="connsiteY9" fmla="*/ 662175 h 249728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21428" h="2497284">
                      <a:moveTo>
                        <a:pt x="3265969" y="662175"/>
                      </a:moveTo>
                      <a:cubicBezTo>
                        <a:pt x="3225964" y="556447"/>
                        <a:pt x="3141191" y="484057"/>
                        <a:pt x="3028796" y="458339"/>
                      </a:cubicBezTo>
                      <a:cubicBezTo>
                        <a:pt x="2829724" y="-5528"/>
                        <a:pt x="2066771" y="-183646"/>
                        <a:pt x="1656244" y="239264"/>
                      </a:cubicBezTo>
                      <a:cubicBezTo>
                        <a:pt x="1282864" y="95437"/>
                        <a:pt x="917104" y="333562"/>
                        <a:pt x="813281" y="573592"/>
                      </a:cubicBezTo>
                      <a:cubicBezTo>
                        <a:pt x="520864" y="457387"/>
                        <a:pt x="326554" y="759330"/>
                        <a:pt x="396086" y="941257"/>
                      </a:cubicBezTo>
                      <a:cubicBezTo>
                        <a:pt x="-122074" y="1074607"/>
                        <a:pt x="-136361" y="1791839"/>
                        <a:pt x="379894" y="1957575"/>
                      </a:cubicBezTo>
                      <a:cubicBezTo>
                        <a:pt x="379894" y="2217607"/>
                        <a:pt x="718031" y="2502405"/>
                        <a:pt x="1041881" y="2184270"/>
                      </a:cubicBezTo>
                      <a:cubicBezTo>
                        <a:pt x="1099031" y="2355720"/>
                        <a:pt x="1596236" y="2572890"/>
                        <a:pt x="1958186" y="2291902"/>
                      </a:cubicBezTo>
                      <a:cubicBezTo>
                        <a:pt x="2183929" y="2534790"/>
                        <a:pt x="2842106" y="2627182"/>
                        <a:pt x="3133571" y="2200462"/>
                      </a:cubicBezTo>
                      <a:cubicBezTo>
                        <a:pt x="3926051" y="2140455"/>
                        <a:pt x="4115599" y="959355"/>
                        <a:pt x="3265969" y="662175"/>
                      </a:cubicBezTo>
                      <a:close/>
                    </a:path>
                  </a:pathLst>
                </a:custGeom>
                <a:solidFill>
                  <a:srgbClr val="FFEFB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1" name="任意多边形: 形状 50"/>
                <p:cNvSpPr/>
                <p:nvPr/>
              </p:nvSpPr>
              <p:spPr>
                <a:xfrm>
                  <a:off x="4076960" y="2137005"/>
                  <a:ext cx="4850036" cy="2611291"/>
                </a:xfrm>
                <a:custGeom>
                  <a:gdLst>
                    <a:gd name="connsiteX0" fmla="*/ 3957638 w 3957637"/>
                    <a:gd name="connsiteY0" fmla="*/ 1499235 h 2633662"/>
                    <a:gd name="connsiteX1" fmla="*/ 3400425 w 3957637"/>
                    <a:gd name="connsiteY1" fmla="*/ 696278 h 2633662"/>
                    <a:gd name="connsiteX2" fmla="*/ 3140393 w 3957637"/>
                    <a:gd name="connsiteY2" fmla="*/ 468630 h 2633662"/>
                    <a:gd name="connsiteX3" fmla="*/ 2331720 w 3957637"/>
                    <a:gd name="connsiteY3" fmla="*/ 0 h 2633662"/>
                    <a:gd name="connsiteX4" fmla="*/ 1701165 w 3957637"/>
                    <a:gd name="connsiteY4" fmla="*/ 245745 h 2633662"/>
                    <a:gd name="connsiteX5" fmla="*/ 1475423 w 3957637"/>
                    <a:gd name="connsiteY5" fmla="*/ 209550 h 2633662"/>
                    <a:gd name="connsiteX6" fmla="*/ 846773 w 3957637"/>
                    <a:gd name="connsiteY6" fmla="*/ 577215 h 2633662"/>
                    <a:gd name="connsiteX7" fmla="*/ 754380 w 3957637"/>
                    <a:gd name="connsiteY7" fmla="*/ 565785 h 2633662"/>
                    <a:gd name="connsiteX8" fmla="*/ 390525 w 3957637"/>
                    <a:gd name="connsiteY8" fmla="*/ 931545 h 2633662"/>
                    <a:gd name="connsiteX9" fmla="*/ 392430 w 3957637"/>
                    <a:gd name="connsiteY9" fmla="*/ 963930 h 2633662"/>
                    <a:gd name="connsiteX10" fmla="*/ 0 w 3957637"/>
                    <a:gd name="connsiteY10" fmla="*/ 1515428 h 2633662"/>
                    <a:gd name="connsiteX11" fmla="*/ 390525 w 3957637"/>
                    <a:gd name="connsiteY11" fmla="*/ 2066925 h 2633662"/>
                    <a:gd name="connsiteX12" fmla="*/ 807720 w 3957637"/>
                    <a:gd name="connsiteY12" fmla="*/ 2454593 h 2633662"/>
                    <a:gd name="connsiteX13" fmla="*/ 1089660 w 3957637"/>
                    <a:gd name="connsiteY13" fmla="*/ 2346008 h 2633662"/>
                    <a:gd name="connsiteX14" fmla="*/ 1607820 w 3957637"/>
                    <a:gd name="connsiteY14" fmla="*/ 2571750 h 2633662"/>
                    <a:gd name="connsiteX15" fmla="*/ 2016443 w 3957637"/>
                    <a:gd name="connsiteY15" fmla="*/ 2442210 h 2633662"/>
                    <a:gd name="connsiteX16" fmla="*/ 2575560 w 3957637"/>
                    <a:gd name="connsiteY16" fmla="*/ 2633663 h 2633662"/>
                    <a:gd name="connsiteX17" fmla="*/ 3239453 w 3957637"/>
                    <a:gd name="connsiteY17" fmla="*/ 2346008 h 2633662"/>
                    <a:gd name="connsiteX18" fmla="*/ 3957638 w 3957637"/>
                    <a:gd name="connsiteY18" fmla="*/ 1499235 h 263366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957637" h="2633662">
                      <a:moveTo>
                        <a:pt x="3957638" y="1499235"/>
                      </a:moveTo>
                      <a:cubicBezTo>
                        <a:pt x="3957638" y="1131570"/>
                        <a:pt x="3726180" y="818198"/>
                        <a:pt x="3400425" y="696278"/>
                      </a:cubicBezTo>
                      <a:cubicBezTo>
                        <a:pt x="3357563" y="582930"/>
                        <a:pt x="3260408" y="496253"/>
                        <a:pt x="3140393" y="468630"/>
                      </a:cubicBezTo>
                      <a:cubicBezTo>
                        <a:pt x="2979420" y="188595"/>
                        <a:pt x="2677478" y="0"/>
                        <a:pt x="2331720" y="0"/>
                      </a:cubicBezTo>
                      <a:cubicBezTo>
                        <a:pt x="2088833" y="0"/>
                        <a:pt x="1866900" y="93345"/>
                        <a:pt x="1701165" y="245745"/>
                      </a:cubicBezTo>
                      <a:cubicBezTo>
                        <a:pt x="1630680" y="222885"/>
                        <a:pt x="1554480" y="209550"/>
                        <a:pt x="1475423" y="209550"/>
                      </a:cubicBezTo>
                      <a:cubicBezTo>
                        <a:pt x="1205865" y="209550"/>
                        <a:pt x="970598" y="358140"/>
                        <a:pt x="846773" y="577215"/>
                      </a:cubicBezTo>
                      <a:cubicBezTo>
                        <a:pt x="817245" y="569595"/>
                        <a:pt x="785813" y="565785"/>
                        <a:pt x="754380" y="565785"/>
                      </a:cubicBezTo>
                      <a:cubicBezTo>
                        <a:pt x="553403" y="565785"/>
                        <a:pt x="390525" y="729615"/>
                        <a:pt x="390525" y="931545"/>
                      </a:cubicBezTo>
                      <a:cubicBezTo>
                        <a:pt x="390525" y="942975"/>
                        <a:pt x="391478" y="953453"/>
                        <a:pt x="392430" y="963930"/>
                      </a:cubicBezTo>
                      <a:cubicBezTo>
                        <a:pt x="163830" y="1043940"/>
                        <a:pt x="0" y="1260158"/>
                        <a:pt x="0" y="1515428"/>
                      </a:cubicBezTo>
                      <a:cubicBezTo>
                        <a:pt x="0" y="1770698"/>
                        <a:pt x="162878" y="1986915"/>
                        <a:pt x="390525" y="2066925"/>
                      </a:cubicBezTo>
                      <a:cubicBezTo>
                        <a:pt x="406718" y="2283143"/>
                        <a:pt x="586740" y="2454593"/>
                        <a:pt x="807720" y="2454593"/>
                      </a:cubicBezTo>
                      <a:cubicBezTo>
                        <a:pt x="916305" y="2454593"/>
                        <a:pt x="1015365" y="2413635"/>
                        <a:pt x="1089660" y="2346008"/>
                      </a:cubicBezTo>
                      <a:cubicBezTo>
                        <a:pt x="1219200" y="2485073"/>
                        <a:pt x="1403033" y="2571750"/>
                        <a:pt x="1607820" y="2571750"/>
                      </a:cubicBezTo>
                      <a:cubicBezTo>
                        <a:pt x="1760220" y="2571750"/>
                        <a:pt x="1900238" y="2523173"/>
                        <a:pt x="2016443" y="2442210"/>
                      </a:cubicBezTo>
                      <a:cubicBezTo>
                        <a:pt x="2170748" y="2562225"/>
                        <a:pt x="2365058" y="2633663"/>
                        <a:pt x="2575560" y="2633663"/>
                      </a:cubicBezTo>
                      <a:cubicBezTo>
                        <a:pt x="2837498" y="2633663"/>
                        <a:pt x="3073718" y="2523173"/>
                        <a:pt x="3239453" y="2346008"/>
                      </a:cubicBezTo>
                      <a:cubicBezTo>
                        <a:pt x="3647123" y="2278380"/>
                        <a:pt x="3957638" y="1925003"/>
                        <a:pt x="3957638" y="1499235"/>
                      </a:cubicBezTo>
                      <a:close/>
                    </a:path>
                  </a:pathLst>
                </a:custGeom>
                <a:noFill/>
                <a:ln w="28575" cap="rnd">
                  <a:solidFill>
                    <a:srgbClr val="E37922"/>
                  </a:solidFill>
                  <a:prstDash val="solid"/>
                  <a:round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2" name="任意多边形: 形状 51"/>
                <p:cNvSpPr/>
                <p:nvPr/>
              </p:nvSpPr>
              <p:spPr>
                <a:xfrm>
                  <a:off x="4189095" y="4181474"/>
                  <a:ext cx="215265" cy="215265"/>
                </a:xfrm>
                <a:custGeom>
                  <a:gdLst>
                    <a:gd name="connsiteX0" fmla="*/ 215265 w 215265"/>
                    <a:gd name="connsiteY0" fmla="*/ 107633 h 215265"/>
                    <a:gd name="connsiteX1" fmla="*/ 107633 w 215265"/>
                    <a:gd name="connsiteY1" fmla="*/ 215265 h 215265"/>
                    <a:gd name="connsiteX2" fmla="*/ 0 w 215265"/>
                    <a:gd name="connsiteY2" fmla="*/ 107633 h 215265"/>
                    <a:gd name="connsiteX3" fmla="*/ 107633 w 215265"/>
                    <a:gd name="connsiteY3" fmla="*/ 0 h 215265"/>
                    <a:gd name="connsiteX4" fmla="*/ 215265 w 215265"/>
                    <a:gd name="connsiteY4" fmla="*/ 107633 h 2152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265" h="215265">
                      <a:moveTo>
                        <a:pt x="215265" y="107633"/>
                      </a:moveTo>
                      <a:cubicBezTo>
                        <a:pt x="215265" y="167076"/>
                        <a:pt x="167076" y="215265"/>
                        <a:pt x="107633" y="215265"/>
                      </a:cubicBezTo>
                      <a:cubicBezTo>
                        <a:pt x="48189" y="215265"/>
                        <a:pt x="0" y="167076"/>
                        <a:pt x="0" y="107633"/>
                      </a:cubicBezTo>
                      <a:cubicBezTo>
                        <a:pt x="0" y="48189"/>
                        <a:pt x="48189" y="0"/>
                        <a:pt x="107633" y="0"/>
                      </a:cubicBezTo>
                      <a:cubicBezTo>
                        <a:pt x="167076" y="0"/>
                        <a:pt x="215265" y="48189"/>
                        <a:pt x="215265" y="107633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3" name="任意多边形: 形状 52"/>
                <p:cNvSpPr/>
                <p:nvPr/>
              </p:nvSpPr>
              <p:spPr>
                <a:xfrm>
                  <a:off x="7563802" y="2596514"/>
                  <a:ext cx="219075" cy="219074"/>
                </a:xfrm>
                <a:custGeom>
                  <a:gdLst>
                    <a:gd name="connsiteX0" fmla="*/ 219075 w 219075"/>
                    <a:gd name="connsiteY0" fmla="*/ 109537 h 219074"/>
                    <a:gd name="connsiteX1" fmla="*/ 109538 w 219075"/>
                    <a:gd name="connsiteY1" fmla="*/ 219075 h 219074"/>
                    <a:gd name="connsiteX2" fmla="*/ 0 w 219075"/>
                    <a:gd name="connsiteY2" fmla="*/ 109537 h 219074"/>
                    <a:gd name="connsiteX3" fmla="*/ 109538 w 219075"/>
                    <a:gd name="connsiteY3" fmla="*/ 0 h 219074"/>
                    <a:gd name="connsiteX4" fmla="*/ 219075 w 219075"/>
                    <a:gd name="connsiteY4" fmla="*/ 109537 h 21907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9075" h="219074">
                      <a:moveTo>
                        <a:pt x="219075" y="109537"/>
                      </a:moveTo>
                      <a:cubicBezTo>
                        <a:pt x="219075" y="170033"/>
                        <a:pt x="170034" y="219075"/>
                        <a:pt x="109538" y="219075"/>
                      </a:cubicBezTo>
                      <a:cubicBezTo>
                        <a:pt x="49042" y="219075"/>
                        <a:pt x="0" y="170033"/>
                        <a:pt x="0" y="109537"/>
                      </a:cubicBezTo>
                      <a:cubicBezTo>
                        <a:pt x="0" y="49042"/>
                        <a:pt x="49042" y="0"/>
                        <a:pt x="109538" y="0"/>
                      </a:cubicBezTo>
                      <a:cubicBezTo>
                        <a:pt x="170034" y="0"/>
                        <a:pt x="219075" y="49042"/>
                        <a:pt x="219075" y="109537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4" name="任意多边形: 形状 53"/>
                <p:cNvSpPr/>
                <p:nvPr/>
              </p:nvSpPr>
              <p:spPr>
                <a:xfrm>
                  <a:off x="8066722" y="3262312"/>
                  <a:ext cx="139065" cy="139065"/>
                </a:xfrm>
                <a:custGeom>
                  <a:gdLst>
                    <a:gd name="connsiteX0" fmla="*/ 139065 w 139065"/>
                    <a:gd name="connsiteY0" fmla="*/ 69533 h 139065"/>
                    <a:gd name="connsiteX1" fmla="*/ 69533 w 139065"/>
                    <a:gd name="connsiteY1" fmla="*/ 139065 h 139065"/>
                    <a:gd name="connsiteX2" fmla="*/ 0 w 139065"/>
                    <a:gd name="connsiteY2" fmla="*/ 69533 h 139065"/>
                    <a:gd name="connsiteX3" fmla="*/ 69533 w 139065"/>
                    <a:gd name="connsiteY3" fmla="*/ 0 h 139065"/>
                    <a:gd name="connsiteX4" fmla="*/ 139065 w 139065"/>
                    <a:gd name="connsiteY4" fmla="*/ 69533 h 1390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065" h="139065">
                      <a:moveTo>
                        <a:pt x="139065" y="69533"/>
                      </a:moveTo>
                      <a:cubicBezTo>
                        <a:pt x="139065" y="107934"/>
                        <a:pt x="107934" y="139065"/>
                        <a:pt x="69533" y="139065"/>
                      </a:cubicBezTo>
                      <a:cubicBezTo>
                        <a:pt x="31131" y="139065"/>
                        <a:pt x="0" y="107934"/>
                        <a:pt x="0" y="69533"/>
                      </a:cubicBezTo>
                      <a:cubicBezTo>
                        <a:pt x="0" y="31131"/>
                        <a:pt x="31131" y="0"/>
                        <a:pt x="69533" y="0"/>
                      </a:cubicBezTo>
                      <a:cubicBezTo>
                        <a:pt x="107934" y="0"/>
                        <a:pt x="139065" y="31131"/>
                        <a:pt x="139065" y="69533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5" name="任意多边形: 形状 54"/>
                <p:cNvSpPr/>
                <p:nvPr/>
              </p:nvSpPr>
              <p:spPr>
                <a:xfrm>
                  <a:off x="7264717" y="2386012"/>
                  <a:ext cx="135255" cy="135255"/>
                </a:xfrm>
                <a:custGeom>
                  <a:gdLst>
                    <a:gd name="connsiteX0" fmla="*/ 135255 w 135255"/>
                    <a:gd name="connsiteY0" fmla="*/ 67627 h 135255"/>
                    <a:gd name="connsiteX1" fmla="*/ 67627 w 135255"/>
                    <a:gd name="connsiteY1" fmla="*/ 135255 h 135255"/>
                    <a:gd name="connsiteX2" fmla="*/ 0 w 135255"/>
                    <a:gd name="connsiteY2" fmla="*/ 67627 h 135255"/>
                    <a:gd name="connsiteX3" fmla="*/ 67627 w 135255"/>
                    <a:gd name="connsiteY3" fmla="*/ 0 h 135255"/>
                    <a:gd name="connsiteX4" fmla="*/ 135255 w 135255"/>
                    <a:gd name="connsiteY4" fmla="*/ 67627 h 13525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255" h="135255">
                      <a:moveTo>
                        <a:pt x="135255" y="67627"/>
                      </a:moveTo>
                      <a:cubicBezTo>
                        <a:pt x="135255" y="104977"/>
                        <a:pt x="104977" y="135255"/>
                        <a:pt x="67627" y="135255"/>
                      </a:cubicBezTo>
                      <a:cubicBezTo>
                        <a:pt x="30278" y="135255"/>
                        <a:pt x="0" y="104977"/>
                        <a:pt x="0" y="67627"/>
                      </a:cubicBezTo>
                      <a:cubicBezTo>
                        <a:pt x="0" y="30278"/>
                        <a:pt x="30278" y="0"/>
                        <a:pt x="67627" y="0"/>
                      </a:cubicBezTo>
                      <a:cubicBezTo>
                        <a:pt x="104977" y="0"/>
                        <a:pt x="135255" y="30278"/>
                        <a:pt x="135255" y="67627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6" name="任意多边形: 形状 55"/>
                <p:cNvSpPr/>
                <p:nvPr/>
              </p:nvSpPr>
              <p:spPr>
                <a:xfrm>
                  <a:off x="7399020" y="2555557"/>
                  <a:ext cx="99059" cy="99060"/>
                </a:xfrm>
                <a:custGeom>
                  <a:gdLst>
                    <a:gd name="connsiteX0" fmla="*/ 99060 w 99059"/>
                    <a:gd name="connsiteY0" fmla="*/ 49530 h 99060"/>
                    <a:gd name="connsiteX1" fmla="*/ 49530 w 99059"/>
                    <a:gd name="connsiteY1" fmla="*/ 99060 h 99060"/>
                    <a:gd name="connsiteX2" fmla="*/ 0 w 99059"/>
                    <a:gd name="connsiteY2" fmla="*/ 49530 h 99060"/>
                    <a:gd name="connsiteX3" fmla="*/ 49530 w 99059"/>
                    <a:gd name="connsiteY3" fmla="*/ 0 h 99060"/>
                    <a:gd name="connsiteX4" fmla="*/ 99060 w 99059"/>
                    <a:gd name="connsiteY4" fmla="*/ 49530 h 9906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059" h="99060">
                      <a:moveTo>
                        <a:pt x="99060" y="49530"/>
                      </a:moveTo>
                      <a:cubicBezTo>
                        <a:pt x="99060" y="76885"/>
                        <a:pt x="76885" y="99060"/>
                        <a:pt x="49530" y="99060"/>
                      </a:cubicBezTo>
                      <a:cubicBezTo>
                        <a:pt x="22175" y="99060"/>
                        <a:pt x="0" y="76885"/>
                        <a:pt x="0" y="49530"/>
                      </a:cubicBezTo>
                      <a:cubicBezTo>
                        <a:pt x="0" y="22175"/>
                        <a:pt x="22175" y="0"/>
                        <a:pt x="49530" y="0"/>
                      </a:cubicBezTo>
                      <a:cubicBezTo>
                        <a:pt x="76885" y="0"/>
                        <a:pt x="99060" y="22175"/>
                        <a:pt x="99060" y="49530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7" name="任意多边形: 形状 56"/>
                <p:cNvSpPr/>
                <p:nvPr/>
              </p:nvSpPr>
              <p:spPr>
                <a:xfrm>
                  <a:off x="8102917" y="3458527"/>
                  <a:ext cx="60959" cy="60959"/>
                </a:xfrm>
                <a:custGeom>
                  <a:gdLst>
                    <a:gd name="connsiteX0" fmla="*/ 60960 w 60959"/>
                    <a:gd name="connsiteY0" fmla="*/ 30480 h 60959"/>
                    <a:gd name="connsiteX1" fmla="*/ 30480 w 60959"/>
                    <a:gd name="connsiteY1" fmla="*/ 60960 h 60959"/>
                    <a:gd name="connsiteX2" fmla="*/ 0 w 60959"/>
                    <a:gd name="connsiteY2" fmla="*/ 30480 h 60959"/>
                    <a:gd name="connsiteX3" fmla="*/ 30480 w 60959"/>
                    <a:gd name="connsiteY3" fmla="*/ 0 h 60959"/>
                    <a:gd name="connsiteX4" fmla="*/ 60960 w 60959"/>
                    <a:gd name="connsiteY4" fmla="*/ 30480 h 6095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57" h="60957">
                      <a:moveTo>
                        <a:pt x="60960" y="30480"/>
                      </a:moveTo>
                      <a:cubicBezTo>
                        <a:pt x="60960" y="47314"/>
                        <a:pt x="47314" y="60960"/>
                        <a:pt x="30480" y="60960"/>
                      </a:cubicBezTo>
                      <a:cubicBezTo>
                        <a:pt x="13646" y="60960"/>
                        <a:pt x="0" y="47314"/>
                        <a:pt x="0" y="30480"/>
                      </a:cubicBezTo>
                      <a:cubicBezTo>
                        <a:pt x="0" y="13646"/>
                        <a:pt x="13646" y="0"/>
                        <a:pt x="30480" y="0"/>
                      </a:cubicBezTo>
                      <a:cubicBezTo>
                        <a:pt x="47314" y="0"/>
                        <a:pt x="60960" y="13646"/>
                        <a:pt x="60960" y="30480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8" name="任意多边形: 形状 57"/>
                <p:cNvSpPr/>
                <p:nvPr/>
              </p:nvSpPr>
              <p:spPr>
                <a:xfrm>
                  <a:off x="3981450" y="3328987"/>
                  <a:ext cx="100965" cy="100965"/>
                </a:xfrm>
                <a:custGeom>
                  <a:gdLst>
                    <a:gd name="connsiteX0" fmla="*/ 100965 w 100965"/>
                    <a:gd name="connsiteY0" fmla="*/ 50483 h 100965"/>
                    <a:gd name="connsiteX1" fmla="*/ 50483 w 100965"/>
                    <a:gd name="connsiteY1" fmla="*/ 100965 h 100965"/>
                    <a:gd name="connsiteX2" fmla="*/ 0 w 100965"/>
                    <a:gd name="connsiteY2" fmla="*/ 50483 h 100965"/>
                    <a:gd name="connsiteX3" fmla="*/ 50483 w 100965"/>
                    <a:gd name="connsiteY3" fmla="*/ 0 h 100965"/>
                    <a:gd name="connsiteX4" fmla="*/ 100965 w 100965"/>
                    <a:gd name="connsiteY4" fmla="*/ 50483 h 1009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965" h="100965">
                      <a:moveTo>
                        <a:pt x="100965" y="50483"/>
                      </a:moveTo>
                      <a:cubicBezTo>
                        <a:pt x="100965" y="78363"/>
                        <a:pt x="78363" y="100965"/>
                        <a:pt x="50483" y="100965"/>
                      </a:cubicBezTo>
                      <a:cubicBezTo>
                        <a:pt x="22602" y="100965"/>
                        <a:pt x="0" y="78363"/>
                        <a:pt x="0" y="50483"/>
                      </a:cubicBezTo>
                      <a:cubicBezTo>
                        <a:pt x="0" y="22602"/>
                        <a:pt x="22602" y="0"/>
                        <a:pt x="50483" y="0"/>
                      </a:cubicBezTo>
                      <a:cubicBezTo>
                        <a:pt x="78363" y="0"/>
                        <a:pt x="100965" y="22602"/>
                        <a:pt x="100965" y="50483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9" name="任意多边形: 形状 58"/>
                <p:cNvSpPr/>
                <p:nvPr/>
              </p:nvSpPr>
              <p:spPr>
                <a:xfrm>
                  <a:off x="8034337" y="3249929"/>
                  <a:ext cx="32384" cy="32385"/>
                </a:xfrm>
                <a:custGeom>
                  <a:gdLst>
                    <a:gd name="connsiteX0" fmla="*/ 32385 w 32384"/>
                    <a:gd name="connsiteY0" fmla="*/ 16193 h 32385"/>
                    <a:gd name="connsiteX1" fmla="*/ 16192 w 32384"/>
                    <a:gd name="connsiteY1" fmla="*/ 32385 h 32385"/>
                    <a:gd name="connsiteX2" fmla="*/ 0 w 32384"/>
                    <a:gd name="connsiteY2" fmla="*/ 16193 h 32385"/>
                    <a:gd name="connsiteX3" fmla="*/ 16192 w 32384"/>
                    <a:gd name="connsiteY3" fmla="*/ 0 h 32385"/>
                    <a:gd name="connsiteX4" fmla="*/ 32385 w 32384"/>
                    <a:gd name="connsiteY4" fmla="*/ 16193 h 3238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384" h="32384">
                      <a:moveTo>
                        <a:pt x="32385" y="16193"/>
                      </a:moveTo>
                      <a:cubicBezTo>
                        <a:pt x="32385" y="25135"/>
                        <a:pt x="25135" y="32385"/>
                        <a:pt x="16192" y="32385"/>
                      </a:cubicBezTo>
                      <a:cubicBezTo>
                        <a:pt x="7250" y="32385"/>
                        <a:pt x="0" y="25135"/>
                        <a:pt x="0" y="16193"/>
                      </a:cubicBezTo>
                      <a:cubicBezTo>
                        <a:pt x="0" y="7250"/>
                        <a:pt x="7249" y="0"/>
                        <a:pt x="16192" y="0"/>
                      </a:cubicBezTo>
                      <a:cubicBezTo>
                        <a:pt x="25135" y="0"/>
                        <a:pt x="32385" y="7250"/>
                        <a:pt x="32385" y="16193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0" name="任意多边形: 形状 59"/>
                <p:cNvSpPr/>
                <p:nvPr/>
              </p:nvSpPr>
              <p:spPr>
                <a:xfrm>
                  <a:off x="4086225" y="3296602"/>
                  <a:ext cx="32384" cy="32385"/>
                </a:xfrm>
                <a:custGeom>
                  <a:gdLst>
                    <a:gd name="connsiteX0" fmla="*/ 32385 w 32384"/>
                    <a:gd name="connsiteY0" fmla="*/ 16193 h 32385"/>
                    <a:gd name="connsiteX1" fmla="*/ 16192 w 32384"/>
                    <a:gd name="connsiteY1" fmla="*/ 32385 h 32385"/>
                    <a:gd name="connsiteX2" fmla="*/ 0 w 32384"/>
                    <a:gd name="connsiteY2" fmla="*/ 16193 h 32385"/>
                    <a:gd name="connsiteX3" fmla="*/ 16192 w 32384"/>
                    <a:gd name="connsiteY3" fmla="*/ 0 h 32385"/>
                    <a:gd name="connsiteX4" fmla="*/ 32385 w 32384"/>
                    <a:gd name="connsiteY4" fmla="*/ 16193 h 3238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384" h="32384">
                      <a:moveTo>
                        <a:pt x="32385" y="16193"/>
                      </a:moveTo>
                      <a:cubicBezTo>
                        <a:pt x="32385" y="25135"/>
                        <a:pt x="25135" y="32385"/>
                        <a:pt x="16192" y="32385"/>
                      </a:cubicBezTo>
                      <a:cubicBezTo>
                        <a:pt x="7250" y="32385"/>
                        <a:pt x="0" y="25135"/>
                        <a:pt x="0" y="16193"/>
                      </a:cubicBezTo>
                      <a:cubicBezTo>
                        <a:pt x="0" y="7250"/>
                        <a:pt x="7250" y="0"/>
                        <a:pt x="16192" y="0"/>
                      </a:cubicBezTo>
                      <a:cubicBezTo>
                        <a:pt x="25135" y="0"/>
                        <a:pt x="32385" y="7250"/>
                        <a:pt x="32385" y="16193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1" name="任意多边形: 形状 60"/>
                <p:cNvSpPr/>
                <p:nvPr/>
              </p:nvSpPr>
              <p:spPr>
                <a:xfrm>
                  <a:off x="7303770" y="4499609"/>
                  <a:ext cx="139065" cy="139065"/>
                </a:xfrm>
                <a:custGeom>
                  <a:gdLst>
                    <a:gd name="connsiteX0" fmla="*/ 139065 w 139065"/>
                    <a:gd name="connsiteY0" fmla="*/ 69533 h 139065"/>
                    <a:gd name="connsiteX1" fmla="*/ 69533 w 139065"/>
                    <a:gd name="connsiteY1" fmla="*/ 139065 h 139065"/>
                    <a:gd name="connsiteX2" fmla="*/ 0 w 139065"/>
                    <a:gd name="connsiteY2" fmla="*/ 69533 h 139065"/>
                    <a:gd name="connsiteX3" fmla="*/ 69533 w 139065"/>
                    <a:gd name="connsiteY3" fmla="*/ 0 h 139065"/>
                    <a:gd name="connsiteX4" fmla="*/ 139065 w 139065"/>
                    <a:gd name="connsiteY4" fmla="*/ 69533 h 1390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065" h="139065">
                      <a:moveTo>
                        <a:pt x="139065" y="69533"/>
                      </a:moveTo>
                      <a:cubicBezTo>
                        <a:pt x="139065" y="107934"/>
                        <a:pt x="107934" y="139065"/>
                        <a:pt x="69533" y="139065"/>
                      </a:cubicBezTo>
                      <a:cubicBezTo>
                        <a:pt x="31131" y="139065"/>
                        <a:pt x="0" y="107934"/>
                        <a:pt x="0" y="69533"/>
                      </a:cubicBezTo>
                      <a:cubicBezTo>
                        <a:pt x="0" y="31131"/>
                        <a:pt x="31131" y="0"/>
                        <a:pt x="69533" y="0"/>
                      </a:cubicBezTo>
                      <a:cubicBezTo>
                        <a:pt x="107934" y="0"/>
                        <a:pt x="139065" y="31131"/>
                        <a:pt x="139065" y="69533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2" name="任意多边形: 形状 61"/>
                <p:cNvSpPr/>
                <p:nvPr/>
              </p:nvSpPr>
              <p:spPr>
                <a:xfrm>
                  <a:off x="4755832" y="2416492"/>
                  <a:ext cx="186689" cy="186689"/>
                </a:xfrm>
                <a:custGeom>
                  <a:gdLst>
                    <a:gd name="connsiteX0" fmla="*/ 186690 w 186689"/>
                    <a:gd name="connsiteY0" fmla="*/ 93345 h 186689"/>
                    <a:gd name="connsiteX1" fmla="*/ 93345 w 186689"/>
                    <a:gd name="connsiteY1" fmla="*/ 186690 h 186689"/>
                    <a:gd name="connsiteX2" fmla="*/ 0 w 186689"/>
                    <a:gd name="connsiteY2" fmla="*/ 93345 h 186689"/>
                    <a:gd name="connsiteX3" fmla="*/ 93345 w 186689"/>
                    <a:gd name="connsiteY3" fmla="*/ 0 h 186689"/>
                    <a:gd name="connsiteX4" fmla="*/ 186690 w 186689"/>
                    <a:gd name="connsiteY4" fmla="*/ 93345 h 18668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689" h="186689">
                      <a:moveTo>
                        <a:pt x="186690" y="93345"/>
                      </a:moveTo>
                      <a:cubicBezTo>
                        <a:pt x="186690" y="144898"/>
                        <a:pt x="144898" y="186690"/>
                        <a:pt x="93345" y="186690"/>
                      </a:cubicBezTo>
                      <a:cubicBezTo>
                        <a:pt x="41792" y="186690"/>
                        <a:pt x="0" y="144898"/>
                        <a:pt x="0" y="93345"/>
                      </a:cubicBezTo>
                      <a:cubicBezTo>
                        <a:pt x="0" y="41792"/>
                        <a:pt x="41792" y="0"/>
                        <a:pt x="93345" y="0"/>
                      </a:cubicBezTo>
                      <a:cubicBezTo>
                        <a:pt x="144898" y="0"/>
                        <a:pt x="186690" y="41792"/>
                        <a:pt x="186690" y="93345"/>
                      </a:cubicBezTo>
                      <a:close/>
                    </a:path>
                  </a:pathLst>
                </a:custGeom>
                <a:solidFill>
                  <a:srgbClr val="FFDF7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3" name="任意多边形: 形状 62"/>
                <p:cNvSpPr/>
                <p:nvPr/>
              </p:nvSpPr>
              <p:spPr>
                <a:xfrm>
                  <a:off x="4979670" y="2405062"/>
                  <a:ext cx="43814" cy="43814"/>
                </a:xfrm>
                <a:custGeom>
                  <a:gdLst>
                    <a:gd name="connsiteX0" fmla="*/ 43815 w 43814"/>
                    <a:gd name="connsiteY0" fmla="*/ 21907 h 43814"/>
                    <a:gd name="connsiteX1" fmla="*/ 21907 w 43814"/>
                    <a:gd name="connsiteY1" fmla="*/ 43815 h 43814"/>
                    <a:gd name="connsiteX2" fmla="*/ 0 w 43814"/>
                    <a:gd name="connsiteY2" fmla="*/ 21907 h 43814"/>
                    <a:gd name="connsiteX3" fmla="*/ 21907 w 43814"/>
                    <a:gd name="connsiteY3" fmla="*/ 0 h 43814"/>
                    <a:gd name="connsiteX4" fmla="*/ 43815 w 43814"/>
                    <a:gd name="connsiteY4" fmla="*/ 21907 h 4381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814" h="43814">
                      <a:moveTo>
                        <a:pt x="43815" y="21907"/>
                      </a:moveTo>
                      <a:cubicBezTo>
                        <a:pt x="43815" y="34007"/>
                        <a:pt x="34007" y="43815"/>
                        <a:pt x="21907" y="43815"/>
                      </a:cubicBezTo>
                      <a:cubicBezTo>
                        <a:pt x="9808" y="43815"/>
                        <a:pt x="0" y="34007"/>
                        <a:pt x="0" y="21907"/>
                      </a:cubicBezTo>
                      <a:cubicBezTo>
                        <a:pt x="0" y="9808"/>
                        <a:pt x="9808" y="0"/>
                        <a:pt x="21907" y="0"/>
                      </a:cubicBezTo>
                      <a:cubicBezTo>
                        <a:pt x="34007" y="0"/>
                        <a:pt x="43815" y="9808"/>
                        <a:pt x="43815" y="21907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4" name="任意多边形: 形状 63"/>
                <p:cNvSpPr/>
                <p:nvPr/>
              </p:nvSpPr>
              <p:spPr>
                <a:xfrm>
                  <a:off x="4642485" y="2534602"/>
                  <a:ext cx="83820" cy="83819"/>
                </a:xfrm>
                <a:custGeom>
                  <a:gdLst>
                    <a:gd name="connsiteX0" fmla="*/ 83820 w 83820"/>
                    <a:gd name="connsiteY0" fmla="*/ 41910 h 83819"/>
                    <a:gd name="connsiteX1" fmla="*/ 41910 w 83820"/>
                    <a:gd name="connsiteY1" fmla="*/ 83820 h 83819"/>
                    <a:gd name="connsiteX2" fmla="*/ 0 w 83820"/>
                    <a:gd name="connsiteY2" fmla="*/ 41910 h 83819"/>
                    <a:gd name="connsiteX3" fmla="*/ 41910 w 83820"/>
                    <a:gd name="connsiteY3" fmla="*/ 0 h 83819"/>
                    <a:gd name="connsiteX4" fmla="*/ 83820 w 83820"/>
                    <a:gd name="connsiteY4" fmla="*/ 41910 h 8381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820" h="83819">
                      <a:moveTo>
                        <a:pt x="83820" y="41910"/>
                      </a:moveTo>
                      <a:cubicBezTo>
                        <a:pt x="83820" y="65056"/>
                        <a:pt x="65056" y="83820"/>
                        <a:pt x="41910" y="83820"/>
                      </a:cubicBezTo>
                      <a:cubicBezTo>
                        <a:pt x="18764" y="83820"/>
                        <a:pt x="0" y="65056"/>
                        <a:pt x="0" y="41910"/>
                      </a:cubicBezTo>
                      <a:cubicBezTo>
                        <a:pt x="0" y="18764"/>
                        <a:pt x="18764" y="0"/>
                        <a:pt x="41910" y="0"/>
                      </a:cubicBezTo>
                      <a:cubicBezTo>
                        <a:pt x="65056" y="0"/>
                        <a:pt x="83820" y="18764"/>
                        <a:pt x="83820" y="41910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5" name="任意多边形: 形状 64"/>
                <p:cNvSpPr/>
                <p:nvPr/>
              </p:nvSpPr>
              <p:spPr>
                <a:xfrm>
                  <a:off x="7445692" y="4470082"/>
                  <a:ext cx="57150" cy="57150"/>
                </a:xfrm>
                <a:custGeom>
                  <a:gdLst>
                    <a:gd name="connsiteX0" fmla="*/ 57150 w 57150"/>
                    <a:gd name="connsiteY0" fmla="*/ 28575 h 57150"/>
                    <a:gd name="connsiteX1" fmla="*/ 28575 w 57150"/>
                    <a:gd name="connsiteY1" fmla="*/ 57150 h 57150"/>
                    <a:gd name="connsiteX2" fmla="*/ 0 w 57150"/>
                    <a:gd name="connsiteY2" fmla="*/ 28575 h 57150"/>
                    <a:gd name="connsiteX3" fmla="*/ 28575 w 57150"/>
                    <a:gd name="connsiteY3" fmla="*/ 0 h 57150"/>
                    <a:gd name="connsiteX4" fmla="*/ 57150 w 57150"/>
                    <a:gd name="connsiteY4" fmla="*/ 28575 h 5715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7150" h="57150">
                      <a:moveTo>
                        <a:pt x="57150" y="28575"/>
                      </a:moveTo>
                      <a:cubicBezTo>
                        <a:pt x="57150" y="44357"/>
                        <a:pt x="44357" y="57150"/>
                        <a:pt x="28575" y="57150"/>
                      </a:cubicBezTo>
                      <a:cubicBezTo>
                        <a:pt x="12794" y="57150"/>
                        <a:pt x="0" y="44357"/>
                        <a:pt x="0" y="28575"/>
                      </a:cubicBezTo>
                      <a:cubicBezTo>
                        <a:pt x="0" y="12793"/>
                        <a:pt x="12794" y="0"/>
                        <a:pt x="28575" y="0"/>
                      </a:cubicBezTo>
                      <a:cubicBezTo>
                        <a:pt x="44357" y="0"/>
                        <a:pt x="57150" y="12793"/>
                        <a:pt x="57150" y="28575"/>
                      </a:cubicBezTo>
                      <a:close/>
                    </a:path>
                  </a:pathLst>
                </a:custGeom>
                <a:solidFill>
                  <a:srgbClr val="FFD9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29" name="文本框 28"/>
              <p:cNvSpPr txBox="1"/>
              <p:nvPr/>
            </p:nvSpPr>
            <p:spPr>
              <a:xfrm>
                <a:off x="7582" y="4162"/>
                <a:ext cx="6695" cy="3478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3600" b="1" spc="200">
                    <a:solidFill>
                      <a:schemeClr val="tx1"/>
                    </a:solidFill>
                    <a:uFillTx/>
                    <a:latin typeface="汉仪粗圆简" panose="02010600000101010101" charset="-122"/>
                    <a:ea typeface="汉仪粗圆简" panose="02010600000101010101" charset="-122"/>
                    <a:cs typeface="汉仪粗圆简" panose="02010600000101010101" charset="-122"/>
                  </a:rPr>
                  <a:t>你还有其他的吗？</a:t>
                </a:r>
                <a:endParaRPr lang="zh-CN" altLang="en-US" sz="3600" b="1" spc="200">
                  <a:solidFill>
                    <a:schemeClr val="tx1"/>
                  </a:solidFill>
                  <a:uFillTx/>
                  <a:latin typeface="汉仪粗圆简" panose="02010600000101010101" charset="-122"/>
                  <a:ea typeface="汉仪粗圆简" panose="02010600000101010101" charset="-122"/>
                  <a:cs typeface="汉仪粗圆简" panose="02010600000101010101" charset="-122"/>
                </a:endParaRPr>
              </a:p>
              <a:p>
                <a:pPr algn="just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3600" b="1" spc="200">
                    <a:solidFill>
                      <a:schemeClr val="tx1"/>
                    </a:solidFill>
                    <a:uFillTx/>
                    <a:latin typeface="汉仪粗圆简" panose="02010600000101010101" charset="-122"/>
                    <a:ea typeface="汉仪粗圆简" panose="02010600000101010101" charset="-122"/>
                    <a:cs typeface="汉仪粗圆简" panose="02010600000101010101" charset="-122"/>
                  </a:rPr>
                  <a:t>比如：</a:t>
                </a:r>
                <a:endParaRPr lang="zh-CN" altLang="en-US" sz="3600" b="1" spc="200">
                  <a:solidFill>
                    <a:schemeClr val="tx1"/>
                  </a:solidFill>
                  <a:uFillTx/>
                  <a:latin typeface="汉仪粗圆简" panose="02010600000101010101" charset="-122"/>
                  <a:ea typeface="汉仪粗圆简" panose="02010600000101010101" charset="-122"/>
                  <a:cs typeface="汉仪粗圆简" panose="02010600000101010101" charset="-122"/>
                </a:endParaRPr>
              </a:p>
              <a:p>
                <a:pPr algn="just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600" b="1" spc="200">
                    <a:solidFill>
                      <a:schemeClr val="accent6">
                        <a:lumMod val="50000"/>
                      </a:schemeClr>
                    </a:solidFill>
                    <a:uFillTx/>
                    <a:latin typeface="汉仪粗圆简" panose="02010600000101010101" charset="-122"/>
                    <a:ea typeface="汉仪粗圆简" panose="02010600000101010101" charset="-122"/>
                    <a:cs typeface="汉仪粗圆简" panose="02010600000101010101" charset="-122"/>
                  </a:rPr>
                  <a:t>think over</a:t>
                </a:r>
                <a:r>
                  <a:rPr lang="zh-CN" altLang="en-US" sz="3600" b="1" spc="200">
                    <a:solidFill>
                      <a:schemeClr val="accent6">
                        <a:lumMod val="50000"/>
                      </a:schemeClr>
                    </a:solidFill>
                    <a:uFillTx/>
                    <a:latin typeface="汉仪粗圆简" panose="02010600000101010101" charset="-122"/>
                    <a:ea typeface="汉仪粗圆简" panose="02010600000101010101" charset="-122"/>
                    <a:cs typeface="汉仪粗圆简" panose="02010600000101010101" charset="-122"/>
                  </a:rPr>
                  <a:t>；</a:t>
                </a:r>
                <a:r>
                  <a:rPr lang="en-US" altLang="zh-CN" sz="3600" b="1" spc="200">
                    <a:solidFill>
                      <a:schemeClr val="accent6">
                        <a:lumMod val="50000"/>
                      </a:schemeClr>
                    </a:solidFill>
                    <a:uFillTx/>
                    <a:latin typeface="汉仪粗圆简" panose="02010600000101010101" charset="-122"/>
                    <a:ea typeface="汉仪粗圆简" panose="02010600000101010101" charset="-122"/>
                    <a:cs typeface="汉仪粗圆简" panose="02010600000101010101" charset="-122"/>
                  </a:rPr>
                  <a:t>think up</a:t>
                </a:r>
                <a:endParaRPr lang="en-US" altLang="zh-CN" sz="3600" b="1" spc="200">
                  <a:solidFill>
                    <a:schemeClr val="accent6">
                      <a:lumMod val="50000"/>
                    </a:schemeClr>
                  </a:solidFill>
                  <a:uFillTx/>
                  <a:latin typeface="汉仪粗圆简" panose="02010600000101010101" charset="-122"/>
                  <a:ea typeface="汉仪粗圆简" panose="02010600000101010101" charset="-122"/>
                  <a:cs typeface="汉仪粗圆简" panose="02010600000101010101" charset="-122"/>
                </a:endParaRPr>
              </a:p>
            </p:txBody>
          </p:sp>
        </p:grpSp>
        <p:pic>
          <p:nvPicPr>
            <p:cNvPr id="30" name="图片 29" descr="千库网_兔年兔子放鞭炮新年春节新春喜庆生肖形象_元素编号1345945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36" y="2794"/>
              <a:ext cx="4847" cy="4847"/>
            </a:xfrm>
            <a:prstGeom prst="rect">
              <a:avLst/>
            </a:prstGeom>
          </p:spPr>
        </p:pic>
      </p:grp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/>
      <p:bldP spid="19" grpId="0"/>
      <p:bldP spid="7" grpId="0"/>
      <p:bldP spid="3" grpId="0"/>
      <p:bldP spid="4" grpId="0"/>
      <p:bldP spid="5" grpId="0"/>
      <p:bldP spid="9" grpId="0"/>
      <p:bldP spid="10" grpId="0"/>
      <p:bldP spid="11" grpId="0"/>
      <p:bldP spid="12" grpId="0"/>
      <p:bldP spid="13" grpId="0"/>
      <p:bldP spid="14" grpId="0"/>
      <p:bldP spid="18" grpId="0"/>
      <p:bldP spid="20" grpId="0"/>
      <p:bldP spid="24" grpId="0"/>
      <p:bldP spid="25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流程图: 库存数据 16"/>
          <p:cNvSpPr/>
          <p:nvPr/>
        </p:nvSpPr>
        <p:spPr>
          <a:xfrm>
            <a:off x="0" y="132715"/>
            <a:ext cx="4538980" cy="753745"/>
          </a:xfrm>
          <a:prstGeom prst="flowChartOnlineStora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 b="1"/>
              <a:t>实践固真知</a:t>
            </a:r>
            <a:endParaRPr lang="zh-CN" altLang="en-US" sz="3735" b="1"/>
          </a:p>
        </p:txBody>
      </p:sp>
      <p:sp>
        <p:nvSpPr>
          <p:cNvPr id="5" name="文本框 4"/>
          <p:cNvSpPr txBox="1"/>
          <p:nvPr/>
        </p:nvSpPr>
        <p:spPr>
          <a:xfrm>
            <a:off x="264160" y="886460"/>
            <a:ext cx="12409805" cy="4831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1.--What are you doing?You look so happy.</a:t>
            </a:r>
            <a:endParaRPr lang="en-US" altLang="zh-CN" sz="2800" b="1"/>
          </a:p>
          <a:p>
            <a:r>
              <a:rPr lang="en-US" altLang="zh-CN" sz="2800" b="1"/>
              <a:t>   -- I ’m</a:t>
            </a:r>
            <a:r>
              <a:rPr lang="en-US" altLang="zh-CN" sz="2800" b="1" u="sng"/>
              <a:t>           </a:t>
            </a:r>
            <a:r>
              <a:rPr lang="en-US" altLang="zh-CN" sz="2800" b="1"/>
              <a:t>my parents.</a:t>
            </a:r>
            <a:endParaRPr lang="en-US" altLang="zh-CN" sz="2800" b="1"/>
          </a:p>
          <a:p>
            <a:r>
              <a:rPr lang="en-US" altLang="zh-CN" sz="2800" b="1"/>
              <a:t>A.thinking                          B.thinking over</a:t>
            </a:r>
            <a:endParaRPr lang="en-US" altLang="zh-CN" sz="2800" b="1"/>
          </a:p>
          <a:p>
            <a:r>
              <a:rPr lang="en-US" altLang="zh-CN" sz="2800" b="1"/>
              <a:t>C.thinking about                D.think up</a:t>
            </a:r>
            <a:endParaRPr lang="en-US" altLang="zh-CN" sz="2800" b="1"/>
          </a:p>
          <a:p>
            <a:endParaRPr lang="en-US" altLang="zh-CN" sz="2800" b="1"/>
          </a:p>
          <a:p>
            <a:r>
              <a:rPr lang="en-US" altLang="zh-CN" sz="2800" b="1"/>
              <a:t>2.--</a:t>
            </a:r>
            <a:r>
              <a:rPr lang="en-US" altLang="zh-CN" sz="2800" b="1">
                <a:sym typeface="+mn-ea"/>
              </a:rPr>
              <a:t>Sorry!I couldn’t</a:t>
            </a:r>
            <a:r>
              <a:rPr lang="en-US" altLang="zh-CN" sz="2800" b="1" u="sng">
                <a:sym typeface="+mn-ea"/>
              </a:rPr>
              <a:t>               </a:t>
            </a:r>
            <a:r>
              <a:rPr lang="en-US" altLang="zh-CN" sz="2800" b="1">
                <a:sym typeface="+mn-ea"/>
              </a:rPr>
              <a:t>your name.</a:t>
            </a:r>
            <a:endParaRPr lang="en-US" altLang="zh-CN" sz="2800" b="1"/>
          </a:p>
          <a:p>
            <a:r>
              <a:rPr lang="en-US" altLang="zh-CN" sz="2800" b="1"/>
              <a:t>   --It’s doesn’t matter.</a:t>
            </a:r>
            <a:endParaRPr lang="en-US" altLang="zh-CN" sz="2800" b="1"/>
          </a:p>
          <a:p>
            <a:r>
              <a:rPr lang="en-US" altLang="zh-CN" sz="2800" b="1"/>
              <a:t>A.think of      B.think over        C.think up       D.think about</a:t>
            </a:r>
            <a:endParaRPr lang="en-US" altLang="zh-CN" sz="2800" b="1"/>
          </a:p>
          <a:p>
            <a:endParaRPr lang="en-US" altLang="zh-CN" sz="2800" b="1"/>
          </a:p>
          <a:p>
            <a:r>
              <a:rPr lang="en-US" altLang="zh-CN" sz="2800" b="1"/>
              <a:t>3.It’s time to</a:t>
            </a:r>
            <a:r>
              <a:rPr lang="en-US" altLang="zh-CN" sz="2800" b="1" u="sng"/>
              <a:t>               </a:t>
            </a:r>
            <a:r>
              <a:rPr lang="en-US" altLang="zh-CN" sz="2800" b="1"/>
              <a:t> where I should go.</a:t>
            </a:r>
            <a:endParaRPr lang="en-US" altLang="zh-CN" sz="2800" b="1"/>
          </a:p>
          <a:p>
            <a:r>
              <a:rPr lang="en-US" altLang="zh-CN" sz="2800" b="1"/>
              <a:t>A.think of         B.think up           C.think about          D.think over it</a:t>
            </a:r>
            <a:endParaRPr lang="en-US" altLang="zh-CN" sz="2800" b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95" y="2059305"/>
            <a:ext cx="730250" cy="7512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95" y="3805555"/>
            <a:ext cx="730250" cy="7512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7970" y="4966335"/>
            <a:ext cx="730250" cy="75120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流程图: 库存数据 16"/>
          <p:cNvSpPr/>
          <p:nvPr/>
        </p:nvSpPr>
        <p:spPr>
          <a:xfrm>
            <a:off x="0" y="132715"/>
            <a:ext cx="4283075" cy="668655"/>
          </a:xfrm>
          <a:prstGeom prst="flowChartOnlineStora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 b="1"/>
              <a:t>语法大舞台</a:t>
            </a:r>
            <a:endParaRPr lang="zh-CN" altLang="en-US" sz="3735" b="1"/>
          </a:p>
        </p:txBody>
      </p:sp>
      <p:sp>
        <p:nvSpPr>
          <p:cNvPr id="6" name="文本框 5"/>
          <p:cNvSpPr txBox="1"/>
          <p:nvPr/>
        </p:nvSpPr>
        <p:spPr>
          <a:xfrm>
            <a:off x="228600" y="791210"/>
            <a:ext cx="5650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5.</a:t>
            </a:r>
            <a:r>
              <a:rPr lang="zh-CN" altLang="en-US" sz="2800" b="1"/>
              <a:t>观察下列在课本中出现的句子：</a:t>
            </a:r>
            <a:endParaRPr lang="zh-CN" altLang="en-US" sz="2800" b="1"/>
          </a:p>
        </p:txBody>
      </p:sp>
      <p:sp>
        <p:nvSpPr>
          <p:cNvPr id="2" name="文本框 1"/>
          <p:cNvSpPr txBox="1"/>
          <p:nvPr/>
        </p:nvSpPr>
        <p:spPr>
          <a:xfrm>
            <a:off x="180340" y="1367790"/>
            <a:ext cx="85578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sym typeface="+mn-ea"/>
              </a:rPr>
              <a:t>   Swimming </a:t>
            </a:r>
            <a:r>
              <a:rPr lang="en-US" altLang="zh-CN" sz="3200" b="1">
                <a:sym typeface="+mn-ea"/>
              </a:rPr>
              <a:t>is his favorite outdoor activity.</a:t>
            </a:r>
            <a:endParaRPr lang="en-US" altLang="zh-CN" sz="32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0" y="3875405"/>
            <a:ext cx="27254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/>
              <a:t>v.ing</a:t>
            </a:r>
            <a:r>
              <a:rPr lang="zh-CN" altLang="en-US" sz="3200" b="1"/>
              <a:t>作主语</a:t>
            </a:r>
            <a:endParaRPr lang="zh-CN" altLang="en-US" sz="3200" b="1"/>
          </a:p>
        </p:txBody>
      </p:sp>
      <p:sp>
        <p:nvSpPr>
          <p:cNvPr id="16" name="右大括号 15"/>
          <p:cNvSpPr/>
          <p:nvPr/>
        </p:nvSpPr>
        <p:spPr>
          <a:xfrm flipH="1">
            <a:off x="2468245" y="3178175"/>
            <a:ext cx="276225" cy="2014855"/>
          </a:xfrm>
          <a:prstGeom prst="rightBrace">
            <a:avLst>
              <a:gd name="adj1" fmla="val 0"/>
              <a:gd name="adj2" fmla="val 50011"/>
            </a:avLst>
          </a:prstGeom>
          <a:ln w="698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401570" y="3178175"/>
            <a:ext cx="67957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sym typeface="+mn-ea"/>
              </a:rPr>
              <a:t>   </a:t>
            </a:r>
            <a:r>
              <a:rPr lang="en-US" altLang="zh-CN" sz="2400" b="1">
                <a:solidFill>
                  <a:schemeClr val="tx1"/>
                </a:solidFill>
                <a:sym typeface="+mn-ea"/>
              </a:rPr>
              <a:t>1.</a:t>
            </a:r>
            <a:r>
              <a:rPr lang="en-US" altLang="zh-CN" sz="2400" b="1">
                <a:solidFill>
                  <a:srgbClr val="FF0000"/>
                </a:solidFill>
                <a:sym typeface="+mn-ea"/>
              </a:rPr>
              <a:t>Swimming is</a:t>
            </a:r>
            <a:r>
              <a:rPr lang="en-US" altLang="zh-CN" sz="2400" b="1">
                <a:sym typeface="+mn-ea"/>
              </a:rPr>
              <a:t> his favorite outdoor activity.</a:t>
            </a:r>
            <a:endParaRPr lang="en-US" altLang="zh-CN" sz="24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528570" y="4732655"/>
            <a:ext cx="83858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sym typeface="+mn-ea"/>
              </a:rPr>
              <a:t>  </a:t>
            </a:r>
            <a:r>
              <a:rPr lang="en-US" altLang="zh-CN" sz="2400" b="1">
                <a:solidFill>
                  <a:schemeClr val="tx1"/>
                </a:solidFill>
                <a:sym typeface="+mn-ea"/>
              </a:rPr>
              <a:t> 3.</a:t>
            </a:r>
            <a:r>
              <a:rPr lang="en-US" altLang="zh-CN" sz="2400" b="1">
                <a:solidFill>
                  <a:srgbClr val="FF0000"/>
                </a:solidFill>
                <a:sym typeface="+mn-ea"/>
              </a:rPr>
              <a:t>Dancing is </a:t>
            </a:r>
            <a:r>
              <a:rPr lang="en-US" altLang="zh-CN" sz="2400" b="1">
                <a:sym typeface="+mn-ea"/>
              </a:rPr>
              <a:t>my favorite.</a:t>
            </a:r>
            <a:endParaRPr lang="en-US" altLang="zh-CN" sz="24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528570" y="4002405"/>
            <a:ext cx="67957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sym typeface="+mn-ea"/>
              </a:rPr>
              <a:t>  </a:t>
            </a:r>
            <a:r>
              <a:rPr lang="en-US" altLang="zh-CN" sz="2400" b="1">
                <a:solidFill>
                  <a:schemeClr val="tx1"/>
                </a:solidFill>
                <a:sym typeface="+mn-ea"/>
              </a:rPr>
              <a:t> 2.</a:t>
            </a:r>
            <a:r>
              <a:rPr lang="en-US" altLang="zh-CN" sz="2400" b="1">
                <a:solidFill>
                  <a:srgbClr val="FF0000"/>
                </a:solidFill>
                <a:sym typeface="+mn-ea"/>
              </a:rPr>
              <a:t>Reading is </a:t>
            </a:r>
            <a:r>
              <a:rPr lang="en-US" altLang="zh-CN" sz="2400" b="1">
                <a:sym typeface="+mn-ea"/>
              </a:rPr>
              <a:t>my favorite thing on weekends.</a:t>
            </a:r>
            <a:endParaRPr lang="en-US" altLang="zh-CN" sz="2400" b="1">
              <a:solidFill>
                <a:schemeClr val="tx1"/>
              </a:solidFill>
              <a:sym typeface="+mn-ea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964180" y="5320551"/>
            <a:ext cx="6260180" cy="1319450"/>
            <a:chOff x="5370" y="4300"/>
            <a:chExt cx="12283" cy="2991"/>
          </a:xfrm>
        </p:grpSpPr>
        <p:sp>
          <p:nvSpPr>
            <p:cNvPr id="35" name="矩形 34"/>
            <p:cNvSpPr/>
            <p:nvPr/>
          </p:nvSpPr>
          <p:spPr>
            <a:xfrm>
              <a:off x="5370" y="4300"/>
              <a:ext cx="12134" cy="2991"/>
            </a:xfrm>
            <a:prstGeom prst="rect">
              <a:avLst/>
            </a:prstGeom>
            <a:noFill/>
            <a:ln w="25400">
              <a:solidFill>
                <a:srgbClr val="F2D1B6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单圆角矩形 35"/>
            <p:cNvSpPr/>
            <p:nvPr/>
          </p:nvSpPr>
          <p:spPr>
            <a:xfrm flipV="1">
              <a:off x="5371" y="4300"/>
              <a:ext cx="12282" cy="2840"/>
            </a:xfrm>
            <a:prstGeom prst="round1Rect">
              <a:avLst/>
            </a:prstGeom>
            <a:solidFill>
              <a:srgbClr val="FDF5F0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5820" y="4301"/>
              <a:ext cx="11685" cy="204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120000"/>
                </a:lnSpc>
              </a:pPr>
              <a:r>
                <a:rPr lang="zh-CN" altLang="en-US" sz="2200">
                  <a:latin typeface="汉仪晓波折纸体简" panose="00020600040101010101" charset="-122"/>
                  <a:ea typeface="汉仪晓波折纸体简" panose="00020600040101010101" charset="-122"/>
                  <a:cs typeface="汉仪晓波折纸体简" panose="00020600040101010101" charset="-122"/>
                </a:rPr>
                <a:t>动名词作主语，表达的是：</a:t>
              </a:r>
              <a:r>
                <a:rPr lang="zh-CN" altLang="en-US" sz="2200">
                  <a:solidFill>
                    <a:srgbClr val="FF0000"/>
                  </a:solidFill>
                  <a:latin typeface="汉仪晓波折纸体简" panose="00020600040101010101" charset="-122"/>
                  <a:ea typeface="汉仪晓波折纸体简" panose="00020600040101010101" charset="-122"/>
                  <a:cs typeface="汉仪晓波折纸体简" panose="00020600040101010101" charset="-122"/>
                </a:rPr>
                <a:t>做这件事情。</a:t>
              </a:r>
              <a:endParaRPr lang="zh-CN" altLang="en-US" sz="2200">
                <a:solidFill>
                  <a:srgbClr val="FF0000"/>
                </a:solidFill>
                <a:latin typeface="汉仪晓波折纸体简" panose="00020600040101010101" charset="-122"/>
                <a:ea typeface="汉仪晓波折纸体简" panose="00020600040101010101" charset="-122"/>
                <a:cs typeface="汉仪晓波折纸体简" panose="00020600040101010101" charset="-122"/>
              </a:endParaRPr>
            </a:p>
            <a:p>
              <a:pPr fontAlgn="auto">
                <a:lnSpc>
                  <a:spcPct val="120000"/>
                </a:lnSpc>
              </a:pPr>
              <a:r>
                <a:rPr lang="zh-CN" altLang="en-US" sz="2200">
                  <a:solidFill>
                    <a:srgbClr val="FF0000"/>
                  </a:solidFill>
                  <a:latin typeface="汉仪晓波折纸体简" panose="00020600040101010101" charset="-122"/>
                  <a:ea typeface="汉仪晓波折纸体简" panose="00020600040101010101" charset="-122"/>
                  <a:cs typeface="汉仪晓波折纸体简" panose="00020600040101010101" charset="-122"/>
                </a:rPr>
                <a:t>其作主语时，谓语动词用单数。</a:t>
              </a:r>
              <a:endParaRPr lang="zh-CN" altLang="en-US" sz="2200">
                <a:solidFill>
                  <a:srgbClr val="FF0000"/>
                </a:solidFill>
                <a:latin typeface="汉仪晓波折纸体简" panose="00020600040101010101" charset="-122"/>
                <a:ea typeface="汉仪晓波折纸体简" panose="00020600040101010101" charset="-122"/>
                <a:cs typeface="汉仪晓波折纸体简" panose="00020600040101010101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/>
      <p:bldP spid="31" grpId="0"/>
      <p:bldP spid="32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264160" y="886460"/>
            <a:ext cx="12409805" cy="4831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1.--</a:t>
            </a:r>
            <a:r>
              <a:rPr lang="en-US" altLang="zh-CN" sz="2800" b="1" u="sng"/>
              <a:t>                 </a:t>
            </a:r>
            <a:r>
              <a:rPr lang="en-US" altLang="zh-CN" sz="2800" b="1"/>
              <a:t> to your teacher carefully is a good habit in class.</a:t>
            </a:r>
            <a:endParaRPr lang="en-US" altLang="zh-CN" sz="2800" b="1"/>
          </a:p>
          <a:p>
            <a:r>
              <a:rPr lang="en-US" altLang="zh-CN" sz="2800" b="1"/>
              <a:t>   --I agree with you.</a:t>
            </a:r>
            <a:endParaRPr lang="en-US" altLang="zh-CN" sz="2800" b="1"/>
          </a:p>
          <a:p>
            <a:r>
              <a:rPr lang="en-US" altLang="zh-CN" sz="2800" b="1"/>
              <a:t>A.Listen                              B.Listening</a:t>
            </a:r>
            <a:endParaRPr lang="en-US" altLang="zh-CN" sz="2800" b="1"/>
          </a:p>
          <a:p>
            <a:r>
              <a:rPr lang="en-US" altLang="zh-CN" sz="2800" b="1"/>
              <a:t>C.Listenning                      D.Listened</a:t>
            </a:r>
            <a:endParaRPr lang="en-US" altLang="zh-CN" sz="2800" b="1"/>
          </a:p>
          <a:p>
            <a:endParaRPr lang="en-US" altLang="zh-CN" sz="2800" b="1"/>
          </a:p>
          <a:p>
            <a:r>
              <a:rPr lang="en-US" altLang="zh-CN" sz="2800" b="1"/>
              <a:t>2.--</a:t>
            </a:r>
            <a:r>
              <a:rPr lang="en-US" altLang="zh-CN" sz="2800" b="1" u="sng"/>
              <a:t>                </a:t>
            </a:r>
            <a:r>
              <a:rPr lang="en-US" altLang="zh-CN" sz="2800" b="1"/>
              <a:t>is bad for our health.</a:t>
            </a:r>
            <a:endParaRPr lang="en-US" altLang="zh-CN" sz="2800" b="1"/>
          </a:p>
          <a:p>
            <a:r>
              <a:rPr lang="en-US" altLang="zh-CN" sz="2800" b="1"/>
              <a:t>A.Smoking         B.Smoke          C.Smoken           D.To smoking</a:t>
            </a:r>
            <a:endParaRPr lang="en-US" altLang="zh-CN" sz="2800" b="1"/>
          </a:p>
          <a:p>
            <a:endParaRPr lang="en-US" altLang="zh-CN" sz="2800" b="1"/>
          </a:p>
          <a:p>
            <a:endParaRPr lang="en-US" altLang="zh-CN" sz="2800" b="1"/>
          </a:p>
          <a:p>
            <a:r>
              <a:rPr lang="en-US" altLang="zh-CN" sz="2800" b="1"/>
              <a:t>3.</a:t>
            </a:r>
            <a:r>
              <a:rPr lang="en-US" altLang="zh-CN" sz="2800" b="1" u="sng"/>
              <a:t>                </a:t>
            </a:r>
            <a:r>
              <a:rPr lang="en-US" altLang="zh-CN" sz="2800" b="1"/>
              <a:t>quiet,or your mom will be angry.</a:t>
            </a:r>
            <a:endParaRPr lang="en-US" altLang="zh-CN" sz="2800" b="1"/>
          </a:p>
          <a:p>
            <a:r>
              <a:rPr lang="en-US" altLang="zh-CN" sz="2800" b="1"/>
              <a:t>A.Be           B.Being                 C.To be              D.To being</a:t>
            </a:r>
            <a:endParaRPr lang="en-US" altLang="zh-CN" sz="2800" b="1"/>
          </a:p>
        </p:txBody>
      </p:sp>
      <p:sp>
        <p:nvSpPr>
          <p:cNvPr id="17" name="流程图: 库存数据 16"/>
          <p:cNvSpPr/>
          <p:nvPr/>
        </p:nvSpPr>
        <p:spPr>
          <a:xfrm>
            <a:off x="0" y="132715"/>
            <a:ext cx="4538980" cy="753745"/>
          </a:xfrm>
          <a:prstGeom prst="flowChartOnlineStora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 b="1"/>
              <a:t>实践固真知</a:t>
            </a:r>
            <a:endParaRPr lang="zh-CN" altLang="en-US" sz="3735" b="1"/>
          </a:p>
        </p:txBody>
      </p:sp>
      <p:sp>
        <p:nvSpPr>
          <p:cNvPr id="5" name="文本框 4"/>
          <p:cNvSpPr txBox="1"/>
          <p:nvPr/>
        </p:nvSpPr>
        <p:spPr>
          <a:xfrm>
            <a:off x="264160" y="886460"/>
            <a:ext cx="12409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2800" b="1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380865" y="1551940"/>
            <a:ext cx="730250" cy="7512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95" y="3253105"/>
            <a:ext cx="730250" cy="7512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95" y="5136515"/>
            <a:ext cx="642620" cy="66103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流程图: 库存数据 16"/>
          <p:cNvSpPr/>
          <p:nvPr/>
        </p:nvSpPr>
        <p:spPr>
          <a:xfrm>
            <a:off x="0" y="132715"/>
            <a:ext cx="4283075" cy="668655"/>
          </a:xfrm>
          <a:prstGeom prst="flowChartOnlineStora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 b="1"/>
              <a:t>语法大舞台</a:t>
            </a:r>
            <a:endParaRPr lang="zh-CN" altLang="en-US" sz="3735" b="1"/>
          </a:p>
        </p:txBody>
      </p:sp>
      <p:sp>
        <p:nvSpPr>
          <p:cNvPr id="6" name="文本框 5"/>
          <p:cNvSpPr txBox="1"/>
          <p:nvPr/>
        </p:nvSpPr>
        <p:spPr>
          <a:xfrm>
            <a:off x="228600" y="791210"/>
            <a:ext cx="5650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6.</a:t>
            </a:r>
            <a:r>
              <a:rPr lang="zh-CN" altLang="en-US" sz="2800" b="1"/>
              <a:t>观察下列在课本中出现的句子：</a:t>
            </a:r>
            <a:endParaRPr lang="zh-CN" altLang="en-US" sz="2800" b="1"/>
          </a:p>
        </p:txBody>
      </p:sp>
      <p:sp>
        <p:nvSpPr>
          <p:cNvPr id="2" name="文本框 1"/>
          <p:cNvSpPr txBox="1"/>
          <p:nvPr/>
        </p:nvSpPr>
        <p:spPr>
          <a:xfrm>
            <a:off x="180340" y="1367790"/>
            <a:ext cx="49447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chemeClr val="tx2"/>
                </a:solidFill>
                <a:sym typeface="+mn-ea"/>
              </a:rPr>
              <a:t>I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aslo</a:t>
            </a:r>
            <a:r>
              <a:rPr lang="en-US" altLang="zh-CN" sz="3200" b="1">
                <a:solidFill>
                  <a:schemeClr val="tx2"/>
                </a:solidFill>
                <a:sym typeface="+mn-ea"/>
              </a:rPr>
              <a:t> like P.E and music.</a:t>
            </a:r>
            <a:endParaRPr lang="en-US" altLang="zh-CN" sz="3200" b="1">
              <a:solidFill>
                <a:schemeClr val="tx2"/>
              </a:solidFill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15315" y="2968625"/>
            <a:ext cx="7543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/>
              <a:t>也</a:t>
            </a:r>
            <a:endParaRPr lang="zh-CN" altLang="en-US" sz="3200" b="1"/>
          </a:p>
        </p:txBody>
      </p:sp>
      <p:sp>
        <p:nvSpPr>
          <p:cNvPr id="16" name="右大括号 15"/>
          <p:cNvSpPr/>
          <p:nvPr/>
        </p:nvSpPr>
        <p:spPr>
          <a:xfrm flipH="1">
            <a:off x="1369695" y="2276475"/>
            <a:ext cx="204470" cy="2014855"/>
          </a:xfrm>
          <a:prstGeom prst="rightBrace">
            <a:avLst>
              <a:gd name="adj1" fmla="val 0"/>
              <a:gd name="adj2" fmla="val 49637"/>
            </a:avLst>
          </a:prstGeom>
          <a:ln w="698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480820" y="2328545"/>
            <a:ext cx="40481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chemeClr val="tx1"/>
                </a:solidFill>
                <a:sym typeface="+mn-ea"/>
              </a:rPr>
              <a:t>1.I like P.E and music,</a:t>
            </a:r>
            <a:r>
              <a:rPr lang="en-US" altLang="zh-CN" sz="2400" b="1">
                <a:solidFill>
                  <a:srgbClr val="FF0000"/>
                </a:solidFill>
                <a:sym typeface="+mn-ea"/>
              </a:rPr>
              <a:t>too.</a:t>
            </a:r>
            <a:endParaRPr lang="en-US" altLang="zh-CN" sz="24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306830" y="3683635"/>
            <a:ext cx="50546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sym typeface="+mn-ea"/>
              </a:rPr>
              <a:t>  </a:t>
            </a:r>
            <a:r>
              <a:rPr lang="en-US" altLang="zh-CN" sz="2400" b="1">
                <a:solidFill>
                  <a:schemeClr val="tx1"/>
                </a:solidFill>
                <a:sym typeface="+mn-ea"/>
              </a:rPr>
              <a:t> 3.I like P.E and music </a:t>
            </a:r>
            <a:r>
              <a:rPr lang="en-US" altLang="zh-CN" sz="2400" b="1">
                <a:solidFill>
                  <a:srgbClr val="FF0000"/>
                </a:solidFill>
                <a:sym typeface="+mn-ea"/>
              </a:rPr>
              <a:t>as well.</a:t>
            </a:r>
            <a:endParaRPr lang="en-US" altLang="zh-CN" sz="24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462405" y="2968625"/>
            <a:ext cx="53701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sz="2400" b="1">
                <a:solidFill>
                  <a:schemeClr val="tx1"/>
                </a:solidFill>
                <a:sym typeface="+mn-ea"/>
              </a:rPr>
              <a:t>2.I don’t like PE or music,</a:t>
            </a:r>
            <a:r>
              <a:rPr lang="en-US" altLang="zh-CN" sz="2400" b="1">
                <a:solidFill>
                  <a:srgbClr val="FF0000"/>
                </a:solidFill>
                <a:sym typeface="+mn-ea"/>
              </a:rPr>
              <a:t>either.</a:t>
            </a:r>
            <a:endParaRPr lang="en-US" altLang="zh-CN" sz="2400" b="1">
              <a:solidFill>
                <a:srgbClr val="FF0000"/>
              </a:solidFill>
              <a:sym typeface="+mn-ea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80407" y="4276053"/>
            <a:ext cx="11361235" cy="2217503"/>
            <a:chOff x="3450" y="495"/>
            <a:chExt cx="17445" cy="5538"/>
          </a:xfrm>
        </p:grpSpPr>
        <p:sp>
          <p:nvSpPr>
            <p:cNvPr id="35" name="矩形 34"/>
            <p:cNvSpPr/>
            <p:nvPr/>
          </p:nvSpPr>
          <p:spPr>
            <a:xfrm>
              <a:off x="3450" y="495"/>
              <a:ext cx="17445" cy="5538"/>
            </a:xfrm>
            <a:prstGeom prst="rect">
              <a:avLst/>
            </a:prstGeom>
            <a:noFill/>
            <a:ln w="25400">
              <a:solidFill>
                <a:srgbClr val="F2D1B6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单圆角矩形 35"/>
            <p:cNvSpPr/>
            <p:nvPr/>
          </p:nvSpPr>
          <p:spPr>
            <a:xfrm flipV="1">
              <a:off x="3524" y="595"/>
              <a:ext cx="17257" cy="5371"/>
            </a:xfrm>
            <a:prstGeom prst="round1Rect">
              <a:avLst/>
            </a:prstGeom>
            <a:solidFill>
              <a:srgbClr val="FDF5F0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667" y="890"/>
              <a:ext cx="17228" cy="5092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120000"/>
                </a:lnSpc>
              </a:pPr>
              <a:r>
                <a:rPr lang="zh-CN" altLang="en-US" sz="2200">
                  <a:solidFill>
                    <a:srgbClr val="FF0000"/>
                  </a:solidFill>
                  <a:latin typeface="汉仪晓波折纸体简" panose="00020600040101010101" charset="-122"/>
                  <a:ea typeface="汉仪晓波折纸体简" panose="00020600040101010101" charset="-122"/>
                  <a:cs typeface="汉仪晓波折纸体简" panose="00020600040101010101" charset="-122"/>
                </a:rPr>
                <a:t>“too”和“as well”</a:t>
              </a:r>
              <a:r>
                <a:rPr lang="zh-CN" altLang="en-US" sz="2200">
                  <a:latin typeface="汉仪晓波折纸体简" panose="00020600040101010101" charset="-122"/>
                  <a:ea typeface="汉仪晓波折纸体简" panose="00020600040101010101" charset="-122"/>
                  <a:cs typeface="汉仪晓波折纸体简" panose="00020600040101010101" charset="-122"/>
                </a:rPr>
                <a:t>，一般放在句末，语气较轻。可以是肯定句，也可以是一般疑问句。</a:t>
              </a:r>
              <a:endParaRPr lang="zh-CN" altLang="en-US" sz="2200">
                <a:latin typeface="汉仪晓波折纸体简" panose="00020600040101010101" charset="-122"/>
                <a:ea typeface="汉仪晓波折纸体简" panose="00020600040101010101" charset="-122"/>
                <a:cs typeface="汉仪晓波折纸体简" panose="00020600040101010101" charset="-122"/>
              </a:endParaRPr>
            </a:p>
            <a:p>
              <a:pPr fontAlgn="auto">
                <a:lnSpc>
                  <a:spcPct val="120000"/>
                </a:lnSpc>
              </a:pPr>
              <a:r>
                <a:rPr lang="zh-CN" altLang="en-US" sz="2200">
                  <a:latin typeface="汉仪晓波折纸体简" panose="00020600040101010101" charset="-122"/>
                  <a:ea typeface="汉仪晓波折纸体简" panose="00020600040101010101" charset="-122"/>
                  <a:cs typeface="汉仪晓波折纸体简" panose="00020600040101010101" charset="-122"/>
                </a:rPr>
                <a:t>“</a:t>
              </a:r>
              <a:r>
                <a:rPr lang="zh-CN" altLang="en-US" sz="2200">
                  <a:solidFill>
                    <a:srgbClr val="FF0000"/>
                  </a:solidFill>
                  <a:latin typeface="汉仪晓波折纸体简" panose="00020600040101010101" charset="-122"/>
                  <a:ea typeface="汉仪晓波折纸体简" panose="00020600040101010101" charset="-122"/>
                  <a:cs typeface="汉仪晓波折纸体简" panose="00020600040101010101" charset="-122"/>
                </a:rPr>
                <a:t>too</a:t>
              </a:r>
              <a:r>
                <a:rPr lang="zh-CN" altLang="en-US" sz="2200">
                  <a:latin typeface="汉仪晓波折纸体简" panose="00020600040101010101" charset="-122"/>
                  <a:ea typeface="汉仪晓波折纸体简" panose="00020600040101010101" charset="-122"/>
                  <a:cs typeface="汉仪晓波折纸体简" panose="00020600040101010101" charset="-122"/>
                </a:rPr>
                <a:t>”可以紧跟在主语后面，表示强调。但其前后要用逗号隔开。</a:t>
              </a:r>
              <a:r>
                <a:rPr lang="zh-CN" altLang="en-US" sz="2200">
                  <a:solidFill>
                    <a:srgbClr val="FF0000"/>
                  </a:solidFill>
                  <a:latin typeface="汉仪晓波折纸体简" panose="00020600040101010101" charset="-122"/>
                  <a:ea typeface="汉仪晓波折纸体简" panose="00020600040101010101" charset="-122"/>
                  <a:cs typeface="汉仪晓波折纸体简" panose="00020600040101010101" charset="-122"/>
                </a:rPr>
                <a:t>also</a:t>
              </a:r>
              <a:r>
                <a:rPr lang="zh-CN" altLang="en-US" sz="2200">
                  <a:latin typeface="汉仪晓波折纸体简" panose="00020600040101010101" charset="-122"/>
                  <a:ea typeface="汉仪晓波折纸体简" panose="00020600040101010101" charset="-122"/>
                  <a:cs typeface="汉仪晓波折纸体简" panose="00020600040101010101" charset="-122"/>
                </a:rPr>
                <a:t>一般紧靠谓语动词，可以放在行为动词之前，特殊动词之后。</a:t>
              </a:r>
              <a:endParaRPr lang="zh-CN" altLang="en-US" sz="2200">
                <a:latin typeface="汉仪晓波折纸体简" panose="00020600040101010101" charset="-122"/>
                <a:ea typeface="汉仪晓波折纸体简" panose="00020600040101010101" charset="-122"/>
                <a:cs typeface="汉仪晓波折纸体简" panose="00020600040101010101" charset="-122"/>
              </a:endParaRPr>
            </a:p>
            <a:p>
              <a:pPr fontAlgn="auto">
                <a:lnSpc>
                  <a:spcPct val="120000"/>
                </a:lnSpc>
              </a:pPr>
              <a:r>
                <a:rPr lang="zh-CN" altLang="en-US" sz="2200">
                  <a:latin typeface="汉仪晓波折纸体简" panose="00020600040101010101" charset="-122"/>
                  <a:ea typeface="汉仪晓波折纸体简" panose="00020600040101010101" charset="-122"/>
                  <a:cs typeface="汉仪晓波折纸体简" panose="00020600040101010101" charset="-122"/>
                </a:rPr>
                <a:t>“</a:t>
              </a:r>
              <a:r>
                <a:rPr lang="zh-CN" altLang="en-US" sz="2200">
                  <a:solidFill>
                    <a:srgbClr val="FF0000"/>
                  </a:solidFill>
                  <a:latin typeface="汉仪晓波折纸体简" panose="00020600040101010101" charset="-122"/>
                  <a:ea typeface="汉仪晓波折纸体简" panose="00020600040101010101" charset="-122"/>
                  <a:cs typeface="汉仪晓波折纸体简" panose="00020600040101010101" charset="-122"/>
                </a:rPr>
                <a:t>either</a:t>
              </a:r>
              <a:r>
                <a:rPr lang="zh-CN" altLang="en-US" sz="2200">
                  <a:latin typeface="汉仪晓波折纸体简" panose="00020600040101010101" charset="-122"/>
                  <a:ea typeface="汉仪晓波折纸体简" panose="00020600040101010101" charset="-122"/>
                  <a:cs typeface="汉仪晓波折纸体简" panose="00020600040101010101" charset="-122"/>
                </a:rPr>
                <a:t>”单独用表示也的时候，一般用于否定句，而且要放在句末，一般要用逗号隔开。</a:t>
              </a:r>
              <a:endParaRPr lang="zh-CN" altLang="en-US" sz="2200">
                <a:latin typeface="汉仪晓波折纸体简" panose="00020600040101010101" charset="-122"/>
                <a:ea typeface="汉仪晓波折纸体简" panose="00020600040101010101" charset="-122"/>
                <a:cs typeface="汉仪晓波折纸体简" panose="00020600040101010101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/>
      <p:bldP spid="31" grpId="0"/>
      <p:bldP spid="32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流程图: 库存数据 16"/>
          <p:cNvSpPr/>
          <p:nvPr/>
        </p:nvSpPr>
        <p:spPr>
          <a:xfrm>
            <a:off x="0" y="132715"/>
            <a:ext cx="4538980" cy="753745"/>
          </a:xfrm>
          <a:prstGeom prst="flowChartOnlineStora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 b="1"/>
              <a:t>实践固真知</a:t>
            </a:r>
            <a:endParaRPr lang="zh-CN" altLang="en-US" sz="3735" b="1"/>
          </a:p>
        </p:txBody>
      </p:sp>
      <p:sp>
        <p:nvSpPr>
          <p:cNvPr id="3" name="文本框 2"/>
          <p:cNvSpPr txBox="1"/>
          <p:nvPr/>
        </p:nvSpPr>
        <p:spPr>
          <a:xfrm>
            <a:off x="222885" y="1209675"/>
            <a:ext cx="963104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/>
              <a:t>用</a:t>
            </a:r>
            <a:r>
              <a:rPr lang="en-US" altLang="zh-CN" sz="3200" b="1"/>
              <a:t>as well,too,also,either</a:t>
            </a:r>
            <a:r>
              <a:rPr lang="zh-CN" altLang="en-US" sz="3200" b="1"/>
              <a:t>填空。</a:t>
            </a:r>
            <a:endParaRPr lang="zh-CN" altLang="en-US" sz="3200" b="1"/>
          </a:p>
          <a:p>
            <a:endParaRPr lang="en-US" altLang="zh-CN" sz="3200" b="1"/>
          </a:p>
          <a:p>
            <a:r>
              <a:rPr lang="en-US" altLang="zh-CN" sz="3200" b="1"/>
              <a:t>1.I have to go now and you</a:t>
            </a:r>
            <a:r>
              <a:rPr lang="en-US" altLang="zh-CN" sz="3200" b="1" u="sng"/>
              <a:t>             </a:t>
            </a:r>
            <a:r>
              <a:rPr lang="en-US" altLang="zh-CN" sz="3200" b="1"/>
              <a:t>need go,right?</a:t>
            </a:r>
            <a:endParaRPr lang="en-US" altLang="zh-CN" sz="3200" b="1"/>
          </a:p>
          <a:p>
            <a:endParaRPr lang="en-US" altLang="zh-CN" sz="3200" b="1"/>
          </a:p>
          <a:p>
            <a:r>
              <a:rPr lang="en-US" altLang="zh-CN" sz="3200" b="1"/>
              <a:t>2.I like your expression,</a:t>
            </a:r>
            <a:r>
              <a:rPr lang="en-US" altLang="zh-CN" sz="3200" b="1" u="sng"/>
              <a:t>                .</a:t>
            </a:r>
            <a:endParaRPr lang="en-US" altLang="zh-CN" sz="3200" b="1" u="sng"/>
          </a:p>
          <a:p>
            <a:endParaRPr lang="zh-CN" altLang="en-US" sz="3200" b="1" u="sng"/>
          </a:p>
          <a:p>
            <a:r>
              <a:rPr lang="en-US" altLang="zh-CN" sz="3200" b="1"/>
              <a:t>3.I don’t understand your meaning,</a:t>
            </a:r>
            <a:r>
              <a:rPr lang="en-US" altLang="zh-CN" sz="3200" b="1" u="sng"/>
              <a:t>                .</a:t>
            </a:r>
            <a:endParaRPr lang="en-US" altLang="zh-CN" sz="3200" b="1" u="sng"/>
          </a:p>
          <a:p>
            <a:endParaRPr lang="en-US" altLang="zh-CN" sz="3200" b="1" u="sng"/>
          </a:p>
          <a:p>
            <a:r>
              <a:rPr lang="en-US" altLang="zh-CN" sz="3200" b="1"/>
              <a:t>4.Is your mom coming</a:t>
            </a:r>
            <a:r>
              <a:rPr lang="en-US" altLang="zh-CN" sz="3200" b="1" u="sng"/>
              <a:t>               </a:t>
            </a:r>
            <a:r>
              <a:rPr lang="zh-CN" altLang="en-US" sz="3200" b="1"/>
              <a:t>？</a:t>
            </a:r>
            <a:endParaRPr lang="zh-CN" altLang="en-US" sz="3200" b="1"/>
          </a:p>
        </p:txBody>
      </p:sp>
      <p:sp>
        <p:nvSpPr>
          <p:cNvPr id="7" name="文本框 6"/>
          <p:cNvSpPr txBox="1"/>
          <p:nvPr/>
        </p:nvSpPr>
        <p:spPr>
          <a:xfrm>
            <a:off x="5654040" y="2074545"/>
            <a:ext cx="11239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also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64455" y="3075305"/>
            <a:ext cx="11239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too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43140" y="4036060"/>
            <a:ext cx="1644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either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70755" y="5036185"/>
            <a:ext cx="1644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as well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流程图: 库存数据 16"/>
          <p:cNvSpPr/>
          <p:nvPr/>
        </p:nvSpPr>
        <p:spPr>
          <a:xfrm>
            <a:off x="0" y="132715"/>
            <a:ext cx="4283075" cy="668655"/>
          </a:xfrm>
          <a:prstGeom prst="flowChartOnlineStora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 b="1"/>
              <a:t>语法大舞台</a:t>
            </a:r>
            <a:endParaRPr lang="zh-CN" altLang="en-US" sz="3735" b="1"/>
          </a:p>
        </p:txBody>
      </p:sp>
      <p:sp>
        <p:nvSpPr>
          <p:cNvPr id="6" name="文本框 5"/>
          <p:cNvSpPr txBox="1"/>
          <p:nvPr/>
        </p:nvSpPr>
        <p:spPr>
          <a:xfrm>
            <a:off x="228600" y="791210"/>
            <a:ext cx="5650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7.</a:t>
            </a:r>
            <a:r>
              <a:rPr lang="zh-CN" altLang="en-US" sz="2800" b="1"/>
              <a:t>观察下列在课本中出现的句子：</a:t>
            </a:r>
            <a:endParaRPr lang="zh-CN" altLang="en-US" sz="2800" b="1"/>
          </a:p>
        </p:txBody>
      </p:sp>
      <p:sp>
        <p:nvSpPr>
          <p:cNvPr id="2" name="文本框 1"/>
          <p:cNvSpPr txBox="1"/>
          <p:nvPr/>
        </p:nvSpPr>
        <p:spPr>
          <a:xfrm>
            <a:off x="228600" y="1313180"/>
            <a:ext cx="934466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Blip>
                <a:blip r:embed="rId2"/>
              </a:buBlip>
            </a:pPr>
            <a:r>
              <a:rPr lang="en-US" altLang="zh-CN" sz="3200" b="1">
                <a:solidFill>
                  <a:schemeClr val="tx2"/>
                </a:solidFill>
                <a:sym typeface="+mn-ea"/>
              </a:rPr>
              <a:t>.Do you want to see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different kinds of</a:t>
            </a:r>
            <a:r>
              <a:rPr lang="en-US" altLang="zh-CN" sz="3200" b="1">
                <a:solidFill>
                  <a:schemeClr val="tx2"/>
                </a:solidFill>
                <a:sym typeface="+mn-ea"/>
              </a:rPr>
              <a:t> stamps</a:t>
            </a:r>
            <a:r>
              <a:rPr lang="zh-CN" altLang="en-US" sz="3200" b="1">
                <a:solidFill>
                  <a:schemeClr val="tx2"/>
                </a:solidFill>
                <a:sym typeface="+mn-ea"/>
              </a:rPr>
              <a:t>？</a:t>
            </a:r>
            <a:endParaRPr lang="zh-CN" altLang="en-US" sz="3200" b="1">
              <a:solidFill>
                <a:schemeClr val="tx2"/>
              </a:solidFill>
              <a:sym typeface="+mn-ea"/>
            </a:endParaRPr>
          </a:p>
          <a:p>
            <a:pPr>
              <a:buBlip>
                <a:blip r:embed="rId2"/>
              </a:buBlip>
            </a:pPr>
            <a:r>
              <a:rPr lang="en-US" altLang="zh-CN" sz="3200" b="1">
                <a:solidFill>
                  <a:schemeClr val="tx2"/>
                </a:solidFill>
                <a:sym typeface="+mn-ea"/>
              </a:rPr>
              <a:t>.My teachers and classmates are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kind</a:t>
            </a:r>
            <a:r>
              <a:rPr lang="en-US" altLang="zh-CN" sz="3200" b="1">
                <a:solidFill>
                  <a:schemeClr val="tx2"/>
                </a:solidFill>
                <a:sym typeface="+mn-ea"/>
              </a:rPr>
              <a:t> to me.</a:t>
            </a:r>
            <a:endParaRPr lang="en-US" altLang="zh-CN" sz="3200" b="1">
              <a:solidFill>
                <a:schemeClr val="tx2"/>
              </a:solidFill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0" y="3785235"/>
            <a:ext cx="1042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</a:rPr>
              <a:t>kind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sp>
        <p:nvSpPr>
          <p:cNvPr id="16" name="右大括号 15"/>
          <p:cNvSpPr/>
          <p:nvPr/>
        </p:nvSpPr>
        <p:spPr>
          <a:xfrm flipH="1">
            <a:off x="1165225" y="3069590"/>
            <a:ext cx="204470" cy="2014855"/>
          </a:xfrm>
          <a:prstGeom prst="rightBrace">
            <a:avLst>
              <a:gd name="adj1" fmla="val 0"/>
              <a:gd name="adj2" fmla="val 49637"/>
            </a:avLst>
          </a:prstGeom>
          <a:ln w="698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278890" y="3135630"/>
            <a:ext cx="1583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n.</a:t>
            </a:r>
            <a:r>
              <a:rPr lang="zh-CN" altLang="en-US" sz="2800" b="1"/>
              <a:t>种类</a:t>
            </a:r>
            <a:endParaRPr lang="zh-CN" altLang="en-US" sz="2800" b="1"/>
          </a:p>
        </p:txBody>
      </p:sp>
      <p:sp>
        <p:nvSpPr>
          <p:cNvPr id="4" name="右大括号 3"/>
          <p:cNvSpPr/>
          <p:nvPr/>
        </p:nvSpPr>
        <p:spPr>
          <a:xfrm flipH="1">
            <a:off x="2658110" y="2585720"/>
            <a:ext cx="292100" cy="1526540"/>
          </a:xfrm>
          <a:prstGeom prst="rightBrace">
            <a:avLst>
              <a:gd name="adj1" fmla="val 0"/>
              <a:gd name="adj2" fmla="val 49637"/>
            </a:avLst>
          </a:prstGeom>
          <a:ln w="698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862580" y="2317115"/>
            <a:ext cx="1199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type</a:t>
            </a:r>
            <a:endParaRPr lang="en-US" altLang="zh-CN" sz="2800" b="1"/>
          </a:p>
        </p:txBody>
      </p:sp>
      <p:sp>
        <p:nvSpPr>
          <p:cNvPr id="7" name="文本框 6"/>
          <p:cNvSpPr txBox="1"/>
          <p:nvPr/>
        </p:nvSpPr>
        <p:spPr>
          <a:xfrm>
            <a:off x="2862580" y="3657600"/>
            <a:ext cx="1199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sort</a:t>
            </a:r>
            <a:endParaRPr lang="en-US" altLang="zh-CN" sz="2800" b="1"/>
          </a:p>
        </p:txBody>
      </p:sp>
      <p:sp>
        <p:nvSpPr>
          <p:cNvPr id="8" name="右大括号 7"/>
          <p:cNvSpPr/>
          <p:nvPr/>
        </p:nvSpPr>
        <p:spPr>
          <a:xfrm>
            <a:off x="3825240" y="2585720"/>
            <a:ext cx="236855" cy="1526540"/>
          </a:xfrm>
          <a:prstGeom prst="rightBrace">
            <a:avLst>
              <a:gd name="adj1" fmla="val 0"/>
              <a:gd name="adj2" fmla="val 49637"/>
            </a:avLst>
          </a:prstGeom>
          <a:ln w="698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414520" y="2364740"/>
            <a:ext cx="687514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a kind/type/sort of ...</a:t>
            </a:r>
            <a:endParaRPr lang="en-US" altLang="zh-CN" sz="2800" b="1"/>
          </a:p>
          <a:p>
            <a:r>
              <a:rPr lang="en-US" altLang="zh-CN" sz="2800" b="1"/>
              <a:t>differents/many kinds</a:t>
            </a:r>
            <a:r>
              <a:rPr lang="en-US" altLang="zh-CN" sz="2800" b="1">
                <a:solidFill>
                  <a:srgbClr val="FF0000"/>
                </a:solidFill>
              </a:rPr>
              <a:t>(types/sorts)</a:t>
            </a:r>
            <a:r>
              <a:rPr lang="en-US" altLang="zh-CN" sz="2800" b="1"/>
              <a:t> of...</a:t>
            </a:r>
            <a:endParaRPr lang="en-US" altLang="zh-CN" sz="2800" b="1"/>
          </a:p>
          <a:p>
            <a:r>
              <a:rPr lang="en-US" altLang="zh-CN" sz="2800" b="1"/>
              <a:t>all kinds  of...</a:t>
            </a:r>
            <a:endParaRPr lang="en-US" altLang="zh-CN" sz="2800" b="1"/>
          </a:p>
          <a:p>
            <a:r>
              <a:rPr lang="en-US" altLang="zh-CN" sz="2800" b="1">
                <a:solidFill>
                  <a:srgbClr val="FF0000"/>
                </a:solidFill>
              </a:rPr>
              <a:t>kind of  adv. </a:t>
            </a:r>
            <a:r>
              <a:rPr lang="zh-CN" altLang="en-US" sz="2800" b="1">
                <a:solidFill>
                  <a:srgbClr val="FF0000"/>
                </a:solidFill>
              </a:rPr>
              <a:t>几分；有点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66520" y="4736465"/>
            <a:ext cx="149669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/>
              <a:t>adj.</a:t>
            </a:r>
            <a:r>
              <a:rPr lang="zh-CN" altLang="en-US" sz="2000" b="1"/>
              <a:t>善良的；</a:t>
            </a:r>
            <a:endParaRPr lang="zh-CN" altLang="en-US" sz="2000" b="1"/>
          </a:p>
          <a:p>
            <a:r>
              <a:rPr lang="zh-CN" altLang="en-US" sz="2000" b="1"/>
              <a:t> </a:t>
            </a:r>
            <a:r>
              <a:rPr lang="en-US" altLang="zh-CN" sz="2000" b="1"/>
              <a:t>     </a:t>
            </a:r>
            <a:r>
              <a:rPr lang="zh-CN" altLang="en-US" sz="2000" b="1"/>
              <a:t>友好的</a:t>
            </a:r>
            <a:endParaRPr lang="zh-CN" altLang="en-US" sz="2000" b="1"/>
          </a:p>
        </p:txBody>
      </p:sp>
      <p:sp>
        <p:nvSpPr>
          <p:cNvPr id="11" name="右大括号 10"/>
          <p:cNvSpPr/>
          <p:nvPr/>
        </p:nvSpPr>
        <p:spPr>
          <a:xfrm flipH="1">
            <a:off x="2950210" y="4491355"/>
            <a:ext cx="292100" cy="1526540"/>
          </a:xfrm>
          <a:prstGeom prst="rightBrace">
            <a:avLst>
              <a:gd name="adj1" fmla="val 0"/>
              <a:gd name="adj2" fmla="val 49637"/>
            </a:avLst>
          </a:prstGeom>
          <a:ln w="698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329305" y="4308475"/>
            <a:ext cx="14954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friendly</a:t>
            </a:r>
            <a:endParaRPr lang="en-US" altLang="zh-CN" sz="2800" b="1"/>
          </a:p>
        </p:txBody>
      </p:sp>
      <p:sp>
        <p:nvSpPr>
          <p:cNvPr id="13" name="文本框 12"/>
          <p:cNvSpPr txBox="1"/>
          <p:nvPr/>
        </p:nvSpPr>
        <p:spPr>
          <a:xfrm>
            <a:off x="3329305" y="5588635"/>
            <a:ext cx="14954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/>
              <a:t>gental</a:t>
            </a:r>
            <a:endParaRPr lang="en-US" altLang="zh-CN" sz="2800" b="1"/>
          </a:p>
        </p:txBody>
      </p:sp>
      <p:sp>
        <p:nvSpPr>
          <p:cNvPr id="14" name="右大括号 13"/>
          <p:cNvSpPr/>
          <p:nvPr/>
        </p:nvSpPr>
        <p:spPr>
          <a:xfrm>
            <a:off x="4911725" y="4584065"/>
            <a:ext cx="236855" cy="1526540"/>
          </a:xfrm>
          <a:prstGeom prst="rightBrace">
            <a:avLst>
              <a:gd name="adj1" fmla="val 0"/>
              <a:gd name="adj2" fmla="val 49637"/>
            </a:avLst>
          </a:prstGeom>
          <a:ln w="698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193665" y="4417695"/>
            <a:ext cx="51365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chemeClr val="tx1"/>
                </a:solidFill>
                <a:sym typeface="+mn-ea"/>
              </a:rPr>
              <a:t>1.It’s kind</a:t>
            </a:r>
            <a:r>
              <a:rPr lang="en-US" altLang="zh-CN" sz="2800" b="1">
                <a:solidFill>
                  <a:srgbClr val="FF0000"/>
                </a:solidFill>
                <a:sym typeface="+mn-ea"/>
              </a:rPr>
              <a:t> of </a:t>
            </a:r>
            <a:r>
              <a:rPr lang="en-US" altLang="zh-CN" sz="2800" b="1">
                <a:solidFill>
                  <a:schemeClr val="tx1"/>
                </a:solidFill>
                <a:sym typeface="+mn-ea"/>
              </a:rPr>
              <a:t>you to help me.</a:t>
            </a:r>
            <a:endParaRPr lang="en-US" altLang="zh-CN" sz="28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83835" y="5715635"/>
            <a:ext cx="69088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chemeClr val="tx1"/>
                </a:solidFill>
                <a:sym typeface="+mn-ea"/>
              </a:rPr>
              <a:t>3.Your </a:t>
            </a:r>
            <a:r>
              <a:rPr lang="en-US" altLang="zh-CN" sz="2800" b="1">
                <a:solidFill>
                  <a:srgbClr val="FF0000"/>
                </a:solidFill>
                <a:sym typeface="+mn-ea"/>
              </a:rPr>
              <a:t>kindness </a:t>
            </a:r>
            <a:r>
              <a:rPr lang="en-US" altLang="zh-CN" sz="2800" b="1">
                <a:solidFill>
                  <a:schemeClr val="tx1"/>
                </a:solidFill>
                <a:sym typeface="+mn-ea"/>
              </a:rPr>
              <a:t>makes me touched.</a:t>
            </a:r>
            <a:endParaRPr lang="en-US" altLang="zh-CN" sz="28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407660" y="5089525"/>
            <a:ext cx="51365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chemeClr val="tx1"/>
                </a:solidFill>
                <a:sym typeface="+mn-ea"/>
              </a:rPr>
              <a:t>2.He is</a:t>
            </a:r>
            <a:r>
              <a:rPr lang="en-US" altLang="zh-CN" sz="2800" b="1">
                <a:solidFill>
                  <a:srgbClr val="FF0000"/>
                </a:solidFill>
                <a:sym typeface="+mn-ea"/>
              </a:rPr>
              <a:t> kind to</a:t>
            </a:r>
            <a:r>
              <a:rPr lang="en-US" altLang="zh-CN" sz="2800" b="1">
                <a:solidFill>
                  <a:schemeClr val="tx1"/>
                </a:solidFill>
                <a:sym typeface="+mn-ea"/>
              </a:rPr>
              <a:t> me.</a:t>
            </a:r>
            <a:endParaRPr lang="en-US" altLang="zh-CN" sz="28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827395" y="6076950"/>
            <a:ext cx="33775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</a:rPr>
              <a:t>n.</a:t>
            </a:r>
            <a:r>
              <a:rPr lang="zh-CN" altLang="en-US" sz="2800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</a:rPr>
              <a:t>善良；体贴；宽容</a:t>
            </a:r>
            <a:endParaRPr lang="zh-CN" altLang="en-US" sz="2800" b="1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/>
      <p:bldP spid="3" grpId="0"/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8" grpId="0"/>
      <p:bldP spid="19" grpId="0"/>
      <p:bldP spid="20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https://d.book118.com/888020132024006044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UNIT_PLACING_PICTURE_USER_VIEWPORT" val="{&quot;height&quot;:9600,&quot;width&quot;:9600}"/>
</p:tagLst>
</file>

<file path=ppt/tags/tag64.xml><?xml version="1.0" encoding="utf-8"?>
<p:tagLst xmlns:p="http://schemas.openxmlformats.org/presentationml/2006/main">
  <p:tag name="KSO_WM_TEMPLATE_CATEGORY" val="custom"/>
  <p:tag name="KSO_WM_TEMPLATE_INDEX" val="20202540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2540"/>
</p:tagLst>
</file>

<file path=ppt/tags/tag66.xml><?xml version="1.0" encoding="utf-8"?>
<p:tagLst xmlns:p="http://schemas.openxmlformats.org/presentationml/2006/main">
  <p:tag name="KSO_WM_TEMPLATE_CATEGORY" val="custom"/>
  <p:tag name="KSO_WM_TEMPLATE_INDEX" val="20202540"/>
</p:tagLst>
</file>

<file path=ppt/tags/tag67.xml><?xml version="1.0" encoding="utf-8"?>
<p:tagLst xmlns:p="http://schemas.openxmlformats.org/presentationml/2006/main">
  <p:tag name="KSO_WM_TEMPLATE_CATEGORY" val="custom"/>
  <p:tag name="KSO_WM_TEMPLATE_INDEX" val="20202540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2540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2540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2540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2540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2540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2540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2540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2540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2540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2540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2540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2540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2540"/>
</p:tagLst>
</file>

<file path=ppt/tags/tag81.xml><?xml version="1.0" encoding="utf-8"?>
<p:tagLst xmlns:p="http://schemas.openxmlformats.org/presentationml/2006/main">
  <p:tag name="KSO_WM_UNIT_PLACING_PICTURE_USER_VIEWPORT" val="{&quot;height&quot;:1183,&quot;width&quot;:1150}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2540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2540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2540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2540"/>
</p:tagLst>
</file>

<file path=ppt/tags/tag8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298</Paragraphs>
  <Slides>22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2">
      <vt:lpstr>Arial</vt:lpstr>
      <vt:lpstr>Calibri</vt:lpstr>
      <vt:lpstr>微软雅黑</vt:lpstr>
      <vt:lpstr>Wingdings</vt:lpstr>
      <vt:lpstr>宋体</vt:lpstr>
      <vt:lpstr>Times New Roman Regular</vt:lpstr>
      <vt:lpstr>微软雅黑 Light</vt:lpstr>
      <vt:lpstr>汉仪粗圆简</vt:lpstr>
      <vt:lpstr>汉仪晓波折纸体简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2024-09-24T01:47:56.846</cp:lastPrinted>
  <dcterms:created xsi:type="dcterms:W3CDTF">2024-09-23T17:47:56Z</dcterms:created>
  <dcterms:modified xsi:type="dcterms:W3CDTF">2024-09-23T17:47:59Z</dcterms:modified>
</cp:coreProperties>
</file>