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EA5D38D-5E45-4C4E-9A33-3A8B5A525E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9A2845-8A81-41CD-93B2-CB228B8458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91DDF56-5B37-49F1-AFEB-3273E1E6A9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5A3C1A2-EF1A-4EDD-811E-76C52CBA69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DEB9216-1C18-4A15-A07B-71D77300788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C6A1164-6089-4ADD-8FE0-6F463FCE46D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57270DC-654E-464C-863D-15A6FA127D3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B53BA4-116E-4A67-9009-ADD580FDC8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3B097E-FBF6-4C07-88CA-86BF9A2D71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F5F488-A3CB-4808-9C7D-84FC5FEE1F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A69CF5-12A3-4843-AA25-9E650F8B1A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8027062021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外语教学中的跨文化适应性培养</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跨文化适应性定义
 外语教学中跨文化适应性的重要性
 跨文化适应性培养目标
 跨文化适应性培养途径
 跨文化交际能力培养
 文化意识培养
 情感调节能力培养
 思维模式调整能力培养</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跨文化适应性定义</a:t>
            </a:r>
          </a:p>
        </p:txBody>
      </p:sp>
      <p:sp>
        <p:nvSpPr>
          <p:cNvPr id="3" name="Subtitle 2"/>
          <p:cNvSpPr>
            <a:spLocks noGrp="1"/>
          </p:cNvSpPr>
          <p:nvPr>
            <p:ph type="subTitle" idx="1"/>
          </p:nvPr>
        </p:nvSpPr>
        <p:spPr/>
        <p:txBody>
          <a:bodyPr/>
          <a:lstStyle/>
          <a:p>
            <a:r>
              <a:t>外语教学中的跨文化适应性培养</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跨文化适应性定义</a:t>
            </a:r>
          </a:p>
        </p:txBody>
      </p:sp>
      <p:sp>
        <p:nvSpPr>
          <p:cNvPr id="3" name="Text Placeholder 2"/>
          <p:cNvSpPr>
            <a:spLocks noGrp="1"/>
          </p:cNvSpPr>
          <p:nvPr>
            <p:ph type="body" idx="1"/>
          </p:nvPr>
        </p:nvSpPr>
        <p:spPr/>
        <p:txBody>
          <a:bodyPr/>
          <a:lstStyle/>
          <a:p>
            <a:r>
              <a:t>跨文化适应性定义：</a:t>
            </a:r>
          </a:p>
        </p:txBody>
      </p:sp>
      <p:sp>
        <p:nvSpPr>
          <p:cNvPr id="4" name="Content Placeholder 3"/>
          <p:cNvSpPr>
            <a:spLocks noGrp="1"/>
          </p:cNvSpPr>
          <p:nvPr>
            <p:ph sz="half" idx="2"/>
          </p:nvPr>
        </p:nvSpPr>
        <p:spPr/>
        <p:txBody>
          <a:bodyPr/>
          <a:lstStyle/>
          <a:p>
            <a:r>
              <a:t>1. 跨文化适应性是指个体在面对不同的文化时，能够灵活地调整自己的行为、价值观和态度，以适应新环境的能力。</a:t>
            </a:r>
          </a:p>
          <a:p>
            <a:r>
              <a:t>2. 跨文化适应性包括认知适应、情感适应和行为适应三个维度。</a:t>
            </a:r>
          </a:p>
          <a:p>
            <a:r>
              <a:t>3. 认知适应是指个体能够理解和接受不同文化的价值观、习俗和行为方式。情感适应是指个体能够在面对不同文化时保持积极的情绪状态。行为适应是指个体能够在不同文化环境中表现出适当的行为。</a:t>
            </a:r>
          </a:p>
        </p:txBody>
      </p:sp>
      <p:sp>
        <p:nvSpPr>
          <p:cNvPr id="5" name="Text Placeholder 4"/>
          <p:cNvSpPr>
            <a:spLocks noGrp="1"/>
          </p:cNvSpPr>
          <p:nvPr>
            <p:ph type="body" idx="3"/>
          </p:nvPr>
        </p:nvSpPr>
        <p:spPr/>
        <p:txBody>
          <a:bodyPr/>
          <a:lstStyle/>
          <a:p>
            <a:r>
              <a:t>跨文化适应性模型：</a:t>
            </a:r>
          </a:p>
        </p:txBody>
      </p:sp>
      <p:sp>
        <p:nvSpPr>
          <p:cNvPr id="6" name="Content Placeholder 5"/>
          <p:cNvSpPr>
            <a:spLocks noGrp="1"/>
          </p:cNvSpPr>
          <p:nvPr>
            <p:ph sz="half" idx="4"/>
          </p:nvPr>
        </p:nvSpPr>
        <p:spPr/>
        <p:txBody>
          <a:bodyPr/>
          <a:lstStyle/>
          <a:p>
            <a:r>
              <a:t>1. 跨文化适应性模型是用来描述个体跨文化适应过程的理论框架。</a:t>
            </a:r>
          </a:p>
          <a:p>
            <a:r>
              <a:t>2. 跨文化适应性模型通常包括三个阶段：接触阶段、调整阶段和适应阶段。</a:t>
            </a:r>
          </a:p>
          <a:p>
            <a:r>
              <a:t>3. 在接触阶段，个体首次接触到新的文化，可能会感到不适应和困惑。在调整阶段，个体逐渐适应新文化，开始形成新的行为模式和价值观。在适应阶段，个体能够在新的文化环境中生活得舒适和自如。</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跨文化适应性定义</a:t>
            </a:r>
          </a:p>
        </p:txBody>
      </p:sp>
      <p:sp>
        <p:nvSpPr>
          <p:cNvPr id="3" name="Text Placeholder 2"/>
          <p:cNvSpPr>
            <a:spLocks noGrp="1"/>
          </p:cNvSpPr>
          <p:nvPr>
            <p:ph type="body" idx="1"/>
          </p:nvPr>
        </p:nvSpPr>
        <p:spPr/>
        <p:txBody>
          <a:bodyPr/>
          <a:lstStyle/>
          <a:p>
            <a:r>
              <a:t>跨文化适应性策略：</a:t>
            </a:r>
          </a:p>
        </p:txBody>
      </p:sp>
      <p:sp>
        <p:nvSpPr>
          <p:cNvPr id="4" name="Content Placeholder 3"/>
          <p:cNvSpPr>
            <a:spLocks noGrp="1"/>
          </p:cNvSpPr>
          <p:nvPr>
            <p:ph sz="half" idx="2"/>
          </p:nvPr>
        </p:nvSpPr>
        <p:spPr/>
        <p:txBody>
          <a:bodyPr/>
          <a:lstStyle/>
          <a:p>
            <a:r>
              <a:t>1. 跨文化适应性策略是指个体为了适应新的文化而采取的行为和心理策略。</a:t>
            </a:r>
          </a:p>
          <a:p>
            <a:r>
              <a:t>2. 跨文化适应性策略包括学习新语言、了解当地文化习俗、建立社会网络、积极参与社交活动、保持开放的心态等。</a:t>
            </a:r>
          </a:p>
          <a:p>
            <a:r>
              <a:t>3. 个体可以根据自己的特点和新文化环境的具体情况，选择合适的跨文化适应性策略。</a:t>
            </a:r>
          </a:p>
        </p:txBody>
      </p:sp>
      <p:sp>
        <p:nvSpPr>
          <p:cNvPr id="5" name="Text Placeholder 4"/>
          <p:cNvSpPr>
            <a:spLocks noGrp="1"/>
          </p:cNvSpPr>
          <p:nvPr>
            <p:ph type="body" idx="3"/>
          </p:nvPr>
        </p:nvSpPr>
        <p:spPr/>
        <p:txBody>
          <a:bodyPr/>
          <a:lstStyle/>
          <a:p>
            <a:r>
              <a:t>跨文化适应性与心理健康：</a:t>
            </a:r>
          </a:p>
        </p:txBody>
      </p:sp>
      <p:sp>
        <p:nvSpPr>
          <p:cNvPr id="6" name="Content Placeholder 5"/>
          <p:cNvSpPr>
            <a:spLocks noGrp="1"/>
          </p:cNvSpPr>
          <p:nvPr>
            <p:ph sz="half" idx="4"/>
          </p:nvPr>
        </p:nvSpPr>
        <p:spPr/>
        <p:txBody>
          <a:bodyPr/>
          <a:lstStyle/>
          <a:p>
            <a:r>
              <a:t>1. 跨文化适应性与心理健康密切相关。</a:t>
            </a:r>
          </a:p>
          <a:p>
            <a:r>
              <a:t>2. 跨文化适应性高的个体通常具有较高的幸福感、生活满意度和心理健康水平。</a:t>
            </a:r>
          </a:p>
          <a:p>
            <a:r>
              <a:t>3. 跨文化适应性低的个体可能会出现焦虑、抑郁、失眠、食欲不振等心理健康问题。</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跨文化适应性定义</a:t>
            </a:r>
          </a:p>
        </p:txBody>
      </p:sp>
      <p:sp>
        <p:nvSpPr>
          <p:cNvPr id="3" name="Text Placeholder 2"/>
          <p:cNvSpPr>
            <a:spLocks noGrp="1"/>
          </p:cNvSpPr>
          <p:nvPr>
            <p:ph type="body" idx="1"/>
          </p:nvPr>
        </p:nvSpPr>
        <p:spPr/>
        <p:txBody>
          <a:bodyPr/>
          <a:lstStyle/>
          <a:p>
            <a:r>
              <a:t>跨文化适应性与职业发展：</a:t>
            </a:r>
          </a:p>
        </p:txBody>
      </p:sp>
      <p:sp>
        <p:nvSpPr>
          <p:cNvPr id="4" name="Content Placeholder 3"/>
          <p:cNvSpPr>
            <a:spLocks noGrp="1"/>
          </p:cNvSpPr>
          <p:nvPr>
            <p:ph sz="half" idx="2"/>
          </p:nvPr>
        </p:nvSpPr>
        <p:spPr/>
        <p:txBody>
          <a:bodyPr/>
          <a:lstStyle/>
          <a:p>
            <a:r>
              <a:t>1. 跨文化适应性对个体的职业发展具有重要影响。</a:t>
            </a:r>
          </a:p>
          <a:p>
            <a:r>
              <a:t>2. 跨文化适应性高的个体通常能够在国际化环境中获得更好的职业发展机会。</a:t>
            </a:r>
          </a:p>
          <a:p>
            <a:r>
              <a:t>3. 跨文化适应性低的个体可能会在国际化环境中遇到困难，从而影响其职业发展。</a:t>
            </a:r>
          </a:p>
        </p:txBody>
      </p:sp>
      <p:sp>
        <p:nvSpPr>
          <p:cNvPr id="5" name="Text Placeholder 4"/>
          <p:cNvSpPr>
            <a:spLocks noGrp="1"/>
          </p:cNvSpPr>
          <p:nvPr>
            <p:ph type="body" idx="3"/>
          </p:nvPr>
        </p:nvSpPr>
        <p:spPr/>
        <p:txBody>
          <a:bodyPr/>
          <a:lstStyle/>
          <a:p>
            <a:r>
              <a:t>跨文化适应性教育：</a:t>
            </a:r>
          </a:p>
        </p:txBody>
      </p:sp>
      <p:sp>
        <p:nvSpPr>
          <p:cNvPr id="6" name="Content Placeholder 5"/>
          <p:cNvSpPr>
            <a:spLocks noGrp="1"/>
          </p:cNvSpPr>
          <p:nvPr>
            <p:ph sz="half" idx="4"/>
          </p:nvPr>
        </p:nvSpPr>
        <p:spPr/>
        <p:txBody>
          <a:bodyPr/>
          <a:lstStyle/>
          <a:p>
            <a:r>
              <a:t>1. 跨文化适应性教育旨在帮助个体提高跨文化适应能力。</a:t>
            </a:r>
          </a:p>
          <a:p>
            <a:r>
              <a:t>2. 跨文化适应性教育可以包括语言培训、文化知识培训、社交技能培训、心理辅导等内容。</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外语教学中跨文化适应性的重要性</a:t>
            </a:r>
          </a:p>
        </p:txBody>
      </p:sp>
      <p:sp>
        <p:nvSpPr>
          <p:cNvPr id="3" name="Subtitle 2"/>
          <p:cNvSpPr>
            <a:spLocks noGrp="1"/>
          </p:cNvSpPr>
          <p:nvPr>
            <p:ph type="subTitle" idx="1"/>
          </p:nvPr>
        </p:nvSpPr>
        <p:spPr/>
        <p:txBody>
          <a:bodyPr/>
          <a:lstStyle/>
          <a:p>
            <a:r>
              <a:t>外语教学中的跨文化适应性培养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外语教学中跨文化适应性的重要性</a:t>
            </a:r>
          </a:p>
        </p:txBody>
      </p:sp>
      <p:sp>
        <p:nvSpPr>
          <p:cNvPr id="3" name="Text Placeholder 2"/>
          <p:cNvSpPr>
            <a:spLocks noGrp="1"/>
          </p:cNvSpPr>
          <p:nvPr>
            <p:ph type="body" idx="1"/>
          </p:nvPr>
        </p:nvSpPr>
        <p:spPr/>
        <p:txBody>
          <a:bodyPr/>
          <a:lstStyle/>
          <a:p>
            <a:r>
              <a:t>外语教学中跨文化适应性的重要性</a:t>
            </a:r>
          </a:p>
        </p:txBody>
      </p:sp>
      <p:sp>
        <p:nvSpPr>
          <p:cNvPr id="4" name="Content Placeholder 3"/>
          <p:cNvSpPr>
            <a:spLocks noGrp="1"/>
          </p:cNvSpPr>
          <p:nvPr>
            <p:ph sz="half" idx="2"/>
          </p:nvPr>
        </p:nvSpPr>
        <p:spPr/>
        <p:txBody>
          <a:bodyPr/>
          <a:lstStyle/>
          <a:p>
            <a:r>
              <a:t>1. 促进沟通和理解：跨文化适应性可以帮助外语学习者克服语言差异和文化差异，从而促进沟通和理解。当学习者能够理解不同文化的价值观、习俗和行为方式时，他们可以更有效地与来自不同文化背景的人进行沟通，并建立有意义的关系。</a:t>
            </a:r>
          </a:p>
          <a:p>
            <a:r>
              <a:t>2. 提高学习质量：跨文化适应性可以提高外语学习质量。当学习者能够理解并欣赏不同文化时，他们会更有动力去学习外语，并且会更愿意投入时间和精力去学习语言的各个方面，包括词汇、语法、发音和文化知识。</a:t>
            </a:r>
          </a:p>
          <a:p>
            <a:r>
              <a:t>3. 培养国际视野：跨文化适应性可以帮助外语学习者培养国际视野。当学习者能够理解不同文化的价值观、习俗和行为方式时，他们会对世界有更全面的了解，并且会更加宽容和理解他人。这对于他们在未来的职业生涯和社会生活中是非常重要的。</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外语教学中跨文化适应性的重要性</a:t>
            </a:r>
          </a:p>
        </p:txBody>
      </p:sp>
      <p:sp>
        <p:nvSpPr>
          <p:cNvPr id="3" name="Text Placeholder 2"/>
          <p:cNvSpPr>
            <a:spLocks noGrp="1"/>
          </p:cNvSpPr>
          <p:nvPr>
            <p:ph type="body" idx="1"/>
          </p:nvPr>
        </p:nvSpPr>
        <p:spPr/>
        <p:txBody>
          <a:bodyPr/>
          <a:lstStyle/>
          <a:p>
            <a:r>
              <a:t>跨文化适应性培养的必要性</a:t>
            </a:r>
          </a:p>
        </p:txBody>
      </p:sp>
      <p:sp>
        <p:nvSpPr>
          <p:cNvPr id="4" name="Content Placeholder 3"/>
          <p:cNvSpPr>
            <a:spLocks noGrp="1"/>
          </p:cNvSpPr>
          <p:nvPr>
            <p:ph sz="half" idx="2"/>
          </p:nvPr>
        </p:nvSpPr>
        <p:spPr/>
        <p:txBody>
          <a:bodyPr/>
          <a:lstStyle/>
          <a:p>
            <a:r>
              <a:t>1. 应对全球化挑战：当今世界是一个全球化的世界，人员、商品和信息的流动越来越频繁。在这种背景下，跨文化适应性对于外语学习者来说是必不可少的。外语学习者需要能够在不同的文化背景下进行有效的沟通和交流，以应对全球化带来的挑战。</a:t>
            </a:r>
          </a:p>
          <a:p>
            <a:r>
              <a:t>2. 适应多元文化环境：随着经济全球化和人口流动的加剧，世界人口结构变得越来越多元化。在一个多元文化环境中，人们需要能够适应不同的文化，以确保能够与来自不同文化背景的人和谐相处。外语学习者需要跨文化适应性，以便能够适应多元文化环境，并在其中生活和工作。</a:t>
            </a:r>
          </a:p>
          <a:p>
            <a:r>
              <a:t>3. 促进国际合作：在全球化时代，国际合作越来越重要。跨文化适应性可以帮助外语学习者在国际合作中发挥重要作用。当外语学习者能够理解不同文化的价值观、习俗和行为方式时，他们可以更有效地与来自不同文化背景的人合作，从而促进国际合作。</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跨文化适应性培养目标</a:t>
            </a:r>
          </a:p>
        </p:txBody>
      </p:sp>
      <p:sp>
        <p:nvSpPr>
          <p:cNvPr id="3" name="Subtitle 2"/>
          <p:cNvSpPr>
            <a:spLocks noGrp="1"/>
          </p:cNvSpPr>
          <p:nvPr>
            <p:ph type="subTitle" idx="1"/>
          </p:nvPr>
        </p:nvSpPr>
        <p:spPr/>
        <p:txBody>
          <a:bodyPr/>
          <a:lstStyle/>
          <a:p>
            <a:r>
              <a:t>外语教学中的跨文化适应性培养</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跨文化适应性培养目标</a:t>
            </a:r>
          </a:p>
        </p:txBody>
      </p:sp>
      <p:sp>
        <p:nvSpPr>
          <p:cNvPr id="3" name="Text Placeholder 2"/>
          <p:cNvSpPr>
            <a:spLocks noGrp="1"/>
          </p:cNvSpPr>
          <p:nvPr>
            <p:ph type="body" idx="1"/>
          </p:nvPr>
        </p:nvSpPr>
        <p:spPr/>
        <p:txBody>
          <a:bodyPr/>
          <a:lstStyle/>
          <a:p>
            <a:r>
              <a:t>文化意识</a:t>
            </a:r>
          </a:p>
        </p:txBody>
      </p:sp>
      <p:sp>
        <p:nvSpPr>
          <p:cNvPr id="4" name="Content Placeholder 3"/>
          <p:cNvSpPr>
            <a:spLocks noGrp="1"/>
          </p:cNvSpPr>
          <p:nvPr>
            <p:ph sz="half" idx="2"/>
          </p:nvPr>
        </p:nvSpPr>
        <p:spPr/>
        <p:txBody>
          <a:bodyPr/>
          <a:lstStyle/>
          <a:p>
            <a:r>
              <a:t>1. 理解和欣赏不同文化价值观、规范和信仰的重要性，承认文化差异性。</a:t>
            </a:r>
          </a:p>
          <a:p>
            <a:r>
              <a:t>2. 能够识别和理解不同文化间的相似性和差异性，避免刻板印象和偏见。</a:t>
            </a:r>
          </a:p>
          <a:p>
            <a:r>
              <a:t>3. 尊重和包容不同文化，避免以一种优越的态度对待其他文化。</a:t>
            </a:r>
          </a:p>
        </p:txBody>
      </p:sp>
      <p:sp>
        <p:nvSpPr>
          <p:cNvPr id="5" name="Text Placeholder 4"/>
          <p:cNvSpPr>
            <a:spLocks noGrp="1"/>
          </p:cNvSpPr>
          <p:nvPr>
            <p:ph type="body" idx="3"/>
          </p:nvPr>
        </p:nvSpPr>
        <p:spPr/>
        <p:txBody>
          <a:bodyPr/>
          <a:lstStyle/>
          <a:p>
            <a:r>
              <a:t>沟通能力</a:t>
            </a:r>
          </a:p>
        </p:txBody>
      </p:sp>
      <p:sp>
        <p:nvSpPr>
          <p:cNvPr id="6" name="Content Placeholder 5"/>
          <p:cNvSpPr>
            <a:spLocks noGrp="1"/>
          </p:cNvSpPr>
          <p:nvPr>
            <p:ph sz="half" idx="4"/>
          </p:nvPr>
        </p:nvSpPr>
        <p:spPr/>
        <p:txBody>
          <a:bodyPr/>
          <a:lstStyle/>
          <a:p>
            <a:r>
              <a:t>1. 发展跨文化沟通技巧，包括语言能力、非语言沟通能力和文化理解能力。</a:t>
            </a:r>
          </a:p>
          <a:p>
            <a:r>
              <a:t>2. 能够在不同文化背景下有效地交流和沟通，避免误解和冲突。</a:t>
            </a:r>
          </a:p>
          <a:p>
            <a:r>
              <a:t>3. 能够调整自己的沟通方式以适应不同的文化背景，使其更有效地传达自己的信息和意图。</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跨文化适应性培养目标</a:t>
            </a:r>
          </a:p>
        </p:txBody>
      </p:sp>
      <p:sp>
        <p:nvSpPr>
          <p:cNvPr id="3" name="Content Placeholder 2"/>
          <p:cNvSpPr>
            <a:spLocks noGrp="1"/>
          </p:cNvSpPr>
          <p:nvPr>
            <p:ph sz="half" idx="2"/>
          </p:nvPr>
        </p:nvSpPr>
        <p:spPr/>
        <p:txBody>
          <a:bodyPr/>
          <a:lstStyle/>
          <a:p>
            <a:r>
              <a:t>1. 能够适应和融入不同文化背景的社会环境，包括社交习俗、礼仪规范和行为准则。</a:t>
            </a:r>
          </a:p>
          <a:p>
            <a:r>
              <a:t>2. 能够在不同文化背景下建立和维持积极的人际关系，乐于探索和了解不同文化。</a:t>
            </a:r>
          </a:p>
          <a:p>
            <a:r>
              <a:t>3. 能够尊重和遵守不同文化背景下的社会规范和价值观，避免冲突和误解。</a:t>
            </a:r>
          </a:p>
        </p:txBody>
      </p:sp>
      <p:sp>
        <p:nvSpPr>
          <p:cNvPr id="4" name="Text Placeholder 3"/>
          <p:cNvSpPr>
            <a:spLocks noGrp="1"/>
          </p:cNvSpPr>
          <p:nvPr>
            <p:ph type="body" idx="3"/>
          </p:nvPr>
        </p:nvSpPr>
        <p:spPr/>
        <p:txBody>
          <a:bodyPr/>
          <a:lstStyle/>
          <a:p>
            <a:r>
              <a:t>心理适应能力</a:t>
            </a:r>
          </a:p>
        </p:txBody>
      </p:sp>
      <p:sp>
        <p:nvSpPr>
          <p:cNvPr id="5" name="Content Placeholder 4"/>
          <p:cNvSpPr>
            <a:spLocks noGrp="1"/>
          </p:cNvSpPr>
          <p:nvPr>
            <p:ph sz="half" idx="4"/>
          </p:nvPr>
        </p:nvSpPr>
        <p:spPr/>
        <p:txBody>
          <a:bodyPr/>
          <a:lstStyle/>
          <a:p>
            <a:r>
              <a:t>1. 能够应对跨文化环境中可能遇到的压力和挑战，包括文化冲击、语言障碍和社会隔离。</a:t>
            </a:r>
          </a:p>
          <a:p>
            <a:r>
              <a:t>2. 能够保持积极的态度和开放的心态，避免消极情绪和文化冲突。</a:t>
            </a:r>
          </a:p>
          <a:p>
            <a:r>
              <a:t>3. 能够发展自我意识和自我调节能力，有效地管理自己的情绪和行为，适应不同文化背景下的生活和学习。</a:t>
            </a:r>
          </a:p>
        </p:txBody>
      </p:sp>
      <p:sp>
        <p:nvSpPr>
          <p:cNvPr id="6" name="Text Placeholder 5"/>
          <p:cNvSpPr>
            <a:spLocks noGrp="1"/>
          </p:cNvSpPr>
          <p:nvPr>
            <p:ph type="body" idx="1"/>
          </p:nvPr>
        </p:nvSpPr>
        <p:spPr/>
        <p:txBody>
          <a:bodyPr/>
          <a:lstStyle/>
          <a:p>
            <a:r>
              <a:t>社会适应能力</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跨文化适应性培养目标</a:t>
            </a:r>
          </a:p>
        </p:txBody>
      </p:sp>
      <p:sp>
        <p:nvSpPr>
          <p:cNvPr id="3" name="Text Placeholder 2"/>
          <p:cNvSpPr>
            <a:spLocks noGrp="1"/>
          </p:cNvSpPr>
          <p:nvPr>
            <p:ph type="body" idx="1"/>
          </p:nvPr>
        </p:nvSpPr>
        <p:spPr/>
        <p:txBody>
          <a:bodyPr/>
          <a:lstStyle/>
          <a:p>
            <a:r>
              <a:t>批判性思维能力</a:t>
            </a:r>
          </a:p>
        </p:txBody>
      </p:sp>
      <p:sp>
        <p:nvSpPr>
          <p:cNvPr id="4" name="Content Placeholder 3"/>
          <p:cNvSpPr>
            <a:spLocks noGrp="1"/>
          </p:cNvSpPr>
          <p:nvPr>
            <p:ph sz="half" idx="2"/>
          </p:nvPr>
        </p:nvSpPr>
        <p:spPr/>
        <p:txBody>
          <a:bodyPr/>
          <a:lstStyle/>
          <a:p>
            <a:r>
              <a:t>1. 能够批判性地分析和评估不同文化背景下的信息和观点，避免盲目接受或拒绝任何一种文化。</a:t>
            </a:r>
          </a:p>
          <a:p>
            <a:r>
              <a:t>2. 能够辨别信息的可靠性和准确性，避免误导和偏见。</a:t>
            </a:r>
          </a:p>
          <a:p>
            <a:r>
              <a:t>3. 能够形成独立的判断和观点，在不同文化背景下做出明智的决策。</a:t>
            </a:r>
          </a:p>
        </p:txBody>
      </p:sp>
      <p:sp>
        <p:nvSpPr>
          <p:cNvPr id="5" name="Text Placeholder 4"/>
          <p:cNvSpPr>
            <a:spLocks noGrp="1"/>
          </p:cNvSpPr>
          <p:nvPr>
            <p:ph type="body" idx="3"/>
          </p:nvPr>
        </p:nvSpPr>
        <p:spPr/>
        <p:txBody>
          <a:bodyPr/>
          <a:lstStyle/>
          <a:p>
            <a:r>
              <a:t>全球胜任力</a:t>
            </a:r>
          </a:p>
        </p:txBody>
      </p:sp>
      <p:sp>
        <p:nvSpPr>
          <p:cNvPr id="6" name="Content Placeholder 5"/>
          <p:cNvSpPr>
            <a:spLocks noGrp="1"/>
          </p:cNvSpPr>
          <p:nvPr>
            <p:ph sz="half" idx="4"/>
          </p:nvPr>
        </p:nvSpPr>
        <p:spPr/>
        <p:txBody>
          <a:bodyPr/>
          <a:lstStyle/>
          <a:p>
            <a:r>
              <a:t>1. 能够在全球化的世界中有效地工作和生活，了解不同文化背景下的政治、经济、社会和环境问题。</a:t>
            </a:r>
          </a:p>
          <a:p>
            <a:r>
              <a:t>2. 能够在跨文化环境中发挥领导力，促进不同文化间的交流与合作。</a:t>
            </a:r>
          </a:p>
          <a:p>
            <a:r>
              <a:t>3. 能够为解决全球性问题做出贡献，如气候变化、贫困和冲突。</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跨文化适应性培养途径</a:t>
            </a:r>
          </a:p>
        </p:txBody>
      </p:sp>
      <p:sp>
        <p:nvSpPr>
          <p:cNvPr id="3" name="Subtitle 2"/>
          <p:cNvSpPr>
            <a:spLocks noGrp="1"/>
          </p:cNvSpPr>
          <p:nvPr>
            <p:ph type="subTitle" idx="1"/>
          </p:nvPr>
        </p:nvSpPr>
        <p:spPr/>
        <p:txBody>
          <a:bodyPr/>
          <a:lstStyle/>
          <a:p>
            <a:r>
              <a:t>外语教学中的跨文化适应性培养</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https://d.book118.com/888027062021006040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跨文化适应性定义</vt:lpstr>
      <vt:lpstr>#. 跨文化适应性定义</vt:lpstr>
      <vt:lpstr>#. 跨文化适应性定义</vt:lpstr>
      <vt:lpstr>#. 跨文化适应性定义</vt:lpstr>
      <vt:lpstr> 外语教学中跨文化适应性的重要性</vt:lpstr>
      <vt:lpstr> 外语教学中跨文化适应性的重要性</vt:lpstr>
      <vt:lpstr> 外语教学中跨文化适应性的重要性</vt:lpstr>
      <vt:lpstr> 跨文化适应性培养目标</vt:lpstr>
      <vt:lpstr> 跨文化适应性培养目标</vt:lpstr>
      <vt:lpstr> 跨文化适应性培养目标</vt:lpstr>
      <vt:lpstr> 跨文化适应性培养目标</vt:lpstr>
      <vt:lpstr> 跨文化适应性培养途径</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2024-09-18T07:59:26.912</cp:lastPrinted>
  <dcterms:created xsi:type="dcterms:W3CDTF">2024-09-17T23:59:26Z</dcterms:created>
  <dcterms:modified xsi:type="dcterms:W3CDTF">2024-09-17T23:59:28Z</dcterms:modified>
</cp:coreProperties>
</file>