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SMIACR+MS-UIGothic"/>
      <p:regular r:id="rId19"/>
    </p:embeddedFont>
    <p:embeddedFont>
      <p:font typeface="SIKUPG+AKSVWU+ArialMT"/>
      <p:regular r:id="rId20"/>
    </p:embeddedFont>
    <p:embeddedFont>
      <p:font typeface="RLSQFB+FLLBPT+MicrosoftYaHei-Bold"/>
      <p:regular r:id="rId21"/>
    </p:embeddedFont>
    <p:embeddedFont>
      <p:font typeface="ERFJQR+SMAQAE+MicrosoftYaHei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FDD983-77BD-49EA-A432-838480B0A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3F1182-B3A7-4A95-9503-4D04A6DB0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BC7C1-576E-4457-BAE1-0040DAD97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D2D04-AEEE-428F-8A82-8B4AF13B5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A0FD02-8130-4263-ABAA-290DFAB03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F14351-EC62-42A0-A1BD-969EAC98C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A3D070-820E-4C5B-ACC7-A822ADDC6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1062B9-906C-4EA0-9821-C0F70A7FA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1017DD-F647-40B0-B11D-587D7EAF2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478A26-7618-4BE1-BCB3-1AD0112CF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3E3CB-1AFB-4A7C-8E51-B8150ADF0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3211302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77644" y="2275919"/>
            <a:ext cx="10427969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FFFDFD"/>
                </a:solidFill>
                <a:latin typeface="SMIACR+MS-UIGothic"/>
                <a:cs typeface="SMIACR+MS-UIGothic"/>
              </a:rPr>
              <a:t>麻醉与精神</a:t>
            </a:r>
            <a:r>
              <a:rPr sz="4200">
                <a:solidFill>
                  <a:srgbClr val="FFFDFD"/>
                </a:solidFill>
                <a:latin typeface="SimSun"/>
                <a:cs typeface="SimSun"/>
              </a:rPr>
              <a:t>药</a:t>
            </a:r>
            <a:r>
              <a:rPr sz="4200">
                <a:solidFill>
                  <a:srgbClr val="FFFDFD"/>
                </a:solidFill>
                <a:latin typeface="SMIACR+MS-UIGothic"/>
                <a:cs typeface="SMIACR+MS-UIGothic"/>
              </a:rPr>
              <a:t>品</a:t>
            </a:r>
            <a:r>
              <a:rPr sz="42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4200">
                <a:solidFill>
                  <a:srgbClr val="FFFDFD"/>
                </a:solidFill>
                <a:latin typeface="SMIACR+MS-UIGothic"/>
                <a:cs typeface="SMIACR+MS-UIGothic"/>
              </a:rPr>
              <a:t>用管理培</a:t>
            </a:r>
            <a:r>
              <a:rPr sz="4200">
                <a:solidFill>
                  <a:srgbClr val="FFFDFD"/>
                </a:solidFill>
                <a:latin typeface="SimSun"/>
                <a:cs typeface="SimSun"/>
              </a:rPr>
              <a:t>训护</a:t>
            </a:r>
            <a:r>
              <a:rPr sz="4200">
                <a:solidFill>
                  <a:srgbClr val="FFFDFD"/>
                </a:solidFill>
                <a:latin typeface="SMIACR+MS-UIGothic"/>
                <a:cs typeface="SMIACR+MS-UIGothic"/>
              </a:rPr>
              <a:t>理</a:t>
            </a:r>
            <a:r>
              <a:rPr sz="4200">
                <a:solidFill>
                  <a:srgbClr val="FFFDFD"/>
                </a:solidFill>
                <a:latin typeface="SimSun"/>
                <a:cs typeface="SimSun"/>
              </a:rPr>
              <a:t>课</a:t>
            </a:r>
            <a:r>
              <a:rPr sz="4200">
                <a:solidFill>
                  <a:srgbClr val="FFFDFD"/>
                </a:solidFill>
                <a:latin typeface="SMIACR+MS-UIGothic"/>
                <a:cs typeface="SMIACR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2114" y="2744470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FFFFFF"/>
                </a:solidFill>
                <a:latin typeface="SMIACR+MS-UIGothic"/>
                <a:cs typeface="SMIACR+MS-UIGothic"/>
              </a:rPr>
              <a:t>目</a:t>
            </a:r>
            <a:r>
              <a:rPr sz="48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66945" y="4974804"/>
            <a:ext cx="2091232" cy="882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FFFFFF"/>
                </a:solidFill>
                <a:latin typeface="SIKUPG+AKSVWU+ArialMT"/>
                <a:cs typeface="SIKUPG+AKSVWU+ArialMT"/>
              </a:rPr>
              <a:t>•</a:t>
            </a:r>
            <a:r>
              <a:rPr sz="2750" spc="-4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FFFFFF"/>
                </a:solidFill>
                <a:latin typeface="SMIACR+MS-UIGothic"/>
                <a:cs typeface="SMIACR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2529" y="3125628"/>
            <a:ext cx="630936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麻醉与精神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品的基本知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品的定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与分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83462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麻醉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品是指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中枢神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有麻醉作用，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连续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使用后易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生身体依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赖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性和精神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赖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性的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品。根据国家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定，麻醉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和二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，包括阿片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、可卡因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、大麻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83462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麻醉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品的分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是根据其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理性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行的，不同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类别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的麻醉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品具有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不同的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理作用和适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精神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品的定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与分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麻醉与精神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品的法律法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6659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国家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麻醉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品和精神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行管制，禁止非法生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售、使用麻醉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品和精神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8849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机构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当按照国家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定，在取得相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应资质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的前提下，使用麻醉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品和精神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8131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员应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格遵守麻醉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品和精神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品的法律法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，确保患者安全合理使用麻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品和精神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59729" y="3125628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麻醉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品的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用与管理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品的适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症与禁忌症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SMIACR+MS-UIGothic"/>
                <a:cs typeface="SMIACR+MS-UIGothic"/>
              </a:rPr>
              <a:t>适</a:t>
            </a:r>
            <a:r>
              <a:rPr sz="1550" spc="25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1550">
                <a:solidFill>
                  <a:srgbClr val="609FFF"/>
                </a:solidFill>
                <a:latin typeface="SMIACR+MS-UIGothic"/>
                <a:cs typeface="SMIACR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643744" y="414781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SMIACR+MS-UIGothic"/>
                <a:cs typeface="SMIACR+MS-UIGothic"/>
              </a:rPr>
              <a:t>禁忌症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给药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方式与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剂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给药</a:t>
            </a:r>
            <a:r>
              <a:rPr sz="2300" spc="25">
                <a:solidFill>
                  <a:srgbClr val="609FFF"/>
                </a:solidFill>
                <a:latin typeface="SMIACR+MS-UIGothic"/>
                <a:cs typeface="SMIACR+MS-UIGothic"/>
              </a:rPr>
              <a:t>方式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剂</a:t>
            </a:r>
            <a:r>
              <a:rPr sz="2300">
                <a:solidFill>
                  <a:srgbClr val="609FFF"/>
                </a:solidFill>
                <a:latin typeface="SMIACR+MS-UIGothic"/>
                <a:cs typeface="SMIACR+MS-UIGothic"/>
              </a:rPr>
              <a:t>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储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存与保管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89077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SimSun"/>
                <a:cs typeface="SimSun"/>
              </a:rPr>
              <a:t>储</a:t>
            </a:r>
            <a:r>
              <a:rPr sz="2000">
                <a:solidFill>
                  <a:srgbClr val="FFFFFF"/>
                </a:solidFill>
                <a:latin typeface="SMIACR+MS-UIGothic"/>
                <a:cs typeface="SMIACR+MS-UIGothic"/>
              </a:rPr>
              <a:t>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40152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存放在阴凉干燥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SMIACR+MS-UIGothic"/>
                <a:cs typeface="SMIACR+MS-UIGothic"/>
              </a:rPr>
              <a:t>，避免阳光直射和潮湿。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609FFF"/>
                </a:solidFill>
                <a:latin typeface="SMIACR+MS-UIGothic"/>
                <a:cs typeface="SMIACR+MS-UIGothic"/>
              </a:rPr>
              <a:t>保管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30653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46AF"/>
                </a:solidFill>
                <a:latin typeface="SimSun"/>
                <a:cs typeface="SimSun"/>
              </a:rPr>
              <a:t>专</a:t>
            </a:r>
            <a:r>
              <a:rPr sz="1500">
                <a:solidFill>
                  <a:srgbClr val="0046AF"/>
                </a:solidFill>
                <a:latin typeface="SMIACR+MS-UIGothic"/>
                <a:cs typeface="SMIACR+MS-UIGothic"/>
              </a:rPr>
              <a:t>人管理、</a:t>
            </a:r>
            <a:r>
              <a:rPr sz="1500">
                <a:solidFill>
                  <a:srgbClr val="0046AF"/>
                </a:solidFill>
                <a:latin typeface="SimSun"/>
                <a:cs typeface="SimSun"/>
              </a:rPr>
              <a:t>专</a:t>
            </a:r>
            <a:r>
              <a:rPr sz="1500">
                <a:solidFill>
                  <a:srgbClr val="0046AF"/>
                </a:solidFill>
                <a:latin typeface="SMIACR+MS-UIGothic"/>
                <a:cs typeface="SMIACR+MS-UIGothic"/>
              </a:rPr>
              <a:t>册登</a:t>
            </a:r>
            <a:r>
              <a:rPr sz="1500">
                <a:solidFill>
                  <a:srgbClr val="0046AF"/>
                </a:solidFill>
                <a:latin typeface="SimSun"/>
                <a:cs typeface="SimSun"/>
              </a:rPr>
              <a:t>记</a:t>
            </a:r>
            <a:r>
              <a:rPr sz="1500">
                <a:solidFill>
                  <a:srgbClr val="0046AF"/>
                </a:solidFill>
                <a:latin typeface="SMIACR+MS-UIGothic"/>
                <a:cs typeface="SMIACR+MS-UIGothic"/>
              </a:rPr>
              <a:t>、</a:t>
            </a:r>
            <a:r>
              <a:rPr sz="1500">
                <a:solidFill>
                  <a:srgbClr val="0046AF"/>
                </a:solidFill>
                <a:latin typeface="SimSun"/>
                <a:cs typeface="SimSun"/>
              </a:rPr>
              <a:t>专</a:t>
            </a:r>
            <a:r>
              <a:rPr sz="1500">
                <a:solidFill>
                  <a:srgbClr val="0046AF"/>
                </a:solidFill>
                <a:latin typeface="SMIACR+MS-UIGothic"/>
                <a:cs typeface="SMIACR+MS-UIGothic"/>
              </a:rPr>
              <a:t>柜加</a:t>
            </a:r>
            <a:r>
              <a:rPr sz="1500">
                <a:solidFill>
                  <a:srgbClr val="0046AF"/>
                </a:solidFill>
                <a:latin typeface="SimSun"/>
                <a:cs typeface="SimSun"/>
              </a:rPr>
              <a:t>锁</a:t>
            </a:r>
            <a:r>
              <a:rPr sz="1500">
                <a:solidFill>
                  <a:srgbClr val="0046AF"/>
                </a:solidFill>
                <a:latin typeface="SMIACR+MS-UIGothic"/>
                <a:cs typeface="SMIAC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麻醉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方与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SimSun"/>
                <a:cs typeface="SimSun"/>
              </a:rPr>
              <a:t>处</a:t>
            </a:r>
            <a:r>
              <a:rPr sz="1550">
                <a:solidFill>
                  <a:srgbClr val="609FFF"/>
                </a:solidFill>
                <a:latin typeface="SMIACR+MS-UIGothic"/>
                <a:cs typeface="SMIACR+MS-UIGothic"/>
              </a:rPr>
              <a:t>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50">
                <a:solidFill>
                  <a:srgbClr val="FFFFFF"/>
                </a:solidFill>
                <a:latin typeface="SMIACR+MS-UIGothic"/>
                <a:cs typeface="SMIACR+MS-UIGothic"/>
              </a:rPr>
              <a:t>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专业药师进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行，确保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量安全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76044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IACR+MS-UIGothic"/>
                <a:cs typeface="SMIACR+MS-UIGothic"/>
              </a:rPr>
              <a:t>可靠。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59729" y="3125628"/>
            <a:ext cx="52578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精神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品的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3600">
                <a:solidFill>
                  <a:srgbClr val="FFFFFF"/>
                </a:solidFill>
                <a:latin typeface="SMIACR+MS-UIGothic"/>
                <a:cs typeface="SMIACR+MS-UIGothic"/>
              </a:rPr>
              <a:t>用与管理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精神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品的适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症与禁忌症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609FFF"/>
                </a:solidFill>
                <a:latin typeface="SMIACR+MS-UIGothic"/>
                <a:cs typeface="SMIACR+MS-UIGothic"/>
              </a:rPr>
              <a:t>适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2000">
                <a:solidFill>
                  <a:srgbClr val="609FFF"/>
                </a:solidFill>
                <a:latin typeface="SMIACR+MS-UIGothic"/>
                <a:cs typeface="SMIACR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5905" y="39197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SMIACR+MS-UIGothic"/>
                <a:cs typeface="SMIACR+MS-UIGothic"/>
              </a:rPr>
              <a:t>禁忌症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精神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品的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给药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方式与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剂</a:t>
            </a:r>
            <a:r>
              <a:rPr sz="3000">
                <a:solidFill>
                  <a:srgbClr val="609FFF"/>
                </a:solidFill>
                <a:latin typeface="SMIACR+MS-UIGothic"/>
                <a:cs typeface="SMIACR+MS-UIGothic"/>
              </a:rPr>
              <a:t>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给药</a:t>
            </a:r>
            <a:r>
              <a:rPr sz="2300" spc="25">
                <a:solidFill>
                  <a:srgbClr val="609FFF"/>
                </a:solidFill>
                <a:latin typeface="SMIACR+MS-UIGothic"/>
                <a:cs typeface="SMIACR+MS-UIGothic"/>
              </a:rPr>
              <a:t>方式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0800" y="422826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剂</a:t>
            </a:r>
            <a:r>
              <a:rPr sz="2300">
                <a:solidFill>
                  <a:srgbClr val="609FFF"/>
                </a:solidFill>
                <a:latin typeface="SMIACR+MS-UIGothic"/>
                <a:cs typeface="SMIACR+MS-UIGothic"/>
              </a:rPr>
              <a:t>量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https://d.book118.com/888032113026006036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SMIACR+MS-UIGothic</vt:lpstr>
      <vt:lpstr>SimSun</vt:lpstr>
      <vt:lpstr>SIKUPG+AKSVWU+ArialMT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2024-09-15T09:22:33.946</cp:lastPrinted>
  <dcterms:created xsi:type="dcterms:W3CDTF">2024-09-15T01:22:33Z</dcterms:created>
  <dcterms:modified xsi:type="dcterms:W3CDTF">2024-09-15T01:22:35Z</dcterms:modified>
</cp:coreProperties>
</file>