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66673C-895C-4262-BCC9-304F4AC7BE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971BDE-BE8C-4EDE-BD08-CD191B730A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889559-6EB7-4BD9-9507-8B56D2ACAF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F90722-24C1-41A1-A26E-CF0712FC21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AE4FD2-70AC-479A-AEA8-14C67B7C0B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E81E37-0F4D-4951-B0ED-F1A7EAF245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099562-E512-471A-A69F-EB3EEC9BCA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C87BCE-D888-4ED8-ABAA-E7B98528D0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237A76-7D78-4139-BE61-95E2615824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B16057-CF79-467D-85CB-15EE82967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A804F4-7ACE-4A94-93D8-FE4D2B0627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2"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8"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emf"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3702400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函数信号发生器和脉冲信号发生器原理与应用\n## 1.函数信号发生器的原理与应用\n### 1.1函数信号发生器的定义与分类\n### 1.2函数信号发生器的内部结构与工作原理\n### 1.3函数信号发生器的典型应用案例\n## 2.脉冲信号发生器的原理与应用\n### 2.1脉冲信号发生器的定义与分类\n### 2.2脉冲信号发生器的内部结构与工作原理\n### 2.3脉冲信号发生器的典型应用案例\n## 3.函数信号发生器和脉冲信号发生器的比较\n### 3.1性能特点与优缺点对比\n### 3.2应用场景的对比\n### 3.3发展趋势与市场前景\n## 4.函数信号发生器和脉冲信号发生器的选购指南\n### 4.1选购原则与注意事项\n### 4.2性能参数与指标\n### 4.3品牌推荐与市场评价\n## 5.函数信号发生器和脉冲信号发生器的使用与维护\n### 5.1使用方法与操作步骤\n### 5.2日常维护与保养\n### 5.3故障诊断与排除\n## 6.函数信号发生器和脉冲信号发生器的未来展望\n### 6.1技术创新与发展趋势\n### 6.2潜在应用领域与市场机遇\n### 6.3行业挑战与应对措施\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15700" cy="1301750"/>
          </a:xfrm>
        </p:spPr>
        <p:txBody>
          <a:bodyPr vert="horz" wrap="square" lIns="91440" tIns="45720" rIns="91440" bIns="45720" anchor="t">
            <a:normAutofit/>
          </a:bodyPr>
          <a:lstStyle/>
          <a:p>
            <a:r>
              <a:rPr lang="zh-CN" sz="4400"/>
              <a:t>函数信号发生器和脉冲信号发生器原理与应用</a:t>
            </a:r>
            <a:endParaRPr/>
          </a:p>
        </p:txBody>
      </p:sp>
      <p:sp>
        <p:nvSpPr>
          <p:cNvPr id="3" name="文本占位符 3" descr="{&quot;isTemplate&quot;:false,&quot;type&quot;:&quot;content&quot;,&quot;canOmit&quot;:true,&quot;range&quot;:0}"/>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1" name="" descr="{&quot;isTemplate&quot;:true,&quot;type&quot;:2}"/>
        <p:cNvGrpSpPr/>
        <p:nvPr/>
      </p:nvGrpSpPr>
      <p:grpSpPr>
        <a:xfrm>
          <a:off x="0" y="0"/>
          <a:ext cx="0" cy="0"/>
        </a:xfrm>
      </p:grpSpPr>
      <p:sp>
        <p:nvSpPr>
          <p:cNvPr id="72"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5600"/>
              <a:t>函数信号发生器的原理与应用</a:t>
            </a:r>
            <a:endParaRPr/>
          </a:p>
        </p:txBody>
      </p:sp>
      <p:sp>
        <p:nvSpPr>
          <p:cNvPr id="7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6" name="" descr="{&quot;isTemplate&quot;:true,&quot;type&quot;:3}"/>
        <p:cNvGrpSpPr/>
        <p:nvPr/>
      </p:nvGrpSpPr>
      <p:grpSpPr>
        <a:xfrm>
          <a:off x="0" y="0"/>
          <a:ext cx="0" cy="0"/>
        </a:xfrm>
      </p:grpSpPr>
      <p:grpSp>
        <p:nvGrpSpPr>
          <p:cNvPr id="137"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38" name="Group 628"/>
            <p:cNvGrpSpPr/>
            <p:nvPr/>
          </p:nvGrpSpPr>
          <p:grpSpPr>
            <a:xfrm>
              <a:off x="1197254" y="3971227"/>
              <a:ext cx="11008530" cy="2106887"/>
              <a:chOff x="1197254" y="3971227"/>
              <a:chExt cx="11008530" cy="2106887"/>
            </a:xfrm>
          </p:grpSpPr>
          <p:sp>
            <p:nvSpPr>
              <p:cNvPr id="139"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0"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1"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42"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3"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定义：函数信号发生器是一种产生特定波形、频率和幅度的电子仪器</a:t>
                </a:r>
                <a:endParaRPr/>
              </a:p>
            </p:txBody>
          </p:sp>
          <p:sp>
            <p:nvSpPr>
              <p:cNvPr id="144"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用于测试、设计和调试电子设备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可以产生正弦波、方波、三角波等多种波形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具有可调频率和幅度范围</a:t>
                </a:r>
                <a:endParaRPr/>
              </a:p>
            </p:txBody>
          </p:sp>
        </p:grpSp>
        <p:grpSp>
          <p:nvGrpSpPr>
            <p:cNvPr id="145" name="Group 635"/>
            <p:cNvGrpSpPr/>
            <p:nvPr/>
          </p:nvGrpSpPr>
          <p:grpSpPr>
            <a:xfrm>
              <a:off x="3499345" y="1423099"/>
              <a:ext cx="11008530" cy="2005901"/>
              <a:chOff x="3499345" y="1423099"/>
              <a:chExt cx="11008530" cy="2005901"/>
            </a:xfrm>
          </p:grpSpPr>
          <p:sp>
            <p:nvSpPr>
              <p:cNvPr id="146"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分类：根据输出波形和性能特点，函数信号发生器可分为以下几类</a:t>
                </a:r>
                <a:endParaRPr/>
              </a:p>
            </p:txBody>
          </p:sp>
          <p:sp>
            <p:nvSpPr>
              <p:cNvPr id="147"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正弦波信号发生器</a:t>
                </a:r>
                <a:r>
                  <a:rPr lang="zh-CN" sz="1400">
                    <a:solidFill>
                      <a:schemeClr val="tx1">
                        <a:alpha val="100000"/>
                      </a:schemeClr>
                    </a:solidFill>
                    <a:latin typeface="Microsoft Yahei"/>
                    <a:ea typeface="Microsoft Yahei"/>
                  </a:rPr>
                  <a:t>：主要产生正弦波信号，用于测试交流电路</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方波信号发生器</a:t>
                </a:r>
                <a:r>
                  <a:rPr lang="zh-CN" sz="1400">
                    <a:solidFill>
                      <a:schemeClr val="tx1">
                        <a:alpha val="100000"/>
                      </a:schemeClr>
                    </a:solidFill>
                    <a:latin typeface="Microsoft Yahei"/>
                    <a:ea typeface="Microsoft Yahei"/>
                  </a:rPr>
                  <a:t>：产生方波信号，用于测试数字电路和开关电路</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三角波信号发生器</a:t>
                </a:r>
                <a:r>
                  <a:rPr lang="zh-CN" sz="1400">
                    <a:solidFill>
                      <a:schemeClr val="tx1">
                        <a:alpha val="100000"/>
                      </a:schemeClr>
                    </a:solidFill>
                    <a:latin typeface="Microsoft Yahei"/>
                    <a:ea typeface="Microsoft Yahei"/>
                  </a:rPr>
                  <a:t>：产生三角波信号，用于测试非线性电路</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锯齿波信号发生器</a:t>
                </a:r>
                <a:r>
                  <a:rPr lang="zh-CN" sz="1400">
                    <a:solidFill>
                      <a:schemeClr val="tx1">
                        <a:alpha val="100000"/>
                      </a:schemeClr>
                    </a:solidFill>
                    <a:latin typeface="Microsoft Yahei"/>
                    <a:ea typeface="Microsoft Yahei"/>
                  </a:rPr>
                  <a:t>：产生锯齿波信号，用于测试积分和微分电路</a:t>
                </a:r>
                <a:endParaRPr/>
              </a:p>
            </p:txBody>
          </p:sp>
          <p:sp>
            <p:nvSpPr>
              <p:cNvPr id="148"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9"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0"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1"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5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函数信号发生器的定义与分类</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descr="{&quot;isTemplate&quot;:true,&quot;type&quot;:3}"/>
        <p:cNvGrpSpPr/>
        <p:nvPr/>
      </p:nvGrpSpPr>
      <p:grpSpPr>
        <a:xfrm>
          <a:off x="0" y="0"/>
          <a:ext cx="0" cy="0"/>
        </a:xfrm>
      </p:grpSpPr>
      <p:sp>
        <p:nvSpPr>
          <p:cNvPr id="154"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函数信号发生器的内部结构与工作原理</a:t>
            </a:r>
            <a:endParaRPr lang="en-US" sz="3600" b="1">
              <a:latin typeface="微软雅黑"/>
              <a:ea typeface="微软雅黑"/>
            </a:endParaRPr>
          </a:p>
        </p:txBody>
      </p:sp>
      <p:sp>
        <p:nvSpPr>
          <p:cNvPr id="155"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内部结构：函数信号发生器主要由以下几部分组成</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信号发生器模块</a:t>
            </a:r>
            <a:r>
              <a:rPr lang="zh-CN" sz="1400" spc="300">
                <a:solidFill>
                  <a:schemeClr val="tx1">
                    <a:lumMod val="50000"/>
                    <a:lumOff val="50000"/>
                    <a:alpha val="100000"/>
                  </a:schemeClr>
                </a:solidFill>
                <a:latin typeface="微软雅黑"/>
                <a:ea typeface="微软雅黑"/>
              </a:rPr>
              <a:t>：产生所需的各种波形信号</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频率发生器模块</a:t>
            </a:r>
            <a:r>
              <a:rPr lang="zh-CN" sz="1400" spc="300">
                <a:solidFill>
                  <a:schemeClr val="tx1">
                    <a:lumMod val="50000"/>
                    <a:lumOff val="50000"/>
                    <a:alpha val="100000"/>
                  </a:schemeClr>
                </a:solidFill>
                <a:latin typeface="微软雅黑"/>
                <a:ea typeface="微软雅黑"/>
              </a:rPr>
              <a:t>：产生可调频率信号</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幅度发生器模块</a:t>
            </a:r>
            <a:r>
              <a:rPr lang="zh-CN" sz="1400" spc="300">
                <a:solidFill>
                  <a:schemeClr val="tx1">
                    <a:lumMod val="50000"/>
                    <a:lumOff val="50000"/>
                    <a:alpha val="100000"/>
                  </a:schemeClr>
                </a:solidFill>
                <a:latin typeface="微软雅黑"/>
                <a:ea typeface="微软雅黑"/>
              </a:rPr>
              <a:t>：产生可调幅度信号</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输出模块</a:t>
            </a:r>
            <a:r>
              <a:rPr lang="zh-CN" sz="1400" spc="300">
                <a:solidFill>
                  <a:schemeClr val="tx1">
                    <a:lumMod val="50000"/>
                    <a:lumOff val="50000"/>
                    <a:alpha val="100000"/>
                  </a:schemeClr>
                </a:solidFill>
                <a:latin typeface="微软雅黑"/>
                <a:ea typeface="微软雅黑"/>
              </a:rPr>
              <a:t>：将信号发生器、频率发生器和幅度发生器产生的信号组合并输出</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工作原理：函数信号发生器的工作原理是通过模拟或数字技术产生所需波形信号</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模拟函数信号发生器</a:t>
            </a:r>
            <a:r>
              <a:rPr lang="zh-CN" sz="1400" spc="300">
                <a:solidFill>
                  <a:schemeClr val="tx1">
                    <a:lumMod val="50000"/>
                    <a:lumOff val="50000"/>
                    <a:alpha val="100000"/>
                  </a:schemeClr>
                </a:solidFill>
                <a:latin typeface="微软雅黑"/>
                <a:ea typeface="微软雅黑"/>
              </a:rPr>
              <a:t>：利用电子元件（如运放、电阻、电容等）构建模拟电路，产生所需波形信号</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数字函数信号发生器</a:t>
            </a:r>
            <a:r>
              <a:rPr lang="zh-CN" sz="1400" spc="300">
                <a:solidFill>
                  <a:schemeClr val="tx1">
                    <a:lumMod val="50000"/>
                    <a:lumOff val="50000"/>
                    <a:alpha val="100000"/>
                  </a:schemeClr>
                </a:solidFill>
                <a:latin typeface="微软雅黑"/>
                <a:ea typeface="微软雅黑"/>
              </a:rPr>
              <a:t>：利用数字信号处理器（DSP）和现场可编程门阵列（FPGA）等数字技术产生所需波形信号</a:t>
            </a:r>
            <a:endParaRPr/>
          </a:p>
        </p:txBody>
      </p:sp>
      <p:cxnSp>
        <p:nvCxnSpPr>
          <p:cNvPr id="156"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57"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8" name="" descr="{&quot;isTemplate&quot;:true,&quot;type&quot;:3}"/>
        <p:cNvGrpSpPr/>
        <p:nvPr/>
      </p:nvGrpSpPr>
      <p:grpSpPr>
        <a:xfrm>
          <a:off x="0" y="0"/>
          <a:ext cx="0" cy="0"/>
        </a:xfrm>
      </p:grpSpPr>
      <p:grpSp>
        <p:nvGrpSpPr>
          <p:cNvPr id="159"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160" name=""/>
            <p:cNvGrpSpPr/>
            <p:nvPr/>
          </p:nvGrpSpPr>
          <p:grpSpPr>
            <a:xfrm>
              <a:off x="996217" y="2144759"/>
              <a:ext cx="2880000" cy="4458640"/>
              <a:chOff x="996217" y="2144759"/>
              <a:chExt cx="2880000" cy="4458640"/>
            </a:xfrm>
          </p:grpSpPr>
          <p:sp>
            <p:nvSpPr>
              <p:cNvPr id="161"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电子设备测试：函数信号发生器广泛应用于电子设备的测试和维护，如通信设备、电源模块、传感器等</a:t>
                </a:r>
                <a:endParaRPr kumimoji="1" lang="en-US" altLang="zh-CN" sz="2200" b="1">
                  <a:solidFill>
                    <a:schemeClr val="bg1"/>
                  </a:solidFill>
                  <a:latin typeface="+mj-ea"/>
                  <a:ea typeface="+mj-ea"/>
                </a:endParaRPr>
              </a:p>
            </p:txBody>
          </p:sp>
          <p:sp>
            <p:nvSpPr>
              <p:cNvPr id="162"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用于测试设备的频率响应、幅频特性等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用于测试设备的波形失真、信噪比等</a:t>
                </a:r>
                <a:endParaRPr/>
              </a:p>
            </p:txBody>
          </p:sp>
          <p:sp>
            <p:nvSpPr>
              <p:cNvPr id="163"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64" name=""/>
            <p:cNvGrpSpPr/>
            <p:nvPr/>
          </p:nvGrpSpPr>
          <p:grpSpPr>
            <a:xfrm>
              <a:off x="4656000" y="2144759"/>
              <a:ext cx="2880000" cy="4458640"/>
              <a:chOff x="4656000" y="2144759"/>
              <a:chExt cx="2880000" cy="4458640"/>
            </a:xfrm>
          </p:grpSpPr>
          <p:sp>
            <p:nvSpPr>
              <p:cNvPr id="165"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控制系统调试：函数信号发生器可用于控制系统中的PID调节器、滤波器等模块的调试</a:t>
                </a:r>
                <a:endParaRPr kumimoji="1" lang="en-US" altLang="zh-CN" sz="2200" b="1">
                  <a:solidFill>
                    <a:schemeClr val="bg1"/>
                  </a:solidFill>
                  <a:latin typeface="+mj-ea"/>
                  <a:ea typeface="+mj-ea"/>
                </a:endParaRPr>
              </a:p>
            </p:txBody>
          </p:sp>
          <p:sp>
            <p:nvSpPr>
              <p:cNvPr id="166"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用于产生模拟输入信号，测试控制系统的稳定性和性能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用于产生扰动信号，测试控制系统的抗干扰能力</a:t>
                </a:r>
                <a:endParaRPr/>
              </a:p>
            </p:txBody>
          </p:sp>
          <p:sp>
            <p:nvSpPr>
              <p:cNvPr id="167"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168" name=""/>
            <p:cNvGrpSpPr/>
            <p:nvPr/>
          </p:nvGrpSpPr>
          <p:grpSpPr>
            <a:xfrm>
              <a:off x="8315783" y="2144759"/>
              <a:ext cx="2880000" cy="4458640"/>
              <a:chOff x="8315783" y="2144759"/>
              <a:chExt cx="2880000" cy="4458640"/>
            </a:xfrm>
          </p:grpSpPr>
          <p:sp>
            <p:nvSpPr>
              <p:cNvPr id="169"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教育与科研：函数信号发生器在高等教育和科研领域有广泛应用，如实验室教学、课题研究等</a:t>
                </a:r>
                <a:endParaRPr kumimoji="1" lang="en-US" altLang="zh-CN" sz="2200" b="1">
                  <a:solidFill>
                    <a:schemeClr val="bg1"/>
                  </a:solidFill>
                  <a:latin typeface="+mj-ea"/>
                  <a:ea typeface="+mj-ea"/>
                </a:endParaRPr>
              </a:p>
            </p:txBody>
          </p:sp>
          <p:sp>
            <p:nvSpPr>
              <p:cNvPr id="170"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用于为学生提供实验所需的信号源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用于科研人员进行信号处理和分析</a:t>
                </a:r>
                <a:endParaRPr/>
              </a:p>
            </p:txBody>
          </p:sp>
          <p:sp>
            <p:nvSpPr>
              <p:cNvPr id="171"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172"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函数信号发生器的典型应用案例</a:t>
            </a:r>
            <a:endParaRPr lang="en-US" sz="36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descr="{&quot;isTemplate&quot;:true,&quot;type&quot;:2}"/>
        <p:cNvGrpSpPr/>
        <p:nvPr/>
      </p:nvGrpSpPr>
      <p:grpSpPr>
        <a:xfrm>
          <a:off x="0" y="0"/>
          <a:ext cx="0" cy="0"/>
        </a:xfrm>
      </p:grpSpPr>
      <p:sp>
        <p:nvSpPr>
          <p:cNvPr id="174"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5600"/>
              <a:t>脉冲信号发生器的原理与应用</a:t>
            </a:r>
            <a:endParaRPr/>
          </a:p>
        </p:txBody>
      </p:sp>
      <p:sp>
        <p:nvSpPr>
          <p:cNvPr id="17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6" name="" descr="{&quot;isTemplate&quot;:true,&quot;type&quot;:3}"/>
        <p:cNvGrpSpPr/>
        <p:nvPr/>
      </p:nvGrpSpPr>
      <p:grpSpPr>
        <a:xfrm>
          <a:off x="0" y="0"/>
          <a:ext cx="0" cy="0"/>
        </a:xfrm>
      </p:grpSpPr>
      <p:grpSp>
        <p:nvGrpSpPr>
          <p:cNvPr id="17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78" name=""/>
            <p:cNvGrpSpPr/>
            <p:nvPr/>
          </p:nvGrpSpPr>
          <p:grpSpPr>
            <a:xfrm>
              <a:off x="685800" y="3146904"/>
              <a:ext cx="5760000" cy="3225487"/>
              <a:chOff x="685800" y="3146904"/>
              <a:chExt cx="5760000" cy="3225487"/>
            </a:xfrm>
          </p:grpSpPr>
          <p:sp>
            <p:nvSpPr>
              <p:cNvPr id="17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定义：脉冲信号发生器是一种产生特定脉冲波形、频率和幅度的电子仪器</a:t>
                </a:r>
                <a:endParaRPr kumimoji="1" lang="en-US" altLang="zh-CN" sz="1800" b="1">
                  <a:solidFill>
                    <a:schemeClr val="bg1"/>
                  </a:solidFill>
                  <a:latin typeface="+mj-ea"/>
                  <a:ea typeface="+mj-ea"/>
                </a:endParaRPr>
              </a:p>
            </p:txBody>
          </p:sp>
          <p:sp>
            <p:nvSpPr>
              <p:cNvPr id="18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用于测试、设计和调试脉冲电路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可以产生矩形波、尖脉冲、窄脉冲等多种脉冲波形</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具有可调频率和幅度范围</a:t>
                </a:r>
                <a:endParaRPr/>
              </a:p>
            </p:txBody>
          </p:sp>
        </p:grpSp>
        <p:grpSp>
          <p:nvGrpSpPr>
            <p:cNvPr id="181" name=""/>
            <p:cNvGrpSpPr/>
            <p:nvPr/>
          </p:nvGrpSpPr>
          <p:grpSpPr>
            <a:xfrm>
              <a:off x="6016236" y="3146904"/>
              <a:ext cx="5400000" cy="3225487"/>
              <a:chOff x="6016236" y="3146904"/>
              <a:chExt cx="5400000" cy="3225487"/>
            </a:xfrm>
          </p:grpSpPr>
          <p:sp>
            <p:nvSpPr>
              <p:cNvPr id="18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分类：根据输出波形和性能特点，脉冲信号发生器可分为以下几类</a:t>
                </a:r>
                <a:endParaRPr kumimoji="1" lang="en-US" altLang="zh-CN" sz="1800" b="1">
                  <a:solidFill>
                    <a:schemeClr val="bg1"/>
                  </a:solidFill>
                  <a:latin typeface="+mj-ea"/>
                  <a:ea typeface="+mj-ea"/>
                </a:endParaRPr>
              </a:p>
            </p:txBody>
          </p:sp>
          <p:sp>
            <p:nvSpPr>
              <p:cNvPr id="18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矩形波信号发生器</a:t>
                </a:r>
                <a:r>
                  <a:rPr lang="zh-CN" sz="1400">
                    <a:solidFill>
                      <a:schemeClr val="tx1">
                        <a:lumMod val="50000"/>
                        <a:lumOff val="50000"/>
                        <a:alpha val="100000"/>
                      </a:schemeClr>
                    </a:solidFill>
                    <a:latin typeface="微软雅黑"/>
                    <a:ea typeface="微软雅黑"/>
                  </a:rPr>
                  <a:t>：主要产生矩形波信号，用于测试脉冲电路</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尖脉冲信号发生器</a:t>
                </a:r>
                <a:r>
                  <a:rPr lang="zh-CN" sz="1400">
                    <a:solidFill>
                      <a:schemeClr val="tx1">
                        <a:lumMod val="50000"/>
                        <a:lumOff val="50000"/>
                        <a:alpha val="100000"/>
                      </a:schemeClr>
                    </a:solidFill>
                    <a:latin typeface="微软雅黑"/>
                    <a:ea typeface="微软雅黑"/>
                  </a:rPr>
                  <a:t>：产生尖脉冲信号，用于测试脉冲功率电路</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窄脉冲信号发生器</a:t>
                </a:r>
                <a:r>
                  <a:rPr lang="zh-CN" sz="1400">
                    <a:solidFill>
                      <a:schemeClr val="tx1">
                        <a:lumMod val="50000"/>
                        <a:lumOff val="50000"/>
                        <a:alpha val="100000"/>
                      </a:schemeClr>
                    </a:solidFill>
                    <a:latin typeface="微软雅黑"/>
                    <a:ea typeface="微软雅黑"/>
                  </a:rPr>
                  <a:t>：产生窄脉冲信号，用于测试高精度脉冲电路</a:t>
                </a:r>
                <a:endParaRPr/>
              </a:p>
            </p:txBody>
          </p:sp>
        </p:grpSp>
      </p:grpSp>
      <p:sp>
        <p:nvSpPr>
          <p:cNvPr id="18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脉冲信号发生器的定义与分类</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descr="{&quot;isTemplate&quot;:true,&quot;type&quot;:3}"/>
        <p:cNvGrpSpPr/>
        <p:nvPr/>
      </p:nvGrpSpPr>
      <p:grpSpPr>
        <a:xfrm>
          <a:off x="0" y="0"/>
          <a:ext cx="0" cy="0"/>
        </a:xfrm>
      </p:grpSpPr>
      <p:sp>
        <p:nvSpPr>
          <p:cNvPr id="186"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87"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脉冲信号发生器的内部结构与工作原理</a:t>
            </a:r>
            <a:endParaRPr lang="en-US" sz="3600" b="1">
              <a:latin typeface="微软雅黑"/>
              <a:ea typeface="微软雅黑"/>
            </a:endParaRPr>
          </a:p>
        </p:txBody>
      </p:sp>
      <p:sp>
        <p:nvSpPr>
          <p:cNvPr id="188"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内部结构：脉冲信号发生器主要由以下几部分组成</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信号发生器模块</a:t>
            </a:r>
            <a:r>
              <a:rPr lang="zh-CN" sz="1400" spc="300">
                <a:solidFill>
                  <a:schemeClr val="tx1">
                    <a:lumMod val="50000"/>
                    <a:lumOff val="50000"/>
                    <a:alpha val="100000"/>
                  </a:schemeClr>
                </a:solidFill>
                <a:latin typeface="微软雅黑"/>
                <a:ea typeface="微软雅黑"/>
              </a:rPr>
              <a:t>：产生所需的各种脉冲波形信号</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频率发生器模块</a:t>
            </a:r>
            <a:r>
              <a:rPr lang="zh-CN" sz="1400" spc="300">
                <a:solidFill>
                  <a:schemeClr val="tx1">
                    <a:lumMod val="50000"/>
                    <a:lumOff val="50000"/>
                    <a:alpha val="100000"/>
                  </a:schemeClr>
                </a:solidFill>
                <a:latin typeface="微软雅黑"/>
                <a:ea typeface="微软雅黑"/>
              </a:rPr>
              <a:t>：产生可调频率信号</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幅度发生器模块</a:t>
            </a:r>
            <a:r>
              <a:rPr lang="zh-CN" sz="1400" spc="300">
                <a:solidFill>
                  <a:schemeClr val="tx1">
                    <a:lumMod val="50000"/>
                    <a:lumOff val="50000"/>
                    <a:alpha val="100000"/>
                  </a:schemeClr>
                </a:solidFill>
                <a:latin typeface="微软雅黑"/>
                <a:ea typeface="微软雅黑"/>
              </a:rPr>
              <a:t>：产生可调幅度信号</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输出模块</a:t>
            </a:r>
            <a:r>
              <a:rPr lang="zh-CN" sz="1400" spc="300">
                <a:solidFill>
                  <a:schemeClr val="tx1">
                    <a:lumMod val="50000"/>
                    <a:lumOff val="50000"/>
                    <a:alpha val="100000"/>
                  </a:schemeClr>
                </a:solidFill>
                <a:latin typeface="微软雅黑"/>
                <a:ea typeface="微软雅黑"/>
              </a:rPr>
              <a:t>：将信号发生器、频率发生器和幅度发生器产生的信号组合并输出</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工作原理：脉冲信号发生器的工作原理是通过模拟或数字技术产生所需脉冲波形信号</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模拟脉冲信号发生器</a:t>
            </a:r>
            <a:r>
              <a:rPr lang="zh-CN" sz="1400" spc="300">
                <a:solidFill>
                  <a:schemeClr val="tx1">
                    <a:lumMod val="50000"/>
                    <a:lumOff val="50000"/>
                    <a:alpha val="100000"/>
                  </a:schemeClr>
                </a:solidFill>
                <a:latin typeface="微软雅黑"/>
                <a:ea typeface="微软雅黑"/>
              </a:rPr>
              <a:t>：利用电子元件（如运放、电阻、电容等）构建模拟电路，产生所需脉冲波形信号</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数字脉冲信号发生器</a:t>
            </a:r>
            <a:r>
              <a:rPr lang="zh-CN" sz="1400" spc="300">
                <a:solidFill>
                  <a:schemeClr val="tx1">
                    <a:lumMod val="50000"/>
                    <a:lumOff val="50000"/>
                    <a:alpha val="100000"/>
                  </a:schemeClr>
                </a:solidFill>
                <a:latin typeface="微软雅黑"/>
                <a:ea typeface="微软雅黑"/>
              </a:rPr>
              <a:t>：利用数字信号处理器（DSP）和现场可编程门阵列（FPGA）等数字技术产生所需脉冲波形信号</a:t>
            </a:r>
            <a:endParaRPr/>
          </a:p>
        </p:txBody>
      </p:sp>
      <p:cxnSp>
        <p:nvCxnSpPr>
          <p:cNvPr id="189"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90"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1" name="" descr="{&quot;isTemplate&quot;:true,&quot;type&quot;:3}"/>
        <p:cNvGrpSpPr/>
        <p:nvPr/>
      </p:nvGrpSpPr>
      <p:grpSpPr>
        <a:xfrm>
          <a:off x="0" y="0"/>
          <a:ext cx="0" cy="0"/>
        </a:xfrm>
      </p:grpSpPr>
      <p:grpSp>
        <p:nvGrpSpPr>
          <p:cNvPr id="192"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93" name=""/>
            <p:cNvGrpSpPr/>
            <p:nvPr/>
          </p:nvGrpSpPr>
          <p:grpSpPr>
            <a:xfrm>
              <a:off x="685801" y="3146904"/>
              <a:ext cx="4207178" cy="3287791"/>
              <a:chOff x="685801" y="3146904"/>
              <a:chExt cx="4207178" cy="3287791"/>
            </a:xfrm>
          </p:grpSpPr>
          <p:sp>
            <p:nvSpPr>
              <p:cNvPr id="194"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电子设备测试：脉冲信号发生器广泛应用于电子设备的测试和维护，如脉冲电源、激光器、雷达等</a:t>
                </a:r>
                <a:endParaRPr kumimoji="1" lang="en-US" altLang="zh-CN" sz="1800" b="1">
                  <a:solidFill>
                    <a:schemeClr val="bg1"/>
                  </a:solidFill>
                  <a:latin typeface="+mj-ea"/>
                  <a:ea typeface="+mj-ea"/>
                </a:endParaRPr>
              </a:p>
            </p:txBody>
          </p:sp>
          <p:sp>
            <p:nvSpPr>
              <p:cNvPr id="195"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用于测试设备的脉冲响应、脉冲宽度等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用于测试设备的波形失真、信噪比等</a:t>
                </a:r>
                <a:endParaRPr/>
              </a:p>
            </p:txBody>
          </p:sp>
        </p:grpSp>
        <p:grpSp>
          <p:nvGrpSpPr>
            <p:cNvPr id="196" name=""/>
            <p:cNvGrpSpPr/>
            <p:nvPr/>
          </p:nvGrpSpPr>
          <p:grpSpPr>
            <a:xfrm>
              <a:off x="4408278" y="3146904"/>
              <a:ext cx="3798485" cy="3287791"/>
              <a:chOff x="4408278" y="3146904"/>
              <a:chExt cx="3798485" cy="3287791"/>
            </a:xfrm>
          </p:grpSpPr>
          <p:sp>
            <p:nvSpPr>
              <p:cNvPr id="197"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控制系统调试：脉冲信号发生器可用于控制系统中的定时器、计数器等模块的调试</a:t>
                </a:r>
                <a:endParaRPr kumimoji="1" lang="en-US" altLang="zh-CN" sz="1800" b="1">
                  <a:solidFill>
                    <a:schemeClr val="bg1"/>
                  </a:solidFill>
                  <a:latin typeface="+mj-ea"/>
                  <a:ea typeface="+mj-ea"/>
                </a:endParaRPr>
              </a:p>
            </p:txBody>
          </p:sp>
          <p:sp>
            <p:nvSpPr>
              <p:cNvPr id="198"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用于产生脉冲输入信号，测试控制系统的稳定性和性能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用于产生扰动信号，测试控制系统的抗干扰能力</a:t>
                </a:r>
                <a:endParaRPr/>
              </a:p>
            </p:txBody>
          </p:sp>
        </p:grpSp>
        <p:grpSp>
          <p:nvGrpSpPr>
            <p:cNvPr id="199" name=""/>
            <p:cNvGrpSpPr/>
            <p:nvPr/>
          </p:nvGrpSpPr>
          <p:grpSpPr>
            <a:xfrm>
              <a:off x="7707715" y="3146904"/>
              <a:ext cx="3798485" cy="3287791"/>
              <a:chOff x="7707715" y="3146904"/>
              <a:chExt cx="3798485" cy="3287791"/>
            </a:xfrm>
          </p:grpSpPr>
          <p:sp>
            <p:nvSpPr>
              <p:cNvPr id="200"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教育与科研：脉冲信号发生器在高等教育和科研领域有广泛应用，如实验室教学、课题研究等</a:t>
                </a:r>
                <a:endParaRPr kumimoji="1" lang="en-US" altLang="zh-CN" sz="1800" b="1">
                  <a:solidFill>
                    <a:schemeClr val="bg1"/>
                  </a:solidFill>
                  <a:latin typeface="+mj-ea"/>
                  <a:ea typeface="+mj-ea"/>
                </a:endParaRPr>
              </a:p>
            </p:txBody>
          </p:sp>
          <p:sp>
            <p:nvSpPr>
              <p:cNvPr id="201"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用于为学生提供实验所需的信号源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用于科研人员进行信号处理和分析</a:t>
                </a:r>
                <a:endParaRPr/>
              </a:p>
            </p:txBody>
          </p:sp>
        </p:grpSp>
      </p:grpSp>
      <p:sp>
        <p:nvSpPr>
          <p:cNvPr id="20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脉冲信号发生器的典型应用案例</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4100"/>
              <a:t>函数信号发生器和脉冲信号发生器的比较</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性能特点：函数信号发生器和脉冲信号发生器各有其独特的性能特点</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函数信号发生器：主要产生连续的波形信号，如正弦波、方波、三角波等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脉冲信号发生器：主要产生脉冲状的波形信号，如矩形波、尖脉冲、窄脉冲等</a:t>
                </a:r>
                <a:endParaRPr/>
              </a:p>
            </p:txBody>
          </p:sp>
        </p:grpSp>
        <p:grpSp>
          <p:nvGrpSpPr>
            <p:cNvPr id="15" name=""/>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优缺点对比：函数信号发生器和脉冲信号发生器各有其优缺点</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函数信号发生器：优点是波形种类丰富，适用于多种电子设备测试；缺点是难以产生高精度的脉冲信号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脉冲信号发生器：优点是能够产生高精度的脉冲信号，适用于脉冲电路测试；缺点是波形种类相对较少，可能不适用于所有电子设备测试</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性能特点与优缺点对比</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 name="" descr="{&quot;isTemplate&quot;:true,&quot;type&quot;:3}"/>
        <p:cNvGrpSpPr/>
        <p:nvPr/>
      </p:nvGrpSpPr>
      <p:grpSpPr>
        <a:xfrm>
          <a:off x="0" y="0"/>
          <a:ext cx="0" cy="0"/>
        </a:xfrm>
      </p:grpSpPr>
      <p:sp>
        <p:nvSpPr>
          <p:cNvPr id="20"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应用场景的对比</a:t>
            </a:r>
            <a:endParaRPr lang="en-US" sz="3600" b="1">
              <a:latin typeface="微软雅黑"/>
              <a:ea typeface="微软雅黑"/>
            </a:endParaRPr>
          </a:p>
        </p:txBody>
      </p:sp>
      <p:sp>
        <p:nvSpPr>
          <p:cNvPr id="21"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应用场景：函数信号发生器和脉冲信号发生器在应用场景上有一定的区别</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函数信号发生器：主要用于电子设备的功能测试、性能测试和维护</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脉冲信号发生器：主要用于脉冲电路的测试、设计和调试</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对比：函数信号发生器的应用场景更广泛，涵盖了大部分电子设备的测试需求；而脉冲信号发生器的应用场景相对较窄，主要针对脉冲电路的测试需求</a:t>
            </a:r>
            <a:endParaRPr/>
          </a:p>
        </p:txBody>
      </p:sp>
      <p:cxnSp>
        <p:nvCxnSpPr>
          <p:cNvPr id="22"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3"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 name="" descr="{&quot;isTemplate&quot;:true,&quot;type&quot;:3}"/>
        <p:cNvGrpSpPr/>
        <p:nvPr/>
      </p:nvGrpSpPr>
      <p:grpSpPr>
        <a:xfrm>
          <a:off x="0" y="0"/>
          <a:ext cx="0" cy="0"/>
        </a:xfrm>
      </p:grpSpPr>
      <p:grpSp>
        <p:nvGrpSpPr>
          <p:cNvPr id="25"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6" name=""/>
            <p:cNvGrpSpPr/>
            <p:nvPr/>
          </p:nvGrpSpPr>
          <p:grpSpPr>
            <a:xfrm>
              <a:off x="685800" y="3146904"/>
              <a:ext cx="5760000" cy="3225487"/>
              <a:chOff x="685800" y="3146904"/>
              <a:chExt cx="5760000" cy="3225487"/>
            </a:xfrm>
          </p:grpSpPr>
          <p:sp>
            <p:nvSpPr>
              <p:cNvPr id="2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发展趋势：随着电子技术的发展，函数信号发生器和脉冲信号发生器都将朝着更高性能、更多功能、更智能化的方向发展</a:t>
                </a:r>
                <a:endParaRPr kumimoji="1" lang="en-US" altLang="zh-CN" sz="1800" b="1">
                  <a:solidFill>
                    <a:schemeClr val="bg1"/>
                  </a:solidFill>
                  <a:latin typeface="+mj-ea"/>
                  <a:ea typeface="+mj-ea"/>
                </a:endParaRPr>
              </a:p>
            </p:txBody>
          </p:sp>
          <p:sp>
            <p:nvSpPr>
              <p:cNvPr id="2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提高输出信号的精度、稳定性和可重复性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增加波形种类和可调范围，满足更多应用场景的需求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实现智能化控制，提高用户体验和设备使用效率</a:t>
                </a:r>
                <a:endParaRPr/>
              </a:p>
            </p:txBody>
          </p:sp>
        </p:grpSp>
        <p:grpSp>
          <p:nvGrpSpPr>
            <p:cNvPr id="29" name=""/>
            <p:cNvGrpSpPr/>
            <p:nvPr/>
          </p:nvGrpSpPr>
          <p:grpSpPr>
            <a:xfrm>
              <a:off x="6016236" y="3146904"/>
              <a:ext cx="5400000" cy="3225487"/>
              <a:chOff x="6016236" y="3146904"/>
              <a:chExt cx="5400000" cy="3225487"/>
            </a:xfrm>
          </p:grpSpPr>
          <p:sp>
            <p:nvSpPr>
              <p:cNvPr id="3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市场前景：函数信号发生器和脉冲信号发生器作为电子测量和测试领域的核心设备，市场前景广阔</a:t>
                </a:r>
                <a:endParaRPr kumimoji="1" lang="en-US" altLang="zh-CN" sz="1800" b="1">
                  <a:solidFill>
                    <a:schemeClr val="bg1"/>
                  </a:solidFill>
                  <a:latin typeface="+mj-ea"/>
                  <a:ea typeface="+mj-ea"/>
                </a:endParaRPr>
              </a:p>
            </p:txBody>
          </p:sp>
          <p:sp>
            <p:nvSpPr>
              <p:cNvPr id="3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随着电子设备的不断发展和更新，对测试设备的需求将持续增长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随着教育和科研领域的投入加大，对实验设备和科研工具的需求将持续增长</a:t>
                </a:r>
                <a:endParaRPr/>
              </a:p>
            </p:txBody>
          </p:sp>
        </p:grpSp>
      </p:grpSp>
      <p:sp>
        <p:nvSpPr>
          <p:cNvPr id="3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发展趋势与市场前景</a:t>
            </a:r>
            <a:endParaRPr lang="en-US" sz="2800" b="1">
              <a:latin typeface="微软雅黑"/>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https://d.book118.com/888037024003006040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函数信号发生器和脉冲信号发生器原理与应用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2024-09-18T02:30:35.212</cp:lastPrinted>
  <dcterms:created xsi:type="dcterms:W3CDTF">2024-09-17T18:30:35Z</dcterms:created>
  <dcterms:modified xsi:type="dcterms:W3CDTF">2024-09-17T18:30:37Z</dcterms:modified>
</cp:coreProperties>
</file>