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0F8973-D9E4-4D1A-9B78-24AB2DE30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E8F00-EB47-410B-B0C3-BF12F8763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296C19-572E-4A91-9EC0-4204CEC57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97EF7E-0899-4C54-B0D1-6BFF5B6775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36C310-06B1-4D7C-B9AA-16C9102F4D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34F3C3-2399-4FF5-A3CA-59D5EDC04D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D0ED42-15EA-4639-B116-2DC0CCBB7D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19731F-C700-4E2D-8A20-4F2E409690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83A9BD-1B95-4007-BAEA-044C22A9DD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DD0C37-1891-401B-B58A-C24FBB5A0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7133E3-66AC-47DA-8581-6DE2D5F97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4501100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目标检测的对抗攻击</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目标检测与对抗攻击概述
 对抗攻击的原理与技术
 对抗样本生成方法
 目标检测模型攻击实例
 对抗攻击的防御技术
 防御技术的评估与比较
 未来研究方向与挑战
 结论与总结</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目标检测与对抗攻击概述</a:t>
            </a:r>
          </a:p>
        </p:txBody>
      </p:sp>
      <p:sp>
        <p:nvSpPr>
          <p:cNvPr id="3" name="Subtitle 2"/>
          <p:cNvSpPr>
            <a:spLocks noGrp="1"/>
          </p:cNvSpPr>
          <p:nvPr>
            <p:ph type="subTitle" idx="1"/>
          </p:nvPr>
        </p:nvSpPr>
        <p:spPr/>
        <p:txBody>
          <a:bodyPr/>
          <a:lstStyle/>
          <a:p>
            <a:r>
              <a:t>目标检测的对抗攻击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目标检测与对抗攻击概述</a:t>
            </a:r>
          </a:p>
        </p:txBody>
      </p:sp>
      <p:sp>
        <p:nvSpPr>
          <p:cNvPr id="3" name="Text Placeholder 2"/>
          <p:cNvSpPr>
            <a:spLocks noGrp="1"/>
          </p:cNvSpPr>
          <p:nvPr>
            <p:ph type="body" idx="1"/>
          </p:nvPr>
        </p:nvSpPr>
        <p:spPr/>
        <p:txBody>
          <a:bodyPr/>
          <a:lstStyle/>
          <a:p>
            <a:r>
              <a:t>目标检测与对抗攻击概述</a:t>
            </a:r>
          </a:p>
        </p:txBody>
      </p:sp>
      <p:sp>
        <p:nvSpPr>
          <p:cNvPr id="4" name="Content Placeholder 3"/>
          <p:cNvSpPr>
            <a:spLocks noGrp="1"/>
          </p:cNvSpPr>
          <p:nvPr>
            <p:ph sz="half" idx="2"/>
          </p:nvPr>
        </p:nvSpPr>
        <p:spPr/>
        <p:txBody>
          <a:bodyPr/>
          <a:lstStyle/>
          <a:p>
            <a:r>
              <a:t>1.目标检测是对图像或视频中特定物体进行识别和定位的任务，广泛应用于人脸识别、自动驾驶等领域。</a:t>
            </a:r>
          </a:p>
          <a:p>
            <a:r>
              <a:t>2.对抗攻击是指通过在原始数据中添加微小扰动，导致模型误分类或漏检的攻击方式，对目标检测模型构成严重威胁。</a:t>
            </a:r>
          </a:p>
          <a:p>
            <a:r>
              <a:t>3.研究目标检测的对抗攻击有助于提高模型的鲁棒性和安全性，为实际应用提供保障。</a:t>
            </a:r>
          </a:p>
          <a:p/>
        </p:txBody>
      </p:sp>
      <p:sp>
        <p:nvSpPr>
          <p:cNvPr id="5" name="Text Placeholder 4"/>
          <p:cNvSpPr>
            <a:spLocks noGrp="1"/>
          </p:cNvSpPr>
          <p:nvPr>
            <p:ph type="body" idx="3"/>
          </p:nvPr>
        </p:nvSpPr>
        <p:spPr/>
        <p:txBody>
          <a:bodyPr/>
          <a:lstStyle/>
          <a:p>
            <a:r>
              <a:t>目标检测技术的发展趋势</a:t>
            </a:r>
          </a:p>
        </p:txBody>
      </p:sp>
      <p:sp>
        <p:nvSpPr>
          <p:cNvPr id="6" name="Content Placeholder 5"/>
          <p:cNvSpPr>
            <a:spLocks noGrp="1"/>
          </p:cNvSpPr>
          <p:nvPr>
            <p:ph sz="half" idx="4"/>
          </p:nvPr>
        </p:nvSpPr>
        <p:spPr/>
        <p:txBody>
          <a:bodyPr/>
          <a:lstStyle/>
          <a:p>
            <a:r>
              <a:t>1.随着深度学习技术的不断发展，目标检测技术的准确率和速度不断提高，逐步实现实时性和高精度。</a:t>
            </a:r>
          </a:p>
          <a:p>
            <a:r>
              <a:t>2.目前流行的目标检测算法主要分为两类：两阶段目标检测算法（如FasterR-CNN）和单阶段目标检测算法（如YOLO系列）。</a:t>
            </a:r>
          </a:p>
          <a:p>
            <a:r>
              <a:t>3.未来目标检测技术将更加注重解决小目标检测、遮挡目标检测等难题，以及提高模型的泛化能力和鲁棒性。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目标检测与对抗攻击概述</a:t>
            </a:r>
          </a:p>
        </p:txBody>
      </p:sp>
      <p:sp>
        <p:nvSpPr>
          <p:cNvPr id="3" name="Text Placeholder 2"/>
          <p:cNvSpPr>
            <a:spLocks noGrp="1"/>
          </p:cNvSpPr>
          <p:nvPr>
            <p:ph type="body" idx="1"/>
          </p:nvPr>
        </p:nvSpPr>
        <p:spPr/>
        <p:txBody>
          <a:bodyPr/>
          <a:lstStyle/>
          <a:p>
            <a:r>
              <a:t>对抗攻击的分类和方式</a:t>
            </a:r>
          </a:p>
        </p:txBody>
      </p:sp>
      <p:sp>
        <p:nvSpPr>
          <p:cNvPr id="4" name="Content Placeholder 3"/>
          <p:cNvSpPr>
            <a:spLocks noGrp="1"/>
          </p:cNvSpPr>
          <p:nvPr>
            <p:ph sz="half" idx="2"/>
          </p:nvPr>
        </p:nvSpPr>
        <p:spPr/>
        <p:txBody>
          <a:bodyPr/>
          <a:lstStyle/>
          <a:p>
            <a:r>
              <a:t>1.对抗攻击可以根据攻击者的目的和攻击方式分为白盒攻击和黑盒攻击两类。</a:t>
            </a:r>
          </a:p>
          <a:p>
            <a:r>
              <a:t>2.白盒攻击是指攻击者了解模型的内部结构和参数，通过添加微小扰动来制造对抗样本的方式。</a:t>
            </a:r>
          </a:p>
          <a:p>
            <a:r>
              <a:t>3.黑盒攻击是指攻击者不了解模型的内部结构和参数，通过查询模型来生成对抗样本的方式。</a:t>
            </a:r>
          </a:p>
          <a:p/>
        </p:txBody>
      </p:sp>
      <p:sp>
        <p:nvSpPr>
          <p:cNvPr id="5" name="Text Placeholder 4"/>
          <p:cNvSpPr>
            <a:spLocks noGrp="1"/>
          </p:cNvSpPr>
          <p:nvPr>
            <p:ph type="body" idx="3"/>
          </p:nvPr>
        </p:nvSpPr>
        <p:spPr/>
        <p:txBody>
          <a:bodyPr/>
          <a:lstStyle/>
          <a:p>
            <a:r>
              <a:t>对抗攻击的影响和危害</a:t>
            </a:r>
          </a:p>
        </p:txBody>
      </p:sp>
      <p:sp>
        <p:nvSpPr>
          <p:cNvPr id="6" name="Content Placeholder 5"/>
          <p:cNvSpPr>
            <a:spLocks noGrp="1"/>
          </p:cNvSpPr>
          <p:nvPr>
            <p:ph sz="half" idx="4"/>
          </p:nvPr>
        </p:nvSpPr>
        <p:spPr/>
        <p:txBody>
          <a:bodyPr/>
          <a:lstStyle/>
          <a:p>
            <a:r>
              <a:t>1.对抗攻击会导致目标检测模型误分类或漏检，对实际应用造成严重的影响和危害。</a:t>
            </a:r>
          </a:p>
          <a:p>
            <a:r>
              <a:t>2.对抗攻击还可能泄露模型的敏感信息，导致模型被恶意利用或攻击。</a:t>
            </a:r>
          </a:p>
          <a:p>
            <a:r>
              <a:t>3.加强对抗攻击的防御和研究，提高模型的鲁棒性和安全性，是当前亟待解决的问题之一。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对抗攻击的原理与技术</a:t>
            </a:r>
          </a:p>
        </p:txBody>
      </p:sp>
      <p:sp>
        <p:nvSpPr>
          <p:cNvPr id="3" name="Subtitle 2"/>
          <p:cNvSpPr>
            <a:spLocks noGrp="1"/>
          </p:cNvSpPr>
          <p:nvPr>
            <p:ph type="subTitle" idx="1"/>
          </p:nvPr>
        </p:nvSpPr>
        <p:spPr/>
        <p:txBody>
          <a:bodyPr/>
          <a:lstStyle/>
          <a:p>
            <a:r>
              <a:t>目标检测的对抗攻击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对抗攻击的原理与技术</a:t>
            </a:r>
          </a:p>
        </p:txBody>
      </p:sp>
      <p:sp>
        <p:nvSpPr>
          <p:cNvPr id="3" name="Text Placeholder 2"/>
          <p:cNvSpPr>
            <a:spLocks noGrp="1"/>
          </p:cNvSpPr>
          <p:nvPr>
            <p:ph type="body" idx="1"/>
          </p:nvPr>
        </p:nvSpPr>
        <p:spPr/>
        <p:txBody>
          <a:bodyPr/>
          <a:lstStyle/>
          <a:p>
            <a:r>
              <a:t>对抗攻击概述</a:t>
            </a:r>
          </a:p>
        </p:txBody>
      </p:sp>
      <p:sp>
        <p:nvSpPr>
          <p:cNvPr id="4" name="Content Placeholder 3"/>
          <p:cNvSpPr>
            <a:spLocks noGrp="1"/>
          </p:cNvSpPr>
          <p:nvPr>
            <p:ph sz="half" idx="2"/>
          </p:nvPr>
        </p:nvSpPr>
        <p:spPr/>
        <p:txBody>
          <a:bodyPr/>
          <a:lstStyle/>
          <a:p>
            <a:r>
              <a:t>1.对抗攻击是一种通过在原始数据中添加微小扰动，导致模型误分类的技术。</a:t>
            </a:r>
          </a:p>
          <a:p>
            <a:r>
              <a:t>2.对抗攻击可以分为白盒攻击和黑盒攻击，分别对应攻击者对不同信息的掌握程度。</a:t>
            </a:r>
          </a:p>
          <a:p>
            <a:r>
              <a:t>3.对抗攻击在现实世界中具有广泛的应用前景，包括网络安全、人脸识别等。</a:t>
            </a:r>
          </a:p>
          <a:p/>
        </p:txBody>
      </p:sp>
      <p:sp>
        <p:nvSpPr>
          <p:cNvPr id="5" name="Text Placeholder 4"/>
          <p:cNvSpPr>
            <a:spLocks noGrp="1"/>
          </p:cNvSpPr>
          <p:nvPr>
            <p:ph type="body" idx="3"/>
          </p:nvPr>
        </p:nvSpPr>
        <p:spPr/>
        <p:txBody>
          <a:bodyPr/>
          <a:lstStyle/>
          <a:p>
            <a:r>
              <a:t>对抗攻击的原理</a:t>
            </a:r>
          </a:p>
        </p:txBody>
      </p:sp>
      <p:sp>
        <p:nvSpPr>
          <p:cNvPr id="6" name="Content Placeholder 5"/>
          <p:cNvSpPr>
            <a:spLocks noGrp="1"/>
          </p:cNvSpPr>
          <p:nvPr>
            <p:ph sz="half" idx="4"/>
          </p:nvPr>
        </p:nvSpPr>
        <p:spPr/>
        <p:txBody>
          <a:bodyPr/>
          <a:lstStyle/>
          <a:p>
            <a:r>
              <a:t>1.对抗攻击利用了模型的非线性特性和过拟合现象，通过添加扰动来欺骗模型。</a:t>
            </a:r>
          </a:p>
          <a:p>
            <a:r>
              <a:t>2.不同的攻击方法有不同的原理，但总体都是通过寻找模型的弱点来制造对抗样本。</a:t>
            </a:r>
          </a:p>
          <a:p>
            <a:r>
              <a:t>3.对抗攻击的原理对于理解模型的鲁棒性和安全性具有重要的意义。</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对抗攻击的原理与技术</a:t>
            </a:r>
          </a:p>
        </p:txBody>
      </p:sp>
      <p:sp>
        <p:nvSpPr>
          <p:cNvPr id="3" name="Content Placeholder 2"/>
          <p:cNvSpPr>
            <a:spLocks noGrp="1"/>
          </p:cNvSpPr>
          <p:nvPr>
            <p:ph sz="half" idx="2"/>
          </p:nvPr>
        </p:nvSpPr>
        <p:spPr/>
        <p:txBody>
          <a:bodyPr/>
          <a:lstStyle/>
          <a:p>
            <a:r>
              <a:t>1.对抗攻击的技术包括梯度攻击、优化攻击和迁移攻击等多种方法。</a:t>
            </a:r>
          </a:p>
          <a:p>
            <a:r>
              <a:t>2.梯度攻击利用模型的梯度信息来生成对抗样本，是最常用的攻击方法之一。</a:t>
            </a:r>
          </a:p>
          <a:p>
            <a:r>
              <a:t>3.优化攻击通过优化目标函数来生成更强大的对抗样本，攻击成功率更高。</a:t>
            </a:r>
          </a:p>
          <a:p/>
        </p:txBody>
      </p:sp>
      <p:sp>
        <p:nvSpPr>
          <p:cNvPr id="4" name="Text Placeholder 3"/>
          <p:cNvSpPr>
            <a:spLocks noGrp="1"/>
          </p:cNvSpPr>
          <p:nvPr>
            <p:ph type="body" idx="3"/>
          </p:nvPr>
        </p:nvSpPr>
        <p:spPr/>
        <p:txBody>
          <a:bodyPr/>
          <a:lstStyle/>
          <a:p>
            <a:r>
              <a:t>对抗攻击的防御技术</a:t>
            </a:r>
          </a:p>
        </p:txBody>
      </p:sp>
      <p:sp>
        <p:nvSpPr>
          <p:cNvPr id="5" name="Content Placeholder 4"/>
          <p:cNvSpPr>
            <a:spLocks noGrp="1"/>
          </p:cNvSpPr>
          <p:nvPr>
            <p:ph sz="half" idx="4"/>
          </p:nvPr>
        </p:nvSpPr>
        <p:spPr/>
        <p:txBody>
          <a:bodyPr/>
          <a:lstStyle/>
          <a:p>
            <a:r>
              <a:t>1.对抗攻击的防御技术包括数据预处理、模型改进和对抗训练等多种方法。</a:t>
            </a:r>
          </a:p>
          <a:p>
            <a:r>
              <a:t>2.数据预处理可以通过去除噪声和异常值来提高模型的鲁棒性。</a:t>
            </a:r>
          </a:p>
          <a:p>
            <a:r>
              <a:t>3.对抗训练可以通过在训练数据中添加对抗样本来提高模型的抗攻击能力。</a:t>
            </a:r>
          </a:p>
          <a:p/>
        </p:txBody>
      </p:sp>
      <p:sp>
        <p:nvSpPr>
          <p:cNvPr id="6" name="Text Placeholder 5"/>
          <p:cNvSpPr>
            <a:spLocks noGrp="1"/>
          </p:cNvSpPr>
          <p:nvPr>
            <p:ph type="body" idx="1"/>
          </p:nvPr>
        </p:nvSpPr>
        <p:spPr/>
        <p:txBody>
          <a:bodyPr/>
          <a:lstStyle/>
          <a:p>
            <a:r>
              <a:t>对抗攻击的技术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对抗攻击的原理与技术</a:t>
            </a:r>
          </a:p>
        </p:txBody>
      </p:sp>
      <p:sp>
        <p:nvSpPr>
          <p:cNvPr id="3" name="Text Placeholder 2"/>
          <p:cNvSpPr>
            <a:spLocks noGrp="1"/>
          </p:cNvSpPr>
          <p:nvPr>
            <p:ph type="body" idx="1"/>
          </p:nvPr>
        </p:nvSpPr>
        <p:spPr/>
        <p:txBody>
          <a:bodyPr/>
          <a:lstStyle/>
          <a:p>
            <a:r>
              <a:t>对抗攻击的评估与比较</a:t>
            </a:r>
          </a:p>
        </p:txBody>
      </p:sp>
      <p:sp>
        <p:nvSpPr>
          <p:cNvPr id="4" name="Content Placeholder 3"/>
          <p:cNvSpPr>
            <a:spLocks noGrp="1"/>
          </p:cNvSpPr>
          <p:nvPr>
            <p:ph sz="half" idx="2"/>
          </p:nvPr>
        </p:nvSpPr>
        <p:spPr/>
        <p:txBody>
          <a:bodyPr/>
          <a:lstStyle/>
          <a:p>
            <a:r>
              <a:t>1.对抗攻击的评估包括对攻击成功率和扰动大小等多个指标的评估。</a:t>
            </a:r>
          </a:p>
          <a:p>
            <a:r>
              <a:t>2.不同的攻击方法和防御方法在不同场景下的效果不同，需要进行比较和选择。</a:t>
            </a:r>
          </a:p>
          <a:p>
            <a:r>
              <a:t>3.评估和比较对抗攻击的方法对于提高模型的安全性和鲁棒性具有重要的意义。</a:t>
            </a:r>
          </a:p>
          <a:p/>
        </p:txBody>
      </p:sp>
      <p:sp>
        <p:nvSpPr>
          <p:cNvPr id="5" name="Text Placeholder 4"/>
          <p:cNvSpPr>
            <a:spLocks noGrp="1"/>
          </p:cNvSpPr>
          <p:nvPr>
            <p:ph type="body" idx="3"/>
          </p:nvPr>
        </p:nvSpPr>
        <p:spPr/>
        <p:txBody>
          <a:bodyPr/>
          <a:lstStyle/>
          <a:p>
            <a:r>
              <a:t>对抗攻击的未来发展趋势</a:t>
            </a:r>
          </a:p>
        </p:txBody>
      </p:sp>
      <p:sp>
        <p:nvSpPr>
          <p:cNvPr id="6" name="Content Placeholder 5"/>
          <p:cNvSpPr>
            <a:spLocks noGrp="1"/>
          </p:cNvSpPr>
          <p:nvPr>
            <p:ph sz="half" idx="4"/>
          </p:nvPr>
        </p:nvSpPr>
        <p:spPr/>
        <p:txBody>
          <a:bodyPr/>
          <a:lstStyle/>
          <a:p>
            <a:r>
              <a:t>1.随着深度学习技术的不断发展，对抗攻击的技术也会不断进步和完善。</a:t>
            </a:r>
          </a:p>
          <a:p>
            <a:r>
              <a:t>2.未来对抗攻击将会更加注重实际应用场景的攻击效果，例如物理世界的对抗攻击。</a:t>
            </a:r>
          </a:p>
          <a:p>
            <a:r>
              <a:t>3.同时，随着人们对模型安全性的不断重视，对抗攻击的防御技术也会得到更多的关注和发展。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对抗样本生成方法</a:t>
            </a:r>
          </a:p>
        </p:txBody>
      </p:sp>
      <p:sp>
        <p:nvSpPr>
          <p:cNvPr id="3" name="Subtitle 2"/>
          <p:cNvSpPr>
            <a:spLocks noGrp="1"/>
          </p:cNvSpPr>
          <p:nvPr>
            <p:ph type="subTitle" idx="1"/>
          </p:nvPr>
        </p:nvSpPr>
        <p:spPr/>
        <p:txBody>
          <a:bodyPr/>
          <a:lstStyle/>
          <a:p>
            <a:r>
              <a:t>目标检测的对抗攻击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对抗样本生成方法</a:t>
            </a:r>
          </a:p>
        </p:txBody>
      </p:sp>
      <p:sp>
        <p:nvSpPr>
          <p:cNvPr id="3" name="Content Placeholder 2"/>
          <p:cNvSpPr>
            <a:spLocks noGrp="1"/>
          </p:cNvSpPr>
          <p:nvPr>
            <p:ph sz="half" idx="2"/>
          </p:nvPr>
        </p:nvSpPr>
        <p:spPr/>
        <p:txBody>
          <a:bodyPr/>
          <a:lstStyle/>
          <a:p>
            <a:r>
              <a:t>1.对抗样本是通过添加人类难以察觉的扰动来误导模型分类的样本。</a:t>
            </a:r>
          </a:p>
          <a:p>
            <a:r>
              <a:t>2.对抗样本生成方法主要分为基于梯度和非基于梯度两类。</a:t>
            </a:r>
          </a:p>
          <a:p>
            <a:r>
              <a:t>3.对抗攻击在目标检测领域具有实际威胁性，需要引起重视。</a:t>
            </a:r>
          </a:p>
          <a:p/>
        </p:txBody>
      </p:sp>
      <p:sp>
        <p:nvSpPr>
          <p:cNvPr id="4" name="Text Placeholder 3"/>
          <p:cNvSpPr>
            <a:spLocks noGrp="1"/>
          </p:cNvSpPr>
          <p:nvPr>
            <p:ph type="body" idx="3"/>
          </p:nvPr>
        </p:nvSpPr>
        <p:spPr/>
        <p:txBody>
          <a:bodyPr/>
          <a:lstStyle/>
          <a:p>
            <a:r>
              <a:t>基于梯度的对抗样本生成方法</a:t>
            </a:r>
          </a:p>
        </p:txBody>
      </p:sp>
      <p:sp>
        <p:nvSpPr>
          <p:cNvPr id="5" name="Content Placeholder 4"/>
          <p:cNvSpPr>
            <a:spLocks noGrp="1"/>
          </p:cNvSpPr>
          <p:nvPr>
            <p:ph sz="half" idx="4"/>
          </p:nvPr>
        </p:nvSpPr>
        <p:spPr/>
        <p:txBody>
          <a:bodyPr/>
          <a:lstStyle/>
          <a:p>
            <a:r>
              <a:t>1.利用模型的梯度信息生成对抗扰动。</a:t>
            </a:r>
          </a:p>
          <a:p>
            <a:r>
              <a:t>2.常见的基于梯度的生成方法包括FGSM、PGD等。</a:t>
            </a:r>
          </a:p>
          <a:p>
            <a:r>
              <a:t>3.此类方法生成的对抗样本效果较好，但计算量大，需要模型的可微性。</a:t>
            </a:r>
          </a:p>
          <a:p/>
        </p:txBody>
      </p:sp>
      <p:sp>
        <p:nvSpPr>
          <p:cNvPr id="6" name="Text Placeholder 5"/>
          <p:cNvSpPr>
            <a:spLocks noGrp="1"/>
          </p:cNvSpPr>
          <p:nvPr>
            <p:ph type="body" idx="1"/>
          </p:nvPr>
        </p:nvSpPr>
        <p:spPr/>
        <p:txBody>
          <a:bodyPr/>
          <a:lstStyle/>
          <a:p>
            <a:r>
              <a:t>对抗样本生成方法概述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对抗样本生成方法</a:t>
            </a:r>
          </a:p>
        </p:txBody>
      </p:sp>
      <p:sp>
        <p:nvSpPr>
          <p:cNvPr id="3" name="Text Placeholder 2"/>
          <p:cNvSpPr>
            <a:spLocks noGrp="1"/>
          </p:cNvSpPr>
          <p:nvPr>
            <p:ph type="body" idx="1"/>
          </p:nvPr>
        </p:nvSpPr>
        <p:spPr/>
        <p:txBody>
          <a:bodyPr/>
          <a:lstStyle/>
          <a:p>
            <a:r>
              <a:t>非基于梯度的对抗样本生成方法</a:t>
            </a:r>
          </a:p>
        </p:txBody>
      </p:sp>
      <p:sp>
        <p:nvSpPr>
          <p:cNvPr id="4" name="Content Placeholder 3"/>
          <p:cNvSpPr>
            <a:spLocks noGrp="1"/>
          </p:cNvSpPr>
          <p:nvPr>
            <p:ph sz="half" idx="2"/>
          </p:nvPr>
        </p:nvSpPr>
        <p:spPr/>
        <p:txBody>
          <a:bodyPr/>
          <a:lstStyle/>
          <a:p>
            <a:r>
              <a:t>1.不依赖模型的梯度信息，适用于黑盒攻击。</a:t>
            </a:r>
          </a:p>
          <a:p>
            <a:r>
              <a:t>2.常见的非基于梯度的生成方法包括遗传算法、粒子群优化算法等。</a:t>
            </a:r>
          </a:p>
          <a:p>
            <a:r>
              <a:t>3.此类方法生成的对抗样本效果可能较差，但适用范围更广。</a:t>
            </a:r>
          </a:p>
          <a:p/>
        </p:txBody>
      </p:sp>
      <p:sp>
        <p:nvSpPr>
          <p:cNvPr id="5" name="Text Placeholder 4"/>
          <p:cNvSpPr>
            <a:spLocks noGrp="1"/>
          </p:cNvSpPr>
          <p:nvPr>
            <p:ph type="body" idx="3"/>
          </p:nvPr>
        </p:nvSpPr>
        <p:spPr/>
        <p:txBody>
          <a:bodyPr/>
          <a:lstStyle/>
          <a:p>
            <a:r>
              <a:t>目标检测对抗攻击的特殊性</a:t>
            </a:r>
          </a:p>
        </p:txBody>
      </p:sp>
      <p:sp>
        <p:nvSpPr>
          <p:cNvPr id="6" name="Content Placeholder 5"/>
          <p:cNvSpPr>
            <a:spLocks noGrp="1"/>
          </p:cNvSpPr>
          <p:nvPr>
            <p:ph sz="half" idx="4"/>
          </p:nvPr>
        </p:nvSpPr>
        <p:spPr/>
        <p:txBody>
          <a:bodyPr/>
          <a:lstStyle/>
          <a:p>
            <a:r>
              <a:t>1.目标检测模型具有复杂的输出空间，需要同时考虑分类和定位的准确性。</a:t>
            </a:r>
          </a:p>
          <a:p>
            <a:r>
              <a:t>2.针对目标检测的对抗攻击需要考虑如何在保持扰动不可见的同时，误导模型的分类和定位。</a:t>
            </a:r>
          </a:p>
          <a:p>
            <a:r>
              <a:t>3.目标检测对抗攻击的成功与否，需要用特定的评估指标来衡量。</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对抗样本生成方法</a:t>
            </a:r>
          </a:p>
        </p:txBody>
      </p:sp>
      <p:sp>
        <p:nvSpPr>
          <p:cNvPr id="3" name="Text Placeholder 2"/>
          <p:cNvSpPr>
            <a:spLocks noGrp="1"/>
          </p:cNvSpPr>
          <p:nvPr>
            <p:ph type="body" idx="1"/>
          </p:nvPr>
        </p:nvSpPr>
        <p:spPr/>
        <p:txBody>
          <a:bodyPr/>
          <a:lstStyle/>
          <a:p>
            <a:r>
              <a:t>对抗训练的防御方法</a:t>
            </a:r>
          </a:p>
        </p:txBody>
      </p:sp>
      <p:sp>
        <p:nvSpPr>
          <p:cNvPr id="4" name="Content Placeholder 3"/>
          <p:cNvSpPr>
            <a:spLocks noGrp="1"/>
          </p:cNvSpPr>
          <p:nvPr>
            <p:ph sz="half" idx="2"/>
          </p:nvPr>
        </p:nvSpPr>
        <p:spPr/>
        <p:txBody>
          <a:bodyPr/>
          <a:lstStyle/>
          <a:p>
            <a:r>
              <a:t>1.对抗训练是一种有效的防御对抗攻击的方法。</a:t>
            </a:r>
          </a:p>
          <a:p>
            <a:r>
              <a:t>2.通过在训练数据中添加对抗样本，可以提高模型对对抗攻击的鲁棒性。</a:t>
            </a:r>
          </a:p>
          <a:p>
            <a:r>
              <a:t>3.对抗训练需要平衡模型的正常准确性和鲁棒性。</a:t>
            </a:r>
          </a:p>
          <a:p/>
        </p:txBody>
      </p:sp>
      <p:sp>
        <p:nvSpPr>
          <p:cNvPr id="5" name="Text Placeholder 4"/>
          <p:cNvSpPr>
            <a:spLocks noGrp="1"/>
          </p:cNvSpPr>
          <p:nvPr>
            <p:ph type="body" idx="3"/>
          </p:nvPr>
        </p:nvSpPr>
        <p:spPr/>
        <p:txBody>
          <a:bodyPr/>
          <a:lstStyle/>
          <a:p>
            <a:r>
              <a:t>未来展望与研究方向</a:t>
            </a:r>
          </a:p>
        </p:txBody>
      </p:sp>
      <p:sp>
        <p:nvSpPr>
          <p:cNvPr id="6" name="Content Placeholder 5"/>
          <p:cNvSpPr>
            <a:spLocks noGrp="1"/>
          </p:cNvSpPr>
          <p:nvPr>
            <p:ph sz="half" idx="4"/>
          </p:nvPr>
        </p:nvSpPr>
        <p:spPr/>
        <p:txBody>
          <a:bodyPr/>
          <a:lstStyle/>
          <a:p>
            <a:r>
              <a:t>1.对抗攻击与防御是一个持续的博弈过程，需要不断研究新的攻击方法和防御手段。</a:t>
            </a:r>
          </a:p>
          <a:p>
            <a:r>
              <a:t>2.结合深度学习的发展，研究更高效的对抗样本生成方法和防御机制。</a:t>
            </a:r>
          </a:p>
          <a:p>
            <a:r>
              <a:t>3.考虑实际应用场景，研究更具实际威胁性的对抗攻击方式，并提出相应的防御策略。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目标检测模型攻击实例</a:t>
            </a:r>
          </a:p>
        </p:txBody>
      </p:sp>
      <p:sp>
        <p:nvSpPr>
          <p:cNvPr id="3" name="Subtitle 2"/>
          <p:cNvSpPr>
            <a:spLocks noGrp="1"/>
          </p:cNvSpPr>
          <p:nvPr>
            <p:ph type="subTitle" idx="1"/>
          </p:nvPr>
        </p:nvSpPr>
        <p:spPr/>
        <p:txBody>
          <a:bodyPr/>
          <a:lstStyle/>
          <a:p>
            <a:r>
              <a:t>目标检测的对抗攻击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目标检测模型攻击实例</a:t>
            </a:r>
          </a:p>
        </p:txBody>
      </p:sp>
      <p:sp>
        <p:nvSpPr>
          <p:cNvPr id="3" name="Content Placeholder 2"/>
          <p:cNvSpPr>
            <a:spLocks noGrp="1"/>
          </p:cNvSpPr>
          <p:nvPr>
            <p:ph sz="half" idx="2"/>
          </p:nvPr>
        </p:nvSpPr>
        <p:spPr/>
        <p:txBody>
          <a:bodyPr/>
          <a:lstStyle/>
          <a:p>
            <a:r>
              <a:t>1.在目标检测模型中，物理对抗攻击是通过对实际物体添加人为干扰，使得模型无法准确识别。这种攻击方式在实际场景中具有较高的威胁性。</a:t>
            </a:r>
          </a:p>
          <a:p>
            <a:r>
              <a:t>2.研究表明，通过精心设计的对抗补丁，可以使得目标检测模型对特定物体产生误判，从而达到攻击者的目的。</a:t>
            </a:r>
          </a:p>
          <a:p>
            <a:r>
              <a:t>3.物理对抗攻击的关键在于干扰的设计，需要考虑到模型的特性、实际场景的限制等因素。</a:t>
            </a:r>
          </a:p>
          <a:p/>
        </p:txBody>
      </p:sp>
      <p:sp>
        <p:nvSpPr>
          <p:cNvPr id="4" name="Text Placeholder 3"/>
          <p:cNvSpPr>
            <a:spLocks noGrp="1"/>
          </p:cNvSpPr>
          <p:nvPr>
            <p:ph type="body" idx="3"/>
          </p:nvPr>
        </p:nvSpPr>
        <p:spPr/>
        <p:txBody>
          <a:bodyPr/>
          <a:lstStyle/>
          <a:p>
            <a:r>
              <a:t>数字对抗攻击</a:t>
            </a:r>
          </a:p>
        </p:txBody>
      </p:sp>
      <p:sp>
        <p:nvSpPr>
          <p:cNvPr id="5" name="Content Placeholder 4"/>
          <p:cNvSpPr>
            <a:spLocks noGrp="1"/>
          </p:cNvSpPr>
          <p:nvPr>
            <p:ph sz="half" idx="4"/>
          </p:nvPr>
        </p:nvSpPr>
        <p:spPr/>
        <p:txBody>
          <a:bodyPr/>
          <a:lstStyle/>
          <a:p>
            <a:r>
              <a:t>1.数字对抗攻击是通过修改图像的像素值，以制造虚假的目标物体，使得目标检测模型产生误判。</a:t>
            </a:r>
          </a:p>
          <a:p>
            <a:r>
              <a:t>2.数字对抗攻击可以达到非常高的攻击成功率，即使是对抗训练过的模型也难以防御。</a:t>
            </a:r>
          </a:p>
          <a:p>
            <a:r>
              <a:t>3.数字对抗攻击的应用范围广泛，可以用于攻击各种目标检测模型，因此对模型的安全性造成了严重威胁。</a:t>
            </a:r>
          </a:p>
          <a:p/>
        </p:txBody>
      </p:sp>
      <p:sp>
        <p:nvSpPr>
          <p:cNvPr id="6" name="Text Placeholder 5"/>
          <p:cNvSpPr>
            <a:spLocks noGrp="1"/>
          </p:cNvSpPr>
          <p:nvPr>
            <p:ph type="body" idx="1"/>
          </p:nvPr>
        </p:nvSpPr>
        <p:spPr/>
        <p:txBody>
          <a:bodyPr/>
          <a:lstStyle/>
          <a:p>
            <a:r>
              <a:t>物理对抗攻击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目标检测模型攻击实例</a:t>
            </a:r>
          </a:p>
        </p:txBody>
      </p:sp>
      <p:sp>
        <p:nvSpPr>
          <p:cNvPr id="3" name="Content Placeholder 2"/>
          <p:cNvSpPr>
            <a:spLocks noGrp="1"/>
          </p:cNvSpPr>
          <p:nvPr>
            <p:ph sz="half" idx="2"/>
          </p:nvPr>
        </p:nvSpPr>
        <p:spPr/>
        <p:txBody>
          <a:bodyPr/>
          <a:lstStyle/>
          <a:p>
            <a:r>
              <a:t>1.对抗攻击的迁移性指的是在一个模型上生成的对抗样本，可以在其他模型上产生类似的攻击效果。</a:t>
            </a:r>
          </a:p>
          <a:p>
            <a:r>
              <a:t>2.迁移性的存在使得对抗攻击更加难以防御，因为攻击者可以利用一个模型的漏洞来攻击其他模型。</a:t>
            </a:r>
          </a:p>
          <a:p>
            <a:r>
              <a:t>3.研究对抗攻击的迁移性有助于提高我们对模型安全性的理解，并为设计更安全的模型提供思路。</a:t>
            </a:r>
          </a:p>
          <a:p/>
        </p:txBody>
      </p:sp>
      <p:sp>
        <p:nvSpPr>
          <p:cNvPr id="4" name="Text Placeholder 3"/>
          <p:cNvSpPr>
            <a:spLocks noGrp="1"/>
          </p:cNvSpPr>
          <p:nvPr>
            <p:ph type="body" idx="3"/>
          </p:nvPr>
        </p:nvSpPr>
        <p:spPr/>
        <p:txBody>
          <a:bodyPr/>
          <a:lstStyle/>
          <a:p>
            <a:r>
              <a:t>对抗训练的防御方法</a:t>
            </a:r>
          </a:p>
        </p:txBody>
      </p:sp>
      <p:sp>
        <p:nvSpPr>
          <p:cNvPr id="5" name="Content Placeholder 4"/>
          <p:cNvSpPr>
            <a:spLocks noGrp="1"/>
          </p:cNvSpPr>
          <p:nvPr>
            <p:ph sz="half" idx="4"/>
          </p:nvPr>
        </p:nvSpPr>
        <p:spPr/>
        <p:txBody>
          <a:bodyPr/>
          <a:lstStyle/>
          <a:p>
            <a:r>
              <a:t>1.对抗训练是一种通过引入对抗样本来提高模型鲁棒性的防御方法。</a:t>
            </a:r>
          </a:p>
          <a:p>
            <a:r>
              <a:t>2.对抗训练可以有效地提高模型在面对对抗攻击时的防御能力，降低攻击成功率。</a:t>
            </a:r>
          </a:p>
          <a:p>
            <a:r>
              <a:t>3.然而，对抗训练也面临着一些挑战，如训练过程的稳定性和计算成本等问题。</a:t>
            </a:r>
          </a:p>
          <a:p/>
        </p:txBody>
      </p:sp>
      <p:sp>
        <p:nvSpPr>
          <p:cNvPr id="6" name="Text Placeholder 5"/>
          <p:cNvSpPr>
            <a:spLocks noGrp="1"/>
          </p:cNvSpPr>
          <p:nvPr>
            <p:ph type="body" idx="1"/>
          </p:nvPr>
        </p:nvSpPr>
        <p:spPr/>
        <p:txBody>
          <a:bodyPr/>
          <a:lstStyle/>
          <a:p>
            <a:r>
              <a:t>对抗攻击的迁移性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目标检测模型攻击实例</a:t>
            </a:r>
          </a:p>
        </p:txBody>
      </p:sp>
      <p:sp>
        <p:nvSpPr>
          <p:cNvPr id="3" name="Text Placeholder 2"/>
          <p:cNvSpPr>
            <a:spLocks noGrp="1"/>
          </p:cNvSpPr>
          <p:nvPr>
            <p:ph type="body" idx="1"/>
          </p:nvPr>
        </p:nvSpPr>
        <p:spPr/>
        <p:txBody>
          <a:bodyPr/>
          <a:lstStyle/>
          <a:p>
            <a:r>
              <a:t>模型结构的鲁棒性设计</a:t>
            </a:r>
          </a:p>
        </p:txBody>
      </p:sp>
      <p:sp>
        <p:nvSpPr>
          <p:cNvPr id="4" name="Content Placeholder 3"/>
          <p:cNvSpPr>
            <a:spLocks noGrp="1"/>
          </p:cNvSpPr>
          <p:nvPr>
            <p:ph sz="half" idx="2"/>
          </p:nvPr>
        </p:nvSpPr>
        <p:spPr/>
        <p:txBody>
          <a:bodyPr/>
          <a:lstStyle/>
          <a:p>
            <a:r>
              <a:t>1.通过设计更鲁棒的模型结构，可以提高模型在面对对抗攻击时的防御能力。</a:t>
            </a:r>
          </a:p>
          <a:p>
            <a:r>
              <a:t>2.一些研究表明，采用特定的模型结构或添加一些辅助模块，可以提高模型的鲁棒性。</a:t>
            </a:r>
          </a:p>
          <a:p>
            <a:r>
              <a:t>3.模型结构的鲁棒性设计是一种有效的防御方法，但需要考虑模型的性能和实用性等因素。</a:t>
            </a:r>
          </a:p>
          <a:p/>
        </p:txBody>
      </p:sp>
      <p:sp>
        <p:nvSpPr>
          <p:cNvPr id="5" name="Text Placeholder 4"/>
          <p:cNvSpPr>
            <a:spLocks noGrp="1"/>
          </p:cNvSpPr>
          <p:nvPr>
            <p:ph type="body" idx="3"/>
          </p:nvPr>
        </p:nvSpPr>
        <p:spPr/>
        <p:txBody>
          <a:bodyPr/>
          <a:lstStyle/>
          <a:p>
            <a:r>
              <a:t>检测与防御的结合</a:t>
            </a:r>
          </a:p>
        </p:txBody>
      </p:sp>
      <p:sp>
        <p:nvSpPr>
          <p:cNvPr id="6" name="Content Placeholder 5"/>
          <p:cNvSpPr>
            <a:spLocks noGrp="1"/>
          </p:cNvSpPr>
          <p:nvPr>
            <p:ph sz="half" idx="4"/>
          </p:nvPr>
        </p:nvSpPr>
        <p:spPr/>
        <p:txBody>
          <a:bodyPr/>
          <a:lstStyle/>
          <a:p>
            <a:r>
              <a:t>1.将检测与防御相结合，可以提高模型在面对对抗攻击时的整体防御能力。</a:t>
            </a:r>
          </a:p>
          <a:p>
            <a:r>
              <a:t>2.通过检测对抗样本并采取相应的防御措施，可以有效地降低攻击对模型的影响。</a:t>
            </a:r>
          </a:p>
          <a:p>
            <a:r>
              <a:t>3.检测与防御的结合是一种有效的防御思路，但需要在保证模型性能的前提下进行。</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https://d.book118.com/888045011002006026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目标检测与对抗攻击概述</vt:lpstr>
      <vt:lpstr> 目标检测与对抗攻击概述</vt:lpstr>
      <vt:lpstr> 目标检测与对抗攻击概述</vt:lpstr>
      <vt:lpstr> 对抗攻击的原理与技术</vt:lpstr>
      <vt:lpstr> 对抗攻击的原理与技术</vt:lpstr>
      <vt:lpstr> 对抗攻击的原理与技术</vt:lpstr>
      <vt:lpstr> 对抗攻击的原理与技术</vt:lpstr>
      <vt:lpstr> 对抗样本生成方法</vt:lpstr>
      <vt:lpstr> 对抗样本生成方法</vt:lpstr>
      <vt:lpstr> 对抗样本生成方法</vt:lpstr>
      <vt:lpstr> 对抗样本生成方法</vt:lpstr>
      <vt:lpstr> 目标检测模型攻击实例</vt:lpstr>
      <vt:lpstr> 目标检测模型攻击实例</vt:lpstr>
      <vt:lpstr> 目标检测模型攻击实例</vt:lpstr>
      <vt:lpstr> 目标检测模型攻击实例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2024-09-02T22:19:13.849</cp:lastPrinted>
  <dcterms:created xsi:type="dcterms:W3CDTF">2024-09-02T14:19:13Z</dcterms:created>
  <dcterms:modified xsi:type="dcterms:W3CDTF">2024-09-02T14:19:16Z</dcterms:modified>
</cp:coreProperties>
</file>