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93AA0-D002-4101-AE03-0DC73BCAC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09AD4-18CA-4799-8AD9-14BA80620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42EA2-4CFB-4BFC-8C93-ADFBFA767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68A58-E7C4-4CD4-B112-C173BA930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CE95F3-85B6-4980-918D-70C58A661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CB2FD9-D0EC-4839-A27B-37A2347D5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135E30-B020-4F76-A751-8102F1989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1F05E-6D51-496A-AB0B-7CC268928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C7526-3C82-4633-BB0A-0F162A385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010C3-25AF-4FAF-ABBC-67E346515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178F8-1D30-4C54-96B0-FC5F58F9C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B86CC315-13C0-41BF-A42D-46E80353BBF4}" type="datetime">
              <a:rPr lang="zh-CN" altLang="en-US" sz="1400" b="0"/>
              <a:t>*</a:t>
            </a:fld>
            <a:endParaRPr lang="zh-CN" altLang="en-US" sz="1400" b="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 b="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6B51D3F-8303-4C67-9CB4-6CDE6032A46C}" type="slidenum">
              <a:rPr lang="zh-CN" altLang="en-US" sz="1400" b="0"/>
              <a:t>‹#›</a:t>
            </a:fld>
            <a:endParaRPr lang="zh-CN" altLang="en-US" sz="1400" b="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2052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 b="0"/>
          </a:p>
        </p:txBody>
      </p:sp>
      <p:sp>
        <p:nvSpPr>
          <p:cNvPr id="205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 b="0"/>
          </a:p>
        </p:txBody>
      </p:sp>
      <p:sp>
        <p:nvSpPr>
          <p:cNvPr id="205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7E01EF09-D509-4404-BB05-7D8E5BE308C3}" type="slidenum">
              <a:rPr lang="zh-CN" altLang="en-US" sz="1400" b="0"/>
              <a:t>‹#›</a:t>
            </a:fld>
            <a:endParaRPr lang="zh-CN" altLang="en-US" sz="1400" b="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3076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 b="0"/>
          </a:p>
        </p:txBody>
      </p:sp>
      <p:sp>
        <p:nvSpPr>
          <p:cNvPr id="3077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 b="0"/>
          </a:p>
        </p:txBody>
      </p:sp>
      <p:sp>
        <p:nvSpPr>
          <p:cNvPr id="3078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7555EF2-13FE-4649-B49A-296B9ED27D33}" type="slidenum">
              <a:rPr lang="zh-CN" altLang="en-US" sz="1400" b="0"/>
              <a:t>‹#›</a:t>
            </a:fld>
            <a:endParaRPr lang="zh-CN" altLang="en-US" sz="1400" b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100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 b="0"/>
          </a:p>
        </p:txBody>
      </p:sp>
      <p:sp>
        <p:nvSpPr>
          <p:cNvPr id="4101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 b="0"/>
          </a:p>
        </p:txBody>
      </p:sp>
      <p:sp>
        <p:nvSpPr>
          <p:cNvPr id="4102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B88DCBB-C27A-4DE2-B319-D8C035AF1228}" type="slidenum">
              <a:rPr lang="zh-CN" altLang="en-US" sz="1400" b="0"/>
              <a:t>‹#›</a:t>
            </a:fld>
            <a:endParaRPr lang="zh-CN" altLang="en-US" sz="1400" b="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124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 b="0"/>
          </a:p>
        </p:txBody>
      </p:sp>
      <p:sp>
        <p:nvSpPr>
          <p:cNvPr id="5125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 b="0"/>
          </a:p>
        </p:txBody>
      </p:sp>
      <p:sp>
        <p:nvSpPr>
          <p:cNvPr id="5126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F095330-9074-44EA-8A13-7DAC0B912803}" type="slidenum">
              <a:rPr lang="zh-CN" altLang="en-US" sz="1400" b="0"/>
              <a:t>‹#›</a:t>
            </a:fld>
            <a:endParaRPr lang="zh-CN" altLang="en-US" sz="1400" b="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6148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 b="0"/>
          </a:p>
        </p:txBody>
      </p:sp>
      <p:sp>
        <p:nvSpPr>
          <p:cNvPr id="6149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 b="0"/>
          </a:p>
        </p:txBody>
      </p:sp>
      <p:sp>
        <p:nvSpPr>
          <p:cNvPr id="6150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F938E181-07E8-4046-BBC9-6626439574FA}" type="slidenum">
              <a:rPr lang="zh-CN" altLang="en-US" sz="1400" b="0"/>
              <a:t>‹#›</a:t>
            </a:fld>
            <a:endParaRPr lang="zh-CN" altLang="en-US" sz="1400" b="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717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 b="0"/>
          </a:p>
        </p:txBody>
      </p:sp>
      <p:sp>
        <p:nvSpPr>
          <p:cNvPr id="717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 b="0"/>
          </a:p>
        </p:txBody>
      </p:sp>
      <p:sp>
        <p:nvSpPr>
          <p:cNvPr id="717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C7BBBAD-23BC-4D82-B3F5-10F3B65B6F34}" type="slidenum">
              <a:rPr lang="zh-CN" altLang="en-US" sz="1400" b="0"/>
              <a:t>‹#›</a:t>
            </a:fld>
            <a:endParaRPr lang="zh-CN" altLang="en-US" sz="1400" b="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8196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 b="0"/>
          </a:p>
        </p:txBody>
      </p:sp>
      <p:sp>
        <p:nvSpPr>
          <p:cNvPr id="819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 b="0"/>
          </a:p>
        </p:txBody>
      </p:sp>
      <p:sp>
        <p:nvSpPr>
          <p:cNvPr id="819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406FB1B7-3E8F-46C1-B68F-DD12647181B9}" type="slidenum">
              <a:rPr lang="zh-CN" altLang="en-US" sz="1400" b="0"/>
              <a:t>‹#›</a:t>
            </a:fld>
            <a:endParaRPr lang="zh-CN" altLang="en-US" sz="1400" b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9220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 b="0"/>
          </a:p>
        </p:txBody>
      </p:sp>
      <p:sp>
        <p:nvSpPr>
          <p:cNvPr id="9221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 b="0"/>
          </a:p>
        </p:txBody>
      </p:sp>
      <p:sp>
        <p:nvSpPr>
          <p:cNvPr id="9222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1A6FED3-36C1-4C02-B21B-2C1F405BE0BE}" type="slidenum">
              <a:rPr lang="zh-CN" altLang="en-US" sz="1400" b="0"/>
              <a:t>‹#›</a:t>
            </a:fld>
            <a:endParaRPr lang="zh-CN" altLang="en-US" sz="1400" b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字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024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 b="0"/>
          </a:p>
        </p:txBody>
      </p:sp>
      <p:sp>
        <p:nvSpPr>
          <p:cNvPr id="1024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 b="0"/>
          </a:p>
        </p:txBody>
      </p:sp>
      <p:sp>
        <p:nvSpPr>
          <p:cNvPr id="1024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7375E35-4A30-424A-9BE1-BEDEE495CBA9}" type="slidenum">
              <a:rPr lang="zh-CN" altLang="en-US" sz="1400" b="0"/>
              <a:t>‹#›</a:t>
            </a:fld>
            <a:endParaRPr lang="zh-CN" altLang="en-US" sz="1400" b="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版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1268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 b="0"/>
          </a:p>
        </p:txBody>
      </p:sp>
      <p:sp>
        <p:nvSpPr>
          <p:cNvPr id="1126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 b="0"/>
          </a:p>
        </p:txBody>
      </p:sp>
      <p:sp>
        <p:nvSpPr>
          <p:cNvPr id="1127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7AF38A45-6759-49F6-A313-6E5BF29BE921}" type="slidenum">
              <a:rPr lang="zh-CN" altLang="en-US" sz="1400" b="0"/>
              <a:t>‹#›</a:t>
            </a:fld>
            <a:endParaRPr lang="zh-CN" altLang="en-US" sz="1400" b="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标题 1025" title="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026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B86CC315-13C0-41BF-A42D-46E80353BBF4}" type="datetime">
              <a:rPr lang="zh-CN" altLang="en-US" sz="1400" b="0"/>
              <a:t>*</a:t>
            </a:fld>
            <a:endParaRPr lang="zh-CN" altLang="en-US" sz="1400" b="0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 b="0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6B51D3F-8303-4C67-9CB4-6CDE6032A46C}" type="slidenum">
              <a:rPr lang="zh-CN" altLang="en-US" sz="1400" b="0"/>
              <a:t>‹#›</a:t>
            </a:fld>
            <a:endParaRPr lang="zh-CN" altLang="en-US" sz="1400" b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3" r:id="rId3"/>
    <p:sldLayoutId id="2147483665" r:id="rId4"/>
    <p:sldLayoutId id="2147483667" r:id="rId5"/>
    <p:sldLayoutId id="2147483669" r:id="rId6"/>
    <p:sldLayoutId id="2147483671" r:id="rId7"/>
    <p:sldLayoutId id="2147483673" r:id="rId8"/>
    <p:sldLayoutId id="2147483675" r:id="rId9"/>
    <p:sldLayoutId id="2147483677" r:id="rId10"/>
    <p:sldLayoutId id="2147483679" r:id="rId11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 baseline="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b="1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b="1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b="1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b="1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http://search.china.alibaba.com/selloffer/k-%C8%BC%C1%CF%D3%CD_n-y.html" TargetMode="Ex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45043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89" name="矩形 4100" title=""/>
          <p:cNvSpPr/>
          <p:nvPr/>
        </p:nvSpPr>
        <p:spPr>
          <a:xfrm>
            <a:off x="1447800" y="2590800"/>
            <a:ext cx="6143625" cy="2109788"/>
          </a:xfrm>
        </p:spPr>
        <p:txBody>
          <a:bodyPr wrap="none" fromWordArt="1" anchor="t" anchorCtr="0">
            <a:prstTxWarp prst="textPlain">
              <a:avLst>
                <a:gd name="adj" fmla="val 51152"/>
              </a:avLst>
            </a:prstTxWarp>
            <a:norm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9600" kern="10" spc="-480">
                <a:ln>
                  <a:solidFill>
                    <a:srgbClr val="CC99FF"/>
                  </a:solidFill>
                  <a:rou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>
                    <a:srgbClr val="9999FF">
                      <a:alpha val="80000"/>
                    </a:srgbClr>
                  </a:outerShdw>
                </a:effectLst>
                <a:latin typeface="宋体"/>
              </a:rPr>
              <a:t>认识塑料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1228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12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12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3313" name="标题 28673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13314" name="文本占位符 28674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4000" b="1">
                <a:solidFill>
                  <a:srgbClr val="000066"/>
                </a:solidFill>
                <a:ea typeface="黑体" pitchFamily="2" charset="-122"/>
              </a:rPr>
              <a:t>塑料制品已成为当今家庭、办公室等生活中不可缺少的物质，在日常生活中，人们无论男女老少，都经常和塑料制品打交道，用来装食品、垃圾等，人们变的越来越离不开它，越来越依赖它，因为它的价格低廉，用起来当然是方便又实惠</a:t>
            </a:r>
            <a:endParaRPr lang="zh-CN" altLang="en-US" sz="4000" b="1">
              <a:solidFill>
                <a:srgbClr val="000066"/>
              </a:solidFill>
              <a:ea typeface="黑体" pitchFamily="2" charset="-122"/>
            </a:endParaRPr>
          </a:p>
        </p:txBody>
      </p:sp>
      <p:sp>
        <p:nvSpPr>
          <p:cNvPr id="13315" name="矩形 28675" title=""/>
          <p:cNvSpPr/>
          <p:nvPr/>
        </p:nvSpPr>
        <p:spPr>
          <a:xfrm>
            <a:off x="1981200" y="304800"/>
            <a:ext cx="5029200" cy="1274763"/>
          </a:xfrm>
        </p:spPr>
        <p:txBody>
          <a:bodyPr wrap="none" fromWordArt="1" anchor="t" anchorCtr="0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6000" b="1" kern="10">
                <a:ln w="12700">
                  <a:solidFill>
                    <a:prstClr val="black"/>
                  </a:solidFill>
                  <a:round/>
                </a:ln>
                <a:pattFill prst="dashHorz">
                  <a:fgClr>
                    <a:srgbClr val="808080"/>
                  </a:fgClr>
                  <a:bgClr>
                    <a:srgbClr val="FFFF00"/>
                  </a:bgClr>
                </a:pattFill>
                <a:effectLst>
                  <a:outerShdw dist="45791" dir="2021404" algn="ctr">
                    <a:srgbClr val="808080">
                      <a:alpha val="80000"/>
                    </a:srgbClr>
                  </a:outerShdw>
                </a:effectLst>
                <a:latin typeface="黑体"/>
              </a:rPr>
              <a:t>塑料的好处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4337" name="文本占位符 5122" title=""/>
          <p:cNvSpPr>
            <a:spLocks noGrp="1"/>
          </p:cNvSpPr>
          <p:nvPr>
            <p:ph type="body" idx="4294967295"/>
          </p:nvPr>
        </p:nvSpPr>
        <p:spPr>
          <a:xfrm>
            <a:off x="457200" y="152400"/>
            <a:ext cx="8229600" cy="6705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90000"/>
              </a:lnSpc>
            </a:pPr>
            <a:r>
              <a:rPr lang="zh-CN" altLang="en-US" sz="44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塑料主要有以下特性：</a:t>
            </a:r>
            <a:r>
              <a:rPr lang="en-US" altLang="zh-CN" sz="44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①</a:t>
            </a:r>
            <a:r>
              <a:rPr lang="zh-CN" altLang="en-US" sz="44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大多</a:t>
            </a:r>
            <a:r>
              <a:rPr lang="zh-CN" altLang="en-US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数塑料质轻，化学稳定性好，不会锈蚀；</a:t>
            </a:r>
            <a:r>
              <a:rPr lang="en-US" altLang="zh-CN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②</a:t>
            </a:r>
            <a:r>
              <a:rPr lang="zh-CN" altLang="en-US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耐冲击性好；</a:t>
            </a:r>
            <a:r>
              <a:rPr lang="en-US" altLang="zh-CN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③</a:t>
            </a:r>
            <a:r>
              <a:rPr lang="zh-CN" altLang="en-US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具有较好的透明性和耐磨耗性；</a:t>
            </a:r>
            <a:r>
              <a:rPr lang="en-US" altLang="zh-CN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④</a:t>
            </a:r>
            <a:r>
              <a:rPr lang="zh-CN" altLang="en-US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绝缘性好，导热性低；</a:t>
            </a:r>
            <a:r>
              <a:rPr lang="en-US" altLang="zh-CN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⑤</a:t>
            </a:r>
            <a:r>
              <a:rPr lang="zh-CN" altLang="en-US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一般成型性、着色性好，加工成本低；</a:t>
            </a:r>
            <a:r>
              <a:rPr lang="en-US" altLang="zh-CN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⑥</a:t>
            </a:r>
            <a:r>
              <a:rPr lang="zh-CN" altLang="en-US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大部分塑料耐热性差，热膨胀率大，易燃烧；</a:t>
            </a:r>
            <a:r>
              <a:rPr lang="en-US" altLang="zh-CN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⑦</a:t>
            </a:r>
            <a:r>
              <a:rPr lang="zh-CN" altLang="en-US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尺寸稳定性差，容易变形；</a:t>
            </a:r>
            <a:r>
              <a:rPr lang="en-US" altLang="zh-CN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⑧</a:t>
            </a:r>
            <a:r>
              <a:rPr lang="zh-CN" altLang="en-US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多数塑料耐低温性差，低温下变脆；</a:t>
            </a:r>
            <a:r>
              <a:rPr lang="en-US" altLang="zh-CN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⑨</a:t>
            </a:r>
            <a:r>
              <a:rPr lang="zh-CN" altLang="en-US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容易老化；</a:t>
            </a:r>
            <a:r>
              <a:rPr lang="en-US" altLang="zh-CN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⑩</a:t>
            </a:r>
            <a:r>
              <a:rPr lang="zh-CN" altLang="en-US" sz="4000" b="1">
                <a:solidFill>
                  <a:srgbClr val="800000"/>
                </a:solidFill>
                <a:latin typeface="黑体" pitchFamily="2" charset="-122"/>
                <a:ea typeface="黑体" pitchFamily="2" charset="-122"/>
              </a:rPr>
              <a:t>某些塑料易溶于溶剂。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 </a:t>
            </a:r>
            <a:br>
              <a:rPr lang="zh-CN" altLang="en-US" sz="3600" b="1">
                <a:latin typeface="黑体" pitchFamily="2" charset="-122"/>
                <a:ea typeface="黑体" pitchFamily="2" charset="-122"/>
              </a:rPr>
            </a:br>
            <a:endParaRPr lang="zh-CN" altLang="en-US" sz="3600" b="1"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1" name="文本占位符 6146" title=""/>
          <p:cNvSpPr>
            <a:spLocks noGrp="1"/>
          </p:cNvSpPr>
          <p:nvPr>
            <p:ph type="body" idx="4294967295"/>
          </p:nvPr>
        </p:nvSpPr>
        <p:spPr>
          <a:xfrm>
            <a:off x="381000" y="762000"/>
            <a:ext cx="8229600" cy="5943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80000"/>
              </a:lnSpc>
            </a:pPr>
            <a:r>
              <a:rPr lang="en-US" altLang="zh-CN" sz="3600" b="1"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、大部分塑料的抗腐蚀能力强，不与酸、碱反应、</a:t>
            </a:r>
            <a:endParaRPr lang="zh-CN" altLang="en-US" sz="36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3600" b="1">
                <a:latin typeface="黑体" pitchFamily="2" charset="-122"/>
                <a:ea typeface="黑体" pitchFamily="2" charset="-122"/>
              </a:rPr>
              <a:t>  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、塑料制造成本低。</a:t>
            </a:r>
            <a:endParaRPr lang="zh-CN" altLang="en-US" sz="36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</a:pPr>
            <a:r>
              <a:rPr lang="en-US" altLang="zh-CN" sz="3600" b="1"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、耐用、防水、质轻。 </a:t>
            </a:r>
            <a:br>
              <a:rPr lang="zh-CN" altLang="en-US" sz="3600" b="1">
                <a:latin typeface="黑体" pitchFamily="2" charset="-122"/>
                <a:ea typeface="黑体" pitchFamily="2" charset="-122"/>
              </a:rPr>
            </a:br>
            <a:br>
              <a:rPr lang="zh-CN" altLang="en-US" sz="3600" b="1">
                <a:latin typeface="黑体" pitchFamily="2" charset="-122"/>
                <a:ea typeface="黑体" pitchFamily="2" charset="-122"/>
              </a:rPr>
            </a:br>
            <a:r>
              <a:rPr lang="en-US" altLang="zh-CN" sz="3600" b="1"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、容易被塑制成不同形状。 </a:t>
            </a:r>
            <a:br>
              <a:rPr lang="zh-CN" altLang="en-US" sz="3600" b="1">
                <a:latin typeface="黑体" pitchFamily="2" charset="-122"/>
                <a:ea typeface="黑体" pitchFamily="2" charset="-122"/>
              </a:rPr>
            </a:br>
            <a:br>
              <a:rPr lang="zh-CN" altLang="en-US" sz="3600" b="1">
                <a:latin typeface="黑体" pitchFamily="2" charset="-122"/>
                <a:ea typeface="黑体" pitchFamily="2" charset="-122"/>
              </a:rPr>
            </a:br>
            <a:r>
              <a:rPr lang="en-US" altLang="zh-CN" sz="3600" b="1"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、是良好的绝缘体。 </a:t>
            </a:r>
            <a:br>
              <a:rPr lang="zh-CN" altLang="en-US" sz="3600" b="1">
                <a:latin typeface="黑体" pitchFamily="2" charset="-122"/>
                <a:ea typeface="黑体" pitchFamily="2" charset="-122"/>
              </a:rPr>
            </a:br>
            <a:br>
              <a:rPr lang="zh-CN" altLang="en-US" sz="3600" b="1">
                <a:latin typeface="黑体" pitchFamily="2" charset="-122"/>
                <a:ea typeface="黑体" pitchFamily="2" charset="-122"/>
              </a:rPr>
            </a:br>
            <a:r>
              <a:rPr lang="en-US" altLang="zh-CN" sz="3600" b="1">
                <a:latin typeface="黑体" pitchFamily="2" charset="-122"/>
                <a:ea typeface="黑体" pitchFamily="2" charset="-122"/>
              </a:rPr>
              <a:t>6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、塑料可以用于制备</a:t>
            </a:r>
            <a:r>
              <a:rPr lang="zh-CN" altLang="en-US" sz="3600" b="1">
                <a:latin typeface="黑体" pitchFamily="2" charset="-122"/>
                <a:ea typeface="黑体" pitchFamily="2" charset="-122"/>
                <a:hlinkClick r:id="rId2"/>
              </a:rPr>
              <a:t>燃料油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和燃料气，这样可以降低原油消耗。</a:t>
            </a:r>
            <a:br>
              <a:rPr lang="zh-CN" altLang="en-US" sz="3600" b="1">
                <a:latin typeface="黑体" pitchFamily="2" charset="-122"/>
                <a:ea typeface="黑体" pitchFamily="2" charset="-122"/>
                <a:hlinkClick r:id="rId2"/>
              </a:rPr>
            </a:br>
            <a:br>
              <a:rPr lang="zh-CN" altLang="en-US" sz="3600" b="1">
                <a:latin typeface="黑体" pitchFamily="2" charset="-122"/>
                <a:ea typeface="黑体" pitchFamily="2" charset="-122"/>
                <a:hlinkClick r:id="rId2"/>
              </a:rPr>
            </a:br>
            <a:br>
              <a:rPr lang="zh-CN" altLang="en-US" sz="2800" b="1">
                <a:latin typeface="黑体" pitchFamily="2" charset="-122"/>
                <a:ea typeface="黑体" pitchFamily="2" charset="-122"/>
                <a:hlinkClick r:id="rId2"/>
              </a:rPr>
            </a:br>
            <a:endParaRPr lang="zh-CN" altLang="en-US" sz="2800" b="1"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3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53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3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3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153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3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3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153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7169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16386" name="文本占位符 7170" title=""/>
          <p:cNvSpPr>
            <a:spLocks noGrp="1"/>
          </p:cNvSpPr>
          <p:nvPr>
            <p:ph type="body" idx="4294967295"/>
          </p:nvPr>
        </p:nvSpPr>
        <p:spPr>
          <a:xfrm>
            <a:off x="533400" y="10668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90000"/>
              </a:lnSpc>
            </a:pPr>
            <a:r>
              <a:rPr lang="en-US" altLang="zh-CN" sz="4000" b="1"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4000" b="1">
                <a:latin typeface="黑体" pitchFamily="2" charset="-122"/>
                <a:ea typeface="黑体" pitchFamily="2" charset="-122"/>
              </a:rPr>
              <a:t>、回收利用废弃塑料时，分类十分困难，而且经济上不合算。 </a:t>
            </a:r>
            <a:br>
              <a:rPr lang="zh-CN" altLang="en-US" sz="4000" b="1">
                <a:latin typeface="黑体" pitchFamily="2" charset="-122"/>
                <a:ea typeface="黑体" pitchFamily="2" charset="-122"/>
              </a:rPr>
            </a:br>
            <a:br>
              <a:rPr lang="zh-CN" altLang="en-US" sz="4000" b="1">
                <a:latin typeface="黑体" pitchFamily="2" charset="-122"/>
                <a:ea typeface="黑体" pitchFamily="2" charset="-122"/>
              </a:rPr>
            </a:br>
            <a:r>
              <a:rPr lang="en-US" altLang="zh-CN" sz="4000" b="1"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4000" b="1">
                <a:latin typeface="黑体" pitchFamily="2" charset="-122"/>
                <a:ea typeface="黑体" pitchFamily="2" charset="-122"/>
              </a:rPr>
              <a:t>、塑料容易燃烧，燃烧时产生有毒气体。 </a:t>
            </a:r>
            <a:br>
              <a:rPr lang="zh-CN" altLang="en-US" sz="4000" b="1">
                <a:latin typeface="黑体" pitchFamily="2" charset="-122"/>
                <a:ea typeface="黑体" pitchFamily="2" charset="-122"/>
              </a:rPr>
            </a:br>
            <a:br>
              <a:rPr lang="zh-CN" altLang="en-US" sz="4000" b="1">
                <a:latin typeface="黑体" pitchFamily="2" charset="-122"/>
                <a:ea typeface="黑体" pitchFamily="2" charset="-122"/>
              </a:rPr>
            </a:br>
            <a:r>
              <a:rPr lang="en-US" altLang="zh-CN" sz="4000" b="1"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4000" b="1">
                <a:latin typeface="黑体" pitchFamily="2" charset="-122"/>
                <a:ea typeface="黑体" pitchFamily="2" charset="-122"/>
              </a:rPr>
              <a:t>、塑料是由石油炼制的产品制成的，石油资源是有限的。</a:t>
            </a:r>
            <a:endParaRPr lang="zh-CN" altLang="en-US" sz="40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endParaRPr lang="zh-CN" altLang="en-US" sz="40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dur="5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09" name="文本占位符 10242" title=""/>
          <p:cNvSpPr>
            <a:spLocks noGrp="1"/>
          </p:cNvSpPr>
          <p:nvPr>
            <p:ph type="body" idx="4294967295"/>
          </p:nvPr>
        </p:nvSpPr>
        <p:spPr>
          <a:xfrm>
            <a:off x="457200" y="0"/>
            <a:ext cx="8229600" cy="6858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90000"/>
              </a:lnSpc>
            </a:pPr>
            <a:r>
              <a:rPr lang="en-US" altLang="zh-CN" sz="2800" b="1">
                <a:latin typeface="黑体" pitchFamily="2" charset="-122"/>
                <a:ea typeface="黑体" pitchFamily="2" charset="-122"/>
              </a:rPr>
              <a:t>    </a:t>
            </a:r>
            <a:br>
              <a:rPr lang="en-US" altLang="zh-CN" sz="2800" b="1">
                <a:latin typeface="黑体" pitchFamily="2" charset="-122"/>
                <a:ea typeface="黑体" pitchFamily="2" charset="-122"/>
              </a:rPr>
            </a:br>
            <a:r>
              <a:rPr lang="en-US" altLang="zh-CN" sz="2800" b="1">
                <a:latin typeface="黑体" pitchFamily="2" charset="-122"/>
                <a:ea typeface="黑体" pitchFamily="2" charset="-122"/>
              </a:rPr>
              <a:t>    1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、回收利用废弃塑料时，分类十分困难，而且经济上不合算。 　　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、塑料容易燃烧，燃烧时产生有毒气体。例如聚苯乙烯燃烧时产生甲苯，这种物质少量会导致失明，吸入有呕吐等症状，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PVC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燃烧也会产生氯化氢有毒气体，除了燃烧，就是高温环境，会导致塑料分解出有毒成分，例如苯环等。 　　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、塑料是由石油炼制的产品制成的，石油资源是有限的。 　　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、塑料无法被自然分解。 　　由于塑料的无法自然降解性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目前已经导致许多动物的悲剧。比如动物园的猴子，鹈鹕，海豚等动物，都会误吞游客随手丢的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号塑料瓶，最后由于不消化而痛苦地死去；望去美丽纯净的海面上，走近了看，其实飘满了各种各样的无法为海洋所容纳的塑料垃圾，在多只死去海鸟样本的肠子里，发现了各种各样的无法被消化的塑料。</a:t>
            </a:r>
            <a:endParaRPr lang="zh-CN" altLang="en-US" sz="2800" b="1"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8433" name="标题 16385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18434" name="文本占位符 16386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18435" name="图片 1638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dur="100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9457" name="文本占位符 11266" title=""/>
          <p:cNvSpPr>
            <a:spLocks noGrp="1"/>
          </p:cNvSpPr>
          <p:nvPr>
            <p:ph type="body" idx="4294967295"/>
          </p:nvPr>
        </p:nvSpPr>
        <p:spPr>
          <a:xfrm>
            <a:off x="457200" y="0"/>
            <a:ext cx="8229600" cy="61261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600" b="1">
                <a:latin typeface="黑体" pitchFamily="2" charset="-122"/>
                <a:ea typeface="黑体" pitchFamily="2" charset="-122"/>
              </a:rPr>
              <a:t>塑料横向比较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: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工程塑料价格贵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大概在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18000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元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/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吨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而一般的基本都在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万出头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.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不过工程塑料耐候和抗冲击普遍较好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也不容易老化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. 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不同类比较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: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工程塑料可以用来代替钢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.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铜铝等有色金属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价格比金属便宜得多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且工程塑料质量小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所以很受厂家欢迎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. 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可能在耐侯上不如金属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一些加工要求也比较高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所以国内生产用工程塑料比较依赖进口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.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不过目前国内产能也在扩大</a:t>
            </a:r>
            <a:r>
              <a:rPr lang="en-US" altLang="zh-CN" sz="3600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sz="3600" b="1">
                <a:latin typeface="黑体" pitchFamily="2" charset="-122"/>
                <a:ea typeface="黑体" pitchFamily="2" charset="-122"/>
              </a:rPr>
              <a:t>工程塑料总体应用前景比较乐观 </a:t>
            </a:r>
            <a:endParaRPr lang="zh-CN" altLang="en-US" sz="3600" b="1"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0481" name="图片 1229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482" name="文本占位符 12290" title=""/>
          <p:cNvSpPr>
            <a:spLocks noGrp="1"/>
          </p:cNvSpPr>
          <p:nvPr>
            <p:ph type="body" idx="4294967295"/>
          </p:nvPr>
        </p:nvSpPr>
        <p:spPr>
          <a:xfrm>
            <a:off x="457200" y="0"/>
            <a:ext cx="8229600" cy="6629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80000"/>
              </a:lnSpc>
              <a:buNone/>
            </a:pPr>
            <a:endParaRPr lang="en-US" altLang="zh-CN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塑料的主要成分是合成树脂。根据树脂与制 建筑塑料 品的不同性质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要求加入不同的添加剂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如稳定剂、增塑剂、增强剂、填料、着色剂等。塑料分为热塑性塑料及热固性塑料。在特定的温度范围内，可以加热软化，遇冷硬化，能反复进行加工的塑料，统称为热塑性塑料，受热或因某种条件固化后不能再软化，统称为热固性塑料，如氨基塑料等。塑料可加工成各种形状和颜色的制品，加工方法简便，自动化程度高，生产能耗低。因此，塑料制品已广泛应用于工业、农业、建筑业和生活日用品中。制造建筑塑料制品常用的成型方法有：压延、挤出、注射、模铸、涂布、层压等。</a:t>
            </a:r>
            <a:r>
              <a:rPr lang="zh-CN" altLang="en-US" sz="2400">
                <a:latin typeface="黑体" pitchFamily="2" charset="-122"/>
                <a:ea typeface="黑体" pitchFamily="2" charset="-122"/>
              </a:rPr>
              <a:t> 　</a:t>
            </a:r>
            <a:endParaRPr lang="zh-CN" altLang="en-US" sz="2400"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1505" name="标题 13313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21506" name="文本占位符 13314" title=""/>
          <p:cNvSpPr>
            <a:spLocks noGrp="1"/>
          </p:cNvSpPr>
          <p:nvPr>
            <p:ph type="body" idx="4294967295"/>
          </p:nvPr>
        </p:nvSpPr>
        <p:spPr>
          <a:xfrm>
            <a:off x="457200" y="990600"/>
            <a:ext cx="8229600" cy="5638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90000"/>
              </a:lnSpc>
            </a:pPr>
            <a:r>
              <a:rPr lang="zh-CN" altLang="en-US" sz="2800" b="1">
                <a:latin typeface="黑体" pitchFamily="2" charset="-122"/>
                <a:ea typeface="黑体" pitchFamily="2" charset="-122"/>
              </a:rPr>
              <a:t>　塑料质轻，是热和电的良好绝缘体，抵抗化学腐蚀能力强。加工某些塑料时，适当变更其增塑剂、增强剂的用量，可以得到适合各种用途的软制品或硬制品。塑料的弹性模量低，易产生变形，热膨胀系数大、耐燃性差，但可以通过增强、复合以及应用适当等措施予以改进。玻璃纤维增强塑料的某些强度重量比，甚至比钢铁还要高。 　　塑料在建筑中大部分是用于非结构材料。仅有一小部分用于制造承受轻荷载的结构构件，如塑料波形瓦、候车棚、商亭、储水塔罐、充气结构等。然而更多的是与其他材料复合使用，可以充分发挥塑料的特性，如用作电线的被覆绝缘材料、人造板的贴面材料、有泡沫塑料夹心层的各种复合外墙板、屋面板等。所以，建筑塑料是有广阔发展前途的一种建筑材料</a:t>
            </a:r>
            <a:endParaRPr lang="zh-CN" altLang="en-US" sz="28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endParaRPr lang="zh-CN" altLang="en-US" sz="28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2529" name="图片 1434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2530" name="标题 14337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22531" name="文本占位符 14338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sz="2800" b="1">
              <a:ea typeface="黑体" pitchFamily="2" charset="-122"/>
            </a:endParaRPr>
          </a:p>
        </p:txBody>
      </p:sp>
      <p:sp>
        <p:nvSpPr>
          <p:cNvPr id="22532" name="矩形 14339" title=""/>
          <p:cNvSpPr/>
          <p:nvPr/>
        </p:nvSpPr>
        <p:spPr>
          <a:xfrm>
            <a:off x="1066800" y="304800"/>
            <a:ext cx="6934200" cy="1019175"/>
          </a:xfrm>
        </p:spPr>
        <p:txBody>
          <a:bodyPr wrap="none" fromWordArt="1" anchor="t" anchorCtr="0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8000" b="1" kern="10">
                <a:ln w="12700">
                  <a:solidFill>
                    <a:srgbClr val="3333CC"/>
                  </a:solidFill>
                  <a:round/>
                </a:ln>
                <a:solidFill>
                  <a:srgbClr val="B2B2B2">
                    <a:alpha val="50000"/>
                  </a:srgbClr>
                </a:solidFill>
                <a:effectLst>
                  <a:outerShdw dist="45791" dir="2021404" algn="ctr">
                    <a:srgbClr val="9999FF"/>
                  </a:outerShdw>
                </a:effectLst>
                <a:latin typeface="黑体"/>
              </a:rPr>
              <a:t>小问号</a:t>
            </a:r>
          </a:p>
        </p:txBody>
      </p:sp>
      <p:sp>
        <p:nvSpPr>
          <p:cNvPr id="22533" name="矩形 14340" title=""/>
          <p:cNvSpPr/>
          <p:nvPr/>
        </p:nvSpPr>
        <p:spPr>
          <a:xfrm>
            <a:off x="1676400" y="1981200"/>
            <a:ext cx="5791200" cy="3810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 fontAlgn="base"/>
            <a:r>
              <a:rPr lang="zh-CN" altLang="en-US" sz="2000" b="0" strike="noStrike" noProof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itchFamily="2" charset="-122"/>
                <a:ea typeface="宋体" pitchFamily="2" charset="-122"/>
                <a:cs typeface="+mn-cs"/>
              </a:rPr>
              <a:t>在日常生活中，</a:t>
            </a:r>
            <a:endParaRPr lang="zh-CN" altLang="en-US" sz="2000" b="0" strike="noStrike" noProof="1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itchFamily="2" charset="-122"/>
              <a:ea typeface="宋体" pitchFamily="2" charset="-122"/>
            </a:endParaRPr>
          </a:p>
          <a:p>
            <a:pPr algn="ctr" fontAlgn="base"/>
            <a:r>
              <a:rPr lang="zh-CN" altLang="en-US" sz="2000" b="0" strike="noStrike" noProof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itchFamily="2" charset="-122"/>
                <a:ea typeface="宋体" pitchFamily="2" charset="-122"/>
                <a:cs typeface="+mn-cs"/>
              </a:rPr>
              <a:t>哪些是我们</a:t>
            </a:r>
            <a:endParaRPr lang="zh-CN" altLang="en-US" sz="2000" b="0" strike="noStrike" noProof="1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itchFamily="2" charset="-122"/>
              <a:ea typeface="宋体" pitchFamily="2" charset="-122"/>
            </a:endParaRPr>
          </a:p>
          <a:p>
            <a:pPr algn="ctr" fontAlgn="base"/>
            <a:r>
              <a:rPr lang="zh-CN" altLang="en-US" sz="2000" b="0" strike="noStrike" noProof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itchFamily="2" charset="-122"/>
                <a:ea typeface="宋体" pitchFamily="2" charset="-122"/>
                <a:cs typeface="+mn-cs"/>
              </a:rPr>
              <a:t>经常用的塑料制品，</a:t>
            </a:r>
            <a:endParaRPr lang="zh-CN" altLang="en-US" sz="2000" b="0" strike="noStrike" noProof="1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itchFamily="2" charset="-122"/>
              <a:ea typeface="宋体" pitchFamily="2" charset="-122"/>
            </a:endParaRPr>
          </a:p>
          <a:p>
            <a:pPr algn="ctr" fontAlgn="base"/>
            <a:r>
              <a:rPr lang="zh-CN" altLang="en-US" sz="2000" b="0" strike="noStrike" noProof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itchFamily="2" charset="-122"/>
                <a:ea typeface="宋体" pitchFamily="2" charset="-122"/>
                <a:cs typeface="+mn-cs"/>
              </a:rPr>
              <a:t>请举一些例子吧</a:t>
            </a:r>
            <a:endParaRPr lang="zh-CN" altLang="en-US" sz="2000" b="0" strike="noStrike" noProof="1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https://d.book118.com/888045043010006043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宋体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2024-09-22T09:58:48.416</cp:lastPrinted>
  <dcterms:created xsi:type="dcterms:W3CDTF">2024-09-22T01:58:48Z</dcterms:created>
  <dcterms:modified xsi:type="dcterms:W3CDTF">2024-09-22T01:58:50Z</dcterms:modified>
</cp:coreProperties>
</file>