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5" r:id="rId24"/>
  </p:sldIdLst>
  <p:sldSz cx="12192000" cy="6858000"/>
  <p:notesSz cx="6858000" cy="9144000"/>
  <p:custDataLst>
    <p:tags r:id="rId2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tags" Target="tags/tag1.xml" /><Relationship Id="rId26" Type="http://schemas.openxmlformats.org/officeDocument/2006/relationships/presProps" Target="presProps.xml" /><Relationship Id="rId27" Type="http://schemas.openxmlformats.org/officeDocument/2006/relationships/viewProps" Target="viewProps.xml" /><Relationship Id="rId28" Type="http://schemas.openxmlformats.org/officeDocument/2006/relationships/theme" Target="theme/theme1.xml" /><Relationship Id="rId29"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8D46F0CC-CCF0-46E4-AB4B-C1BAD5CCCF71}"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22" name="PlaceHolder 1"/>
          <p:cNvSpPr>
            <a:spLocks noGrp="1"/>
          </p:cNvSpPr>
          <p:nvPr>
            <p:ph type="sldImg"/>
          </p:nvPr>
        </p:nvSpPr>
        <p:spPr>
          <a:xfrm>
            <a:off x="685800" y="1143000"/>
            <a:ext cx="5486040" cy="3085920"/>
          </a:xfrm>
          <a:prstGeom prst="rect">
            <a:avLst/>
          </a:prstGeom>
          <a:ln w="0">
            <a:noFill/>
          </a:ln>
        </p:spPr>
      </p:sp>
      <p:sp>
        <p:nvSpPr>
          <p:cNvPr id="323"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24"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25" name="PlaceHolder 1"/>
          <p:cNvSpPr>
            <a:spLocks noGrp="1"/>
          </p:cNvSpPr>
          <p:nvPr>
            <p:ph type="sldImg"/>
          </p:nvPr>
        </p:nvSpPr>
        <p:spPr>
          <a:xfrm>
            <a:off x="685800" y="1143000"/>
            <a:ext cx="5486040" cy="3085920"/>
          </a:xfrm>
          <a:prstGeom prst="rect">
            <a:avLst/>
          </a:prstGeom>
          <a:ln w="0">
            <a:noFill/>
          </a:ln>
        </p:spPr>
      </p:sp>
      <p:sp>
        <p:nvSpPr>
          <p:cNvPr id="326"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27"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28" name="PlaceHolder 1"/>
          <p:cNvSpPr>
            <a:spLocks noGrp="1"/>
          </p:cNvSpPr>
          <p:nvPr>
            <p:ph type="sldImg"/>
          </p:nvPr>
        </p:nvSpPr>
        <p:spPr>
          <a:xfrm>
            <a:off x="685800" y="1143000"/>
            <a:ext cx="5486040" cy="3085920"/>
          </a:xfrm>
          <a:prstGeom prst="rect">
            <a:avLst/>
          </a:prstGeom>
          <a:ln w="0">
            <a:noFill/>
          </a:ln>
        </p:spPr>
      </p:sp>
      <p:sp>
        <p:nvSpPr>
          <p:cNvPr id="329"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0"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1" name="PlaceHolder 1"/>
          <p:cNvSpPr>
            <a:spLocks noGrp="1"/>
          </p:cNvSpPr>
          <p:nvPr>
            <p:ph type="sldImg"/>
          </p:nvPr>
        </p:nvSpPr>
        <p:spPr>
          <a:xfrm>
            <a:off x="685800" y="1143000"/>
            <a:ext cx="5486040" cy="3085920"/>
          </a:xfrm>
          <a:prstGeom prst="rect">
            <a:avLst/>
          </a:prstGeom>
          <a:ln w="0">
            <a:noFill/>
          </a:ln>
        </p:spPr>
      </p:sp>
      <p:sp>
        <p:nvSpPr>
          <p:cNvPr id="332"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3"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4" name="PlaceHolder 1"/>
          <p:cNvSpPr>
            <a:spLocks noGrp="1"/>
          </p:cNvSpPr>
          <p:nvPr>
            <p:ph type="sldImg"/>
          </p:nvPr>
        </p:nvSpPr>
        <p:spPr>
          <a:xfrm>
            <a:off x="685800" y="1143000"/>
            <a:ext cx="5486040" cy="3085920"/>
          </a:xfrm>
          <a:prstGeom prst="rect">
            <a:avLst/>
          </a:prstGeom>
          <a:ln w="0">
            <a:noFill/>
          </a:ln>
        </p:spPr>
      </p:sp>
      <p:sp>
        <p:nvSpPr>
          <p:cNvPr id="335"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6"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7" name="PlaceHolder 1"/>
          <p:cNvSpPr>
            <a:spLocks noGrp="1"/>
          </p:cNvSpPr>
          <p:nvPr>
            <p:ph type="sldImg"/>
          </p:nvPr>
        </p:nvSpPr>
        <p:spPr>
          <a:xfrm>
            <a:off x="685800" y="1143000"/>
            <a:ext cx="5486040" cy="3085920"/>
          </a:xfrm>
          <a:prstGeom prst="rect">
            <a:avLst/>
          </a:prstGeom>
          <a:ln w="0">
            <a:noFill/>
          </a:ln>
        </p:spPr>
      </p:sp>
      <p:sp>
        <p:nvSpPr>
          <p:cNvPr id="338"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9"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9155FFB-74B0-4E59-AD4E-5087125FC32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29CE98A-2419-415F-A0C5-E8BFE49A199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F628C72-093A-4EB3-9527-FEE8B669726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4361C20-E809-416C-80D7-E05DC949C1C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7D47E99-DA67-4F11-AC9B-40DEDEB5FA5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C69141A-E1EF-4990-8B48-B3DEAF17608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3286E7F-CCF7-4CAF-9461-E53EA106060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D8C317D-251E-4ED3-BEFC-69F6DAB04AD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0656189-D5B2-43F1-A208-BBF86096C98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DE8F491-4584-4690-A88C-1497987891A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35FB226-92D5-483B-A096-5D375138F57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2C784C97-C574-4EB7-9789-0DE4148956B1}"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A8DB2A3B-9B2E-406C-A3FB-7C1452582985}"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1.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88047077011006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卓越售后服务绩效考核培训的成功案例分享</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3</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什么是卓越售后服务绩效考核培训</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售后服务绩效考核的重要指标</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售后服务绩效考核培训的方法</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4</a:t>
            </a:r>
            <a:r>
              <a:rPr lang="zh-CN" sz="3000" b="0" strike="noStrike" spc="-1">
                <a:solidFill>
                  <a:schemeClr val="dk1"/>
                </a:solidFill>
                <a:latin typeface="微软雅黑"/>
                <a:ea typeface="微软雅黑"/>
              </a:rPr>
              <a:t>章  案例分享：卓越售后服务绩效考核培训的最佳实践</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5</a:t>
            </a:r>
            <a:r>
              <a:rPr lang="zh-CN" sz="3000" b="0" strike="noStrike" spc="-1">
                <a:solidFill>
                  <a:schemeClr val="dk1"/>
                </a:solidFill>
                <a:latin typeface="微软雅黑"/>
                <a:ea typeface="微软雅黑"/>
              </a:rPr>
              <a:t>章  售后服务绩效考核的持续改进</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6</a:t>
            </a:r>
            <a:r>
              <a:rPr lang="zh-CN" sz="3000" b="0" strike="noStrike" spc="-1">
                <a:solidFill>
                  <a:schemeClr val="dk1"/>
                </a:solidFill>
                <a:latin typeface="微软雅黑"/>
                <a:ea typeface="微软雅黑"/>
              </a:rPr>
              <a:t>章  总结与展望</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第一章 什么是卓越售后服务绩效考核培训</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1"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了解售后服务绩效考核的定义</a:t>
            </a:r>
            <a:endParaRPr lang="en-US" sz="3500" b="0" strike="noStrike" spc="-1">
              <a:solidFill>
                <a:srgbClr val="000000"/>
              </a:solidFill>
              <a:latin typeface="Arial"/>
            </a:endParaRPr>
          </a:p>
        </p:txBody>
      </p:sp>
      <p:sp>
        <p:nvSpPr>
          <p:cNvPr id="82"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售后服务绩效考核是评价和提高售后服务工作绩效的一种管理手段。通过对售后服务人员的绩效进行考核，能够帮助企业提高服务质量和效率。</a:t>
            </a:r>
            <a:endParaRPr lang="en-US" sz="2500" b="0" strike="noStrike" spc="-1">
              <a:solidFill>
                <a:srgbClr val="000000"/>
              </a:solidFill>
              <a:latin typeface="Arial"/>
            </a:endParaRPr>
          </a:p>
        </p:txBody>
      </p:sp>
      <p:sp>
        <p:nvSpPr>
          <p:cNvPr id="8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4"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卓越售后服务的意义</a:t>
            </a:r>
            <a:endParaRPr lang="en-US" sz="3600" b="0" strike="noStrike" spc="-1">
              <a:solidFill>
                <a:schemeClr val="dk1"/>
              </a:solidFill>
              <a:latin typeface="Arial"/>
            </a:endParaRPr>
          </a:p>
        </p:txBody>
      </p:sp>
      <p:sp>
        <p:nvSpPr>
          <p:cNvPr id="85"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提高售后服务的质量</a:t>
            </a:r>
            <a:endParaRPr lang="en-US" sz="1500" b="0" strike="noStrike" spc="-1">
              <a:solidFill>
                <a:srgbClr val="000000"/>
              </a:solidFill>
              <a:latin typeface="Arial"/>
            </a:endParaRPr>
          </a:p>
        </p:txBody>
      </p:sp>
      <p:sp>
        <p:nvSpPr>
          <p:cNvPr id="86"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赢得客户信任和忠诚</a:t>
            </a:r>
            <a:endParaRPr lang="en-US" sz="2200" b="0" strike="noStrike" spc="-1">
              <a:solidFill>
                <a:srgbClr val="000000"/>
              </a:solidFill>
              <a:latin typeface="Arial"/>
            </a:endParaRPr>
          </a:p>
        </p:txBody>
      </p:sp>
      <p:sp>
        <p:nvSpPr>
          <p:cNvPr id="87"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促进销售额增长</a:t>
            </a:r>
            <a:endParaRPr lang="en-US" sz="1500" b="0" strike="noStrike" spc="-1">
              <a:solidFill>
                <a:srgbClr val="000000"/>
              </a:solidFill>
              <a:latin typeface="Arial"/>
            </a:endParaRPr>
          </a:p>
        </p:txBody>
      </p:sp>
      <p:sp>
        <p:nvSpPr>
          <p:cNvPr id="88"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提高客户满意度和口碑</a:t>
            </a:r>
            <a:endParaRPr lang="en-US" sz="2200" b="0" strike="noStrike" spc="-1">
              <a:solidFill>
                <a:srgbClr val="000000"/>
              </a:solidFill>
              <a:latin typeface="Arial"/>
            </a:endParaRPr>
          </a:p>
        </p:txBody>
      </p:sp>
      <p:sp>
        <p:nvSpPr>
          <p:cNvPr id="89"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90"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91"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92"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3"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售后服务绩效考核培训的重要性</a:t>
            </a:r>
            <a:endParaRPr lang="en-US" sz="3600" b="0" strike="noStrike" spc="-1">
              <a:solidFill>
                <a:schemeClr val="dk1"/>
              </a:solidFill>
              <a:latin typeface="Arial"/>
            </a:endParaRPr>
          </a:p>
        </p:txBody>
      </p:sp>
      <p:sp>
        <p:nvSpPr>
          <p:cNvPr id="94"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2000" b="0" strike="noStrike" spc="-1">
                <a:solidFill>
                  <a:schemeClr val="dk1"/>
                </a:solidFill>
                <a:latin typeface="Arial"/>
                <a:ea typeface="微软雅黑"/>
              </a:rPr>
              <a:t> </a:t>
            </a:r>
            <a:endParaRPr lang="en-US" sz="2000" b="0" strike="noStrike" spc="-1">
              <a:solidFill>
                <a:srgbClr val="000000"/>
              </a:solidFill>
              <a:latin typeface="Arial"/>
            </a:endParaRPr>
          </a:p>
        </p:txBody>
      </p:sp>
      <p:sp>
        <p:nvSpPr>
          <p:cNvPr id="95"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提升专业技能和服务水平</a:t>
            </a:r>
            <a:endParaRPr lang="en-US" sz="3000" b="0" strike="noStrike" spc="-1">
              <a:solidFill>
                <a:srgbClr val="000000"/>
              </a:solidFill>
              <a:latin typeface="Arial"/>
            </a:endParaRPr>
          </a:p>
        </p:txBody>
      </p:sp>
      <p:sp>
        <p:nvSpPr>
          <p:cNvPr id="96"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97"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2000" b="0"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98"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3000" b="1" strike="noStrike" spc="-1">
                <a:solidFill>
                  <a:schemeClr val="dk1"/>
                </a:solidFill>
                <a:latin typeface="微软雅黑"/>
                <a:ea typeface="微软雅黑"/>
              </a:rPr>
              <a:t> </a:t>
            </a:r>
            <a:endParaRPr lang="en-US" sz="3000" b="0" strike="noStrike" spc="-1">
              <a:solidFill>
                <a:srgbClr val="000000"/>
              </a:solidFill>
              <a:latin typeface="Arial"/>
            </a:endParaRPr>
          </a:p>
        </p:txBody>
      </p:sp>
      <p:sp>
        <p:nvSpPr>
          <p:cNvPr id="99"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00"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提高工作效率</a:t>
            </a:r>
            <a:endParaRPr lang="en-US" sz="2000" b="0" strike="noStrike" spc="-1">
              <a:solidFill>
                <a:srgbClr val="000000"/>
              </a:solidFill>
              <a:latin typeface="Arial"/>
            </a:endParaRPr>
          </a:p>
        </p:txBody>
      </p:sp>
      <p:sp>
        <p:nvSpPr>
          <p:cNvPr id="101"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满足客户需求</a:t>
            </a:r>
            <a:endParaRPr lang="en-US" sz="3000" b="0" strike="noStrike" spc="-1">
              <a:solidFill>
                <a:srgbClr val="000000"/>
              </a:solidFill>
              <a:latin typeface="Arial"/>
            </a:endParaRPr>
          </a:p>
        </p:txBody>
      </p:sp>
      <p:sp>
        <p:nvSpPr>
          <p:cNvPr id="102"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3"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4"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启发其他企业</a:t>
            </a:r>
            <a:endParaRPr lang="en-US" sz="2200" b="0" strike="noStrike" spc="-1">
              <a:solidFill>
                <a:srgbClr val="000000"/>
              </a:solidFill>
              <a:latin typeface="Arial"/>
            </a:endParaRPr>
          </a:p>
        </p:txBody>
      </p:sp>
      <p:sp>
        <p:nvSpPr>
          <p:cNvPr id="105"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提供借鉴和启发</a:t>
            </a:r>
            <a:endParaRPr lang="en-US" sz="1500" b="0" strike="noStrike" spc="-1">
              <a:solidFill>
                <a:srgbClr val="000000"/>
              </a:solidFill>
              <a:latin typeface="Arial"/>
            </a:endParaRPr>
          </a:p>
        </p:txBody>
      </p:sp>
      <p:sp>
        <p:nvSpPr>
          <p:cNvPr id="106"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7"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08"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09"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0"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11"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12"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成功案例分享</a:t>
            </a:r>
            <a:endParaRPr lang="en-US" sz="3600" b="0" strike="noStrike" spc="-1">
              <a:solidFill>
                <a:schemeClr val="dk1"/>
              </a:solidFill>
              <a:latin typeface="Arial"/>
            </a:endParaRPr>
          </a:p>
        </p:txBody>
      </p:sp>
      <p:sp>
        <p:nvSpPr>
          <p:cNvPr id="113"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4"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某企业售后服务团队提升客户满意度</a:t>
            </a:r>
            <a:endParaRPr lang="en-US" sz="2200" b="0" strike="noStrike" spc="-1">
              <a:solidFill>
                <a:srgbClr val="000000"/>
              </a:solidFill>
              <a:latin typeface="Arial"/>
            </a:endParaRPr>
          </a:p>
        </p:txBody>
      </p:sp>
      <p:sp>
        <p:nvSpPr>
          <p:cNvPr id="115"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通过培训和绩效考核</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提高服务质量</a:t>
            </a:r>
            <a:endParaRPr lang="en-US" sz="15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6"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结语</a:t>
            </a:r>
            <a:endParaRPr lang="en-US" sz="3600" b="0" strike="noStrike" spc="-1">
              <a:solidFill>
                <a:schemeClr val="dk1"/>
              </a:solidFill>
              <a:latin typeface="Arial"/>
            </a:endParaRPr>
          </a:p>
        </p:txBody>
      </p:sp>
      <p:sp>
        <p:nvSpPr>
          <p:cNvPr id="117"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卓越售后服务绩效考核培训对企业提升售后服务质量和效率具有重要意义。通过成功案例分享，可以见证培训的成果和影响力。持续学习和改进，打造更加优质的售后服务团队！</a:t>
            </a:r>
            <a:endParaRPr lang="en-US" sz="25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8"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19"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售后服务绩效考核的重要指标</a:t>
            </a:r>
            <a:endParaRPr lang="en-US" sz="3600" b="0" strike="noStrike" spc="-1">
              <a:solidFill>
                <a:schemeClr val="dk1"/>
              </a:solidFill>
              <a:latin typeface="Arial"/>
            </a:endParaRPr>
          </a:p>
        </p:txBody>
      </p:sp>
      <p:sp>
        <p:nvSpPr>
          <p:cNvPr id="120"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21"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售后服务绩效考核的指标分类</a:t>
            </a:r>
            <a:endParaRPr lang="en-US" sz="3600" b="0" strike="noStrike" spc="-1">
              <a:solidFill>
                <a:schemeClr val="dk1"/>
              </a:solidFill>
              <a:latin typeface="Arial"/>
            </a:endParaRPr>
          </a:p>
        </p:txBody>
      </p:sp>
      <p:sp>
        <p:nvSpPr>
          <p:cNvPr id="122"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售后服务绩效考核的指标主要分为质量类指标、客户满意度类指标和成本控制类指标。质量类指标包括服务响应时间、问题解决率等；客户满意度类指标包括客户满意度调查结果；成本控制类指标则包括售后服务成本占比等。</a:t>
            </a:r>
            <a:endParaRPr lang="en-US" sz="2500" b="0" strike="noStrike" spc="-1">
              <a:solidFill>
                <a:srgbClr val="000000"/>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3"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重要指标解析</a:t>
            </a:r>
            <a:endParaRPr lang="en-US" sz="3600" b="0" strike="noStrike" spc="-1">
              <a:solidFill>
                <a:schemeClr val="dk1"/>
              </a:solidFill>
              <a:latin typeface="Arial"/>
            </a:endParaRPr>
          </a:p>
        </p:txBody>
      </p:sp>
      <p:sp>
        <p:nvSpPr>
          <p:cNvPr id="124"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服务响应时间、问题解决率等</a:t>
            </a:r>
            <a:endParaRPr lang="en-US" sz="1500" b="0" strike="noStrike" spc="-1">
              <a:solidFill>
                <a:srgbClr val="000000"/>
              </a:solidFill>
              <a:latin typeface="Arial"/>
            </a:endParaRPr>
          </a:p>
        </p:txBody>
      </p:sp>
      <p:sp>
        <p:nvSpPr>
          <p:cNvPr id="125"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质量类指标</a:t>
            </a:r>
            <a:endParaRPr lang="en-US" sz="2200" b="0" strike="noStrike" spc="-1">
              <a:solidFill>
                <a:srgbClr val="000000"/>
              </a:solidFill>
              <a:latin typeface="Arial"/>
            </a:endParaRPr>
          </a:p>
        </p:txBody>
      </p:sp>
      <p:sp>
        <p:nvSpPr>
          <p:cNvPr id="126"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客户满意度调查结果</a:t>
            </a:r>
            <a:endParaRPr lang="en-US" sz="1500" b="0" strike="noStrike" spc="-1">
              <a:solidFill>
                <a:srgbClr val="000000"/>
              </a:solidFill>
              <a:latin typeface="Arial"/>
            </a:endParaRPr>
          </a:p>
        </p:txBody>
      </p:sp>
      <p:sp>
        <p:nvSpPr>
          <p:cNvPr id="127"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客户满意度类指标</a:t>
            </a:r>
            <a:endParaRPr lang="en-US" sz="2200" b="0" strike="noStrike" spc="-1">
              <a:solidFill>
                <a:srgbClr val="000000"/>
              </a:solidFill>
              <a:latin typeface="Arial"/>
            </a:endParaRPr>
          </a:p>
        </p:txBody>
      </p:sp>
      <p:sp>
        <p:nvSpPr>
          <p:cNvPr id="128"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售后服务成本占比等</a:t>
            </a:r>
            <a:endParaRPr lang="en-US" sz="1500" b="0" strike="noStrike" spc="-1">
              <a:solidFill>
                <a:srgbClr val="000000"/>
              </a:solidFill>
              <a:latin typeface="Arial"/>
            </a:endParaRPr>
          </a:p>
        </p:txBody>
      </p:sp>
      <p:sp>
        <p:nvSpPr>
          <p:cNvPr id="129"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成本控制类指标</a:t>
            </a:r>
            <a:endParaRPr lang="en-US" sz="2200" b="0" strike="noStrike" spc="-1">
              <a:solidFill>
                <a:srgbClr val="000000"/>
              </a:solidFill>
              <a:latin typeface="Arial"/>
            </a:endParaRPr>
          </a:p>
        </p:txBody>
      </p:sp>
      <p:sp>
        <p:nvSpPr>
          <p:cNvPr id="130"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31"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2"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3"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案例分析</a:t>
            </a:r>
            <a:endParaRPr lang="en-US" sz="3500" b="0" strike="noStrike" spc="-1">
              <a:solidFill>
                <a:srgbClr val="000000"/>
              </a:solidFill>
              <a:latin typeface="Arial"/>
            </a:endParaRPr>
          </a:p>
        </p:txBody>
      </p:sp>
      <p:sp>
        <p:nvSpPr>
          <p:cNvPr id="134"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通过某企业的售后服务绩效考核指标设定与实际执行情况的案例分析，可以了解指标设定与实际执行的差距和改进方法。该案例有助于深入了解售后服务绩效考核的实际运作情况，以及如何优化指标体系，提升绩效表现。</a:t>
            </a:r>
            <a:endParaRPr lang="en-US" sz="2500" b="0" strike="noStrike" spc="-1">
              <a:solidFill>
                <a:srgbClr val="000000"/>
              </a:solidFill>
              <a:latin typeface="Arial"/>
            </a:endParaRPr>
          </a:p>
        </p:txBody>
      </p:sp>
      <p:sp>
        <p:nvSpPr>
          <p:cNvPr id="135"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6"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成功案例分享</a:t>
            </a:r>
            <a:endParaRPr lang="en-US" sz="3600" b="0" strike="noStrike" spc="-1">
              <a:solidFill>
                <a:schemeClr val="dk1"/>
              </a:solidFill>
              <a:latin typeface="Arial"/>
            </a:endParaRPr>
          </a:p>
        </p:txBody>
      </p:sp>
      <p:sp>
        <p:nvSpPr>
          <p:cNvPr id="137"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成功提升了售后服务绩效</a:t>
            </a:r>
            <a:endParaRPr lang="en-US" sz="1500" b="0" strike="noStrike" spc="-1">
              <a:solidFill>
                <a:srgbClr val="000000"/>
              </a:solidFill>
              <a:latin typeface="Arial"/>
            </a:endParaRPr>
          </a:p>
        </p:txBody>
      </p:sp>
      <p:sp>
        <p:nvSpPr>
          <p:cNvPr id="138"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科学合理的指标体系</a:t>
            </a:r>
            <a:endParaRPr lang="en-US" sz="2200" b="0" strike="noStrike" spc="-1">
              <a:solidFill>
                <a:srgbClr val="000000"/>
              </a:solidFill>
              <a:latin typeface="Arial"/>
            </a:endParaRPr>
          </a:p>
        </p:txBody>
      </p:sp>
      <p:sp>
        <p:nvSpPr>
          <p:cNvPr id="139"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为其他企业提供参考和借鉴</a:t>
            </a:r>
            <a:endParaRPr lang="en-US" sz="1500" b="0" strike="noStrike" spc="-1">
              <a:solidFill>
                <a:srgbClr val="000000"/>
              </a:solidFill>
              <a:latin typeface="Arial"/>
            </a:endParaRPr>
          </a:p>
        </p:txBody>
      </p:sp>
      <p:sp>
        <p:nvSpPr>
          <p:cNvPr id="140"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指标设定经验</a:t>
            </a:r>
            <a:endParaRPr lang="en-US" sz="2200" b="0" strike="noStrike" spc="-1">
              <a:solidFill>
                <a:srgbClr val="000000"/>
              </a:solidFill>
              <a:latin typeface="Arial"/>
            </a:endParaRPr>
          </a:p>
        </p:txBody>
      </p:sp>
      <p:sp>
        <p:nvSpPr>
          <p:cNvPr id="141"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42"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43"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44"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5"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6"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客户满意度类指标</a:t>
            </a:r>
            <a:endParaRPr lang="en-US" sz="2200" b="0" strike="noStrike" spc="-1">
              <a:solidFill>
                <a:srgbClr val="000000"/>
              </a:solidFill>
              <a:latin typeface="Arial"/>
            </a:endParaRPr>
          </a:p>
        </p:txBody>
      </p:sp>
      <p:sp>
        <p:nvSpPr>
          <p:cNvPr id="147"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客户满意度调查结果</a:t>
            </a:r>
            <a:endParaRPr lang="en-US" sz="1500" b="0" strike="noStrike" spc="-1">
              <a:solidFill>
                <a:srgbClr val="000000"/>
              </a:solidFill>
              <a:latin typeface="Arial"/>
            </a:endParaRPr>
          </a:p>
        </p:txBody>
      </p:sp>
      <p:sp>
        <p:nvSpPr>
          <p:cNvPr id="148"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9"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成本控制类指标</a:t>
            </a:r>
            <a:endParaRPr lang="en-US" sz="2200" b="0" strike="noStrike" spc="-1">
              <a:solidFill>
                <a:srgbClr val="000000"/>
              </a:solidFill>
              <a:latin typeface="Arial"/>
            </a:endParaRPr>
          </a:p>
        </p:txBody>
      </p:sp>
      <p:sp>
        <p:nvSpPr>
          <p:cNvPr id="150"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售后服务成本占比</a:t>
            </a:r>
            <a:endParaRPr lang="en-US" sz="1500" b="0" strike="noStrike" spc="-1">
              <a:solidFill>
                <a:srgbClr val="000000"/>
              </a:solidFill>
              <a:latin typeface="Arial"/>
            </a:endParaRPr>
          </a:p>
        </p:txBody>
      </p:sp>
      <p:sp>
        <p:nvSpPr>
          <p:cNvPr id="151"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2"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53"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54"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指标之间的关联性</a:t>
            </a:r>
            <a:endParaRPr lang="en-US" sz="3600" b="0" strike="noStrike" spc="-1">
              <a:solidFill>
                <a:schemeClr val="dk1"/>
              </a:solidFill>
              <a:latin typeface="Arial"/>
            </a:endParaRPr>
          </a:p>
        </p:txBody>
      </p:sp>
      <p:sp>
        <p:nvSpPr>
          <p:cNvPr id="155"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6"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质量类指标</a:t>
            </a:r>
            <a:endParaRPr lang="en-US" sz="2200" b="0" strike="noStrike" spc="-1">
              <a:solidFill>
                <a:srgbClr val="000000"/>
              </a:solidFill>
              <a:latin typeface="Arial"/>
            </a:endParaRPr>
          </a:p>
        </p:txBody>
      </p:sp>
      <p:sp>
        <p:nvSpPr>
          <p:cNvPr id="157"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服务响应时间</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问题解决率</a:t>
            </a:r>
            <a:endParaRPr lang="en-US" sz="15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58"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59"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售后服务绩效考核培训的方法</a:t>
            </a:r>
            <a:endParaRPr lang="en-US" sz="3600" b="0" strike="noStrike" spc="-1">
              <a:solidFill>
                <a:schemeClr val="dk1"/>
              </a:solidFill>
              <a:latin typeface="Arial"/>
            </a:endParaRPr>
          </a:p>
        </p:txBody>
      </p:sp>
      <p:sp>
        <p:nvSpPr>
          <p:cNvPr id="160"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1"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2"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售后服务绩效考核培训方法概述</a:t>
            </a:r>
            <a:endParaRPr lang="en-US" sz="3500" b="0" strike="noStrike" spc="-1">
              <a:solidFill>
                <a:srgbClr val="000000"/>
              </a:solidFill>
              <a:latin typeface="Arial"/>
            </a:endParaRPr>
          </a:p>
        </p:txBody>
      </p:sp>
      <p:sp>
        <p:nvSpPr>
          <p:cNvPr id="163"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售后服务绩效考核培训的方法包括培训课程设计、实操演练和考核评估。这些方法可以根据不同的售后服务团队和目标来选择，确保培训效果的最大化。</a:t>
            </a:r>
            <a:endParaRPr lang="en-US" sz="2500" b="0" strike="noStrike" spc="-1">
              <a:solidFill>
                <a:srgbClr val="000000"/>
              </a:solidFill>
              <a:latin typeface="Arial"/>
            </a:endParaRPr>
          </a:p>
        </p:txBody>
      </p:sp>
      <p:sp>
        <p:nvSpPr>
          <p:cNvPr id="164"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5"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6"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实际情况</a:t>
            </a:r>
            <a:endParaRPr lang="en-US" sz="2200" b="0" strike="noStrike" spc="-1">
              <a:solidFill>
                <a:srgbClr val="000000"/>
              </a:solidFill>
              <a:latin typeface="Arial"/>
            </a:endParaRPr>
          </a:p>
        </p:txBody>
      </p:sp>
      <p:sp>
        <p:nvSpPr>
          <p:cNvPr id="167"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根据团队需求调整课程</a:t>
            </a:r>
            <a:endParaRPr lang="en-US" sz="1500" b="0" strike="noStrike" spc="-1">
              <a:solidFill>
                <a:srgbClr val="000000"/>
              </a:solidFill>
              <a:latin typeface="Arial"/>
            </a:endParaRPr>
          </a:p>
        </p:txBody>
      </p:sp>
      <p:sp>
        <p:nvSpPr>
          <p:cNvPr id="168"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9"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70"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71"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2"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73"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74"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培训课程设计</a:t>
            </a:r>
            <a:endParaRPr lang="en-US" sz="3600" b="0" strike="noStrike" spc="-1">
              <a:solidFill>
                <a:schemeClr val="dk1"/>
              </a:solidFill>
              <a:latin typeface="Arial"/>
            </a:endParaRPr>
          </a:p>
        </p:txBody>
      </p:sp>
      <p:sp>
        <p:nvSpPr>
          <p:cNvPr id="175"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6"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设计重要性</a:t>
            </a:r>
            <a:endParaRPr lang="en-US" sz="2200" b="0" strike="noStrike" spc="-1">
              <a:solidFill>
                <a:srgbClr val="000000"/>
              </a:solidFill>
              <a:latin typeface="Arial"/>
            </a:endParaRPr>
          </a:p>
        </p:txBody>
      </p:sp>
      <p:sp>
        <p:nvSpPr>
          <p:cNvPr id="177"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制定合适的培训计划</a:t>
            </a:r>
            <a:endParaRPr lang="en-US" sz="1500" b="0" strike="noStrike" spc="-1">
              <a:solidFill>
                <a:srgbClr val="000000"/>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8"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实操演练</a:t>
            </a:r>
            <a:endParaRPr lang="en-US" sz="3600" b="0" strike="noStrike" spc="-1">
              <a:solidFill>
                <a:schemeClr val="dk1"/>
              </a:solidFill>
              <a:latin typeface="Arial"/>
            </a:endParaRPr>
          </a:p>
        </p:txBody>
      </p:sp>
      <p:sp>
        <p:nvSpPr>
          <p:cNvPr id="179"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2000" b="0" strike="noStrike" spc="-1">
                <a:solidFill>
                  <a:schemeClr val="dk1"/>
                </a:solidFill>
                <a:latin typeface="Arial"/>
                <a:ea typeface="微软雅黑"/>
              </a:rPr>
              <a:t> </a:t>
            </a:r>
            <a:endParaRPr lang="en-US" sz="2000" b="0" strike="noStrike" spc="-1">
              <a:solidFill>
                <a:srgbClr val="000000"/>
              </a:solidFill>
              <a:latin typeface="Arial"/>
            </a:endParaRPr>
          </a:p>
        </p:txBody>
      </p:sp>
      <p:sp>
        <p:nvSpPr>
          <p:cNvPr id="180"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提升操作能力</a:t>
            </a:r>
            <a:endParaRPr lang="en-US" sz="3000" b="0" strike="noStrike" spc="-1">
              <a:solidFill>
                <a:srgbClr val="000000"/>
              </a:solidFill>
              <a:latin typeface="Arial"/>
            </a:endParaRPr>
          </a:p>
        </p:txBody>
      </p:sp>
      <p:sp>
        <p:nvSpPr>
          <p:cNvPr id="181"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82"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2000" b="0"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183"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效果评估</a:t>
            </a:r>
            <a:endParaRPr lang="en-US" sz="3000" b="0" strike="noStrike" spc="-1">
              <a:solidFill>
                <a:srgbClr val="000000"/>
              </a:solidFill>
              <a:latin typeface="Arial"/>
            </a:endParaRPr>
          </a:p>
        </p:txBody>
      </p:sp>
      <p:sp>
        <p:nvSpPr>
          <p:cNvPr id="184"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85"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2000" b="0" strike="noStrike" spc="-1">
                <a:solidFill>
                  <a:schemeClr val="dk1">
                    <a:lumMod val="85000"/>
                    <a:lumOff val="15000"/>
                  </a:schemeClr>
                </a:solidFill>
                <a:latin typeface="微软雅黑"/>
                <a:ea typeface="微软雅黑"/>
              </a:rPr>
              <a:t> </a:t>
            </a:r>
            <a:endParaRPr lang="en-US" sz="2000" b="0" strike="noStrike" spc="-1">
              <a:solidFill>
                <a:srgbClr val="000000"/>
              </a:solidFill>
              <a:latin typeface="Arial"/>
            </a:endParaRPr>
          </a:p>
        </p:txBody>
      </p:sp>
      <p:sp>
        <p:nvSpPr>
          <p:cNvPr id="186"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注意事项</a:t>
            </a:r>
            <a:endParaRPr lang="en-US" sz="3000" b="0" strike="noStrike" spc="-1">
              <a:solidFill>
                <a:srgbClr val="000000"/>
              </a:solidFill>
              <a:latin typeface="Arial"/>
            </a:endParaRPr>
          </a:p>
        </p:txBody>
      </p:sp>
      <p:sp>
        <p:nvSpPr>
          <p:cNvPr id="187"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8"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9"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效果确认</a:t>
            </a:r>
            <a:endParaRPr lang="en-US" sz="2200" b="0" strike="noStrike" spc="-1">
              <a:solidFill>
                <a:srgbClr val="000000"/>
              </a:solidFill>
              <a:latin typeface="Arial"/>
            </a:endParaRPr>
          </a:p>
        </p:txBody>
      </p:sp>
      <p:sp>
        <p:nvSpPr>
          <p:cNvPr id="190"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根据结果调整和改进</a:t>
            </a:r>
            <a:endParaRPr lang="en-US" sz="1500" b="0" strike="noStrike" spc="-1">
              <a:solidFill>
                <a:srgbClr val="000000"/>
              </a:solidFill>
              <a:latin typeface="Arial"/>
            </a:endParaRPr>
          </a:p>
        </p:txBody>
      </p:sp>
      <p:sp>
        <p:nvSpPr>
          <p:cNvPr id="191"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2"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93"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94"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5"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96"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97"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考核评估</a:t>
            </a:r>
            <a:endParaRPr lang="en-US" sz="3600" b="0" strike="noStrike" spc="-1">
              <a:solidFill>
                <a:schemeClr val="dk1"/>
              </a:solidFill>
              <a:latin typeface="Arial"/>
            </a:endParaRPr>
          </a:p>
        </p:txBody>
      </p:sp>
      <p:sp>
        <p:nvSpPr>
          <p:cNvPr id="198"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9"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考核方式</a:t>
            </a:r>
            <a:endParaRPr lang="en-US" sz="2200" b="0" strike="noStrike" spc="-1">
              <a:solidFill>
                <a:srgbClr val="000000"/>
              </a:solidFill>
              <a:latin typeface="Arial"/>
            </a:endParaRPr>
          </a:p>
        </p:txBody>
      </p:sp>
      <p:sp>
        <p:nvSpPr>
          <p:cNvPr id="200"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科学合理的设计</a:t>
            </a:r>
            <a:endParaRPr lang="en-US" sz="1500" b="0" strike="noStrike" spc="-1">
              <a:solidFill>
                <a:srgbClr val="000000"/>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https://d.book118.com/888047077011006050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119</Paragraphs>
  <Slides>20</Slides>
  <Notes>6</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20</vt:i4>
      </vt:variant>
    </vt:vector>
  </HeadingPairs>
  <TitlesOfParts>
    <vt:vector baseType="lpstr" size="28">
      <vt:lpstr>Arial</vt:lpstr>
      <vt:lpstr>Calibri</vt:lpstr>
      <vt:lpstr>微软雅黑</vt:lpstr>
      <vt:lpstr>Times New Roman</vt:lpstr>
      <vt:lpstr>Wingdings</vt:lpstr>
      <vt:lpstr>Symbol</vt:lpstr>
      <vt:lpstr>DejaVu Sans</vt:lpstr>
      <vt:lpstr>Office Theme</vt:lpstr>
      <vt:lpstr>卓越售后服务绩效考核培训的成功案例分享</vt:lpstr>
      <vt:lpstr>目录</vt:lpstr>
      <vt:lpstr>第一章 什么是卓越售后服务绩效考核培训</vt:lpstr>
      <vt:lpstr> </vt:lpstr>
      <vt:lpstr>卓越售后服务的意义</vt:lpstr>
      <vt:lpstr>售后服务绩效考核培训的重要性</vt:lpstr>
      <vt:lpstr>成功案例分享</vt:lpstr>
      <vt:lpstr>结语</vt:lpstr>
      <vt:lpstr>第2章 售后服务绩效考核的重要指标</vt:lpstr>
      <vt:lpstr>售后服务绩效考核的指标分类</vt:lpstr>
      <vt:lpstr>重要指标解析</vt:lpstr>
      <vt:lpstr> </vt:lpstr>
      <vt:lpstr>成功案例分享</vt:lpstr>
      <vt:lpstr>指标之间的关联性</vt:lpstr>
      <vt:lpstr>第3章 售后服务绩效考核培训的方法</vt:lpstr>
      <vt:lpstr> </vt:lpstr>
      <vt:lpstr>培训课程设计</vt:lpstr>
      <vt:lpstr>实操演练</vt:lpstr>
      <vt:lpstr>考核评估</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2024-09-29T15:10:57.245</cp:lastPrinted>
  <dcterms:created xsi:type="dcterms:W3CDTF">2024-09-29T07:10:57Z</dcterms:created>
  <dcterms:modified xsi:type="dcterms:W3CDTF">2024-09-29T07:10:59Z</dcterms:modified>
</cp:coreProperties>
</file>