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IKRMUR+MFOHKF+ArialMT"/>
      <p:regular r:id="rId22"/>
    </p:embeddedFont>
    <p:embeddedFont>
      <p:font typeface="GILLGQ+MS-UIGothic"/>
      <p:regular r:id="rId23"/>
    </p:embeddedFont>
    <p:embeddedFont>
      <p:font typeface="JPPODI+ADVQEI+MicrosoftYaHei"/>
      <p:regular r:id="rId24"/>
    </p:embeddedFont>
    <p:embeddedFont>
      <p:font typeface="TDVLOQ+OVOIWA+MicrosoftYaHei-Bold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345EE-F090-4E48-8578-3E759EE39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976F5-BC42-4A3C-87BF-31657353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28BFE-9D04-4EB4-BA70-A0AA0A8C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3129F-B8C9-4747-A1A9-582631E4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99525-4B15-4BB0-91F2-A40E1994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20430-DA46-400E-8754-536A15CC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1D290-1494-4127-9FB6-0FC809FA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69964-B752-48E0-895F-EB0C12789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EB9F2-8BE6-40E1-A0D0-F00EBD06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1BFE3-7199-4039-A52E-16F0241C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5618C-6CC7-4DAF-AF53-413BBEFC0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110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455610"/>
            <a:ext cx="3738821" cy="13438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泛达好猫集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团战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外部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25757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内部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境分析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0729" y="31358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问题诊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40729" y="36958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化建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40729" y="4255960"/>
            <a:ext cx="3404819" cy="13439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施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划与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控制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KRMUR+MFOHKF+ArialMT"/>
                <a:cs typeface="IKRMUR+MFOH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FFFFFF"/>
                </a:solidFill>
                <a:latin typeface="GILLGQ+MS-UIGothic"/>
                <a:cs typeface="GILLGQ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PPODI+ADVQEI+MicrosoftYaHei"/>
                <a:cs typeface="JPPODI+ADVQE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PPODI+ADVQEI+MicrosoftYaHei"/>
                <a:cs typeface="JPPODI+ADVQE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PPODI+ADVQEI+MicrosoftYaHei"/>
                <a:cs typeface="JPPODI+ADVQE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7305" y="324992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ILLGQ+MS-UIGothic"/>
                <a:cs typeface="GILLGQ+MS-UIGothic"/>
              </a:rPr>
              <a:t>泛达好猫集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50" spc="25">
                <a:solidFill>
                  <a:srgbClr val="FFFFFF"/>
                </a:solidFill>
                <a:latin typeface="GILLGQ+MS-UIGothic"/>
                <a:cs typeface="GILLGQ+MS-UIGothic"/>
              </a:rPr>
              <a:t>概况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5475" y="32499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ILLGQ+MS-UIGothic"/>
                <a:cs typeface="GILLGQ+MS-UIGothic"/>
              </a:rPr>
              <a:t>行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FFFFFF"/>
                </a:solidFill>
                <a:latin typeface="GILLGQ+MS-UIGothic"/>
                <a:cs typeface="GILLGQ+MS-UIGothic"/>
              </a:rPr>
              <a:t>背景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14205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FFFFFF"/>
                </a:solidFill>
                <a:latin typeface="GILLGQ+MS-UIGothic"/>
                <a:cs typeface="GILLGQ+MS-UIGothic"/>
              </a:rPr>
              <a:t>略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GILLGQ+MS-UIGothic"/>
                <a:cs typeface="GILLGQ+MS-UIGothic"/>
              </a:rPr>
              <a:t>展需求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819" y="4659483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介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史、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模、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等基本情况。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981575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分析泛达好猫集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的行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背景，包括市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场规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模、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争格</a:t>
            </a:r>
          </a:p>
          <a:p>
            <a:pPr marL="4286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局、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述泛达好猫集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团战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展的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需求，包括拓展市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、提高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争力、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可持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展等方面</a:t>
            </a:r>
          </a:p>
          <a:p>
            <a:pPr marL="77152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目目的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PPODI+ADVQEI+MicrosoftYaHei"/>
                <a:cs typeface="JPPODI+ADVQE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PPODI+ADVQEI+MicrosoftYaHei"/>
                <a:cs typeface="JPPODI+ADVQE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PPODI+ADVQEI+MicrosoftYaHei"/>
                <a:cs typeface="JPPODI+ADVQE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明确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略方向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化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源配置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提升企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价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673917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400" spc="23">
                <a:solidFill>
                  <a:srgbClr val="1C7EBD"/>
                </a:solidFill>
                <a:latin typeface="GILLGQ+MS-UIGothic"/>
                <a:cs typeface="GILLGQ+MS-UIGothic"/>
              </a:rPr>
              <a:t>本次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诊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断，明确泛达好猫集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400">
                <a:solidFill>
                  <a:srgbClr val="1C7EBD"/>
                </a:solidFill>
                <a:latin typeface="GILLGQ+MS-UIGothic"/>
                <a:cs typeface="GILLGQ+MS-UIGothic"/>
              </a:rPr>
              <a:t>未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来的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400" spc="23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展方向。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7391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根据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400" spc="23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展方向，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优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化泛达好猫集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400">
                <a:solidFill>
                  <a:srgbClr val="1C7EBD"/>
                </a:solidFill>
                <a:latin typeface="GILLGQ+MS-UIGothic"/>
                <a:cs typeface="GILLGQ+MS-UIGothic"/>
              </a:rPr>
              <a:t>的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源配置，提高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源利用效率。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67391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过战</a:t>
            </a:r>
            <a:r>
              <a:rPr sz="1400" spc="23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施，提升泛达好猫集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的企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价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，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实现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可持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续发</a:t>
            </a:r>
            <a:r>
              <a:rPr sz="1400" spc="25">
                <a:solidFill>
                  <a:srgbClr val="1C7EBD"/>
                </a:solidFill>
                <a:latin typeface="GILLGQ+MS-UIGothic"/>
                <a:cs typeface="GILLG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告范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内部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源能力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43AEF2"/>
                </a:solidFill>
                <a:latin typeface="GILLGQ+MS-UIGothic"/>
                <a:cs typeface="GILLGQ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估泛达好猫集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的内部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源能力，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包括人力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源、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财务实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力、技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场营销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等方面。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略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43AEF2"/>
                </a:solidFill>
                <a:latin typeface="GILLGQ+MS-UIGothic"/>
                <a:cs typeface="GILLGQ+MS-UIGothic"/>
              </a:rPr>
              <a:t>境分析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分析泛达好猫集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的外部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境，包括政策、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、社会、技</a:t>
            </a:r>
          </a:p>
          <a:p>
            <a:pPr marL="1333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等方面的影响。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略制定与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实</a:t>
            </a:r>
            <a:r>
              <a:rPr sz="2300">
                <a:solidFill>
                  <a:srgbClr val="43AEF2"/>
                </a:solidFill>
                <a:latin typeface="GILLGQ+MS-UIGothic"/>
                <a:cs typeface="GILLGQ+MS-UIGothic"/>
              </a:rPr>
              <a:t>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根据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境分析和内部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源能力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估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果，制定泛达好猫集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的未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略，并提出具体的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施方案。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概况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VLOQ+OVOIWA+MicrosoftYaHei-Bold"/>
                <a:cs typeface="TDVLOQ+OVOIW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VLOQ+OVOIWA+MicrosoftYaHei-Bold"/>
                <a:cs typeface="TDVLOQ+OVOIW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VLOQ+OVOIWA+MicrosoftYaHei-Bold"/>
                <a:cs typeface="TDVLOQ+OVOIW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成立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与地点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范</a:t>
            </a:r>
            <a:r>
              <a:rPr sz="2000">
                <a:solidFill>
                  <a:srgbClr val="43AEF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3AEF2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模与</a:t>
            </a:r>
            <a:r>
              <a:rPr sz="2000" spc="23">
                <a:solidFill>
                  <a:srgbClr val="43AEF2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43AEF2"/>
                </a:solidFill>
                <a:latin typeface="GILLGQ+MS-UIGothic"/>
                <a:cs typeface="GILLGQ+MS-UIGothic"/>
              </a:rPr>
              <a:t>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234179" cy="7080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成立于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年，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部位于</a:t>
            </a: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297720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主要涉及</a:t>
            </a: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域，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完整的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产业链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474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在国内外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有众多子公司和分支机构，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数达到</a:t>
            </a: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人，年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业额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超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略制定与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02984" y="2005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略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43AEF2"/>
                </a:solidFill>
                <a:latin typeface="GILLGQ+MS-UIGothic"/>
                <a:cs typeface="GILLGQ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96425" y="2005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决策机制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制定了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划，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明确了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展目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、重点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业务领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域和市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争策略。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建立了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完善的决策机制，包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括董事会、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事会和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等，确保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略的有效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02984" y="43808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源整合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96425" y="43808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控制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33645" y="4945233"/>
            <a:ext cx="335030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注重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源整合，通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兼并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略合作等方式，拓展市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提高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争力。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27084" y="494523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程中，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视风险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制，建立了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管理体系，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潜在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估和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1C7EBD"/>
                </a:solidFill>
                <a:latin typeface="GILLGQ+MS-UIGothic"/>
                <a:cs typeface="GILLG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略成果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1850" y="21075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业务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拓展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71534" y="212343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财务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60550" y="2419826"/>
            <a:ext cx="277449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在</a:t>
            </a:r>
            <a:r>
              <a:rPr sz="12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XXXX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200">
                <a:solidFill>
                  <a:srgbClr val="1C7EBD"/>
                </a:solidFill>
                <a:latin typeface="JPPODI+ADVQEI+MicrosoftYaHei"/>
                <a:cs typeface="JPPODI+ADVQEI+MicrosoftYaHei"/>
              </a:rPr>
              <a:t>XXXX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领</a:t>
            </a:r>
          </a:p>
          <a:p>
            <a:pPr marL="254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域取得了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显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著的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拓展成果，市</a:t>
            </a:r>
          </a:p>
          <a:p>
            <a:pPr marL="12446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额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逐年提升。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71534" y="2435701"/>
            <a:ext cx="257002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团财务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状况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稳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健，各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指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向好，盈利能力不断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提升。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66060" y="38722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新能力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70519" y="387222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品牌影响力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80160" y="4183856"/>
            <a:ext cx="25700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该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注重技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术创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新和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品研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70519" y="4183856"/>
            <a:ext cx="257002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在国内外市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上，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该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品牌影响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力逐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渐扩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大，成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内的知名企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之一。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80160" y="4458176"/>
            <a:ext cx="2686396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推出了多款具有市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场竞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争力的新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</a:p>
          <a:p>
            <a:pPr marL="457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品，提高了企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核心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宏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观环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43909" y="146176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政策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43AEF2"/>
                </a:solidFill>
                <a:latin typeface="GILLGQ+MS-UIGothic"/>
                <a:cs typeface="GILLGQ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07680" y="146176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经济环</a:t>
            </a:r>
            <a:r>
              <a:rPr sz="1550">
                <a:solidFill>
                  <a:srgbClr val="43AEF2"/>
                </a:solidFill>
                <a:latin typeface="GILLGQ+MS-UIGothic"/>
                <a:cs typeface="GILLGQ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08785" y="1828006"/>
            <a:ext cx="292054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政策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业发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展支持力度，相关法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</a:p>
          <a:p>
            <a:pPr marL="13716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准等完善程度。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07680" y="1828006"/>
            <a:ext cx="286166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国内外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形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势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，消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费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购买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力，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本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场动态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343909" y="278383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社会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43AEF2"/>
                </a:solidFill>
                <a:latin typeface="GILLGQ+MS-UIGothic"/>
                <a:cs typeface="GILLGQ+MS-UIGothic"/>
              </a:rPr>
              <a:t>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07680" y="27959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技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术环</a:t>
            </a:r>
            <a:r>
              <a:rPr sz="1550">
                <a:solidFill>
                  <a:srgbClr val="43AEF2"/>
                </a:solidFill>
                <a:latin typeface="GILLGQ+MS-UIGothic"/>
                <a:cs typeface="GILLGQ+MS-UIGothic"/>
              </a:rPr>
              <a:t>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556385" y="3150076"/>
            <a:ext cx="30958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人口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化，消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费观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念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转变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，生活方</a:t>
            </a:r>
          </a:p>
          <a:p>
            <a:pPr marL="1981199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革等。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07680" y="3190081"/>
            <a:ext cx="280279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新技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、新工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艺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、新材料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趋势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影响等。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行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业环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市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场规</a:t>
            </a:r>
            <a:r>
              <a:rPr sz="2300">
                <a:solidFill>
                  <a:srgbClr val="43AEF2"/>
                </a:solidFill>
                <a:latin typeface="GILLGQ+MS-UIGothic"/>
                <a:cs typeface="GILLGQ+MS-UIGothic"/>
              </a:rPr>
              <a:t>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市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场结</a:t>
            </a:r>
            <a:r>
              <a:rPr sz="2300">
                <a:solidFill>
                  <a:srgbClr val="43AEF2"/>
                </a:solidFill>
                <a:latin typeface="GILLGQ+MS-UIGothic"/>
                <a:cs typeface="GILLGQ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市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模，增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速度，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容量等。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集中度，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争格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，市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场热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未来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展方向等。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局，主要参与者等。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争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态势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6375" y="2613081"/>
            <a:ext cx="10594381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3AEF2"/>
                </a:solidFill>
                <a:latin typeface="JPPODI+ADVQEI+MicrosoftYaHei"/>
                <a:cs typeface="JPPODI+ADVQEI+MicrosoftYaHei"/>
              </a:rPr>
              <a:t>01</a:t>
            </a:r>
            <a:r>
              <a:rPr sz="4950" spc="15350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JPPODI+ADVQEI+MicrosoftYaHei"/>
                <a:cs typeface="JPPODI+ADVQEI+MicrosoftYaHei"/>
              </a:rPr>
              <a:t>02</a:t>
            </a:r>
            <a:r>
              <a:rPr sz="4950" spc="15132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JPPODI+ADVQEI+MicrosoftYaHei"/>
                <a:cs typeface="JPPODI+ADVQEI+MicrosoftYaHei"/>
              </a:rPr>
              <a:t>03</a:t>
            </a:r>
            <a:r>
              <a:rPr sz="4950" spc="15127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JPPODI+ADVQEI+MicrosoftYaHei"/>
                <a:cs typeface="JPPODI+ADVQEI+MicrosoftYaHei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9360" y="37147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主要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争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43AEF2"/>
                </a:solidFill>
                <a:latin typeface="GILLGQ+MS-UIGothic"/>
                <a:cs typeface="GILLGQ+MS-UIGothic"/>
              </a:rPr>
              <a:t>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35120" y="37147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潜在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入者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55484" y="37147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替代品威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671050" y="37147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供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商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议</a:t>
            </a:r>
            <a:r>
              <a:rPr sz="1550" spc="25">
                <a:solidFill>
                  <a:srgbClr val="43AEF2"/>
                </a:solidFill>
                <a:latin typeface="GILLGQ+MS-UIGothic"/>
                <a:cs typeface="GILLGQ+MS-UIGothic"/>
              </a:rPr>
              <a:t>价能力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9469" y="4232751"/>
            <a:ext cx="22195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内主要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手，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优</a:t>
            </a:r>
          </a:p>
          <a:p>
            <a:pPr marL="5334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劣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势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分析等。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45534" y="4232751"/>
            <a:ext cx="22195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业进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入壁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垒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，潜在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入者威</a:t>
            </a:r>
          </a:p>
          <a:p>
            <a:pPr marL="7620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胁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65265" y="4232751"/>
            <a:ext cx="22195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内替代品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展情况，替代</a:t>
            </a:r>
          </a:p>
          <a:p>
            <a:pPr marL="457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品威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胁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程度等。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80855" y="4232751"/>
            <a:ext cx="22195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供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价能力，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利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914255" y="4507071"/>
            <a:ext cx="10918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ILLGQ+MS-UIGothic"/>
                <a:cs typeface="GILLGQ+MS-UIGothic"/>
              </a:rPr>
              <a:t>水平影响等。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构分析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架构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43AEF2"/>
                </a:solidFill>
                <a:latin typeface="GILLGQ+MS-UIGothic"/>
                <a:cs typeface="GILLGQ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3AEF2"/>
                </a:solidFill>
                <a:latin typeface="GILLGQ+MS-UIGothic"/>
                <a:cs typeface="GILLGQ+MS-UIGothic"/>
              </a:rPr>
              <a:t>部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门设</a:t>
            </a: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置与</a:t>
            </a:r>
            <a:r>
              <a:rPr sz="2000" spc="23">
                <a:solidFill>
                  <a:srgbClr val="43AEF2"/>
                </a:solidFill>
                <a:latin typeface="SimSun"/>
                <a:cs typeface="SimSun"/>
              </a:rPr>
              <a:t>职</a:t>
            </a:r>
            <a:r>
              <a:rPr sz="2000">
                <a:solidFill>
                  <a:srgbClr val="43AEF2"/>
                </a:solidFill>
                <a:latin typeface="GILLGQ+MS-UIGothic"/>
                <a:cs typeface="GILLGQ+MS-UIGothic"/>
              </a:rPr>
              <a:t>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GILLGQ+MS-UIGothic"/>
                <a:cs typeface="GILLGQ+MS-UIGothic"/>
              </a:rPr>
              <a:t>决策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层级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采用事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部制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架构，各事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部独立运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，具有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高的自主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多个事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部，包括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研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售、市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等，各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门职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能明确，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同合作。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决策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层级较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多，可能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致决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策效率降低和信息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失真。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人力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43AEF2"/>
                </a:solidFill>
                <a:latin typeface="GILLGQ+MS-UIGothic"/>
                <a:cs typeface="GILLGQ+MS-UIGothic"/>
              </a:rPr>
              <a:t>源分析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工数量与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43AEF2"/>
                </a:solidFill>
                <a:latin typeface="GILLGQ+MS-UIGothic"/>
                <a:cs typeface="GILLGQ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泛达好猫集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工数量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庞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大，包括研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售等不同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人才，但高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次人才相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对匮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工培</a:t>
            </a:r>
            <a:r>
              <a:rPr sz="2300" spc="23">
                <a:solidFill>
                  <a:srgbClr val="43AEF2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与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43AEF2"/>
                </a:solidFill>
                <a:latin typeface="GILLGQ+MS-UIGothic"/>
                <a:cs typeface="GILLGQ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视员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工培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展，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立了完善的培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体系，包括新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工培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技能提升和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力培养等。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ILLGQ+MS-UIGothic"/>
                <a:cs typeface="GILLGQ+MS-UIGothic"/>
              </a:rPr>
              <a:t>人力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43AEF2"/>
                </a:solidFill>
                <a:latin typeface="GILLGQ+MS-UIGothic"/>
                <a:cs typeface="GILLGQ+MS-UIGothic"/>
              </a:rPr>
              <a:t>源政策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在招聘、薪酬、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效等方面制定了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完善的人力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源政策，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但在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GILLGQ+MS-UIGothic"/>
                <a:cs typeface="GILLGQ+MS-UIGothic"/>
              </a:rPr>
              <a:t>工激励和留任方面仍有待提升。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https://d.book118.com/888051101070006042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IKRMUR+MFOHKF+ArialMT</vt:lpstr>
      <vt:lpstr>Times New Roman</vt:lpstr>
      <vt:lpstr>GILLGQ+MS-UIGothic</vt:lpstr>
      <vt:lpstr>SimSun</vt:lpstr>
      <vt:lpstr>JPPODI+ADVQEI+MicrosoftYaHei</vt:lpstr>
      <vt:lpstr>TDVLOQ+OVOIWA+MicrosoftYaHei-Bold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2024-09-21T16:31:48.324</cp:lastPrinted>
  <dcterms:created xsi:type="dcterms:W3CDTF">2024-09-21T08:31:48Z</dcterms:created>
  <dcterms:modified xsi:type="dcterms:W3CDTF">2024-09-21T08:31:49Z</dcterms:modified>
</cp:coreProperties>
</file>