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BFB1DC-5156-4B93-96AC-D0AACEE204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F5E618-E287-46A3-B468-D16639373E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30461F-7250-4AB7-9BFE-05CAE9D32C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C07E63-980D-4F23-8108-E086B66B4F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EB4C73-1E5F-49E8-8AC2-E9A30DF920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F351FD-8AEA-48F0-9FAA-367A853818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312328-B7A3-4B3D-B265-712FEA448E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D21094-5BD0-4DE2-BB63-72EFB462F0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30C4F3-7518-4ED7-A696-62932E23B5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FAB87B-0D18-46AB-8EA4-9E474BEDB0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A5EEA1-5787-4ECE-8248-A5ED4F05F2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055122053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微软雅黑"/>
                <a:ea typeface="微软雅黑"/>
                <a:cs typeface="微软雅黑"/>
              </a:rPr>
              <a:t>汇报人</a:t>
            </a:r>
            <a:r>
              <a:rPr lang="en-US" sz="1325">
                <a:solidFill>
                  <a:schemeClr val="accent1"/>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p:spPr>
        <p:txBody>
          <a:bodyPr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Microsoft Yahei"/>
                <a:ea typeface="Microsoft Yahei"/>
                <a:cs typeface="Microsoft Yahei"/>
              </a:rPr>
              <a:t>2023-12-19</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solidFill>
                <a:latin typeface="Microsoft Yahei"/>
                <a:ea typeface="Microsoft Yahei"/>
                <a:cs typeface="Microsoft Yahei"/>
              </a:rPr>
              <a:t>7.酒店管理的人力资源管理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solidFill>
                <a:latin typeface="Microsoft Yahei"/>
                <a:ea typeface="Microsoft Yahei"/>
                <a:cs typeface="Microsoft Yahei"/>
              </a:rPr>
              <a:t>目</a:t>
            </a:r>
          </a:p>
          <a:p>
            <a:pPr algn="ctr">
              <a:lnSpc>
                <a:spcPct val="140000"/>
              </a:lnSpc>
              <a:spcBef>
                <a:spcPts val="375"/>
              </a:spcBef>
            </a:pPr>
            <a:r>
              <a:rPr lang="en-US" sz="8400" b="1">
                <a:solidFill>
                  <a:schemeClr val="accent1"/>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solidFill>
                <a:latin typeface="Microsoft Yahei"/>
                <a:ea typeface="Microsoft Yahei"/>
                <a:cs typeface="Microsoft Yahei"/>
              </a:rPr>
              <a:t>酒店人力资源管理概述</a:t>
            </a:r>
            <a:endParaRPr lang="en-US" sz="1100"/>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酒店人力资源规划</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酒店员工招聘与选拔</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酒店员工培训与开发</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酒店员工绩效管理</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酒店员工薪酬与福利管理</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酒店员工关系管理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酒店人力资源管理概述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重要性</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人力资源管理的定义与重要性</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人力资源管理是指通过一系列管理活动，对酒店内外的人力资源进行有效开发、合理配置、充分利用和科学管理，以保证酒店经营目标的实现和成员发展的最大化。</a:t>
            </a:r>
          </a:p>
        </p:txBody>
      </p:sp>
      <p:sp>
        <p:nvSpPr>
          <p:cNvPr id="35" name="TextBox 35"/>
          <p:cNvSpPr txBox="1"/>
          <p:nvPr/>
        </p:nvSpPr>
        <p:spPr>
          <a:xfrm>
            <a:off x="6458495" y="4396703"/>
            <a:ext cx="5076825" cy="1990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人力资源管理是酒店管理的核心组成部分，对于提高酒店整体绩效、增强员工满意度和忠诚度、降低员工流失率等具有重要意义。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酒店人力资源管理的特点与挑战</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酒店人力资源管理具有服务性、系统性、动态性和情感性等特点。服务性是指人力资源管理部门需要为其他部门提供支持和服务；系统性是指人力资源管理需要全面考虑酒店内外各种因素；动态性是指人力资源管理需要随时根据酒店经营环境和员工需求进行调整；情感性是指人力资源管理需要关注员工的情感和心理状态。</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酒店人力资源管理面临着员工流动率高、招聘难度大、培训成本高、绩效考核难等挑战。针对这些挑战，酒店需要制定有效的人力资源管理策略，如提高员工福利待遇、完善招聘流程、加强员工培训、建立科学的绩效考核体系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挑战</a:t>
              </a:r>
            </a:p>
          </p:txBody>
        </p:sp>
      </p:grpSp>
      <p:sp>
        <p:nvSpPr>
          <p:cNvPr id="32" name="AutoShape 32"/>
          <p:cNvSpPr/>
          <p:nvPr/>
        </p:nvSpPr>
        <p:spPr>
          <a:xfrm>
            <a:off x="1075314" y="4179055"/>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solidFill>
                <a:latin typeface="Microsoft Yahei"/>
                <a:ea typeface="Microsoft Yahei"/>
                <a:cs typeface="Microsoft Yahei"/>
              </a:rPr>
              <a:t>招聘与选拔</a:t>
            </a:r>
          </a:p>
        </p:txBody>
      </p:sp>
      <p:sp>
        <p:nvSpPr>
          <p:cNvPr id="79" name="TextBox 79"/>
          <p:cNvSpPr txBox="1"/>
          <p:nvPr/>
        </p:nvSpPr>
        <p:spPr>
          <a:xfrm>
            <a:off x="3582734"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solidFill>
                <a:latin typeface="Microsoft Yahei"/>
                <a:ea typeface="Microsoft Yahei"/>
                <a:cs typeface="Microsoft Yahei"/>
              </a:rPr>
              <a:t>培训与开发</a:t>
            </a:r>
          </a:p>
        </p:txBody>
      </p:sp>
      <p:sp>
        <p:nvSpPr>
          <p:cNvPr id="80" name="TextBox 80"/>
          <p:cNvSpPr txBox="1"/>
          <p:nvPr/>
        </p:nvSpPr>
        <p:spPr>
          <a:xfrm>
            <a:off x="622411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solidFill>
                <a:latin typeface="Microsoft Yahei"/>
                <a:ea typeface="Microsoft Yahei"/>
                <a:cs typeface="Microsoft Yahei"/>
              </a:rPr>
              <a:t>绩效管理</a:t>
            </a:r>
          </a:p>
        </p:txBody>
      </p:sp>
      <p:sp>
        <p:nvSpPr>
          <p:cNvPr id="81" name="TextBox 81"/>
          <p:cNvSpPr txBox="1"/>
          <p:nvPr/>
        </p:nvSpPr>
        <p:spPr>
          <a:xfrm>
            <a:off x="8848535"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solidFill>
                <a:latin typeface="Microsoft Yahei"/>
                <a:ea typeface="Microsoft Yahei"/>
                <a:cs typeface="Microsoft Yahei"/>
              </a:rPr>
              <a:t>员工关系管理</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人力资源管理在酒店业中的作用</a:t>
              </a:r>
            </a:p>
          </p:txBody>
        </p:sp>
      </p:grpSp>
      <p:sp>
        <p:nvSpPr>
          <p:cNvPr id="104" name="TextBox 104"/>
          <p:cNvSpPr txBox="1"/>
          <p:nvPr/>
        </p:nvSpPr>
        <p:spPr>
          <a:xfrm>
            <a:off x="6257058"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通过建立科学的绩效考核体系，对员工的工作表现进行评价和反馈，激励员工积极工作，提高员工的工作满意度和绩效水平。</a:t>
            </a:r>
          </a:p>
        </p:txBody>
      </p:sp>
      <p:sp>
        <p:nvSpPr>
          <p:cNvPr id="105" name="TextBox 105"/>
          <p:cNvSpPr txBox="1"/>
          <p:nvPr/>
        </p:nvSpPr>
        <p:spPr>
          <a:xfrm>
            <a:off x="3600742"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根据酒店经营战略和员工发展需求，制定培训计划，组织各种形式的培训活动，提高员工的业务技能和服务水平，促进员工个人成长和酒店整体发展。</a:t>
            </a:r>
          </a:p>
        </p:txBody>
      </p:sp>
      <p:sp>
        <p:nvSpPr>
          <p:cNvPr id="106" name="TextBox 106"/>
          <p:cNvSpPr txBox="1"/>
          <p:nvPr/>
        </p:nvSpPr>
        <p:spPr>
          <a:xfrm>
            <a:off x="944426"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通过制定招聘计划、发布招聘信息、组织面试和选拔等环节，为酒店选拔合适的人才，确保酒店各部门能够顺利运转。</a:t>
            </a:r>
          </a:p>
        </p:txBody>
      </p:sp>
      <p:sp>
        <p:nvSpPr>
          <p:cNvPr id="107" name="TextBox 107"/>
          <p:cNvSpPr txBox="1"/>
          <p:nvPr/>
        </p:nvSpPr>
        <p:spPr>
          <a:xfrm>
            <a:off x="8913375"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协调员工与员工之间、员工与领导之间、员工与组织之间的关系，解决各种矛盾和纠纷，营造良好的工作氛围和企业文化。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酒店人力资源规划</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109" r="7109"/>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业务需求分析法</a:t>
            </a:r>
          </a:p>
        </p:txBody>
      </p:sp>
      <p:sp>
        <p:nvSpPr>
          <p:cNvPr id="4" name="TextBox 4"/>
          <p:cNvSpPr txBox="1"/>
          <p:nvPr/>
        </p:nvSpPr>
        <p:spPr>
          <a:xfrm>
            <a:off x="539110" y="3443352"/>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工作分析法</a:t>
            </a:r>
          </a:p>
        </p:txBody>
      </p:sp>
      <p:sp>
        <p:nvSpPr>
          <p:cNvPr id="5" name="TextBox 5"/>
          <p:cNvSpPr txBox="1"/>
          <p:nvPr/>
        </p:nvSpPr>
        <p:spPr>
          <a:xfrm>
            <a:off x="539110" y="5135911"/>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专家评估法</a:t>
            </a:r>
          </a:p>
        </p:txBody>
      </p:sp>
      <p:sp>
        <p:nvSpPr>
          <p:cNvPr id="6" name="TextBox 6"/>
          <p:cNvSpPr txBox="1"/>
          <p:nvPr/>
        </p:nvSpPr>
        <p:spPr>
          <a:xfrm>
            <a:off x="539110" y="2187220"/>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通过对酒店历史业务数据、市场趋势、竞争态势等的分析，预测未来一段时间内酒店业务对人力资源的需求。</a:t>
            </a:r>
          </a:p>
        </p:txBody>
      </p:sp>
      <p:sp>
        <p:nvSpPr>
          <p:cNvPr id="7" name="TextBox 7"/>
          <p:cNvSpPr txBox="1"/>
          <p:nvPr/>
        </p:nvSpPr>
        <p:spPr>
          <a:xfrm>
            <a:off x="539110" y="3804338"/>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通过对酒店内各个职位的工作内容、职责、工作量等进行分析，确定各个职位对人力资源的需求。</a:t>
            </a:r>
          </a:p>
        </p:txBody>
      </p:sp>
      <p:sp>
        <p:nvSpPr>
          <p:cNvPr id="8" name="TextBox 8"/>
          <p:cNvSpPr txBox="1"/>
          <p:nvPr/>
        </p:nvSpPr>
        <p:spPr>
          <a:xfrm>
            <a:off x="539110" y="5477922"/>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邀请行业专家或资深从业者，根据他们的经验和判断，对酒店未来的人力资源需求进行评估。</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人力资源需求预测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852" r="2685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688" r="3568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997" r="3099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通过对酒店现有人力资源的盘点、评估，预测未来一段时间内酒店内部能够供给的人力资源数量和质量。</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内部供给预测</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通过对劳动力市场、竞争对手、政策法规等的分析，预测未来一段时间内酒店能够从外部获取的人力资源数量和质量。</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外部供给预测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人力资源供给预测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人力资源规划的制定与实施</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45" name="TextBox 45"/>
          <p:cNvSpPr txBox="1"/>
          <p:nvPr/>
        </p:nvSpPr>
        <p:spPr>
          <a:xfrm>
            <a:off x="1645039" y="3909822"/>
            <a:ext cx="2619375" cy="121920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根据人力资源需求和供给的预测结果，制定酒店的人力资源规划，包括招聘计划、培训计划、晋升计划等。</a:t>
            </a:r>
          </a:p>
        </p:txBody>
      </p:sp>
      <p:sp>
        <p:nvSpPr>
          <p:cNvPr id="46" name="TextBox 46"/>
          <p:cNvSpPr txBox="1"/>
          <p:nvPr/>
        </p:nvSpPr>
        <p:spPr>
          <a:xfrm>
            <a:off x="4757904" y="3802476"/>
            <a:ext cx="2619375" cy="1219200"/>
          </a:xfrm>
          <a:prstGeom prst="rect">
            <a:avLst/>
          </a:prstGeom>
        </p:spPr>
        <p:txBody>
          <a:bodyPr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按照规划的要求，组织招聘、培训、晋升等工作的实施，确保酒店的人力资源需求得到满足。</a:t>
            </a:r>
          </a:p>
        </p:txBody>
      </p:sp>
      <p:sp>
        <p:nvSpPr>
          <p:cNvPr id="47" name="TextBox 47"/>
          <p:cNvSpPr txBox="1"/>
          <p:nvPr/>
        </p:nvSpPr>
        <p:spPr>
          <a:xfrm>
            <a:off x="7828464" y="3909822"/>
            <a:ext cx="2662490" cy="121920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定期对人力资源规划的实施情况进行监控和评估，根据实际情况进行调整和优化，确保规划的有效实施。</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制定人力资源规划</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实施人力资源规划</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监控与调整</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酒店员工招聘与选拔</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内部招聘</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校园招聘</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网络招聘</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猎头公司</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招聘渠道的选择与运用</a:t>
              </a:r>
            </a:p>
          </p:txBody>
        </p:sp>
      </p:grpSp>
      <p:sp>
        <p:nvSpPr>
          <p:cNvPr id="40" name="TextBox 40"/>
          <p:cNvSpPr txBox="1"/>
          <p:nvPr/>
        </p:nvSpPr>
        <p:spPr>
          <a:xfrm>
            <a:off x="1002893" y="1707444"/>
            <a:ext cx="3771900"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通过内部晋升、调岗等方式，充分利用酒店现有人力资源，提高员工满意度和忠诚度。</a:t>
            </a:r>
          </a:p>
        </p:txBody>
      </p:sp>
      <p:sp>
        <p:nvSpPr>
          <p:cNvPr id="41" name="TextBox 41"/>
          <p:cNvSpPr txBox="1"/>
          <p:nvPr/>
        </p:nvSpPr>
        <p:spPr>
          <a:xfrm>
            <a:off x="7417207" y="1707444"/>
            <a:ext cx="3771900"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与高校合作，定向培养符合酒店需求的专业人才，建立稳定的人才输送渠道。</a:t>
            </a:r>
          </a:p>
        </p:txBody>
      </p:sp>
      <p:sp>
        <p:nvSpPr>
          <p:cNvPr id="42" name="TextBox 42"/>
          <p:cNvSpPr txBox="1"/>
          <p:nvPr/>
        </p:nvSpPr>
        <p:spPr>
          <a:xfrm>
            <a:off x="1002893" y="4594193"/>
            <a:ext cx="3771900" cy="166687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利用招聘网站、社交媒体等网络平台，发布招聘信息，吸引更多优秀人才。</a:t>
            </a:r>
          </a:p>
        </p:txBody>
      </p:sp>
      <p:sp>
        <p:nvSpPr>
          <p:cNvPr id="43" name="TextBox 43"/>
          <p:cNvSpPr txBox="1"/>
          <p:nvPr/>
        </p:nvSpPr>
        <p:spPr>
          <a:xfrm>
            <a:off x="7417207" y="4594193"/>
            <a:ext cx="3771900"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针对高端职位或特殊人才需求，与猎头公司合作，获取高质量的候选人。</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9976" r="19976"/>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27836" r="27836"/>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员工选拔的程序与方法</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根据职位要求，对应聘者的简历进行初步筛选，确定符合要求的候选人。</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针对某些职位，设计相应的笔试题目，考察应聘者的专业知识、技能等。</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通过一对一或多对一的面试形式，深入了解应聘者的综合素质、应聘动机等。</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采用心理测验、情景模拟等评估方法，全面评估应聘者的能力、性格等特点。</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简历筛选</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笔试</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面试</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评估中心技术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1474591" y="3601169"/>
            <a:ext cx="492347" cy="492347"/>
            <a:chOff x="1474591" y="3601169"/>
            <a:chExt cx="492347" cy="492347"/>
          </a:xfrm>
        </p:grpSpPr>
        <p:sp>
          <p:nvSpPr>
            <p:cNvPr id="6" name="AutoShape 6"/>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75003"/>
            <a:ext cx="2139982" cy="2139982"/>
            <a:chOff x="2372036" y="2275003"/>
            <a:chExt cx="2139982" cy="2139982"/>
          </a:xfrm>
        </p:grpSpPr>
        <p:sp>
          <p:nvSpPr>
            <p:cNvPr id="8" name="Freeform 8"/>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9" name="Group 9"/>
          <p:cNvGrpSpPr/>
          <p:nvPr/>
        </p:nvGrpSpPr>
        <p:grpSpPr>
          <a:xfrm>
            <a:off x="3274244" y="3123014"/>
            <a:ext cx="330613" cy="588550"/>
            <a:chOff x="3274244" y="3123014"/>
            <a:chExt cx="330613" cy="588550"/>
          </a:xfrm>
        </p:grpSpPr>
        <p:sp>
          <p:nvSpPr>
            <p:cNvPr id="10" name="Freeform 10"/>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1" name="Group 11"/>
          <p:cNvGrpSpPr/>
          <p:nvPr/>
        </p:nvGrpSpPr>
        <p:grpSpPr>
          <a:xfrm>
            <a:off x="3370066" y="3021001"/>
            <a:ext cx="145256" cy="300799"/>
            <a:chOff x="3370066" y="3021001"/>
            <a:chExt cx="145256" cy="300799"/>
          </a:xfrm>
        </p:grpSpPr>
        <p:sp>
          <p:nvSpPr>
            <p:cNvPr id="12" name="Freeform 12"/>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Freeform 15"/>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Freeform 16"/>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Freeform 17"/>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Freeform 18"/>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Freeform 19"/>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Freeform 20"/>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Freeform 21"/>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Freeform 22"/>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Freeform 23"/>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Freeform 24"/>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Freeform 25"/>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Freeform 26"/>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Freeform 27"/>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Freeform 28"/>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Freeform 30"/>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Freeform 31"/>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Freeform 33"/>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Freeform 34"/>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Freeform 35"/>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Freeform 36"/>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Freeform 37"/>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Freeform 38"/>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Freeform 39"/>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Freeform 40"/>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Freeform 41"/>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3439027" y="3051672"/>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Freeform 43"/>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Freeform 44"/>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3439027" y="3087676"/>
              <a:ext cx="7239" cy="923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Freeform 46"/>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Freeform 47"/>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AutoShape 48"/>
            <p:cNvSpPr/>
            <p:nvPr/>
          </p:nvSpPr>
          <p:spPr>
            <a:xfrm>
              <a:off x="3439027" y="3123014"/>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Freeform 49"/>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Freeform 50"/>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AutoShape 51"/>
            <p:cNvSpPr/>
            <p:nvPr/>
          </p:nvSpPr>
          <p:spPr>
            <a:xfrm>
              <a:off x="3439027" y="3165305"/>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Freeform 52"/>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Freeform 53"/>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AutoShape 54"/>
            <p:cNvSpPr/>
            <p:nvPr/>
          </p:nvSpPr>
          <p:spPr>
            <a:xfrm>
              <a:off x="3439027" y="3202929"/>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Freeform 55"/>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Freeform 56"/>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AutoShape 57"/>
            <p:cNvSpPr/>
            <p:nvPr/>
          </p:nvSpPr>
          <p:spPr>
            <a:xfrm>
              <a:off x="3439027" y="3236647"/>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Freeform 58"/>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Freeform 59"/>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AutoShape 60"/>
            <p:cNvSpPr/>
            <p:nvPr/>
          </p:nvSpPr>
          <p:spPr>
            <a:xfrm>
              <a:off x="3439027" y="3274271"/>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1" name="AutoShape 61"/>
            <p:cNvSpPr/>
            <p:nvPr/>
          </p:nvSpPr>
          <p:spPr>
            <a:xfrm>
              <a:off x="3439027" y="3313228"/>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2" name="Group 62"/>
          <p:cNvGrpSpPr/>
          <p:nvPr/>
        </p:nvGrpSpPr>
        <p:grpSpPr>
          <a:xfrm>
            <a:off x="3195854" y="2092028"/>
            <a:ext cx="492347" cy="492347"/>
            <a:chOff x="3195854" y="2092028"/>
            <a:chExt cx="492347" cy="492347"/>
          </a:xfrm>
        </p:grpSpPr>
        <p:sp>
          <p:nvSpPr>
            <p:cNvPr id="63" name="AutoShape 63"/>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414098"/>
            <a:ext cx="2139982" cy="2139982"/>
            <a:chOff x="3543612" y="3414098"/>
            <a:chExt cx="2139982" cy="2139982"/>
          </a:xfrm>
        </p:grpSpPr>
        <p:sp>
          <p:nvSpPr>
            <p:cNvPr id="65" name="Freeform 65"/>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6" name="Freeform 66"/>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7" name="Group 67"/>
          <p:cNvGrpSpPr/>
          <p:nvPr/>
        </p:nvGrpSpPr>
        <p:grpSpPr>
          <a:xfrm>
            <a:off x="4948930" y="3611741"/>
            <a:ext cx="492347" cy="492347"/>
            <a:chOff x="4948930" y="3611741"/>
            <a:chExt cx="492347" cy="492347"/>
          </a:xfrm>
        </p:grpSpPr>
        <p:sp>
          <p:nvSpPr>
            <p:cNvPr id="68" name="AutoShape 68"/>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72826"/>
            <a:ext cx="599097" cy="33070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solidFill>
                <a:latin typeface="Microsoft Yahei"/>
                <a:ea typeface="Microsoft Yahei"/>
                <a:cs typeface="Microsoft Yahei"/>
              </a:rPr>
              <a:t>01</a:t>
            </a:r>
            <a:endParaRPr lang="en-US" sz="1100"/>
          </a:p>
        </p:txBody>
      </p:sp>
      <p:sp>
        <p:nvSpPr>
          <p:cNvPr id="70" name="AutoShape 70"/>
          <p:cNvSpPr/>
          <p:nvPr/>
        </p:nvSpPr>
        <p:spPr>
          <a:xfrm>
            <a:off x="3138709" y="2155516"/>
            <a:ext cx="599097" cy="27799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solidFill>
                <a:latin typeface="Microsoft Yahei"/>
                <a:ea typeface="Microsoft Yahei"/>
                <a:cs typeface="Microsoft Yahei"/>
              </a:rPr>
              <a:t>02</a:t>
            </a:r>
            <a:endParaRPr lang="en-US" sz="1100"/>
          </a:p>
        </p:txBody>
      </p:sp>
      <p:sp>
        <p:nvSpPr>
          <p:cNvPr id="71" name="AutoShape 71"/>
          <p:cNvSpPr/>
          <p:nvPr/>
        </p:nvSpPr>
        <p:spPr>
          <a:xfrm>
            <a:off x="4890841" y="3681858"/>
            <a:ext cx="599097" cy="24839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solidFill>
                <a:latin typeface="Microsoft Yahei"/>
                <a:ea typeface="Microsoft Yahei"/>
                <a:cs typeface="Microsoft Yahei"/>
              </a:rPr>
              <a:t>03</a:t>
            </a:r>
            <a:endParaRPr lang="en-US" sz="1100"/>
          </a:p>
        </p:txBody>
      </p:sp>
      <p:grpSp>
        <p:nvGrpSpPr>
          <p:cNvPr id="72" name="Group 72"/>
          <p:cNvGrpSpPr/>
          <p:nvPr/>
        </p:nvGrpSpPr>
        <p:grpSpPr>
          <a:xfrm>
            <a:off x="6649402" y="2138986"/>
            <a:ext cx="587026" cy="585597"/>
            <a:chOff x="6649402" y="2138986"/>
            <a:chExt cx="587026" cy="585597"/>
          </a:xfrm>
        </p:grpSpPr>
        <p:sp>
          <p:nvSpPr>
            <p:cNvPr id="73" name="AutoShape 73"/>
            <p:cNvSpPr/>
            <p:nvPr/>
          </p:nvSpPr>
          <p:spPr>
            <a:xfrm>
              <a:off x="6649402" y="2138986"/>
              <a:ext cx="587026" cy="58559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4" name="Freeform 74"/>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5" name="Group 75"/>
          <p:cNvGrpSpPr/>
          <p:nvPr/>
        </p:nvGrpSpPr>
        <p:grpSpPr>
          <a:xfrm>
            <a:off x="6649402" y="3402766"/>
            <a:ext cx="587026" cy="585597"/>
            <a:chOff x="6649402" y="3402766"/>
            <a:chExt cx="587026" cy="585597"/>
          </a:xfrm>
        </p:grpSpPr>
        <p:sp>
          <p:nvSpPr>
            <p:cNvPr id="76" name="AutoShape 76"/>
            <p:cNvSpPr/>
            <p:nvPr/>
          </p:nvSpPr>
          <p:spPr>
            <a:xfrm>
              <a:off x="6649402" y="3402766"/>
              <a:ext cx="587026" cy="58559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7" name="Group 77"/>
          <p:cNvGrpSpPr/>
          <p:nvPr/>
        </p:nvGrpSpPr>
        <p:grpSpPr>
          <a:xfrm>
            <a:off x="6833234" y="3535589"/>
            <a:ext cx="224504" cy="467677"/>
            <a:chOff x="6833234" y="3535589"/>
            <a:chExt cx="224504" cy="467677"/>
          </a:xfrm>
        </p:grpSpPr>
        <p:sp>
          <p:nvSpPr>
            <p:cNvPr id="78" name="Freeform 78"/>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9" name="Freeform 79"/>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0" name="Freeform 80"/>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1" name="Freeform 81"/>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2" name="Freeform 82"/>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3" name="Freeform 83"/>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4" name="Freeform 84"/>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5" name="Freeform 85"/>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6" name="Freeform 86"/>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7" name="Freeform 87"/>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8" name="Freeform 88"/>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9" name="Freeform 89"/>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0" name="Freeform 90"/>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1" name="Freeform 91"/>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2" name="Freeform 92"/>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3" name="Freeform 93"/>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4" name="Freeform 94"/>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5" name="Freeform 95"/>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6" name="Freeform 96"/>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7" name="Freeform 97"/>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8" name="Freeform 98"/>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9" name="Freeform 99"/>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0" name="Freeform 100"/>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1" name="Freeform 101"/>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2" name="Freeform 102"/>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3" name="Freeform 103"/>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4" name="Freeform 104"/>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5" name="Freeform 105"/>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6" name="Freeform 106"/>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7" name="Freeform 107"/>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8" name="Freeform 108"/>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9" name="AutoShape 109"/>
            <p:cNvSpPr/>
            <p:nvPr/>
          </p:nvSpPr>
          <p:spPr>
            <a:xfrm>
              <a:off x="6945153" y="3556354"/>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0" name="Freeform 110"/>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1" name="Freeform 111"/>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2" name="AutoShape 112"/>
            <p:cNvSpPr/>
            <p:nvPr/>
          </p:nvSpPr>
          <p:spPr>
            <a:xfrm>
              <a:off x="6945153" y="3580738"/>
              <a:ext cx="4953" cy="6287"/>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3" name="Freeform 113"/>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4" name="Freeform 114"/>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5" name="AutoShape 115"/>
            <p:cNvSpPr/>
            <p:nvPr/>
          </p:nvSpPr>
          <p:spPr>
            <a:xfrm>
              <a:off x="6945153" y="3604645"/>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6" name="Freeform 116"/>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7" name="Freeform 117"/>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8" name="AutoShape 118"/>
            <p:cNvSpPr/>
            <p:nvPr/>
          </p:nvSpPr>
          <p:spPr>
            <a:xfrm>
              <a:off x="6945153" y="3633316"/>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9" name="Freeform 119"/>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0" name="Freeform 120"/>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1" name="AutoShape 121"/>
            <p:cNvSpPr/>
            <p:nvPr/>
          </p:nvSpPr>
          <p:spPr>
            <a:xfrm>
              <a:off x="6945153" y="3658843"/>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2" name="Freeform 122"/>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3" name="Freeform 123"/>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4" name="AutoShape 124"/>
            <p:cNvSpPr/>
            <p:nvPr/>
          </p:nvSpPr>
          <p:spPr>
            <a:xfrm>
              <a:off x="6945153" y="3681607"/>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5" name="Freeform 125"/>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6" name="Freeform 126"/>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7" name="AutoShape 127"/>
            <p:cNvSpPr/>
            <p:nvPr/>
          </p:nvSpPr>
          <p:spPr>
            <a:xfrm>
              <a:off x="6945153" y="3707134"/>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8" name="AutoShape 128"/>
            <p:cNvSpPr/>
            <p:nvPr/>
          </p:nvSpPr>
          <p:spPr>
            <a:xfrm>
              <a:off x="6945153" y="3733519"/>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29" name="Group 129"/>
          <p:cNvGrpSpPr/>
          <p:nvPr/>
        </p:nvGrpSpPr>
        <p:grpSpPr>
          <a:xfrm>
            <a:off x="6649402" y="4666547"/>
            <a:ext cx="587026" cy="585502"/>
            <a:chOff x="6649402" y="4666547"/>
            <a:chExt cx="587026" cy="585502"/>
          </a:xfrm>
        </p:grpSpPr>
        <p:sp>
          <p:nvSpPr>
            <p:cNvPr id="130" name="AutoShape 130"/>
            <p:cNvSpPr/>
            <p:nvPr/>
          </p:nvSpPr>
          <p:spPr>
            <a:xfrm>
              <a:off x="6649402" y="4666547"/>
              <a:ext cx="587026" cy="585502"/>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1" name="Freeform 131"/>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132" name="TextBox 132"/>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面试技巧</a:t>
            </a:r>
          </a:p>
        </p:txBody>
      </p:sp>
      <p:sp>
        <p:nvSpPr>
          <p:cNvPr id="133" name="TextBox 133"/>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有效倾听：给予应聘者充分的表达空间，认真倾听其回答，不打断或急于下结论。</a:t>
            </a:r>
          </a:p>
        </p:txBody>
      </p:sp>
      <p:sp>
        <p:nvSpPr>
          <p:cNvPr id="134" name="TextBox 134"/>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深入提问：针对应聘者的回答，提出深入的问题，了解其真实想法和动机。</a:t>
            </a:r>
          </a:p>
        </p:txBody>
      </p:sp>
      <p:grpSp>
        <p:nvGrpSpPr>
          <p:cNvPr id="135" name="Group 135"/>
          <p:cNvGrpSpPr/>
          <p:nvPr/>
        </p:nvGrpSpPr>
        <p:grpSpPr>
          <a:xfrm>
            <a:off x="454963" y="93878"/>
            <a:ext cx="10641129" cy="914400"/>
            <a:chOff x="454963" y="93878"/>
            <a:chExt cx="10641129" cy="914400"/>
          </a:xfrm>
        </p:grpSpPr>
        <p:sp>
          <p:nvSpPr>
            <p:cNvPr id="136" name="AutoShape 13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7" name="AutoShape 13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8" name="AutoShape 13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9" name="AutoShape 13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0" name="AutoShape 14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1" name="AutoShape 14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2" name="AutoShape 14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3" name="AutoShape 14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4" name="AutoShape 14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5" name="AutoShape 14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6" name="AutoShape 14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7" name="AutoShape 14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8" name="AutoShape 14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9" name="AutoShape 14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0" name="AutoShape 15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1" name="AutoShape 15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2" name="AutoShape 15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3" name="AutoShape 15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4" name="AutoShape 15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5" name="AutoShape 15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6" name="TextBox 15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面试技巧与面试官的素质要求</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895814" y="4807648"/>
            <a:ext cx="1401413" cy="2050351"/>
            <a:chOff x="6895814" y="4807648"/>
            <a:chExt cx="1401413" cy="2050351"/>
          </a:xfrm>
        </p:grpSpPr>
        <p:sp>
          <p:nvSpPr>
            <p:cNvPr id="3" name="Freeform 3"/>
            <p:cNvSpPr/>
            <p:nvPr/>
          </p:nvSpPr>
          <p:spPr>
            <a:xfrm>
              <a:off x="6895814" y="4807648"/>
              <a:ext cx="713994" cy="1408367"/>
            </a:xfrm>
            <a:custGeom>
              <a:rect l="l" t="t" r="r" b="b"/>
              <a:pathLst>
                <a:path w="215" h="422">
                  <a:moveTo>
                    <a:pt x="116" y="317"/>
                  </a:moveTo>
                  <a:cubicBezTo>
                    <a:pt x="186" y="317"/>
                    <a:pt x="200" y="363"/>
                    <a:pt x="200" y="359"/>
                  </a:cubicBezTo>
                  <a:cubicBezTo>
                    <a:pt x="215" y="337"/>
                    <a:pt x="193" y="212"/>
                    <a:pt x="193" y="212"/>
                  </a:cubicBezTo>
                  <a:cubicBezTo>
                    <a:pt x="200" y="226"/>
                    <a:pt x="205" y="239"/>
                    <a:pt x="205" y="252"/>
                  </a:cubicBezTo>
                  <a:cubicBezTo>
                    <a:pt x="205" y="0"/>
                    <a:pt x="205" y="0"/>
                    <a:pt x="205" y="0"/>
                  </a:cubicBezTo>
                  <a:cubicBezTo>
                    <a:pt x="205" y="0"/>
                    <a:pt x="208" y="0"/>
                    <a:pt x="207" y="0"/>
                  </a:cubicBezTo>
                  <a:cubicBezTo>
                    <a:pt x="172" y="103"/>
                    <a:pt x="98" y="187"/>
                    <a:pt x="0" y="232"/>
                  </a:cubicBezTo>
                  <a:cubicBezTo>
                    <a:pt x="10" y="333"/>
                    <a:pt x="91" y="414"/>
                    <a:pt x="193" y="424"/>
                  </a:cubicBezTo>
                  <a:cubicBezTo>
                    <a:pt x="193" y="411"/>
                    <a:pt x="193" y="402"/>
                    <a:pt x="193" y="402"/>
                  </a:cubicBezTo>
                  <a:cubicBezTo>
                    <a:pt x="181" y="358"/>
                    <a:pt x="116" y="317"/>
                    <a:pt x="116" y="31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7576185" y="4807648"/>
              <a:ext cx="721042" cy="1408367"/>
            </a:xfrm>
            <a:custGeom>
              <a:rect l="l" t="t" r="r" b="b"/>
              <a:pathLst>
                <a:path w="216" h="422">
                  <a:moveTo>
                    <a:pt x="217" y="212"/>
                  </a:moveTo>
                  <a:cubicBezTo>
                    <a:pt x="217" y="95"/>
                    <a:pt x="124" y="0"/>
                    <a:pt x="0" y="0"/>
                  </a:cubicBezTo>
                  <a:cubicBezTo>
                    <a:pt x="0" y="252"/>
                    <a:pt x="0" y="252"/>
                    <a:pt x="0" y="252"/>
                  </a:cubicBezTo>
                  <a:cubicBezTo>
                    <a:pt x="28" y="318"/>
                    <a:pt x="24" y="354"/>
                    <a:pt x="24" y="354"/>
                  </a:cubicBezTo>
                  <a:cubicBezTo>
                    <a:pt x="60" y="308"/>
                    <a:pt x="143" y="312"/>
                    <a:pt x="143" y="312"/>
                  </a:cubicBezTo>
                  <a:cubicBezTo>
                    <a:pt x="143" y="312"/>
                    <a:pt x="51" y="344"/>
                    <a:pt x="33" y="409"/>
                  </a:cubicBezTo>
                  <a:cubicBezTo>
                    <a:pt x="33" y="409"/>
                    <a:pt x="31" y="415"/>
                    <a:pt x="31" y="424"/>
                  </a:cubicBezTo>
                  <a:cubicBezTo>
                    <a:pt x="137" y="411"/>
                    <a:pt x="217" y="321"/>
                    <a:pt x="217" y="212"/>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a:off x="7280148" y="5511736"/>
              <a:ext cx="781336" cy="1346263"/>
            </a:xfrm>
            <a:custGeom>
              <a:rect l="l" t="t" r="r" b="b"/>
              <a:pathLst>
                <a:path w="884237" h="1523516">
                  <a:moveTo>
                    <a:pt x="308543" y="0"/>
                  </a:moveTo>
                  <a:cubicBezTo>
                    <a:pt x="334881" y="52658"/>
                    <a:pt x="353695" y="101555"/>
                    <a:pt x="368746" y="150451"/>
                  </a:cubicBezTo>
                  <a:cubicBezTo>
                    <a:pt x="459051" y="398695"/>
                    <a:pt x="440237" y="534101"/>
                    <a:pt x="440237" y="534101"/>
                  </a:cubicBezTo>
                  <a:cubicBezTo>
                    <a:pt x="579458" y="361082"/>
                    <a:pt x="884237" y="376127"/>
                    <a:pt x="884237" y="376127"/>
                  </a:cubicBezTo>
                  <a:cubicBezTo>
                    <a:pt x="884237" y="376127"/>
                    <a:pt x="530542" y="496488"/>
                    <a:pt x="462814" y="740971"/>
                  </a:cubicBezTo>
                  <a:cubicBezTo>
                    <a:pt x="462814" y="740971"/>
                    <a:pt x="462814" y="763538"/>
                    <a:pt x="462814" y="797390"/>
                  </a:cubicBezTo>
                  <a:cubicBezTo>
                    <a:pt x="469399" y="942199"/>
                    <a:pt x="487506" y="1346183"/>
                    <a:pt x="534782" y="1512949"/>
                  </a:cubicBezTo>
                  <a:lnTo>
                    <a:pt x="538286" y="1523516"/>
                  </a:lnTo>
                  <a:lnTo>
                    <a:pt x="240131" y="1523516"/>
                  </a:lnTo>
                  <a:lnTo>
                    <a:pt x="248684" y="1476747"/>
                  </a:lnTo>
                  <a:cubicBezTo>
                    <a:pt x="281146" y="1263493"/>
                    <a:pt x="290200" y="945490"/>
                    <a:pt x="293492" y="797390"/>
                  </a:cubicBezTo>
                  <a:cubicBezTo>
                    <a:pt x="293492" y="748493"/>
                    <a:pt x="293492" y="714642"/>
                    <a:pt x="293492" y="714642"/>
                  </a:cubicBezTo>
                  <a:cubicBezTo>
                    <a:pt x="244576" y="549146"/>
                    <a:pt x="0" y="394934"/>
                    <a:pt x="0" y="394934"/>
                  </a:cubicBezTo>
                  <a:cubicBezTo>
                    <a:pt x="263390" y="394934"/>
                    <a:pt x="316068" y="567952"/>
                    <a:pt x="316068" y="552907"/>
                  </a:cubicBezTo>
                  <a:cubicBezTo>
                    <a:pt x="372509" y="470159"/>
                    <a:pt x="308543" y="0"/>
                    <a:pt x="308543" y="0"/>
                  </a:cubicBezTo>
                  <a:close/>
                </a:path>
              </a:pathLst>
            </a:custGeom>
            <a:solidFill>
              <a:schemeClr val="lt1">
                <a:lumMod val="75000"/>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 name="Group 6"/>
          <p:cNvGrpSpPr/>
          <p:nvPr/>
        </p:nvGrpSpPr>
        <p:grpSpPr>
          <a:xfrm>
            <a:off x="4025837" y="4254913"/>
            <a:ext cx="1723930" cy="2603087"/>
            <a:chOff x="4025837" y="4254913"/>
            <a:chExt cx="1723930" cy="2603087"/>
          </a:xfrm>
        </p:grpSpPr>
        <p:sp>
          <p:nvSpPr>
            <p:cNvPr id="7" name="Freeform 7"/>
            <p:cNvSpPr/>
            <p:nvPr/>
          </p:nvSpPr>
          <p:spPr>
            <a:xfrm>
              <a:off x="4025837" y="4254913"/>
              <a:ext cx="907542" cy="1808131"/>
            </a:xfrm>
            <a:custGeom>
              <a:rect l="l" t="t" r="r" b="b"/>
              <a:pathLst>
                <a:path w="273" h="544">
                  <a:moveTo>
                    <a:pt x="147" y="408"/>
                  </a:moveTo>
                  <a:cubicBezTo>
                    <a:pt x="237" y="407"/>
                    <a:pt x="253" y="453"/>
                    <a:pt x="253" y="453"/>
                  </a:cubicBezTo>
                  <a:cubicBezTo>
                    <a:pt x="253" y="447"/>
                    <a:pt x="254" y="441"/>
                    <a:pt x="254" y="436"/>
                  </a:cubicBezTo>
                  <a:cubicBezTo>
                    <a:pt x="241" y="349"/>
                    <a:pt x="185" y="323"/>
                    <a:pt x="185" y="323"/>
                  </a:cubicBezTo>
                  <a:cubicBezTo>
                    <a:pt x="238" y="327"/>
                    <a:pt x="258" y="364"/>
                    <a:pt x="265" y="383"/>
                  </a:cubicBezTo>
                  <a:cubicBezTo>
                    <a:pt x="267" y="375"/>
                    <a:pt x="261" y="367"/>
                    <a:pt x="273" y="359"/>
                  </a:cubicBezTo>
                  <a:cubicBezTo>
                    <a:pt x="273" y="0"/>
                    <a:pt x="273" y="0"/>
                    <a:pt x="273" y="0"/>
                  </a:cubicBezTo>
                  <a:cubicBezTo>
                    <a:pt x="113" y="0"/>
                    <a:pt x="0" y="122"/>
                    <a:pt x="0" y="273"/>
                  </a:cubicBezTo>
                  <a:cubicBezTo>
                    <a:pt x="0" y="415"/>
                    <a:pt x="108" y="531"/>
                    <a:pt x="247" y="544"/>
                  </a:cubicBezTo>
                  <a:cubicBezTo>
                    <a:pt x="247" y="527"/>
                    <a:pt x="247" y="517"/>
                    <a:pt x="247" y="517"/>
                  </a:cubicBezTo>
                  <a:cubicBezTo>
                    <a:pt x="231" y="459"/>
                    <a:pt x="147" y="408"/>
                    <a:pt x="147" y="408"/>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Freeform 8"/>
            <p:cNvSpPr/>
            <p:nvPr/>
          </p:nvSpPr>
          <p:spPr>
            <a:xfrm>
              <a:off x="4933379" y="4254913"/>
              <a:ext cx="816388" cy="1808131"/>
            </a:xfrm>
            <a:custGeom>
              <a:rect l="l" t="t" r="r" b="b"/>
              <a:pathLst>
                <a:path w="246" h="544">
                  <a:moveTo>
                    <a:pt x="32" y="38"/>
                  </a:moveTo>
                  <a:cubicBezTo>
                    <a:pt x="32" y="26"/>
                    <a:pt x="33" y="14"/>
                    <a:pt x="34" y="3"/>
                  </a:cubicBezTo>
                  <a:cubicBezTo>
                    <a:pt x="23" y="1"/>
                    <a:pt x="8" y="0"/>
                    <a:pt x="0" y="0"/>
                  </a:cubicBezTo>
                  <a:cubicBezTo>
                    <a:pt x="0" y="359"/>
                    <a:pt x="0" y="359"/>
                    <a:pt x="0" y="359"/>
                  </a:cubicBezTo>
                  <a:cubicBezTo>
                    <a:pt x="28" y="278"/>
                    <a:pt x="88" y="245"/>
                    <a:pt x="88" y="245"/>
                  </a:cubicBezTo>
                  <a:cubicBezTo>
                    <a:pt x="14" y="390"/>
                    <a:pt x="24" y="455"/>
                    <a:pt x="24" y="455"/>
                  </a:cubicBezTo>
                  <a:cubicBezTo>
                    <a:pt x="71" y="396"/>
                    <a:pt x="175" y="401"/>
                    <a:pt x="175" y="401"/>
                  </a:cubicBezTo>
                  <a:cubicBezTo>
                    <a:pt x="175" y="401"/>
                    <a:pt x="55" y="442"/>
                    <a:pt x="31" y="526"/>
                  </a:cubicBezTo>
                  <a:cubicBezTo>
                    <a:pt x="31" y="526"/>
                    <a:pt x="32" y="533"/>
                    <a:pt x="32" y="544"/>
                  </a:cubicBezTo>
                  <a:cubicBezTo>
                    <a:pt x="127" y="533"/>
                    <a:pt x="207" y="473"/>
                    <a:pt x="246" y="390"/>
                  </a:cubicBezTo>
                  <a:cubicBezTo>
                    <a:pt x="119" y="324"/>
                    <a:pt x="32" y="191"/>
                    <a:pt x="32" y="38"/>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4513993" y="5069872"/>
              <a:ext cx="997363" cy="1788128"/>
            </a:xfrm>
            <a:custGeom>
              <a:rect l="l" t="t" r="r" b="b"/>
              <a:pathLst>
                <a:path w="1128712" h="2023578">
                  <a:moveTo>
                    <a:pt x="805148" y="0"/>
                  </a:moveTo>
                  <a:cubicBezTo>
                    <a:pt x="526732" y="545160"/>
                    <a:pt x="564356" y="789542"/>
                    <a:pt x="564356" y="789542"/>
                  </a:cubicBezTo>
                  <a:cubicBezTo>
                    <a:pt x="741188" y="567718"/>
                    <a:pt x="1128712" y="586517"/>
                    <a:pt x="1128712" y="586517"/>
                  </a:cubicBezTo>
                  <a:cubicBezTo>
                    <a:pt x="1128712" y="586517"/>
                    <a:pt x="680990" y="740665"/>
                    <a:pt x="590693" y="1056482"/>
                  </a:cubicBezTo>
                  <a:cubicBezTo>
                    <a:pt x="590693" y="1056482"/>
                    <a:pt x="594455" y="1082800"/>
                    <a:pt x="594455" y="1124157"/>
                  </a:cubicBezTo>
                  <a:cubicBezTo>
                    <a:pt x="600569" y="1295224"/>
                    <a:pt x="621586" y="1756686"/>
                    <a:pt x="671631" y="1992285"/>
                  </a:cubicBezTo>
                  <a:lnTo>
                    <a:pt x="679167" y="2023578"/>
                  </a:lnTo>
                  <a:lnTo>
                    <a:pt x="315501" y="2023578"/>
                  </a:lnTo>
                  <a:lnTo>
                    <a:pt x="320272" y="1996662"/>
                  </a:lnTo>
                  <a:cubicBezTo>
                    <a:pt x="361012" y="1721658"/>
                    <a:pt x="372946" y="1314962"/>
                    <a:pt x="376238" y="1124157"/>
                  </a:cubicBezTo>
                  <a:cubicBezTo>
                    <a:pt x="376238" y="1060241"/>
                    <a:pt x="376238" y="1022644"/>
                    <a:pt x="376238" y="1022644"/>
                  </a:cubicBezTo>
                  <a:cubicBezTo>
                    <a:pt x="316040" y="804580"/>
                    <a:pt x="0" y="612835"/>
                    <a:pt x="0" y="612835"/>
                  </a:cubicBezTo>
                  <a:cubicBezTo>
                    <a:pt x="338614" y="609075"/>
                    <a:pt x="398812" y="782022"/>
                    <a:pt x="398812" y="782022"/>
                  </a:cubicBezTo>
                  <a:cubicBezTo>
                    <a:pt x="398812" y="759464"/>
                    <a:pt x="402574" y="736905"/>
                    <a:pt x="402574" y="718107"/>
                  </a:cubicBezTo>
                  <a:cubicBezTo>
                    <a:pt x="353663" y="391011"/>
                    <a:pt x="142970" y="293258"/>
                    <a:pt x="142970" y="293258"/>
                  </a:cubicBezTo>
                  <a:cubicBezTo>
                    <a:pt x="342376" y="308297"/>
                    <a:pt x="417624" y="447407"/>
                    <a:pt x="443960" y="518842"/>
                  </a:cubicBezTo>
                  <a:cubicBezTo>
                    <a:pt x="451485" y="488764"/>
                    <a:pt x="462772" y="458686"/>
                    <a:pt x="474059" y="428608"/>
                  </a:cubicBezTo>
                  <a:cubicBezTo>
                    <a:pt x="594455" y="124071"/>
                    <a:pt x="805148" y="0"/>
                    <a:pt x="805148" y="0"/>
                  </a:cubicBezTo>
                  <a:close/>
                </a:path>
              </a:pathLst>
            </a:custGeom>
            <a:solidFill>
              <a:schemeClr val="lt1">
                <a:lumMod val="75000"/>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0" name="Group 10"/>
          <p:cNvGrpSpPr/>
          <p:nvPr/>
        </p:nvGrpSpPr>
        <p:grpSpPr>
          <a:xfrm>
            <a:off x="2870645" y="4807648"/>
            <a:ext cx="1401412" cy="2050351"/>
            <a:chOff x="2870645" y="4807648"/>
            <a:chExt cx="1401412" cy="2050351"/>
          </a:xfrm>
        </p:grpSpPr>
        <p:sp>
          <p:nvSpPr>
            <p:cNvPr id="11" name="Freeform 11"/>
            <p:cNvSpPr/>
            <p:nvPr/>
          </p:nvSpPr>
          <p:spPr>
            <a:xfrm>
              <a:off x="2870645" y="4807648"/>
              <a:ext cx="713994" cy="1408367"/>
            </a:xfrm>
            <a:custGeom>
              <a:rect l="l" t="t" r="r" b="b"/>
              <a:pathLst>
                <a:path w="215" h="422">
                  <a:moveTo>
                    <a:pt x="116" y="317"/>
                  </a:moveTo>
                  <a:cubicBezTo>
                    <a:pt x="186" y="317"/>
                    <a:pt x="200" y="363"/>
                    <a:pt x="200" y="359"/>
                  </a:cubicBezTo>
                  <a:cubicBezTo>
                    <a:pt x="215" y="337"/>
                    <a:pt x="193" y="212"/>
                    <a:pt x="193" y="212"/>
                  </a:cubicBezTo>
                  <a:cubicBezTo>
                    <a:pt x="200" y="226"/>
                    <a:pt x="205" y="239"/>
                    <a:pt x="205" y="252"/>
                  </a:cubicBezTo>
                  <a:cubicBezTo>
                    <a:pt x="205" y="0"/>
                    <a:pt x="205" y="0"/>
                    <a:pt x="205" y="0"/>
                  </a:cubicBezTo>
                  <a:cubicBezTo>
                    <a:pt x="205" y="0"/>
                    <a:pt x="208" y="0"/>
                    <a:pt x="207" y="0"/>
                  </a:cubicBezTo>
                  <a:cubicBezTo>
                    <a:pt x="172" y="103"/>
                    <a:pt x="98" y="187"/>
                    <a:pt x="0" y="232"/>
                  </a:cubicBezTo>
                  <a:cubicBezTo>
                    <a:pt x="10" y="333"/>
                    <a:pt x="91" y="414"/>
                    <a:pt x="193" y="424"/>
                  </a:cubicBezTo>
                  <a:cubicBezTo>
                    <a:pt x="193" y="411"/>
                    <a:pt x="193" y="402"/>
                    <a:pt x="193" y="402"/>
                  </a:cubicBezTo>
                  <a:cubicBezTo>
                    <a:pt x="181" y="358"/>
                    <a:pt x="116" y="317"/>
                    <a:pt x="116" y="31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Freeform 12"/>
            <p:cNvSpPr/>
            <p:nvPr/>
          </p:nvSpPr>
          <p:spPr>
            <a:xfrm>
              <a:off x="3551015" y="4807648"/>
              <a:ext cx="721042" cy="1408367"/>
            </a:xfrm>
            <a:custGeom>
              <a:rect l="l" t="t" r="r" b="b"/>
              <a:pathLst>
                <a:path w="216" h="422">
                  <a:moveTo>
                    <a:pt x="217" y="212"/>
                  </a:moveTo>
                  <a:cubicBezTo>
                    <a:pt x="217" y="95"/>
                    <a:pt x="124" y="0"/>
                    <a:pt x="0" y="0"/>
                  </a:cubicBezTo>
                  <a:cubicBezTo>
                    <a:pt x="0" y="252"/>
                    <a:pt x="0" y="252"/>
                    <a:pt x="0" y="252"/>
                  </a:cubicBezTo>
                  <a:cubicBezTo>
                    <a:pt x="28" y="318"/>
                    <a:pt x="24" y="354"/>
                    <a:pt x="24" y="354"/>
                  </a:cubicBezTo>
                  <a:cubicBezTo>
                    <a:pt x="60" y="308"/>
                    <a:pt x="143" y="312"/>
                    <a:pt x="143" y="312"/>
                  </a:cubicBezTo>
                  <a:cubicBezTo>
                    <a:pt x="143" y="312"/>
                    <a:pt x="51" y="344"/>
                    <a:pt x="33" y="409"/>
                  </a:cubicBezTo>
                  <a:cubicBezTo>
                    <a:pt x="33" y="409"/>
                    <a:pt x="31" y="415"/>
                    <a:pt x="31" y="424"/>
                  </a:cubicBezTo>
                  <a:cubicBezTo>
                    <a:pt x="137" y="411"/>
                    <a:pt x="217" y="321"/>
                    <a:pt x="217" y="212"/>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3254978" y="5511736"/>
              <a:ext cx="781336" cy="1346263"/>
            </a:xfrm>
            <a:custGeom>
              <a:rect l="l" t="t" r="r" b="b"/>
              <a:pathLst>
                <a:path w="884237" h="1523516">
                  <a:moveTo>
                    <a:pt x="308543" y="0"/>
                  </a:moveTo>
                  <a:cubicBezTo>
                    <a:pt x="334881" y="52658"/>
                    <a:pt x="353695" y="101555"/>
                    <a:pt x="368746" y="150451"/>
                  </a:cubicBezTo>
                  <a:cubicBezTo>
                    <a:pt x="459051" y="398695"/>
                    <a:pt x="440237" y="534101"/>
                    <a:pt x="440237" y="534101"/>
                  </a:cubicBezTo>
                  <a:cubicBezTo>
                    <a:pt x="579458" y="361082"/>
                    <a:pt x="884237" y="376127"/>
                    <a:pt x="884237" y="376127"/>
                  </a:cubicBezTo>
                  <a:cubicBezTo>
                    <a:pt x="884237" y="376127"/>
                    <a:pt x="530542" y="496488"/>
                    <a:pt x="462814" y="740971"/>
                  </a:cubicBezTo>
                  <a:cubicBezTo>
                    <a:pt x="462814" y="740971"/>
                    <a:pt x="462814" y="763538"/>
                    <a:pt x="462814" y="797390"/>
                  </a:cubicBezTo>
                  <a:cubicBezTo>
                    <a:pt x="469399" y="942199"/>
                    <a:pt x="487506" y="1346183"/>
                    <a:pt x="534782" y="1512949"/>
                  </a:cubicBezTo>
                  <a:lnTo>
                    <a:pt x="538286" y="1523516"/>
                  </a:lnTo>
                  <a:lnTo>
                    <a:pt x="240131" y="1523516"/>
                  </a:lnTo>
                  <a:lnTo>
                    <a:pt x="248684" y="1476747"/>
                  </a:lnTo>
                  <a:cubicBezTo>
                    <a:pt x="281146" y="1263493"/>
                    <a:pt x="290200" y="945490"/>
                    <a:pt x="293492" y="797390"/>
                  </a:cubicBezTo>
                  <a:cubicBezTo>
                    <a:pt x="293492" y="748493"/>
                    <a:pt x="293492" y="714642"/>
                    <a:pt x="293492" y="714642"/>
                  </a:cubicBezTo>
                  <a:cubicBezTo>
                    <a:pt x="244576" y="549146"/>
                    <a:pt x="0" y="394934"/>
                    <a:pt x="0" y="394934"/>
                  </a:cubicBezTo>
                  <a:cubicBezTo>
                    <a:pt x="263390" y="394934"/>
                    <a:pt x="316068" y="567952"/>
                    <a:pt x="316068" y="552907"/>
                  </a:cubicBezTo>
                  <a:cubicBezTo>
                    <a:pt x="372509" y="470159"/>
                    <a:pt x="308543" y="0"/>
                    <a:pt x="308543" y="0"/>
                  </a:cubicBezTo>
                  <a:close/>
                </a:path>
              </a:pathLst>
            </a:custGeom>
            <a:solidFill>
              <a:schemeClr val="lt1">
                <a:lumMod val="75000"/>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4" name="Group 14"/>
          <p:cNvGrpSpPr/>
          <p:nvPr/>
        </p:nvGrpSpPr>
        <p:grpSpPr>
          <a:xfrm>
            <a:off x="571" y="4254913"/>
            <a:ext cx="1724026" cy="2603087"/>
            <a:chOff x="571" y="4254913"/>
            <a:chExt cx="1724026" cy="2603087"/>
          </a:xfrm>
        </p:grpSpPr>
        <p:sp>
          <p:nvSpPr>
            <p:cNvPr id="15" name="Freeform 15"/>
            <p:cNvSpPr/>
            <p:nvPr/>
          </p:nvSpPr>
          <p:spPr>
            <a:xfrm>
              <a:off x="571" y="4254913"/>
              <a:ext cx="907542" cy="1808131"/>
            </a:xfrm>
            <a:custGeom>
              <a:rect l="l" t="t" r="r" b="b"/>
              <a:pathLst>
                <a:path w="273" h="544">
                  <a:moveTo>
                    <a:pt x="147" y="408"/>
                  </a:moveTo>
                  <a:cubicBezTo>
                    <a:pt x="237" y="407"/>
                    <a:pt x="253" y="453"/>
                    <a:pt x="253" y="453"/>
                  </a:cubicBezTo>
                  <a:cubicBezTo>
                    <a:pt x="253" y="447"/>
                    <a:pt x="254" y="441"/>
                    <a:pt x="254" y="436"/>
                  </a:cubicBezTo>
                  <a:cubicBezTo>
                    <a:pt x="241" y="349"/>
                    <a:pt x="185" y="323"/>
                    <a:pt x="185" y="323"/>
                  </a:cubicBezTo>
                  <a:cubicBezTo>
                    <a:pt x="238" y="327"/>
                    <a:pt x="258" y="364"/>
                    <a:pt x="265" y="383"/>
                  </a:cubicBezTo>
                  <a:cubicBezTo>
                    <a:pt x="267" y="375"/>
                    <a:pt x="261" y="367"/>
                    <a:pt x="273" y="359"/>
                  </a:cubicBezTo>
                  <a:cubicBezTo>
                    <a:pt x="273" y="0"/>
                    <a:pt x="273" y="0"/>
                    <a:pt x="273" y="0"/>
                  </a:cubicBezTo>
                  <a:cubicBezTo>
                    <a:pt x="113" y="0"/>
                    <a:pt x="0" y="122"/>
                    <a:pt x="0" y="273"/>
                  </a:cubicBezTo>
                  <a:cubicBezTo>
                    <a:pt x="0" y="415"/>
                    <a:pt x="108" y="531"/>
                    <a:pt x="247" y="544"/>
                  </a:cubicBezTo>
                  <a:cubicBezTo>
                    <a:pt x="247" y="527"/>
                    <a:pt x="247" y="517"/>
                    <a:pt x="247" y="517"/>
                  </a:cubicBezTo>
                  <a:cubicBezTo>
                    <a:pt x="231" y="459"/>
                    <a:pt x="147" y="408"/>
                    <a:pt x="147" y="408"/>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Freeform 16"/>
            <p:cNvSpPr/>
            <p:nvPr/>
          </p:nvSpPr>
          <p:spPr>
            <a:xfrm>
              <a:off x="908209" y="4254913"/>
              <a:ext cx="816388" cy="1808131"/>
            </a:xfrm>
            <a:custGeom>
              <a:rect l="l" t="t" r="r" b="b"/>
              <a:pathLst>
                <a:path w="246" h="544">
                  <a:moveTo>
                    <a:pt x="32" y="38"/>
                  </a:moveTo>
                  <a:cubicBezTo>
                    <a:pt x="32" y="26"/>
                    <a:pt x="33" y="14"/>
                    <a:pt x="34" y="3"/>
                  </a:cubicBezTo>
                  <a:cubicBezTo>
                    <a:pt x="23" y="1"/>
                    <a:pt x="8" y="0"/>
                    <a:pt x="0" y="0"/>
                  </a:cubicBezTo>
                  <a:cubicBezTo>
                    <a:pt x="0" y="359"/>
                    <a:pt x="0" y="359"/>
                    <a:pt x="0" y="359"/>
                  </a:cubicBezTo>
                  <a:cubicBezTo>
                    <a:pt x="28" y="278"/>
                    <a:pt x="88" y="245"/>
                    <a:pt x="88" y="245"/>
                  </a:cubicBezTo>
                  <a:cubicBezTo>
                    <a:pt x="14" y="390"/>
                    <a:pt x="24" y="455"/>
                    <a:pt x="24" y="455"/>
                  </a:cubicBezTo>
                  <a:cubicBezTo>
                    <a:pt x="71" y="396"/>
                    <a:pt x="175" y="401"/>
                    <a:pt x="175" y="401"/>
                  </a:cubicBezTo>
                  <a:cubicBezTo>
                    <a:pt x="175" y="401"/>
                    <a:pt x="55" y="442"/>
                    <a:pt x="31" y="526"/>
                  </a:cubicBezTo>
                  <a:cubicBezTo>
                    <a:pt x="31" y="526"/>
                    <a:pt x="32" y="533"/>
                    <a:pt x="32" y="544"/>
                  </a:cubicBezTo>
                  <a:cubicBezTo>
                    <a:pt x="127" y="533"/>
                    <a:pt x="207" y="473"/>
                    <a:pt x="246" y="390"/>
                  </a:cubicBezTo>
                  <a:cubicBezTo>
                    <a:pt x="119" y="324"/>
                    <a:pt x="32" y="191"/>
                    <a:pt x="32" y="38"/>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Freeform 17"/>
            <p:cNvSpPr/>
            <p:nvPr/>
          </p:nvSpPr>
          <p:spPr>
            <a:xfrm>
              <a:off x="488728" y="5069872"/>
              <a:ext cx="997363" cy="1788128"/>
            </a:xfrm>
            <a:custGeom>
              <a:rect l="l" t="t" r="r" b="b"/>
              <a:pathLst>
                <a:path w="1128712" h="2023578">
                  <a:moveTo>
                    <a:pt x="805148" y="0"/>
                  </a:moveTo>
                  <a:cubicBezTo>
                    <a:pt x="526732" y="545160"/>
                    <a:pt x="564356" y="789542"/>
                    <a:pt x="564356" y="789542"/>
                  </a:cubicBezTo>
                  <a:cubicBezTo>
                    <a:pt x="741188" y="567718"/>
                    <a:pt x="1128712" y="586517"/>
                    <a:pt x="1128712" y="586517"/>
                  </a:cubicBezTo>
                  <a:cubicBezTo>
                    <a:pt x="1128712" y="586517"/>
                    <a:pt x="680990" y="740665"/>
                    <a:pt x="590693" y="1056482"/>
                  </a:cubicBezTo>
                  <a:cubicBezTo>
                    <a:pt x="590693" y="1056482"/>
                    <a:pt x="594455" y="1082800"/>
                    <a:pt x="594455" y="1124157"/>
                  </a:cubicBezTo>
                  <a:cubicBezTo>
                    <a:pt x="600569" y="1295224"/>
                    <a:pt x="621586" y="1756686"/>
                    <a:pt x="671631" y="1992285"/>
                  </a:cubicBezTo>
                  <a:lnTo>
                    <a:pt x="679167" y="2023578"/>
                  </a:lnTo>
                  <a:lnTo>
                    <a:pt x="315501" y="2023578"/>
                  </a:lnTo>
                  <a:lnTo>
                    <a:pt x="320272" y="1996662"/>
                  </a:lnTo>
                  <a:cubicBezTo>
                    <a:pt x="361012" y="1721658"/>
                    <a:pt x="372946" y="1314962"/>
                    <a:pt x="376238" y="1124157"/>
                  </a:cubicBezTo>
                  <a:cubicBezTo>
                    <a:pt x="376238" y="1060241"/>
                    <a:pt x="376238" y="1022644"/>
                    <a:pt x="376238" y="1022644"/>
                  </a:cubicBezTo>
                  <a:cubicBezTo>
                    <a:pt x="316040" y="804580"/>
                    <a:pt x="0" y="612835"/>
                    <a:pt x="0" y="612835"/>
                  </a:cubicBezTo>
                  <a:cubicBezTo>
                    <a:pt x="338614" y="609075"/>
                    <a:pt x="398812" y="782022"/>
                    <a:pt x="398812" y="782022"/>
                  </a:cubicBezTo>
                  <a:cubicBezTo>
                    <a:pt x="398812" y="759464"/>
                    <a:pt x="402574" y="736905"/>
                    <a:pt x="402574" y="718107"/>
                  </a:cubicBezTo>
                  <a:cubicBezTo>
                    <a:pt x="353663" y="391011"/>
                    <a:pt x="142970" y="293258"/>
                    <a:pt x="142970" y="293258"/>
                  </a:cubicBezTo>
                  <a:cubicBezTo>
                    <a:pt x="342376" y="308297"/>
                    <a:pt x="417624" y="447407"/>
                    <a:pt x="443960" y="518842"/>
                  </a:cubicBezTo>
                  <a:cubicBezTo>
                    <a:pt x="451485" y="488764"/>
                    <a:pt x="462772" y="458686"/>
                    <a:pt x="474059" y="428608"/>
                  </a:cubicBezTo>
                  <a:cubicBezTo>
                    <a:pt x="594455" y="124071"/>
                    <a:pt x="805148" y="0"/>
                    <a:pt x="805148" y="0"/>
                  </a:cubicBezTo>
                  <a:close/>
                </a:path>
              </a:pathLst>
            </a:custGeom>
            <a:solidFill>
              <a:schemeClr val="lt1">
                <a:lumMod val="75000"/>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8" name="Group 18"/>
          <p:cNvGrpSpPr/>
          <p:nvPr/>
        </p:nvGrpSpPr>
        <p:grpSpPr>
          <a:xfrm>
            <a:off x="10791253" y="4807648"/>
            <a:ext cx="1401413" cy="2050351"/>
            <a:chOff x="10791253" y="4807648"/>
            <a:chExt cx="1401413" cy="2050351"/>
          </a:xfrm>
        </p:grpSpPr>
        <p:sp>
          <p:nvSpPr>
            <p:cNvPr id="19" name="Freeform 19"/>
            <p:cNvSpPr/>
            <p:nvPr/>
          </p:nvSpPr>
          <p:spPr>
            <a:xfrm>
              <a:off x="10791253" y="4807648"/>
              <a:ext cx="713994" cy="1408367"/>
            </a:xfrm>
            <a:custGeom>
              <a:rect l="l" t="t" r="r" b="b"/>
              <a:pathLst>
                <a:path w="215" h="422">
                  <a:moveTo>
                    <a:pt x="116" y="317"/>
                  </a:moveTo>
                  <a:cubicBezTo>
                    <a:pt x="186" y="317"/>
                    <a:pt x="200" y="363"/>
                    <a:pt x="200" y="359"/>
                  </a:cubicBezTo>
                  <a:cubicBezTo>
                    <a:pt x="215" y="337"/>
                    <a:pt x="193" y="212"/>
                    <a:pt x="193" y="212"/>
                  </a:cubicBezTo>
                  <a:cubicBezTo>
                    <a:pt x="200" y="226"/>
                    <a:pt x="205" y="239"/>
                    <a:pt x="205" y="252"/>
                  </a:cubicBezTo>
                  <a:cubicBezTo>
                    <a:pt x="205" y="0"/>
                    <a:pt x="205" y="0"/>
                    <a:pt x="205" y="0"/>
                  </a:cubicBezTo>
                  <a:cubicBezTo>
                    <a:pt x="205" y="0"/>
                    <a:pt x="208" y="0"/>
                    <a:pt x="207" y="0"/>
                  </a:cubicBezTo>
                  <a:cubicBezTo>
                    <a:pt x="172" y="103"/>
                    <a:pt x="98" y="187"/>
                    <a:pt x="0" y="232"/>
                  </a:cubicBezTo>
                  <a:cubicBezTo>
                    <a:pt x="10" y="333"/>
                    <a:pt x="91" y="414"/>
                    <a:pt x="193" y="424"/>
                  </a:cubicBezTo>
                  <a:cubicBezTo>
                    <a:pt x="193" y="411"/>
                    <a:pt x="193" y="402"/>
                    <a:pt x="193" y="402"/>
                  </a:cubicBezTo>
                  <a:cubicBezTo>
                    <a:pt x="181" y="358"/>
                    <a:pt x="116" y="317"/>
                    <a:pt x="116" y="31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Freeform 20"/>
            <p:cNvSpPr/>
            <p:nvPr/>
          </p:nvSpPr>
          <p:spPr>
            <a:xfrm>
              <a:off x="11471624" y="4807648"/>
              <a:ext cx="721042" cy="1408367"/>
            </a:xfrm>
            <a:custGeom>
              <a:rect l="l" t="t" r="r" b="b"/>
              <a:pathLst>
                <a:path w="216" h="422">
                  <a:moveTo>
                    <a:pt x="217" y="212"/>
                  </a:moveTo>
                  <a:cubicBezTo>
                    <a:pt x="217" y="95"/>
                    <a:pt x="124" y="0"/>
                    <a:pt x="0" y="0"/>
                  </a:cubicBezTo>
                  <a:cubicBezTo>
                    <a:pt x="0" y="252"/>
                    <a:pt x="0" y="252"/>
                    <a:pt x="0" y="252"/>
                  </a:cubicBezTo>
                  <a:cubicBezTo>
                    <a:pt x="28" y="318"/>
                    <a:pt x="24" y="354"/>
                    <a:pt x="24" y="354"/>
                  </a:cubicBezTo>
                  <a:cubicBezTo>
                    <a:pt x="60" y="308"/>
                    <a:pt x="143" y="312"/>
                    <a:pt x="143" y="312"/>
                  </a:cubicBezTo>
                  <a:cubicBezTo>
                    <a:pt x="143" y="312"/>
                    <a:pt x="51" y="344"/>
                    <a:pt x="33" y="409"/>
                  </a:cubicBezTo>
                  <a:cubicBezTo>
                    <a:pt x="33" y="409"/>
                    <a:pt x="31" y="415"/>
                    <a:pt x="31" y="424"/>
                  </a:cubicBezTo>
                  <a:cubicBezTo>
                    <a:pt x="137" y="411"/>
                    <a:pt x="217" y="321"/>
                    <a:pt x="217" y="212"/>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Freeform 21"/>
            <p:cNvSpPr/>
            <p:nvPr/>
          </p:nvSpPr>
          <p:spPr>
            <a:xfrm>
              <a:off x="11175588" y="5511736"/>
              <a:ext cx="781336" cy="1346263"/>
            </a:xfrm>
            <a:custGeom>
              <a:rect l="l" t="t" r="r" b="b"/>
              <a:pathLst>
                <a:path w="884237" h="1523516">
                  <a:moveTo>
                    <a:pt x="308543" y="0"/>
                  </a:moveTo>
                  <a:cubicBezTo>
                    <a:pt x="334881" y="52658"/>
                    <a:pt x="353695" y="101555"/>
                    <a:pt x="368746" y="150451"/>
                  </a:cubicBezTo>
                  <a:cubicBezTo>
                    <a:pt x="459051" y="398695"/>
                    <a:pt x="440237" y="534101"/>
                    <a:pt x="440237" y="534101"/>
                  </a:cubicBezTo>
                  <a:cubicBezTo>
                    <a:pt x="579458" y="361082"/>
                    <a:pt x="884237" y="376127"/>
                    <a:pt x="884237" y="376127"/>
                  </a:cubicBezTo>
                  <a:cubicBezTo>
                    <a:pt x="884237" y="376127"/>
                    <a:pt x="530542" y="496488"/>
                    <a:pt x="462814" y="740971"/>
                  </a:cubicBezTo>
                  <a:cubicBezTo>
                    <a:pt x="462814" y="740971"/>
                    <a:pt x="462814" y="763538"/>
                    <a:pt x="462814" y="797390"/>
                  </a:cubicBezTo>
                  <a:cubicBezTo>
                    <a:pt x="469399" y="942199"/>
                    <a:pt x="487506" y="1346183"/>
                    <a:pt x="534782" y="1512949"/>
                  </a:cubicBezTo>
                  <a:lnTo>
                    <a:pt x="538286" y="1523516"/>
                  </a:lnTo>
                  <a:lnTo>
                    <a:pt x="240131" y="1523516"/>
                  </a:lnTo>
                  <a:lnTo>
                    <a:pt x="248684" y="1476747"/>
                  </a:lnTo>
                  <a:cubicBezTo>
                    <a:pt x="281146" y="1263493"/>
                    <a:pt x="290200" y="945490"/>
                    <a:pt x="293492" y="797390"/>
                  </a:cubicBezTo>
                  <a:cubicBezTo>
                    <a:pt x="293492" y="748493"/>
                    <a:pt x="293492" y="714642"/>
                    <a:pt x="293492" y="714642"/>
                  </a:cubicBezTo>
                  <a:cubicBezTo>
                    <a:pt x="244576" y="549146"/>
                    <a:pt x="0" y="394934"/>
                    <a:pt x="0" y="394934"/>
                  </a:cubicBezTo>
                  <a:cubicBezTo>
                    <a:pt x="263390" y="394934"/>
                    <a:pt x="316068" y="567952"/>
                    <a:pt x="316068" y="552907"/>
                  </a:cubicBezTo>
                  <a:cubicBezTo>
                    <a:pt x="372509" y="470159"/>
                    <a:pt x="308543" y="0"/>
                    <a:pt x="308543" y="0"/>
                  </a:cubicBezTo>
                  <a:close/>
                </a:path>
              </a:pathLst>
            </a:custGeom>
            <a:solidFill>
              <a:schemeClr val="lt1">
                <a:lumMod val="75000"/>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22" name="Group 22"/>
          <p:cNvGrpSpPr/>
          <p:nvPr/>
        </p:nvGrpSpPr>
        <p:grpSpPr>
          <a:xfrm>
            <a:off x="7921180" y="4254913"/>
            <a:ext cx="1724025" cy="2603087"/>
            <a:chOff x="7921180" y="4254913"/>
            <a:chExt cx="1724025" cy="2603087"/>
          </a:xfrm>
        </p:grpSpPr>
        <p:sp>
          <p:nvSpPr>
            <p:cNvPr id="23" name="Freeform 23"/>
            <p:cNvSpPr/>
            <p:nvPr/>
          </p:nvSpPr>
          <p:spPr>
            <a:xfrm>
              <a:off x="7921180" y="4254913"/>
              <a:ext cx="907542" cy="1808131"/>
            </a:xfrm>
            <a:custGeom>
              <a:rect l="l" t="t" r="r" b="b"/>
              <a:pathLst>
                <a:path w="273" h="544">
                  <a:moveTo>
                    <a:pt x="147" y="408"/>
                  </a:moveTo>
                  <a:cubicBezTo>
                    <a:pt x="237" y="407"/>
                    <a:pt x="253" y="453"/>
                    <a:pt x="253" y="453"/>
                  </a:cubicBezTo>
                  <a:cubicBezTo>
                    <a:pt x="253" y="447"/>
                    <a:pt x="254" y="441"/>
                    <a:pt x="254" y="436"/>
                  </a:cubicBezTo>
                  <a:cubicBezTo>
                    <a:pt x="241" y="349"/>
                    <a:pt x="185" y="323"/>
                    <a:pt x="185" y="323"/>
                  </a:cubicBezTo>
                  <a:cubicBezTo>
                    <a:pt x="238" y="327"/>
                    <a:pt x="258" y="364"/>
                    <a:pt x="265" y="383"/>
                  </a:cubicBezTo>
                  <a:cubicBezTo>
                    <a:pt x="267" y="375"/>
                    <a:pt x="261" y="367"/>
                    <a:pt x="273" y="359"/>
                  </a:cubicBezTo>
                  <a:cubicBezTo>
                    <a:pt x="273" y="0"/>
                    <a:pt x="273" y="0"/>
                    <a:pt x="273" y="0"/>
                  </a:cubicBezTo>
                  <a:cubicBezTo>
                    <a:pt x="113" y="0"/>
                    <a:pt x="0" y="122"/>
                    <a:pt x="0" y="273"/>
                  </a:cubicBezTo>
                  <a:cubicBezTo>
                    <a:pt x="0" y="415"/>
                    <a:pt x="108" y="531"/>
                    <a:pt x="247" y="544"/>
                  </a:cubicBezTo>
                  <a:cubicBezTo>
                    <a:pt x="247" y="527"/>
                    <a:pt x="247" y="517"/>
                    <a:pt x="247" y="517"/>
                  </a:cubicBezTo>
                  <a:cubicBezTo>
                    <a:pt x="231" y="459"/>
                    <a:pt x="147" y="408"/>
                    <a:pt x="147" y="408"/>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Freeform 24"/>
            <p:cNvSpPr/>
            <p:nvPr/>
          </p:nvSpPr>
          <p:spPr>
            <a:xfrm>
              <a:off x="8828817" y="4254913"/>
              <a:ext cx="816388" cy="1808131"/>
            </a:xfrm>
            <a:custGeom>
              <a:rect l="l" t="t" r="r" b="b"/>
              <a:pathLst>
                <a:path w="246" h="544">
                  <a:moveTo>
                    <a:pt x="32" y="38"/>
                  </a:moveTo>
                  <a:cubicBezTo>
                    <a:pt x="32" y="26"/>
                    <a:pt x="33" y="14"/>
                    <a:pt x="34" y="3"/>
                  </a:cubicBezTo>
                  <a:cubicBezTo>
                    <a:pt x="23" y="1"/>
                    <a:pt x="8" y="0"/>
                    <a:pt x="0" y="0"/>
                  </a:cubicBezTo>
                  <a:cubicBezTo>
                    <a:pt x="0" y="359"/>
                    <a:pt x="0" y="359"/>
                    <a:pt x="0" y="359"/>
                  </a:cubicBezTo>
                  <a:cubicBezTo>
                    <a:pt x="28" y="278"/>
                    <a:pt x="88" y="245"/>
                    <a:pt x="88" y="245"/>
                  </a:cubicBezTo>
                  <a:cubicBezTo>
                    <a:pt x="14" y="390"/>
                    <a:pt x="24" y="455"/>
                    <a:pt x="24" y="455"/>
                  </a:cubicBezTo>
                  <a:cubicBezTo>
                    <a:pt x="71" y="396"/>
                    <a:pt x="175" y="401"/>
                    <a:pt x="175" y="401"/>
                  </a:cubicBezTo>
                  <a:cubicBezTo>
                    <a:pt x="175" y="401"/>
                    <a:pt x="55" y="442"/>
                    <a:pt x="31" y="526"/>
                  </a:cubicBezTo>
                  <a:cubicBezTo>
                    <a:pt x="31" y="526"/>
                    <a:pt x="32" y="533"/>
                    <a:pt x="32" y="544"/>
                  </a:cubicBezTo>
                  <a:cubicBezTo>
                    <a:pt x="127" y="533"/>
                    <a:pt x="207" y="473"/>
                    <a:pt x="246" y="390"/>
                  </a:cubicBezTo>
                  <a:cubicBezTo>
                    <a:pt x="119" y="324"/>
                    <a:pt x="32" y="191"/>
                    <a:pt x="32" y="38"/>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Freeform 25"/>
            <p:cNvSpPr/>
            <p:nvPr/>
          </p:nvSpPr>
          <p:spPr>
            <a:xfrm>
              <a:off x="8409337" y="5069872"/>
              <a:ext cx="997363" cy="1788128"/>
            </a:xfrm>
            <a:custGeom>
              <a:rect l="l" t="t" r="r" b="b"/>
              <a:pathLst>
                <a:path w="1128712" h="2023578">
                  <a:moveTo>
                    <a:pt x="805148" y="0"/>
                  </a:moveTo>
                  <a:cubicBezTo>
                    <a:pt x="526732" y="545160"/>
                    <a:pt x="564356" y="789542"/>
                    <a:pt x="564356" y="789542"/>
                  </a:cubicBezTo>
                  <a:cubicBezTo>
                    <a:pt x="741188" y="567718"/>
                    <a:pt x="1128712" y="586517"/>
                    <a:pt x="1128712" y="586517"/>
                  </a:cubicBezTo>
                  <a:cubicBezTo>
                    <a:pt x="1128712" y="586517"/>
                    <a:pt x="680990" y="740665"/>
                    <a:pt x="590693" y="1056482"/>
                  </a:cubicBezTo>
                  <a:cubicBezTo>
                    <a:pt x="590693" y="1056482"/>
                    <a:pt x="594455" y="1082800"/>
                    <a:pt x="594455" y="1124157"/>
                  </a:cubicBezTo>
                  <a:cubicBezTo>
                    <a:pt x="600569" y="1295224"/>
                    <a:pt x="621586" y="1756686"/>
                    <a:pt x="671631" y="1992285"/>
                  </a:cubicBezTo>
                  <a:lnTo>
                    <a:pt x="679167" y="2023578"/>
                  </a:lnTo>
                  <a:lnTo>
                    <a:pt x="315501" y="2023578"/>
                  </a:lnTo>
                  <a:lnTo>
                    <a:pt x="320272" y="1996662"/>
                  </a:lnTo>
                  <a:cubicBezTo>
                    <a:pt x="361012" y="1721658"/>
                    <a:pt x="372946" y="1314962"/>
                    <a:pt x="376238" y="1124157"/>
                  </a:cubicBezTo>
                  <a:cubicBezTo>
                    <a:pt x="376238" y="1060241"/>
                    <a:pt x="376238" y="1022644"/>
                    <a:pt x="376238" y="1022644"/>
                  </a:cubicBezTo>
                  <a:cubicBezTo>
                    <a:pt x="316040" y="804580"/>
                    <a:pt x="0" y="612835"/>
                    <a:pt x="0" y="612835"/>
                  </a:cubicBezTo>
                  <a:cubicBezTo>
                    <a:pt x="338614" y="609075"/>
                    <a:pt x="398812" y="782022"/>
                    <a:pt x="398812" y="782022"/>
                  </a:cubicBezTo>
                  <a:cubicBezTo>
                    <a:pt x="398812" y="759464"/>
                    <a:pt x="402574" y="736905"/>
                    <a:pt x="402574" y="718107"/>
                  </a:cubicBezTo>
                  <a:cubicBezTo>
                    <a:pt x="353663" y="391011"/>
                    <a:pt x="142970" y="293258"/>
                    <a:pt x="142970" y="293258"/>
                  </a:cubicBezTo>
                  <a:cubicBezTo>
                    <a:pt x="342376" y="308297"/>
                    <a:pt x="417624" y="447407"/>
                    <a:pt x="443960" y="518842"/>
                  </a:cubicBezTo>
                  <a:cubicBezTo>
                    <a:pt x="451485" y="488764"/>
                    <a:pt x="462772" y="458686"/>
                    <a:pt x="474059" y="428608"/>
                  </a:cubicBezTo>
                  <a:cubicBezTo>
                    <a:pt x="594455" y="124071"/>
                    <a:pt x="805148" y="0"/>
                    <a:pt x="805148" y="0"/>
                  </a:cubicBezTo>
                  <a:close/>
                </a:path>
              </a:pathLst>
            </a:custGeom>
            <a:solidFill>
              <a:schemeClr val="lt1">
                <a:lumMod val="75000"/>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26" name="Group 26"/>
          <p:cNvGrpSpPr/>
          <p:nvPr/>
        </p:nvGrpSpPr>
        <p:grpSpPr>
          <a:xfrm>
            <a:off x="1013365" y="3065336"/>
            <a:ext cx="2631566" cy="3792664"/>
            <a:chOff x="1013365" y="3065336"/>
            <a:chExt cx="2631566" cy="3792664"/>
          </a:xfrm>
        </p:grpSpPr>
        <p:sp>
          <p:nvSpPr>
            <p:cNvPr id="27" name="Freeform 27"/>
            <p:cNvSpPr/>
            <p:nvPr/>
          </p:nvSpPr>
          <p:spPr>
            <a:xfrm>
              <a:off x="1013365" y="3065336"/>
              <a:ext cx="1315783" cy="2625947"/>
            </a:xfrm>
            <a:custGeom>
              <a:rect l="l" t="t" r="r" b="b"/>
              <a:pathLst>
                <a:path w="396" h="790">
                  <a:moveTo>
                    <a:pt x="225" y="576"/>
                  </a:moveTo>
                  <a:cubicBezTo>
                    <a:pt x="359" y="528"/>
                    <a:pt x="390" y="676"/>
                    <a:pt x="390" y="676"/>
                  </a:cubicBezTo>
                  <a:cubicBezTo>
                    <a:pt x="393" y="665"/>
                    <a:pt x="396" y="653"/>
                    <a:pt x="396" y="640"/>
                  </a:cubicBezTo>
                  <a:cubicBezTo>
                    <a:pt x="396" y="618"/>
                    <a:pt x="396" y="618"/>
                    <a:pt x="396" y="618"/>
                  </a:cubicBezTo>
                  <a:cubicBezTo>
                    <a:pt x="384" y="519"/>
                    <a:pt x="326" y="394"/>
                    <a:pt x="326" y="394"/>
                  </a:cubicBezTo>
                  <a:cubicBezTo>
                    <a:pt x="357" y="421"/>
                    <a:pt x="376" y="453"/>
                    <a:pt x="396" y="485"/>
                  </a:cubicBezTo>
                  <a:cubicBezTo>
                    <a:pt x="396" y="0"/>
                    <a:pt x="396" y="0"/>
                    <a:pt x="396" y="0"/>
                  </a:cubicBezTo>
                  <a:cubicBezTo>
                    <a:pt x="180" y="0"/>
                    <a:pt x="20" y="159"/>
                    <a:pt x="2" y="361"/>
                  </a:cubicBezTo>
                  <a:cubicBezTo>
                    <a:pt x="1" y="372"/>
                    <a:pt x="0" y="384"/>
                    <a:pt x="0" y="396"/>
                  </a:cubicBezTo>
                  <a:cubicBezTo>
                    <a:pt x="0" y="549"/>
                    <a:pt x="87" y="682"/>
                    <a:pt x="214" y="748"/>
                  </a:cubicBezTo>
                  <a:cubicBezTo>
                    <a:pt x="257" y="770"/>
                    <a:pt x="304" y="785"/>
                    <a:pt x="354" y="790"/>
                  </a:cubicBezTo>
                  <a:cubicBezTo>
                    <a:pt x="360" y="556"/>
                    <a:pt x="225" y="576"/>
                    <a:pt x="225" y="57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Freeform 28"/>
            <p:cNvSpPr/>
            <p:nvPr/>
          </p:nvSpPr>
          <p:spPr>
            <a:xfrm>
              <a:off x="2329148" y="3065336"/>
              <a:ext cx="1315783" cy="2602135"/>
            </a:xfrm>
            <a:custGeom>
              <a:rect l="l" t="t" r="r" b="b"/>
              <a:pathLst>
                <a:path w="396" h="783">
                  <a:moveTo>
                    <a:pt x="375" y="524"/>
                  </a:moveTo>
                  <a:cubicBezTo>
                    <a:pt x="388" y="484"/>
                    <a:pt x="396" y="441"/>
                    <a:pt x="396" y="396"/>
                  </a:cubicBezTo>
                  <a:cubicBezTo>
                    <a:pt x="396" y="178"/>
                    <a:pt x="212" y="0"/>
                    <a:pt x="0" y="0"/>
                  </a:cubicBezTo>
                  <a:cubicBezTo>
                    <a:pt x="0" y="485"/>
                    <a:pt x="0" y="485"/>
                    <a:pt x="0" y="485"/>
                  </a:cubicBezTo>
                  <a:cubicBezTo>
                    <a:pt x="44" y="580"/>
                    <a:pt x="45" y="680"/>
                    <a:pt x="45" y="680"/>
                  </a:cubicBezTo>
                  <a:cubicBezTo>
                    <a:pt x="99" y="552"/>
                    <a:pt x="181" y="568"/>
                    <a:pt x="181" y="568"/>
                  </a:cubicBezTo>
                  <a:cubicBezTo>
                    <a:pt x="113" y="603"/>
                    <a:pt x="87" y="688"/>
                    <a:pt x="83" y="783"/>
                  </a:cubicBezTo>
                  <a:cubicBezTo>
                    <a:pt x="112" y="777"/>
                    <a:pt x="139" y="768"/>
                    <a:pt x="166" y="756"/>
                  </a:cubicBezTo>
                  <a:cubicBezTo>
                    <a:pt x="264" y="711"/>
                    <a:pt x="340" y="627"/>
                    <a:pt x="375" y="524"/>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1761077" y="4375595"/>
              <a:ext cx="1168527" cy="2482405"/>
            </a:xfrm>
            <a:custGeom>
              <a:rect l="l" t="t" r="r" b="b"/>
              <a:pathLst>
                <a:path w="1322387" h="2809391">
                  <a:moveTo>
                    <a:pt x="379435" y="0"/>
                  </a:moveTo>
                  <a:cubicBezTo>
                    <a:pt x="495895" y="101534"/>
                    <a:pt x="578545" y="221870"/>
                    <a:pt x="642410" y="342206"/>
                  </a:cubicBezTo>
                  <a:cubicBezTo>
                    <a:pt x="830249" y="699454"/>
                    <a:pt x="811465" y="1075504"/>
                    <a:pt x="811465" y="1075504"/>
                  </a:cubicBezTo>
                  <a:cubicBezTo>
                    <a:pt x="1014331" y="594160"/>
                    <a:pt x="1322387" y="654328"/>
                    <a:pt x="1322387" y="654328"/>
                  </a:cubicBezTo>
                  <a:cubicBezTo>
                    <a:pt x="1066926" y="785946"/>
                    <a:pt x="969250" y="1105588"/>
                    <a:pt x="954223" y="1462836"/>
                  </a:cubicBezTo>
                  <a:cubicBezTo>
                    <a:pt x="930978" y="1930784"/>
                    <a:pt x="1042684" y="2466274"/>
                    <a:pt x="1114769" y="2755257"/>
                  </a:cubicBezTo>
                  <a:lnTo>
                    <a:pt x="1128624" y="2809391"/>
                  </a:lnTo>
                  <a:lnTo>
                    <a:pt x="216621" y="2809391"/>
                  </a:lnTo>
                  <a:lnTo>
                    <a:pt x="250824" y="2700453"/>
                  </a:lnTo>
                  <a:cubicBezTo>
                    <a:pt x="410252" y="2169047"/>
                    <a:pt x="474764" y="1778718"/>
                    <a:pt x="484625" y="1489160"/>
                  </a:cubicBezTo>
                  <a:cubicBezTo>
                    <a:pt x="507166" y="609202"/>
                    <a:pt x="0" y="684412"/>
                    <a:pt x="0" y="684412"/>
                  </a:cubicBezTo>
                  <a:cubicBezTo>
                    <a:pt x="503409" y="503908"/>
                    <a:pt x="619869" y="1060462"/>
                    <a:pt x="619869" y="1060462"/>
                  </a:cubicBezTo>
                  <a:cubicBezTo>
                    <a:pt x="631139" y="1019097"/>
                    <a:pt x="638653" y="973971"/>
                    <a:pt x="642410" y="925084"/>
                  </a:cubicBezTo>
                  <a:cubicBezTo>
                    <a:pt x="642410" y="898761"/>
                    <a:pt x="642410" y="872437"/>
                    <a:pt x="642410" y="842353"/>
                  </a:cubicBezTo>
                  <a:cubicBezTo>
                    <a:pt x="623626" y="470063"/>
                    <a:pt x="379435" y="0"/>
                    <a:pt x="379435" y="0"/>
                  </a:cubicBezTo>
                  <a:close/>
                </a:path>
              </a:pathLst>
            </a:custGeom>
            <a:solidFill>
              <a:schemeClr val="lt1">
                <a:lumMod val="75000"/>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0" name="Group 30"/>
          <p:cNvGrpSpPr/>
          <p:nvPr/>
        </p:nvGrpSpPr>
        <p:grpSpPr>
          <a:xfrm>
            <a:off x="5038630" y="3065336"/>
            <a:ext cx="2631566" cy="3792664"/>
            <a:chOff x="5038630" y="3065336"/>
            <a:chExt cx="2631566" cy="3792664"/>
          </a:xfrm>
        </p:grpSpPr>
        <p:sp>
          <p:nvSpPr>
            <p:cNvPr id="31" name="Freeform 31"/>
            <p:cNvSpPr/>
            <p:nvPr/>
          </p:nvSpPr>
          <p:spPr>
            <a:xfrm>
              <a:off x="5038630" y="3065336"/>
              <a:ext cx="1315783" cy="2625947"/>
            </a:xfrm>
            <a:custGeom>
              <a:rect l="l" t="t" r="r" b="b"/>
              <a:pathLst>
                <a:path w="396" h="790">
                  <a:moveTo>
                    <a:pt x="225" y="576"/>
                  </a:moveTo>
                  <a:cubicBezTo>
                    <a:pt x="359" y="528"/>
                    <a:pt x="390" y="676"/>
                    <a:pt x="390" y="676"/>
                  </a:cubicBezTo>
                  <a:cubicBezTo>
                    <a:pt x="393" y="665"/>
                    <a:pt x="396" y="653"/>
                    <a:pt x="396" y="640"/>
                  </a:cubicBezTo>
                  <a:cubicBezTo>
                    <a:pt x="396" y="618"/>
                    <a:pt x="396" y="618"/>
                    <a:pt x="396" y="618"/>
                  </a:cubicBezTo>
                  <a:cubicBezTo>
                    <a:pt x="384" y="519"/>
                    <a:pt x="326" y="394"/>
                    <a:pt x="326" y="394"/>
                  </a:cubicBezTo>
                  <a:cubicBezTo>
                    <a:pt x="357" y="421"/>
                    <a:pt x="376" y="453"/>
                    <a:pt x="396" y="485"/>
                  </a:cubicBezTo>
                  <a:cubicBezTo>
                    <a:pt x="396" y="0"/>
                    <a:pt x="396" y="0"/>
                    <a:pt x="396" y="0"/>
                  </a:cubicBezTo>
                  <a:cubicBezTo>
                    <a:pt x="180" y="0"/>
                    <a:pt x="20" y="159"/>
                    <a:pt x="2" y="361"/>
                  </a:cubicBezTo>
                  <a:cubicBezTo>
                    <a:pt x="1" y="372"/>
                    <a:pt x="0" y="384"/>
                    <a:pt x="0" y="396"/>
                  </a:cubicBezTo>
                  <a:cubicBezTo>
                    <a:pt x="0" y="549"/>
                    <a:pt x="87" y="682"/>
                    <a:pt x="214" y="748"/>
                  </a:cubicBezTo>
                  <a:cubicBezTo>
                    <a:pt x="257" y="770"/>
                    <a:pt x="304" y="785"/>
                    <a:pt x="354" y="790"/>
                  </a:cubicBezTo>
                  <a:cubicBezTo>
                    <a:pt x="360" y="556"/>
                    <a:pt x="225" y="576"/>
                    <a:pt x="225" y="576"/>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6354413" y="3065336"/>
              <a:ext cx="1315783" cy="2602135"/>
            </a:xfrm>
            <a:custGeom>
              <a:rect l="l" t="t" r="r" b="b"/>
              <a:pathLst>
                <a:path w="396" h="783">
                  <a:moveTo>
                    <a:pt x="375" y="524"/>
                  </a:moveTo>
                  <a:cubicBezTo>
                    <a:pt x="388" y="484"/>
                    <a:pt x="396" y="441"/>
                    <a:pt x="396" y="396"/>
                  </a:cubicBezTo>
                  <a:cubicBezTo>
                    <a:pt x="396" y="178"/>
                    <a:pt x="212" y="0"/>
                    <a:pt x="0" y="0"/>
                  </a:cubicBezTo>
                  <a:cubicBezTo>
                    <a:pt x="0" y="485"/>
                    <a:pt x="0" y="485"/>
                    <a:pt x="0" y="485"/>
                  </a:cubicBezTo>
                  <a:cubicBezTo>
                    <a:pt x="44" y="580"/>
                    <a:pt x="45" y="680"/>
                    <a:pt x="45" y="680"/>
                  </a:cubicBezTo>
                  <a:cubicBezTo>
                    <a:pt x="99" y="552"/>
                    <a:pt x="181" y="568"/>
                    <a:pt x="181" y="568"/>
                  </a:cubicBezTo>
                  <a:cubicBezTo>
                    <a:pt x="113" y="603"/>
                    <a:pt x="87" y="688"/>
                    <a:pt x="83" y="783"/>
                  </a:cubicBezTo>
                  <a:cubicBezTo>
                    <a:pt x="112" y="777"/>
                    <a:pt x="139" y="768"/>
                    <a:pt x="166" y="756"/>
                  </a:cubicBezTo>
                  <a:cubicBezTo>
                    <a:pt x="264" y="711"/>
                    <a:pt x="340" y="627"/>
                    <a:pt x="375" y="52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Freeform 33"/>
            <p:cNvSpPr/>
            <p:nvPr/>
          </p:nvSpPr>
          <p:spPr>
            <a:xfrm>
              <a:off x="5786247" y="4375595"/>
              <a:ext cx="1168527" cy="2482405"/>
            </a:xfrm>
            <a:custGeom>
              <a:rect l="l" t="t" r="r" b="b"/>
              <a:pathLst>
                <a:path w="1322387" h="2809391">
                  <a:moveTo>
                    <a:pt x="379435" y="0"/>
                  </a:moveTo>
                  <a:cubicBezTo>
                    <a:pt x="495895" y="101534"/>
                    <a:pt x="578545" y="221870"/>
                    <a:pt x="642410" y="342206"/>
                  </a:cubicBezTo>
                  <a:cubicBezTo>
                    <a:pt x="830249" y="699454"/>
                    <a:pt x="811465" y="1075504"/>
                    <a:pt x="811465" y="1075504"/>
                  </a:cubicBezTo>
                  <a:cubicBezTo>
                    <a:pt x="1014331" y="594160"/>
                    <a:pt x="1322387" y="654328"/>
                    <a:pt x="1322387" y="654328"/>
                  </a:cubicBezTo>
                  <a:cubicBezTo>
                    <a:pt x="1066926" y="785946"/>
                    <a:pt x="969250" y="1105588"/>
                    <a:pt x="954223" y="1462836"/>
                  </a:cubicBezTo>
                  <a:cubicBezTo>
                    <a:pt x="930978" y="1930784"/>
                    <a:pt x="1042684" y="2466274"/>
                    <a:pt x="1114769" y="2755257"/>
                  </a:cubicBezTo>
                  <a:lnTo>
                    <a:pt x="1128624" y="2809391"/>
                  </a:lnTo>
                  <a:lnTo>
                    <a:pt x="216621" y="2809391"/>
                  </a:lnTo>
                  <a:lnTo>
                    <a:pt x="250824" y="2700453"/>
                  </a:lnTo>
                  <a:cubicBezTo>
                    <a:pt x="410252" y="2169047"/>
                    <a:pt x="474764" y="1778718"/>
                    <a:pt x="484625" y="1489160"/>
                  </a:cubicBezTo>
                  <a:cubicBezTo>
                    <a:pt x="507166" y="609202"/>
                    <a:pt x="0" y="684412"/>
                    <a:pt x="0" y="684412"/>
                  </a:cubicBezTo>
                  <a:cubicBezTo>
                    <a:pt x="503409" y="503908"/>
                    <a:pt x="619869" y="1060462"/>
                    <a:pt x="619869" y="1060462"/>
                  </a:cubicBezTo>
                  <a:cubicBezTo>
                    <a:pt x="631139" y="1019097"/>
                    <a:pt x="638653" y="973971"/>
                    <a:pt x="642410" y="925084"/>
                  </a:cubicBezTo>
                  <a:cubicBezTo>
                    <a:pt x="642410" y="898761"/>
                    <a:pt x="642410" y="872437"/>
                    <a:pt x="642410" y="842353"/>
                  </a:cubicBezTo>
                  <a:cubicBezTo>
                    <a:pt x="623626" y="470063"/>
                    <a:pt x="379435" y="0"/>
                    <a:pt x="379435" y="0"/>
                  </a:cubicBezTo>
                  <a:close/>
                </a:path>
              </a:pathLst>
            </a:custGeom>
            <a:solidFill>
              <a:schemeClr val="lt1">
                <a:lumMod val="75000"/>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4" name="Group 34"/>
          <p:cNvGrpSpPr/>
          <p:nvPr/>
        </p:nvGrpSpPr>
        <p:grpSpPr>
          <a:xfrm>
            <a:off x="8933974" y="3065336"/>
            <a:ext cx="2631566" cy="3792664"/>
            <a:chOff x="8933974" y="3065336"/>
            <a:chExt cx="2631566" cy="3792664"/>
          </a:xfrm>
        </p:grpSpPr>
        <p:sp>
          <p:nvSpPr>
            <p:cNvPr id="35" name="Freeform 35"/>
            <p:cNvSpPr/>
            <p:nvPr/>
          </p:nvSpPr>
          <p:spPr>
            <a:xfrm>
              <a:off x="8933974" y="3065336"/>
              <a:ext cx="1315783" cy="2625947"/>
            </a:xfrm>
            <a:custGeom>
              <a:rect l="l" t="t" r="r" b="b"/>
              <a:pathLst>
                <a:path w="396" h="790">
                  <a:moveTo>
                    <a:pt x="225" y="576"/>
                  </a:moveTo>
                  <a:cubicBezTo>
                    <a:pt x="359" y="528"/>
                    <a:pt x="390" y="676"/>
                    <a:pt x="390" y="676"/>
                  </a:cubicBezTo>
                  <a:cubicBezTo>
                    <a:pt x="393" y="665"/>
                    <a:pt x="396" y="653"/>
                    <a:pt x="396" y="640"/>
                  </a:cubicBezTo>
                  <a:cubicBezTo>
                    <a:pt x="396" y="618"/>
                    <a:pt x="396" y="618"/>
                    <a:pt x="396" y="618"/>
                  </a:cubicBezTo>
                  <a:cubicBezTo>
                    <a:pt x="384" y="519"/>
                    <a:pt x="326" y="394"/>
                    <a:pt x="326" y="394"/>
                  </a:cubicBezTo>
                  <a:cubicBezTo>
                    <a:pt x="357" y="421"/>
                    <a:pt x="376" y="453"/>
                    <a:pt x="396" y="485"/>
                  </a:cubicBezTo>
                  <a:cubicBezTo>
                    <a:pt x="396" y="0"/>
                    <a:pt x="396" y="0"/>
                    <a:pt x="396" y="0"/>
                  </a:cubicBezTo>
                  <a:cubicBezTo>
                    <a:pt x="180" y="0"/>
                    <a:pt x="20" y="159"/>
                    <a:pt x="2" y="361"/>
                  </a:cubicBezTo>
                  <a:cubicBezTo>
                    <a:pt x="1" y="372"/>
                    <a:pt x="0" y="384"/>
                    <a:pt x="0" y="396"/>
                  </a:cubicBezTo>
                  <a:cubicBezTo>
                    <a:pt x="0" y="549"/>
                    <a:pt x="87" y="682"/>
                    <a:pt x="214" y="748"/>
                  </a:cubicBezTo>
                  <a:cubicBezTo>
                    <a:pt x="257" y="770"/>
                    <a:pt x="304" y="785"/>
                    <a:pt x="354" y="790"/>
                  </a:cubicBezTo>
                  <a:cubicBezTo>
                    <a:pt x="360" y="556"/>
                    <a:pt x="225" y="576"/>
                    <a:pt x="225" y="57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Freeform 36"/>
            <p:cNvSpPr/>
            <p:nvPr/>
          </p:nvSpPr>
          <p:spPr>
            <a:xfrm>
              <a:off x="10249757" y="3065336"/>
              <a:ext cx="1315783" cy="2602135"/>
            </a:xfrm>
            <a:custGeom>
              <a:rect l="l" t="t" r="r" b="b"/>
              <a:pathLst>
                <a:path w="396" h="783">
                  <a:moveTo>
                    <a:pt x="375" y="524"/>
                  </a:moveTo>
                  <a:cubicBezTo>
                    <a:pt x="388" y="484"/>
                    <a:pt x="396" y="441"/>
                    <a:pt x="396" y="396"/>
                  </a:cubicBezTo>
                  <a:cubicBezTo>
                    <a:pt x="396" y="178"/>
                    <a:pt x="212" y="0"/>
                    <a:pt x="0" y="0"/>
                  </a:cubicBezTo>
                  <a:cubicBezTo>
                    <a:pt x="0" y="485"/>
                    <a:pt x="0" y="485"/>
                    <a:pt x="0" y="485"/>
                  </a:cubicBezTo>
                  <a:cubicBezTo>
                    <a:pt x="44" y="580"/>
                    <a:pt x="45" y="680"/>
                    <a:pt x="45" y="680"/>
                  </a:cubicBezTo>
                  <a:cubicBezTo>
                    <a:pt x="99" y="552"/>
                    <a:pt x="181" y="568"/>
                    <a:pt x="181" y="568"/>
                  </a:cubicBezTo>
                  <a:cubicBezTo>
                    <a:pt x="113" y="603"/>
                    <a:pt x="87" y="688"/>
                    <a:pt x="83" y="783"/>
                  </a:cubicBezTo>
                  <a:cubicBezTo>
                    <a:pt x="112" y="777"/>
                    <a:pt x="139" y="768"/>
                    <a:pt x="166" y="756"/>
                  </a:cubicBezTo>
                  <a:cubicBezTo>
                    <a:pt x="264" y="711"/>
                    <a:pt x="340" y="627"/>
                    <a:pt x="375" y="524"/>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Freeform 37"/>
            <p:cNvSpPr/>
            <p:nvPr/>
          </p:nvSpPr>
          <p:spPr>
            <a:xfrm>
              <a:off x="9681686" y="4375595"/>
              <a:ext cx="1168527" cy="2482405"/>
            </a:xfrm>
            <a:custGeom>
              <a:rect l="l" t="t" r="r" b="b"/>
              <a:pathLst>
                <a:path w="1322387" h="2809391">
                  <a:moveTo>
                    <a:pt x="379435" y="0"/>
                  </a:moveTo>
                  <a:cubicBezTo>
                    <a:pt x="495895" y="101534"/>
                    <a:pt x="578545" y="221870"/>
                    <a:pt x="642410" y="342206"/>
                  </a:cubicBezTo>
                  <a:cubicBezTo>
                    <a:pt x="830249" y="699454"/>
                    <a:pt x="811465" y="1075504"/>
                    <a:pt x="811465" y="1075504"/>
                  </a:cubicBezTo>
                  <a:cubicBezTo>
                    <a:pt x="1014331" y="594160"/>
                    <a:pt x="1322387" y="654328"/>
                    <a:pt x="1322387" y="654328"/>
                  </a:cubicBezTo>
                  <a:cubicBezTo>
                    <a:pt x="1066926" y="785946"/>
                    <a:pt x="969250" y="1105588"/>
                    <a:pt x="954223" y="1462836"/>
                  </a:cubicBezTo>
                  <a:cubicBezTo>
                    <a:pt x="930978" y="1930784"/>
                    <a:pt x="1042684" y="2466274"/>
                    <a:pt x="1114769" y="2755257"/>
                  </a:cubicBezTo>
                  <a:lnTo>
                    <a:pt x="1128624" y="2809391"/>
                  </a:lnTo>
                  <a:lnTo>
                    <a:pt x="216621" y="2809391"/>
                  </a:lnTo>
                  <a:lnTo>
                    <a:pt x="250824" y="2700453"/>
                  </a:lnTo>
                  <a:cubicBezTo>
                    <a:pt x="410252" y="2169047"/>
                    <a:pt x="474764" y="1778718"/>
                    <a:pt x="484625" y="1489160"/>
                  </a:cubicBezTo>
                  <a:cubicBezTo>
                    <a:pt x="507166" y="609202"/>
                    <a:pt x="0" y="684412"/>
                    <a:pt x="0" y="684412"/>
                  </a:cubicBezTo>
                  <a:cubicBezTo>
                    <a:pt x="503409" y="503908"/>
                    <a:pt x="619869" y="1060462"/>
                    <a:pt x="619869" y="1060462"/>
                  </a:cubicBezTo>
                  <a:cubicBezTo>
                    <a:pt x="631139" y="1019097"/>
                    <a:pt x="638653" y="973971"/>
                    <a:pt x="642410" y="925084"/>
                  </a:cubicBezTo>
                  <a:cubicBezTo>
                    <a:pt x="642410" y="898761"/>
                    <a:pt x="642410" y="872437"/>
                    <a:pt x="642410" y="842353"/>
                  </a:cubicBezTo>
                  <a:cubicBezTo>
                    <a:pt x="623626" y="470063"/>
                    <a:pt x="379435" y="0"/>
                    <a:pt x="379435" y="0"/>
                  </a:cubicBezTo>
                  <a:close/>
                </a:path>
              </a:pathLst>
            </a:custGeom>
            <a:solidFill>
              <a:schemeClr val="lt1">
                <a:lumMod val="75000"/>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38" name="TextBox 38"/>
          <p:cNvSpPr txBox="1"/>
          <p:nvPr/>
        </p:nvSpPr>
        <p:spPr>
          <a:xfrm>
            <a:off x="454343" y="1185008"/>
            <a:ext cx="11407327" cy="1095375"/>
          </a:xfrm>
          <a:prstGeom prst="rect">
            <a:avLst/>
          </a:prstGeom>
        </p:spPr>
        <p:txBody>
          <a:bodyPr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accent1">
                    <a:lumMod val="50000"/>
                  </a:schemeClr>
                </a:solidFill>
                <a:latin typeface="Microsoft Yahei"/>
                <a:ea typeface="Microsoft Yahei"/>
                <a:cs typeface="Microsoft Yahei"/>
              </a:rPr>
              <a:t>观察非言语信息：注意应聘者的肢体语言、面部表情等非言语信息，了解其内心状态。</a:t>
            </a:r>
          </a:p>
        </p:txBody>
      </p:sp>
      <p:sp>
        <p:nvSpPr>
          <p:cNvPr id="39" name="Freeform 39"/>
          <p:cNvSpPr/>
          <p:nvPr/>
        </p:nvSpPr>
        <p:spPr>
          <a:xfrm>
            <a:off x="1857479" y="3481546"/>
            <a:ext cx="773367" cy="773367"/>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Freeform 40"/>
          <p:cNvSpPr/>
          <p:nvPr/>
        </p:nvSpPr>
        <p:spPr>
          <a:xfrm>
            <a:off x="5963481" y="3429000"/>
            <a:ext cx="781865" cy="781865"/>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Freeform 41"/>
          <p:cNvSpPr/>
          <p:nvPr/>
        </p:nvSpPr>
        <p:spPr>
          <a:xfrm>
            <a:off x="9792903" y="3288801"/>
            <a:ext cx="922065" cy="922065"/>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面试技巧与面试官的素质要求</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面试官的素质要求</a:t>
            </a:r>
          </a:p>
        </p:txBody>
      </p:sp>
      <p:sp>
        <p:nvSpPr>
          <p:cNvPr id="4" name="AutoShape 4"/>
          <p:cNvSpPr/>
          <p:nvPr/>
        </p:nvSpPr>
        <p:spPr>
          <a:xfrm>
            <a:off x="1491031" y="3030193"/>
            <a:ext cx="8008040" cy="126796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良好的职业道德：遵守招聘原则，公正、客观地评价应聘者，不徇私情。</a:t>
            </a:r>
          </a:p>
        </p:txBody>
      </p:sp>
      <p:pic>
        <p:nvPicPr>
          <p:cNvPr id="6" name="Picture 6"/>
          <p:cNvPicPr>
            <a:picLocks noChangeAspect="1"/>
          </p:cNvPicPr>
          <p:nvPr/>
        </p:nvPicPr>
        <p:blipFill>
          <a:blip r:embed="rId2"/>
          <a:srcRect t="9566" b="9566"/>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6278" b="1627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丰富的专业知识：熟悉酒店行业及相关职位的要求，能够对应聘者的专业能力进行准确判断。</a:t>
            </a:r>
          </a:p>
        </p:txBody>
      </p:sp>
      <p:pic>
        <p:nvPicPr>
          <p:cNvPr id="10" name="Picture 10"/>
          <p:cNvPicPr>
            <a:picLocks noChangeAspect="1"/>
          </p:cNvPicPr>
          <p:nvPr/>
        </p:nvPicPr>
        <p:blipFill>
          <a:blip r:embed="rId4"/>
          <a:srcRect t="10234" b="10234"/>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面试技巧与面试官的素质要求</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良好的沟通能力</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善于与应聘者建立良好的沟通氛围，引导其充分展示自己的才能和潜力。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敏锐的洞察力</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能够通过应聘者的言行举止，准确判断其性格、能力等特点，为选拔合适人才提供依据。</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面试技巧与面试官的素质要求</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https://d.book118.com/888055122053006045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2024-09-25T20:45:08.918</cp:lastPrinted>
  <dcterms:created xsi:type="dcterms:W3CDTF">2024-09-25T12:45:08Z</dcterms:created>
  <dcterms:modified xsi:type="dcterms:W3CDTF">2024-09-25T12:45:11Z</dcterms:modified>
</cp:coreProperties>
</file>