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96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7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D287A-1D45-4DD2-B426-887FF704F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21DEB-CFB5-42DE-8478-08F2CBCBF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9A723-3DF6-4ABB-A39C-B63BAE645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8CD5A-4F03-4E2A-88EA-D8B372CC4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F6186F-DA4C-4A02-B4FA-F1FA36461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185DBA-9D79-4C3C-B53A-B869F1308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83ECDE-3501-4522-ABF4-C2E77E90C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E7F41-79B3-4037-B091-C80E499CC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38D18-80B2-4845-870C-BB74B107D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C255F-0B70-4BA0-B105-BCB72EC27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52964-8E6C-48B7-838C-336AAFF42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950" r:id="rId2"/>
    <p:sldLayoutId id="2147493951" r:id="rId3"/>
    <p:sldLayoutId id="2147493952" r:id="rId4"/>
    <p:sldLayoutId id="2147493953" r:id="rId5"/>
    <p:sldLayoutId id="2147493954" r:id="rId6"/>
    <p:sldLayoutId id="2147493955" r:id="rId7"/>
    <p:sldLayoutId id="2147493956" r:id="rId8"/>
    <p:sldLayoutId id="2147493957" r:id="rId9"/>
    <p:sldLayoutId id="2147493958" r:id="rId10"/>
    <p:sldLayoutId id="214749395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5600201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价格敏感度调查结果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调查背景和目的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调查方法和样本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调查结果概述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详细调查结果分析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结论和建议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调查背景和目的</a:t>
            </a:r>
            <a:endParaRPr lang="zh-CN" altLang="en-US"/>
          </a:p>
        </p:txBody>
      </p:sp>
      <p:sp>
        <p:nvSpPr>
          <p:cNvPr id="10488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调查时间</a:t>
            </a:r>
            <a:endParaRPr lang="zh-CN" altLang="en-US"/>
          </a:p>
        </p:txBody>
      </p:sp>
      <p:sp>
        <p:nvSpPr>
          <p:cNvPr id="10488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590751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25389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2022年1月1日至2022年1月31日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6" name="矩形 42"/>
          <p:cNvSpPr/>
          <p:nvPr>
            <p:custDataLst>
              <p:tags r:id="rId4"/>
            </p:custDataLst>
          </p:nvPr>
        </p:nvSpPr>
        <p:spPr>
          <a:xfrm>
            <a:off x="1360980" y="2666913"/>
            <a:ext cx="1776181" cy="1257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5637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9607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调查对象：全国范围内不同年龄段、不同收入水平的消费者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矩形 43"/>
          <p:cNvSpPr/>
          <p:nvPr>
            <p:custDataLst>
              <p:tags r:id="rId7"/>
            </p:custDataLst>
          </p:nvPr>
        </p:nvSpPr>
        <p:spPr>
          <a:xfrm>
            <a:off x="3925866" y="2666913"/>
            <a:ext cx="1776181" cy="1257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855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492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调查方式：在线问卷调查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8" name="矩形 44"/>
          <p:cNvSpPr/>
          <p:nvPr>
            <p:custDataLst>
              <p:tags r:id="rId10"/>
            </p:custDataLst>
          </p:nvPr>
        </p:nvSpPr>
        <p:spPr>
          <a:xfrm>
            <a:off x="6489416" y="2666913"/>
            <a:ext cx="1776181" cy="1257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4073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18710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调查目的：了解消费者对不同商品价格的敏感度，为制定合理的定价策略提供依据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矩形 45"/>
          <p:cNvSpPr/>
          <p:nvPr>
            <p:custDataLst>
              <p:tags r:id="rId13"/>
            </p:custDataLst>
          </p:nvPr>
        </p:nvSpPr>
        <p:spPr>
          <a:xfrm>
            <a:off x="9054302" y="2666913"/>
            <a:ext cx="1776181" cy="1257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调查对象</a:t>
            </a:r>
            <a:endParaRPr lang="zh-CN" altLang="en-US"/>
          </a:p>
        </p:txBody>
      </p:sp>
      <p:sp>
        <p:nvSpPr>
          <p:cNvPr id="1048930" name="矩形 38"/>
          <p:cNvSpPr/>
          <p:nvPr>
            <p:custDataLst>
              <p:tags r:id="rId2"/>
            </p:custDataLst>
          </p:nvPr>
        </p:nvSpPr>
        <p:spPr>
          <a:xfrm rot="204112">
            <a:off x="1389467" y="1271588"/>
            <a:ext cx="4174245" cy="21787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矩形 39"/>
          <p:cNvSpPr/>
          <p:nvPr>
            <p:custDataLst>
              <p:tags r:id="rId3"/>
            </p:custDataLst>
          </p:nvPr>
        </p:nvSpPr>
        <p:spPr>
          <a:xfrm>
            <a:off x="1394290" y="1272277"/>
            <a:ext cx="4174245" cy="2178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TextBox 2"/>
          <p:cNvSpPr txBox="1"/>
          <p:nvPr>
            <p:custDataLst>
              <p:tags r:id="rId4"/>
            </p:custDataLst>
          </p:nvPr>
        </p:nvSpPr>
        <p:spPr>
          <a:xfrm>
            <a:off x="1636146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消费者群体：了解不同年龄段、收入水平、教育背景的消费者对价格的敏感度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36" name="矩形 100"/>
          <p:cNvSpPr/>
          <p:nvPr>
            <p:custDataLst>
              <p:tags r:id="rId5"/>
            </p:custDataLst>
          </p:nvPr>
        </p:nvSpPr>
        <p:spPr>
          <a:xfrm rot="204112">
            <a:off x="6622776" y="1271588"/>
            <a:ext cx="4174245" cy="21787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101"/>
          <p:cNvSpPr/>
          <p:nvPr>
            <p:custDataLst>
              <p:tags r:id="rId6"/>
            </p:custDataLst>
          </p:nvPr>
        </p:nvSpPr>
        <p:spPr>
          <a:xfrm>
            <a:off x="6628289" y="1272277"/>
            <a:ext cx="4174245" cy="21787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TextBox 2"/>
          <p:cNvSpPr txBox="1"/>
          <p:nvPr>
            <p:custDataLst>
              <p:tags r:id="rId7"/>
            </p:custDataLst>
          </p:nvPr>
        </p:nvSpPr>
        <p:spPr>
          <a:xfrm>
            <a:off x="6870833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5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商品类别：分析不同商品类别（如食品、服装、电子产品等）的价格敏感度差异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42" name="矩形 122"/>
          <p:cNvSpPr/>
          <p:nvPr>
            <p:custDataLst>
              <p:tags r:id="rId8"/>
            </p:custDataLst>
          </p:nvPr>
        </p:nvSpPr>
        <p:spPr>
          <a:xfrm rot="204112">
            <a:off x="1389467" y="3998146"/>
            <a:ext cx="4174245" cy="21787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123"/>
          <p:cNvSpPr/>
          <p:nvPr>
            <p:custDataLst>
              <p:tags r:id="rId9"/>
            </p:custDataLst>
          </p:nvPr>
        </p:nvSpPr>
        <p:spPr>
          <a:xfrm>
            <a:off x="1394290" y="3998835"/>
            <a:ext cx="4174245" cy="21787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TextBox 2"/>
          <p:cNvSpPr txBox="1"/>
          <p:nvPr>
            <p:custDataLst>
              <p:tags r:id="rId10"/>
            </p:custDataLst>
          </p:nvPr>
        </p:nvSpPr>
        <p:spPr>
          <a:xfrm>
            <a:off x="1635456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地域差异：研究不同地区消费者的价格敏感度差异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48" name="矩形 89"/>
          <p:cNvSpPr/>
          <p:nvPr>
            <p:custDataLst>
              <p:tags r:id="rId11"/>
            </p:custDataLst>
          </p:nvPr>
        </p:nvSpPr>
        <p:spPr>
          <a:xfrm rot="204112">
            <a:off x="6622776" y="3998146"/>
            <a:ext cx="4174245" cy="21787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90"/>
          <p:cNvSpPr/>
          <p:nvPr>
            <p:custDataLst>
              <p:tags r:id="rId12"/>
            </p:custDataLst>
          </p:nvPr>
        </p:nvSpPr>
        <p:spPr>
          <a:xfrm>
            <a:off x="6628289" y="3998835"/>
            <a:ext cx="4174245" cy="21787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TextBox 2"/>
          <p:cNvSpPr txBox="1"/>
          <p:nvPr>
            <p:custDataLst>
              <p:tags r:id="rId13"/>
            </p:custDataLst>
          </p:nvPr>
        </p:nvSpPr>
        <p:spPr>
          <a:xfrm>
            <a:off x="6869455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消费心理：探讨消费者在购买决策中如何权衡价格与其他因素（如品质、品牌、服务等）的关系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调查目的</a:t>
            </a:r>
            <a:endParaRPr lang="zh-CN" altLang="en-US"/>
          </a:p>
        </p:txBody>
      </p:sp>
      <p:sp>
        <p:nvSpPr>
          <p:cNvPr id="10489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590751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25389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了解消费者对价格的敏感度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2"/>
          <p:cNvSpPr/>
          <p:nvPr>
            <p:custDataLst>
              <p:tags r:id="rId4"/>
            </p:custDataLst>
          </p:nvPr>
        </p:nvSpPr>
        <p:spPr>
          <a:xfrm>
            <a:off x="1360980" y="2666913"/>
            <a:ext cx="1776181" cy="1257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5637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9607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确定影响消费者购买决策的主要因素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3"/>
          <p:cNvSpPr/>
          <p:nvPr>
            <p:custDataLst>
              <p:tags r:id="rId7"/>
            </p:custDataLst>
          </p:nvPr>
        </p:nvSpPr>
        <p:spPr>
          <a:xfrm>
            <a:off x="3925866" y="2666913"/>
            <a:ext cx="1776181" cy="1257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855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492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制定合理的定价策略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4"/>
          <p:cNvSpPr/>
          <p:nvPr>
            <p:custDataLst>
              <p:tags r:id="rId10"/>
            </p:custDataLst>
          </p:nvPr>
        </p:nvSpPr>
        <p:spPr>
          <a:xfrm>
            <a:off x="6489416" y="2666913"/>
            <a:ext cx="1776181" cy="1257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4073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18710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提高产品的市场竞争力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5"/>
          <p:cNvSpPr/>
          <p:nvPr>
            <p:custDataLst>
              <p:tags r:id="rId13"/>
            </p:custDataLst>
          </p:nvPr>
        </p:nvSpPr>
        <p:spPr>
          <a:xfrm>
            <a:off x="9054302" y="2666913"/>
            <a:ext cx="1776181" cy="1257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调查方法和样本</a:t>
            </a:r>
            <a:endParaRPr lang="zh-CN" altLang="en-US"/>
          </a:p>
        </p:txBody>
      </p:sp>
      <p:sp>
        <p:nvSpPr>
          <p:cNvPr id="10490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调查方法</a:t>
            </a:r>
            <a:endParaRPr lang="zh-CN" altLang="en-US"/>
          </a:p>
        </p:txBody>
      </p:sp>
      <p:sp>
        <p:nvSpPr>
          <p:cNvPr id="1049082" name="圆角矩形 26"/>
          <p:cNvSpPr/>
          <p:nvPr>
            <p:custDataLst>
              <p:tags r:id="rId2"/>
            </p:custDataLst>
          </p:nvPr>
        </p:nvSpPr>
        <p:spPr>
          <a:xfrm>
            <a:off x="692150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4" name="圆角矩形 28"/>
          <p:cNvSpPr/>
          <p:nvPr>
            <p:custDataLst>
              <p:tags r:id="rId3"/>
            </p:custDataLst>
          </p:nvPr>
        </p:nvSpPr>
        <p:spPr>
          <a:xfrm>
            <a:off x="694653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86" name="文本框 31"/>
          <p:cNvSpPr txBox="1"/>
          <p:nvPr>
            <p:custDataLst>
              <p:tags r:id="rId4"/>
            </p:custDataLst>
          </p:nvPr>
        </p:nvSpPr>
        <p:spPr>
          <a:xfrm>
            <a:off x="844847" y="2168210"/>
            <a:ext cx="2249289" cy="335504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问卷调查：通过设计问卷，收集消费者对价格的敏感度信息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29"/>
          <p:cNvSpPr/>
          <p:nvPr>
            <p:custDataLst>
              <p:tags r:id="rId5"/>
            </p:custDataLst>
          </p:nvPr>
        </p:nvSpPr>
        <p:spPr>
          <a:xfrm>
            <a:off x="3443201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0" name="圆角矩形 32"/>
          <p:cNvSpPr/>
          <p:nvPr>
            <p:custDataLst>
              <p:tags r:id="rId6"/>
            </p:custDataLst>
          </p:nvPr>
        </p:nvSpPr>
        <p:spPr>
          <a:xfrm>
            <a:off x="3445704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2" name="文本框 34"/>
          <p:cNvSpPr txBox="1"/>
          <p:nvPr>
            <p:custDataLst>
              <p:tags r:id="rId7"/>
            </p:custDataLst>
          </p:nvPr>
        </p:nvSpPr>
        <p:spPr>
          <a:xfrm>
            <a:off x="3598401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访谈调查：通过面对面的访谈，深入了解消费者的价格敏感度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圆角矩形 3"/>
          <p:cNvSpPr/>
          <p:nvPr>
            <p:custDataLst>
              <p:tags r:id="rId8"/>
            </p:custDataLst>
          </p:nvPr>
        </p:nvSpPr>
        <p:spPr>
          <a:xfrm>
            <a:off x="6194252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6" name="圆角矩形 4"/>
          <p:cNvSpPr/>
          <p:nvPr>
            <p:custDataLst>
              <p:tags r:id="rId9"/>
            </p:custDataLst>
          </p:nvPr>
        </p:nvSpPr>
        <p:spPr>
          <a:xfrm>
            <a:off x="6196755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8" name="文本框 5"/>
          <p:cNvSpPr txBox="1"/>
          <p:nvPr>
            <p:custDataLst>
              <p:tags r:id="rId10"/>
            </p:custDataLst>
          </p:nvPr>
        </p:nvSpPr>
        <p:spPr>
          <a:xfrm>
            <a:off x="6348826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观察法：观察消费者在购物过程中的行为和反应，了解其价格敏感度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8"/>
          <p:cNvSpPr/>
          <p:nvPr>
            <p:custDataLst>
              <p:tags r:id="rId11"/>
            </p:custDataLst>
          </p:nvPr>
        </p:nvSpPr>
        <p:spPr>
          <a:xfrm>
            <a:off x="8945303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2" name="圆角矩形 9"/>
          <p:cNvSpPr/>
          <p:nvPr>
            <p:custDataLst>
              <p:tags r:id="rId12"/>
            </p:custDataLst>
          </p:nvPr>
        </p:nvSpPr>
        <p:spPr>
          <a:xfrm>
            <a:off x="8947806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4" name="文本框 10"/>
          <p:cNvSpPr txBox="1"/>
          <p:nvPr>
            <p:custDataLst>
              <p:tags r:id="rId13"/>
            </p:custDataLst>
          </p:nvPr>
        </p:nvSpPr>
        <p:spPr>
          <a:xfrm>
            <a:off x="9099877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数据分析：对收集到的数据进行统计分析，得出结论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样本数量</a:t>
            </a:r>
            <a:endParaRPr lang="zh-CN" altLang="en-US"/>
          </a:p>
        </p:txBody>
      </p:sp>
      <p:sp>
        <p:nvSpPr>
          <p:cNvPr id="1049140" name="圆角矩形 26"/>
          <p:cNvSpPr/>
          <p:nvPr>
            <p:custDataLst>
              <p:tags r:id="rId2"/>
            </p:custDataLst>
          </p:nvPr>
        </p:nvSpPr>
        <p:spPr>
          <a:xfrm>
            <a:off x="692150" y="1748050"/>
            <a:ext cx="1964133" cy="39524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2" name="圆角矩形 28"/>
          <p:cNvSpPr/>
          <p:nvPr>
            <p:custDataLst>
              <p:tags r:id="rId3"/>
            </p:custDataLst>
          </p:nvPr>
        </p:nvSpPr>
        <p:spPr>
          <a:xfrm>
            <a:off x="694657" y="1748050"/>
            <a:ext cx="1959988" cy="2100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44" name="文本框 31"/>
          <p:cNvSpPr txBox="1"/>
          <p:nvPr>
            <p:custDataLst>
              <p:tags r:id="rId4"/>
            </p:custDataLst>
          </p:nvPr>
        </p:nvSpPr>
        <p:spPr>
          <a:xfrm>
            <a:off x="775498" y="2163538"/>
            <a:ext cx="1799017" cy="340411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调查对象：消费者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圆角矩形 29"/>
          <p:cNvSpPr/>
          <p:nvPr>
            <p:custDataLst>
              <p:tags r:id="rId5"/>
            </p:custDataLst>
          </p:nvPr>
        </p:nvSpPr>
        <p:spPr>
          <a:xfrm>
            <a:off x="2903072" y="1748050"/>
            <a:ext cx="1964133" cy="39524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8" name="圆角矩形 32"/>
          <p:cNvSpPr/>
          <p:nvPr>
            <p:custDataLst>
              <p:tags r:id="rId6"/>
            </p:custDataLst>
          </p:nvPr>
        </p:nvSpPr>
        <p:spPr>
          <a:xfrm>
            <a:off x="2905579" y="1748050"/>
            <a:ext cx="1959988" cy="2100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0" name="文本框 34"/>
          <p:cNvSpPr txBox="1"/>
          <p:nvPr>
            <p:custDataLst>
              <p:tags r:id="rId7"/>
            </p:custDataLst>
          </p:nvPr>
        </p:nvSpPr>
        <p:spPr>
          <a:xfrm>
            <a:off x="2986421" y="2163538"/>
            <a:ext cx="1799017" cy="340545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样本数量：1000人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3"/>
          <p:cNvSpPr/>
          <p:nvPr>
            <p:custDataLst>
              <p:tags r:id="rId8"/>
            </p:custDataLst>
          </p:nvPr>
        </p:nvSpPr>
        <p:spPr>
          <a:xfrm>
            <a:off x="5113995" y="1748050"/>
            <a:ext cx="1964133" cy="39524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4" name="圆角矩形 4"/>
          <p:cNvSpPr/>
          <p:nvPr>
            <p:custDataLst>
              <p:tags r:id="rId9"/>
            </p:custDataLst>
          </p:nvPr>
        </p:nvSpPr>
        <p:spPr>
          <a:xfrm>
            <a:off x="5115875" y="1748050"/>
            <a:ext cx="1959988" cy="2100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6" name="文本框 5"/>
          <p:cNvSpPr txBox="1"/>
          <p:nvPr>
            <p:custDataLst>
              <p:tags r:id="rId10"/>
            </p:custDataLst>
          </p:nvPr>
        </p:nvSpPr>
        <p:spPr>
          <a:xfrm>
            <a:off x="5196716" y="2163538"/>
            <a:ext cx="1799017" cy="340545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年龄范围：18-65岁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8"/>
          <p:cNvSpPr/>
          <p:nvPr>
            <p:custDataLst>
              <p:tags r:id="rId11"/>
            </p:custDataLst>
          </p:nvPr>
        </p:nvSpPr>
        <p:spPr>
          <a:xfrm>
            <a:off x="7324917" y="1748050"/>
            <a:ext cx="1964133" cy="39524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0" name="圆角矩形 9"/>
          <p:cNvSpPr/>
          <p:nvPr>
            <p:custDataLst>
              <p:tags r:id="rId12"/>
            </p:custDataLst>
          </p:nvPr>
        </p:nvSpPr>
        <p:spPr>
          <a:xfrm>
            <a:off x="7326797" y="1748050"/>
            <a:ext cx="1959988" cy="2100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2" name="文本框 10"/>
          <p:cNvSpPr txBox="1"/>
          <p:nvPr>
            <p:custDataLst>
              <p:tags r:id="rId13"/>
            </p:custDataLst>
          </p:nvPr>
        </p:nvSpPr>
        <p:spPr>
          <a:xfrm>
            <a:off x="7407638" y="2163538"/>
            <a:ext cx="1799017" cy="340545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性别比例：男性占50%，女性占50%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6"/>
          <p:cNvSpPr/>
          <p:nvPr>
            <p:custDataLst>
              <p:tags r:id="rId14"/>
            </p:custDataLst>
          </p:nvPr>
        </p:nvSpPr>
        <p:spPr>
          <a:xfrm>
            <a:off x="9535839" y="1749303"/>
            <a:ext cx="1964133" cy="39524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6" name="圆角矩形 7"/>
          <p:cNvSpPr/>
          <p:nvPr>
            <p:custDataLst>
              <p:tags r:id="rId15"/>
            </p:custDataLst>
          </p:nvPr>
        </p:nvSpPr>
        <p:spPr>
          <a:xfrm>
            <a:off x="9537719" y="1749303"/>
            <a:ext cx="1959988" cy="2100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8" name="文本框 11"/>
          <p:cNvSpPr txBox="1"/>
          <p:nvPr>
            <p:custDataLst>
              <p:tags r:id="rId16"/>
            </p:custDataLst>
          </p:nvPr>
        </p:nvSpPr>
        <p:spPr>
          <a:xfrm>
            <a:off x="9618561" y="2165418"/>
            <a:ext cx="1799017" cy="340545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地域分布：一线城市占30%，二线城市占30%，三线城市占40%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样本分布</a:t>
            </a:r>
            <a:endParaRPr lang="zh-CN" altLang="en-US"/>
          </a:p>
        </p:txBody>
      </p:sp>
      <p:sp>
        <p:nvSpPr>
          <p:cNvPr id="1049204" name="文本框 20"/>
          <p:cNvSpPr txBox="1"/>
          <p:nvPr>
            <p:custDataLst>
              <p:tags r:id="rId2"/>
            </p:custDataLst>
          </p:nvPr>
        </p:nvSpPr>
        <p:spPr>
          <a:xfrm>
            <a:off x="6800124" y="1278198"/>
            <a:ext cx="1395879" cy="122235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06" name="文本框 178"/>
          <p:cNvSpPr txBox="1"/>
          <p:nvPr>
            <p:custDataLst>
              <p:tags r:id="rId3"/>
            </p:custDataLst>
          </p:nvPr>
        </p:nvSpPr>
        <p:spPr>
          <a:xfrm>
            <a:off x="6300423" y="2166703"/>
            <a:ext cx="2395698" cy="147385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性别分布：男、女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08" name="文本框 18"/>
          <p:cNvSpPr txBox="1"/>
          <p:nvPr>
            <p:custDataLst>
              <p:tags r:id="rId4"/>
            </p:custDataLst>
          </p:nvPr>
        </p:nvSpPr>
        <p:spPr>
          <a:xfrm>
            <a:off x="1191851" y="1278198"/>
            <a:ext cx="1395879" cy="122235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10" name="文本框 176"/>
          <p:cNvSpPr txBox="1"/>
          <p:nvPr>
            <p:custDataLst>
              <p:tags r:id="rId5"/>
            </p:custDataLst>
          </p:nvPr>
        </p:nvSpPr>
        <p:spPr>
          <a:xfrm>
            <a:off x="692150" y="2166703"/>
            <a:ext cx="2395698" cy="147385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样本数量：1000人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12" name="文本框 19"/>
          <p:cNvSpPr txBox="1"/>
          <p:nvPr>
            <p:custDataLst>
              <p:tags r:id="rId6"/>
            </p:custDataLst>
          </p:nvPr>
        </p:nvSpPr>
        <p:spPr>
          <a:xfrm>
            <a:off x="3996321" y="1278198"/>
            <a:ext cx="1395879" cy="122235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14" name="文本框 177"/>
          <p:cNvSpPr txBox="1"/>
          <p:nvPr>
            <p:custDataLst>
              <p:tags r:id="rId7"/>
            </p:custDataLst>
          </p:nvPr>
        </p:nvSpPr>
        <p:spPr>
          <a:xfrm>
            <a:off x="3495953" y="2166703"/>
            <a:ext cx="2395698" cy="147385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年龄分布：18-25岁、26-35岁、36-45岁、46-55岁、56岁以上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16" name="文本框 25"/>
          <p:cNvSpPr txBox="1"/>
          <p:nvPr>
            <p:custDataLst>
              <p:tags r:id="rId8"/>
            </p:custDataLst>
          </p:nvPr>
        </p:nvSpPr>
        <p:spPr>
          <a:xfrm>
            <a:off x="8202359" y="3789395"/>
            <a:ext cx="1395879" cy="122235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18" name="文本框 180"/>
          <p:cNvSpPr txBox="1"/>
          <p:nvPr>
            <p:custDataLst>
              <p:tags r:id="rId9"/>
            </p:custDataLst>
          </p:nvPr>
        </p:nvSpPr>
        <p:spPr>
          <a:xfrm>
            <a:off x="7701322" y="4697274"/>
            <a:ext cx="2397549" cy="147385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地区分布：一线城市、二线城市、三线城市、四线城市、农村等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20" name="文本框 23"/>
          <p:cNvSpPr txBox="1"/>
          <p:nvPr>
            <p:custDataLst>
              <p:tags r:id="rId10"/>
            </p:custDataLst>
          </p:nvPr>
        </p:nvSpPr>
        <p:spPr>
          <a:xfrm>
            <a:off x="2594086" y="3789395"/>
            <a:ext cx="1395879" cy="122235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22" name="文本框 181"/>
          <p:cNvSpPr txBox="1"/>
          <p:nvPr>
            <p:custDataLst>
              <p:tags r:id="rId11"/>
            </p:custDataLst>
          </p:nvPr>
        </p:nvSpPr>
        <p:spPr>
          <a:xfrm>
            <a:off x="2093049" y="4697274"/>
            <a:ext cx="2397549" cy="147385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收入分布：低收入、中等收入、高收入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24" name="文本框 24"/>
          <p:cNvSpPr txBox="1"/>
          <p:nvPr>
            <p:custDataLst>
              <p:tags r:id="rId12"/>
            </p:custDataLst>
          </p:nvPr>
        </p:nvSpPr>
        <p:spPr>
          <a:xfrm>
            <a:off x="5397889" y="3789395"/>
            <a:ext cx="1395879" cy="122235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26" name="文本框 182"/>
          <p:cNvSpPr txBox="1"/>
          <p:nvPr>
            <p:custDataLst>
              <p:tags r:id="rId13"/>
            </p:custDataLst>
          </p:nvPr>
        </p:nvSpPr>
        <p:spPr>
          <a:xfrm>
            <a:off x="4897520" y="4682577"/>
            <a:ext cx="2397549" cy="147385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教育水平分布：初中及以下、高中、大专、本科、研究生及以上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28" name="文本框 21"/>
          <p:cNvSpPr txBox="1"/>
          <p:nvPr>
            <p:custDataLst>
              <p:tags r:id="rId14"/>
            </p:custDataLst>
          </p:nvPr>
        </p:nvSpPr>
        <p:spPr>
          <a:xfrm>
            <a:off x="9603926" y="1278198"/>
            <a:ext cx="1395879" cy="122235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049230" name="文本框 179"/>
          <p:cNvSpPr txBox="1"/>
          <p:nvPr>
            <p:custDataLst>
              <p:tags r:id="rId15"/>
            </p:custDataLst>
          </p:nvPr>
        </p:nvSpPr>
        <p:spPr>
          <a:xfrm>
            <a:off x="9104226" y="2088542"/>
            <a:ext cx="2395698" cy="147385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职业分布：学生、上班族、自由职业者、退休人员等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调查结果概述</a:t>
            </a:r>
            <a:endParaRPr lang="zh-CN" altLang="en-US"/>
          </a:p>
        </p:txBody>
      </p:sp>
      <p:sp>
        <p:nvSpPr>
          <p:cNvPr id="10492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https://d.book118.com/888056002011006030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Calibri Light</vt:lpstr>
      <vt:lpstr>Office Theme</vt:lpstr>
      <vt:lpstr>价格敏感度调查结果</vt:lpstr>
      <vt:lpstr>目录</vt:lpstr>
      <vt:lpstr>调查背景和目的</vt:lpstr>
      <vt:lpstr>调查时间</vt:lpstr>
      <vt:lpstr>调查对象</vt:lpstr>
      <vt:lpstr>调查目的</vt:lpstr>
      <vt:lpstr>调查方法和样本</vt:lpstr>
      <vt:lpstr>调查方法</vt:lpstr>
      <vt:lpstr>样本数量</vt:lpstr>
      <vt:lpstr>样本分布</vt:lpstr>
      <vt:lpstr>调查结果概述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2024-09-06T06:18:16.823</cp:lastPrinted>
  <dcterms:created xsi:type="dcterms:W3CDTF">2024-09-05T22:18:16Z</dcterms:created>
  <dcterms:modified xsi:type="dcterms:W3CDTF">2024-09-05T22:18:18Z</dcterms:modified>
</cp:coreProperties>
</file>