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7B69E75-973F-4AF8-AC32-F986B50D36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47883B7-F290-4F9F-9355-E190DA6A37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A09D196-EBFE-45D0-A97E-871814FFBC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F63CC86-89EC-46E7-8604-D5B7B24D6D1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7CF620B-A0EA-4C0D-A72C-6F0151E7F5A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2C02653-BAEA-412E-B14F-1590D9532A1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5A3A9A9-D067-4989-BEFA-05123D88012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C7B76C5-741C-40BB-8E5A-BEF823F9A2C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A200860-1DC0-4E5F-863F-1AFB498B3CD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379C7B7-D3B1-4F4B-BA76-8F8843F6BC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4502AC9-4B16-4CCA-B4E6-5D74831C8A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88056136031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99021" y="1336929"/>
            <a:ext cx="1059395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accent1">
                    <a:alpha val="100000"/>
                  </a:schemeClr>
                </a:solidFill>
                <a:latin typeface="Microsoft Yahei"/>
                <a:ea typeface="Microsoft Yahei"/>
                <a:cs typeface="Microsoft Yahei"/>
              </a:rPr>
              <a:t>供应链与物流管理课件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供应链与物流管理概述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供应链管理核心要素</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物流管理核心要素</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供应链与物流管理策略与实践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供应链与物流管理挑战与解决方案</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供应链与物流管理案例研究</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alpha val="100000"/>
                  </a:schemeClr>
                </a:solidFill>
                <a:latin typeface="Microsoft Yahei"/>
                <a:ea typeface="Microsoft Yahei"/>
                <a:cs typeface="Microsoft Yahei"/>
              </a:rPr>
              <a:t>供应链与物流管理概述</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定义与概念</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供应链管理是对商品和服务从供应商到最终消费者的整个流程进行协调、优化和控制的过程。</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概念</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物流管理是供应链管理的一部分，主要关注商品和服务的物理流动，包括运输、仓储、包装、配送和信息管理等环节。</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相互依存</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物流管理是供应链管理的重要组成部分，有效的物流管理能够提高供应链的效率和灵活性。</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相互影响</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供应链中的各个环节相互影响，物流管理的好坏直接影响到整个供应链的运作。</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共同目标</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供应链与物流管理的共同目标是实现成本效益最大化，提高客户满意度。</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供应链与物流管理的关系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14292" b="14292"/>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有效的供应链与物流管理能够减少浪费，提高运作效率，降低成本。</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提高效率</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增强竞争力</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满足客户需求</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促进可持续发展</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优化供应链和物流管理能够提高企业的竞争力，使企业在激烈的市场竞争中脱颖而出。</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良好的供应链和物流管理能够更好地满足客户需求，提高客户满意度。</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通过合理的供应链和物流管理，企业可以实现绿色、可持续的发展，降低对环境的影响。</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供应链与物流管理的重要性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alpha val="100000"/>
                  </a:schemeClr>
                </a:solidFill>
                <a:latin typeface="Microsoft Yahei"/>
                <a:ea typeface="Microsoft Yahei"/>
                <a:cs typeface="Microsoft Yahei"/>
              </a:rPr>
              <a:t>供应链管理核心要素</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供应商选择</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评估供应商的信誉、产品质量、价格和服务，选择最适合的供应商。</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供应商关系管理</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建立和维护与供应商的良好关系，确保供应链的稳定性和连续性。</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供应商绩效评估</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定期对供应商进行绩效评估，以便及时调整和优化供应商队伍。</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供应商管理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安全库存设定</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根据历史数据和市场变化，设定合理的安全库存水平，以应对需求波动。</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库存控制策略</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采用先进的库存控制策略，如ABC分类法、实时库存更新等，确保库存的有效管理。</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库存盘点与优化</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定期进行库存盘点，发现并解决库存积压、过期等问题，提高库存周转率。</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库存管理</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收集历史销售数据、市场趋势等数据，运用数据分析工具进行需求预测。</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数据收集与分析</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根据实际情况建立预测模型，提高预测的准确性和可靠性。</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预测模型建立</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将预测结果应用于生产计划、采购计划等供应链环节，实现供应链的协同运作。</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预测结果应用</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需求预测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78786" y="3346403"/>
            <a:ext cx="2702514" cy="2702514"/>
          </a:xfrm>
          <a:prstGeom prst="donut">
            <a:avLst>
              <a:gd name="adj" fmla="val 6114"/>
            </a:avLst>
          </a:prstGeom>
          <a:solidFill>
            <a:schemeClr val="accent1">
              <a:lumMod val="75000"/>
              <a:alpha val="2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511044" y="2788639"/>
            <a:ext cx="1219200" cy="121920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740703" y="3074788"/>
            <a:ext cx="778679" cy="77867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869496" y="1257010"/>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采购计划制定</a:t>
            </a:r>
          </a:p>
        </p:txBody>
      </p:sp>
      <p:sp>
        <p:nvSpPr>
          <p:cNvPr id="6" name="TextBox 6"/>
          <p:cNvSpPr txBox="1"/>
          <p:nvPr/>
        </p:nvSpPr>
        <p:spPr>
          <a:xfrm>
            <a:off x="4177126" y="1812889"/>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根据需求预测和库存状况，制定合理的采购计划。</a:t>
            </a:r>
          </a:p>
        </p:txBody>
      </p:sp>
      <p:sp>
        <p:nvSpPr>
          <p:cNvPr id="7" name="TextBox 7"/>
          <p:cNvSpPr txBox="1"/>
          <p:nvPr/>
        </p:nvSpPr>
        <p:spPr>
          <a:xfrm>
            <a:off x="8064328"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采购协同与信息共享</a:t>
            </a:r>
          </a:p>
        </p:txBody>
      </p:sp>
      <p:sp>
        <p:nvSpPr>
          <p:cNvPr id="8" name="TextBox 8"/>
          <p:cNvSpPr txBox="1"/>
          <p:nvPr/>
        </p:nvSpPr>
        <p:spPr>
          <a:xfrm>
            <a:off x="8064328"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加强与供应商的协同合作，实现信息共享，提高采购效率。</a:t>
            </a:r>
          </a:p>
        </p:txBody>
      </p:sp>
      <p:sp>
        <p:nvSpPr>
          <p:cNvPr id="9" name="TextBox 9"/>
          <p:cNvSpPr txBox="1"/>
          <p:nvPr/>
        </p:nvSpPr>
        <p:spPr>
          <a:xfrm>
            <a:off x="-279124"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订单下达与跟踪</a:t>
            </a:r>
          </a:p>
        </p:txBody>
      </p:sp>
      <p:sp>
        <p:nvSpPr>
          <p:cNvPr id="10" name="TextBox 10"/>
          <p:cNvSpPr txBox="1"/>
          <p:nvPr/>
        </p:nvSpPr>
        <p:spPr>
          <a:xfrm>
            <a:off x="336137"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下达采购订单，并对订单执行过程进行跟踪，确保订单按时交付。</a:t>
            </a:r>
          </a:p>
        </p:txBody>
      </p:sp>
      <p:sp>
        <p:nvSpPr>
          <p:cNvPr id="11" name="AutoShape 11"/>
          <p:cNvSpPr/>
          <p:nvPr/>
        </p:nvSpPr>
        <p:spPr>
          <a:xfrm>
            <a:off x="4521503" y="4625262"/>
            <a:ext cx="1219200" cy="12192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599104" y="4625262"/>
            <a:ext cx="1219200" cy="12192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2700000">
            <a:off x="4825398" y="4929157"/>
            <a:ext cx="611410" cy="611410"/>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6933514" y="4923096"/>
            <a:ext cx="550379" cy="550379"/>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采购与订单管理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338306" y="1737060"/>
            <a:ext cx="1219200" cy="121920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6949989" y="1529205"/>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物流网络布局</a:t>
            </a:r>
          </a:p>
        </p:txBody>
      </p:sp>
      <p:sp>
        <p:nvSpPr>
          <p:cNvPr id="4" name="TextBox 4"/>
          <p:cNvSpPr txBox="1"/>
          <p:nvPr/>
        </p:nvSpPr>
        <p:spPr>
          <a:xfrm>
            <a:off x="7257619" y="2085084"/>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根据企业战略、市场需求等因素，合理规划物流网络布局。</a:t>
            </a:r>
          </a:p>
        </p:txBody>
      </p:sp>
      <p:sp>
        <p:nvSpPr>
          <p:cNvPr id="5" name="TextBox 5"/>
          <p:cNvSpPr txBox="1"/>
          <p:nvPr/>
        </p:nvSpPr>
        <p:spPr>
          <a:xfrm>
            <a:off x="7851464" y="3842688"/>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仓储设施规划</a:t>
            </a:r>
          </a:p>
        </p:txBody>
      </p:sp>
      <p:sp>
        <p:nvSpPr>
          <p:cNvPr id="6" name="TextBox 6"/>
          <p:cNvSpPr txBox="1"/>
          <p:nvPr/>
        </p:nvSpPr>
        <p:spPr>
          <a:xfrm>
            <a:off x="7851464" y="439856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合理规划仓储设施，包括仓库选址、布局、设备配置等，提高仓储作业效率。</a:t>
            </a:r>
          </a:p>
        </p:txBody>
      </p:sp>
      <p:sp>
        <p:nvSpPr>
          <p:cNvPr id="7" name="TextBox 7"/>
          <p:cNvSpPr txBox="1"/>
          <p:nvPr/>
        </p:nvSpPr>
        <p:spPr>
          <a:xfrm>
            <a:off x="-389813" y="3842688"/>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运输策略选择</a:t>
            </a:r>
          </a:p>
        </p:txBody>
      </p:sp>
      <p:sp>
        <p:nvSpPr>
          <p:cNvPr id="8" name="TextBox 8"/>
          <p:cNvSpPr txBox="1"/>
          <p:nvPr/>
        </p:nvSpPr>
        <p:spPr>
          <a:xfrm>
            <a:off x="225447" y="439856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选择合适的运输方式、优化运输路径，降低运输成本和提高运输效率。</a:t>
            </a:r>
          </a:p>
        </p:txBody>
      </p:sp>
      <p:sp>
        <p:nvSpPr>
          <p:cNvPr id="9" name="AutoShape 9"/>
          <p:cNvSpPr/>
          <p:nvPr/>
        </p:nvSpPr>
        <p:spPr>
          <a:xfrm>
            <a:off x="4348765" y="3573682"/>
            <a:ext cx="1219200" cy="12192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426366" y="3573682"/>
            <a:ext cx="1219200" cy="12192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rot="-2107968">
            <a:off x="4312676" y="2628449"/>
            <a:ext cx="920865" cy="655621"/>
          </a:xfrm>
          <a:custGeom>
            <a:rect l="l" t="t" r="r" b="b"/>
            <a:pathLst>
              <a:path w="9753600" h="9753600">
                <a:moveTo>
                  <a:pt x="5960669" y="2885237"/>
                </a:moveTo>
                <a:lnTo>
                  <a:pt x="5960669" y="609600"/>
                </a:lnTo>
                <a:lnTo>
                  <a:pt x="9753600" y="4592117"/>
                </a:lnTo>
                <a:lnTo>
                  <a:pt x="5960669" y="8575243"/>
                </a:lnTo>
                <a:lnTo>
                  <a:pt x="5960669" y="6242304"/>
                </a:lnTo>
                <a:cubicBezTo>
                  <a:pt x="3250997" y="6242304"/>
                  <a:pt x="1354531" y="7152437"/>
                  <a:pt x="0" y="9144000"/>
                </a:cubicBezTo>
                <a:cubicBezTo>
                  <a:pt x="541934" y="6298997"/>
                  <a:pt x="2167738" y="3454603"/>
                  <a:pt x="5960669" y="2885237"/>
                </a:cubicBezTo>
                <a:close/>
              </a:path>
            </a:pathLst>
          </a:cu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9379564">
            <a:off x="5543762" y="4515883"/>
            <a:ext cx="920865" cy="655621"/>
          </a:xfrm>
          <a:custGeom>
            <a:rect l="l" t="t" r="r" b="b"/>
            <a:pathLst>
              <a:path w="9753600" h="9753600">
                <a:moveTo>
                  <a:pt x="5960669" y="2885237"/>
                </a:moveTo>
                <a:lnTo>
                  <a:pt x="5960669" y="609600"/>
                </a:lnTo>
                <a:lnTo>
                  <a:pt x="9753600" y="4592117"/>
                </a:lnTo>
                <a:lnTo>
                  <a:pt x="5960669" y="8575243"/>
                </a:lnTo>
                <a:lnTo>
                  <a:pt x="5960669" y="6242304"/>
                </a:lnTo>
                <a:cubicBezTo>
                  <a:pt x="3250997" y="6242304"/>
                  <a:pt x="1354531" y="7152437"/>
                  <a:pt x="0" y="9144000"/>
                </a:cubicBezTo>
                <a:cubicBezTo>
                  <a:pt x="541934" y="6298997"/>
                  <a:pt x="2167738" y="3454603"/>
                  <a:pt x="5960669" y="2885237"/>
                </a:cubicBezTo>
                <a:close/>
              </a:path>
            </a:pathLst>
          </a:custGeom>
          <a:solidFill>
            <a:schemeClr val="accent1">
              <a:alpha val="40000"/>
            </a:schemeClr>
          </a:solidFill>
        </p:spPr>
        <p:txBody>
          <a:bodyPr vert="horz" wrap="square"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450"/>
              </a:spcBef>
              <a:defRPr/>
            </a:pPr>
            <a:endParaRPr lang="en-US" sz="1100"/>
          </a:p>
        </p:txBody>
      </p:sp>
      <p:sp>
        <p:nvSpPr>
          <p:cNvPr id="13" name="Freeform 13"/>
          <p:cNvSpPr/>
          <p:nvPr/>
        </p:nvSpPr>
        <p:spPr>
          <a:xfrm rot="2700000" flipH="1">
            <a:off x="6687459" y="2628449"/>
            <a:ext cx="920865" cy="655621"/>
          </a:xfrm>
          <a:custGeom>
            <a:rect l="l" t="t" r="r" b="b"/>
            <a:pathLst>
              <a:path w="9753600" h="9753600">
                <a:moveTo>
                  <a:pt x="5960669" y="2885237"/>
                </a:moveTo>
                <a:lnTo>
                  <a:pt x="5960669" y="609600"/>
                </a:lnTo>
                <a:lnTo>
                  <a:pt x="9753600" y="4592117"/>
                </a:lnTo>
                <a:lnTo>
                  <a:pt x="5960669" y="8575243"/>
                </a:lnTo>
                <a:lnTo>
                  <a:pt x="5960669" y="6242304"/>
                </a:lnTo>
                <a:cubicBezTo>
                  <a:pt x="3250997" y="6242304"/>
                  <a:pt x="1354531" y="7152437"/>
                  <a:pt x="0" y="9144000"/>
                </a:cubicBezTo>
                <a:cubicBezTo>
                  <a:pt x="541934" y="6298997"/>
                  <a:pt x="2167738" y="3454603"/>
                  <a:pt x="5960669" y="2885237"/>
                </a:cubicBezTo>
                <a:close/>
              </a:path>
            </a:pathLst>
          </a:custGeom>
          <a:solidFill>
            <a:schemeClr val="accent1">
              <a:alpha val="40000"/>
            </a:schemeClr>
          </a:solidFill>
        </p:spPr>
        <p:txBody>
          <a:bodyPr vert="horz" wrap="square"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450"/>
              </a:spcBef>
              <a:defRPr/>
            </a:pPr>
            <a:endParaRPr lang="en-US" sz="1100"/>
          </a:p>
        </p:txBody>
      </p:sp>
      <p:sp>
        <p:nvSpPr>
          <p:cNvPr id="14" name="Freeform 14"/>
          <p:cNvSpPr/>
          <p:nvPr/>
        </p:nvSpPr>
        <p:spPr>
          <a:xfrm>
            <a:off x="5622878" y="2009366"/>
            <a:ext cx="647107" cy="647107"/>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0935" y="3885853"/>
            <a:ext cx="570476" cy="57047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768961" y="3904086"/>
            <a:ext cx="582777" cy="582777"/>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物流网络设计</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8798" y="3644837"/>
            <a:ext cx="9429750" cy="11049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2">
                    <a:alpha val="100000"/>
                  </a:schemeClr>
                </a:solidFill>
                <a:latin typeface="Microsoft Yahei"/>
                <a:ea typeface="Microsoft Yahei"/>
                <a:cs typeface="Microsoft Yahei"/>
              </a:rPr>
              <a:t>物流管理核心要素</a:t>
            </a:r>
          </a:p>
        </p:txBody>
      </p:sp>
      <p:sp>
        <p:nvSpPr>
          <p:cNvPr id="3" name="TextBox 3"/>
          <p:cNvSpPr txBox="1"/>
          <p:nvPr/>
        </p:nvSpPr>
        <p:spPr>
          <a:xfrm>
            <a:off x="2060858" y="2108645"/>
            <a:ext cx="7677150"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accent2">
                    <a:alpha val="100000"/>
                  </a:schemeClr>
                </a:solidFill>
                <a:latin typeface="Microsoft Yahei"/>
                <a:ea typeface="Microsoft Yahei"/>
                <a:cs typeface="Microsoft Yahei"/>
              </a:rPr>
              <a:t>03</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根据货物特性、运输距离和时效要求，选择合适的运输方式（如公路、铁路、航空、水运等）。</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运输方式选择</a:t>
            </a:r>
          </a:p>
        </p:txBody>
      </p:sp>
      <p:pic>
        <p:nvPicPr>
          <p:cNvPr id="5" name="Picture 5"/>
          <p:cNvPicPr>
            <a:picLocks noChangeAspect="1"/>
          </p:cNvPicPr>
          <p:nvPr/>
        </p:nvPicPr>
        <p:blipFill>
          <a:blip r:embed="rId2"/>
          <a:srcRect l="25000" r="25000"/>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根据订单需求、库存状况和运输能力，制定合理的运输计划。</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运输计划制定</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通过优化运输路线、提高车辆装载率、降低运输损耗等方式，降低运输成本。</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运输成本控制</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运输管理</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仓储设施与设备</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根据货物特性和仓储需求，选择合适的仓储设施和设备（如货架、叉车、堆高机等）。</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仓库选址</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根据货物特性、市场需求和运输网络，选择合适的仓库位置。</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库存管理</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采用先进的库存管理方法（如ABC分类法、实时库存更新等），确保库存量合理、减少积压。</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仓储管理</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527262" y="1849088"/>
            <a:ext cx="4496144" cy="565817"/>
            <a:chOff x="5527262" y="1849088"/>
            <a:chExt cx="4496144" cy="565817"/>
          </a:xfrm>
        </p:grpSpPr>
        <p:sp>
          <p:nvSpPr>
            <p:cNvPr id="3" name="AutoShape 3"/>
            <p:cNvSpPr/>
            <p:nvPr/>
          </p:nvSpPr>
          <p:spPr>
            <a:xfrm>
              <a:off x="5527262" y="1849088"/>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 name="Group 4"/>
          <p:cNvGrpSpPr/>
          <p:nvPr/>
        </p:nvGrpSpPr>
        <p:grpSpPr>
          <a:xfrm>
            <a:off x="1435703" y="1849088"/>
            <a:ext cx="3294412" cy="3432906"/>
            <a:chOff x="1435703" y="1849088"/>
            <a:chExt cx="3294412" cy="3432906"/>
          </a:xfrm>
        </p:grpSpPr>
        <p:sp>
          <p:nvSpPr>
            <p:cNvPr id="5" name="AutoShape 5"/>
            <p:cNvSpPr/>
            <p:nvPr/>
          </p:nvSpPr>
          <p:spPr>
            <a:xfrm>
              <a:off x="1435703" y="18490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10800000">
              <a:off x="1435703" y="19875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 name="Freeform 7"/>
          <p:cNvSpPr/>
          <p:nvPr/>
        </p:nvSpPr>
        <p:spPr>
          <a:xfrm>
            <a:off x="2699099" y="32826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5670599" y="1849088"/>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包装材料选择</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包装与装卸</a:t>
              </a:r>
            </a:p>
          </p:txBody>
        </p:sp>
      </p:grpSp>
      <p:grpSp>
        <p:nvGrpSpPr>
          <p:cNvPr id="31" name="Group 31"/>
          <p:cNvGrpSpPr/>
          <p:nvPr/>
        </p:nvGrpSpPr>
        <p:grpSpPr>
          <a:xfrm>
            <a:off x="5527262" y="2424430"/>
            <a:ext cx="4496144" cy="820535"/>
            <a:chOff x="5527262" y="2424430"/>
            <a:chExt cx="4496144" cy="820535"/>
          </a:xfrm>
        </p:grpSpPr>
        <p:sp>
          <p:nvSpPr>
            <p:cNvPr id="32" name="TextBox 32"/>
            <p:cNvSpPr txBox="1"/>
            <p:nvPr/>
          </p:nvSpPr>
          <p:spPr>
            <a:xfrm>
              <a:off x="5527262" y="2424430"/>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根据货物特性和运输要求，选择合适的包装材料。</a:t>
              </a:r>
            </a:p>
          </p:txBody>
        </p:sp>
      </p:grpSp>
      <p:grpSp>
        <p:nvGrpSpPr>
          <p:cNvPr id="33" name="Group 33"/>
          <p:cNvGrpSpPr/>
          <p:nvPr/>
        </p:nvGrpSpPr>
        <p:grpSpPr>
          <a:xfrm>
            <a:off x="5527262" y="3282680"/>
            <a:ext cx="4496144" cy="565817"/>
            <a:chOff x="5527262" y="3282680"/>
            <a:chExt cx="4496144" cy="565817"/>
          </a:xfrm>
        </p:grpSpPr>
        <p:sp>
          <p:nvSpPr>
            <p:cNvPr id="34" name="AutoShape 34"/>
            <p:cNvSpPr/>
            <p:nvPr/>
          </p:nvSpPr>
          <p:spPr>
            <a:xfrm>
              <a:off x="5527262" y="3282680"/>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670599" y="3282680"/>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包装设计</a:t>
            </a:r>
          </a:p>
        </p:txBody>
      </p:sp>
      <p:grpSp>
        <p:nvGrpSpPr>
          <p:cNvPr id="36" name="Group 36"/>
          <p:cNvGrpSpPr/>
          <p:nvPr/>
        </p:nvGrpSpPr>
        <p:grpSpPr>
          <a:xfrm>
            <a:off x="5527262" y="3877072"/>
            <a:ext cx="4496144" cy="820535"/>
            <a:chOff x="5527262" y="3877072"/>
            <a:chExt cx="4496144" cy="820535"/>
          </a:xfrm>
        </p:grpSpPr>
        <p:sp>
          <p:nvSpPr>
            <p:cNvPr id="37" name="TextBox 37"/>
            <p:cNvSpPr txBox="1"/>
            <p:nvPr/>
          </p:nvSpPr>
          <p:spPr>
            <a:xfrm>
              <a:off x="5527262" y="387707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确保货物在运输过程中安全、防震、防水、防潮等，同时要便于搬运和堆放。</a:t>
              </a:r>
            </a:p>
          </p:txBody>
        </p:sp>
      </p:grpSp>
      <p:grpSp>
        <p:nvGrpSpPr>
          <p:cNvPr id="38" name="Group 38"/>
          <p:cNvGrpSpPr/>
          <p:nvPr/>
        </p:nvGrpSpPr>
        <p:grpSpPr>
          <a:xfrm>
            <a:off x="5527262" y="4771916"/>
            <a:ext cx="4496144" cy="565817"/>
            <a:chOff x="5527262" y="4771916"/>
            <a:chExt cx="4496144" cy="565817"/>
          </a:xfrm>
        </p:grpSpPr>
        <p:sp>
          <p:nvSpPr>
            <p:cNvPr id="39" name="AutoShape 39"/>
            <p:cNvSpPr/>
            <p:nvPr/>
          </p:nvSpPr>
          <p:spPr>
            <a:xfrm>
              <a:off x="5527262" y="4771916"/>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527262" y="5366307"/>
            <a:ext cx="4496144" cy="820535"/>
            <a:chOff x="5527262" y="5366307"/>
            <a:chExt cx="4496144" cy="820535"/>
          </a:xfrm>
        </p:grpSpPr>
        <p:sp>
          <p:nvSpPr>
            <p:cNvPr id="41" name="TextBox 41"/>
            <p:cNvSpPr txBox="1"/>
            <p:nvPr/>
          </p:nvSpPr>
          <p:spPr>
            <a:xfrm>
              <a:off x="5527262" y="536630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提高装卸作业效率，减少货物破损和人力成本，采用机械化、自动化装卸设备。</a:t>
              </a:r>
            </a:p>
          </p:txBody>
        </p:sp>
      </p:grpSp>
      <p:sp>
        <p:nvSpPr>
          <p:cNvPr id="42" name="TextBox 42"/>
          <p:cNvSpPr txBox="1"/>
          <p:nvPr/>
        </p:nvSpPr>
        <p:spPr>
          <a:xfrm>
            <a:off x="5688407" y="4771916"/>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装卸作业管理</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27474" y="2630710"/>
            <a:ext cx="2226278" cy="2226278"/>
            <a:chOff x="1127474" y="2630710"/>
            <a:chExt cx="2226278" cy="2226278"/>
          </a:xfrm>
        </p:grpSpPr>
        <p:sp>
          <p:nvSpPr>
            <p:cNvPr id="3" name="AutoShape 3"/>
            <p:cNvSpPr/>
            <p:nvPr/>
          </p:nvSpPr>
          <p:spPr>
            <a:xfrm>
              <a:off x="1127474" y="2630710"/>
              <a:ext cx="2226278" cy="22262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cxnSp>
        <p:nvCxnSpPr>
          <p:cNvPr id="4" name="Connector 4"/>
          <p:cNvCxnSpPr/>
          <p:nvPr/>
        </p:nvCxnSpPr>
        <p:spPr>
          <a:xfrm>
            <a:off x="3728313" y="2422931"/>
            <a:ext cx="1246133" cy="0"/>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a:off x="4309187" y="3726659"/>
            <a:ext cx="665253" cy="0"/>
          </a:xfrm>
          <a:prstGeom prst="line">
            <a:avLst/>
          </a:prstGeom>
          <a:ln w="12700">
            <a:solidFill>
              <a:schemeClr val="accent4"/>
            </a:solidFill>
            <a:prstDash val="dash"/>
          </a:ln>
        </p:spPr>
        <p:style>
          <a:lnRef idx="0">
            <a:schemeClr val="accent4"/>
          </a:lnRef>
          <a:fillRef idx="1">
            <a:schemeClr val="accent4"/>
          </a:fillRef>
          <a:effectRef idx="0">
            <a:schemeClr val="accent4"/>
          </a:effectRef>
          <a:fontRef idx="minor">
            <a:schemeClr val="lt1"/>
          </a:fontRef>
        </p:style>
      </p:cxnSp>
      <p:cxnSp>
        <p:nvCxnSpPr>
          <p:cNvPr id="6" name="Connector 6"/>
          <p:cNvCxnSpPr/>
          <p:nvPr/>
        </p:nvCxnSpPr>
        <p:spPr>
          <a:xfrm>
            <a:off x="3728313" y="5030388"/>
            <a:ext cx="1246133" cy="0"/>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7" name="Group 7"/>
          <p:cNvGrpSpPr/>
          <p:nvPr/>
        </p:nvGrpSpPr>
        <p:grpSpPr>
          <a:xfrm>
            <a:off x="3098006" y="4715256"/>
            <a:ext cx="630365" cy="630269"/>
            <a:chOff x="3098006" y="4715256"/>
            <a:chExt cx="630365" cy="630269"/>
          </a:xfrm>
        </p:grpSpPr>
        <p:sp>
          <p:nvSpPr>
            <p:cNvPr id="8" name="AutoShape 8"/>
            <p:cNvSpPr/>
            <p:nvPr/>
          </p:nvSpPr>
          <p:spPr>
            <a:xfrm>
              <a:off x="3098006" y="4715256"/>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242405" y="4895659"/>
            <a:ext cx="352711" cy="269463"/>
            <a:chOff x="3242405" y="4895659"/>
            <a:chExt cx="352711" cy="269463"/>
          </a:xfrm>
        </p:grpSpPr>
        <p:sp>
          <p:nvSpPr>
            <p:cNvPr id="10" name="Freeform 10"/>
            <p:cNvSpPr/>
            <p:nvPr/>
          </p:nvSpPr>
          <p:spPr>
            <a:xfrm>
              <a:off x="3242405" y="4895659"/>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371564" y="4966240"/>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098006" y="2107787"/>
            <a:ext cx="630365" cy="630269"/>
            <a:chOff x="3098006" y="2107787"/>
            <a:chExt cx="630365" cy="630269"/>
          </a:xfrm>
        </p:grpSpPr>
        <p:sp>
          <p:nvSpPr>
            <p:cNvPr id="13" name="AutoShape 13"/>
            <p:cNvSpPr/>
            <p:nvPr/>
          </p:nvSpPr>
          <p:spPr>
            <a:xfrm>
              <a:off x="3098006" y="2107787"/>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310033" y="225532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3678841" y="3411474"/>
            <a:ext cx="630365" cy="630269"/>
            <a:chOff x="3678841" y="3411474"/>
            <a:chExt cx="630365" cy="630269"/>
          </a:xfrm>
        </p:grpSpPr>
        <p:sp>
          <p:nvSpPr>
            <p:cNvPr id="16" name="AutoShape 16"/>
            <p:cNvSpPr/>
            <p:nvPr/>
          </p:nvSpPr>
          <p:spPr>
            <a:xfrm>
              <a:off x="3678841" y="3411474"/>
              <a:ext cx="630365" cy="630269"/>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842099" y="3569779"/>
            <a:ext cx="313754" cy="313849"/>
            <a:chOff x="3842099" y="3569779"/>
            <a:chExt cx="313754" cy="313849"/>
          </a:xfrm>
        </p:grpSpPr>
        <p:sp>
          <p:nvSpPr>
            <p:cNvPr id="18" name="Freeform 18"/>
            <p:cNvSpPr/>
            <p:nvPr/>
          </p:nvSpPr>
          <p:spPr>
            <a:xfrm>
              <a:off x="3842099" y="3598926"/>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914965" y="3671697"/>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998309" y="3569779"/>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rot="16200000" flipH="1">
            <a:off x="7464743" y="-536734"/>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rot="16200000" flipH="1">
            <a:off x="4751927"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rot="5400000">
            <a:off x="10177558"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rot="16200000" flipH="1">
            <a:off x="7464743" y="766953"/>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4">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rot="16200000" flipH="1">
            <a:off x="4751927"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rot="5400000">
            <a:off x="10177558"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rot="16200000" flipH="1">
            <a:off x="7464743" y="2070735"/>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rot="16200000" flipH="1">
            <a:off x="4751927"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rot="5400000">
            <a:off x="10177558"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877711" y="3429001"/>
            <a:ext cx="725805" cy="725805"/>
          </a:xfrm>
          <a:custGeom>
            <a:rect l="l" t="t" r="r" b="b"/>
            <a:pathLst>
              <a:path w="442"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024484" y="2233484"/>
            <a:ext cx="4203080" cy="716727"/>
          </a:xfrm>
          <a:prstGeom prst="rect">
            <a:avLst/>
          </a:prstGeom>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建立物流信息平台，实现信息共享和数据交换。</a:t>
            </a:r>
            <a:endParaRPr lang="en-US" sz="1100"/>
          </a:p>
        </p:txBody>
      </p:sp>
      <p:sp>
        <p:nvSpPr>
          <p:cNvPr id="32" name="TextBox 32"/>
          <p:cNvSpPr txBox="1"/>
          <p:nvPr/>
        </p:nvSpPr>
        <p:spPr>
          <a:xfrm>
            <a:off x="5971773" y="1859375"/>
            <a:ext cx="2952750" cy="485775"/>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2025" b="1">
                <a:solidFill>
                  <a:schemeClr val="accent1">
                    <a:alpha val="100000"/>
                  </a:schemeClr>
                </a:solidFill>
                <a:latin typeface="Microsoft Yahei"/>
                <a:ea typeface="Microsoft Yahei"/>
                <a:cs typeface="Microsoft Yahei"/>
              </a:rPr>
              <a:t>物流信息平台建设</a:t>
            </a:r>
          </a:p>
        </p:txBody>
      </p:sp>
      <p:sp>
        <p:nvSpPr>
          <p:cNvPr id="33" name="AutoShape 33"/>
          <p:cNvSpPr/>
          <p:nvPr/>
        </p:nvSpPr>
        <p:spPr>
          <a:xfrm>
            <a:off x="6024484" y="3538488"/>
            <a:ext cx="4203080" cy="716727"/>
          </a:xfrm>
          <a:prstGeom prst="rect">
            <a:avLst/>
          </a:prstGeom>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采用RFID、条形码等技术，实时采集和处理物流信息。</a:t>
            </a:r>
            <a:endParaRPr lang="en-US" sz="1100"/>
          </a:p>
        </p:txBody>
      </p:sp>
      <p:sp>
        <p:nvSpPr>
          <p:cNvPr id="34" name="TextBox 34"/>
          <p:cNvSpPr txBox="1"/>
          <p:nvPr/>
        </p:nvSpPr>
        <p:spPr>
          <a:xfrm>
            <a:off x="5971773" y="3164379"/>
            <a:ext cx="2952750" cy="485775"/>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2025" b="1">
                <a:solidFill>
                  <a:schemeClr val="accent1">
                    <a:alpha val="100000"/>
                  </a:schemeClr>
                </a:solidFill>
                <a:latin typeface="Microsoft Yahei"/>
                <a:ea typeface="Microsoft Yahei"/>
                <a:cs typeface="Microsoft Yahei"/>
              </a:rPr>
              <a:t>物流信息采集与处理</a:t>
            </a:r>
          </a:p>
        </p:txBody>
      </p:sp>
      <p:sp>
        <p:nvSpPr>
          <p:cNvPr id="35" name="AutoShape 35"/>
          <p:cNvSpPr/>
          <p:nvPr/>
        </p:nvSpPr>
        <p:spPr>
          <a:xfrm>
            <a:off x="6024484" y="4821617"/>
            <a:ext cx="4203080" cy="716727"/>
          </a:xfrm>
          <a:prstGeom prst="rect">
            <a:avLst/>
          </a:prstGeom>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通过对物流信息的分析，优化运输路线、仓储布局和装卸作业等。</a:t>
            </a:r>
            <a:endParaRPr lang="en-US" sz="1100"/>
          </a:p>
        </p:txBody>
      </p:sp>
      <p:sp>
        <p:nvSpPr>
          <p:cNvPr id="36" name="TextBox 36"/>
          <p:cNvSpPr txBox="1"/>
          <p:nvPr/>
        </p:nvSpPr>
        <p:spPr>
          <a:xfrm>
            <a:off x="5971773" y="4470335"/>
            <a:ext cx="2952750" cy="485775"/>
          </a:xfrm>
          <a:prstGeom prst="rect">
            <a:avLst/>
          </a:prstGeom>
        </p:spPr>
        <p:txBody>
          <a:bodyPr vert="horz" wrap="square" lIns="95250" tIns="95250" rIns="47625" bIns="952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2025" b="1">
                <a:solidFill>
                  <a:schemeClr val="accent1">
                    <a:alpha val="100000"/>
                  </a:schemeClr>
                </a:solidFill>
                <a:latin typeface="Microsoft Yahei"/>
                <a:ea typeface="Microsoft Yahei"/>
                <a:cs typeface="Microsoft Yahei"/>
              </a:rPr>
              <a:t>物流信息分析与优化</a:t>
            </a:r>
          </a:p>
        </p:txBody>
      </p:sp>
      <p:grpSp>
        <p:nvGrpSpPr>
          <p:cNvPr id="37" name="Group 37"/>
          <p:cNvGrpSpPr/>
          <p:nvPr/>
        </p:nvGrpSpPr>
        <p:grpSpPr>
          <a:xfrm>
            <a:off x="454963" y="93878"/>
            <a:ext cx="10641129" cy="914400"/>
            <a:chOff x="454963" y="93878"/>
            <a:chExt cx="10641129" cy="914400"/>
          </a:xfrm>
        </p:grpSpPr>
        <p:sp>
          <p:nvSpPr>
            <p:cNvPr id="38" name="AutoShape 3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TextBox 5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信息流管理</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https://d.book118.com/888056136031006026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106</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2024-09-03T07:25:38.821</cp:lastPrinted>
  <dcterms:created xsi:type="dcterms:W3CDTF">2024-09-02T23:25:38Z</dcterms:created>
  <dcterms:modified xsi:type="dcterms:W3CDTF">2024-09-02T23:25:41Z</dcterms:modified>
</cp:coreProperties>
</file>