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81819D-93AF-466D-B286-36D588AABB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47B390-7DD7-4D89-B925-1362D8605A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F4280B-CD8D-412B-8E04-F43DD00E1D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A97E5C-14E6-447E-9DA1-1A08A77BC2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7FC8684-D7F0-4DE1-98BB-623DB93A72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3C9090D-FE96-4BEA-83CC-002B3A6290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C3A2F4-F3F5-49CE-95DA-E5C2A6781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12C355-FBE1-4151-8A73-EAD8EC51EE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50FA69-07D8-451B-AC35-D7BAA7F822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C9B59C-3EF6-4C3D-A827-7D103AB39E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BBE3BE-D28B-4AE7-A7CD-9AEE4097D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05703000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学院办公室财务人员个人财务的工作总结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个人财务工作职责与任务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财务报表编制及分析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预算管理与实践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成本控制与节约举措汇报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税务筹划与合规性检查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列举学院办公室财务人员日常工作的主要内容，如处理票据、记录账目、编制财务报表等。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强调日常工作的规范性和准确性对学院财务管理的重要性。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日常工作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介绍学院办公室财务人员参与的专项工作，如年度预算编制、财务审计、专项经费管理等。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分析专项工作对提升学院财务管理水平和效率的作用。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专项工作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个人财务工作职责与任务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负责学院税务申报、缴纳及相关税务工作。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编制学院财务预算和决算，协助领导进行财务管理决策。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负责学院日常经费的收支管理，确保资金安全、合规。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办理学院教职工工资、奖金、津贴等发放工作，确保准确无误。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协助学院其他部门进行项目经费管理，提供财务支持和咨询。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职责描述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3186" y="29998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87182" y="37985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717128" y="40993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0144125" y="29998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10897172" y="37985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1227117" y="40993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日常工作任务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3524844" y="1229116"/>
            <a:ext cx="5184172" cy="1981390"/>
            <a:chOff x="3524844" y="1229116"/>
            <a:chExt cx="5184172" cy="1981390"/>
          </a:xfrm>
        </p:grpSpPr>
        <p:sp>
          <p:nvSpPr>
            <p:cNvPr id="44" name="AutoShape 44"/>
            <p:cNvSpPr/>
            <p:nvPr/>
          </p:nvSpPr>
          <p:spPr>
            <a:xfrm>
              <a:off x="3524844" y="1237593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734007" y="1229116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3769335" y="1640377"/>
              <a:ext cx="1483930" cy="1313401"/>
            </a:xfrm>
            <a:prstGeom prst="rect">
              <a:avLst/>
            </a:prstGeom>
          </p:spPr>
          <p:txBody>
            <a:bodyPr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375"/>
                </a:spcBef>
              </a:pPr>
              <a:r>
                <a:rPr lang="en-US" sz="12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定期核对银行账户余额，确保账实相符。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6979546" y="1640377"/>
              <a:ext cx="1483930" cy="1313401"/>
            </a:xfrm>
            <a:prstGeom prst="rect">
              <a:avLst/>
            </a:prstGeom>
          </p:spPr>
          <p:txBody>
            <a:bodyPr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375"/>
                </a:spcBef>
              </a:pPr>
              <a:r>
                <a:rPr lang="en-US" sz="12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协助领导进行财务分析，提出合理化建议。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4317284" y="1303481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7510249" y="1303481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0" name="Group 50"/>
          <p:cNvGrpSpPr/>
          <p:nvPr/>
        </p:nvGrpSpPr>
        <p:grpSpPr>
          <a:xfrm>
            <a:off x="1894865" y="4099322"/>
            <a:ext cx="8342567" cy="1994058"/>
            <a:chOff x="1894865" y="4099322"/>
            <a:chExt cx="8342567" cy="1994058"/>
          </a:xfrm>
        </p:grpSpPr>
        <p:sp>
          <p:nvSpPr>
            <p:cNvPr id="51" name="AutoShape 51"/>
            <p:cNvSpPr/>
            <p:nvPr/>
          </p:nvSpPr>
          <p:spPr>
            <a:xfrm>
              <a:off x="1894865" y="4101417"/>
              <a:ext cx="1975009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5080787" y="4099322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8262423" y="4120467"/>
              <a:ext cx="1975009" cy="1972913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chemeClr val="accent6">
                  <a:alpha val="100000"/>
                </a:schemeClr>
              </a:solidFill>
              <a:prstDash val="solid"/>
            </a:ln>
          </p:spPr>
          <p:style>
            <a:lnRef idx="0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8550364" y="5075158"/>
              <a:ext cx="1346359" cy="708660"/>
            </a:xfrm>
            <a:prstGeom prst="rect">
              <a:avLst/>
            </a:prstGeom>
            <a:solidFill>
              <a:srgbClr val="FFFFFF">
                <a:alpha val="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TextBox 55"/>
            <p:cNvSpPr txBox="1"/>
            <p:nvPr/>
          </p:nvSpPr>
          <p:spPr>
            <a:xfrm>
              <a:off x="2155278" y="4547616"/>
              <a:ext cx="1483930" cy="1300224"/>
            </a:xfrm>
            <a:prstGeom prst="rect">
              <a:avLst/>
            </a:prstGeom>
          </p:spPr>
          <p:txBody>
            <a:bodyPr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375"/>
                </a:spcBef>
              </a:pPr>
              <a:r>
                <a:rPr lang="en-US" sz="12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审核并处理各类收支凭证，确保凭证的真实、完整、准确。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5326327" y="4547616"/>
              <a:ext cx="1483930" cy="1300224"/>
            </a:xfrm>
            <a:prstGeom prst="rect">
              <a:avLst/>
            </a:prstGeom>
          </p:spPr>
          <p:txBody>
            <a:bodyPr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375"/>
                </a:spcBef>
              </a:pPr>
              <a:r>
                <a:rPr lang="en-US" sz="12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编制各类财务报表，及时反映学院财务状况。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8507962" y="4547616"/>
              <a:ext cx="1483930" cy="1300224"/>
            </a:xfrm>
            <a:prstGeom prst="rect">
              <a:avLst/>
            </a:prstGeom>
          </p:spPr>
          <p:txBody>
            <a:bodyPr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375"/>
                </a:spcBef>
              </a:pPr>
              <a:r>
                <a:rPr lang="en-US" sz="12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处理教职工关于财务方面的咨询和投诉。</a:t>
              </a:r>
            </a:p>
          </p:txBody>
        </p:sp>
        <p:sp>
          <p:nvSpPr>
            <p:cNvPr id="58" name="Freeform 58"/>
            <p:cNvSpPr/>
            <p:nvPr/>
          </p:nvSpPr>
          <p:spPr>
            <a:xfrm>
              <a:off x="2688988" y="4208478"/>
              <a:ext cx="386763" cy="386763"/>
            </a:xfrm>
            <a:custGeom>
              <a:rect l="l" t="t" r="r" b="b"/>
              <a:pathLst>
                <a:path w="304800" h="304800">
                  <a:moveTo>
                    <a:pt x="60960" y="167640"/>
                  </a:moveTo>
                  <a:lnTo>
                    <a:pt x="30480" y="167640"/>
                  </a:lnTo>
                  <a:cubicBezTo>
                    <a:pt x="13649" y="167640"/>
                    <a:pt x="0" y="153991"/>
                    <a:pt x="0" y="137160"/>
                  </a:cubicBezTo>
                  <a:lnTo>
                    <a:pt x="0" y="137160"/>
                  </a:lnTo>
                  <a:lnTo>
                    <a:pt x="0" y="76200"/>
                  </a:lnTo>
                  <a:cubicBezTo>
                    <a:pt x="0" y="59436"/>
                    <a:pt x="13716" y="45720"/>
                    <a:pt x="30480" y="45720"/>
                  </a:cubicBezTo>
                  <a:lnTo>
                    <a:pt x="60960" y="45720"/>
                  </a:lnTo>
                  <a:lnTo>
                    <a:pt x="60960" y="15240"/>
                  </a:lnTo>
                  <a:lnTo>
                    <a:pt x="274320" y="15240"/>
                  </a:lnTo>
                  <a:lnTo>
                    <a:pt x="274320" y="167640"/>
                  </a:lnTo>
                  <a:cubicBezTo>
                    <a:pt x="274320" y="201311"/>
                    <a:pt x="247031" y="228600"/>
                    <a:pt x="213360" y="228600"/>
                  </a:cubicBezTo>
                  <a:lnTo>
                    <a:pt x="213360" y="228600"/>
                  </a:lnTo>
                  <a:lnTo>
                    <a:pt x="121920" y="228600"/>
                  </a:lnTo>
                  <a:cubicBezTo>
                    <a:pt x="88249" y="228600"/>
                    <a:pt x="60960" y="201311"/>
                    <a:pt x="60960" y="167640"/>
                  </a:cubicBezTo>
                  <a:lnTo>
                    <a:pt x="60960" y="167640"/>
                  </a:lnTo>
                  <a:close/>
                  <a:moveTo>
                    <a:pt x="60960" y="137160"/>
                  </a:moveTo>
                  <a:lnTo>
                    <a:pt x="60960" y="76200"/>
                  </a:lnTo>
                  <a:lnTo>
                    <a:pt x="30480" y="76200"/>
                  </a:lnTo>
                  <a:lnTo>
                    <a:pt x="30480" y="137160"/>
                  </a:lnTo>
                  <a:lnTo>
                    <a:pt x="60960" y="137160"/>
                  </a:lnTo>
                  <a:close/>
                  <a:moveTo>
                    <a:pt x="30480" y="259080"/>
                  </a:moveTo>
                  <a:lnTo>
                    <a:pt x="30480" y="243840"/>
                  </a:lnTo>
                  <a:lnTo>
                    <a:pt x="304800" y="243840"/>
                  </a:lnTo>
                  <a:lnTo>
                    <a:pt x="304800" y="259080"/>
                  </a:lnTo>
                  <a:lnTo>
                    <a:pt x="243840" y="289560"/>
                  </a:lnTo>
                  <a:lnTo>
                    <a:pt x="91440" y="289560"/>
                  </a:lnTo>
                  <a:lnTo>
                    <a:pt x="30480" y="25908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5895832" y="4231042"/>
              <a:ext cx="344918" cy="344918"/>
            </a:xfrm>
            <a:custGeom>
              <a:rect l="l" t="t" r="r" b="b"/>
              <a:pathLst>
                <a:path w="304800" h="304800">
                  <a:moveTo>
                    <a:pt x="20031" y="114795"/>
                  </a:moveTo>
                  <a:lnTo>
                    <a:pt x="147647" y="273187"/>
                  </a:lnTo>
                  <a:lnTo>
                    <a:pt x="96469" y="114795"/>
                  </a:lnTo>
                  <a:lnTo>
                    <a:pt x="20031" y="114795"/>
                  </a:lnTo>
                  <a:close/>
                  <a:moveTo>
                    <a:pt x="110338" y="114795"/>
                  </a:moveTo>
                  <a:lnTo>
                    <a:pt x="155534" y="273510"/>
                  </a:lnTo>
                  <a:lnTo>
                    <a:pt x="194424" y="114795"/>
                  </a:lnTo>
                  <a:lnTo>
                    <a:pt x="110338" y="114795"/>
                  </a:lnTo>
                  <a:close/>
                  <a:moveTo>
                    <a:pt x="162411" y="273187"/>
                  </a:moveTo>
                  <a:lnTo>
                    <a:pt x="285264" y="114795"/>
                  </a:lnTo>
                  <a:lnTo>
                    <a:pt x="209417" y="114795"/>
                  </a:lnTo>
                  <a:lnTo>
                    <a:pt x="162411" y="273187"/>
                  </a:lnTo>
                  <a:close/>
                  <a:moveTo>
                    <a:pt x="285550" y="104432"/>
                  </a:moveTo>
                  <a:lnTo>
                    <a:pt x="248717" y="41453"/>
                  </a:lnTo>
                  <a:lnTo>
                    <a:pt x="211865" y="104432"/>
                  </a:lnTo>
                  <a:lnTo>
                    <a:pt x="285550" y="104432"/>
                  </a:lnTo>
                  <a:close/>
                  <a:moveTo>
                    <a:pt x="237134" y="37843"/>
                  </a:moveTo>
                  <a:lnTo>
                    <a:pt x="163449" y="37843"/>
                  </a:lnTo>
                  <a:lnTo>
                    <a:pt x="200282" y="102984"/>
                  </a:lnTo>
                  <a:lnTo>
                    <a:pt x="237134" y="37843"/>
                  </a:lnTo>
                  <a:close/>
                  <a:moveTo>
                    <a:pt x="188957" y="104432"/>
                  </a:moveTo>
                  <a:lnTo>
                    <a:pt x="152124" y="41453"/>
                  </a:lnTo>
                  <a:lnTo>
                    <a:pt x="115281" y="104432"/>
                  </a:lnTo>
                  <a:lnTo>
                    <a:pt x="188957" y="104432"/>
                  </a:lnTo>
                  <a:close/>
                  <a:moveTo>
                    <a:pt x="141341" y="37843"/>
                  </a:moveTo>
                  <a:lnTo>
                    <a:pt x="67666" y="37843"/>
                  </a:lnTo>
                  <a:lnTo>
                    <a:pt x="104508" y="102984"/>
                  </a:lnTo>
                  <a:lnTo>
                    <a:pt x="141341" y="37843"/>
                  </a:lnTo>
                  <a:close/>
                  <a:moveTo>
                    <a:pt x="56093" y="41453"/>
                  </a:moveTo>
                  <a:lnTo>
                    <a:pt x="19260" y="104432"/>
                  </a:lnTo>
                  <a:lnTo>
                    <a:pt x="92935" y="104432"/>
                  </a:lnTo>
                  <a:lnTo>
                    <a:pt x="56093" y="41453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9047288" y="4278392"/>
              <a:ext cx="405279" cy="405279"/>
            </a:xfrm>
            <a:custGeom>
              <a:rect l="l" t="t" r="r" b="b"/>
              <a:pathLst>
                <a:path w="304800" h="304800">
                  <a:moveTo>
                    <a:pt x="190033" y="152400"/>
                  </a:moveTo>
                  <a:cubicBezTo>
                    <a:pt x="190033" y="90992"/>
                    <a:pt x="221771" y="56493"/>
                    <a:pt x="221771" y="56493"/>
                  </a:cubicBezTo>
                  <a:cubicBezTo>
                    <a:pt x="221771" y="56493"/>
                    <a:pt x="193758" y="33766"/>
                    <a:pt x="151924" y="33766"/>
                  </a:cubicBezTo>
                  <a:cubicBezTo>
                    <a:pt x="110090" y="33766"/>
                    <a:pt x="82067" y="56512"/>
                    <a:pt x="82067" y="56512"/>
                  </a:cubicBezTo>
                  <a:cubicBezTo>
                    <a:pt x="82067" y="56512"/>
                    <a:pt x="114376" y="82753"/>
                    <a:pt x="114376" y="152400"/>
                  </a:cubicBezTo>
                  <a:cubicBezTo>
                    <a:pt x="114376" y="219608"/>
                    <a:pt x="81858" y="248145"/>
                    <a:pt x="81858" y="248145"/>
                  </a:cubicBezTo>
                  <a:cubicBezTo>
                    <a:pt x="81858" y="248145"/>
                    <a:pt x="115662" y="271034"/>
                    <a:pt x="151924" y="271034"/>
                  </a:cubicBezTo>
                  <a:cubicBezTo>
                    <a:pt x="189043" y="271034"/>
                    <a:pt x="221799" y="248269"/>
                    <a:pt x="221799" y="248269"/>
                  </a:cubicBezTo>
                  <a:cubicBezTo>
                    <a:pt x="221799" y="248269"/>
                    <a:pt x="190033" y="218503"/>
                    <a:pt x="190033" y="152400"/>
                  </a:cubicBezTo>
                  <a:close/>
                  <a:moveTo>
                    <a:pt x="74095" y="62789"/>
                  </a:moveTo>
                  <a:cubicBezTo>
                    <a:pt x="74095" y="62789"/>
                    <a:pt x="34633" y="86839"/>
                    <a:pt x="34633" y="152800"/>
                  </a:cubicBezTo>
                  <a:cubicBezTo>
                    <a:pt x="34633" y="218751"/>
                    <a:pt x="74533" y="240335"/>
                    <a:pt x="74533" y="240335"/>
                  </a:cubicBezTo>
                  <a:cubicBezTo>
                    <a:pt x="74533" y="240335"/>
                    <a:pt x="103613" y="218742"/>
                    <a:pt x="103613" y="152800"/>
                  </a:cubicBezTo>
                  <a:cubicBezTo>
                    <a:pt x="103613" y="86839"/>
                    <a:pt x="74095" y="62789"/>
                    <a:pt x="74095" y="62789"/>
                  </a:cubicBezTo>
                  <a:close/>
                  <a:moveTo>
                    <a:pt x="229753" y="64570"/>
                  </a:moveTo>
                  <a:cubicBezTo>
                    <a:pt x="229753" y="64570"/>
                    <a:pt x="200244" y="86839"/>
                    <a:pt x="200244" y="152800"/>
                  </a:cubicBezTo>
                  <a:cubicBezTo>
                    <a:pt x="200244" y="218751"/>
                    <a:pt x="229305" y="240335"/>
                    <a:pt x="229305" y="240335"/>
                  </a:cubicBezTo>
                  <a:cubicBezTo>
                    <a:pt x="229305" y="240335"/>
                    <a:pt x="270158" y="218742"/>
                    <a:pt x="270158" y="152800"/>
                  </a:cubicBezTo>
                  <a:cubicBezTo>
                    <a:pt x="270158" y="86839"/>
                    <a:pt x="229753" y="64570"/>
                    <a:pt x="229753" y="6457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656" r="236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0033" b="1003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与其他部门协作情况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与人事部门密切合作，确保教职工工资、奖金等发放数据的准确性。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与采购部门协作，参与学院采购计划的制定和实施，确保采购活动的合规性。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与科研管理部门配合，协助科研项目经费的预算编制和审核。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与审计部门沟通，接受定期的财务审计和监督，共同维护学院财务秩序。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财务报表编制及分析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资产负债表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反映学院办公室财务人员在某一特定日期的财务状况，包括资产、负债和所有者权益三部分。编制时需要遵循会计等式原则，确保资产总额等于负债加所有者权益总额。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利润表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反映学院办公室财务人员在一定会计期间的经营成果，包括收入、费用和利润三部分。编制时需要按照权责发生制原则，将收入和费用分别计入相应的会计期间。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现金流量表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反映学院办公室财务人员在一定会计期间的现金流入、流出及净流量情况。编制时需要采用直接法或间接法，将经营、投资和筹资活动的现金流量分别列示。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财务报表种类及编制方法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通过计算各项财务比率，如流动比率、速动比率、资产负债率等，评估学院办公室财务人员的短期偿债能力和长期偿债能力。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292" r="152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比率分析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通过对连续数期的财务报表数据进行比较，揭示学院办公室财务人员财务状况和经营成果的变动趋势。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趋势分析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通过计算各项财务指标占总体的比重，揭示学院办公室财务人员财务状况的构成及变化。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结构分析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财务分析技巧与工具应用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0696" b="1069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341" b="234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存在问题及改进措施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财务报表编制不及时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需要加强财务报表编制的计划和组织，确保按时完成编制工作。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财务分析深度不够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需要提高财务人员的专业素质和技能水平，加强财务分析的深度和广度。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与其他部门沟通不足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需要加强与其他部门的沟通和协作，确保财务数据的准确性和完整性。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预算管理与实践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预算编制实施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根据学院发展规划和年度工作计划，结合历史数据和实际情况，编制详细预算草案。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预算编制审核与批准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预算草案经过学院相关部门审核后，报学院领导审批，最终形成正式预算。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预算编制准备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明确预算编制原则、方法和程序，收集相关资料，为预算编制提供充分依据。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8000" r="180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预算编制流程梳理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https://d.book118.com/888057030007006036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2024-09-15T03:51:26.353</cp:lastPrinted>
  <dcterms:created xsi:type="dcterms:W3CDTF">2024-09-14T19:51:26Z</dcterms:created>
  <dcterms:modified xsi:type="dcterms:W3CDTF">2024-09-14T19:51:28Z</dcterms:modified>
</cp:coreProperties>
</file>