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4D20D-C74C-4F09-ADE8-A9ECB914C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46DDC-B4AA-439E-8575-950DFD851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54B60-1A2C-4DA4-BCFA-360F280FA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BEA83-93B1-4EE9-9253-78EB9A142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4C500-10AA-432B-95A4-D36432103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93CE90-A4A7-418A-8925-8D5E4EB9D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CAA24-095F-4B46-8372-5096A04F1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D6B1A-8337-493D-A6F1-4CD6ED27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3FA39-2800-49F3-8AD1-E27050F75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19EE4-BADA-49E3-94BE-64CE1229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63013-0932-45E1-8E55-28763FB0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915778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180259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426657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8368864" y="-11490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模板下载：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www.1ppt.com/moban/     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行业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模板：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www.1ppt.com/hangye/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节日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模板：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www.1ppt.com/jieri/           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素材下载：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www.1ppt.com/sucai/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背景图片：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www.1ppt.com/beijing/      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图表下载：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www.1ppt.com/tubiao/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优秀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www.1ppt.com/xiazai/        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教程： 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www.1ppt.com/powerpoint/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Word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教程： 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www.1ppt.com/word/              Excel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教程：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www.1ppt.com/excel/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资料下载：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www.1ppt.com/ziliao/                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课件下载：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www.1ppt.com/kejian/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范文下载：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www.1ppt.com/fanwen/             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试卷下载：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www.1ppt.com/shiti/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教案下载：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www.1ppt.com/jiaoan/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字体下载：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www.1ppt.com/ziti/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</a:rPr>
              <a:t> </a:t>
            </a:r>
            <a:endParaRPr kumimoji="0" lang="zh-CN" altLang="en-US" sz="100" b="0" i="0" u="none" strike="noStrike" kern="0" cap="none" spc="0" normalizeH="0" baseline="0" noProof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332300462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8951322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069252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986819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491530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696944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6701953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144712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6B4A15-B833-4C1D-AC56-700D5D7FBD62}" type="datetimeFigureOut">
              <a:rPr lang="zh-CN" altLang="en-US" smtClean="0"/>
              <a:t>2020/5/29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4FA070-2BA7-41E6-B5BA-365B9CF881E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8380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401007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4"/>
          <p:cNvSpPr txBox="1">
            <a:spLocks noChangeArrowheads="1"/>
          </p:cNvSpPr>
          <p:nvPr/>
        </p:nvSpPr>
        <p:spPr bwMode="auto">
          <a:xfrm>
            <a:off x="1599513" y="2958704"/>
            <a:ext cx="6130776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405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仿宋" pitchFamily="2" charset="-122"/>
                <a:ea typeface="华文仿宋" pitchFamily="2" charset="-122"/>
              </a:rPr>
              <a:t>放射性污染及其防治</a:t>
            </a:r>
            <a:endParaRPr lang="zh-CN" altLang="en-US" sz="405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仿宋" pitchFamily="2" charset="-122"/>
              <a:ea typeface="华文仿宋" pitchFamily="2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3711180" y="812006"/>
            <a:ext cx="1753781" cy="1753791"/>
            <a:chOff x="-318810" y="1105535"/>
            <a:chExt cx="4862555" cy="4862555"/>
          </a:xfrm>
          <a:noFill/>
        </p:grpSpPr>
        <p:sp>
          <p:nvSpPr>
            <p:cNvPr id="7" name="圆角矩形 6"/>
            <p:cNvSpPr/>
            <p:nvPr/>
          </p:nvSpPr>
          <p:spPr>
            <a:xfrm>
              <a:off x="-318810" y="1105535"/>
              <a:ext cx="4862555" cy="4862555"/>
            </a:xfrm>
            <a:prstGeom prst="roundRect">
              <a:avLst>
                <a:gd name="adj" fmla="val 24074"/>
              </a:avLst>
            </a:prstGeom>
            <a:grpFill/>
            <a:ln>
              <a:solidFill>
                <a:srgbClr val="FFFFFF">
                  <a:alpha val="4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8" name="圆角矩形 7"/>
            <p:cNvSpPr/>
            <p:nvPr/>
          </p:nvSpPr>
          <p:spPr>
            <a:xfrm rot="1800000">
              <a:off x="-318810" y="1105535"/>
              <a:ext cx="4862555" cy="4862555"/>
            </a:xfrm>
            <a:prstGeom prst="roundRect">
              <a:avLst>
                <a:gd name="adj" fmla="val 24074"/>
              </a:avLst>
            </a:prstGeom>
            <a:grpFill/>
            <a:ln>
              <a:solidFill>
                <a:srgbClr val="FFFFFF">
                  <a:alpha val="4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9" name="圆角矩形 8"/>
            <p:cNvSpPr/>
            <p:nvPr/>
          </p:nvSpPr>
          <p:spPr>
            <a:xfrm rot="3600000">
              <a:off x="-318810" y="1105535"/>
              <a:ext cx="4862555" cy="4862555"/>
            </a:xfrm>
            <a:prstGeom prst="roundRect">
              <a:avLst>
                <a:gd name="adj" fmla="val 24074"/>
              </a:avLst>
            </a:prstGeom>
            <a:grpFill/>
            <a:ln>
              <a:solidFill>
                <a:srgbClr val="FFFFFF">
                  <a:alpha val="4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</p:grpSp>
      <p:cxnSp>
        <p:nvCxnSpPr>
          <p:cNvPr id="10" name="直接连接符 9"/>
          <p:cNvCxnSpPr/>
          <p:nvPr/>
        </p:nvCxnSpPr>
        <p:spPr>
          <a:xfrm>
            <a:off x="1599513" y="3864769"/>
            <a:ext cx="1790700" cy="0"/>
          </a:xfrm>
          <a:prstGeom prst="line">
            <a:avLst/>
          </a:prstGeom>
          <a:ln w="3175">
            <a:solidFill>
              <a:srgbClr val="FFFFFF">
                <a:alpha val="40000"/>
              </a:srgb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6085475" y="3864769"/>
            <a:ext cx="1765697" cy="0"/>
          </a:xfrm>
          <a:prstGeom prst="line">
            <a:avLst/>
          </a:prstGeom>
          <a:ln w="3175">
            <a:solidFill>
              <a:srgbClr val="FFFFFF">
                <a:alpha val="40000"/>
              </a:srgbClr>
            </a:solidFill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29"/>
          <p:cNvSpPr txBox="1">
            <a:spLocks noChangeArrowheads="1"/>
          </p:cNvSpPr>
          <p:nvPr/>
        </p:nvSpPr>
        <p:spPr bwMode="auto">
          <a:xfrm>
            <a:off x="3194304" y="3709988"/>
            <a:ext cx="3182112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mtClean="0">
                <a:solidFill>
                  <a:srgbClr val="FFFF00"/>
                </a:solidFill>
                <a:latin typeface="华文仿宋" pitchFamily="2" charset="-122"/>
                <a:ea typeface="华文仿宋" pitchFamily="2" charset="-122"/>
              </a:rPr>
              <a:t>主讲人：</a:t>
            </a:r>
            <a:r>
              <a:rPr lang="en-US" altLang="zh-CN">
                <a:solidFill>
                  <a:srgbClr val="FFFF00"/>
                </a:solidFill>
                <a:latin typeface="华文仿宋" pitchFamily="2" charset="-122"/>
                <a:ea typeface="华文仿宋" pitchFamily="2" charset="-122"/>
              </a:rPr>
              <a:t>xxx</a:t>
            </a:r>
            <a:endParaRPr lang="zh-CN" altLang="en-US">
              <a:solidFill>
                <a:srgbClr val="FFFF00"/>
              </a:solidFill>
              <a:latin typeface="华文仿宋" pitchFamily="2" charset="-122"/>
              <a:ea typeface="华文仿宋" pitchFamily="2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25068" y="1304180"/>
            <a:ext cx="132600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smtClean="0">
                <a:solidFill>
                  <a:schemeClr val="bg1"/>
                </a:solidFill>
              </a:rPr>
              <a:t>2020</a:t>
            </a:r>
            <a:endParaRPr lang="zh-CN" altLang="en-US" sz="44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6891513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4000">
        <p14:vortex dir="r"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6" name="组合 65"/>
          <p:cNvGrpSpPr/>
          <p:nvPr/>
        </p:nvGrpSpPr>
        <p:grpSpPr>
          <a:xfrm rot="2419569">
            <a:off x="-884891" y="-925310"/>
            <a:ext cx="2532306" cy="2532306"/>
            <a:chOff x="-953499" y="-1069141"/>
            <a:chExt cx="3009585" cy="3009585"/>
          </a:xfrm>
          <a:solidFill>
            <a:srgbClr val="FFFFFF">
              <a:alpha val="10196"/>
            </a:srgbClr>
          </a:solidFill>
        </p:grpSpPr>
        <p:sp>
          <p:nvSpPr>
            <p:cNvPr id="67" name="圆角矩形 66"/>
            <p:cNvSpPr/>
            <p:nvPr/>
          </p:nvSpPr>
          <p:spPr>
            <a:xfrm>
              <a:off x="-953499" y="-1069141"/>
              <a:ext cx="3009585" cy="3009585"/>
            </a:xfrm>
            <a:prstGeom prst="roundRect">
              <a:avLst>
                <a:gd name="adj" fmla="val 24074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68" name="圆角矩形 67"/>
            <p:cNvSpPr/>
            <p:nvPr/>
          </p:nvSpPr>
          <p:spPr>
            <a:xfrm rot="1800000">
              <a:off x="-953499" y="-1069141"/>
              <a:ext cx="3009585" cy="3009585"/>
            </a:xfrm>
            <a:prstGeom prst="roundRect">
              <a:avLst>
                <a:gd name="adj" fmla="val 24074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69" name="圆角矩形 68"/>
            <p:cNvSpPr/>
            <p:nvPr/>
          </p:nvSpPr>
          <p:spPr>
            <a:xfrm rot="3600000">
              <a:off x="-953499" y="-1069141"/>
              <a:ext cx="3009585" cy="3009585"/>
            </a:xfrm>
            <a:prstGeom prst="roundRect">
              <a:avLst>
                <a:gd name="adj" fmla="val 24074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</p:grpSp>
      <p:sp>
        <p:nvSpPr>
          <p:cNvPr id="70" name="文本框 146"/>
          <p:cNvSpPr txBox="1">
            <a:spLocks noChangeArrowheads="1"/>
          </p:cNvSpPr>
          <p:nvPr/>
        </p:nvSpPr>
        <p:spPr bwMode="auto">
          <a:xfrm>
            <a:off x="44054" y="145256"/>
            <a:ext cx="1428750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1" hangingPunct="1"/>
            <a:r>
              <a:rPr lang="zh-CN" altLang="en-US" sz="450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目录</a:t>
            </a:r>
          </a:p>
        </p:txBody>
      </p:sp>
      <p:sp>
        <p:nvSpPr>
          <p:cNvPr id="71" name="文本框 157"/>
          <p:cNvSpPr txBox="1">
            <a:spLocks noChangeArrowheads="1"/>
          </p:cNvSpPr>
          <p:nvPr/>
        </p:nvSpPr>
        <p:spPr bwMode="auto">
          <a:xfrm>
            <a:off x="95250" y="745331"/>
            <a:ext cx="1428750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10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contents</a:t>
            </a:r>
            <a:endParaRPr lang="zh-CN" altLang="en-US" sz="21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grpSp>
        <p:nvGrpSpPr>
          <p:cNvPr id="72" name="组合 71"/>
          <p:cNvGrpSpPr/>
          <p:nvPr/>
        </p:nvGrpSpPr>
        <p:grpSpPr>
          <a:xfrm>
            <a:off x="2915552" y="490782"/>
            <a:ext cx="851285" cy="851285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73" name="椭圆 72"/>
            <p:cNvSpPr/>
            <p:nvPr/>
          </p:nvSpPr>
          <p:spPr>
            <a:xfrm>
              <a:off x="4293870" y="1626870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74" name="空心弧 73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6931517"/>
                <a:gd name="adj2" fmla="val 778292"/>
                <a:gd name="adj3" fmla="val 2047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75" name="空心弧 74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806163"/>
                <a:gd name="adj2" fmla="val 7671884"/>
                <a:gd name="adj3" fmla="val 189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76" name="空心弧 75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601397"/>
                <a:gd name="adj2" fmla="val 16184346"/>
                <a:gd name="adj3" fmla="val 199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77" name="空心弧 76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8236269"/>
                <a:gd name="adj2" fmla="val 12041164"/>
                <a:gd name="adj3" fmla="val 188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78" name="组合 77"/>
          <p:cNvGrpSpPr/>
          <p:nvPr/>
        </p:nvGrpSpPr>
        <p:grpSpPr>
          <a:xfrm>
            <a:off x="3062227" y="637457"/>
            <a:ext cx="557936" cy="557936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79" name="椭圆 78"/>
            <p:cNvSpPr/>
            <p:nvPr/>
          </p:nvSpPr>
          <p:spPr>
            <a:xfrm>
              <a:off x="4293869" y="1626869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80" name="空心弧 79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9681661"/>
                <a:gd name="adj2" fmla="val 5685163"/>
                <a:gd name="adj3" fmla="val 272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1" name="空心弧 80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068090"/>
                <a:gd name="adj2" fmla="val 18473715"/>
                <a:gd name="adj3" fmla="val 271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2" name="空心弧 81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7038442"/>
                <a:gd name="adj2" fmla="val 10845693"/>
                <a:gd name="adj3" fmla="val 291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83" name="文本框 169"/>
          <p:cNvSpPr txBox="1">
            <a:spLocks noChangeArrowheads="1"/>
          </p:cNvSpPr>
          <p:nvPr/>
        </p:nvSpPr>
        <p:spPr bwMode="auto">
          <a:xfrm>
            <a:off x="3879057" y="514498"/>
            <a:ext cx="360759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smtClean="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放射性</a:t>
            </a:r>
            <a:r>
              <a:rPr lang="zh-CN" altLang="en-US" sz="240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污染</a:t>
            </a:r>
          </a:p>
        </p:txBody>
      </p:sp>
      <p:sp>
        <p:nvSpPr>
          <p:cNvPr id="84" name="文本框 170"/>
          <p:cNvSpPr txBox="1">
            <a:spLocks noChangeArrowheads="1"/>
          </p:cNvSpPr>
          <p:nvPr/>
        </p:nvSpPr>
        <p:spPr bwMode="auto">
          <a:xfrm>
            <a:off x="3062288" y="678805"/>
            <a:ext cx="633413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70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01</a:t>
            </a:r>
            <a:endParaRPr lang="zh-CN" altLang="en-US" sz="27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cxnSp>
        <p:nvCxnSpPr>
          <p:cNvPr id="85" name="直接连接符 84"/>
          <p:cNvCxnSpPr/>
          <p:nvPr/>
        </p:nvCxnSpPr>
        <p:spPr>
          <a:xfrm>
            <a:off x="3946922" y="937170"/>
            <a:ext cx="3539729" cy="0"/>
          </a:xfrm>
          <a:prstGeom prst="line">
            <a:avLst/>
          </a:prstGeom>
          <a:ln w="3175">
            <a:solidFill>
              <a:srgbClr val="FFFFFF">
                <a:alpha val="40000"/>
              </a:srgb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7" name="组合 86"/>
          <p:cNvGrpSpPr/>
          <p:nvPr/>
        </p:nvGrpSpPr>
        <p:grpSpPr>
          <a:xfrm>
            <a:off x="2915552" y="1725122"/>
            <a:ext cx="851285" cy="851285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88" name="椭圆 87"/>
            <p:cNvSpPr/>
            <p:nvPr/>
          </p:nvSpPr>
          <p:spPr>
            <a:xfrm>
              <a:off x="4293870" y="1626870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89" name="空心弧 88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6931517"/>
                <a:gd name="adj2" fmla="val 778292"/>
                <a:gd name="adj3" fmla="val 2047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0" name="空心弧 89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806163"/>
                <a:gd name="adj2" fmla="val 7671884"/>
                <a:gd name="adj3" fmla="val 189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1" name="空心弧 90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601397"/>
                <a:gd name="adj2" fmla="val 16184346"/>
                <a:gd name="adj3" fmla="val 199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2" name="空心弧 91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8236269"/>
                <a:gd name="adj2" fmla="val 12041164"/>
                <a:gd name="adj3" fmla="val 188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93" name="组合 92"/>
          <p:cNvGrpSpPr/>
          <p:nvPr/>
        </p:nvGrpSpPr>
        <p:grpSpPr>
          <a:xfrm>
            <a:off x="3062227" y="1875293"/>
            <a:ext cx="557936" cy="557936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94" name="椭圆 93"/>
            <p:cNvSpPr/>
            <p:nvPr/>
          </p:nvSpPr>
          <p:spPr>
            <a:xfrm>
              <a:off x="4293869" y="1626869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95" name="空心弧 94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9681661"/>
                <a:gd name="adj2" fmla="val 5685163"/>
                <a:gd name="adj3" fmla="val 272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6" name="空心弧 95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068090"/>
                <a:gd name="adj2" fmla="val 18473715"/>
                <a:gd name="adj3" fmla="val 271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7" name="空心弧 96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7038442"/>
                <a:gd name="adj2" fmla="val 10845693"/>
                <a:gd name="adj3" fmla="val 291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99" name="文本框 247"/>
          <p:cNvSpPr txBox="1">
            <a:spLocks noChangeArrowheads="1"/>
          </p:cNvSpPr>
          <p:nvPr/>
        </p:nvSpPr>
        <p:spPr bwMode="auto">
          <a:xfrm>
            <a:off x="3074193" y="1875814"/>
            <a:ext cx="633413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70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02</a:t>
            </a:r>
            <a:endParaRPr lang="zh-CN" altLang="en-US" sz="27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cxnSp>
        <p:nvCxnSpPr>
          <p:cNvPr id="100" name="直接连接符 99"/>
          <p:cNvCxnSpPr/>
          <p:nvPr/>
        </p:nvCxnSpPr>
        <p:spPr>
          <a:xfrm>
            <a:off x="3946922" y="2280195"/>
            <a:ext cx="3539729" cy="0"/>
          </a:xfrm>
          <a:prstGeom prst="line">
            <a:avLst/>
          </a:prstGeom>
          <a:ln w="3175">
            <a:solidFill>
              <a:srgbClr val="FFFFFF">
                <a:alpha val="40000"/>
              </a:srgb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2" name="组合 101"/>
          <p:cNvGrpSpPr/>
          <p:nvPr/>
        </p:nvGrpSpPr>
        <p:grpSpPr>
          <a:xfrm>
            <a:off x="2928852" y="2923585"/>
            <a:ext cx="851285" cy="851285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103" name="椭圆 102"/>
            <p:cNvSpPr/>
            <p:nvPr/>
          </p:nvSpPr>
          <p:spPr>
            <a:xfrm>
              <a:off x="4293870" y="1626870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04" name="空心弧 103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6931517"/>
                <a:gd name="adj2" fmla="val 778292"/>
                <a:gd name="adj3" fmla="val 2047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5" name="空心弧 104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806163"/>
                <a:gd name="adj2" fmla="val 7671884"/>
                <a:gd name="adj3" fmla="val 189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6" name="空心弧 105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601397"/>
                <a:gd name="adj2" fmla="val 16184346"/>
                <a:gd name="adj3" fmla="val 199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7" name="空心弧 106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8236269"/>
                <a:gd name="adj2" fmla="val 12041164"/>
                <a:gd name="adj3" fmla="val 188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08" name="组合 107"/>
          <p:cNvGrpSpPr/>
          <p:nvPr/>
        </p:nvGrpSpPr>
        <p:grpSpPr>
          <a:xfrm>
            <a:off x="3068268" y="3118396"/>
            <a:ext cx="557936" cy="557936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109" name="椭圆 108"/>
            <p:cNvSpPr/>
            <p:nvPr/>
          </p:nvSpPr>
          <p:spPr>
            <a:xfrm>
              <a:off x="4293869" y="1626869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10" name="空心弧 109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9681661"/>
                <a:gd name="adj2" fmla="val 5685163"/>
                <a:gd name="adj3" fmla="val 272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11" name="空心弧 110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068090"/>
                <a:gd name="adj2" fmla="val 18473715"/>
                <a:gd name="adj3" fmla="val 271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12" name="空心弧 111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7038442"/>
                <a:gd name="adj2" fmla="val 10845693"/>
                <a:gd name="adj3" fmla="val 291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113" name="文本框 261"/>
          <p:cNvSpPr txBox="1">
            <a:spLocks noChangeArrowheads="1"/>
          </p:cNvSpPr>
          <p:nvPr/>
        </p:nvSpPr>
        <p:spPr bwMode="auto">
          <a:xfrm>
            <a:off x="3892153" y="3118396"/>
            <a:ext cx="360640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smtClean="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放射性废物及防护标准</a:t>
            </a:r>
            <a:endParaRPr lang="zh-CN" altLang="en-US" sz="24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sp>
        <p:nvSpPr>
          <p:cNvPr id="114" name="文本框 262"/>
          <p:cNvSpPr txBox="1">
            <a:spLocks noChangeArrowheads="1"/>
          </p:cNvSpPr>
          <p:nvPr/>
        </p:nvSpPr>
        <p:spPr bwMode="auto">
          <a:xfrm>
            <a:off x="3068268" y="3168501"/>
            <a:ext cx="633413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70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03</a:t>
            </a:r>
            <a:endParaRPr lang="zh-CN" altLang="en-US" sz="27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cxnSp>
        <p:nvCxnSpPr>
          <p:cNvPr id="115" name="直接连接符 114"/>
          <p:cNvCxnSpPr/>
          <p:nvPr/>
        </p:nvCxnSpPr>
        <p:spPr>
          <a:xfrm>
            <a:off x="3960019" y="3539877"/>
            <a:ext cx="3538538" cy="0"/>
          </a:xfrm>
          <a:prstGeom prst="line">
            <a:avLst/>
          </a:prstGeom>
          <a:ln w="3175">
            <a:solidFill>
              <a:srgbClr val="FFFFFF">
                <a:alpha val="40000"/>
              </a:srgb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7" name="组合 116"/>
          <p:cNvGrpSpPr/>
          <p:nvPr/>
        </p:nvGrpSpPr>
        <p:grpSpPr>
          <a:xfrm>
            <a:off x="2953351" y="4094755"/>
            <a:ext cx="851285" cy="851285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118" name="椭圆 117"/>
            <p:cNvSpPr/>
            <p:nvPr/>
          </p:nvSpPr>
          <p:spPr>
            <a:xfrm>
              <a:off x="4293870" y="1626870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19" name="空心弧 118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6931517"/>
                <a:gd name="adj2" fmla="val 778292"/>
                <a:gd name="adj3" fmla="val 2047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0" name="空心弧 119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806163"/>
                <a:gd name="adj2" fmla="val 7671884"/>
                <a:gd name="adj3" fmla="val 189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1" name="空心弧 120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601397"/>
                <a:gd name="adj2" fmla="val 16184346"/>
                <a:gd name="adj3" fmla="val 199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2" name="空心弧 121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8236269"/>
                <a:gd name="adj2" fmla="val 12041164"/>
                <a:gd name="adj3" fmla="val 188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23" name="组合 122"/>
          <p:cNvGrpSpPr/>
          <p:nvPr/>
        </p:nvGrpSpPr>
        <p:grpSpPr>
          <a:xfrm>
            <a:off x="3100025" y="4241430"/>
            <a:ext cx="557936" cy="557936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124" name="椭圆 123"/>
            <p:cNvSpPr/>
            <p:nvPr/>
          </p:nvSpPr>
          <p:spPr>
            <a:xfrm>
              <a:off x="4293869" y="1626869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25" name="空心弧 124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9681661"/>
                <a:gd name="adj2" fmla="val 5685163"/>
                <a:gd name="adj3" fmla="val 272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6" name="空心弧 125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068090"/>
                <a:gd name="adj2" fmla="val 18473715"/>
                <a:gd name="adj3" fmla="val 271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7" name="空心弧 126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7038442"/>
                <a:gd name="adj2" fmla="val 10845693"/>
                <a:gd name="adj3" fmla="val 291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128" name="文本框 261"/>
          <p:cNvSpPr txBox="1">
            <a:spLocks noChangeArrowheads="1"/>
          </p:cNvSpPr>
          <p:nvPr/>
        </p:nvSpPr>
        <p:spPr bwMode="auto">
          <a:xfrm>
            <a:off x="3892153" y="4289566"/>
            <a:ext cx="360640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smtClean="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放射性废物处理</a:t>
            </a:r>
            <a:endParaRPr lang="zh-CN" altLang="en-US" sz="24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sp>
        <p:nvSpPr>
          <p:cNvPr id="129" name="文本框 262"/>
          <p:cNvSpPr txBox="1">
            <a:spLocks noChangeArrowheads="1"/>
          </p:cNvSpPr>
          <p:nvPr/>
        </p:nvSpPr>
        <p:spPr bwMode="auto">
          <a:xfrm>
            <a:off x="3074194" y="4291535"/>
            <a:ext cx="633413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700" smtClean="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04</a:t>
            </a:r>
            <a:endParaRPr lang="zh-CN" altLang="en-US" sz="27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cxnSp>
        <p:nvCxnSpPr>
          <p:cNvPr id="130" name="直接连接符 129"/>
          <p:cNvCxnSpPr/>
          <p:nvPr/>
        </p:nvCxnSpPr>
        <p:spPr>
          <a:xfrm>
            <a:off x="3960019" y="4711047"/>
            <a:ext cx="3538538" cy="0"/>
          </a:xfrm>
          <a:prstGeom prst="line">
            <a:avLst/>
          </a:prstGeom>
          <a:ln w="3175">
            <a:solidFill>
              <a:srgbClr val="FFFFFF">
                <a:alpha val="40000"/>
              </a:srgb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910251" y="1826808"/>
            <a:ext cx="3570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chemeClr val="bg1"/>
                </a:solidFill>
                <a:ea typeface="方正兰亭超细黑简体"/>
              </a:rPr>
              <a:t>放射性污染的测量及评价</a:t>
            </a:r>
            <a:endParaRPr lang="zh-CN" altLang="en-US" sz="2400">
              <a:solidFill>
                <a:schemeClr val="bg1"/>
              </a:solidFill>
              <a:ea typeface="方正兰亭超细黑简体"/>
            </a:endParaRPr>
          </a:p>
        </p:txBody>
      </p:sp>
    </p:spTree>
    <p:extLst>
      <p:ext uri="{BB962C8B-B14F-4D97-AF65-F5344CB8AC3E}">
        <p14:creationId xmlns:p14="http://schemas.microsoft.com/office/powerpoint/2010/main" val="1395128597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900">
        <p14:warp dir="in"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 tmFilter="0,0; .5, 1; 1, 1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71" grpId="0"/>
      <p:bldP spid="83" grpId="0"/>
      <p:bldP spid="84" grpId="0"/>
      <p:bldP spid="99" grpId="0"/>
      <p:bldP spid="113" grpId="0"/>
      <p:bldP spid="114" grpId="0"/>
      <p:bldP spid="128" grpId="0"/>
      <p:bldP spid="1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1108643" y="1456322"/>
            <a:ext cx="2114550" cy="2114550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5" name="椭圆 4"/>
            <p:cNvSpPr/>
            <p:nvPr/>
          </p:nvSpPr>
          <p:spPr>
            <a:xfrm>
              <a:off x="4293870" y="1626870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6" name="空心弧 5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6931517"/>
                <a:gd name="adj2" fmla="val 769583"/>
                <a:gd name="adj3" fmla="val 56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7" name="空心弧 6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837630"/>
                <a:gd name="adj2" fmla="val 7591569"/>
                <a:gd name="adj3" fmla="val 38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空心弧 7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662719"/>
                <a:gd name="adj2" fmla="val 15581033"/>
                <a:gd name="adj3" fmla="val 357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空心弧 8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8236269"/>
                <a:gd name="adj2" fmla="val 12105286"/>
                <a:gd name="adj3" fmla="val 177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472974" y="1820653"/>
            <a:ext cx="1385888" cy="1385888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11" name="椭圆 10"/>
            <p:cNvSpPr/>
            <p:nvPr/>
          </p:nvSpPr>
          <p:spPr>
            <a:xfrm>
              <a:off x="4293869" y="1626869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2" name="空心弧 11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9790447"/>
                <a:gd name="adj2" fmla="val 5694414"/>
                <a:gd name="adj3" fmla="val 46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3" name="空心弧 12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164466"/>
                <a:gd name="adj2" fmla="val 17961330"/>
                <a:gd name="adj3" fmla="val 336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4" name="空心弧 13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7061968"/>
                <a:gd name="adj2" fmla="val 10784229"/>
                <a:gd name="adj3" fmla="val 353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15" name="文本框 32"/>
          <p:cNvSpPr txBox="1">
            <a:spLocks noChangeArrowheads="1"/>
          </p:cNvSpPr>
          <p:nvPr/>
        </p:nvSpPr>
        <p:spPr bwMode="auto">
          <a:xfrm>
            <a:off x="3414712" y="1960960"/>
            <a:ext cx="4663679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4050" smtClean="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放射性污染</a:t>
            </a:r>
            <a:endParaRPr lang="zh-CN" altLang="en-US" sz="405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sp>
        <p:nvSpPr>
          <p:cNvPr id="16" name="文本框 33"/>
          <p:cNvSpPr txBox="1">
            <a:spLocks noChangeArrowheads="1"/>
          </p:cNvSpPr>
          <p:nvPr/>
        </p:nvSpPr>
        <p:spPr bwMode="auto">
          <a:xfrm>
            <a:off x="1640682" y="2016919"/>
            <a:ext cx="132278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600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01</a:t>
            </a:r>
            <a:endParaRPr lang="zh-CN" altLang="en-US" sz="60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cxnSp>
        <p:nvCxnSpPr>
          <p:cNvPr id="17" name="直接连接符 16"/>
          <p:cNvCxnSpPr/>
          <p:nvPr/>
        </p:nvCxnSpPr>
        <p:spPr>
          <a:xfrm>
            <a:off x="3525441" y="2631281"/>
            <a:ext cx="4408884" cy="0"/>
          </a:xfrm>
          <a:prstGeom prst="line">
            <a:avLst/>
          </a:prstGeom>
          <a:ln w="3175">
            <a:solidFill>
              <a:srgbClr val="FFFFFF">
                <a:alpha val="40000"/>
              </a:srgb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5101993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409575" y="295276"/>
            <a:ext cx="438150" cy="411956"/>
            <a:chExt cx="648285" cy="609713"/>
          </a:xfrm>
        </p:grpSpPr>
        <p:grpSp>
          <p:nvGrpSpPr>
            <p:cNvPr id="5" name="组合 2"/>
            <p:cNvGrpSpPr/>
            <p:nvPr/>
          </p:nvGrpSpPr>
          <p:grpSpPr>
            <a:xfrm>
              <a:off x="0" y="0"/>
              <a:ext cx="432385" cy="432385"/>
              <a:chExt cx="4004677" cy="4004677"/>
            </a:xfrm>
          </p:grpSpPr>
          <p:grpSp>
            <p:nvGrpSpPr>
              <p:cNvPr id="58" name="组合 5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79" name="弧形 7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弧形 7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1" name="弧形 7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" name="弧形 7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9" name="椭圆 5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0" name="椭圆 5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1" name="椭圆 5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2" name="椭圆 5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3" name="椭圆 6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4" name="椭圆 6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5" name="椭圆 6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6" name="椭圆 6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7" name="椭圆 6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8" name="椭圆 6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9" name="椭圆 6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0" name="椭圆 6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1" name="椭圆 6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2" name="椭圆 6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3" name="椭圆 7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4" name="椭圆 7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5" name="椭圆 7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6" name="椭圆 7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7" name="椭圆 7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8" name="椭圆 7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6" name="组合 3"/>
            <p:cNvGrpSpPr/>
            <p:nvPr/>
          </p:nvGrpSpPr>
          <p:grpSpPr>
            <a:xfrm>
              <a:off x="215900" y="0"/>
              <a:ext cx="432385" cy="432385"/>
              <a:chExt cx="4004677" cy="4004677"/>
            </a:xfrm>
          </p:grpSpPr>
          <p:grpSp>
            <p:nvGrpSpPr>
              <p:cNvPr id="33" name="组合 30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54" name="弧形 51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弧形 52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弧形 53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弧形 54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4" name="椭圆 31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椭圆 32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椭圆 33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椭圆 34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8" name="椭圆 35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9" name="椭圆 36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0" name="椭圆 37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1" name="椭圆 38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2" name="椭圆 39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3" name="椭圆 40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4" name="椭圆 41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5" name="椭圆 42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6" name="椭圆 43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7" name="椭圆 44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8" name="椭圆 45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9" name="椭圆 46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0" name="椭圆 47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1" name="椭圆 48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2" name="椭圆 49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3" name="椭圆 50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7" name="组合 4"/>
            <p:cNvGrpSpPr/>
            <p:nvPr/>
          </p:nvGrpSpPr>
          <p:grpSpPr>
            <a:xfrm>
              <a:off x="115763" y="177328"/>
              <a:ext cx="432385" cy="432385"/>
              <a:chExt cx="4004677" cy="4004677"/>
            </a:xfrm>
          </p:grpSpPr>
          <p:grpSp>
            <p:nvGrpSpPr>
              <p:cNvPr id="8" name="组合 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29" name="弧形 2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弧形 2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弧形 2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弧形 2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9" name="椭圆 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椭圆 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椭圆 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椭圆 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椭圆 1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椭圆 1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椭圆 1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椭圆 1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椭圆 1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椭圆 1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椭圆 1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椭圆 1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1" name="椭圆 1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椭圆 1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3" name="椭圆 2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4" name="椭圆 2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5" name="椭圆 2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6" name="椭圆 2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椭圆 2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椭圆 2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83" name="矩形 80"/>
          <p:cNvSpPr>
            <a:spLocks noChangeArrowheads="1"/>
          </p:cNvSpPr>
          <p:nvPr/>
        </p:nvSpPr>
        <p:spPr bwMode="auto">
          <a:xfrm>
            <a:off x="919162" y="308372"/>
            <a:ext cx="1531188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放射性污染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8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1580" y="1784575"/>
            <a:ext cx="3797877" cy="1730935"/>
          </a:xfrm>
          <a:prstGeom prst="rect">
            <a:avLst/>
          </a:prstGeom>
          <a:noFill/>
          <a:effectLst>
            <a:reflection blurRad="6350" stA="300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TextBox 20"/>
          <p:cNvSpPr txBox="1"/>
          <p:nvPr/>
        </p:nvSpPr>
        <p:spPr>
          <a:xfrm>
            <a:off x="5165400" y="845262"/>
            <a:ext cx="30337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00B0F0"/>
                </a:solidFill>
                <a:latin typeface="+mj-ea"/>
                <a:ea typeface="+mj-ea"/>
                <a:cs typeface="华文黑体" pitchFamily="2" charset="-122"/>
              </a:rPr>
              <a:t>环境放射性污染</a:t>
            </a:r>
          </a:p>
          <a:p>
            <a:r>
              <a:rPr lang="zh-CN" altLang="en-US" sz="1600" smtClean="0">
                <a:solidFill>
                  <a:schemeClr val="bg1"/>
                </a:solidFill>
                <a:latin typeface="+mn-ea"/>
                <a:cs typeface="华文黑体" pitchFamily="2" charset="-122"/>
              </a:rPr>
              <a:t>指</a:t>
            </a:r>
            <a:r>
              <a:rPr lang="zh-CN" altLang="en-US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因人类的生产、生活排放的放射性物质所产生的</a:t>
            </a:r>
            <a:r>
              <a:rPr lang="zh-CN" altLang="en-US" sz="1600">
                <a:solidFill>
                  <a:srgbClr val="FF0000"/>
                </a:solidFill>
                <a:latin typeface="+mn-ea"/>
                <a:cs typeface="华文黑体" pitchFamily="2" charset="-122"/>
              </a:rPr>
              <a:t>电离辐射</a:t>
            </a:r>
            <a:r>
              <a:rPr lang="zh-CN" altLang="en-US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超过环境放射</a:t>
            </a:r>
            <a:r>
              <a:rPr lang="zh-CN" altLang="en-US" sz="1600" smtClean="0">
                <a:solidFill>
                  <a:schemeClr val="bg1"/>
                </a:solidFill>
                <a:latin typeface="+mn-ea"/>
                <a:cs typeface="华文黑体" pitchFamily="2" charset="-122"/>
              </a:rPr>
              <a:t>标准，</a:t>
            </a:r>
            <a:r>
              <a:rPr lang="zh-CN" altLang="en-US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产生放射性污染而危害人类的一种现象（其中电离辐射指的是可引起物质电离的辐射，如宇宙射线，</a:t>
            </a:r>
            <a:r>
              <a:rPr lang="en-US" altLang="zh-CN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α</a:t>
            </a:r>
            <a:r>
              <a:rPr lang="zh-CN" altLang="en-US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射线、</a:t>
            </a:r>
            <a:r>
              <a:rPr lang="en-US" altLang="zh-CN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β</a:t>
            </a:r>
            <a:r>
              <a:rPr lang="zh-CN" altLang="en-US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射线、</a:t>
            </a:r>
            <a:r>
              <a:rPr lang="en-US" altLang="zh-CN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γ</a:t>
            </a:r>
            <a:r>
              <a:rPr lang="zh-CN" altLang="en-US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射线、中子辐射、</a:t>
            </a:r>
            <a:r>
              <a:rPr lang="en-US" altLang="zh-CN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X</a:t>
            </a:r>
            <a:r>
              <a:rPr lang="zh-CN" altLang="en-US" sz="1600">
                <a:solidFill>
                  <a:schemeClr val="bg1"/>
                </a:solidFill>
                <a:latin typeface="+mn-ea"/>
                <a:cs typeface="华文黑体" pitchFamily="2" charset="-122"/>
              </a:rPr>
              <a:t>射线、氡等</a:t>
            </a:r>
            <a:r>
              <a:rPr lang="zh-CN" altLang="en-US" sz="1600" smtClean="0">
                <a:solidFill>
                  <a:schemeClr val="bg1"/>
                </a:solidFill>
                <a:latin typeface="+mn-ea"/>
                <a:cs typeface="华文黑体" pitchFamily="2" charset="-122"/>
              </a:rPr>
              <a:t>）</a:t>
            </a:r>
            <a:endParaRPr lang="zh-CN" altLang="en-US" sz="1600">
              <a:solidFill>
                <a:schemeClr val="bg1"/>
              </a:solidFill>
              <a:latin typeface="+mn-ea"/>
              <a:cs typeface="华文黑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0961235"/>
      </p:ext>
    </p:extLst>
  </p:cSld>
  <p:clrMapOvr>
    <a:masterClrMapping/>
  </p:clrMapOvr>
  <p:transition spd="slow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  <p:bldP spid="8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409575" y="295276"/>
            <a:ext cx="438150" cy="411956"/>
            <a:chExt cx="648285" cy="609713"/>
          </a:xfrm>
        </p:grpSpPr>
        <p:grpSp>
          <p:nvGrpSpPr>
            <p:cNvPr id="5" name="组合 2"/>
            <p:cNvGrpSpPr/>
            <p:nvPr/>
          </p:nvGrpSpPr>
          <p:grpSpPr>
            <a:xfrm>
              <a:off x="0" y="0"/>
              <a:ext cx="432385" cy="432385"/>
              <a:chExt cx="4004677" cy="4004677"/>
            </a:xfrm>
          </p:grpSpPr>
          <p:grpSp>
            <p:nvGrpSpPr>
              <p:cNvPr id="58" name="组合 5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79" name="弧形 7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弧形 7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1" name="弧形 7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" name="弧形 7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9" name="椭圆 5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0" name="椭圆 5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1" name="椭圆 5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2" name="椭圆 5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3" name="椭圆 6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4" name="椭圆 6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5" name="椭圆 6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6" name="椭圆 6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7" name="椭圆 6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8" name="椭圆 6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9" name="椭圆 6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0" name="椭圆 6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1" name="椭圆 6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2" name="椭圆 6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3" name="椭圆 7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4" name="椭圆 7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5" name="椭圆 7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6" name="椭圆 7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7" name="椭圆 7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8" name="椭圆 7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6" name="组合 3"/>
            <p:cNvGrpSpPr/>
            <p:nvPr/>
          </p:nvGrpSpPr>
          <p:grpSpPr>
            <a:xfrm>
              <a:off x="215900" y="0"/>
              <a:ext cx="432385" cy="432385"/>
              <a:chExt cx="4004677" cy="4004677"/>
            </a:xfrm>
          </p:grpSpPr>
          <p:grpSp>
            <p:nvGrpSpPr>
              <p:cNvPr id="33" name="组合 30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54" name="弧形 51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弧形 52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弧形 53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弧形 54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4" name="椭圆 31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椭圆 32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椭圆 33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椭圆 34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8" name="椭圆 35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9" name="椭圆 36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0" name="椭圆 37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1" name="椭圆 38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2" name="椭圆 39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3" name="椭圆 40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4" name="椭圆 41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5" name="椭圆 42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6" name="椭圆 43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7" name="椭圆 44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8" name="椭圆 45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9" name="椭圆 46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0" name="椭圆 47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1" name="椭圆 48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2" name="椭圆 49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3" name="椭圆 50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7" name="组合 4"/>
            <p:cNvGrpSpPr/>
            <p:nvPr/>
          </p:nvGrpSpPr>
          <p:grpSpPr>
            <a:xfrm>
              <a:off x="115763" y="177328"/>
              <a:ext cx="432385" cy="432385"/>
              <a:chExt cx="4004677" cy="4004677"/>
            </a:xfrm>
          </p:grpSpPr>
          <p:grpSp>
            <p:nvGrpSpPr>
              <p:cNvPr id="8" name="组合 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29" name="弧形 2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弧形 2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弧形 2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弧形 2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9" name="椭圆 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椭圆 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椭圆 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椭圆 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椭圆 1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椭圆 1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椭圆 1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椭圆 1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椭圆 1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椭圆 1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椭圆 1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椭圆 1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1" name="椭圆 1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椭圆 1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3" name="椭圆 2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4" name="椭圆 2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5" name="椭圆 2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6" name="椭圆 2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椭圆 2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椭圆 2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83" name="矩形 80"/>
          <p:cNvSpPr>
            <a:spLocks noChangeArrowheads="1"/>
          </p:cNvSpPr>
          <p:nvPr/>
        </p:nvSpPr>
        <p:spPr bwMode="auto">
          <a:xfrm>
            <a:off x="919162" y="308372"/>
            <a:ext cx="2339102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放射性污染的来源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84" name="_effect"/>
          <p:cNvPicPr>
            <a:picLocks noChangeAspect="1" noChangeArrowheads="1"/>
          </p:cNvPicPr>
          <p:nvPr/>
        </p:nvPicPr>
        <p:blipFill>
          <a:blip r:embed="rId2">
            <a:lum brigh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1996419" y="3699553"/>
            <a:ext cx="2428843" cy="366001"/>
          </a:xfrm>
          <a:prstGeom prst="rect">
            <a:avLst/>
          </a:prstGeom>
          <a:noFill/>
          <a:ln w="9525">
            <a:miter lim="800000"/>
          </a:ln>
          <a:effectLst/>
        </p:spPr>
      </p:pic>
      <p:sp>
        <p:nvSpPr>
          <p:cNvPr id="86" name="_color1"/>
          <p:cNvSpPr/>
          <p:nvPr/>
        </p:nvSpPr>
        <p:spPr bwMode="gray">
          <a:xfrm>
            <a:off x="2332263" y="3104075"/>
            <a:ext cx="996570" cy="651691"/>
          </a:xfrm>
          <a:custGeom>
            <a:cxnLst>
              <a:cxn ang="0">
                <a:pos x="367" y="174"/>
              </a:cxn>
              <a:cxn ang="0">
                <a:pos x="67" y="0"/>
              </a:cxn>
              <a:cxn ang="0">
                <a:pos x="42" y="36"/>
              </a:cxn>
              <a:cxn ang="0">
                <a:pos x="0" y="39"/>
              </a:cxn>
              <a:cxn ang="0">
                <a:pos x="367" y="252"/>
              </a:cxn>
              <a:cxn ang="0">
                <a:pos x="385" y="214"/>
              </a:cxn>
              <a:cxn ang="0">
                <a:pos x="367" y="174"/>
              </a:cxn>
            </a:cxnLst>
            <a:rect l="0" t="0" r="r" b="b"/>
            <a:pathLst>
              <a:path w="385" h="251">
                <a:moveTo>
                  <a:pt x="367" y="174"/>
                </a:moveTo>
                <a:cubicBezTo>
                  <a:pt x="240" y="169"/>
                  <a:pt x="130" y="101"/>
                  <a:pt x="67" y="0"/>
                </a:cubicBezTo>
                <a:cubicBezTo>
                  <a:pt x="42" y="36"/>
                  <a:pt x="42" y="36"/>
                  <a:pt x="42" y="36"/>
                </a:cubicBezTo>
                <a:cubicBezTo>
                  <a:pt x="0" y="39"/>
                  <a:pt x="0" y="39"/>
                  <a:pt x="0" y="39"/>
                </a:cubicBezTo>
                <a:cubicBezTo>
                  <a:pt x="76" y="163"/>
                  <a:pt x="212" y="247"/>
                  <a:pt x="367" y="252"/>
                </a:cubicBezTo>
                <a:cubicBezTo>
                  <a:pt x="385" y="214"/>
                  <a:pt x="385" y="214"/>
                  <a:pt x="385" y="214"/>
                </a:cubicBezTo>
                <a:lnTo>
                  <a:pt x="367" y="174"/>
                </a:lnTo>
                <a:close/>
              </a:path>
            </a:pathLst>
          </a:custGeom>
          <a:noFill/>
          <a:ln w="12700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87" name="_color1"/>
          <p:cNvSpPr/>
          <p:nvPr/>
        </p:nvSpPr>
        <p:spPr bwMode="gray">
          <a:xfrm>
            <a:off x="2322070" y="1394518"/>
            <a:ext cx="952764" cy="644024"/>
          </a:xfrm>
          <a:custGeom>
            <a:cxnLst>
              <a:cxn ang="0">
                <a:pos x="68" y="249"/>
              </a:cxn>
              <a:cxn ang="0">
                <a:pos x="368" y="78"/>
              </a:cxn>
              <a:cxn ang="0">
                <a:pos x="350" y="39"/>
              </a:cxn>
              <a:cxn ang="0">
                <a:pos x="368" y="0"/>
              </a:cxn>
              <a:cxn ang="0">
                <a:pos x="0" y="211"/>
              </a:cxn>
              <a:cxn ang="0">
                <a:pos x="25" y="245"/>
              </a:cxn>
              <a:cxn ang="0">
                <a:pos x="68" y="249"/>
              </a:cxn>
            </a:cxnLst>
            <a:rect l="0" t="0" r="r" b="b"/>
            <a:pathLst>
              <a:path w="368" h="249">
                <a:moveTo>
                  <a:pt x="68" y="249"/>
                </a:moveTo>
                <a:cubicBezTo>
                  <a:pt x="132" y="149"/>
                  <a:pt x="242" y="82"/>
                  <a:pt x="368" y="78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68" y="0"/>
                  <a:pt x="368" y="0"/>
                  <a:pt x="368" y="0"/>
                </a:cubicBezTo>
                <a:cubicBezTo>
                  <a:pt x="212" y="4"/>
                  <a:pt x="77" y="87"/>
                  <a:pt x="0" y="211"/>
                </a:cubicBezTo>
                <a:cubicBezTo>
                  <a:pt x="25" y="245"/>
                  <a:pt x="25" y="245"/>
                  <a:pt x="25" y="245"/>
                </a:cubicBezTo>
                <a:lnTo>
                  <a:pt x="68" y="249"/>
                </a:lnTo>
                <a:close/>
              </a:path>
            </a:pathLst>
          </a:custGeom>
          <a:noFill/>
          <a:ln w="12700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88" name="_color1"/>
          <p:cNvSpPr/>
          <p:nvPr/>
        </p:nvSpPr>
        <p:spPr bwMode="gray">
          <a:xfrm>
            <a:off x="3289916" y="1395528"/>
            <a:ext cx="995475" cy="653883"/>
          </a:xfrm>
          <a:custGeom>
            <a:cxnLst>
              <a:cxn ang="0">
                <a:pos x="19" y="78"/>
              </a:cxn>
              <a:cxn ang="0">
                <a:pos x="318" y="253"/>
              </a:cxn>
              <a:cxn ang="0">
                <a:pos x="343" y="216"/>
              </a:cxn>
              <a:cxn ang="0">
                <a:pos x="385" y="213"/>
              </a:cxn>
              <a:cxn ang="0">
                <a:pos x="18" y="0"/>
              </a:cxn>
              <a:cxn ang="0">
                <a:pos x="0" y="39"/>
              </a:cxn>
              <a:cxn ang="0">
                <a:pos x="19" y="78"/>
              </a:cxn>
            </a:cxnLst>
            <a:rect l="0" t="0" r="r" b="b"/>
            <a:pathLst>
              <a:path w="385" h="253">
                <a:moveTo>
                  <a:pt x="19" y="78"/>
                </a:moveTo>
                <a:cubicBezTo>
                  <a:pt x="145" y="83"/>
                  <a:pt x="255" y="151"/>
                  <a:pt x="318" y="253"/>
                </a:cubicBezTo>
                <a:cubicBezTo>
                  <a:pt x="343" y="216"/>
                  <a:pt x="343" y="216"/>
                  <a:pt x="343" y="216"/>
                </a:cubicBezTo>
                <a:cubicBezTo>
                  <a:pt x="385" y="213"/>
                  <a:pt x="385" y="213"/>
                  <a:pt x="385" y="213"/>
                </a:cubicBezTo>
                <a:cubicBezTo>
                  <a:pt x="309" y="88"/>
                  <a:pt x="173" y="4"/>
                  <a:pt x="18" y="0"/>
                </a:cubicBezTo>
                <a:cubicBezTo>
                  <a:pt x="0" y="39"/>
                  <a:pt x="0" y="39"/>
                  <a:pt x="0" y="39"/>
                </a:cubicBezTo>
                <a:lnTo>
                  <a:pt x="19" y="78"/>
                </a:lnTo>
                <a:close/>
              </a:path>
            </a:pathLst>
          </a:custGeom>
          <a:noFill/>
          <a:ln w="12700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89" name="_color1"/>
          <p:cNvSpPr/>
          <p:nvPr/>
        </p:nvSpPr>
        <p:spPr bwMode="gray">
          <a:xfrm>
            <a:off x="2131319" y="2024465"/>
            <a:ext cx="315398" cy="1099662"/>
          </a:xfrm>
          <a:custGeom>
            <a:cxnLst>
              <a:cxn ang="0">
                <a:pos x="120" y="385"/>
              </a:cxn>
              <a:cxn ang="0">
                <a:pos x="78" y="213"/>
              </a:cxn>
              <a:cxn ang="0">
                <a:pos x="122" y="39"/>
              </a:cxn>
              <a:cxn ang="0">
                <a:pos x="79" y="35"/>
              </a:cxn>
              <a:cxn ang="0">
                <a:pos x="54" y="0"/>
              </a:cxn>
              <a:cxn ang="0">
                <a:pos x="0" y="213"/>
              </a:cxn>
              <a:cxn ang="0">
                <a:pos x="53" y="425"/>
              </a:cxn>
              <a:cxn ang="0">
                <a:pos x="95" y="421"/>
              </a:cxn>
              <a:cxn ang="0">
                <a:pos x="120" y="385"/>
              </a:cxn>
            </a:cxnLst>
            <a:rect l="0" t="0" r="r" b="b"/>
            <a:pathLst>
              <a:path w="122" h="425">
                <a:moveTo>
                  <a:pt x="120" y="385"/>
                </a:moveTo>
                <a:cubicBezTo>
                  <a:pt x="93" y="334"/>
                  <a:pt x="78" y="275"/>
                  <a:pt x="78" y="213"/>
                </a:cubicBezTo>
                <a:cubicBezTo>
                  <a:pt x="78" y="150"/>
                  <a:pt x="94" y="91"/>
                  <a:pt x="122" y="39"/>
                </a:cubicBezTo>
                <a:cubicBezTo>
                  <a:pt x="79" y="35"/>
                  <a:pt x="79" y="35"/>
                  <a:pt x="79" y="35"/>
                </a:cubicBezTo>
                <a:cubicBezTo>
                  <a:pt x="54" y="0"/>
                  <a:pt x="54" y="0"/>
                  <a:pt x="54" y="0"/>
                </a:cubicBezTo>
                <a:cubicBezTo>
                  <a:pt x="19" y="64"/>
                  <a:pt x="0" y="136"/>
                  <a:pt x="0" y="213"/>
                </a:cubicBezTo>
                <a:cubicBezTo>
                  <a:pt x="0" y="290"/>
                  <a:pt x="19" y="362"/>
                  <a:pt x="53" y="425"/>
                </a:cubicBezTo>
                <a:cubicBezTo>
                  <a:pt x="95" y="421"/>
                  <a:pt x="95" y="421"/>
                  <a:pt x="95" y="421"/>
                </a:cubicBezTo>
                <a:lnTo>
                  <a:pt x="120" y="385"/>
                </a:lnTo>
                <a:close/>
              </a:path>
            </a:pathLst>
          </a:custGeom>
          <a:noFill/>
          <a:ln w="12700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90" name="_color1"/>
          <p:cNvSpPr/>
          <p:nvPr/>
        </p:nvSpPr>
        <p:spPr bwMode="gray">
          <a:xfrm>
            <a:off x="3405333" y="3111740"/>
            <a:ext cx="949480" cy="644024"/>
          </a:xfrm>
          <a:custGeom>
            <a:cxnLst>
              <a:cxn ang="0">
                <a:pos x="299" y="0"/>
              </a:cxn>
              <a:cxn ang="0">
                <a:pos x="0" y="171"/>
              </a:cxn>
              <a:cxn ang="0">
                <a:pos x="18" y="211"/>
              </a:cxn>
              <a:cxn ang="0">
                <a:pos x="0" y="249"/>
              </a:cxn>
              <a:cxn ang="0">
                <a:pos x="367" y="39"/>
              </a:cxn>
              <a:cxn ang="0">
                <a:pos x="342" y="4"/>
              </a:cxn>
              <a:cxn ang="0">
                <a:pos x="299" y="0"/>
              </a:cxn>
            </a:cxnLst>
            <a:rect l="0" t="0" r="r" b="b"/>
            <a:pathLst>
              <a:path w="367" h="249">
                <a:moveTo>
                  <a:pt x="299" y="0"/>
                </a:moveTo>
                <a:cubicBezTo>
                  <a:pt x="236" y="100"/>
                  <a:pt x="126" y="167"/>
                  <a:pt x="0" y="171"/>
                </a:cubicBezTo>
                <a:cubicBezTo>
                  <a:pt x="18" y="211"/>
                  <a:pt x="18" y="211"/>
                  <a:pt x="18" y="211"/>
                </a:cubicBezTo>
                <a:cubicBezTo>
                  <a:pt x="0" y="249"/>
                  <a:pt x="0" y="249"/>
                  <a:pt x="0" y="249"/>
                </a:cubicBezTo>
                <a:cubicBezTo>
                  <a:pt x="155" y="245"/>
                  <a:pt x="290" y="162"/>
                  <a:pt x="367" y="39"/>
                </a:cubicBezTo>
                <a:cubicBezTo>
                  <a:pt x="342" y="4"/>
                  <a:pt x="342" y="4"/>
                  <a:pt x="342" y="4"/>
                </a:cubicBezTo>
                <a:lnTo>
                  <a:pt x="299" y="0"/>
                </a:lnTo>
                <a:close/>
              </a:path>
            </a:pathLst>
          </a:custGeom>
          <a:noFill/>
          <a:ln w="12700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91" name="_color1"/>
          <p:cNvSpPr/>
          <p:nvPr/>
        </p:nvSpPr>
        <p:spPr bwMode="gray">
          <a:xfrm>
            <a:off x="4541862" y="1395304"/>
            <a:ext cx="995474" cy="651691"/>
          </a:xfrm>
          <a:custGeom>
            <a:cxnLst>
              <a:cxn ang="0">
                <a:pos x="367" y="0"/>
              </a:cxn>
              <a:cxn ang="0">
                <a:pos x="0" y="213"/>
              </a:cxn>
              <a:cxn ang="0">
                <a:pos x="41" y="216"/>
              </a:cxn>
              <a:cxn ang="0">
                <a:pos x="67" y="252"/>
              </a:cxn>
              <a:cxn ang="0">
                <a:pos x="367" y="78"/>
              </a:cxn>
              <a:cxn ang="0">
                <a:pos x="385" y="40"/>
              </a:cxn>
              <a:cxn ang="0">
                <a:pos x="367" y="0"/>
              </a:cxn>
            </a:cxnLst>
            <a:rect l="0" t="0" r="r" b="b"/>
            <a:pathLst>
              <a:path w="385" h="251">
                <a:moveTo>
                  <a:pt x="367" y="0"/>
                </a:moveTo>
                <a:cubicBezTo>
                  <a:pt x="211" y="4"/>
                  <a:pt x="76" y="88"/>
                  <a:pt x="0" y="213"/>
                </a:cubicBezTo>
                <a:cubicBezTo>
                  <a:pt x="41" y="216"/>
                  <a:pt x="41" y="216"/>
                  <a:pt x="41" y="216"/>
                </a:cubicBezTo>
                <a:cubicBezTo>
                  <a:pt x="67" y="252"/>
                  <a:pt x="67" y="252"/>
                  <a:pt x="67" y="252"/>
                </a:cubicBezTo>
                <a:cubicBezTo>
                  <a:pt x="130" y="151"/>
                  <a:pt x="240" y="82"/>
                  <a:pt x="367" y="78"/>
                </a:cubicBezTo>
                <a:cubicBezTo>
                  <a:pt x="385" y="40"/>
                  <a:pt x="385" y="40"/>
                  <a:pt x="385" y="40"/>
                </a:cubicBezTo>
                <a:lnTo>
                  <a:pt x="367" y="0"/>
                </a:lnTo>
                <a:close/>
              </a:path>
            </a:pathLst>
          </a:custGeom>
          <a:noFill/>
          <a:ln>
            <a:solidFill>
              <a:schemeClr val="bg1">
                <a:lumMod val="95000"/>
              </a:schemeClr>
            </a:solidFill>
            <a:headEnd type="none" w="sm" len="sm"/>
            <a:tailEnd type="none" w="sm" len="sm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92" name="_color1"/>
          <p:cNvSpPr/>
          <p:nvPr/>
        </p:nvSpPr>
        <p:spPr bwMode="gray">
          <a:xfrm>
            <a:off x="5596790" y="1394515"/>
            <a:ext cx="952765" cy="644025"/>
          </a:xfrm>
          <a:custGeom>
            <a:cxnLst>
              <a:cxn ang="0">
                <a:pos x="368" y="211"/>
              </a:cxn>
              <a:cxn ang="0">
                <a:pos x="0" y="0"/>
              </a:cxn>
              <a:cxn ang="0">
                <a:pos x="18" y="40"/>
              </a:cxn>
              <a:cxn ang="0">
                <a:pos x="0" y="78"/>
              </a:cxn>
              <a:cxn ang="0">
                <a:pos x="300" y="249"/>
              </a:cxn>
              <a:cxn ang="0">
                <a:pos x="343" y="245"/>
              </a:cxn>
              <a:cxn ang="0">
                <a:pos x="368" y="211"/>
              </a:cxn>
            </a:cxnLst>
            <a:rect l="0" t="0" r="r" b="b"/>
            <a:pathLst>
              <a:path w="368" h="249">
                <a:moveTo>
                  <a:pt x="368" y="211"/>
                </a:moveTo>
                <a:cubicBezTo>
                  <a:pt x="291" y="87"/>
                  <a:pt x="155" y="4"/>
                  <a:pt x="0" y="0"/>
                </a:cubicBezTo>
                <a:cubicBezTo>
                  <a:pt x="18" y="40"/>
                  <a:pt x="18" y="40"/>
                  <a:pt x="18" y="40"/>
                </a:cubicBezTo>
                <a:cubicBezTo>
                  <a:pt x="0" y="78"/>
                  <a:pt x="0" y="78"/>
                  <a:pt x="0" y="78"/>
                </a:cubicBezTo>
                <a:cubicBezTo>
                  <a:pt x="126" y="82"/>
                  <a:pt x="236" y="149"/>
                  <a:pt x="300" y="249"/>
                </a:cubicBezTo>
                <a:cubicBezTo>
                  <a:pt x="343" y="245"/>
                  <a:pt x="343" y="245"/>
                  <a:pt x="343" y="245"/>
                </a:cubicBezTo>
                <a:lnTo>
                  <a:pt x="368" y="211"/>
                </a:lnTo>
                <a:close/>
              </a:path>
            </a:pathLst>
          </a:custGeom>
          <a:noFill/>
          <a:ln>
            <a:solidFill>
              <a:schemeClr val="bg1">
                <a:lumMod val="95000"/>
              </a:schemeClr>
            </a:solidFill>
            <a:headEnd type="none" w="sm" len="sm"/>
            <a:tailEnd type="none" w="sm" len="sm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93" name="_color1"/>
          <p:cNvSpPr/>
          <p:nvPr/>
        </p:nvSpPr>
        <p:spPr bwMode="gray">
          <a:xfrm>
            <a:off x="4544275" y="3111740"/>
            <a:ext cx="954955" cy="644024"/>
          </a:xfrm>
          <a:custGeom>
            <a:cxnLst>
              <a:cxn ang="0">
                <a:pos x="369" y="171"/>
              </a:cxn>
              <a:cxn ang="0">
                <a:pos x="68" y="0"/>
              </a:cxn>
              <a:cxn ang="0">
                <a:pos x="26" y="4"/>
              </a:cxn>
              <a:cxn ang="0">
                <a:pos x="0" y="39"/>
              </a:cxn>
              <a:cxn ang="0">
                <a:pos x="368" y="249"/>
              </a:cxn>
              <a:cxn ang="0">
                <a:pos x="351" y="211"/>
              </a:cxn>
              <a:cxn ang="0">
                <a:pos x="369" y="171"/>
              </a:cxn>
            </a:cxnLst>
            <a:rect l="0" t="0" r="r" b="b"/>
            <a:pathLst>
              <a:path w="369" h="249">
                <a:moveTo>
                  <a:pt x="369" y="171"/>
                </a:moveTo>
                <a:cubicBezTo>
                  <a:pt x="242" y="167"/>
                  <a:pt x="132" y="100"/>
                  <a:pt x="68" y="0"/>
                </a:cubicBezTo>
                <a:cubicBezTo>
                  <a:pt x="26" y="4"/>
                  <a:pt x="26" y="4"/>
                  <a:pt x="26" y="4"/>
                </a:cubicBezTo>
                <a:cubicBezTo>
                  <a:pt x="0" y="39"/>
                  <a:pt x="0" y="39"/>
                  <a:pt x="0" y="39"/>
                </a:cubicBezTo>
                <a:cubicBezTo>
                  <a:pt x="78" y="162"/>
                  <a:pt x="213" y="245"/>
                  <a:pt x="368" y="249"/>
                </a:cubicBezTo>
                <a:cubicBezTo>
                  <a:pt x="351" y="211"/>
                  <a:pt x="351" y="211"/>
                  <a:pt x="351" y="211"/>
                </a:cubicBezTo>
                <a:lnTo>
                  <a:pt x="369" y="171"/>
                </a:lnTo>
                <a:close/>
              </a:path>
            </a:pathLst>
          </a:custGeom>
          <a:noFill/>
          <a:ln>
            <a:solidFill>
              <a:schemeClr val="bg1">
                <a:lumMod val="95000"/>
              </a:schemeClr>
            </a:solidFill>
            <a:headEnd type="none" w="sm" len="sm"/>
            <a:tailEnd type="none" w="sm" len="sm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94" name="_color1"/>
          <p:cNvSpPr/>
          <p:nvPr/>
        </p:nvSpPr>
        <p:spPr bwMode="gray">
          <a:xfrm>
            <a:off x="5542790" y="3104075"/>
            <a:ext cx="993285" cy="651691"/>
          </a:xfrm>
          <a:custGeom>
            <a:cxnLst>
              <a:cxn ang="0">
                <a:pos x="316" y="0"/>
              </a:cxn>
              <a:cxn ang="0">
                <a:pos x="18" y="174"/>
              </a:cxn>
              <a:cxn ang="0">
                <a:pos x="0" y="214"/>
              </a:cxn>
              <a:cxn ang="0">
                <a:pos x="18" y="252"/>
              </a:cxn>
              <a:cxn ang="0">
                <a:pos x="384" y="39"/>
              </a:cxn>
              <a:cxn ang="0">
                <a:pos x="342" y="36"/>
              </a:cxn>
              <a:cxn ang="0">
                <a:pos x="316" y="0"/>
              </a:cxn>
            </a:cxnLst>
            <a:rect l="0" t="0" r="r" b="b"/>
            <a:pathLst>
              <a:path w="384" h="251">
                <a:moveTo>
                  <a:pt x="316" y="0"/>
                </a:moveTo>
                <a:cubicBezTo>
                  <a:pt x="254" y="101"/>
                  <a:pt x="144" y="169"/>
                  <a:pt x="18" y="174"/>
                </a:cubicBezTo>
                <a:cubicBezTo>
                  <a:pt x="0" y="214"/>
                  <a:pt x="0" y="214"/>
                  <a:pt x="0" y="214"/>
                </a:cubicBezTo>
                <a:cubicBezTo>
                  <a:pt x="18" y="252"/>
                  <a:pt x="18" y="252"/>
                  <a:pt x="18" y="252"/>
                </a:cubicBezTo>
                <a:cubicBezTo>
                  <a:pt x="173" y="247"/>
                  <a:pt x="307" y="163"/>
                  <a:pt x="384" y="39"/>
                </a:cubicBezTo>
                <a:cubicBezTo>
                  <a:pt x="342" y="36"/>
                  <a:pt x="342" y="36"/>
                  <a:pt x="342" y="36"/>
                </a:cubicBezTo>
                <a:lnTo>
                  <a:pt x="316" y="0"/>
                </a:lnTo>
                <a:close/>
              </a:path>
            </a:pathLst>
          </a:custGeom>
          <a:noFill/>
          <a:ln>
            <a:solidFill>
              <a:schemeClr val="bg1">
                <a:lumMod val="95000"/>
              </a:schemeClr>
            </a:solidFill>
            <a:headEnd type="none" w="sm" len="sm"/>
            <a:tailEnd type="none" w="sm" len="sm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95" name="_color1"/>
          <p:cNvSpPr/>
          <p:nvPr/>
        </p:nvSpPr>
        <p:spPr bwMode="gray">
          <a:xfrm>
            <a:off x="6406774" y="2027748"/>
            <a:ext cx="315398" cy="1096375"/>
          </a:xfrm>
          <a:custGeom>
            <a:cxnLst>
              <a:cxn ang="0">
                <a:pos x="69" y="424"/>
              </a:cxn>
              <a:cxn ang="0">
                <a:pos x="122" y="212"/>
              </a:cxn>
              <a:cxn ang="0">
                <a:pos x="68" y="0"/>
              </a:cxn>
              <a:cxn ang="0">
                <a:pos x="43" y="34"/>
              </a:cxn>
              <a:cxn ang="0">
                <a:pos x="0" y="38"/>
              </a:cxn>
              <a:cxn ang="0">
                <a:pos x="44" y="212"/>
              </a:cxn>
              <a:cxn ang="0">
                <a:pos x="2" y="384"/>
              </a:cxn>
              <a:cxn ang="0">
                <a:pos x="27" y="420"/>
              </a:cxn>
              <a:cxn ang="0">
                <a:pos x="69" y="424"/>
              </a:cxn>
            </a:cxnLst>
            <a:rect l="0" t="0" r="r" b="b"/>
            <a:pathLst>
              <a:path w="122" h="422">
                <a:moveTo>
                  <a:pt x="69" y="424"/>
                </a:moveTo>
                <a:cubicBezTo>
                  <a:pt x="103" y="361"/>
                  <a:pt x="122" y="289"/>
                  <a:pt x="122" y="212"/>
                </a:cubicBezTo>
                <a:cubicBezTo>
                  <a:pt x="122" y="135"/>
                  <a:pt x="102" y="63"/>
                  <a:pt x="68" y="0"/>
                </a:cubicBezTo>
                <a:cubicBezTo>
                  <a:pt x="43" y="34"/>
                  <a:pt x="43" y="34"/>
                  <a:pt x="43" y="34"/>
                </a:cubicBezTo>
                <a:cubicBezTo>
                  <a:pt x="0" y="38"/>
                  <a:pt x="0" y="38"/>
                  <a:pt x="0" y="38"/>
                </a:cubicBezTo>
                <a:cubicBezTo>
                  <a:pt x="28" y="90"/>
                  <a:pt x="44" y="149"/>
                  <a:pt x="44" y="212"/>
                </a:cubicBezTo>
                <a:cubicBezTo>
                  <a:pt x="44" y="274"/>
                  <a:pt x="29" y="333"/>
                  <a:pt x="2" y="384"/>
                </a:cubicBezTo>
                <a:cubicBezTo>
                  <a:pt x="27" y="420"/>
                  <a:pt x="27" y="420"/>
                  <a:pt x="27" y="420"/>
                </a:cubicBezTo>
                <a:lnTo>
                  <a:pt x="69" y="424"/>
                </a:lnTo>
                <a:close/>
              </a:path>
            </a:pathLst>
          </a:custGeom>
          <a:noFill/>
          <a:ln>
            <a:solidFill>
              <a:schemeClr val="bg1">
                <a:lumMod val="95000"/>
              </a:schemeClr>
            </a:solidFill>
            <a:headEnd type="none" w="sm" len="sm"/>
            <a:tailEnd type="none" w="sm" len="sm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96" name="_color1"/>
          <p:cNvSpPr/>
          <p:nvPr/>
        </p:nvSpPr>
        <p:spPr bwMode="gray">
          <a:xfrm>
            <a:off x="4234006" y="2032694"/>
            <a:ext cx="423816" cy="1097469"/>
          </a:xfrm>
          <a:custGeom>
            <a:cxnLst>
              <a:cxn ang="0">
                <a:pos x="164" y="385"/>
              </a:cxn>
              <a:cxn ang="0">
                <a:pos x="120" y="210"/>
              </a:cxn>
              <a:cxn ang="0">
                <a:pos x="81" y="28"/>
              </a:cxn>
              <a:cxn ang="0">
                <a:pos x="67" y="0"/>
              </a:cxn>
              <a:cxn ang="0">
                <a:pos x="26" y="3"/>
              </a:cxn>
              <a:cxn ang="0">
                <a:pos x="0" y="40"/>
              </a:cxn>
              <a:cxn ang="0">
                <a:pos x="42" y="210"/>
              </a:cxn>
              <a:cxn ang="0">
                <a:pos x="81" y="393"/>
              </a:cxn>
              <a:cxn ang="0">
                <a:pos x="96" y="424"/>
              </a:cxn>
              <a:cxn ang="0">
                <a:pos x="122" y="389"/>
              </a:cxn>
              <a:cxn ang="0">
                <a:pos x="164" y="385"/>
              </a:cxn>
            </a:cxnLst>
            <a:rect l="0" t="0" r="r" b="b"/>
            <a:pathLst>
              <a:path w="164" h="422">
                <a:moveTo>
                  <a:pt x="164" y="385"/>
                </a:moveTo>
                <a:cubicBezTo>
                  <a:pt x="136" y="333"/>
                  <a:pt x="120" y="274"/>
                  <a:pt x="120" y="210"/>
                </a:cubicBezTo>
                <a:cubicBezTo>
                  <a:pt x="120" y="145"/>
                  <a:pt x="106" y="83"/>
                  <a:pt x="81" y="28"/>
                </a:cubicBezTo>
                <a:cubicBezTo>
                  <a:pt x="77" y="18"/>
                  <a:pt x="72" y="9"/>
                  <a:pt x="67" y="0"/>
                </a:cubicBezTo>
                <a:cubicBezTo>
                  <a:pt x="26" y="3"/>
                  <a:pt x="26" y="3"/>
                  <a:pt x="26" y="3"/>
                </a:cubicBezTo>
                <a:cubicBezTo>
                  <a:pt x="0" y="40"/>
                  <a:pt x="0" y="40"/>
                  <a:pt x="0" y="40"/>
                </a:cubicBezTo>
                <a:cubicBezTo>
                  <a:pt x="27" y="91"/>
                  <a:pt x="42" y="149"/>
                  <a:pt x="42" y="210"/>
                </a:cubicBezTo>
                <a:cubicBezTo>
                  <a:pt x="42" y="275"/>
                  <a:pt x="56" y="337"/>
                  <a:pt x="81" y="393"/>
                </a:cubicBezTo>
                <a:cubicBezTo>
                  <a:pt x="86" y="404"/>
                  <a:pt x="91" y="414"/>
                  <a:pt x="96" y="424"/>
                </a:cubicBezTo>
                <a:cubicBezTo>
                  <a:pt x="122" y="389"/>
                  <a:pt x="122" y="389"/>
                  <a:pt x="122" y="389"/>
                </a:cubicBezTo>
                <a:lnTo>
                  <a:pt x="164" y="385"/>
                </a:lnTo>
                <a:close/>
              </a:path>
            </a:pathLst>
          </a:custGeom>
          <a:noFill/>
          <a:ln w="12700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38" tIns="45719" rIns="91438" bIns="45719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674" fontAlgn="base">
              <a:spcBef>
                <a:spcPct val="0"/>
              </a:spcBef>
              <a:spcAft>
                <a:spcPct val="0"/>
              </a:spcAft>
              <a:defRPr/>
            </a:pPr>
            <a:endParaRPr lang="de-DE" altLang="zh-CN" sz="11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</a:endParaRPr>
          </a:p>
        </p:txBody>
      </p:sp>
      <p:sp>
        <p:nvSpPr>
          <p:cNvPr id="97" name="TextBox 64"/>
          <p:cNvSpPr txBox="1"/>
          <p:nvPr/>
        </p:nvSpPr>
        <p:spPr>
          <a:xfrm>
            <a:off x="2199750" y="2336522"/>
            <a:ext cx="1977662" cy="553996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674"/>
            <a:r>
              <a:rPr lang="zh-CN" altLang="en-US" sz="3000" b="1">
                <a:solidFill>
                  <a:srgbClr val="FF0000"/>
                </a:solidFill>
                <a:latin typeface="微软雅黑" panose="020b0503020204020204" pitchFamily="34" charset="-122"/>
              </a:rPr>
              <a:t>污</a:t>
            </a:r>
            <a:r>
              <a:rPr lang="zh-CN" altLang="en-US" sz="3000" b="1">
                <a:solidFill>
                  <a:schemeClr val="bg1"/>
                </a:solidFill>
                <a:latin typeface="微软雅黑" panose="020b0503020204020204" pitchFamily="34" charset="-122"/>
              </a:rPr>
              <a:t>染</a:t>
            </a:r>
          </a:p>
        </p:txBody>
      </p:sp>
      <p:sp>
        <p:nvSpPr>
          <p:cNvPr id="98" name="TextBox 65"/>
          <p:cNvSpPr txBox="1"/>
          <p:nvPr/>
        </p:nvSpPr>
        <p:spPr>
          <a:xfrm>
            <a:off x="4631712" y="2297298"/>
            <a:ext cx="1904363" cy="553996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674"/>
            <a:r>
              <a:rPr lang="zh-CN" altLang="en-US" sz="3000" b="1" smtClean="0">
                <a:solidFill>
                  <a:schemeClr val="bg1"/>
                </a:solidFill>
                <a:latin typeface="微软雅黑" panose="020b0503020204020204" pitchFamily="34" charset="-122"/>
              </a:rPr>
              <a:t>来</a:t>
            </a:r>
            <a:r>
              <a:rPr lang="zh-CN" altLang="en-US" sz="3000" b="1" smtClean="0">
                <a:solidFill>
                  <a:srgbClr val="FF0000"/>
                </a:solidFill>
                <a:latin typeface="微软雅黑" panose="020b0503020204020204" pitchFamily="34" charset="-122"/>
              </a:rPr>
              <a:t>源</a:t>
            </a:r>
            <a:endParaRPr lang="zh-CN" altLang="en-US" sz="3000" b="1">
              <a:solidFill>
                <a:srgbClr val="FF0000"/>
              </a:solidFill>
              <a:latin typeface="微软雅黑" panose="020b0503020204020204" pitchFamily="34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536075" y="237976"/>
            <a:ext cx="2781531" cy="16466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bg1"/>
                </a:solidFill>
              </a:rPr>
              <a:t>天然</a:t>
            </a:r>
            <a:r>
              <a:rPr lang="zh-CN" altLang="en-US" sz="2000">
                <a:solidFill>
                  <a:schemeClr val="bg1"/>
                </a:solidFill>
              </a:rPr>
              <a:t>放射性污染源</a:t>
            </a:r>
            <a:r>
              <a:rPr lang="zh-CN" altLang="en-US" smtClean="0">
                <a:solidFill>
                  <a:schemeClr val="bg1"/>
                </a:solidFill>
              </a:rPr>
              <a:t>：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               （</a:t>
            </a:r>
            <a:r>
              <a:rPr lang="en-US" altLang="zh-CN">
                <a:solidFill>
                  <a:schemeClr val="bg1"/>
                </a:solidFill>
              </a:rPr>
              <a:t>1</a:t>
            </a:r>
            <a:r>
              <a:rPr lang="zh-CN" altLang="en-US">
                <a:solidFill>
                  <a:schemeClr val="bg1"/>
                </a:solidFill>
              </a:rPr>
              <a:t>）</a:t>
            </a:r>
            <a:r>
              <a:rPr lang="zh-CN" altLang="en-US" smtClean="0">
                <a:solidFill>
                  <a:schemeClr val="bg1"/>
                </a:solidFill>
              </a:rPr>
              <a:t>宇宙射线；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               （</a:t>
            </a:r>
            <a:r>
              <a:rPr lang="en-US" altLang="zh-CN">
                <a:solidFill>
                  <a:schemeClr val="bg1"/>
                </a:solidFill>
              </a:rPr>
              <a:t>2</a:t>
            </a:r>
            <a:r>
              <a:rPr lang="zh-CN" altLang="en-US">
                <a:solidFill>
                  <a:schemeClr val="bg1"/>
                </a:solidFill>
              </a:rPr>
              <a:t>）地球辐射</a:t>
            </a:r>
            <a:r>
              <a:rPr lang="zh-CN" altLang="en-US" smtClean="0">
                <a:solidFill>
                  <a:schemeClr val="bg1"/>
                </a:solidFill>
              </a:rPr>
              <a:t>：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                  ①</a:t>
            </a:r>
            <a:r>
              <a:rPr lang="zh-CN" altLang="en-US">
                <a:solidFill>
                  <a:schemeClr val="bg1"/>
                </a:solidFill>
              </a:rPr>
              <a:t>土壤中的天壤</a:t>
            </a:r>
            <a:r>
              <a:rPr lang="zh-CN" altLang="en-US" smtClean="0">
                <a:solidFill>
                  <a:schemeClr val="bg1"/>
                </a:solidFill>
              </a:rPr>
              <a:t>放射性；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                  ②</a:t>
            </a:r>
            <a:r>
              <a:rPr lang="zh-CN" altLang="en-US">
                <a:solidFill>
                  <a:schemeClr val="bg1"/>
                </a:solidFill>
              </a:rPr>
              <a:t>地表水中的</a:t>
            </a:r>
            <a:r>
              <a:rPr lang="zh-CN" altLang="en-US" smtClean="0">
                <a:solidFill>
                  <a:schemeClr val="bg1"/>
                </a:solidFill>
              </a:rPr>
              <a:t>放射性；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                  ③</a:t>
            </a:r>
            <a:r>
              <a:rPr lang="zh-CN" altLang="en-US">
                <a:solidFill>
                  <a:schemeClr val="bg1"/>
                </a:solidFill>
              </a:rPr>
              <a:t>空气存在的放射性 </a:t>
            </a:r>
            <a:r>
              <a:rPr lang="zh-CN" altLang="en-US" smtClean="0">
                <a:solidFill>
                  <a:schemeClr val="bg1"/>
                </a:solidFill>
              </a:rPr>
              <a:t>；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                  ④</a:t>
            </a:r>
            <a:r>
              <a:rPr lang="zh-CN" altLang="en-US">
                <a:solidFill>
                  <a:schemeClr val="bg1"/>
                </a:solidFill>
              </a:rPr>
              <a:t>人体内的</a:t>
            </a:r>
            <a:r>
              <a:rPr lang="zh-CN" altLang="en-US" smtClean="0">
                <a:solidFill>
                  <a:schemeClr val="bg1"/>
                </a:solidFill>
              </a:rPr>
              <a:t>放射性。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60128" y="3223259"/>
            <a:ext cx="5096732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bg1"/>
                </a:solidFill>
              </a:rPr>
              <a:t>人工放射性污染源</a:t>
            </a:r>
            <a:r>
              <a:rPr lang="zh-CN" altLang="en-US" sz="1800" smtClean="0">
                <a:solidFill>
                  <a:schemeClr val="bg1"/>
                </a:solidFill>
              </a:rPr>
              <a:t>：</a:t>
            </a:r>
            <a:endParaRPr lang="en-US" altLang="zh-CN" sz="1800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（</a:t>
            </a:r>
            <a:r>
              <a:rPr lang="en-US" altLang="zh-CN">
                <a:solidFill>
                  <a:schemeClr val="bg1"/>
                </a:solidFill>
              </a:rPr>
              <a:t>1</a:t>
            </a:r>
            <a:r>
              <a:rPr lang="zh-CN" altLang="en-US">
                <a:solidFill>
                  <a:schemeClr val="bg1"/>
                </a:solidFill>
              </a:rPr>
              <a:t>）核试验的沉降</a:t>
            </a:r>
            <a:r>
              <a:rPr lang="zh-CN" altLang="en-US" smtClean="0">
                <a:solidFill>
                  <a:schemeClr val="bg1"/>
                </a:solidFill>
              </a:rPr>
              <a:t>物；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（</a:t>
            </a:r>
            <a:r>
              <a:rPr lang="en-US" altLang="zh-CN">
                <a:solidFill>
                  <a:schemeClr val="bg1"/>
                </a:solidFill>
              </a:rPr>
              <a:t>2</a:t>
            </a:r>
            <a:r>
              <a:rPr lang="zh-CN" altLang="en-US">
                <a:solidFill>
                  <a:schemeClr val="bg1"/>
                </a:solidFill>
              </a:rPr>
              <a:t>）核工业对环境的</a:t>
            </a:r>
            <a:r>
              <a:rPr lang="zh-CN" altLang="en-US" smtClean="0">
                <a:solidFill>
                  <a:schemeClr val="bg1"/>
                </a:solidFill>
              </a:rPr>
              <a:t>污染；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（</a:t>
            </a:r>
            <a:r>
              <a:rPr lang="en-US" altLang="zh-CN">
                <a:solidFill>
                  <a:schemeClr val="bg1"/>
                </a:solidFill>
              </a:rPr>
              <a:t>3</a:t>
            </a:r>
            <a:r>
              <a:rPr lang="zh-CN" altLang="en-US">
                <a:solidFill>
                  <a:schemeClr val="bg1"/>
                </a:solidFill>
              </a:rPr>
              <a:t>）核事故对环境的</a:t>
            </a:r>
            <a:r>
              <a:rPr lang="zh-CN" altLang="en-US" smtClean="0">
                <a:solidFill>
                  <a:schemeClr val="bg1"/>
                </a:solidFill>
              </a:rPr>
              <a:t>污染；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（</a:t>
            </a:r>
            <a:r>
              <a:rPr lang="en-US" altLang="zh-CN">
                <a:solidFill>
                  <a:schemeClr val="bg1"/>
                </a:solidFill>
              </a:rPr>
              <a:t>4</a:t>
            </a:r>
            <a:r>
              <a:rPr lang="zh-CN" altLang="en-US">
                <a:solidFill>
                  <a:schemeClr val="bg1"/>
                </a:solidFill>
              </a:rPr>
              <a:t>）其他放射性污染</a:t>
            </a:r>
            <a:r>
              <a:rPr lang="zh-CN" altLang="en-US" smtClean="0">
                <a:solidFill>
                  <a:schemeClr val="bg1"/>
                </a:solidFill>
              </a:rPr>
              <a:t>：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  ①</a:t>
            </a:r>
            <a:r>
              <a:rPr lang="zh-CN" altLang="en-US">
                <a:solidFill>
                  <a:schemeClr val="bg1"/>
                </a:solidFill>
              </a:rPr>
              <a:t>医疗照射引起的</a:t>
            </a:r>
            <a:r>
              <a:rPr lang="zh-CN" altLang="en-US" smtClean="0">
                <a:solidFill>
                  <a:schemeClr val="bg1"/>
                </a:solidFill>
              </a:rPr>
              <a:t>放射性污染；</a:t>
            </a:r>
            <a:endParaRPr lang="en-US" altLang="zh-CN" smtClean="0">
              <a:solidFill>
                <a:schemeClr val="bg1"/>
              </a:solidFill>
            </a:endParaRPr>
          </a:p>
          <a:p>
            <a:r>
              <a:rPr lang="zh-CN" altLang="en-US" smtClean="0">
                <a:solidFill>
                  <a:schemeClr val="bg1"/>
                </a:solidFill>
              </a:rPr>
              <a:t>  </a:t>
            </a:r>
            <a:r>
              <a:rPr lang="zh-CN" altLang="en-US">
                <a:solidFill>
                  <a:schemeClr val="bg1"/>
                </a:solidFill>
              </a:rPr>
              <a:t>②一般居民消费用品（如放射性发光表盘、夜光表及彩电等</a:t>
            </a:r>
            <a:r>
              <a:rPr lang="zh-CN" altLang="en-US" smtClean="0">
                <a:solidFill>
                  <a:schemeClr val="bg1"/>
                </a:solidFill>
              </a:rPr>
              <a:t>）。</a:t>
            </a:r>
            <a:r>
              <a:rPr lang="en-US" altLang="zh-CN" smtClean="0">
                <a:solidFill>
                  <a:schemeClr val="bg1"/>
                </a:solidFill>
              </a:rPr>
              <a:t>             </a:t>
            </a:r>
            <a:endParaRPr lang="zh-CN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897882"/>
      </p:ext>
    </p:extLst>
  </p:cSld>
  <p:clrMapOvr>
    <a:masterClrMapping/>
  </p:clrMapOvr>
  <p:transition spd="slow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20" presetID="22" presetClass="entr" presetSubtype="8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24" presetID="22" presetClass="entr" presetSubtype="1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300"/>
                            </p:stCondLst>
                            <p:childTnLst>
                              <p:par>
                                <p:cTn id="28" presetID="22" presetClass="entr" presetSubtype="2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1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400"/>
                            </p:stCondLst>
                            <p:childTnLst>
                              <p:par>
                                <p:cTn id="32" presetID="22" presetClass="entr" presetSubtype="2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1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2" presetClass="entr" presetSubtype="4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600"/>
                            </p:stCondLst>
                            <p:childTnLst>
                              <p:par>
                                <p:cTn id="40" presetID="22" presetClass="entr" presetSubtype="2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1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44" presetID="22" presetClass="entr" presetSubtype="2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1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48" presetID="22" presetClass="entr" presetSubtype="1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900"/>
                            </p:stCondLst>
                            <p:childTnLst>
                              <p:par>
                                <p:cTn id="52" presetID="22" presetClass="entr" presetSubtype="8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8" dur="1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60" presetID="10" presetClass="entr" presetSubtype="0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2400"/>
                            </p:stCondLst>
                            <p:childTnLst>
                              <p:par>
                                <p:cTn id="64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409575" y="295276"/>
            <a:ext cx="438150" cy="411956"/>
            <a:chExt cx="648285" cy="609713"/>
          </a:xfrm>
        </p:grpSpPr>
        <p:grpSp>
          <p:nvGrpSpPr>
            <p:cNvPr id="5" name="组合 2"/>
            <p:cNvGrpSpPr/>
            <p:nvPr/>
          </p:nvGrpSpPr>
          <p:grpSpPr>
            <a:xfrm>
              <a:off x="0" y="0"/>
              <a:ext cx="432385" cy="432385"/>
              <a:chExt cx="4004677" cy="4004677"/>
            </a:xfrm>
          </p:grpSpPr>
          <p:grpSp>
            <p:nvGrpSpPr>
              <p:cNvPr id="58" name="组合 5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79" name="弧形 7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弧形 7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1" name="弧形 7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" name="弧形 7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9" name="椭圆 5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0" name="椭圆 5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1" name="椭圆 5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2" name="椭圆 5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3" name="椭圆 6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4" name="椭圆 6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5" name="椭圆 6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6" name="椭圆 6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7" name="椭圆 6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8" name="椭圆 6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9" name="椭圆 6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0" name="椭圆 6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1" name="椭圆 6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2" name="椭圆 6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3" name="椭圆 7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4" name="椭圆 7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5" name="椭圆 7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6" name="椭圆 7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7" name="椭圆 7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8" name="椭圆 7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6" name="组合 3"/>
            <p:cNvGrpSpPr/>
            <p:nvPr/>
          </p:nvGrpSpPr>
          <p:grpSpPr>
            <a:xfrm>
              <a:off x="215900" y="0"/>
              <a:ext cx="432385" cy="432385"/>
              <a:chExt cx="4004677" cy="4004677"/>
            </a:xfrm>
          </p:grpSpPr>
          <p:grpSp>
            <p:nvGrpSpPr>
              <p:cNvPr id="33" name="组合 30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54" name="弧形 51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弧形 52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弧形 53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弧形 54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4" name="椭圆 31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椭圆 32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椭圆 33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椭圆 34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8" name="椭圆 35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9" name="椭圆 36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0" name="椭圆 37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1" name="椭圆 38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2" name="椭圆 39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3" name="椭圆 40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4" name="椭圆 41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5" name="椭圆 42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6" name="椭圆 43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7" name="椭圆 44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8" name="椭圆 45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9" name="椭圆 46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0" name="椭圆 47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1" name="椭圆 48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2" name="椭圆 49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3" name="椭圆 50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7" name="组合 4"/>
            <p:cNvGrpSpPr/>
            <p:nvPr/>
          </p:nvGrpSpPr>
          <p:grpSpPr>
            <a:xfrm>
              <a:off x="115763" y="177328"/>
              <a:ext cx="432385" cy="432385"/>
              <a:chExt cx="4004677" cy="4004677"/>
            </a:xfrm>
          </p:grpSpPr>
          <p:grpSp>
            <p:nvGrpSpPr>
              <p:cNvPr id="8" name="组合 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29" name="弧形 2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弧形 2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弧形 2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弧形 2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9" name="椭圆 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椭圆 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椭圆 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椭圆 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椭圆 1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椭圆 1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椭圆 1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椭圆 1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椭圆 1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椭圆 1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椭圆 1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椭圆 1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1" name="椭圆 1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椭圆 1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3" name="椭圆 2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4" name="椭圆 2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5" name="椭圆 2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6" name="椭圆 2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椭圆 2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椭圆 2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83" name="矩形 80"/>
          <p:cNvSpPr>
            <a:spLocks noChangeArrowheads="1"/>
          </p:cNvSpPr>
          <p:nvPr/>
        </p:nvSpPr>
        <p:spPr bwMode="auto">
          <a:xfrm>
            <a:off x="919162" y="308372"/>
            <a:ext cx="2339102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放射性污染的危害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88894" y="723870"/>
            <a:ext cx="46035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smtClean="0">
                <a:solidFill>
                  <a:schemeClr val="bg1"/>
                </a:solidFill>
              </a:rPr>
              <a:t>危害</a:t>
            </a:r>
            <a:r>
              <a:rPr lang="en-US" altLang="zh-CN" sz="1800" smtClean="0">
                <a:solidFill>
                  <a:schemeClr val="bg1"/>
                </a:solidFill>
              </a:rPr>
              <a:t>:</a:t>
            </a:r>
          </a:p>
          <a:p>
            <a:r>
              <a:rPr lang="en-US" altLang="zh-CN" sz="1800">
                <a:solidFill>
                  <a:schemeClr val="bg1"/>
                </a:solidFill>
              </a:rPr>
              <a:t> </a:t>
            </a:r>
            <a:r>
              <a:rPr lang="en-US" altLang="zh-CN" sz="1800" smtClean="0">
                <a:solidFill>
                  <a:schemeClr val="bg1"/>
                </a:solidFill>
              </a:rPr>
              <a:t>         </a:t>
            </a:r>
            <a:r>
              <a:rPr lang="zh-CN" altLang="en-US" sz="1800" smtClean="0">
                <a:solidFill>
                  <a:schemeClr val="bg1"/>
                </a:solidFill>
              </a:rPr>
              <a:t>发生</a:t>
            </a:r>
            <a:r>
              <a:rPr lang="zh-CN" altLang="en-US" sz="1800">
                <a:solidFill>
                  <a:schemeClr val="bg1"/>
                </a:solidFill>
              </a:rPr>
              <a:t>急性或慢性放射病</a:t>
            </a:r>
            <a:r>
              <a:rPr lang="zh-CN" altLang="en-US" sz="1800" smtClean="0">
                <a:solidFill>
                  <a:schemeClr val="bg1"/>
                </a:solidFill>
              </a:rPr>
              <a:t>，</a:t>
            </a:r>
            <a:endParaRPr lang="en-US" altLang="zh-CN" sz="1800">
              <a:solidFill>
                <a:schemeClr val="bg1"/>
              </a:solidFill>
            </a:endParaRPr>
          </a:p>
          <a:p>
            <a:r>
              <a:rPr lang="en-US" altLang="zh-CN" sz="1800" smtClean="0">
                <a:solidFill>
                  <a:schemeClr val="bg1"/>
                </a:solidFill>
              </a:rPr>
              <a:t>          </a:t>
            </a:r>
            <a:r>
              <a:rPr lang="zh-CN" altLang="en-US" sz="1800" smtClean="0">
                <a:solidFill>
                  <a:schemeClr val="bg1"/>
                </a:solidFill>
              </a:rPr>
              <a:t>引起</a:t>
            </a:r>
            <a:r>
              <a:rPr lang="zh-CN" altLang="en-US" sz="1800">
                <a:solidFill>
                  <a:schemeClr val="bg1"/>
                </a:solidFill>
              </a:rPr>
              <a:t>恶性肿瘤、白血病</a:t>
            </a:r>
            <a:r>
              <a:rPr lang="zh-CN" altLang="en-US" sz="1800" smtClean="0">
                <a:solidFill>
                  <a:schemeClr val="bg1"/>
                </a:solidFill>
              </a:rPr>
              <a:t>，</a:t>
            </a:r>
            <a:endParaRPr lang="en-US" altLang="zh-CN" sz="1800" smtClean="0">
              <a:solidFill>
                <a:schemeClr val="bg1"/>
              </a:solidFill>
            </a:endParaRPr>
          </a:p>
          <a:p>
            <a:pPr algn="ctr"/>
            <a:r>
              <a:rPr lang="zh-CN" altLang="en-US" sz="1800" smtClean="0">
                <a:solidFill>
                  <a:schemeClr val="bg1"/>
                </a:solidFill>
              </a:rPr>
              <a:t>        或</a:t>
            </a:r>
            <a:r>
              <a:rPr lang="zh-CN" altLang="en-US" sz="1800">
                <a:solidFill>
                  <a:schemeClr val="bg1"/>
                </a:solidFill>
              </a:rPr>
              <a:t>损害其他器官，如骨髓、生殖腺</a:t>
            </a:r>
            <a:r>
              <a:rPr lang="zh-CN" altLang="en-US" sz="1800" smtClean="0">
                <a:solidFill>
                  <a:schemeClr val="bg1"/>
                </a:solidFill>
              </a:rPr>
              <a:t>等</a:t>
            </a:r>
            <a:r>
              <a:rPr lang="zh-CN" altLang="en-US" smtClean="0">
                <a:solidFill>
                  <a:schemeClr val="bg1"/>
                </a:solidFill>
              </a:rPr>
              <a:t>。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5333107" y="2989137"/>
            <a:ext cx="3647152" cy="20236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smtClean="0">
                <a:solidFill>
                  <a:schemeClr val="bg1"/>
                </a:solidFill>
              </a:rPr>
              <a:t>（</a:t>
            </a:r>
            <a:r>
              <a:rPr lang="en-US" altLang="zh-CN" sz="1800">
                <a:solidFill>
                  <a:schemeClr val="bg1"/>
                </a:solidFill>
              </a:rPr>
              <a:t>1</a:t>
            </a:r>
            <a:r>
              <a:rPr lang="zh-CN" altLang="en-US" sz="1800">
                <a:solidFill>
                  <a:schemeClr val="bg1"/>
                </a:solidFill>
              </a:rPr>
              <a:t>）急性放射病</a:t>
            </a:r>
            <a:r>
              <a:rPr lang="zh-CN" altLang="en-US" sz="1800" smtClean="0">
                <a:solidFill>
                  <a:schemeClr val="bg1"/>
                </a:solidFill>
              </a:rPr>
              <a:t>：</a:t>
            </a:r>
            <a:endParaRPr lang="en-US" altLang="zh-CN" sz="1800" smtClean="0">
              <a:solidFill>
                <a:schemeClr val="bg1"/>
              </a:solidFill>
            </a:endParaRPr>
          </a:p>
          <a:p>
            <a:r>
              <a:rPr lang="zh-CN" altLang="en-US" sz="1800" smtClean="0">
                <a:solidFill>
                  <a:schemeClr val="bg1"/>
                </a:solidFill>
              </a:rPr>
              <a:t>由</a:t>
            </a:r>
            <a:r>
              <a:rPr lang="zh-CN" altLang="en-US" sz="1800">
                <a:solidFill>
                  <a:schemeClr val="bg1"/>
                </a:solidFill>
              </a:rPr>
              <a:t>大剂量的急性照射所引起的</a:t>
            </a:r>
            <a:r>
              <a:rPr lang="zh-CN" altLang="en-US" sz="1800" smtClean="0">
                <a:solidFill>
                  <a:schemeClr val="bg1"/>
                </a:solidFill>
              </a:rPr>
              <a:t>，</a:t>
            </a:r>
            <a:endParaRPr lang="en-US" altLang="zh-CN" sz="1800" smtClean="0">
              <a:solidFill>
                <a:schemeClr val="bg1"/>
              </a:solidFill>
            </a:endParaRPr>
          </a:p>
          <a:p>
            <a:r>
              <a:rPr lang="zh-CN" altLang="en-US" sz="1800" smtClean="0">
                <a:solidFill>
                  <a:schemeClr val="bg1"/>
                </a:solidFill>
              </a:rPr>
              <a:t>多</a:t>
            </a:r>
            <a:r>
              <a:rPr lang="zh-CN" altLang="en-US" sz="1800">
                <a:solidFill>
                  <a:schemeClr val="bg1"/>
                </a:solidFill>
              </a:rPr>
              <a:t>为意外核事故、核战争造成</a:t>
            </a:r>
            <a:r>
              <a:rPr lang="zh-CN" altLang="en-US" sz="1800" smtClean="0">
                <a:solidFill>
                  <a:schemeClr val="bg1"/>
                </a:solidFill>
              </a:rPr>
              <a:t>的。</a:t>
            </a:r>
            <a:endParaRPr lang="zh-CN" altLang="en-US" sz="1800">
              <a:solidFill>
                <a:schemeClr val="bg1"/>
              </a:solidFill>
            </a:endParaRPr>
          </a:p>
          <a:p>
            <a:r>
              <a:rPr lang="zh-CN" altLang="en-US" sz="1800">
                <a:solidFill>
                  <a:schemeClr val="bg1"/>
                </a:solidFill>
              </a:rPr>
              <a:t>（</a:t>
            </a:r>
            <a:r>
              <a:rPr lang="en-US" altLang="zh-CN" sz="1800">
                <a:solidFill>
                  <a:schemeClr val="bg1"/>
                </a:solidFill>
              </a:rPr>
              <a:t>2</a:t>
            </a:r>
            <a:r>
              <a:rPr lang="zh-CN" altLang="en-US" sz="1800">
                <a:solidFill>
                  <a:schemeClr val="bg1"/>
                </a:solidFill>
              </a:rPr>
              <a:t>）远期影响</a:t>
            </a:r>
            <a:r>
              <a:rPr lang="zh-CN" altLang="en-US" sz="1800" smtClean="0">
                <a:solidFill>
                  <a:schemeClr val="bg1"/>
                </a:solidFill>
              </a:rPr>
              <a:t>：</a:t>
            </a:r>
            <a:endParaRPr lang="en-US" altLang="zh-CN" sz="1800" smtClean="0">
              <a:solidFill>
                <a:schemeClr val="bg1"/>
              </a:solidFill>
            </a:endParaRPr>
          </a:p>
          <a:p>
            <a:r>
              <a:rPr lang="zh-CN" altLang="en-US" sz="1800" smtClean="0">
                <a:solidFill>
                  <a:schemeClr val="bg1"/>
                </a:solidFill>
              </a:rPr>
              <a:t>主要</a:t>
            </a:r>
            <a:r>
              <a:rPr lang="zh-CN" altLang="en-US" sz="1800">
                <a:solidFill>
                  <a:schemeClr val="bg1"/>
                </a:solidFill>
              </a:rPr>
              <a:t>是慢性放射病和长期小</a:t>
            </a:r>
            <a:r>
              <a:rPr lang="zh-CN" altLang="en-US" sz="1800" smtClean="0">
                <a:solidFill>
                  <a:schemeClr val="bg1"/>
                </a:solidFill>
              </a:rPr>
              <a:t>剂量</a:t>
            </a:r>
            <a:endParaRPr lang="en-US" altLang="zh-CN" sz="1800" smtClean="0">
              <a:solidFill>
                <a:schemeClr val="bg1"/>
              </a:solidFill>
            </a:endParaRPr>
          </a:p>
          <a:p>
            <a:r>
              <a:rPr lang="zh-CN" altLang="en-US" sz="1800" smtClean="0">
                <a:solidFill>
                  <a:schemeClr val="bg1"/>
                </a:solidFill>
              </a:rPr>
              <a:t>照射</a:t>
            </a:r>
            <a:r>
              <a:rPr lang="zh-CN" altLang="en-US" sz="1800">
                <a:solidFill>
                  <a:schemeClr val="bg1"/>
                </a:solidFill>
              </a:rPr>
              <a:t>对人体健康的</a:t>
            </a:r>
            <a:r>
              <a:rPr lang="zh-CN" altLang="en-US" sz="1800" smtClean="0">
                <a:solidFill>
                  <a:schemeClr val="bg1"/>
                </a:solidFill>
              </a:rPr>
              <a:t>影响。</a:t>
            </a:r>
            <a:endParaRPr lang="zh-CN" altLang="en-US" sz="1800">
              <a:solidFill>
                <a:schemeClr val="bg1"/>
              </a:solidFill>
            </a:endParaRPr>
          </a:p>
          <a:p>
            <a:endParaRPr lang="zh-CN" altLang="en-US"/>
          </a:p>
        </p:txBody>
      </p:sp>
      <p:pic>
        <p:nvPicPr>
          <p:cNvPr id="85" name="图片 8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9105" y="0"/>
            <a:ext cx="2210094" cy="2671273"/>
          </a:xfrm>
          <a:prstGeom prst="rect">
            <a:avLst/>
          </a:prstGeom>
        </p:spPr>
      </p:pic>
      <p:pic>
        <p:nvPicPr>
          <p:cNvPr id="86" name="图片 8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747" y="2169064"/>
            <a:ext cx="4945380" cy="2611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181170"/>
      </p:ext>
    </p:extLst>
  </p:cSld>
  <p:clrMapOvr>
    <a:masterClrMapping/>
  </p:clrMapOvr>
  <p:transition spd="slow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  <p:bldP spid="2" grpId="0"/>
      <p:bldP spid="8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zh-CN" altLang="en-US" sz="2800" smtClean="0">
                <a:solidFill>
                  <a:schemeClr val="bg1"/>
                </a:solidFill>
              </a:rPr>
              <a:t>不同辐射量照射的后果及不同场所所受的辐射量</a:t>
            </a:r>
            <a:endParaRPr lang="zh-CN" altLang="en-US" sz="2800">
              <a:solidFill>
                <a:schemeClr val="bg1"/>
              </a:solidFill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062160"/>
              </p:ext>
            </p:extLst>
          </p:nvPr>
        </p:nvGraphicFramePr>
        <p:xfrm>
          <a:off x="1188720" y="1143002"/>
          <a:ext cx="6096000" cy="34214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1640"/>
                <a:gridCol w="4404360"/>
              </a:tblGrid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辐射量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后果</a:t>
                      </a:r>
                      <a:endParaRPr lang="zh-CN" altLang="en-US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4.5~8.0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mtClean="0"/>
                        <a:t>30</a:t>
                      </a:r>
                      <a:r>
                        <a:rPr lang="zh-CN" altLang="en-US" smtClean="0"/>
                        <a:t>天内将进入垂死状态</a:t>
                      </a:r>
                      <a:endParaRPr lang="zh-CN" altLang="en-US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2.0~4.5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0" smtClean="0"/>
                        <a:t>掉头发，血液发生严重病变，一些人在</a:t>
                      </a:r>
                      <a:r>
                        <a:rPr lang="en-US" altLang="zh-CN" b="0" smtClean="0"/>
                        <a:t>2~6</a:t>
                      </a:r>
                      <a:r>
                        <a:rPr lang="zh-CN" altLang="en-US" b="0" smtClean="0"/>
                        <a:t>周内死亡</a:t>
                      </a:r>
                      <a:endParaRPr lang="zh-CN" altLang="en-US" b="0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0.6~1.0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mtClean="0"/>
                        <a:t>出现各种辐射疾病</a:t>
                      </a:r>
                      <a:endParaRPr lang="zh-CN" altLang="en-US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0.1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mtClean="0"/>
                        <a:t>患癌症的可能性为</a:t>
                      </a:r>
                      <a:r>
                        <a:rPr lang="en-US" altLang="zh-CN" smtClean="0"/>
                        <a:t>1/130</a:t>
                      </a:r>
                      <a:endParaRPr lang="zh-CN" altLang="en-US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5</a:t>
                      </a:r>
                      <a:r>
                        <a:rPr lang="zh-CN" altLang="en-US" smtClean="0"/>
                        <a:t>*</a:t>
                      </a:r>
                      <a:r>
                        <a:rPr lang="en-US" altLang="zh-CN" smtClean="0"/>
                        <a:t>10^-2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0" smtClean="0"/>
                        <a:t>每年工作所遭受的核辐射量</a:t>
                      </a:r>
                      <a:endParaRPr lang="zh-CN" altLang="en-US" b="0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7*10^-3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mtClean="0"/>
                        <a:t>大脑扫描的核辐射量</a:t>
                      </a:r>
                      <a:endParaRPr lang="zh-CN" altLang="en-US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6*10^-4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mtClean="0"/>
                        <a:t>人体内的辐射量</a:t>
                      </a:r>
                      <a:endParaRPr lang="zh-CN" altLang="en-US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1*10^-4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mtClean="0"/>
                        <a:t>乘飞机时遭受的辐射量</a:t>
                      </a:r>
                      <a:endParaRPr lang="zh-CN" altLang="en-US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8*10^-5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mtClean="0"/>
                        <a:t>建筑材料每年所产生的辐射量</a:t>
                      </a:r>
                      <a:endParaRPr lang="zh-CN" altLang="en-US"/>
                    </a:p>
                  </a:txBody>
                  <a:tcPr/>
                </a:tc>
              </a:tr>
              <a:tr h="31104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1*10^-5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mtClean="0"/>
                        <a:t>腿部或手臂进行</a:t>
                      </a:r>
                      <a:r>
                        <a:rPr lang="en-US" altLang="zh-CN" smtClean="0"/>
                        <a:t>X</a:t>
                      </a:r>
                      <a:r>
                        <a:rPr lang="zh-CN" altLang="en-US" smtClean="0"/>
                        <a:t>射线检查时的辐射量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4259228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1108643" y="1456322"/>
            <a:ext cx="2114550" cy="2114550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5" name="椭圆 4"/>
            <p:cNvSpPr/>
            <p:nvPr/>
          </p:nvSpPr>
          <p:spPr>
            <a:xfrm>
              <a:off x="4293870" y="1626870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6" name="空心弧 5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6931517"/>
                <a:gd name="adj2" fmla="val 769583"/>
                <a:gd name="adj3" fmla="val 56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7" name="空心弧 6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837630"/>
                <a:gd name="adj2" fmla="val 7591569"/>
                <a:gd name="adj3" fmla="val 38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空心弧 7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662719"/>
                <a:gd name="adj2" fmla="val 15581033"/>
                <a:gd name="adj3" fmla="val 357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空心弧 8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8236269"/>
                <a:gd name="adj2" fmla="val 12105286"/>
                <a:gd name="adj3" fmla="val 177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472974" y="1820653"/>
            <a:ext cx="1385888" cy="1385888"/>
            <a:chOff x="4290060" y="1623060"/>
            <a:chExt cx="4076700" cy="4076700"/>
          </a:xfrm>
          <a:solidFill>
            <a:srgbClr val="FFFFFF">
              <a:alpha val="50196"/>
            </a:srgbClr>
          </a:solidFill>
        </p:grpSpPr>
        <p:sp>
          <p:nvSpPr>
            <p:cNvPr id="11" name="椭圆 10"/>
            <p:cNvSpPr/>
            <p:nvPr/>
          </p:nvSpPr>
          <p:spPr>
            <a:xfrm>
              <a:off x="4293869" y="1626869"/>
              <a:ext cx="4069080" cy="406908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2" name="空心弧 11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9790447"/>
                <a:gd name="adj2" fmla="val 5694414"/>
                <a:gd name="adj3" fmla="val 46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3" name="空心弧 12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12164466"/>
                <a:gd name="adj2" fmla="val 17961330"/>
                <a:gd name="adj3" fmla="val 336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4" name="空心弧 13"/>
            <p:cNvSpPr/>
            <p:nvPr/>
          </p:nvSpPr>
          <p:spPr>
            <a:xfrm>
              <a:off x="4290060" y="1623060"/>
              <a:ext cx="4076700" cy="4076700"/>
            </a:xfrm>
            <a:prstGeom prst="blockArc">
              <a:avLst>
                <a:gd name="adj1" fmla="val 7061968"/>
                <a:gd name="adj2" fmla="val 10784229"/>
                <a:gd name="adj3" fmla="val 353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15" name="文本框 32"/>
          <p:cNvSpPr txBox="1">
            <a:spLocks noChangeArrowheads="1"/>
          </p:cNvSpPr>
          <p:nvPr/>
        </p:nvSpPr>
        <p:spPr bwMode="auto">
          <a:xfrm>
            <a:off x="3414712" y="1960960"/>
            <a:ext cx="466367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200" smtClean="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放射性污染的测量及评价</a:t>
            </a:r>
            <a:endParaRPr lang="zh-CN" altLang="en-US" sz="32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sp>
        <p:nvSpPr>
          <p:cNvPr id="16" name="文本框 33"/>
          <p:cNvSpPr txBox="1">
            <a:spLocks noChangeArrowheads="1"/>
          </p:cNvSpPr>
          <p:nvPr/>
        </p:nvSpPr>
        <p:spPr bwMode="auto">
          <a:xfrm>
            <a:off x="1640682" y="2016919"/>
            <a:ext cx="132278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6000" smtClean="0">
                <a:solidFill>
                  <a:schemeClr val="bg1"/>
                </a:solidFill>
                <a:latin typeface="方正兰亭超细黑简体" panose="02000000000000000000" pitchFamily="2" charset="-122"/>
                <a:ea typeface="方正兰亭超细黑简体" panose="02000000000000000000" pitchFamily="2" charset="-122"/>
              </a:rPr>
              <a:t>02</a:t>
            </a:r>
            <a:endParaRPr lang="zh-CN" altLang="en-US" sz="6000">
              <a:solidFill>
                <a:schemeClr val="bg1"/>
              </a:solidFill>
              <a:latin typeface="方正兰亭超细黑简体" panose="02000000000000000000" pitchFamily="2" charset="-122"/>
              <a:ea typeface="方正兰亭超细黑简体" panose="02000000000000000000" pitchFamily="2" charset="-122"/>
            </a:endParaRPr>
          </a:p>
        </p:txBody>
      </p:sp>
      <p:cxnSp>
        <p:nvCxnSpPr>
          <p:cNvPr id="17" name="直接连接符 16"/>
          <p:cNvCxnSpPr/>
          <p:nvPr/>
        </p:nvCxnSpPr>
        <p:spPr>
          <a:xfrm>
            <a:off x="3525441" y="2631281"/>
            <a:ext cx="4408884" cy="0"/>
          </a:xfrm>
          <a:prstGeom prst="line">
            <a:avLst/>
          </a:prstGeom>
          <a:ln w="3175">
            <a:solidFill>
              <a:srgbClr val="FFFFFF">
                <a:alpha val="40000"/>
              </a:srgb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621086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409575" y="295276"/>
            <a:ext cx="438150" cy="411956"/>
            <a:chExt cx="648285" cy="609713"/>
          </a:xfrm>
        </p:grpSpPr>
        <p:grpSp>
          <p:nvGrpSpPr>
            <p:cNvPr id="5" name="组合 2"/>
            <p:cNvGrpSpPr/>
            <p:nvPr/>
          </p:nvGrpSpPr>
          <p:grpSpPr>
            <a:xfrm>
              <a:off x="0" y="0"/>
              <a:ext cx="432385" cy="432385"/>
              <a:chExt cx="4004677" cy="4004677"/>
            </a:xfrm>
          </p:grpSpPr>
          <p:grpSp>
            <p:nvGrpSpPr>
              <p:cNvPr id="58" name="组合 5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79" name="弧形 7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弧形 7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1" name="弧形 7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" name="弧形 7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9" name="椭圆 5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0" name="椭圆 5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1" name="椭圆 5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2" name="椭圆 5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3" name="椭圆 6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4" name="椭圆 6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5" name="椭圆 6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6" name="椭圆 6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7" name="椭圆 6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8" name="椭圆 6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9" name="椭圆 6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0" name="椭圆 6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1" name="椭圆 6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2" name="椭圆 6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3" name="椭圆 7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4" name="椭圆 7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5" name="椭圆 7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6" name="椭圆 7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7" name="椭圆 7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8" name="椭圆 7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6" name="组合 3"/>
            <p:cNvGrpSpPr/>
            <p:nvPr/>
          </p:nvGrpSpPr>
          <p:grpSpPr>
            <a:xfrm>
              <a:off x="215900" y="0"/>
              <a:ext cx="432385" cy="432385"/>
              <a:chExt cx="4004677" cy="4004677"/>
            </a:xfrm>
          </p:grpSpPr>
          <p:grpSp>
            <p:nvGrpSpPr>
              <p:cNvPr id="33" name="组合 30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54" name="弧形 51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弧形 52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弧形 53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弧形 54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4" name="椭圆 31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椭圆 32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椭圆 33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椭圆 34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8" name="椭圆 35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9" name="椭圆 36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0" name="椭圆 37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1" name="椭圆 38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2" name="椭圆 39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3" name="椭圆 40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4" name="椭圆 41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5" name="椭圆 42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6" name="椭圆 43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7" name="椭圆 44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8" name="椭圆 45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9" name="椭圆 46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0" name="椭圆 47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1" name="椭圆 48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2" name="椭圆 49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3" name="椭圆 50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7" name="组合 4"/>
            <p:cNvGrpSpPr/>
            <p:nvPr/>
          </p:nvGrpSpPr>
          <p:grpSpPr>
            <a:xfrm>
              <a:off x="115763" y="177328"/>
              <a:ext cx="432385" cy="432385"/>
              <a:chExt cx="4004677" cy="4004677"/>
            </a:xfrm>
          </p:grpSpPr>
          <p:grpSp>
            <p:nvGrpSpPr>
              <p:cNvPr id="8" name="组合 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29" name="弧形 2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弧形 2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弧形 2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弧形 2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9" name="椭圆 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椭圆 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椭圆 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椭圆 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椭圆 1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椭圆 1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椭圆 1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椭圆 1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椭圆 1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椭圆 1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椭圆 1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椭圆 1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1" name="椭圆 1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椭圆 1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3" name="椭圆 2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4" name="椭圆 2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5" name="椭圆 2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6" name="椭圆 2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椭圆 2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椭圆 2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83" name="矩形 80"/>
          <p:cNvSpPr>
            <a:spLocks noChangeArrowheads="1"/>
          </p:cNvSpPr>
          <p:nvPr/>
        </p:nvSpPr>
        <p:spPr bwMode="auto">
          <a:xfrm>
            <a:off x="919162" y="308372"/>
            <a:ext cx="2339102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放射性监测的分类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991100" y="1001559"/>
            <a:ext cx="2898550" cy="830997"/>
          </a:xfrm>
          <a:prstGeom prst="rect">
            <a:avLst/>
          </a:prstGeom>
          <a:noFill/>
          <a:ln>
            <a:gradFill flip="none" rotWithShape="1">
              <a:gsLst>
                <a:gs pos="1700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lin ang="16200000" scaled="0"/>
            </a:gra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chemeClr val="bg1"/>
                </a:solidFill>
              </a:rPr>
              <a:t>现场监测：</a:t>
            </a:r>
            <a:endParaRPr lang="en-US" altLang="zh-CN" sz="1600" smtClean="0">
              <a:solidFill>
                <a:schemeClr val="bg1"/>
              </a:solidFill>
            </a:endParaRPr>
          </a:p>
          <a:p>
            <a:r>
              <a:rPr lang="zh-CN" altLang="en-US" sz="1600">
                <a:solidFill>
                  <a:schemeClr val="bg1"/>
                </a:solidFill>
              </a:rPr>
              <a:t>对放射性物质生产或应用</a:t>
            </a:r>
            <a:r>
              <a:rPr lang="zh-CN" altLang="en-US" sz="1600" smtClean="0">
                <a:solidFill>
                  <a:schemeClr val="bg1"/>
                </a:solidFill>
              </a:rPr>
              <a:t>单</a:t>
            </a:r>
            <a:endParaRPr lang="en-US" altLang="zh-CN" sz="1600" smtClean="0">
              <a:solidFill>
                <a:schemeClr val="bg1"/>
              </a:solidFill>
            </a:endParaRPr>
          </a:p>
          <a:p>
            <a:r>
              <a:rPr lang="zh-CN" altLang="en-US" sz="1600" smtClean="0">
                <a:solidFill>
                  <a:schemeClr val="bg1"/>
                </a:solidFill>
              </a:rPr>
              <a:t>位</a:t>
            </a:r>
            <a:r>
              <a:rPr lang="zh-CN" altLang="en-US" sz="1600">
                <a:solidFill>
                  <a:schemeClr val="bg1"/>
                </a:solidFill>
              </a:rPr>
              <a:t>内</a:t>
            </a:r>
            <a:r>
              <a:rPr lang="zh-CN" altLang="en-US" sz="1600" smtClean="0">
                <a:solidFill>
                  <a:schemeClr val="bg1"/>
                </a:solidFill>
              </a:rPr>
              <a:t>部</a:t>
            </a:r>
            <a:r>
              <a:rPr lang="zh-CN" altLang="en-US" sz="1600">
                <a:solidFill>
                  <a:schemeClr val="bg1"/>
                </a:solidFill>
              </a:rPr>
              <a:t>工作区域所做的</a:t>
            </a:r>
            <a:r>
              <a:rPr lang="zh-CN" altLang="en-US" sz="1600" smtClean="0">
                <a:solidFill>
                  <a:schemeClr val="bg1"/>
                </a:solidFill>
              </a:rPr>
              <a:t>监测。 </a:t>
            </a:r>
            <a:endParaRPr lang="zh-CN" altLang="en-US" sz="1600">
              <a:solidFill>
                <a:schemeClr val="bg1"/>
              </a:solidFill>
            </a:endParaRPr>
          </a:p>
        </p:txBody>
      </p:sp>
      <p:sp>
        <p:nvSpPr>
          <p:cNvPr id="111" name="TextBox 110"/>
          <p:cNvSpPr txBox="1"/>
          <p:nvPr/>
        </p:nvSpPr>
        <p:spPr>
          <a:xfrm>
            <a:off x="4991100" y="2118360"/>
            <a:ext cx="3308919" cy="830997"/>
          </a:xfrm>
          <a:prstGeom prst="rect">
            <a:avLst/>
          </a:prstGeom>
          <a:noFill/>
          <a:ln cap="rnd">
            <a:gradFill>
              <a:gsLst>
                <a:gs pos="19000">
                  <a:srgbClr val="000082"/>
                </a:gs>
                <a:gs pos="42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lin ang="5400000" scaled="0"/>
            </a:gra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</a:rPr>
              <a:t>个人剂量监测</a:t>
            </a:r>
            <a:r>
              <a:rPr lang="zh-CN" altLang="en-US" sz="1600" smtClean="0">
                <a:solidFill>
                  <a:schemeClr val="bg1"/>
                </a:solidFill>
              </a:rPr>
              <a:t>：</a:t>
            </a:r>
            <a:endParaRPr lang="en-US" altLang="zh-CN" sz="1600" smtClean="0">
              <a:solidFill>
                <a:schemeClr val="bg1"/>
              </a:solidFill>
            </a:endParaRPr>
          </a:p>
          <a:p>
            <a:r>
              <a:rPr lang="zh-CN" altLang="en-US" sz="1600" smtClean="0">
                <a:solidFill>
                  <a:schemeClr val="bg1"/>
                </a:solidFill>
              </a:rPr>
              <a:t>对</a:t>
            </a:r>
            <a:r>
              <a:rPr lang="zh-CN" altLang="en-US" sz="1600">
                <a:solidFill>
                  <a:schemeClr val="bg1"/>
                </a:solidFill>
              </a:rPr>
              <a:t>放射性专业工作人员或</a:t>
            </a:r>
            <a:r>
              <a:rPr lang="zh-CN" altLang="en-US" sz="1600" smtClean="0">
                <a:solidFill>
                  <a:schemeClr val="bg1"/>
                </a:solidFill>
              </a:rPr>
              <a:t>公</a:t>
            </a:r>
            <a:endParaRPr lang="en-US" altLang="zh-CN" sz="1600" smtClean="0">
              <a:solidFill>
                <a:schemeClr val="bg1"/>
              </a:solidFill>
            </a:endParaRPr>
          </a:p>
          <a:p>
            <a:r>
              <a:rPr lang="zh-CN" altLang="en-US" sz="1600" smtClean="0">
                <a:solidFill>
                  <a:schemeClr val="bg1"/>
                </a:solidFill>
              </a:rPr>
              <a:t>众做内</a:t>
            </a:r>
            <a:r>
              <a:rPr lang="zh-CN" altLang="en-US" sz="1600">
                <a:solidFill>
                  <a:schemeClr val="bg1"/>
                </a:solidFill>
              </a:rPr>
              <a:t>照射和外照射的剂量</a:t>
            </a:r>
            <a:r>
              <a:rPr lang="zh-CN" altLang="en-US" sz="1600" smtClean="0">
                <a:solidFill>
                  <a:schemeClr val="bg1"/>
                </a:solidFill>
              </a:rPr>
              <a:t>监测。</a:t>
            </a:r>
            <a:r>
              <a:rPr lang="zh-CN" altLang="en-US" sz="1600" smtClean="0"/>
              <a:t> </a:t>
            </a:r>
            <a:endParaRPr lang="zh-CN" altLang="en-US" sz="1600"/>
          </a:p>
        </p:txBody>
      </p:sp>
      <p:sp>
        <p:nvSpPr>
          <p:cNvPr id="112" name="TextBox 111"/>
          <p:cNvSpPr txBox="1"/>
          <p:nvPr/>
        </p:nvSpPr>
        <p:spPr>
          <a:xfrm>
            <a:off x="4991100" y="3200400"/>
            <a:ext cx="3467616" cy="830997"/>
          </a:xfrm>
          <a:prstGeom prst="rect">
            <a:avLst/>
          </a:prstGeom>
          <a:noFill/>
          <a:ln>
            <a:gradFill flip="none" rotWithShape="1">
              <a:gsLst>
                <a:gs pos="1900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circle">
                <a:fillToRect l="100000" t="100000"/>
              </a:path>
              <a:tileRect r="-100000" b="-100000"/>
            </a:gra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</a:rPr>
              <a:t>环境监测</a:t>
            </a:r>
            <a:r>
              <a:rPr lang="zh-CN" altLang="en-US" sz="1600" smtClean="0">
                <a:solidFill>
                  <a:schemeClr val="bg1"/>
                </a:solidFill>
              </a:rPr>
              <a:t>：</a:t>
            </a:r>
            <a:endParaRPr lang="en-US" altLang="zh-CN" sz="1600" smtClean="0">
              <a:solidFill>
                <a:schemeClr val="bg1"/>
              </a:solidFill>
            </a:endParaRPr>
          </a:p>
          <a:p>
            <a:r>
              <a:rPr lang="zh-CN" altLang="en-US" sz="1600" smtClean="0">
                <a:solidFill>
                  <a:schemeClr val="bg1"/>
                </a:solidFill>
              </a:rPr>
              <a:t>对</a:t>
            </a:r>
            <a:r>
              <a:rPr lang="zh-CN" altLang="en-US" sz="1600">
                <a:solidFill>
                  <a:schemeClr val="bg1"/>
                </a:solidFill>
              </a:rPr>
              <a:t>放射性生产和应用单位外部环境</a:t>
            </a:r>
            <a:r>
              <a:rPr lang="zh-CN" altLang="en-US" sz="1600" smtClean="0">
                <a:solidFill>
                  <a:schemeClr val="bg1"/>
                </a:solidFill>
              </a:rPr>
              <a:t>所</a:t>
            </a:r>
            <a:endParaRPr lang="en-US" altLang="zh-CN" sz="1600" smtClean="0">
              <a:solidFill>
                <a:schemeClr val="bg1"/>
              </a:solidFill>
            </a:endParaRPr>
          </a:p>
          <a:p>
            <a:r>
              <a:rPr lang="zh-CN" altLang="en-US" sz="1600" smtClean="0">
                <a:solidFill>
                  <a:schemeClr val="bg1"/>
                </a:solidFill>
              </a:rPr>
              <a:t>做</a:t>
            </a:r>
            <a:r>
              <a:rPr lang="zh-CN" altLang="en-US" sz="1600">
                <a:solidFill>
                  <a:schemeClr val="bg1"/>
                </a:solidFill>
              </a:rPr>
              <a:t>的</a:t>
            </a:r>
            <a:r>
              <a:rPr lang="zh-CN" altLang="en-US" sz="1600" smtClean="0">
                <a:solidFill>
                  <a:schemeClr val="bg1"/>
                </a:solidFill>
              </a:rPr>
              <a:t>监测。</a:t>
            </a:r>
            <a:endParaRPr lang="zh-CN" altLang="en-US" sz="1600">
              <a:solidFill>
                <a:schemeClr val="bg1"/>
              </a:solidFill>
            </a:endParaRPr>
          </a:p>
        </p:txBody>
      </p:sp>
      <p:pic>
        <p:nvPicPr>
          <p:cNvPr id="113" name="图片 1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823" y="1417057"/>
            <a:ext cx="3260311" cy="2472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990658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  <p:bldP spid="3" grpId="0"/>
      <p:bldP spid="111" grpId="0"/>
      <p:bldP spid="1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409575" y="295276"/>
            <a:ext cx="438150" cy="411956"/>
            <a:chExt cx="648285" cy="609713"/>
          </a:xfrm>
        </p:grpSpPr>
        <p:grpSp>
          <p:nvGrpSpPr>
            <p:cNvPr id="5" name="组合 2"/>
            <p:cNvGrpSpPr/>
            <p:nvPr/>
          </p:nvGrpSpPr>
          <p:grpSpPr>
            <a:xfrm>
              <a:off x="0" y="0"/>
              <a:ext cx="432385" cy="432385"/>
              <a:chExt cx="4004677" cy="4004677"/>
            </a:xfrm>
          </p:grpSpPr>
          <p:grpSp>
            <p:nvGrpSpPr>
              <p:cNvPr id="58" name="组合 5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79" name="弧形 7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弧形 7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1" name="弧形 7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" name="弧形 7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9" name="椭圆 5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0" name="椭圆 5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1" name="椭圆 5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2" name="椭圆 5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3" name="椭圆 6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4" name="椭圆 6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5" name="椭圆 6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6" name="椭圆 6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7" name="椭圆 6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8" name="椭圆 6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9" name="椭圆 6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0" name="椭圆 6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1" name="椭圆 6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2" name="椭圆 6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3" name="椭圆 7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4" name="椭圆 7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5" name="椭圆 7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6" name="椭圆 7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7" name="椭圆 7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8" name="椭圆 7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6" name="组合 3"/>
            <p:cNvGrpSpPr/>
            <p:nvPr/>
          </p:nvGrpSpPr>
          <p:grpSpPr>
            <a:xfrm>
              <a:off x="215900" y="0"/>
              <a:ext cx="432385" cy="432385"/>
              <a:chExt cx="4004677" cy="4004677"/>
            </a:xfrm>
          </p:grpSpPr>
          <p:grpSp>
            <p:nvGrpSpPr>
              <p:cNvPr id="33" name="组合 30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54" name="弧形 51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弧形 52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弧形 53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弧形 54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4" name="椭圆 31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椭圆 32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椭圆 33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椭圆 34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8" name="椭圆 35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9" name="椭圆 36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0" name="椭圆 37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1" name="椭圆 38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2" name="椭圆 39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3" name="椭圆 40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4" name="椭圆 41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5" name="椭圆 42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6" name="椭圆 43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7" name="椭圆 44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8" name="椭圆 45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9" name="椭圆 46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0" name="椭圆 47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1" name="椭圆 48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2" name="椭圆 49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3" name="椭圆 50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7" name="组合 4"/>
            <p:cNvGrpSpPr/>
            <p:nvPr/>
          </p:nvGrpSpPr>
          <p:grpSpPr>
            <a:xfrm>
              <a:off x="115763" y="177328"/>
              <a:ext cx="432385" cy="432385"/>
              <a:chExt cx="4004677" cy="4004677"/>
            </a:xfrm>
          </p:grpSpPr>
          <p:grpSp>
            <p:nvGrpSpPr>
              <p:cNvPr id="8" name="组合 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29" name="弧形 2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弧形 2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弧形 2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弧形 2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9" name="椭圆 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椭圆 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椭圆 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椭圆 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椭圆 1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椭圆 1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椭圆 1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椭圆 1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椭圆 1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椭圆 1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椭圆 1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椭圆 1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1" name="椭圆 1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椭圆 1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3" name="椭圆 2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4" name="椭圆 2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5" name="椭圆 2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6" name="椭圆 2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椭圆 2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椭圆 2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83" name="矩形 80"/>
          <p:cNvSpPr>
            <a:spLocks noChangeArrowheads="1"/>
          </p:cNvSpPr>
          <p:nvPr/>
        </p:nvSpPr>
        <p:spPr bwMode="auto">
          <a:xfrm>
            <a:off x="919162" y="308372"/>
            <a:ext cx="1531188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放射性监测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4" name="文本框 83"/>
          <p:cNvSpPr txBox="1"/>
          <p:nvPr/>
        </p:nvSpPr>
        <p:spPr>
          <a:xfrm>
            <a:off x="2106272" y="2951231"/>
            <a:ext cx="2377440" cy="3000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对放射性核素监测的内容</a:t>
            </a:r>
            <a:endParaRPr lang="zh-CN" altLang="en-US" sz="15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5" name="文本框 84"/>
          <p:cNvSpPr txBox="1"/>
          <p:nvPr/>
        </p:nvSpPr>
        <p:spPr>
          <a:xfrm>
            <a:off x="252533" y="2124825"/>
            <a:ext cx="2125980" cy="3000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主要测定的放射性核素</a:t>
            </a:r>
            <a:endParaRPr lang="zh-CN" altLang="en-US" sz="15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6" name="文本框 85"/>
          <p:cNvSpPr txBox="1"/>
          <p:nvPr/>
        </p:nvSpPr>
        <p:spPr>
          <a:xfrm>
            <a:off x="4771593" y="2091391"/>
            <a:ext cx="1726588" cy="3000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放射性监测步骤</a:t>
            </a:r>
          </a:p>
        </p:txBody>
      </p:sp>
      <p:sp>
        <p:nvSpPr>
          <p:cNvPr id="87" name="文本框 86"/>
          <p:cNvSpPr txBox="1"/>
          <p:nvPr/>
        </p:nvSpPr>
        <p:spPr>
          <a:xfrm>
            <a:off x="6964680" y="2831172"/>
            <a:ext cx="1996440" cy="3000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放射性污染测量仪器</a:t>
            </a:r>
          </a:p>
        </p:txBody>
      </p:sp>
      <p:grpSp>
        <p:nvGrpSpPr>
          <p:cNvPr id="88" name="组合 87"/>
          <p:cNvGrpSpPr/>
          <p:nvPr/>
        </p:nvGrpSpPr>
        <p:grpSpPr>
          <a:xfrm>
            <a:off x="2846389" y="1980777"/>
            <a:ext cx="897207" cy="897206"/>
            <a:chOff x="4315518" y="2723665"/>
            <a:chExt cx="1196276" cy="1196274"/>
          </a:xfrm>
        </p:grpSpPr>
        <p:sp>
          <p:nvSpPr>
            <p:cNvPr id="89" name="Teardrop 40"/>
            <p:cNvSpPr/>
            <p:nvPr/>
          </p:nvSpPr>
          <p:spPr>
            <a:xfrm>
              <a:off x="4315518" y="2723665"/>
              <a:ext cx="1196276" cy="1196274"/>
            </a:xfrm>
            <a:prstGeom prst="teardrop">
              <a:avLst/>
            </a:prstGeom>
            <a:noFill/>
            <a:ln w="571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/>
            </a:p>
          </p:txBody>
        </p:sp>
        <p:grpSp>
          <p:nvGrpSpPr>
            <p:cNvPr id="90" name="Group 80"/>
            <p:cNvGrpSpPr>
              <a:grpSpLocks noChangeAspect="1"/>
            </p:cNvGrpSpPr>
            <p:nvPr/>
          </p:nvGrpSpPr>
          <p:grpSpPr>
            <a:xfrm>
              <a:off x="4674224" y="2892590"/>
              <a:ext cx="610129" cy="647440"/>
              <a:chOff x="4738" y="3130"/>
              <a:chExt cx="551" cy="590"/>
            </a:xfrm>
            <a:solidFill>
              <a:schemeClr val="bg1"/>
            </a:solidFill>
          </p:grpSpPr>
          <p:sp>
            <p:nvSpPr>
              <p:cNvPr id="91" name="Freeform 81"/>
              <p:cNvSpPr/>
              <p:nvPr/>
            </p:nvSpPr>
            <p:spPr bwMode="auto">
              <a:xfrm>
                <a:off x="4738" y="3376"/>
                <a:ext cx="307" cy="344"/>
              </a:xfrm>
              <a:custGeom>
                <a:gdLst>
                  <a:gd name="T0" fmla="*/ 106 w 128"/>
                  <a:gd name="T1" fmla="*/ 144 h 144"/>
                  <a:gd name="T2" fmla="*/ 12 w 128"/>
                  <a:gd name="T3" fmla="*/ 144 h 144"/>
                  <a:gd name="T4" fmla="*/ 12 w 128"/>
                  <a:gd name="T5" fmla="*/ 14 h 144"/>
                  <a:gd name="T6" fmla="*/ 0 w 128"/>
                  <a:gd name="T7" fmla="*/ 14 h 144"/>
                  <a:gd name="T8" fmla="*/ 0 w 128"/>
                  <a:gd name="T9" fmla="*/ 0 h 144"/>
                  <a:gd name="T10" fmla="*/ 128 w 128"/>
                  <a:gd name="T11" fmla="*/ 0 h 144"/>
                  <a:gd name="T12" fmla="*/ 128 w 128"/>
                  <a:gd name="T13" fmla="*/ 14 h 144"/>
                  <a:gd name="T14" fmla="*/ 106 w 128"/>
                  <a:gd name="T15" fmla="*/ 14 h 144"/>
                  <a:gd name="T16" fmla="*/ 106 w 128"/>
                  <a:gd name="T17" fmla="*/ 144 h 1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8" h="144">
                    <a:moveTo>
                      <a:pt x="106" y="144"/>
                    </a:moveTo>
                    <a:cubicBezTo>
                      <a:pt x="74" y="144"/>
                      <a:pt x="43" y="144"/>
                      <a:pt x="12" y="144"/>
                    </a:cubicBezTo>
                    <a:cubicBezTo>
                      <a:pt x="12" y="100"/>
                      <a:pt x="12" y="57"/>
                      <a:pt x="12" y="14"/>
                    </a:cubicBezTo>
                    <a:cubicBezTo>
                      <a:pt x="8" y="14"/>
                      <a:pt x="4" y="14"/>
                      <a:pt x="0" y="14"/>
                    </a:cubicBezTo>
                    <a:cubicBezTo>
                      <a:pt x="0" y="9"/>
                      <a:pt x="0" y="4"/>
                      <a:pt x="0" y="0"/>
                    </a:cubicBezTo>
                    <a:cubicBezTo>
                      <a:pt x="43" y="0"/>
                      <a:pt x="85" y="0"/>
                      <a:pt x="128" y="0"/>
                    </a:cubicBezTo>
                    <a:cubicBezTo>
                      <a:pt x="128" y="4"/>
                      <a:pt x="128" y="9"/>
                      <a:pt x="128" y="14"/>
                    </a:cubicBezTo>
                    <a:cubicBezTo>
                      <a:pt x="121" y="14"/>
                      <a:pt x="114" y="14"/>
                      <a:pt x="106" y="14"/>
                    </a:cubicBezTo>
                    <a:cubicBezTo>
                      <a:pt x="106" y="57"/>
                      <a:pt x="106" y="100"/>
                      <a:pt x="106" y="144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Freeform 82"/>
              <p:cNvSpPr/>
              <p:nvPr/>
            </p:nvSpPr>
            <p:spPr bwMode="auto">
              <a:xfrm>
                <a:off x="4940" y="3216"/>
                <a:ext cx="313" cy="504"/>
              </a:xfrm>
              <a:custGeom>
                <a:gdLst>
                  <a:gd name="T0" fmla="*/ 0 w 131"/>
                  <a:gd name="T1" fmla="*/ 19 h 211"/>
                  <a:gd name="T2" fmla="*/ 18 w 131"/>
                  <a:gd name="T3" fmla="*/ 0 h 211"/>
                  <a:gd name="T4" fmla="*/ 51 w 131"/>
                  <a:gd name="T5" fmla="*/ 30 h 211"/>
                  <a:gd name="T6" fmla="*/ 48 w 131"/>
                  <a:gd name="T7" fmla="*/ 33 h 211"/>
                  <a:gd name="T8" fmla="*/ 50 w 131"/>
                  <a:gd name="T9" fmla="*/ 36 h 211"/>
                  <a:gd name="T10" fmla="*/ 46 w 131"/>
                  <a:gd name="T11" fmla="*/ 39 h 211"/>
                  <a:gd name="T12" fmla="*/ 60 w 131"/>
                  <a:gd name="T13" fmla="*/ 41 h 211"/>
                  <a:gd name="T14" fmla="*/ 89 w 131"/>
                  <a:gd name="T15" fmla="*/ 35 h 211"/>
                  <a:gd name="T16" fmla="*/ 96 w 131"/>
                  <a:gd name="T17" fmla="*/ 26 h 211"/>
                  <a:gd name="T18" fmla="*/ 115 w 131"/>
                  <a:gd name="T19" fmla="*/ 15 h 211"/>
                  <a:gd name="T20" fmla="*/ 131 w 131"/>
                  <a:gd name="T21" fmla="*/ 30 h 211"/>
                  <a:gd name="T22" fmla="*/ 131 w 131"/>
                  <a:gd name="T23" fmla="*/ 33 h 211"/>
                  <a:gd name="T24" fmla="*/ 122 w 131"/>
                  <a:gd name="T25" fmla="*/ 109 h 211"/>
                  <a:gd name="T26" fmla="*/ 119 w 131"/>
                  <a:gd name="T27" fmla="*/ 122 h 211"/>
                  <a:gd name="T28" fmla="*/ 110 w 131"/>
                  <a:gd name="T29" fmla="*/ 132 h 211"/>
                  <a:gd name="T30" fmla="*/ 57 w 131"/>
                  <a:gd name="T31" fmla="*/ 140 h 211"/>
                  <a:gd name="T32" fmla="*/ 56 w 131"/>
                  <a:gd name="T33" fmla="*/ 140 h 211"/>
                  <a:gd name="T34" fmla="*/ 55 w 131"/>
                  <a:gd name="T35" fmla="*/ 140 h 211"/>
                  <a:gd name="T36" fmla="*/ 55 w 131"/>
                  <a:gd name="T37" fmla="*/ 145 h 211"/>
                  <a:gd name="T38" fmla="*/ 55 w 131"/>
                  <a:gd name="T39" fmla="*/ 195 h 211"/>
                  <a:gd name="T40" fmla="*/ 46 w 131"/>
                  <a:gd name="T41" fmla="*/ 209 h 211"/>
                  <a:gd name="T42" fmla="*/ 31 w 131"/>
                  <a:gd name="T43" fmla="*/ 200 h 211"/>
                  <a:gd name="T44" fmla="*/ 29 w 131"/>
                  <a:gd name="T45" fmla="*/ 170 h 211"/>
                  <a:gd name="T46" fmla="*/ 31 w 131"/>
                  <a:gd name="T47" fmla="*/ 138 h 211"/>
                  <a:gd name="T48" fmla="*/ 34 w 131"/>
                  <a:gd name="T49" fmla="*/ 130 h 211"/>
                  <a:gd name="T50" fmla="*/ 52 w 131"/>
                  <a:gd name="T51" fmla="*/ 116 h 211"/>
                  <a:gd name="T52" fmla="*/ 80 w 131"/>
                  <a:gd name="T53" fmla="*/ 111 h 211"/>
                  <a:gd name="T54" fmla="*/ 85 w 131"/>
                  <a:gd name="T55" fmla="*/ 107 h 211"/>
                  <a:gd name="T56" fmla="*/ 92 w 131"/>
                  <a:gd name="T57" fmla="*/ 62 h 211"/>
                  <a:gd name="T58" fmla="*/ 92 w 131"/>
                  <a:gd name="T59" fmla="*/ 60 h 211"/>
                  <a:gd name="T60" fmla="*/ 82 w 131"/>
                  <a:gd name="T61" fmla="*/ 63 h 211"/>
                  <a:gd name="T62" fmla="*/ 53 w 131"/>
                  <a:gd name="T63" fmla="*/ 63 h 211"/>
                  <a:gd name="T64" fmla="*/ 36 w 131"/>
                  <a:gd name="T65" fmla="*/ 60 h 211"/>
                  <a:gd name="T66" fmla="*/ 27 w 131"/>
                  <a:gd name="T67" fmla="*/ 46 h 211"/>
                  <a:gd name="T68" fmla="*/ 26 w 131"/>
                  <a:gd name="T69" fmla="*/ 43 h 211"/>
                  <a:gd name="T70" fmla="*/ 2 w 131"/>
                  <a:gd name="T71" fmla="*/ 21 h 211"/>
                  <a:gd name="T72" fmla="*/ 0 w 131"/>
                  <a:gd name="T73" fmla="*/ 19 h 2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1" h="211">
                    <a:moveTo>
                      <a:pt x="0" y="19"/>
                    </a:moveTo>
                    <a:cubicBezTo>
                      <a:pt x="6" y="12"/>
                      <a:pt x="12" y="6"/>
                      <a:pt x="18" y="0"/>
                    </a:cubicBezTo>
                    <a:cubicBezTo>
                      <a:pt x="29" y="10"/>
                      <a:pt x="40" y="20"/>
                      <a:pt x="51" y="30"/>
                    </a:cubicBezTo>
                    <a:cubicBezTo>
                      <a:pt x="50" y="31"/>
                      <a:pt x="49" y="32"/>
                      <a:pt x="48" y="33"/>
                    </a:cubicBezTo>
                    <a:cubicBezTo>
                      <a:pt x="49" y="34"/>
                      <a:pt x="49" y="35"/>
                      <a:pt x="50" y="36"/>
                    </a:cubicBezTo>
                    <a:cubicBezTo>
                      <a:pt x="49" y="37"/>
                      <a:pt x="48" y="37"/>
                      <a:pt x="46" y="39"/>
                    </a:cubicBezTo>
                    <a:cubicBezTo>
                      <a:pt x="51" y="39"/>
                      <a:pt x="55" y="40"/>
                      <a:pt x="60" y="41"/>
                    </a:cubicBezTo>
                    <a:cubicBezTo>
                      <a:pt x="70" y="42"/>
                      <a:pt x="80" y="41"/>
                      <a:pt x="89" y="35"/>
                    </a:cubicBezTo>
                    <a:cubicBezTo>
                      <a:pt x="92" y="32"/>
                      <a:pt x="95" y="30"/>
                      <a:pt x="96" y="26"/>
                    </a:cubicBezTo>
                    <a:cubicBezTo>
                      <a:pt x="100" y="18"/>
                      <a:pt x="107" y="15"/>
                      <a:pt x="115" y="15"/>
                    </a:cubicBezTo>
                    <a:cubicBezTo>
                      <a:pt x="122" y="16"/>
                      <a:pt x="129" y="23"/>
                      <a:pt x="131" y="30"/>
                    </a:cubicBezTo>
                    <a:cubicBezTo>
                      <a:pt x="131" y="31"/>
                      <a:pt x="131" y="32"/>
                      <a:pt x="131" y="33"/>
                    </a:cubicBezTo>
                    <a:cubicBezTo>
                      <a:pt x="129" y="59"/>
                      <a:pt x="128" y="84"/>
                      <a:pt x="122" y="109"/>
                    </a:cubicBezTo>
                    <a:cubicBezTo>
                      <a:pt x="121" y="114"/>
                      <a:pt x="120" y="118"/>
                      <a:pt x="119" y="122"/>
                    </a:cubicBezTo>
                    <a:cubicBezTo>
                      <a:pt x="118" y="127"/>
                      <a:pt x="114" y="130"/>
                      <a:pt x="110" y="132"/>
                    </a:cubicBezTo>
                    <a:cubicBezTo>
                      <a:pt x="93" y="140"/>
                      <a:pt x="75" y="142"/>
                      <a:pt x="57" y="140"/>
                    </a:cubicBezTo>
                    <a:cubicBezTo>
                      <a:pt x="57" y="140"/>
                      <a:pt x="56" y="140"/>
                      <a:pt x="56" y="140"/>
                    </a:cubicBezTo>
                    <a:cubicBezTo>
                      <a:pt x="56" y="140"/>
                      <a:pt x="56" y="140"/>
                      <a:pt x="55" y="140"/>
                    </a:cubicBezTo>
                    <a:cubicBezTo>
                      <a:pt x="55" y="142"/>
                      <a:pt x="55" y="144"/>
                      <a:pt x="55" y="145"/>
                    </a:cubicBezTo>
                    <a:cubicBezTo>
                      <a:pt x="53" y="162"/>
                      <a:pt x="53" y="178"/>
                      <a:pt x="55" y="195"/>
                    </a:cubicBezTo>
                    <a:cubicBezTo>
                      <a:pt x="56" y="202"/>
                      <a:pt x="52" y="208"/>
                      <a:pt x="46" y="209"/>
                    </a:cubicBezTo>
                    <a:cubicBezTo>
                      <a:pt x="39" y="211"/>
                      <a:pt x="32" y="207"/>
                      <a:pt x="31" y="200"/>
                    </a:cubicBezTo>
                    <a:cubicBezTo>
                      <a:pt x="30" y="190"/>
                      <a:pt x="29" y="180"/>
                      <a:pt x="29" y="170"/>
                    </a:cubicBezTo>
                    <a:cubicBezTo>
                      <a:pt x="28" y="159"/>
                      <a:pt x="29" y="148"/>
                      <a:pt x="31" y="138"/>
                    </a:cubicBezTo>
                    <a:cubicBezTo>
                      <a:pt x="32" y="135"/>
                      <a:pt x="33" y="133"/>
                      <a:pt x="34" y="130"/>
                    </a:cubicBezTo>
                    <a:cubicBezTo>
                      <a:pt x="37" y="122"/>
                      <a:pt x="44" y="118"/>
                      <a:pt x="52" y="116"/>
                    </a:cubicBezTo>
                    <a:cubicBezTo>
                      <a:pt x="61" y="113"/>
                      <a:pt x="71" y="112"/>
                      <a:pt x="80" y="111"/>
                    </a:cubicBezTo>
                    <a:cubicBezTo>
                      <a:pt x="84" y="111"/>
                      <a:pt x="84" y="111"/>
                      <a:pt x="85" y="107"/>
                    </a:cubicBezTo>
                    <a:cubicBezTo>
                      <a:pt x="88" y="92"/>
                      <a:pt x="90" y="77"/>
                      <a:pt x="92" y="62"/>
                    </a:cubicBezTo>
                    <a:cubicBezTo>
                      <a:pt x="92" y="61"/>
                      <a:pt x="92" y="61"/>
                      <a:pt x="92" y="60"/>
                    </a:cubicBezTo>
                    <a:cubicBezTo>
                      <a:pt x="88" y="61"/>
                      <a:pt x="85" y="62"/>
                      <a:pt x="82" y="63"/>
                    </a:cubicBezTo>
                    <a:cubicBezTo>
                      <a:pt x="72" y="65"/>
                      <a:pt x="63" y="65"/>
                      <a:pt x="53" y="63"/>
                    </a:cubicBezTo>
                    <a:cubicBezTo>
                      <a:pt x="47" y="63"/>
                      <a:pt x="42" y="62"/>
                      <a:pt x="36" y="60"/>
                    </a:cubicBezTo>
                    <a:cubicBezTo>
                      <a:pt x="28" y="59"/>
                      <a:pt x="25" y="54"/>
                      <a:pt x="27" y="46"/>
                    </a:cubicBezTo>
                    <a:cubicBezTo>
                      <a:pt x="27" y="45"/>
                      <a:pt x="27" y="44"/>
                      <a:pt x="26" y="43"/>
                    </a:cubicBezTo>
                    <a:cubicBezTo>
                      <a:pt x="18" y="36"/>
                      <a:pt x="10" y="28"/>
                      <a:pt x="2" y="21"/>
                    </a:cubicBezTo>
                    <a:cubicBezTo>
                      <a:pt x="1" y="20"/>
                      <a:pt x="1" y="20"/>
                      <a:pt x="0" y="1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Freeform 83"/>
              <p:cNvSpPr/>
              <p:nvPr/>
            </p:nvSpPr>
            <p:spPr bwMode="auto">
              <a:xfrm>
                <a:off x="5081" y="3412"/>
                <a:ext cx="208" cy="298"/>
              </a:xfrm>
              <a:custGeom>
                <a:gdLst>
                  <a:gd name="T0" fmla="*/ 39 w 87"/>
                  <a:gd name="T1" fmla="*/ 108 h 125"/>
                  <a:gd name="T2" fmla="*/ 48 w 87"/>
                  <a:gd name="T3" fmla="*/ 111 h 125"/>
                  <a:gd name="T4" fmla="*/ 52 w 87"/>
                  <a:gd name="T5" fmla="*/ 118 h 125"/>
                  <a:gd name="T6" fmla="*/ 50 w 87"/>
                  <a:gd name="T7" fmla="*/ 119 h 125"/>
                  <a:gd name="T8" fmla="*/ 46 w 87"/>
                  <a:gd name="T9" fmla="*/ 118 h 125"/>
                  <a:gd name="T10" fmla="*/ 45 w 87"/>
                  <a:gd name="T11" fmla="*/ 118 h 125"/>
                  <a:gd name="T12" fmla="*/ 44 w 87"/>
                  <a:gd name="T13" fmla="*/ 125 h 125"/>
                  <a:gd name="T14" fmla="*/ 34 w 87"/>
                  <a:gd name="T15" fmla="*/ 114 h 125"/>
                  <a:gd name="T16" fmla="*/ 20 w 87"/>
                  <a:gd name="T17" fmla="*/ 125 h 125"/>
                  <a:gd name="T18" fmla="*/ 22 w 87"/>
                  <a:gd name="T19" fmla="*/ 115 h 125"/>
                  <a:gd name="T20" fmla="*/ 31 w 87"/>
                  <a:gd name="T21" fmla="*/ 109 h 125"/>
                  <a:gd name="T22" fmla="*/ 33 w 87"/>
                  <a:gd name="T23" fmla="*/ 107 h 125"/>
                  <a:gd name="T24" fmla="*/ 33 w 87"/>
                  <a:gd name="T25" fmla="*/ 81 h 125"/>
                  <a:gd name="T26" fmla="*/ 33 w 87"/>
                  <a:gd name="T27" fmla="*/ 80 h 125"/>
                  <a:gd name="T28" fmla="*/ 27 w 87"/>
                  <a:gd name="T29" fmla="*/ 81 h 125"/>
                  <a:gd name="T30" fmla="*/ 7 w 87"/>
                  <a:gd name="T31" fmla="*/ 81 h 125"/>
                  <a:gd name="T32" fmla="*/ 1 w 87"/>
                  <a:gd name="T33" fmla="*/ 73 h 125"/>
                  <a:gd name="T34" fmla="*/ 12 w 87"/>
                  <a:gd name="T35" fmla="*/ 65 h 125"/>
                  <a:gd name="T36" fmla="*/ 43 w 87"/>
                  <a:gd name="T37" fmla="*/ 62 h 125"/>
                  <a:gd name="T38" fmla="*/ 70 w 87"/>
                  <a:gd name="T39" fmla="*/ 31 h 125"/>
                  <a:gd name="T40" fmla="*/ 73 w 87"/>
                  <a:gd name="T41" fmla="*/ 11 h 125"/>
                  <a:gd name="T42" fmla="*/ 81 w 87"/>
                  <a:gd name="T43" fmla="*/ 1 h 125"/>
                  <a:gd name="T44" fmla="*/ 87 w 87"/>
                  <a:gd name="T45" fmla="*/ 5 h 125"/>
                  <a:gd name="T46" fmla="*/ 86 w 87"/>
                  <a:gd name="T47" fmla="*/ 23 h 125"/>
                  <a:gd name="T48" fmla="*/ 72 w 87"/>
                  <a:gd name="T49" fmla="*/ 58 h 125"/>
                  <a:gd name="T50" fmla="*/ 52 w 87"/>
                  <a:gd name="T51" fmla="*/ 73 h 125"/>
                  <a:gd name="T52" fmla="*/ 41 w 87"/>
                  <a:gd name="T53" fmla="*/ 77 h 125"/>
                  <a:gd name="T54" fmla="*/ 39 w 87"/>
                  <a:gd name="T55" fmla="*/ 79 h 125"/>
                  <a:gd name="T56" fmla="*/ 39 w 87"/>
                  <a:gd name="T57" fmla="*/ 108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87" h="125">
                    <a:moveTo>
                      <a:pt x="39" y="108"/>
                    </a:moveTo>
                    <a:cubicBezTo>
                      <a:pt x="43" y="109"/>
                      <a:pt x="46" y="110"/>
                      <a:pt x="48" y="111"/>
                    </a:cubicBezTo>
                    <a:cubicBezTo>
                      <a:pt x="52" y="112"/>
                      <a:pt x="53" y="115"/>
                      <a:pt x="52" y="118"/>
                    </a:cubicBezTo>
                    <a:cubicBezTo>
                      <a:pt x="52" y="120"/>
                      <a:pt x="51" y="120"/>
                      <a:pt x="50" y="119"/>
                    </a:cubicBezTo>
                    <a:cubicBezTo>
                      <a:pt x="48" y="119"/>
                      <a:pt x="47" y="119"/>
                      <a:pt x="46" y="118"/>
                    </a:cubicBezTo>
                    <a:cubicBezTo>
                      <a:pt x="46" y="118"/>
                      <a:pt x="45" y="118"/>
                      <a:pt x="45" y="118"/>
                    </a:cubicBezTo>
                    <a:cubicBezTo>
                      <a:pt x="45" y="120"/>
                      <a:pt x="44" y="123"/>
                      <a:pt x="44" y="125"/>
                    </a:cubicBezTo>
                    <a:cubicBezTo>
                      <a:pt x="38" y="122"/>
                      <a:pt x="36" y="120"/>
                      <a:pt x="34" y="114"/>
                    </a:cubicBezTo>
                    <a:cubicBezTo>
                      <a:pt x="30" y="119"/>
                      <a:pt x="26" y="123"/>
                      <a:pt x="20" y="125"/>
                    </a:cubicBezTo>
                    <a:cubicBezTo>
                      <a:pt x="18" y="122"/>
                      <a:pt x="19" y="117"/>
                      <a:pt x="22" y="115"/>
                    </a:cubicBezTo>
                    <a:cubicBezTo>
                      <a:pt x="25" y="113"/>
                      <a:pt x="28" y="111"/>
                      <a:pt x="31" y="109"/>
                    </a:cubicBezTo>
                    <a:cubicBezTo>
                      <a:pt x="32" y="109"/>
                      <a:pt x="33" y="108"/>
                      <a:pt x="33" y="107"/>
                    </a:cubicBezTo>
                    <a:cubicBezTo>
                      <a:pt x="33" y="99"/>
                      <a:pt x="33" y="90"/>
                      <a:pt x="33" y="81"/>
                    </a:cubicBezTo>
                    <a:cubicBezTo>
                      <a:pt x="33" y="81"/>
                      <a:pt x="33" y="81"/>
                      <a:pt x="33" y="80"/>
                    </a:cubicBezTo>
                    <a:cubicBezTo>
                      <a:pt x="31" y="81"/>
                      <a:pt x="29" y="81"/>
                      <a:pt x="27" y="81"/>
                    </a:cubicBezTo>
                    <a:cubicBezTo>
                      <a:pt x="20" y="81"/>
                      <a:pt x="13" y="81"/>
                      <a:pt x="7" y="81"/>
                    </a:cubicBezTo>
                    <a:cubicBezTo>
                      <a:pt x="2" y="81"/>
                      <a:pt x="0" y="78"/>
                      <a:pt x="1" y="73"/>
                    </a:cubicBezTo>
                    <a:cubicBezTo>
                      <a:pt x="3" y="68"/>
                      <a:pt x="7" y="65"/>
                      <a:pt x="12" y="65"/>
                    </a:cubicBezTo>
                    <a:cubicBezTo>
                      <a:pt x="23" y="66"/>
                      <a:pt x="33" y="65"/>
                      <a:pt x="43" y="62"/>
                    </a:cubicBezTo>
                    <a:cubicBezTo>
                      <a:pt x="58" y="57"/>
                      <a:pt x="67" y="46"/>
                      <a:pt x="70" y="31"/>
                    </a:cubicBezTo>
                    <a:cubicBezTo>
                      <a:pt x="72" y="24"/>
                      <a:pt x="72" y="18"/>
                      <a:pt x="73" y="11"/>
                    </a:cubicBezTo>
                    <a:cubicBezTo>
                      <a:pt x="73" y="6"/>
                      <a:pt x="76" y="2"/>
                      <a:pt x="81" y="1"/>
                    </a:cubicBezTo>
                    <a:cubicBezTo>
                      <a:pt x="84" y="0"/>
                      <a:pt x="87" y="2"/>
                      <a:pt x="87" y="5"/>
                    </a:cubicBezTo>
                    <a:cubicBezTo>
                      <a:pt x="87" y="11"/>
                      <a:pt x="87" y="17"/>
                      <a:pt x="86" y="23"/>
                    </a:cubicBezTo>
                    <a:cubicBezTo>
                      <a:pt x="84" y="36"/>
                      <a:pt x="80" y="48"/>
                      <a:pt x="72" y="58"/>
                    </a:cubicBezTo>
                    <a:cubicBezTo>
                      <a:pt x="66" y="64"/>
                      <a:pt x="59" y="69"/>
                      <a:pt x="52" y="73"/>
                    </a:cubicBezTo>
                    <a:cubicBezTo>
                      <a:pt x="48" y="74"/>
                      <a:pt x="45" y="76"/>
                      <a:pt x="41" y="77"/>
                    </a:cubicBezTo>
                    <a:cubicBezTo>
                      <a:pt x="40" y="78"/>
                      <a:pt x="39" y="79"/>
                      <a:pt x="39" y="79"/>
                    </a:cubicBezTo>
                    <a:cubicBezTo>
                      <a:pt x="39" y="89"/>
                      <a:pt x="39" y="99"/>
                      <a:pt x="39" y="108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Freeform 84"/>
              <p:cNvSpPr/>
              <p:nvPr/>
            </p:nvSpPr>
            <p:spPr bwMode="auto">
              <a:xfrm>
                <a:off x="5129" y="3130"/>
                <a:ext cx="102" cy="102"/>
              </a:xfrm>
              <a:custGeom>
                <a:gdLst>
                  <a:gd name="T0" fmla="*/ 22 w 43"/>
                  <a:gd name="T1" fmla="*/ 1 h 43"/>
                  <a:gd name="T2" fmla="*/ 43 w 43"/>
                  <a:gd name="T3" fmla="*/ 22 h 43"/>
                  <a:gd name="T4" fmla="*/ 22 w 43"/>
                  <a:gd name="T5" fmla="*/ 43 h 43"/>
                  <a:gd name="T6" fmla="*/ 1 w 43"/>
                  <a:gd name="T7" fmla="*/ 21 h 43"/>
                  <a:gd name="T8" fmla="*/ 22 w 43"/>
                  <a:gd name="T9" fmla="*/ 1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43">
                    <a:moveTo>
                      <a:pt x="22" y="1"/>
                    </a:moveTo>
                    <a:cubicBezTo>
                      <a:pt x="34" y="1"/>
                      <a:pt x="43" y="10"/>
                      <a:pt x="43" y="22"/>
                    </a:cubicBezTo>
                    <a:cubicBezTo>
                      <a:pt x="42" y="34"/>
                      <a:pt x="33" y="43"/>
                      <a:pt x="22" y="43"/>
                    </a:cubicBezTo>
                    <a:cubicBezTo>
                      <a:pt x="10" y="42"/>
                      <a:pt x="0" y="33"/>
                      <a:pt x="1" y="21"/>
                    </a:cubicBezTo>
                    <a:cubicBezTo>
                      <a:pt x="1" y="10"/>
                      <a:pt x="11" y="0"/>
                      <a:pt x="22" y="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95" name="组合 94"/>
          <p:cNvGrpSpPr/>
          <p:nvPr/>
        </p:nvGrpSpPr>
        <p:grpSpPr>
          <a:xfrm>
            <a:off x="919162" y="1145543"/>
            <a:ext cx="897207" cy="897206"/>
            <a:chOff x="2133505" y="1868011"/>
            <a:chExt cx="1196276" cy="1196274"/>
          </a:xfrm>
        </p:grpSpPr>
        <p:sp>
          <p:nvSpPr>
            <p:cNvPr id="96" name="Teardrop 40"/>
            <p:cNvSpPr/>
            <p:nvPr/>
          </p:nvSpPr>
          <p:spPr>
            <a:xfrm>
              <a:off x="2133505" y="1868011"/>
              <a:ext cx="1196276" cy="1196274"/>
            </a:xfrm>
            <a:prstGeom prst="teardrop">
              <a:avLst/>
            </a:prstGeom>
            <a:noFill/>
            <a:ln w="571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/>
            </a:p>
          </p:txBody>
        </p:sp>
        <p:grpSp>
          <p:nvGrpSpPr>
            <p:cNvPr id="97" name="组合 96"/>
            <p:cNvGrpSpPr/>
            <p:nvPr/>
          </p:nvGrpSpPr>
          <p:grpSpPr>
            <a:xfrm>
              <a:off x="2594152" y="2091252"/>
              <a:ext cx="489277" cy="684119"/>
              <a:chOff x="9451975" y="2613025"/>
              <a:chExt cx="538163" cy="752475"/>
            </a:xfrm>
            <a:solidFill>
              <a:schemeClr val="bg1"/>
            </a:solidFill>
          </p:grpSpPr>
          <p:sp>
            <p:nvSpPr>
              <p:cNvPr id="98" name="Freeform 10"/>
              <p:cNvSpPr/>
              <p:nvPr/>
            </p:nvSpPr>
            <p:spPr bwMode="auto">
              <a:xfrm>
                <a:off x="9526588" y="2651125"/>
                <a:ext cx="142875" cy="153987"/>
              </a:xfrm>
              <a:custGeom>
                <a:gdLst>
                  <a:gd name="T0" fmla="*/ 4 w 38"/>
                  <a:gd name="T1" fmla="*/ 26 h 41"/>
                  <a:gd name="T2" fmla="*/ 19 w 38"/>
                  <a:gd name="T3" fmla="*/ 41 h 41"/>
                  <a:gd name="T4" fmla="*/ 34 w 38"/>
                  <a:gd name="T5" fmla="*/ 26 h 41"/>
                  <a:gd name="T6" fmla="*/ 37 w 38"/>
                  <a:gd name="T7" fmla="*/ 20 h 41"/>
                  <a:gd name="T8" fmla="*/ 35 w 38"/>
                  <a:gd name="T9" fmla="*/ 17 h 41"/>
                  <a:gd name="T10" fmla="*/ 19 w 38"/>
                  <a:gd name="T11" fmla="*/ 0 h 41"/>
                  <a:gd name="T12" fmla="*/ 3 w 38"/>
                  <a:gd name="T13" fmla="*/ 17 h 41"/>
                  <a:gd name="T14" fmla="*/ 0 w 38"/>
                  <a:gd name="T15" fmla="*/ 20 h 41"/>
                  <a:gd name="T16" fmla="*/ 4 w 38"/>
                  <a:gd name="T17" fmla="*/ 26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8" h="41">
                    <a:moveTo>
                      <a:pt x="4" y="26"/>
                    </a:moveTo>
                    <a:cubicBezTo>
                      <a:pt x="6" y="34"/>
                      <a:pt x="11" y="41"/>
                      <a:pt x="19" y="41"/>
                    </a:cubicBezTo>
                    <a:cubicBezTo>
                      <a:pt x="27" y="41"/>
                      <a:pt x="32" y="34"/>
                      <a:pt x="34" y="26"/>
                    </a:cubicBezTo>
                    <a:cubicBezTo>
                      <a:pt x="36" y="25"/>
                      <a:pt x="38" y="22"/>
                      <a:pt x="37" y="20"/>
                    </a:cubicBezTo>
                    <a:cubicBezTo>
                      <a:pt x="37" y="18"/>
                      <a:pt x="36" y="17"/>
                      <a:pt x="35" y="17"/>
                    </a:cubicBezTo>
                    <a:cubicBezTo>
                      <a:pt x="35" y="7"/>
                      <a:pt x="28" y="0"/>
                      <a:pt x="19" y="0"/>
                    </a:cubicBezTo>
                    <a:cubicBezTo>
                      <a:pt x="10" y="0"/>
                      <a:pt x="3" y="7"/>
                      <a:pt x="3" y="17"/>
                    </a:cubicBezTo>
                    <a:cubicBezTo>
                      <a:pt x="1" y="17"/>
                      <a:pt x="0" y="18"/>
                      <a:pt x="0" y="20"/>
                    </a:cubicBezTo>
                    <a:cubicBezTo>
                      <a:pt x="0" y="22"/>
                      <a:pt x="1" y="26"/>
                      <a:pt x="4" y="2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Freeform 11"/>
              <p:cNvSpPr/>
              <p:nvPr/>
            </p:nvSpPr>
            <p:spPr bwMode="auto">
              <a:xfrm>
                <a:off x="9451975" y="2813050"/>
                <a:ext cx="398463" cy="552450"/>
              </a:xfrm>
              <a:custGeom>
                <a:gdLst>
                  <a:gd name="T0" fmla="*/ 97 w 106"/>
                  <a:gd name="T1" fmla="*/ 36 h 147"/>
                  <a:gd name="T2" fmla="*/ 82 w 106"/>
                  <a:gd name="T3" fmla="*/ 38 h 147"/>
                  <a:gd name="T4" fmla="*/ 79 w 106"/>
                  <a:gd name="T5" fmla="*/ 37 h 147"/>
                  <a:gd name="T6" fmla="*/ 67 w 106"/>
                  <a:gd name="T7" fmla="*/ 11 h 147"/>
                  <a:gd name="T8" fmla="*/ 66 w 106"/>
                  <a:gd name="T9" fmla="*/ 8 h 147"/>
                  <a:gd name="T10" fmla="*/ 54 w 106"/>
                  <a:gd name="T11" fmla="*/ 2 h 147"/>
                  <a:gd name="T12" fmla="*/ 49 w 106"/>
                  <a:gd name="T13" fmla="*/ 0 h 147"/>
                  <a:gd name="T14" fmla="*/ 43 w 106"/>
                  <a:gd name="T15" fmla="*/ 22 h 147"/>
                  <a:gd name="T16" fmla="*/ 43 w 106"/>
                  <a:gd name="T17" fmla="*/ 5 h 147"/>
                  <a:gd name="T18" fmla="*/ 38 w 106"/>
                  <a:gd name="T19" fmla="*/ 2 h 147"/>
                  <a:gd name="T20" fmla="*/ 37 w 106"/>
                  <a:gd name="T21" fmla="*/ 9 h 147"/>
                  <a:gd name="T22" fmla="*/ 28 w 106"/>
                  <a:gd name="T23" fmla="*/ 0 h 147"/>
                  <a:gd name="T24" fmla="*/ 28 w 106"/>
                  <a:gd name="T25" fmla="*/ 0 h 147"/>
                  <a:gd name="T26" fmla="*/ 10 w 106"/>
                  <a:gd name="T27" fmla="*/ 7 h 147"/>
                  <a:gd name="T28" fmla="*/ 1 w 106"/>
                  <a:gd name="T29" fmla="*/ 69 h 147"/>
                  <a:gd name="T30" fmla="*/ 14 w 106"/>
                  <a:gd name="T31" fmla="*/ 70 h 147"/>
                  <a:gd name="T32" fmla="*/ 18 w 106"/>
                  <a:gd name="T33" fmla="*/ 23 h 147"/>
                  <a:gd name="T34" fmla="*/ 18 w 106"/>
                  <a:gd name="T35" fmla="*/ 65 h 147"/>
                  <a:gd name="T36" fmla="*/ 18 w 106"/>
                  <a:gd name="T37" fmla="*/ 138 h 147"/>
                  <a:gd name="T38" fmla="*/ 27 w 106"/>
                  <a:gd name="T39" fmla="*/ 147 h 147"/>
                  <a:gd name="T40" fmla="*/ 36 w 106"/>
                  <a:gd name="T41" fmla="*/ 138 h 147"/>
                  <a:gd name="T42" fmla="*/ 41 w 106"/>
                  <a:gd name="T43" fmla="*/ 77 h 147"/>
                  <a:gd name="T44" fmla="*/ 50 w 106"/>
                  <a:gd name="T45" fmla="*/ 147 h 147"/>
                  <a:gd name="T46" fmla="*/ 50 w 106"/>
                  <a:gd name="T47" fmla="*/ 147 h 147"/>
                  <a:gd name="T48" fmla="*/ 59 w 106"/>
                  <a:gd name="T49" fmla="*/ 70 h 147"/>
                  <a:gd name="T50" fmla="*/ 60 w 106"/>
                  <a:gd name="T51" fmla="*/ 29 h 147"/>
                  <a:gd name="T52" fmla="*/ 67 w 106"/>
                  <a:gd name="T53" fmla="*/ 43 h 147"/>
                  <a:gd name="T54" fmla="*/ 71 w 106"/>
                  <a:gd name="T55" fmla="*/ 50 h 147"/>
                  <a:gd name="T56" fmla="*/ 75 w 106"/>
                  <a:gd name="T57" fmla="*/ 52 h 147"/>
                  <a:gd name="T58" fmla="*/ 77 w 106"/>
                  <a:gd name="T59" fmla="*/ 52 h 147"/>
                  <a:gd name="T60" fmla="*/ 81 w 106"/>
                  <a:gd name="T61" fmla="*/ 52 h 147"/>
                  <a:gd name="T62" fmla="*/ 100 w 106"/>
                  <a:gd name="T63" fmla="*/ 49 h 147"/>
                  <a:gd name="T64" fmla="*/ 97 w 106"/>
                  <a:gd name="T65" fmla="*/ 36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5" h="147">
                    <a:moveTo>
                      <a:pt x="97" y="36"/>
                    </a:moveTo>
                    <a:cubicBezTo>
                      <a:pt x="97" y="36"/>
                      <a:pt x="97" y="36"/>
                      <a:pt x="97" y="36"/>
                    </a:cubicBezTo>
                    <a:cubicBezTo>
                      <a:pt x="95" y="36"/>
                      <a:pt x="91" y="37"/>
                      <a:pt x="87" y="37"/>
                    </a:cubicBezTo>
                    <a:cubicBezTo>
                      <a:pt x="85" y="38"/>
                      <a:pt x="83" y="38"/>
                      <a:pt x="82" y="38"/>
                    </a:cubicBezTo>
                    <a:cubicBezTo>
                      <a:pt x="81" y="38"/>
                      <a:pt x="81" y="38"/>
                      <a:pt x="80" y="38"/>
                    </a:cubicBezTo>
                    <a:cubicBezTo>
                      <a:pt x="80" y="38"/>
                      <a:pt x="80" y="37"/>
                      <a:pt x="79" y="37"/>
                    </a:cubicBezTo>
                    <a:cubicBezTo>
                      <a:pt x="77" y="32"/>
                      <a:pt x="73" y="25"/>
                      <a:pt x="71" y="19"/>
                    </a:cubicBezTo>
                    <a:cubicBezTo>
                      <a:pt x="69" y="16"/>
                      <a:pt x="68" y="13"/>
                      <a:pt x="67" y="11"/>
                    </a:cubicBezTo>
                    <a:cubicBezTo>
                      <a:pt x="67" y="10"/>
                      <a:pt x="66" y="10"/>
                      <a:pt x="66" y="9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65" y="7"/>
                      <a:pt x="65" y="6"/>
                      <a:pt x="64" y="6"/>
                    </a:cubicBezTo>
                    <a:cubicBezTo>
                      <a:pt x="63" y="5"/>
                      <a:pt x="61" y="3"/>
                      <a:pt x="54" y="2"/>
                    </a:cubicBezTo>
                    <a:cubicBezTo>
                      <a:pt x="52" y="1"/>
                      <a:pt x="51" y="0"/>
                      <a:pt x="4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4"/>
                      <a:pt x="48" y="12"/>
                      <a:pt x="43" y="22"/>
                    </a:cubicBezTo>
                    <a:cubicBezTo>
                      <a:pt x="42" y="15"/>
                      <a:pt x="41" y="9"/>
                      <a:pt x="41" y="9"/>
                    </a:cubicBezTo>
                    <a:cubicBezTo>
                      <a:pt x="43" y="5"/>
                      <a:pt x="43" y="5"/>
                      <a:pt x="43" y="5"/>
                    </a:cubicBezTo>
                    <a:cubicBezTo>
                      <a:pt x="40" y="2"/>
                      <a:pt x="40" y="2"/>
                      <a:pt x="40" y="2"/>
                    </a:cubicBezTo>
                    <a:cubicBezTo>
                      <a:pt x="38" y="2"/>
                      <a:pt x="38" y="2"/>
                      <a:pt x="38" y="2"/>
                    </a:cubicBezTo>
                    <a:cubicBezTo>
                      <a:pt x="35" y="5"/>
                      <a:pt x="35" y="5"/>
                      <a:pt x="35" y="5"/>
                    </a:cubicBezTo>
                    <a:cubicBezTo>
                      <a:pt x="37" y="9"/>
                      <a:pt x="37" y="9"/>
                      <a:pt x="37" y="9"/>
                    </a:cubicBezTo>
                    <a:cubicBezTo>
                      <a:pt x="36" y="9"/>
                      <a:pt x="35" y="15"/>
                      <a:pt x="35" y="22"/>
                    </a:cubicBezTo>
                    <a:cubicBezTo>
                      <a:pt x="30" y="12"/>
                      <a:pt x="28" y="4"/>
                      <a:pt x="28" y="0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27" y="0"/>
                      <a:pt x="25" y="1"/>
                      <a:pt x="24" y="2"/>
                    </a:cubicBezTo>
                    <a:cubicBezTo>
                      <a:pt x="20" y="3"/>
                      <a:pt x="14" y="5"/>
                      <a:pt x="10" y="7"/>
                    </a:cubicBezTo>
                    <a:cubicBezTo>
                      <a:pt x="8" y="9"/>
                      <a:pt x="2" y="17"/>
                      <a:pt x="0" y="44"/>
                    </a:cubicBezTo>
                    <a:cubicBezTo>
                      <a:pt x="0" y="53"/>
                      <a:pt x="1" y="69"/>
                      <a:pt x="1" y="69"/>
                    </a:cubicBezTo>
                    <a:cubicBezTo>
                      <a:pt x="2" y="73"/>
                      <a:pt x="3" y="77"/>
                      <a:pt x="7" y="77"/>
                    </a:cubicBezTo>
                    <a:cubicBezTo>
                      <a:pt x="12" y="77"/>
                      <a:pt x="14" y="74"/>
                      <a:pt x="14" y="70"/>
                    </a:cubicBezTo>
                    <a:cubicBezTo>
                      <a:pt x="14" y="70"/>
                      <a:pt x="13" y="56"/>
                      <a:pt x="14" y="45"/>
                    </a:cubicBezTo>
                    <a:cubicBezTo>
                      <a:pt x="14" y="36"/>
                      <a:pt x="16" y="23"/>
                      <a:pt x="18" y="23"/>
                    </a:cubicBezTo>
                    <a:cubicBezTo>
                      <a:pt x="18" y="23"/>
                      <a:pt x="18" y="23"/>
                      <a:pt x="18" y="23"/>
                    </a:cubicBezTo>
                    <a:cubicBezTo>
                      <a:pt x="18" y="65"/>
                      <a:pt x="18" y="65"/>
                      <a:pt x="18" y="65"/>
                    </a:cubicBezTo>
                    <a:cubicBezTo>
                      <a:pt x="18" y="67"/>
                      <a:pt x="18" y="69"/>
                      <a:pt x="18" y="70"/>
                    </a:cubicBezTo>
                    <a:cubicBezTo>
                      <a:pt x="18" y="138"/>
                      <a:pt x="18" y="138"/>
                      <a:pt x="18" y="138"/>
                    </a:cubicBezTo>
                    <a:cubicBezTo>
                      <a:pt x="18" y="143"/>
                      <a:pt x="22" y="147"/>
                      <a:pt x="27" y="147"/>
                    </a:cubicBezTo>
                    <a:cubicBezTo>
                      <a:pt x="27" y="147"/>
                      <a:pt x="27" y="147"/>
                      <a:pt x="27" y="147"/>
                    </a:cubicBezTo>
                    <a:cubicBezTo>
                      <a:pt x="27" y="147"/>
                      <a:pt x="27" y="147"/>
                      <a:pt x="27" y="147"/>
                    </a:cubicBezTo>
                    <a:cubicBezTo>
                      <a:pt x="32" y="147"/>
                      <a:pt x="36" y="143"/>
                      <a:pt x="36" y="138"/>
                    </a:cubicBezTo>
                    <a:cubicBezTo>
                      <a:pt x="36" y="77"/>
                      <a:pt x="36" y="77"/>
                      <a:pt x="36" y="77"/>
                    </a:cubicBezTo>
                    <a:cubicBezTo>
                      <a:pt x="41" y="77"/>
                      <a:pt x="41" y="77"/>
                      <a:pt x="41" y="77"/>
                    </a:cubicBezTo>
                    <a:cubicBezTo>
                      <a:pt x="41" y="138"/>
                      <a:pt x="41" y="138"/>
                      <a:pt x="41" y="138"/>
                    </a:cubicBezTo>
                    <a:cubicBezTo>
                      <a:pt x="41" y="143"/>
                      <a:pt x="45" y="147"/>
                      <a:pt x="50" y="147"/>
                    </a:cubicBezTo>
                    <a:cubicBezTo>
                      <a:pt x="50" y="147"/>
                      <a:pt x="50" y="147"/>
                      <a:pt x="50" y="147"/>
                    </a:cubicBezTo>
                    <a:cubicBezTo>
                      <a:pt x="50" y="147"/>
                      <a:pt x="50" y="147"/>
                      <a:pt x="50" y="147"/>
                    </a:cubicBezTo>
                    <a:cubicBezTo>
                      <a:pt x="55" y="147"/>
                      <a:pt x="59" y="143"/>
                      <a:pt x="59" y="138"/>
                    </a:cubicBezTo>
                    <a:cubicBezTo>
                      <a:pt x="59" y="70"/>
                      <a:pt x="59" y="70"/>
                      <a:pt x="59" y="70"/>
                    </a:cubicBezTo>
                    <a:cubicBezTo>
                      <a:pt x="60" y="69"/>
                      <a:pt x="60" y="67"/>
                      <a:pt x="60" y="65"/>
                    </a:cubicBezTo>
                    <a:cubicBezTo>
                      <a:pt x="60" y="29"/>
                      <a:pt x="60" y="29"/>
                      <a:pt x="60" y="29"/>
                    </a:cubicBezTo>
                    <a:cubicBezTo>
                      <a:pt x="60" y="29"/>
                      <a:pt x="60" y="30"/>
                      <a:pt x="61" y="31"/>
                    </a:cubicBezTo>
                    <a:cubicBezTo>
                      <a:pt x="63" y="35"/>
                      <a:pt x="65" y="40"/>
                      <a:pt x="67" y="43"/>
                    </a:cubicBezTo>
                    <a:cubicBezTo>
                      <a:pt x="68" y="45"/>
                      <a:pt x="69" y="46"/>
                      <a:pt x="70" y="48"/>
                    </a:cubicBezTo>
                    <a:cubicBezTo>
                      <a:pt x="70" y="48"/>
                      <a:pt x="71" y="49"/>
                      <a:pt x="71" y="50"/>
                    </a:cubicBezTo>
                    <a:cubicBezTo>
                      <a:pt x="71" y="50"/>
                      <a:pt x="72" y="50"/>
                      <a:pt x="72" y="51"/>
                    </a:cubicBezTo>
                    <a:cubicBezTo>
                      <a:pt x="73" y="51"/>
                      <a:pt x="74" y="52"/>
                      <a:pt x="75" y="52"/>
                    </a:cubicBezTo>
                    <a:cubicBezTo>
                      <a:pt x="75" y="52"/>
                      <a:pt x="75" y="52"/>
                      <a:pt x="75" y="52"/>
                    </a:cubicBezTo>
                    <a:cubicBezTo>
                      <a:pt x="76" y="52"/>
                      <a:pt x="76" y="52"/>
                      <a:pt x="77" y="52"/>
                    </a:cubicBezTo>
                    <a:cubicBezTo>
                      <a:pt x="77" y="53"/>
                      <a:pt x="78" y="53"/>
                      <a:pt x="78" y="53"/>
                    </a:cubicBezTo>
                    <a:cubicBezTo>
                      <a:pt x="79" y="53"/>
                      <a:pt x="80" y="52"/>
                      <a:pt x="81" y="52"/>
                    </a:cubicBezTo>
                    <a:cubicBezTo>
                      <a:pt x="85" y="52"/>
                      <a:pt x="89" y="51"/>
                      <a:pt x="93" y="51"/>
                    </a:cubicBezTo>
                    <a:cubicBezTo>
                      <a:pt x="97" y="50"/>
                      <a:pt x="100" y="49"/>
                      <a:pt x="100" y="49"/>
                    </a:cubicBezTo>
                    <a:cubicBezTo>
                      <a:pt x="104" y="48"/>
                      <a:pt x="106" y="45"/>
                      <a:pt x="106" y="41"/>
                    </a:cubicBezTo>
                    <a:cubicBezTo>
                      <a:pt x="105" y="37"/>
                      <a:pt x="101" y="35"/>
                      <a:pt x="97" y="36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Freeform 12"/>
              <p:cNvSpPr/>
              <p:nvPr/>
            </p:nvSpPr>
            <p:spPr bwMode="auto">
              <a:xfrm>
                <a:off x="9771063" y="2613025"/>
                <a:ext cx="219075" cy="339725"/>
              </a:xfrm>
              <a:custGeom>
                <a:gdLst>
                  <a:gd name="T0" fmla="*/ 33 w 58"/>
                  <a:gd name="T1" fmla="*/ 41 h 90"/>
                  <a:gd name="T2" fmla="*/ 32 w 58"/>
                  <a:gd name="T3" fmla="*/ 40 h 90"/>
                  <a:gd name="T4" fmla="*/ 24 w 58"/>
                  <a:gd name="T5" fmla="*/ 37 h 90"/>
                  <a:gd name="T6" fmla="*/ 23 w 58"/>
                  <a:gd name="T7" fmla="*/ 36 h 90"/>
                  <a:gd name="T8" fmla="*/ 17 w 58"/>
                  <a:gd name="T9" fmla="*/ 32 h 90"/>
                  <a:gd name="T10" fmla="*/ 18 w 58"/>
                  <a:gd name="T11" fmla="*/ 24 h 90"/>
                  <a:gd name="T12" fmla="*/ 28 w 58"/>
                  <a:gd name="T13" fmla="*/ 20 h 90"/>
                  <a:gd name="T14" fmla="*/ 48 w 58"/>
                  <a:gd name="T15" fmla="*/ 27 h 90"/>
                  <a:gd name="T16" fmla="*/ 56 w 58"/>
                  <a:gd name="T17" fmla="*/ 24 h 90"/>
                  <a:gd name="T18" fmla="*/ 56 w 58"/>
                  <a:gd name="T19" fmla="*/ 18 h 90"/>
                  <a:gd name="T20" fmla="*/ 38 w 58"/>
                  <a:gd name="T21" fmla="*/ 10 h 90"/>
                  <a:gd name="T22" fmla="*/ 33 w 58"/>
                  <a:gd name="T23" fmla="*/ 9 h 90"/>
                  <a:gd name="T24" fmla="*/ 33 w 58"/>
                  <a:gd name="T25" fmla="*/ 2 h 90"/>
                  <a:gd name="T26" fmla="*/ 31 w 58"/>
                  <a:gd name="T27" fmla="*/ 0 h 90"/>
                  <a:gd name="T28" fmla="*/ 25 w 58"/>
                  <a:gd name="T29" fmla="*/ 0 h 90"/>
                  <a:gd name="T30" fmla="*/ 23 w 58"/>
                  <a:gd name="T31" fmla="*/ 2 h 90"/>
                  <a:gd name="T32" fmla="*/ 23 w 58"/>
                  <a:gd name="T33" fmla="*/ 9 h 90"/>
                  <a:gd name="T34" fmla="*/ 8 w 58"/>
                  <a:gd name="T35" fmla="*/ 15 h 90"/>
                  <a:gd name="T36" fmla="*/ 4 w 58"/>
                  <a:gd name="T37" fmla="*/ 37 h 90"/>
                  <a:gd name="T38" fmla="*/ 11 w 58"/>
                  <a:gd name="T39" fmla="*/ 45 h 90"/>
                  <a:gd name="T40" fmla="*/ 32 w 58"/>
                  <a:gd name="T41" fmla="*/ 54 h 90"/>
                  <a:gd name="T42" fmla="*/ 35 w 58"/>
                  <a:gd name="T43" fmla="*/ 56 h 90"/>
                  <a:gd name="T44" fmla="*/ 40 w 58"/>
                  <a:gd name="T45" fmla="*/ 60 h 90"/>
                  <a:gd name="T46" fmla="*/ 39 w 58"/>
                  <a:gd name="T47" fmla="*/ 68 h 90"/>
                  <a:gd name="T48" fmla="*/ 30 w 58"/>
                  <a:gd name="T49" fmla="*/ 71 h 90"/>
                  <a:gd name="T50" fmla="*/ 20 w 58"/>
                  <a:gd name="T51" fmla="*/ 69 h 90"/>
                  <a:gd name="T52" fmla="*/ 14 w 58"/>
                  <a:gd name="T53" fmla="*/ 65 h 90"/>
                  <a:gd name="T54" fmla="*/ 13 w 58"/>
                  <a:gd name="T55" fmla="*/ 64 h 90"/>
                  <a:gd name="T56" fmla="*/ 13 w 58"/>
                  <a:gd name="T57" fmla="*/ 64 h 90"/>
                  <a:gd name="T58" fmla="*/ 13 w 58"/>
                  <a:gd name="T59" fmla="*/ 64 h 90"/>
                  <a:gd name="T60" fmla="*/ 13 w 58"/>
                  <a:gd name="T61" fmla="*/ 64 h 90"/>
                  <a:gd name="T62" fmla="*/ 9 w 58"/>
                  <a:gd name="T63" fmla="*/ 62 h 90"/>
                  <a:gd name="T64" fmla="*/ 2 w 58"/>
                  <a:gd name="T65" fmla="*/ 66 h 90"/>
                  <a:gd name="T66" fmla="*/ 2 w 58"/>
                  <a:gd name="T67" fmla="*/ 71 h 90"/>
                  <a:gd name="T68" fmla="*/ 23 w 58"/>
                  <a:gd name="T69" fmla="*/ 82 h 90"/>
                  <a:gd name="T70" fmla="*/ 23 w 58"/>
                  <a:gd name="T71" fmla="*/ 89 h 90"/>
                  <a:gd name="T72" fmla="*/ 25 w 58"/>
                  <a:gd name="T73" fmla="*/ 90 h 90"/>
                  <a:gd name="T74" fmla="*/ 31 w 58"/>
                  <a:gd name="T75" fmla="*/ 90 h 90"/>
                  <a:gd name="T76" fmla="*/ 33 w 58"/>
                  <a:gd name="T77" fmla="*/ 89 h 90"/>
                  <a:gd name="T78" fmla="*/ 33 w 58"/>
                  <a:gd name="T79" fmla="*/ 82 h 90"/>
                  <a:gd name="T80" fmla="*/ 49 w 58"/>
                  <a:gd name="T81" fmla="*/ 77 h 90"/>
                  <a:gd name="T82" fmla="*/ 55 w 58"/>
                  <a:gd name="T83" fmla="*/ 56 h 90"/>
                  <a:gd name="T84" fmla="*/ 33 w 58"/>
                  <a:gd name="T85" fmla="*/ 41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57" h="90">
                    <a:moveTo>
                      <a:pt x="33" y="41"/>
                    </a:moveTo>
                    <a:cubicBezTo>
                      <a:pt x="32" y="40"/>
                      <a:pt x="32" y="40"/>
                      <a:pt x="32" y="40"/>
                    </a:cubicBezTo>
                    <a:cubicBezTo>
                      <a:pt x="29" y="39"/>
                      <a:pt x="25" y="37"/>
                      <a:pt x="24" y="37"/>
                    </a:cubicBezTo>
                    <a:cubicBezTo>
                      <a:pt x="24" y="37"/>
                      <a:pt x="23" y="36"/>
                      <a:pt x="23" y="36"/>
                    </a:cubicBezTo>
                    <a:cubicBezTo>
                      <a:pt x="20" y="35"/>
                      <a:pt x="19" y="34"/>
                      <a:pt x="17" y="32"/>
                    </a:cubicBezTo>
                    <a:cubicBezTo>
                      <a:pt x="15" y="29"/>
                      <a:pt x="16" y="26"/>
                      <a:pt x="18" y="24"/>
                    </a:cubicBezTo>
                    <a:cubicBezTo>
                      <a:pt x="21" y="21"/>
                      <a:pt x="25" y="20"/>
                      <a:pt x="28" y="20"/>
                    </a:cubicBezTo>
                    <a:cubicBezTo>
                      <a:pt x="30" y="20"/>
                      <a:pt x="38" y="19"/>
                      <a:pt x="48" y="27"/>
                    </a:cubicBezTo>
                    <a:cubicBezTo>
                      <a:pt x="50" y="29"/>
                      <a:pt x="54" y="26"/>
                      <a:pt x="56" y="24"/>
                    </a:cubicBezTo>
                    <a:cubicBezTo>
                      <a:pt x="57" y="22"/>
                      <a:pt x="57" y="20"/>
                      <a:pt x="56" y="18"/>
                    </a:cubicBezTo>
                    <a:cubicBezTo>
                      <a:pt x="53" y="14"/>
                      <a:pt x="43" y="11"/>
                      <a:pt x="38" y="10"/>
                    </a:cubicBezTo>
                    <a:cubicBezTo>
                      <a:pt x="37" y="9"/>
                      <a:pt x="35" y="9"/>
                      <a:pt x="33" y="9"/>
                    </a:cubicBezTo>
                    <a:cubicBezTo>
                      <a:pt x="33" y="2"/>
                      <a:pt x="33" y="2"/>
                      <a:pt x="33" y="2"/>
                    </a:cubicBezTo>
                    <a:cubicBezTo>
                      <a:pt x="33" y="1"/>
                      <a:pt x="32" y="0"/>
                      <a:pt x="31" y="0"/>
                    </a:cubicBezTo>
                    <a:cubicBezTo>
                      <a:pt x="25" y="0"/>
                      <a:pt x="25" y="0"/>
                      <a:pt x="25" y="0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9"/>
                      <a:pt x="23" y="9"/>
                      <a:pt x="23" y="9"/>
                    </a:cubicBezTo>
                    <a:cubicBezTo>
                      <a:pt x="17" y="10"/>
                      <a:pt x="12" y="12"/>
                      <a:pt x="8" y="15"/>
                    </a:cubicBezTo>
                    <a:cubicBezTo>
                      <a:pt x="2" y="21"/>
                      <a:pt x="0" y="30"/>
                      <a:pt x="4" y="37"/>
                    </a:cubicBezTo>
                    <a:cubicBezTo>
                      <a:pt x="5" y="40"/>
                      <a:pt x="8" y="43"/>
                      <a:pt x="11" y="45"/>
                    </a:cubicBezTo>
                    <a:cubicBezTo>
                      <a:pt x="14" y="46"/>
                      <a:pt x="26" y="52"/>
                      <a:pt x="32" y="54"/>
                    </a:cubicBezTo>
                    <a:cubicBezTo>
                      <a:pt x="35" y="56"/>
                      <a:pt x="35" y="56"/>
                      <a:pt x="35" y="56"/>
                    </a:cubicBezTo>
                    <a:cubicBezTo>
                      <a:pt x="37" y="57"/>
                      <a:pt x="39" y="58"/>
                      <a:pt x="40" y="60"/>
                    </a:cubicBezTo>
                    <a:cubicBezTo>
                      <a:pt x="42" y="63"/>
                      <a:pt x="41" y="66"/>
                      <a:pt x="39" y="68"/>
                    </a:cubicBezTo>
                    <a:cubicBezTo>
                      <a:pt x="37" y="70"/>
                      <a:pt x="34" y="71"/>
                      <a:pt x="30" y="71"/>
                    </a:cubicBezTo>
                    <a:cubicBezTo>
                      <a:pt x="27" y="71"/>
                      <a:pt x="24" y="70"/>
                      <a:pt x="20" y="69"/>
                    </a:cubicBezTo>
                    <a:cubicBezTo>
                      <a:pt x="18" y="68"/>
                      <a:pt x="16" y="67"/>
                      <a:pt x="14" y="65"/>
                    </a:cubicBezTo>
                    <a:cubicBezTo>
                      <a:pt x="14" y="65"/>
                      <a:pt x="13" y="65"/>
                      <a:pt x="13" y="64"/>
                    </a:cubicBezTo>
                    <a:cubicBezTo>
                      <a:pt x="13" y="64"/>
                      <a:pt x="13" y="64"/>
                      <a:pt x="13" y="64"/>
                    </a:cubicBezTo>
                    <a:cubicBezTo>
                      <a:pt x="13" y="64"/>
                      <a:pt x="13" y="64"/>
                      <a:pt x="13" y="64"/>
                    </a:cubicBezTo>
                    <a:cubicBezTo>
                      <a:pt x="13" y="64"/>
                      <a:pt x="13" y="64"/>
                      <a:pt x="13" y="64"/>
                    </a:cubicBezTo>
                    <a:cubicBezTo>
                      <a:pt x="12" y="62"/>
                      <a:pt x="10" y="62"/>
                      <a:pt x="9" y="62"/>
                    </a:cubicBezTo>
                    <a:cubicBezTo>
                      <a:pt x="6" y="62"/>
                      <a:pt x="3" y="64"/>
                      <a:pt x="2" y="66"/>
                    </a:cubicBezTo>
                    <a:cubicBezTo>
                      <a:pt x="1" y="68"/>
                      <a:pt x="1" y="70"/>
                      <a:pt x="2" y="71"/>
                    </a:cubicBezTo>
                    <a:cubicBezTo>
                      <a:pt x="6" y="77"/>
                      <a:pt x="14" y="81"/>
                      <a:pt x="23" y="82"/>
                    </a:cubicBezTo>
                    <a:cubicBezTo>
                      <a:pt x="23" y="89"/>
                      <a:pt x="23" y="89"/>
                      <a:pt x="23" y="89"/>
                    </a:cubicBezTo>
                    <a:cubicBezTo>
                      <a:pt x="23" y="90"/>
                      <a:pt x="24" y="90"/>
                      <a:pt x="25" y="90"/>
                    </a:cubicBezTo>
                    <a:cubicBezTo>
                      <a:pt x="31" y="90"/>
                      <a:pt x="31" y="90"/>
                      <a:pt x="31" y="90"/>
                    </a:cubicBezTo>
                    <a:cubicBezTo>
                      <a:pt x="32" y="90"/>
                      <a:pt x="33" y="90"/>
                      <a:pt x="33" y="89"/>
                    </a:cubicBezTo>
                    <a:cubicBezTo>
                      <a:pt x="33" y="82"/>
                      <a:pt x="33" y="82"/>
                      <a:pt x="33" y="82"/>
                    </a:cubicBezTo>
                    <a:cubicBezTo>
                      <a:pt x="40" y="82"/>
                      <a:pt x="46" y="80"/>
                      <a:pt x="49" y="77"/>
                    </a:cubicBezTo>
                    <a:cubicBezTo>
                      <a:pt x="55" y="72"/>
                      <a:pt x="58" y="63"/>
                      <a:pt x="55" y="56"/>
                    </a:cubicBezTo>
                    <a:cubicBezTo>
                      <a:pt x="52" y="48"/>
                      <a:pt x="41" y="44"/>
                      <a:pt x="33" y="41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01" name="组合 100"/>
          <p:cNvGrpSpPr/>
          <p:nvPr/>
        </p:nvGrpSpPr>
        <p:grpSpPr>
          <a:xfrm>
            <a:off x="5153578" y="991755"/>
            <a:ext cx="897207" cy="897206"/>
            <a:chOff x="6497531" y="1868011"/>
            <a:chExt cx="1196276" cy="1196274"/>
          </a:xfrm>
        </p:grpSpPr>
        <p:sp>
          <p:nvSpPr>
            <p:cNvPr id="102" name="Teardrop 40"/>
            <p:cNvSpPr/>
            <p:nvPr/>
          </p:nvSpPr>
          <p:spPr>
            <a:xfrm>
              <a:off x="6497531" y="1868011"/>
              <a:ext cx="1196276" cy="1196274"/>
            </a:xfrm>
            <a:prstGeom prst="teardrop">
              <a:avLst/>
            </a:prstGeom>
            <a:noFill/>
            <a:ln w="571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/>
            </a:p>
          </p:txBody>
        </p:sp>
        <p:grpSp>
          <p:nvGrpSpPr>
            <p:cNvPr id="103" name="Group 30"/>
            <p:cNvGrpSpPr>
              <a:grpSpLocks noChangeAspect="1"/>
            </p:cNvGrpSpPr>
            <p:nvPr/>
          </p:nvGrpSpPr>
          <p:grpSpPr>
            <a:xfrm>
              <a:off x="6803608" y="2159197"/>
              <a:ext cx="671337" cy="481838"/>
              <a:chOff x="3670" y="2036"/>
              <a:chExt cx="581" cy="417"/>
            </a:xfrm>
          </p:grpSpPr>
          <p:sp>
            <p:nvSpPr>
              <p:cNvPr id="104" name="Oval 31"/>
              <p:cNvSpPr>
                <a:spLocks noChangeArrowheads="1"/>
              </p:cNvSpPr>
              <p:nvPr/>
            </p:nvSpPr>
            <p:spPr bwMode="auto">
              <a:xfrm>
                <a:off x="3919" y="2251"/>
                <a:ext cx="82" cy="82"/>
              </a:xfrm>
              <a:prstGeom prst="ellipse">
                <a:avLst/>
              </a:pr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Freeform 32"/>
              <p:cNvSpPr/>
              <p:nvPr/>
            </p:nvSpPr>
            <p:spPr bwMode="auto">
              <a:xfrm>
                <a:off x="3887" y="2337"/>
                <a:ext cx="147" cy="116"/>
              </a:xfrm>
              <a:custGeom>
                <a:gdLst>
                  <a:gd name="T0" fmla="*/ 27 w 36"/>
                  <a:gd name="T1" fmla="*/ 0 h 28"/>
                  <a:gd name="T2" fmla="*/ 18 w 36"/>
                  <a:gd name="T3" fmla="*/ 11 h 28"/>
                  <a:gd name="T4" fmla="*/ 9 w 36"/>
                  <a:gd name="T5" fmla="*/ 0 h 28"/>
                  <a:gd name="T6" fmla="*/ 0 w 36"/>
                  <a:gd name="T7" fmla="*/ 18 h 28"/>
                  <a:gd name="T8" fmla="*/ 1 w 36"/>
                  <a:gd name="T9" fmla="*/ 26 h 28"/>
                  <a:gd name="T10" fmla="*/ 18 w 36"/>
                  <a:gd name="T11" fmla="*/ 28 h 28"/>
                  <a:gd name="T12" fmla="*/ 35 w 36"/>
                  <a:gd name="T13" fmla="*/ 26 h 28"/>
                  <a:gd name="T14" fmla="*/ 36 w 36"/>
                  <a:gd name="T15" fmla="*/ 18 h 28"/>
                  <a:gd name="T16" fmla="*/ 27 w 36"/>
                  <a:gd name="T17" fmla="*/ 0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6" h="28">
                    <a:moveTo>
                      <a:pt x="27" y="0"/>
                    </a:moveTo>
                    <a:cubicBezTo>
                      <a:pt x="18" y="11"/>
                      <a:pt x="18" y="11"/>
                      <a:pt x="18" y="11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3" y="4"/>
                      <a:pt x="0" y="11"/>
                      <a:pt x="0" y="18"/>
                    </a:cubicBezTo>
                    <a:cubicBezTo>
                      <a:pt x="0" y="21"/>
                      <a:pt x="0" y="23"/>
                      <a:pt x="1" y="26"/>
                    </a:cubicBezTo>
                    <a:cubicBezTo>
                      <a:pt x="6" y="27"/>
                      <a:pt x="12" y="28"/>
                      <a:pt x="18" y="28"/>
                    </a:cubicBezTo>
                    <a:cubicBezTo>
                      <a:pt x="24" y="28"/>
                      <a:pt x="30" y="27"/>
                      <a:pt x="35" y="26"/>
                    </a:cubicBezTo>
                    <a:cubicBezTo>
                      <a:pt x="36" y="23"/>
                      <a:pt x="36" y="21"/>
                      <a:pt x="36" y="18"/>
                    </a:cubicBezTo>
                    <a:cubicBezTo>
                      <a:pt x="36" y="11"/>
                      <a:pt x="33" y="4"/>
                      <a:pt x="2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Oval 33"/>
              <p:cNvSpPr>
                <a:spLocks noChangeArrowheads="1"/>
              </p:cNvSpPr>
              <p:nvPr/>
            </p:nvSpPr>
            <p:spPr bwMode="auto">
              <a:xfrm>
                <a:off x="3707" y="2251"/>
                <a:ext cx="77" cy="82"/>
              </a:xfrm>
              <a:prstGeom prst="ellipse">
                <a:avLst/>
              </a:pr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Freeform 34"/>
              <p:cNvSpPr/>
              <p:nvPr/>
            </p:nvSpPr>
            <p:spPr bwMode="auto">
              <a:xfrm>
                <a:off x="3670" y="2337"/>
                <a:ext cx="151" cy="116"/>
              </a:xfrm>
              <a:custGeom>
                <a:gdLst>
                  <a:gd name="T0" fmla="*/ 28 w 37"/>
                  <a:gd name="T1" fmla="*/ 0 h 28"/>
                  <a:gd name="T2" fmla="*/ 19 w 37"/>
                  <a:gd name="T3" fmla="*/ 11 h 28"/>
                  <a:gd name="T4" fmla="*/ 9 w 37"/>
                  <a:gd name="T5" fmla="*/ 0 h 28"/>
                  <a:gd name="T6" fmla="*/ 0 w 37"/>
                  <a:gd name="T7" fmla="*/ 18 h 28"/>
                  <a:gd name="T8" fmla="*/ 1 w 37"/>
                  <a:gd name="T9" fmla="*/ 26 h 28"/>
                  <a:gd name="T10" fmla="*/ 19 w 37"/>
                  <a:gd name="T11" fmla="*/ 28 h 28"/>
                  <a:gd name="T12" fmla="*/ 36 w 37"/>
                  <a:gd name="T13" fmla="*/ 26 h 28"/>
                  <a:gd name="T14" fmla="*/ 37 w 37"/>
                  <a:gd name="T15" fmla="*/ 18 h 28"/>
                  <a:gd name="T16" fmla="*/ 28 w 37"/>
                  <a:gd name="T17" fmla="*/ 0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7" h="28">
                    <a:moveTo>
                      <a:pt x="28" y="0"/>
                    </a:moveTo>
                    <a:cubicBezTo>
                      <a:pt x="19" y="11"/>
                      <a:pt x="19" y="11"/>
                      <a:pt x="19" y="11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4" y="4"/>
                      <a:pt x="0" y="11"/>
                      <a:pt x="0" y="18"/>
                    </a:cubicBezTo>
                    <a:cubicBezTo>
                      <a:pt x="0" y="21"/>
                      <a:pt x="1" y="23"/>
                      <a:pt x="1" y="26"/>
                    </a:cubicBezTo>
                    <a:cubicBezTo>
                      <a:pt x="7" y="27"/>
                      <a:pt x="12" y="28"/>
                      <a:pt x="19" y="28"/>
                    </a:cubicBezTo>
                    <a:cubicBezTo>
                      <a:pt x="25" y="28"/>
                      <a:pt x="31" y="27"/>
                      <a:pt x="36" y="26"/>
                    </a:cubicBezTo>
                    <a:cubicBezTo>
                      <a:pt x="37" y="23"/>
                      <a:pt x="37" y="21"/>
                      <a:pt x="37" y="18"/>
                    </a:cubicBezTo>
                    <a:cubicBezTo>
                      <a:pt x="37" y="11"/>
                      <a:pt x="33" y="4"/>
                      <a:pt x="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Oval 35"/>
              <p:cNvSpPr>
                <a:spLocks noChangeArrowheads="1"/>
              </p:cNvSpPr>
              <p:nvPr/>
            </p:nvSpPr>
            <p:spPr bwMode="auto">
              <a:xfrm>
                <a:off x="4136" y="2251"/>
                <a:ext cx="78" cy="82"/>
              </a:xfrm>
              <a:prstGeom prst="ellipse">
                <a:avLst/>
              </a:pr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Freeform 36"/>
              <p:cNvSpPr/>
              <p:nvPr/>
            </p:nvSpPr>
            <p:spPr bwMode="auto">
              <a:xfrm>
                <a:off x="4099" y="2337"/>
                <a:ext cx="152" cy="116"/>
              </a:xfrm>
              <a:custGeom>
                <a:gdLst>
                  <a:gd name="T0" fmla="*/ 28 w 37"/>
                  <a:gd name="T1" fmla="*/ 0 h 28"/>
                  <a:gd name="T2" fmla="*/ 18 w 37"/>
                  <a:gd name="T3" fmla="*/ 11 h 28"/>
                  <a:gd name="T4" fmla="*/ 9 w 37"/>
                  <a:gd name="T5" fmla="*/ 0 h 28"/>
                  <a:gd name="T6" fmla="*/ 0 w 37"/>
                  <a:gd name="T7" fmla="*/ 18 h 28"/>
                  <a:gd name="T8" fmla="*/ 1 w 37"/>
                  <a:gd name="T9" fmla="*/ 26 h 28"/>
                  <a:gd name="T10" fmla="*/ 18 w 37"/>
                  <a:gd name="T11" fmla="*/ 28 h 28"/>
                  <a:gd name="T12" fmla="*/ 36 w 37"/>
                  <a:gd name="T13" fmla="*/ 26 h 28"/>
                  <a:gd name="T14" fmla="*/ 37 w 37"/>
                  <a:gd name="T15" fmla="*/ 18 h 28"/>
                  <a:gd name="T16" fmla="*/ 28 w 37"/>
                  <a:gd name="T17" fmla="*/ 0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7" h="28">
                    <a:moveTo>
                      <a:pt x="28" y="0"/>
                    </a:moveTo>
                    <a:cubicBezTo>
                      <a:pt x="18" y="11"/>
                      <a:pt x="18" y="11"/>
                      <a:pt x="18" y="11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4" y="4"/>
                      <a:pt x="0" y="11"/>
                      <a:pt x="0" y="18"/>
                    </a:cubicBezTo>
                    <a:cubicBezTo>
                      <a:pt x="0" y="21"/>
                      <a:pt x="0" y="23"/>
                      <a:pt x="1" y="26"/>
                    </a:cubicBezTo>
                    <a:cubicBezTo>
                      <a:pt x="6" y="27"/>
                      <a:pt x="12" y="28"/>
                      <a:pt x="18" y="28"/>
                    </a:cubicBezTo>
                    <a:cubicBezTo>
                      <a:pt x="25" y="28"/>
                      <a:pt x="30" y="27"/>
                      <a:pt x="36" y="26"/>
                    </a:cubicBezTo>
                    <a:cubicBezTo>
                      <a:pt x="36" y="23"/>
                      <a:pt x="37" y="21"/>
                      <a:pt x="37" y="18"/>
                    </a:cubicBezTo>
                    <a:cubicBezTo>
                      <a:pt x="37" y="11"/>
                      <a:pt x="33" y="4"/>
                      <a:pt x="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Oval 37"/>
              <p:cNvSpPr>
                <a:spLocks noChangeArrowheads="1"/>
              </p:cNvSpPr>
              <p:nvPr/>
            </p:nvSpPr>
            <p:spPr bwMode="auto">
              <a:xfrm>
                <a:off x="3813" y="2036"/>
                <a:ext cx="82" cy="82"/>
              </a:xfrm>
              <a:prstGeom prst="ellipse">
                <a:avLst/>
              </a:pr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Freeform 38"/>
              <p:cNvSpPr/>
              <p:nvPr/>
            </p:nvSpPr>
            <p:spPr bwMode="auto">
              <a:xfrm>
                <a:off x="3776" y="2123"/>
                <a:ext cx="152" cy="115"/>
              </a:xfrm>
              <a:custGeom>
                <a:gdLst>
                  <a:gd name="T0" fmla="*/ 28 w 37"/>
                  <a:gd name="T1" fmla="*/ 0 h 28"/>
                  <a:gd name="T2" fmla="*/ 19 w 37"/>
                  <a:gd name="T3" fmla="*/ 11 h 28"/>
                  <a:gd name="T4" fmla="*/ 9 w 37"/>
                  <a:gd name="T5" fmla="*/ 0 h 28"/>
                  <a:gd name="T6" fmla="*/ 0 w 37"/>
                  <a:gd name="T7" fmla="*/ 18 h 28"/>
                  <a:gd name="T8" fmla="*/ 2 w 37"/>
                  <a:gd name="T9" fmla="*/ 26 h 28"/>
                  <a:gd name="T10" fmla="*/ 19 w 37"/>
                  <a:gd name="T11" fmla="*/ 28 h 28"/>
                  <a:gd name="T12" fmla="*/ 36 w 37"/>
                  <a:gd name="T13" fmla="*/ 26 h 28"/>
                  <a:gd name="T14" fmla="*/ 37 w 37"/>
                  <a:gd name="T15" fmla="*/ 18 h 28"/>
                  <a:gd name="T16" fmla="*/ 28 w 37"/>
                  <a:gd name="T17" fmla="*/ 0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7" h="28">
                    <a:moveTo>
                      <a:pt x="28" y="0"/>
                    </a:moveTo>
                    <a:cubicBezTo>
                      <a:pt x="19" y="11"/>
                      <a:pt x="19" y="11"/>
                      <a:pt x="19" y="11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4" y="4"/>
                      <a:pt x="0" y="11"/>
                      <a:pt x="0" y="18"/>
                    </a:cubicBezTo>
                    <a:cubicBezTo>
                      <a:pt x="0" y="21"/>
                      <a:pt x="1" y="23"/>
                      <a:pt x="2" y="26"/>
                    </a:cubicBezTo>
                    <a:cubicBezTo>
                      <a:pt x="7" y="27"/>
                      <a:pt x="13" y="28"/>
                      <a:pt x="19" y="28"/>
                    </a:cubicBezTo>
                    <a:cubicBezTo>
                      <a:pt x="25" y="28"/>
                      <a:pt x="31" y="27"/>
                      <a:pt x="36" y="26"/>
                    </a:cubicBezTo>
                    <a:cubicBezTo>
                      <a:pt x="37" y="23"/>
                      <a:pt x="37" y="21"/>
                      <a:pt x="37" y="18"/>
                    </a:cubicBezTo>
                    <a:cubicBezTo>
                      <a:pt x="37" y="11"/>
                      <a:pt x="34" y="4"/>
                      <a:pt x="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Oval 39"/>
              <p:cNvSpPr>
                <a:spLocks noChangeArrowheads="1"/>
              </p:cNvSpPr>
              <p:nvPr/>
            </p:nvSpPr>
            <p:spPr bwMode="auto">
              <a:xfrm>
                <a:off x="4026" y="2036"/>
                <a:ext cx="82" cy="82"/>
              </a:xfrm>
              <a:prstGeom prst="ellipse">
                <a:avLst/>
              </a:pr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Freeform 40"/>
              <p:cNvSpPr/>
              <p:nvPr/>
            </p:nvSpPr>
            <p:spPr bwMode="auto">
              <a:xfrm>
                <a:off x="3993" y="2123"/>
                <a:ext cx="151" cy="115"/>
              </a:xfrm>
              <a:custGeom>
                <a:gdLst>
                  <a:gd name="T0" fmla="*/ 28 w 37"/>
                  <a:gd name="T1" fmla="*/ 0 h 28"/>
                  <a:gd name="T2" fmla="*/ 18 w 37"/>
                  <a:gd name="T3" fmla="*/ 11 h 28"/>
                  <a:gd name="T4" fmla="*/ 9 w 37"/>
                  <a:gd name="T5" fmla="*/ 0 h 28"/>
                  <a:gd name="T6" fmla="*/ 0 w 37"/>
                  <a:gd name="T7" fmla="*/ 18 h 28"/>
                  <a:gd name="T8" fmla="*/ 1 w 37"/>
                  <a:gd name="T9" fmla="*/ 26 h 28"/>
                  <a:gd name="T10" fmla="*/ 18 w 37"/>
                  <a:gd name="T11" fmla="*/ 28 h 28"/>
                  <a:gd name="T12" fmla="*/ 35 w 37"/>
                  <a:gd name="T13" fmla="*/ 26 h 28"/>
                  <a:gd name="T14" fmla="*/ 37 w 37"/>
                  <a:gd name="T15" fmla="*/ 18 h 28"/>
                  <a:gd name="T16" fmla="*/ 28 w 37"/>
                  <a:gd name="T17" fmla="*/ 0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7" h="28">
                    <a:moveTo>
                      <a:pt x="28" y="0"/>
                    </a:moveTo>
                    <a:cubicBezTo>
                      <a:pt x="18" y="11"/>
                      <a:pt x="18" y="11"/>
                      <a:pt x="18" y="11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3" y="4"/>
                      <a:pt x="0" y="11"/>
                      <a:pt x="0" y="18"/>
                    </a:cubicBezTo>
                    <a:cubicBezTo>
                      <a:pt x="0" y="21"/>
                      <a:pt x="0" y="23"/>
                      <a:pt x="1" y="26"/>
                    </a:cubicBezTo>
                    <a:cubicBezTo>
                      <a:pt x="6" y="27"/>
                      <a:pt x="12" y="28"/>
                      <a:pt x="18" y="28"/>
                    </a:cubicBezTo>
                    <a:cubicBezTo>
                      <a:pt x="24" y="28"/>
                      <a:pt x="30" y="27"/>
                      <a:pt x="35" y="26"/>
                    </a:cubicBezTo>
                    <a:cubicBezTo>
                      <a:pt x="36" y="23"/>
                      <a:pt x="37" y="21"/>
                      <a:pt x="37" y="18"/>
                    </a:cubicBezTo>
                    <a:cubicBezTo>
                      <a:pt x="37" y="11"/>
                      <a:pt x="33" y="4"/>
                      <a:pt x="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14" name="组合 113"/>
          <p:cNvGrpSpPr/>
          <p:nvPr/>
        </p:nvGrpSpPr>
        <p:grpSpPr>
          <a:xfrm>
            <a:off x="7393512" y="1771172"/>
            <a:ext cx="897207" cy="897206"/>
            <a:chOff x="8679545" y="2723665"/>
            <a:chExt cx="1196276" cy="1196274"/>
          </a:xfrm>
        </p:grpSpPr>
        <p:sp>
          <p:nvSpPr>
            <p:cNvPr id="115" name="Teardrop 40"/>
            <p:cNvSpPr/>
            <p:nvPr/>
          </p:nvSpPr>
          <p:spPr>
            <a:xfrm>
              <a:off x="8679545" y="2723665"/>
              <a:ext cx="1196276" cy="1196274"/>
            </a:xfrm>
            <a:prstGeom prst="teardrop">
              <a:avLst/>
            </a:prstGeom>
            <a:noFill/>
            <a:ln w="571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/>
            </a:p>
          </p:txBody>
        </p:sp>
        <p:grpSp>
          <p:nvGrpSpPr>
            <p:cNvPr id="116" name="组合 115"/>
            <p:cNvGrpSpPr/>
            <p:nvPr/>
          </p:nvGrpSpPr>
          <p:grpSpPr>
            <a:xfrm>
              <a:off x="9098807" y="3037776"/>
              <a:ext cx="433949" cy="491850"/>
              <a:chOff x="2471074" y="6170447"/>
              <a:chExt cx="1106488" cy="1254125"/>
            </a:xfrm>
            <a:solidFill>
              <a:schemeClr val="bg1"/>
            </a:solidFill>
          </p:grpSpPr>
          <p:sp>
            <p:nvSpPr>
              <p:cNvPr id="117" name="Freeform 11"/>
              <p:cNvSpPr/>
              <p:nvPr/>
            </p:nvSpPr>
            <p:spPr bwMode="auto">
              <a:xfrm>
                <a:off x="2471074" y="6843547"/>
                <a:ext cx="1106488" cy="581025"/>
              </a:xfrm>
              <a:custGeom>
                <a:gdLst>
                  <a:gd name="T0" fmla="*/ 0 w 38"/>
                  <a:gd name="T1" fmla="*/ 9 h 19"/>
                  <a:gd name="T2" fmla="*/ 4 w 38"/>
                  <a:gd name="T3" fmla="*/ 2 h 19"/>
                  <a:gd name="T4" fmla="*/ 12 w 38"/>
                  <a:gd name="T5" fmla="*/ 0 h 19"/>
                  <a:gd name="T6" fmla="*/ 19 w 38"/>
                  <a:gd name="T7" fmla="*/ 17 h 19"/>
                  <a:gd name="T8" fmla="*/ 26 w 38"/>
                  <a:gd name="T9" fmla="*/ 0 h 19"/>
                  <a:gd name="T10" fmla="*/ 34 w 38"/>
                  <a:gd name="T11" fmla="*/ 2 h 19"/>
                  <a:gd name="T12" fmla="*/ 38 w 38"/>
                  <a:gd name="T13" fmla="*/ 9 h 19"/>
                  <a:gd name="T14" fmla="*/ 38 w 38"/>
                  <a:gd name="T15" fmla="*/ 19 h 19"/>
                  <a:gd name="T16" fmla="*/ 19 w 38"/>
                  <a:gd name="T17" fmla="*/ 19 h 19"/>
                  <a:gd name="T18" fmla="*/ 0 w 38"/>
                  <a:gd name="T19" fmla="*/ 19 h 19"/>
                  <a:gd name="T20" fmla="*/ 0 w 38"/>
                  <a:gd name="T21" fmla="*/ 9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8" h="19">
                    <a:moveTo>
                      <a:pt x="0" y="9"/>
                    </a:moveTo>
                    <a:cubicBezTo>
                      <a:pt x="0" y="6"/>
                      <a:pt x="1" y="3"/>
                      <a:pt x="4" y="2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9" y="17"/>
                      <a:pt x="19" y="17"/>
                      <a:pt x="19" y="17"/>
                    </a:cubicBezTo>
                    <a:cubicBezTo>
                      <a:pt x="26" y="0"/>
                      <a:pt x="26" y="0"/>
                      <a:pt x="26" y="0"/>
                    </a:cubicBezTo>
                    <a:cubicBezTo>
                      <a:pt x="34" y="2"/>
                      <a:pt x="34" y="2"/>
                      <a:pt x="34" y="2"/>
                    </a:cubicBezTo>
                    <a:cubicBezTo>
                      <a:pt x="36" y="3"/>
                      <a:pt x="38" y="6"/>
                      <a:pt x="38" y="9"/>
                    </a:cubicBezTo>
                    <a:cubicBezTo>
                      <a:pt x="38" y="19"/>
                      <a:pt x="38" y="19"/>
                      <a:pt x="38" y="19"/>
                    </a:cubicBezTo>
                    <a:cubicBezTo>
                      <a:pt x="19" y="19"/>
                      <a:pt x="19" y="19"/>
                      <a:pt x="19" y="19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0" y="9"/>
                      <a:pt x="0" y="9"/>
                      <a:pt x="0" y="9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Freeform 12"/>
              <p:cNvSpPr/>
              <p:nvPr/>
            </p:nvSpPr>
            <p:spPr bwMode="auto">
              <a:xfrm>
                <a:off x="2761587" y="6170447"/>
                <a:ext cx="495300" cy="611188"/>
              </a:xfrm>
              <a:custGeom>
                <a:gdLst>
                  <a:gd name="T0" fmla="*/ 9 w 17"/>
                  <a:gd name="T1" fmla="*/ 20 h 20"/>
                  <a:gd name="T2" fmla="*/ 3 w 17"/>
                  <a:gd name="T3" fmla="*/ 16 h 20"/>
                  <a:gd name="T4" fmla="*/ 1 w 17"/>
                  <a:gd name="T5" fmla="*/ 6 h 20"/>
                  <a:gd name="T6" fmla="*/ 9 w 17"/>
                  <a:gd name="T7" fmla="*/ 0 h 20"/>
                  <a:gd name="T8" fmla="*/ 16 w 17"/>
                  <a:gd name="T9" fmla="*/ 6 h 20"/>
                  <a:gd name="T10" fmla="*/ 15 w 17"/>
                  <a:gd name="T11" fmla="*/ 16 h 20"/>
                  <a:gd name="T12" fmla="*/ 9 w 17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" h="20">
                    <a:moveTo>
                      <a:pt x="9" y="20"/>
                    </a:moveTo>
                    <a:cubicBezTo>
                      <a:pt x="6" y="20"/>
                      <a:pt x="4" y="18"/>
                      <a:pt x="3" y="16"/>
                    </a:cubicBezTo>
                    <a:cubicBezTo>
                      <a:pt x="1" y="13"/>
                      <a:pt x="0" y="9"/>
                      <a:pt x="1" y="6"/>
                    </a:cubicBezTo>
                    <a:cubicBezTo>
                      <a:pt x="2" y="3"/>
                      <a:pt x="4" y="0"/>
                      <a:pt x="9" y="0"/>
                    </a:cubicBezTo>
                    <a:cubicBezTo>
                      <a:pt x="13" y="0"/>
                      <a:pt x="16" y="3"/>
                      <a:pt x="16" y="6"/>
                    </a:cubicBezTo>
                    <a:cubicBezTo>
                      <a:pt x="17" y="9"/>
                      <a:pt x="16" y="13"/>
                      <a:pt x="15" y="16"/>
                    </a:cubicBezTo>
                    <a:cubicBezTo>
                      <a:pt x="13" y="18"/>
                      <a:pt x="11" y="20"/>
                      <a:pt x="9" y="2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Freeform 13"/>
              <p:cNvSpPr/>
              <p:nvPr/>
            </p:nvSpPr>
            <p:spPr bwMode="auto">
              <a:xfrm>
                <a:off x="2936212" y="6965785"/>
                <a:ext cx="174625" cy="396875"/>
              </a:xfrm>
              <a:custGeom>
                <a:gdLst>
                  <a:gd name="T0" fmla="*/ 37 w 110"/>
                  <a:gd name="T1" fmla="*/ 0 h 250"/>
                  <a:gd name="T2" fmla="*/ 74 w 110"/>
                  <a:gd name="T3" fmla="*/ 0 h 250"/>
                  <a:gd name="T4" fmla="*/ 110 w 110"/>
                  <a:gd name="T5" fmla="*/ 250 h 250"/>
                  <a:gd name="T6" fmla="*/ 0 w 110"/>
                  <a:gd name="T7" fmla="*/ 250 h 250"/>
                  <a:gd name="T8" fmla="*/ 37 w 110"/>
                  <a:gd name="T9" fmla="*/ 0 h 250"/>
                  <a:gd name="T10" fmla="*/ 37 w 110"/>
                  <a:gd name="T11" fmla="*/ 0 h 2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0" h="250">
                    <a:moveTo>
                      <a:pt x="37" y="0"/>
                    </a:moveTo>
                    <a:lnTo>
                      <a:pt x="74" y="0"/>
                    </a:lnTo>
                    <a:lnTo>
                      <a:pt x="110" y="250"/>
                    </a:lnTo>
                    <a:lnTo>
                      <a:pt x="0" y="250"/>
                    </a:lnTo>
                    <a:lnTo>
                      <a:pt x="37" y="0"/>
                    </a:lnTo>
                    <a:lnTo>
                      <a:pt x="37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Oval 14"/>
              <p:cNvSpPr>
                <a:spLocks noChangeArrowheads="1"/>
              </p:cNvSpPr>
              <p:nvPr/>
            </p:nvSpPr>
            <p:spPr bwMode="auto">
              <a:xfrm>
                <a:off x="2936212" y="6843547"/>
                <a:ext cx="146050" cy="152400"/>
              </a:xfrm>
              <a:prstGeom prst="ellipse">
                <a:avLst/>
              </a:prstGeom>
              <a:grpFill/>
              <a:ln w="9525">
                <a:noFill/>
                <a:rou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1" name="文本框 120"/>
          <p:cNvSpPr txBox="1"/>
          <p:nvPr/>
        </p:nvSpPr>
        <p:spPr>
          <a:xfrm>
            <a:off x="2460308" y="3343676"/>
            <a:ext cx="1822687" cy="117724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12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放射源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强度、半衰期、射线种类及能量、环境和人体受放射性物质含量、放射性强度、空间照射量或电离辐射剂量</a:t>
            </a:r>
          </a:p>
        </p:txBody>
      </p:sp>
      <p:sp>
        <p:nvSpPr>
          <p:cNvPr id="122" name="文本框 121"/>
          <p:cNvSpPr txBox="1"/>
          <p:nvPr/>
        </p:nvSpPr>
        <p:spPr>
          <a:xfrm>
            <a:off x="4938758" y="2462191"/>
            <a:ext cx="1278731" cy="734047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①样品的</a:t>
            </a:r>
            <a:r>
              <a:rPr lang="zh-CN" altLang="en-US" sz="12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采集</a:t>
            </a:r>
            <a:endParaRPr lang="en-US" altLang="zh-CN" sz="12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20000"/>
              </a:lnSpc>
            </a:pPr>
            <a:r>
              <a:rPr lang="zh-CN" altLang="en-US" sz="12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样品</a:t>
            </a:r>
            <a:r>
              <a:rPr lang="zh-CN" altLang="en-US" sz="12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预处理</a:t>
            </a:r>
            <a:endParaRPr lang="en-US" altLang="zh-CN" sz="12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20000"/>
              </a:lnSpc>
            </a:pPr>
            <a:r>
              <a:rPr lang="zh-CN" altLang="en-US" sz="12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样品的测定</a:t>
            </a:r>
          </a:p>
        </p:txBody>
      </p:sp>
      <p:sp>
        <p:nvSpPr>
          <p:cNvPr id="123" name="文本框 122"/>
          <p:cNvSpPr txBox="1"/>
          <p:nvPr/>
        </p:nvSpPr>
        <p:spPr>
          <a:xfrm>
            <a:off x="627963" y="2491352"/>
            <a:ext cx="1278731" cy="5124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l-GR" altLang="zh-CN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①α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放射性核素②</a:t>
            </a:r>
            <a:r>
              <a:rPr lang="el-GR" altLang="zh-CN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β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放射性核素 </a:t>
            </a:r>
          </a:p>
        </p:txBody>
      </p:sp>
      <p:sp>
        <p:nvSpPr>
          <p:cNvPr id="124" name="文本框 123"/>
          <p:cNvSpPr txBox="1"/>
          <p:nvPr/>
        </p:nvSpPr>
        <p:spPr>
          <a:xfrm>
            <a:off x="7068593" y="3237438"/>
            <a:ext cx="1278731" cy="71526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①电离型检测器②闪烁</a:t>
            </a:r>
            <a:r>
              <a:rPr lang="zh-CN" altLang="en-US" sz="12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检测器</a:t>
            </a:r>
            <a:endParaRPr lang="en-US" altLang="zh-CN" sz="12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20000"/>
              </a:lnSpc>
            </a:pPr>
            <a:r>
              <a:rPr lang="zh-CN" altLang="en-US" sz="12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半导体检测器</a:t>
            </a:r>
          </a:p>
        </p:txBody>
      </p:sp>
    </p:spTree>
    <p:extLst>
      <p:ext uri="{BB962C8B-B14F-4D97-AF65-F5344CB8AC3E}">
        <p14:creationId xmlns:p14="http://schemas.microsoft.com/office/powerpoint/2010/main" val="2175430378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dur="5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dur="5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dur="5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dur="5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  <p:bldP spid="84" grpId="0"/>
      <p:bldP spid="85" grpId="0"/>
      <p:bldP spid="86" grpId="0"/>
      <p:bldP spid="87" grpId="0"/>
      <p:bldP spid="121" grpId="0"/>
      <p:bldP spid="122" grpId="0"/>
      <p:bldP spid="123" grpId="0"/>
      <p:bldP spid="1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409575" y="295276"/>
            <a:ext cx="438150" cy="411956"/>
            <a:chExt cx="648285" cy="609713"/>
          </a:xfrm>
        </p:grpSpPr>
        <p:grpSp>
          <p:nvGrpSpPr>
            <p:cNvPr id="5" name="组合 2"/>
            <p:cNvGrpSpPr/>
            <p:nvPr/>
          </p:nvGrpSpPr>
          <p:grpSpPr>
            <a:xfrm>
              <a:off x="0" y="0"/>
              <a:ext cx="432385" cy="432385"/>
              <a:chExt cx="4004677" cy="4004677"/>
            </a:xfrm>
          </p:grpSpPr>
          <p:grpSp>
            <p:nvGrpSpPr>
              <p:cNvPr id="58" name="组合 5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79" name="弧形 7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弧形 7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1" name="弧形 7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" name="弧形 7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9" name="椭圆 5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0" name="椭圆 5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1" name="椭圆 5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2" name="椭圆 5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3" name="椭圆 6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4" name="椭圆 6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5" name="椭圆 6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6" name="椭圆 6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7" name="椭圆 6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8" name="椭圆 6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9" name="椭圆 6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0" name="椭圆 6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1" name="椭圆 6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2" name="椭圆 6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3" name="椭圆 7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4" name="椭圆 7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5" name="椭圆 7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6" name="椭圆 7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7" name="椭圆 7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8" name="椭圆 7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6" name="组合 3"/>
            <p:cNvGrpSpPr/>
            <p:nvPr/>
          </p:nvGrpSpPr>
          <p:grpSpPr>
            <a:xfrm>
              <a:off x="215900" y="0"/>
              <a:ext cx="432385" cy="432385"/>
              <a:chExt cx="4004677" cy="4004677"/>
            </a:xfrm>
          </p:grpSpPr>
          <p:grpSp>
            <p:nvGrpSpPr>
              <p:cNvPr id="33" name="组合 30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54" name="弧形 51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弧形 52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弧形 53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弧形 54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4" name="椭圆 31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椭圆 32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椭圆 33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椭圆 34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8" name="椭圆 35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9" name="椭圆 36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0" name="椭圆 37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1" name="椭圆 38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2" name="椭圆 39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3" name="椭圆 40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4" name="椭圆 41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5" name="椭圆 42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6" name="椭圆 43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7" name="椭圆 44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8" name="椭圆 45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9" name="椭圆 46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0" name="椭圆 47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1" name="椭圆 48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2" name="椭圆 49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3" name="椭圆 50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7" name="组合 4"/>
            <p:cNvGrpSpPr/>
            <p:nvPr/>
          </p:nvGrpSpPr>
          <p:grpSpPr>
            <a:xfrm>
              <a:off x="115763" y="177328"/>
              <a:ext cx="432385" cy="432385"/>
              <a:chExt cx="4004677" cy="4004677"/>
            </a:xfrm>
          </p:grpSpPr>
          <p:grpSp>
            <p:nvGrpSpPr>
              <p:cNvPr id="8" name="组合 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29" name="弧形 2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弧形 2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弧形 2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弧形 2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9" name="椭圆 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椭圆 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椭圆 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椭圆 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椭圆 1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椭圆 1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椭圆 1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椭圆 1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椭圆 1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椭圆 1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椭圆 1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椭圆 1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1" name="椭圆 1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椭圆 1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3" name="椭圆 2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4" name="椭圆 2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5" name="椭圆 2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6" name="椭圆 2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椭圆 2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椭圆 2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83" name="矩形 80"/>
          <p:cNvSpPr>
            <a:spLocks noChangeArrowheads="1"/>
          </p:cNvSpPr>
          <p:nvPr/>
        </p:nvSpPr>
        <p:spPr bwMode="auto">
          <a:xfrm>
            <a:off x="919162" y="308372"/>
            <a:ext cx="2069797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en-US" sz="21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放射性评价方法</a:t>
            </a:r>
          </a:p>
        </p:txBody>
      </p:sp>
      <p:sp>
        <p:nvSpPr>
          <p:cNvPr id="84" name="Freeform 5"/>
          <p:cNvSpPr/>
          <p:nvPr/>
        </p:nvSpPr>
        <p:spPr bwMode="auto">
          <a:xfrm>
            <a:off x="699463" y="2141872"/>
            <a:ext cx="1479797" cy="1334201"/>
          </a:xfrm>
          <a:custGeom>
            <a:gdLst>
              <a:gd name="T0" fmla="*/ 2151 w 2740"/>
              <a:gd name="T1" fmla="*/ 2315 h 2446"/>
              <a:gd name="T2" fmla="*/ 2055 w 2740"/>
              <a:gd name="T3" fmla="*/ 2410 h 2446"/>
              <a:gd name="T4" fmla="*/ 1918 w 2740"/>
              <a:gd name="T5" fmla="*/ 2445 h 2446"/>
              <a:gd name="T6" fmla="*/ 816 w 2740"/>
              <a:gd name="T7" fmla="*/ 2445 h 2446"/>
              <a:gd name="T8" fmla="*/ 685 w 2740"/>
              <a:gd name="T9" fmla="*/ 2410 h 2446"/>
              <a:gd name="T10" fmla="*/ 589 w 2740"/>
              <a:gd name="T11" fmla="*/ 2314 h 2446"/>
              <a:gd name="T12" fmla="*/ 36 w 2740"/>
              <a:gd name="T13" fmla="*/ 1356 h 2446"/>
              <a:gd name="T14" fmla="*/ 0 w 2740"/>
              <a:gd name="T15" fmla="*/ 1223 h 2446"/>
              <a:gd name="T16" fmla="*/ 36 w 2740"/>
              <a:gd name="T17" fmla="*/ 1089 h 2446"/>
              <a:gd name="T18" fmla="*/ 587 w 2740"/>
              <a:gd name="T19" fmla="*/ 135 h 2446"/>
              <a:gd name="T20" fmla="*/ 685 w 2740"/>
              <a:gd name="T21" fmla="*/ 37 h 2446"/>
              <a:gd name="T22" fmla="*/ 810 w 2740"/>
              <a:gd name="T23" fmla="*/ 1 h 2446"/>
              <a:gd name="T24" fmla="*/ 1916 w 2740"/>
              <a:gd name="T25" fmla="*/ 1 h 2446"/>
              <a:gd name="T26" fmla="*/ 2055 w 2740"/>
              <a:gd name="T27" fmla="*/ 37 h 2446"/>
              <a:gd name="T28" fmla="*/ 2151 w 2740"/>
              <a:gd name="T29" fmla="*/ 132 h 2446"/>
              <a:gd name="T30" fmla="*/ 2702 w 2740"/>
              <a:gd name="T31" fmla="*/ 1086 h 2446"/>
              <a:gd name="T32" fmla="*/ 2740 w 2740"/>
              <a:gd name="T33" fmla="*/ 1223 h 2446"/>
              <a:gd name="T34" fmla="*/ 2701 w 2740"/>
              <a:gd name="T35" fmla="*/ 1361 h 2446"/>
              <a:gd name="T36" fmla="*/ 2151 w 2740"/>
              <a:gd name="T37" fmla="*/ 2315 h 24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740" h="2446">
                <a:moveTo>
                  <a:pt x="2151" y="2315"/>
                </a:moveTo>
                <a:cubicBezTo>
                  <a:pt x="2128" y="2353"/>
                  <a:pt x="2096" y="2386"/>
                  <a:pt x="2055" y="2410"/>
                </a:cubicBezTo>
                <a:cubicBezTo>
                  <a:pt x="2012" y="2435"/>
                  <a:pt x="1965" y="2446"/>
                  <a:pt x="1918" y="2445"/>
                </a:cubicBezTo>
                <a:lnTo>
                  <a:pt x="816" y="2445"/>
                </a:lnTo>
                <a:cubicBezTo>
                  <a:pt x="772" y="2445"/>
                  <a:pt x="726" y="2434"/>
                  <a:pt x="685" y="2410"/>
                </a:cubicBezTo>
                <a:cubicBezTo>
                  <a:pt x="644" y="2386"/>
                  <a:pt x="611" y="2353"/>
                  <a:pt x="589" y="2314"/>
                </a:cubicBezTo>
                <a:lnTo>
                  <a:pt x="36" y="1356"/>
                </a:lnTo>
                <a:cubicBezTo>
                  <a:pt x="13" y="1317"/>
                  <a:pt x="0" y="1272"/>
                  <a:pt x="0" y="1223"/>
                </a:cubicBezTo>
                <a:cubicBezTo>
                  <a:pt x="0" y="1174"/>
                  <a:pt x="13" y="1129"/>
                  <a:pt x="36" y="1089"/>
                </a:cubicBezTo>
                <a:lnTo>
                  <a:pt x="587" y="135"/>
                </a:lnTo>
                <a:cubicBezTo>
                  <a:pt x="610" y="96"/>
                  <a:pt x="643" y="61"/>
                  <a:pt x="685" y="37"/>
                </a:cubicBezTo>
                <a:cubicBezTo>
                  <a:pt x="724" y="14"/>
                  <a:pt x="767" y="2"/>
                  <a:pt x="810" y="1"/>
                </a:cubicBezTo>
                <a:lnTo>
                  <a:pt x="1916" y="1"/>
                </a:lnTo>
                <a:cubicBezTo>
                  <a:pt x="1963" y="0"/>
                  <a:pt x="2011" y="11"/>
                  <a:pt x="2055" y="37"/>
                </a:cubicBezTo>
                <a:cubicBezTo>
                  <a:pt x="2096" y="60"/>
                  <a:pt x="2129" y="93"/>
                  <a:pt x="2151" y="132"/>
                </a:cubicBezTo>
                <a:lnTo>
                  <a:pt x="2702" y="1086"/>
                </a:lnTo>
                <a:cubicBezTo>
                  <a:pt x="2726" y="1126"/>
                  <a:pt x="2740" y="1173"/>
                  <a:pt x="2740" y="1223"/>
                </a:cubicBezTo>
                <a:cubicBezTo>
                  <a:pt x="2740" y="1274"/>
                  <a:pt x="2726" y="1321"/>
                  <a:pt x="2701" y="1361"/>
                </a:cubicBezTo>
                <a:lnTo>
                  <a:pt x="2151" y="2315"/>
                </a:lnTo>
                <a:close/>
              </a:path>
            </a:pathLst>
          </a:custGeom>
          <a:noFill/>
          <a:ln w="9525" cap="flat">
            <a:solidFill>
              <a:schemeClr val="bg1"/>
            </a:solidFill>
            <a:prstDash val="solid"/>
            <a:miter lim="800000"/>
          </a:ln>
          <a:effectLst>
            <a:glow>
              <a:srgbClr val="00B0F0"/>
            </a:glow>
          </a:effectLst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TextBox 2"/>
          <p:cNvSpPr txBox="1"/>
          <p:nvPr/>
        </p:nvSpPr>
        <p:spPr>
          <a:xfrm>
            <a:off x="146310" y="2594827"/>
            <a:ext cx="2646177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2200" kern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mtClean="0"/>
              <a:t>评价</a:t>
            </a:r>
            <a:r>
              <a:rPr lang="zh-CN" altLang="en-US" sz="1800" b="1"/>
              <a:t>辐射</a:t>
            </a:r>
            <a:r>
              <a:rPr lang="zh-CN" altLang="en-US" sz="1800" b="1" smtClean="0"/>
              <a:t>环</a:t>
            </a:r>
            <a:endParaRPr lang="en-US" altLang="zh-CN" sz="1800" b="1" smtClean="0"/>
          </a:p>
          <a:p>
            <a:pPr algn="ctr"/>
            <a:r>
              <a:rPr lang="zh-CN" altLang="en-US" sz="1800" b="1" smtClean="0"/>
              <a:t>境</a:t>
            </a:r>
            <a:r>
              <a:rPr lang="zh-CN" altLang="en-US" sz="1800" b="1"/>
              <a:t>的</a:t>
            </a:r>
            <a:r>
              <a:rPr lang="zh-CN" altLang="en-US" sz="1800" b="1" smtClean="0"/>
              <a:t>指标</a:t>
            </a:r>
            <a:endParaRPr lang="zh-CN" altLang="en-US" sz="1800" b="1"/>
          </a:p>
        </p:txBody>
      </p:sp>
      <p:sp>
        <p:nvSpPr>
          <p:cNvPr id="86" name="圆角矩形 85"/>
          <p:cNvSpPr/>
          <p:nvPr/>
        </p:nvSpPr>
        <p:spPr>
          <a:xfrm>
            <a:off x="3058542" y="1470581"/>
            <a:ext cx="4479052" cy="451685"/>
          </a:xfrm>
          <a:prstGeom prst="roundRect">
            <a:avLst>
              <a:gd name="adj" fmla="val 20638"/>
            </a:avLst>
          </a:prstGeom>
          <a:noFill/>
          <a:ln>
            <a:solidFill>
              <a:schemeClr val="bg1"/>
            </a:solidFill>
          </a:ln>
          <a:effectLst>
            <a:glow>
              <a:srgbClr val="00B0F0"/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8" name="圆角矩形 87"/>
          <p:cNvSpPr/>
          <p:nvPr/>
        </p:nvSpPr>
        <p:spPr>
          <a:xfrm>
            <a:off x="3058542" y="2244139"/>
            <a:ext cx="4479052" cy="451685"/>
          </a:xfrm>
          <a:prstGeom prst="roundRect">
            <a:avLst>
              <a:gd name="adj" fmla="val 25274"/>
            </a:avLst>
          </a:prstGeom>
          <a:noFill/>
          <a:ln>
            <a:solidFill>
              <a:schemeClr val="bg1"/>
            </a:solidFill>
          </a:ln>
          <a:effectLst>
            <a:glow>
              <a:srgbClr val="00B0F0"/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9" name="圆角矩形 88"/>
          <p:cNvSpPr/>
          <p:nvPr/>
        </p:nvSpPr>
        <p:spPr>
          <a:xfrm>
            <a:off x="3058542" y="3024388"/>
            <a:ext cx="4479052" cy="451685"/>
          </a:xfrm>
          <a:prstGeom prst="roundRect">
            <a:avLst>
              <a:gd name="adj" fmla="val 25274"/>
            </a:avLst>
          </a:prstGeom>
          <a:noFill/>
          <a:ln>
            <a:solidFill>
              <a:schemeClr val="bg1"/>
            </a:solidFill>
          </a:ln>
          <a:effectLst>
            <a:glow>
              <a:srgbClr val="00B0F0"/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0" name="圆角矩形 89"/>
          <p:cNvSpPr/>
          <p:nvPr/>
        </p:nvSpPr>
        <p:spPr>
          <a:xfrm>
            <a:off x="3058542" y="3787442"/>
            <a:ext cx="4479052" cy="451685"/>
          </a:xfrm>
          <a:prstGeom prst="roundRect">
            <a:avLst>
              <a:gd name="adj" fmla="val 26820"/>
            </a:avLst>
          </a:prstGeom>
          <a:noFill/>
          <a:ln>
            <a:solidFill>
              <a:schemeClr val="bg1"/>
            </a:solidFill>
          </a:ln>
          <a:effectLst>
            <a:glow>
              <a:srgbClr val="00B0F0"/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1" name="TextBox 8"/>
          <p:cNvSpPr txBox="1"/>
          <p:nvPr/>
        </p:nvSpPr>
        <p:spPr>
          <a:xfrm>
            <a:off x="3377053" y="1590725"/>
            <a:ext cx="3758504" cy="2028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just" defTabSz="685800" rtl="0" eaLnBrk="1" latinLnBrk="0" hangingPunct="1">
              <a:lnSpc>
                <a:spcPts val="1300"/>
              </a:lnSpc>
              <a:defRPr sz="1000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200">
                <a:solidFill>
                  <a:schemeClr val="bg1"/>
                </a:solidFill>
              </a:rPr>
              <a:t>关键居民组所接受的平均有效</a:t>
            </a:r>
            <a:r>
              <a:rPr lang="zh-CN" altLang="en-US" sz="1200" smtClean="0">
                <a:solidFill>
                  <a:schemeClr val="bg1"/>
                </a:solidFill>
              </a:rPr>
              <a:t>剂量当量。</a:t>
            </a:r>
            <a:endParaRPr lang="en-US" altLang="zh-CN" sz="1200">
              <a:solidFill>
                <a:schemeClr val="bg1"/>
              </a:solidFill>
            </a:endParaRPr>
          </a:p>
        </p:txBody>
      </p:sp>
      <p:sp>
        <p:nvSpPr>
          <p:cNvPr id="92" name="TextBox 9"/>
          <p:cNvSpPr txBox="1"/>
          <p:nvPr/>
        </p:nvSpPr>
        <p:spPr>
          <a:xfrm>
            <a:off x="3377053" y="2362058"/>
            <a:ext cx="3758504" cy="2028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just" defTabSz="685800" rtl="0" eaLnBrk="1" latinLnBrk="0" hangingPunct="1">
              <a:lnSpc>
                <a:spcPts val="1300"/>
              </a:lnSpc>
              <a:defRPr sz="1000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200">
                <a:solidFill>
                  <a:schemeClr val="bg1"/>
                </a:solidFill>
              </a:rPr>
              <a:t>集体剂量当量。</a:t>
            </a:r>
            <a:endParaRPr lang="en-US" altLang="zh-CN" sz="1200">
              <a:solidFill>
                <a:schemeClr val="bg1"/>
              </a:solidFill>
            </a:endParaRPr>
          </a:p>
        </p:txBody>
      </p:sp>
      <p:sp>
        <p:nvSpPr>
          <p:cNvPr id="93" name="TextBox 10"/>
          <p:cNvSpPr txBox="1"/>
          <p:nvPr/>
        </p:nvSpPr>
        <p:spPr>
          <a:xfrm>
            <a:off x="3377053" y="3148825"/>
            <a:ext cx="3758504" cy="2028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just" defTabSz="685800" rtl="0" eaLnBrk="1" latinLnBrk="0" hangingPunct="1">
              <a:lnSpc>
                <a:spcPts val="1300"/>
              </a:lnSpc>
              <a:defRPr sz="1000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200">
                <a:solidFill>
                  <a:schemeClr val="bg1"/>
                </a:solidFill>
              </a:rPr>
              <a:t>剂量当量负荷和集体剂量当量负荷。</a:t>
            </a:r>
            <a:endParaRPr lang="en-US" altLang="zh-CN" sz="1200">
              <a:solidFill>
                <a:schemeClr val="bg1"/>
              </a:solidFill>
            </a:endParaRPr>
          </a:p>
        </p:txBody>
      </p:sp>
      <p:sp>
        <p:nvSpPr>
          <p:cNvPr id="94" name="TextBox 11"/>
          <p:cNvSpPr txBox="1"/>
          <p:nvPr/>
        </p:nvSpPr>
        <p:spPr>
          <a:xfrm>
            <a:off x="3377053" y="3911878"/>
            <a:ext cx="3758504" cy="20281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just" defTabSz="685800" rtl="0" eaLnBrk="1" latinLnBrk="0" hangingPunct="1">
              <a:lnSpc>
                <a:spcPts val="1300"/>
              </a:lnSpc>
              <a:defRPr sz="1000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200">
                <a:solidFill>
                  <a:schemeClr val="bg1"/>
                </a:solidFill>
              </a:rPr>
              <a:t>每基本单元作用的集体剂量当量。</a:t>
            </a:r>
            <a:endParaRPr lang="en-US" altLang="zh-CN" sz="1200">
              <a:solidFill>
                <a:schemeClr val="bg1"/>
              </a:solidFill>
            </a:endParaRPr>
          </a:p>
        </p:txBody>
      </p:sp>
      <p:sp>
        <p:nvSpPr>
          <p:cNvPr id="97" name="左大括号 96"/>
          <p:cNvSpPr/>
          <p:nvPr/>
        </p:nvSpPr>
        <p:spPr>
          <a:xfrm>
            <a:off x="2298879" y="1658219"/>
            <a:ext cx="690080" cy="2321153"/>
          </a:xfrm>
          <a:prstGeom prst="lef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720847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5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  <p:bldP spid="84" grpId="0"/>
      <p:bldP spid="85" grpId="0"/>
      <p:bldP spid="86" grpId="0"/>
      <p:bldP spid="88" grpId="0"/>
      <p:bldP spid="89" grpId="0"/>
      <p:bldP spid="90" grpId="0"/>
      <p:bldP spid="91" grpId="0"/>
      <p:bldP spid="92" grpId="0"/>
      <p:bldP spid="93" grpId="0"/>
      <p:bldP spid="9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409575" y="295276"/>
            <a:ext cx="438150" cy="411956"/>
            <a:chExt cx="648285" cy="609713"/>
          </a:xfrm>
        </p:grpSpPr>
        <p:grpSp>
          <p:nvGrpSpPr>
            <p:cNvPr id="5" name="组合 2"/>
            <p:cNvGrpSpPr/>
            <p:nvPr/>
          </p:nvGrpSpPr>
          <p:grpSpPr>
            <a:xfrm>
              <a:off x="0" y="0"/>
              <a:ext cx="432385" cy="432385"/>
              <a:chExt cx="4004677" cy="4004677"/>
            </a:xfrm>
          </p:grpSpPr>
          <p:grpSp>
            <p:nvGrpSpPr>
              <p:cNvPr id="58" name="组合 5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79" name="弧形 7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弧形 7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1" name="弧形 7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" name="弧形 7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9" name="椭圆 5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0" name="椭圆 5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1" name="椭圆 5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2" name="椭圆 5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3" name="椭圆 6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4" name="椭圆 6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5" name="椭圆 6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6" name="椭圆 6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7" name="椭圆 6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8" name="椭圆 6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69" name="椭圆 6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0" name="椭圆 6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1" name="椭圆 6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2" name="椭圆 6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3" name="椭圆 7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4" name="椭圆 7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5" name="椭圆 7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6" name="椭圆 7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7" name="椭圆 7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78" name="椭圆 7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6" name="组合 3"/>
            <p:cNvGrpSpPr/>
            <p:nvPr/>
          </p:nvGrpSpPr>
          <p:grpSpPr>
            <a:xfrm>
              <a:off x="215900" y="0"/>
              <a:ext cx="432385" cy="432385"/>
              <a:chExt cx="4004677" cy="4004677"/>
            </a:xfrm>
          </p:grpSpPr>
          <p:grpSp>
            <p:nvGrpSpPr>
              <p:cNvPr id="33" name="组合 30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54" name="弧形 51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弧形 52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弧形 53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弧形 54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4" name="椭圆 31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椭圆 32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6" name="椭圆 33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7" name="椭圆 34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8" name="椭圆 35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39" name="椭圆 36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0" name="椭圆 37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1" name="椭圆 38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2" name="椭圆 39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3" name="椭圆 40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4" name="椭圆 41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5" name="椭圆 42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6" name="椭圆 43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7" name="椭圆 44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8" name="椭圆 45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49" name="椭圆 46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0" name="椭圆 47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1" name="椭圆 48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2" name="椭圆 49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53" name="椭圆 50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7" name="组合 4"/>
            <p:cNvGrpSpPr/>
            <p:nvPr/>
          </p:nvGrpSpPr>
          <p:grpSpPr>
            <a:xfrm>
              <a:off x="115763" y="177328"/>
              <a:ext cx="432385" cy="432385"/>
              <a:chExt cx="4004677" cy="4004677"/>
            </a:xfrm>
          </p:grpSpPr>
          <p:grpSp>
            <p:nvGrpSpPr>
              <p:cNvPr id="8" name="组合 5"/>
              <p:cNvGrpSpPr/>
              <p:nvPr/>
            </p:nvGrpSpPr>
            <p:grpSpPr>
              <a:xfrm>
                <a:off x="190939" y="246027"/>
                <a:ext cx="3606099" cy="3570272"/>
                <a:chExt cx="3606099" cy="3570272"/>
              </a:xfrm>
            </p:grpSpPr>
            <p:sp>
              <p:nvSpPr>
                <p:cNvPr id="29" name="弧形 26"/>
                <p:cNvSpPr/>
                <p:nvPr/>
              </p:nvSpPr>
              <p:spPr bwMode="auto">
                <a:xfrm>
                  <a:off x="0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564000 w 3564000"/>
                    <a:gd name="T3" fmla="*/ 178200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564000 w 3564000"/>
                    <a:gd name="T11" fmla="*/ 178200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766171" y="0"/>
                        <a:pt x="3564000" y="797829"/>
                        <a:pt x="3564000" y="178200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弧形 27"/>
                <p:cNvSpPr/>
                <p:nvPr/>
              </p:nvSpPr>
              <p:spPr bwMode="auto">
                <a:xfrm rot="-7902423">
                  <a:off x="42099" y="0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318391 w 3564000"/>
                    <a:gd name="T3" fmla="*/ 879212 h 3564000"/>
                    <a:gd name="T4" fmla="*/ 3338717 w 3564000"/>
                    <a:gd name="T5" fmla="*/ 2649268 h 3564000"/>
                    <a:gd name="T6" fmla="*/ 1782000 w 3564000"/>
                    <a:gd name="T7" fmla="*/ 1782000 h 3564000"/>
                    <a:gd name="T8" fmla="*/ 1782000 w 3564000"/>
                    <a:gd name="T9" fmla="*/ 0 h 3564000"/>
                    <a:gd name="T10" fmla="*/ 1782000 w 3564000"/>
                    <a:gd name="T11" fmla="*/ 0 h 3564000"/>
                    <a:gd name="T12" fmla="*/ 3318391 w 3564000"/>
                    <a:gd name="T13" fmla="*/ 879212 h 3564000"/>
                    <a:gd name="T14" fmla="*/ 3338717 w 3564000"/>
                    <a:gd name="T15" fmla="*/ 2649268 h 356400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13776" y="0"/>
                        <a:pt x="2998324" y="334512"/>
                        <a:pt x="3318391" y="879212"/>
                      </a:cubicBezTo>
                      <a:cubicBezTo>
                        <a:pt x="3638458" y="1423912"/>
                        <a:pt x="3646192" y="2097362"/>
                        <a:pt x="3338717" y="2649268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弧形 28"/>
                <p:cNvSpPr/>
                <p:nvPr/>
              </p:nvSpPr>
              <p:spPr bwMode="auto">
                <a:xfrm rot="5709083">
                  <a:off x="10350" y="6271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162262 w 3564000"/>
                    <a:gd name="T3" fmla="*/ 654880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162262 w 3564000"/>
                    <a:gd name="T11" fmla="*/ 654880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317073" y="0"/>
                        <a:pt x="2823827" y="240435"/>
                        <a:pt x="3162262" y="654880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弧形 29"/>
                <p:cNvSpPr/>
                <p:nvPr/>
              </p:nvSpPr>
              <p:spPr bwMode="auto">
                <a:xfrm rot="9295065">
                  <a:off x="42098" y="6272"/>
                  <a:ext cx="3564000" cy="3564000"/>
                </a:xfrm>
                <a:custGeom>
                  <a:gdLst>
                    <a:gd name="T0" fmla="*/ 1782000 w 3564000"/>
                    <a:gd name="T1" fmla="*/ 0 h 3564000"/>
                    <a:gd name="T2" fmla="*/ 3404808 w 3564000"/>
                    <a:gd name="T3" fmla="*/ 1045781 h 3564000"/>
                    <a:gd name="T4" fmla="*/ 1782000 w 3564000"/>
                    <a:gd name="T5" fmla="*/ 1782000 h 3564000"/>
                    <a:gd name="T6" fmla="*/ 1782000 w 3564000"/>
                    <a:gd name="T7" fmla="*/ 0 h 3564000"/>
                    <a:gd name="T8" fmla="*/ 1782000 w 3564000"/>
                    <a:gd name="T9" fmla="*/ 0 h 3564000"/>
                    <a:gd name="T10" fmla="*/ 3404808 w 3564000"/>
                    <a:gd name="T11" fmla="*/ 1045781 h 356400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64000" h="3564000" stroke="0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  <a:lnTo>
                        <a:pt x="1782000" y="1782000"/>
                      </a:lnTo>
                      <a:lnTo>
                        <a:pt x="1782000" y="0"/>
                      </a:lnTo>
                      <a:close/>
                    </a:path>
                    <a:path w="3564000" h="3564000" fill="none">
                      <a:moveTo>
                        <a:pt x="1782000" y="0"/>
                      </a:moveTo>
                      <a:cubicBezTo>
                        <a:pt x="2481268" y="0"/>
                        <a:pt x="3115911" y="408981"/>
                        <a:pt x="3404808" y="1045781"/>
                      </a:cubicBezTo>
                    </a:path>
                  </a:pathLst>
                </a:custGeom>
                <a:noFill/>
                <a:ln w="6350" cap="flat" cmpd="sng">
                  <a:solidFill>
                    <a:schemeClr val="bg1">
                      <a:alpha val="52156"/>
                    </a:schemeClr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9" name="椭圆 6"/>
              <p:cNvSpPr>
                <a:spLocks noChangeArrowheads="1"/>
              </p:cNvSpPr>
              <p:nvPr/>
            </p:nvSpPr>
            <p:spPr bwMode="auto">
              <a:xfrm>
                <a:off x="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椭圆 7"/>
              <p:cNvSpPr>
                <a:spLocks noChangeArrowheads="1"/>
              </p:cNvSpPr>
              <p:nvPr/>
            </p:nvSpPr>
            <p:spPr bwMode="auto">
              <a:xfrm>
                <a:off x="95724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椭圆 8"/>
              <p:cNvSpPr>
                <a:spLocks noChangeArrowheads="1"/>
              </p:cNvSpPr>
              <p:nvPr/>
            </p:nvSpPr>
            <p:spPr bwMode="auto">
              <a:xfrm>
                <a:off x="373525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椭圆 9"/>
              <p:cNvSpPr>
                <a:spLocks noChangeArrowheads="1"/>
              </p:cNvSpPr>
              <p:nvPr/>
            </p:nvSpPr>
            <p:spPr bwMode="auto">
              <a:xfrm>
                <a:off x="806210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椭圆 10"/>
              <p:cNvSpPr>
                <a:spLocks noChangeArrowheads="1"/>
              </p:cNvSpPr>
              <p:nvPr/>
            </p:nvSpPr>
            <p:spPr bwMode="auto">
              <a:xfrm>
                <a:off x="1351425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椭圆 11"/>
              <p:cNvSpPr>
                <a:spLocks noChangeArrowheads="1"/>
              </p:cNvSpPr>
              <p:nvPr/>
            </p:nvSpPr>
            <p:spPr bwMode="auto">
              <a:xfrm>
                <a:off x="1955800" y="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椭圆 12"/>
              <p:cNvSpPr>
                <a:spLocks noChangeArrowheads="1"/>
              </p:cNvSpPr>
              <p:nvPr/>
            </p:nvSpPr>
            <p:spPr bwMode="auto">
              <a:xfrm>
                <a:off x="2560176" y="95724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椭圆 13"/>
              <p:cNvSpPr>
                <a:spLocks noChangeArrowheads="1"/>
              </p:cNvSpPr>
              <p:nvPr/>
            </p:nvSpPr>
            <p:spPr bwMode="auto">
              <a:xfrm>
                <a:off x="3105391" y="3735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椭圆 14"/>
              <p:cNvSpPr>
                <a:spLocks noChangeArrowheads="1"/>
              </p:cNvSpPr>
              <p:nvPr/>
            </p:nvSpPr>
            <p:spPr bwMode="auto">
              <a:xfrm>
                <a:off x="3538076" y="80621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椭圆 15"/>
              <p:cNvSpPr>
                <a:spLocks noChangeArrowheads="1"/>
              </p:cNvSpPr>
              <p:nvPr/>
            </p:nvSpPr>
            <p:spPr bwMode="auto">
              <a:xfrm>
                <a:off x="3815876" y="135142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椭圆 16"/>
              <p:cNvSpPr>
                <a:spLocks noChangeArrowheads="1"/>
              </p:cNvSpPr>
              <p:nvPr/>
            </p:nvSpPr>
            <p:spPr bwMode="auto">
              <a:xfrm>
                <a:off x="3911600" y="19558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椭圆 17"/>
              <p:cNvSpPr>
                <a:spLocks noChangeArrowheads="1"/>
              </p:cNvSpPr>
              <p:nvPr/>
            </p:nvSpPr>
            <p:spPr bwMode="auto">
              <a:xfrm>
                <a:off x="3815876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1" name="椭圆 18"/>
              <p:cNvSpPr>
                <a:spLocks noChangeArrowheads="1"/>
              </p:cNvSpPr>
              <p:nvPr/>
            </p:nvSpPr>
            <p:spPr bwMode="auto">
              <a:xfrm>
                <a:off x="3538076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椭圆 19"/>
              <p:cNvSpPr>
                <a:spLocks noChangeArrowheads="1"/>
              </p:cNvSpPr>
              <p:nvPr/>
            </p:nvSpPr>
            <p:spPr bwMode="auto">
              <a:xfrm>
                <a:off x="3105391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3" name="椭圆 20"/>
              <p:cNvSpPr>
                <a:spLocks noChangeArrowheads="1"/>
              </p:cNvSpPr>
              <p:nvPr/>
            </p:nvSpPr>
            <p:spPr bwMode="auto">
              <a:xfrm>
                <a:off x="2560176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4" name="椭圆 21"/>
              <p:cNvSpPr>
                <a:spLocks noChangeArrowheads="1"/>
              </p:cNvSpPr>
              <p:nvPr/>
            </p:nvSpPr>
            <p:spPr bwMode="auto">
              <a:xfrm>
                <a:off x="1955800" y="3911600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5" name="椭圆 22"/>
              <p:cNvSpPr>
                <a:spLocks noChangeArrowheads="1"/>
              </p:cNvSpPr>
              <p:nvPr/>
            </p:nvSpPr>
            <p:spPr bwMode="auto">
              <a:xfrm>
                <a:off x="1351425" y="3815876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6" name="椭圆 23"/>
              <p:cNvSpPr>
                <a:spLocks noChangeArrowheads="1"/>
              </p:cNvSpPr>
              <p:nvPr/>
            </p:nvSpPr>
            <p:spPr bwMode="auto">
              <a:xfrm>
                <a:off x="806210" y="35380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7" name="椭圆 24"/>
              <p:cNvSpPr>
                <a:spLocks noChangeArrowheads="1"/>
              </p:cNvSpPr>
              <p:nvPr/>
            </p:nvSpPr>
            <p:spPr bwMode="auto">
              <a:xfrm>
                <a:off x="373525" y="3105391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  <p:sp>
            <p:nvSpPr>
              <p:cNvPr id="28" name="椭圆 25"/>
              <p:cNvSpPr>
                <a:spLocks noChangeArrowheads="1"/>
              </p:cNvSpPr>
              <p:nvPr/>
            </p:nvSpPr>
            <p:spPr bwMode="auto">
              <a:xfrm>
                <a:off x="95724" y="2560175"/>
                <a:ext cx="93077" cy="93077"/>
              </a:xfrm>
              <a:prstGeom prst="ellipse">
                <a:avLst/>
              </a:prstGeom>
              <a:solidFill>
                <a:schemeClr val="bg1">
                  <a:alpha val="39999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Char char="•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6858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6858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lnSpc>
                    <a:spcPct val="100000"/>
                  </a:lnSpc>
                  <a:spcBef>
                    <a:spcPct val="0"/>
                  </a:spcBef>
                  <a:buFont typeface="Arial" pitchFamily="34" charset="0"/>
                  <a:buNone/>
                </a:pPr>
                <a:endParaRPr lang="zh-CN" altLang="en-US" sz="1350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83" name="TextBox 82"/>
          <p:cNvSpPr txBox="1"/>
          <p:nvPr/>
        </p:nvSpPr>
        <p:spPr>
          <a:xfrm>
            <a:off x="1051560" y="298671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放射性评价方法</a:t>
            </a:r>
          </a:p>
        </p:txBody>
      </p:sp>
      <p:sp>
        <p:nvSpPr>
          <p:cNvPr id="84" name="Freeform 5"/>
          <p:cNvSpPr/>
          <p:nvPr/>
        </p:nvSpPr>
        <p:spPr bwMode="auto">
          <a:xfrm>
            <a:off x="729501" y="2151696"/>
            <a:ext cx="1580348" cy="1406844"/>
          </a:xfrm>
          <a:custGeom>
            <a:gdLst>
              <a:gd name="T0" fmla="*/ 2151 w 2740"/>
              <a:gd name="T1" fmla="*/ 2315 h 2446"/>
              <a:gd name="T2" fmla="*/ 2055 w 2740"/>
              <a:gd name="T3" fmla="*/ 2410 h 2446"/>
              <a:gd name="T4" fmla="*/ 1918 w 2740"/>
              <a:gd name="T5" fmla="*/ 2445 h 2446"/>
              <a:gd name="T6" fmla="*/ 816 w 2740"/>
              <a:gd name="T7" fmla="*/ 2445 h 2446"/>
              <a:gd name="T8" fmla="*/ 685 w 2740"/>
              <a:gd name="T9" fmla="*/ 2410 h 2446"/>
              <a:gd name="T10" fmla="*/ 589 w 2740"/>
              <a:gd name="T11" fmla="*/ 2314 h 2446"/>
              <a:gd name="T12" fmla="*/ 36 w 2740"/>
              <a:gd name="T13" fmla="*/ 1356 h 2446"/>
              <a:gd name="T14" fmla="*/ 0 w 2740"/>
              <a:gd name="T15" fmla="*/ 1223 h 2446"/>
              <a:gd name="T16" fmla="*/ 36 w 2740"/>
              <a:gd name="T17" fmla="*/ 1089 h 2446"/>
              <a:gd name="T18" fmla="*/ 587 w 2740"/>
              <a:gd name="T19" fmla="*/ 135 h 2446"/>
              <a:gd name="T20" fmla="*/ 685 w 2740"/>
              <a:gd name="T21" fmla="*/ 37 h 2446"/>
              <a:gd name="T22" fmla="*/ 810 w 2740"/>
              <a:gd name="T23" fmla="*/ 1 h 2446"/>
              <a:gd name="T24" fmla="*/ 1916 w 2740"/>
              <a:gd name="T25" fmla="*/ 1 h 2446"/>
              <a:gd name="T26" fmla="*/ 2055 w 2740"/>
              <a:gd name="T27" fmla="*/ 37 h 2446"/>
              <a:gd name="T28" fmla="*/ 2151 w 2740"/>
              <a:gd name="T29" fmla="*/ 132 h 2446"/>
              <a:gd name="T30" fmla="*/ 2702 w 2740"/>
              <a:gd name="T31" fmla="*/ 1086 h 2446"/>
              <a:gd name="T32" fmla="*/ 2740 w 2740"/>
              <a:gd name="T33" fmla="*/ 1223 h 2446"/>
              <a:gd name="T34" fmla="*/ 2701 w 2740"/>
              <a:gd name="T35" fmla="*/ 1361 h 2446"/>
              <a:gd name="T36" fmla="*/ 2151 w 2740"/>
              <a:gd name="T37" fmla="*/ 2315 h 24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740" h="2446">
                <a:moveTo>
                  <a:pt x="2151" y="2315"/>
                </a:moveTo>
                <a:cubicBezTo>
                  <a:pt x="2128" y="2353"/>
                  <a:pt x="2096" y="2386"/>
                  <a:pt x="2055" y="2410"/>
                </a:cubicBezTo>
                <a:cubicBezTo>
                  <a:pt x="2012" y="2435"/>
                  <a:pt x="1965" y="2446"/>
                  <a:pt x="1918" y="2445"/>
                </a:cubicBezTo>
                <a:lnTo>
                  <a:pt x="816" y="2445"/>
                </a:lnTo>
                <a:cubicBezTo>
                  <a:pt x="772" y="2445"/>
                  <a:pt x="726" y="2434"/>
                  <a:pt x="685" y="2410"/>
                </a:cubicBezTo>
                <a:cubicBezTo>
                  <a:pt x="644" y="2386"/>
                  <a:pt x="611" y="2353"/>
                  <a:pt x="589" y="2314"/>
                </a:cubicBezTo>
                <a:lnTo>
                  <a:pt x="36" y="1356"/>
                </a:lnTo>
                <a:cubicBezTo>
                  <a:pt x="13" y="1317"/>
                  <a:pt x="0" y="1272"/>
                  <a:pt x="0" y="1223"/>
                </a:cubicBezTo>
                <a:cubicBezTo>
                  <a:pt x="0" y="1174"/>
                  <a:pt x="13" y="1129"/>
                  <a:pt x="36" y="1089"/>
                </a:cubicBezTo>
                <a:lnTo>
                  <a:pt x="587" y="135"/>
                </a:lnTo>
                <a:cubicBezTo>
                  <a:pt x="610" y="96"/>
                  <a:pt x="643" y="61"/>
                  <a:pt x="685" y="37"/>
                </a:cubicBezTo>
                <a:cubicBezTo>
                  <a:pt x="724" y="14"/>
                  <a:pt x="767" y="2"/>
                  <a:pt x="810" y="1"/>
                </a:cubicBezTo>
                <a:lnTo>
                  <a:pt x="1916" y="1"/>
                </a:lnTo>
                <a:cubicBezTo>
                  <a:pt x="1963" y="0"/>
                  <a:pt x="2011" y="11"/>
                  <a:pt x="2055" y="37"/>
                </a:cubicBezTo>
                <a:cubicBezTo>
                  <a:pt x="2096" y="60"/>
                  <a:pt x="2129" y="93"/>
                  <a:pt x="2151" y="132"/>
                </a:cubicBezTo>
                <a:lnTo>
                  <a:pt x="2702" y="1086"/>
                </a:lnTo>
                <a:cubicBezTo>
                  <a:pt x="2726" y="1126"/>
                  <a:pt x="2740" y="1173"/>
                  <a:pt x="2740" y="1223"/>
                </a:cubicBezTo>
                <a:cubicBezTo>
                  <a:pt x="2740" y="1274"/>
                  <a:pt x="2726" y="1321"/>
                  <a:pt x="2701" y="1361"/>
                </a:cubicBezTo>
                <a:lnTo>
                  <a:pt x="2151" y="2315"/>
                </a:lnTo>
                <a:close/>
              </a:path>
            </a:pathLst>
          </a:custGeom>
          <a:noFill/>
          <a:ln w="9525" cap="flat">
            <a:solidFill>
              <a:schemeClr val="bg1"/>
            </a:solidFill>
            <a:prstDash val="solid"/>
            <a:miter lim="800000"/>
          </a:ln>
          <a:effectLst>
            <a:glow>
              <a:srgbClr val="00B0F0"/>
            </a:glow>
          </a:effectLst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TextBox 84"/>
          <p:cNvSpPr txBox="1"/>
          <p:nvPr/>
        </p:nvSpPr>
        <p:spPr>
          <a:xfrm>
            <a:off x="740189" y="265527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评价</a:t>
            </a:r>
            <a:r>
              <a:rPr lang="zh-CN" altLang="en-US" sz="1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整体模式</a:t>
            </a:r>
          </a:p>
        </p:txBody>
      </p:sp>
      <p:sp>
        <p:nvSpPr>
          <p:cNvPr id="86" name="左大括号 85"/>
          <p:cNvSpPr/>
          <p:nvPr/>
        </p:nvSpPr>
        <p:spPr>
          <a:xfrm>
            <a:off x="2393669" y="1479708"/>
            <a:ext cx="761011" cy="2750820"/>
          </a:xfrm>
          <a:prstGeom prst="leftBrace">
            <a:avLst/>
          </a:prstGeom>
          <a:noFill/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87" name="圆角矩形 86"/>
          <p:cNvSpPr/>
          <p:nvPr/>
        </p:nvSpPr>
        <p:spPr>
          <a:xfrm>
            <a:off x="3253740" y="1251822"/>
            <a:ext cx="3200400" cy="455772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确定整体模式的目的</a:t>
            </a:r>
          </a:p>
        </p:txBody>
      </p:sp>
      <p:sp>
        <p:nvSpPr>
          <p:cNvPr id="88" name="圆角矩形 87"/>
          <p:cNvSpPr/>
          <p:nvPr/>
        </p:nvSpPr>
        <p:spPr>
          <a:xfrm>
            <a:off x="3253740" y="1902928"/>
            <a:ext cx="3200400" cy="497535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绘制方框图</a:t>
            </a:r>
          </a:p>
        </p:txBody>
      </p:sp>
      <p:sp>
        <p:nvSpPr>
          <p:cNvPr id="89" name="圆角矩形 88"/>
          <p:cNvSpPr/>
          <p:nvPr/>
        </p:nvSpPr>
        <p:spPr>
          <a:xfrm>
            <a:off x="3253740" y="2588745"/>
            <a:ext cx="3200400" cy="502382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鉴别和确定位移参数</a:t>
            </a:r>
          </a:p>
        </p:txBody>
      </p:sp>
      <p:sp>
        <p:nvSpPr>
          <p:cNvPr id="90" name="圆角矩形 89"/>
          <p:cNvSpPr/>
          <p:nvPr/>
        </p:nvSpPr>
        <p:spPr>
          <a:xfrm>
            <a:off x="3253740" y="3268980"/>
            <a:ext cx="3200400" cy="4914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预示体系的响应</a:t>
            </a:r>
          </a:p>
        </p:txBody>
      </p:sp>
      <p:sp>
        <p:nvSpPr>
          <p:cNvPr id="91" name="圆角矩形 90"/>
          <p:cNvSpPr/>
          <p:nvPr/>
        </p:nvSpPr>
        <p:spPr>
          <a:xfrm>
            <a:off x="3253740" y="3995499"/>
            <a:ext cx="3200400" cy="47005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模式和参数的检验</a:t>
            </a:r>
          </a:p>
        </p:txBody>
      </p:sp>
    </p:spTree>
    <p:extLst>
      <p:ext uri="{BB962C8B-B14F-4D97-AF65-F5344CB8AC3E}">
        <p14:creationId xmlns:p14="http://schemas.microsoft.com/office/powerpoint/2010/main" val="8787487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https://d.book118.com/888074010073006030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Calibri Light</vt:lpstr>
      <vt:lpstr>宋体</vt:lpstr>
      <vt:lpstr>华文仿宋</vt:lpstr>
      <vt:lpstr>方正兰亭超细黑简体</vt:lpstr>
      <vt:lpstr>微软雅黑</vt:lpstr>
      <vt:lpstr>华文黑体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不同辐射量照射的后果及不同场所所受的辐射量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2024-09-07T02:23:56.595</cp:lastPrinted>
  <dcterms:created xsi:type="dcterms:W3CDTF">2024-09-06T18:23:56Z</dcterms:created>
  <dcterms:modified xsi:type="dcterms:W3CDTF">2024-09-06T18:24:00Z</dcterms:modified>
</cp:coreProperties>
</file>