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317F-6CD0-4C04-AC31-3B06ED57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B1542-BA3B-4810-8FE8-D3A35150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4D313-16BB-40B5-90C5-DA0241C6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F3E0C-C394-426C-8A81-97256650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3F3087-4083-44E9-97A2-3B47DAB54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AF225-AF12-4B3C-89F1-D9B3BD19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A6E84-D872-4B2E-8ED2-FD1BE9FC5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BC204-FBE1-4C10-8140-15E924AF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78F5-15A5-4488-AE24-F2F19B693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09B6F-7D89-4FE7-A4D7-D525DFBF5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D25D-24B4-46D6-94BC-307D898B9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单元构建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对点自测.eps" descr="id:2147497047;FounderCES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415480" y="714356"/>
            <a:ext cx="1837353" cy="58279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复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复习目标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6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202104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2" title=""/>
          <p:cNvSpPr txBox="1"/>
          <p:nvPr/>
        </p:nvSpPr>
        <p:spPr>
          <a:xfrm>
            <a:off x="4856916" y="3952275"/>
            <a:ext cx="6429420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/>
              <a:t>第</a:t>
            </a:r>
            <a:r>
              <a:rPr lang="en-US" altLang="zh-CN" sz="3200"/>
              <a:t>17</a:t>
            </a:r>
            <a:r>
              <a:rPr lang="zh-CN" altLang="zh-CN" sz="3200"/>
              <a:t>课　二战后资本主义的新变化</a:t>
            </a:r>
            <a:endParaRPr lang="zh-CN" altLang="zh-CN" sz="3200"/>
          </a:p>
        </p:txBody>
      </p:sp>
      <p:pic>
        <p:nvPicPr>
          <p:cNvPr id="6" name="第五单元X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176913" y="1484784"/>
            <a:ext cx="8381616" cy="144016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1.</a:t>
            </a:r>
            <a:r>
              <a:rPr lang="zh-CN" altLang="zh-CN"/>
              <a:t>概述西欧、美国经济发展的大体过程</a:t>
            </a:r>
            <a:r>
              <a:rPr lang="en-US" altLang="zh-CN"/>
              <a:t>,</a:t>
            </a:r>
            <a:r>
              <a:rPr lang="zh-CN" altLang="zh-CN"/>
              <a:t>归纳其中的原因。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2.</a:t>
            </a:r>
            <a:r>
              <a:rPr lang="zh-CN" altLang="zh-CN"/>
              <a:t>简述日本经济崛起的原因与表现。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3.</a:t>
            </a:r>
            <a:r>
              <a:rPr lang="zh-CN" altLang="zh-CN"/>
              <a:t>说出欧美国家社会保障制度的建立情况。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>
                <a:solidFill>
                  <a:srgbClr val="29609D"/>
                </a:solidFill>
              </a:rPr>
              <a:t>◎</a:t>
            </a:r>
            <a:r>
              <a:rPr lang="zh-CN" altLang="zh-CN">
                <a:solidFill>
                  <a:srgbClr val="29609D"/>
                </a:solidFill>
              </a:rPr>
              <a:t>重点</a:t>
            </a:r>
            <a:r>
              <a:rPr lang="en-US" altLang="zh-CN"/>
              <a:t>:</a:t>
            </a:r>
            <a:r>
              <a:rPr lang="zh-CN" altLang="zh-CN"/>
              <a:t>西欧经济的发展和日本的崛起。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641182"/>
            <a:ext cx="1123324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美国总统尼克松曾在</a:t>
            </a:r>
            <a:r>
              <a:rPr lang="en-US" altLang="zh-CN"/>
              <a:t>1971</a:t>
            </a:r>
            <a:r>
              <a:rPr lang="zh-CN" altLang="zh-CN"/>
              <a:t>年的讲话中说</a:t>
            </a:r>
            <a:r>
              <a:rPr lang="en-US" altLang="zh-CN"/>
              <a:t>,</a:t>
            </a:r>
            <a:r>
              <a:rPr lang="zh-CN" altLang="zh-CN"/>
              <a:t>西欧和日本都是美国非常有力的竞争对手。朋友</a:t>
            </a:r>
            <a:r>
              <a:rPr lang="en-US" altLang="zh-CN"/>
              <a:t>,</a:t>
            </a:r>
            <a:r>
              <a:rPr lang="zh-CN" altLang="zh-CN"/>
              <a:t>是的。盟国</a:t>
            </a:r>
            <a:r>
              <a:rPr lang="en-US" altLang="zh-CN"/>
              <a:t>,</a:t>
            </a:r>
            <a:r>
              <a:rPr lang="zh-CN" altLang="zh-CN"/>
              <a:t>是的。但是</a:t>
            </a:r>
            <a:r>
              <a:rPr lang="en-US" altLang="zh-CN"/>
              <a:t>,</a:t>
            </a:r>
            <a:r>
              <a:rPr lang="zh-CN" altLang="zh-CN"/>
              <a:t>他们正在与我们竞争。在经济领域的问题上</a:t>
            </a:r>
            <a:r>
              <a:rPr lang="en-US" altLang="zh-CN"/>
              <a:t>,</a:t>
            </a:r>
            <a:r>
              <a:rPr lang="zh-CN" altLang="zh-CN"/>
              <a:t>他们在全世界同我们竞争得非常激烈</a:t>
            </a:r>
            <a:r>
              <a:rPr lang="en-US" altLang="zh-CN"/>
              <a:t>……</a:t>
            </a:r>
            <a:r>
              <a:rPr lang="zh-CN" altLang="zh-CN"/>
              <a:t>同我们在第二次世界大战结束的时候相比</a:t>
            </a:r>
            <a:r>
              <a:rPr lang="en-US" altLang="zh-CN"/>
              <a:t>,</a:t>
            </a:r>
            <a:r>
              <a:rPr lang="zh-CN" altLang="zh-CN"/>
              <a:t>美国遇到了我们甚至连做梦也没想到过的那种挑战。</a:t>
            </a:r>
            <a:endParaRPr lang="zh-CN" altLang="zh-CN"/>
          </a:p>
        </p:txBody>
      </p:sp>
      <p:pic>
        <p:nvPicPr>
          <p:cNvPr id="5" name="课堂导入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11824" y="963519"/>
            <a:ext cx="2288262" cy="6652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第二次世界大战后</a:t>
            </a:r>
            <a:r>
              <a:rPr lang="en-US" altLang="zh-CN"/>
              <a:t>,</a:t>
            </a:r>
            <a:r>
              <a:rPr lang="zh-CN" altLang="zh-CN"/>
              <a:t>西欧、美国、日本是通过什么方式发展起来的</a:t>
            </a:r>
            <a:r>
              <a:rPr lang="en-US" altLang="zh-CN"/>
              <a:t>?</a:t>
            </a:r>
            <a:r>
              <a:rPr lang="zh-CN" altLang="zh-CN"/>
              <a:t>在此期间</a:t>
            </a:r>
            <a:r>
              <a:rPr lang="en-US" altLang="zh-CN"/>
              <a:t>,</a:t>
            </a:r>
            <a:r>
              <a:rPr lang="zh-CN" altLang="zh-CN"/>
              <a:t>社会保障制度又发生了什么变化</a:t>
            </a:r>
            <a:r>
              <a:rPr lang="en-US" altLang="zh-CN"/>
              <a:t>?</a:t>
            </a:r>
            <a:r>
              <a:rPr lang="zh-CN" altLang="zh-CN"/>
              <a:t>让我们一起走进第</a:t>
            </a:r>
            <a:r>
              <a:rPr lang="en-US" altLang="zh-CN"/>
              <a:t>17</a:t>
            </a:r>
            <a:r>
              <a:rPr lang="zh-CN" altLang="zh-CN"/>
              <a:t>课《二战后资本主义的新变化》</a:t>
            </a:r>
            <a:r>
              <a:rPr lang="en-US" altLang="zh-CN"/>
              <a:t>,</a:t>
            </a:r>
            <a:r>
              <a:rPr lang="zh-CN" altLang="zh-CN"/>
              <a:t>了解历史的重大变化。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35614" y="1844824"/>
            <a:ext cx="11233248" cy="3873150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欧洲的联合</a:t>
            </a:r>
            <a:endParaRPr lang="zh-CN" altLang="en-US"/>
          </a:p>
        </p:txBody>
      </p:sp>
      <p:pic>
        <p:nvPicPr>
          <p:cNvPr id="4" name="重点梳理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77025" y="996010"/>
            <a:ext cx="1800200" cy="576064"/>
          </a:xfrm>
          <a:prstGeom prst="rect">
            <a:avLst/>
          </a:prstGeom>
        </p:spPr>
      </p:pic>
      <p:pic>
        <p:nvPicPr>
          <p:cNvPr id="5" name="知识点一.eps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495600" y="1026108"/>
            <a:ext cx="1296144" cy="515868"/>
          </a:xfrm>
          <a:prstGeom prst="rect">
            <a:avLst/>
          </a:prstGeom>
        </p:spPr>
      </p:pic>
      <p:graphicFrame>
        <p:nvGraphicFramePr>
          <p:cNvPr id="6" name="表格 5" title=""/>
          <p:cNvGraphicFramePr>
            <a:graphicFrameLocks noGrp="1"/>
          </p:cNvGraphicFramePr>
          <p:nvPr/>
        </p:nvGraphicFramePr>
        <p:xfrm>
          <a:off x="493591" y="2697964"/>
          <a:ext cx="10972800" cy="20885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45016"/>
                <a:gridCol w="10327784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凭借原有的工业基础和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的援助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采用先进的科学技术成果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制定恰当的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政策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道路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联合自强以提高国际地位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graphicFrame>
        <p:nvGraphicFramePr>
          <p:cNvPr id="7" name="表格 6" title=""/>
          <p:cNvGraphicFramePr>
            <a:graphicFrameLocks noGrp="1"/>
          </p:cNvGraphicFramePr>
          <p:nvPr/>
        </p:nvGraphicFramePr>
        <p:xfrm>
          <a:off x="493591" y="2769972"/>
          <a:ext cx="10972800" cy="20885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45016"/>
                <a:gridCol w="10327784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凭借原有的工业基础和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马歇尔计划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的援助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采用先进的科学技术成果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制定恰当的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经济发展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政策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道路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联合自强以提高国际地位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endParaRPr lang="zh-CN" altLang="en-US"/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623392" y="1196752"/>
          <a:ext cx="10972800" cy="38794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96734"/>
                <a:gridCol w="4988033"/>
                <a:gridCol w="4988033"/>
              </a:tblGrid>
              <a:tr h="1287929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过程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50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年代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欧洲煤钢共同体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1958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欧洲经济共同体和欧洲原子能共同体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1967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1993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组成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大大加快了欧洲一体化的进程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graphicFrame>
        <p:nvGraphicFramePr>
          <p:cNvPr id="6" name="表格 5" title=""/>
          <p:cNvGraphicFramePr>
            <a:graphicFrameLocks noGrp="1"/>
          </p:cNvGraphicFramePr>
          <p:nvPr/>
        </p:nvGraphicFramePr>
        <p:xfrm>
          <a:off x="623392" y="1196752"/>
          <a:ext cx="10972800" cy="41764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96734"/>
                <a:gridCol w="4988033"/>
                <a:gridCol w="4988033"/>
              </a:tblGrid>
              <a:tr h="633001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过程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50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年代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欧洲煤钢共同体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138322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1958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欧洲经济共同体和欧洲原子能共同体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63300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1967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欧共体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1527239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1993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组成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欧洲联盟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大大加快了欧洲一体化的进程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730857"/>
            <a:ext cx="5760640" cy="1205844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美国的发展与日本的崛起</a:t>
            </a:r>
            <a:r>
              <a:rPr lang="en-US" altLang="zh-CN" u="dotted"/>
              <a:t>  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 1.</a:t>
            </a:r>
            <a:r>
              <a:rPr lang="zh-CN" altLang="zh-CN"/>
              <a:t>美国的发展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endParaRPr lang="zh-CN" altLang="en-US"/>
          </a:p>
        </p:txBody>
      </p:sp>
      <p:pic>
        <p:nvPicPr>
          <p:cNvPr id="4" name="知识点二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23392" y="937124"/>
            <a:ext cx="1562406" cy="587876"/>
          </a:xfrm>
          <a:prstGeom prst="rect">
            <a:avLst/>
          </a:prstGeom>
        </p:spPr>
      </p:pic>
      <p:graphicFrame>
        <p:nvGraphicFramePr>
          <p:cNvPr id="7" name="表格 6" title=""/>
          <p:cNvGraphicFramePr>
            <a:graphicFrameLocks noGrp="1"/>
          </p:cNvGraphicFramePr>
          <p:nvPr/>
        </p:nvGraphicFramePr>
        <p:xfrm>
          <a:off x="623392" y="3212976"/>
          <a:ext cx="10972800" cy="20167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45016"/>
                <a:gridCol w="10327784"/>
              </a:tblGrid>
              <a:tr h="20167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原因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美国积极拓展世界市场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应用最新科技成果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革新生产技术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endParaRPr lang="zh-CN" altLang="en-US"/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551384" y="1772816"/>
          <a:ext cx="10972799" cy="31462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5077"/>
                <a:gridCol w="4953861"/>
                <a:gridCol w="4953861"/>
              </a:tblGrid>
              <a:tr h="0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表现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第二次世界大战以后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经济繁荣发展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成为资本主义世界的霸主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世纪七八十年代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经济发展速度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90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年代以后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出现了以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和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为特征的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新经济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促进了经济的进一步发展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graphicFrame>
        <p:nvGraphicFramePr>
          <p:cNvPr id="5" name="表格 4" title=""/>
          <p:cNvGraphicFramePr>
            <a:graphicFrameLocks noGrp="1"/>
          </p:cNvGraphicFramePr>
          <p:nvPr/>
        </p:nvGraphicFramePr>
        <p:xfrm>
          <a:off x="551383" y="1772816"/>
          <a:ext cx="10972799" cy="35942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5077"/>
                <a:gridCol w="4953861"/>
                <a:gridCol w="4953861"/>
              </a:tblGrid>
              <a:tr h="1177592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表现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第二次世界大战以后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经济繁荣发展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成为资本主义世界的霸主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57461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世纪七八十年代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经济发展速度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放缓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184208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90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年代以后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出现了以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全球化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和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信息化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为特征的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新经济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促进了经济的进一步发展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335360" y="1268760"/>
            <a:ext cx="1123324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　　</a:t>
            </a:r>
            <a:r>
              <a:rPr lang="en-US" altLang="zh-CN"/>
              <a:t>2.</a:t>
            </a:r>
            <a:r>
              <a:rPr lang="zh-CN" altLang="zh-CN"/>
              <a:t>日本的崛起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pic>
        <p:nvPicPr>
          <p:cNvPr id="4" name="23CZDXA9LST125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351584" y="2060848"/>
            <a:ext cx="6696744" cy="38164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2711624" y="692696"/>
            <a:ext cx="475252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社会保障制度的建立</a:t>
            </a:r>
            <a:endParaRPr lang="zh-CN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endParaRPr lang="zh-CN" altLang="en-US"/>
          </a:p>
        </p:txBody>
      </p:sp>
      <p:pic>
        <p:nvPicPr>
          <p:cNvPr id="4" name="知识点三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91344" y="836712"/>
            <a:ext cx="1683429" cy="515868"/>
          </a:xfrm>
          <a:prstGeom prst="rect">
            <a:avLst/>
          </a:prstGeom>
        </p:spPr>
      </p:pic>
      <p:graphicFrame>
        <p:nvGraphicFramePr>
          <p:cNvPr id="6" name="表格 5" title=""/>
          <p:cNvGraphicFramePr>
            <a:graphicFrameLocks noGrp="1"/>
          </p:cNvGraphicFramePr>
          <p:nvPr/>
        </p:nvGraphicFramePr>
        <p:xfrm>
          <a:off x="551384" y="1466079"/>
          <a:ext cx="10972799" cy="4678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0439"/>
                <a:gridCol w="5281180"/>
                <a:gridCol w="5281180"/>
              </a:tblGrid>
              <a:tr h="101867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建立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美国颁布了《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;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第二次世界大战后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英国、法国、联邦德国等宣布建成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1867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完善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世纪六七十年代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西方主要资本主义国家的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进一步发展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571182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评价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积极性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有利于缓和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创造一个有利于经济发展的稳定的社会环境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101867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局限性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不能解决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的基本矛盾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graphicFrame>
        <p:nvGraphicFramePr>
          <p:cNvPr id="7" name="表格 6" title=""/>
          <p:cNvGraphicFramePr>
            <a:graphicFrameLocks noGrp="1"/>
          </p:cNvGraphicFramePr>
          <p:nvPr/>
        </p:nvGraphicFramePr>
        <p:xfrm>
          <a:off x="479376" y="1497327"/>
          <a:ext cx="11017224" cy="4945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0439"/>
                <a:gridCol w="5281180"/>
                <a:gridCol w="5325605"/>
              </a:tblGrid>
              <a:tr h="109313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建立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美国颁布了《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社会保障法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》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;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第二次世界大战后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英国、法国、联邦德国等宣布建成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“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福利国家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9313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完善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20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世纪六七十年代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西方主要资本主义国家的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社会保障制度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进一步发展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666439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评价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积极性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有利于缓和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阶级矛盾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创造一个有利于经济发展的稳定的社会环境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109313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局限性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不能解决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资本主义制度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的基本矛盾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274300" y="12039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概念解读</a:t>
            </a:r>
            <a:r>
              <a:rPr lang="en-US" altLang="zh-CN"/>
              <a:t>.</a:t>
            </a:r>
            <a:endParaRPr lang="en-US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>
          <a:xfrm>
            <a:off x="916745" y="2572894"/>
            <a:ext cx="10358510" cy="85725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  </a:t>
            </a:r>
            <a:r>
              <a:rPr lang="zh-CN" altLang="en-US">
                <a:solidFill>
                  <a:schemeClr val="tx1"/>
                </a:solidFill>
              </a:rPr>
              <a:t>“福利国家”是国家通过创办并资助社会公共事业，实行和完善一套社会福利政策和制度，对社会经济生活进行干预，保证社会秩序和经济生活正常运行的一种方法。</a:t>
            </a:r>
            <a:endParaRPr lang="en-US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示归纳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970326" y="908720"/>
            <a:ext cx="1501378" cy="595178"/>
          </a:xfrm>
          <a:prstGeom prst="rect">
            <a:avLst/>
          </a:prstGeom>
        </p:spPr>
      </p:pic>
      <p:pic>
        <p:nvPicPr>
          <p:cNvPr id="5" name="23CZDXA9LST126.eps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567608" y="1712978"/>
            <a:ext cx="7128792" cy="452433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易错易混</a:t>
            </a:r>
            <a:r>
              <a:rPr lang="en-US" altLang="zh-CN"/>
              <a:t>.</a:t>
            </a:r>
            <a:endParaRPr lang="en-US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>
          <a:xfrm>
            <a:off x="623392" y="2708920"/>
            <a:ext cx="10358510" cy="85725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    </a:t>
            </a:r>
            <a:r>
              <a:rPr lang="zh-CN" altLang="en-US">
                <a:solidFill>
                  <a:schemeClr val="tx1"/>
                </a:solidFill>
              </a:rPr>
              <a:t>欧洲共同体是一个经济组织，欧盟是一个政治经济联盟；欧盟是最大的经济体，但不是一个国家。</a:t>
            </a:r>
            <a:endParaRPr lang="en-US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https://d.book118.com/888102021044006025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2024-09-01T22:04:09.646</cp:lastPrinted>
  <dcterms:created xsi:type="dcterms:W3CDTF">2024-09-01T14:04:09Z</dcterms:created>
  <dcterms:modified xsi:type="dcterms:W3CDTF">2024-09-01T14:04:11Z</dcterms:modified>
</cp:coreProperties>
</file>