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SQTFW+RIVBJO+MicrosoftYaHei-Bold"/>
      <p:regular r:id="rId15"/>
    </p:embeddedFont>
    <p:embeddedFont>
      <p:font typeface="QLKJHO+JVNJMQ+MicrosoftYaHei"/>
      <p:regular r:id="rId16"/>
    </p:embeddedFont>
    <p:embeddedFont>
      <p:font typeface="MMGDAP+MS-UIGothic"/>
      <p:regular r:id="rId17"/>
    </p:embeddedFont>
    <p:embeddedFont>
      <p:font typeface="TEIJBM+GBHTJM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5A4BC-4955-49B9-AB03-D797AA704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DD690-22DB-4D77-AE64-E6136F60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BFF3B-A77C-4090-93BC-D6AB80FE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38EC4-FA61-4EC2-AE89-6B7F9B53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76BDA-60AD-4F97-B188-024EADC2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A02F5-AD1E-4715-874F-7B1D6350C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282D43-DC3F-4175-BD5A-72B89D65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E299F-2626-4F16-B659-91B1D2914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974D1-B839-4287-83F8-7C15A46F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43FB9-8877-40B0-A3A3-66094808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4A30-9E0F-4CBD-AA62-7F6F2AA9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7033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LKJHO+JVNJMQ+MicrosoftYaHei"/>
                <a:cs typeface="QLKJHO+JVNJ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MMGDAP+MS-UIGothic"/>
                <a:cs typeface="MMGDAP+MS-UIGothic"/>
              </a:rPr>
              <a:t>癌痛与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吗</a:t>
            </a:r>
            <a:r>
              <a:rPr sz="4950">
                <a:solidFill>
                  <a:srgbClr val="131516"/>
                </a:solidFill>
                <a:latin typeface="MMGDAP+MS-UIGothic"/>
                <a:cs typeface="MMGDAP+MS-UIGothic"/>
              </a:rPr>
              <a:t>啡孔祥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鸣课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069" y="280214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MMGDAP+MS-UIGothic"/>
                <a:cs typeface="MMGDA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EIJBM+GBHTJM+ArialMT"/>
                <a:cs typeface="TEIJBM+GBHTJ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癌痛概述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1908365"/>
            <a:ext cx="4439861" cy="2320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EIJBM+GBHTJM+ArialMT"/>
                <a:cs typeface="TEIJBM+GBHTJ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吗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啡在癌痛治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中的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EIJBM+GBHTJM+ArialMT"/>
                <a:cs typeface="TEIJBM+GBHTJ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吗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啡的不良反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EIJBM+GBHTJM+ArialMT"/>
                <a:cs typeface="TEIJBM+GBHTJ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癌痛患者的心理支持与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EIJBM+GBHTJM+ArialMT"/>
                <a:cs typeface="TEIJBM+GBHTJ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癌痛患者的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131516"/>
                </a:solidFill>
                <a:latin typeface="MMGDAP+MS-UIGothic"/>
                <a:cs typeface="MMGDAP+MS-UIGothic"/>
              </a:rPr>
              <a:t>养与康复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LKJHO+JVNJMQ+MicrosoftYaHei"/>
                <a:cs typeface="QLKJHO+JVNJ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MMGDAP+MS-UIGothic"/>
                <a:cs typeface="MMGDAP+MS-UIGothic"/>
              </a:rPr>
              <a:t>癌痛概述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癌痛的定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与分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MMGDAP+MS-UIGothic"/>
                <a:cs typeface="MMGDAP+MS-UIGothic"/>
              </a:rPr>
              <a:t>癌痛定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癌痛是由于癌症本身或癌症治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程中引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的疼痛，常常伴随着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心理和情感上的困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MMGDAP+MS-UIGothic"/>
                <a:cs typeface="MMGDAP+MS-UIGothic"/>
              </a:rPr>
              <a:t>癌痛分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癌痛可分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度、中度、重度疼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痛，以及爆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性疼痛和神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病理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性疼痛等。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癌痛的原因与机制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2000" spc="25">
                <a:solidFill>
                  <a:srgbClr val="FFFFFF"/>
                </a:solidFill>
                <a:latin typeface="MMGDAP+MS-UIGothic"/>
                <a:cs typeface="MMGDAP+MS-UIGothic"/>
              </a:rPr>
              <a:t>瘤直接侵犯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MGDAP+MS-UIGothic"/>
                <a:cs typeface="MMGDAP+MS-UIGothic"/>
              </a:rPr>
              <a:t>癌症治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FFFFFF"/>
                </a:solidFill>
                <a:latin typeface="MMGDAP+MS-UIGothic"/>
                <a:cs typeface="MMGDAP+MS-UIGothic"/>
              </a:rPr>
              <a:t>相关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MGDAP+MS-UIGothic"/>
                <a:cs typeface="MMGDAP+MS-UIGothic"/>
              </a:rPr>
              <a:t>心理因素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MGDAP+MS-UIGothic"/>
                <a:cs typeface="MMGDAP+MS-UIGothic"/>
              </a:rPr>
              <a:t>其他因素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养不足、疲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等也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可能影响癌痛的程度和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感受。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瘤直接侵犯骨、神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致疼痛。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、放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、手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等癌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、抑郁等心理因素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5680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症治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手段可能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致疼痛。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787515" y="535405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MGDAP+MS-UIGothic"/>
                <a:cs typeface="MMGDAP+MS-UIGothic"/>
              </a:rPr>
              <a:t>也可能加重癌痛。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癌痛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患者的影响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QTFW+RIVBJO+MicrosoftYaHei-Bold"/>
                <a:cs typeface="OSQTFW+RIVBJ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QTFW+RIVBJO+MicrosoftYaHei-Bold"/>
                <a:cs typeface="OSQTFW+RIVBJ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QTFW+RIVBJO+MicrosoftYaHei-Bold"/>
                <a:cs typeface="OSQTFW+RIVBJ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MMGDAP+MS-UIGothic"/>
                <a:cs typeface="MMGDAP+MS-UIGothic"/>
              </a:rPr>
              <a:t>生理影响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MMGDAP+MS-UIGothic"/>
                <a:cs typeface="MMGDAP+MS-UIGothic"/>
              </a:rPr>
              <a:t>心理影响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MMGDAP+MS-UIGothic"/>
                <a:cs typeface="MMGDAP+MS-UIGothic"/>
              </a:rPr>
              <a:t>社会影响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癌痛可能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致食欲不振、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睡眠障碍、疲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等生理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癌痛可能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致焦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、抑郁、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恐惧等心理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，影响患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者的生活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癌痛可能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致患者无法正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常工作、社交，影响患者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的社会功能。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QLKJHO+JVNJMQ+MicrosoftYaHei"/>
                <a:cs typeface="QLKJHO+JVNJ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OSQTFW+RIVBJO+MicrosoftYaHei-Bold"/>
                <a:cs typeface="OSQTFW+RIVBJ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吗</a:t>
            </a:r>
            <a:r>
              <a:rPr sz="4500">
                <a:solidFill>
                  <a:srgbClr val="131516"/>
                </a:solidFill>
                <a:latin typeface="MMGDAP+MS-UIGothic"/>
                <a:cs typeface="MMGDAP+MS-UIGothic"/>
              </a:rPr>
              <a:t>啡在癌痛治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疗</a:t>
            </a:r>
            <a:r>
              <a:rPr sz="4500">
                <a:solidFill>
                  <a:srgbClr val="131516"/>
                </a:solidFill>
                <a:latin typeface="MMGDAP+MS-UIGothic"/>
                <a:cs typeface="MMGDAP+MS-UIGothic"/>
              </a:rPr>
              <a:t>中的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131516"/>
                </a:solidFill>
                <a:latin typeface="MMGDAP+MS-UIGothic"/>
                <a:cs typeface="MMGDAP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吗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啡的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理作用与机制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4283F2"/>
                </a:solidFill>
                <a:latin typeface="MMGDAP+MS-UIGothic"/>
                <a:cs typeface="MMGDAP+MS-UIGothic"/>
              </a:rPr>
              <a:t>理作用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吗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啡是一种阿片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类镇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与中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枢神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内的阿片受体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合，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痛作用。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MGDAP+MS-UIGothic"/>
                <a:cs typeface="MMGDAP+MS-UIGothic"/>
              </a:rPr>
              <a:t>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吗</a:t>
            </a: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啡通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抑制疼痛信号的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，减少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疼痛感受，同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静、抗焦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GDAP+MS-UIGothic"/>
                <a:cs typeface="MMGDAP+MS-UIGothic"/>
              </a:rPr>
              <a:t>呼吸抑制等作用。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吗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啡在癌痛治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中的适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MMGDAP+MS-UIGothic"/>
                <a:cs typeface="MMGDAP+MS-UIGothic"/>
              </a:rPr>
              <a:t>适</a:t>
            </a: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4283F2"/>
                </a:solidFill>
                <a:latin typeface="MMGDAP+MS-UIGothic"/>
                <a:cs typeface="MMGDAP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适用于中重度癌痛患者，尤其是其他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物无法控制疼痛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283F2"/>
                </a:solidFill>
                <a:latin typeface="MMGDAP+MS-UIGothic"/>
                <a:cs typeface="MMGDAP+MS-UIGothic"/>
              </a:rPr>
              <a:t>禁忌症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于呼吸功能不全、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重肝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功能不全、中枢神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疾病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等患者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MGDAP+MS-UIGothic"/>
                <a:cs typeface="MMGDAP+MS-UIGothic"/>
              </a:rPr>
              <a:t>慎用或禁用。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吗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啡在癌痛治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中的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给药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方式与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4283F2"/>
                </a:solidFill>
                <a:latin typeface="MMGDAP+MS-UIGothic"/>
                <a:cs typeface="MMGDAP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给药</a:t>
            </a:r>
            <a:r>
              <a:rPr sz="2300" spc="25">
                <a:solidFill>
                  <a:srgbClr val="4283F2"/>
                </a:solidFill>
                <a:latin typeface="MMGDAP+MS-UIGothic"/>
                <a:cs typeface="MMGDAP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包括口服、注射和肛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门给药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等途径，其中口服是最常用的方式。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剂</a:t>
            </a:r>
            <a:r>
              <a:rPr sz="2300">
                <a:solidFill>
                  <a:srgbClr val="4283F2"/>
                </a:solidFill>
                <a:latin typeface="MMGDAP+MS-UIGothic"/>
                <a:cs typeface="MMGDAP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根据患者的疼痛程度和个体差异，制定个性化的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给药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方案，从小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量开始逐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整至最佳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000000"/>
                </a:solidFill>
                <a:latin typeface="MMGDAP+MS-UIGothic"/>
                <a:cs typeface="MMGDAP+MS-UIGothic"/>
              </a:rPr>
              <a:t>痛效果。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https://d.book118.com/888107033016006047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OSQTFW+RIVBJO+MicrosoftYaHei-Bold</vt:lpstr>
      <vt:lpstr>QLKJHO+JVNJMQ+MicrosoftYaHei</vt:lpstr>
      <vt:lpstr>MMGDAP+MS-UIGothic</vt:lpstr>
      <vt:lpstr>SimSun</vt:lpstr>
      <vt:lpstr>TEIJBM+GBHTJM+ArialMT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2024-09-28T07:09:04.542</cp:lastPrinted>
  <dcterms:created xsi:type="dcterms:W3CDTF">2024-09-27T23:09:04Z</dcterms:created>
  <dcterms:modified xsi:type="dcterms:W3CDTF">2024-09-27T23:09:05Z</dcterms:modified>
</cp:coreProperties>
</file>