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4.wmf" /><Relationship Id="rId2" Type="http://schemas.openxmlformats.org/officeDocument/2006/relationships/image" Target="../media/image5.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6.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62466" name="页眉占位符 62465"/>
          <p:cNvSpPr>
            <a:spLocks noGrp="1"/>
          </p:cNvSpPr>
          <p:nvPr>
            <p:ph type="hdr" sz="quarter"/>
          </p:nvPr>
        </p:nvSpPr>
        <p:spPr>
          <a:xfrm>
            <a:off x="0" y="0"/>
            <a:ext cx="3170238" cy="479425"/>
          </a:xfrm>
          <a:prstGeom prst="rect">
            <a:avLst/>
          </a:prstGeom>
          <a:noFill/>
          <a:ln w="9525">
            <a:noFill/>
          </a:ln>
        </p:spPr>
        <p:txBody>
          <a:bodyPr lIns="96661" tIns="48331" rIns="96661" bIns="48331"/>
          <a:lstStyle/>
          <a:p>
            <a:pPr lvl="0" defTabSz="967105"/>
            <a:endParaRPr lang="zh-CN" altLang="en-US" sz="1300"/>
          </a:p>
        </p:txBody>
      </p:sp>
      <p:sp>
        <p:nvSpPr>
          <p:cNvPr id="62467" name="日期占位符 62466"/>
          <p:cNvSpPr>
            <a:spLocks noGrp="1"/>
          </p:cNvSpPr>
          <p:nvPr>
            <p:ph type="dt" idx="1"/>
          </p:nvPr>
        </p:nvSpPr>
        <p:spPr>
          <a:xfrm>
            <a:off x="4144963" y="0"/>
            <a:ext cx="3170237" cy="479425"/>
          </a:xfrm>
          <a:prstGeom prst="rect">
            <a:avLst/>
          </a:prstGeom>
          <a:noFill/>
          <a:ln w="9525">
            <a:noFill/>
          </a:ln>
        </p:spPr>
        <p:txBody>
          <a:bodyPr lIns="96661" tIns="48331" rIns="96661" bIns="48331"/>
          <a:lstStyle/>
          <a:p>
            <a:pPr lvl="0" algn="r" defTabSz="967105"/>
            <a:endParaRPr lang="zh-CN" altLang="en-US" sz="1300"/>
          </a:p>
        </p:txBody>
      </p:sp>
      <p:sp>
        <p:nvSpPr>
          <p:cNvPr id="62468" name="幻灯片图像占位符 62467"/>
          <p:cNvSpPr>
            <a:spLocks noTextEdit="1"/>
          </p:cNvSpPr>
          <p:nvPr>
            <p:ph type="sldImg" idx="2"/>
          </p:nvPr>
        </p:nvSpPr>
        <p:spPr>
          <a:xfrm>
            <a:off x="1257300" y="720725"/>
            <a:ext cx="4800600" cy="3600450"/>
          </a:xfrm>
          <a:prstGeom prst="rect">
            <a:avLst/>
          </a:prstGeom>
          <a:ln w="9525" cap="flat" cmpd="sng">
            <a:solidFill>
              <a:srgbClr val="000000"/>
            </a:solidFill>
            <a:prstDash val="solid"/>
            <a:miter/>
            <a:headEnd type="none" w="med" len="med"/>
            <a:tailEnd type="none" w="med" len="med"/>
          </a:ln>
        </p:spPr>
      </p:sp>
      <p:sp>
        <p:nvSpPr>
          <p:cNvPr id="62469" name="文本占位符 62468"/>
          <p:cNvSpPr>
            <a:spLocks noGrp="1"/>
          </p:cNvSpPr>
          <p:nvPr>
            <p:ph type="body" sz="quarter" idx="3"/>
          </p:nvPr>
        </p:nvSpPr>
        <p:spPr>
          <a:xfrm>
            <a:off x="974725" y="4560888"/>
            <a:ext cx="5365750" cy="4319587"/>
          </a:xfrm>
          <a:prstGeom prst="rect">
            <a:avLst/>
          </a:prstGeom>
          <a:noFill/>
          <a:ln w="9525">
            <a:noFill/>
          </a:ln>
        </p:spPr>
        <p:txBody>
          <a:bodyPr lIns="96661" tIns="48331" rIns="96661" bIns="4833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2470" name="页脚占位符 62469"/>
          <p:cNvSpPr>
            <a:spLocks noGrp="1"/>
          </p:cNvSpPr>
          <p:nvPr>
            <p:ph type="ftr" sz="quarter" idx="4"/>
          </p:nvPr>
        </p:nvSpPr>
        <p:spPr>
          <a:xfrm>
            <a:off x="0" y="9121775"/>
            <a:ext cx="3170238" cy="479425"/>
          </a:xfrm>
          <a:prstGeom prst="rect">
            <a:avLst/>
          </a:prstGeom>
          <a:noFill/>
          <a:ln w="9525">
            <a:noFill/>
          </a:ln>
        </p:spPr>
        <p:txBody>
          <a:bodyPr lIns="96661" tIns="48331" rIns="96661" bIns="48331" anchor="b" anchorCtr="0"/>
          <a:lstStyle/>
          <a:p>
            <a:pPr lvl="0" defTabSz="967105"/>
            <a:endParaRPr lang="zh-CN" altLang="en-US" sz="1300"/>
          </a:p>
        </p:txBody>
      </p:sp>
      <p:sp>
        <p:nvSpPr>
          <p:cNvPr id="62471" name="灯片编号占位符 62470"/>
          <p:cNvSpPr>
            <a:spLocks noGrp="1"/>
          </p:cNvSpPr>
          <p:nvPr>
            <p:ph type="sldNum" sz="quarter" idx="5"/>
          </p:nvPr>
        </p:nvSpPr>
        <p:spPr>
          <a:xfrm>
            <a:off x="4144963" y="9121775"/>
            <a:ext cx="3170237" cy="479425"/>
          </a:xfrm>
          <a:prstGeom prst="rect">
            <a:avLst/>
          </a:prstGeom>
          <a:noFill/>
          <a:ln w="9525">
            <a:noFill/>
          </a:ln>
        </p:spPr>
        <p:txBody>
          <a:bodyPr lIns="96661" tIns="48331" rIns="96661" bIns="48331" anchor="b" anchorCtr="0"/>
          <a:lstStyle/>
          <a:p>
            <a:pPr lvl="0" algn="r" defTabSz="967105"/>
            <a:fld id="{9A0DB2DC-4C9A-4742-B13C-FB6460FD3503}" type="slidenum">
              <a:rPr lang="zh-CN" altLang="en-US" sz="1300"/>
              <a:t/>
            </a:fld>
            <a:endParaRPr lang="zh-CN" altLang="en-US" sz="1300"/>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defTabSz="967105"/>
            <a:fld id="{9A0DB2DC-4C9A-4742-B13C-FB6460FD3503}" type="slidenum">
              <a:rPr lang="zh-CN" altLang="en-US" sz="1300"/>
              <a:t>1</a:t>
            </a:fld>
            <a:endParaRPr lang="zh-CN" altLang="en-US" sz="1300"/>
          </a:p>
        </p:txBody>
      </p:sp>
      <p:sp>
        <p:nvSpPr>
          <p:cNvPr id="1246210" name="幻灯片图像占位符 1246209"/>
          <p:cNvSpPr>
            <a:spLocks noTextEdit="1"/>
          </p:cNvSpPr>
          <p:nvPr>
            <p:ph type="sldImg"/>
          </p:nvPr>
        </p:nvSpPr>
        <p:spPr/>
      </p:sp>
      <p:sp>
        <p:nvSpPr>
          <p:cNvPr id="1246211" name="文本占位符 1246210"/>
          <p:cNvSpPr>
            <a:spLocks noGrp="1"/>
          </p:cNvSpPr>
          <p:nvPr>
            <p:ph type="body" idx="1"/>
          </p:nvPr>
        </p:nvSpPr>
        <p:spPr/>
        <p:txBody>
          <a:bodyPr lIns="96661" tIns="48331" rIns="96661" bIns="48331"/>
          <a:lstStyle/>
          <a:p>
            <a:pPr lvl="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5635E6-1067-4E9D-9E60-DC3244049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26BDE-5F75-4942-B602-990856118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FEF11E-3850-4F5B-9CA7-C41A89162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FF809E-B61D-4CD8-B97F-EE9464129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378834-1100-4009-B350-D4C5634E67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49F3C1-F491-4DD0-BB19-C0E77C23E4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81AA9E-5A0F-412D-8B26-AE324043E5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6C9E18-5D52-47EF-A402-9A19493571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60366E-6DAC-4B52-8EA9-D1AFB540C6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DC394-532E-44BE-9648-7C274E7CD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C46B8-781C-47B9-949D-00C202DDA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TW"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TW"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TW"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4296"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TW"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8" name="页脚占位符 7"/>
          <p:cNvSpPr>
            <a:spLocks noGrp="1"/>
          </p:cNvSpPr>
          <p:nvPr>
            <p:ph type="ftr" sz="quarter" idx="11"/>
          </p:nvPr>
        </p:nvSpPr>
        <p:spPr/>
        <p:txBody>
          <a:bodyPr/>
          <a:lstStyle/>
          <a:p>
            <a:pPr lvl="0"/>
            <a:endParaRPr lang="zh-TW" altLang="en-US">
              <a:latin typeface="Arial"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TW"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3" name="页脚占位符 2"/>
          <p:cNvSpPr>
            <a:spLocks noGrp="1"/>
          </p:cNvSpPr>
          <p:nvPr>
            <p:ph type="ftr" sz="quarter" idx="11"/>
          </p:nvPr>
        </p:nvSpPr>
        <p:spPr/>
        <p:txBody>
          <a:bodyPr/>
          <a:lstStyle/>
          <a:p>
            <a:pPr lvl="0"/>
            <a:endParaRPr lang="zh-TW" altLang="en-US">
              <a:latin typeface="Arial"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TW"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TW"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TW"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5293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TW"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457200" y="274638"/>
            <a:ext cx="8229600" cy="585152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TW"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Ovr>
    <a:masterClrMapping/>
  </p:clrMapOvr>
  <p:transition spd="med"/>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248258" name="标题 1248257"/>
          <p:cNvSpPr>
            <a:spLocks noGrp="1"/>
          </p:cNvSpPr>
          <p:nvPr>
            <p:ph type="title"/>
          </p:nvPr>
        </p:nvSpPr>
        <p:spPr>
          <a:xfrm>
            <a:off x="457200" y="274638"/>
            <a:ext cx="8229600" cy="1143000"/>
          </a:xfrm>
          <a:prstGeom prst="rect">
            <a:avLst/>
          </a:prstGeom>
          <a:noFill/>
          <a:ln w="9525">
            <a:noFill/>
          </a:ln>
        </p:spPr>
        <p:txBody>
          <a:bodyPr lIns="91435" tIns="45717" rIns="91435" bIns="45717" anchor="ctr" anchorCtr="0"/>
          <a:lstStyle/>
          <a:p>
            <a:pPr lvl="0"/>
            <a:r>
              <a:rPr lang="zh-TW" altLang="en-US"/>
              <a:t>按一下以編輯母片標題樣式</a:t>
            </a:r>
            <a:endParaRPr lang="zh-TW" altLang="en-US"/>
          </a:p>
        </p:txBody>
      </p:sp>
      <p:sp>
        <p:nvSpPr>
          <p:cNvPr id="1248259" name="文本占位符 1248258"/>
          <p:cNvSpPr>
            <a:spLocks noGrp="1"/>
          </p:cNvSpPr>
          <p:nvPr>
            <p:ph type="body" idx="1"/>
          </p:nvPr>
        </p:nvSpPr>
        <p:spPr>
          <a:xfrm>
            <a:off x="457200" y="1600200"/>
            <a:ext cx="8229600" cy="4525963"/>
          </a:xfrm>
          <a:prstGeom prst="rect">
            <a:avLst/>
          </a:prstGeom>
          <a:noFill/>
          <a:ln w="9525">
            <a:noFill/>
          </a:ln>
        </p:spPr>
        <p:txBody>
          <a:bodyPr lIns="91435" tIns="45717" rIns="91435" bIns="45717"/>
          <a:lstStyle/>
          <a:p>
            <a:pPr lvl="0"/>
            <a:r>
              <a:rPr lang="zh-TW" altLang="en-US"/>
              <a:t>按一下以編輯母片</a:t>
            </a:r>
            <a:endParaRPr lang="zh-TW" altLang="en-US"/>
          </a:p>
          <a:p>
            <a:pPr lvl="1"/>
            <a:r>
              <a:rPr lang="zh-TW" altLang="en-US"/>
              <a:t>第二層</a:t>
            </a:r>
            <a:endParaRPr lang="zh-TW" altLang="en-US"/>
          </a:p>
          <a:p>
            <a:pPr lvl="2"/>
            <a:r>
              <a:rPr lang="zh-TW" altLang="en-US"/>
              <a:t>第三層</a:t>
            </a:r>
            <a:endParaRPr lang="zh-TW" altLang="en-US"/>
          </a:p>
          <a:p>
            <a:pPr lvl="3"/>
            <a:r>
              <a:rPr lang="zh-TW" altLang="en-US"/>
              <a:t>第四層</a:t>
            </a:r>
            <a:endParaRPr lang="zh-TW" altLang="en-US"/>
          </a:p>
          <a:p>
            <a:pPr lvl="4"/>
            <a:r>
              <a:rPr lang="zh-TW" altLang="en-US"/>
              <a:t>第五層</a:t>
            </a:r>
            <a:endParaRPr lang="zh-TW" altLang="en-US"/>
          </a:p>
        </p:txBody>
      </p:sp>
      <p:sp>
        <p:nvSpPr>
          <p:cNvPr id="1248260" name="日期占位符 1248259"/>
          <p:cNvSpPr>
            <a:spLocks noGrp="1"/>
          </p:cNvSpPr>
          <p:nvPr>
            <p:ph type="dt" sz="half" idx="2"/>
          </p:nvPr>
        </p:nvSpPr>
        <p:spPr>
          <a:xfrm>
            <a:off x="457200" y="6245225"/>
            <a:ext cx="2133600" cy="476250"/>
          </a:xfrm>
          <a:prstGeom prst="rect">
            <a:avLst/>
          </a:prstGeom>
          <a:noFill/>
          <a:ln w="9525">
            <a:noFill/>
          </a:ln>
        </p:spPr>
        <p:txBody>
          <a:bodyPr lIns="91435" tIns="45717" rIns="91435" bIns="45717"/>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PMingLiU" pitchFamily="18" charset="-120"/>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1248261" name="页脚占位符 1248260"/>
          <p:cNvSpPr>
            <a:spLocks noGrp="1"/>
          </p:cNvSpPr>
          <p:nvPr>
            <p:ph type="ftr" sz="quarter" idx="3"/>
          </p:nvPr>
        </p:nvSpPr>
        <p:spPr>
          <a:xfrm>
            <a:off x="3124200" y="6245225"/>
            <a:ext cx="2895600" cy="476250"/>
          </a:xfrm>
          <a:prstGeom prst="rect">
            <a:avLst/>
          </a:prstGeom>
          <a:noFill/>
          <a:ln w="9525">
            <a:noFill/>
          </a:ln>
        </p:spPr>
        <p:txBody>
          <a:bodyPr lIns="91435" tIns="45717" rIns="91435" bIns="45717"/>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PMingLiU" pitchFamily="18" charset="-120"/>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TW" altLang="en-US">
              <a:latin typeface="Arial" pitchFamily="34" charset="0"/>
            </a:endParaRPr>
          </a:p>
        </p:txBody>
      </p:sp>
      <p:sp>
        <p:nvSpPr>
          <p:cNvPr id="1248262" name="灯片编号占位符 1248261"/>
          <p:cNvSpPr>
            <a:spLocks noGrp="1"/>
          </p:cNvSpPr>
          <p:nvPr>
            <p:ph type="sldNum" sz="quarter" idx="4"/>
          </p:nvPr>
        </p:nvSpPr>
        <p:spPr>
          <a:xfrm>
            <a:off x="6553200" y="6245225"/>
            <a:ext cx="2133600" cy="476250"/>
          </a:xfrm>
          <a:prstGeom prst="rect">
            <a:avLst/>
          </a:prstGeom>
          <a:noFill/>
          <a:ln w="9525">
            <a:noFill/>
          </a:ln>
        </p:spPr>
        <p:txBody>
          <a:bodyPr lIns="91435" tIns="45717" rIns="91435" bIns="45717"/>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PMingLiU" pitchFamily="18" charset="-120"/>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fld id="{9A0DB2DC-4C9A-4742-B13C-FB6460FD3503}" type="slidenum">
              <a:rPr lang="zh-TW" altLang="en-US">
                <a:latin typeface="Arial" pitchFamily="34" charset="0"/>
              </a:rPr>
              <a:t/>
            </a:fld>
            <a:endParaRPr lang="zh-TW"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spd="med"/>
  <p:timing/>
  <p:hf hdr="0" ftr="0"/>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2.wmf" /><Relationship Id="rId4" Type="http://schemas.openxmlformats.org/officeDocument/2006/relationships/image" Target="../media/image1.jpeg" /><Relationship Id="rId5" Type="http://schemas.openxmlformats.org/officeDocument/2006/relationships/vmlDrawing" Target="../drawings/vmlDrawing1.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2.bin" TargetMode="Internal" /><Relationship Id="rId3" Type="http://schemas.openxmlformats.org/officeDocument/2006/relationships/image" Target="../media/image3.wmf" /><Relationship Id="rId4" Type="http://schemas.openxmlformats.org/officeDocument/2006/relationships/image" Target="../media/image1.jpeg" /><Relationship Id="rId5" Type="http://schemas.openxmlformats.org/officeDocument/2006/relationships/vmlDrawing" Target="../drawings/vmlDrawing2.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3.bin" TargetMode="Internal" /><Relationship Id="rId3" Type="http://schemas.openxmlformats.org/officeDocument/2006/relationships/image" Target="../media/image4.wmf" /><Relationship Id="rId4" Type="http://schemas.openxmlformats.org/officeDocument/2006/relationships/oleObject" Target="../embeddings/oleObject4.bin" TargetMode="Internal" /><Relationship Id="rId5" Type="http://schemas.openxmlformats.org/officeDocument/2006/relationships/image" Target="../media/image5.wmf" /><Relationship Id="rId6" Type="http://schemas.openxmlformats.org/officeDocument/2006/relationships/image" Target="../media/image1.jpeg" /><Relationship Id="rId7" Type="http://schemas.openxmlformats.org/officeDocument/2006/relationships/vmlDrawing" Target="../drawings/vmlDrawing3.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5.bin" TargetMode="Internal" /><Relationship Id="rId3" Type="http://schemas.openxmlformats.org/officeDocument/2006/relationships/image" Target="../media/image6.wmf" /><Relationship Id="rId4" Type="http://schemas.openxmlformats.org/officeDocument/2006/relationships/image" Target="../media/image1.jpeg" /><Relationship Id="rId5" Type="http://schemas.openxmlformats.org/officeDocument/2006/relationships/vmlDrawing" Target="../drawings/vmlDrawing4.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11510507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a:effectLst/>
      </p:bgPr>
    </p:bg>
    <p:spTree>
      <p:nvGrpSpPr>
        <p:cNvPr id="1" name=""/>
        <p:cNvGrpSpPr/>
        <p:nvPr/>
      </p:nvGrpSpPr>
      <p:grpSpPr>
        <a:xfrm>
          <a:off x="0" y="0"/>
          <a:ext cx="0" cy="0"/>
        </a:xfrm>
      </p:grpSpPr>
      <p:sp>
        <p:nvSpPr>
          <p:cNvPr id="1034249" name="文本框 1034248"/>
          <p:cNvSpPr txBox="1"/>
          <p:nvPr/>
        </p:nvSpPr>
        <p:spPr>
          <a:xfrm>
            <a:off x="4284663" y="4508500"/>
            <a:ext cx="4248150" cy="1160463"/>
          </a:xfrm>
          <a:prstGeom prst="rect">
            <a:avLst/>
          </a:prstGeom>
          <a:gradFill rotWithShape="1">
            <a:gsLst>
              <a:gs pos="0">
                <a:schemeClr val="accent1"/>
              </a:gs>
              <a:gs pos="100000">
                <a:schemeClr val="bg1"/>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800" b="1">
                <a:solidFill>
                  <a:schemeClr val="tx2"/>
                </a:solidFill>
                <a:latin typeface="华文新魏" panose="02010800040101010101" pitchFamily="2" charset="-122"/>
                <a:ea typeface="华文新魏" panose="02010800040101010101" pitchFamily="2" charset="-122"/>
              </a:rPr>
              <a:t>Make by</a:t>
            </a:r>
            <a:r>
              <a:rPr lang="zh-CN" altLang="en-US" sz="2800" b="1">
                <a:solidFill>
                  <a:schemeClr val="tx2"/>
                </a:solidFill>
                <a:latin typeface="华文新魏" panose="02010800040101010101" pitchFamily="2" charset="-122"/>
                <a:ea typeface="华文新魏" panose="02010800040101010101" pitchFamily="2" charset="-122"/>
              </a:rPr>
              <a:t>：</a:t>
            </a:r>
            <a:r>
              <a:rPr lang="en-US" altLang="zh-CN" sz="2800" b="1">
                <a:solidFill>
                  <a:schemeClr val="tx2"/>
                </a:solidFill>
                <a:latin typeface="华文新魏" panose="02010800040101010101" pitchFamily="2" charset="-122"/>
                <a:ea typeface="华文新魏" panose="02010800040101010101" pitchFamily="2" charset="-122"/>
              </a:rPr>
              <a:t>IE</a:t>
            </a:r>
            <a:r>
              <a:rPr lang="zh-CN" altLang="en-US" sz="2800" b="1">
                <a:solidFill>
                  <a:schemeClr val="tx2"/>
                </a:solidFill>
                <a:latin typeface="华文新魏" panose="02010800040101010101" pitchFamily="2" charset="-122"/>
                <a:ea typeface="华文新魏" panose="02010800040101010101" pitchFamily="2" charset="-122"/>
              </a:rPr>
              <a:t>部</a:t>
            </a:r>
            <a:r>
              <a:rPr lang="en-US" altLang="zh-CN" sz="2800" b="1">
                <a:solidFill>
                  <a:schemeClr val="tx2"/>
                </a:solidFill>
                <a:latin typeface="华文新魏" panose="02010800040101010101" pitchFamily="2" charset="-122"/>
                <a:ea typeface="华文新魏" panose="02010800040101010101" pitchFamily="2" charset="-122"/>
              </a:rPr>
              <a:t>-Johnson</a:t>
            </a:r>
            <a:endParaRPr lang="en-US" altLang="zh-CN" sz="2800" b="1">
              <a:solidFill>
                <a:schemeClr val="tx2"/>
              </a:solidFill>
              <a:latin typeface="华文新魏" panose="02010800040101010101" pitchFamily="2" charset="-122"/>
              <a:ea typeface="华文新魏" panose="02010800040101010101" pitchFamily="2" charset="-122"/>
            </a:endParaRPr>
          </a:p>
          <a:p>
            <a:pPr algn="l">
              <a:spcBef>
                <a:spcPct val="50000"/>
              </a:spcBef>
            </a:pPr>
            <a:r>
              <a:rPr lang="en-US" altLang="zh-CN" sz="2800" b="1">
                <a:solidFill>
                  <a:schemeClr val="tx2"/>
                </a:solidFill>
                <a:latin typeface="华文新魏" panose="02010800040101010101" pitchFamily="2" charset="-122"/>
                <a:ea typeface="华文新魏" panose="02010800040101010101" pitchFamily="2" charset="-122"/>
              </a:rPr>
              <a:t>Date </a:t>
            </a:r>
            <a:r>
              <a:rPr lang="zh-CN" altLang="en-US" sz="2800" b="1">
                <a:solidFill>
                  <a:schemeClr val="tx2"/>
                </a:solidFill>
                <a:latin typeface="华文新魏" panose="02010800040101010101" pitchFamily="2" charset="-122"/>
                <a:ea typeface="华文新魏" panose="02010800040101010101" pitchFamily="2" charset="-122"/>
              </a:rPr>
              <a:t>：</a:t>
            </a:r>
            <a:r>
              <a:rPr lang="en-US" altLang="zh-CN" sz="2800" b="1">
                <a:solidFill>
                  <a:schemeClr val="tx2"/>
                </a:solidFill>
                <a:latin typeface="华文新魏" panose="02010800040101010101" pitchFamily="2" charset="-122"/>
                <a:ea typeface="华文新魏" panose="02010800040101010101" pitchFamily="2" charset="-122"/>
              </a:rPr>
              <a:t>2012</a:t>
            </a:r>
            <a:r>
              <a:rPr lang="zh-CN" altLang="en-US" sz="2800" b="1">
                <a:solidFill>
                  <a:schemeClr val="tx2"/>
                </a:solidFill>
                <a:latin typeface="华文新魏" panose="02010800040101010101" pitchFamily="2" charset="-122"/>
                <a:ea typeface="华文新魏" panose="02010800040101010101" pitchFamily="2" charset="-122"/>
              </a:rPr>
              <a:t>年</a:t>
            </a:r>
            <a:r>
              <a:rPr lang="en-US" altLang="zh-CN" sz="2800" b="1">
                <a:solidFill>
                  <a:schemeClr val="tx2"/>
                </a:solidFill>
                <a:latin typeface="华文新魏" panose="02010800040101010101" pitchFamily="2" charset="-122"/>
                <a:ea typeface="华文新魏" panose="02010800040101010101" pitchFamily="2" charset="-122"/>
              </a:rPr>
              <a:t>6</a:t>
            </a:r>
            <a:r>
              <a:rPr lang="zh-CN" altLang="en-US" sz="2800" b="1">
                <a:solidFill>
                  <a:schemeClr val="tx2"/>
                </a:solidFill>
                <a:latin typeface="华文新魏" panose="02010800040101010101" pitchFamily="2" charset="-122"/>
                <a:ea typeface="华文新魏" panose="02010800040101010101" pitchFamily="2" charset="-122"/>
              </a:rPr>
              <a:t>月</a:t>
            </a:r>
            <a:r>
              <a:rPr lang="en-US" altLang="zh-CN" sz="2800" b="1">
                <a:solidFill>
                  <a:schemeClr val="tx2"/>
                </a:solidFill>
                <a:latin typeface="华文新魏" panose="02010800040101010101" pitchFamily="2" charset="-122"/>
                <a:ea typeface="华文新魏" panose="02010800040101010101" pitchFamily="2" charset="-122"/>
              </a:rPr>
              <a:t>27</a:t>
            </a:r>
            <a:r>
              <a:rPr lang="zh-CN" altLang="en-US" sz="2800" b="1">
                <a:solidFill>
                  <a:schemeClr val="tx2"/>
                </a:solidFill>
                <a:latin typeface="华文新魏" panose="02010800040101010101" pitchFamily="2" charset="-122"/>
                <a:ea typeface="华文新魏" panose="02010800040101010101" pitchFamily="2" charset="-122"/>
              </a:rPr>
              <a:t>日</a:t>
            </a:r>
            <a:endParaRPr lang="zh-CN" altLang="en-US" sz="2800" b="1">
              <a:solidFill>
                <a:schemeClr val="tx2"/>
              </a:solidFill>
              <a:latin typeface="华文新魏" panose="02010800040101010101" pitchFamily="2" charset="-122"/>
              <a:ea typeface="华文新魏" panose="02010800040101010101" pitchFamily="2" charset="-122"/>
            </a:endParaRPr>
          </a:p>
        </p:txBody>
      </p:sp>
      <p:sp>
        <p:nvSpPr>
          <p:cNvPr id="1034251" name="文本框 1034250"/>
          <p:cNvSpPr txBox="1"/>
          <p:nvPr/>
        </p:nvSpPr>
        <p:spPr>
          <a:xfrm>
            <a:off x="179388" y="1412875"/>
            <a:ext cx="8713787" cy="2339975"/>
          </a:xfrm>
          <a:prstGeom prst="rect">
            <a:avLst/>
          </a:prstGeom>
          <a:gradFill rotWithShape="1">
            <a:gsLst>
              <a:gs pos="0">
                <a:srgbClr val="FFFFFF"/>
              </a:gs>
              <a:gs pos="100000">
                <a:schemeClr val="accent1"/>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endParaRPr lang="en-US" altLang="zh-CN" sz="500">
              <a:latin typeface="隶书" panose="02010509060101010101" pitchFamily="49" charset="-122"/>
              <a:ea typeface="隶书" panose="02010509060101010101" pitchFamily="49" charset="-122"/>
            </a:endParaRPr>
          </a:p>
          <a:p>
            <a:pPr>
              <a:spcBef>
                <a:spcPct val="50000"/>
              </a:spcBef>
            </a:pPr>
            <a:endParaRPr lang="en-US" altLang="zh-CN" sz="500">
              <a:latin typeface="隶书" panose="02010509060101010101" pitchFamily="49" charset="-122"/>
              <a:ea typeface="隶书" panose="02010509060101010101" pitchFamily="49" charset="-122"/>
            </a:endParaRPr>
          </a:p>
          <a:p>
            <a:pPr>
              <a:spcBef>
                <a:spcPct val="50000"/>
              </a:spcBef>
            </a:pPr>
            <a:endParaRPr lang="en-US" altLang="zh-CN" sz="500">
              <a:latin typeface="隶书" panose="02010509060101010101" pitchFamily="49" charset="-122"/>
              <a:ea typeface="隶书" panose="02010509060101010101" pitchFamily="49" charset="-122"/>
            </a:endParaRPr>
          </a:p>
          <a:p>
            <a:pPr>
              <a:spcBef>
                <a:spcPct val="50000"/>
              </a:spcBef>
            </a:pPr>
            <a:endParaRPr lang="en-US" altLang="zh-CN" sz="500">
              <a:latin typeface="隶书" panose="02010509060101010101" pitchFamily="49" charset="-122"/>
              <a:ea typeface="隶书" panose="02010509060101010101" pitchFamily="49" charset="-122"/>
            </a:endParaRPr>
          </a:p>
          <a:p>
            <a:pPr>
              <a:spcBef>
                <a:spcPct val="50000"/>
              </a:spcBef>
            </a:pPr>
            <a:endParaRPr lang="en-US" altLang="zh-CN" sz="500">
              <a:latin typeface="隶书" panose="02010509060101010101" pitchFamily="49" charset="-122"/>
              <a:ea typeface="隶书" panose="02010509060101010101" pitchFamily="49" charset="-122"/>
            </a:endParaRPr>
          </a:p>
          <a:p>
            <a:pPr>
              <a:spcBef>
                <a:spcPct val="50000"/>
              </a:spcBef>
            </a:pPr>
            <a:r>
              <a:rPr lang="en-US" altLang="zh-CN" sz="4000">
                <a:latin typeface="隶书" panose="02010509060101010101" pitchFamily="49" charset="-122"/>
                <a:ea typeface="隶书" panose="02010509060101010101" pitchFamily="49" charset="-122"/>
              </a:rPr>
              <a:t>QCC</a:t>
            </a:r>
            <a:r>
              <a:rPr lang="zh-CN" altLang="en-US" sz="4000">
                <a:latin typeface="华文行楷" panose="02010800040101010101" pitchFamily="2" charset="-122"/>
                <a:ea typeface="华文行楷" panose="02010800040101010101" pitchFamily="2" charset="-122"/>
              </a:rPr>
              <a:t>组建、活动推行、评审与激励办法</a:t>
            </a:r>
            <a:endParaRPr lang="zh-CN" altLang="en-US" sz="4000">
              <a:latin typeface="华文行楷" panose="02010800040101010101" pitchFamily="2" charset="-122"/>
              <a:ea typeface="华文行楷" panose="02010800040101010101" pitchFamily="2" charset="-122"/>
            </a:endParaRPr>
          </a:p>
          <a:p>
            <a:pPr>
              <a:spcBef>
                <a:spcPct val="50000"/>
              </a:spcBef>
            </a:pPr>
            <a:endParaRPr lang="zh-CN" altLang="en-US" sz="500">
              <a:latin typeface="华文行楷" panose="02010800040101010101" pitchFamily="2" charset="-122"/>
              <a:ea typeface="华文行楷" panose="02010800040101010101" pitchFamily="2" charset="-122"/>
            </a:endParaRPr>
          </a:p>
          <a:p>
            <a:pPr>
              <a:spcBef>
                <a:spcPct val="50000"/>
              </a:spcBef>
            </a:pPr>
            <a:endParaRPr lang="zh-CN" altLang="en-US" sz="500">
              <a:latin typeface="华文行楷" panose="02010800040101010101" pitchFamily="2" charset="-122"/>
              <a:ea typeface="华文行楷" panose="02010800040101010101" pitchFamily="2" charset="-122"/>
            </a:endParaRPr>
          </a:p>
          <a:p>
            <a:pPr>
              <a:spcBef>
                <a:spcPct val="50000"/>
              </a:spcBef>
            </a:pPr>
            <a:endParaRPr lang="zh-CN" altLang="en-US" sz="500">
              <a:latin typeface="华文行楷" panose="02010800040101010101" pitchFamily="2" charset="-122"/>
              <a:ea typeface="华文行楷" panose="02010800040101010101" pitchFamily="2" charset="-122"/>
            </a:endParaRPr>
          </a:p>
          <a:p>
            <a:pPr>
              <a:spcBef>
                <a:spcPct val="50000"/>
              </a:spcBef>
            </a:pPr>
            <a:endParaRPr lang="zh-CN" altLang="en-US" sz="500">
              <a:latin typeface="华文行楷" panose="02010800040101010101" pitchFamily="2" charset="-122"/>
              <a:ea typeface="华文行楷" panose="02010800040101010101" pitchFamily="2" charset="-122"/>
            </a:endParaRPr>
          </a:p>
          <a:p>
            <a:pPr>
              <a:spcBef>
                <a:spcPct val="50000"/>
              </a:spcBef>
            </a:pPr>
            <a:endParaRPr lang="zh-CN" altLang="en-US" sz="500">
              <a:latin typeface="华文行楷" panose="02010800040101010101" pitchFamily="2" charset="-122"/>
              <a:ea typeface="华文行楷" panose="02010800040101010101" pitchFamily="2" charset="-122"/>
            </a:endParaRPr>
          </a:p>
          <a:p>
            <a:pPr>
              <a:spcBef>
                <a:spcPct val="50000"/>
              </a:spcBef>
            </a:pPr>
            <a:endParaRPr lang="zh-CN" altLang="en-US" sz="500">
              <a:latin typeface="华文行楷" panose="02010800040101010101" pitchFamily="2" charset="-122"/>
              <a:ea typeface="华文行楷" panose="02010800040101010101" pitchFamily="2" charset="-122"/>
            </a:endParaRPr>
          </a:p>
          <a:p>
            <a:pPr>
              <a:spcBef>
                <a:spcPct val="50000"/>
              </a:spcBef>
            </a:pPr>
            <a:endParaRPr lang="zh-CN" altLang="en-US" sz="500">
              <a:latin typeface="华文行楷" panose="02010800040101010101" pitchFamily="2" charset="-122"/>
              <a:ea typeface="华文行楷" panose="02010800040101010101" pitchFamily="2" charset="-122"/>
            </a:endParaRPr>
          </a:p>
        </p:txBody>
      </p:sp>
      <p:sp>
        <p:nvSpPr>
          <p:cNvPr id="1034252" name="TextBox 1034251"/>
          <p:cNvSpPr txBox="1"/>
          <p:nvPr/>
        </p:nvSpPr>
        <p:spPr>
          <a:xfrm>
            <a:off x="914400" y="914400"/>
            <a:ext cx="1371600" cy="320040"/>
          </a:xfrm>
          <a:prstGeom prst="rect">
            <a:avLst/>
          </a:prstGeom>
          <a:noFill/>
        </p:spPr>
        <p:txBody>
          <a:bodyPr wrap="none">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spd="med">
    <p:blinds/>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2</a:t>
            </a:fld>
            <a:endParaRPr lang="zh-TW" altLang="en-US">
              <a:latin typeface="Arial" pitchFamily="34" charset="0"/>
            </a:endParaRPr>
          </a:p>
        </p:txBody>
      </p:sp>
      <p:sp>
        <p:nvSpPr>
          <p:cNvPr id="1206276" name="文本框 1206275"/>
          <p:cNvSpPr txBox="1"/>
          <p:nvPr/>
        </p:nvSpPr>
        <p:spPr>
          <a:xfrm>
            <a:off x="1979613" y="1125538"/>
            <a:ext cx="5256212" cy="511492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0000"/>
              </a:lnSpc>
              <a:spcBef>
                <a:spcPct val="50000"/>
              </a:spcBef>
            </a:pPr>
            <a:r>
              <a:rPr lang="zh-CN" altLang="en-US" sz="2000">
                <a:latin typeface="Arial" pitchFamily="34" charset="0"/>
              </a:rPr>
              <a:t>（一）</a:t>
            </a:r>
            <a:r>
              <a:rPr lang="en-US" altLang="zh-CN" sz="2000">
                <a:latin typeface="Arial" pitchFamily="34" charset="0"/>
              </a:rPr>
              <a:t>QCC</a:t>
            </a:r>
            <a:r>
              <a:rPr lang="zh-CN" altLang="en-US" sz="2000">
                <a:latin typeface="Arial" pitchFamily="34" charset="0"/>
              </a:rPr>
              <a:t>定义</a:t>
            </a:r>
            <a:endParaRPr lang="zh-CN" altLang="en-US" sz="2000">
              <a:latin typeface="Arial" pitchFamily="34" charset="0"/>
            </a:endParaRPr>
          </a:p>
          <a:p>
            <a:pPr algn="l">
              <a:lnSpc>
                <a:spcPct val="120000"/>
              </a:lnSpc>
              <a:spcBef>
                <a:spcPct val="50000"/>
              </a:spcBef>
            </a:pPr>
            <a:r>
              <a:rPr lang="zh-CN" altLang="en-US" sz="2000">
                <a:latin typeface="Arial" pitchFamily="34" charset="0"/>
              </a:rPr>
              <a:t>（二）</a:t>
            </a:r>
            <a:r>
              <a:rPr lang="en-US" altLang="zh-CN" sz="2000">
                <a:latin typeface="Arial" pitchFamily="34" charset="0"/>
              </a:rPr>
              <a:t>QCC</a:t>
            </a:r>
            <a:r>
              <a:rPr lang="zh-CN" altLang="en-US" sz="2000">
                <a:latin typeface="Arial" pitchFamily="34" charset="0"/>
              </a:rPr>
              <a:t>目的</a:t>
            </a:r>
            <a:endParaRPr lang="zh-CN" altLang="en-US" sz="2000">
              <a:latin typeface="Arial" pitchFamily="34" charset="0"/>
            </a:endParaRPr>
          </a:p>
          <a:p>
            <a:pPr algn="l">
              <a:lnSpc>
                <a:spcPct val="120000"/>
              </a:lnSpc>
              <a:spcBef>
                <a:spcPct val="50000"/>
              </a:spcBef>
            </a:pPr>
            <a:r>
              <a:rPr lang="zh-CN" altLang="en-US" sz="2000">
                <a:latin typeface="Arial" pitchFamily="34" charset="0"/>
              </a:rPr>
              <a:t>（三）</a:t>
            </a:r>
            <a:r>
              <a:rPr lang="en-US" altLang="zh-CN" sz="2000">
                <a:latin typeface="Arial" pitchFamily="34" charset="0"/>
              </a:rPr>
              <a:t>QCC</a:t>
            </a:r>
            <a:r>
              <a:rPr lang="zh-CN" altLang="en-US" sz="2000">
                <a:latin typeface="Arial" pitchFamily="34" charset="0"/>
              </a:rPr>
              <a:t>好处</a:t>
            </a:r>
            <a:endParaRPr lang="zh-CN" altLang="en-US" sz="2000">
              <a:latin typeface="Arial" pitchFamily="34" charset="0"/>
            </a:endParaRPr>
          </a:p>
          <a:p>
            <a:pPr algn="l">
              <a:lnSpc>
                <a:spcPct val="120000"/>
              </a:lnSpc>
              <a:spcBef>
                <a:spcPct val="50000"/>
              </a:spcBef>
            </a:pPr>
            <a:r>
              <a:rPr lang="zh-CN" altLang="en-US" sz="2000">
                <a:latin typeface="Arial" pitchFamily="34" charset="0"/>
              </a:rPr>
              <a:t>（四）</a:t>
            </a:r>
            <a:r>
              <a:rPr lang="en-US" altLang="zh-CN" sz="2000">
                <a:latin typeface="Arial" pitchFamily="34" charset="0"/>
              </a:rPr>
              <a:t>QCC</a:t>
            </a:r>
            <a:r>
              <a:rPr lang="zh-CN" altLang="en-US" sz="2000">
                <a:latin typeface="Arial" pitchFamily="34" charset="0"/>
              </a:rPr>
              <a:t>种类</a:t>
            </a:r>
            <a:endParaRPr lang="zh-CN" altLang="en-US" sz="2000">
              <a:latin typeface="Arial" pitchFamily="34" charset="0"/>
            </a:endParaRPr>
          </a:p>
          <a:p>
            <a:pPr algn="l">
              <a:lnSpc>
                <a:spcPct val="120000"/>
              </a:lnSpc>
              <a:spcBef>
                <a:spcPct val="50000"/>
              </a:spcBef>
            </a:pPr>
            <a:r>
              <a:rPr lang="zh-CN" altLang="en-US" sz="2000">
                <a:latin typeface="Arial" pitchFamily="34" charset="0"/>
              </a:rPr>
              <a:t>（五）</a:t>
            </a:r>
            <a:r>
              <a:rPr lang="en-US" altLang="zh-CN" sz="2000">
                <a:latin typeface="Arial" pitchFamily="34" charset="0"/>
              </a:rPr>
              <a:t>QCC</a:t>
            </a:r>
            <a:r>
              <a:rPr lang="zh-CN" altLang="en-US" sz="2000">
                <a:latin typeface="Arial" pitchFamily="34" charset="0"/>
              </a:rPr>
              <a:t>推行委员会</a:t>
            </a:r>
            <a:endParaRPr lang="zh-CN" altLang="en-US" sz="2000">
              <a:latin typeface="Arial" pitchFamily="34" charset="0"/>
            </a:endParaRPr>
          </a:p>
          <a:p>
            <a:pPr algn="l">
              <a:lnSpc>
                <a:spcPct val="120000"/>
              </a:lnSpc>
              <a:spcBef>
                <a:spcPct val="50000"/>
              </a:spcBef>
            </a:pPr>
            <a:r>
              <a:rPr lang="zh-CN" altLang="en-US" sz="2000">
                <a:latin typeface="Arial" pitchFamily="34" charset="0"/>
              </a:rPr>
              <a:t>（六）组建</a:t>
            </a:r>
            <a:r>
              <a:rPr lang="en-US" altLang="zh-CN" sz="2000">
                <a:latin typeface="Arial" pitchFamily="34" charset="0"/>
              </a:rPr>
              <a:t>QCC</a:t>
            </a:r>
            <a:r>
              <a:rPr lang="zh-CN" altLang="en-US" sz="2000">
                <a:latin typeface="Arial" pitchFamily="34" charset="0"/>
              </a:rPr>
              <a:t>小组</a:t>
            </a:r>
            <a:endParaRPr lang="zh-CN" altLang="en-US" sz="2000">
              <a:latin typeface="Arial" pitchFamily="34" charset="0"/>
            </a:endParaRPr>
          </a:p>
          <a:p>
            <a:pPr algn="l">
              <a:lnSpc>
                <a:spcPct val="120000"/>
              </a:lnSpc>
              <a:spcBef>
                <a:spcPct val="50000"/>
              </a:spcBef>
            </a:pPr>
            <a:r>
              <a:rPr lang="zh-CN" altLang="en-US" sz="2000">
                <a:latin typeface="Arial" pitchFamily="34" charset="0"/>
              </a:rPr>
              <a:t>（七）</a:t>
            </a:r>
            <a:r>
              <a:rPr lang="en-US" altLang="zh-CN" sz="2000">
                <a:latin typeface="Arial" pitchFamily="34" charset="0"/>
              </a:rPr>
              <a:t>QCC</a:t>
            </a:r>
            <a:r>
              <a:rPr lang="zh-CN" altLang="en-US" sz="2000">
                <a:latin typeface="Arial" pitchFamily="34" charset="0"/>
              </a:rPr>
              <a:t>活动的实施</a:t>
            </a:r>
            <a:endParaRPr lang="zh-CN" altLang="en-US" sz="2000">
              <a:latin typeface="Arial" pitchFamily="34" charset="0"/>
            </a:endParaRPr>
          </a:p>
          <a:p>
            <a:pPr algn="l">
              <a:lnSpc>
                <a:spcPct val="120000"/>
              </a:lnSpc>
              <a:spcBef>
                <a:spcPct val="50000"/>
              </a:spcBef>
            </a:pPr>
            <a:r>
              <a:rPr lang="zh-CN" altLang="en-US" sz="2000">
                <a:latin typeface="Arial" pitchFamily="34" charset="0"/>
              </a:rPr>
              <a:t>（八）</a:t>
            </a:r>
            <a:r>
              <a:rPr lang="en-US" altLang="zh-CN" sz="2000">
                <a:latin typeface="Arial" pitchFamily="34" charset="0"/>
              </a:rPr>
              <a:t>QCC</a:t>
            </a:r>
            <a:r>
              <a:rPr lang="zh-CN" altLang="en-US" sz="2000">
                <a:latin typeface="Arial" pitchFamily="34" charset="0"/>
              </a:rPr>
              <a:t>活动的评审</a:t>
            </a:r>
            <a:endParaRPr lang="zh-CN" altLang="en-US" sz="2000">
              <a:latin typeface="Arial" pitchFamily="34" charset="0"/>
            </a:endParaRPr>
          </a:p>
          <a:p>
            <a:pPr algn="l">
              <a:lnSpc>
                <a:spcPct val="120000"/>
              </a:lnSpc>
              <a:spcBef>
                <a:spcPct val="50000"/>
              </a:spcBef>
            </a:pPr>
            <a:r>
              <a:rPr lang="zh-CN" altLang="en-US" sz="2000">
                <a:latin typeface="Arial" pitchFamily="34" charset="0"/>
              </a:rPr>
              <a:t>（九）</a:t>
            </a:r>
            <a:r>
              <a:rPr lang="en-US" altLang="zh-CN" sz="2000">
                <a:latin typeface="Arial" pitchFamily="34" charset="0"/>
              </a:rPr>
              <a:t>QCC</a:t>
            </a:r>
            <a:r>
              <a:rPr lang="zh-CN" altLang="en-US" sz="2000">
                <a:latin typeface="Arial" pitchFamily="34" charset="0"/>
              </a:rPr>
              <a:t>活动的激励</a:t>
            </a:r>
            <a:endParaRPr lang="zh-CN" altLang="en-US" sz="2000">
              <a:latin typeface="Arial" pitchFamily="34" charset="0"/>
            </a:endParaRPr>
          </a:p>
          <a:p>
            <a:pPr algn="l">
              <a:lnSpc>
                <a:spcPct val="120000"/>
              </a:lnSpc>
              <a:spcBef>
                <a:spcPct val="50000"/>
              </a:spcBef>
            </a:pPr>
            <a:r>
              <a:rPr lang="zh-CN" altLang="en-US" sz="2000">
                <a:latin typeface="Arial" pitchFamily="34" charset="0"/>
              </a:rPr>
              <a:t>（十）</a:t>
            </a:r>
            <a:r>
              <a:rPr lang="en-US" altLang="zh-CN" sz="2000">
                <a:latin typeface="Arial" pitchFamily="34" charset="0"/>
              </a:rPr>
              <a:t>QCC</a:t>
            </a:r>
            <a:r>
              <a:rPr lang="zh-CN" altLang="en-US" sz="2000">
                <a:latin typeface="Arial" pitchFamily="34" charset="0"/>
              </a:rPr>
              <a:t>活动经费的申请</a:t>
            </a:r>
            <a:endParaRPr lang="zh-CN" altLang="en-US" sz="2000">
              <a:latin typeface="Arial" pitchFamily="34" charset="0"/>
            </a:endParaRPr>
          </a:p>
        </p:txBody>
      </p:sp>
      <p:sp>
        <p:nvSpPr>
          <p:cNvPr id="1206277" name="文本框 1206276"/>
          <p:cNvSpPr txBox="1"/>
          <p:nvPr/>
        </p:nvSpPr>
        <p:spPr>
          <a:xfrm>
            <a:off x="1763713" y="692150"/>
            <a:ext cx="5832475" cy="457200"/>
          </a:xfrm>
          <a:prstGeom prst="rect">
            <a:avLst/>
          </a:prstGeom>
          <a:gradFill rotWithShape="1">
            <a:gsLst>
              <a:gs pos="0">
                <a:srgbClr val="5E9EFF">
                  <a:alpha val="100000"/>
                </a:srgbClr>
              </a:gs>
              <a:gs pos="39999">
                <a:srgbClr val="85C2FF">
                  <a:alpha val="100000"/>
                </a:srgbClr>
              </a:gs>
              <a:gs pos="70000">
                <a:srgbClr val="C4D6EB">
                  <a:alpha val="100000"/>
                </a:srgbClr>
              </a:gs>
              <a:gs pos="100000">
                <a:srgbClr val="FFEBFA">
                  <a:alpha val="100000"/>
                </a:srgbClr>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b="1">
                <a:latin typeface="Arial" pitchFamily="34" charset="0"/>
              </a:rPr>
              <a:t>简  介</a:t>
            </a:r>
            <a:endParaRPr lang="zh-CN" altLang="en-US" sz="2400">
              <a:latin typeface="Arial" pitchFamily="34" charset="0"/>
            </a:endParaRPr>
          </a:p>
        </p:txBody>
      </p:sp>
    </p:spTree>
  </p:cSld>
  <p:clrMapOvr>
    <a:masterClrMapping/>
  </p:clrMapOvr>
  <p:transition spd="med">
    <p:blinds dir="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3</a:t>
            </a:fld>
            <a:endParaRPr lang="zh-TW" altLang="en-US">
              <a:latin typeface="Arial" pitchFamily="34" charset="0"/>
            </a:endParaRPr>
          </a:p>
        </p:txBody>
      </p:sp>
      <p:sp>
        <p:nvSpPr>
          <p:cNvPr id="1169413" name="文本框 1169412"/>
          <p:cNvSpPr txBox="1"/>
          <p:nvPr/>
        </p:nvSpPr>
        <p:spPr>
          <a:xfrm>
            <a:off x="179388" y="749300"/>
            <a:ext cx="2952750" cy="519113"/>
          </a:xfrm>
          <a:prstGeom prst="rect">
            <a:avLst/>
          </a:prstGeom>
          <a:gradFill rotWithShape="1">
            <a:gsLst>
              <a:gs pos="0">
                <a:srgbClr val="FF3300"/>
              </a:gs>
              <a:gs pos="50000">
                <a:schemeClr val="bg1"/>
              </a:gs>
              <a:gs pos="100000">
                <a:srgbClr val="FF33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800">
                <a:latin typeface="宋体" panose="02010600030101010101" pitchFamily="2" charset="-122"/>
              </a:rPr>
              <a:t>（一）</a:t>
            </a:r>
            <a:r>
              <a:rPr lang="en-US" altLang="zh-CN" sz="2800">
                <a:latin typeface="宋体" panose="02010600030101010101" pitchFamily="2" charset="-122"/>
              </a:rPr>
              <a:t>QCC</a:t>
            </a:r>
            <a:r>
              <a:rPr lang="zh-CN" altLang="en-US" sz="2800">
                <a:latin typeface="宋体" panose="02010600030101010101" pitchFamily="2" charset="-122"/>
              </a:rPr>
              <a:t>定义</a:t>
            </a:r>
            <a:endParaRPr lang="zh-CN" altLang="en-US" sz="2800">
              <a:latin typeface="宋体" panose="02010600030101010101" pitchFamily="2" charset="-122"/>
            </a:endParaRPr>
          </a:p>
        </p:txBody>
      </p:sp>
      <p:sp>
        <p:nvSpPr>
          <p:cNvPr id="1169415" name="文本框 1169414"/>
          <p:cNvSpPr txBox="1"/>
          <p:nvPr/>
        </p:nvSpPr>
        <p:spPr>
          <a:xfrm>
            <a:off x="611188" y="1341438"/>
            <a:ext cx="8208962" cy="915987"/>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a:latin typeface="Arial" pitchFamily="34" charset="0"/>
              </a:rPr>
              <a:t>QCC</a:t>
            </a:r>
            <a:r>
              <a:rPr lang="zh-CN" altLang="en-US">
                <a:latin typeface="Arial" pitchFamily="34" charset="0"/>
              </a:rPr>
              <a:t>英文全称是</a:t>
            </a:r>
            <a:r>
              <a:rPr lang="en-US" altLang="zh-CN">
                <a:latin typeface="Arial" pitchFamily="34" charset="0"/>
              </a:rPr>
              <a:t>Quality Control Circle</a:t>
            </a:r>
            <a:r>
              <a:rPr lang="zh-CN" altLang="en-US">
                <a:latin typeface="Arial" pitchFamily="34" charset="0"/>
              </a:rPr>
              <a:t>，中文译成“品管圈”。</a:t>
            </a:r>
            <a:r>
              <a:rPr lang="en-US" altLang="zh-CN">
                <a:latin typeface="Arial" pitchFamily="34" charset="0"/>
              </a:rPr>
              <a:t>QCC</a:t>
            </a:r>
            <a:r>
              <a:rPr lang="zh-CN" altLang="en-US">
                <a:latin typeface="Arial" pitchFamily="34" charset="0"/>
              </a:rPr>
              <a:t>品管圈是同一个工作现场或工作相互关联区域的人员自动自发地进行品质管理活动所组成的小组。上述定义可以从以下几个方面来解释：</a:t>
            </a:r>
            <a:endParaRPr lang="zh-CN" altLang="en-US">
              <a:latin typeface="Arial" pitchFamily="34" charset="0"/>
            </a:endParaRPr>
          </a:p>
        </p:txBody>
      </p:sp>
      <p:sp>
        <p:nvSpPr>
          <p:cNvPr id="1169417" name="文本框 1169416"/>
          <p:cNvSpPr txBox="1"/>
          <p:nvPr/>
        </p:nvSpPr>
        <p:spPr>
          <a:xfrm>
            <a:off x="611188" y="2276475"/>
            <a:ext cx="8137525" cy="39401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42900" algn="l">
              <a:spcBef>
                <a:spcPct val="50000"/>
              </a:spcBef>
              <a:buFont typeface="Wingdings" panose="05000000000000000000" pitchFamily="2" charset="2"/>
              <a:buChar char="l"/>
            </a:pPr>
            <a:r>
              <a:rPr lang="zh-CN" altLang="en-US">
                <a:latin typeface="Arial" pitchFamily="34" charset="0"/>
              </a:rPr>
              <a:t>活动小组：同一工作现场或工作相关联的人员组成圈，人员上至公司高层、中层管理人员、技术人员、基层管理人员，下至普通的员工。</a:t>
            </a:r>
            <a:r>
              <a:rPr lang="en-US" altLang="zh-CN">
                <a:latin typeface="Arial" pitchFamily="34" charset="0"/>
              </a:rPr>
              <a:t>QCC</a:t>
            </a:r>
            <a:r>
              <a:rPr lang="zh-CN" altLang="en-US">
                <a:latin typeface="Arial" pitchFamily="34" charset="0"/>
              </a:rPr>
              <a:t>小组一般由</a:t>
            </a:r>
            <a:r>
              <a:rPr lang="en-US" altLang="zh-CN">
                <a:latin typeface="Arial" pitchFamily="34" charset="0"/>
              </a:rPr>
              <a:t>5~15</a:t>
            </a:r>
            <a:r>
              <a:rPr lang="zh-CN" altLang="en-US">
                <a:latin typeface="Arial" pitchFamily="34" charset="0"/>
              </a:rPr>
              <a:t>人组成，人数太少，方案对策不全面，人数太多，意见难统一，效率好效果反而不明显。</a:t>
            </a:r>
            <a:endParaRPr lang="zh-CN" altLang="en-US">
              <a:latin typeface="Arial" pitchFamily="34" charset="0"/>
            </a:endParaRPr>
          </a:p>
          <a:p>
            <a:pPr marL="342900" indent="-342900" algn="l">
              <a:spcBef>
                <a:spcPct val="50000"/>
              </a:spcBef>
              <a:buFont typeface="Wingdings" panose="05000000000000000000" pitchFamily="2" charset="2"/>
              <a:buChar char="l"/>
            </a:pPr>
            <a:r>
              <a:rPr lang="zh-CN" altLang="en-US">
                <a:latin typeface="Arial" pitchFamily="34" charset="0"/>
              </a:rPr>
              <a:t>自动自发：</a:t>
            </a:r>
            <a:r>
              <a:rPr lang="en-US" altLang="zh-CN">
                <a:latin typeface="Arial" pitchFamily="34" charset="0"/>
              </a:rPr>
              <a:t>QCC</a:t>
            </a:r>
            <a:r>
              <a:rPr lang="zh-CN" altLang="en-US">
                <a:latin typeface="Arial" pitchFamily="34" charset="0"/>
              </a:rPr>
              <a:t>小组活动由各级员工自发组成，通常公司高层领导不会强迫员工实施</a:t>
            </a:r>
            <a:r>
              <a:rPr lang="en-US" altLang="zh-CN">
                <a:latin typeface="Arial" pitchFamily="34" charset="0"/>
              </a:rPr>
              <a:t>QCC</a:t>
            </a:r>
            <a:r>
              <a:rPr lang="zh-CN" altLang="en-US">
                <a:latin typeface="Arial" pitchFamily="34" charset="0"/>
              </a:rPr>
              <a:t>活动，只提供实施</a:t>
            </a:r>
            <a:r>
              <a:rPr lang="en-US" altLang="zh-CN">
                <a:latin typeface="Arial" pitchFamily="34" charset="0"/>
              </a:rPr>
              <a:t>QCC</a:t>
            </a:r>
            <a:r>
              <a:rPr lang="zh-CN" altLang="en-US">
                <a:latin typeface="Arial" pitchFamily="34" charset="0"/>
              </a:rPr>
              <a:t>活动条件和奖励机制。</a:t>
            </a:r>
            <a:endParaRPr lang="zh-CN" altLang="en-US">
              <a:latin typeface="Arial" pitchFamily="34" charset="0"/>
            </a:endParaRPr>
          </a:p>
          <a:p>
            <a:pPr marL="342900" indent="-342900" algn="l">
              <a:spcBef>
                <a:spcPct val="50000"/>
              </a:spcBef>
              <a:buFont typeface="Wingdings" panose="05000000000000000000" pitchFamily="2" charset="2"/>
              <a:buChar char="l"/>
            </a:pPr>
            <a:r>
              <a:rPr lang="zh-CN" altLang="en-US">
                <a:latin typeface="Arial" pitchFamily="34" charset="0"/>
              </a:rPr>
              <a:t>活动主题：每次</a:t>
            </a:r>
            <a:r>
              <a:rPr lang="en-US" altLang="zh-CN">
                <a:latin typeface="Arial" pitchFamily="34" charset="0"/>
              </a:rPr>
              <a:t>QCC</a:t>
            </a:r>
            <a:r>
              <a:rPr lang="zh-CN" altLang="en-US">
                <a:latin typeface="Arial" pitchFamily="34" charset="0"/>
              </a:rPr>
              <a:t>活动都会有一个明显的主题，围绕产品生产、技术攻关、工艺改良、质量改进、工序改造等方面提出，主题范围广泛多样。</a:t>
            </a:r>
            <a:endParaRPr lang="zh-CN" altLang="en-US">
              <a:latin typeface="Arial" pitchFamily="34" charset="0"/>
            </a:endParaRPr>
          </a:p>
          <a:p>
            <a:pPr marL="342900" indent="-342900" algn="l">
              <a:spcBef>
                <a:spcPct val="50000"/>
              </a:spcBef>
              <a:buFont typeface="Wingdings" panose="05000000000000000000" pitchFamily="2" charset="2"/>
              <a:buChar char="l"/>
            </a:pPr>
            <a:r>
              <a:rPr lang="zh-CN" altLang="en-US">
                <a:latin typeface="Arial" pitchFamily="34" charset="0"/>
              </a:rPr>
              <a:t>活动目的：每次活动都是为了改进企业或部门工作的某个方面，目的是提高效率、效果和效益。</a:t>
            </a:r>
            <a:endParaRPr lang="zh-CN" altLang="en-US">
              <a:latin typeface="Arial" pitchFamily="34" charset="0"/>
            </a:endParaRPr>
          </a:p>
          <a:p>
            <a:pPr marL="342900" indent="-342900" algn="l">
              <a:spcBef>
                <a:spcPct val="50000"/>
              </a:spcBef>
              <a:buFont typeface="Wingdings" panose="05000000000000000000" pitchFamily="2" charset="2"/>
              <a:buChar char="l"/>
            </a:pPr>
            <a:r>
              <a:rPr lang="zh-CN" altLang="en-US">
                <a:latin typeface="Arial" pitchFamily="34" charset="0"/>
              </a:rPr>
              <a:t>活动方法：解决问题的方法多应用现代企业管理科学的统计技术和工具的一种或几种相结合。</a:t>
            </a:r>
            <a:endParaRPr lang="zh-CN" altLang="en-US">
              <a:latin typeface="Arial" pitchFamily="34" charset="0"/>
            </a:endParaRPr>
          </a:p>
        </p:txBody>
      </p:sp>
    </p:spTree>
  </p:cSld>
  <p:clrMapOvr>
    <a:masterClrMapping/>
  </p:clrMapOvr>
  <p:transition spd="med">
    <p:zoom dir="in"/>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4</a:t>
            </a:fld>
            <a:endParaRPr lang="zh-TW" altLang="en-US">
              <a:latin typeface="Arial" pitchFamily="34" charset="0"/>
            </a:endParaRPr>
          </a:p>
        </p:txBody>
      </p:sp>
      <p:sp>
        <p:nvSpPr>
          <p:cNvPr id="1182724" name="文本框 1182723"/>
          <p:cNvSpPr txBox="1"/>
          <p:nvPr/>
        </p:nvSpPr>
        <p:spPr>
          <a:xfrm>
            <a:off x="250825" y="965200"/>
            <a:ext cx="2952750" cy="519113"/>
          </a:xfrm>
          <a:prstGeom prst="rect">
            <a:avLst/>
          </a:prstGeom>
          <a:gradFill rotWithShape="1">
            <a:gsLst>
              <a:gs pos="0">
                <a:srgbClr val="FFFF00"/>
              </a:gs>
              <a:gs pos="50000">
                <a:srgbClr val="FFFFFF"/>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800">
                <a:latin typeface="宋体" panose="02010600030101010101" pitchFamily="2" charset="-122"/>
              </a:rPr>
              <a:t>（二）</a:t>
            </a:r>
            <a:r>
              <a:rPr lang="en-US" altLang="zh-CN" sz="2800">
                <a:latin typeface="宋体" panose="02010600030101010101" pitchFamily="2" charset="-122"/>
              </a:rPr>
              <a:t>QCC</a:t>
            </a:r>
            <a:r>
              <a:rPr lang="zh-CN" altLang="en-US" sz="2800">
                <a:latin typeface="宋体" panose="02010600030101010101" pitchFamily="2" charset="-122"/>
              </a:rPr>
              <a:t>目的</a:t>
            </a:r>
            <a:endParaRPr lang="zh-CN" altLang="en-US" sz="2800">
              <a:latin typeface="宋体" panose="02010600030101010101" pitchFamily="2" charset="-122"/>
            </a:endParaRPr>
          </a:p>
        </p:txBody>
      </p:sp>
      <p:sp>
        <p:nvSpPr>
          <p:cNvPr id="1182725" name="文本框 1182724"/>
          <p:cNvSpPr txBox="1"/>
          <p:nvPr/>
        </p:nvSpPr>
        <p:spPr>
          <a:xfrm>
            <a:off x="1116013" y="1628775"/>
            <a:ext cx="6840537" cy="42910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42900" algn="l">
              <a:spcBef>
                <a:spcPct val="50000"/>
              </a:spcBef>
              <a:buFont typeface="Wingdings" panose="05000000000000000000" pitchFamily="2" charset="2"/>
              <a:buChar char="l"/>
            </a:pPr>
            <a:r>
              <a:rPr lang="zh-CN" altLang="en-US" sz="2400">
                <a:latin typeface="Arial" pitchFamily="34" charset="0"/>
              </a:rPr>
              <a:t>提高工作现场管理水平</a:t>
            </a:r>
            <a:endParaRPr lang="zh-CN" altLang="en-US" sz="2400">
              <a:latin typeface="Arial" pitchFamily="34" charset="0"/>
            </a:endParaRPr>
          </a:p>
          <a:p>
            <a:pPr marL="342900" indent="-342900" algn="l">
              <a:spcBef>
                <a:spcPct val="50000"/>
              </a:spcBef>
              <a:buFont typeface="Wingdings" panose="05000000000000000000" pitchFamily="2" charset="2"/>
              <a:buChar char="l"/>
            </a:pPr>
            <a:r>
              <a:rPr lang="zh-CN" altLang="en-US" sz="2400">
                <a:latin typeface="Arial" pitchFamily="34" charset="0"/>
              </a:rPr>
              <a:t>提高工作现场员工团队士气</a:t>
            </a:r>
            <a:endParaRPr lang="zh-CN" altLang="en-US" sz="2400">
              <a:latin typeface="Arial" pitchFamily="34" charset="0"/>
            </a:endParaRPr>
          </a:p>
          <a:p>
            <a:pPr marL="342900" indent="-342900" algn="l">
              <a:spcBef>
                <a:spcPct val="50000"/>
              </a:spcBef>
              <a:buFont typeface="Wingdings" panose="05000000000000000000" pitchFamily="2" charset="2"/>
              <a:buChar char="l"/>
            </a:pPr>
            <a:r>
              <a:rPr lang="zh-CN" altLang="en-US" sz="2400">
                <a:latin typeface="Arial" pitchFamily="34" charset="0"/>
              </a:rPr>
              <a:t>提高员工品质意识</a:t>
            </a:r>
            <a:endParaRPr lang="zh-CN" altLang="en-US" sz="2400">
              <a:latin typeface="Arial" pitchFamily="34" charset="0"/>
            </a:endParaRPr>
          </a:p>
          <a:p>
            <a:pPr marL="342900" indent="-342900" algn="l">
              <a:spcBef>
                <a:spcPct val="50000"/>
              </a:spcBef>
              <a:buFont typeface="Wingdings" panose="05000000000000000000" pitchFamily="2" charset="2"/>
              <a:buChar char="l"/>
            </a:pPr>
            <a:r>
              <a:rPr lang="zh-CN" altLang="en-US" sz="2400">
                <a:latin typeface="Arial" pitchFamily="34" charset="0"/>
              </a:rPr>
              <a:t>提高员工发现问题和解决问题的能力</a:t>
            </a:r>
            <a:endParaRPr lang="zh-CN" altLang="en-US" sz="2400">
              <a:latin typeface="Arial" pitchFamily="34" charset="0"/>
            </a:endParaRPr>
          </a:p>
          <a:p>
            <a:pPr marL="342900" indent="-342900" algn="l">
              <a:spcBef>
                <a:spcPct val="50000"/>
              </a:spcBef>
              <a:buFont typeface="Wingdings" panose="05000000000000000000" pitchFamily="2" charset="2"/>
              <a:buChar char="l"/>
            </a:pPr>
            <a:r>
              <a:rPr lang="zh-CN" altLang="en-US" sz="2400">
                <a:latin typeface="Arial" pitchFamily="34" charset="0"/>
              </a:rPr>
              <a:t>提高改善工作质量的意识</a:t>
            </a:r>
            <a:endParaRPr lang="zh-CN" altLang="en-US" sz="2400">
              <a:latin typeface="Arial" pitchFamily="34" charset="0"/>
            </a:endParaRPr>
          </a:p>
          <a:p>
            <a:pPr marL="342900" indent="-342900" algn="l">
              <a:spcBef>
                <a:spcPct val="50000"/>
              </a:spcBef>
              <a:buFont typeface="Wingdings" panose="05000000000000000000" pitchFamily="2" charset="2"/>
              <a:buChar char="l"/>
            </a:pPr>
            <a:r>
              <a:rPr lang="zh-CN" altLang="en-US" sz="2400">
                <a:latin typeface="Arial" pitchFamily="34" charset="0"/>
              </a:rPr>
              <a:t>提高节约和降低成本的意识</a:t>
            </a:r>
            <a:endParaRPr lang="zh-CN" altLang="en-US" sz="2400">
              <a:latin typeface="Arial" pitchFamily="34" charset="0"/>
            </a:endParaRPr>
          </a:p>
          <a:p>
            <a:pPr marL="342900" indent="-342900" algn="l">
              <a:spcBef>
                <a:spcPct val="50000"/>
              </a:spcBef>
              <a:buFont typeface="Wingdings" panose="05000000000000000000" pitchFamily="2" charset="2"/>
              <a:buChar char="l"/>
            </a:pPr>
            <a:r>
              <a:rPr lang="zh-CN" altLang="en-US" sz="2400">
                <a:latin typeface="Arial" pitchFamily="34" charset="0"/>
              </a:rPr>
              <a:t>增强自我提高和自我培养的意识</a:t>
            </a:r>
            <a:endParaRPr lang="zh-CN" altLang="en-US" sz="2400">
              <a:latin typeface="Arial" pitchFamily="34" charset="0"/>
            </a:endParaRPr>
          </a:p>
          <a:p>
            <a:pPr marL="342900" indent="-342900" algn="l">
              <a:spcBef>
                <a:spcPct val="50000"/>
              </a:spcBef>
              <a:buFont typeface="Wingdings" panose="05000000000000000000" pitchFamily="2" charset="2"/>
              <a:buChar char="l"/>
            </a:pPr>
            <a:r>
              <a:rPr lang="zh-CN" altLang="en-US" sz="2400">
                <a:latin typeface="Arial" pitchFamily="34" charset="0"/>
              </a:rPr>
              <a:t>培训学习型组织与团队</a:t>
            </a:r>
            <a:endParaRPr lang="zh-CN" altLang="en-US" sz="2400">
              <a:latin typeface="Arial" pitchFamily="34" charset="0"/>
            </a:endParaRPr>
          </a:p>
        </p:txBody>
      </p:sp>
    </p:spTree>
  </p:cSld>
  <p:clrMapOvr>
    <a:masterClrMapping/>
  </p:clrMapOvr>
  <p:transition spd="med">
    <p:zo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5</a:t>
            </a:fld>
            <a:endParaRPr lang="zh-TW" altLang="en-US">
              <a:latin typeface="Arial" pitchFamily="34" charset="0"/>
            </a:endParaRPr>
          </a:p>
        </p:txBody>
      </p:sp>
      <p:sp>
        <p:nvSpPr>
          <p:cNvPr id="1183748" name="文本框 1183747"/>
          <p:cNvSpPr txBox="1"/>
          <p:nvPr/>
        </p:nvSpPr>
        <p:spPr>
          <a:xfrm>
            <a:off x="273050" y="981075"/>
            <a:ext cx="2952750" cy="519113"/>
          </a:xfrm>
          <a:prstGeom prst="rect">
            <a:avLst/>
          </a:prstGeom>
          <a:gradFill rotWithShape="1">
            <a:gsLst>
              <a:gs pos="0">
                <a:schemeClr val="folHlink"/>
              </a:gs>
              <a:gs pos="50000">
                <a:schemeClr val="bg1"/>
              </a:gs>
              <a:gs pos="100000">
                <a:schemeClr val="folHlink"/>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800">
                <a:latin typeface="Arial" pitchFamily="34" charset="0"/>
              </a:rPr>
              <a:t>（三）</a:t>
            </a:r>
            <a:r>
              <a:rPr lang="en-US" altLang="zh-CN" sz="2800">
                <a:latin typeface="Arial" pitchFamily="34" charset="0"/>
              </a:rPr>
              <a:t>QCC</a:t>
            </a:r>
            <a:r>
              <a:rPr lang="zh-CN" altLang="en-US" sz="2800">
                <a:latin typeface="Arial" pitchFamily="34" charset="0"/>
              </a:rPr>
              <a:t>好处</a:t>
            </a:r>
            <a:endParaRPr lang="zh-CN" altLang="en-US" sz="2800">
              <a:latin typeface="Arial" pitchFamily="34" charset="0"/>
            </a:endParaRPr>
          </a:p>
        </p:txBody>
      </p:sp>
      <p:sp>
        <p:nvSpPr>
          <p:cNvPr id="1183749" name="文本框 1183748"/>
          <p:cNvSpPr txBox="1"/>
          <p:nvPr/>
        </p:nvSpPr>
        <p:spPr>
          <a:xfrm>
            <a:off x="971550" y="1628775"/>
            <a:ext cx="7058025" cy="246062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000" b="1">
                <a:solidFill>
                  <a:srgbClr val="FF3300"/>
                </a:solidFill>
                <a:latin typeface="Arial" pitchFamily="34" charset="0"/>
              </a:rPr>
              <a:t>对员工的好处：</a:t>
            </a:r>
            <a:endParaRPr lang="zh-CN" altLang="en-US" sz="2000" b="1">
              <a:solidFill>
                <a:srgbClr val="FF3300"/>
              </a:solidFill>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意见受重视</a:t>
            </a:r>
            <a:endParaRPr lang="zh-CN" altLang="en-US">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增强人际关系，与同事相处愉快</a:t>
            </a:r>
            <a:endParaRPr lang="zh-CN" altLang="en-US">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训练口才</a:t>
            </a:r>
            <a:endParaRPr lang="zh-CN" altLang="en-US">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增加成就感</a:t>
            </a:r>
            <a:endParaRPr lang="zh-CN" altLang="en-US">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优良品管圈可得到公司的肯定与奖励</a:t>
            </a:r>
            <a:endParaRPr lang="zh-CN" altLang="en-US">
              <a:latin typeface="Arial" pitchFamily="34" charset="0"/>
            </a:endParaRPr>
          </a:p>
        </p:txBody>
      </p:sp>
      <p:sp>
        <p:nvSpPr>
          <p:cNvPr id="1183750" name="文本框 1183749"/>
          <p:cNvSpPr txBox="1"/>
          <p:nvPr/>
        </p:nvSpPr>
        <p:spPr>
          <a:xfrm>
            <a:off x="971550" y="4149725"/>
            <a:ext cx="7129463" cy="20478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000" b="1">
                <a:solidFill>
                  <a:srgbClr val="FF3300"/>
                </a:solidFill>
                <a:latin typeface="Arial" pitchFamily="34" charset="0"/>
              </a:rPr>
              <a:t>对公司的好处：</a:t>
            </a:r>
            <a:endParaRPr lang="zh-CN" altLang="en-US" sz="2000" b="1">
              <a:solidFill>
                <a:srgbClr val="FF3300"/>
              </a:solidFill>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提高员工工作士气，培养员工积极的工作态度</a:t>
            </a:r>
            <a:endParaRPr lang="zh-CN" altLang="en-US">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培养干部领导统帅才能</a:t>
            </a:r>
            <a:endParaRPr lang="zh-CN" altLang="en-US">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提升产品品质，增加公司利益</a:t>
            </a:r>
            <a:endParaRPr lang="zh-CN" altLang="en-US">
              <a:latin typeface="Arial" pitchFamily="34" charset="0"/>
            </a:endParaRPr>
          </a:p>
          <a:p>
            <a:pPr algn="l">
              <a:spcBef>
                <a:spcPct val="50000"/>
              </a:spcBef>
              <a:buFont typeface="Wingdings" panose="05000000000000000000" pitchFamily="2" charset="2"/>
              <a:buChar char="Ø"/>
            </a:pPr>
            <a:r>
              <a:rPr lang="zh-CN" altLang="en-US">
                <a:latin typeface="Arial" pitchFamily="34" charset="0"/>
              </a:rPr>
              <a:t>管理制度化</a:t>
            </a:r>
            <a:endParaRPr lang="zh-CN" altLang="en-US">
              <a:latin typeface="Arial" pitchFamily="34" charset="0"/>
            </a:endParaRPr>
          </a:p>
        </p:txBody>
      </p:sp>
    </p:spTree>
  </p:cSld>
  <p:clrMapOvr>
    <a:masterClrMapping/>
  </p:clrMapOvr>
  <p:transition spd="med">
    <p:checke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6</a:t>
            </a:fld>
            <a:endParaRPr lang="zh-TW" altLang="en-US">
              <a:latin typeface="Arial" pitchFamily="34" charset="0"/>
            </a:endParaRPr>
          </a:p>
        </p:txBody>
      </p:sp>
      <p:sp>
        <p:nvSpPr>
          <p:cNvPr id="1184772" name="文本框 1184771"/>
          <p:cNvSpPr txBox="1"/>
          <p:nvPr/>
        </p:nvSpPr>
        <p:spPr>
          <a:xfrm>
            <a:off x="179388" y="44450"/>
            <a:ext cx="2952750" cy="519113"/>
          </a:xfrm>
          <a:prstGeom prst="rect">
            <a:avLst/>
          </a:prstGeom>
          <a:gradFill rotWithShape="1">
            <a:gsLst>
              <a:gs pos="0">
                <a:srgbClr val="CC00CC"/>
              </a:gs>
              <a:gs pos="50000">
                <a:schemeClr val="bg1"/>
              </a:gs>
              <a:gs pos="100000">
                <a:srgbClr val="CC00CC"/>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800">
                <a:latin typeface="Arial" pitchFamily="34" charset="0"/>
              </a:rPr>
              <a:t>（四）</a:t>
            </a:r>
            <a:r>
              <a:rPr lang="en-US" altLang="zh-CN" sz="2800">
                <a:latin typeface="Arial" pitchFamily="34" charset="0"/>
              </a:rPr>
              <a:t>QCC</a:t>
            </a:r>
            <a:r>
              <a:rPr lang="zh-CN" altLang="en-US" sz="2800">
                <a:latin typeface="Arial" pitchFamily="34" charset="0"/>
              </a:rPr>
              <a:t>种类</a:t>
            </a:r>
            <a:endParaRPr lang="zh-CN" altLang="en-US" sz="2800">
              <a:latin typeface="Arial" pitchFamily="34" charset="0"/>
            </a:endParaRPr>
          </a:p>
        </p:txBody>
      </p:sp>
      <p:sp>
        <p:nvSpPr>
          <p:cNvPr id="1184773" name="文本框 1184772"/>
          <p:cNvSpPr txBox="1"/>
          <p:nvPr/>
        </p:nvSpPr>
        <p:spPr>
          <a:xfrm>
            <a:off x="684213" y="692150"/>
            <a:ext cx="7921625" cy="3667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GB" altLang="zh-CN">
                <a:latin typeface="Arial" pitchFamily="34" charset="0"/>
              </a:rPr>
              <a:t>QCC</a:t>
            </a:r>
            <a:r>
              <a:rPr lang="zh-CN" altLang="en-GB">
                <a:latin typeface="Arial" pitchFamily="34" charset="0"/>
              </a:rPr>
              <a:t>可分为现场型、攻关型、管理型、服务型、创新型</a:t>
            </a:r>
            <a:r>
              <a:rPr lang="zh-CN" altLang="en-US">
                <a:latin typeface="Arial" pitchFamily="34" charset="0"/>
              </a:rPr>
              <a:t>五种，具体见下表：</a:t>
            </a:r>
            <a:endParaRPr lang="zh-CN" altLang="en-US">
              <a:latin typeface="Arial" pitchFamily="34" charset="0"/>
            </a:endParaRPr>
          </a:p>
        </p:txBody>
      </p:sp>
      <p:graphicFrame>
        <p:nvGraphicFramePr>
          <p:cNvPr id="1185329" name="内容占位符 1185328"/>
          <p:cNvGraphicFramePr>
            <a:graphicFrameLocks noGrp="1"/>
          </p:cNvGraphicFramePr>
          <p:nvPr>
            <p:ph/>
          </p:nvPr>
        </p:nvGraphicFramePr>
        <p:xfrm>
          <a:off x="323850" y="1125538"/>
          <a:ext cx="8450263" cy="4794250"/>
        </p:xfrm>
        <a:graphic>
          <a:graphicData uri="http://schemas.openxmlformats.org/drawingml/2006/table">
            <a:tbl>
              <a:tblPr/>
              <a:tblGrid>
                <a:gridCol w="363538"/>
                <a:gridCol w="793750"/>
                <a:gridCol w="2976562"/>
                <a:gridCol w="661988"/>
                <a:gridCol w="417512"/>
                <a:gridCol w="1914525"/>
                <a:gridCol w="1322388"/>
              </a:tblGrid>
              <a:tr h="455613">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序号</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en-GB" altLang="zh-TW" sz="1200">
                          <a:latin typeface="Times New Roman" panose="02020603050405020304" pitchFamily="18" charset="0"/>
                          <a:cs typeface="Times New Roman" panose="02020603050405020304" pitchFamily="18" charset="0"/>
                        </a:rPr>
                        <a:t>QCC</a:t>
                      </a:r>
                      <a:endParaRPr lang="en-US" altLang="zh-CN" sz="1200">
                        <a:latin typeface="Times New Roman" panose="02020603050405020304" pitchFamily="18" charset="0"/>
                        <a:cs typeface="Times New Roman" panose="02020603050405020304" pitchFamily="18" charset="0"/>
                      </a:endParaRPr>
                    </a:p>
                    <a:p>
                      <a:pPr marL="0" lvl="0" indent="0" algn="ctr" eaLnBrk="0" hangingPunct="0">
                        <a:spcBef>
                          <a:spcPct val="0"/>
                        </a:spcBef>
                        <a:buNone/>
                      </a:pPr>
                      <a:r>
                        <a:rPr lang="zh-TW" altLang="en-GB" sz="1200">
                          <a:latin typeface="宋体" panose="02010600030101010101" pitchFamily="2" charset="-122"/>
                          <a:cs typeface="Times New Roman" panose="02020603050405020304" pitchFamily="18" charset="0"/>
                        </a:rPr>
                        <a:t>类型</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特点</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活动</a:t>
                      </a:r>
                      <a:endParaRPr lang="zh-CN" altLang="en-US" sz="1200">
                        <a:latin typeface="Times New Roman" panose="02020603050405020304" pitchFamily="18" charset="0"/>
                        <a:cs typeface="Times New Roman" panose="02020603050405020304" pitchFamily="18" charset="0"/>
                      </a:endParaRPr>
                    </a:p>
                    <a:p>
                      <a:pPr marL="0" lvl="0" indent="0" algn="ctr" eaLnBrk="0" hangingPunct="0">
                        <a:spcBef>
                          <a:spcPct val="0"/>
                        </a:spcBef>
                        <a:buNone/>
                      </a:pPr>
                      <a:r>
                        <a:rPr lang="zh-TW" altLang="en-GB" sz="1200">
                          <a:latin typeface="宋体" panose="02010600030101010101" pitchFamily="2" charset="-122"/>
                          <a:cs typeface="Times New Roman" panose="02020603050405020304" pitchFamily="18" charset="0"/>
                        </a:rPr>
                        <a:t>周期</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难度</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主题内容举例</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适用场所</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20737">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en-GB" altLang="zh-TW" sz="1200">
                          <a:latin typeface="Times New Roman" panose="02020603050405020304" pitchFamily="18" charset="0"/>
                          <a:cs typeface="Times New Roman" panose="02020603050405020304" pitchFamily="18" charset="0"/>
                        </a:rPr>
                        <a:t>1</a:t>
                      </a:r>
                      <a:endParaRPr lang="en-GB" altLang="zh-TW"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现场型</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以现场管理改善为核心，改进现场管理人、机、料、法、环等要素中的一个或几个方面；课题小，问题集中，解决速度快，容易出成果</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短</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一般</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提高产品和工序质量；降低损耗和报废；生产环境改善；设备改善等</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生产、品质、设备、仓库等部门工作场所</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682625">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en-GB" altLang="zh-TW" sz="1200">
                          <a:latin typeface="Times New Roman" panose="02020603050405020304" pitchFamily="18" charset="0"/>
                          <a:cs typeface="Times New Roman" panose="02020603050405020304" pitchFamily="18" charset="0"/>
                        </a:rPr>
                        <a:t>2</a:t>
                      </a:r>
                      <a:endParaRPr lang="en-GB" altLang="zh-TW"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攻关型</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以技术或工艺课题攻关为核心，进行某一方面的工艺或技术的突破改进</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较长</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较大</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产品技术改良；工艺改进；改进产品缺陷；模具设计改进，设备技改等</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生产、技术、开发、设备、品质等部门工作场所</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03300">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en-GB" altLang="zh-TW" sz="1200">
                          <a:latin typeface="Times New Roman" panose="02020603050405020304" pitchFamily="18" charset="0"/>
                          <a:cs typeface="Times New Roman" panose="02020603050405020304" pitchFamily="18" charset="0"/>
                        </a:rPr>
                        <a:t>3</a:t>
                      </a:r>
                      <a:endParaRPr lang="en-GB" altLang="zh-TW"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服务型</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以改善服务质量为核心，推动服务工作标准化、程序化、科学化，提高服务经济效益和社会效益为目的</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有长</a:t>
                      </a:r>
                      <a:endParaRPr lang="zh-CN" altLang="en-US" sz="1200">
                        <a:latin typeface="Times New Roman" panose="02020603050405020304" pitchFamily="18" charset="0"/>
                        <a:cs typeface="Times New Roman" panose="02020603050405020304" pitchFamily="18" charset="0"/>
                      </a:endParaRPr>
                    </a:p>
                    <a:p>
                      <a:pPr marL="0" lvl="0" indent="0" algn="ctr" eaLnBrk="0" hangingPunct="0">
                        <a:spcBef>
                          <a:spcPct val="0"/>
                        </a:spcBef>
                        <a:buNone/>
                      </a:pPr>
                      <a:r>
                        <a:rPr lang="zh-TW" altLang="en-GB" sz="1200">
                          <a:latin typeface="宋体" panose="02010600030101010101" pitchFamily="2" charset="-122"/>
                          <a:cs typeface="Times New Roman" panose="02020603050405020304" pitchFamily="18" charset="0"/>
                        </a:rPr>
                        <a:t>有短</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一般</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提高为顾客服务意识；提高员工对工作的满意度；提高员工满意度；提高服务水平；降低客户抱怨率等</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销售、人力资源管理、客服</a:t>
                      </a:r>
                      <a:r>
                        <a:rPr lang="zh-CN" altLang="en-GB" sz="1200">
                          <a:latin typeface="宋体" panose="02010600030101010101" pitchFamily="2" charset="-122"/>
                          <a:cs typeface="Times New Roman" panose="02020603050405020304" pitchFamily="18" charset="0"/>
                        </a:rPr>
                        <a:t>、品质</a:t>
                      </a:r>
                      <a:r>
                        <a:rPr lang="zh-TW" altLang="en-GB" sz="1200">
                          <a:latin typeface="宋体" panose="02010600030101010101" pitchFamily="2" charset="-122"/>
                          <a:cs typeface="Times New Roman" panose="02020603050405020304" pitchFamily="18" charset="0"/>
                        </a:rPr>
                        <a:t>等部门工作场所</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28675">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en-GB" altLang="zh-TW" sz="1200">
                          <a:latin typeface="Times New Roman" panose="02020603050405020304" pitchFamily="18" charset="0"/>
                          <a:cs typeface="Times New Roman" panose="02020603050405020304" pitchFamily="18" charset="0"/>
                        </a:rPr>
                        <a:t>4</a:t>
                      </a:r>
                      <a:endParaRPr lang="en-GB" altLang="zh-TW"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管理型</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以改善管理质量和水平为核心，提高管理效能为目的，涉及企业管理的各方面</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有长</a:t>
                      </a:r>
                      <a:endParaRPr lang="zh-CN" altLang="en-US" sz="1200">
                        <a:latin typeface="Times New Roman" panose="02020603050405020304" pitchFamily="18" charset="0"/>
                        <a:cs typeface="Times New Roman" panose="02020603050405020304" pitchFamily="18" charset="0"/>
                      </a:endParaRPr>
                    </a:p>
                    <a:p>
                      <a:pPr marL="0" lvl="0" indent="0" algn="ctr" eaLnBrk="0" hangingPunct="0">
                        <a:spcBef>
                          <a:spcPct val="0"/>
                        </a:spcBef>
                        <a:buNone/>
                      </a:pPr>
                      <a:r>
                        <a:rPr lang="zh-TW" altLang="en-GB" sz="1200">
                          <a:latin typeface="宋体" panose="02010600030101010101" pitchFamily="2" charset="-122"/>
                          <a:cs typeface="Times New Roman" panose="02020603050405020304" pitchFamily="18" charset="0"/>
                        </a:rPr>
                        <a:t>有短</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较大</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提高沟通效率和效果；增强培训效果；降低管理费用；减少安全事故；提高管理人员的领导能力</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生产、采购、物料、设备、品质、人力资源等部门工作场所</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03300">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en-GB" altLang="zh-TW" sz="1200">
                          <a:latin typeface="Times New Roman" panose="02020603050405020304" pitchFamily="18" charset="0"/>
                          <a:cs typeface="Times New Roman" panose="02020603050405020304" pitchFamily="18" charset="0"/>
                        </a:rPr>
                        <a:t>5</a:t>
                      </a:r>
                      <a:endParaRPr lang="en-GB" altLang="zh-TW"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创新型</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以工作创新为核心，涉及技术、管理、服务、品质等工作。活动结果从无到有，不需要对历史状况进行调查，关键点在于突破口的选定</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长</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lgn="ctr">
                        <a:spcBef>
                          <a:spcPct val="0"/>
                        </a:spcBef>
                        <a:buNone/>
                      </a:pPr>
                      <a:r>
                        <a:rPr lang="zh-TW" altLang="en-GB" sz="1200">
                          <a:latin typeface="宋体" panose="02010600030101010101" pitchFamily="2" charset="-122"/>
                          <a:cs typeface="Times New Roman" panose="02020603050405020304" pitchFamily="18" charset="0"/>
                        </a:rPr>
                        <a:t>较大</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新技术开发；产品创新；服务创新；管理创新；营销创新；品管创新</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Arial" pitchFamily="34" charset="0"/>
                          <a:ea typeface="PMingLiU" pitchFamily="18" charset="-120"/>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Arial" pitchFamily="34" charset="0"/>
                          <a:ea typeface="PMingLiU" pitchFamily="18" charset="-120"/>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Arial" pitchFamily="34" charset="0"/>
                          <a:ea typeface="PMingLiU" pitchFamily="18" charset="-120"/>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Arial" pitchFamily="34" charset="0"/>
                          <a:ea typeface="PMingLiU" pitchFamily="18" charset="-120"/>
                        </a:defRPr>
                      </a:lvl5pPr>
                    </a:lstStyle>
                    <a:p>
                      <a:pPr marL="0" lvl="0" indent="0">
                        <a:spcBef>
                          <a:spcPct val="0"/>
                        </a:spcBef>
                        <a:buNone/>
                      </a:pPr>
                      <a:r>
                        <a:rPr lang="zh-TW" altLang="en-GB" sz="1200">
                          <a:latin typeface="宋体" panose="02010600030101010101" pitchFamily="2" charset="-122"/>
                          <a:cs typeface="Times New Roman" panose="02020603050405020304" pitchFamily="18" charset="0"/>
                        </a:rPr>
                        <a:t>技术开发、营销、客服、品质、人力资源管理等部门工作场所</a:t>
                      </a:r>
                      <a:endParaRPr lang="zh-TW" altLang="en-GB" sz="1200"/>
                    </a:p>
                  </a:txBody>
                  <a:tcPr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spd="med">
    <p:checke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7</a:t>
            </a:fld>
            <a:endParaRPr lang="zh-TW" altLang="en-US">
              <a:latin typeface="Arial" pitchFamily="34" charset="0"/>
            </a:endParaRPr>
          </a:p>
        </p:txBody>
      </p:sp>
      <p:sp>
        <p:nvSpPr>
          <p:cNvPr id="1185796" name="文本框 1185795"/>
          <p:cNvSpPr txBox="1"/>
          <p:nvPr/>
        </p:nvSpPr>
        <p:spPr>
          <a:xfrm>
            <a:off x="179388" y="115888"/>
            <a:ext cx="3960812" cy="519112"/>
          </a:xfrm>
          <a:prstGeom prst="rect">
            <a:avLst/>
          </a:prstGeom>
          <a:gradFill rotWithShape="1">
            <a:gsLst>
              <a:gs pos="0">
                <a:schemeClr val="hlink"/>
              </a:gs>
              <a:gs pos="50000">
                <a:schemeClr val="bg1"/>
              </a:gs>
              <a:gs pos="100000">
                <a:schemeClr val="hlink"/>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800">
                <a:latin typeface="Arial" pitchFamily="34" charset="0"/>
              </a:rPr>
              <a:t>（五）</a:t>
            </a:r>
            <a:r>
              <a:rPr lang="en-US" altLang="zh-CN" sz="2800">
                <a:latin typeface="Arial" pitchFamily="34" charset="0"/>
              </a:rPr>
              <a:t>QCC</a:t>
            </a:r>
            <a:r>
              <a:rPr lang="zh-CN" altLang="en-US" sz="2800">
                <a:latin typeface="Arial" pitchFamily="34" charset="0"/>
              </a:rPr>
              <a:t>推行委员会</a:t>
            </a:r>
            <a:endParaRPr lang="zh-CN" altLang="en-US" sz="2800">
              <a:latin typeface="Arial" pitchFamily="34" charset="0"/>
            </a:endParaRPr>
          </a:p>
        </p:txBody>
      </p:sp>
      <p:grpSp>
        <p:nvGrpSpPr>
          <p:cNvPr id="1185928" name="组合 1185927"/>
          <p:cNvGrpSpPr/>
          <p:nvPr/>
        </p:nvGrpSpPr>
        <p:grpSpPr>
          <a:xfrm>
            <a:off x="1331913" y="1052513"/>
            <a:ext cx="6391275" cy="4824412"/>
            <a:chOff x="1418" y="2255"/>
            <a:chExt cx="10065" cy="9198"/>
          </a:xfrm>
        </p:grpSpPr>
        <p:sp>
          <p:nvSpPr>
            <p:cNvPr id="1185929" name="直接连接符 1185928"/>
            <p:cNvSpPr/>
            <p:nvPr/>
          </p:nvSpPr>
          <p:spPr>
            <a:xfrm flipH="1" flipV="1">
              <a:off x="10238" y="5993"/>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nvGrpSpPr>
            <p:cNvPr id="1185930" name="组合 1185929"/>
            <p:cNvGrpSpPr/>
            <p:nvPr/>
          </p:nvGrpSpPr>
          <p:grpSpPr>
            <a:xfrm>
              <a:off x="1418" y="2255"/>
              <a:ext cx="10065" cy="9198"/>
              <a:chOff x="1418" y="2255"/>
              <a:chExt cx="10065" cy="9198"/>
            </a:xfrm>
          </p:grpSpPr>
          <p:sp>
            <p:nvSpPr>
              <p:cNvPr id="1185931" name="流程图: 过程 1185930"/>
              <p:cNvSpPr/>
              <p:nvPr/>
            </p:nvSpPr>
            <p:spPr>
              <a:xfrm>
                <a:off x="3686" y="6320"/>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latin typeface="Times New Roman" panose="02020603050405020304" pitchFamily="18" charset="0"/>
                    <a:ea typeface="Vrinda"/>
                  </a:rPr>
                  <a:t>生產部</a:t>
                </a:r>
                <a:endParaRPr lang="zh-CN" altLang="en-US" sz="1200">
                  <a:latin typeface="Arial" pitchFamily="34" charset="0"/>
                </a:endParaRPr>
              </a:p>
            </p:txBody>
          </p:sp>
          <p:grpSp>
            <p:nvGrpSpPr>
              <p:cNvPr id="1185932" name="组合 1185931"/>
              <p:cNvGrpSpPr/>
              <p:nvPr/>
            </p:nvGrpSpPr>
            <p:grpSpPr>
              <a:xfrm>
                <a:off x="1418" y="2255"/>
                <a:ext cx="10065" cy="9198"/>
                <a:chOff x="1418" y="2255"/>
                <a:chExt cx="10065" cy="9198"/>
              </a:xfrm>
            </p:grpSpPr>
            <p:sp>
              <p:nvSpPr>
                <p:cNvPr id="1185933" name="直接连接符 1185932"/>
                <p:cNvSpPr/>
                <p:nvPr/>
              </p:nvSpPr>
              <p:spPr>
                <a:xfrm>
                  <a:off x="1556" y="10829"/>
                  <a:ext cx="9360" cy="0"/>
                </a:xfrm>
                <a:prstGeom prst="line">
                  <a:avLst/>
                </a:prstGeom>
                <a:ln w="9525" cap="flat" cmpd="sng">
                  <a:solidFill>
                    <a:srgbClr val="000000"/>
                  </a:solidFill>
                  <a:prstDash val="sysDot"/>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34" name="流程图: 过程 1185933"/>
                <p:cNvSpPr/>
                <p:nvPr/>
              </p:nvSpPr>
              <p:spPr>
                <a:xfrm>
                  <a:off x="2456" y="10985"/>
                  <a:ext cx="7740" cy="468"/>
                </a:xfrm>
                <a:prstGeom prst="flowChartProcess">
                  <a:avLst/>
                </a:prstGeom>
                <a:solidFill>
                  <a:srgbClr val="FFFFFF"/>
                </a:solidFill>
                <a:ln w="9525" cap="flat" cmpd="sng">
                  <a:solidFill>
                    <a:srgbClr val="000000"/>
                  </a:solidFill>
                  <a:prstDash val="solid"/>
                  <a:miter/>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a:latin typeface="Times New Roman" panose="02020603050405020304" pitchFamily="18" charset="0"/>
                      <a:ea typeface="Vrinda"/>
                    </a:rPr>
                    <a:t>QCC</a:t>
                  </a:r>
                  <a:r>
                    <a:rPr lang="zh-CN" altLang="en-US" sz="1200">
                      <a:latin typeface="Times New Roman" panose="02020603050405020304" pitchFamily="18" charset="0"/>
                      <a:ea typeface="Vrinda"/>
                    </a:rPr>
                    <a:t>品管圈</a:t>
                  </a:r>
                  <a:r>
                    <a:rPr lang="en-US" altLang="zh-CN" sz="1200">
                      <a:latin typeface="Times New Roman" panose="02020603050405020304" pitchFamily="18" charset="0"/>
                      <a:ea typeface="Vrinda"/>
                    </a:rPr>
                    <a:t>………………………………………………………</a:t>
                  </a:r>
                  <a:endParaRPr lang="en-US" altLang="zh-CN" sz="1200">
                    <a:latin typeface="Arial" pitchFamily="34" charset="0"/>
                  </a:endParaRPr>
                </a:p>
              </p:txBody>
            </p:sp>
            <p:grpSp>
              <p:nvGrpSpPr>
                <p:cNvPr id="1185935" name="组合 1185934"/>
                <p:cNvGrpSpPr/>
                <p:nvPr/>
              </p:nvGrpSpPr>
              <p:grpSpPr>
                <a:xfrm>
                  <a:off x="1418" y="2255"/>
                  <a:ext cx="10065" cy="7683"/>
                  <a:chOff x="1418" y="2255"/>
                  <a:chExt cx="10065" cy="7683"/>
                </a:xfrm>
              </p:grpSpPr>
              <p:grpSp>
                <p:nvGrpSpPr>
                  <p:cNvPr id="1185936" name="组合 1185935"/>
                  <p:cNvGrpSpPr/>
                  <p:nvPr/>
                </p:nvGrpSpPr>
                <p:grpSpPr>
                  <a:xfrm>
                    <a:off x="4421" y="2255"/>
                    <a:ext cx="5415" cy="3744"/>
                    <a:chOff x="4421" y="2255"/>
                    <a:chExt cx="5415" cy="3744"/>
                  </a:xfrm>
                </p:grpSpPr>
                <p:sp>
                  <p:nvSpPr>
                    <p:cNvPr id="1185937" name="流程图: 过程 1185936"/>
                    <p:cNvSpPr/>
                    <p:nvPr/>
                  </p:nvSpPr>
                  <p:spPr>
                    <a:xfrm>
                      <a:off x="4421" y="2255"/>
                      <a:ext cx="3240" cy="780"/>
                    </a:xfrm>
                    <a:prstGeom prst="flowChartProcess">
                      <a:avLst/>
                    </a:prstGeom>
                    <a:solidFill>
                      <a:srgbClr val="FFFFFF"/>
                    </a:solidFill>
                    <a:ln w="9525" cap="flat" cmpd="sng">
                      <a:solidFill>
                        <a:srgbClr val="000000"/>
                      </a:solidFill>
                      <a:prstDash val="solid"/>
                      <a:miter/>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a:latin typeface="Times New Roman" panose="02020603050405020304" pitchFamily="18" charset="0"/>
                          <a:ea typeface="Vrinda"/>
                        </a:rPr>
                        <a:t>QCC</a:t>
                      </a:r>
                      <a:r>
                        <a:rPr lang="zh-CN" altLang="en-US" sz="1200">
                          <a:latin typeface="Times New Roman" panose="02020603050405020304" pitchFamily="18" charset="0"/>
                          <a:ea typeface="Vrinda"/>
                        </a:rPr>
                        <a:t>推行委员会委员长</a:t>
                      </a:r>
                      <a:endParaRPr lang="zh-CN" altLang="en-US" sz="1200">
                        <a:latin typeface="Vrinda"/>
                        <a:ea typeface="Vrinda"/>
                      </a:endParaRPr>
                    </a:p>
                    <a:p>
                      <a:pPr algn="just"/>
                      <a:r>
                        <a:rPr lang="en-US" altLang="zh-CN" sz="1200">
                          <a:latin typeface="Times New Roman" panose="02020603050405020304" pitchFamily="18" charset="0"/>
                          <a:ea typeface="Vrinda"/>
                        </a:rPr>
                        <a:t>——</a:t>
                      </a:r>
                      <a:r>
                        <a:rPr lang="zh-CN" altLang="en-US" sz="1200">
                          <a:latin typeface="Times New Roman" panose="02020603050405020304" pitchFamily="18" charset="0"/>
                          <a:ea typeface="Vrinda"/>
                        </a:rPr>
                        <a:t>总经理</a:t>
                      </a:r>
                      <a:endParaRPr lang="zh-CN" altLang="en-US" sz="1200">
                        <a:latin typeface="Arial" pitchFamily="34" charset="0"/>
                      </a:endParaRPr>
                    </a:p>
                  </p:txBody>
                </p:sp>
                <p:sp>
                  <p:nvSpPr>
                    <p:cNvPr id="1185938" name="流程图: 过程 1185937"/>
                    <p:cNvSpPr/>
                    <p:nvPr/>
                  </p:nvSpPr>
                  <p:spPr>
                    <a:xfrm>
                      <a:off x="7133" y="3503"/>
                      <a:ext cx="2687" cy="780"/>
                    </a:xfrm>
                    <a:prstGeom prst="flowChartProcess">
                      <a:avLst/>
                    </a:prstGeom>
                    <a:solidFill>
                      <a:srgbClr val="FFFFFF"/>
                    </a:solidFill>
                    <a:ln w="9525" cap="flat" cmpd="sng">
                      <a:solidFill>
                        <a:srgbClr val="000000"/>
                      </a:solidFill>
                      <a:prstDash val="solid"/>
                      <a:miter/>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latin typeface="Times New Roman" panose="02020603050405020304" pitchFamily="18" charset="0"/>
                          <a:ea typeface="Vrinda"/>
                        </a:rPr>
                        <a:t>总干事</a:t>
                      </a:r>
                      <a:endParaRPr lang="zh-CN" altLang="en-US" sz="1200">
                        <a:latin typeface="Vrinda"/>
                        <a:ea typeface="Vrinda"/>
                      </a:endParaRPr>
                    </a:p>
                    <a:p>
                      <a:pPr algn="just"/>
                      <a:r>
                        <a:rPr lang="en-US" altLang="zh-CN" sz="1200">
                          <a:latin typeface="Times New Roman" panose="02020603050405020304" pitchFamily="18" charset="0"/>
                          <a:ea typeface="Vrinda"/>
                        </a:rPr>
                        <a:t>——</a:t>
                      </a:r>
                      <a:r>
                        <a:rPr lang="zh-CN" altLang="en-US" sz="1200">
                          <a:latin typeface="Times New Roman" panose="02020603050405020304" pitchFamily="18" charset="0"/>
                          <a:ea typeface="Vrinda"/>
                        </a:rPr>
                        <a:t>管理者代表</a:t>
                      </a:r>
                      <a:endParaRPr lang="zh-CN" altLang="en-US" sz="1200">
                        <a:latin typeface="Arial" pitchFamily="34" charset="0"/>
                      </a:endParaRPr>
                    </a:p>
                  </p:txBody>
                </p:sp>
                <p:sp>
                  <p:nvSpPr>
                    <p:cNvPr id="1185939" name="流程图: 过程 1185938"/>
                    <p:cNvSpPr/>
                    <p:nvPr/>
                  </p:nvSpPr>
                  <p:spPr>
                    <a:xfrm>
                      <a:off x="7136" y="4595"/>
                      <a:ext cx="2700" cy="780"/>
                    </a:xfrm>
                    <a:prstGeom prst="flowChartProcess">
                      <a:avLst/>
                    </a:prstGeom>
                    <a:solidFill>
                      <a:srgbClr val="FFFFFF"/>
                    </a:solidFill>
                    <a:ln w="9525" cap="flat" cmpd="sng">
                      <a:solidFill>
                        <a:srgbClr val="000000"/>
                      </a:solidFill>
                      <a:prstDash val="solid"/>
                      <a:miter/>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a:latin typeface="Times New Roman" panose="02020603050405020304" pitchFamily="18" charset="0"/>
                          <a:ea typeface="Vrinda"/>
                        </a:rPr>
                        <a:t>QCC</a:t>
                      </a:r>
                      <a:r>
                        <a:rPr lang="zh-CN" altLang="en-US" sz="1200">
                          <a:latin typeface="Times New Roman" panose="02020603050405020304" pitchFamily="18" charset="0"/>
                          <a:ea typeface="Vrinda"/>
                        </a:rPr>
                        <a:t>推行管理小组</a:t>
                      </a:r>
                      <a:endParaRPr lang="zh-CN" altLang="en-US" sz="1200">
                        <a:latin typeface="Vrinda"/>
                        <a:ea typeface="Vrinda"/>
                      </a:endParaRPr>
                    </a:p>
                    <a:p>
                      <a:r>
                        <a:rPr lang="en-US" altLang="zh-CN" sz="1200">
                          <a:latin typeface="Times New Roman" panose="02020603050405020304" pitchFamily="18" charset="0"/>
                          <a:ea typeface="Vrinda"/>
                        </a:rPr>
                        <a:t>——</a:t>
                      </a:r>
                      <a:r>
                        <a:rPr lang="zh-CN" altLang="en-US" sz="1200">
                          <a:latin typeface="Times New Roman" panose="02020603050405020304" pitchFamily="18" charset="0"/>
                          <a:ea typeface="Vrinda"/>
                        </a:rPr>
                        <a:t>品管部</a:t>
                      </a:r>
                      <a:endParaRPr lang="zh-CN" altLang="en-US" sz="1200">
                        <a:latin typeface="Arial" pitchFamily="34" charset="0"/>
                      </a:endParaRPr>
                    </a:p>
                  </p:txBody>
                </p:sp>
                <p:sp>
                  <p:nvSpPr>
                    <p:cNvPr id="1185940" name="直接连接符 1185939"/>
                    <p:cNvSpPr/>
                    <p:nvPr/>
                  </p:nvSpPr>
                  <p:spPr>
                    <a:xfrm>
                      <a:off x="6056" y="5063"/>
                      <a:ext cx="1080" cy="0"/>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41" name="直接连接符 1185940"/>
                    <p:cNvSpPr/>
                    <p:nvPr/>
                  </p:nvSpPr>
                  <p:spPr>
                    <a:xfrm flipH="1">
                      <a:off x="6053" y="3035"/>
                      <a:ext cx="0" cy="2964"/>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42" name="直接连接符 1185941"/>
                    <p:cNvSpPr/>
                    <p:nvPr/>
                  </p:nvSpPr>
                  <p:spPr>
                    <a:xfrm>
                      <a:off x="6056" y="3890"/>
                      <a:ext cx="1080" cy="0"/>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nvGrpSpPr>
                  <p:cNvPr id="1185943" name="组合 1185942"/>
                  <p:cNvGrpSpPr/>
                  <p:nvPr/>
                </p:nvGrpSpPr>
                <p:grpSpPr>
                  <a:xfrm>
                    <a:off x="1418" y="5984"/>
                    <a:ext cx="10065" cy="3954"/>
                    <a:chOff x="1418" y="5984"/>
                    <a:chExt cx="10065" cy="3954"/>
                  </a:xfrm>
                </p:grpSpPr>
                <p:sp>
                  <p:nvSpPr>
                    <p:cNvPr id="1185944" name="直接连接符 1185943"/>
                    <p:cNvSpPr/>
                    <p:nvPr/>
                  </p:nvSpPr>
                  <p:spPr>
                    <a:xfrm flipH="1">
                      <a:off x="10687" y="5999"/>
                      <a:ext cx="1" cy="3785"/>
                    </a:xfrm>
                    <a:prstGeom prst="line">
                      <a:avLst/>
                    </a:prstGeom>
                    <a:ln w="9525" cap="flat" cmpd="sng">
                      <a:solidFill>
                        <a:srgbClr val="000000"/>
                      </a:solidFill>
                      <a:prstDash val="solid"/>
                      <a:headEnd type="none" w="med" len="med"/>
                      <a:tailEnd type="triangl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45" name="文本框 1185944"/>
                    <p:cNvSpPr txBox="1"/>
                    <p:nvPr/>
                  </p:nvSpPr>
                  <p:spPr>
                    <a:xfrm>
                      <a:off x="10778" y="6155"/>
                      <a:ext cx="705" cy="3345"/>
                    </a:xfrm>
                    <a:prstGeom prst="rect">
                      <a:avLst/>
                    </a:prstGeom>
                    <a:solidFill>
                      <a:srgbClr val="FFFFFF"/>
                    </a:solidFill>
                    <a:ln w="9525">
                      <a:noFill/>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a:latin typeface="Times New Roman" panose="02020603050405020304" pitchFamily="18" charset="0"/>
                          <a:ea typeface="Vrinda"/>
                        </a:rPr>
                        <a:t>QCC </a:t>
                      </a:r>
                      <a:r>
                        <a:rPr lang="zh-CN" altLang="en-US" sz="1200">
                          <a:latin typeface="Times New Roman" panose="02020603050405020304" pitchFamily="18" charset="0"/>
                          <a:ea typeface="Vrinda"/>
                        </a:rPr>
                        <a:t>推 行 委 员 会 委 员</a:t>
                      </a:r>
                      <a:endParaRPr lang="zh-CN" altLang="en-US" sz="1200">
                        <a:latin typeface="Arial" pitchFamily="34" charset="0"/>
                      </a:endParaRPr>
                    </a:p>
                  </p:txBody>
                </p:sp>
                <p:grpSp>
                  <p:nvGrpSpPr>
                    <p:cNvPr id="1185946" name="组合 1185945"/>
                    <p:cNvGrpSpPr/>
                    <p:nvPr/>
                  </p:nvGrpSpPr>
                  <p:grpSpPr>
                    <a:xfrm>
                      <a:off x="1418" y="5984"/>
                      <a:ext cx="9138" cy="3954"/>
                      <a:chOff x="1418" y="5984"/>
                      <a:chExt cx="9138" cy="3954"/>
                    </a:xfrm>
                  </p:grpSpPr>
                  <p:grpSp>
                    <p:nvGrpSpPr>
                      <p:cNvPr id="1185947" name="组合 1185946"/>
                      <p:cNvGrpSpPr/>
                      <p:nvPr/>
                    </p:nvGrpSpPr>
                    <p:grpSpPr>
                      <a:xfrm>
                        <a:off x="2606" y="8186"/>
                        <a:ext cx="1680" cy="1752"/>
                        <a:chOff x="2606" y="8186"/>
                        <a:chExt cx="1680" cy="1752"/>
                      </a:xfrm>
                    </p:grpSpPr>
                    <p:sp>
                      <p:nvSpPr>
                        <p:cNvPr id="1185948" name="直接连接符 1185947"/>
                        <p:cNvSpPr/>
                        <p:nvPr/>
                      </p:nvSpPr>
                      <p:spPr>
                        <a:xfrm flipH="1">
                          <a:off x="2891" y="8186"/>
                          <a:ext cx="0" cy="468"/>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49" name="文本框 1185948"/>
                        <p:cNvSpPr txBox="1"/>
                        <p:nvPr/>
                      </p:nvSpPr>
                      <p:spPr>
                        <a:xfrm>
                          <a:off x="2606" y="8662"/>
                          <a:ext cx="540" cy="1261"/>
                        </a:xfrm>
                        <a:prstGeom prst="rect">
                          <a:avLst/>
                        </a:prstGeom>
                        <a:solidFill>
                          <a:srgbClr val="FFFFFF"/>
                        </a:solidFill>
                        <a:ln w="9525" cap="flat" cmpd="sng">
                          <a:solidFill>
                            <a:srgbClr val="000000"/>
                          </a:solidFill>
                          <a:prstDash val="solid"/>
                          <a:miter/>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a:r>
                            <a:rPr lang="zh-CN" altLang="en-US" sz="1200">
                              <a:latin typeface="Times New Roman" panose="02020603050405020304" pitchFamily="18" charset="0"/>
                              <a:ea typeface="Vrinda"/>
                            </a:rPr>
                            <a:t>各车间</a:t>
                          </a:r>
                          <a:endParaRPr lang="zh-CN" altLang="en-US" sz="1200">
                            <a:latin typeface="Arial" pitchFamily="34" charset="0"/>
                          </a:endParaRPr>
                        </a:p>
                      </p:txBody>
                    </p:sp>
                    <p:sp>
                      <p:nvSpPr>
                        <p:cNvPr id="1185950" name="直接连接符 1185949"/>
                        <p:cNvSpPr/>
                        <p:nvPr/>
                      </p:nvSpPr>
                      <p:spPr>
                        <a:xfrm flipH="1">
                          <a:off x="4031" y="8201"/>
                          <a:ext cx="0" cy="468"/>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51" name="文本框 1185950"/>
                        <p:cNvSpPr txBox="1"/>
                        <p:nvPr/>
                      </p:nvSpPr>
                      <p:spPr>
                        <a:xfrm>
                          <a:off x="3746" y="8677"/>
                          <a:ext cx="540" cy="1261"/>
                        </a:xfrm>
                        <a:prstGeom prst="rect">
                          <a:avLst/>
                        </a:prstGeom>
                        <a:solidFill>
                          <a:srgbClr val="FFFFFF"/>
                        </a:solidFill>
                        <a:ln w="9525" cap="flat" cmpd="sng">
                          <a:solidFill>
                            <a:srgbClr val="000000"/>
                          </a:solidFill>
                          <a:prstDash val="solid"/>
                          <a:miter/>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just"/>
                          <a:r>
                            <a:rPr lang="zh-CN" altLang="en-US" sz="1200">
                              <a:latin typeface="Times New Roman" panose="02020603050405020304" pitchFamily="18" charset="0"/>
                              <a:ea typeface="Vrinda"/>
                            </a:rPr>
                            <a:t>各车间</a:t>
                          </a:r>
                          <a:endParaRPr lang="zh-CN" altLang="en-US" sz="1200">
                            <a:latin typeface="Arial" pitchFamily="34" charset="0"/>
                          </a:endParaRPr>
                        </a:p>
                      </p:txBody>
                    </p:sp>
                  </p:grpSp>
                  <p:grpSp>
                    <p:nvGrpSpPr>
                      <p:cNvPr id="1185952" name="组合 1185951"/>
                      <p:cNvGrpSpPr/>
                      <p:nvPr/>
                    </p:nvGrpSpPr>
                    <p:grpSpPr>
                      <a:xfrm>
                        <a:off x="1418" y="5984"/>
                        <a:ext cx="9138" cy="2208"/>
                        <a:chOff x="1418" y="5984"/>
                        <a:chExt cx="9138" cy="2208"/>
                      </a:xfrm>
                    </p:grpSpPr>
                    <p:sp>
                      <p:nvSpPr>
                        <p:cNvPr id="1185953" name="流程图: 过程 1185952"/>
                        <p:cNvSpPr/>
                        <p:nvPr/>
                      </p:nvSpPr>
                      <p:spPr>
                        <a:xfrm>
                          <a:off x="1418" y="6303"/>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a:latin typeface="Times New Roman" panose="02020603050405020304" pitchFamily="18" charset="0"/>
                              <a:ea typeface="Vrinda"/>
                            </a:rPr>
                            <a:t>PMC</a:t>
                          </a:r>
                          <a:endParaRPr lang="en-US" altLang="zh-CN" sz="1200">
                            <a:latin typeface="Arial" pitchFamily="34" charset="0"/>
                          </a:endParaRPr>
                        </a:p>
                      </p:txBody>
                    </p:sp>
                    <p:sp>
                      <p:nvSpPr>
                        <p:cNvPr id="1185954" name="直接连接符 1185953"/>
                        <p:cNvSpPr/>
                        <p:nvPr/>
                      </p:nvSpPr>
                      <p:spPr>
                        <a:xfrm flipH="1" flipV="1">
                          <a:off x="1751" y="5993"/>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55" name="直接连接符 1185954"/>
                        <p:cNvSpPr/>
                        <p:nvPr/>
                      </p:nvSpPr>
                      <p:spPr>
                        <a:xfrm flipH="1" flipV="1">
                          <a:off x="3971" y="5993"/>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56" name="直接连接符 1185955"/>
                        <p:cNvSpPr/>
                        <p:nvPr/>
                      </p:nvSpPr>
                      <p:spPr>
                        <a:xfrm flipH="1" flipV="1">
                          <a:off x="2876" y="5993"/>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57" name="流程图: 过程 1185956"/>
                        <p:cNvSpPr/>
                        <p:nvPr/>
                      </p:nvSpPr>
                      <p:spPr>
                        <a:xfrm>
                          <a:off x="2573" y="6288"/>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a:latin typeface="Times New Roman" panose="02020603050405020304" pitchFamily="18" charset="0"/>
                              <a:ea typeface="Vrinda"/>
                            </a:rPr>
                            <a:t>IE</a:t>
                          </a:r>
                          <a:r>
                            <a:rPr lang="zh-CN" altLang="en-US" sz="1200">
                              <a:latin typeface="Times New Roman" panose="02020603050405020304" pitchFamily="18" charset="0"/>
                              <a:ea typeface="Vrinda"/>
                            </a:rPr>
                            <a:t>部</a:t>
                          </a:r>
                          <a:endParaRPr lang="zh-CN" altLang="en-US" sz="1200">
                            <a:latin typeface="Arial" pitchFamily="34" charset="0"/>
                          </a:endParaRPr>
                        </a:p>
                      </p:txBody>
                    </p:sp>
                    <p:sp>
                      <p:nvSpPr>
                        <p:cNvPr id="1185958" name="直接连接符 1185957"/>
                        <p:cNvSpPr/>
                        <p:nvPr/>
                      </p:nvSpPr>
                      <p:spPr>
                        <a:xfrm flipH="1" flipV="1">
                          <a:off x="4961" y="5993"/>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59" name="流程图: 过程 1185958"/>
                        <p:cNvSpPr/>
                        <p:nvPr/>
                      </p:nvSpPr>
                      <p:spPr>
                        <a:xfrm>
                          <a:off x="4676" y="6320"/>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latin typeface="Times New Roman" panose="02020603050405020304" pitchFamily="18" charset="0"/>
                              <a:ea typeface="Vrinda"/>
                            </a:rPr>
                            <a:t>倉庫</a:t>
                          </a:r>
                          <a:endParaRPr lang="zh-CN" altLang="en-US" sz="1200">
                            <a:latin typeface="Arial" pitchFamily="34" charset="0"/>
                          </a:endParaRPr>
                        </a:p>
                      </p:txBody>
                    </p:sp>
                    <p:sp>
                      <p:nvSpPr>
                        <p:cNvPr id="1185960" name="直接连接符 1185959"/>
                        <p:cNvSpPr/>
                        <p:nvPr/>
                      </p:nvSpPr>
                      <p:spPr>
                        <a:xfrm flipH="1" flipV="1">
                          <a:off x="6053" y="5993"/>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61" name="流程图: 过程 1185960"/>
                        <p:cNvSpPr/>
                        <p:nvPr/>
                      </p:nvSpPr>
                      <p:spPr>
                        <a:xfrm>
                          <a:off x="5768" y="6320"/>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latin typeface="Times New Roman" panose="02020603050405020304" pitchFamily="18" charset="0"/>
                              <a:ea typeface="Vrinda"/>
                            </a:rPr>
                            <a:t>工程部</a:t>
                          </a:r>
                          <a:endParaRPr lang="zh-CN" altLang="en-US" sz="1200">
                            <a:latin typeface="Arial" pitchFamily="34" charset="0"/>
                          </a:endParaRPr>
                        </a:p>
                      </p:txBody>
                    </p:sp>
                    <p:sp>
                      <p:nvSpPr>
                        <p:cNvPr id="1185962" name="流程图: 过程 1185961"/>
                        <p:cNvSpPr/>
                        <p:nvPr/>
                      </p:nvSpPr>
                      <p:spPr>
                        <a:xfrm>
                          <a:off x="6698" y="6320"/>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latin typeface="Times New Roman" panose="02020603050405020304" pitchFamily="18" charset="0"/>
                              <a:ea typeface="Vrinda"/>
                            </a:rPr>
                            <a:t>品质部</a:t>
                          </a:r>
                          <a:endParaRPr lang="zh-CN" altLang="en-US" sz="1200">
                            <a:latin typeface="Arial" pitchFamily="34" charset="0"/>
                          </a:endParaRPr>
                        </a:p>
                      </p:txBody>
                    </p:sp>
                    <p:sp>
                      <p:nvSpPr>
                        <p:cNvPr id="1185963" name="直接连接符 1185962"/>
                        <p:cNvSpPr/>
                        <p:nvPr/>
                      </p:nvSpPr>
                      <p:spPr>
                        <a:xfrm>
                          <a:off x="1751" y="5984"/>
                          <a:ext cx="8493" cy="0"/>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64" name="直接连接符 1185963"/>
                        <p:cNvSpPr/>
                        <p:nvPr/>
                      </p:nvSpPr>
                      <p:spPr>
                        <a:xfrm flipH="1" flipV="1">
                          <a:off x="7988" y="5993"/>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65" name="流程图: 过程 1185964"/>
                        <p:cNvSpPr/>
                        <p:nvPr/>
                      </p:nvSpPr>
                      <p:spPr>
                        <a:xfrm>
                          <a:off x="7703" y="6320"/>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latin typeface="Times New Roman" panose="02020603050405020304" pitchFamily="18" charset="0"/>
                              <a:ea typeface="Vrinda"/>
                            </a:rPr>
                            <a:t>板房</a:t>
                          </a:r>
                          <a:endParaRPr lang="zh-CN" altLang="en-US" sz="1200">
                            <a:latin typeface="Arial" pitchFamily="34" charset="0"/>
                          </a:endParaRPr>
                        </a:p>
                      </p:txBody>
                    </p:sp>
                    <p:sp>
                      <p:nvSpPr>
                        <p:cNvPr id="1185966" name="直接连接符 1185965"/>
                        <p:cNvSpPr/>
                        <p:nvPr/>
                      </p:nvSpPr>
                      <p:spPr>
                        <a:xfrm flipH="1" flipV="1">
                          <a:off x="9083" y="5993"/>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185967" name="流程图: 过程 1185966"/>
                        <p:cNvSpPr/>
                        <p:nvPr/>
                      </p:nvSpPr>
                      <p:spPr>
                        <a:xfrm>
                          <a:off x="8798" y="6305"/>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latin typeface="Arial" pitchFamily="34" charset="0"/>
                            </a:rPr>
                            <a:t>采购部</a:t>
                          </a:r>
                          <a:endParaRPr lang="zh-CN" altLang="en-US" sz="1200">
                            <a:latin typeface="Arial" pitchFamily="34" charset="0"/>
                          </a:endParaRPr>
                        </a:p>
                      </p:txBody>
                    </p:sp>
                    <p:sp>
                      <p:nvSpPr>
                        <p:cNvPr id="1185968" name="流程图: 过程 1185967"/>
                        <p:cNvSpPr/>
                        <p:nvPr/>
                      </p:nvSpPr>
                      <p:spPr>
                        <a:xfrm>
                          <a:off x="9938" y="6320"/>
                          <a:ext cx="618" cy="1872"/>
                        </a:xfrm>
                        <a:prstGeom prst="flowChartProcess">
                          <a:avLst/>
                        </a:prstGeom>
                        <a:solidFill>
                          <a:srgbClr val="FFFFFF"/>
                        </a:solidFill>
                        <a:ln w="9525" cap="flat" cmpd="sng">
                          <a:solidFill>
                            <a:srgbClr val="000000"/>
                          </a:solidFill>
                          <a:prstDash val="solid"/>
                          <a:miter/>
                          <a:headEnd type="none" w="med" len="med"/>
                          <a:tailEnd type="none" w="med" len="med"/>
                        </a:ln>
                      </p:spPr>
                      <p:txBody>
                        <a:bodyPr vert="eaVert"/>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latin typeface="Times New Roman" panose="02020603050405020304" pitchFamily="18" charset="0"/>
                              <a:ea typeface="Vrinda"/>
                            </a:rPr>
                            <a:t>人事部</a:t>
                          </a:r>
                          <a:endParaRPr lang="zh-CN" altLang="en-US" sz="1200">
                            <a:latin typeface="Arial" pitchFamily="34" charset="0"/>
                          </a:endParaRPr>
                        </a:p>
                      </p:txBody>
                    </p:sp>
                    <p:sp>
                      <p:nvSpPr>
                        <p:cNvPr id="1185969" name="直接连接符 1185968"/>
                        <p:cNvSpPr/>
                        <p:nvPr/>
                      </p:nvSpPr>
                      <p:spPr>
                        <a:xfrm flipH="1" flipV="1">
                          <a:off x="6998" y="5999"/>
                          <a:ext cx="0" cy="312"/>
                        </a:xfrm>
                        <a:prstGeom prst="line">
                          <a:avLst/>
                        </a:prstGeom>
                        <a:ln w="9525" cap="flat" cmpd="sng">
                          <a:solidFill>
                            <a:srgbClr val="000000"/>
                          </a:solidFill>
                          <a:prstDash val="solid"/>
                          <a:headEnd type="none" w="med" len="med"/>
                          <a:tailEnd type="none" w="med" len="med"/>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p:txBody>
                    </p:sp>
                  </p:grpSp>
                </p:grpSp>
              </p:grpSp>
            </p:grpSp>
          </p:grpSp>
        </p:grpSp>
      </p:grpSp>
      <p:graphicFrame>
        <p:nvGraphicFramePr>
          <p:cNvPr id="1185970" name="对象 1185969"/>
          <p:cNvGraphicFramePr>
            <a:graphicFrameLocks noChangeAspect="1"/>
          </p:cNvGraphicFramePr>
          <p:nvPr/>
        </p:nvGraphicFramePr>
        <p:xfrm>
          <a:off x="6804025" y="1268413"/>
          <a:ext cx="1582738" cy="1152525"/>
        </p:xfrm>
        <a:graphic>
          <a:graphicData uri="http://schemas.openxmlformats.org/presentationml/2006/ole">
            <mc:AlternateContent>
              <mc:Choice xmlns:v="urn:schemas-microsoft-com:vml" Requires="v">
                <p:oleObj spid="_x0000_s1038" showAsIcon="1" r:id="rId2" imgW="1582738" imgH="1152525" progId="Word.Document.8">
                  <p:embed/>
                </p:oleObj>
              </mc:Choice>
              <mc:Fallback>
                <p:oleObj showAsIcon="1" r:id="rId2" imgW="1582738" imgH="1152525" progId="Word.Document.8">
                  <p:embed/>
                  <p:pic>
                    <p:nvPicPr>
                      <p:cNvPr id="0" name="OLE substitute image"/>
                      <p:cNvPicPr/>
                      <p:nvPr/>
                    </p:nvPicPr>
                    <p:blipFill>
                      <a:blip r:embed="rId3"/>
                      <a:stretch>
                        <a:fillRect/>
                      </a:stretch>
                    </p:blipFill>
                    <p:spPr>
                      <a:xfrm>
                        <a:off x="6804025" y="1268413"/>
                        <a:ext cx="1582738" cy="1152525"/>
                      </a:xfrm>
                      <a:prstGeom prst="rect">
                        <a:avLst/>
                      </a:prstGeom>
                      <a:noFill/>
                      <a:ln w="38100">
                        <a:noFill/>
                        <a:miter/>
                      </a:ln>
                    </p:spPr>
                  </p:pic>
                </p:oleObj>
              </mc:Fallback>
            </mc:AlternateContent>
          </a:graphicData>
        </a:graphic>
      </p:graphicFrame>
    </p:spTree>
  </p:cSld>
  <p:clrMapOvr>
    <a:masterClrMapping/>
  </p:clrMapOvr>
  <p:transition spd="med">
    <p:checker dir="ver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8</a:t>
            </a:fld>
            <a:endParaRPr lang="zh-TW" altLang="en-US">
              <a:latin typeface="Arial" pitchFamily="34" charset="0"/>
            </a:endParaRPr>
          </a:p>
        </p:txBody>
      </p:sp>
      <p:sp>
        <p:nvSpPr>
          <p:cNvPr id="1186820" name="文本框 1186819"/>
          <p:cNvSpPr txBox="1"/>
          <p:nvPr/>
        </p:nvSpPr>
        <p:spPr>
          <a:xfrm>
            <a:off x="250825" y="981075"/>
            <a:ext cx="4752975" cy="519113"/>
          </a:xfrm>
          <a:prstGeom prst="rect">
            <a:avLst/>
          </a:prstGeom>
          <a:gradFill rotWithShape="1">
            <a:gsLst>
              <a:gs pos="0">
                <a:schemeClr val="hlink"/>
              </a:gs>
              <a:gs pos="50000">
                <a:schemeClr val="bg1"/>
              </a:gs>
              <a:gs pos="100000">
                <a:schemeClr val="hlink"/>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800">
                <a:latin typeface="Arial" pitchFamily="34" charset="0"/>
              </a:rPr>
              <a:t>（五）</a:t>
            </a:r>
            <a:r>
              <a:rPr lang="en-US" altLang="zh-CN" sz="2800">
                <a:latin typeface="Arial" pitchFamily="34" charset="0"/>
              </a:rPr>
              <a:t>QCC</a:t>
            </a:r>
            <a:r>
              <a:rPr lang="zh-CN" altLang="en-US" sz="2800">
                <a:latin typeface="Arial" pitchFamily="34" charset="0"/>
              </a:rPr>
              <a:t>推行委员会</a:t>
            </a:r>
            <a:r>
              <a:rPr lang="en-US" altLang="zh-CN">
                <a:latin typeface="Arial" pitchFamily="34" charset="0"/>
              </a:rPr>
              <a:t>--</a:t>
            </a:r>
            <a:r>
              <a:rPr lang="zh-CN" altLang="en-US">
                <a:latin typeface="Arial" pitchFamily="34" charset="0"/>
              </a:rPr>
              <a:t>职责</a:t>
            </a:r>
            <a:endParaRPr lang="zh-CN" altLang="en-US" sz="2000">
              <a:latin typeface="Arial" pitchFamily="34" charset="0"/>
            </a:endParaRPr>
          </a:p>
        </p:txBody>
      </p:sp>
      <p:sp>
        <p:nvSpPr>
          <p:cNvPr id="1186821" name="文本框 1186820"/>
          <p:cNvSpPr txBox="1"/>
          <p:nvPr/>
        </p:nvSpPr>
        <p:spPr>
          <a:xfrm>
            <a:off x="684213" y="1628775"/>
            <a:ext cx="8064500" cy="44735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50000"/>
              </a:lnSpc>
              <a:spcBef>
                <a:spcPct val="50000"/>
              </a:spcBef>
              <a:buFont typeface="Wingdings" panose="05000000000000000000" pitchFamily="2" charset="2"/>
              <a:buChar char="l"/>
            </a:pPr>
            <a:r>
              <a:rPr lang="en-GB" altLang="zh-CN" sz="2400">
                <a:latin typeface="宋体" panose="02010600030101010101" pitchFamily="2" charset="-122"/>
              </a:rPr>
              <a:t> QCC</a:t>
            </a:r>
            <a:r>
              <a:rPr lang="zh-CN" altLang="en-GB" sz="2400">
                <a:latin typeface="宋体" panose="02010600030101010101" pitchFamily="2" charset="-122"/>
              </a:rPr>
              <a:t>推行委员会委员长领导和支持各部门开展</a:t>
            </a:r>
            <a:r>
              <a:rPr lang="en-GB" altLang="zh-CN" sz="2400">
                <a:latin typeface="宋体" panose="02010600030101010101" pitchFamily="2" charset="-122"/>
              </a:rPr>
              <a:t>QCC</a:t>
            </a:r>
            <a:r>
              <a:rPr lang="zh-CN" altLang="en-GB" sz="2400">
                <a:latin typeface="宋体" panose="02010600030101010101" pitchFamily="2" charset="-122"/>
              </a:rPr>
              <a:t>活动</a:t>
            </a:r>
            <a:endParaRPr lang="zh-CN" altLang="en-GB" sz="2400">
              <a:latin typeface="宋体" panose="02010600030101010101" pitchFamily="2" charset="-122"/>
            </a:endParaRPr>
          </a:p>
          <a:p>
            <a:pPr algn="l">
              <a:lnSpc>
                <a:spcPct val="150000"/>
              </a:lnSpc>
              <a:spcBef>
                <a:spcPct val="50000"/>
              </a:spcBef>
              <a:buFont typeface="Wingdings" panose="05000000000000000000" pitchFamily="2" charset="2"/>
              <a:buChar char="l"/>
            </a:pPr>
            <a:r>
              <a:rPr lang="en-GB" altLang="zh-CN" sz="2400">
                <a:latin typeface="宋体" panose="02010600030101010101" pitchFamily="2" charset="-122"/>
              </a:rPr>
              <a:t> QCC</a:t>
            </a:r>
            <a:r>
              <a:rPr lang="zh-CN" altLang="en-GB" sz="2400">
                <a:latin typeface="宋体" panose="02010600030101010101" pitchFamily="2" charset="-122"/>
              </a:rPr>
              <a:t>推行委员会总干事负责所有</a:t>
            </a:r>
            <a:r>
              <a:rPr lang="en-GB" altLang="zh-CN" sz="2400">
                <a:latin typeface="宋体" panose="02010600030101010101" pitchFamily="2" charset="-122"/>
              </a:rPr>
              <a:t>QCC</a:t>
            </a:r>
            <a:r>
              <a:rPr lang="zh-CN" altLang="en-GB" sz="2400">
                <a:latin typeface="宋体" panose="02010600030101010101" pitchFamily="2" charset="-122"/>
              </a:rPr>
              <a:t>活动的审批并参与   评审工作</a:t>
            </a:r>
            <a:endParaRPr lang="zh-CN" altLang="en-US" sz="2400">
              <a:latin typeface="宋体" panose="02010600030101010101" pitchFamily="2" charset="-122"/>
            </a:endParaRPr>
          </a:p>
          <a:p>
            <a:pPr algn="l">
              <a:lnSpc>
                <a:spcPct val="150000"/>
              </a:lnSpc>
              <a:spcBef>
                <a:spcPct val="50000"/>
              </a:spcBef>
              <a:buFont typeface="Wingdings" panose="05000000000000000000" pitchFamily="2" charset="2"/>
              <a:buChar char="l"/>
            </a:pPr>
            <a:r>
              <a:rPr lang="en-GB" altLang="zh-CN" sz="2400">
                <a:latin typeface="宋体" panose="02010600030101010101" pitchFamily="2" charset="-122"/>
              </a:rPr>
              <a:t> QCC</a:t>
            </a:r>
            <a:r>
              <a:rPr lang="zh-CN" altLang="en-GB" sz="2400">
                <a:latin typeface="宋体" panose="02010600030101010101" pitchFamily="2" charset="-122"/>
              </a:rPr>
              <a:t>推行委员会委员（</a:t>
            </a:r>
            <a:r>
              <a:rPr lang="zh-CN" altLang="en-GB" sz="2400">
                <a:solidFill>
                  <a:srgbClr val="FF6600"/>
                </a:solidFill>
                <a:latin typeface="宋体" panose="02010600030101010101" pitchFamily="2" charset="-122"/>
              </a:rPr>
              <a:t>由各部门主管指定</a:t>
            </a:r>
            <a:r>
              <a:rPr lang="zh-CN" altLang="en-GB" sz="2400">
                <a:latin typeface="宋体" panose="02010600030101010101" pitchFamily="2" charset="-122"/>
              </a:rPr>
              <a:t>）负责组织与管理本部门</a:t>
            </a:r>
            <a:r>
              <a:rPr lang="en-GB" altLang="zh-CN" sz="2400">
                <a:latin typeface="宋体" panose="02010600030101010101" pitchFamily="2" charset="-122"/>
              </a:rPr>
              <a:t>/</a:t>
            </a:r>
            <a:r>
              <a:rPr lang="zh-CN" altLang="en-GB" sz="2400">
                <a:latin typeface="宋体" panose="02010600030101010101" pitchFamily="2" charset="-122"/>
              </a:rPr>
              <a:t>车间</a:t>
            </a:r>
            <a:r>
              <a:rPr lang="en-GB" altLang="zh-CN" sz="2400">
                <a:latin typeface="宋体" panose="02010600030101010101" pitchFamily="2" charset="-122"/>
              </a:rPr>
              <a:t>QCC</a:t>
            </a:r>
            <a:r>
              <a:rPr lang="zh-CN" altLang="en-GB" sz="2400">
                <a:latin typeface="宋体" panose="02010600030101010101" pitchFamily="2" charset="-122"/>
              </a:rPr>
              <a:t>活动的开展并参与评审工作</a:t>
            </a:r>
            <a:endParaRPr lang="zh-CN" altLang="en-US" sz="2400">
              <a:latin typeface="宋体" panose="02010600030101010101" pitchFamily="2" charset="-122"/>
            </a:endParaRPr>
          </a:p>
          <a:p>
            <a:pPr algn="l">
              <a:lnSpc>
                <a:spcPct val="150000"/>
              </a:lnSpc>
              <a:spcBef>
                <a:spcPct val="50000"/>
              </a:spcBef>
              <a:buFont typeface="Wingdings" panose="05000000000000000000" pitchFamily="2" charset="2"/>
              <a:buChar char="l"/>
            </a:pPr>
            <a:r>
              <a:rPr lang="en-GB" altLang="zh-CN" sz="2400">
                <a:latin typeface="宋体" panose="02010600030101010101" pitchFamily="2" charset="-122"/>
              </a:rPr>
              <a:t>QCC</a:t>
            </a:r>
            <a:r>
              <a:rPr lang="zh-CN" altLang="en-GB" sz="2400">
                <a:latin typeface="宋体" panose="02010600030101010101" pitchFamily="2" charset="-122"/>
              </a:rPr>
              <a:t>推行管理小组（由品保科担任）负责对</a:t>
            </a:r>
            <a:r>
              <a:rPr lang="en-GB" altLang="zh-CN" sz="2400">
                <a:latin typeface="宋体" panose="02010600030101010101" pitchFamily="2" charset="-122"/>
              </a:rPr>
              <a:t>QCC</a:t>
            </a:r>
            <a:r>
              <a:rPr lang="zh-CN" altLang="en-GB" sz="2400">
                <a:latin typeface="宋体" panose="02010600030101010101" pitchFamily="2" charset="-122"/>
              </a:rPr>
              <a:t>活动的归口管理和指导监督，并协助推行</a:t>
            </a:r>
            <a:r>
              <a:rPr lang="en-GB" altLang="zh-CN" sz="2400">
                <a:latin typeface="宋体" panose="02010600030101010101" pitchFamily="2" charset="-122"/>
              </a:rPr>
              <a:t>QCC</a:t>
            </a:r>
            <a:r>
              <a:rPr lang="zh-CN" altLang="en-GB" sz="2400">
                <a:latin typeface="宋体" panose="02010600030101010101" pitchFamily="2" charset="-122"/>
              </a:rPr>
              <a:t>活动</a:t>
            </a:r>
            <a:endParaRPr lang="zh-CN" altLang="en-US" sz="2400">
              <a:latin typeface="宋体" panose="02010600030101010101" pitchFamily="2" charset="-122"/>
            </a:endParaRPr>
          </a:p>
        </p:txBody>
      </p:sp>
    </p:spTree>
  </p:cSld>
  <p:clrMapOvr>
    <a:masterClrMapping/>
  </p:clrMapOvr>
  <p:transition spd="slow">
    <p:comb/>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9</a:t>
            </a:fld>
            <a:endParaRPr lang="zh-TW" altLang="en-US">
              <a:latin typeface="Arial" pitchFamily="34" charset="0"/>
            </a:endParaRPr>
          </a:p>
        </p:txBody>
      </p:sp>
      <p:sp>
        <p:nvSpPr>
          <p:cNvPr id="1208324" name="文本框 1208323"/>
          <p:cNvSpPr txBox="1"/>
          <p:nvPr/>
        </p:nvSpPr>
        <p:spPr>
          <a:xfrm>
            <a:off x="36513" y="44450"/>
            <a:ext cx="3671887" cy="647700"/>
          </a:xfrm>
          <a:prstGeom prst="rect">
            <a:avLst/>
          </a:prstGeom>
          <a:gradFill rotWithShape="1">
            <a:gsLst>
              <a:gs pos="0">
                <a:srgbClr val="FF6600"/>
              </a:gs>
              <a:gs pos="50000">
                <a:schemeClr val="bg1"/>
              </a:gs>
              <a:gs pos="100000">
                <a:srgbClr val="FF6600"/>
              </a:gs>
            </a:gsLst>
            <a:lin ang="5400000" scaled="1"/>
          </a:gradFill>
          <a:ln w="9525">
            <a:noFill/>
          </a:ln>
        </p:spPr>
        <p:txBody>
          <a:bodyPr anchor="ctr" anchorCtr="0">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30000"/>
              </a:lnSpc>
            </a:pPr>
            <a:r>
              <a:rPr lang="zh-CN" altLang="en-US" sz="2800">
                <a:latin typeface="宋体" panose="02010600030101010101" pitchFamily="2" charset="-122"/>
              </a:rPr>
              <a:t>（六）组建</a:t>
            </a:r>
            <a:r>
              <a:rPr lang="en-US" altLang="zh-CN" sz="2800">
                <a:latin typeface="宋体" panose="02010600030101010101" pitchFamily="2" charset="-122"/>
              </a:rPr>
              <a:t>QCC</a:t>
            </a:r>
            <a:r>
              <a:rPr lang="zh-CN" altLang="en-US" sz="2800">
                <a:latin typeface="宋体" panose="02010600030101010101" pitchFamily="2" charset="-122"/>
              </a:rPr>
              <a:t>小组</a:t>
            </a:r>
            <a:endParaRPr lang="zh-CN" altLang="en-US" sz="2800">
              <a:latin typeface="宋体" panose="02010600030101010101" pitchFamily="2" charset="-122"/>
            </a:endParaRPr>
          </a:p>
        </p:txBody>
      </p:sp>
      <p:sp>
        <p:nvSpPr>
          <p:cNvPr id="1208325" name="文本框 1208324"/>
          <p:cNvSpPr txBox="1"/>
          <p:nvPr/>
        </p:nvSpPr>
        <p:spPr>
          <a:xfrm>
            <a:off x="1331913" y="2492375"/>
            <a:ext cx="5688012" cy="228282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200000"/>
              </a:lnSpc>
              <a:buFont typeface="Wingdings" panose="05000000000000000000" pitchFamily="2" charset="2"/>
            </a:pPr>
            <a:r>
              <a:rPr lang="en-US" altLang="zh-CN" sz="2400">
                <a:latin typeface="Arial" pitchFamily="34" charset="0"/>
              </a:rPr>
              <a:t>6.1 </a:t>
            </a:r>
            <a:r>
              <a:rPr lang="zh-CN" altLang="en-US" sz="2400">
                <a:latin typeface="Arial" pitchFamily="34" charset="0"/>
              </a:rPr>
              <a:t>组圈</a:t>
            </a:r>
            <a:endParaRPr lang="zh-CN" altLang="en-US" sz="2400">
              <a:latin typeface="Arial" pitchFamily="34" charset="0"/>
            </a:endParaRPr>
          </a:p>
          <a:p>
            <a:pPr algn="l">
              <a:lnSpc>
                <a:spcPct val="200000"/>
              </a:lnSpc>
              <a:buFont typeface="Wingdings" panose="05000000000000000000" pitchFamily="2" charset="2"/>
            </a:pPr>
            <a:r>
              <a:rPr lang="en-US" altLang="zh-CN" sz="2400">
                <a:latin typeface="Arial" pitchFamily="34" charset="0"/>
              </a:rPr>
              <a:t>6.2 </a:t>
            </a:r>
            <a:r>
              <a:rPr lang="zh-CN" altLang="en-US" sz="2400">
                <a:latin typeface="Arial" pitchFamily="34" charset="0"/>
              </a:rPr>
              <a:t>选定圈长与辅导员，确定圈名与圈徽</a:t>
            </a:r>
            <a:endParaRPr lang="zh-CN" altLang="en-US" sz="2400">
              <a:latin typeface="Arial" pitchFamily="34" charset="0"/>
            </a:endParaRPr>
          </a:p>
          <a:p>
            <a:pPr algn="l">
              <a:lnSpc>
                <a:spcPct val="200000"/>
              </a:lnSpc>
              <a:buFont typeface="Wingdings" panose="05000000000000000000" pitchFamily="2" charset="2"/>
            </a:pPr>
            <a:r>
              <a:rPr lang="en-US" altLang="zh-CN" sz="2400">
                <a:latin typeface="Arial" pitchFamily="34" charset="0"/>
              </a:rPr>
              <a:t>6.3 </a:t>
            </a:r>
            <a:r>
              <a:rPr lang="zh-CN" altLang="en-US" sz="2400">
                <a:latin typeface="Arial" pitchFamily="34" charset="0"/>
              </a:rPr>
              <a:t>确定圈会地点与时间</a:t>
            </a:r>
            <a:endParaRPr lang="zh-CN" altLang="en-US" sz="2400">
              <a:latin typeface="Arial" pitchFamily="34" charset="0"/>
            </a:endParaRPr>
          </a:p>
        </p:txBody>
      </p:sp>
      <p:sp>
        <p:nvSpPr>
          <p:cNvPr id="1208326" name="文本框 1208325"/>
          <p:cNvSpPr txBox="1"/>
          <p:nvPr/>
        </p:nvSpPr>
        <p:spPr>
          <a:xfrm>
            <a:off x="1403350" y="1916113"/>
            <a:ext cx="4392613" cy="4572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400">
                <a:latin typeface="Arial" pitchFamily="34" charset="0"/>
              </a:rPr>
              <a:t>组建</a:t>
            </a:r>
            <a:r>
              <a:rPr lang="en-US" altLang="zh-CN" sz="2400">
                <a:latin typeface="Arial" pitchFamily="34" charset="0"/>
              </a:rPr>
              <a:t>QCC</a:t>
            </a:r>
            <a:r>
              <a:rPr lang="zh-CN" altLang="en-US" sz="2400">
                <a:latin typeface="Arial" pitchFamily="34" charset="0"/>
              </a:rPr>
              <a:t>小组包括</a:t>
            </a:r>
            <a:r>
              <a:rPr lang="en-US" altLang="zh-CN" sz="2400">
                <a:latin typeface="Arial" pitchFamily="34" charset="0"/>
              </a:rPr>
              <a:t>:</a:t>
            </a:r>
            <a:endParaRPr lang="en-US" altLang="zh-CN" sz="2400">
              <a:latin typeface="Arial" pitchFamily="34" charset="0"/>
            </a:endParaRPr>
          </a:p>
        </p:txBody>
      </p:sp>
    </p:spTree>
  </p:cSld>
  <p:clrMapOvr>
    <a:masterClrMapping/>
  </p:clrMapOvr>
  <p:transition spd="slow">
    <p:comb dir="vert"/>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10</a:t>
            </a:fld>
            <a:endParaRPr lang="zh-TW" altLang="en-US">
              <a:latin typeface="Arial" pitchFamily="34" charset="0"/>
            </a:endParaRPr>
          </a:p>
        </p:txBody>
      </p:sp>
      <p:sp>
        <p:nvSpPr>
          <p:cNvPr id="1187844" name="文本框 1187843"/>
          <p:cNvSpPr txBox="1"/>
          <p:nvPr/>
        </p:nvSpPr>
        <p:spPr>
          <a:xfrm>
            <a:off x="179388" y="908050"/>
            <a:ext cx="2879725" cy="566738"/>
          </a:xfrm>
          <a:prstGeom prst="rect">
            <a:avLst/>
          </a:prstGeom>
          <a:gradFill rotWithShape="1">
            <a:gsLst>
              <a:gs pos="0">
                <a:srgbClr val="FF6600"/>
              </a:gs>
              <a:gs pos="50000">
                <a:schemeClr val="bg1"/>
              </a:gs>
              <a:gs pos="100000">
                <a:srgbClr val="FF66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30000"/>
              </a:lnSpc>
            </a:pPr>
            <a:r>
              <a:rPr lang="en-US" altLang="zh-CN" sz="2400">
                <a:latin typeface="宋体" panose="02010600030101010101" pitchFamily="2" charset="-122"/>
              </a:rPr>
              <a:t>6.1 </a:t>
            </a:r>
            <a:r>
              <a:rPr lang="zh-CN" altLang="en-US" sz="2400">
                <a:latin typeface="宋体" panose="02010600030101010101" pitchFamily="2" charset="-122"/>
              </a:rPr>
              <a:t>组圈</a:t>
            </a:r>
            <a:endParaRPr lang="zh-CN" altLang="en-US" sz="2400">
              <a:latin typeface="宋体" panose="02010600030101010101" pitchFamily="2" charset="-122"/>
            </a:endParaRPr>
          </a:p>
        </p:txBody>
      </p:sp>
      <p:sp>
        <p:nvSpPr>
          <p:cNvPr id="1187845" name="文本框 1187844"/>
          <p:cNvSpPr txBox="1"/>
          <p:nvPr/>
        </p:nvSpPr>
        <p:spPr>
          <a:xfrm>
            <a:off x="738188" y="1628775"/>
            <a:ext cx="7980362" cy="3925888"/>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200000"/>
              </a:lnSpc>
              <a:spcBef>
                <a:spcPct val="50000"/>
              </a:spcBef>
              <a:buFont typeface="Wingdings" panose="05000000000000000000" pitchFamily="2" charset="2"/>
              <a:buChar char="Ø"/>
            </a:pPr>
            <a:r>
              <a:rPr lang="en-GB" altLang="zh-CN" sz="2400">
                <a:latin typeface="Arial" pitchFamily="34" charset="0"/>
              </a:rPr>
              <a:t> </a:t>
            </a:r>
            <a:r>
              <a:rPr lang="en-GB" altLang="zh-TW" sz="2400">
                <a:latin typeface="Arial" pitchFamily="34" charset="0"/>
              </a:rPr>
              <a:t>QCC</a:t>
            </a:r>
            <a:r>
              <a:rPr lang="zh-TW" altLang="en-GB" sz="2400">
                <a:latin typeface="Arial" pitchFamily="34" charset="0"/>
              </a:rPr>
              <a:t>由公司各部门员工自动自发组建或相关领导指令组建</a:t>
            </a:r>
            <a:r>
              <a:rPr lang="zh-CN" altLang="en-GB" sz="2400">
                <a:latin typeface="Arial" pitchFamily="34" charset="0"/>
              </a:rPr>
              <a:t>，</a:t>
            </a:r>
            <a:r>
              <a:rPr lang="zh-TW" altLang="en-GB" sz="2400">
                <a:latin typeface="Arial" pitchFamily="34" charset="0"/>
              </a:rPr>
              <a:t>根据</a:t>
            </a:r>
            <a:r>
              <a:rPr lang="zh-CN" altLang="en-GB" sz="2400">
                <a:latin typeface="Arial" pitchFamily="34" charset="0"/>
              </a:rPr>
              <a:t>相关区域</a:t>
            </a:r>
            <a:r>
              <a:rPr lang="zh-TW" altLang="en-GB" sz="2400">
                <a:latin typeface="Arial" pitchFamily="34" charset="0"/>
              </a:rPr>
              <a:t>或工作性质相关联、同一班次之原则，组成品管圈</a:t>
            </a:r>
            <a:r>
              <a:rPr lang="zh-CN" altLang="en-GB" sz="2400">
                <a:latin typeface="Arial" pitchFamily="34" charset="0"/>
              </a:rPr>
              <a:t>，</a:t>
            </a:r>
            <a:r>
              <a:rPr lang="zh-TW" altLang="en-GB" sz="2400">
                <a:latin typeface="Arial" pitchFamily="34" charset="0"/>
              </a:rPr>
              <a:t>品管圈可根据实际需要由</a:t>
            </a:r>
            <a:r>
              <a:rPr lang="en-GB" altLang="zh-CN" sz="2400">
                <a:latin typeface="Arial" pitchFamily="34" charset="0"/>
              </a:rPr>
              <a:t>5</a:t>
            </a:r>
            <a:r>
              <a:rPr lang="en-GB" altLang="zh-TW" sz="2400">
                <a:latin typeface="Arial" pitchFamily="34" charset="0"/>
              </a:rPr>
              <a:t>~1</a:t>
            </a:r>
            <a:r>
              <a:rPr lang="en-GB" altLang="zh-CN" sz="2400">
                <a:latin typeface="Arial" pitchFamily="34" charset="0"/>
              </a:rPr>
              <a:t>5</a:t>
            </a:r>
            <a:r>
              <a:rPr lang="zh-TW" altLang="en-GB" sz="2400">
                <a:latin typeface="Arial" pitchFamily="34" charset="0"/>
              </a:rPr>
              <a:t>人组成。</a:t>
            </a:r>
            <a:endParaRPr lang="zh-TW" altLang="zh-CN" sz="2400">
              <a:latin typeface="Arial" pitchFamily="34" charset="0"/>
            </a:endParaRPr>
          </a:p>
          <a:p>
            <a:pPr algn="l">
              <a:lnSpc>
                <a:spcPct val="200000"/>
              </a:lnSpc>
              <a:spcBef>
                <a:spcPct val="50000"/>
              </a:spcBef>
              <a:buFont typeface="Wingdings" panose="05000000000000000000" pitchFamily="2" charset="2"/>
              <a:buChar char="Ø"/>
            </a:pPr>
            <a:r>
              <a:rPr lang="zh-TW" altLang="zh-CN" sz="2400">
                <a:latin typeface="Arial" pitchFamily="34" charset="0"/>
                <a:ea typeface="PMingLiU" pitchFamily="18" charset="-120"/>
              </a:rPr>
              <a:t> </a:t>
            </a:r>
            <a:r>
              <a:rPr lang="zh-TW" altLang="en-GB" sz="2400">
                <a:latin typeface="Arial" pitchFamily="34" charset="0"/>
                <a:ea typeface="PMingLiU" pitchFamily="18" charset="-120"/>
              </a:rPr>
              <a:t>各部门</a:t>
            </a:r>
            <a:r>
              <a:rPr lang="en-GB" altLang="zh-CN" sz="2400">
                <a:latin typeface="Arial" pitchFamily="34" charset="0"/>
                <a:ea typeface="PMingLiU" pitchFamily="18" charset="-120"/>
              </a:rPr>
              <a:t>QCC</a:t>
            </a:r>
            <a:r>
              <a:rPr lang="zh-CN" altLang="en-GB" sz="2400">
                <a:latin typeface="Arial" pitchFamily="34" charset="0"/>
                <a:ea typeface="PMingLiU" pitchFamily="18" charset="-120"/>
              </a:rPr>
              <a:t>推行委员会委员</a:t>
            </a:r>
            <a:r>
              <a:rPr lang="zh-TW" altLang="en-GB" sz="2400">
                <a:latin typeface="Arial" pitchFamily="34" charset="0"/>
                <a:ea typeface="PMingLiU" pitchFamily="18" charset="-120"/>
              </a:rPr>
              <a:t>负责组织本部门</a:t>
            </a:r>
            <a:r>
              <a:rPr lang="en-GB" altLang="zh-TW" sz="2400">
                <a:latin typeface="Arial" pitchFamily="34" charset="0"/>
                <a:ea typeface="PMingLiU" pitchFamily="18" charset="-120"/>
              </a:rPr>
              <a:t>QCC</a:t>
            </a:r>
            <a:r>
              <a:rPr lang="zh-TW" altLang="en-GB" sz="2400">
                <a:latin typeface="Arial" pitchFamily="34" charset="0"/>
                <a:ea typeface="PMingLiU" pitchFamily="18" charset="-120"/>
              </a:rPr>
              <a:t>活动的开展</a:t>
            </a:r>
            <a:r>
              <a:rPr lang="zh-CN" altLang="en-GB" sz="2400">
                <a:latin typeface="Arial" pitchFamily="34" charset="0"/>
                <a:ea typeface="PMingLiU" pitchFamily="18" charset="-120"/>
              </a:rPr>
              <a:t>，</a:t>
            </a:r>
            <a:r>
              <a:rPr lang="zh-TW" altLang="en-GB" sz="2400">
                <a:latin typeface="Arial" pitchFamily="34" charset="0"/>
                <a:ea typeface="PMingLiU" pitchFamily="18" charset="-120"/>
              </a:rPr>
              <a:t>根据需要</a:t>
            </a:r>
            <a:r>
              <a:rPr lang="zh-CN" altLang="en-GB" sz="2400">
                <a:latin typeface="Arial" pitchFamily="34" charset="0"/>
                <a:ea typeface="PMingLiU" pitchFamily="18" charset="-120"/>
              </a:rPr>
              <a:t>可</a:t>
            </a:r>
            <a:r>
              <a:rPr lang="zh-TW" altLang="en-GB" sz="2400">
                <a:latin typeface="Arial" pitchFamily="34" charset="0"/>
                <a:ea typeface="PMingLiU" pitchFamily="18" charset="-120"/>
              </a:rPr>
              <a:t>确定并组建</a:t>
            </a:r>
            <a:r>
              <a:rPr lang="zh-CN" altLang="en-GB" sz="2400">
                <a:latin typeface="Arial" pitchFamily="34" charset="0"/>
                <a:ea typeface="PMingLiU" pitchFamily="18" charset="-120"/>
              </a:rPr>
              <a:t>多个</a:t>
            </a:r>
            <a:r>
              <a:rPr lang="zh-TW" altLang="en-GB" sz="2400">
                <a:latin typeface="Arial" pitchFamily="34" charset="0"/>
                <a:ea typeface="PMingLiU" pitchFamily="18" charset="-120"/>
              </a:rPr>
              <a:t>不同类别的</a:t>
            </a:r>
            <a:r>
              <a:rPr lang="en-GB" altLang="zh-TW" sz="2400">
                <a:latin typeface="Arial" pitchFamily="34" charset="0"/>
                <a:ea typeface="PMingLiU" pitchFamily="18" charset="-120"/>
              </a:rPr>
              <a:t>QCC</a:t>
            </a:r>
            <a:r>
              <a:rPr lang="zh-TW" altLang="en-GB" sz="2400">
                <a:latin typeface="Arial" pitchFamily="34" charset="0"/>
                <a:ea typeface="PMingLiU" pitchFamily="18" charset="-120"/>
              </a:rPr>
              <a:t>。</a:t>
            </a:r>
            <a:r>
              <a:rPr lang="zh-CN" altLang="en-US" sz="2400">
                <a:latin typeface="Arial" pitchFamily="34" charset="0"/>
              </a:rPr>
              <a:t> </a:t>
            </a:r>
            <a:endParaRPr lang="zh-CN" altLang="en-US" sz="2400">
              <a:latin typeface="Arial" pitchFamily="34" charset="0"/>
            </a:endParaRPr>
          </a:p>
        </p:txBody>
      </p:sp>
    </p:spTree>
  </p:cSld>
  <p:clrMapOvr>
    <a:masterClrMapping/>
  </p:clrMapOvr>
  <p:transition spd="med">
    <p:cover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11</a:t>
            </a:fld>
            <a:endParaRPr lang="zh-TW" altLang="en-US">
              <a:latin typeface="Arial" pitchFamily="34" charset="0"/>
            </a:endParaRPr>
          </a:p>
        </p:txBody>
      </p:sp>
      <p:sp>
        <p:nvSpPr>
          <p:cNvPr id="1188868" name="文本框 1188867"/>
          <p:cNvSpPr txBox="1"/>
          <p:nvPr/>
        </p:nvSpPr>
        <p:spPr>
          <a:xfrm>
            <a:off x="179388" y="765175"/>
            <a:ext cx="5688012" cy="457200"/>
          </a:xfrm>
          <a:prstGeom prst="rect">
            <a:avLst/>
          </a:prstGeom>
          <a:gradFill rotWithShape="1">
            <a:gsLst>
              <a:gs pos="0">
                <a:srgbClr val="FF6600"/>
              </a:gs>
              <a:gs pos="50000">
                <a:schemeClr val="bg1"/>
              </a:gs>
              <a:gs pos="100000">
                <a:srgbClr val="FF66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6.2 </a:t>
            </a:r>
            <a:r>
              <a:rPr lang="zh-CN" altLang="en-US" sz="2400">
                <a:latin typeface="宋体" panose="02010600030101010101" pitchFamily="2" charset="-122"/>
              </a:rPr>
              <a:t>选定圈长与辅导员，确定圈名与圈徽</a:t>
            </a:r>
            <a:endParaRPr lang="zh-CN" altLang="en-US" sz="2400">
              <a:latin typeface="宋体" panose="02010600030101010101" pitchFamily="2" charset="-122"/>
            </a:endParaRPr>
          </a:p>
        </p:txBody>
      </p:sp>
      <p:sp>
        <p:nvSpPr>
          <p:cNvPr id="1188869" name="文本框 1188868"/>
          <p:cNvSpPr txBox="1"/>
          <p:nvPr/>
        </p:nvSpPr>
        <p:spPr>
          <a:xfrm>
            <a:off x="684213" y="2060575"/>
            <a:ext cx="7272337" cy="3667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endParaRPr>
              <a:latin typeface="Arial" pitchFamily="34" charset="0"/>
            </a:endParaRPr>
          </a:p>
        </p:txBody>
      </p:sp>
      <p:sp>
        <p:nvSpPr>
          <p:cNvPr id="1188870" name="文本框 1188869"/>
          <p:cNvSpPr txBox="1"/>
          <p:nvPr/>
        </p:nvSpPr>
        <p:spPr>
          <a:xfrm>
            <a:off x="755650" y="1341438"/>
            <a:ext cx="7632700" cy="4783137"/>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6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圈长是推行有效品管圈活动的灵魂人物，所以圈长的选定很重要。对于刚开始组建的</a:t>
            </a:r>
            <a:r>
              <a:rPr lang="en-GB" altLang="zh-TW" sz="2000">
                <a:latin typeface="宋体" panose="02010600030101010101" pitchFamily="2" charset="-122"/>
              </a:rPr>
              <a:t>QCC</a:t>
            </a:r>
            <a:r>
              <a:rPr lang="zh-TW" altLang="en-GB" sz="2000">
                <a:latin typeface="宋体" panose="02010600030101010101" pitchFamily="2" charset="-122"/>
              </a:rPr>
              <a:t>，可由相关领导直接指定产生</a:t>
            </a:r>
            <a:r>
              <a:rPr lang="en-GB" altLang="zh-TW" sz="2000">
                <a:latin typeface="宋体" panose="02010600030101010101" pitchFamily="2" charset="-122"/>
              </a:rPr>
              <a:t>QCC</a:t>
            </a:r>
            <a:r>
              <a:rPr lang="zh-TW" altLang="en-GB" sz="2000">
                <a:latin typeface="宋体" panose="02010600030101010101" pitchFamily="2" charset="-122"/>
              </a:rPr>
              <a:t>圈长。当品管圈活动趋于成熟时，圈员水平也较高时，可以采用每期经民主选举产生</a:t>
            </a:r>
            <a:r>
              <a:rPr lang="en-GB" altLang="zh-TW" sz="2000">
                <a:latin typeface="宋体" panose="02010600030101010101" pitchFamily="2" charset="-122"/>
              </a:rPr>
              <a:t>QCC</a:t>
            </a:r>
            <a:r>
              <a:rPr lang="zh-TW" altLang="en-GB" sz="2000">
                <a:latin typeface="宋体" panose="02010600030101010101" pitchFamily="2" charset="-122"/>
              </a:rPr>
              <a:t>圈长。</a:t>
            </a:r>
            <a:endParaRPr lang="zh-TW" altLang="zh-CN" sz="2000">
              <a:latin typeface="宋体" panose="02010600030101010101" pitchFamily="2" charset="-122"/>
            </a:endParaRPr>
          </a:p>
          <a:p>
            <a:pPr algn="l">
              <a:lnSpc>
                <a:spcPct val="160000"/>
              </a:lnSpc>
              <a:spcBef>
                <a:spcPct val="50000"/>
              </a:spcBef>
              <a:buFont typeface="Wingdings" panose="05000000000000000000" pitchFamily="2" charset="2"/>
              <a:buChar char="Ø"/>
            </a:pPr>
            <a:r>
              <a:rPr lang="zh-TW" altLang="zh-CN" sz="2000">
                <a:latin typeface="宋体" panose="02010600030101010101" pitchFamily="2" charset="-122"/>
              </a:rPr>
              <a:t> </a:t>
            </a:r>
            <a:r>
              <a:rPr lang="zh-CN" altLang="en-US" sz="2000">
                <a:latin typeface="宋体" panose="02010600030101010101" pitchFamily="2" charset="-122"/>
              </a:rPr>
              <a:t>辅导员可聘请品质、工艺等单位具备与所选主题有相关专业技能的</a:t>
            </a:r>
            <a:r>
              <a:rPr lang="en-US" altLang="zh-CN" sz="2000">
                <a:latin typeface="宋体" panose="02010600030101010101" pitchFamily="2" charset="-122"/>
              </a:rPr>
              <a:t>G</a:t>
            </a:r>
            <a:r>
              <a:rPr lang="zh-CN" altLang="en-US" sz="2000">
                <a:latin typeface="宋体" panose="02010600030101010101" pitchFamily="2" charset="-122"/>
              </a:rPr>
              <a:t>级及以上人员担任</a:t>
            </a:r>
            <a:r>
              <a:rPr lang="en-US" altLang="zh-CN" sz="2000">
                <a:latin typeface="宋体" panose="02010600030101010101" pitchFamily="2" charset="-122"/>
              </a:rPr>
              <a:t>,</a:t>
            </a:r>
            <a:r>
              <a:rPr lang="zh-CN" altLang="en-US" sz="2000">
                <a:latin typeface="宋体" panose="02010600030101010101" pitchFamily="2" charset="-122"/>
              </a:rPr>
              <a:t>负责对品管圈活动的辅导；</a:t>
            </a:r>
            <a:endParaRPr lang="zh-TW" altLang="zh-CN" sz="2000">
              <a:latin typeface="宋体" panose="02010600030101010101" pitchFamily="2" charset="-122"/>
            </a:endParaRPr>
          </a:p>
          <a:p>
            <a:pPr algn="l">
              <a:lnSpc>
                <a:spcPct val="160000"/>
              </a:lnSpc>
              <a:spcBef>
                <a:spcPct val="50000"/>
              </a:spcBef>
              <a:buFont typeface="Wingdings" panose="05000000000000000000" pitchFamily="2" charset="2"/>
              <a:buChar char="Ø"/>
            </a:pPr>
            <a:r>
              <a:rPr lang="zh-CN" altLang="en-GB" sz="2000">
                <a:latin typeface="宋体" panose="02010600030101010101" pitchFamily="2" charset="-122"/>
              </a:rPr>
              <a:t> </a:t>
            </a:r>
            <a:r>
              <a:rPr lang="zh-TW" altLang="en-GB" sz="2000">
                <a:latin typeface="宋体" panose="02010600030101010101" pitchFamily="2" charset="-122"/>
              </a:rPr>
              <a:t>圈名</a:t>
            </a:r>
            <a:r>
              <a:rPr lang="zh-CN" altLang="en-GB" sz="2000">
                <a:latin typeface="宋体" panose="02010600030101010101" pitchFamily="2" charset="-122"/>
              </a:rPr>
              <a:t>与圈徽</a:t>
            </a:r>
            <a:r>
              <a:rPr lang="zh-TW" altLang="en-GB" sz="2000">
                <a:latin typeface="宋体" panose="02010600030101010101" pitchFamily="2" charset="-122"/>
              </a:rPr>
              <a:t>由全体圈员共同讨论命名，选取富有象征意义且与品管圈活动内容相近的名字</a:t>
            </a:r>
            <a:r>
              <a:rPr lang="zh-CN" altLang="en-GB" sz="2000">
                <a:latin typeface="宋体" panose="02010600030101010101" pitchFamily="2" charset="-122"/>
              </a:rPr>
              <a:t>与标识</a:t>
            </a:r>
            <a:r>
              <a:rPr lang="zh-TW" altLang="en-GB" sz="2000">
                <a:latin typeface="宋体" panose="02010600030101010101" pitchFamily="2" charset="-122"/>
              </a:rPr>
              <a:t>。如：奋进号、彩虹号、前进号、奔腾号</a:t>
            </a:r>
            <a:r>
              <a:rPr lang="zh-TW" altLang="zh-CN" sz="2000">
                <a:latin typeface="宋体" panose="02010600030101010101" pitchFamily="2" charset="-122"/>
              </a:rPr>
              <a:t>、</a:t>
            </a:r>
            <a:r>
              <a:rPr lang="zh-CN" altLang="en-US" sz="2000">
                <a:latin typeface="宋体" panose="02010600030101010101" pitchFamily="2" charset="-122"/>
              </a:rPr>
              <a:t>活力圈、创新圈、挑战圈、开心圈</a:t>
            </a:r>
            <a:r>
              <a:rPr lang="zh-TW" altLang="en-GB" sz="2000">
                <a:latin typeface="宋体" panose="02010600030101010101" pitchFamily="2" charset="-122"/>
              </a:rPr>
              <a:t>等。</a:t>
            </a:r>
            <a:endParaRPr lang="zh-CN" altLang="en-US" sz="2000">
              <a:latin typeface="宋体" panose="02010600030101010101" pitchFamily="2" charset="-122"/>
            </a:endParaRPr>
          </a:p>
        </p:txBody>
      </p:sp>
    </p:spTree>
  </p:cSld>
  <p:clrMapOvr>
    <a:masterClrMapping/>
  </p:clrMapOvr>
  <p:transition spd="med">
    <p:cove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12</a:t>
            </a:fld>
            <a:endParaRPr lang="zh-TW" altLang="en-US">
              <a:latin typeface="Arial" pitchFamily="34" charset="0"/>
            </a:endParaRPr>
          </a:p>
        </p:txBody>
      </p:sp>
      <p:sp>
        <p:nvSpPr>
          <p:cNvPr id="1189892" name="文本框 1189891"/>
          <p:cNvSpPr txBox="1"/>
          <p:nvPr/>
        </p:nvSpPr>
        <p:spPr>
          <a:xfrm>
            <a:off x="215900" y="765175"/>
            <a:ext cx="3851275" cy="457200"/>
          </a:xfrm>
          <a:prstGeom prst="rect">
            <a:avLst/>
          </a:prstGeom>
          <a:gradFill rotWithShape="1">
            <a:gsLst>
              <a:gs pos="0">
                <a:srgbClr val="FF6600"/>
              </a:gs>
              <a:gs pos="50000">
                <a:schemeClr val="bg1"/>
              </a:gs>
              <a:gs pos="100000">
                <a:srgbClr val="FF66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6.3 </a:t>
            </a:r>
            <a:r>
              <a:rPr lang="zh-CN" altLang="en-US" sz="2400">
                <a:latin typeface="宋体" panose="02010600030101010101" pitchFamily="2" charset="-122"/>
              </a:rPr>
              <a:t>确定圈会地点与时间</a:t>
            </a:r>
            <a:endParaRPr lang="zh-CN" altLang="en-US" sz="2400">
              <a:latin typeface="宋体" panose="02010600030101010101" pitchFamily="2" charset="-122"/>
            </a:endParaRPr>
          </a:p>
        </p:txBody>
      </p:sp>
      <p:sp>
        <p:nvSpPr>
          <p:cNvPr id="1189893" name="文本框 1189892"/>
          <p:cNvSpPr txBox="1"/>
          <p:nvPr/>
        </p:nvSpPr>
        <p:spPr>
          <a:xfrm>
            <a:off x="611188" y="1341438"/>
            <a:ext cx="7632700" cy="41846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20000"/>
              </a:lnSpc>
              <a:spcBef>
                <a:spcPct val="50000"/>
              </a:spcBef>
              <a:buFont typeface="Wingdings" panose="05000000000000000000" pitchFamily="2" charset="2"/>
              <a:buChar char="Ø"/>
            </a:pPr>
            <a:r>
              <a:rPr lang="zh-CN" altLang="en-GB">
                <a:latin typeface="宋体" panose="02010600030101010101" pitchFamily="2" charset="-122"/>
              </a:rPr>
              <a:t> 圈会应每周召开</a:t>
            </a:r>
            <a:r>
              <a:rPr lang="en-GB" altLang="zh-CN">
                <a:latin typeface="宋体" panose="02010600030101010101" pitchFamily="2" charset="-122"/>
              </a:rPr>
              <a:t>1-2</a:t>
            </a:r>
            <a:r>
              <a:rPr lang="zh-CN" altLang="en-GB">
                <a:latin typeface="宋体" panose="02010600030101010101" pitchFamily="2" charset="-122"/>
              </a:rPr>
              <a:t>次，各圈应尽量确定圈会召开地点与时间，圈会召开时间一般定于</a:t>
            </a:r>
            <a:r>
              <a:rPr lang="en-GB" altLang="zh-CN">
                <a:latin typeface="宋体" panose="02010600030101010101" pitchFamily="2" charset="-122"/>
              </a:rPr>
              <a:t>1</a:t>
            </a:r>
            <a:r>
              <a:rPr lang="zh-CN" altLang="en-GB">
                <a:latin typeface="宋体" panose="02010600030101010101" pitchFamily="2" charset="-122"/>
              </a:rPr>
              <a:t>个小时。如不能确定者，应在每次召开前通知</a:t>
            </a:r>
            <a:r>
              <a:rPr lang="en-GB" altLang="zh-CN">
                <a:latin typeface="宋体" panose="02010600030101010101" pitchFamily="2" charset="-122"/>
              </a:rPr>
              <a:t>QCC</a:t>
            </a:r>
            <a:r>
              <a:rPr lang="zh-CN" altLang="en-GB">
                <a:latin typeface="宋体" panose="02010600030101010101" pitchFamily="2" charset="-122"/>
              </a:rPr>
              <a:t>推行管理小组，以作为圈会检查依据及其活动经费支付的依据。</a:t>
            </a:r>
            <a:endParaRPr lang="zh-CN" altLang="en-GB">
              <a:latin typeface="宋体" panose="02010600030101010101" pitchFamily="2" charset="-122"/>
            </a:endParaRPr>
          </a:p>
          <a:p>
            <a:pPr algn="l">
              <a:lnSpc>
                <a:spcPct val="120000"/>
              </a:lnSpc>
              <a:spcBef>
                <a:spcPct val="50000"/>
              </a:spcBef>
              <a:buFont typeface="Wingdings" panose="05000000000000000000" pitchFamily="2" charset="2"/>
              <a:buChar char="Ø"/>
            </a:pPr>
            <a:r>
              <a:rPr lang="zh-CN" altLang="en-GB">
                <a:latin typeface="宋体" panose="02010600030101010101" pitchFamily="2" charset="-122"/>
              </a:rPr>
              <a:t> 圈会可由圈长主持或轮流担当，每次圈会召开前应由圈长确定一名记录员，记录员亦可轮流担当。</a:t>
            </a:r>
            <a:r>
              <a:rPr lang="zh-CN" altLang="en-US">
                <a:latin typeface="宋体" panose="02010600030101010101" pitchFamily="2" charset="-122"/>
              </a:rPr>
              <a:t> </a:t>
            </a:r>
            <a:endParaRPr lang="zh-CN" altLang="en-US">
              <a:latin typeface="宋体" panose="02010600030101010101" pitchFamily="2" charset="-122"/>
            </a:endParaRPr>
          </a:p>
          <a:p>
            <a:pPr algn="l">
              <a:lnSpc>
                <a:spcPct val="120000"/>
              </a:lnSpc>
              <a:spcBef>
                <a:spcPct val="50000"/>
              </a:spcBef>
              <a:buFont typeface="Wingdings" panose="05000000000000000000" pitchFamily="2" charset="2"/>
              <a:buChar char="Ø"/>
            </a:pPr>
            <a:r>
              <a:rPr lang="zh-CN" altLang="en-GB">
                <a:latin typeface="宋体" panose="02010600030101010101" pitchFamily="2" charset="-122"/>
              </a:rPr>
              <a:t> 圈会内容应包括：</a:t>
            </a:r>
            <a:r>
              <a:rPr lang="zh-CN" altLang="en-US">
                <a:latin typeface="宋体" panose="02010600030101010101" pitchFamily="2" charset="-122"/>
              </a:rPr>
              <a:t> </a:t>
            </a:r>
            <a:endParaRPr lang="zh-CN" altLang="en-US">
              <a:latin typeface="宋体" panose="02010600030101010101" pitchFamily="2" charset="-122"/>
            </a:endParaRPr>
          </a:p>
          <a:p>
            <a:pPr lvl="1" algn="l">
              <a:lnSpc>
                <a:spcPct val="120000"/>
              </a:lnSpc>
              <a:spcBef>
                <a:spcPct val="50000"/>
              </a:spcBef>
              <a:buChar char="•"/>
            </a:pPr>
            <a:r>
              <a:rPr lang="zh-CN" altLang="en-US" sz="1600">
                <a:latin typeface="宋体" panose="02010600030101010101" pitchFamily="2" charset="-122"/>
              </a:rPr>
              <a:t>上次圈会之议决事项：</a:t>
            </a:r>
            <a:r>
              <a:rPr lang="en-US" altLang="zh-CN" sz="1600">
                <a:latin typeface="宋体" panose="02010600030101010101" pitchFamily="2" charset="-122"/>
              </a:rPr>
              <a:t>a.</a:t>
            </a:r>
            <a:r>
              <a:rPr lang="zh-CN" altLang="en-US" sz="1600">
                <a:latin typeface="宋体" panose="02010600030101010101" pitchFamily="2" charset="-122"/>
              </a:rPr>
              <a:t>由负责人报告其实施结果与存在问题；</a:t>
            </a:r>
            <a:r>
              <a:rPr lang="en-US" altLang="zh-CN" sz="1600">
                <a:latin typeface="宋体" panose="02010600030101010101" pitchFamily="2" charset="-122"/>
              </a:rPr>
              <a:t>b.</a:t>
            </a:r>
            <a:r>
              <a:rPr lang="zh-CN" altLang="en-US" sz="1600">
                <a:latin typeface="宋体" panose="02010600030101010101" pitchFamily="2" charset="-122"/>
              </a:rPr>
              <a:t>由圈员共同讨论解决方案。</a:t>
            </a:r>
            <a:endParaRPr lang="zh-CN" altLang="en-US" sz="1600">
              <a:latin typeface="宋体" panose="02010600030101010101" pitchFamily="2" charset="-122"/>
            </a:endParaRPr>
          </a:p>
          <a:p>
            <a:pPr lvl="1" algn="l">
              <a:lnSpc>
                <a:spcPct val="120000"/>
              </a:lnSpc>
              <a:spcBef>
                <a:spcPct val="50000"/>
              </a:spcBef>
              <a:buChar char="•"/>
            </a:pPr>
            <a:r>
              <a:rPr lang="zh-CN" altLang="en-US" sz="1600">
                <a:latin typeface="宋体" panose="02010600030101010101" pitchFamily="2" charset="-122"/>
              </a:rPr>
              <a:t>进行本次讨论事项</a:t>
            </a:r>
            <a:r>
              <a:rPr lang="en-US" altLang="zh-CN" sz="1600">
                <a:latin typeface="宋体" panose="02010600030101010101" pitchFamily="2" charset="-122"/>
              </a:rPr>
              <a:t>: a.</a:t>
            </a:r>
            <a:r>
              <a:rPr lang="zh-CN" altLang="en-US" sz="1600">
                <a:latin typeface="宋体" panose="02010600030101010101" pitchFamily="2" charset="-122"/>
              </a:rPr>
              <a:t>讨论时</a:t>
            </a:r>
            <a:r>
              <a:rPr lang="en-US" altLang="zh-CN" sz="1600">
                <a:latin typeface="宋体" panose="02010600030101010101" pitchFamily="2" charset="-122"/>
              </a:rPr>
              <a:t>,</a:t>
            </a:r>
            <a:r>
              <a:rPr lang="zh-CN" altLang="en-US" sz="1600">
                <a:latin typeface="宋体" panose="02010600030101010101" pitchFamily="2" charset="-122"/>
              </a:rPr>
              <a:t>一件事件解决后再进行另一议题；</a:t>
            </a:r>
            <a:r>
              <a:rPr lang="en-US" altLang="zh-CN" sz="1600">
                <a:latin typeface="宋体" panose="02010600030101010101" pitchFamily="2" charset="-122"/>
              </a:rPr>
              <a:t>b.</a:t>
            </a:r>
            <a:r>
              <a:rPr lang="zh-CN" altLang="en-US" sz="1600">
                <a:latin typeface="宋体" panose="02010600030101010101" pitchFamily="2" charset="-122"/>
              </a:rPr>
              <a:t>议决事项应指定负责人和计划完成时间；</a:t>
            </a:r>
            <a:endParaRPr lang="zh-CN" altLang="en-US" sz="1600">
              <a:latin typeface="宋体" panose="02010600030101010101" pitchFamily="2" charset="-122"/>
            </a:endParaRPr>
          </a:p>
          <a:p>
            <a:pPr lvl="1" algn="l">
              <a:lnSpc>
                <a:spcPct val="120000"/>
              </a:lnSpc>
              <a:spcBef>
                <a:spcPct val="50000"/>
              </a:spcBef>
              <a:buChar char="•"/>
            </a:pPr>
            <a:r>
              <a:rPr lang="zh-CN" altLang="en-US" sz="1600">
                <a:latin typeface="宋体" panose="02010600030101010101" pitchFamily="2" charset="-122"/>
              </a:rPr>
              <a:t>会后任务</a:t>
            </a:r>
            <a:r>
              <a:rPr lang="en-US" altLang="zh-CN" sz="1600">
                <a:latin typeface="宋体" panose="02010600030101010101" pitchFamily="2" charset="-122"/>
              </a:rPr>
              <a:t>,</a:t>
            </a:r>
            <a:r>
              <a:rPr lang="zh-CN" altLang="en-US" sz="1600">
                <a:latin typeface="宋体" panose="02010600030101010101" pitchFamily="2" charset="-122"/>
              </a:rPr>
              <a:t>下次圈会主题。</a:t>
            </a:r>
            <a:endParaRPr lang="zh-CN" altLang="en-US" sz="1600">
              <a:latin typeface="宋体" panose="02010600030101010101" pitchFamily="2" charset="-122"/>
            </a:endParaRPr>
          </a:p>
        </p:txBody>
      </p:sp>
      <p:sp>
        <p:nvSpPr>
          <p:cNvPr id="1189895" name="文本框 1189894"/>
          <p:cNvSpPr txBox="1"/>
          <p:nvPr/>
        </p:nvSpPr>
        <p:spPr>
          <a:xfrm>
            <a:off x="611188" y="5589588"/>
            <a:ext cx="8208962" cy="6413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buFont typeface="Wingdings" panose="05000000000000000000" pitchFamily="2" charset="2"/>
              <a:buChar char="Ø"/>
            </a:pPr>
            <a:r>
              <a:rPr lang="en-US" altLang="zh-CN">
                <a:latin typeface="宋体" panose="02010600030101010101" pitchFamily="2" charset="-122"/>
              </a:rPr>
              <a:t> </a:t>
            </a:r>
            <a:r>
              <a:rPr lang="zh-CN" altLang="en-US">
                <a:latin typeface="宋体" panose="02010600030101010101" pitchFamily="2" charset="-122"/>
              </a:rPr>
              <a:t>每次圈会均应由记录员将圈会内容需记录于“</a:t>
            </a:r>
            <a:r>
              <a:rPr lang="zh-CN" altLang="en-US">
                <a:solidFill>
                  <a:srgbClr val="FF6600"/>
                </a:solidFill>
                <a:latin typeface="宋体" panose="02010600030101010101" pitchFamily="2" charset="-122"/>
              </a:rPr>
              <a:t>圈会记录表</a:t>
            </a:r>
            <a:r>
              <a:rPr lang="zh-CN" altLang="en-US">
                <a:latin typeface="宋体" panose="02010600030101010101" pitchFamily="2" charset="-122"/>
              </a:rPr>
              <a:t>”上发放至各圈员，并</a:t>
            </a:r>
            <a:r>
              <a:rPr lang="en-US" altLang="zh-CN">
                <a:latin typeface="宋体" panose="02010600030101010101" pitchFamily="2" charset="-122"/>
              </a:rPr>
              <a:t>copy</a:t>
            </a:r>
            <a:r>
              <a:rPr lang="zh-CN" altLang="en-US">
                <a:latin typeface="宋体" panose="02010600030101010101" pitchFamily="2" charset="-122"/>
              </a:rPr>
              <a:t>一份于</a:t>
            </a:r>
            <a:r>
              <a:rPr lang="en-US" altLang="zh-CN">
                <a:latin typeface="宋体" panose="02010600030101010101" pitchFamily="2" charset="-122"/>
              </a:rPr>
              <a:t>QCC</a:t>
            </a:r>
            <a:r>
              <a:rPr lang="zh-CN" altLang="en-US">
                <a:latin typeface="宋体" panose="02010600030101010101" pitchFamily="2" charset="-122"/>
              </a:rPr>
              <a:t>推行管理小组处备案。</a:t>
            </a:r>
            <a:endParaRPr lang="zh-CN" altLang="en-US">
              <a:latin typeface="宋体" panose="02010600030101010101" pitchFamily="2" charset="-122"/>
            </a:endParaRPr>
          </a:p>
        </p:txBody>
      </p:sp>
    </p:spTree>
  </p:cSld>
  <p:clrMapOvr>
    <a:masterClrMapping/>
  </p:clrMapOvr>
  <p:transition spd="med">
    <p:cover dir="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13</a:t>
            </a:fld>
            <a:endParaRPr lang="zh-TW" altLang="en-US">
              <a:latin typeface="Arial" pitchFamily="34" charset="0"/>
            </a:endParaRPr>
          </a:p>
        </p:txBody>
      </p:sp>
      <p:sp>
        <p:nvSpPr>
          <p:cNvPr id="1190916" name="文本框 1190915"/>
          <p:cNvSpPr txBox="1"/>
          <p:nvPr/>
        </p:nvSpPr>
        <p:spPr>
          <a:xfrm>
            <a:off x="179388" y="30163"/>
            <a:ext cx="3960812" cy="519112"/>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zh-CN" altLang="en-US" sz="2800">
                <a:latin typeface="Arial" pitchFamily="34" charset="0"/>
              </a:rPr>
              <a:t>（七）</a:t>
            </a:r>
            <a:r>
              <a:rPr lang="en-US" altLang="zh-CN" sz="2800">
                <a:latin typeface="Arial" pitchFamily="34" charset="0"/>
              </a:rPr>
              <a:t>QCC</a:t>
            </a:r>
            <a:r>
              <a:rPr lang="zh-CN" altLang="en-US" sz="2800">
                <a:latin typeface="Arial" pitchFamily="34" charset="0"/>
              </a:rPr>
              <a:t>活动的实施</a:t>
            </a:r>
            <a:endParaRPr lang="zh-CN" altLang="en-US" sz="2000">
              <a:latin typeface="Arial" pitchFamily="34" charset="0"/>
            </a:endParaRPr>
          </a:p>
        </p:txBody>
      </p:sp>
      <p:sp>
        <p:nvSpPr>
          <p:cNvPr id="1190917" name="文本框 1190916"/>
          <p:cNvSpPr txBox="1"/>
          <p:nvPr/>
        </p:nvSpPr>
        <p:spPr>
          <a:xfrm>
            <a:off x="755650" y="1989138"/>
            <a:ext cx="6624638" cy="366712"/>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endParaRPr>
              <a:latin typeface="Arial" pitchFamily="34" charset="0"/>
            </a:endParaRPr>
          </a:p>
        </p:txBody>
      </p:sp>
      <p:sp>
        <p:nvSpPr>
          <p:cNvPr id="1190918" name="文本框 1190917"/>
          <p:cNvSpPr txBox="1"/>
          <p:nvPr/>
        </p:nvSpPr>
        <p:spPr>
          <a:xfrm>
            <a:off x="900113" y="765175"/>
            <a:ext cx="5616575" cy="427038"/>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200">
                <a:latin typeface="Arial" pitchFamily="34" charset="0"/>
              </a:rPr>
              <a:t>QCC</a:t>
            </a:r>
            <a:r>
              <a:rPr lang="zh-CN" altLang="en-US" sz="2200">
                <a:latin typeface="Arial" pitchFamily="34" charset="0"/>
              </a:rPr>
              <a:t>活动的实施包括</a:t>
            </a:r>
            <a:r>
              <a:rPr lang="en-US" altLang="zh-CN" sz="2200">
                <a:latin typeface="Arial" pitchFamily="34" charset="0"/>
              </a:rPr>
              <a:t>:</a:t>
            </a:r>
            <a:endParaRPr lang="en-US" altLang="zh-CN" sz="2200">
              <a:latin typeface="Arial" pitchFamily="34" charset="0"/>
            </a:endParaRPr>
          </a:p>
        </p:txBody>
      </p:sp>
      <p:sp>
        <p:nvSpPr>
          <p:cNvPr id="1190919" name="文本框 1190918"/>
          <p:cNvSpPr txBox="1"/>
          <p:nvPr/>
        </p:nvSpPr>
        <p:spPr>
          <a:xfrm>
            <a:off x="1042988" y="1268413"/>
            <a:ext cx="6192837" cy="49688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buFont typeface="Wingdings" panose="05000000000000000000" pitchFamily="2" charset="2"/>
            </a:pPr>
            <a:r>
              <a:rPr lang="en-US" altLang="zh-CN" sz="2000">
                <a:latin typeface="宋体" panose="02010600030101010101" pitchFamily="2" charset="-122"/>
              </a:rPr>
              <a:t>7.1 </a:t>
            </a:r>
            <a:r>
              <a:rPr lang="zh-CN" altLang="en-US" sz="2000">
                <a:latin typeface="宋体" panose="02010600030101010101" pitchFamily="2" charset="-122"/>
              </a:rPr>
              <a:t>选定主题，确定目标值</a:t>
            </a:r>
            <a:endParaRPr lang="zh-CN" altLang="en-US" sz="2000">
              <a:latin typeface="宋体" panose="02010600030101010101" pitchFamily="2" charset="-122"/>
            </a:endParaRPr>
          </a:p>
          <a:p>
            <a:pPr algn="l">
              <a:buFont typeface="Wingdings" panose="05000000000000000000" pitchFamily="2" charset="2"/>
            </a:pPr>
            <a:r>
              <a:rPr lang="en-GB" altLang="zh-CN" sz="2000">
                <a:latin typeface="宋体" panose="02010600030101010101" pitchFamily="2" charset="-122"/>
              </a:rPr>
              <a:t>7.2 </a:t>
            </a:r>
            <a:r>
              <a:rPr lang="zh-TW" altLang="en-GB" sz="2000">
                <a:latin typeface="宋体" panose="02010600030101010101" pitchFamily="2" charset="-122"/>
              </a:rPr>
              <a:t>注册登记</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7.3 </a:t>
            </a:r>
            <a:r>
              <a:rPr lang="zh-TW" altLang="en-GB" sz="2000">
                <a:latin typeface="宋体" panose="02010600030101010101" pitchFamily="2" charset="-122"/>
              </a:rPr>
              <a:t>制定活动计划</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7.4</a:t>
            </a:r>
            <a:r>
              <a:rPr lang="zh-TW" altLang="zh-CN" sz="2000">
                <a:latin typeface="宋体" panose="02010600030101010101" pitchFamily="2" charset="-122"/>
              </a:rPr>
              <a:t> </a:t>
            </a:r>
            <a:r>
              <a:rPr lang="zh-TW" altLang="en-GB" sz="2000">
                <a:latin typeface="宋体" panose="02010600030101010101" pitchFamily="2" charset="-122"/>
              </a:rPr>
              <a:t>现状调查</a:t>
            </a:r>
            <a:r>
              <a:rPr lang="en-GB" altLang="zh-CN" sz="2000">
                <a:latin typeface="宋体" panose="02010600030101010101" pitchFamily="2" charset="-122"/>
              </a:rPr>
              <a:t>, </a:t>
            </a:r>
            <a:r>
              <a:rPr lang="zh-TW" altLang="en-GB" sz="2000">
                <a:latin typeface="宋体" panose="02010600030101010101" pitchFamily="2" charset="-122"/>
              </a:rPr>
              <a:t>数据收集</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7.5</a:t>
            </a:r>
            <a:r>
              <a:rPr lang="zh-TW" altLang="zh-CN" sz="2000">
                <a:latin typeface="宋体" panose="02010600030101010101" pitchFamily="2" charset="-122"/>
              </a:rPr>
              <a:t> </a:t>
            </a:r>
            <a:r>
              <a:rPr lang="zh-TW" altLang="en-GB" sz="2000">
                <a:latin typeface="宋体" panose="02010600030101010101" pitchFamily="2" charset="-122"/>
              </a:rPr>
              <a:t>数据收集整理</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7.6</a:t>
            </a:r>
            <a:r>
              <a:rPr lang="zh-TW" altLang="zh-CN" sz="2000">
                <a:latin typeface="宋体" panose="02010600030101010101" pitchFamily="2" charset="-122"/>
              </a:rPr>
              <a:t> </a:t>
            </a:r>
            <a:r>
              <a:rPr lang="zh-TW" altLang="en-GB" sz="2000">
                <a:latin typeface="宋体" panose="02010600030101010101" pitchFamily="2" charset="-122"/>
              </a:rPr>
              <a:t>原因分析</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7.7</a:t>
            </a:r>
            <a:r>
              <a:rPr lang="zh-TW" altLang="zh-CN" sz="2000">
                <a:latin typeface="宋体" panose="02010600030101010101" pitchFamily="2" charset="-122"/>
              </a:rPr>
              <a:t> </a:t>
            </a:r>
            <a:r>
              <a:rPr lang="zh-TW" altLang="en-GB" sz="2000">
                <a:latin typeface="宋体" panose="02010600030101010101" pitchFamily="2" charset="-122"/>
              </a:rPr>
              <a:t>对策制定</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7.8</a:t>
            </a:r>
            <a:r>
              <a:rPr lang="zh-TW" altLang="zh-CN" sz="2000">
                <a:latin typeface="宋体" panose="02010600030101010101" pitchFamily="2" charset="-122"/>
              </a:rPr>
              <a:t> </a:t>
            </a:r>
            <a:r>
              <a:rPr lang="zh-TW" altLang="en-GB" sz="2000">
                <a:latin typeface="宋体" panose="02010600030101010101" pitchFamily="2" charset="-122"/>
              </a:rPr>
              <a:t>对策实施及检讨</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7.9</a:t>
            </a:r>
            <a:r>
              <a:rPr lang="zh-TW" altLang="zh-CN" sz="2000">
                <a:latin typeface="宋体" panose="02010600030101010101" pitchFamily="2" charset="-122"/>
              </a:rPr>
              <a:t> </a:t>
            </a:r>
            <a:r>
              <a:rPr lang="zh-TW" altLang="en-GB" sz="2000">
                <a:latin typeface="宋体" panose="02010600030101010101" pitchFamily="2" charset="-122"/>
              </a:rPr>
              <a:t>效果确认</a:t>
            </a:r>
            <a:endParaRPr lang="zh-TW" altLang="zh-CN"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7.10</a:t>
            </a:r>
            <a:r>
              <a:rPr lang="zh-TW" altLang="zh-CN" sz="2000">
                <a:latin typeface="宋体" panose="02010600030101010101" pitchFamily="2" charset="-122"/>
              </a:rPr>
              <a:t> </a:t>
            </a:r>
            <a:r>
              <a:rPr lang="zh-TW" altLang="en-GB" sz="2000">
                <a:latin typeface="宋体" panose="02010600030101010101" pitchFamily="2" charset="-122"/>
              </a:rPr>
              <a:t>标准化</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GB" altLang="zh-CN" sz="2000">
                <a:latin typeface="宋体" panose="02010600030101010101" pitchFamily="2" charset="-122"/>
              </a:rPr>
              <a:t>7.11 </a:t>
            </a:r>
            <a:r>
              <a:rPr lang="zh-TW" altLang="en-GB" sz="2000">
                <a:latin typeface="宋体" panose="02010600030101010101" pitchFamily="2" charset="-122"/>
              </a:rPr>
              <a:t>成果资料整理（成果比较）</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7.12</a:t>
            </a:r>
            <a:r>
              <a:rPr lang="zh-TW" altLang="zh-CN" sz="2000">
                <a:latin typeface="宋体" panose="02010600030101010101" pitchFamily="2" charset="-122"/>
              </a:rPr>
              <a:t> </a:t>
            </a:r>
            <a:r>
              <a:rPr lang="zh-TW" altLang="en-GB" sz="2000">
                <a:latin typeface="宋体" panose="02010600030101010101" pitchFamily="2" charset="-122"/>
              </a:rPr>
              <a:t>活动总结及下一步打算</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7.13</a:t>
            </a:r>
            <a:r>
              <a:rPr lang="zh-TW" altLang="zh-CN" sz="2000">
                <a:latin typeface="宋体" panose="02010600030101010101" pitchFamily="2" charset="-122"/>
              </a:rPr>
              <a:t> </a:t>
            </a:r>
            <a:r>
              <a:rPr lang="zh-TW" altLang="en-GB" sz="2000">
                <a:latin typeface="宋体" panose="02010600030101010101" pitchFamily="2" charset="-122"/>
              </a:rPr>
              <a:t>成果发表</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7.14</a:t>
            </a:r>
            <a:r>
              <a:rPr lang="zh-TW" altLang="zh-CN" sz="2000">
                <a:latin typeface="宋体" panose="02010600030101010101" pitchFamily="2" charset="-122"/>
              </a:rPr>
              <a:t> </a:t>
            </a:r>
            <a:r>
              <a:rPr lang="zh-TW" altLang="en-GB" sz="2000">
                <a:latin typeface="宋体" panose="02010600030101010101" pitchFamily="2" charset="-122"/>
              </a:rPr>
              <a:t>实施过程的监控与记录控制</a:t>
            </a:r>
            <a:r>
              <a:rPr lang="zh-CN" altLang="en-US" sz="2000">
                <a:latin typeface="宋体" panose="02010600030101010101" pitchFamily="2" charset="-122"/>
              </a:rPr>
              <a:t> </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7.15 QCC</a:t>
            </a:r>
            <a:r>
              <a:rPr lang="zh-CN" altLang="en-US" sz="2000">
                <a:latin typeface="宋体" panose="02010600030101010101" pitchFamily="2" charset="-122"/>
              </a:rPr>
              <a:t>活动成果报告书的编写</a:t>
            </a:r>
            <a:endParaRPr lang="zh-CN" altLang="en-US" sz="2000">
              <a:latin typeface="宋体" panose="02010600030101010101" pitchFamily="2" charset="-122"/>
            </a:endParaRPr>
          </a:p>
          <a:p>
            <a:pPr algn="l">
              <a:buFont typeface="Wingdings" panose="05000000000000000000" pitchFamily="2" charset="2"/>
            </a:pPr>
            <a:r>
              <a:rPr lang="en-US" altLang="zh-CN" sz="2000">
                <a:latin typeface="宋体" panose="02010600030101010101" pitchFamily="2" charset="-122"/>
              </a:rPr>
              <a:t>7.16 </a:t>
            </a:r>
            <a:r>
              <a:rPr lang="en-US" altLang="zh-CN">
                <a:latin typeface="宋体" panose="02010600030101010101" pitchFamily="2" charset="-122"/>
              </a:rPr>
              <a:t> </a:t>
            </a:r>
            <a:r>
              <a:rPr lang="en-GB" altLang="zh-CN">
                <a:latin typeface="宋体" panose="02010600030101010101" pitchFamily="2" charset="-122"/>
              </a:rPr>
              <a:t>QCC</a:t>
            </a:r>
            <a:r>
              <a:rPr lang="zh-CN" altLang="en-GB">
                <a:latin typeface="宋体" panose="02010600030101010101" pitchFamily="2" charset="-122"/>
              </a:rPr>
              <a:t>活动成果报告书的编写</a:t>
            </a:r>
            <a:endParaRPr lang="zh-CN" altLang="en-US">
              <a:latin typeface="宋体" panose="02010600030101010101" pitchFamily="2" charset="-122"/>
            </a:endParaRPr>
          </a:p>
        </p:txBody>
      </p:sp>
    </p:spTree>
  </p:cSld>
  <p:clrMapOvr>
    <a:masterClrMapping/>
  </p:clrMapOvr>
  <p:transition spd="med">
    <p:cover dir="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14</a:t>
            </a:fld>
            <a:endParaRPr lang="zh-TW" altLang="en-US">
              <a:latin typeface="Arial" pitchFamily="34" charset="0"/>
            </a:endParaRPr>
          </a:p>
        </p:txBody>
      </p:sp>
      <p:sp>
        <p:nvSpPr>
          <p:cNvPr id="1191940" name="文本框 1191939"/>
          <p:cNvSpPr txBox="1"/>
          <p:nvPr/>
        </p:nvSpPr>
        <p:spPr>
          <a:xfrm>
            <a:off x="179388" y="908050"/>
            <a:ext cx="3887787" cy="457200"/>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7.1</a:t>
            </a:r>
            <a:r>
              <a:rPr lang="zh-CN" altLang="en-US" sz="2400">
                <a:latin typeface="宋体" panose="02010600030101010101" pitchFamily="2" charset="-122"/>
              </a:rPr>
              <a:t>选定主题，确定目标值</a:t>
            </a:r>
            <a:endParaRPr lang="zh-CN" altLang="en-US" sz="2400">
              <a:latin typeface="宋体" panose="02010600030101010101" pitchFamily="2" charset="-122"/>
            </a:endParaRPr>
          </a:p>
        </p:txBody>
      </p:sp>
      <p:sp>
        <p:nvSpPr>
          <p:cNvPr id="1191941" name="文本框 1191940"/>
          <p:cNvSpPr txBox="1"/>
          <p:nvPr/>
        </p:nvSpPr>
        <p:spPr>
          <a:xfrm>
            <a:off x="539750" y="1268413"/>
            <a:ext cx="7920038" cy="45116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每期品管圈活动，必须围绕一个明确的活动主题进行，结合部门工作目标</a:t>
            </a:r>
            <a:r>
              <a:rPr lang="zh-CN" altLang="en-GB" sz="2000">
                <a:latin typeface="宋体" panose="02010600030101010101" pitchFamily="2" charset="-122"/>
              </a:rPr>
              <a:t>，</a:t>
            </a:r>
            <a:r>
              <a:rPr lang="zh-TW" altLang="en-GB" sz="2000">
                <a:latin typeface="宋体" panose="02010600030101010101" pitchFamily="2" charset="-122"/>
              </a:rPr>
              <a:t>从品质、成本、效率、交期、安全、服务、管理等方面。</a:t>
            </a:r>
            <a:r>
              <a:rPr lang="zh-CN" altLang="en-GB" sz="2000">
                <a:latin typeface="宋体" panose="02010600030101010101" pitchFamily="2" charset="-122"/>
              </a:rPr>
              <a:t>每人可于圈会上提出</a:t>
            </a:r>
            <a:r>
              <a:rPr lang="en-GB" altLang="zh-CN" sz="2000">
                <a:latin typeface="Times New Roman" panose="02020603050405020304" pitchFamily="18" charset="0"/>
              </a:rPr>
              <a:t>2~3</a:t>
            </a:r>
            <a:r>
              <a:rPr lang="zh-CN" altLang="en-GB" sz="2000">
                <a:latin typeface="宋体" panose="02010600030101010101" pitchFamily="2" charset="-122"/>
              </a:rPr>
              <a:t>个问题点，列出问题点一览表。</a:t>
            </a:r>
            <a:endParaRPr lang="zh-CN" altLang="zh-TW"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CN" altLang="en-GB" sz="2000">
                <a:latin typeface="宋体" panose="02010600030101010101" pitchFamily="2" charset="-122"/>
              </a:rPr>
              <a:t> 对各问题点进行分析其严重性、急迫性及扩散性程度等</a:t>
            </a:r>
            <a:r>
              <a:rPr lang="zh-TW" altLang="en-GB" sz="2000">
                <a:latin typeface="宋体" panose="02010600030101010101" pitchFamily="2" charset="-122"/>
              </a:rPr>
              <a:t>产生活动主题，主题的选定以品管圈活动在</a:t>
            </a:r>
            <a:r>
              <a:rPr lang="en-GB" altLang="zh-CN" sz="2000">
                <a:latin typeface="宋体" panose="02010600030101010101" pitchFamily="2" charset="-122"/>
              </a:rPr>
              <a:t>3</a:t>
            </a:r>
            <a:r>
              <a:rPr lang="zh-CN" altLang="en-GB" sz="2000">
                <a:latin typeface="宋体" panose="02010600030101010101" pitchFamily="2" charset="-122"/>
              </a:rPr>
              <a:t>个月左右</a:t>
            </a:r>
            <a:r>
              <a:rPr lang="zh-TW" altLang="en-GB" sz="2000">
                <a:latin typeface="宋体" panose="02010600030101010101" pitchFamily="2" charset="-122"/>
              </a:rPr>
              <a:t>能解决为原则。提出选取理由，讨论并定案。</a:t>
            </a:r>
            <a:r>
              <a:rPr lang="zh-CN" altLang="en-US" sz="2000">
                <a:latin typeface="宋体" panose="02010600030101010101" pitchFamily="2" charset="-122"/>
              </a:rPr>
              <a:t> </a:t>
            </a:r>
            <a:endParaRPr lang="zh-CN" altLang="en-US"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CN" altLang="en-GB" sz="2000">
                <a:latin typeface="宋体" panose="02010600030101010101" pitchFamily="2" charset="-122"/>
              </a:rPr>
              <a:t> 主</a:t>
            </a:r>
            <a:r>
              <a:rPr lang="zh-TW" altLang="en-GB" sz="2000">
                <a:latin typeface="宋体" panose="02010600030101010101" pitchFamily="2" charset="-122"/>
              </a:rPr>
              <a:t>题选定后，应确定合理的目标值。目标值的确定要注重目标值的定量化和注重目标值的可能性。目标值的确定</a:t>
            </a:r>
            <a:r>
              <a:rPr lang="zh-CN" altLang="en-GB" sz="2000">
                <a:latin typeface="宋体" panose="02010600030101010101" pitchFamily="2" charset="-122"/>
              </a:rPr>
              <a:t>应交于本部门推行委员处对其适宜性、可行性与挑战性进行评价。</a:t>
            </a:r>
            <a:endParaRPr lang="zh-CN" altLang="en-US" sz="2000">
              <a:latin typeface="宋体" panose="02010600030101010101" pitchFamily="2" charset="-122"/>
            </a:endParaRPr>
          </a:p>
        </p:txBody>
      </p:sp>
      <p:graphicFrame>
        <p:nvGraphicFramePr>
          <p:cNvPr id="1191950" name="对象 1191949">
            <a:hlinkClick action="ppaction://ole?verb="/>
          </p:cNvPr>
          <p:cNvGraphicFramePr>
            <a:graphicFrameLocks noChangeAspect="1"/>
          </p:cNvGraphicFramePr>
          <p:nvPr/>
        </p:nvGraphicFramePr>
        <p:xfrm>
          <a:off x="6084888" y="5300663"/>
          <a:ext cx="2016125" cy="1412875"/>
        </p:xfrm>
        <a:graphic>
          <a:graphicData uri="http://schemas.openxmlformats.org/presentationml/2006/ole">
            <mc:AlternateContent>
              <mc:Choice xmlns:v="urn:schemas-microsoft-com:vml" Requires="v">
                <p:oleObj spid="_x0000_s1039" showAsIcon="1" r:id="rId2" imgW="2016125" imgH="1412875" progId="PowerPoint.Show.8">
                  <p:embed/>
                </p:oleObj>
              </mc:Choice>
              <mc:Fallback>
                <p:oleObj showAsIcon="1" r:id="rId2" imgW="2016125" imgH="1412875" progId="PowerPoint.Show.8">
                  <p:embed/>
                  <p:pic>
                    <p:nvPicPr>
                      <p:cNvPr id="0" name="OLE substitute image"/>
                      <p:cNvPicPr/>
                      <p:nvPr/>
                    </p:nvPicPr>
                    <p:blipFill>
                      <a:blip r:embed="rId3"/>
                      <a:stretch>
                        <a:fillRect/>
                      </a:stretch>
                    </p:blipFill>
                    <p:spPr>
                      <a:xfrm>
                        <a:off x="6084888" y="5300663"/>
                        <a:ext cx="2016125" cy="1412875"/>
                      </a:xfrm>
                      <a:prstGeom prst="rect">
                        <a:avLst/>
                      </a:prstGeom>
                      <a:noFill/>
                      <a:ln w="38100">
                        <a:noFill/>
                        <a:miter/>
                      </a:ln>
                    </p:spPr>
                  </p:pic>
                </p:oleObj>
              </mc:Fallback>
            </mc:AlternateContent>
          </a:graphicData>
        </a:graphic>
      </p:graphicFrame>
    </p:spTree>
  </p:cSld>
  <p:clrMapOvr>
    <a:masterClrMapping/>
  </p:clrMapOvr>
  <p:transition spd="med">
    <p:cover dir="u"/>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15</a:t>
            </a:fld>
            <a:endParaRPr lang="zh-TW" altLang="en-US">
              <a:latin typeface="Arial" pitchFamily="34" charset="0"/>
            </a:endParaRPr>
          </a:p>
        </p:txBody>
      </p:sp>
      <p:sp>
        <p:nvSpPr>
          <p:cNvPr id="1247236" name="文本框 1247235"/>
          <p:cNvSpPr txBox="1"/>
          <p:nvPr/>
        </p:nvSpPr>
        <p:spPr>
          <a:xfrm>
            <a:off x="179388" y="908050"/>
            <a:ext cx="2952750" cy="457200"/>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7.2 </a:t>
            </a:r>
            <a:r>
              <a:rPr lang="zh-TW" altLang="en-GB" sz="2400">
                <a:latin typeface="宋体" panose="02010600030101010101" pitchFamily="2" charset="-122"/>
              </a:rPr>
              <a:t>注册登记</a:t>
            </a:r>
            <a:endParaRPr lang="zh-CN" altLang="en-US" sz="2400">
              <a:latin typeface="宋体" panose="02010600030101010101" pitchFamily="2" charset="-122"/>
            </a:endParaRPr>
          </a:p>
        </p:txBody>
      </p:sp>
      <p:sp>
        <p:nvSpPr>
          <p:cNvPr id="1247237" name="文本框 1247236"/>
          <p:cNvSpPr txBox="1"/>
          <p:nvPr/>
        </p:nvSpPr>
        <p:spPr>
          <a:xfrm>
            <a:off x="684213" y="1268413"/>
            <a:ext cx="8064500" cy="52133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50000"/>
              </a:lnSpc>
              <a:spcBef>
                <a:spcPct val="15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由圈长填写</a:t>
            </a:r>
            <a:r>
              <a:rPr lang="zh-CN" altLang="en-GB" sz="2000">
                <a:latin typeface="宋体" panose="02010600030101010101" pitchFamily="2" charset="-122"/>
              </a:rPr>
              <a:t>“</a:t>
            </a:r>
            <a:r>
              <a:rPr lang="en-GB" altLang="zh-TW" sz="2000">
                <a:solidFill>
                  <a:srgbClr val="FF3300"/>
                </a:solidFill>
                <a:latin typeface="宋体" panose="02010600030101010101" pitchFamily="2" charset="-122"/>
              </a:rPr>
              <a:t>QCC</a:t>
            </a:r>
            <a:r>
              <a:rPr lang="zh-TW" altLang="en-GB" sz="2000">
                <a:solidFill>
                  <a:srgbClr val="FF3300"/>
                </a:solidFill>
                <a:latin typeface="宋体" panose="02010600030101010101" pitchFamily="2" charset="-122"/>
              </a:rPr>
              <a:t>注册登记表</a:t>
            </a:r>
            <a:r>
              <a:rPr lang="zh-CN" altLang="en-GB" sz="2000">
                <a:latin typeface="宋体" panose="02010600030101010101" pitchFamily="2" charset="-122"/>
              </a:rPr>
              <a:t>”，明确本圈的圈名、成立日期、单位、圈长、辅导员、联络人及电话、圈会地点与时间、圈员资料、活动主题、选题理由、活动目标、目标评价及培训需求等交于</a:t>
            </a:r>
            <a:r>
              <a:rPr lang="en-GB" altLang="zh-CN" sz="2000">
                <a:latin typeface="宋体" panose="02010600030101010101" pitchFamily="2" charset="-122"/>
              </a:rPr>
              <a:t>QCC</a:t>
            </a:r>
            <a:r>
              <a:rPr lang="zh-CN" altLang="en-GB" sz="2000">
                <a:latin typeface="宋体" panose="02010600030101010101" pitchFamily="2" charset="-122"/>
              </a:rPr>
              <a:t>推行委员会总干事审批后交于</a:t>
            </a:r>
            <a:r>
              <a:rPr lang="en-GB" altLang="zh-CN" sz="2000">
                <a:latin typeface="宋体" panose="02010600030101010101" pitchFamily="2" charset="-122"/>
              </a:rPr>
              <a:t>QCC</a:t>
            </a:r>
            <a:r>
              <a:rPr lang="zh-CN" altLang="en-GB" sz="2000">
                <a:latin typeface="宋体" panose="02010600030101010101" pitchFamily="2" charset="-122"/>
              </a:rPr>
              <a:t>推行管理小组</a:t>
            </a:r>
            <a:r>
              <a:rPr lang="zh-TW" altLang="en-GB" sz="2000">
                <a:latin typeface="宋体" panose="02010600030101010101" pitchFamily="2" charset="-122"/>
              </a:rPr>
              <a:t>进行注册登记</a:t>
            </a:r>
            <a:r>
              <a:rPr lang="zh-CN" altLang="en-GB" sz="2000">
                <a:latin typeface="宋体" panose="02010600030101010101" pitchFamily="2" charset="-122"/>
              </a:rPr>
              <a:t>；</a:t>
            </a:r>
            <a:r>
              <a:rPr lang="zh-TW" altLang="en-GB" sz="2000">
                <a:latin typeface="宋体" panose="02010600030101010101" pitchFamily="2" charset="-122"/>
              </a:rPr>
              <a:t>未注册登记的</a:t>
            </a:r>
            <a:r>
              <a:rPr lang="en-GB" altLang="zh-TW" sz="2000">
                <a:latin typeface="宋体" panose="02010600030101010101" pitchFamily="2" charset="-122"/>
              </a:rPr>
              <a:t>QCC</a:t>
            </a:r>
            <a:r>
              <a:rPr lang="zh-TW" altLang="en-GB" sz="2000">
                <a:latin typeface="宋体" panose="02010600030101010101" pitchFamily="2" charset="-122"/>
              </a:rPr>
              <a:t>视为无效</a:t>
            </a:r>
            <a:r>
              <a:rPr lang="zh-CN" altLang="en-GB" sz="2000">
                <a:latin typeface="宋体" panose="02010600030101010101" pitchFamily="2" charset="-122"/>
              </a:rPr>
              <a:t>；</a:t>
            </a:r>
            <a:r>
              <a:rPr lang="zh-TW" altLang="en-GB" sz="2000">
                <a:latin typeface="宋体" panose="02010600030101010101" pitchFamily="2" charset="-122"/>
              </a:rPr>
              <a:t>注册登记日期与注册号码统一由</a:t>
            </a:r>
            <a:r>
              <a:rPr lang="en-GB" altLang="zh-CN" sz="2000">
                <a:latin typeface="宋体" panose="02010600030101010101" pitchFamily="2" charset="-122"/>
              </a:rPr>
              <a:t>QCC</a:t>
            </a:r>
            <a:r>
              <a:rPr lang="zh-CN" altLang="en-GB" sz="2000">
                <a:latin typeface="宋体" panose="02010600030101010101" pitchFamily="2" charset="-122"/>
              </a:rPr>
              <a:t>推行管理小组</a:t>
            </a:r>
            <a:r>
              <a:rPr lang="zh-TW" altLang="en-GB" sz="2000">
                <a:latin typeface="宋体" panose="02010600030101010101" pitchFamily="2" charset="-122"/>
              </a:rPr>
              <a:t>统一填写</a:t>
            </a:r>
            <a:r>
              <a:rPr lang="zh-CN" altLang="en-GB" sz="2000">
                <a:latin typeface="宋体" panose="02010600030101010101" pitchFamily="2" charset="-122"/>
              </a:rPr>
              <a:t>；</a:t>
            </a:r>
            <a:endParaRPr lang="zh-CN" altLang="en-GB" sz="2000">
              <a:latin typeface="宋体" panose="02010600030101010101" pitchFamily="2" charset="-122"/>
            </a:endParaRPr>
          </a:p>
          <a:p>
            <a:pPr algn="l">
              <a:lnSpc>
                <a:spcPct val="150000"/>
              </a:lnSpc>
              <a:spcBef>
                <a:spcPct val="15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对注册后不能正常开展活动的</a:t>
            </a:r>
            <a:r>
              <a:rPr lang="en-GB" altLang="zh-TW" sz="2000">
                <a:latin typeface="宋体" panose="02010600030101010101" pitchFamily="2" charset="-122"/>
              </a:rPr>
              <a:t>QCC</a:t>
            </a:r>
            <a:r>
              <a:rPr lang="zh-TW" altLang="en-GB" sz="2000">
                <a:latin typeface="宋体" panose="02010600030101010101" pitchFamily="2" charset="-122"/>
              </a:rPr>
              <a:t>，各级领导要关心帮助</a:t>
            </a:r>
            <a:r>
              <a:rPr lang="zh-CN" altLang="en-GB" sz="2000">
                <a:latin typeface="宋体" panose="02010600030101010101" pitchFamily="2" charset="-122"/>
              </a:rPr>
              <a:t>；</a:t>
            </a:r>
            <a:r>
              <a:rPr lang="zh-TW" altLang="en-GB" sz="2000">
                <a:latin typeface="宋体" panose="02010600030101010101" pitchFamily="2" charset="-122"/>
              </a:rPr>
              <a:t>如注册登记后，连续半年未开展活动，应予以注销</a:t>
            </a:r>
            <a:r>
              <a:rPr lang="zh-CN" altLang="en-GB" sz="2000">
                <a:latin typeface="宋体" panose="02010600030101010101" pitchFamily="2" charset="-122"/>
              </a:rPr>
              <a:t>；</a:t>
            </a:r>
            <a:r>
              <a:rPr lang="zh-TW" altLang="en-GB" sz="2000">
                <a:latin typeface="宋体" panose="02010600030101010101" pitchFamily="2" charset="-122"/>
              </a:rPr>
              <a:t>一年没有成果的小组视为自动解散。已注册登记的</a:t>
            </a:r>
            <a:r>
              <a:rPr lang="en-GB" altLang="zh-TW" sz="2000">
                <a:latin typeface="宋体" panose="02010600030101010101" pitchFamily="2" charset="-122"/>
              </a:rPr>
              <a:t>QCC</a:t>
            </a:r>
            <a:r>
              <a:rPr lang="zh-CN" altLang="en-GB" sz="2000">
                <a:latin typeface="宋体" panose="02010600030101010101" pitchFamily="2" charset="-122"/>
              </a:rPr>
              <a:t>应由</a:t>
            </a:r>
            <a:r>
              <a:rPr lang="en-GB" altLang="zh-CN" sz="2000">
                <a:latin typeface="宋体" panose="02010600030101010101" pitchFamily="2" charset="-122"/>
              </a:rPr>
              <a:t>QCC</a:t>
            </a:r>
            <a:r>
              <a:rPr lang="zh-CN" altLang="en-GB" sz="2000">
                <a:latin typeface="宋体" panose="02010600030101010101" pitchFamily="2" charset="-122"/>
              </a:rPr>
              <a:t>推行管理小组登记于“</a:t>
            </a:r>
            <a:r>
              <a:rPr lang="zh-CN" altLang="en-GB" sz="2000">
                <a:solidFill>
                  <a:srgbClr val="FF6600"/>
                </a:solidFill>
                <a:latin typeface="宋体" panose="02010600030101010101" pitchFamily="2" charset="-122"/>
              </a:rPr>
              <a:t>注册</a:t>
            </a:r>
            <a:r>
              <a:rPr lang="en-GB" altLang="zh-CN" sz="2000">
                <a:solidFill>
                  <a:srgbClr val="FF6600"/>
                </a:solidFill>
                <a:latin typeface="宋体" panose="02010600030101010101" pitchFamily="2" charset="-122"/>
              </a:rPr>
              <a:t>QCC</a:t>
            </a:r>
            <a:r>
              <a:rPr lang="zh-CN" altLang="en-GB" sz="2000">
                <a:solidFill>
                  <a:srgbClr val="FF6600"/>
                </a:solidFill>
                <a:latin typeface="宋体" panose="02010600030101010101" pitchFamily="2" charset="-122"/>
              </a:rPr>
              <a:t>一览表</a:t>
            </a:r>
            <a:r>
              <a:rPr lang="zh-CN" altLang="en-GB" sz="2000">
                <a:latin typeface="宋体" panose="02010600030101010101" pitchFamily="2" charset="-122"/>
              </a:rPr>
              <a:t>”中，并</a:t>
            </a:r>
            <a:r>
              <a:rPr lang="zh-TW" altLang="en-GB" sz="2000">
                <a:latin typeface="宋体" panose="02010600030101010101" pitchFamily="2" charset="-122"/>
              </a:rPr>
              <a:t>每年进行一次登记确认。</a:t>
            </a:r>
            <a:endParaRPr lang="zh-TW" altLang="zh-CN" sz="2000">
              <a:latin typeface="宋体" panose="02010600030101010101" pitchFamily="2" charset="-122"/>
            </a:endParaRPr>
          </a:p>
          <a:p>
            <a:pPr algn="l">
              <a:lnSpc>
                <a:spcPct val="150000"/>
              </a:lnSpc>
              <a:spcBef>
                <a:spcPct val="15000"/>
              </a:spcBef>
              <a:buFont typeface="Wingdings" panose="05000000000000000000" pitchFamily="2" charset="2"/>
              <a:buChar char="Ø"/>
            </a:pPr>
            <a:r>
              <a:rPr lang="en-GB" altLang="zh-CN" sz="2000">
                <a:latin typeface="宋体" panose="02010600030101010101" pitchFamily="2" charset="-122"/>
              </a:rPr>
              <a:t> QCC</a:t>
            </a:r>
            <a:r>
              <a:rPr lang="zh-CN" altLang="en-GB" sz="2000">
                <a:latin typeface="宋体" panose="02010600030101010101" pitchFamily="2" charset="-122"/>
              </a:rPr>
              <a:t>组建部门可保留其相应资料的副本作为参考。</a:t>
            </a:r>
            <a:r>
              <a:rPr lang="zh-CN" altLang="en-US" sz="2000">
                <a:latin typeface="宋体" panose="02010600030101010101" pitchFamily="2" charset="-122"/>
              </a:rPr>
              <a:t> </a:t>
            </a:r>
            <a:endParaRPr lang="zh-CN" altLang="en-US" sz="2000">
              <a:latin typeface="宋体" panose="02010600030101010101" pitchFamily="2" charset="-122"/>
            </a:endParaRPr>
          </a:p>
        </p:txBody>
      </p:sp>
      <p:graphicFrame>
        <p:nvGraphicFramePr>
          <p:cNvPr id="1247238" name="对象 1247237"/>
          <p:cNvGraphicFramePr>
            <a:graphicFrameLocks noChangeAspect="1"/>
          </p:cNvGraphicFramePr>
          <p:nvPr/>
        </p:nvGraphicFramePr>
        <p:xfrm>
          <a:off x="3635375" y="836613"/>
          <a:ext cx="1728788" cy="936625"/>
        </p:xfrm>
        <a:graphic>
          <a:graphicData uri="http://schemas.openxmlformats.org/presentationml/2006/ole">
            <mc:AlternateContent>
              <mc:Choice xmlns:v="urn:schemas-microsoft-com:vml" Requires="v">
                <p:oleObj spid="_x0000_s1040" showAsIcon="1" r:id="rId2" imgW="1728788" imgH="936625" progId="Word.Document.8">
                  <p:embed/>
                </p:oleObj>
              </mc:Choice>
              <mc:Fallback>
                <p:oleObj showAsIcon="1" r:id="rId2" imgW="1728788" imgH="936625" progId="Word.Document.8">
                  <p:embed/>
                  <p:pic>
                    <p:nvPicPr>
                      <p:cNvPr id="0" name="OLE substitute image"/>
                      <p:cNvPicPr/>
                      <p:nvPr/>
                    </p:nvPicPr>
                    <p:blipFill>
                      <a:blip r:embed="rId3"/>
                      <a:stretch>
                        <a:fillRect/>
                      </a:stretch>
                    </p:blipFill>
                    <p:spPr>
                      <a:xfrm>
                        <a:off x="3635375" y="836613"/>
                        <a:ext cx="1728788" cy="936625"/>
                      </a:xfrm>
                      <a:prstGeom prst="rect">
                        <a:avLst/>
                      </a:prstGeom>
                      <a:noFill/>
                      <a:ln w="38100">
                        <a:noFill/>
                        <a:miter/>
                      </a:ln>
                    </p:spPr>
                  </p:pic>
                </p:oleObj>
              </mc:Fallback>
            </mc:AlternateContent>
          </a:graphicData>
        </a:graphic>
      </p:graphicFrame>
      <p:graphicFrame>
        <p:nvGraphicFramePr>
          <p:cNvPr id="1247239" name="对象 1247238"/>
          <p:cNvGraphicFramePr>
            <a:graphicFrameLocks noChangeAspect="1"/>
          </p:cNvGraphicFramePr>
          <p:nvPr/>
        </p:nvGraphicFramePr>
        <p:xfrm>
          <a:off x="6948488" y="5516563"/>
          <a:ext cx="1223962" cy="931862"/>
        </p:xfrm>
        <a:graphic>
          <a:graphicData uri="http://schemas.openxmlformats.org/presentationml/2006/ole">
            <mc:AlternateContent>
              <mc:Choice xmlns:v="urn:schemas-microsoft-com:vml" Requires="v">
                <p:oleObj spid="_x0000_s1041" showAsIcon="1" r:id="rId4" imgW="1223962" imgH="931862" progId="Word.Document.8">
                  <p:embed/>
                </p:oleObj>
              </mc:Choice>
              <mc:Fallback>
                <p:oleObj showAsIcon="1" r:id="rId4" imgW="1223962" imgH="931862" progId="Word.Document.8">
                  <p:embed/>
                  <p:pic>
                    <p:nvPicPr>
                      <p:cNvPr id="0" name="OLE substitute image"/>
                      <p:cNvPicPr/>
                      <p:nvPr/>
                    </p:nvPicPr>
                    <p:blipFill>
                      <a:blip r:embed="rId5"/>
                      <a:stretch>
                        <a:fillRect/>
                      </a:stretch>
                    </p:blipFill>
                    <p:spPr>
                      <a:xfrm>
                        <a:off x="6948488" y="5516563"/>
                        <a:ext cx="1223962" cy="931862"/>
                      </a:xfrm>
                      <a:prstGeom prst="rect">
                        <a:avLst/>
                      </a:prstGeom>
                      <a:noFill/>
                      <a:ln w="38100">
                        <a:noFill/>
                        <a:miter/>
                      </a:ln>
                    </p:spPr>
                  </p:pic>
                </p:oleObj>
              </mc:Fallback>
            </mc:AlternateContent>
          </a:graphicData>
        </a:graphic>
      </p:graphicFrame>
    </p:spTree>
  </p:cSld>
  <p:clrMapOvr>
    <a:masterClrMapping/>
  </p:clrMapOvr>
  <p:transition spd="med"/>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16</a:t>
            </a:fld>
            <a:endParaRPr lang="zh-TW" altLang="en-US">
              <a:latin typeface="Arial" pitchFamily="34" charset="0"/>
            </a:endParaRPr>
          </a:p>
        </p:txBody>
      </p:sp>
      <p:sp>
        <p:nvSpPr>
          <p:cNvPr id="1192964" name="文本框 1192963"/>
          <p:cNvSpPr txBox="1"/>
          <p:nvPr/>
        </p:nvSpPr>
        <p:spPr>
          <a:xfrm>
            <a:off x="250825" y="908050"/>
            <a:ext cx="2736850" cy="457200"/>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7.3 </a:t>
            </a:r>
            <a:r>
              <a:rPr lang="zh-CN" altLang="en-US" sz="2400">
                <a:latin typeface="宋体" panose="02010600030101010101" pitchFamily="2" charset="-122"/>
              </a:rPr>
              <a:t>制定活动计划</a:t>
            </a:r>
            <a:endParaRPr lang="zh-CN" altLang="en-US" sz="2400">
              <a:latin typeface="宋体" panose="02010600030101010101" pitchFamily="2" charset="-122"/>
            </a:endParaRPr>
          </a:p>
        </p:txBody>
      </p:sp>
      <p:sp>
        <p:nvSpPr>
          <p:cNvPr id="1192965" name="文本框 1192964"/>
          <p:cNvSpPr txBox="1"/>
          <p:nvPr/>
        </p:nvSpPr>
        <p:spPr>
          <a:xfrm>
            <a:off x="0" y="2133600"/>
            <a:ext cx="7200900" cy="3667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endParaRPr>
              <a:latin typeface="Arial" pitchFamily="34" charset="0"/>
            </a:endParaRPr>
          </a:p>
        </p:txBody>
      </p:sp>
      <p:sp>
        <p:nvSpPr>
          <p:cNvPr id="1192966" name="文本框 1192965"/>
          <p:cNvSpPr txBox="1"/>
          <p:nvPr/>
        </p:nvSpPr>
        <p:spPr>
          <a:xfrm>
            <a:off x="827088" y="2133600"/>
            <a:ext cx="6553200" cy="3667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endParaRPr>
              <a:latin typeface="Arial" pitchFamily="34" charset="0"/>
            </a:endParaRPr>
          </a:p>
        </p:txBody>
      </p:sp>
      <p:sp>
        <p:nvSpPr>
          <p:cNvPr id="1192967" name="文本框 1192966"/>
          <p:cNvSpPr txBox="1"/>
          <p:nvPr/>
        </p:nvSpPr>
        <p:spPr>
          <a:xfrm>
            <a:off x="684213" y="1341438"/>
            <a:ext cx="8208962" cy="47910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80000"/>
              </a:lnSpc>
              <a:spcBef>
                <a:spcPct val="50000"/>
              </a:spcBef>
              <a:buFont typeface="Wingdings" panose="05000000000000000000" pitchFamily="2" charset="2"/>
              <a:buChar char="Ø"/>
            </a:pPr>
            <a:r>
              <a:rPr lang="zh-CN" altLang="en-GB" sz="2000">
                <a:latin typeface="宋体" panose="02010600030101010101" pitchFamily="2" charset="-122"/>
              </a:rPr>
              <a:t> </a:t>
            </a:r>
            <a:r>
              <a:rPr lang="zh-TW" altLang="en-GB" sz="2000">
                <a:latin typeface="宋体" panose="02010600030101010101" pitchFamily="2" charset="-122"/>
              </a:rPr>
              <a:t>由圈长制定</a:t>
            </a:r>
            <a:r>
              <a:rPr lang="en-GB" altLang="zh-TW" sz="2000">
                <a:latin typeface="宋体" panose="02010600030101010101" pitchFamily="2" charset="-122"/>
              </a:rPr>
              <a:t>QCC</a:t>
            </a:r>
            <a:r>
              <a:rPr lang="zh-TW" altLang="en-GB" sz="2000">
                <a:latin typeface="宋体" panose="02010600030101010101" pitchFamily="2" charset="-122"/>
              </a:rPr>
              <a:t>活动计划</a:t>
            </a:r>
            <a:r>
              <a:rPr lang="zh-CN" altLang="en-GB" sz="2000">
                <a:latin typeface="宋体" panose="02010600030101010101" pitchFamily="2" charset="-122"/>
              </a:rPr>
              <a:t>，活动时间以</a:t>
            </a:r>
            <a:r>
              <a:rPr lang="en-GB" altLang="zh-CN" sz="2000">
                <a:latin typeface="宋体" panose="02010600030101010101" pitchFamily="2" charset="-122"/>
              </a:rPr>
              <a:t>3</a:t>
            </a:r>
            <a:r>
              <a:rPr lang="zh-CN" altLang="en-GB" sz="2000">
                <a:latin typeface="宋体" panose="02010600030101010101" pitchFamily="2" charset="-122"/>
              </a:rPr>
              <a:t>个月左右为原则</a:t>
            </a:r>
            <a:r>
              <a:rPr lang="zh-TW" altLang="en-GB" sz="2000">
                <a:latin typeface="宋体" panose="02010600030101010101" pitchFamily="2" charset="-122"/>
              </a:rPr>
              <a:t>，</a:t>
            </a:r>
            <a:r>
              <a:rPr lang="zh-CN" altLang="en-GB" sz="2000">
                <a:latin typeface="宋体" panose="02010600030101010101" pitchFamily="2" charset="-122"/>
              </a:rPr>
              <a:t>其活动进度的安排应以箭头形状体现于“</a:t>
            </a:r>
            <a:r>
              <a:rPr lang="en-GB" altLang="zh-TW" sz="2000">
                <a:solidFill>
                  <a:srgbClr val="FF3300"/>
                </a:solidFill>
                <a:latin typeface="宋体" panose="02010600030101010101" pitchFamily="2" charset="-122"/>
              </a:rPr>
              <a:t>QCC</a:t>
            </a:r>
            <a:r>
              <a:rPr lang="zh-TW" altLang="en-GB" sz="2000">
                <a:solidFill>
                  <a:srgbClr val="FF3300"/>
                </a:solidFill>
                <a:latin typeface="宋体" panose="02010600030101010101" pitchFamily="2" charset="-122"/>
              </a:rPr>
              <a:t>活动计划及实施跟踪表</a:t>
            </a:r>
            <a:r>
              <a:rPr lang="zh-CN" altLang="en-GB" sz="2000">
                <a:latin typeface="宋体" panose="02010600030101010101" pitchFamily="2" charset="-122"/>
              </a:rPr>
              <a:t>”</a:t>
            </a:r>
            <a:r>
              <a:rPr lang="zh-TW" altLang="en-GB" sz="2000">
                <a:latin typeface="宋体" panose="02010600030101010101" pitchFamily="2" charset="-122"/>
              </a:rPr>
              <a:t>中</a:t>
            </a:r>
            <a:r>
              <a:rPr lang="zh-TW" altLang="zh-CN" sz="2000">
                <a:latin typeface="宋体" panose="02010600030101010101" pitchFamily="2" charset="-122"/>
              </a:rPr>
              <a:t>，</a:t>
            </a:r>
            <a:r>
              <a:rPr lang="zh-CN" altLang="en-US" sz="2000">
                <a:latin typeface="宋体" panose="02010600030101010101" pitchFamily="2" charset="-122"/>
              </a:rPr>
              <a:t>并于此表中</a:t>
            </a:r>
            <a:r>
              <a:rPr lang="zh-TW" altLang="en-GB" sz="2000">
                <a:latin typeface="宋体" panose="02010600030101010101" pitchFamily="2" charset="-122"/>
              </a:rPr>
              <a:t>明确活动</a:t>
            </a:r>
            <a:r>
              <a:rPr lang="zh-CN" altLang="en-GB" sz="2000">
                <a:latin typeface="宋体" panose="02010600030101010101" pitchFamily="2" charset="-122"/>
              </a:rPr>
              <a:t>需要</a:t>
            </a:r>
            <a:r>
              <a:rPr lang="zh-TW" altLang="en-GB" sz="2000">
                <a:latin typeface="宋体" panose="02010600030101010101" pitchFamily="2" charset="-122"/>
              </a:rPr>
              <a:t>培训和交流</a:t>
            </a:r>
            <a:r>
              <a:rPr lang="zh-CN" altLang="en-GB" sz="2000">
                <a:latin typeface="宋体" panose="02010600030101010101" pitchFamily="2" charset="-122"/>
              </a:rPr>
              <a:t>的</a:t>
            </a:r>
            <a:r>
              <a:rPr lang="zh-TW" altLang="en-GB" sz="2000">
                <a:latin typeface="宋体" panose="02010600030101010101" pitchFamily="2" charset="-122"/>
              </a:rPr>
              <a:t>事项，具体的培训和交流计划在实际推行中可另行制定</a:t>
            </a:r>
            <a:r>
              <a:rPr lang="zh-CN" altLang="en-GB" sz="2000">
                <a:latin typeface="宋体" panose="02010600030101010101" pitchFamily="2" charset="-122"/>
              </a:rPr>
              <a:t>，</a:t>
            </a:r>
            <a:r>
              <a:rPr lang="zh-TW" altLang="en-GB" sz="2000">
                <a:latin typeface="宋体" panose="02010600030101010101" pitchFamily="2" charset="-122"/>
              </a:rPr>
              <a:t>呈报</a:t>
            </a:r>
            <a:r>
              <a:rPr lang="zh-CN" altLang="en-GB" sz="2000">
                <a:latin typeface="宋体" panose="02010600030101010101" pitchFamily="2" charset="-122"/>
              </a:rPr>
              <a:t>推行委员会总干事审批后交于</a:t>
            </a:r>
            <a:r>
              <a:rPr lang="en-GB" altLang="zh-CN" sz="2000">
                <a:latin typeface="宋体" panose="02010600030101010101" pitchFamily="2" charset="-122"/>
              </a:rPr>
              <a:t>QCC</a:t>
            </a:r>
            <a:r>
              <a:rPr lang="zh-CN" altLang="en-GB" sz="2000">
                <a:latin typeface="宋体" panose="02010600030101010101" pitchFamily="2" charset="-122"/>
              </a:rPr>
              <a:t>推行管理小组处备案。</a:t>
            </a:r>
            <a:endParaRPr lang="zh-CN" altLang="en-GB" sz="2000">
              <a:latin typeface="宋体" panose="02010600030101010101" pitchFamily="2" charset="-122"/>
            </a:endParaRPr>
          </a:p>
          <a:p>
            <a:pPr algn="l">
              <a:lnSpc>
                <a:spcPct val="180000"/>
              </a:lnSpc>
              <a:spcBef>
                <a:spcPct val="50000"/>
              </a:spcBef>
              <a:buFont typeface="Wingdings" panose="05000000000000000000" pitchFamily="2" charset="2"/>
              <a:buChar char="Ø"/>
            </a:pPr>
            <a:r>
              <a:rPr lang="zh-CN" altLang="en-GB" sz="2000">
                <a:latin typeface="宋体" panose="02010600030101010101" pitchFamily="2" charset="-122"/>
              </a:rPr>
              <a:t> </a:t>
            </a:r>
            <a:r>
              <a:rPr lang="en-GB" altLang="zh-CN" sz="2000">
                <a:latin typeface="宋体" panose="02010600030101010101" pitchFamily="2" charset="-122"/>
              </a:rPr>
              <a:t>QCC</a:t>
            </a:r>
            <a:r>
              <a:rPr lang="zh-CN" altLang="en-GB" sz="2000">
                <a:latin typeface="宋体" panose="02010600030101010101" pitchFamily="2" charset="-122"/>
              </a:rPr>
              <a:t>推行管理小组应根据其制定的活动计划对其执行进度进行监控、检查与验证。</a:t>
            </a:r>
            <a:endParaRPr lang="zh-CN" altLang="en-GB" sz="2000">
              <a:latin typeface="宋体" panose="02010600030101010101" pitchFamily="2" charset="-122"/>
            </a:endParaRPr>
          </a:p>
          <a:p>
            <a:pPr algn="l">
              <a:lnSpc>
                <a:spcPct val="180000"/>
              </a:lnSpc>
              <a:spcBef>
                <a:spcPct val="50000"/>
              </a:spcBef>
              <a:buFont typeface="Wingdings" panose="05000000000000000000" pitchFamily="2" charset="2"/>
              <a:buChar char="Ø"/>
            </a:pPr>
            <a:r>
              <a:rPr lang="zh-CN" altLang="en-GB" sz="2000">
                <a:latin typeface="宋体" panose="02010600030101010101" pitchFamily="2" charset="-122"/>
              </a:rPr>
              <a:t> 其组建部门可保留其相应资料的副本作为参考。</a:t>
            </a:r>
            <a:r>
              <a:rPr lang="zh-CN" altLang="en-US" sz="2000">
                <a:latin typeface="宋体" panose="02010600030101010101" pitchFamily="2" charset="-122"/>
              </a:rPr>
              <a:t> </a:t>
            </a:r>
            <a:endParaRPr lang="zh-CN" altLang="en-US" sz="2000">
              <a:latin typeface="宋体" panose="02010600030101010101" pitchFamily="2" charset="-122"/>
            </a:endParaRPr>
          </a:p>
        </p:txBody>
      </p:sp>
      <p:graphicFrame>
        <p:nvGraphicFramePr>
          <p:cNvPr id="1192971" name="对象 1192970"/>
          <p:cNvGraphicFramePr>
            <a:graphicFrameLocks noChangeAspect="1"/>
          </p:cNvGraphicFramePr>
          <p:nvPr/>
        </p:nvGraphicFramePr>
        <p:xfrm>
          <a:off x="5580063" y="3644900"/>
          <a:ext cx="1655762" cy="1008063"/>
        </p:xfrm>
        <a:graphic>
          <a:graphicData uri="http://schemas.openxmlformats.org/presentationml/2006/ole">
            <mc:AlternateContent>
              <mc:Choice xmlns:v="urn:schemas-microsoft-com:vml" Requires="v">
                <p:oleObj spid="_x0000_s1042" showAsIcon="1" r:id="rId2" imgW="1655762" imgH="1008063" progId="Word.Document.8">
                  <p:embed/>
                </p:oleObj>
              </mc:Choice>
              <mc:Fallback>
                <p:oleObj showAsIcon="1" r:id="rId2" imgW="1655762" imgH="1008063" progId="Word.Document.8">
                  <p:embed/>
                  <p:pic>
                    <p:nvPicPr>
                      <p:cNvPr id="0" name="OLE substitute image"/>
                      <p:cNvPicPr/>
                      <p:nvPr/>
                    </p:nvPicPr>
                    <p:blipFill>
                      <a:blip r:embed="rId3"/>
                      <a:stretch>
                        <a:fillRect/>
                      </a:stretch>
                    </p:blipFill>
                    <p:spPr>
                      <a:xfrm>
                        <a:off x="5580063" y="3644900"/>
                        <a:ext cx="1655762" cy="1008063"/>
                      </a:xfrm>
                      <a:prstGeom prst="rect">
                        <a:avLst/>
                      </a:prstGeom>
                      <a:noFill/>
                      <a:ln w="38100">
                        <a:noFill/>
                        <a:miter/>
                      </a:ln>
                    </p:spPr>
                  </p:pic>
                </p:oleObj>
              </mc:Fallback>
            </mc:AlternateContent>
          </a:graphicData>
        </a:graphic>
      </p:graphicFrame>
    </p:spTree>
  </p:cSld>
  <p:clrMapOvr>
    <a:masterClrMapping/>
  </p:clrMapOvr>
  <p:transition spd="med">
    <p:cover dir="ld"/>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17</a:t>
            </a:fld>
            <a:endParaRPr lang="zh-TW" altLang="en-US">
              <a:latin typeface="Arial" pitchFamily="34" charset="0"/>
            </a:endParaRPr>
          </a:p>
        </p:txBody>
      </p:sp>
      <p:sp>
        <p:nvSpPr>
          <p:cNvPr id="1195012" name="文本框 1195011"/>
          <p:cNvSpPr txBox="1"/>
          <p:nvPr/>
        </p:nvSpPr>
        <p:spPr>
          <a:xfrm>
            <a:off x="179388" y="908050"/>
            <a:ext cx="3960812" cy="457200"/>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7.4 </a:t>
            </a:r>
            <a:r>
              <a:rPr lang="zh-CN" altLang="en-GB" sz="2400">
                <a:latin typeface="宋体" panose="02010600030101010101" pitchFamily="2" charset="-122"/>
              </a:rPr>
              <a:t>现场调查，数据分析</a:t>
            </a:r>
            <a:endParaRPr lang="zh-CN" altLang="en-US" sz="2400">
              <a:latin typeface="宋体" panose="02010600030101010101" pitchFamily="2" charset="-122"/>
            </a:endParaRPr>
          </a:p>
        </p:txBody>
      </p:sp>
      <p:sp>
        <p:nvSpPr>
          <p:cNvPr id="1195013" name="文本框 1195012"/>
          <p:cNvSpPr txBox="1"/>
          <p:nvPr/>
        </p:nvSpPr>
        <p:spPr>
          <a:xfrm>
            <a:off x="684213" y="1773238"/>
            <a:ext cx="8064500" cy="39020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围绕选定的主题，通过圈会，设计适合本圈现场需要的、易于数据收集、整理的查检表。</a:t>
            </a:r>
            <a:endParaRPr lang="zh-TW" altLang="zh-CN"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决定收集数据的周期、收集时间、收集方式、记录方式及责任人。</a:t>
            </a:r>
            <a:endParaRPr lang="zh-TW" altLang="zh-CN"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圈会结束后，各责任人员即应依照圈会所决定的方式，开始收集数据。</a:t>
            </a:r>
            <a:endParaRPr lang="zh-TW" altLang="zh-CN"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数据一定要真实，不得经过人为修饰和造假。</a:t>
            </a:r>
            <a:endParaRPr lang="zh-TW" altLang="zh-CN"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本阶段</a:t>
            </a:r>
            <a:r>
              <a:rPr lang="zh-CN" altLang="en-GB" sz="2000">
                <a:latin typeface="宋体" panose="02010600030101010101" pitchFamily="2" charset="-122"/>
              </a:rPr>
              <a:t>一般</a:t>
            </a:r>
            <a:r>
              <a:rPr lang="zh-TW" altLang="en-GB" sz="2000">
                <a:latin typeface="宋体" panose="02010600030101010101" pitchFamily="2" charset="-122"/>
              </a:rPr>
              <a:t>可使用查检表。</a:t>
            </a:r>
            <a:r>
              <a:rPr lang="zh-CN" altLang="en-US" sz="2000">
                <a:latin typeface="宋体" panose="02010600030101010101" pitchFamily="2" charset="-122"/>
              </a:rPr>
              <a:t>  </a:t>
            </a:r>
            <a:endParaRPr lang="zh-CN" altLang="en-US" sz="2000">
              <a:latin typeface="宋体" panose="02010600030101010101" pitchFamily="2" charset="-122"/>
            </a:endParaRPr>
          </a:p>
        </p:txBody>
      </p:sp>
    </p:spTree>
  </p:cSld>
  <p:clrMapOvr>
    <a:masterClrMapping/>
  </p:clrMapOvr>
  <p:transition spd="med">
    <p:cover dir="ru"/>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18</a:t>
            </a:fld>
            <a:endParaRPr lang="zh-TW" altLang="en-US">
              <a:latin typeface="Arial" pitchFamily="34" charset="0"/>
            </a:endParaRPr>
          </a:p>
        </p:txBody>
      </p:sp>
      <p:sp>
        <p:nvSpPr>
          <p:cNvPr id="1196036" name="文本框 1196035"/>
          <p:cNvSpPr txBox="1"/>
          <p:nvPr/>
        </p:nvSpPr>
        <p:spPr>
          <a:xfrm>
            <a:off x="179388" y="908050"/>
            <a:ext cx="2952750" cy="457200"/>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7.5 </a:t>
            </a:r>
            <a:r>
              <a:rPr lang="zh-CN" altLang="en-GB" sz="2400">
                <a:latin typeface="宋体" panose="02010600030101010101" pitchFamily="2" charset="-122"/>
              </a:rPr>
              <a:t>数据收集整理</a:t>
            </a:r>
            <a:endParaRPr lang="zh-CN" altLang="en-US" sz="2400">
              <a:latin typeface="宋体" panose="02010600030101010101" pitchFamily="2" charset="-122"/>
            </a:endParaRPr>
          </a:p>
        </p:txBody>
      </p:sp>
      <p:sp>
        <p:nvSpPr>
          <p:cNvPr id="1196037" name="文本框 1196036"/>
          <p:cNvSpPr txBox="1"/>
          <p:nvPr/>
        </p:nvSpPr>
        <p:spPr>
          <a:xfrm>
            <a:off x="755650" y="1557338"/>
            <a:ext cx="7921625" cy="42068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对上次圈会后收集数据过程中所发生的困难点，全员检讨，并提出解决方法。</a:t>
            </a:r>
            <a:endParaRPr lang="zh-TW" altLang="zh-CN"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检讨上次圈会后设计的查检表，如需要，加以补充或修改，使数据更能顺利收集，重新收集数据。</a:t>
            </a:r>
            <a:r>
              <a:rPr lang="zh-CN" altLang="en-US" sz="2000">
                <a:latin typeface="宋体" panose="02010600030101010101" pitchFamily="2" charset="-122"/>
              </a:rPr>
              <a:t>  </a:t>
            </a:r>
            <a:endParaRPr lang="zh-CN" altLang="en-US"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如无前两点困难，则圈长落实责任人及时收集数据，使用</a:t>
            </a:r>
            <a:r>
              <a:rPr lang="en-GB" altLang="zh-TW" sz="2000">
                <a:latin typeface="宋体" panose="02010600030101010101" pitchFamily="2" charset="-122"/>
              </a:rPr>
              <a:t>QC</a:t>
            </a:r>
            <a:r>
              <a:rPr lang="zh-TW" altLang="en-GB" sz="2000">
                <a:latin typeface="宋体" panose="02010600030101010101" pitchFamily="2" charset="-122"/>
              </a:rPr>
              <a:t>手法，从各个角度去层别，作成柏拉图形式直观反映，找出影响问题点的关键项目。</a:t>
            </a:r>
            <a:endParaRPr lang="zh-TW" altLang="zh-CN" sz="2000">
              <a:latin typeface="宋体" panose="02010600030101010101" pitchFamily="2" charset="-122"/>
            </a:endParaRPr>
          </a:p>
          <a:p>
            <a:pPr algn="l">
              <a:lnSpc>
                <a:spcPct val="15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本阶段可根据需要使用适当</a:t>
            </a:r>
            <a:r>
              <a:rPr lang="zh-CN" altLang="en-GB" sz="2000">
                <a:latin typeface="宋体" panose="02010600030101010101" pitchFamily="2" charset="-122"/>
              </a:rPr>
              <a:t>的</a:t>
            </a:r>
            <a:r>
              <a:rPr lang="en-GB" altLang="zh-TW" sz="2000">
                <a:latin typeface="宋体" panose="02010600030101010101" pitchFamily="2" charset="-122"/>
              </a:rPr>
              <a:t>QC</a:t>
            </a:r>
            <a:r>
              <a:rPr lang="zh-TW" altLang="en-GB" sz="2000">
                <a:latin typeface="宋体" panose="02010600030101010101" pitchFamily="2" charset="-122"/>
              </a:rPr>
              <a:t>手法，如柏拉图、直方图等。</a:t>
            </a:r>
            <a:r>
              <a:rPr lang="zh-CN" altLang="en-US" sz="2000">
                <a:latin typeface="宋体" panose="02010600030101010101" pitchFamily="2" charset="-122"/>
              </a:rPr>
              <a:t> </a:t>
            </a:r>
            <a:endParaRPr lang="zh-CN" altLang="en-US" sz="2000">
              <a:latin typeface="宋体" panose="02010600030101010101" pitchFamily="2" charset="-122"/>
            </a:endParaRPr>
          </a:p>
        </p:txBody>
      </p:sp>
    </p:spTree>
  </p:cSld>
  <p:clrMapOvr>
    <a:masterClrMapping/>
  </p:clrMapOvr>
  <p:transition spd="med">
    <p:cover dir="rd"/>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19</a:t>
            </a:fld>
            <a:endParaRPr lang="zh-TW" altLang="en-US">
              <a:latin typeface="Arial" pitchFamily="34" charset="0"/>
            </a:endParaRPr>
          </a:p>
        </p:txBody>
      </p:sp>
      <p:sp>
        <p:nvSpPr>
          <p:cNvPr id="1197060" name="文本框 1197059"/>
          <p:cNvSpPr txBox="1"/>
          <p:nvPr/>
        </p:nvSpPr>
        <p:spPr>
          <a:xfrm>
            <a:off x="323850" y="908050"/>
            <a:ext cx="2736850" cy="457200"/>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7.6 </a:t>
            </a:r>
            <a:r>
              <a:rPr lang="zh-TW" altLang="en-GB" sz="2400">
                <a:latin typeface="宋体" panose="02010600030101010101" pitchFamily="2" charset="-122"/>
              </a:rPr>
              <a:t>原因分析</a:t>
            </a:r>
            <a:r>
              <a:rPr lang="zh-CN" altLang="en-US" sz="2400">
                <a:latin typeface="宋体" panose="02010600030101010101" pitchFamily="2" charset="-122"/>
              </a:rPr>
              <a:t> </a:t>
            </a:r>
            <a:endParaRPr lang="zh-CN" altLang="en-US" sz="2400">
              <a:latin typeface="宋体" panose="02010600030101010101" pitchFamily="2" charset="-122"/>
            </a:endParaRPr>
          </a:p>
        </p:txBody>
      </p:sp>
      <p:sp>
        <p:nvSpPr>
          <p:cNvPr id="1197061" name="文本框 1197060"/>
          <p:cNvSpPr txBox="1"/>
          <p:nvPr/>
        </p:nvSpPr>
        <p:spPr>
          <a:xfrm>
            <a:off x="827088" y="1628775"/>
            <a:ext cx="7705725" cy="442595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13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在圈会上确认每一关键项目。</a:t>
            </a:r>
            <a:r>
              <a:rPr lang="zh-CN" altLang="en-US" sz="2000">
                <a:latin typeface="宋体" panose="02010600030101010101" pitchFamily="2" charset="-122"/>
              </a:rPr>
              <a:t> </a:t>
            </a:r>
            <a:endParaRPr lang="zh-CN" altLang="en-US" sz="2000">
              <a:latin typeface="宋体" panose="02010600030101010101" pitchFamily="2" charset="-122"/>
            </a:endParaRPr>
          </a:p>
          <a:p>
            <a:pPr algn="l">
              <a:lnSpc>
                <a:spcPct val="13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针对选定的每一关键项目，</a:t>
            </a:r>
            <a:r>
              <a:rPr lang="zh-CN" altLang="en-GB" sz="2000">
                <a:latin typeface="宋体" panose="02010600030101010101" pitchFamily="2" charset="-122"/>
              </a:rPr>
              <a:t>一般</a:t>
            </a:r>
            <a:r>
              <a:rPr lang="zh-TW" altLang="en-GB" sz="2000">
                <a:latin typeface="宋体" panose="02010600030101010101" pitchFamily="2" charset="-122"/>
              </a:rPr>
              <a:t>运用头脑风暴法展开特性要因分析。</a:t>
            </a:r>
            <a:r>
              <a:rPr lang="zh-CN" altLang="en-US" sz="2000">
                <a:latin typeface="宋体" panose="02010600030101010101" pitchFamily="2" charset="-122"/>
              </a:rPr>
              <a:t> </a:t>
            </a:r>
            <a:endParaRPr lang="zh-CN" altLang="en-US" sz="2000">
              <a:latin typeface="宋体" panose="02010600030101010101" pitchFamily="2" charset="-122"/>
            </a:endParaRPr>
          </a:p>
          <a:p>
            <a:pPr algn="l">
              <a:lnSpc>
                <a:spcPct val="13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找出影响的主要因素，主要因素要求具体、明确、且便于制定改善对策。</a:t>
            </a:r>
            <a:r>
              <a:rPr lang="zh-CN" altLang="en-US" sz="2000">
                <a:latin typeface="宋体" panose="02010600030101010101" pitchFamily="2" charset="-122"/>
              </a:rPr>
              <a:t> </a:t>
            </a:r>
            <a:endParaRPr lang="zh-CN" altLang="en-US" sz="2000">
              <a:latin typeface="宋体" panose="02010600030101010101" pitchFamily="2" charset="-122"/>
            </a:endParaRPr>
          </a:p>
          <a:p>
            <a:pPr algn="l">
              <a:lnSpc>
                <a:spcPct val="13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会后落实责任人对主要因素进行验证、确认。</a:t>
            </a:r>
            <a:endParaRPr lang="zh-TW" altLang="zh-CN" sz="2000">
              <a:latin typeface="宋体" panose="02010600030101010101" pitchFamily="2" charset="-122"/>
            </a:endParaRPr>
          </a:p>
          <a:p>
            <a:pPr algn="l">
              <a:lnSpc>
                <a:spcPct val="13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对于重要原因以分工方式，决定各圈员负责研究、观察、分析，提出对策构想并于下次圈会时提出报告。</a:t>
            </a:r>
            <a:r>
              <a:rPr lang="zh-CN" altLang="en-US" sz="2000">
                <a:latin typeface="宋体" panose="02010600030101010101" pitchFamily="2" charset="-122"/>
              </a:rPr>
              <a:t> </a:t>
            </a:r>
            <a:endParaRPr lang="zh-CN" altLang="en-US" sz="2000">
              <a:latin typeface="宋体" panose="02010600030101010101" pitchFamily="2" charset="-122"/>
            </a:endParaRPr>
          </a:p>
          <a:p>
            <a:pPr algn="l">
              <a:lnSpc>
                <a:spcPct val="13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本阶段</a:t>
            </a:r>
            <a:r>
              <a:rPr lang="zh-CN" altLang="en-GB" sz="2000">
                <a:latin typeface="宋体" panose="02010600030101010101" pitchFamily="2" charset="-122"/>
              </a:rPr>
              <a:t>一般</a:t>
            </a:r>
            <a:r>
              <a:rPr lang="zh-TW" altLang="en-GB" sz="2000">
                <a:latin typeface="宋体" panose="02010600030101010101" pitchFamily="2" charset="-122"/>
              </a:rPr>
              <a:t>使用头脑风暴法和特性要因法</a:t>
            </a:r>
            <a:r>
              <a:rPr lang="zh-CN" altLang="en-GB" sz="2000">
                <a:latin typeface="宋体" panose="02010600030101010101" pitchFamily="2" charset="-122"/>
              </a:rPr>
              <a:t>等</a:t>
            </a:r>
            <a:r>
              <a:rPr lang="zh-TW" altLang="en-GB" sz="2000">
                <a:latin typeface="宋体" panose="02010600030101010101" pitchFamily="2" charset="-122"/>
              </a:rPr>
              <a:t>。</a:t>
            </a:r>
            <a:endParaRPr lang="zh-CN" altLang="en-US" sz="2000">
              <a:latin typeface="宋体" panose="02010600030101010101" pitchFamily="2" charset="-122"/>
            </a:endParaRPr>
          </a:p>
        </p:txBody>
      </p:sp>
    </p:spTree>
  </p:cSld>
  <p:clrMapOvr>
    <a:masterClrMapping/>
  </p:clrMapOvr>
  <p:transition spd="med">
    <p:cut thruBlk="1"/>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20</a:t>
            </a:fld>
            <a:endParaRPr lang="zh-TW" altLang="en-US">
              <a:latin typeface="Arial" pitchFamily="34" charset="0"/>
            </a:endParaRPr>
          </a:p>
        </p:txBody>
      </p:sp>
      <p:sp>
        <p:nvSpPr>
          <p:cNvPr id="1198084" name="文本框 1198083"/>
          <p:cNvSpPr txBox="1"/>
          <p:nvPr/>
        </p:nvSpPr>
        <p:spPr>
          <a:xfrm>
            <a:off x="250825" y="765175"/>
            <a:ext cx="2736850" cy="457200"/>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7.7 </a:t>
            </a:r>
            <a:r>
              <a:rPr lang="zh-CN" altLang="en-GB" sz="2400">
                <a:latin typeface="宋体" panose="02010600030101010101" pitchFamily="2" charset="-122"/>
              </a:rPr>
              <a:t>对策制定</a:t>
            </a:r>
            <a:endParaRPr lang="zh-CN" altLang="en-US" sz="2400">
              <a:latin typeface="宋体" panose="02010600030101010101" pitchFamily="2" charset="-122"/>
            </a:endParaRPr>
          </a:p>
        </p:txBody>
      </p:sp>
      <p:sp>
        <p:nvSpPr>
          <p:cNvPr id="1198085" name="文本框 1198084"/>
          <p:cNvSpPr txBox="1"/>
          <p:nvPr/>
        </p:nvSpPr>
        <p:spPr>
          <a:xfrm>
            <a:off x="684213" y="1268413"/>
            <a:ext cx="7704137" cy="48164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buFont typeface="Wingdings" panose="05000000000000000000" pitchFamily="2" charset="2"/>
              <a:buChar char="Ø"/>
            </a:pPr>
            <a:r>
              <a:rPr lang="zh-CN" altLang="en-GB" sz="2000">
                <a:latin typeface="宋体" panose="02010600030101010101" pitchFamily="2" charset="-122"/>
              </a:rPr>
              <a:t> </a:t>
            </a:r>
            <a:r>
              <a:rPr lang="zh-TW" altLang="en-GB" sz="2000">
                <a:latin typeface="宋体" panose="02010600030101010101" pitchFamily="2" charset="-122"/>
              </a:rPr>
              <a:t>根据上次圈会把重要原因和实际观察、分析、研究的结果，按分工的方式，将所得之对策提出讨论，除了责任人的方案构想外，</a:t>
            </a:r>
            <a:r>
              <a:rPr lang="zh-CN" altLang="en-GB" sz="2000">
                <a:latin typeface="宋体" panose="02010600030101010101" pitchFamily="2" charset="-122"/>
              </a:rPr>
              <a:t>可</a:t>
            </a:r>
            <a:r>
              <a:rPr lang="zh-TW" altLang="en-GB" sz="2000">
                <a:latin typeface="宋体" panose="02010600030101010101" pitchFamily="2" charset="-122"/>
              </a:rPr>
              <a:t>以集思广益的方式，吸收好的意见。</a:t>
            </a:r>
            <a:r>
              <a:rPr lang="zh-CN" altLang="en-US" sz="2000">
                <a:latin typeface="宋体" panose="02010600030101010101" pitchFamily="2" charset="-122"/>
              </a:rPr>
              <a:t> </a:t>
            </a:r>
            <a:endParaRPr lang="zh-CN" altLang="en-US" sz="2000">
              <a:latin typeface="宋体" panose="02010600030101010101" pitchFamily="2" charset="-122"/>
            </a:endParaRPr>
          </a:p>
          <a:p>
            <a:pPr algn="l">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根据上述的讨论获得对策方案后，让圈员分工整理成详细具体的方案。</a:t>
            </a:r>
            <a:endParaRPr lang="zh-TW" altLang="zh-CN" sz="2000">
              <a:latin typeface="宋体" panose="02010600030101010101" pitchFamily="2" charset="-122"/>
            </a:endParaRPr>
          </a:p>
          <a:p>
            <a:pPr algn="l">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对所制定的具体对策方案进行分析，制定实施计划，并在圈会上讨论，交换意见，定出具体的步骤、目标、日程和负责人，注明提</a:t>
            </a:r>
            <a:r>
              <a:rPr lang="zh-CN" altLang="en-GB" sz="2000">
                <a:latin typeface="宋体" panose="02010600030101010101" pitchFamily="2" charset="-122"/>
              </a:rPr>
              <a:t>出</a:t>
            </a:r>
            <a:r>
              <a:rPr lang="zh-TW" altLang="en-GB" sz="2000">
                <a:latin typeface="宋体" panose="02010600030101010101" pitchFamily="2" charset="-122"/>
              </a:rPr>
              <a:t>人。</a:t>
            </a:r>
            <a:r>
              <a:rPr lang="zh-CN" altLang="en-US" sz="2000">
                <a:latin typeface="宋体" panose="02010600030101010101" pitchFamily="2" charset="-122"/>
              </a:rPr>
              <a:t> </a:t>
            </a:r>
            <a:endParaRPr lang="zh-CN" altLang="en-US" sz="2000">
              <a:latin typeface="宋体" panose="02010600030101010101" pitchFamily="2" charset="-122"/>
            </a:endParaRPr>
          </a:p>
          <a:p>
            <a:pPr algn="l">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圈长</a:t>
            </a:r>
            <a:r>
              <a:rPr lang="zh-CN" altLang="en-GB" sz="2000">
                <a:latin typeface="宋体" panose="02010600030101010101" pitchFamily="2" charset="-122"/>
              </a:rPr>
              <a:t>根据讨论结果</a:t>
            </a:r>
            <a:r>
              <a:rPr lang="zh-TW" altLang="en-GB" sz="2000">
                <a:latin typeface="宋体" panose="02010600030101010101" pitchFamily="2" charset="-122"/>
              </a:rPr>
              <a:t>及合理化建议制定</a:t>
            </a:r>
            <a:r>
              <a:rPr lang="en-GB" altLang="zh-TW" sz="2000">
                <a:latin typeface="宋体" panose="02010600030101010101" pitchFamily="2" charset="-122"/>
              </a:rPr>
              <a:t>QCC</a:t>
            </a:r>
            <a:r>
              <a:rPr lang="zh-TW" altLang="en-GB" sz="2000">
                <a:latin typeface="宋体" panose="02010600030101010101" pitchFamily="2" charset="-122"/>
              </a:rPr>
              <a:t>对策</a:t>
            </a:r>
            <a:r>
              <a:rPr lang="zh-CN" altLang="en-GB" sz="2000">
                <a:latin typeface="宋体" panose="02010600030101010101" pitchFamily="2" charset="-122"/>
              </a:rPr>
              <a:t>实施计划后依计划执行</a:t>
            </a:r>
            <a:r>
              <a:rPr lang="zh-TW" altLang="en-GB" sz="2000">
                <a:latin typeface="宋体" panose="02010600030101010101" pitchFamily="2" charset="-122"/>
              </a:rPr>
              <a:t>。</a:t>
            </a:r>
            <a:endParaRPr lang="zh-TW" altLang="zh-CN" sz="2000">
              <a:latin typeface="宋体" panose="02010600030101010101" pitchFamily="2" charset="-122"/>
            </a:endParaRPr>
          </a:p>
          <a:p>
            <a:pPr algn="l">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如对策需涉及圈外人员，一般会邀请他们来参加此次圈会，共同商量对策方法和实施进度。</a:t>
            </a:r>
            <a:endParaRPr lang="zh-TW" altLang="zh-CN" sz="2000">
              <a:latin typeface="宋体" panose="02010600030101010101" pitchFamily="2" charset="-122"/>
            </a:endParaRPr>
          </a:p>
          <a:p>
            <a:pPr algn="l">
              <a:spcBef>
                <a:spcPct val="50000"/>
              </a:spcBef>
              <a:buFont typeface="Wingdings" panose="05000000000000000000" pitchFamily="2" charset="2"/>
              <a:buChar char="Ø"/>
            </a:pPr>
            <a:r>
              <a:rPr lang="zh-TW" altLang="en-GB" sz="2000">
                <a:latin typeface="宋体" panose="02010600030101010101" pitchFamily="2" charset="-122"/>
              </a:rPr>
              <a:t>本阶段</a:t>
            </a:r>
            <a:r>
              <a:rPr lang="zh-CN" altLang="en-GB" sz="2000">
                <a:latin typeface="宋体" panose="02010600030101010101" pitchFamily="2" charset="-122"/>
              </a:rPr>
              <a:t>一般使用</a:t>
            </a:r>
            <a:r>
              <a:rPr lang="zh-TW" altLang="en-GB" sz="2000">
                <a:latin typeface="宋体" panose="02010600030101010101" pitchFamily="2" charset="-122"/>
              </a:rPr>
              <a:t>使用头脑风暴法、树形图</a:t>
            </a:r>
            <a:r>
              <a:rPr lang="zh-CN" altLang="en-GB" sz="2000">
                <a:latin typeface="宋体" panose="02010600030101010101" pitchFamily="2" charset="-122"/>
              </a:rPr>
              <a:t>等</a:t>
            </a:r>
            <a:r>
              <a:rPr lang="zh-TW" altLang="en-GB" sz="2000">
                <a:latin typeface="宋体" panose="02010600030101010101" pitchFamily="2" charset="-122"/>
              </a:rPr>
              <a:t>。</a:t>
            </a:r>
            <a:r>
              <a:rPr lang="zh-CN" altLang="en-US" sz="2000">
                <a:latin typeface="宋体" panose="02010600030101010101" pitchFamily="2" charset="-122"/>
              </a:rPr>
              <a:t> </a:t>
            </a:r>
            <a:endParaRPr lang="zh-CN" altLang="en-US" sz="2000">
              <a:latin typeface="宋体" panose="02010600030101010101" pitchFamily="2" charset="-122"/>
            </a:endParaRPr>
          </a:p>
        </p:txBody>
      </p:sp>
    </p:spTree>
  </p:cSld>
  <p:clrMapOvr>
    <a:masterClrMapping/>
  </p:clrMapOvr>
  <p:transition spd="med">
    <p:dissolve/>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2" name="日期占位符 1"/>
          <p:cNvSpPr/>
          <p:nvPr>
            <p:ph type="dt" sz="half" idx="10"/>
          </p:nvPr>
        </p:nvSpPr>
        <p:spPr/>
        <p:txBody>
          <a:bodyPr/>
          <a:lstStyle/>
          <a:p>
            <a:pPr lvl="0"/>
            <a:fld id="{BB962C8B-B14F-4D97-AF65-F5344CB8AC3E}" type="datetime1">
              <a:rPr lang="zh-CN" altLang="en-US">
                <a:latin typeface="Arial" pitchFamily="34" charset="0"/>
              </a:rPr>
              <a:t>2024/9/11</a:t>
            </a:fld>
            <a:endParaRPr lang="zh-CN" altLang="en-US">
              <a:latin typeface="Arial" pitchFamily="34" charset="0"/>
            </a:endParaRPr>
          </a:p>
        </p:txBody>
      </p:sp>
      <p:sp>
        <p:nvSpPr>
          <p:cNvPr id="3" name="灯片编号占位符 2"/>
          <p:cNvSpPr/>
          <p:nvPr>
            <p:ph type="sldNum" sz="quarter" idx="12"/>
          </p:nvPr>
        </p:nvSpPr>
        <p:spPr/>
        <p:txBody>
          <a:bodyPr/>
          <a:lstStyle/>
          <a:p>
            <a:pPr lvl="0"/>
            <a:fld id="{9A0DB2DC-4C9A-4742-B13C-FB6460FD3503}" type="slidenum">
              <a:rPr lang="zh-TW" altLang="en-US">
                <a:latin typeface="Arial" pitchFamily="34" charset="0"/>
              </a:rPr>
              <a:t>21</a:t>
            </a:fld>
            <a:endParaRPr lang="zh-TW" altLang="en-US">
              <a:latin typeface="Arial" pitchFamily="34" charset="0"/>
            </a:endParaRPr>
          </a:p>
        </p:txBody>
      </p:sp>
      <p:sp>
        <p:nvSpPr>
          <p:cNvPr id="1199108" name="文本框 1199107"/>
          <p:cNvSpPr txBox="1"/>
          <p:nvPr/>
        </p:nvSpPr>
        <p:spPr>
          <a:xfrm>
            <a:off x="323850" y="965200"/>
            <a:ext cx="3024188" cy="457200"/>
          </a:xfrm>
          <a:prstGeom prst="rect">
            <a:avLst/>
          </a:prstGeom>
          <a:gradFill rotWithShape="1">
            <a:gsLst>
              <a:gs pos="0">
                <a:srgbClr val="FFFF00"/>
              </a:gs>
              <a:gs pos="50000">
                <a:schemeClr val="bg1"/>
              </a:gs>
              <a:gs pos="100000">
                <a:srgbClr val="FFFF00"/>
              </a:gs>
            </a:gsLst>
            <a:lin ang="5400000" scaled="1"/>
          </a:grad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spcBef>
                <a:spcPct val="50000"/>
              </a:spcBef>
            </a:pPr>
            <a:r>
              <a:rPr lang="en-US" altLang="zh-CN" sz="2400">
                <a:latin typeface="宋体" panose="02010600030101010101" pitchFamily="2" charset="-122"/>
              </a:rPr>
              <a:t>7.8 </a:t>
            </a:r>
            <a:r>
              <a:rPr lang="zh-CN" altLang="en-GB" sz="2400">
                <a:latin typeface="宋体" panose="02010600030101010101" pitchFamily="2" charset="-122"/>
              </a:rPr>
              <a:t>对策实施与检讨</a:t>
            </a:r>
            <a:r>
              <a:rPr lang="zh-CN" altLang="en-US" sz="2400">
                <a:latin typeface="宋体" panose="02010600030101010101" pitchFamily="2" charset="-122"/>
              </a:rPr>
              <a:t> </a:t>
            </a:r>
            <a:endParaRPr lang="zh-CN" altLang="en-US" sz="2400">
              <a:latin typeface="宋体" panose="02010600030101010101" pitchFamily="2" charset="-122"/>
            </a:endParaRPr>
          </a:p>
        </p:txBody>
      </p:sp>
      <p:sp>
        <p:nvSpPr>
          <p:cNvPr id="1199109" name="文本框 1199108"/>
          <p:cNvSpPr txBox="1"/>
          <p:nvPr/>
        </p:nvSpPr>
        <p:spPr>
          <a:xfrm>
            <a:off x="611188" y="1628775"/>
            <a:ext cx="7848600" cy="40544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ctr"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lnSpc>
                <a:spcPct val="200000"/>
              </a:lnSpc>
              <a:spcBef>
                <a:spcPct val="50000"/>
              </a:spcBef>
              <a:buFont typeface="Wingdings" panose="05000000000000000000" pitchFamily="2" charset="2"/>
              <a:buChar char="Ø"/>
            </a:pPr>
            <a:r>
              <a:rPr lang="zh-CN" altLang="en-GB" sz="2000">
                <a:latin typeface="宋体" panose="02010600030101010101" pitchFamily="2" charset="-122"/>
              </a:rPr>
              <a:t> </a:t>
            </a:r>
            <a:r>
              <a:rPr lang="zh-TW" altLang="en-GB" sz="2000">
                <a:latin typeface="宋体" panose="02010600030101010101" pitchFamily="2" charset="-122"/>
              </a:rPr>
              <a:t>对所实施的对策，由各圈员就本身负责工作作出报告，顺利者给予奖励，有困难者加以分析并提出改进方案和修改计划。</a:t>
            </a:r>
            <a:endParaRPr lang="zh-TW" altLang="zh-CN" sz="2000">
              <a:latin typeface="宋体" panose="02010600030101010101" pitchFamily="2" charset="-122"/>
            </a:endParaRPr>
          </a:p>
          <a:p>
            <a:pPr algn="l">
              <a:lnSpc>
                <a:spcPct val="200000"/>
              </a:lnSpc>
              <a:spcBef>
                <a:spcPct val="50000"/>
              </a:spcBef>
              <a:buFont typeface="Wingdings" panose="05000000000000000000" pitchFamily="2" charset="2"/>
              <a:buChar char="Ø"/>
            </a:pPr>
            <a:r>
              <a:rPr lang="zh-CN" altLang="en-GB" sz="2000">
                <a:latin typeface="宋体" panose="02010600030101010101" pitchFamily="2" charset="-122"/>
              </a:rPr>
              <a:t> </a:t>
            </a:r>
            <a:r>
              <a:rPr lang="zh-TW" altLang="en-GB" sz="2000">
                <a:latin typeface="宋体" panose="02010600030101010101" pitchFamily="2" charset="-122"/>
              </a:rPr>
              <a:t>对前几次圈会做整体性的自主查检，尤其对数据收集、实施对策、圈员向心力、热心度等，必须全盘分析并提出改善方案。</a:t>
            </a:r>
            <a:r>
              <a:rPr lang="zh-CN" altLang="en-US" sz="2000">
                <a:latin typeface="宋体" panose="02010600030101010101" pitchFamily="2" charset="-122"/>
              </a:rPr>
              <a:t> </a:t>
            </a:r>
            <a:endParaRPr lang="zh-CN" altLang="en-US" sz="2000">
              <a:latin typeface="宋体" panose="02010600030101010101" pitchFamily="2" charset="-122"/>
            </a:endParaRPr>
          </a:p>
          <a:p>
            <a:pPr algn="l">
              <a:lnSpc>
                <a:spcPct val="200000"/>
              </a:lnSpc>
              <a:spcBef>
                <a:spcPct val="50000"/>
              </a:spcBef>
              <a:buFont typeface="Wingdings" panose="05000000000000000000" pitchFamily="2" charset="2"/>
              <a:buChar char="Ø"/>
            </a:pPr>
            <a:r>
              <a:rPr lang="zh-TW" altLang="zh-CN" sz="2000">
                <a:latin typeface="宋体" panose="02010600030101010101" pitchFamily="2" charset="-122"/>
              </a:rPr>
              <a:t> </a:t>
            </a:r>
            <a:r>
              <a:rPr lang="zh-TW" altLang="en-GB" sz="2000">
                <a:latin typeface="宋体" panose="02010600030101010101" pitchFamily="2" charset="-122"/>
              </a:rPr>
              <a:t>各圈员对所提出对策的改善进度进行反馈，并收集改善后的数据。</a:t>
            </a:r>
            <a:r>
              <a:rPr lang="zh-CN" altLang="en-US" sz="2000">
                <a:latin typeface="宋体" panose="02010600030101010101" pitchFamily="2" charset="-122"/>
              </a:rPr>
              <a:t> </a:t>
            </a:r>
            <a:endParaRPr lang="zh-CN" altLang="en-US" sz="2000">
              <a:latin typeface="宋体" panose="02010600030101010101" pitchFamily="2" charset="-122"/>
            </a:endParaRPr>
          </a:p>
        </p:txBody>
      </p:sp>
    </p:spTree>
  </p:cSld>
  <p:clrMapOvr>
    <a:masterClrMapping/>
  </p:clrMapOvr>
  <p:transition spd="med">
    <p:fade/>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https://d.book118.com/888115105071006033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預設簡報設計">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PMingLiU"/>
        <a:cs typeface="Arial"/>
      </a:majorFont>
      <a:minorFont>
        <a:latin typeface="Arial"/>
        <a:ea typeface="PMingLiU"/>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191</Paragraphs>
  <Slides>22</Slides>
  <Notes>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22</vt:i4>
      </vt:variant>
    </vt:vector>
  </HeadingPairs>
  <TitlesOfParts>
    <vt:vector baseType="lpstr" size="34">
      <vt:lpstr>Arial</vt:lpstr>
      <vt:lpstr>Calibri</vt:lpstr>
      <vt:lpstr>PMingLiU</vt:lpstr>
      <vt:lpstr>宋体</vt:lpstr>
      <vt:lpstr>华文新魏</vt:lpstr>
      <vt:lpstr>隶书</vt:lpstr>
      <vt:lpstr>华文行楷</vt:lpstr>
      <vt:lpstr>Cambria</vt:lpstr>
      <vt:lpstr>Wingdings</vt:lpstr>
      <vt:lpstr>Times New Roman</vt:lpstr>
      <vt:lpstr>Vrinda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2024-09-11T13:40:38.964</cp:lastPrinted>
  <dcterms:created xsi:type="dcterms:W3CDTF">2024-09-11T05:40:38Z</dcterms:created>
  <dcterms:modified xsi:type="dcterms:W3CDTF">2024-09-11T05:40:40Z</dcterms:modified>
</cp:coreProperties>
</file>