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98E6C0C-F0B2-483D-B8AB-3C6421A077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B042B3-C36A-456A-BBEE-CA7438619A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F4C2235-A413-4687-AA9B-F182246184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9CEE92F-66F1-4DFB-8B0C-3E738FE4F5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DB5C94C-B54F-48AD-A304-3D3EE8C153E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DED4D1A-7074-4728-B797-7E48AA9E652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BFC586E-282A-47AB-915E-9FD07411E03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C9A19C-E041-4664-8902-9956D781D4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CB273C-8117-4896-A173-D597E7494A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941B86-9439-47BF-9A85-2331268060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3F618F-AE13-4819-BC09-52184FFA1E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8116060052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solidFill>
                <a:latin typeface="Microsoft Yahei"/>
                <a:ea typeface="Microsoft Yahei"/>
                <a:cs typeface="Microsoft Yahei"/>
              </a:rPr>
              <a:t>国家税收东财第四版个人所得税法课件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1021821" y="612775"/>
            <a:ext cx="1563158" cy="769938"/>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个人所得税法概述</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个人所得税法的主要内容</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个人所得税法的影响与作用</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个人所得税法的改革与完善</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个人所得税法案例分析</a:t>
            </a:r>
          </a:p>
        </p:txBody>
      </p:sp>
      <p:sp>
        <p:nvSpPr>
          <p:cNvPr id="6" name="AutoShape 6"/>
          <p:cNvSpPr/>
          <p:nvPr/>
        </p:nvSpPr>
        <p:spPr>
          <a:xfrm rot="2700000">
            <a:off x="1152099" y="3867101"/>
            <a:ext cx="1030027" cy="1030027"/>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solidFill>
                <a:latin typeface="Microsoft Yahei"/>
                <a:ea typeface="Microsoft Yahei"/>
                <a:cs typeface="Microsoft Yahei"/>
              </a:rPr>
              <a:t>个人所得税法概述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个人所得税法是针对个人所得收入征收的税种，具有征收对象广泛、计算方式复杂、税收优惠多样等特点。</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个人所得税法是调整纳税义务人因多获得而产生的个人所得税收关系的法律规范的总称。其特点包括征收对象广泛，涉及居民和非居民个人的所得；计算方式复杂，需要考虑扣除、抵免、税率等要素；税收优惠多样，对特定人群和特定所得给予减免或优惠。</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个人所得税法的定义与特点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个人所得税法经历了从无到有、不断完善的过程，其发展与国家经济发展和税制改革密切相关。</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个人所得税法起源于18世纪的英国，最初是为了弥补英法战争期间的财政赤字而设立。随着时间的推移，个人所得税逐渐在全球范围内得到推广和实施。在中国，个人所得税法经历了多次修订和完善，以适应国家经济发展的需要和税制改革的进程。</a:t>
            </a:r>
          </a:p>
        </p:txBody>
      </p:sp>
      <p:sp>
        <p:nvSpPr>
          <p:cNvPr id="10" name="AutoShape 10"/>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个人所得税法的历史与发展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个人所得税法对于调节收入分配、增加财政收入、促进社会公平具有重要意义。</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个人所得税是一种直接税，具有调节收入分配的作用，能够将高收入者的部分收入转化为国家财政收入，从而缩小贫富差距。此外，个人所得税法还能够促进社会公平，保障低收入者的基本生活，提高社会福利水平。同时，个人所得税法也是国家税收体系的重要组成部分，对于完善税收制度、提高税收管理水平具有重要意义。</a:t>
            </a:r>
          </a:p>
        </p:txBody>
      </p:sp>
      <p:sp>
        <p:nvSpPr>
          <p:cNvPr id="14" name="AutoShape 14"/>
          <p:cNvSpPr/>
          <p:nvPr/>
        </p:nvSpPr>
        <p:spPr>
          <a:xfrm>
            <a:off x="507874" y="6318935"/>
            <a:ext cx="701468" cy="12299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个人所得税法的重要性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solidFill>
                <a:latin typeface="Microsoft Yahei"/>
                <a:ea typeface="Microsoft Yahei"/>
                <a:cs typeface="Microsoft Yahei"/>
              </a:rPr>
              <a:t>个人所得税法的主要内容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4" r="21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个人所得税的纳税人是指在中国境内有住所或者无住所而在境内居住满一年的个人，以及无住所又不居住或居住不满一年的个人。</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纳税义务人是指依照税法规定，负有纳税义务的自然人、法人和其他组织。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纳税人</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纳税义务人</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纳税人</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6838" r="26838"/>
          <a:stretch>
            <a:fillRect/>
          </a:stretch>
        </p:blipFill>
        <p:spPr>
          <a:xfrm>
            <a:off x="1256535" y="1126660"/>
            <a:ext cx="3172116"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工资、薪金所得</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solidFill>
                  <a:latin typeface="Microsoft Yahei"/>
                  <a:ea typeface="Microsoft Yahei"/>
                  <a:cs typeface="Microsoft Yahei"/>
                </a:rPr>
                <a:t>包括个人因任职或者受雇而取得的工资、薪金、奖金、年终加薪、劳动分红、津贴、补贴以及与任职或者受雇有关的其他所得。</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个体工商户的生产、经营所得</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solidFill>
                  <a:latin typeface="Microsoft Yahei"/>
                  <a:ea typeface="Microsoft Yahei"/>
                  <a:cs typeface="Microsoft Yahei"/>
                </a:rPr>
                <a:t>包括个人独资企业、合伙企业、个人工商户的生产经营所得。</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对企事业单位的承包经营、承租经营所得</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solidFill>
                  <a:latin typeface="Microsoft Yahei"/>
                  <a:ea typeface="Microsoft Yahei"/>
                  <a:cs typeface="Microsoft Yahei"/>
                </a:rPr>
                <a:t>包括个人对企事业单位承包经营、承租经营取得的所得。</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征税范围</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征税范围</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财产租赁所得</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包括个人出租建筑物、土地使用权、机器设备、车船以及其他财产取得的所得。</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财产转让所得</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包括个人转让有价证券、股权、建筑物、土地使用权、机器设备、车船以及其他财产取得的所得。</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利息、股息、红利所得</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包括个人拥有债权、股权而取得的利息、股息、红利所得。</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https://d.book118.com/888116060052006023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2024-08-29T22:14:22.353</cp:lastPrinted>
  <dcterms:created xsi:type="dcterms:W3CDTF">2024-08-29T14:14:22Z</dcterms:created>
  <dcterms:modified xsi:type="dcterms:W3CDTF">2024-08-29T14:14:24Z</dcterms:modified>
</cp:coreProperties>
</file>